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18/02/2014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640960" cy="2880320"/>
          </a:xfrm>
        </p:spPr>
        <p:txBody>
          <a:bodyPr>
            <a:noAutofit/>
          </a:bodyPr>
          <a:lstStyle/>
          <a:p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Sumario</a:t>
            </a:r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: </a:t>
            </a:r>
            <a:endParaRPr lang="es-ES" sz="2800" b="1" dirty="0" smtClean="0">
              <a:solidFill>
                <a:srgbClr val="00B050"/>
              </a:solidFill>
              <a:latin typeface="Arial Black" pitchFamily="34" charset="0"/>
            </a:endParaRPr>
          </a:p>
          <a:p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        6.3 </a:t>
            </a:r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Técnica de </a:t>
            </a:r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aislamiento relativo </a:t>
            </a:r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y </a:t>
            </a:r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absoluto.</a:t>
            </a:r>
            <a:endParaRPr lang="es-ES" sz="2800" b="1" dirty="0" smtClean="0">
              <a:solidFill>
                <a:srgbClr val="00B050"/>
              </a:solidFill>
              <a:latin typeface="Arial Black" pitchFamily="34" charset="0"/>
            </a:endParaRPr>
          </a:p>
          <a:p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        6.4- Materiales </a:t>
            </a:r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e instrumentales de uso en </a:t>
            </a:r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  </a:t>
            </a:r>
          </a:p>
          <a:p>
            <a:r>
              <a:rPr lang="es-ES" sz="2800" b="1" dirty="0"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   </a:t>
            </a:r>
            <a:r>
              <a:rPr lang="es-ES" sz="2800" b="1" dirty="0" smtClean="0">
                <a:solidFill>
                  <a:srgbClr val="00B050"/>
                </a:solidFill>
                <a:latin typeface="Arial Black" pitchFamily="34" charset="0"/>
              </a:rPr>
              <a:t>Endodoncia</a:t>
            </a:r>
            <a:endParaRPr lang="es-ES" sz="28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es-ES" dirty="0" smtClean="0"/>
              <a:t>Atención </a:t>
            </a:r>
            <a:r>
              <a:rPr lang="es-ES" dirty="0" smtClean="0"/>
              <a:t>Estomatológica</a:t>
            </a:r>
            <a:br>
              <a:rPr lang="es-ES" dirty="0" smtClean="0"/>
            </a:br>
            <a:r>
              <a:rPr lang="es-ES" dirty="0" smtClean="0"/>
              <a:t>CLASE TEÓRICO-PRÁCTICA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7783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                               Pulpitis inicial</a:t>
            </a:r>
          </a:p>
          <a:p>
            <a:pPr marL="0" indent="0">
              <a:buNone/>
            </a:pPr>
            <a:endParaRPr lang="es-ES" dirty="0"/>
          </a:p>
          <a:p>
            <a:pPr marL="0" lvl="0" indent="0">
              <a:buNone/>
            </a:pPr>
            <a:endParaRPr lang="es-ES" dirty="0" smtClean="0"/>
          </a:p>
          <a:p>
            <a:pPr marL="0" lvl="0" indent="0">
              <a:buNone/>
            </a:pPr>
            <a:endParaRPr lang="es-ES" dirty="0"/>
          </a:p>
          <a:p>
            <a:pPr marL="0" lvl="0" indent="0">
              <a:buNone/>
            </a:pPr>
            <a:r>
              <a:rPr lang="es-ES" dirty="0" smtClean="0"/>
              <a:t>Pulpitis transitoria                 </a:t>
            </a:r>
            <a:r>
              <a:rPr lang="es-ES" dirty="0" smtClean="0">
                <a:solidFill>
                  <a:prstClr val="black"/>
                </a:solidFill>
              </a:rPr>
              <a:t>Hiperemia pulpar</a:t>
            </a:r>
            <a:endParaRPr lang="es-ES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s-ES" dirty="0" smtClean="0"/>
              <a:t> 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Clasificación de las enfermedades  pulpares</a:t>
            </a:r>
            <a:endParaRPr lang="es-ES" sz="3600" dirty="0"/>
          </a:p>
        </p:txBody>
      </p:sp>
      <p:cxnSp>
        <p:nvCxnSpPr>
          <p:cNvPr id="5" name="4 Conector recto de flecha"/>
          <p:cNvCxnSpPr/>
          <p:nvPr/>
        </p:nvCxnSpPr>
        <p:spPr>
          <a:xfrm flipH="1">
            <a:off x="2051720" y="2219164"/>
            <a:ext cx="1080120" cy="6337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4742791" y="2132856"/>
            <a:ext cx="837321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3960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000" b="1" u="sng" dirty="0" smtClean="0">
                <a:solidFill>
                  <a:prstClr val="black"/>
                </a:solidFill>
              </a:rPr>
              <a:t>Hiperemia pulpar</a:t>
            </a:r>
            <a:r>
              <a:rPr lang="es-ES" sz="2000" b="1" dirty="0" smtClean="0">
                <a:solidFill>
                  <a:prstClr val="black"/>
                </a:solidFill>
              </a:rPr>
              <a:t>: </a:t>
            </a:r>
            <a:r>
              <a:rPr lang="es-ES" sz="2000" b="1" dirty="0" smtClean="0"/>
              <a:t>Es </a:t>
            </a:r>
            <a:r>
              <a:rPr lang="es-ES" sz="2000" b="1" dirty="0"/>
              <a:t>un estado pre inflamatorio que denota una congestión sanguínea </a:t>
            </a:r>
            <a:r>
              <a:rPr lang="es-ES" sz="2000" dirty="0"/>
              <a:t>y constituye una señal de alerta que indica que la resistencia de la pulpa ha alcanzado el límite máximo de tolerancia fisiológica, la respuesta dolorosa ocurrirá frente a los estímulos mecánicos, térmicos y eléctricos. Si en ese momento no se elimina la causa que ocasionó este estado y continúa la irritación de la pulpa, pasará a una pulpitis irreversible</a:t>
            </a:r>
            <a:r>
              <a:rPr lang="es-ES" sz="2000" dirty="0" smtClean="0"/>
              <a:t>.</a:t>
            </a:r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r>
              <a:rPr lang="es-ES" sz="2000" b="1" u="sng" dirty="0" smtClean="0">
                <a:solidFill>
                  <a:schemeClr val="tx1"/>
                </a:solidFill>
              </a:rPr>
              <a:t>Pulpitis transitoria</a:t>
            </a:r>
            <a:r>
              <a:rPr lang="es-ES" sz="2000" b="1" dirty="0" smtClean="0">
                <a:latin typeface="Arial Black" pitchFamily="34" charset="0"/>
              </a:rPr>
              <a:t>:</a:t>
            </a:r>
            <a:r>
              <a:rPr lang="es-ES" sz="2000" dirty="0" smtClean="0"/>
              <a:t> Es </a:t>
            </a:r>
            <a:r>
              <a:rPr lang="es-ES" sz="2000" dirty="0"/>
              <a:t>la fase en que la pulpa se encuentra con un proceso inflamatorio amplio y se detectan células inflamatorias crónicas en el tejido, pero no en suficiente magnitud como para considerar la existencia de exudado; esta se clasifica como una etapa transitoria.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Pulpitis inicial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1259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>
                <a:solidFill>
                  <a:schemeClr val="tx1"/>
                </a:solidFill>
              </a:rPr>
              <a:t>Es un estado inflamatorio avanzado de la pulpa donde existe gran compromiso vascular en el que se presenta dolor intenso. Cuando la pulpa esta inflamada en su totalidad y en un período muy avanzado de la afección,  ya es inminente el paso de la inflamación a los tejidos apicales.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Pulpitis irreversible aguda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924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>
                <a:solidFill>
                  <a:schemeClr val="tx1"/>
                </a:solidFill>
              </a:rPr>
              <a:t>Es un estado inflamatorio avanzado de la pulpa donde existe gran compromiso vascular en el que se manifiesta dolor moderado o ligero. Se presenta en la evolución de una pulpitis reversible con resistencia a la agresión, de baja intensidad y larga duración, y aparece una úlcera o un tejido hiperplásico en el tejido pulpar.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Pulpitis crónica irreversible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81190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  <a:latin typeface="Arial Black" pitchFamily="34" charset="0"/>
              </a:rPr>
              <a:t>La </a:t>
            </a:r>
            <a:r>
              <a:rPr lang="es-ES" dirty="0">
                <a:solidFill>
                  <a:schemeClr val="tx1"/>
                </a:solidFill>
                <a:latin typeface="Arial Black" pitchFamily="34" charset="0"/>
              </a:rPr>
              <a:t>reabsorción afecta al cemento, la dentina, o ambos en la zona radicular de los dientes, puede ser interna o externa o apical.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Reabsorciones patológicas de los dientes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424162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 smtClean="0">
                <a:solidFill>
                  <a:schemeClr val="tx1"/>
                </a:solidFill>
                <a:latin typeface="Arial Black" pitchFamily="34" charset="0"/>
              </a:rPr>
              <a:t>Es </a:t>
            </a:r>
            <a:r>
              <a:rPr lang="es-ES" sz="2400" dirty="0">
                <a:solidFill>
                  <a:schemeClr val="tx1"/>
                </a:solidFill>
                <a:latin typeface="Arial Black" pitchFamily="34" charset="0"/>
              </a:rPr>
              <a:t>la muerte del tejido pulpar como consecuencia de un proceso inflamatorio que progresivamente invade a la pulpa hasta su destrucción total, puede existir o no presencia de bacterias.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ct val="20000"/>
              </a:spcBef>
            </a:pPr>
            <a:r>
              <a:rPr lang="es-ES" sz="3200" dirty="0">
                <a:solidFill>
                  <a:prstClr val="black"/>
                </a:solidFill>
                <a:ea typeface="+mn-ea"/>
                <a:cs typeface="+mn-cs"/>
              </a:rPr>
              <a:t>NECROSIS PULPAR </a:t>
            </a:r>
            <a:endParaRPr lang="es-ES" sz="3200" dirty="0">
              <a:solidFill>
                <a:prstClr val="black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837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u="sng" dirty="0" smtClean="0">
                <a:solidFill>
                  <a:schemeClr val="tx1"/>
                </a:solidFill>
              </a:rPr>
              <a:t>PERIODONTITIS </a:t>
            </a:r>
            <a:r>
              <a:rPr lang="es-ES" sz="2400" u="sng" dirty="0">
                <a:solidFill>
                  <a:schemeClr val="tx1"/>
                </a:solidFill>
              </a:rPr>
              <a:t>APICAL</a:t>
            </a:r>
          </a:p>
          <a:p>
            <a:pPr marL="0" indent="0">
              <a:buNone/>
            </a:pPr>
            <a:r>
              <a:rPr lang="es-ES" sz="2400" dirty="0">
                <a:solidFill>
                  <a:schemeClr val="tx1"/>
                </a:solidFill>
              </a:rPr>
              <a:t>La invasión de los tejidos periapicales por los microorganismos produce periodontitis apical, aunque puede ocurrir sin presencia de bacterias y en este caso es casi siempre traumática</a:t>
            </a:r>
            <a:r>
              <a:rPr lang="es-ES" sz="24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sz="2400" u="sng" dirty="0">
                <a:solidFill>
                  <a:schemeClr val="tx1"/>
                </a:solidFill>
              </a:rPr>
              <a:t>ABSCESO AGUDO</a:t>
            </a:r>
            <a:r>
              <a:rPr lang="es-ES" sz="2400" dirty="0">
                <a:solidFill>
                  <a:schemeClr val="tx1"/>
                </a:solidFill>
              </a:rPr>
              <a:t>: ABSCESO DENTOALVEOLAR</a:t>
            </a:r>
          </a:p>
          <a:p>
            <a:pPr marL="0" indent="0">
              <a:buNone/>
            </a:pPr>
            <a:r>
              <a:rPr lang="es-ES" sz="2400" dirty="0">
                <a:solidFill>
                  <a:schemeClr val="tx1"/>
                </a:solidFill>
              </a:rPr>
              <a:t>Se caracteriza por la presencia de colección purulenta iniciada al nivel de los tejidos periapicales de un diente.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PROCESOS PERIAPICALES AGUDOS </a:t>
            </a:r>
          </a:p>
        </p:txBody>
      </p:sp>
    </p:spTree>
    <p:extLst>
      <p:ext uri="{BB962C8B-B14F-4D97-AF65-F5344CB8AC3E}">
        <p14:creationId xmlns:p14="http://schemas.microsoft.com/office/powerpoint/2010/main" val="34482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 smtClean="0">
                <a:solidFill>
                  <a:schemeClr val="tx1"/>
                </a:solidFill>
              </a:rPr>
              <a:t>Se </a:t>
            </a:r>
            <a:r>
              <a:rPr lang="es-ES" sz="2400" dirty="0">
                <a:solidFill>
                  <a:schemeClr val="tx1"/>
                </a:solidFill>
              </a:rPr>
              <a:t>presentan como una respuesta inflamatoria crónica, como consecuencia de la contaminación bacteriana y sus toxinas que provienen de un conducto radicular con necrosis pulpar,  actúan como verdaderos irritantes y forman acúmulos de células inflamatorias en la zona apical.</a:t>
            </a:r>
          </a:p>
          <a:p>
            <a:pPr marL="0" indent="0">
              <a:buNone/>
            </a:pPr>
            <a:r>
              <a:rPr lang="es-ES" sz="2400" b="1" dirty="0" smtClean="0">
                <a:solidFill>
                  <a:schemeClr val="tx1"/>
                </a:solidFill>
              </a:rPr>
              <a:t>a)Absceso crónico </a:t>
            </a:r>
          </a:p>
          <a:p>
            <a:pPr marL="0" indent="0">
              <a:buNone/>
            </a:pPr>
            <a:r>
              <a:rPr lang="es-ES" sz="2400" dirty="0" smtClean="0">
                <a:solidFill>
                  <a:schemeClr val="tx1"/>
                </a:solidFill>
              </a:rPr>
              <a:t>b</a:t>
            </a:r>
            <a:r>
              <a:rPr lang="es-ES" sz="2400" dirty="0">
                <a:solidFill>
                  <a:schemeClr val="tx1"/>
                </a:solidFill>
              </a:rPr>
              <a:t>) Granuloma </a:t>
            </a:r>
            <a:r>
              <a:rPr lang="es-ES" sz="2400" dirty="0" smtClean="0">
                <a:solidFill>
                  <a:schemeClr val="tx1"/>
                </a:solidFill>
              </a:rPr>
              <a:t>apical</a:t>
            </a:r>
          </a:p>
          <a:p>
            <a:pPr marL="0" indent="0">
              <a:buNone/>
            </a:pPr>
            <a:r>
              <a:rPr lang="es-ES" sz="2400" dirty="0" smtClean="0">
                <a:solidFill>
                  <a:schemeClr val="tx1"/>
                </a:solidFill>
              </a:rPr>
              <a:t>c</a:t>
            </a:r>
            <a:r>
              <a:rPr lang="es-ES" sz="2400" dirty="0">
                <a:solidFill>
                  <a:schemeClr val="tx1"/>
                </a:solidFill>
              </a:rPr>
              <a:t>) Quiste </a:t>
            </a:r>
            <a:r>
              <a:rPr lang="es-ES" sz="2400" dirty="0" smtClean="0">
                <a:solidFill>
                  <a:schemeClr val="tx1"/>
                </a:solidFill>
              </a:rPr>
              <a:t>apical</a:t>
            </a:r>
            <a:endParaRPr lang="es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ct val="20000"/>
              </a:spcBef>
            </a:pPr>
            <a:r>
              <a:rPr lang="es-ES" sz="3200" dirty="0">
                <a:solidFill>
                  <a:prstClr val="black"/>
                </a:solidFill>
                <a:ea typeface="+mn-ea"/>
                <a:cs typeface="+mn-cs"/>
              </a:rPr>
              <a:t>PROCESOS PERIAPICALES CRÓNICOS</a:t>
            </a:r>
            <a:endParaRPr lang="es-ES" sz="3200" dirty="0">
              <a:solidFill>
                <a:prstClr val="black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424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adrícula">
  <a:themeElements>
    <a:clrScheme name="Cuadrícula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Cuadrícula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Cuadrícul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307</TotalTime>
  <Words>457</Words>
  <Application>Microsoft Office PowerPoint</Application>
  <PresentationFormat>Presentación en pantalla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Cuadrícula</vt:lpstr>
      <vt:lpstr>Atención Estomatológica CLASE TEÓRICO-PRÁCTICA</vt:lpstr>
      <vt:lpstr>Clasificación de las enfermedades  pulpares</vt:lpstr>
      <vt:lpstr>Pulpitis inicial</vt:lpstr>
      <vt:lpstr>Pulpitis irreversible aguda</vt:lpstr>
      <vt:lpstr>Pulpitis crónica irreversible</vt:lpstr>
      <vt:lpstr>Reabsorciones patológicas de los dientes</vt:lpstr>
      <vt:lpstr>NECROSIS PULPAR </vt:lpstr>
      <vt:lpstr>PROCESOS PERIAPICALES AGUDOS </vt:lpstr>
      <vt:lpstr>PROCESOS PERIAPICALES CRÓNICOS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Atención Estomatológica</dc:title>
  <dc:creator>Orquidea</dc:creator>
  <cp:lastModifiedBy>Orquidea</cp:lastModifiedBy>
  <cp:revision>14</cp:revision>
  <dcterms:created xsi:type="dcterms:W3CDTF">2014-02-18T13:17:03Z</dcterms:created>
  <dcterms:modified xsi:type="dcterms:W3CDTF">2014-02-18T18:41:13Z</dcterms:modified>
</cp:coreProperties>
</file>