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59" r:id="rId4"/>
    <p:sldId id="258" r:id="rId5"/>
    <p:sldId id="261" r:id="rId6"/>
    <p:sldId id="262" r:id="rId7"/>
    <p:sldId id="263" r:id="rId8"/>
    <p:sldId id="264" r:id="rId9"/>
    <p:sldId id="265" r:id="rId10"/>
    <p:sldId id="266" r:id="rId11"/>
    <p:sldId id="267" r:id="rId1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NSUE" initials="C" lastIdx="1" clrIdx="0">
    <p:extLst>
      <p:ext uri="{19B8F6BF-5375-455C-9EA6-DF929625EA0E}">
        <p15:presenceInfo xmlns:p15="http://schemas.microsoft.com/office/powerpoint/2012/main" userId="CONSU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1988" autoAdjust="0"/>
  </p:normalViewPr>
  <p:slideViewPr>
    <p:cSldViewPr snapToGrid="0">
      <p:cViewPr>
        <p:scale>
          <a:sx n="60" d="100"/>
          <a:sy n="60" d="100"/>
        </p:scale>
        <p:origin x="996" y="18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EE8F09-7E2F-489A-8E72-6872D868DEA5}" type="datetimeFigureOut">
              <a:rPr lang="es-ES" smtClean="0"/>
              <a:t>03/10/2024</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C92C7F-BA9A-4FBF-909D-5D62979818BF}" type="slidenum">
              <a:rPr lang="es-ES" smtClean="0"/>
              <a:t>‹Nº›</a:t>
            </a:fld>
            <a:endParaRPr lang="es-ES"/>
          </a:p>
        </p:txBody>
      </p:sp>
    </p:spTree>
    <p:extLst>
      <p:ext uri="{BB962C8B-B14F-4D97-AF65-F5344CB8AC3E}">
        <p14:creationId xmlns:p14="http://schemas.microsoft.com/office/powerpoint/2010/main" val="1986005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s.wikipedia.org/wiki/Inteligencia_artificia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s.wikipedia.org/wiki/Inteligencia_artificia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Dirección</a:t>
            </a:r>
            <a:r>
              <a:rPr lang="es-ES" baseline="0" dirty="0" smtClean="0"/>
              <a:t> de la imagen: https://d2u1z1lopyfwlx.cloudfront.net/thumbnails/e6281ceb-2c09-5ee1-abf9-a99b2f025b83/f50e7524-1a25-52bc-b6b5-10e1ca073eab.jpg </a:t>
            </a:r>
            <a:endParaRPr lang="es-ES" dirty="0"/>
          </a:p>
        </p:txBody>
      </p:sp>
      <p:sp>
        <p:nvSpPr>
          <p:cNvPr id="4" name="Marcador de número de diapositiva 3"/>
          <p:cNvSpPr>
            <a:spLocks noGrp="1"/>
          </p:cNvSpPr>
          <p:nvPr>
            <p:ph type="sldNum" sz="quarter" idx="10"/>
          </p:nvPr>
        </p:nvSpPr>
        <p:spPr/>
        <p:txBody>
          <a:bodyPr/>
          <a:lstStyle/>
          <a:p>
            <a:fld id="{F8C92C7F-BA9A-4FBF-909D-5D62979818BF}" type="slidenum">
              <a:rPr lang="es-ES" smtClean="0"/>
              <a:t>1</a:t>
            </a:fld>
            <a:endParaRPr lang="es-ES"/>
          </a:p>
        </p:txBody>
      </p:sp>
    </p:spTree>
    <p:extLst>
      <p:ext uri="{BB962C8B-B14F-4D97-AF65-F5344CB8AC3E}">
        <p14:creationId xmlns:p14="http://schemas.microsoft.com/office/powerpoint/2010/main" val="5913982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Integración de la Inteligencia artificial en aspectos cotidianos</a:t>
            </a:r>
          </a:p>
          <a:p>
            <a:r>
              <a:rPr lang="es-ES" dirty="0" smtClean="0"/>
              <a:t>La inteligencia artificial está cada vez más presente en nuestras vidas diarias. Desde recomendaciones personalizadas en plataformas digitales hasta asistentes virtuales que facilitan tareas cotidianas, su integración es innegable. En el ámbito médico, su aplicación está revolucionando diagnósticos y tratamientos, mejorando así los resultados clínicos y optimizando procesos administrativos. </a:t>
            </a:r>
          </a:p>
          <a:p>
            <a:r>
              <a:rPr lang="es-ES" dirty="0" smtClean="0"/>
              <a:t>Por ejemplo: </a:t>
            </a:r>
          </a:p>
          <a:p>
            <a:r>
              <a:rPr lang="es-ES" dirty="0" smtClean="0"/>
              <a:t>-Los sistemas basados en IA pueden analizar grandes volúmenes de datos clínicos para identificar patrones que podrían no ser evidentes para los profesionales médicos.</a:t>
            </a:r>
          </a:p>
          <a:p>
            <a:r>
              <a:rPr lang="es-ES" dirty="0" smtClean="0"/>
              <a:t>-Herramientas como </a:t>
            </a:r>
            <a:r>
              <a:rPr lang="es-ES" dirty="0" err="1" smtClean="0"/>
              <a:t>chatbots</a:t>
            </a:r>
            <a:r>
              <a:rPr lang="es-ES" dirty="0" smtClean="0"/>
              <a:t> están mejorando el acceso a información médica básica.</a:t>
            </a:r>
          </a:p>
          <a:p>
            <a:r>
              <a:rPr lang="es-ES" dirty="0" smtClean="0"/>
              <a:t>-Las aplicaciones móviles están utilizando algoritmos predictivos para ayudar a los pacientes a gestionar enfermedades crónicas.</a:t>
            </a:r>
            <a:endParaRPr lang="es-ES" dirty="0"/>
          </a:p>
        </p:txBody>
      </p:sp>
      <p:sp>
        <p:nvSpPr>
          <p:cNvPr id="4" name="Marcador de número de diapositiva 3"/>
          <p:cNvSpPr>
            <a:spLocks noGrp="1"/>
          </p:cNvSpPr>
          <p:nvPr>
            <p:ph type="sldNum" sz="quarter" idx="10"/>
          </p:nvPr>
        </p:nvSpPr>
        <p:spPr/>
        <p:txBody>
          <a:bodyPr/>
          <a:lstStyle/>
          <a:p>
            <a:fld id="{F8C92C7F-BA9A-4FBF-909D-5D62979818BF}" type="slidenum">
              <a:rPr lang="es-ES" smtClean="0"/>
              <a:t>10</a:t>
            </a:fld>
            <a:endParaRPr lang="es-ES"/>
          </a:p>
        </p:txBody>
      </p:sp>
    </p:spTree>
    <p:extLst>
      <p:ext uri="{BB962C8B-B14F-4D97-AF65-F5344CB8AC3E}">
        <p14:creationId xmlns:p14="http://schemas.microsoft.com/office/powerpoint/2010/main" val="1920815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La inteligencia artificial representa una revolución tecnológica con implicaciones profundas en diversos aspectos de nuestra vida cotidiana. A través del aprendizaje automático, el procesamiento del lenguaje natural y la visión por computadora, esta tecnología está transformando industrias enteras e impactando positivamente nuestra forma de vivir y trabajar. Al proporcionar una comprensión clara sobre sus generalidades—desde su definición hasta su evolución—se establece una base sólida para explorar cómo estas herramientas pueden ser aprovechadas no solo en medicina sino también en otros campos relevantes. A medida que avanzamos hacia un futuro cada vez más digitalizado e interconectado, comprender estos conceptos será esencial para todos los profesionales involucrados en su implementación ética y efectiva.</a:t>
            </a:r>
            <a:endParaRPr lang="es-ES" dirty="0"/>
          </a:p>
        </p:txBody>
      </p:sp>
      <p:sp>
        <p:nvSpPr>
          <p:cNvPr id="4" name="Marcador de número de diapositiva 3"/>
          <p:cNvSpPr>
            <a:spLocks noGrp="1"/>
          </p:cNvSpPr>
          <p:nvPr>
            <p:ph type="sldNum" sz="quarter" idx="10"/>
          </p:nvPr>
        </p:nvSpPr>
        <p:spPr/>
        <p:txBody>
          <a:bodyPr/>
          <a:lstStyle/>
          <a:p>
            <a:fld id="{F8C92C7F-BA9A-4FBF-909D-5D62979818BF}" type="slidenum">
              <a:rPr lang="es-ES" smtClean="0"/>
              <a:t>11</a:t>
            </a:fld>
            <a:endParaRPr lang="es-ES"/>
          </a:p>
        </p:txBody>
      </p:sp>
    </p:spTree>
    <p:extLst>
      <p:ext uri="{BB962C8B-B14F-4D97-AF65-F5344CB8AC3E}">
        <p14:creationId xmlns:p14="http://schemas.microsoft.com/office/powerpoint/2010/main" val="3433149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kern="1200" dirty="0" smtClean="0">
                <a:solidFill>
                  <a:schemeClr val="tx1"/>
                </a:solidFill>
                <a:effectLst/>
                <a:latin typeface="+mn-lt"/>
                <a:ea typeface="+mn-ea"/>
                <a:cs typeface="+mn-cs"/>
              </a:rPr>
              <a:t>Objetivo 1: Proporcionar una comprensión clara y accesible de las generalidades de la inteligencia artificial, incluyendo su definición, historia, evolución y las diferentes ramas que la componen (como el aprendizaje automático, el procesamiento del lenguaje natural y la visión por computadora), con el fin de establecer una base sólida para los participantes sobre cómo la IA está integrada en diversas industrias y aspectos de la vida cotidiana. </a:t>
            </a:r>
          </a:p>
          <a:p>
            <a:r>
              <a:rPr lang="es-ES" sz="1200" kern="1200" dirty="0" smtClean="0">
                <a:solidFill>
                  <a:schemeClr val="tx1"/>
                </a:solidFill>
                <a:effectLst/>
                <a:latin typeface="+mn-lt"/>
                <a:ea typeface="+mn-ea"/>
                <a:cs typeface="+mn-cs"/>
              </a:rPr>
              <a:t>Objetivo 2: Presentar una variedad de herramientas y plataformas de inteligencia artificial disponibles de forma gratuita, demostrando su funcionalidad y aplicaciones prácticas en diferentes campos, como la creación de contenido.</a:t>
            </a:r>
            <a:r>
              <a:rPr lang="es-ES" sz="1200" kern="1200" baseline="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Esto permitirá a los participantes explorar opciones accesibles para implementar soluciones basadas en IA en sus propios proyectos.</a:t>
            </a:r>
          </a:p>
          <a:p>
            <a:r>
              <a:rPr lang="es-ES" sz="1200" kern="1200" dirty="0" smtClean="0">
                <a:solidFill>
                  <a:schemeClr val="tx1"/>
                </a:solidFill>
                <a:effectLst/>
                <a:latin typeface="+mn-lt"/>
                <a:ea typeface="+mn-ea"/>
                <a:cs typeface="+mn-cs"/>
              </a:rPr>
              <a:t>Objetivo 3: Analizar las ventajas y desventajas asociadas con el uso de la inteligencia artificial, abordando temas como la eficiencia, la innovación y el potencial impacto social y ético. A través de esta discusión, se buscará fomentar un diálogo crítico entre los participantes sobre cómo maximizar los beneficios de la IA mientras se mitigan sus riesgos y desafíos, promoviendo un enfoque responsable en su implementación.</a:t>
            </a:r>
          </a:p>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2</a:t>
            </a:fld>
            <a:endParaRPr lang="es-ES"/>
          </a:p>
        </p:txBody>
      </p:sp>
    </p:spTree>
    <p:extLst>
      <p:ext uri="{BB962C8B-B14F-4D97-AF65-F5344CB8AC3E}">
        <p14:creationId xmlns:p14="http://schemas.microsoft.com/office/powerpoint/2010/main" val="3720221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Dirección de </a:t>
            </a:r>
            <a:r>
              <a:rPr lang="es-ES" smtClean="0"/>
              <a:t>la imagen:</a:t>
            </a:r>
            <a:r>
              <a:rPr lang="es-ES" baseline="0" smtClean="0"/>
              <a:t> https://d2u1z1lopyfwlx.cloudfront.net/thumbnails/c5f3810c-1a85-5164-b091-8e774984d074/0f38dfe5-9ceb-5377-9b16-1a10fe6773df.jpg</a:t>
            </a:r>
            <a:endParaRPr lang="es-ES"/>
          </a:p>
        </p:txBody>
      </p:sp>
      <p:sp>
        <p:nvSpPr>
          <p:cNvPr id="4" name="Marcador de número de diapositiva 3"/>
          <p:cNvSpPr>
            <a:spLocks noGrp="1"/>
          </p:cNvSpPr>
          <p:nvPr>
            <p:ph type="sldNum" sz="quarter" idx="10"/>
          </p:nvPr>
        </p:nvSpPr>
        <p:spPr/>
        <p:txBody>
          <a:bodyPr/>
          <a:lstStyle/>
          <a:p>
            <a:fld id="{F8C92C7F-BA9A-4FBF-909D-5D62979818BF}" type="slidenum">
              <a:rPr lang="es-ES" smtClean="0"/>
              <a:t>3</a:t>
            </a:fld>
            <a:endParaRPr lang="es-ES"/>
          </a:p>
        </p:txBody>
      </p:sp>
    </p:spTree>
    <p:extLst>
      <p:ext uri="{BB962C8B-B14F-4D97-AF65-F5344CB8AC3E}">
        <p14:creationId xmlns:p14="http://schemas.microsoft.com/office/powerpoint/2010/main" val="3702550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La </a:t>
            </a:r>
            <a:r>
              <a:rPr lang="es-ES" b="1" dirty="0" smtClean="0"/>
              <a:t>inteligencia artificial (IA)</a:t>
            </a:r>
            <a:r>
              <a:rPr lang="es-ES" dirty="0" smtClean="0"/>
              <a:t> ha emergido como una de las tecnologías más transformadoras del siglo XXI, impactando diversas disciplinas, incluida la medicina. A medida que la IA se integra en aspectos cotidianos de nuestras vidas, es fundamental establecer una comprensión clara y accesible de sus generalidades. Este texto tiene como objetivo proporcionar una visión general de la IA, abarcando su definición, historia, evolución y las diferentes ramas que la componen, como el aprendizaje automático, el procesamiento del lenguaje natural y la visión por computadora. Al final de este análisis, los participantes tendrán una base sólida para entender cómo la IA está integrada en nuestra vida diaria y en el ámbito médico.</a:t>
            </a:r>
          </a:p>
          <a:p>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4</a:t>
            </a:fld>
            <a:endParaRPr lang="es-ES"/>
          </a:p>
        </p:txBody>
      </p:sp>
    </p:spTree>
    <p:extLst>
      <p:ext uri="{BB962C8B-B14F-4D97-AF65-F5344CB8AC3E}">
        <p14:creationId xmlns:p14="http://schemas.microsoft.com/office/powerpoint/2010/main" val="2126567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Definición de Inteligencia Artificial</a:t>
            </a:r>
          </a:p>
          <a:p>
            <a:r>
              <a:rPr lang="es-ES" dirty="0" smtClean="0"/>
              <a:t>La inteligencia artificial se define como la capacidad de un sistema informático para realizar tareas que normalmente requieren inteligencia humana. Estas tareas incluyen el razonamiento, el aprendizaje, la percepción y la comprensión del lenguaje. La IA busca crear máquinas que puedan simular procesos cognitivos humanos, permitiéndoles resolver problemas complejos y tomar decisiones basadas en datos.</a:t>
            </a:r>
            <a:r>
              <a:rPr lang="es-ES" baseline="30000" dirty="0" smtClean="0"/>
              <a:t>1</a:t>
            </a:r>
          </a:p>
          <a:p>
            <a:r>
              <a:rPr lang="es-ES" dirty="0" smtClean="0"/>
              <a:t>. Existen dos categorías principales de IA:</a:t>
            </a:r>
          </a:p>
          <a:p>
            <a:endParaRPr lang="es-ES" dirty="0" smtClean="0"/>
          </a:p>
          <a:p>
            <a:r>
              <a:rPr lang="es-ES" dirty="0" smtClean="0"/>
              <a:t>    IA débil: También conocida como IA estrecha, se refiere a sistemas diseñados para realizar tareas específicas. Un ejemplo común es un asistente virtual que puede responder preguntas o realizar acciones limitadas.</a:t>
            </a:r>
          </a:p>
          <a:p>
            <a:r>
              <a:rPr lang="es-ES" dirty="0" smtClean="0"/>
              <a:t>    IA fuerte: Este tipo de IA busca replicar completamente la inteligencia humana, permitiendo que las máquinas comprendan y razonen sobre el mundo de manera similar a los humanos. Aunque este concepto es aún teórico, representa un objetivo a largo plazo en el campo de la IA.</a:t>
            </a:r>
            <a:r>
              <a:rPr lang="es-ES" baseline="30000" dirty="0" smtClean="0"/>
              <a:t>1</a:t>
            </a:r>
          </a:p>
          <a:p>
            <a:r>
              <a:rPr lang="es-ES" dirty="0" smtClean="0"/>
              <a:t>    .</a:t>
            </a:r>
            <a:endParaRPr lang="es-ES" sz="1200" kern="12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5</a:t>
            </a:fld>
            <a:endParaRPr lang="es-ES"/>
          </a:p>
        </p:txBody>
      </p:sp>
    </p:spTree>
    <p:extLst>
      <p:ext uri="{BB962C8B-B14F-4D97-AF65-F5344CB8AC3E}">
        <p14:creationId xmlns:p14="http://schemas.microsoft.com/office/powerpoint/2010/main" val="1517028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Historia de la Inteligencia Artificial</a:t>
            </a:r>
          </a:p>
          <a:p>
            <a:r>
              <a:rPr lang="es-ES" dirty="0" smtClean="0"/>
              <a:t>La historia de la inteligencia artificial se remonta a mediados del siglo XX. En 1956, se celebró la Conferencia de </a:t>
            </a:r>
            <a:r>
              <a:rPr lang="es-ES" dirty="0" err="1" smtClean="0"/>
              <a:t>Dartmouth</a:t>
            </a:r>
            <a:r>
              <a:rPr lang="es-ES" dirty="0" smtClean="0"/>
              <a:t>, donde se acuñó el término "inteligencia artificial". Este evento marcó el inicio formal del estudio de la IA como disciplina académica. Durante las décadas siguientes, los investigadores desarrollaron algoritmos básicos y programas que podían realizar tareas simples.</a:t>
            </a:r>
            <a:r>
              <a:rPr lang="es-ES" baseline="30000" dirty="0" smtClean="0"/>
              <a:t>1</a:t>
            </a:r>
            <a:endParaRPr lang="es-ES" baseline="30000" dirty="0" smtClean="0">
              <a:hlinkClick r:id="rId3"/>
            </a:endParaRPr>
          </a:p>
          <a:p>
            <a:r>
              <a:rPr lang="es-ES" dirty="0" smtClean="0"/>
              <a:t>En los años 70 y 80, hubo un aumento en el interés por los sistemas expertos, que eran programas diseñados para resolver problemas específicos utilizando conocimiento especializado. Sin embargo, las limitaciones tecnológicas y la falta de datos significativos llevaron a un período conocido como "el invierno de la IA", donde el financiamiento y el interés disminuyeron. A finales de los años 90 y principios del siglo XXI, la IA experimentó un resurgimiento gracias al aumento en la capacidad computacional y al acceso a grandes volúmenes de datos. Esto permitió avances significativos en áreas como el aprendizaje automático y el procesamiento del lenguaje natural.</a:t>
            </a:r>
            <a:r>
              <a:rPr lang="es-ES" baseline="30000" dirty="0" smtClean="0"/>
              <a:t>1</a:t>
            </a:r>
            <a:endParaRPr lang="es-ES" sz="1200" kern="1200" baseline="300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6</a:t>
            </a:fld>
            <a:endParaRPr lang="es-ES"/>
          </a:p>
        </p:txBody>
      </p:sp>
    </p:spTree>
    <p:extLst>
      <p:ext uri="{BB962C8B-B14F-4D97-AF65-F5344CB8AC3E}">
        <p14:creationId xmlns:p14="http://schemas.microsoft.com/office/powerpoint/2010/main" val="3182435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La evolución de la inteligencia artificial ha sido impulsada por varios factores clave: </a:t>
            </a:r>
          </a:p>
          <a:p>
            <a:r>
              <a:rPr lang="es-ES" b="1" dirty="0" smtClean="0"/>
              <a:t>Aumento en la capacidad computacional</a:t>
            </a:r>
            <a:r>
              <a:rPr lang="es-ES" dirty="0" smtClean="0"/>
              <a:t>: La mejora constante en hardware y software ha permitido a los investigadores desarrollar algoritmos más complejos y eficientes. </a:t>
            </a:r>
          </a:p>
          <a:p>
            <a:r>
              <a:rPr lang="es-ES" b="1" dirty="0" smtClean="0"/>
              <a:t>Disponibilidad masiva de datos</a:t>
            </a:r>
            <a:r>
              <a:rPr lang="es-ES" dirty="0" smtClean="0"/>
              <a:t>: La era digital ha generado enormes cantidades de datos que pueden ser utilizados para entrenar modelos de IA. Esta disponibilidad ha sido crucial para el desarrollo del aprendizaje automático. </a:t>
            </a:r>
          </a:p>
          <a:p>
            <a:r>
              <a:rPr lang="es-ES" b="1" dirty="0" smtClean="0"/>
              <a:t>Avances en algoritmos</a:t>
            </a:r>
            <a:r>
              <a:rPr lang="es-ES" dirty="0" smtClean="0"/>
              <a:t>: La investigación en algoritmos ha llevado al desarrollo de técnicas más sofisticadas que permiten a las máquinas aprender patrones complejos a partir de datos. </a:t>
            </a:r>
          </a:p>
          <a:p>
            <a:r>
              <a:rPr lang="es-ES" b="1" dirty="0" smtClean="0"/>
              <a:t>Interdisciplinariedad</a:t>
            </a:r>
            <a:r>
              <a:rPr lang="es-ES" dirty="0" smtClean="0"/>
              <a:t>: La colaboración entre disciplinas como la informática, la neurociencia y la psicología ha enriquecido el campo de la IA, permitiendo enfoques más integrales para comprender y replicar procesos cognitivos humanos.</a:t>
            </a:r>
            <a:endParaRPr lang="es-ES" dirty="0"/>
          </a:p>
        </p:txBody>
      </p:sp>
      <p:sp>
        <p:nvSpPr>
          <p:cNvPr id="4" name="Marcador de número de diapositiva 3"/>
          <p:cNvSpPr>
            <a:spLocks noGrp="1"/>
          </p:cNvSpPr>
          <p:nvPr>
            <p:ph type="sldNum" sz="quarter" idx="10"/>
          </p:nvPr>
        </p:nvSpPr>
        <p:spPr/>
        <p:txBody>
          <a:bodyPr/>
          <a:lstStyle/>
          <a:p>
            <a:fld id="{F8C92C7F-BA9A-4FBF-909D-5D62979818BF}" type="slidenum">
              <a:rPr lang="es-ES" smtClean="0"/>
              <a:t>7</a:t>
            </a:fld>
            <a:endParaRPr lang="es-ES"/>
          </a:p>
        </p:txBody>
      </p:sp>
    </p:spTree>
    <p:extLst>
      <p:ext uri="{BB962C8B-B14F-4D97-AF65-F5344CB8AC3E}">
        <p14:creationId xmlns:p14="http://schemas.microsoft.com/office/powerpoint/2010/main" val="3048204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Ramas Principales de la Inteligencia Artificial</a:t>
            </a:r>
          </a:p>
          <a:p>
            <a:r>
              <a:rPr lang="es-ES" b="1" dirty="0" smtClean="0"/>
              <a:t>1. Aprendizaje Automático (Machine </a:t>
            </a:r>
            <a:r>
              <a:rPr lang="es-ES" b="1" dirty="0" err="1" smtClean="0"/>
              <a:t>Learning</a:t>
            </a:r>
            <a:r>
              <a:rPr lang="es-ES" b="1" dirty="0" smtClean="0"/>
              <a:t>)</a:t>
            </a:r>
          </a:p>
          <a:p>
            <a:r>
              <a:rPr lang="es-ES" dirty="0" smtClean="0"/>
              <a:t>El aprendizaje automático es una </a:t>
            </a:r>
            <a:r>
              <a:rPr lang="es-ES" dirty="0" err="1" smtClean="0"/>
              <a:t>subdisciplina</a:t>
            </a:r>
            <a:r>
              <a:rPr lang="es-ES" dirty="0" smtClean="0"/>
              <a:t> clave dentro de la inteligencia artificial que se centra en desarrollar algoritmos que permiten a las máquinas aprender a partir de datos sin ser programadas explícitamente para cada tarea específica. Existen tres tipos principales de aprendizaje automático: </a:t>
            </a:r>
            <a:r>
              <a:rPr lang="es-ES" b="1" dirty="0" smtClean="0"/>
              <a:t>Aprendizaje supervisado</a:t>
            </a:r>
            <a:r>
              <a:rPr lang="es-ES" dirty="0" smtClean="0"/>
              <a:t>: En este enfoque, se utilizan conjuntos de datos etiquetados para entrenar modelos que pueden hacer predicciones o clasificaciones basadas en nuevos datos. </a:t>
            </a:r>
          </a:p>
          <a:p>
            <a:r>
              <a:rPr lang="es-ES" b="1" dirty="0" smtClean="0"/>
              <a:t>Aprendizaje no supervisado</a:t>
            </a:r>
            <a:r>
              <a:rPr lang="es-ES" dirty="0" smtClean="0"/>
              <a:t>: Aquí, los modelos analizan datos no etiquetados para identificar patrones o agrupaciones sin intervención humana. </a:t>
            </a:r>
          </a:p>
          <a:p>
            <a:r>
              <a:rPr lang="es-ES" b="1" dirty="0" smtClean="0"/>
              <a:t>Aprendizaje por refuerzo</a:t>
            </a:r>
            <a:r>
              <a:rPr lang="es-ES" dirty="0" smtClean="0"/>
              <a:t>: Este método implica entrenar modelos mediante un sistema de recompensas y castigos, permitiendo que las máquinas aprendan a tomar decisiones óptimas en entornos dinámicos.</a:t>
            </a:r>
          </a:p>
          <a:p>
            <a:r>
              <a:rPr lang="es-ES" dirty="0" smtClean="0"/>
              <a:t>El aprendizaje automático ha tenido un impacto significativo en múltiples sectores, incluidos finanzas, comercio electrónico y atención médica. </a:t>
            </a:r>
          </a:p>
          <a:p>
            <a:r>
              <a:rPr lang="es-ES" b="1" dirty="0" smtClean="0"/>
              <a:t>2. Procesamiento del Lenguaje Natural (Natural </a:t>
            </a:r>
            <a:r>
              <a:rPr lang="es-ES" b="1" dirty="0" err="1" smtClean="0"/>
              <a:t>Language</a:t>
            </a:r>
            <a:r>
              <a:rPr lang="es-ES" b="1" dirty="0" smtClean="0"/>
              <a:t> </a:t>
            </a:r>
            <a:r>
              <a:rPr lang="es-ES" b="1" dirty="0" err="1" smtClean="0"/>
              <a:t>Processing</a:t>
            </a:r>
            <a:r>
              <a:rPr lang="es-ES" b="1" dirty="0" smtClean="0"/>
              <a:t>)</a:t>
            </a:r>
          </a:p>
          <a:p>
            <a:r>
              <a:rPr lang="es-ES" dirty="0" smtClean="0"/>
              <a:t>El procesamiento del lenguaje natural (PLN) es otra rama esencial de la inteligencia artificial que se ocupa de la interacción entre las computadoras y el lenguaje humano. El objetivo del PLN es permitir que las máquinas comprendan, interpreten y generen lenguaje humano de manera efectiva. </a:t>
            </a:r>
          </a:p>
          <a:p>
            <a:r>
              <a:rPr lang="es-ES" dirty="0" smtClean="0"/>
              <a:t>Las aplicaciones del PLN incluyen: </a:t>
            </a:r>
          </a:p>
          <a:p>
            <a:r>
              <a:rPr lang="es-ES" b="1" dirty="0" smtClean="0"/>
              <a:t>Asistentes virtuales</a:t>
            </a:r>
            <a:r>
              <a:rPr lang="es-ES" dirty="0" smtClean="0"/>
              <a:t>: Como </a:t>
            </a:r>
            <a:r>
              <a:rPr lang="es-ES" dirty="0" err="1" smtClean="0"/>
              <a:t>Siri</a:t>
            </a:r>
            <a:r>
              <a:rPr lang="es-ES" dirty="0" smtClean="0"/>
              <a:t> o Alexa, que utilizan PLN para entender comandos vocales. </a:t>
            </a:r>
          </a:p>
          <a:p>
            <a:r>
              <a:rPr lang="es-ES" b="1" dirty="0" smtClean="0"/>
              <a:t>Traducción automática</a:t>
            </a:r>
            <a:r>
              <a:rPr lang="es-ES" dirty="0" smtClean="0"/>
              <a:t>: Herramientas como Google </a:t>
            </a:r>
            <a:r>
              <a:rPr lang="es-ES" dirty="0" err="1" smtClean="0"/>
              <a:t>Translate</a:t>
            </a:r>
            <a:r>
              <a:rPr lang="es-ES" dirty="0" smtClean="0"/>
              <a:t> que traducen texto entre diferentes idiomas. </a:t>
            </a:r>
          </a:p>
          <a:p>
            <a:r>
              <a:rPr lang="es-ES" b="1" dirty="0" smtClean="0"/>
              <a:t>Análisis de sentimientos</a:t>
            </a:r>
            <a:r>
              <a:rPr lang="es-ES" dirty="0" smtClean="0"/>
              <a:t>: Técnicas utilizadas para evaluar opiniones o emociones expresadas en texto. </a:t>
            </a:r>
          </a:p>
          <a:p>
            <a:r>
              <a:rPr lang="es-ES" dirty="0" smtClean="0"/>
              <a:t>El PLN está revolucionando cómo interactuamos con las máquinas y está transformando industrias como el marketing digital y el servicio al cliente. </a:t>
            </a:r>
          </a:p>
          <a:p>
            <a:r>
              <a:rPr lang="es-ES" b="1" dirty="0" smtClean="0"/>
              <a:t>3. Visión por Computadora (</a:t>
            </a:r>
            <a:r>
              <a:rPr lang="es-ES" b="1" dirty="0" err="1" smtClean="0"/>
              <a:t>Computer</a:t>
            </a:r>
            <a:r>
              <a:rPr lang="es-ES" b="1" dirty="0" smtClean="0"/>
              <a:t> </a:t>
            </a:r>
            <a:r>
              <a:rPr lang="es-ES" b="1" dirty="0" err="1" smtClean="0"/>
              <a:t>Vision</a:t>
            </a:r>
            <a:r>
              <a:rPr lang="es-ES" b="1" dirty="0" smtClean="0"/>
              <a:t>)</a:t>
            </a:r>
          </a:p>
          <a:p>
            <a:r>
              <a:rPr lang="es-ES" dirty="0" smtClean="0"/>
              <a:t>La visión por computadora es otra área fundamental dentro de la inteligencia artificial que se enfoca en permitir que las máquinas interpreten y comprendan imágenes o videos. Utiliza técnicas avanzadas para analizar visualmente datos e identificar patrones o características relevantes. </a:t>
            </a:r>
          </a:p>
          <a:p>
            <a:r>
              <a:rPr lang="es-ES" dirty="0" smtClean="0"/>
              <a:t>Las aplicaciones incluyen:</a:t>
            </a:r>
          </a:p>
          <a:p>
            <a:r>
              <a:rPr lang="es-ES" b="1" dirty="0" smtClean="0"/>
              <a:t>Reconocimiento facial</a:t>
            </a:r>
            <a:r>
              <a:rPr lang="es-ES" dirty="0" smtClean="0"/>
              <a:t>: Utilizado en seguridad y redes sociales. </a:t>
            </a:r>
          </a:p>
          <a:p>
            <a:r>
              <a:rPr lang="es-ES" b="1" dirty="0" smtClean="0"/>
              <a:t>Diagnóstico médico</a:t>
            </a:r>
            <a:r>
              <a:rPr lang="es-ES" dirty="0" smtClean="0"/>
              <a:t>: Herramientas que analizan imágenes médicas (como radiografías) para detectar enfermedades. </a:t>
            </a:r>
          </a:p>
          <a:p>
            <a:r>
              <a:rPr lang="es-ES" b="1" dirty="0" smtClean="0"/>
              <a:t>Vehículos autónomos</a:t>
            </a:r>
            <a:r>
              <a:rPr lang="es-ES" dirty="0" smtClean="0"/>
              <a:t>: Sistemas que utilizan visión por computadora para navegar y tomar decisiones basadas en su entorno</a:t>
            </a:r>
            <a:r>
              <a:rPr lang="es-ES" dirty="0" smtClean="0">
                <a:hlinkClick r:id="rId3"/>
              </a:rPr>
              <a:t>1</a:t>
            </a:r>
          </a:p>
          <a:p>
            <a:r>
              <a:rPr lang="es-ES" dirty="0" smtClean="0"/>
              <a:t>. </a:t>
            </a:r>
          </a:p>
          <a:p>
            <a:r>
              <a:rPr lang="es-ES" dirty="0" smtClean="0"/>
              <a:t>La visión por computadora está cambiando radicalmente sectores como la salud, el transporte y la seguridad pública.</a:t>
            </a:r>
            <a:endParaRPr lang="es-ES" sz="1200" kern="1200" baseline="300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8</a:t>
            </a:fld>
            <a:endParaRPr lang="es-ES"/>
          </a:p>
        </p:txBody>
      </p:sp>
    </p:spTree>
    <p:extLst>
      <p:ext uri="{BB962C8B-B14F-4D97-AF65-F5344CB8AC3E}">
        <p14:creationId xmlns:p14="http://schemas.microsoft.com/office/powerpoint/2010/main" val="2967650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b="1" dirty="0" smtClean="0"/>
              <a:t>Ramas Principales de la Inteligencia Artificial (continuación):</a:t>
            </a:r>
          </a:p>
          <a:p>
            <a:r>
              <a:rPr lang="es-ES" b="1" dirty="0" smtClean="0"/>
              <a:t>3. Visión por Computadora (</a:t>
            </a:r>
            <a:r>
              <a:rPr lang="es-ES" b="1" dirty="0" err="1" smtClean="0"/>
              <a:t>Computer</a:t>
            </a:r>
            <a:r>
              <a:rPr lang="es-ES" b="1" dirty="0" smtClean="0"/>
              <a:t> </a:t>
            </a:r>
            <a:r>
              <a:rPr lang="es-ES" b="1" dirty="0" err="1" smtClean="0"/>
              <a:t>Vision</a:t>
            </a:r>
            <a:r>
              <a:rPr lang="es-ES" b="1" dirty="0" smtClean="0"/>
              <a:t>)</a:t>
            </a:r>
          </a:p>
          <a:p>
            <a:r>
              <a:rPr lang="es-ES" dirty="0" smtClean="0"/>
              <a:t>La visión por computadora es otra área fundamental dentro de la inteligencia artificial que se enfoca en permitir que las máquinas interpreten y comprendan imágenes o videos. Utiliza técnicas avanzadas para analizar visualmente datos e identificar patrones o características relevantes. </a:t>
            </a:r>
          </a:p>
          <a:p>
            <a:r>
              <a:rPr lang="es-ES" dirty="0" smtClean="0"/>
              <a:t>Las aplicaciones incluyen:</a:t>
            </a:r>
          </a:p>
          <a:p>
            <a:r>
              <a:rPr lang="es-ES" b="1" dirty="0" smtClean="0"/>
              <a:t>Reconocimiento facial</a:t>
            </a:r>
            <a:r>
              <a:rPr lang="es-ES" dirty="0" smtClean="0"/>
              <a:t>: Utilizado en seguridad y redes sociales. </a:t>
            </a:r>
          </a:p>
          <a:p>
            <a:r>
              <a:rPr lang="es-ES" b="1" dirty="0" smtClean="0"/>
              <a:t>Diagnóstico médico</a:t>
            </a:r>
            <a:r>
              <a:rPr lang="es-ES" dirty="0" smtClean="0"/>
              <a:t>: Herramientas que analizan imágenes médicas (como radiografías) para detectar enfermedades. </a:t>
            </a:r>
          </a:p>
          <a:p>
            <a:r>
              <a:rPr lang="es-ES" b="1" dirty="0" smtClean="0"/>
              <a:t>Vehículos autónomos</a:t>
            </a:r>
            <a:r>
              <a:rPr lang="es-ES" dirty="0" smtClean="0"/>
              <a:t>: Sistemas que utilizan visión por computadora para navegar y tomar decisiones basadas en su entorno. </a:t>
            </a:r>
          </a:p>
          <a:p>
            <a:r>
              <a:rPr lang="es-ES" dirty="0" smtClean="0"/>
              <a:t>La visión por computadora está cambiando radicalmente sectores como la salud, el transporte y la seguridad pública.</a:t>
            </a:r>
            <a:endParaRPr lang="es-ES" sz="1200" kern="1200" baseline="30000" dirty="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F8C92C7F-BA9A-4FBF-909D-5D62979818BF}" type="slidenum">
              <a:rPr lang="es-ES" smtClean="0"/>
              <a:t>9</a:t>
            </a:fld>
            <a:endParaRPr lang="es-ES"/>
          </a:p>
        </p:txBody>
      </p:sp>
    </p:spTree>
    <p:extLst>
      <p:ext uri="{BB962C8B-B14F-4D97-AF65-F5344CB8AC3E}">
        <p14:creationId xmlns:p14="http://schemas.microsoft.com/office/powerpoint/2010/main" val="220333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5CFAC412-5266-4DA1-AB9D-BE50AD5B80EC}" type="datetimeFigureOut">
              <a:rPr lang="es-ES" smtClean="0"/>
              <a:t>03/10/2024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4286421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CFAC412-5266-4DA1-AB9D-BE50AD5B80EC}" type="datetimeFigureOut">
              <a:rPr lang="es-ES" smtClean="0"/>
              <a:t>03/10/2024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1643137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CFAC412-5266-4DA1-AB9D-BE50AD5B80EC}" type="datetimeFigureOut">
              <a:rPr lang="es-ES" smtClean="0"/>
              <a:t>03/10/2024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177008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5CFAC412-5266-4DA1-AB9D-BE50AD5B80EC}" type="datetimeFigureOut">
              <a:rPr lang="es-ES" smtClean="0"/>
              <a:t>03/10/2024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197876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CFAC412-5266-4DA1-AB9D-BE50AD5B80EC}" type="datetimeFigureOut">
              <a:rPr lang="es-ES" smtClean="0"/>
              <a:t>03/10/2024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3150249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5CFAC412-5266-4DA1-AB9D-BE50AD5B80EC}" type="datetimeFigureOut">
              <a:rPr lang="es-ES" smtClean="0"/>
              <a:t>03/10/2024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401961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5CFAC412-5266-4DA1-AB9D-BE50AD5B80EC}" type="datetimeFigureOut">
              <a:rPr lang="es-ES" smtClean="0"/>
              <a:t>03/10/2024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315457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5CFAC412-5266-4DA1-AB9D-BE50AD5B80EC}" type="datetimeFigureOut">
              <a:rPr lang="es-ES" smtClean="0"/>
              <a:t>03/10/2024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208954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CFAC412-5266-4DA1-AB9D-BE50AD5B80EC}" type="datetimeFigureOut">
              <a:rPr lang="es-ES" smtClean="0"/>
              <a:t>03/10/2024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273249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CFAC412-5266-4DA1-AB9D-BE50AD5B80EC}" type="datetimeFigureOut">
              <a:rPr lang="es-ES" smtClean="0"/>
              <a:t>03/10/2024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1292914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CFAC412-5266-4DA1-AB9D-BE50AD5B80EC}" type="datetimeFigureOut">
              <a:rPr lang="es-ES" smtClean="0"/>
              <a:t>03/10/2024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0F29D0-AF0D-4379-A285-5F78B8967FFA}" type="slidenum">
              <a:rPr lang="es-ES" smtClean="0"/>
              <a:t>‹Nº›</a:t>
            </a:fld>
            <a:endParaRPr lang="es-ES"/>
          </a:p>
        </p:txBody>
      </p:sp>
    </p:spTree>
    <p:extLst>
      <p:ext uri="{BB962C8B-B14F-4D97-AF65-F5344CB8AC3E}">
        <p14:creationId xmlns:p14="http://schemas.microsoft.com/office/powerpoint/2010/main" val="396677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AC412-5266-4DA1-AB9D-BE50AD5B80EC}" type="datetimeFigureOut">
              <a:rPr lang="es-ES" smtClean="0"/>
              <a:t>03/10/2024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F29D0-AF0D-4379-A285-5F78B8967FFA}" type="slidenum">
              <a:rPr lang="es-ES" smtClean="0"/>
              <a:t>‹Nº›</a:t>
            </a:fld>
            <a:endParaRPr lang="es-ES"/>
          </a:p>
        </p:txBody>
      </p:sp>
    </p:spTree>
    <p:extLst>
      <p:ext uri="{BB962C8B-B14F-4D97-AF65-F5344CB8AC3E}">
        <p14:creationId xmlns:p14="http://schemas.microsoft.com/office/powerpoint/2010/main" val="903618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s.wikipedia.org/wiki/Inteligencia_artificia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298863"/>
            <a:ext cx="9144000" cy="2315009"/>
          </a:xfrm>
        </p:spPr>
        <p:txBody>
          <a:bodyPr>
            <a:normAutofit fontScale="90000"/>
          </a:bodyPr>
          <a:lstStyle/>
          <a:p>
            <a:r>
              <a:rPr lang="es-ES" dirty="0">
                <a:latin typeface="Arial" panose="020B0604020202020204" pitchFamily="34" charset="0"/>
                <a:cs typeface="Arial" panose="020B0604020202020204" pitchFamily="34" charset="0"/>
              </a:rPr>
              <a:t>Inteligencia artificial para todos: ¿cómo aprovechar su potencial</a:t>
            </a:r>
            <a:r>
              <a:rPr lang="es-ES" dirty="0" smtClean="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p:txBody>
      </p:sp>
      <p:sp>
        <p:nvSpPr>
          <p:cNvPr id="3" name="Subtítulo 2"/>
          <p:cNvSpPr>
            <a:spLocks noGrp="1"/>
          </p:cNvSpPr>
          <p:nvPr>
            <p:ph type="subTitle" idx="1"/>
          </p:nvPr>
        </p:nvSpPr>
        <p:spPr>
          <a:xfrm>
            <a:off x="762000" y="4915330"/>
            <a:ext cx="5334000" cy="1003547"/>
          </a:xfrm>
        </p:spPr>
        <p:txBody>
          <a:bodyPr>
            <a:normAutofit fontScale="85000" lnSpcReduction="20000"/>
          </a:bodyPr>
          <a:lstStyle/>
          <a:p>
            <a:r>
              <a:rPr lang="es-ES" dirty="0" smtClean="0">
                <a:latin typeface="Arial" panose="020B0604020202020204" pitchFamily="34" charset="0"/>
                <a:cs typeface="Arial" panose="020B0604020202020204" pitchFamily="34" charset="0"/>
              </a:rPr>
              <a:t>Dr. José Pedro Martínez </a:t>
            </a:r>
            <a:r>
              <a:rPr lang="es-ES" dirty="0" err="1" smtClean="0">
                <a:latin typeface="Arial" panose="020B0604020202020204" pitchFamily="34" charset="0"/>
                <a:cs typeface="Arial" panose="020B0604020202020204" pitchFamily="34" charset="0"/>
              </a:rPr>
              <a:t>Larrarte</a:t>
            </a:r>
            <a:endParaRPr lang="es-ES" dirty="0" smtClean="0">
              <a:latin typeface="Arial" panose="020B0604020202020204" pitchFamily="34" charset="0"/>
              <a:cs typeface="Arial" panose="020B0604020202020204" pitchFamily="34" charset="0"/>
            </a:endParaRPr>
          </a:p>
          <a:p>
            <a:r>
              <a:rPr lang="es-ES" dirty="0" smtClean="0">
                <a:latin typeface="Arial" panose="020B0604020202020204" pitchFamily="34" charset="0"/>
                <a:cs typeface="Arial" panose="020B0604020202020204" pitchFamily="34" charset="0"/>
              </a:rPr>
              <a:t>Especialista en Reumatología</a:t>
            </a:r>
          </a:p>
          <a:p>
            <a:r>
              <a:rPr lang="es-ES" smtClean="0">
                <a:latin typeface="Arial" panose="020B0604020202020204" pitchFamily="34" charset="0"/>
                <a:cs typeface="Arial" panose="020B0604020202020204" pitchFamily="34" charset="0"/>
              </a:rPr>
              <a:t>Profesor Auxiliar</a:t>
            </a:r>
            <a:endParaRPr lang="es-ES"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3"/>
          <a:stretch>
            <a:fillRect/>
          </a:stretch>
        </p:blipFill>
        <p:spPr>
          <a:xfrm>
            <a:off x="7252236" y="3655873"/>
            <a:ext cx="3778371" cy="2518914"/>
          </a:xfrm>
          <a:prstGeom prst="rect">
            <a:avLst/>
          </a:prstGeom>
        </p:spPr>
      </p:pic>
    </p:spTree>
    <p:extLst>
      <p:ext uri="{BB962C8B-B14F-4D97-AF65-F5344CB8AC3E}">
        <p14:creationId xmlns:p14="http://schemas.microsoft.com/office/powerpoint/2010/main" val="2018627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8997"/>
            <a:ext cx="10515600" cy="1325563"/>
          </a:xfrm>
        </p:spPr>
        <p:txBody>
          <a:bodyPr/>
          <a:lstStyle/>
          <a:p>
            <a:r>
              <a:rPr lang="es-ES" b="1" dirty="0" smtClean="0"/>
              <a:t>Integración de la IA en aspectos cotidianos</a:t>
            </a:r>
            <a:endParaRPr lang="es-ES" b="1" dirty="0"/>
          </a:p>
        </p:txBody>
      </p:sp>
      <p:sp>
        <p:nvSpPr>
          <p:cNvPr id="3" name="Marcador de contenido 2"/>
          <p:cNvSpPr>
            <a:spLocks noGrp="1"/>
          </p:cNvSpPr>
          <p:nvPr>
            <p:ph idx="1"/>
          </p:nvPr>
        </p:nvSpPr>
        <p:spPr>
          <a:xfrm>
            <a:off x="601717" y="1557598"/>
            <a:ext cx="11332779" cy="4780140"/>
          </a:xfrm>
        </p:spPr>
        <p:txBody>
          <a:bodyPr>
            <a:noAutofit/>
          </a:bodyPr>
          <a:lstStyle/>
          <a:p>
            <a:pPr marL="0" indent="0">
              <a:lnSpc>
                <a:spcPct val="150000"/>
              </a:lnSpc>
              <a:buNone/>
            </a:pPr>
            <a:r>
              <a:rPr lang="es-ES" dirty="0" smtClean="0"/>
              <a:t>En el ámbito médico, su aplicación está revolucionando diagnósticos y tratamientos, mejorando así los resultados clínicos y optimizando procesos administrativos.</a:t>
            </a:r>
            <a:r>
              <a:rPr lang="es-ES" dirty="0" smtClean="0">
                <a:latin typeface="Arial" panose="020B0604020202020204" pitchFamily="34" charset="0"/>
                <a:cs typeface="Arial" panose="020B0604020202020204" pitchFamily="34" charset="0"/>
              </a:rPr>
              <a:t> Por ejemplo:</a:t>
            </a:r>
          </a:p>
          <a:p>
            <a:pPr marL="0" indent="0">
              <a:buNone/>
            </a:pPr>
            <a:r>
              <a:rPr lang="es-ES" dirty="0" smtClean="0"/>
              <a:t>-</a:t>
            </a:r>
            <a:r>
              <a:rPr lang="es-ES" dirty="0" err="1" smtClean="0"/>
              <a:t>Analisis</a:t>
            </a:r>
            <a:r>
              <a:rPr lang="es-ES" dirty="0" smtClean="0"/>
              <a:t> d grandes volúmenes de datos clínicos para identificar patrones que podrían no ser evidentes para los profesionales médicos.</a:t>
            </a:r>
          </a:p>
          <a:p>
            <a:pPr marL="0" indent="0">
              <a:buNone/>
            </a:pPr>
            <a:r>
              <a:rPr lang="es-ES" dirty="0" smtClean="0"/>
              <a:t>-Herramientas como </a:t>
            </a:r>
            <a:r>
              <a:rPr lang="es-ES" dirty="0" err="1" smtClean="0"/>
              <a:t>chatbots</a:t>
            </a:r>
            <a:r>
              <a:rPr lang="es-ES" dirty="0" smtClean="0"/>
              <a:t> están mejorando el acceso a información médica básica.</a:t>
            </a:r>
          </a:p>
          <a:p>
            <a:pPr marL="0" indent="0">
              <a:buNone/>
            </a:pPr>
            <a:r>
              <a:rPr lang="es-ES" dirty="0" smtClean="0"/>
              <a:t>-Las aplicaciones móviles están utilizando algoritmos predictivos para ayudar a los pacientes a gestionar enfermedades crónicas.</a:t>
            </a:r>
          </a:p>
          <a:p>
            <a:pPr marL="0" indent="0">
              <a:lnSpc>
                <a:spcPct val="150000"/>
              </a:lnSpc>
              <a:buNone/>
            </a:pPr>
            <a:endParaRPr lang="es-ES" dirty="0" smtClean="0">
              <a:latin typeface="Arial" panose="020B0604020202020204" pitchFamily="34" charset="0"/>
              <a:cs typeface="Arial" panose="020B0604020202020204" pitchFamily="34" charset="0"/>
            </a:endParaRPr>
          </a:p>
          <a:p>
            <a:pPr marL="0" indent="0">
              <a:buNone/>
            </a:pPr>
            <a:endParaRPr lang="es-ES"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98983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8655" y="1904439"/>
            <a:ext cx="11332779" cy="3534663"/>
          </a:xfrm>
        </p:spPr>
        <p:txBody>
          <a:bodyPr>
            <a:noAutofit/>
          </a:bodyPr>
          <a:lstStyle/>
          <a:p>
            <a:pPr>
              <a:lnSpc>
                <a:spcPct val="150000"/>
              </a:lnSpc>
            </a:pPr>
            <a:r>
              <a:rPr lang="es-ES" sz="3200" b="1" dirty="0" smtClean="0">
                <a:latin typeface="Arial" panose="020B0604020202020204" pitchFamily="34" charset="0"/>
                <a:cs typeface="Arial" panose="020B0604020202020204" pitchFamily="34" charset="0"/>
              </a:rPr>
              <a:t>A medida que se  avanza hacia un futuro cada vez más digitalizado e interconectado, comprender estos conceptos será esencial para todos los profesionales involucrados en su implementación ética y efectiva.</a:t>
            </a:r>
          </a:p>
          <a:p>
            <a:pPr marL="0" indent="0">
              <a:lnSpc>
                <a:spcPct val="150000"/>
              </a:lnSpc>
              <a:buNone/>
            </a:pPr>
            <a:endParaRPr lang="es-ES" sz="3200" b="1" dirty="0" smtClean="0">
              <a:latin typeface="Arial" panose="020B0604020202020204" pitchFamily="34" charset="0"/>
              <a:cs typeface="Arial" panose="020B0604020202020204" pitchFamily="34" charset="0"/>
            </a:endParaRPr>
          </a:p>
          <a:p>
            <a:pPr marL="0" indent="0">
              <a:buNone/>
            </a:pPr>
            <a:endParaRPr lang="es-ES" sz="32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3617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Objetivos</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84107"/>
            <a:ext cx="10515600" cy="4622472"/>
          </a:xfrm>
        </p:spPr>
        <p:txBody>
          <a:bodyPr>
            <a:noAutofit/>
          </a:bodyPr>
          <a:lstStyle/>
          <a:p>
            <a:pPr marL="514350" indent="-514350" algn="just">
              <a:lnSpc>
                <a:spcPct val="160000"/>
              </a:lnSpc>
              <a:buFont typeface="+mj-lt"/>
              <a:buAutoNum type="arabicPeriod"/>
            </a:pPr>
            <a:r>
              <a:rPr lang="es-ES" sz="2400" dirty="0">
                <a:latin typeface="Arial" panose="020B0604020202020204" pitchFamily="34" charset="0"/>
                <a:cs typeface="Arial" panose="020B0604020202020204" pitchFamily="34" charset="0"/>
              </a:rPr>
              <a:t>Proporcionar una comprensión clara y accesible de las generalidades de la inteligencia </a:t>
            </a:r>
            <a:r>
              <a:rPr lang="es-ES" sz="2400" dirty="0" smtClean="0">
                <a:latin typeface="Arial" panose="020B0604020202020204" pitchFamily="34" charset="0"/>
                <a:cs typeface="Arial" panose="020B0604020202020204" pitchFamily="34" charset="0"/>
              </a:rPr>
              <a:t>artificial.</a:t>
            </a:r>
          </a:p>
          <a:p>
            <a:pPr marL="514350" indent="-514350" algn="just">
              <a:lnSpc>
                <a:spcPct val="160000"/>
              </a:lnSpc>
              <a:buFont typeface="+mj-lt"/>
              <a:buAutoNum type="arabicPeriod"/>
            </a:pPr>
            <a:r>
              <a:rPr lang="es-ES" sz="2400" dirty="0" smtClean="0">
                <a:latin typeface="Arial" panose="020B0604020202020204" pitchFamily="34" charset="0"/>
                <a:cs typeface="Arial" panose="020B0604020202020204" pitchFamily="34" charset="0"/>
              </a:rPr>
              <a:t>Presentar varias herramientas </a:t>
            </a:r>
            <a:r>
              <a:rPr lang="es-ES" sz="2400" dirty="0">
                <a:latin typeface="Arial" panose="020B0604020202020204" pitchFamily="34" charset="0"/>
                <a:cs typeface="Arial" panose="020B0604020202020204" pitchFamily="34" charset="0"/>
              </a:rPr>
              <a:t>y plataformas de inteligencia artificial disponibles de forma gratuita, demostrando su funcionalidad y aplicaciones prácticas en </a:t>
            </a:r>
            <a:r>
              <a:rPr lang="es-ES" sz="2400" dirty="0" smtClean="0">
                <a:latin typeface="Arial" panose="020B0604020202020204" pitchFamily="34" charset="0"/>
                <a:cs typeface="Arial" panose="020B0604020202020204" pitchFamily="34" charset="0"/>
              </a:rPr>
              <a:t>la </a:t>
            </a:r>
            <a:r>
              <a:rPr lang="es-ES" sz="2400" dirty="0">
                <a:latin typeface="Arial" panose="020B0604020202020204" pitchFamily="34" charset="0"/>
                <a:cs typeface="Arial" panose="020B0604020202020204" pitchFamily="34" charset="0"/>
              </a:rPr>
              <a:t>creación de </a:t>
            </a:r>
            <a:r>
              <a:rPr lang="es-ES" sz="2400" dirty="0" smtClean="0">
                <a:latin typeface="Arial" panose="020B0604020202020204" pitchFamily="34" charset="0"/>
                <a:cs typeface="Arial" panose="020B0604020202020204" pitchFamily="34" charset="0"/>
              </a:rPr>
              <a:t>contenido.</a:t>
            </a:r>
          </a:p>
          <a:p>
            <a:pPr marL="514350" indent="-514350" algn="just">
              <a:lnSpc>
                <a:spcPct val="160000"/>
              </a:lnSpc>
              <a:buFont typeface="+mj-lt"/>
              <a:buAutoNum type="arabicPeriod"/>
            </a:pPr>
            <a:r>
              <a:rPr lang="es-ES" sz="2400" dirty="0" smtClean="0">
                <a:latin typeface="Arial" panose="020B0604020202020204" pitchFamily="34" charset="0"/>
                <a:cs typeface="Arial" panose="020B0604020202020204" pitchFamily="34" charset="0"/>
              </a:rPr>
              <a:t>Analizar las ventajas y desventajas asociadas con el uso de la inteligencia artificial, abordando temas como la eficiencia, la innovación y el potencial impacto social y ético.</a:t>
            </a:r>
          </a:p>
        </p:txBody>
      </p:sp>
    </p:spTree>
    <p:extLst>
      <p:ext uri="{BB962C8B-B14F-4D97-AF65-F5344CB8AC3E}">
        <p14:creationId xmlns:p14="http://schemas.microsoft.com/office/powerpoint/2010/main" val="750603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Contenidos</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825625"/>
            <a:ext cx="10515600" cy="2730609"/>
          </a:xfrm>
        </p:spPr>
        <p:txBody>
          <a:bodyPr>
            <a:noAutofit/>
          </a:bodyPr>
          <a:lstStyle/>
          <a:p>
            <a:pPr>
              <a:lnSpc>
                <a:spcPct val="160000"/>
              </a:lnSpc>
            </a:pPr>
            <a:r>
              <a:rPr lang="es-ES" dirty="0">
                <a:latin typeface="Arial" panose="020B0604020202020204" pitchFamily="34" charset="0"/>
                <a:cs typeface="Arial" panose="020B0604020202020204" pitchFamily="34" charset="0"/>
              </a:rPr>
              <a:t>Generalidades de la </a:t>
            </a:r>
            <a:r>
              <a:rPr lang="es-ES" dirty="0" smtClean="0">
                <a:latin typeface="Arial" panose="020B0604020202020204" pitchFamily="34" charset="0"/>
                <a:cs typeface="Arial" panose="020B0604020202020204" pitchFamily="34" charset="0"/>
              </a:rPr>
              <a:t>IA. Definición, historia, evolución, ramas que la componen.</a:t>
            </a:r>
          </a:p>
          <a:p>
            <a:endParaRPr lang="es-ES" dirty="0" smtClean="0">
              <a:latin typeface="Arial" panose="020B0604020202020204" pitchFamily="34" charset="0"/>
              <a:cs typeface="Arial" panose="020B0604020202020204" pitchFamily="34" charset="0"/>
            </a:endParaRPr>
          </a:p>
          <a:p>
            <a:r>
              <a:rPr lang="es-ES" dirty="0" smtClean="0">
                <a:latin typeface="Arial" panose="020B0604020202020204" pitchFamily="34" charset="0"/>
                <a:cs typeface="Arial" panose="020B0604020202020204" pitchFamily="34" charset="0"/>
              </a:rPr>
              <a:t>Ejemplos </a:t>
            </a:r>
            <a:r>
              <a:rPr lang="es-ES" dirty="0">
                <a:latin typeface="Arial" panose="020B0604020202020204" pitchFamily="34" charset="0"/>
                <a:cs typeface="Arial" panose="020B0604020202020204" pitchFamily="34" charset="0"/>
              </a:rPr>
              <a:t>de </a:t>
            </a:r>
            <a:r>
              <a:rPr lang="es-ES" dirty="0" smtClean="0">
                <a:latin typeface="Arial" panose="020B0604020202020204" pitchFamily="34" charset="0"/>
                <a:cs typeface="Arial" panose="020B0604020202020204" pitchFamily="34" charset="0"/>
              </a:rPr>
              <a:t>herramientas </a:t>
            </a:r>
            <a:r>
              <a:rPr lang="es-ES" dirty="0">
                <a:latin typeface="Arial" panose="020B0604020202020204" pitchFamily="34" charset="0"/>
                <a:cs typeface="Arial" panose="020B0604020202020204" pitchFamily="34" charset="0"/>
              </a:rPr>
              <a:t>de IA </a:t>
            </a:r>
            <a:r>
              <a:rPr lang="es-ES" dirty="0" smtClean="0">
                <a:latin typeface="Arial" panose="020B0604020202020204" pitchFamily="34" charset="0"/>
                <a:cs typeface="Arial" panose="020B0604020202020204" pitchFamily="34" charset="0"/>
              </a:rPr>
              <a:t>gratuitas.</a:t>
            </a:r>
          </a:p>
          <a:p>
            <a:pPr marL="0" indent="0">
              <a:buNone/>
            </a:pPr>
            <a:endParaRPr lang="es-ES" dirty="0" smtClean="0">
              <a:latin typeface="Arial" panose="020B0604020202020204" pitchFamily="34" charset="0"/>
              <a:cs typeface="Arial" panose="020B0604020202020204" pitchFamily="34" charset="0"/>
            </a:endParaRPr>
          </a:p>
          <a:p>
            <a:r>
              <a:rPr lang="es-ES" dirty="0">
                <a:latin typeface="Arial" panose="020B0604020202020204" pitchFamily="34" charset="0"/>
                <a:cs typeface="Arial" panose="020B0604020202020204" pitchFamily="34" charset="0"/>
              </a:rPr>
              <a:t>Ventajas y </a:t>
            </a:r>
            <a:r>
              <a:rPr lang="es-ES" dirty="0" smtClean="0">
                <a:latin typeface="Arial" panose="020B0604020202020204" pitchFamily="34" charset="0"/>
                <a:cs typeface="Arial" panose="020B0604020202020204" pitchFamily="34" charset="0"/>
              </a:rPr>
              <a:t>desventajas </a:t>
            </a:r>
            <a:r>
              <a:rPr lang="es-ES" dirty="0">
                <a:latin typeface="Arial" panose="020B0604020202020204" pitchFamily="34" charset="0"/>
                <a:cs typeface="Arial" panose="020B0604020202020204" pitchFamily="34" charset="0"/>
              </a:rPr>
              <a:t>de la </a:t>
            </a:r>
            <a:r>
              <a:rPr lang="es-ES" dirty="0" smtClean="0">
                <a:latin typeface="Arial" panose="020B0604020202020204" pitchFamily="34" charset="0"/>
                <a:cs typeface="Arial" panose="020B0604020202020204" pitchFamily="34" charset="0"/>
              </a:rPr>
              <a:t>IA.</a:t>
            </a:r>
            <a:endParaRPr lang="es-ES" dirty="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3"/>
          <a:stretch>
            <a:fillRect/>
          </a:stretch>
        </p:blipFill>
        <p:spPr>
          <a:xfrm>
            <a:off x="8356380" y="4367049"/>
            <a:ext cx="3259153" cy="1922900"/>
          </a:xfrm>
          <a:prstGeom prst="rect">
            <a:avLst/>
          </a:prstGeom>
        </p:spPr>
      </p:pic>
    </p:spTree>
    <p:extLst>
      <p:ext uri="{BB962C8B-B14F-4D97-AF65-F5344CB8AC3E}">
        <p14:creationId xmlns:p14="http://schemas.microsoft.com/office/powerpoint/2010/main" val="761512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Generalidades de la inteligencia artificial</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712076" y="2550839"/>
            <a:ext cx="10515600" cy="1674320"/>
          </a:xfrm>
        </p:spPr>
        <p:txBody>
          <a:bodyPr>
            <a:normAutofit/>
          </a:bodyPr>
          <a:lstStyle/>
          <a:p>
            <a:pPr algn="just">
              <a:lnSpc>
                <a:spcPct val="160000"/>
              </a:lnSpc>
            </a:pPr>
            <a:r>
              <a:rPr lang="es-ES" dirty="0" smtClean="0"/>
              <a:t>La </a:t>
            </a:r>
            <a:r>
              <a:rPr lang="es-ES" b="1" dirty="0" smtClean="0"/>
              <a:t>inteligencia artificial (IA)</a:t>
            </a:r>
            <a:r>
              <a:rPr lang="es-ES" dirty="0" smtClean="0"/>
              <a:t> ha emergido como una de las tecnologías más transformadoras del siglo XXI.</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6044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Definición de inteligencia artificial</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01718" y="1809860"/>
            <a:ext cx="10515600" cy="4843188"/>
          </a:xfrm>
        </p:spPr>
        <p:txBody>
          <a:bodyPr>
            <a:noAutofit/>
          </a:bodyPr>
          <a:lstStyle/>
          <a:p>
            <a:pPr marL="0" indent="0" algn="just">
              <a:lnSpc>
                <a:spcPct val="160000"/>
              </a:lnSpc>
              <a:buNone/>
            </a:pPr>
            <a:r>
              <a:rPr lang="es-ES" dirty="0">
                <a:latin typeface="Arial" panose="020B0604020202020204" pitchFamily="34" charset="0"/>
                <a:cs typeface="Arial" panose="020B0604020202020204" pitchFamily="34" charset="0"/>
              </a:rPr>
              <a:t>C</a:t>
            </a:r>
            <a:r>
              <a:rPr lang="es-ES" dirty="0" smtClean="0">
                <a:latin typeface="Arial" panose="020B0604020202020204" pitchFamily="34" charset="0"/>
                <a:cs typeface="Arial" panose="020B0604020202020204" pitchFamily="34" charset="0"/>
              </a:rPr>
              <a:t>apacidad de un sistema informático para realizar tareas que normalmente requieren inteligencia humana. Estas tareas incluyen el razonamiento, el aprendizaje, la percepción y la comprensión del lenguaje. La IA busca crear máquinas que puedan simular procesos cognitivos humanos, permitiéndoles resolver problemas complejos y tomar decisiones basadas en datos.</a:t>
            </a:r>
          </a:p>
        </p:txBody>
      </p:sp>
    </p:spTree>
    <p:extLst>
      <p:ext uri="{BB962C8B-B14F-4D97-AF65-F5344CB8AC3E}">
        <p14:creationId xmlns:p14="http://schemas.microsoft.com/office/powerpoint/2010/main" val="1939378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Arial" panose="020B0604020202020204" pitchFamily="34" charset="0"/>
                <a:cs typeface="Arial" panose="020B0604020202020204" pitchFamily="34" charset="0"/>
              </a:rPr>
              <a:t>Historia</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01717" y="1809860"/>
            <a:ext cx="11332779" cy="4843188"/>
          </a:xfrm>
        </p:spPr>
        <p:txBody>
          <a:bodyPr>
            <a:noAutofit/>
          </a:bodyPr>
          <a:lstStyle/>
          <a:p>
            <a:pPr marL="0" indent="0" algn="just">
              <a:lnSpc>
                <a:spcPct val="160000"/>
              </a:lnSpc>
              <a:buNone/>
            </a:pPr>
            <a:r>
              <a:rPr lang="es-ES" dirty="0" smtClean="0">
                <a:latin typeface="Arial" panose="020B0604020202020204" pitchFamily="34" charset="0"/>
                <a:cs typeface="Arial" panose="020B0604020202020204" pitchFamily="34" charset="0"/>
              </a:rPr>
              <a:t>-Surge a mediados del siglo XX</a:t>
            </a:r>
            <a:r>
              <a:rPr lang="es-ES" dirty="0" smtClean="0">
                <a:latin typeface="Arial" panose="020B0604020202020204" pitchFamily="34" charset="0"/>
                <a:cs typeface="Arial" panose="020B0604020202020204" pitchFamily="34" charset="0"/>
              </a:rPr>
              <a:t>: Conferencia de </a:t>
            </a:r>
            <a:r>
              <a:rPr lang="es-ES" dirty="0" err="1" smtClean="0">
                <a:latin typeface="Arial" panose="020B0604020202020204" pitchFamily="34" charset="0"/>
                <a:cs typeface="Arial" panose="020B0604020202020204" pitchFamily="34" charset="0"/>
              </a:rPr>
              <a:t>Dartmouth</a:t>
            </a:r>
            <a:r>
              <a:rPr lang="es-ES" dirty="0" smtClean="0">
                <a:latin typeface="Arial" panose="020B0604020202020204" pitchFamily="34" charset="0"/>
                <a:cs typeface="Arial" panose="020B0604020202020204" pitchFamily="34" charset="0"/>
              </a:rPr>
              <a:t>.</a:t>
            </a:r>
          </a:p>
          <a:p>
            <a:pPr marL="0" indent="0" algn="just">
              <a:lnSpc>
                <a:spcPct val="160000"/>
              </a:lnSpc>
              <a:buNone/>
            </a:pPr>
            <a:r>
              <a:rPr lang="es-ES" dirty="0" smtClean="0">
                <a:latin typeface="Arial" panose="020B0604020202020204" pitchFamily="34" charset="0"/>
                <a:cs typeface="Arial" panose="020B0604020202020204" pitchFamily="34" charset="0"/>
              </a:rPr>
              <a:t>-Años 70 y 80: Sistema de expertos.</a:t>
            </a:r>
          </a:p>
          <a:p>
            <a:pPr marL="0" indent="0" algn="just">
              <a:lnSpc>
                <a:spcPct val="160000"/>
              </a:lnSpc>
              <a:buNone/>
            </a:pPr>
            <a:r>
              <a:rPr lang="es-ES" dirty="0" smtClean="0">
                <a:latin typeface="Arial" panose="020B0604020202020204" pitchFamily="34" charset="0"/>
                <a:cs typeface="Arial" panose="020B0604020202020204" pitchFamily="34" charset="0"/>
              </a:rPr>
              <a:t>-Finales de los 90 y </a:t>
            </a:r>
            <a:r>
              <a:rPr lang="es-ES" dirty="0" smtClean="0"/>
              <a:t>principios del siglo XXI: resurgimiento</a:t>
            </a:r>
            <a:endParaRPr lang="es-ES" dirty="0" smtClean="0">
              <a:latin typeface="Arial" panose="020B0604020202020204" pitchFamily="34" charset="0"/>
              <a:cs typeface="Arial" panose="020B0604020202020204" pitchFamily="34" charset="0"/>
            </a:endParaRPr>
          </a:p>
          <a:p>
            <a:pPr marL="0" indent="0" algn="just">
              <a:lnSpc>
                <a:spcPct val="160000"/>
              </a:lnSpc>
              <a:buNone/>
            </a:pPr>
            <a:endParaRPr 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5000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Evolución</a:t>
            </a:r>
            <a:endParaRPr lang="es-ES" b="1" dirty="0"/>
          </a:p>
        </p:txBody>
      </p:sp>
      <p:sp>
        <p:nvSpPr>
          <p:cNvPr id="3" name="Marcador de contenido 2"/>
          <p:cNvSpPr>
            <a:spLocks noGrp="1"/>
          </p:cNvSpPr>
          <p:nvPr>
            <p:ph idx="1"/>
          </p:nvPr>
        </p:nvSpPr>
        <p:spPr>
          <a:xfrm>
            <a:off x="601717" y="1415721"/>
            <a:ext cx="11332779" cy="5142733"/>
          </a:xfrm>
        </p:spPr>
        <p:txBody>
          <a:bodyPr>
            <a:noAutofit/>
          </a:bodyPr>
          <a:lstStyle/>
          <a:p>
            <a:pPr marL="0" indent="0" algn="just">
              <a:lnSpc>
                <a:spcPct val="160000"/>
              </a:lnSpc>
              <a:buNone/>
            </a:pPr>
            <a:r>
              <a:rPr lang="es-ES" dirty="0" smtClean="0">
                <a:latin typeface="Arial" panose="020B0604020202020204" pitchFamily="34" charset="0"/>
                <a:cs typeface="Arial" panose="020B0604020202020204" pitchFamily="34" charset="0"/>
              </a:rPr>
              <a:t>H</a:t>
            </a:r>
            <a:r>
              <a:rPr lang="es-ES" dirty="0" smtClean="0"/>
              <a:t>a sido impulsada por varios factores clave: </a:t>
            </a:r>
          </a:p>
          <a:p>
            <a:r>
              <a:rPr lang="es-ES" b="1" dirty="0" smtClean="0"/>
              <a:t>Aumento en la capacidad computacional</a:t>
            </a:r>
            <a:r>
              <a:rPr lang="es-ES" dirty="0" smtClean="0"/>
              <a:t>: mejora constante en hardware y software ha permitido desarrollar algoritmos más complejos y eficientes. </a:t>
            </a:r>
          </a:p>
          <a:p>
            <a:r>
              <a:rPr lang="es-ES" b="1" dirty="0" smtClean="0"/>
              <a:t>Disponibilidad masiva de datos</a:t>
            </a:r>
            <a:r>
              <a:rPr lang="es-ES" dirty="0" smtClean="0"/>
              <a:t>: que pueden ser utilizados para entrenar modelos de IA. </a:t>
            </a:r>
          </a:p>
          <a:p>
            <a:r>
              <a:rPr lang="es-ES" b="1" dirty="0" smtClean="0"/>
              <a:t>Avances en algoritmos</a:t>
            </a:r>
            <a:r>
              <a:rPr lang="es-ES" dirty="0" smtClean="0"/>
              <a:t>: ha llevado al desarrollo de técnicas más sofisticadas que permiten a las máquinas aprender patrones complejos a partir de datos. </a:t>
            </a:r>
          </a:p>
          <a:p>
            <a:r>
              <a:rPr lang="es-ES" b="1" dirty="0" smtClean="0"/>
              <a:t>Interdisciplinariedad</a:t>
            </a:r>
            <a:r>
              <a:rPr lang="es-ES" dirty="0" smtClean="0"/>
              <a:t>: la informática, la neurociencia y la psicología ha enriquecido el campo de la IA, permitiendo enfoques más integrales para comprender y replicar procesos cognitivos humanos.</a:t>
            </a:r>
          </a:p>
          <a:p>
            <a:pPr marL="0" indent="0" algn="just">
              <a:lnSpc>
                <a:spcPct val="160000"/>
              </a:lnSpc>
              <a:buNone/>
            </a:pPr>
            <a:endParaRPr lang="es-E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462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8997"/>
            <a:ext cx="10515600" cy="1325563"/>
          </a:xfrm>
        </p:spPr>
        <p:txBody>
          <a:bodyPr/>
          <a:lstStyle/>
          <a:p>
            <a:r>
              <a:rPr lang="es-ES" dirty="0" smtClean="0">
                <a:latin typeface="Arial" panose="020B0604020202020204" pitchFamily="34" charset="0"/>
                <a:cs typeface="Arial" panose="020B0604020202020204" pitchFamily="34" charset="0"/>
              </a:rPr>
              <a:t>Ramas de la IA</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01717" y="1415710"/>
            <a:ext cx="11332779" cy="3928788"/>
          </a:xfrm>
        </p:spPr>
        <p:txBody>
          <a:bodyPr>
            <a:noAutofit/>
          </a:bodyPr>
          <a:lstStyle/>
          <a:p>
            <a:pPr marL="514350" indent="-514350">
              <a:lnSpc>
                <a:spcPct val="150000"/>
              </a:lnSpc>
              <a:buFont typeface="+mj-lt"/>
              <a:buAutoNum type="arabicPeriod"/>
            </a:pPr>
            <a:r>
              <a:rPr lang="es-ES" sz="2400" b="1" dirty="0" smtClean="0">
                <a:latin typeface="Arial" panose="020B0604020202020204" pitchFamily="34" charset="0"/>
                <a:cs typeface="Arial" panose="020B0604020202020204" pitchFamily="34" charset="0"/>
              </a:rPr>
              <a:t>Aprendizaje Automático (Machine </a:t>
            </a:r>
            <a:r>
              <a:rPr lang="es-ES" sz="2400" b="1" dirty="0" err="1" smtClean="0">
                <a:latin typeface="Arial" panose="020B0604020202020204" pitchFamily="34" charset="0"/>
                <a:cs typeface="Arial" panose="020B0604020202020204" pitchFamily="34" charset="0"/>
              </a:rPr>
              <a:t>Learning</a:t>
            </a:r>
            <a:r>
              <a:rPr lang="es-ES" sz="2400" b="1" dirty="0" smtClean="0">
                <a:latin typeface="Arial" panose="020B0604020202020204" pitchFamily="34" charset="0"/>
                <a:cs typeface="Arial" panose="020B0604020202020204" pitchFamily="34" charset="0"/>
              </a:rPr>
              <a:t>).</a:t>
            </a:r>
          </a:p>
          <a:p>
            <a:pPr marL="514350" indent="-514350">
              <a:lnSpc>
                <a:spcPct val="150000"/>
              </a:lnSpc>
              <a:buFont typeface="+mj-lt"/>
              <a:buAutoNum type="arabicPeriod"/>
            </a:pPr>
            <a:r>
              <a:rPr lang="es-ES" sz="2400" b="1" dirty="0" smtClean="0">
                <a:latin typeface="Arial" panose="020B0604020202020204" pitchFamily="34" charset="0"/>
                <a:cs typeface="Arial" panose="020B0604020202020204" pitchFamily="34" charset="0"/>
              </a:rPr>
              <a:t>Procesamiento del Lenguaje Natural (Natural </a:t>
            </a:r>
            <a:r>
              <a:rPr lang="es-ES" sz="2400" b="1" dirty="0" err="1" smtClean="0">
                <a:latin typeface="Arial" panose="020B0604020202020204" pitchFamily="34" charset="0"/>
                <a:cs typeface="Arial" panose="020B0604020202020204" pitchFamily="34" charset="0"/>
              </a:rPr>
              <a:t>Language</a:t>
            </a:r>
            <a:r>
              <a:rPr lang="es-ES" sz="2400" b="1" dirty="0" smtClean="0">
                <a:latin typeface="Arial" panose="020B0604020202020204" pitchFamily="34" charset="0"/>
                <a:cs typeface="Arial" panose="020B0604020202020204" pitchFamily="34" charset="0"/>
              </a:rPr>
              <a:t> </a:t>
            </a:r>
            <a:r>
              <a:rPr lang="es-ES" sz="2400" b="1" dirty="0" err="1" smtClean="0">
                <a:latin typeface="Arial" panose="020B0604020202020204" pitchFamily="34" charset="0"/>
                <a:cs typeface="Arial" panose="020B0604020202020204" pitchFamily="34" charset="0"/>
              </a:rPr>
              <a:t>Processing</a:t>
            </a:r>
            <a:r>
              <a:rPr lang="es-ES" sz="2400" b="1" dirty="0" smtClean="0">
                <a:latin typeface="Arial" panose="020B0604020202020204" pitchFamily="34" charset="0"/>
                <a:cs typeface="Arial" panose="020B0604020202020204" pitchFamily="34" charset="0"/>
              </a:rPr>
              <a:t>):</a:t>
            </a:r>
            <a:endParaRPr lang="es-ES" sz="2400" dirty="0">
              <a:latin typeface="Arial" panose="020B0604020202020204" pitchFamily="34" charset="0"/>
              <a:cs typeface="Arial" panose="020B0604020202020204" pitchFamily="34" charset="0"/>
            </a:endParaRPr>
          </a:p>
          <a:p>
            <a:pPr marL="0" indent="0">
              <a:lnSpc>
                <a:spcPct val="150000"/>
              </a:lnSpc>
              <a:buNone/>
            </a:pPr>
            <a:r>
              <a:rPr lang="es-ES" sz="2400" b="1" dirty="0" smtClean="0">
                <a:latin typeface="Arial" panose="020B0604020202020204" pitchFamily="34" charset="0"/>
                <a:cs typeface="Arial" panose="020B0604020202020204" pitchFamily="34" charset="0"/>
              </a:rPr>
              <a:t>-Asistentes virtuales</a:t>
            </a:r>
            <a:r>
              <a:rPr lang="es-ES" sz="2400" dirty="0" smtClean="0">
                <a:latin typeface="Arial" panose="020B0604020202020204" pitchFamily="34" charset="0"/>
                <a:cs typeface="Arial" panose="020B0604020202020204" pitchFamily="34" charset="0"/>
              </a:rPr>
              <a:t>: Como </a:t>
            </a:r>
            <a:r>
              <a:rPr lang="es-ES" sz="2400" dirty="0" err="1" smtClean="0">
                <a:latin typeface="Arial" panose="020B0604020202020204" pitchFamily="34" charset="0"/>
                <a:cs typeface="Arial" panose="020B0604020202020204" pitchFamily="34" charset="0"/>
              </a:rPr>
              <a:t>Siri</a:t>
            </a:r>
            <a:r>
              <a:rPr lang="es-ES" sz="2400" dirty="0" smtClean="0">
                <a:latin typeface="Arial" panose="020B0604020202020204" pitchFamily="34" charset="0"/>
                <a:cs typeface="Arial" panose="020B0604020202020204" pitchFamily="34" charset="0"/>
              </a:rPr>
              <a:t> o Alexa, que utilizan PLN para entender comandos vocales. </a:t>
            </a:r>
          </a:p>
          <a:p>
            <a:pPr marL="0" indent="0">
              <a:lnSpc>
                <a:spcPct val="150000"/>
              </a:lnSpc>
              <a:buNone/>
            </a:pPr>
            <a:r>
              <a:rPr lang="es-ES" sz="2400" b="1" dirty="0" smtClean="0">
                <a:latin typeface="Arial" panose="020B0604020202020204" pitchFamily="34" charset="0"/>
                <a:cs typeface="Arial" panose="020B0604020202020204" pitchFamily="34" charset="0"/>
              </a:rPr>
              <a:t>-Traducción automática</a:t>
            </a:r>
            <a:r>
              <a:rPr lang="es-ES" sz="2400" dirty="0" smtClean="0">
                <a:latin typeface="Arial" panose="020B0604020202020204" pitchFamily="34" charset="0"/>
                <a:cs typeface="Arial" panose="020B0604020202020204" pitchFamily="34" charset="0"/>
              </a:rPr>
              <a:t>: Herramientas como Google </a:t>
            </a:r>
            <a:r>
              <a:rPr lang="es-ES" sz="2400" dirty="0" err="1" smtClean="0">
                <a:latin typeface="Arial" panose="020B0604020202020204" pitchFamily="34" charset="0"/>
                <a:cs typeface="Arial" panose="020B0604020202020204" pitchFamily="34" charset="0"/>
              </a:rPr>
              <a:t>Translate</a:t>
            </a:r>
            <a:r>
              <a:rPr lang="es-ES" sz="2400" dirty="0" smtClean="0">
                <a:latin typeface="Arial" panose="020B0604020202020204" pitchFamily="34" charset="0"/>
                <a:cs typeface="Arial" panose="020B0604020202020204" pitchFamily="34" charset="0"/>
              </a:rPr>
              <a:t> que traducen texto entre diferentes idiomas. </a:t>
            </a:r>
          </a:p>
          <a:p>
            <a:pPr marL="0" indent="0">
              <a:lnSpc>
                <a:spcPct val="150000"/>
              </a:lnSpc>
              <a:buNone/>
            </a:pPr>
            <a:r>
              <a:rPr lang="es-ES" sz="2400" dirty="0" smtClean="0">
                <a:latin typeface="Arial" panose="020B0604020202020204" pitchFamily="34" charset="0"/>
                <a:cs typeface="Arial" panose="020B0604020202020204" pitchFamily="34" charset="0"/>
              </a:rPr>
              <a:t>-</a:t>
            </a:r>
            <a:r>
              <a:rPr lang="es-ES" sz="2400" b="1" dirty="0" smtClean="0">
                <a:latin typeface="Arial" panose="020B0604020202020204" pitchFamily="34" charset="0"/>
                <a:cs typeface="Arial" panose="020B0604020202020204" pitchFamily="34" charset="0"/>
              </a:rPr>
              <a:t>Análisis de sentimientos</a:t>
            </a:r>
            <a:r>
              <a:rPr lang="es-ES" sz="2400" dirty="0" smtClean="0">
                <a:latin typeface="Arial" panose="020B0604020202020204" pitchFamily="34" charset="0"/>
                <a:cs typeface="Arial" panose="020B0604020202020204" pitchFamily="34" charset="0"/>
              </a:rPr>
              <a:t>: Técnicas utilizadas para evaluar opiniones o emociones expresadas en texto. </a:t>
            </a:r>
          </a:p>
          <a:p>
            <a:pPr marL="0" indent="0">
              <a:buNone/>
            </a:pPr>
            <a:endParaRPr lang="es-E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1728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8997"/>
            <a:ext cx="10515600" cy="1325563"/>
          </a:xfrm>
        </p:spPr>
        <p:txBody>
          <a:bodyPr/>
          <a:lstStyle/>
          <a:p>
            <a:r>
              <a:rPr lang="es-ES" dirty="0" smtClean="0">
                <a:latin typeface="Arial" panose="020B0604020202020204" pitchFamily="34" charset="0"/>
                <a:cs typeface="Arial" panose="020B0604020202020204" pitchFamily="34" charset="0"/>
              </a:rPr>
              <a:t>Ramas de la IA (continuación)</a:t>
            </a:r>
            <a:endParaRPr lang="es-ES"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601717" y="1557598"/>
            <a:ext cx="11332779" cy="4370223"/>
          </a:xfrm>
        </p:spPr>
        <p:txBody>
          <a:bodyPr>
            <a:noAutofit/>
          </a:bodyPr>
          <a:lstStyle/>
          <a:p>
            <a:pPr marL="0" indent="0">
              <a:buNone/>
            </a:pPr>
            <a:r>
              <a:rPr lang="es-ES" b="1" dirty="0" smtClean="0">
                <a:latin typeface="Arial" panose="020B0604020202020204" pitchFamily="34" charset="0"/>
                <a:cs typeface="Arial" panose="020B0604020202020204" pitchFamily="34" charset="0"/>
              </a:rPr>
              <a:t>3. Visión por Computadora (</a:t>
            </a:r>
            <a:r>
              <a:rPr lang="es-ES" b="1" dirty="0" err="1" smtClean="0">
                <a:latin typeface="Arial" panose="020B0604020202020204" pitchFamily="34" charset="0"/>
                <a:cs typeface="Arial" panose="020B0604020202020204" pitchFamily="34" charset="0"/>
              </a:rPr>
              <a:t>Computer</a:t>
            </a:r>
            <a:r>
              <a:rPr lang="es-ES" b="1" dirty="0" smtClean="0">
                <a:latin typeface="Arial" panose="020B0604020202020204" pitchFamily="34" charset="0"/>
                <a:cs typeface="Arial" panose="020B0604020202020204" pitchFamily="34" charset="0"/>
              </a:rPr>
              <a:t> </a:t>
            </a:r>
            <a:r>
              <a:rPr lang="es-ES" b="1" dirty="0" err="1" smtClean="0">
                <a:latin typeface="Arial" panose="020B0604020202020204" pitchFamily="34" charset="0"/>
                <a:cs typeface="Arial" panose="020B0604020202020204" pitchFamily="34" charset="0"/>
              </a:rPr>
              <a:t>Vision</a:t>
            </a:r>
            <a:r>
              <a:rPr lang="es-ES" b="1" dirty="0" smtClean="0">
                <a:latin typeface="Arial" panose="020B0604020202020204" pitchFamily="34" charset="0"/>
                <a:cs typeface="Arial" panose="020B0604020202020204" pitchFamily="34" charset="0"/>
              </a:rPr>
              <a:t>):</a:t>
            </a:r>
          </a:p>
          <a:p>
            <a:pPr marL="0" indent="0">
              <a:lnSpc>
                <a:spcPct val="150000"/>
              </a:lnSpc>
              <a:buNone/>
            </a:pPr>
            <a:r>
              <a:rPr lang="es-ES" dirty="0" smtClean="0">
                <a:latin typeface="Arial" panose="020B0604020202020204" pitchFamily="34" charset="0"/>
                <a:cs typeface="Arial" panose="020B0604020202020204" pitchFamily="34" charset="0"/>
              </a:rPr>
              <a:t>-</a:t>
            </a:r>
            <a:r>
              <a:rPr lang="es-ES" b="1" dirty="0" smtClean="0">
                <a:latin typeface="Arial" panose="020B0604020202020204" pitchFamily="34" charset="0"/>
                <a:cs typeface="Arial" panose="020B0604020202020204" pitchFamily="34" charset="0"/>
              </a:rPr>
              <a:t>Reconocimiento facial</a:t>
            </a:r>
            <a:r>
              <a:rPr lang="es-ES" dirty="0" smtClean="0">
                <a:latin typeface="Arial" panose="020B0604020202020204" pitchFamily="34" charset="0"/>
                <a:cs typeface="Arial" panose="020B0604020202020204" pitchFamily="34" charset="0"/>
              </a:rPr>
              <a:t>: Utilizado en seguridad y redes sociales. </a:t>
            </a:r>
          </a:p>
          <a:p>
            <a:pPr marL="0" indent="0">
              <a:lnSpc>
                <a:spcPct val="150000"/>
              </a:lnSpc>
              <a:buNone/>
            </a:pPr>
            <a:r>
              <a:rPr lang="es-ES" b="1" dirty="0" smtClean="0">
                <a:latin typeface="Arial" panose="020B0604020202020204" pitchFamily="34" charset="0"/>
                <a:cs typeface="Arial" panose="020B0604020202020204" pitchFamily="34" charset="0"/>
              </a:rPr>
              <a:t>-Diagnóstico médico</a:t>
            </a:r>
            <a:r>
              <a:rPr lang="es-ES" dirty="0" smtClean="0">
                <a:latin typeface="Arial" panose="020B0604020202020204" pitchFamily="34" charset="0"/>
                <a:cs typeface="Arial" panose="020B0604020202020204" pitchFamily="34" charset="0"/>
              </a:rPr>
              <a:t>: Herramientas que analizan imágenes médicas (como radiografías) para detectar enfermedades. </a:t>
            </a:r>
          </a:p>
          <a:p>
            <a:pPr marL="0" indent="0">
              <a:lnSpc>
                <a:spcPct val="150000"/>
              </a:lnSpc>
              <a:buNone/>
            </a:pPr>
            <a:r>
              <a:rPr lang="es-ES" b="1" dirty="0" smtClean="0">
                <a:latin typeface="Arial" panose="020B0604020202020204" pitchFamily="34" charset="0"/>
                <a:cs typeface="Arial" panose="020B0604020202020204" pitchFamily="34" charset="0"/>
              </a:rPr>
              <a:t>-Vehículos autónomos</a:t>
            </a:r>
            <a:r>
              <a:rPr lang="es-ES" dirty="0" smtClean="0">
                <a:latin typeface="Arial" panose="020B0604020202020204" pitchFamily="34" charset="0"/>
                <a:cs typeface="Arial" panose="020B0604020202020204" pitchFamily="34" charset="0"/>
              </a:rPr>
              <a:t>: Sistemas que utilizan visión por computadora para navegar y tomar decisiones basadas en su entorno</a:t>
            </a:r>
            <a:r>
              <a:rPr lang="es-ES" dirty="0">
                <a:latin typeface="Arial" panose="020B0604020202020204" pitchFamily="34" charset="0"/>
                <a:cs typeface="Arial" panose="020B0604020202020204" pitchFamily="34" charset="0"/>
              </a:rPr>
              <a:t>.</a:t>
            </a:r>
            <a:endParaRPr lang="es-ES" dirty="0" smtClean="0">
              <a:latin typeface="Arial" panose="020B0604020202020204" pitchFamily="34" charset="0"/>
              <a:cs typeface="Arial" panose="020B0604020202020204" pitchFamily="34" charset="0"/>
              <a:hlinkClick r:id="rId3"/>
            </a:endParaRPr>
          </a:p>
          <a:p>
            <a:pPr marL="0" indent="0">
              <a:buNone/>
            </a:pPr>
            <a:r>
              <a:rPr lang="es-ES" dirty="0" smtClean="0">
                <a:latin typeface="Arial" panose="020B0604020202020204" pitchFamily="34" charset="0"/>
                <a:cs typeface="Arial" panose="020B0604020202020204" pitchFamily="34" charset="0"/>
              </a:rPr>
              <a:t> </a:t>
            </a:r>
          </a:p>
          <a:p>
            <a:pPr marL="0" indent="0">
              <a:buNone/>
            </a:pPr>
            <a:endParaRPr lang="es-ES"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704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2205</Words>
  <Application>Microsoft Office PowerPoint</Application>
  <PresentationFormat>Panorámica</PresentationFormat>
  <Paragraphs>114</Paragraphs>
  <Slides>11</Slides>
  <Notes>11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Arial</vt:lpstr>
      <vt:lpstr>Calibri</vt:lpstr>
      <vt:lpstr>Calibri Light</vt:lpstr>
      <vt:lpstr>Tema de Office</vt:lpstr>
      <vt:lpstr>Inteligencia artificial para todos: ¿cómo aprovechar su potencial?</vt:lpstr>
      <vt:lpstr>Objetivos</vt:lpstr>
      <vt:lpstr>Contenidos</vt:lpstr>
      <vt:lpstr>Generalidades de la inteligencia artificial</vt:lpstr>
      <vt:lpstr>Definición de inteligencia artificial</vt:lpstr>
      <vt:lpstr>Historia</vt:lpstr>
      <vt:lpstr>Evolución</vt:lpstr>
      <vt:lpstr>Ramas de la IA</vt:lpstr>
      <vt:lpstr>Ramas de la IA (continuación)</vt:lpstr>
      <vt:lpstr>Integración de la IA en aspectos cotidianos</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Inteligencia artificial para todos: ¿cómo aprovechar su potencial?</dc:title>
  <dc:creator>CONSUE</dc:creator>
  <cp:lastModifiedBy>CONSUE</cp:lastModifiedBy>
  <cp:revision>9</cp:revision>
  <dcterms:created xsi:type="dcterms:W3CDTF">2024-10-04T03:07:21Z</dcterms:created>
  <dcterms:modified xsi:type="dcterms:W3CDTF">2024-10-04T04:32:33Z</dcterms:modified>
</cp:coreProperties>
</file>