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338" r:id="rId3"/>
    <p:sldId id="339" r:id="rId4"/>
    <p:sldId id="340" r:id="rId5"/>
    <p:sldId id="303" r:id="rId6"/>
    <p:sldId id="341" r:id="rId7"/>
    <p:sldId id="305" r:id="rId8"/>
    <p:sldId id="342" r:id="rId9"/>
    <p:sldId id="344" r:id="rId10"/>
    <p:sldId id="346" r:id="rId11"/>
    <p:sldId id="347" r:id="rId12"/>
    <p:sldId id="285" r:id="rId13"/>
    <p:sldId id="288" r:id="rId14"/>
    <p:sldId id="291" r:id="rId15"/>
    <p:sldId id="292" r:id="rId16"/>
    <p:sldId id="295" r:id="rId17"/>
    <p:sldId id="294" r:id="rId18"/>
    <p:sldId id="297" r:id="rId19"/>
    <p:sldId id="296" r:id="rId20"/>
    <p:sldId id="311" r:id="rId21"/>
    <p:sldId id="312" r:id="rId22"/>
    <p:sldId id="313" r:id="rId23"/>
    <p:sldId id="319" r:id="rId24"/>
    <p:sldId id="348" r:id="rId25"/>
    <p:sldId id="314" r:id="rId26"/>
    <p:sldId id="317" r:id="rId27"/>
    <p:sldId id="321" r:id="rId28"/>
    <p:sldId id="315" r:id="rId29"/>
    <p:sldId id="316" r:id="rId30"/>
    <p:sldId id="264" r:id="rId31"/>
    <p:sldId id="263" r:id="rId32"/>
    <p:sldId id="349" r:id="rId33"/>
    <p:sldId id="350" r:id="rId34"/>
    <p:sldId id="326" r:id="rId35"/>
    <p:sldId id="265" r:id="rId36"/>
    <p:sldId id="331" r:id="rId37"/>
    <p:sldId id="328" r:id="rId38"/>
    <p:sldId id="329" r:id="rId39"/>
    <p:sldId id="330" r:id="rId40"/>
    <p:sldId id="333" r:id="rId41"/>
    <p:sldId id="335" r:id="rId42"/>
    <p:sldId id="336" r:id="rId43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CCFF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riángulo isósceles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Triángulo rectángulo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Triángulo isósceles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  <p:cxnSp>
        <p:nvCxnSpPr>
          <p:cNvPr id="11" name="10 Conector recto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Triángulo rectángulo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7 Conector recto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F6951CBB-A3BD-42AB-8593-937A6F194D92}" type="datetimeFigureOut">
              <a:rPr lang="es-ES" smtClean="0"/>
              <a:t>03/12/2018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C36C63-C308-418F-A577-4952B55E242A}" type="slidenum">
              <a:rPr lang="es-ES" smtClean="0"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0" y="0"/>
            <a:ext cx="85011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Sistemas Hemolinfopoyético y Endocrinometabólico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1357290" y="6088559"/>
            <a:ext cx="7072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Dra Leticia Muóz Alvarez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11" name="Picture 4" descr="DSC04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000108"/>
            <a:ext cx="2000232" cy="2766987"/>
          </a:xfrm>
          <a:prstGeom prst="rect">
            <a:avLst/>
          </a:prstGeom>
          <a:noFill/>
        </p:spPr>
      </p:pic>
      <p:pic>
        <p:nvPicPr>
          <p:cNvPr id="12" name="Picture 4" descr="DSC083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16"/>
            <a:ext cx="3143240" cy="2718478"/>
          </a:xfrm>
          <a:prstGeom prst="rect">
            <a:avLst/>
          </a:prstGeom>
          <a:noFill/>
        </p:spPr>
      </p:pic>
      <p:pic>
        <p:nvPicPr>
          <p:cNvPr id="13" name="Picture 4" descr="LinFNH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500438"/>
            <a:ext cx="2857520" cy="2632238"/>
          </a:xfrm>
          <a:prstGeom prst="rect">
            <a:avLst/>
          </a:prstGeom>
          <a:noFill/>
        </p:spPr>
      </p:pic>
      <p:pic>
        <p:nvPicPr>
          <p:cNvPr id="14" name="Picture 4" descr="NORMAL PP03"/>
          <p:cNvPicPr>
            <a:picLocks noChangeAspect="1" noChangeArrowheads="1"/>
          </p:cNvPicPr>
          <p:nvPr/>
        </p:nvPicPr>
        <p:blipFill>
          <a:blip r:embed="rId5">
            <a:lum bright="12000"/>
          </a:blip>
          <a:srcRect/>
          <a:stretch>
            <a:fillRect/>
          </a:stretch>
        </p:blipFill>
        <p:spPr>
          <a:xfrm>
            <a:off x="5286380" y="3500438"/>
            <a:ext cx="3349732" cy="245109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28992" y="1571612"/>
            <a:ext cx="3599130" cy="2790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6" descr="imagen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282" y="4286256"/>
            <a:ext cx="1566877" cy="1694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SC008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192" y="2285992"/>
            <a:ext cx="6679370" cy="4572008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0" y="0"/>
            <a:ext cx="89297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RX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Único: plasmositoma solitario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Múltiples áreas osteolíticas resondeadas como ponches sin contronos escleróticos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F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racturas patológicas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E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xtienden a partes blandas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Costillas protruyen al campopulmonar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C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v aplastamientos vertebrales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DSC082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28600"/>
            <a:ext cx="5486400" cy="6477000"/>
          </a:xfrm>
          <a:prstGeom prst="rect">
            <a:avLst/>
          </a:prstGeom>
          <a:noFill/>
        </p:spPr>
      </p:pic>
      <p:sp>
        <p:nvSpPr>
          <p:cNvPr id="69637" name="Oval 5"/>
          <p:cNvSpPr>
            <a:spLocks noChangeArrowheads="1"/>
          </p:cNvSpPr>
          <p:nvPr/>
        </p:nvSpPr>
        <p:spPr bwMode="auto">
          <a:xfrm>
            <a:off x="4343400" y="4648200"/>
            <a:ext cx="1295400" cy="17526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9638" name="Line 6"/>
          <p:cNvSpPr>
            <a:spLocks noChangeShapeType="1"/>
          </p:cNvSpPr>
          <p:nvPr/>
        </p:nvSpPr>
        <p:spPr bwMode="auto">
          <a:xfrm flipV="1">
            <a:off x="5562600" y="2971800"/>
            <a:ext cx="609600" cy="2133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5867400" y="1793875"/>
            <a:ext cx="32067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Osteolísis “en pompa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de jabón” a nivel de las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Costillas.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SC0416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57167"/>
            <a:ext cx="4514469" cy="6500834"/>
          </a:xfrm>
          <a:prstGeom prst="rect">
            <a:avLst/>
          </a:prstGeom>
          <a:noFill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3071802" y="85531"/>
            <a:ext cx="6000760" cy="1200329"/>
          </a:xfrm>
          <a:prstGeom prst="rect">
            <a:avLst/>
          </a:prstGeom>
          <a:solidFill>
            <a:srgbClr val="002060"/>
          </a:solidFill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Afección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neoplásica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maligna que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se origina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en la medula ósea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y se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caracteriza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por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la proliferación de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varios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tipos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de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leucocitos</a:t>
            </a:r>
            <a:r>
              <a:rPr lang="en-US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86481" y="87791"/>
            <a:ext cx="2842445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Leucemia: 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1595021"/>
            <a:ext cx="4143372" cy="4524315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u="sng" dirty="0">
                <a:solidFill>
                  <a:srgbClr val="FFFF66"/>
                </a:solidFill>
                <a:latin typeface="Garamond" pitchFamily="18" charset="0"/>
              </a:rPr>
              <a:t>Hallazgos </a:t>
            </a:r>
            <a:r>
              <a:rPr lang="es-ES_tradnl" sz="2400" b="1" u="sng" dirty="0" err="1" smtClean="0">
                <a:solidFill>
                  <a:srgbClr val="FFFF66"/>
                </a:solidFill>
                <a:latin typeface="Garamond" pitchFamily="18" charset="0"/>
              </a:rPr>
              <a:t>Imagenológicos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: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Hepato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-esplenomegalia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Vértebras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bicóncavas por osteoporosis.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Bandas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radiotransparentes en las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metáfisis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de los huesos largos.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Imágenes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osteolíticas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pequeñas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llamadas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“en cabeza de alfiler”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En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algunos casos imágenes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osteoblásticas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n-U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DSC043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90736"/>
            <a:ext cx="6158196" cy="4667264"/>
          </a:xfrm>
          <a:prstGeom prst="rect">
            <a:avLst/>
          </a:prstGeom>
          <a:noFill/>
        </p:spPr>
      </p:pic>
      <p:sp>
        <p:nvSpPr>
          <p:cNvPr id="66565" name="Oval 5"/>
          <p:cNvSpPr>
            <a:spLocks noChangeArrowheads="1"/>
          </p:cNvSpPr>
          <p:nvPr/>
        </p:nvSpPr>
        <p:spPr bwMode="auto">
          <a:xfrm>
            <a:off x="1643042" y="3000372"/>
            <a:ext cx="2505076" cy="1709742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5" name="Picture 4" descr="DSC043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8734" y="0"/>
            <a:ext cx="5075266" cy="4000504"/>
          </a:xfrm>
          <a:prstGeom prst="rect">
            <a:avLst/>
          </a:prstGeom>
          <a:noFill/>
        </p:spPr>
      </p:pic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714876" y="228600"/>
            <a:ext cx="4262422" cy="284321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6566" name="Text Box 6"/>
          <p:cNvSpPr txBox="1">
            <a:spLocks noChangeArrowheads="1"/>
          </p:cNvSpPr>
          <p:nvPr/>
        </p:nvSpPr>
        <p:spPr bwMode="auto">
          <a:xfrm>
            <a:off x="6215074" y="6027003"/>
            <a:ext cx="292892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err="1">
                <a:solidFill>
                  <a:srgbClr val="FFFF00"/>
                </a:solidFill>
                <a:latin typeface="Garamond" pitchFamily="18" charset="0"/>
              </a:rPr>
              <a:t>Osteolísis</a:t>
            </a:r>
            <a:r>
              <a:rPr lang="es-ES_tradnl" sz="2400" b="1" dirty="0">
                <a:solidFill>
                  <a:srgbClr val="FFFF00"/>
                </a:solidFill>
                <a:latin typeface="Garamond" pitchFamily="18" charset="0"/>
              </a:rPr>
              <a:t> en “cabeza de alfiler”.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71406" y="0"/>
            <a:ext cx="2643206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Linfomas</a:t>
            </a:r>
            <a:endParaRPr lang="en-US" sz="4400" b="1" dirty="0" err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786050" y="71414"/>
            <a:ext cx="6286544" cy="1200329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Neoplasias que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derivan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de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los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tejidos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Linforreticulares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. </a:t>
            </a:r>
            <a:endParaRPr lang="pt-BR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Linfoma de Hodgkin y Linfoma no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Hodgkin</a:t>
            </a:r>
            <a:endParaRPr lang="pt-BR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1357298"/>
            <a:ext cx="4214810" cy="156966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u="sng" dirty="0">
                <a:solidFill>
                  <a:srgbClr val="FFFF66"/>
                </a:solidFill>
                <a:latin typeface="Garamond" pitchFamily="18" charset="0"/>
              </a:rPr>
              <a:t>Hallazgos </a:t>
            </a:r>
            <a:r>
              <a:rPr lang="es-ES_tradnl" sz="2400" b="1" u="sng" dirty="0" err="1" smtClean="0">
                <a:solidFill>
                  <a:srgbClr val="FFFF66"/>
                </a:solidFill>
                <a:latin typeface="Garamond" pitchFamily="18" charset="0"/>
              </a:rPr>
              <a:t>imagenológicos</a:t>
            </a:r>
            <a:r>
              <a:rPr lang="es-ES_tradnl" sz="2400" b="1" u="sng" dirty="0" smtClean="0">
                <a:solidFill>
                  <a:srgbClr val="FFFF66"/>
                </a:solidFill>
                <a:latin typeface="Garamond" pitchFamily="18" charset="0"/>
              </a:rPr>
              <a:t>: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Abdomen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Hepato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-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esplenomegalia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Adenopatías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intrabdominales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s-ES_tradnl" sz="2400" b="1" u="sng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57112" y="3214686"/>
            <a:ext cx="4300574" cy="3240363"/>
          </a:xfrm>
          <a:prstGeom prst="rect">
            <a:avLst/>
          </a:prstGeom>
          <a:noFill/>
          <a:ln w="38160">
            <a:solidFill>
              <a:srgbClr val="010199"/>
            </a:solidFill>
            <a:miter lim="800000"/>
            <a:headEnd/>
            <a:tailEnd/>
          </a:ln>
        </p:spPr>
      </p:pic>
      <p:pic>
        <p:nvPicPr>
          <p:cNvPr id="6" name="Picture 4" descr="BAZO SUPERNUMERARIO ESPLENOMEGALIA GIGANTE EN L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285860"/>
            <a:ext cx="4214842" cy="288531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lum bright="-6000"/>
          </a:blip>
          <a:srcRect/>
          <a:stretch>
            <a:fillRect/>
          </a:stretch>
        </p:blipFill>
        <p:spPr bwMode="auto">
          <a:xfrm>
            <a:off x="4455444" y="4143380"/>
            <a:ext cx="418852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285721" y="285728"/>
            <a:ext cx="3500461" cy="1938992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u="sng" dirty="0">
                <a:solidFill>
                  <a:srgbClr val="FFFF66"/>
                </a:solidFill>
                <a:latin typeface="Garamond" pitchFamily="18" charset="0"/>
              </a:rPr>
              <a:t>Hallazgos radiológicos:</a:t>
            </a:r>
          </a:p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Huesos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Osteoporosis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Lesiones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osteolíticas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u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osteoescleróticas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</p:txBody>
      </p:sp>
      <p:pic>
        <p:nvPicPr>
          <p:cNvPr id="3" name="Picture 5" descr="DSC084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224765"/>
            <a:ext cx="3862390" cy="6633235"/>
          </a:xfrm>
          <a:prstGeom prst="rect">
            <a:avLst/>
          </a:prstGeom>
          <a:ln>
            <a:solidFill>
              <a:srgbClr val="66CCFF"/>
            </a:solidFill>
          </a:ln>
        </p:spPr>
      </p:pic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5799409" y="3652008"/>
            <a:ext cx="2434985" cy="2163026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V="1">
            <a:off x="3071802" y="4857760"/>
            <a:ext cx="2581316" cy="233346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357158" y="4786322"/>
            <a:ext cx="2672526" cy="830997"/>
          </a:xfrm>
          <a:prstGeom prst="rect">
            <a:avLst/>
          </a:prstGeom>
          <a:solidFill>
            <a:srgbClr val="002060"/>
          </a:solidFill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vértebra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“Blanca”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(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osteoblástica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)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 descr="DSC043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3960" y="1928802"/>
            <a:ext cx="4430039" cy="4929198"/>
          </a:xfrm>
          <a:prstGeom prst="rect">
            <a:avLst/>
          </a:prstGeom>
          <a:noFill/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1071538" y="5214950"/>
            <a:ext cx="338426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 dirty="0">
                <a:solidFill>
                  <a:srgbClr val="FFFF00"/>
                </a:solidFill>
              </a:rPr>
              <a:t>Tomografía Lineal donde</a:t>
            </a:r>
          </a:p>
          <a:p>
            <a:r>
              <a:rPr lang="es-ES_tradnl" dirty="0">
                <a:solidFill>
                  <a:srgbClr val="FFFF00"/>
                </a:solidFill>
              </a:rPr>
              <a:t>se aprecia claramente</a:t>
            </a:r>
          </a:p>
          <a:p>
            <a:r>
              <a:rPr lang="es-ES_tradnl" dirty="0">
                <a:solidFill>
                  <a:srgbClr val="FFFF00"/>
                </a:solidFill>
              </a:rPr>
              <a:t>el paquete de adenopatías.</a:t>
            </a:r>
          </a:p>
        </p:txBody>
      </p:sp>
      <p:sp>
        <p:nvSpPr>
          <p:cNvPr id="70662" name="Line 6"/>
          <p:cNvSpPr>
            <a:spLocks noChangeShapeType="1"/>
          </p:cNvSpPr>
          <p:nvPr/>
        </p:nvSpPr>
        <p:spPr bwMode="auto">
          <a:xfrm flipV="1">
            <a:off x="4429124" y="4929198"/>
            <a:ext cx="3286148" cy="785818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285720" y="714356"/>
            <a:ext cx="4429124" cy="3046988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u="sng" dirty="0">
                <a:solidFill>
                  <a:srgbClr val="FFFF66"/>
                </a:solidFill>
                <a:latin typeface="Garamond" pitchFamily="18" charset="0"/>
              </a:rPr>
              <a:t>Tórax: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Ensanchamiento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mediastinal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por adenopatías.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Derrame pleural.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En fases avanzadas puede haber toma pulmonar en 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forma de nódulos o masas únicas o múltiples.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DSC0435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04800"/>
            <a:ext cx="4038600" cy="5486400"/>
          </a:xfrm>
          <a:prstGeom prst="rect">
            <a:avLst/>
          </a:prstGeom>
          <a:noFill/>
        </p:spPr>
      </p:pic>
      <p:pic>
        <p:nvPicPr>
          <p:cNvPr id="63493" name="Picture 5" descr="DSC0435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04800"/>
            <a:ext cx="4114800" cy="5486400"/>
          </a:xfrm>
          <a:prstGeom prst="rect">
            <a:avLst/>
          </a:prstGeom>
          <a:noFill/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895350" y="5908675"/>
            <a:ext cx="7105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El ensanchamiento mediastinal de aspecto policíclico 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debe hacernos sospechar la presencia de adenopatías</a:t>
            </a:r>
          </a:p>
        </p:txBody>
      </p:sp>
      <p:sp>
        <p:nvSpPr>
          <p:cNvPr id="63495" name="Oval 7"/>
          <p:cNvSpPr>
            <a:spLocks noChangeArrowheads="1"/>
          </p:cNvSpPr>
          <p:nvPr/>
        </p:nvSpPr>
        <p:spPr bwMode="auto">
          <a:xfrm>
            <a:off x="2590800" y="1295400"/>
            <a:ext cx="1295400" cy="2133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3496" name="Oval 8"/>
          <p:cNvSpPr>
            <a:spLocks noChangeArrowheads="1"/>
          </p:cNvSpPr>
          <p:nvPr/>
        </p:nvSpPr>
        <p:spPr bwMode="auto">
          <a:xfrm>
            <a:off x="6553200" y="1143000"/>
            <a:ext cx="1828800" cy="19812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LinFN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228600"/>
            <a:ext cx="6121400" cy="5638800"/>
          </a:xfrm>
          <a:prstGeom prst="rect">
            <a:avLst/>
          </a:prstGeom>
          <a:noFill/>
        </p:spPr>
      </p:pic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5791200" y="3429000"/>
            <a:ext cx="0" cy="2590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365125" y="5908675"/>
            <a:ext cx="7940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     Tomografía Axial Computarizada de pulmón mostrando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                  paquetes de adenopatías mediastinales.</a:t>
            </a:r>
          </a:p>
        </p:txBody>
      </p:sp>
      <p:sp>
        <p:nvSpPr>
          <p:cNvPr id="65546" name="Freeform 10"/>
          <p:cNvSpPr>
            <a:spLocks/>
          </p:cNvSpPr>
          <p:nvPr/>
        </p:nvSpPr>
        <p:spPr bwMode="auto">
          <a:xfrm>
            <a:off x="3238500" y="1028700"/>
            <a:ext cx="3235325" cy="2609850"/>
          </a:xfrm>
          <a:custGeom>
            <a:avLst/>
            <a:gdLst/>
            <a:ahLst/>
            <a:cxnLst>
              <a:cxn ang="0">
                <a:pos x="456" y="1068"/>
              </a:cxn>
              <a:cxn ang="0">
                <a:pos x="120" y="1164"/>
              </a:cxn>
              <a:cxn ang="0">
                <a:pos x="0" y="1008"/>
              </a:cxn>
              <a:cxn ang="0">
                <a:pos x="72" y="828"/>
              </a:cxn>
              <a:cxn ang="0">
                <a:pos x="180" y="624"/>
              </a:cxn>
              <a:cxn ang="0">
                <a:pos x="240" y="564"/>
              </a:cxn>
              <a:cxn ang="0">
                <a:pos x="336" y="432"/>
              </a:cxn>
              <a:cxn ang="0">
                <a:pos x="384" y="384"/>
              </a:cxn>
              <a:cxn ang="0">
                <a:pos x="432" y="276"/>
              </a:cxn>
              <a:cxn ang="0">
                <a:pos x="528" y="132"/>
              </a:cxn>
              <a:cxn ang="0">
                <a:pos x="672" y="60"/>
              </a:cxn>
              <a:cxn ang="0">
                <a:pos x="984" y="0"/>
              </a:cxn>
              <a:cxn ang="0">
                <a:pos x="1152" y="12"/>
              </a:cxn>
              <a:cxn ang="0">
                <a:pos x="1224" y="36"/>
              </a:cxn>
              <a:cxn ang="0">
                <a:pos x="1260" y="48"/>
              </a:cxn>
              <a:cxn ang="0">
                <a:pos x="1584" y="36"/>
              </a:cxn>
              <a:cxn ang="0">
                <a:pos x="1656" y="60"/>
              </a:cxn>
              <a:cxn ang="0">
                <a:pos x="1692" y="72"/>
              </a:cxn>
              <a:cxn ang="0">
                <a:pos x="1728" y="84"/>
              </a:cxn>
              <a:cxn ang="0">
                <a:pos x="1800" y="144"/>
              </a:cxn>
              <a:cxn ang="0">
                <a:pos x="1848" y="252"/>
              </a:cxn>
              <a:cxn ang="0">
                <a:pos x="1932" y="396"/>
              </a:cxn>
              <a:cxn ang="0">
                <a:pos x="1980" y="540"/>
              </a:cxn>
              <a:cxn ang="0">
                <a:pos x="1992" y="576"/>
              </a:cxn>
              <a:cxn ang="0">
                <a:pos x="2004" y="612"/>
              </a:cxn>
              <a:cxn ang="0">
                <a:pos x="1956" y="1368"/>
              </a:cxn>
              <a:cxn ang="0">
                <a:pos x="1896" y="1548"/>
              </a:cxn>
              <a:cxn ang="0">
                <a:pos x="1788" y="1620"/>
              </a:cxn>
              <a:cxn ang="0">
                <a:pos x="1716" y="1644"/>
              </a:cxn>
              <a:cxn ang="0">
                <a:pos x="1596" y="1632"/>
              </a:cxn>
              <a:cxn ang="0">
                <a:pos x="1416" y="1524"/>
              </a:cxn>
              <a:cxn ang="0">
                <a:pos x="1284" y="1428"/>
              </a:cxn>
              <a:cxn ang="0">
                <a:pos x="1260" y="1392"/>
              </a:cxn>
              <a:cxn ang="0">
                <a:pos x="1224" y="1368"/>
              </a:cxn>
              <a:cxn ang="0">
                <a:pos x="1152" y="1260"/>
              </a:cxn>
              <a:cxn ang="0">
                <a:pos x="1128" y="1188"/>
              </a:cxn>
              <a:cxn ang="0">
                <a:pos x="1104" y="1152"/>
              </a:cxn>
              <a:cxn ang="0">
                <a:pos x="1080" y="1080"/>
              </a:cxn>
              <a:cxn ang="0">
                <a:pos x="1056" y="1044"/>
              </a:cxn>
              <a:cxn ang="0">
                <a:pos x="1020" y="972"/>
              </a:cxn>
              <a:cxn ang="0">
                <a:pos x="804" y="852"/>
              </a:cxn>
              <a:cxn ang="0">
                <a:pos x="732" y="828"/>
              </a:cxn>
              <a:cxn ang="0">
                <a:pos x="696" y="816"/>
              </a:cxn>
              <a:cxn ang="0">
                <a:pos x="660" y="828"/>
              </a:cxn>
              <a:cxn ang="0">
                <a:pos x="588" y="876"/>
              </a:cxn>
              <a:cxn ang="0">
                <a:pos x="504" y="972"/>
              </a:cxn>
              <a:cxn ang="0">
                <a:pos x="456" y="1068"/>
              </a:cxn>
            </a:cxnLst>
            <a:rect l="0" t="0" r="r" b="b"/>
            <a:pathLst>
              <a:path w="2038" h="1644">
                <a:moveTo>
                  <a:pt x="456" y="1068"/>
                </a:moveTo>
                <a:cubicBezTo>
                  <a:pt x="344" y="1105"/>
                  <a:pt x="234" y="1135"/>
                  <a:pt x="120" y="1164"/>
                </a:cubicBezTo>
                <a:cubicBezTo>
                  <a:pt x="56" y="1143"/>
                  <a:pt x="21" y="1070"/>
                  <a:pt x="0" y="1008"/>
                </a:cubicBezTo>
                <a:cubicBezTo>
                  <a:pt x="22" y="943"/>
                  <a:pt x="50" y="893"/>
                  <a:pt x="72" y="828"/>
                </a:cubicBezTo>
                <a:cubicBezTo>
                  <a:pt x="98" y="749"/>
                  <a:pt x="108" y="672"/>
                  <a:pt x="180" y="624"/>
                </a:cubicBezTo>
                <a:cubicBezTo>
                  <a:pt x="244" y="528"/>
                  <a:pt x="160" y="644"/>
                  <a:pt x="240" y="564"/>
                </a:cubicBezTo>
                <a:cubicBezTo>
                  <a:pt x="289" y="515"/>
                  <a:pt x="263" y="480"/>
                  <a:pt x="336" y="432"/>
                </a:cubicBezTo>
                <a:cubicBezTo>
                  <a:pt x="368" y="336"/>
                  <a:pt x="320" y="448"/>
                  <a:pt x="384" y="384"/>
                </a:cubicBezTo>
                <a:cubicBezTo>
                  <a:pt x="397" y="371"/>
                  <a:pt x="421" y="296"/>
                  <a:pt x="432" y="276"/>
                </a:cubicBezTo>
                <a:cubicBezTo>
                  <a:pt x="459" y="227"/>
                  <a:pt x="497" y="179"/>
                  <a:pt x="528" y="132"/>
                </a:cubicBezTo>
                <a:cubicBezTo>
                  <a:pt x="555" y="92"/>
                  <a:pt x="631" y="74"/>
                  <a:pt x="672" y="60"/>
                </a:cubicBezTo>
                <a:cubicBezTo>
                  <a:pt x="774" y="26"/>
                  <a:pt x="878" y="18"/>
                  <a:pt x="984" y="0"/>
                </a:cubicBezTo>
                <a:cubicBezTo>
                  <a:pt x="1040" y="4"/>
                  <a:pt x="1096" y="4"/>
                  <a:pt x="1152" y="12"/>
                </a:cubicBezTo>
                <a:cubicBezTo>
                  <a:pt x="1177" y="16"/>
                  <a:pt x="1200" y="28"/>
                  <a:pt x="1224" y="36"/>
                </a:cubicBezTo>
                <a:cubicBezTo>
                  <a:pt x="1236" y="40"/>
                  <a:pt x="1260" y="48"/>
                  <a:pt x="1260" y="48"/>
                </a:cubicBezTo>
                <a:cubicBezTo>
                  <a:pt x="1396" y="14"/>
                  <a:pt x="1372" y="25"/>
                  <a:pt x="1584" y="36"/>
                </a:cubicBezTo>
                <a:cubicBezTo>
                  <a:pt x="1608" y="44"/>
                  <a:pt x="1632" y="52"/>
                  <a:pt x="1656" y="60"/>
                </a:cubicBezTo>
                <a:cubicBezTo>
                  <a:pt x="1668" y="64"/>
                  <a:pt x="1680" y="68"/>
                  <a:pt x="1692" y="72"/>
                </a:cubicBezTo>
                <a:cubicBezTo>
                  <a:pt x="1704" y="76"/>
                  <a:pt x="1728" y="84"/>
                  <a:pt x="1728" y="84"/>
                </a:cubicBezTo>
                <a:cubicBezTo>
                  <a:pt x="1750" y="106"/>
                  <a:pt x="1780" y="120"/>
                  <a:pt x="1800" y="144"/>
                </a:cubicBezTo>
                <a:cubicBezTo>
                  <a:pt x="1812" y="159"/>
                  <a:pt x="1838" y="231"/>
                  <a:pt x="1848" y="252"/>
                </a:cubicBezTo>
                <a:cubicBezTo>
                  <a:pt x="1873" y="302"/>
                  <a:pt x="1900" y="348"/>
                  <a:pt x="1932" y="396"/>
                </a:cubicBezTo>
                <a:cubicBezTo>
                  <a:pt x="1954" y="429"/>
                  <a:pt x="1967" y="500"/>
                  <a:pt x="1980" y="540"/>
                </a:cubicBezTo>
                <a:cubicBezTo>
                  <a:pt x="1984" y="552"/>
                  <a:pt x="1988" y="564"/>
                  <a:pt x="1992" y="576"/>
                </a:cubicBezTo>
                <a:cubicBezTo>
                  <a:pt x="1996" y="588"/>
                  <a:pt x="2004" y="612"/>
                  <a:pt x="2004" y="612"/>
                </a:cubicBezTo>
                <a:cubicBezTo>
                  <a:pt x="2016" y="868"/>
                  <a:pt x="2038" y="1122"/>
                  <a:pt x="1956" y="1368"/>
                </a:cubicBezTo>
                <a:cubicBezTo>
                  <a:pt x="1936" y="1428"/>
                  <a:pt x="1916" y="1488"/>
                  <a:pt x="1896" y="1548"/>
                </a:cubicBezTo>
                <a:cubicBezTo>
                  <a:pt x="1882" y="1589"/>
                  <a:pt x="1824" y="1596"/>
                  <a:pt x="1788" y="1620"/>
                </a:cubicBezTo>
                <a:cubicBezTo>
                  <a:pt x="1767" y="1634"/>
                  <a:pt x="1716" y="1644"/>
                  <a:pt x="1716" y="1644"/>
                </a:cubicBezTo>
                <a:cubicBezTo>
                  <a:pt x="1676" y="1640"/>
                  <a:pt x="1636" y="1639"/>
                  <a:pt x="1596" y="1632"/>
                </a:cubicBezTo>
                <a:cubicBezTo>
                  <a:pt x="1515" y="1617"/>
                  <a:pt x="1481" y="1567"/>
                  <a:pt x="1416" y="1524"/>
                </a:cubicBezTo>
                <a:cubicBezTo>
                  <a:pt x="1382" y="1474"/>
                  <a:pt x="1340" y="1447"/>
                  <a:pt x="1284" y="1428"/>
                </a:cubicBezTo>
                <a:cubicBezTo>
                  <a:pt x="1276" y="1416"/>
                  <a:pt x="1270" y="1402"/>
                  <a:pt x="1260" y="1392"/>
                </a:cubicBezTo>
                <a:cubicBezTo>
                  <a:pt x="1250" y="1382"/>
                  <a:pt x="1233" y="1379"/>
                  <a:pt x="1224" y="1368"/>
                </a:cubicBezTo>
                <a:cubicBezTo>
                  <a:pt x="1196" y="1335"/>
                  <a:pt x="1176" y="1296"/>
                  <a:pt x="1152" y="1260"/>
                </a:cubicBezTo>
                <a:cubicBezTo>
                  <a:pt x="1138" y="1239"/>
                  <a:pt x="1136" y="1212"/>
                  <a:pt x="1128" y="1188"/>
                </a:cubicBezTo>
                <a:cubicBezTo>
                  <a:pt x="1123" y="1174"/>
                  <a:pt x="1110" y="1165"/>
                  <a:pt x="1104" y="1152"/>
                </a:cubicBezTo>
                <a:cubicBezTo>
                  <a:pt x="1094" y="1129"/>
                  <a:pt x="1094" y="1101"/>
                  <a:pt x="1080" y="1080"/>
                </a:cubicBezTo>
                <a:cubicBezTo>
                  <a:pt x="1072" y="1068"/>
                  <a:pt x="1062" y="1057"/>
                  <a:pt x="1056" y="1044"/>
                </a:cubicBezTo>
                <a:cubicBezTo>
                  <a:pt x="1040" y="1012"/>
                  <a:pt x="1051" y="999"/>
                  <a:pt x="1020" y="972"/>
                </a:cubicBezTo>
                <a:cubicBezTo>
                  <a:pt x="957" y="917"/>
                  <a:pt x="882" y="878"/>
                  <a:pt x="804" y="852"/>
                </a:cubicBezTo>
                <a:cubicBezTo>
                  <a:pt x="780" y="844"/>
                  <a:pt x="756" y="836"/>
                  <a:pt x="732" y="828"/>
                </a:cubicBezTo>
                <a:cubicBezTo>
                  <a:pt x="720" y="824"/>
                  <a:pt x="696" y="816"/>
                  <a:pt x="696" y="816"/>
                </a:cubicBezTo>
                <a:cubicBezTo>
                  <a:pt x="684" y="820"/>
                  <a:pt x="671" y="822"/>
                  <a:pt x="660" y="828"/>
                </a:cubicBezTo>
                <a:cubicBezTo>
                  <a:pt x="635" y="842"/>
                  <a:pt x="588" y="876"/>
                  <a:pt x="588" y="876"/>
                </a:cubicBezTo>
                <a:cubicBezTo>
                  <a:pt x="532" y="960"/>
                  <a:pt x="564" y="932"/>
                  <a:pt x="504" y="972"/>
                </a:cubicBezTo>
                <a:cubicBezTo>
                  <a:pt x="492" y="1008"/>
                  <a:pt x="473" y="1035"/>
                  <a:pt x="456" y="1068"/>
                </a:cubicBezTo>
                <a:close/>
              </a:path>
            </a:pathLst>
          </a:custGeom>
          <a:noFill/>
          <a:ln w="31750">
            <a:solidFill>
              <a:srgbClr val="FF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7" name="Picture 5" descr="DSC08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038600" cy="4724400"/>
          </a:xfrm>
          <a:prstGeom prst="rect">
            <a:avLst/>
          </a:prstGeom>
          <a:noFill/>
        </p:spPr>
      </p:pic>
      <p:pic>
        <p:nvPicPr>
          <p:cNvPr id="64518" name="Picture 6" descr="DSC082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4800"/>
            <a:ext cx="4191000" cy="4724400"/>
          </a:xfrm>
          <a:prstGeom prst="rect">
            <a:avLst/>
          </a:prstGeom>
          <a:noFill/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3124200" y="304800"/>
            <a:ext cx="2533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3600" b="1">
                <a:solidFill>
                  <a:srgbClr val="FFFF00"/>
                </a:solidFill>
              </a:rPr>
              <a:t>Linfografía.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1600200" y="4572000"/>
            <a:ext cx="1079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</a:rPr>
              <a:t>Normal.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5622925" y="4510088"/>
            <a:ext cx="1374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</a:rPr>
              <a:t>Patológica.</a:t>
            </a:r>
          </a:p>
        </p:txBody>
      </p:sp>
      <p:sp>
        <p:nvSpPr>
          <p:cNvPr id="64522" name="Oval 10"/>
          <p:cNvSpPr>
            <a:spLocks noChangeArrowheads="1"/>
          </p:cNvSpPr>
          <p:nvPr/>
        </p:nvSpPr>
        <p:spPr bwMode="auto">
          <a:xfrm>
            <a:off x="7010400" y="3657600"/>
            <a:ext cx="1295400" cy="15240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2590800" y="3810000"/>
            <a:ext cx="1066800" cy="1371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3048000" y="5181600"/>
            <a:ext cx="0" cy="2286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7620000" y="5181600"/>
            <a:ext cx="0" cy="152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64526" name="Text Box 14"/>
          <p:cNvSpPr txBox="1">
            <a:spLocks noChangeArrowheads="1"/>
          </p:cNvSpPr>
          <p:nvPr/>
        </p:nvSpPr>
        <p:spPr bwMode="auto">
          <a:xfrm>
            <a:off x="381000" y="5318125"/>
            <a:ext cx="37417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</a:rPr>
              <a:t>Ganglios opacificados de tamaño</a:t>
            </a:r>
          </a:p>
          <a:p>
            <a:r>
              <a:rPr lang="es-ES_tradnl" sz="2000" b="1">
                <a:solidFill>
                  <a:srgbClr val="FFFF00"/>
                </a:solidFill>
              </a:rPr>
              <a:t>normal.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64527" name="Text Box 15"/>
          <p:cNvSpPr txBox="1">
            <a:spLocks noChangeArrowheads="1"/>
          </p:cNvSpPr>
          <p:nvPr/>
        </p:nvSpPr>
        <p:spPr bwMode="auto">
          <a:xfrm>
            <a:off x="5410200" y="5318125"/>
            <a:ext cx="33052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FFFF00"/>
                </a:solidFill>
              </a:rPr>
              <a:t>Ganglios aumentados de tamaño.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4528" name="Text Box 16"/>
          <p:cNvSpPr txBox="1">
            <a:spLocks noChangeArrowheads="1"/>
          </p:cNvSpPr>
          <p:nvPr/>
        </p:nvSpPr>
        <p:spPr bwMode="auto">
          <a:xfrm>
            <a:off x="-33338" y="6110288"/>
            <a:ext cx="86058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FFFF00"/>
                </a:solidFill>
              </a:rPr>
              <a:t>La </a:t>
            </a:r>
            <a:r>
              <a:rPr lang="es-ES_tradnl" sz="2000" b="1" dirty="0" err="1">
                <a:solidFill>
                  <a:srgbClr val="FFFF00"/>
                </a:solidFill>
              </a:rPr>
              <a:t>linfografía</a:t>
            </a:r>
            <a:r>
              <a:rPr lang="es-ES_tradnl" sz="2000" b="1" dirty="0">
                <a:solidFill>
                  <a:srgbClr val="FFFF00"/>
                </a:solidFill>
              </a:rPr>
              <a:t> a quedado en desuso con el advenimiento de el US, la TAC y la RMN.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928670"/>
            <a:ext cx="86439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Las enfermedades del sistema hemolinfopoyético se relacionan con los trastornos que </a:t>
            </a:r>
            <a:r>
              <a:rPr lang="es-419" sz="2000" b="1" dirty="0" smtClean="0">
                <a:solidFill>
                  <a:srgbClr val="FFFF66"/>
                </a:solidFill>
                <a:latin typeface="Garamond" pitchFamily="18" charset="0"/>
              </a:rPr>
              <a:t>afectan 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785785" y="4049634"/>
            <a:ext cx="4406839" cy="2308324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Medios imagenológicos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Rayos X (Tórax survey óseo)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Ultrasonido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TAC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RMI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Linfografía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500694" y="4286256"/>
            <a:ext cx="3438815" cy="1569660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*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Sicklemia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* Leucemia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* Linfoma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* Mieloma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Múltiple.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85786" y="142852"/>
            <a:ext cx="7500990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Sistemas Hemolinfopoyético </a:t>
            </a:r>
            <a:endParaRPr lang="es-ES" sz="4400" dirty="0"/>
          </a:p>
        </p:txBody>
      </p:sp>
      <p:sp>
        <p:nvSpPr>
          <p:cNvPr id="6" name="5 Rectángulo"/>
          <p:cNvSpPr/>
          <p:nvPr/>
        </p:nvSpPr>
        <p:spPr>
          <a:xfrm>
            <a:off x="2857488" y="1214422"/>
            <a:ext cx="62865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Glóbulos rojos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Leucocitos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Células del S</a:t>
            </a:r>
            <a:r>
              <a:rPr lang="es-ES" sz="2400" b="1" dirty="0" smtClean="0">
                <a:solidFill>
                  <a:srgbClr val="FFFF66"/>
                </a:solidFill>
                <a:latin typeface="Garamond" pitchFamily="18" charset="0"/>
              </a:rPr>
              <a:t>ER</a:t>
            </a:r>
          </a:p>
          <a:p>
            <a:r>
              <a:rPr lang="es-ES" sz="2400" b="1" dirty="0" smtClean="0">
                <a:solidFill>
                  <a:srgbClr val="FFFF66"/>
                </a:solidFill>
                <a:latin typeface="Garamond" pitchFamily="18" charset="0"/>
              </a:rPr>
              <a:t>P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laquetas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Mecanismos de coagulación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Órganos hematopoyéticos (Médula ósea, hígado, vasos y ganglios linfáticos)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357158" y="285728"/>
            <a:ext cx="8072462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</a:t>
            </a:r>
            <a:r>
              <a:rPr lang="es-ES_tradn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Sistema </a:t>
            </a:r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Endocrino-metabólico</a:t>
            </a:r>
            <a:endParaRPr lang="es-ES_tradnl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857620" y="4357694"/>
            <a:ext cx="4857784" cy="1938992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Acromegalia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Hipotiroidismo e hipertiroidismo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Hiperparatiroidismo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Feocromocitoma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Diabetes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mellitus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42876" y="1214422"/>
            <a:ext cx="8715404" cy="1200329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Los trastornos funcionales de las glándulas endocrinas (exceso o defecto ) afectan diferentes órganos produciendo cambios funcionales y estructurales de los mismos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14282" y="2643182"/>
            <a:ext cx="3500462" cy="1938992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Medios imagenológicos: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TAC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IRM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US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RX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28728" y="4286256"/>
            <a:ext cx="2143140" cy="1938992"/>
          </a:xfrm>
          <a:prstGeom prst="rect">
            <a:avLst/>
          </a:prstGeom>
          <a:solidFill>
            <a:srgbClr val="002060"/>
          </a:solidFill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Hipófisis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T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iroides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P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aratiroides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S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uprarrenales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P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áncreas</a:t>
            </a:r>
            <a:endParaRPr lang="es-419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14282" y="1071546"/>
            <a:ext cx="8572560" cy="3416320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Producida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por hipersecreción crónica GH (hormona 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del crecimiento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Inicia después del cierre de los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cartílagos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de conjunción.</a:t>
            </a:r>
            <a:r>
              <a:rPr lang="en-US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66"/>
                </a:solidFill>
                <a:latin typeface="Garamond" pitchFamily="18" charset="0"/>
              </a:rPr>
              <a:t>Adenoma </a:t>
            </a:r>
            <a:r>
              <a:rPr lang="en-US" sz="2400" b="1" dirty="0" err="1">
                <a:solidFill>
                  <a:srgbClr val="FFFF66"/>
                </a:solidFill>
                <a:latin typeface="Garamond" pitchFamily="18" charset="0"/>
              </a:rPr>
              <a:t>hipofisiario</a:t>
            </a:r>
            <a:r>
              <a:rPr lang="en-US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Edad de comienzo tercera y quinta décadas. 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Los adenomas hipofisarios productores de GH son en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general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macroadenomas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(mayores de 10 mm de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diámetro).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Gigantismo : en niños</a:t>
            </a:r>
          </a:p>
          <a:p>
            <a:pPr>
              <a:buFont typeface="Arial" pitchFamily="34" charset="0"/>
              <a:buChar char="•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Enanismo pituitario (defecto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GH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en niños y adolescentes)</a:t>
            </a:r>
            <a:endParaRPr lang="en-U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1472" y="159229"/>
            <a:ext cx="3643338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Acromegalia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28794" y="4929198"/>
            <a:ext cx="4714908" cy="830997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RX frontal, lateral, perfilograma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TAC e IRM de silla turca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214942" y="159229"/>
            <a:ext cx="2500330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Hipófisis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85720" y="285728"/>
            <a:ext cx="6072230" cy="52322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 HALLAZGOS RADIOLOGICOS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85720" y="1071546"/>
            <a:ext cx="8572560" cy="954107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ST agrandada con destrucción de sus </a:t>
            </a:r>
            <a:r>
              <a:rPr lang="es-ES_tradnl" sz="2800" b="1" dirty="0" err="1">
                <a:solidFill>
                  <a:srgbClr val="FFFF00"/>
                </a:solidFill>
                <a:latin typeface="Garamond" pitchFamily="18" charset="0"/>
              </a:rPr>
              <a:t>clinoides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.     (a veces puede ser completamente normal).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7" name="Picture 5" descr="Silla turca 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4114800" cy="3886200"/>
          </a:xfrm>
          <a:prstGeom prst="rect">
            <a:avLst/>
          </a:prstGeom>
          <a:noFill/>
        </p:spPr>
      </p:pic>
      <p:pic>
        <p:nvPicPr>
          <p:cNvPr id="8" name="Picture 8" descr="Silla turca patologica I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214554"/>
            <a:ext cx="4057680" cy="3767846"/>
          </a:xfrm>
          <a:prstGeom prst="rect">
            <a:avLst/>
          </a:prstGeom>
          <a:noFill/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14348" y="6263366"/>
            <a:ext cx="2996974" cy="52322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Silla turca normal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355783" y="5903893"/>
            <a:ext cx="3788217" cy="954107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Silla turca patológica, </a:t>
            </a:r>
          </a:p>
          <a:p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aumentada de tamaño.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1962120" y="4643446"/>
            <a:ext cx="45719" cy="1762108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6143636" y="4643446"/>
            <a:ext cx="309562" cy="121444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DSC0825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6248400" cy="4953000"/>
          </a:xfrm>
          <a:prstGeom prst="rect">
            <a:avLst/>
          </a:prstGeom>
          <a:noFill/>
        </p:spPr>
      </p:pic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514600" y="3352800"/>
            <a:ext cx="1143000" cy="13716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V="1">
            <a:off x="3657600" y="3200400"/>
            <a:ext cx="2971800" cy="6858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6629400" y="2803525"/>
            <a:ext cx="25796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000" b="1">
                <a:solidFill>
                  <a:srgbClr val="FFFF00"/>
                </a:solidFill>
              </a:rPr>
              <a:t>Silla turca aumentada</a:t>
            </a:r>
          </a:p>
          <a:p>
            <a:r>
              <a:rPr lang="es-ES_tradnl" sz="2000" b="1">
                <a:solidFill>
                  <a:srgbClr val="FFFF00"/>
                </a:solidFill>
              </a:rPr>
              <a:t>de tamaño.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0"/>
            <a:ext cx="7215206" cy="5594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54176"/>
            <a:ext cx="4857752" cy="42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DSC043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28604"/>
            <a:ext cx="4927417" cy="6357958"/>
          </a:xfrm>
          <a:prstGeom prst="rect">
            <a:avLst/>
          </a:prstGeom>
          <a:noFill/>
        </p:spPr>
      </p:pic>
      <p:sp>
        <p:nvSpPr>
          <p:cNvPr id="9222" name="Oval 6"/>
          <p:cNvSpPr>
            <a:spLocks noChangeArrowheads="1"/>
          </p:cNvSpPr>
          <p:nvPr/>
        </p:nvSpPr>
        <p:spPr bwMode="auto">
          <a:xfrm>
            <a:off x="4786314" y="1428736"/>
            <a:ext cx="3571900" cy="2357438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 flipV="1">
            <a:off x="4000496" y="3500438"/>
            <a:ext cx="1428760" cy="1857388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0" y="5500702"/>
            <a:ext cx="3524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rgbClr val="FFFF00"/>
                </a:solidFill>
              </a:rPr>
              <a:t>Agrandamiento de los</a:t>
            </a:r>
          </a:p>
          <a:p>
            <a:r>
              <a:rPr lang="es-ES_tradnl" sz="2800" b="1" dirty="0">
                <a:solidFill>
                  <a:srgbClr val="FFFF00"/>
                </a:solidFill>
              </a:rPr>
              <a:t> senos </a:t>
            </a:r>
            <a:r>
              <a:rPr lang="es-ES_tradnl" sz="2800" b="1" dirty="0" err="1">
                <a:solidFill>
                  <a:srgbClr val="FFFF00"/>
                </a:solidFill>
              </a:rPr>
              <a:t>perinasales</a:t>
            </a:r>
            <a:r>
              <a:rPr lang="es-ES_tradnl" sz="2800" b="1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1438" y="99365"/>
            <a:ext cx="4071934" cy="4401205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CRANEO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Agrandamiento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de los SPN.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Celdas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mastoideas </a:t>
            </a:r>
            <a:r>
              <a:rPr lang="es-ES_tradnl" sz="2800" b="1" dirty="0" err="1">
                <a:solidFill>
                  <a:srgbClr val="FFFF00"/>
                </a:solidFill>
                <a:latin typeface="Garamond" pitchFamily="18" charset="0"/>
              </a:rPr>
              <a:t>hiperneumatizadas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Prognatismo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. 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Huesos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engrosados con aumento de la densidad </a:t>
            </a: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 ósea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(</a:t>
            </a:r>
            <a:r>
              <a:rPr lang="es-ES_tradnl" sz="2800" b="1" dirty="0" err="1">
                <a:solidFill>
                  <a:srgbClr val="FFFF00"/>
                </a:solidFill>
                <a:latin typeface="Garamond" pitchFamily="18" charset="0"/>
              </a:rPr>
              <a:t>calota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 craneana) tabla interna.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DSC04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685800"/>
            <a:ext cx="5562600" cy="5505450"/>
          </a:xfrm>
          <a:prstGeom prst="rect">
            <a:avLst/>
          </a:prstGeom>
          <a:noFill/>
        </p:spPr>
      </p:pic>
      <p:sp>
        <p:nvSpPr>
          <p:cNvPr id="49157" name="Oval 5"/>
          <p:cNvSpPr>
            <a:spLocks noChangeArrowheads="1"/>
          </p:cNvSpPr>
          <p:nvPr/>
        </p:nvSpPr>
        <p:spPr bwMode="auto">
          <a:xfrm>
            <a:off x="3276600" y="4267200"/>
            <a:ext cx="2438400" cy="16764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 flipH="1">
            <a:off x="2209800" y="3429000"/>
            <a:ext cx="990600" cy="1524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 flipV="1">
            <a:off x="2514600" y="1447800"/>
            <a:ext cx="1905000" cy="381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228600" y="3200400"/>
            <a:ext cx="22177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Hipertrofia de 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tejidos blandos.</a:t>
            </a:r>
          </a:p>
        </p:txBody>
      </p:sp>
      <p:sp>
        <p:nvSpPr>
          <p:cNvPr id="49161" name="Text Box 9"/>
          <p:cNvSpPr txBox="1">
            <a:spLocks noChangeArrowheads="1"/>
          </p:cNvSpPr>
          <p:nvPr/>
        </p:nvSpPr>
        <p:spPr bwMode="auto">
          <a:xfrm>
            <a:off x="381000" y="838200"/>
            <a:ext cx="24622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Senos perinasales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 aumentados.</a:t>
            </a:r>
          </a:p>
        </p:txBody>
      </p:sp>
      <p:sp>
        <p:nvSpPr>
          <p:cNvPr id="49162" name="Line 10"/>
          <p:cNvSpPr>
            <a:spLocks noChangeShapeType="1"/>
          </p:cNvSpPr>
          <p:nvPr/>
        </p:nvSpPr>
        <p:spPr bwMode="auto">
          <a:xfrm flipH="1">
            <a:off x="2133600" y="5105400"/>
            <a:ext cx="1143000" cy="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9163" name="Text Box 11"/>
          <p:cNvSpPr txBox="1">
            <a:spLocks noChangeArrowheads="1"/>
          </p:cNvSpPr>
          <p:nvPr/>
        </p:nvSpPr>
        <p:spPr bwMode="auto">
          <a:xfrm>
            <a:off x="304800" y="4800600"/>
            <a:ext cx="1919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Prognatismo.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DSC0827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81000"/>
            <a:ext cx="7086600" cy="5486400"/>
          </a:xfrm>
          <a:prstGeom prst="rect">
            <a:avLst/>
          </a:prstGeom>
          <a:noFill/>
        </p:spPr>
      </p:pic>
      <p:sp>
        <p:nvSpPr>
          <p:cNvPr id="21509" name="Oval 5"/>
          <p:cNvSpPr>
            <a:spLocks noChangeArrowheads="1"/>
          </p:cNvSpPr>
          <p:nvPr/>
        </p:nvSpPr>
        <p:spPr bwMode="auto">
          <a:xfrm rot="-2182152">
            <a:off x="2141538" y="1241425"/>
            <a:ext cx="1905000" cy="17526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3124200" y="3048000"/>
            <a:ext cx="76200" cy="30480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1143000" y="5959475"/>
            <a:ext cx="67706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Engrosamiento del Diploe, asi como de la densidad</a:t>
            </a:r>
          </a:p>
          <a:p>
            <a:r>
              <a:rPr lang="es-ES_tradnl" sz="2400" b="1">
                <a:solidFill>
                  <a:srgbClr val="FFFF00"/>
                </a:solidFill>
              </a:rPr>
              <a:t> ósea de los huesos de la calota.</a:t>
            </a:r>
            <a:endParaRPr lang="en-US" sz="2400" b="1">
              <a:solidFill>
                <a:srgbClr val="FFFF00"/>
              </a:solidFill>
            </a:endParaRPr>
          </a:p>
        </p:txBody>
      </p:sp>
      <p:sp>
        <p:nvSpPr>
          <p:cNvPr id="21512" name="Line 8"/>
          <p:cNvSpPr>
            <a:spLocks noChangeShapeType="1"/>
          </p:cNvSpPr>
          <p:nvPr/>
        </p:nvSpPr>
        <p:spPr bwMode="auto">
          <a:xfrm flipH="1">
            <a:off x="5638800" y="533400"/>
            <a:ext cx="152400" cy="4572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1514" name="Line 10"/>
          <p:cNvSpPr>
            <a:spLocks noChangeShapeType="1"/>
          </p:cNvSpPr>
          <p:nvPr/>
        </p:nvSpPr>
        <p:spPr bwMode="auto">
          <a:xfrm flipH="1">
            <a:off x="3886200" y="1143000"/>
            <a:ext cx="1676400" cy="4800600"/>
          </a:xfrm>
          <a:prstGeom prst="line">
            <a:avLst/>
          </a:prstGeom>
          <a:noFill/>
          <a:ln w="25400">
            <a:solidFill>
              <a:srgbClr val="FFFF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DSC043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1066800"/>
            <a:ext cx="5562600" cy="5505450"/>
          </a:xfrm>
          <a:prstGeom prst="rect">
            <a:avLst/>
          </a:prstGeom>
          <a:noFill/>
        </p:spPr>
      </p:pic>
      <p:pic>
        <p:nvPicPr>
          <p:cNvPr id="10245" name="Picture 5" descr="DSC043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3048000" cy="4953000"/>
          </a:xfrm>
          <a:prstGeom prst="rect">
            <a:avLst/>
          </a:prstGeom>
          <a:noFill/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152400" y="955675"/>
            <a:ext cx="3008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Perfilograma normal.</a:t>
            </a:r>
          </a:p>
        </p:txBody>
      </p:sp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3429000" y="447675"/>
            <a:ext cx="53959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800" b="1">
                <a:solidFill>
                  <a:srgbClr val="FFFF00"/>
                </a:solidFill>
              </a:rPr>
              <a:t>Perfilograma de un Acromegálico.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0"/>
            <a:ext cx="3609972" cy="65556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HUESOS LARGOS </a:t>
            </a: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Aumento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de los huesos de manos y pies.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Falanges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distales en “puntas de flecha” </a:t>
            </a: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Ensanchamiento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de los espacios </a:t>
            </a: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articulares.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Osteoporosis </a:t>
            </a: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en etapas avanzadas.</a:t>
            </a:r>
            <a:endParaRPr lang="es-ES_tradnl" sz="2800" b="1" dirty="0">
              <a:solidFill>
                <a:srgbClr val="FFFF00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ES_tradnl" sz="2800" b="1" dirty="0">
                <a:solidFill>
                  <a:srgbClr val="FFFF00"/>
                </a:solidFill>
                <a:latin typeface="Garamond" pitchFamily="18" charset="0"/>
              </a:rPr>
              <a:t>Aumento de volumen de partes blandas en manos y </a:t>
            </a:r>
            <a:r>
              <a:rPr lang="es-ES_tradnl" sz="2800" b="1" dirty="0" smtClean="0">
                <a:solidFill>
                  <a:srgbClr val="FFFF00"/>
                </a:solidFill>
                <a:latin typeface="Garamond" pitchFamily="18" charset="0"/>
              </a:rPr>
              <a:t>pies.</a:t>
            </a:r>
          </a:p>
          <a:p>
            <a:pPr>
              <a:buFont typeface="Arial" pitchFamily="34" charset="0"/>
              <a:buChar char="•"/>
            </a:pPr>
            <a:r>
              <a:rPr lang="es-ES_tradnl" sz="2800" b="1" dirty="0" err="1" smtClean="0">
                <a:solidFill>
                  <a:srgbClr val="FFFF00"/>
                </a:solidFill>
                <a:latin typeface="Garamond" pitchFamily="18" charset="0"/>
              </a:rPr>
              <a:t>visceromegalia</a:t>
            </a:r>
            <a:endParaRPr lang="en-US" sz="2800" b="1" dirty="0">
              <a:solidFill>
                <a:srgbClr val="FFFF00"/>
              </a:solidFill>
              <a:latin typeface="Garamond" pitchFamily="18" charset="0"/>
            </a:endParaRPr>
          </a:p>
        </p:txBody>
      </p:sp>
      <p:pic>
        <p:nvPicPr>
          <p:cNvPr id="3" name="Picture 5" descr="DSC043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0"/>
            <a:ext cx="5562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2643142" y="285728"/>
            <a:ext cx="65008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T</a:t>
            </a:r>
            <a:r>
              <a:rPr lang="es-419" sz="2000" b="1" dirty="0" smtClean="0">
                <a:solidFill>
                  <a:srgbClr val="FFFF66"/>
                </a:solidFill>
                <a:latin typeface="Garamond" pitchFamily="18" charset="0"/>
              </a:rPr>
              <a:t>rastorno </a:t>
            </a: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hematológico más </a:t>
            </a:r>
            <a:r>
              <a:rPr lang="es-419" sz="2000" b="1" dirty="0" smtClean="0">
                <a:solidFill>
                  <a:srgbClr val="FFFF66"/>
                </a:solidFill>
                <a:latin typeface="Garamond" pitchFamily="18" charset="0"/>
              </a:rPr>
              <a:t>frecuente :Visceromegalia</a:t>
            </a: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, adenopatías, púrpura</a:t>
            </a:r>
            <a:endParaRPr lang="es-ES" sz="2000" b="1" dirty="0">
              <a:solidFill>
                <a:srgbClr val="FFFF66"/>
              </a:solidFill>
              <a:latin typeface="Garamond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Cáncer (puede cursar con anemia,)</a:t>
            </a:r>
          </a:p>
          <a:p>
            <a:pPr>
              <a:buFont typeface="Arial" pitchFamily="34" charset="0"/>
              <a:buChar char="•"/>
            </a:pP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Insuficiencia renal (HTA)</a:t>
            </a:r>
          </a:p>
          <a:p>
            <a:pPr>
              <a:buFont typeface="Arial" pitchFamily="34" charset="0"/>
              <a:buChar char="•"/>
            </a:pP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Insuficiencia hepática</a:t>
            </a:r>
          </a:p>
          <a:p>
            <a:pPr>
              <a:buFont typeface="Arial" pitchFamily="34" charset="0"/>
              <a:buChar char="•"/>
            </a:pPr>
            <a:r>
              <a:rPr lang="es-419" sz="2000" b="1" dirty="0">
                <a:solidFill>
                  <a:srgbClr val="FFFF66"/>
                </a:solidFill>
                <a:latin typeface="Garamond" pitchFamily="18" charset="0"/>
              </a:rPr>
              <a:t>Desórdenes endocrinos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0" y="34290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Anemia Hemolíticas 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crónica.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Anemia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crónica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congénita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se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trasmite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de  forma Dominante, caracterizada por una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anomalía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de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los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eritrocito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( forma de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platanito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)</a:t>
            </a:r>
            <a:endParaRPr lang="es-419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Lesiones 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óseas por hiperplasia compensatoria de la médula ósea por eritropoyesis acelerada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Principales lesiones : Esqueleto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		     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5720" y="285728"/>
            <a:ext cx="2177199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Anemia 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57158" y="2428868"/>
            <a:ext cx="2654894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Sicklemia </a:t>
            </a:r>
            <a:endParaRPr lang="es-419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214678" y="2500306"/>
            <a:ext cx="4478714" cy="830997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(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Enfermedad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de células </a:t>
            </a:r>
          </a:p>
          <a:p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falciformes,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Drepanocitosis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)</a:t>
            </a:r>
            <a:endParaRPr lang="es-ES" sz="2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28596" y="642918"/>
            <a:ext cx="4286280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G</a:t>
            </a:r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lándula tiroides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5286380" y="71414"/>
            <a:ext cx="3500462" cy="1938992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Medios imagenológicos: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US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TAC</a:t>
            </a:r>
            <a:endParaRPr lang="es-419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IRM</a:t>
            </a:r>
          </a:p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RX tórax pa y lateral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6" name="Picture 2" descr="C:\WINDOWS\DESKTOP\jack\SONOGRAMS\Normal 22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80" y="2100275"/>
            <a:ext cx="8986814" cy="4757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My Documents\Jack\Sonograms\LOBE W&amp;D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4233363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 descr="A:\long.thy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57166"/>
            <a:ext cx="4648200" cy="2919413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142844" y="357166"/>
            <a:ext cx="4286280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G</a:t>
            </a:r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lándula tiroides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572000" y="3857628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MX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ASPECTO HOMOGÉNEO DE  MEDIO A  </a:t>
            </a:r>
            <a:r>
              <a:rPr lang="es-MX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ALTO NIVEL </a:t>
            </a:r>
            <a:r>
              <a:rPr lang="es-MX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 ECOS, SIMILAR A LA TEXTURA DE </a:t>
            </a:r>
            <a:r>
              <a:rPr lang="es-MX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OTRAS </a:t>
            </a:r>
            <a:r>
              <a:rPr lang="es-MX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GLÁNDULAS.</a:t>
            </a:r>
            <a:endParaRPr lang="es-ES" b="1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My Documents\Jack\Sonograms\pap ca 2 views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7628"/>
            <a:ext cx="5181600" cy="2743200"/>
          </a:xfrm>
          <a:prstGeom prst="rect">
            <a:avLst/>
          </a:prstGeom>
          <a:noFill/>
        </p:spPr>
      </p:pic>
      <p:pic>
        <p:nvPicPr>
          <p:cNvPr id="3" name="Picture 2" descr="C:\My Documents\Jack\Sonograms\enhance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14290"/>
            <a:ext cx="77724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276956"/>
            <a:ext cx="5286412" cy="6581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28600" y="228600"/>
            <a:ext cx="5414970" cy="3908762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                     </a:t>
            </a:r>
            <a:r>
              <a:rPr lang="es-ES_tradnl" sz="3200" b="1" dirty="0" smtClean="0">
                <a:solidFill>
                  <a:srgbClr val="FFFF66"/>
                </a:solidFill>
                <a:latin typeface="Garamond" pitchFamily="18" charset="0"/>
              </a:rPr>
              <a:t>Hipotiroidismo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    HALLAZGOS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MÁS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RELEVANTES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: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*Retardo severo en la osificación.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*Retraso en el crecimiento.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*Retardo en la aparición de los centros de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osificación 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*Suturas craneales malformadas e irregulares.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*Defectos dentarios </a:t>
            </a:r>
          </a:p>
        </p:txBody>
      </p:sp>
      <p:pic>
        <p:nvPicPr>
          <p:cNvPr id="3" name="Picture 4" descr="DSC082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57166"/>
            <a:ext cx="3352800" cy="6248400"/>
          </a:xfrm>
          <a:prstGeom prst="rect">
            <a:avLst/>
          </a:prstGeom>
          <a:noFill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57290" y="4929198"/>
            <a:ext cx="42100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3600" b="1" dirty="0">
                <a:solidFill>
                  <a:srgbClr val="FFFF00"/>
                </a:solidFill>
              </a:rPr>
              <a:t>Niño de 11 años.</a:t>
            </a:r>
          </a:p>
          <a:p>
            <a:endParaRPr lang="es-ES_tradnl" sz="3600" b="1" dirty="0">
              <a:solidFill>
                <a:srgbClr val="FFFF00"/>
              </a:solidFill>
            </a:endParaRPr>
          </a:p>
          <a:p>
            <a:r>
              <a:rPr lang="es-ES_tradnl" sz="3600" b="1" dirty="0">
                <a:solidFill>
                  <a:srgbClr val="FFFF00"/>
                </a:solidFill>
              </a:rPr>
              <a:t>Edad ósea de 7 años.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6500826" y="2643182"/>
            <a:ext cx="1828800" cy="16764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42910" y="785794"/>
            <a:ext cx="2428892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P</a:t>
            </a:r>
            <a:r>
              <a:rPr lang="es-419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áncreas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572132" y="4000504"/>
            <a:ext cx="3286148" cy="1569660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Ultrasonida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TAC simple y contrastada EV y VO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RX contrastado CPRE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4" name="Picture 2" descr="PANCREAS0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628" y="214290"/>
            <a:ext cx="3762359" cy="2721000"/>
          </a:xfrm>
          <a:prstGeom prst="rect">
            <a:avLst/>
          </a:prstGeom>
          <a:noFill/>
          <a:ln w="76200" cmpd="tri">
            <a:solidFill>
              <a:srgbClr val="FF0000"/>
            </a:solidFill>
          </a:ln>
        </p:spPr>
      </p:pic>
      <p:pic>
        <p:nvPicPr>
          <p:cNvPr id="6" name="Picture 3" descr="NORMAL PP02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>
          <a:xfrm>
            <a:off x="357158" y="2500306"/>
            <a:ext cx="5072098" cy="4128679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1763713" y="2781300"/>
            <a:ext cx="720725" cy="151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3995738" y="2708275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124075" y="3141663"/>
            <a:ext cx="935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solidFill>
                  <a:srgbClr val="FFFF00"/>
                </a:solidFill>
              </a:rPr>
              <a:t>2,5 CM</a:t>
            </a:r>
            <a:endParaRPr lang="es-MX" sz="1200" b="1">
              <a:solidFill>
                <a:srgbClr val="FFFF00"/>
              </a:solidFill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476375" y="2433638"/>
            <a:ext cx="9350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solidFill>
                  <a:srgbClr val="FFFF00"/>
                </a:solidFill>
              </a:rPr>
              <a:t>CABEZA</a:t>
            </a:r>
            <a:endParaRPr lang="es-MX" sz="1200" b="1">
              <a:solidFill>
                <a:srgbClr val="FFFF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4141788" y="2997200"/>
            <a:ext cx="9350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b="1">
                <a:solidFill>
                  <a:srgbClr val="FFFF00"/>
                </a:solidFill>
              </a:rPr>
              <a:t>CUERPO</a:t>
            </a:r>
            <a:endParaRPr lang="es-MX" sz="1200" b="1">
              <a:solidFill>
                <a:srgbClr val="FFFF00"/>
              </a:solidFill>
            </a:endParaRPr>
          </a:p>
        </p:txBody>
      </p:sp>
      <p:pic>
        <p:nvPicPr>
          <p:cNvPr id="11" name="Picture 4" descr="cpre normal resonan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07155"/>
            <a:ext cx="5143504" cy="4550845"/>
          </a:xfrm>
          <a:prstGeom prst="rect">
            <a:avLst/>
          </a:prstGeom>
          <a:noFill/>
        </p:spPr>
      </p:pic>
      <p:pic>
        <p:nvPicPr>
          <p:cNvPr id="13" name="Picture 5" descr="Variantes de pancreas 1"/>
          <p:cNvPicPr>
            <a:picLocks noChangeAspect="1" noChangeArrowheads="1"/>
          </p:cNvPicPr>
          <p:nvPr/>
        </p:nvPicPr>
        <p:blipFill>
          <a:blip r:embed="rId3">
            <a:lum bright="-6000" contrast="12000"/>
            <a:grayscl/>
          </a:blip>
          <a:srcRect/>
          <a:stretch>
            <a:fillRect/>
          </a:stretch>
        </p:blipFill>
        <p:spPr bwMode="auto">
          <a:xfrm>
            <a:off x="4429124" y="0"/>
            <a:ext cx="4619799" cy="3929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928662" y="214290"/>
            <a:ext cx="4543680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Diabetes Mellitus.</a:t>
            </a: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42844" y="1428736"/>
            <a:ext cx="4286279" cy="4524315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La enfermedad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no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ofrece ninguna manifestación 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radiológica, solo las complicaciones de la misma:</a:t>
            </a:r>
          </a:p>
          <a:p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Complicación: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neuropatía diabética 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podemos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ver: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*artropatía neuropática.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*Gangrena.</a:t>
            </a:r>
          </a:p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  *acro-osteolisis de los miembros inferiores.</a:t>
            </a:r>
          </a:p>
        </p:txBody>
      </p:sp>
      <p:pic>
        <p:nvPicPr>
          <p:cNvPr id="4" name="Picture 4" descr="DSC043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914400"/>
            <a:ext cx="3810000" cy="594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7" name="Picture 5" descr="DSC043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28600"/>
            <a:ext cx="3810000" cy="5943600"/>
          </a:xfrm>
          <a:prstGeom prst="rect">
            <a:avLst/>
          </a:prstGeom>
          <a:noFill/>
        </p:spPr>
      </p:pic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2819400" y="6172200"/>
            <a:ext cx="3552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Acro-osteolísis de los pies.</a:t>
            </a:r>
          </a:p>
        </p:txBody>
      </p:sp>
      <p:sp>
        <p:nvSpPr>
          <p:cNvPr id="54279" name="Oval 7"/>
          <p:cNvSpPr>
            <a:spLocks noChangeArrowheads="1"/>
          </p:cNvSpPr>
          <p:nvPr/>
        </p:nvSpPr>
        <p:spPr bwMode="auto">
          <a:xfrm>
            <a:off x="2133600" y="1600200"/>
            <a:ext cx="1143000" cy="1676400"/>
          </a:xfrm>
          <a:prstGeom prst="ellipse">
            <a:avLst/>
          </a:prstGeom>
          <a:noFill/>
          <a:ln w="19050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DSC0434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04800"/>
            <a:ext cx="4267200" cy="4953000"/>
          </a:xfrm>
          <a:prstGeom prst="rect">
            <a:avLst/>
          </a:prstGeom>
          <a:noFill/>
        </p:spPr>
      </p:pic>
      <p:pic>
        <p:nvPicPr>
          <p:cNvPr id="55301" name="Picture 5" descr="DSC04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3886200" cy="6019800"/>
          </a:xfrm>
          <a:prstGeom prst="rect">
            <a:avLst/>
          </a:prstGeom>
          <a:noFill/>
        </p:spPr>
      </p:pic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4267200" y="5438775"/>
            <a:ext cx="4876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3600" b="1" dirty="0" smtClean="0">
                <a:solidFill>
                  <a:srgbClr val="FFFF00"/>
                </a:solidFill>
                <a:latin typeface="Garamond" pitchFamily="18" charset="0"/>
              </a:rPr>
              <a:t>( </a:t>
            </a:r>
            <a:r>
              <a:rPr lang="es-ES_tradnl" sz="3600" b="1" dirty="0">
                <a:solidFill>
                  <a:srgbClr val="FFFF00"/>
                </a:solidFill>
                <a:latin typeface="Garamond" pitchFamily="18" charset="0"/>
              </a:rPr>
              <a:t>Gangrena ).</a:t>
            </a:r>
          </a:p>
        </p:txBody>
      </p:sp>
      <p:sp>
        <p:nvSpPr>
          <p:cNvPr id="55303" name="Line 7"/>
          <p:cNvSpPr>
            <a:spLocks noChangeShapeType="1"/>
          </p:cNvSpPr>
          <p:nvPr/>
        </p:nvSpPr>
        <p:spPr bwMode="auto">
          <a:xfrm>
            <a:off x="2971800" y="3810000"/>
            <a:ext cx="1447800" cy="15240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5304" name="Line 8"/>
          <p:cNvSpPr>
            <a:spLocks noChangeShapeType="1"/>
          </p:cNvSpPr>
          <p:nvPr/>
        </p:nvSpPr>
        <p:spPr bwMode="auto">
          <a:xfrm flipH="1">
            <a:off x="5181600" y="2286000"/>
            <a:ext cx="228600" cy="3124200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4282" y="0"/>
            <a:ext cx="86439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RX Cráneo 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Ensanchamiento del diploe hacia region frontal y parietal con espículas verticales con aspecto de cráneo en cepillo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Aumento de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los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diámetros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verticales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del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cráneo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(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turricefalia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).</a:t>
            </a:r>
          </a:p>
          <a:p>
            <a:pPr>
              <a:buFont typeface="Arial" pitchFamily="34" charset="0"/>
              <a:buChar char="•"/>
            </a:pP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Osteoporosis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5" name="Picture 4" descr="DSC084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571612"/>
            <a:ext cx="6578861" cy="5214950"/>
          </a:xfrm>
          <a:prstGeom prst="rect">
            <a:avLst/>
          </a:prstGeom>
          <a:noFill/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572132" y="1928802"/>
            <a:ext cx="71438" cy="571504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 flipH="1">
            <a:off x="2428860" y="2143116"/>
            <a:ext cx="2857520" cy="1071570"/>
          </a:xfrm>
          <a:prstGeom prst="line">
            <a:avLst/>
          </a:prstGeom>
          <a:noFill/>
          <a:ln w="158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28596" y="2786058"/>
            <a:ext cx="21410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Ensanchamiento del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diploe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2000233" y="2143116"/>
            <a:ext cx="4357718" cy="3000396"/>
          </a:xfrm>
          <a:prstGeom prst="line">
            <a:avLst/>
          </a:pr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57158" y="4929198"/>
            <a:ext cx="205623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Craneo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“en cepillo”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03325" y="950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s-ES_tradnl">
              <a:latin typeface="Arial" charset="0"/>
            </a:endParaRP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214282" y="1071546"/>
            <a:ext cx="8929718" cy="1569660"/>
          </a:xfrm>
          <a:prstGeom prst="rect">
            <a:avLst/>
          </a:prstGeom>
          <a:noFill/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Los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feocromocitomas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son tumores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del sistema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nervioso simpático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que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se caracterizan por la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producción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excesiva de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catecolaminas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.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En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el 85% de los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casos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se localizan en la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médula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suprarrenal y el 15% restante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sonextrasuprarrenales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(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paragangliomas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)</a:t>
            </a:r>
            <a:r>
              <a:rPr lang="en-US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7158" y="214290"/>
            <a:ext cx="8429684" cy="769441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es-ES_tradnl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GLÁNDULA SUPRARRENAL.</a:t>
            </a:r>
            <a:endParaRPr lang="es-ES_tradnl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  <p:pic>
        <p:nvPicPr>
          <p:cNvPr id="5" name="Picture 4" descr="DSC0635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714620"/>
            <a:ext cx="8001056" cy="4111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DSC04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8600"/>
            <a:ext cx="4572000" cy="6324600"/>
          </a:xfrm>
          <a:prstGeom prst="rect">
            <a:avLst/>
          </a:prstGeom>
          <a:noFill/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5181601" y="1538288"/>
            <a:ext cx="331949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_tradnl" sz="2000" b="1" dirty="0">
                <a:solidFill>
                  <a:srgbClr val="FFFF00"/>
                </a:solidFill>
              </a:rPr>
              <a:t>Arteriografía donde</a:t>
            </a:r>
          </a:p>
          <a:p>
            <a:r>
              <a:rPr lang="es-ES_tradnl" sz="2000" b="1" dirty="0">
                <a:solidFill>
                  <a:srgbClr val="FFFF00"/>
                </a:solidFill>
              </a:rPr>
              <a:t>apreciamos en la fase </a:t>
            </a:r>
          </a:p>
          <a:p>
            <a:r>
              <a:rPr lang="es-ES_tradnl" sz="2000" b="1" dirty="0" err="1">
                <a:solidFill>
                  <a:srgbClr val="FFFF00"/>
                </a:solidFill>
              </a:rPr>
              <a:t>nefrográfica</a:t>
            </a:r>
            <a:r>
              <a:rPr lang="es-ES_tradnl" sz="2000" b="1" dirty="0">
                <a:solidFill>
                  <a:srgbClr val="FFFF00"/>
                </a:solidFill>
              </a:rPr>
              <a:t>, la presencia de </a:t>
            </a:r>
          </a:p>
          <a:p>
            <a:r>
              <a:rPr lang="es-ES_tradnl" sz="2000" b="1" dirty="0">
                <a:solidFill>
                  <a:srgbClr val="FFFF00"/>
                </a:solidFill>
              </a:rPr>
              <a:t>una masa que capta </a:t>
            </a:r>
          </a:p>
          <a:p>
            <a:r>
              <a:rPr lang="es-ES_tradnl" sz="2000" b="1" dirty="0">
                <a:solidFill>
                  <a:srgbClr val="FFFF00"/>
                </a:solidFill>
              </a:rPr>
              <a:t>contraste a nivel de la suprarrenal</a:t>
            </a:r>
          </a:p>
          <a:p>
            <a:r>
              <a:rPr lang="es-ES_tradnl" sz="2000" b="1" dirty="0">
                <a:solidFill>
                  <a:srgbClr val="FFFF00"/>
                </a:solidFill>
              </a:rPr>
              <a:t>derecha.</a:t>
            </a:r>
          </a:p>
        </p:txBody>
      </p:sp>
      <p:sp>
        <p:nvSpPr>
          <p:cNvPr id="60423" name="Line 7"/>
          <p:cNvSpPr>
            <a:spLocks noChangeShapeType="1"/>
          </p:cNvSpPr>
          <p:nvPr/>
        </p:nvSpPr>
        <p:spPr bwMode="auto">
          <a:xfrm flipV="1">
            <a:off x="1828800" y="1905000"/>
            <a:ext cx="33528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5" descr="DSC043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304800"/>
            <a:ext cx="7239000" cy="5410200"/>
          </a:xfrm>
          <a:prstGeom prst="rect">
            <a:avLst/>
          </a:prstGeom>
          <a:noFill/>
        </p:spPr>
      </p:pic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3200400" y="2895600"/>
            <a:ext cx="990600" cy="2971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660525" y="5832475"/>
            <a:ext cx="5127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2400" b="1">
                <a:solidFill>
                  <a:srgbClr val="FFFF00"/>
                </a:solidFill>
              </a:rPr>
              <a:t>Masa suprarrenal muy vascularizada.</a:t>
            </a:r>
            <a:endParaRPr lang="en-US" sz="2400" b="1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54013" y="1403350"/>
            <a:ext cx="12980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pt-BR" dirty="0">
                <a:latin typeface="Arial" charset="0"/>
              </a:rPr>
              <a:t> </a:t>
            </a:r>
            <a:endParaRPr lang="pt-BR" sz="3200" b="1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4282" y="357166"/>
            <a:ext cx="4214842" cy="156966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sz="2400" u="sng" dirty="0" err="1" smtClean="0">
                <a:solidFill>
                  <a:srgbClr val="FFFF66"/>
                </a:solidFill>
                <a:latin typeface="Garamond" pitchFamily="18" charset="0"/>
              </a:rPr>
              <a:t>Columna</a:t>
            </a:r>
            <a:r>
              <a:rPr lang="pt-BR" sz="2400" u="sng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u="sng" dirty="0">
                <a:solidFill>
                  <a:srgbClr val="FFFF66"/>
                </a:solidFill>
                <a:latin typeface="Garamond" pitchFamily="18" charset="0"/>
              </a:rPr>
              <a:t>vertebral</a:t>
            </a:r>
            <a:r>
              <a:rPr lang="pt-BR" sz="2400" dirty="0">
                <a:solidFill>
                  <a:srgbClr val="FFFF66"/>
                </a:solidFill>
                <a:latin typeface="Garamond" pitchFamily="18" charset="0"/>
              </a:rPr>
              <a:t>: </a:t>
            </a:r>
          </a:p>
          <a:p>
            <a:pPr algn="just">
              <a:buFont typeface="Arial" pitchFamily="34" charset="0"/>
              <a:buChar char="•"/>
            </a:pP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err="1" smtClean="0">
                <a:solidFill>
                  <a:srgbClr val="FFFF66"/>
                </a:solidFill>
                <a:latin typeface="Garamond" pitchFamily="18" charset="0"/>
              </a:rPr>
              <a:t>Osteoporosis</a:t>
            </a:r>
            <a:r>
              <a:rPr lang="pt-BR" sz="2400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(</a:t>
            </a:r>
            <a:r>
              <a:rPr lang="pt-BR" sz="2400" dirty="0" err="1" smtClean="0">
                <a:solidFill>
                  <a:srgbClr val="FFFF66"/>
                </a:solidFill>
                <a:latin typeface="Garamond" pitchFamily="18" charset="0"/>
              </a:rPr>
              <a:t>aplastamiento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>
                <a:solidFill>
                  <a:srgbClr val="FFFF66"/>
                </a:solidFill>
                <a:latin typeface="Garamond" pitchFamily="18" charset="0"/>
              </a:rPr>
              <a:t>de </a:t>
            </a:r>
            <a:r>
              <a:rPr lang="pt-BR" sz="2400" dirty="0" err="1">
                <a:solidFill>
                  <a:srgbClr val="FFFF66"/>
                </a:solidFill>
                <a:latin typeface="Garamond" pitchFamily="18" charset="0"/>
              </a:rPr>
              <a:t>los</a:t>
            </a:r>
            <a:r>
              <a:rPr lang="pt-BR" sz="2400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err="1" smtClean="0">
                <a:solidFill>
                  <a:srgbClr val="FFFF66"/>
                </a:solidFill>
                <a:latin typeface="Garamond" pitchFamily="18" charset="0"/>
              </a:rPr>
              <a:t>cuerpos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err="1" smtClean="0">
                <a:solidFill>
                  <a:srgbClr val="FFFF66"/>
                </a:solidFill>
                <a:latin typeface="Garamond" pitchFamily="18" charset="0"/>
              </a:rPr>
              <a:t>vertebrales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. </a:t>
            </a:r>
            <a:r>
              <a:rPr lang="pt-BR" sz="2400" dirty="0" err="1" smtClean="0">
                <a:solidFill>
                  <a:srgbClr val="FFFF66"/>
                </a:solidFill>
                <a:latin typeface="Garamond" pitchFamily="18" charset="0"/>
              </a:rPr>
              <a:t>Vertebras</a:t>
            </a:r>
            <a:r>
              <a:rPr lang="pt-BR" sz="2400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dirty="0" err="1">
                <a:solidFill>
                  <a:srgbClr val="FFFF66"/>
                </a:solidFill>
                <a:latin typeface="Garamond" pitchFamily="18" charset="0"/>
              </a:rPr>
              <a:t>bicóncavas</a:t>
            </a:r>
            <a:r>
              <a:rPr lang="pt-BR" sz="2400" dirty="0">
                <a:solidFill>
                  <a:srgbClr val="FFFF66"/>
                </a:solidFill>
                <a:latin typeface="Garamond" pitchFamily="18" charset="0"/>
              </a:rPr>
              <a:t> ).</a:t>
            </a:r>
            <a:endParaRPr lang="pt-BR" sz="2400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5" name="Picture 4" descr="DSC082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123106" cy="442913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4572000" y="214290"/>
            <a:ext cx="4572000" cy="3046988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S" sz="2400" u="sng" dirty="0">
                <a:solidFill>
                  <a:srgbClr val="FFFF66"/>
                </a:solidFill>
                <a:latin typeface="Garamond" pitchFamily="18" charset="0"/>
              </a:rPr>
              <a:t>H</a:t>
            </a:r>
            <a:r>
              <a:rPr lang="es-419" sz="2400" u="sng" dirty="0">
                <a:solidFill>
                  <a:srgbClr val="FFFF66"/>
                </a:solidFill>
                <a:latin typeface="Garamond" pitchFamily="18" charset="0"/>
              </a:rPr>
              <a:t>uesos largos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Ensanchamiento de la diáfisis de los huesos largos, metacarpianos, metatarsianos y falanges. Trabeculado grosero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 smtClean="0">
                <a:solidFill>
                  <a:srgbClr val="FFFF66"/>
                </a:solidFill>
                <a:latin typeface="Garamond" pitchFamily="18" charset="0"/>
              </a:rPr>
              <a:t>Cortical </a:t>
            </a: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adelgazada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>
                <a:solidFill>
                  <a:srgbClr val="FFFF66"/>
                </a:solidFill>
                <a:latin typeface="Garamond" pitchFamily="18" charset="0"/>
              </a:rPr>
              <a:t>B</a:t>
            </a: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andas opacas atraviesan la </a:t>
            </a:r>
            <a:r>
              <a:rPr lang="es-419" sz="2400" dirty="0" smtClean="0">
                <a:solidFill>
                  <a:srgbClr val="FFFF66"/>
                </a:solidFill>
                <a:latin typeface="Garamond" pitchFamily="18" charset="0"/>
              </a:rPr>
              <a:t>diáfisis</a:t>
            </a:r>
          </a:p>
          <a:p>
            <a:pPr algn="just">
              <a:buFont typeface="Arial" pitchFamily="34" charset="0"/>
              <a:buChar char="•"/>
            </a:pPr>
            <a:r>
              <a:rPr lang="es-ES" sz="2400" dirty="0" smtClean="0">
                <a:solidFill>
                  <a:srgbClr val="FFFF66"/>
                </a:solidFill>
                <a:latin typeface="Garamond" pitchFamily="18" charset="0"/>
              </a:rPr>
              <a:t>I</a:t>
            </a:r>
            <a:r>
              <a:rPr lang="es-419" sz="2400" dirty="0" smtClean="0">
                <a:solidFill>
                  <a:srgbClr val="FFFF66"/>
                </a:solidFill>
                <a:latin typeface="Garamond" pitchFamily="18" charset="0"/>
              </a:rPr>
              <a:t>nfartos óseos</a:t>
            </a:r>
            <a:endParaRPr lang="es-419" sz="2400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7" name="Picture 4" descr="DSC083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214686"/>
            <a:ext cx="4079236" cy="3527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4282" y="1214422"/>
            <a:ext cx="8572560" cy="1938992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Corazón: Aumenta detamaño,crecen todas las cavidades e ingurgitación vascular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Bazo Esplenomegalia, o disminucion del tamaño por infartos esplénicos repetidos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Hepatomegalia</a:t>
            </a:r>
            <a:endParaRPr lang="es-ES" sz="2400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285720" y="214290"/>
            <a:ext cx="7715368" cy="830997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Retardo del crecimiento óseo (casos severos) 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SPN poco </a:t>
            </a:r>
            <a:r>
              <a:rPr lang="es-419" sz="2400" dirty="0" smtClean="0">
                <a:solidFill>
                  <a:srgbClr val="FFFF66"/>
                </a:solidFill>
                <a:latin typeface="Garamond" pitchFamily="18" charset="0"/>
              </a:rPr>
              <a:t>desarrollados</a:t>
            </a:r>
            <a:endParaRPr lang="es-ES" sz="2400" dirty="0">
              <a:solidFill>
                <a:srgbClr val="FFFF66"/>
              </a:solidFill>
              <a:latin typeface="Garamond" pitchFamily="18" charset="0"/>
            </a:endParaRPr>
          </a:p>
        </p:txBody>
      </p:sp>
      <p:pic>
        <p:nvPicPr>
          <p:cNvPr id="6" name="Picture 3" descr="BAZO NORMAL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672" y="3357562"/>
            <a:ext cx="4283628" cy="3429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" name="Picture 4" descr="BAZO SUPERNUMERARIO ESPLENOMEGALIA GIGANTE EN LN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2786058"/>
            <a:ext cx="4214810" cy="40531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DSC0438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1973" y="571480"/>
            <a:ext cx="5932027" cy="6143644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0" y="2357430"/>
            <a:ext cx="3286148" cy="156966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419" sz="2400" u="sng" dirty="0">
                <a:solidFill>
                  <a:srgbClr val="FFFF66"/>
                </a:solidFill>
                <a:latin typeface="Garamond" pitchFamily="18" charset="0"/>
              </a:rPr>
              <a:t>Complicaciones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 err="1">
                <a:solidFill>
                  <a:srgbClr val="FFFF66"/>
                </a:solidFill>
                <a:latin typeface="Garamond" pitchFamily="18" charset="0"/>
              </a:rPr>
              <a:t>Osteomielitis</a:t>
            </a:r>
          </a:p>
          <a:p>
            <a:pPr algn="just">
              <a:buFont typeface="Arial" pitchFamily="34" charset="0"/>
              <a:buChar char="•"/>
            </a:pPr>
            <a:r>
              <a:rPr lang="es-419" sz="2400" dirty="0">
                <a:solidFill>
                  <a:srgbClr val="FFFF66"/>
                </a:solidFill>
                <a:latin typeface="Garamond" pitchFamily="18" charset="0"/>
              </a:rPr>
              <a:t>Necrosis aséptica cabeza </a:t>
            </a:r>
            <a:r>
              <a:rPr lang="es-419" sz="2400" dirty="0" smtClean="0">
                <a:solidFill>
                  <a:srgbClr val="FFFF66"/>
                </a:solidFill>
                <a:latin typeface="Garamond" pitchFamily="18" charset="0"/>
              </a:rPr>
              <a:t>fémur</a:t>
            </a:r>
            <a:endParaRPr lang="es-ES" sz="2400" u="sng" dirty="0" err="1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57158" y="357166"/>
            <a:ext cx="8358246" cy="3046988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Anemias por Compromiso de la hematopoyesis por sustitución de la médula ósea por otros 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tejidos: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 Metástasis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 leucemia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mieloma múltiple</a:t>
            </a:r>
          </a:p>
          <a:p>
            <a:pPr lvl="6">
              <a:buFont typeface="Arial" pitchFamily="34" charset="0"/>
              <a:buChar char="•"/>
            </a:pP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R</a:t>
            </a:r>
            <a:r>
              <a:rPr lang="es-ES" sz="2400" b="1" dirty="0">
                <a:solidFill>
                  <a:srgbClr val="FFFF66"/>
                </a:solidFill>
                <a:latin typeface="Garamond" pitchFamily="18" charset="0"/>
              </a:rPr>
              <a:t>a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yos X</a:t>
            </a:r>
          </a:p>
          <a:p>
            <a:pPr lvl="6"/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     -Osteolíticas</a:t>
            </a:r>
            <a:endParaRPr lang="es-419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 lvl="6"/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    -Osteoescleróticas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928926" y="3714752"/>
            <a:ext cx="5913785" cy="3046988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Enfermedad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neoplásica maligna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caracterizada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por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proliferación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anormal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de células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plasmaticas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, por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lo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general permanece limitada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al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esqueleto 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y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en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especial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los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huesos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interesados</a:t>
            </a:r>
            <a:r>
              <a:rPr lang="pt-BR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en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la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>
                <a:solidFill>
                  <a:srgbClr val="FFFF66"/>
                </a:solidFill>
                <a:latin typeface="Garamond" pitchFamily="18" charset="0"/>
              </a:rPr>
              <a:t>función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pt-BR" sz="2400" b="1" dirty="0" err="1" smtClean="0">
                <a:solidFill>
                  <a:srgbClr val="FFFF66"/>
                </a:solidFill>
                <a:latin typeface="Garamond" pitchFamily="18" charset="0"/>
              </a:rPr>
              <a:t>Hematopoyética</a:t>
            </a:r>
            <a:r>
              <a:rPr lang="pt-BR" sz="2400" b="1" dirty="0">
                <a:solidFill>
                  <a:srgbClr val="FFFF66"/>
                </a:solidFill>
                <a:latin typeface="Garamond" pitchFamily="18" charset="0"/>
              </a:rPr>
              <a:t>.</a:t>
            </a:r>
            <a:r>
              <a:rPr lang="en-US" sz="2400" b="1" dirty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Eadases entre 40 y 60 años</a:t>
            </a:r>
          </a:p>
          <a:p>
            <a:r>
              <a:rPr lang="es-419" sz="2400" b="1" dirty="0">
                <a:solidFill>
                  <a:srgbClr val="FFFF66"/>
                </a:solidFill>
                <a:latin typeface="Garamond" pitchFamily="18" charset="0"/>
              </a:rPr>
              <a:t>Proteinúria, eritro 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acelerada. </a:t>
            </a:r>
            <a:endParaRPr lang="en-U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57159" y="3643314"/>
            <a:ext cx="2428891" cy="1446550"/>
          </a:xfrm>
          <a:prstGeom prst="rect">
            <a:avLst/>
          </a:prstGeom>
          <a:ln>
            <a:solidFill>
              <a:srgbClr val="66CCFF"/>
            </a:solidFill>
          </a:ln>
        </p:spPr>
        <p:txBody>
          <a:bodyPr wrap="square">
            <a:spAutoFit/>
          </a:bodyPr>
          <a:lstStyle/>
          <a:p>
            <a:r>
              <a:rPr lang="pt-BR" sz="4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Mieloma</a:t>
            </a:r>
            <a:r>
              <a:rPr lang="pt-BR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itchFamily="18" charset="0"/>
              </a:rPr>
              <a:t> Múltiple</a:t>
            </a:r>
            <a:endParaRPr lang="es-E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285720" y="1928802"/>
            <a:ext cx="8501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419" sz="2400" b="1" u="sng" dirty="0" smtClean="0">
                <a:solidFill>
                  <a:srgbClr val="FFFF66"/>
                </a:solidFill>
                <a:latin typeface="Garamond" pitchFamily="18" charset="0"/>
              </a:rPr>
              <a:t>Localización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CV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FFFF66"/>
                </a:solidFill>
                <a:latin typeface="Garamond" pitchFamily="18" charset="0"/>
              </a:rPr>
              <a:t>C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ostillas</a:t>
            </a:r>
          </a:p>
          <a:p>
            <a:pPr>
              <a:buFont typeface="Arial" pitchFamily="34" charset="0"/>
              <a:buChar char="•"/>
            </a:pP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Pelvis ósea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FFFF66"/>
                </a:solidFill>
                <a:latin typeface="Garamond" pitchFamily="18" charset="0"/>
              </a:rPr>
              <a:t>C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ráneo</a:t>
            </a:r>
          </a:p>
          <a:p>
            <a:pPr>
              <a:buFont typeface="Arial" pitchFamily="34" charset="0"/>
              <a:buChar char="•"/>
            </a:pPr>
            <a:r>
              <a:rPr lang="es-ES" sz="2400" b="1" dirty="0" smtClean="0">
                <a:solidFill>
                  <a:srgbClr val="FFFF66"/>
                </a:solidFill>
                <a:latin typeface="Garamond" pitchFamily="18" charset="0"/>
              </a:rPr>
              <a:t>E</a:t>
            </a:r>
            <a:r>
              <a:rPr lang="es-419" sz="2400" b="1" dirty="0" smtClean="0">
                <a:solidFill>
                  <a:srgbClr val="FFFF66"/>
                </a:solidFill>
                <a:latin typeface="Garamond" pitchFamily="18" charset="0"/>
              </a:rPr>
              <a:t>xtremidades proximales de húmeros y fémures</a:t>
            </a:r>
            <a:endParaRPr lang="es-419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85720" y="214290"/>
            <a:ext cx="3885872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2400" b="1" u="sng" dirty="0" err="1">
                <a:solidFill>
                  <a:srgbClr val="FFFF66"/>
                </a:solidFill>
                <a:latin typeface="Garamond" pitchFamily="18" charset="0"/>
              </a:rPr>
              <a:t>Tres</a:t>
            </a:r>
            <a:r>
              <a:rPr lang="pt-BR" sz="2400" b="1" u="sng" dirty="0">
                <a:solidFill>
                  <a:srgbClr val="FFFF66"/>
                </a:solidFill>
                <a:latin typeface="Garamond" pitchFamily="18" charset="0"/>
              </a:rPr>
              <a:t> formas de </a:t>
            </a:r>
            <a:r>
              <a:rPr lang="pt-BR" sz="2400" b="1" u="sng" dirty="0" err="1" smtClean="0">
                <a:solidFill>
                  <a:srgbClr val="FFFF66"/>
                </a:solidFill>
                <a:latin typeface="Garamond" pitchFamily="18" charset="0"/>
              </a:rPr>
              <a:t>presentación</a:t>
            </a:r>
            <a:endParaRPr lang="es-ES" sz="2400" b="1" u="sng" dirty="0">
              <a:solidFill>
                <a:srgbClr val="FFFF66"/>
              </a:solidFill>
              <a:latin typeface="Garamond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4282" y="642918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No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hay lesiones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óseas.Laboratorio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 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y médula ósea positiva.</a:t>
            </a: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Osteoporosis generalizada sin 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lesiones </a:t>
            </a:r>
            <a:r>
              <a:rPr lang="es-ES_tradnl" sz="2400" b="1" dirty="0" err="1" smtClean="0">
                <a:solidFill>
                  <a:srgbClr val="FFFF66"/>
                </a:solidFill>
                <a:latin typeface="Garamond" pitchFamily="18" charset="0"/>
              </a:rPr>
              <a:t>osteolíticas</a:t>
            </a:r>
            <a:r>
              <a:rPr lang="es-ES_tradnl" sz="2400" b="1" dirty="0" smtClean="0">
                <a:solidFill>
                  <a:srgbClr val="FFFF66"/>
                </a:solidFill>
                <a:latin typeface="Garamond" pitchFamily="18" charset="0"/>
              </a:rPr>
              <a:t>.</a:t>
            </a:r>
            <a:endParaRPr lang="es-ES_tradnl" sz="2400" b="1" dirty="0">
              <a:solidFill>
                <a:srgbClr val="FFFF66"/>
              </a:solidFill>
              <a:latin typeface="Garamond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Lesiones </a:t>
            </a:r>
            <a:r>
              <a:rPr lang="es-ES_tradnl" sz="2400" b="1" dirty="0" err="1">
                <a:solidFill>
                  <a:srgbClr val="FFFF66"/>
                </a:solidFill>
                <a:latin typeface="Garamond" pitchFamily="18" charset="0"/>
              </a:rPr>
              <a:t>osteolíticas</a:t>
            </a:r>
            <a:r>
              <a:rPr lang="es-ES_tradnl" sz="2400" b="1" dirty="0">
                <a:solidFill>
                  <a:srgbClr val="FFFF66"/>
                </a:solidFill>
                <a:latin typeface="Garamond" pitchFamily="18" charset="0"/>
              </a:rPr>
              <a:t> generalizadas</a:t>
            </a:r>
            <a:endParaRPr lang="es-ES" sz="2400" b="1" dirty="0">
              <a:solidFill>
                <a:srgbClr val="FFFF66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í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Brí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Brío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929</TotalTime>
  <Words>1154</Words>
  <Application>Microsoft Office PowerPoint</Application>
  <PresentationFormat>Presentación en pantalla (4:3)</PresentationFormat>
  <Paragraphs>230</Paragraphs>
  <Slides>42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Brío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Leticia Munoz</dc:creator>
  <cp:lastModifiedBy>Leticia Munoz</cp:lastModifiedBy>
  <cp:revision>28</cp:revision>
  <dcterms:created xsi:type="dcterms:W3CDTF">2018-12-03T13:58:41Z</dcterms:created>
  <dcterms:modified xsi:type="dcterms:W3CDTF">2018-12-04T05:27:53Z</dcterms:modified>
</cp:coreProperties>
</file>