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4"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E210F815-D182-4B4B-810E-E63E77A57F5F}" type="datetimeFigureOut">
              <a:rPr lang="es-ES" smtClean="0"/>
              <a:t>27/07/2019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397770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210F815-D182-4B4B-810E-E63E77A57F5F}" type="datetimeFigureOut">
              <a:rPr lang="es-ES" smtClean="0"/>
              <a:t>27/07/2019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12166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210F815-D182-4B4B-810E-E63E77A57F5F}" type="datetimeFigureOut">
              <a:rPr lang="es-ES" smtClean="0"/>
              <a:t>27/07/2019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4139747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210F815-D182-4B4B-810E-E63E77A57F5F}" type="datetimeFigureOut">
              <a:rPr lang="es-ES" smtClean="0"/>
              <a:t>27/07/2019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3789146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E210F815-D182-4B4B-810E-E63E77A57F5F}" type="datetimeFigureOut">
              <a:rPr lang="es-ES" smtClean="0"/>
              <a:t>27/07/2019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3255067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E210F815-D182-4B4B-810E-E63E77A57F5F}" type="datetimeFigureOut">
              <a:rPr lang="es-ES" smtClean="0"/>
              <a:t>27/07/2019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2457515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E210F815-D182-4B4B-810E-E63E77A57F5F}" type="datetimeFigureOut">
              <a:rPr lang="es-ES" smtClean="0"/>
              <a:t>27/07/2019</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2417827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E210F815-D182-4B4B-810E-E63E77A57F5F}" type="datetimeFigureOut">
              <a:rPr lang="es-ES" smtClean="0"/>
              <a:t>27/07/2019</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1998717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210F815-D182-4B4B-810E-E63E77A57F5F}" type="datetimeFigureOut">
              <a:rPr lang="es-ES" smtClean="0"/>
              <a:t>27/07/2019</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1817036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E210F815-D182-4B4B-810E-E63E77A57F5F}" type="datetimeFigureOut">
              <a:rPr lang="es-ES" smtClean="0"/>
              <a:t>27/07/2019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245685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E210F815-D182-4B4B-810E-E63E77A57F5F}" type="datetimeFigureOut">
              <a:rPr lang="es-ES" smtClean="0"/>
              <a:t>27/07/2019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8D9DF92-9366-4199-84EE-004545D231AC}" type="slidenum">
              <a:rPr lang="es-ES" smtClean="0"/>
              <a:t>‹Nº›</a:t>
            </a:fld>
            <a:endParaRPr lang="es-ES"/>
          </a:p>
        </p:txBody>
      </p:sp>
    </p:spTree>
    <p:extLst>
      <p:ext uri="{BB962C8B-B14F-4D97-AF65-F5344CB8AC3E}">
        <p14:creationId xmlns:p14="http://schemas.microsoft.com/office/powerpoint/2010/main" val="2578261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10F815-D182-4B4B-810E-E63E77A57F5F}" type="datetimeFigureOut">
              <a:rPr lang="es-ES" smtClean="0"/>
              <a:t>27/07/2019</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D9DF92-9366-4199-84EE-004545D231AC}" type="slidenum">
              <a:rPr lang="es-ES" smtClean="0"/>
              <a:t>‹Nº›</a:t>
            </a:fld>
            <a:endParaRPr lang="es-ES"/>
          </a:p>
        </p:txBody>
      </p:sp>
    </p:spTree>
    <p:extLst>
      <p:ext uri="{BB962C8B-B14F-4D97-AF65-F5344CB8AC3E}">
        <p14:creationId xmlns:p14="http://schemas.microsoft.com/office/powerpoint/2010/main" val="1999804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52789" y="2036763"/>
            <a:ext cx="9144000" cy="2387600"/>
          </a:xfrm>
        </p:spPr>
        <p:txBody>
          <a:bodyPr>
            <a:normAutofit fontScale="90000"/>
          </a:bodyPr>
          <a:lstStyle/>
          <a:p>
            <a:r>
              <a:rPr lang="es-ES" dirty="0"/>
              <a:t>Las plantas </a:t>
            </a:r>
            <a:r>
              <a:rPr lang="es-ES" dirty="0" smtClean="0"/>
              <a:t>medicinales </a:t>
            </a:r>
            <a:br>
              <a:rPr lang="es-ES" dirty="0" smtClean="0"/>
            </a:br>
            <a:r>
              <a:rPr lang="es-ES" dirty="0" smtClean="0"/>
              <a:t>con propiedades curativas</a:t>
            </a:r>
            <a:br>
              <a:rPr lang="es-ES" dirty="0" smtClean="0"/>
            </a:br>
            <a:r>
              <a:rPr lang="es-ES" dirty="0" smtClean="0"/>
              <a:t>(fitoterapia)</a:t>
            </a:r>
            <a:endParaRPr lang="es-ES" dirty="0"/>
          </a:p>
        </p:txBody>
      </p:sp>
    </p:spTree>
    <p:extLst>
      <p:ext uri="{BB962C8B-B14F-4D97-AF65-F5344CB8AC3E}">
        <p14:creationId xmlns:p14="http://schemas.microsoft.com/office/powerpoint/2010/main" val="1674998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47730" y="231820"/>
            <a:ext cx="9182636" cy="6452316"/>
          </a:xfrm>
        </p:spPr>
        <p:txBody>
          <a:bodyPr>
            <a:normAutofit fontScale="90000"/>
          </a:bodyPr>
          <a:lstStyle/>
          <a:p>
            <a:pPr lvl="0" indent="228600" eaLnBrk="0" fontAlgn="base" hangingPunct="0">
              <a:lnSpc>
                <a:spcPct val="100000"/>
              </a:lnSpc>
              <a:spcAft>
                <a:spcPct val="0"/>
              </a:spcAft>
            </a:pPr>
            <a:r>
              <a:rPr lang="es-ES" sz="2800" b="1" dirty="0" smtClean="0"/>
              <a:t>Nombre </a:t>
            </a:r>
            <a:r>
              <a:rPr lang="es-ES" sz="2800" b="1" dirty="0"/>
              <a:t>común</a:t>
            </a:r>
            <a:r>
              <a:rPr lang="es-ES" sz="2800" dirty="0"/>
              <a:t>: Guayaba.</a:t>
            </a:r>
            <a:br>
              <a:rPr lang="es-ES" sz="2800" dirty="0"/>
            </a:br>
            <a:r>
              <a:rPr lang="es-ES" sz="2800" b="1" dirty="0"/>
              <a:t>Parte útil</a:t>
            </a:r>
            <a:r>
              <a:rPr lang="es-ES" sz="2800" dirty="0"/>
              <a:t>: Las hojas.</a:t>
            </a:r>
            <a:br>
              <a:rPr lang="es-ES" sz="2800" dirty="0"/>
            </a:br>
            <a:r>
              <a:rPr lang="es-ES" sz="2800" b="1" dirty="0"/>
              <a:t>Forma de recolección</a:t>
            </a:r>
            <a:r>
              <a:rPr lang="es-ES" sz="2800" dirty="0"/>
              <a:t>: Cosechar hojas sanas en horas tempranas de la mañana. </a:t>
            </a:r>
            <a:r>
              <a:rPr lang="es-ES" sz="2800" dirty="0" smtClean="0"/>
              <a:t>Utilizarlas </a:t>
            </a:r>
            <a:r>
              <a:rPr lang="es-ES" sz="2800" dirty="0"/>
              <a:t>preferentemente frescas.</a:t>
            </a:r>
            <a:br>
              <a:rPr lang="es-ES" sz="2800" dirty="0"/>
            </a:br>
            <a:r>
              <a:rPr lang="es-ES" sz="2800" b="1" dirty="0"/>
              <a:t>Propiedades medicinales reconocidas</a:t>
            </a:r>
            <a:r>
              <a:rPr lang="es-ES" sz="2800" dirty="0"/>
              <a:t>: </a:t>
            </a:r>
            <a:r>
              <a:rPr lang="es-ES" sz="2800" dirty="0" smtClean="0"/>
              <a:t>Digestivo (anti diarreico)</a:t>
            </a:r>
            <a:br>
              <a:rPr lang="es-ES" sz="2800" dirty="0" smtClean="0"/>
            </a:br>
            <a:r>
              <a:rPr lang="es-ES" altLang="es-ES" sz="2800" b="1" dirty="0">
                <a:ea typeface="Times New Roman" panose="02020603050405020304" pitchFamily="18" charset="0"/>
                <a:cs typeface="Arial" panose="020B0604020202020204" pitchFamily="34" charset="0"/>
              </a:rPr>
              <a:t>Formas farmacéuticas descritas</a:t>
            </a:r>
            <a:r>
              <a:rPr lang="es-ES" altLang="es-ES" sz="2800" dirty="0">
                <a:ea typeface="Times New Roman" panose="02020603050405020304" pitchFamily="18" charset="0"/>
                <a:cs typeface="Arial" panose="020B0604020202020204" pitchFamily="34" charset="0"/>
              </a:rPr>
              <a:t>: Medicamento vegetal.</a:t>
            </a:r>
            <a:r>
              <a:rPr kumimoji="0" lang="es-ES" altLang="es-ES" sz="2800" b="0" i="0" u="none" strike="noStrike" cap="none" normalizeH="0" baseline="0" dirty="0" smtClean="0">
                <a:ln>
                  <a:noFill/>
                </a:ln>
                <a:solidFill>
                  <a:schemeClr val="tx1"/>
                </a:solidFill>
                <a:effectLst/>
              </a:rPr>
              <a:t/>
            </a:r>
            <a:br>
              <a:rPr kumimoji="0" lang="es-ES" altLang="es-ES" sz="2800" b="0" i="0" u="none" strike="noStrike" cap="none" normalizeH="0" baseline="0" dirty="0" smtClean="0">
                <a:ln>
                  <a:noFill/>
                </a:ln>
                <a:solidFill>
                  <a:schemeClr val="tx1"/>
                </a:solidFill>
                <a:effectLst/>
              </a:rPr>
            </a:br>
            <a:r>
              <a:rPr lang="es-ES" altLang="es-ES" sz="2800" b="1" dirty="0">
                <a:ea typeface="Times New Roman" panose="02020603050405020304" pitchFamily="18" charset="0"/>
                <a:cs typeface="Arial" panose="020B0604020202020204" pitchFamily="34" charset="0"/>
              </a:rPr>
              <a:t>Vía de administración</a:t>
            </a:r>
            <a:r>
              <a:rPr lang="es-ES" altLang="es-ES" sz="2800" dirty="0">
                <a:ea typeface="Times New Roman" panose="02020603050405020304" pitchFamily="18" charset="0"/>
                <a:cs typeface="Arial" panose="020B0604020202020204" pitchFamily="34" charset="0"/>
              </a:rPr>
              <a:t>: </a:t>
            </a:r>
            <a:r>
              <a:rPr lang="es-ES" altLang="es-ES" sz="2800" dirty="0" smtClean="0">
                <a:ea typeface="Times New Roman" panose="02020603050405020304" pitchFamily="18" charset="0"/>
                <a:cs typeface="Arial" panose="020B0604020202020204" pitchFamily="34" charset="0"/>
              </a:rPr>
              <a:t>Oral</a:t>
            </a:r>
            <a:br>
              <a:rPr lang="es-ES" altLang="es-ES" sz="2800" dirty="0" smtClean="0">
                <a:ea typeface="Times New Roman" panose="02020603050405020304" pitchFamily="18" charset="0"/>
                <a:cs typeface="Arial" panose="020B0604020202020204" pitchFamily="34" charset="0"/>
              </a:rPr>
            </a:br>
            <a:r>
              <a:rPr lang="es-ES" altLang="es-ES" sz="2800" b="1" dirty="0">
                <a:ea typeface="Times New Roman" panose="02020603050405020304" pitchFamily="18" charset="0"/>
                <a:cs typeface="Arial" panose="020B0604020202020204" pitchFamily="34" charset="0"/>
              </a:rPr>
              <a:t>Otros usos</a:t>
            </a:r>
            <a:r>
              <a:rPr lang="es-ES" altLang="es-ES" sz="2800" dirty="0">
                <a:ea typeface="Times New Roman" panose="02020603050405020304" pitchFamily="18" charset="0"/>
                <a:cs typeface="Arial" panose="020B0604020202020204" pitchFamily="34" charset="0"/>
              </a:rPr>
              <a:t>: Los frutos son comestibles y presentan un valor nutritivo de entre 38 y 66 cal/100 g y son más ricos </a:t>
            </a:r>
            <a:r>
              <a:rPr lang="es-ES" altLang="es-ES" sz="2800" dirty="0" smtClean="0">
                <a:ea typeface="Times New Roman" panose="02020603050405020304" pitchFamily="18" charset="0"/>
                <a:cs typeface="Arial" panose="020B0604020202020204" pitchFamily="34" charset="0"/>
              </a:rPr>
              <a:t>en vitamina </a:t>
            </a:r>
            <a:r>
              <a:rPr lang="es-ES" altLang="es-ES" sz="2800" dirty="0">
                <a:ea typeface="Times New Roman" panose="02020603050405020304" pitchFamily="18" charset="0"/>
                <a:cs typeface="Arial" panose="020B0604020202020204" pitchFamily="34" charset="0"/>
              </a:rPr>
              <a:t>C que los cítricos. La madera es dura, pesada y resistente, útil para construir herramientas agrícolas y </a:t>
            </a:r>
            <a:r>
              <a:rPr lang="es-ES" altLang="es-ES" sz="2800" dirty="0" smtClean="0">
                <a:ea typeface="Times New Roman" panose="02020603050405020304" pitchFamily="18" charset="0"/>
                <a:cs typeface="Arial" panose="020B0604020202020204" pitchFamily="34" charset="0"/>
              </a:rPr>
              <a:t>de </a:t>
            </a:r>
            <a:r>
              <a:rPr lang="es-ES" altLang="es-ES" sz="2800" dirty="0">
                <a:ea typeface="Times New Roman" panose="02020603050405020304" pitchFamily="18" charset="0"/>
                <a:cs typeface="Arial" panose="020B0604020202020204" pitchFamily="34" charset="0"/>
              </a:rPr>
              <a:t>todo tipo, talla bien y es buen combustible.</a:t>
            </a:r>
            <a:br>
              <a:rPr lang="es-ES" altLang="es-ES" sz="2800" dirty="0">
                <a:ea typeface="Times New Roman" panose="02020603050405020304" pitchFamily="18" charset="0"/>
                <a:cs typeface="Arial" panose="020B0604020202020204" pitchFamily="34" charset="0"/>
              </a:rPr>
            </a:br>
            <a:r>
              <a:rPr lang="es-ES" altLang="es-ES" sz="2800" b="1" dirty="0">
                <a:ea typeface="Times New Roman" panose="02020603050405020304" pitchFamily="18" charset="0"/>
                <a:cs typeface="Arial" panose="020B0604020202020204" pitchFamily="34" charset="0"/>
              </a:rPr>
              <a:t>Forma de preparación</a:t>
            </a:r>
            <a:r>
              <a:rPr lang="es-ES" altLang="es-ES" sz="2800" dirty="0">
                <a:ea typeface="Times New Roman" panose="02020603050405020304" pitchFamily="18" charset="0"/>
                <a:cs typeface="Arial" panose="020B0604020202020204" pitchFamily="34" charset="0"/>
              </a:rPr>
              <a:t>: Como infusión: Verter sobre 1 cucharadita de hojas secas y desmenuzadas </a:t>
            </a:r>
            <a:r>
              <a:rPr lang="es-ES" altLang="es-ES" sz="2800" dirty="0" smtClean="0">
                <a:ea typeface="Times New Roman" panose="02020603050405020304" pitchFamily="18" charset="0"/>
                <a:cs typeface="Arial" panose="020B0604020202020204" pitchFamily="34" charset="0"/>
              </a:rPr>
              <a:t>1 </a:t>
            </a:r>
            <a:r>
              <a:rPr lang="es-ES" altLang="es-ES" sz="2800" dirty="0">
                <a:ea typeface="Times New Roman" panose="02020603050405020304" pitchFamily="18" charset="0"/>
                <a:cs typeface="Arial" panose="020B0604020202020204" pitchFamily="34" charset="0"/>
              </a:rPr>
              <a:t>taza de agua en ebullición. Dejar reposar de 10 a15 min antes de colar. Beber de 3 a 4 tazas al día</a:t>
            </a:r>
            <a:r>
              <a:rPr kumimoji="0" lang="es-ES" altLang="es-ES" sz="2800" b="0" i="0" u="none" strike="noStrike" cap="none" normalizeH="0" baseline="0" dirty="0" smtClean="0">
                <a:ln>
                  <a:noFill/>
                </a:ln>
                <a:solidFill>
                  <a:schemeClr val="tx1"/>
                </a:solidFill>
                <a:effectLst/>
              </a:rPr>
              <a:t> </a:t>
            </a:r>
            <a:endParaRPr lang="es-ES" sz="2800" dirty="0"/>
          </a:p>
        </p:txBody>
      </p:sp>
    </p:spTree>
    <p:extLst>
      <p:ext uri="{BB962C8B-B14F-4D97-AF65-F5344CB8AC3E}">
        <p14:creationId xmlns:p14="http://schemas.microsoft.com/office/powerpoint/2010/main" val="1270679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6464121" cy="6112948"/>
          </a:xfrm>
        </p:spPr>
        <p:txBody>
          <a:bodyPr>
            <a:normAutofit/>
          </a:bodyPr>
          <a:lstStyle/>
          <a:p>
            <a:r>
              <a:rPr lang="es-ES" sz="2800" b="1" dirty="0"/>
              <a:t>Nombre común</a:t>
            </a:r>
            <a:r>
              <a:rPr lang="es-ES" sz="2800" dirty="0"/>
              <a:t>: </a:t>
            </a:r>
            <a:r>
              <a:rPr lang="es-ES" sz="2800" dirty="0" smtClean="0"/>
              <a:t>Hierba </a:t>
            </a:r>
            <a:r>
              <a:rPr lang="es-ES" sz="2800" dirty="0"/>
              <a:t>Buena</a:t>
            </a:r>
            <a:br>
              <a:rPr lang="es-ES" sz="2800" dirty="0"/>
            </a:br>
            <a:r>
              <a:rPr lang="es-ES" sz="2800" b="1" dirty="0"/>
              <a:t>Parte útil</a:t>
            </a:r>
            <a:r>
              <a:rPr lang="es-ES" sz="2800" dirty="0"/>
              <a:t>: Follaje.</a:t>
            </a:r>
            <a:br>
              <a:rPr lang="es-ES" sz="2800" dirty="0"/>
            </a:br>
            <a:r>
              <a:rPr lang="es-ES" sz="2800" b="1" dirty="0"/>
              <a:t>Propiedades medicinales reconocidas</a:t>
            </a:r>
            <a:r>
              <a:rPr lang="es-ES" sz="2800" dirty="0"/>
              <a:t>: </a:t>
            </a:r>
            <a:r>
              <a:rPr lang="es-ES" sz="2800" dirty="0" smtClean="0"/>
              <a:t>Respiratorio (antiséptico </a:t>
            </a:r>
            <a:r>
              <a:rPr lang="es-ES" sz="2800" dirty="0"/>
              <a:t>y a</a:t>
            </a:r>
            <a:r>
              <a:rPr lang="es-ES" sz="2800" dirty="0" smtClean="0"/>
              <a:t>nti inflamatorio)</a:t>
            </a:r>
            <a:br>
              <a:rPr lang="es-ES" sz="2800" dirty="0" smtClean="0"/>
            </a:br>
            <a:r>
              <a:rPr lang="es-ES" sz="2800" b="1" dirty="0"/>
              <a:t>Formas farmacéuticas descritas</a:t>
            </a:r>
            <a:r>
              <a:rPr lang="es-ES" sz="2800" dirty="0"/>
              <a:t>: Elíxir, emulsión, gotas nasales, ungüento, medicamento vegetal.</a:t>
            </a:r>
            <a:br>
              <a:rPr lang="es-ES" sz="2800" dirty="0"/>
            </a:br>
            <a:r>
              <a:rPr lang="es-ES" sz="2800" b="1" dirty="0"/>
              <a:t>Vía de administración</a:t>
            </a:r>
            <a:r>
              <a:rPr lang="es-ES" sz="2800" dirty="0"/>
              <a:t>: Oral, nasal, tópica.</a:t>
            </a:r>
            <a:br>
              <a:rPr lang="es-ES" sz="2800" dirty="0"/>
            </a:br>
            <a:r>
              <a:rPr lang="es-ES" sz="2800" b="1" dirty="0"/>
              <a:t>Otros usos</a:t>
            </a:r>
            <a:r>
              <a:rPr lang="es-ES" sz="2800" dirty="0"/>
              <a:t>: Utilizada como agente saborizante de alimentos y bebidas.  </a:t>
            </a:r>
            <a:br>
              <a:rPr lang="es-ES" sz="2800" dirty="0"/>
            </a:br>
            <a:r>
              <a:rPr lang="es-ES" sz="2800" dirty="0"/>
              <a:t>Forma de preparación: Infusión: Verter 1 taza de agua hirviendo sobre 1 cucharadita del follaje desmenuzado. Reposar 10 o 15 min. Beber 2 o 3 tazas al día</a:t>
            </a:r>
            <a:r>
              <a:rPr lang="es-ES" sz="2800" dirty="0" smtClean="0"/>
              <a:t>.</a:t>
            </a:r>
            <a:endParaRPr lang="es-ES" dirty="0"/>
          </a:p>
        </p:txBody>
      </p:sp>
    </p:spTree>
    <p:extLst>
      <p:ext uri="{BB962C8B-B14F-4D97-AF65-F5344CB8AC3E}">
        <p14:creationId xmlns:p14="http://schemas.microsoft.com/office/powerpoint/2010/main" val="386140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608" y="365125"/>
            <a:ext cx="8049296" cy="6203100"/>
          </a:xfrm>
        </p:spPr>
        <p:txBody>
          <a:bodyPr>
            <a:noAutofit/>
          </a:bodyPr>
          <a:lstStyle/>
          <a:p>
            <a:r>
              <a:rPr lang="es-ES" sz="2400" b="1" dirty="0"/>
              <a:t>Nombre común</a:t>
            </a:r>
            <a:r>
              <a:rPr lang="es-ES" sz="2400" dirty="0"/>
              <a:t>: Limón.</a:t>
            </a:r>
            <a:br>
              <a:rPr lang="es-ES" sz="2400" dirty="0"/>
            </a:br>
            <a:r>
              <a:rPr lang="es-ES" sz="2400" b="1" dirty="0"/>
              <a:t>Partes utilizadas</a:t>
            </a:r>
            <a:r>
              <a:rPr lang="es-ES" sz="2400" dirty="0"/>
              <a:t>: El jugo, la corteza y las hojas.</a:t>
            </a:r>
            <a:br>
              <a:rPr lang="es-ES" sz="2400" dirty="0"/>
            </a:br>
            <a:r>
              <a:rPr lang="es-ES" sz="2400" b="1" dirty="0"/>
              <a:t>Propiedades medicinales reconocidas</a:t>
            </a:r>
            <a:r>
              <a:rPr lang="es-ES" sz="2400" dirty="0"/>
              <a:t>: </a:t>
            </a:r>
            <a:r>
              <a:rPr lang="es-ES" sz="2400" dirty="0" smtClean="0"/>
              <a:t>Digestivo (antiespasmódica), </a:t>
            </a:r>
            <a:r>
              <a:rPr lang="es-ES" sz="2400" dirty="0"/>
              <a:t>Cardio </a:t>
            </a:r>
            <a:r>
              <a:rPr lang="es-ES" sz="2400" dirty="0" smtClean="0"/>
              <a:t>circulatorio (</a:t>
            </a:r>
            <a:r>
              <a:rPr lang="es-ES" sz="2400" dirty="0"/>
              <a:t>Protector de los pequeños </a:t>
            </a:r>
            <a:r>
              <a:rPr lang="es-ES" sz="2400" dirty="0" smtClean="0"/>
              <a:t>vasos)</a:t>
            </a:r>
            <a:br>
              <a:rPr lang="es-ES" sz="2400" dirty="0" smtClean="0"/>
            </a:br>
            <a:r>
              <a:rPr lang="es-ES" sz="2400" b="1" dirty="0"/>
              <a:t>Otros usos</a:t>
            </a:r>
            <a:r>
              <a:rPr lang="es-ES" sz="2400" dirty="0"/>
              <a:t>: condimento, bebidas, alimento y otros</a:t>
            </a:r>
            <a:br>
              <a:rPr lang="es-ES" sz="2400" dirty="0"/>
            </a:br>
            <a:r>
              <a:rPr lang="es-ES" sz="2400" b="1" dirty="0"/>
              <a:t>Formas de preparación administración y dosis</a:t>
            </a:r>
            <a:r>
              <a:rPr lang="es-ES" sz="2400" dirty="0"/>
              <a:t>: Como cocimiento, cortar 1 limón en rodajas y quitarle la cáscara, ponerlo a hervir durante 5 minutos en 3 tazas de agua hasta que se reduzca a 2 tazas, filtrar y beber en ayunas. Como infusión después de cada comida, beber una tacita, preparándola en 1 taza de agua hirviendo con una rodaja de limón con cáscara, dejando en reposo por 5 min endulzar y beber después de las comidas. Como jugo exprimir en ½ vaso de agua el jugo de 3 limones y beber este líquido por las mañanas en ayunas durante 10 días, si se considera necesario aumentar el número de limones cada día. Este jugo también puede usarse para gargarismos y enjuagues.</a:t>
            </a:r>
            <a:br>
              <a:rPr lang="es-ES" sz="2400" dirty="0"/>
            </a:br>
            <a:r>
              <a:rPr lang="es-ES" sz="2400" b="1" dirty="0"/>
              <a:t>Forma </a:t>
            </a:r>
            <a:r>
              <a:rPr lang="es-ES" sz="2400" dirty="0"/>
              <a:t>farmacéutica: Medicamento vegetal (emulsión).</a:t>
            </a:r>
            <a:br>
              <a:rPr lang="es-ES" sz="2400" dirty="0"/>
            </a:br>
            <a:r>
              <a:rPr lang="es-ES" sz="2400" dirty="0"/>
              <a:t>Vías de administración: Oral</a:t>
            </a:r>
            <a:r>
              <a:rPr lang="es-ES" sz="2400" dirty="0" smtClean="0"/>
              <a:t>.</a:t>
            </a:r>
            <a:endParaRPr lang="es-ES" sz="2400" dirty="0"/>
          </a:p>
        </p:txBody>
      </p:sp>
    </p:spTree>
    <p:extLst>
      <p:ext uri="{BB962C8B-B14F-4D97-AF65-F5344CB8AC3E}">
        <p14:creationId xmlns:p14="http://schemas.microsoft.com/office/powerpoint/2010/main" val="3195513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6103513" cy="6125827"/>
          </a:xfrm>
        </p:spPr>
        <p:txBody>
          <a:bodyPr>
            <a:normAutofit/>
          </a:bodyPr>
          <a:lstStyle/>
          <a:p>
            <a:r>
              <a:rPr lang="es-ES" sz="2800" b="1" dirty="0" smtClean="0"/>
              <a:t>Nombre común: </a:t>
            </a:r>
            <a:r>
              <a:rPr lang="es-ES" sz="2800" dirty="0" smtClean="0"/>
              <a:t>Majagua</a:t>
            </a:r>
            <a:r>
              <a:rPr lang="es-ES" sz="2800" b="1" dirty="0"/>
              <a:t/>
            </a:r>
            <a:br>
              <a:rPr lang="es-ES" sz="2800" b="1" dirty="0"/>
            </a:br>
            <a:r>
              <a:rPr lang="es-ES" sz="2800" b="1" dirty="0"/>
              <a:t>Otros nombres comunes</a:t>
            </a:r>
            <a:r>
              <a:rPr lang="es-ES" sz="2800" dirty="0"/>
              <a:t>: Majagua macho, majagua azul y de majagua.</a:t>
            </a:r>
            <a:br>
              <a:rPr lang="es-ES" sz="2800" dirty="0"/>
            </a:br>
            <a:r>
              <a:rPr lang="es-ES" sz="2800" b="1" dirty="0"/>
              <a:t>Parte útil</a:t>
            </a:r>
            <a:r>
              <a:rPr lang="es-ES" sz="2800" dirty="0"/>
              <a:t>: Las hojas y flores</a:t>
            </a:r>
            <a:br>
              <a:rPr lang="es-ES" sz="2800" dirty="0"/>
            </a:br>
            <a:r>
              <a:rPr lang="es-ES" sz="2800" b="1" dirty="0"/>
              <a:t>Propiedades farmacéuticas valoradas experimentalmente</a:t>
            </a:r>
            <a:r>
              <a:rPr lang="es-ES" sz="2800" dirty="0"/>
              <a:t>. (Categorías Terapéuticas</a:t>
            </a:r>
            <a:r>
              <a:rPr lang="es-ES" sz="2800" dirty="0" smtClean="0"/>
              <a:t>): Respiratorio (</a:t>
            </a:r>
            <a:r>
              <a:rPr lang="es-ES" sz="2800" dirty="0"/>
              <a:t>Bronco </a:t>
            </a:r>
            <a:r>
              <a:rPr lang="es-ES" sz="2800" dirty="0" smtClean="0"/>
              <a:t>dilatador)</a:t>
            </a:r>
            <a:br>
              <a:rPr lang="es-ES" sz="2800" dirty="0" smtClean="0"/>
            </a:br>
            <a:r>
              <a:rPr lang="es-ES" sz="2800" b="1" dirty="0"/>
              <a:t>Vía de administración</a:t>
            </a:r>
            <a:r>
              <a:rPr lang="es-ES" sz="2800" dirty="0"/>
              <a:t>: Oral.</a:t>
            </a:r>
            <a:br>
              <a:rPr lang="es-ES" sz="2800" dirty="0"/>
            </a:br>
            <a:r>
              <a:rPr lang="es-ES" sz="2800" b="1" dirty="0"/>
              <a:t>Otras propiedades atribuidas</a:t>
            </a:r>
            <a:r>
              <a:rPr lang="es-ES" sz="2800" dirty="0"/>
              <a:t>: Las hojas se utilizan en tratamiento de las hemorroides y desinfectante. </a:t>
            </a:r>
            <a:r>
              <a:rPr lang="es-ES" sz="2800" dirty="0" smtClean="0"/>
              <a:t/>
            </a:r>
            <a:br>
              <a:rPr lang="es-ES" sz="2800" dirty="0" smtClean="0"/>
            </a:br>
            <a:r>
              <a:rPr lang="es-ES" sz="2800" dirty="0" smtClean="0"/>
              <a:t>La </a:t>
            </a:r>
            <a:r>
              <a:rPr lang="es-ES" sz="2800" dirty="0"/>
              <a:t>raíz como laxante, las flores como antitumorales.</a:t>
            </a:r>
            <a:br>
              <a:rPr lang="es-ES" sz="2800" dirty="0"/>
            </a:br>
            <a:r>
              <a:rPr lang="es-ES" sz="2800" b="1" dirty="0"/>
              <a:t>Preparación</a:t>
            </a:r>
            <a:r>
              <a:rPr lang="es-ES" sz="2800" dirty="0"/>
              <a:t>: Jarabe, cocimiento </a:t>
            </a:r>
            <a:endParaRPr lang="es-ES" dirty="0"/>
          </a:p>
        </p:txBody>
      </p:sp>
    </p:spTree>
    <p:extLst>
      <p:ext uri="{BB962C8B-B14F-4D97-AF65-F5344CB8AC3E}">
        <p14:creationId xmlns:p14="http://schemas.microsoft.com/office/powerpoint/2010/main" val="3358244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2600" y="365125"/>
            <a:ext cx="7596544" cy="6087190"/>
          </a:xfrm>
        </p:spPr>
        <p:txBody>
          <a:bodyPr>
            <a:normAutofit fontScale="90000"/>
          </a:bodyPr>
          <a:lstStyle/>
          <a:p>
            <a:pPr lvl="0" indent="133350" eaLnBrk="0" fontAlgn="base" hangingPunct="0">
              <a:lnSpc>
                <a:spcPct val="100000"/>
              </a:lnSpc>
              <a:spcAft>
                <a:spcPct val="0"/>
              </a:spcAft>
            </a:pPr>
            <a:r>
              <a:rPr lang="es-ES" sz="2800" b="1" dirty="0"/>
              <a:t>Nombre común</a:t>
            </a:r>
            <a:r>
              <a:rPr lang="es-ES" sz="2800" dirty="0"/>
              <a:t>: Manzanilla.</a:t>
            </a:r>
            <a:br>
              <a:rPr lang="es-ES" sz="2800" dirty="0"/>
            </a:br>
            <a:r>
              <a:rPr lang="es-ES" sz="2800" b="1" dirty="0"/>
              <a:t>Parte útil</a:t>
            </a:r>
            <a:r>
              <a:rPr lang="es-ES" sz="2800" dirty="0"/>
              <a:t>: Capullos florales.</a:t>
            </a:r>
            <a:br>
              <a:rPr lang="es-ES" sz="2800" dirty="0"/>
            </a:br>
            <a:r>
              <a:rPr lang="es-ES" sz="2800" b="1" dirty="0"/>
              <a:t>Propiedades farmacéuticas reconocidas</a:t>
            </a:r>
            <a:r>
              <a:rPr lang="es-ES" sz="2800" dirty="0"/>
              <a:t>: </a:t>
            </a:r>
            <a:r>
              <a:rPr lang="es-ES" sz="2800" dirty="0" smtClean="0"/>
              <a:t>Dermatológico (anti inflamatorio</a:t>
            </a:r>
            <a:r>
              <a:rPr lang="es-ES" sz="2800" dirty="0"/>
              <a:t>, </a:t>
            </a:r>
            <a:r>
              <a:rPr lang="es-ES" sz="2800" dirty="0" smtClean="0"/>
              <a:t>anti </a:t>
            </a:r>
            <a:r>
              <a:rPr lang="es-ES" sz="2800" dirty="0"/>
              <a:t>fúngico, </a:t>
            </a:r>
            <a:r>
              <a:rPr lang="es-ES" sz="2800" dirty="0" smtClean="0"/>
              <a:t>anti infeccioso), Nervioso (sedante)</a:t>
            </a:r>
            <a:br>
              <a:rPr lang="es-ES" sz="2800" dirty="0" smtClean="0"/>
            </a:br>
            <a:r>
              <a:rPr kumimoji="0" lang="es-ES" altLang="es-ES" sz="28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Formas farmacéuticas</a:t>
            </a:r>
            <a:r>
              <a:rPr kumimoji="0" lang="es-ES" alt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Cremas y medicamento vegetal.</a:t>
            </a:r>
            <a:r>
              <a:rPr kumimoji="0" lang="es-ES" altLang="es-ES" sz="2400" b="0" i="0" u="none" strike="noStrike" cap="none" normalizeH="0" baseline="0" dirty="0" smtClean="0">
                <a:ln>
                  <a:noFill/>
                </a:ln>
                <a:solidFill>
                  <a:schemeClr val="tx1"/>
                </a:solidFill>
                <a:effectLst/>
              </a:rPr>
              <a:t/>
            </a:r>
            <a:br>
              <a:rPr kumimoji="0" lang="es-ES" altLang="es-ES" sz="2400" b="0" i="0" u="none" strike="noStrike" cap="none" normalizeH="0" baseline="0" dirty="0" smtClean="0">
                <a:ln>
                  <a:noFill/>
                </a:ln>
                <a:solidFill>
                  <a:schemeClr val="tx1"/>
                </a:solidFill>
                <a:effectLst/>
              </a:rPr>
            </a:br>
            <a:r>
              <a:rPr kumimoji="0" lang="es-ES" altLang="es-ES" sz="28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Otros usos</a:t>
            </a:r>
            <a:r>
              <a:rPr kumimoji="0" lang="es-ES" alt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El aceite esencial en la industria de perfumería y cosméticos, elaboración de champú, jabones y lociones, cremas y aditivos para baños.</a:t>
            </a:r>
            <a:r>
              <a:rPr kumimoji="0" lang="es-ES" altLang="es-ES" sz="2400" b="0" i="0" u="none" strike="noStrike" cap="none" normalizeH="0" baseline="0" dirty="0" smtClean="0">
                <a:ln>
                  <a:noFill/>
                </a:ln>
                <a:solidFill>
                  <a:schemeClr val="tx1"/>
                </a:solidFill>
                <a:effectLst/>
              </a:rPr>
              <a:t/>
            </a:r>
            <a:br>
              <a:rPr kumimoji="0" lang="es-ES" altLang="es-ES" sz="2400" b="0" i="0" u="none" strike="noStrike" cap="none" normalizeH="0" baseline="0" dirty="0" smtClean="0">
                <a:ln>
                  <a:noFill/>
                </a:ln>
                <a:solidFill>
                  <a:schemeClr val="tx1"/>
                </a:solidFill>
                <a:effectLst/>
              </a:rPr>
            </a:br>
            <a:r>
              <a:rPr kumimoji="0" lang="es-ES" altLang="es-ES" sz="28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Vías de administración</a:t>
            </a:r>
            <a:r>
              <a:rPr kumimoji="0" lang="es-ES" alt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Tópica y oral</a:t>
            </a:r>
            <a:r>
              <a:rPr lang="es-ES" altLang="es-ES" sz="2800" dirty="0"/>
              <a:t/>
            </a:r>
            <a:br>
              <a:rPr lang="es-ES" altLang="es-ES" sz="2800" dirty="0"/>
            </a:br>
            <a:r>
              <a:rPr lang="es-ES" altLang="es-ES" sz="2700" b="1" dirty="0">
                <a:ea typeface="Times New Roman" panose="02020603050405020304" pitchFamily="18" charset="0"/>
                <a:cs typeface="Arial" panose="020B0604020202020204" pitchFamily="34" charset="0"/>
              </a:rPr>
              <a:t>Formas de preparación</a:t>
            </a:r>
            <a:r>
              <a:rPr lang="es-ES" altLang="es-ES" sz="2700" dirty="0">
                <a:ea typeface="Times New Roman" panose="02020603050405020304" pitchFamily="18" charset="0"/>
                <a:cs typeface="Arial" panose="020B0604020202020204" pitchFamily="34" charset="0"/>
              </a:rPr>
              <a:t>: Infusión, una cucharadita de los capítulos secos en 1 vaso de agua </a:t>
            </a:r>
            <a:r>
              <a:rPr lang="es-ES" altLang="es-ES" sz="2700" dirty="0" smtClean="0">
                <a:ea typeface="Times New Roman" panose="02020603050405020304" pitchFamily="18" charset="0"/>
                <a:cs typeface="Arial" panose="020B0604020202020204" pitchFamily="34" charset="0"/>
              </a:rPr>
              <a:t>en ebullición</a:t>
            </a:r>
            <a:r>
              <a:rPr lang="es-ES" altLang="es-ES" sz="2700" dirty="0">
                <a:ea typeface="Times New Roman" panose="02020603050405020304" pitchFamily="18" charset="0"/>
                <a:cs typeface="Arial" panose="020B0604020202020204" pitchFamily="34" charset="0"/>
              </a:rPr>
              <a:t>, dejar reposar por 10 o 15 min. Beber ½ vaso de agua 3 veces por día. Para uso tópico </a:t>
            </a:r>
            <a:r>
              <a:rPr lang="es-ES" altLang="es-ES" sz="2700" dirty="0" smtClean="0">
                <a:ea typeface="Times New Roman" panose="02020603050405020304" pitchFamily="18" charset="0"/>
                <a:cs typeface="Arial" panose="020B0604020202020204" pitchFamily="34" charset="0"/>
              </a:rPr>
              <a:t>agregar </a:t>
            </a:r>
            <a:r>
              <a:rPr lang="es-ES" altLang="es-ES" sz="2700" dirty="0">
                <a:ea typeface="Times New Roman" panose="02020603050405020304" pitchFamily="18" charset="0"/>
                <a:cs typeface="Arial" panose="020B0604020202020204" pitchFamily="34" charset="0"/>
              </a:rPr>
              <a:t>150 g de capítulos secos a 5 L de agua en ebullición, dejar reposar por 10 o 15 min y aplicar </a:t>
            </a:r>
            <a:br>
              <a:rPr lang="es-ES" altLang="es-ES" sz="2700" dirty="0">
                <a:ea typeface="Times New Roman" panose="02020603050405020304" pitchFamily="18" charset="0"/>
                <a:cs typeface="Arial" panose="020B0604020202020204" pitchFamily="34" charset="0"/>
              </a:rPr>
            </a:br>
            <a:r>
              <a:rPr lang="es-ES" altLang="es-ES" sz="2700" dirty="0">
                <a:ea typeface="Times New Roman" panose="02020603050405020304" pitchFamily="18" charset="0"/>
                <a:cs typeface="Arial" panose="020B0604020202020204" pitchFamily="34" charset="0"/>
              </a:rPr>
              <a:t>como fomento sobre zona afectada de 2 a 3 veces por día. Puede utilizarse en forma de baño</a:t>
            </a:r>
            <a:r>
              <a:rPr lang="es-ES" altLang="es-ES" sz="3100" dirty="0">
                <a:ea typeface="Times New Roman" panose="02020603050405020304" pitchFamily="18" charset="0"/>
                <a:cs typeface="Arial" panose="020B0604020202020204" pitchFamily="34" charset="0"/>
              </a:rPr>
              <a:t>.</a:t>
            </a:r>
            <a:r>
              <a:rPr kumimoji="0" lang="es-ES" altLang="es-ES" sz="2700" b="0" i="0" u="none" strike="noStrike" cap="none" normalizeH="0" baseline="0" dirty="0" smtClean="0">
                <a:ln>
                  <a:noFill/>
                </a:ln>
                <a:solidFill>
                  <a:schemeClr val="tx1"/>
                </a:solidFill>
                <a:effectLst/>
              </a:rPr>
              <a:t> </a:t>
            </a:r>
            <a:endParaRPr lang="es-ES" dirty="0"/>
          </a:p>
        </p:txBody>
      </p:sp>
      <p:sp>
        <p:nvSpPr>
          <p:cNvPr id="5" name="Rectangle 2"/>
          <p:cNvSpPr>
            <a:spLocks noChangeArrowheads="1"/>
          </p:cNvSpPr>
          <p:nvPr/>
        </p:nvSpPr>
        <p:spPr bwMode="auto">
          <a:xfrm>
            <a:off x="0" y="90101"/>
            <a:ext cx="3626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333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3335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2196975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5498" y="365125"/>
            <a:ext cx="7930012" cy="6138706"/>
          </a:xfrm>
        </p:spPr>
        <p:txBody>
          <a:bodyPr>
            <a:noAutofit/>
          </a:bodyPr>
          <a:lstStyle/>
          <a:p>
            <a:pPr lvl="0" indent="228600" eaLnBrk="0" fontAlgn="base" hangingPunct="0">
              <a:lnSpc>
                <a:spcPct val="100000"/>
              </a:lnSpc>
              <a:spcAft>
                <a:spcPct val="0"/>
              </a:spcAft>
            </a:pPr>
            <a:r>
              <a:rPr lang="es-ES" sz="3200" b="1" dirty="0" smtClean="0"/>
              <a:t>N</a:t>
            </a:r>
            <a:r>
              <a:rPr lang="es-ES" sz="3200" b="1" dirty="0" smtClean="0"/>
              <a:t>ombre común</a:t>
            </a:r>
            <a:r>
              <a:rPr lang="es-ES" sz="3200" dirty="0" smtClean="0"/>
              <a:t>: </a:t>
            </a:r>
            <a:r>
              <a:rPr lang="es-ES" sz="3200" dirty="0" smtClean="0"/>
              <a:t>Menta </a:t>
            </a:r>
            <a:r>
              <a:rPr lang="es-ES" sz="3200" b="1" dirty="0"/>
              <a:t/>
            </a:r>
            <a:br>
              <a:rPr lang="es-ES" sz="3200" b="1" dirty="0"/>
            </a:br>
            <a:r>
              <a:rPr lang="es-ES" sz="3200" b="1" dirty="0"/>
              <a:t>Otros nombres comunes</a:t>
            </a:r>
            <a:r>
              <a:rPr lang="es-ES" sz="3200" dirty="0"/>
              <a:t>: Quita dolor, Anís de España, hinojo de anís, salvia americana y polio.</a:t>
            </a:r>
            <a:br>
              <a:rPr lang="es-ES" sz="3200" dirty="0"/>
            </a:br>
            <a:r>
              <a:rPr lang="es-ES" sz="3200" b="1" dirty="0"/>
              <a:t>Parte útil</a:t>
            </a:r>
            <a:r>
              <a:rPr lang="es-ES" sz="3200" dirty="0"/>
              <a:t>: El follaje.   </a:t>
            </a:r>
            <a:br>
              <a:rPr lang="es-ES" sz="3200" dirty="0"/>
            </a:br>
            <a:r>
              <a:rPr lang="es-ES" sz="3200" b="1" dirty="0"/>
              <a:t>Propiedades farmacéuticas reconocidas</a:t>
            </a:r>
            <a:r>
              <a:rPr lang="es-ES" sz="3200" dirty="0" smtClean="0"/>
              <a:t>: </a:t>
            </a:r>
            <a:r>
              <a:rPr lang="es-ES" sz="3200" dirty="0"/>
              <a:t>Piel y </a:t>
            </a:r>
            <a:r>
              <a:rPr lang="es-ES" sz="3200" dirty="0" smtClean="0"/>
              <a:t>mucosas (anti </a:t>
            </a:r>
            <a:r>
              <a:rPr lang="es-ES" sz="3200" dirty="0"/>
              <a:t>fúngica, a</a:t>
            </a:r>
            <a:r>
              <a:rPr lang="es-ES" sz="3200" dirty="0" smtClean="0"/>
              <a:t>ntibacteriana)</a:t>
            </a:r>
            <a:br>
              <a:rPr lang="es-ES" sz="3200" dirty="0" smtClean="0"/>
            </a:br>
            <a:r>
              <a:rPr lang="es-ES" altLang="es-ES" sz="3200" b="1" dirty="0">
                <a:ea typeface="Times New Roman" panose="02020603050405020304" pitchFamily="18" charset="0"/>
                <a:cs typeface="Arial" panose="020B0604020202020204" pitchFamily="34" charset="0"/>
              </a:rPr>
              <a:t>Formas farmacéuticas </a:t>
            </a:r>
            <a:r>
              <a:rPr lang="es-ES" altLang="es-ES" sz="3200" b="1" dirty="0" smtClean="0">
                <a:ea typeface="Times New Roman" panose="02020603050405020304" pitchFamily="18" charset="0"/>
                <a:cs typeface="Arial" panose="020B0604020202020204" pitchFamily="34" charset="0"/>
              </a:rPr>
              <a:t>descritas</a:t>
            </a:r>
            <a:r>
              <a:rPr lang="es-ES" altLang="es-ES" sz="3200" dirty="0" smtClean="0">
                <a:ea typeface="Times New Roman" panose="02020603050405020304" pitchFamily="18" charset="0"/>
                <a:cs typeface="Arial" panose="020B0604020202020204" pitchFamily="34" charset="0"/>
              </a:rPr>
              <a:t>: Medicamento </a:t>
            </a:r>
            <a:r>
              <a:rPr lang="es-ES" altLang="es-ES" sz="3200" dirty="0">
                <a:ea typeface="Times New Roman" panose="02020603050405020304" pitchFamily="18" charset="0"/>
                <a:cs typeface="Arial" panose="020B0604020202020204" pitchFamily="34" charset="0"/>
              </a:rPr>
              <a:t>vegetal.</a:t>
            </a:r>
            <a:br>
              <a:rPr lang="es-ES" altLang="es-ES" sz="3200" dirty="0">
                <a:ea typeface="Times New Roman" panose="02020603050405020304" pitchFamily="18" charset="0"/>
                <a:cs typeface="Arial" panose="020B0604020202020204" pitchFamily="34" charset="0"/>
              </a:rPr>
            </a:br>
            <a:r>
              <a:rPr lang="es-ES" altLang="es-ES" sz="3200" b="1" dirty="0">
                <a:ea typeface="Times New Roman" panose="02020603050405020304" pitchFamily="18" charset="0"/>
                <a:cs typeface="Arial" panose="020B0604020202020204" pitchFamily="34" charset="0"/>
              </a:rPr>
              <a:t>Preparación y posología</a:t>
            </a:r>
            <a:r>
              <a:rPr lang="es-ES" altLang="es-ES" sz="3200" dirty="0">
                <a:ea typeface="Times New Roman" panose="02020603050405020304" pitchFamily="18" charset="0"/>
                <a:cs typeface="Arial" panose="020B0604020202020204" pitchFamily="34" charset="0"/>
              </a:rPr>
              <a:t>: Decocción de 30 </a:t>
            </a:r>
            <a:r>
              <a:rPr lang="es-ES" altLang="es-ES" sz="3200" dirty="0" smtClean="0">
                <a:ea typeface="Times New Roman" panose="02020603050405020304" pitchFamily="18" charset="0"/>
                <a:cs typeface="Arial" panose="020B0604020202020204" pitchFamily="34" charset="0"/>
              </a:rPr>
              <a:t>a 50 </a:t>
            </a:r>
            <a:r>
              <a:rPr lang="es-ES" altLang="es-ES" sz="3200" dirty="0">
                <a:ea typeface="Times New Roman" panose="02020603050405020304" pitchFamily="18" charset="0"/>
                <a:cs typeface="Arial" panose="020B0604020202020204" pitchFamily="34" charset="0"/>
              </a:rPr>
              <a:t>g de follaje fresco por cada litro </a:t>
            </a:r>
            <a:r>
              <a:rPr lang="es-ES" altLang="es-ES" sz="3200" dirty="0" smtClean="0">
                <a:ea typeface="Times New Roman" panose="02020603050405020304" pitchFamily="18" charset="0"/>
                <a:cs typeface="Arial" panose="020B0604020202020204" pitchFamily="34" charset="0"/>
              </a:rPr>
              <a:t>de </a:t>
            </a:r>
            <a:r>
              <a:rPr lang="es-ES" altLang="es-ES" sz="3200" dirty="0">
                <a:ea typeface="Times New Roman" panose="02020603050405020304" pitchFamily="18" charset="0"/>
                <a:cs typeface="Arial" panose="020B0604020202020204" pitchFamily="34" charset="0"/>
              </a:rPr>
              <a:t>agua. Aplicar en las zonas afectadas dos o tres veces al día</a:t>
            </a:r>
            <a:r>
              <a:rPr kumimoji="0" lang="es-ES" altLang="es-ES" sz="2800" b="0" i="0" u="none" strike="noStrike" cap="none" normalizeH="0" baseline="0" dirty="0" smtClean="0">
                <a:ln>
                  <a:noFill/>
                </a:ln>
                <a:solidFill>
                  <a:schemeClr val="tx1"/>
                </a:solidFill>
                <a:effectLst/>
              </a:rPr>
              <a:t> </a:t>
            </a:r>
            <a:endParaRPr lang="es-ES" sz="3200" dirty="0"/>
          </a:p>
        </p:txBody>
      </p:sp>
    </p:spTree>
    <p:extLst>
      <p:ext uri="{BB962C8B-B14F-4D97-AF65-F5344CB8AC3E}">
        <p14:creationId xmlns:p14="http://schemas.microsoft.com/office/powerpoint/2010/main" val="3397249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5498" y="365125"/>
            <a:ext cx="6745156" cy="6125827"/>
          </a:xfrm>
        </p:spPr>
        <p:txBody>
          <a:bodyPr>
            <a:noAutofit/>
          </a:bodyPr>
          <a:lstStyle/>
          <a:p>
            <a:pPr lvl="0" indent="228600" eaLnBrk="0" fontAlgn="base" hangingPunct="0">
              <a:lnSpc>
                <a:spcPct val="100000"/>
              </a:lnSpc>
              <a:spcAft>
                <a:spcPct val="0"/>
              </a:spcAft>
            </a:pPr>
            <a:r>
              <a:rPr lang="es-ES" sz="2400" b="1" dirty="0" smtClean="0"/>
              <a:t>N</a:t>
            </a:r>
            <a:r>
              <a:rPr lang="es-ES" sz="2400" b="1" dirty="0" smtClean="0"/>
              <a:t>ombre común</a:t>
            </a:r>
            <a:r>
              <a:rPr lang="es-ES" sz="2400" dirty="0" smtClean="0"/>
              <a:t>: </a:t>
            </a:r>
            <a:r>
              <a:rPr lang="es-ES" sz="2400" dirty="0" smtClean="0"/>
              <a:t>Pino </a:t>
            </a:r>
            <a:r>
              <a:rPr lang="es-ES" sz="2400" dirty="0"/>
              <a:t>macho</a:t>
            </a:r>
            <a:br>
              <a:rPr lang="es-ES" sz="2400" dirty="0"/>
            </a:br>
            <a:r>
              <a:rPr lang="es-ES" sz="2400" b="1" dirty="0"/>
              <a:t>Otros nombres comunes</a:t>
            </a:r>
            <a:r>
              <a:rPr lang="es-ES" sz="2400" dirty="0"/>
              <a:t>: Pino, pino amarillo.</a:t>
            </a:r>
            <a:br>
              <a:rPr lang="es-ES" sz="2400" dirty="0"/>
            </a:br>
            <a:r>
              <a:rPr lang="es-ES" sz="2400" b="1" dirty="0"/>
              <a:t>Parte útil</a:t>
            </a:r>
            <a:r>
              <a:rPr lang="es-ES" sz="2400" dirty="0"/>
              <a:t>: Las hojas</a:t>
            </a:r>
            <a:br>
              <a:rPr lang="es-ES" sz="2400" dirty="0"/>
            </a:br>
            <a:r>
              <a:rPr lang="es-ES" sz="2400" b="1" dirty="0"/>
              <a:t>Propiedades medicinales </a:t>
            </a:r>
            <a:r>
              <a:rPr lang="es-ES" sz="2400" b="1" dirty="0" smtClean="0"/>
              <a:t>reconocidas</a:t>
            </a:r>
            <a:r>
              <a:rPr lang="es-ES" sz="2400" dirty="0" smtClean="0"/>
              <a:t>: Dermatológico (anti fúngico)</a:t>
            </a:r>
            <a:br>
              <a:rPr lang="es-ES" sz="2400" dirty="0" smtClean="0"/>
            </a:br>
            <a:r>
              <a:rPr lang="es-ES" altLang="es-ES" sz="2400" b="1" dirty="0">
                <a:ea typeface="Times New Roman" panose="02020603050405020304" pitchFamily="18" charset="0"/>
                <a:cs typeface="Arial" panose="020B0604020202020204" pitchFamily="34" charset="0"/>
              </a:rPr>
              <a:t>Formas farmacéuticas descritas</a:t>
            </a:r>
            <a:r>
              <a:rPr lang="es-ES" altLang="es-ES" sz="2400" dirty="0">
                <a:ea typeface="Times New Roman" panose="02020603050405020304" pitchFamily="18" charset="0"/>
                <a:cs typeface="Arial" panose="020B0604020202020204" pitchFamily="34" charset="0"/>
              </a:rPr>
              <a:t>: Crema y medicamento vegetal.</a:t>
            </a:r>
            <a:r>
              <a:rPr lang="es-ES" altLang="es-ES" sz="2400" dirty="0">
                <a:solidFill>
                  <a:srgbClr val="44546A"/>
                </a:solidFill>
                <a:ea typeface="Times New Roman" panose="02020603050405020304" pitchFamily="18" charset="0"/>
                <a:cs typeface="Times New Roman" panose="02020603050405020304" pitchFamily="18" charset="0"/>
              </a:rPr>
              <a:t/>
            </a:r>
            <a:br>
              <a:rPr lang="es-ES" altLang="es-ES" sz="2400" dirty="0">
                <a:solidFill>
                  <a:srgbClr val="44546A"/>
                </a:solidFill>
                <a:ea typeface="Times New Roman" panose="02020603050405020304" pitchFamily="18" charset="0"/>
                <a:cs typeface="Times New Roman" panose="02020603050405020304" pitchFamily="18" charset="0"/>
              </a:rPr>
            </a:br>
            <a:r>
              <a:rPr lang="es-ES" altLang="es-ES" sz="2400" b="1" dirty="0">
                <a:ea typeface="Times New Roman" panose="02020603050405020304" pitchFamily="18" charset="0"/>
                <a:cs typeface="Arial" panose="020B0604020202020204" pitchFamily="34" charset="0"/>
              </a:rPr>
              <a:t>Vía de administración</a:t>
            </a:r>
            <a:r>
              <a:rPr lang="es-ES" altLang="es-ES" sz="2400" dirty="0">
                <a:ea typeface="Times New Roman" panose="02020603050405020304" pitchFamily="18" charset="0"/>
                <a:cs typeface="Arial" panose="020B0604020202020204" pitchFamily="34" charset="0"/>
              </a:rPr>
              <a:t>: </a:t>
            </a:r>
            <a:r>
              <a:rPr lang="es-ES" altLang="es-ES" sz="2400" dirty="0" smtClean="0">
                <a:ea typeface="Times New Roman" panose="02020603050405020304" pitchFamily="18" charset="0"/>
                <a:cs typeface="Arial" panose="020B0604020202020204" pitchFamily="34" charset="0"/>
              </a:rPr>
              <a:t>Tópica</a:t>
            </a:r>
            <a:br>
              <a:rPr lang="es-ES" altLang="es-ES" sz="2400" dirty="0" smtClean="0">
                <a:ea typeface="Times New Roman" panose="02020603050405020304" pitchFamily="18" charset="0"/>
                <a:cs typeface="Arial" panose="020B0604020202020204" pitchFamily="34" charset="0"/>
              </a:rPr>
            </a:br>
            <a:r>
              <a:rPr lang="es-ES" altLang="es-ES" sz="2400" b="1" dirty="0">
                <a:ea typeface="Times New Roman" panose="02020603050405020304" pitchFamily="18" charset="0"/>
                <a:cs typeface="Arial" panose="020B0604020202020204" pitchFamily="34" charset="0"/>
              </a:rPr>
              <a:t>Otros usos</a:t>
            </a:r>
            <a:r>
              <a:rPr lang="es-ES" altLang="es-ES" sz="2400" dirty="0">
                <a:ea typeface="Times New Roman" panose="02020603050405020304" pitchFamily="18" charset="0"/>
                <a:cs typeface="Arial" panose="020B0604020202020204" pitchFamily="34" charset="0"/>
              </a:rPr>
              <a:t>: La madera se utiliza en la industria de la construcción y de muebles, </a:t>
            </a:r>
            <a:r>
              <a:rPr lang="es-ES" altLang="es-ES" sz="2400" dirty="0" smtClean="0">
                <a:ea typeface="Times New Roman" panose="02020603050405020304" pitchFamily="18" charset="0"/>
                <a:cs typeface="Arial" panose="020B0604020202020204" pitchFamily="34" charset="0"/>
              </a:rPr>
              <a:t>en </a:t>
            </a:r>
            <a:r>
              <a:rPr lang="es-ES" altLang="es-ES" sz="2400" dirty="0">
                <a:ea typeface="Times New Roman" panose="02020603050405020304" pitchFamily="18" charset="0"/>
                <a:cs typeface="Arial" panose="020B0604020202020204" pitchFamily="34" charset="0"/>
              </a:rPr>
              <a:t>la alimentación de cerdos (la corteza interna reducida a polvo), en </a:t>
            </a:r>
            <a:r>
              <a:rPr lang="es-ES" altLang="es-ES" sz="2400" dirty="0" smtClean="0">
                <a:ea typeface="Times New Roman" panose="02020603050405020304" pitchFamily="18" charset="0"/>
                <a:cs typeface="Arial" panose="020B0604020202020204" pitchFamily="34" charset="0"/>
              </a:rPr>
              <a:t>desodorantes, perfumes </a:t>
            </a:r>
            <a:r>
              <a:rPr lang="es-ES" altLang="es-ES" sz="2400" dirty="0">
                <a:ea typeface="Times New Roman" panose="02020603050405020304" pitchFamily="18" charset="0"/>
                <a:cs typeface="Arial" panose="020B0604020202020204" pitchFamily="34" charset="0"/>
              </a:rPr>
              <a:t>y otros productos.</a:t>
            </a:r>
            <a:br>
              <a:rPr lang="es-ES" altLang="es-ES" sz="2400" dirty="0">
                <a:ea typeface="Times New Roman" panose="02020603050405020304" pitchFamily="18" charset="0"/>
                <a:cs typeface="Arial" panose="020B0604020202020204" pitchFamily="34" charset="0"/>
              </a:rPr>
            </a:br>
            <a:r>
              <a:rPr lang="es-ES" altLang="es-ES" sz="2400" b="1" dirty="0">
                <a:ea typeface="Times New Roman" panose="02020603050405020304" pitchFamily="18" charset="0"/>
                <a:cs typeface="Arial" panose="020B0604020202020204" pitchFamily="34" charset="0"/>
              </a:rPr>
              <a:t>Formas de preparación</a:t>
            </a:r>
            <a:r>
              <a:rPr lang="es-ES" altLang="es-ES" sz="2400" dirty="0">
                <a:ea typeface="Times New Roman" panose="02020603050405020304" pitchFamily="18" charset="0"/>
                <a:cs typeface="Arial" panose="020B0604020202020204" pitchFamily="34" charset="0"/>
              </a:rPr>
              <a:t>: Decocción: Utilizar 100 g de hojas por cada ½ L de </a:t>
            </a:r>
            <a:r>
              <a:rPr lang="es-ES" altLang="es-ES" sz="2400" dirty="0" smtClean="0">
                <a:ea typeface="Times New Roman" panose="02020603050405020304" pitchFamily="18" charset="0"/>
                <a:cs typeface="Arial" panose="020B0604020202020204" pitchFamily="34" charset="0"/>
              </a:rPr>
              <a:t>agua, hervir </a:t>
            </a:r>
            <a:r>
              <a:rPr lang="es-ES" altLang="es-ES" sz="2400" dirty="0">
                <a:ea typeface="Times New Roman" panose="02020603050405020304" pitchFamily="18" charset="0"/>
                <a:cs typeface="Arial" panose="020B0604020202020204" pitchFamily="34" charset="0"/>
              </a:rPr>
              <a:t>por 1 min y dejar reposar entre 15 y 20 min. Aplicar sobre partes afectadas</a:t>
            </a:r>
            <a:r>
              <a:rPr kumimoji="0" lang="es-ES" altLang="es-ES" sz="2000" b="0" i="0" u="none" strike="noStrike" cap="none" normalizeH="0" baseline="0" dirty="0" smtClean="0">
                <a:ln>
                  <a:noFill/>
                </a:ln>
                <a:solidFill>
                  <a:schemeClr val="tx1"/>
                </a:solidFill>
                <a:effectLst/>
              </a:rPr>
              <a:t> </a:t>
            </a:r>
            <a:endParaRPr lang="es-ES" sz="3200" dirty="0"/>
          </a:p>
        </p:txBody>
      </p:sp>
    </p:spTree>
    <p:extLst>
      <p:ext uri="{BB962C8B-B14F-4D97-AF65-F5344CB8AC3E}">
        <p14:creationId xmlns:p14="http://schemas.microsoft.com/office/powerpoint/2010/main" val="1118456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48803" y="378004"/>
            <a:ext cx="7970949" cy="6151585"/>
          </a:xfrm>
        </p:spPr>
        <p:txBody>
          <a:bodyPr>
            <a:normAutofit fontScale="90000"/>
          </a:bodyPr>
          <a:lstStyle/>
          <a:p>
            <a:r>
              <a:rPr lang="es-ES" sz="3100" b="1" dirty="0" smtClean="0"/>
              <a:t>N</a:t>
            </a:r>
            <a:r>
              <a:rPr lang="es-ES" sz="3100" b="1" dirty="0" smtClean="0"/>
              <a:t>ombre común</a:t>
            </a:r>
            <a:r>
              <a:rPr lang="es-ES" sz="3100" dirty="0" smtClean="0"/>
              <a:t>: </a:t>
            </a:r>
            <a:r>
              <a:rPr lang="es-ES" sz="3100" dirty="0" smtClean="0"/>
              <a:t>Romerillo</a:t>
            </a:r>
            <a:r>
              <a:rPr lang="es-ES" sz="3100" b="1" dirty="0"/>
              <a:t/>
            </a:r>
            <a:br>
              <a:rPr lang="es-ES" sz="3100" b="1" dirty="0"/>
            </a:br>
            <a:r>
              <a:rPr lang="es-ES" sz="3100" b="1" dirty="0"/>
              <a:t>Otros nombres comunes</a:t>
            </a:r>
            <a:r>
              <a:rPr lang="es-ES" sz="3100" dirty="0"/>
              <a:t>: Romerillo blanco.</a:t>
            </a:r>
            <a:br>
              <a:rPr lang="es-ES" sz="3100" dirty="0"/>
            </a:br>
            <a:r>
              <a:rPr lang="es-ES" sz="3100" b="1" dirty="0"/>
              <a:t>Parte útil</a:t>
            </a:r>
            <a:r>
              <a:rPr lang="es-ES" sz="3100" dirty="0"/>
              <a:t>: Toda la planta.</a:t>
            </a:r>
            <a:br>
              <a:rPr lang="es-ES" sz="3100" dirty="0"/>
            </a:br>
            <a:r>
              <a:rPr lang="es-ES" sz="3100" b="1" dirty="0"/>
              <a:t>Propiedades medicinales </a:t>
            </a:r>
            <a:r>
              <a:rPr lang="es-ES" sz="3100" b="1" dirty="0" smtClean="0"/>
              <a:t>reconocida</a:t>
            </a:r>
            <a:r>
              <a:rPr lang="es-ES" sz="3100" dirty="0" smtClean="0"/>
              <a:t>: Digestivo (colerético</a:t>
            </a:r>
            <a:r>
              <a:rPr lang="es-ES" sz="3100" dirty="0"/>
              <a:t>, anti </a:t>
            </a:r>
            <a:r>
              <a:rPr lang="es-ES" sz="3100" dirty="0" smtClean="0"/>
              <a:t>ulceroso), </a:t>
            </a:r>
            <a:r>
              <a:rPr lang="es-ES" sz="3100" dirty="0"/>
              <a:t>Piel y </a:t>
            </a:r>
            <a:r>
              <a:rPr lang="es-ES" sz="3100" dirty="0" smtClean="0"/>
              <a:t>mucosas (anti </a:t>
            </a:r>
            <a:r>
              <a:rPr lang="es-ES" sz="3100" dirty="0"/>
              <a:t>fúngico, </a:t>
            </a:r>
            <a:r>
              <a:rPr lang="es-ES" sz="3100" dirty="0" smtClean="0"/>
              <a:t>antibacteriano)</a:t>
            </a:r>
            <a:br>
              <a:rPr lang="es-ES" sz="3100" dirty="0" smtClean="0"/>
            </a:br>
            <a:r>
              <a:rPr lang="es-ES" sz="3100" b="1" dirty="0"/>
              <a:t>Formas farmacéuticas descritas</a:t>
            </a:r>
            <a:r>
              <a:rPr lang="es-ES" sz="3100" dirty="0"/>
              <a:t>: Medicamento vegetal, jarabe, tintura y extracto fluido.</a:t>
            </a:r>
            <a:br>
              <a:rPr lang="es-ES" sz="3100" dirty="0"/>
            </a:br>
            <a:r>
              <a:rPr lang="es-ES" sz="3100" b="1" dirty="0"/>
              <a:t>Vía de administración</a:t>
            </a:r>
            <a:r>
              <a:rPr lang="es-ES" sz="3100" dirty="0"/>
              <a:t>: Oral y tópica.</a:t>
            </a:r>
            <a:br>
              <a:rPr lang="es-ES" sz="3100" dirty="0"/>
            </a:br>
            <a:r>
              <a:rPr lang="es-ES" sz="3100" b="1" dirty="0"/>
              <a:t>Otros usos</a:t>
            </a:r>
            <a:r>
              <a:rPr lang="es-ES" sz="3100" dirty="0"/>
              <a:t>: Reportada como planta melífera y forrajera.</a:t>
            </a:r>
            <a:br>
              <a:rPr lang="es-ES" sz="3100" dirty="0"/>
            </a:br>
            <a:r>
              <a:rPr lang="es-ES" sz="3100" b="1" dirty="0"/>
              <a:t>Preparación y posología</a:t>
            </a:r>
            <a:r>
              <a:rPr lang="es-ES" sz="3100" dirty="0"/>
              <a:t>: Tradicionalmente se utiliza la infusión de las partes aéreas, infusión al 30/1 000 en casos de dolencias agudas, consumir 1 taza cada 4 h, filtrar a través de un paño o lienzo.   </a:t>
            </a:r>
            <a:endParaRPr lang="es-ES" dirty="0"/>
          </a:p>
        </p:txBody>
      </p:sp>
    </p:spTree>
    <p:extLst>
      <p:ext uri="{BB962C8B-B14F-4D97-AF65-F5344CB8AC3E}">
        <p14:creationId xmlns:p14="http://schemas.microsoft.com/office/powerpoint/2010/main" val="2386237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5003" y="365125"/>
            <a:ext cx="7328079" cy="6112948"/>
          </a:xfrm>
        </p:spPr>
        <p:txBody>
          <a:bodyPr>
            <a:noAutofit/>
          </a:bodyPr>
          <a:lstStyle/>
          <a:p>
            <a:r>
              <a:rPr lang="es-ES" sz="2800" b="1" dirty="0" smtClean="0"/>
              <a:t>Nombre </a:t>
            </a:r>
            <a:r>
              <a:rPr lang="es-ES" sz="2800" b="1" dirty="0"/>
              <a:t>común</a:t>
            </a:r>
            <a:r>
              <a:rPr lang="es-ES" sz="2800" dirty="0"/>
              <a:t>: Sábila.</a:t>
            </a:r>
            <a:br>
              <a:rPr lang="es-ES" sz="2800" dirty="0"/>
            </a:br>
            <a:r>
              <a:rPr lang="es-ES" sz="2800" b="1" dirty="0"/>
              <a:t>Parte útil</a:t>
            </a:r>
            <a:r>
              <a:rPr lang="es-ES" sz="2800" dirty="0"/>
              <a:t>: Las hojas.</a:t>
            </a:r>
            <a:br>
              <a:rPr lang="es-ES" sz="2800" dirty="0"/>
            </a:br>
            <a:r>
              <a:rPr lang="es-ES" sz="2800" b="1" dirty="0"/>
              <a:t>Propiedades medicinales </a:t>
            </a:r>
            <a:r>
              <a:rPr lang="es-ES" sz="2800" b="1" dirty="0" smtClean="0"/>
              <a:t>reconocidas</a:t>
            </a:r>
            <a:r>
              <a:rPr lang="es-ES" sz="2800" dirty="0" smtClean="0"/>
              <a:t>: </a:t>
            </a:r>
            <a:r>
              <a:rPr lang="es-ES" sz="2800" dirty="0"/>
              <a:t>Cardio </a:t>
            </a:r>
            <a:r>
              <a:rPr lang="es-ES" sz="2800" dirty="0" smtClean="0"/>
              <a:t>circulatorio (antihemorroidal), Respiratorio (antiasmático), Dermatológico (cicatrizante)</a:t>
            </a:r>
            <a:br>
              <a:rPr lang="es-ES" sz="2800" dirty="0" smtClean="0"/>
            </a:br>
            <a:r>
              <a:rPr lang="es-ES" sz="2800" b="1" dirty="0"/>
              <a:t>Formas farmacéuticas descritas</a:t>
            </a:r>
            <a:r>
              <a:rPr lang="es-ES" sz="2800" dirty="0"/>
              <a:t>: Jarabe, ungüento, crema y medicamento vegetal.</a:t>
            </a:r>
            <a:br>
              <a:rPr lang="es-ES" sz="2800" dirty="0"/>
            </a:br>
            <a:r>
              <a:rPr lang="es-ES" sz="2800" b="1" dirty="0"/>
              <a:t>Vías de administración</a:t>
            </a:r>
            <a:r>
              <a:rPr lang="es-ES" sz="2800" dirty="0"/>
              <a:t>: Oral, tópica y rectal.</a:t>
            </a:r>
            <a:br>
              <a:rPr lang="es-ES" sz="2800" dirty="0"/>
            </a:br>
            <a:r>
              <a:rPr lang="es-ES" sz="2800" b="1" dirty="0"/>
              <a:t>Otros usos</a:t>
            </a:r>
            <a:r>
              <a:rPr lang="es-ES" sz="2800" dirty="0"/>
              <a:t>: Planta ornamental. Utilizada en la elaboración de productos cosméticos y champú.</a:t>
            </a:r>
            <a:br>
              <a:rPr lang="es-ES" sz="2800" dirty="0"/>
            </a:br>
            <a:r>
              <a:rPr lang="es-ES" sz="2800" b="1" dirty="0"/>
              <a:t>Forma de preparación</a:t>
            </a:r>
            <a:r>
              <a:rPr lang="es-ES" sz="2800" dirty="0"/>
              <a:t>: Para uso tópico, lavar la hoja fresca, pelarla y machacarla para su aplicación directa sobre la piel previamente desinfectada</a:t>
            </a:r>
          </a:p>
        </p:txBody>
      </p:sp>
    </p:spTree>
    <p:extLst>
      <p:ext uri="{BB962C8B-B14F-4D97-AF65-F5344CB8AC3E}">
        <p14:creationId xmlns:p14="http://schemas.microsoft.com/office/powerpoint/2010/main" val="153036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2671" y="367100"/>
            <a:ext cx="7377380" cy="6138706"/>
          </a:xfrm>
        </p:spPr>
        <p:txBody>
          <a:bodyPr>
            <a:noAutofit/>
          </a:bodyPr>
          <a:lstStyle/>
          <a:p>
            <a:pPr lvl="0" indent="228600" eaLnBrk="0" fontAlgn="base" hangingPunct="0">
              <a:lnSpc>
                <a:spcPct val="100000"/>
              </a:lnSpc>
              <a:spcAft>
                <a:spcPct val="0"/>
              </a:spcAft>
            </a:pPr>
            <a:r>
              <a:rPr lang="es-ES" sz="2400" b="1" dirty="0" smtClean="0"/>
              <a:t>N</a:t>
            </a:r>
            <a:r>
              <a:rPr lang="es-ES" sz="2400" b="1" dirty="0" smtClean="0"/>
              <a:t>ombre común</a:t>
            </a:r>
            <a:r>
              <a:rPr lang="es-ES" sz="2400" dirty="0" smtClean="0"/>
              <a:t>: </a:t>
            </a:r>
            <a:r>
              <a:rPr lang="es-ES" sz="2400" dirty="0" smtClean="0"/>
              <a:t>Salvia </a:t>
            </a:r>
            <a:r>
              <a:rPr lang="es-ES" sz="2400" dirty="0"/>
              <a:t>de castilla</a:t>
            </a:r>
            <a:br>
              <a:rPr lang="es-ES" sz="2400" dirty="0"/>
            </a:br>
            <a:r>
              <a:rPr lang="es-ES" sz="2400" b="1" dirty="0"/>
              <a:t>Otros nombres comunes</a:t>
            </a:r>
            <a:r>
              <a:rPr lang="es-ES" sz="2400" dirty="0"/>
              <a:t>: </a:t>
            </a:r>
            <a:r>
              <a:rPr lang="es-ES" sz="2400" dirty="0" smtClean="0"/>
              <a:t>Salvia </a:t>
            </a:r>
            <a:r>
              <a:rPr lang="es-ES" sz="2400" dirty="0"/>
              <a:t/>
            </a:r>
            <a:br>
              <a:rPr lang="es-ES" sz="2400" dirty="0"/>
            </a:br>
            <a:r>
              <a:rPr lang="es-ES" sz="2400" b="1" dirty="0"/>
              <a:t>Parte útil</a:t>
            </a:r>
            <a:r>
              <a:rPr lang="es-ES" sz="2400" dirty="0"/>
              <a:t>: Las hojas.</a:t>
            </a:r>
            <a:br>
              <a:rPr lang="es-ES" sz="2400" dirty="0"/>
            </a:br>
            <a:r>
              <a:rPr lang="es-ES" sz="2400" b="1" dirty="0" smtClean="0"/>
              <a:t>Propiedades </a:t>
            </a:r>
            <a:r>
              <a:rPr lang="es-ES" sz="2400" b="1" dirty="0"/>
              <a:t>medicinales </a:t>
            </a:r>
            <a:r>
              <a:rPr lang="es-ES" sz="2400" b="1" dirty="0" smtClean="0"/>
              <a:t>reconocidas</a:t>
            </a:r>
            <a:r>
              <a:rPr lang="es-ES" sz="2400" dirty="0" smtClean="0"/>
              <a:t>: Dermatológico (anti </a:t>
            </a:r>
            <a:r>
              <a:rPr lang="es-ES" sz="2400" dirty="0"/>
              <a:t>infeccioso, anti fúngico, a</a:t>
            </a:r>
            <a:r>
              <a:rPr lang="es-ES" sz="2400" dirty="0" smtClean="0"/>
              <a:t>nti inflamatorio), Genitourinario (antiséptico)</a:t>
            </a:r>
            <a:br>
              <a:rPr lang="es-ES" sz="2400" dirty="0" smtClean="0"/>
            </a:br>
            <a:r>
              <a:rPr lang="es-ES" altLang="es-ES" sz="2400" b="1" dirty="0">
                <a:ea typeface="Times New Roman" panose="02020603050405020304" pitchFamily="18" charset="0"/>
                <a:cs typeface="Arial" panose="020B0604020202020204" pitchFamily="34" charset="0"/>
              </a:rPr>
              <a:t>Formas farmacéuticas descritas</a:t>
            </a:r>
            <a:r>
              <a:rPr lang="es-ES" altLang="es-ES" sz="2400" dirty="0">
                <a:ea typeface="Times New Roman" panose="02020603050405020304" pitchFamily="18" charset="0"/>
                <a:cs typeface="Arial" panose="020B0604020202020204" pitchFamily="34" charset="0"/>
              </a:rPr>
              <a:t>: Medicamento vegetal, tintura y crema.</a:t>
            </a:r>
            <a:r>
              <a:rPr kumimoji="0" lang="es-ES" altLang="es-ES" sz="2000" b="0" i="0" u="none" strike="noStrike" cap="none" normalizeH="0" baseline="0" dirty="0" smtClean="0">
                <a:ln>
                  <a:noFill/>
                </a:ln>
                <a:solidFill>
                  <a:schemeClr val="tx1"/>
                </a:solidFill>
                <a:effectLst/>
              </a:rPr>
              <a:t/>
            </a:r>
            <a:br>
              <a:rPr kumimoji="0" lang="es-ES" altLang="es-ES" sz="2000" b="0" i="0" u="none" strike="noStrike" cap="none" normalizeH="0" baseline="0" dirty="0" smtClean="0">
                <a:ln>
                  <a:noFill/>
                </a:ln>
                <a:solidFill>
                  <a:schemeClr val="tx1"/>
                </a:solidFill>
                <a:effectLst/>
              </a:rPr>
            </a:br>
            <a:r>
              <a:rPr lang="es-ES" altLang="es-ES" sz="2400" b="1" dirty="0">
                <a:ea typeface="Times New Roman" panose="02020603050405020304" pitchFamily="18" charset="0"/>
                <a:cs typeface="Arial" panose="020B0604020202020204" pitchFamily="34" charset="0"/>
              </a:rPr>
              <a:t>Otros usos</a:t>
            </a:r>
            <a:r>
              <a:rPr lang="es-ES" altLang="es-ES" sz="2400" dirty="0">
                <a:ea typeface="Times New Roman" panose="02020603050405020304" pitchFamily="18" charset="0"/>
                <a:cs typeface="Arial" panose="020B0604020202020204" pitchFamily="34" charset="0"/>
              </a:rPr>
              <a:t>: Perfumería y </a:t>
            </a:r>
            <a:r>
              <a:rPr lang="es-ES" altLang="es-ES" sz="2400" dirty="0" smtClean="0">
                <a:ea typeface="Times New Roman" panose="02020603050405020304" pitchFamily="18" charset="0"/>
                <a:cs typeface="Arial" panose="020B0604020202020204" pitchFamily="34" charset="0"/>
              </a:rPr>
              <a:t>cosméticos. </a:t>
            </a:r>
            <a:r>
              <a:rPr kumimoji="0" lang="es-ES" altLang="es-ES" sz="24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Recomendable el empleo de la infusión de 100 g de hojas en 1 L de agua para enjuagar cabellos y para adicionar el agua de baño (refrescante).    </a:t>
            </a:r>
            <a:r>
              <a:rPr kumimoji="0" lang="es-ES" altLang="es-ES" sz="2000" b="0" i="0" u="none" strike="noStrike" cap="none" normalizeH="0" baseline="0" dirty="0" smtClean="0">
                <a:ln>
                  <a:noFill/>
                </a:ln>
                <a:solidFill>
                  <a:schemeClr val="tx1"/>
                </a:solidFill>
                <a:effectLst/>
              </a:rPr>
              <a:t/>
            </a:r>
            <a:br>
              <a:rPr kumimoji="0" lang="es-ES" altLang="es-ES" sz="2000" b="0" i="0" u="none" strike="noStrike" cap="none" normalizeH="0" baseline="0" dirty="0" smtClean="0">
                <a:ln>
                  <a:noFill/>
                </a:ln>
                <a:solidFill>
                  <a:schemeClr val="tx1"/>
                </a:solidFill>
                <a:effectLst/>
              </a:rPr>
            </a:br>
            <a:r>
              <a:rPr kumimoji="0" lang="es-ES" altLang="es-ES" sz="24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Formas de preparación</a:t>
            </a:r>
            <a:r>
              <a:rPr kumimoji="0" lang="es-ES" altLang="es-ES" sz="24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Infusión: Vía oral</a:t>
            </a:r>
            <a:r>
              <a:rPr kumimoji="0" lang="es-ES" altLang="es-ES" sz="2400" b="0" i="0" u="none" strike="noStrike" cap="none" normalizeH="0" dirty="0" smtClean="0">
                <a:ln>
                  <a:noFill/>
                </a:ln>
                <a:solidFill>
                  <a:schemeClr val="tx1"/>
                </a:solidFill>
                <a:effectLst/>
                <a:ea typeface="Times New Roman" panose="02020603050405020304" pitchFamily="18" charset="0"/>
                <a:cs typeface="Arial" panose="020B0604020202020204" pitchFamily="34" charset="0"/>
              </a:rPr>
              <a:t> (</a:t>
            </a:r>
            <a:r>
              <a:rPr lang="es-ES" altLang="es-ES" sz="2400" dirty="0">
                <a:ea typeface="Times New Roman" panose="02020603050405020304" pitchFamily="18" charset="0"/>
                <a:cs typeface="Arial" panose="020B0604020202020204" pitchFamily="34" charset="0"/>
              </a:rPr>
              <a:t>a</a:t>
            </a:r>
            <a:r>
              <a:rPr kumimoji="0" lang="es-ES" altLang="es-ES" sz="24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gregue de 5 a10 g de hojas desmenuzadas</a:t>
            </a:r>
            <a:r>
              <a:rPr lang="es-ES" altLang="es-ES" sz="2400" dirty="0">
                <a:ea typeface="Times New Roman" panose="02020603050405020304" pitchFamily="18" charset="0"/>
                <a:cs typeface="Arial" panose="020B0604020202020204" pitchFamily="34" charset="0"/>
              </a:rPr>
              <a:t> </a:t>
            </a:r>
            <a:r>
              <a:rPr kumimoji="0" lang="es-ES" altLang="es-ES" sz="24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por cada vaso de agua en ebullición. Ingerir por cucharadas cada contenido del vaso en el día. Para uso externo utilizar de 10 a15 g de hojas por cada vaso de agua)</a:t>
            </a:r>
            <a:endParaRPr lang="es-ES" sz="2800" dirty="0"/>
          </a:p>
        </p:txBody>
      </p:sp>
      <p:sp>
        <p:nvSpPr>
          <p:cNvPr id="3" name="Rectangle 1"/>
          <p:cNvSpPr>
            <a:spLocks noChangeArrowheads="1"/>
          </p:cNvSpPr>
          <p:nvPr/>
        </p:nvSpPr>
        <p:spPr bwMode="auto">
          <a:xfrm>
            <a:off x="0" y="90101"/>
            <a:ext cx="54534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28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860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91732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0761" y="365125"/>
            <a:ext cx="11204619" cy="6061433"/>
          </a:xfrm>
        </p:spPr>
        <p:txBody>
          <a:bodyPr/>
          <a:lstStyle/>
          <a:p>
            <a:pPr algn="ctr"/>
            <a:r>
              <a:rPr lang="es-ES" dirty="0"/>
              <a:t>Plantas reconocidas científica o popularmente, con propiedades curativas utilizadas en el tratamiento de enfermedades, otras con fines comerciales, en la elaboración de productos farmacéuticos e industriales</a:t>
            </a:r>
            <a:r>
              <a:rPr lang="es-ES" dirty="0" smtClean="0"/>
              <a:t>.</a:t>
            </a:r>
            <a:endParaRPr lang="es-ES" dirty="0"/>
          </a:p>
        </p:txBody>
      </p:sp>
    </p:spTree>
    <p:extLst>
      <p:ext uri="{BB962C8B-B14F-4D97-AF65-F5344CB8AC3E}">
        <p14:creationId xmlns:p14="http://schemas.microsoft.com/office/powerpoint/2010/main" val="1403008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5498" y="365125"/>
            <a:ext cx="7801223" cy="5919765"/>
          </a:xfrm>
        </p:spPr>
        <p:txBody>
          <a:bodyPr>
            <a:noAutofit/>
          </a:bodyPr>
          <a:lstStyle/>
          <a:p>
            <a:pPr lvl="0" indent="228600" eaLnBrk="0" fontAlgn="base" hangingPunct="0">
              <a:lnSpc>
                <a:spcPct val="100000"/>
              </a:lnSpc>
              <a:spcAft>
                <a:spcPct val="0"/>
              </a:spcAft>
            </a:pPr>
            <a:r>
              <a:rPr lang="es-ES" sz="2800" b="1" dirty="0"/>
              <a:t>N</a:t>
            </a:r>
            <a:r>
              <a:rPr lang="es-ES" sz="2800" b="1" dirty="0" smtClean="0"/>
              <a:t>ombre común</a:t>
            </a:r>
            <a:r>
              <a:rPr lang="es-ES" sz="2800" dirty="0" smtClean="0"/>
              <a:t>: </a:t>
            </a:r>
            <a:r>
              <a:rPr lang="es-ES" sz="2800" dirty="0" smtClean="0"/>
              <a:t>Tilo</a:t>
            </a:r>
            <a:r>
              <a:rPr lang="es-ES" sz="2800" b="1" dirty="0"/>
              <a:t/>
            </a:r>
            <a:br>
              <a:rPr lang="es-ES" sz="2800" b="1" dirty="0"/>
            </a:br>
            <a:r>
              <a:rPr lang="es-ES" sz="2800" b="1" dirty="0"/>
              <a:t>Otros nombres comunes</a:t>
            </a:r>
            <a:r>
              <a:rPr lang="es-ES" sz="2800" dirty="0"/>
              <a:t>: Tila, carpintero, te criollo.</a:t>
            </a:r>
            <a:br>
              <a:rPr lang="es-ES" sz="2800" dirty="0"/>
            </a:br>
            <a:r>
              <a:rPr lang="es-ES" sz="2800" b="1" dirty="0"/>
              <a:t>Parte útil</a:t>
            </a:r>
            <a:r>
              <a:rPr lang="es-ES" sz="2800" dirty="0"/>
              <a:t>: Hojas.</a:t>
            </a:r>
            <a:br>
              <a:rPr lang="es-ES" sz="2800" dirty="0"/>
            </a:br>
            <a:r>
              <a:rPr lang="es-ES" sz="2800" b="1" dirty="0" smtClean="0"/>
              <a:t>Propiedades </a:t>
            </a:r>
            <a:r>
              <a:rPr lang="es-ES" sz="2800" b="1" dirty="0"/>
              <a:t>medicinales reconocidas</a:t>
            </a:r>
            <a:r>
              <a:rPr lang="es-ES" sz="2800" dirty="0" smtClean="0"/>
              <a:t>: Nervioso (sedante)</a:t>
            </a:r>
            <a:br>
              <a:rPr lang="es-ES" sz="2800" dirty="0" smtClean="0"/>
            </a:br>
            <a:r>
              <a:rPr lang="es-ES" altLang="es-ES" sz="2800" b="1" dirty="0">
                <a:ea typeface="Times New Roman" panose="02020603050405020304" pitchFamily="18" charset="0"/>
                <a:cs typeface="Arial" panose="020B0604020202020204" pitchFamily="34" charset="0"/>
              </a:rPr>
              <a:t>Formas farmacéuticas descritas</a:t>
            </a:r>
            <a:r>
              <a:rPr lang="es-ES" altLang="es-ES" sz="2800" dirty="0">
                <a:ea typeface="Times New Roman" panose="02020603050405020304" pitchFamily="18" charset="0"/>
                <a:cs typeface="Arial" panose="020B0604020202020204" pitchFamily="34" charset="0"/>
              </a:rPr>
              <a:t>: Medicamento vegetal</a:t>
            </a:r>
            <a:r>
              <a:rPr kumimoji="0" lang="es-ES" altLang="es-ES" sz="2400" b="0" i="0" u="none" strike="noStrike" cap="none" normalizeH="0" baseline="0" dirty="0" smtClean="0">
                <a:ln>
                  <a:noFill/>
                </a:ln>
                <a:solidFill>
                  <a:schemeClr val="tx1"/>
                </a:solidFill>
                <a:effectLst/>
              </a:rPr>
              <a:t/>
            </a:r>
            <a:br>
              <a:rPr kumimoji="0" lang="es-ES" altLang="es-ES" sz="2400" b="0" i="0" u="none" strike="noStrike" cap="none" normalizeH="0" baseline="0" dirty="0" smtClean="0">
                <a:ln>
                  <a:noFill/>
                </a:ln>
                <a:solidFill>
                  <a:schemeClr val="tx1"/>
                </a:solidFill>
                <a:effectLst/>
              </a:rPr>
            </a:br>
            <a:r>
              <a:rPr lang="es-ES" altLang="es-ES" sz="2800" b="1" dirty="0">
                <a:ea typeface="Times New Roman" panose="02020603050405020304" pitchFamily="18" charset="0"/>
                <a:cs typeface="Arial" panose="020B0604020202020204" pitchFamily="34" charset="0"/>
              </a:rPr>
              <a:t>Vía de administración</a:t>
            </a:r>
            <a:r>
              <a:rPr lang="es-ES" altLang="es-ES" sz="2800" dirty="0">
                <a:ea typeface="Times New Roman" panose="02020603050405020304" pitchFamily="18" charset="0"/>
                <a:cs typeface="Arial" panose="020B0604020202020204" pitchFamily="34" charset="0"/>
              </a:rPr>
              <a:t>: Oral.</a:t>
            </a:r>
            <a:r>
              <a:rPr kumimoji="0" lang="es-ES" altLang="es-ES" sz="2400" b="0" i="0" u="none" strike="noStrike" cap="none" normalizeH="0" baseline="0" dirty="0" smtClean="0">
                <a:ln>
                  <a:noFill/>
                </a:ln>
                <a:solidFill>
                  <a:schemeClr val="tx1"/>
                </a:solidFill>
                <a:effectLst/>
              </a:rPr>
              <a:t/>
            </a:r>
            <a:br>
              <a:rPr kumimoji="0" lang="es-ES" altLang="es-ES" sz="2400" b="0" i="0" u="none" strike="noStrike" cap="none" normalizeH="0" baseline="0" dirty="0" smtClean="0">
                <a:ln>
                  <a:noFill/>
                </a:ln>
                <a:solidFill>
                  <a:schemeClr val="tx1"/>
                </a:solidFill>
                <a:effectLst/>
              </a:rPr>
            </a:br>
            <a:r>
              <a:rPr lang="es-ES" altLang="es-ES" sz="2800" b="1" dirty="0">
                <a:ea typeface="Times New Roman" panose="02020603050405020304" pitchFamily="18" charset="0"/>
                <a:cs typeface="Arial" panose="020B0604020202020204" pitchFamily="34" charset="0"/>
              </a:rPr>
              <a:t>Formas de preparación</a:t>
            </a:r>
            <a:r>
              <a:rPr lang="es-ES" altLang="es-ES" sz="2800" dirty="0">
                <a:ea typeface="Times New Roman" panose="02020603050405020304" pitchFamily="18" charset="0"/>
                <a:cs typeface="Arial" panose="020B0604020202020204" pitchFamily="34" charset="0"/>
              </a:rPr>
              <a:t>: Infusión: Verter 1 taza de agua hirviendo </a:t>
            </a:r>
            <a:r>
              <a:rPr lang="es-ES" altLang="es-ES" sz="2800" dirty="0" smtClean="0">
                <a:ea typeface="Times New Roman" panose="02020603050405020304" pitchFamily="18" charset="0"/>
                <a:cs typeface="Arial" panose="020B0604020202020204" pitchFamily="34" charset="0"/>
              </a:rPr>
              <a:t>sobre 1 </a:t>
            </a:r>
            <a:r>
              <a:rPr lang="es-ES" altLang="es-ES" sz="2800" dirty="0">
                <a:ea typeface="Times New Roman" panose="02020603050405020304" pitchFamily="18" charset="0"/>
                <a:cs typeface="Arial" panose="020B0604020202020204" pitchFamily="34" charset="0"/>
              </a:rPr>
              <a:t>cucharadita de hojas desmenuzadas. </a:t>
            </a:r>
            <a:r>
              <a:rPr lang="es-ES" altLang="es-ES" sz="2800" dirty="0" smtClean="0">
                <a:ea typeface="Times New Roman" panose="02020603050405020304" pitchFamily="18" charset="0"/>
                <a:cs typeface="Arial" panose="020B0604020202020204" pitchFamily="34" charset="0"/>
              </a:rPr>
              <a:t>Dejar </a:t>
            </a:r>
            <a:r>
              <a:rPr lang="es-ES" altLang="es-ES" sz="2800" dirty="0">
                <a:ea typeface="Times New Roman" panose="02020603050405020304" pitchFamily="18" charset="0"/>
                <a:cs typeface="Arial" panose="020B0604020202020204" pitchFamily="34" charset="0"/>
              </a:rPr>
              <a:t>reposar de 10 a 15 min. </a:t>
            </a:r>
            <a:br>
              <a:rPr lang="es-ES" altLang="es-ES" sz="2800" dirty="0">
                <a:ea typeface="Times New Roman" panose="02020603050405020304" pitchFamily="18" charset="0"/>
                <a:cs typeface="Arial" panose="020B0604020202020204" pitchFamily="34" charset="0"/>
              </a:rPr>
            </a:br>
            <a:r>
              <a:rPr lang="es-ES" altLang="es-ES" sz="2800" dirty="0">
                <a:ea typeface="Times New Roman" panose="02020603050405020304" pitchFamily="18" charset="0"/>
                <a:cs typeface="Arial" panose="020B0604020202020204" pitchFamily="34" charset="0"/>
              </a:rPr>
              <a:t>Beber de 2 a 3 tazas al día, de ellas, 1 antes de acostarse</a:t>
            </a:r>
            <a:r>
              <a:rPr lang="es-ES" altLang="es-ES" sz="2800" dirty="0" smtClean="0">
                <a:ea typeface="Times New Roman" panose="02020603050405020304" pitchFamily="18" charset="0"/>
                <a:cs typeface="Arial" panose="020B0604020202020204" pitchFamily="34" charset="0"/>
              </a:rPr>
              <a:t>.</a:t>
            </a:r>
            <a:endParaRPr lang="es-ES" sz="2800" dirty="0"/>
          </a:p>
        </p:txBody>
      </p:sp>
    </p:spTree>
    <p:extLst>
      <p:ext uri="{BB962C8B-B14F-4D97-AF65-F5344CB8AC3E}">
        <p14:creationId xmlns:p14="http://schemas.microsoft.com/office/powerpoint/2010/main" val="487033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5636430"/>
          </a:xfrm>
        </p:spPr>
        <p:txBody>
          <a:bodyPr/>
          <a:lstStyle/>
          <a:p>
            <a:pPr algn="ctr"/>
            <a:r>
              <a:rPr lang="es-ES" b="1" dirty="0"/>
              <a:t>Resumen.</a:t>
            </a:r>
            <a:r>
              <a:rPr lang="es-ES" dirty="0"/>
              <a:t/>
            </a:r>
            <a:br>
              <a:rPr lang="es-ES" dirty="0"/>
            </a:br>
            <a:r>
              <a:rPr lang="es-ES" dirty="0"/>
              <a:t>Las plantas medicinales tienen propiedades curativas y se encuentran con frecuencia en nuestras comunidades, son utilizadas en el tratamiento de enfermedades, tanto en tiempos normales como en condiciones no habituales, además se emplean con otros fines comerciales y en la elaboración de productos farmacéuticos e industriales.</a:t>
            </a:r>
          </a:p>
        </p:txBody>
      </p:sp>
    </p:spTree>
    <p:extLst>
      <p:ext uri="{BB962C8B-B14F-4D97-AF65-F5344CB8AC3E}">
        <p14:creationId xmlns:p14="http://schemas.microsoft.com/office/powerpoint/2010/main" val="3848036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89397" y="365125"/>
            <a:ext cx="11088710" cy="6164464"/>
          </a:xfrm>
        </p:spPr>
        <p:txBody>
          <a:bodyPr>
            <a:noAutofit/>
          </a:bodyPr>
          <a:lstStyle/>
          <a:p>
            <a:r>
              <a:rPr lang="es-ES" sz="2400" b="1" dirty="0"/>
              <a:t>Cuestionario.</a:t>
            </a:r>
            <a:r>
              <a:rPr lang="es-ES" sz="2400" dirty="0"/>
              <a:t/>
            </a:r>
            <a:br>
              <a:rPr lang="es-ES" sz="2400" dirty="0"/>
            </a:br>
            <a:r>
              <a:rPr lang="es-ES" sz="2400" dirty="0"/>
              <a:t>Diga el concepto de plantas medicinales.</a:t>
            </a:r>
            <a:br>
              <a:rPr lang="es-ES" sz="2400" dirty="0"/>
            </a:br>
            <a:r>
              <a:rPr lang="es-ES" sz="2400" dirty="0"/>
              <a:t>Enumere las plantas medicinales de nuestro medio que pueden utilizarse con fines curativos.</a:t>
            </a:r>
            <a:br>
              <a:rPr lang="es-ES" sz="2400" dirty="0"/>
            </a:br>
            <a:r>
              <a:rPr lang="es-ES" sz="2400" dirty="0"/>
              <a:t>Menciones las vías de administración en que se utilizan las plantas medicinales. Ponga ejemplos.</a:t>
            </a:r>
            <a:br>
              <a:rPr lang="es-ES" sz="2400" dirty="0"/>
            </a:br>
            <a:r>
              <a:rPr lang="es-ES" sz="2400" dirty="0"/>
              <a:t>Diga las plantas medicinales que pueden utilizarse como antiinflamatorio.</a:t>
            </a:r>
            <a:br>
              <a:rPr lang="es-ES" sz="2400" dirty="0"/>
            </a:br>
            <a:r>
              <a:rPr lang="es-ES" sz="2400" dirty="0"/>
              <a:t>Mencione que plantas medicinales pueden utilizarse como antibacterianas y antisépticas. </a:t>
            </a:r>
            <a:br>
              <a:rPr lang="es-ES" sz="2400" dirty="0"/>
            </a:br>
            <a:r>
              <a:rPr lang="es-ES" sz="2400" dirty="0"/>
              <a:t>¿Qué plantas medicinales pueden utilizarse como antiasmáticos?</a:t>
            </a:r>
            <a:br>
              <a:rPr lang="es-ES" sz="2400" dirty="0"/>
            </a:br>
            <a:r>
              <a:rPr lang="es-ES" sz="2400" dirty="0"/>
              <a:t>Diga que plantas medicinales se utilizan con fines dermatológicos. </a:t>
            </a:r>
            <a:br>
              <a:rPr lang="es-ES" sz="2400" dirty="0"/>
            </a:br>
            <a:r>
              <a:rPr lang="es-ES" sz="2400" dirty="0"/>
              <a:t>¿Qué planta se utiliza como antiparasitaria?  </a:t>
            </a:r>
            <a:br>
              <a:rPr lang="es-ES" sz="2400" dirty="0"/>
            </a:br>
            <a:r>
              <a:rPr lang="es-ES" sz="2400" dirty="0"/>
              <a:t>¿Para qué puede utilizarse la Manzanilla?</a:t>
            </a:r>
            <a:br>
              <a:rPr lang="es-ES" sz="2400" dirty="0"/>
            </a:br>
            <a:r>
              <a:rPr lang="es-ES" sz="2400" dirty="0"/>
              <a:t>¿Qué propiedades medicinales tiene el limón? </a:t>
            </a:r>
            <a:br>
              <a:rPr lang="es-ES" sz="2400" dirty="0"/>
            </a:br>
            <a:r>
              <a:rPr lang="es-ES" sz="2400" dirty="0"/>
              <a:t>¿En qué sistemas actúa la Caña santa?</a:t>
            </a:r>
            <a:br>
              <a:rPr lang="es-ES" sz="2400" dirty="0"/>
            </a:br>
            <a:r>
              <a:rPr lang="es-ES" sz="2400" dirty="0"/>
              <a:t>¿Qué plantas podemos utilizar como sedantes?</a:t>
            </a:r>
            <a:br>
              <a:rPr lang="es-ES" sz="2400" dirty="0"/>
            </a:br>
            <a:r>
              <a:rPr lang="es-ES" sz="2400" dirty="0"/>
              <a:t>¿Para qué podemos utilizar la Sábila?</a:t>
            </a:r>
            <a:br>
              <a:rPr lang="es-ES" sz="2400" dirty="0"/>
            </a:br>
            <a:r>
              <a:rPr lang="es-ES" sz="2400" dirty="0"/>
              <a:t>En caso de una herida que planta utilizaría.</a:t>
            </a:r>
          </a:p>
        </p:txBody>
      </p:sp>
    </p:spTree>
    <p:extLst>
      <p:ext uri="{BB962C8B-B14F-4D97-AF65-F5344CB8AC3E}">
        <p14:creationId xmlns:p14="http://schemas.microsoft.com/office/powerpoint/2010/main" val="3058609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772732" y="2279561"/>
            <a:ext cx="10959922" cy="4288664"/>
          </a:xfrm>
          <a:prstGeom prst="rect">
            <a:avLst/>
          </a:prstGeom>
        </p:spPr>
        <p:style>
          <a:lnRef idx="2">
            <a:schemeClr val="dk1"/>
          </a:lnRef>
          <a:fillRef idx="1">
            <a:schemeClr val="lt1"/>
          </a:fillRef>
          <a:effectRef idx="0">
            <a:schemeClr val="dk1"/>
          </a:effectRef>
          <a:fontRef idx="minor">
            <a:schemeClr val="dk1"/>
          </a:fontRef>
        </p:style>
        <p:txBody>
          <a:bodyPr numCol="3" spcCol="36000" rtlCol="0" anchor="ctr"/>
          <a:lstStyle/>
          <a:p>
            <a:pPr lvl="0"/>
            <a:r>
              <a:rPr lang="es-ES" sz="4800" dirty="0" smtClean="0"/>
              <a:t>Ajo</a:t>
            </a:r>
            <a:endParaRPr lang="es-ES" sz="4800" dirty="0"/>
          </a:p>
          <a:p>
            <a:pPr lvl="0"/>
            <a:r>
              <a:rPr lang="es-ES" sz="4800" dirty="0" smtClean="0"/>
              <a:t>Ají</a:t>
            </a:r>
            <a:endParaRPr lang="es-ES" sz="4800" dirty="0"/>
          </a:p>
          <a:p>
            <a:pPr lvl="0"/>
            <a:r>
              <a:rPr lang="es-ES" sz="4800" dirty="0" smtClean="0"/>
              <a:t>Calabaza</a:t>
            </a:r>
            <a:endParaRPr lang="es-ES" sz="4800" dirty="0"/>
          </a:p>
          <a:p>
            <a:pPr lvl="0"/>
            <a:r>
              <a:rPr lang="es-ES" sz="4800" dirty="0"/>
              <a:t>Caña </a:t>
            </a:r>
            <a:r>
              <a:rPr lang="es-ES" sz="4800" dirty="0" smtClean="0"/>
              <a:t>santa</a:t>
            </a:r>
            <a:endParaRPr lang="es-ES" sz="4800" dirty="0"/>
          </a:p>
          <a:p>
            <a:pPr lvl="0"/>
            <a:r>
              <a:rPr lang="es-ES" sz="4800" dirty="0" smtClean="0"/>
              <a:t>Cebolla</a:t>
            </a:r>
            <a:endParaRPr lang="es-ES" sz="4800" dirty="0"/>
          </a:p>
          <a:p>
            <a:pPr lvl="0"/>
            <a:r>
              <a:rPr lang="es-ES" sz="4800" dirty="0"/>
              <a:t>Fruta </a:t>
            </a:r>
            <a:r>
              <a:rPr lang="es-ES" sz="4800" dirty="0" smtClean="0"/>
              <a:t>Bomba </a:t>
            </a:r>
            <a:endParaRPr lang="es-ES" sz="4800" dirty="0"/>
          </a:p>
          <a:p>
            <a:pPr lvl="0"/>
            <a:r>
              <a:rPr lang="es-ES" sz="4800" dirty="0" smtClean="0"/>
              <a:t>Guayaba</a:t>
            </a:r>
            <a:endParaRPr lang="es-ES" sz="4800" dirty="0"/>
          </a:p>
          <a:p>
            <a:pPr lvl="0"/>
            <a:r>
              <a:rPr lang="es-ES" sz="4800" dirty="0"/>
              <a:t>Hierba </a:t>
            </a:r>
            <a:r>
              <a:rPr lang="es-ES" sz="4800" dirty="0" smtClean="0"/>
              <a:t>Buena</a:t>
            </a:r>
            <a:endParaRPr lang="es-ES" sz="4800" dirty="0"/>
          </a:p>
          <a:p>
            <a:pPr lvl="0"/>
            <a:r>
              <a:rPr lang="es-ES" sz="4800" dirty="0" smtClean="0"/>
              <a:t>Limón</a:t>
            </a:r>
            <a:endParaRPr lang="es-ES" sz="4800" dirty="0"/>
          </a:p>
          <a:p>
            <a:pPr lvl="0"/>
            <a:r>
              <a:rPr lang="es-ES" sz="4800" dirty="0" smtClean="0"/>
              <a:t>Majagua</a:t>
            </a:r>
            <a:endParaRPr lang="es-ES" sz="4800" dirty="0"/>
          </a:p>
          <a:p>
            <a:pPr lvl="0"/>
            <a:r>
              <a:rPr lang="es-ES" sz="4800" dirty="0" smtClean="0"/>
              <a:t>Manzanilla</a:t>
            </a:r>
            <a:endParaRPr lang="es-ES" sz="4800" dirty="0"/>
          </a:p>
          <a:p>
            <a:pPr lvl="0"/>
            <a:r>
              <a:rPr lang="es-ES" sz="4800" dirty="0"/>
              <a:t>Menta </a:t>
            </a:r>
          </a:p>
          <a:p>
            <a:pPr lvl="0"/>
            <a:r>
              <a:rPr lang="es-ES" sz="4800" dirty="0"/>
              <a:t>Pino </a:t>
            </a:r>
            <a:r>
              <a:rPr lang="es-ES" sz="4800" dirty="0" smtClean="0"/>
              <a:t>macho</a:t>
            </a:r>
            <a:endParaRPr lang="es-ES" sz="4800" dirty="0"/>
          </a:p>
          <a:p>
            <a:pPr lvl="0"/>
            <a:r>
              <a:rPr lang="es-ES" sz="4800" dirty="0" smtClean="0"/>
              <a:t>Romerillo</a:t>
            </a:r>
            <a:endParaRPr lang="es-ES" sz="4800" dirty="0"/>
          </a:p>
          <a:p>
            <a:pPr lvl="0"/>
            <a:r>
              <a:rPr lang="es-ES" sz="4800" dirty="0" smtClean="0"/>
              <a:t>Sábila</a:t>
            </a:r>
            <a:endParaRPr lang="es-ES" sz="4800" dirty="0"/>
          </a:p>
          <a:p>
            <a:pPr lvl="0"/>
            <a:r>
              <a:rPr lang="es-ES" sz="4800" dirty="0" smtClean="0"/>
              <a:t>Salvia</a:t>
            </a:r>
            <a:endParaRPr lang="es-ES" sz="4800" dirty="0"/>
          </a:p>
          <a:p>
            <a:pPr lvl="0"/>
            <a:r>
              <a:rPr lang="es-ES" sz="4800" dirty="0" smtClean="0"/>
              <a:t>Tilo</a:t>
            </a:r>
            <a:endParaRPr lang="es-ES" sz="4800" dirty="0"/>
          </a:p>
        </p:txBody>
      </p:sp>
      <p:sp>
        <p:nvSpPr>
          <p:cNvPr id="4" name="Llamada ovalada 3"/>
          <p:cNvSpPr/>
          <p:nvPr/>
        </p:nvSpPr>
        <p:spPr>
          <a:xfrm>
            <a:off x="5215944" y="231820"/>
            <a:ext cx="3245476" cy="1661374"/>
          </a:xfrm>
          <a:prstGeom prst="wedgeEllipseCallout">
            <a:avLst>
              <a:gd name="adj1" fmla="val -52810"/>
              <a:gd name="adj2" fmla="val 69171"/>
            </a:avLst>
          </a:prstGeom>
        </p:spPr>
        <p:style>
          <a:lnRef idx="2">
            <a:schemeClr val="dk1"/>
          </a:lnRef>
          <a:fillRef idx="1">
            <a:schemeClr val="lt1"/>
          </a:fillRef>
          <a:effectRef idx="0">
            <a:schemeClr val="dk1"/>
          </a:effectRef>
          <a:fontRef idx="minor">
            <a:schemeClr val="dk1"/>
          </a:fontRef>
        </p:style>
        <p:txBody>
          <a:bodyPr rtlCol="0" anchor="ctr"/>
          <a:lstStyle/>
          <a:p>
            <a:r>
              <a:rPr lang="es-ES" sz="2800" dirty="0"/>
              <a:t>Algunas de las utilizadas son:</a:t>
            </a:r>
          </a:p>
        </p:txBody>
      </p:sp>
    </p:spTree>
    <p:extLst>
      <p:ext uri="{BB962C8B-B14F-4D97-AF65-F5344CB8AC3E}">
        <p14:creationId xmlns:p14="http://schemas.microsoft.com/office/powerpoint/2010/main" val="2440577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6367" y="367100"/>
            <a:ext cx="7817476" cy="6085215"/>
          </a:xfrm>
        </p:spPr>
        <p:txBody>
          <a:bodyPr>
            <a:noAutofit/>
          </a:bodyPr>
          <a:lstStyle/>
          <a:p>
            <a:pPr lvl="0" eaLnBrk="0" fontAlgn="base" hangingPunct="0">
              <a:lnSpc>
                <a:spcPct val="100000"/>
              </a:lnSpc>
              <a:spcAft>
                <a:spcPct val="0"/>
              </a:spcAft>
            </a:pPr>
            <a:r>
              <a:rPr lang="es-ES" sz="2400" b="1" dirty="0"/>
              <a:t>Nombre Común:</a:t>
            </a:r>
            <a:r>
              <a:rPr lang="es-ES" sz="2400" dirty="0"/>
              <a:t> Ajo</a:t>
            </a:r>
            <a:br>
              <a:rPr lang="es-ES" sz="2400" dirty="0"/>
            </a:br>
            <a:r>
              <a:rPr lang="es-ES" sz="2400" b="1" dirty="0"/>
              <a:t>Parte útil: </a:t>
            </a:r>
            <a:r>
              <a:rPr lang="es-ES" sz="2400" dirty="0"/>
              <a:t>Los bulbos frescos</a:t>
            </a:r>
            <a:br>
              <a:rPr lang="es-ES" sz="2400" dirty="0"/>
            </a:br>
            <a:r>
              <a:rPr lang="es-ES" sz="2400" b="1" dirty="0" smtClean="0"/>
              <a:t>Propiedades </a:t>
            </a:r>
            <a:r>
              <a:rPr lang="es-ES" sz="2400" b="1" dirty="0"/>
              <a:t>medicinales </a:t>
            </a:r>
            <a:r>
              <a:rPr lang="es-ES" sz="2400" b="1" dirty="0" smtClean="0"/>
              <a:t>reconocidas: </a:t>
            </a:r>
            <a:r>
              <a:rPr lang="es-ES" sz="2400" dirty="0" smtClean="0"/>
              <a:t>Cardio circulatorio (protector </a:t>
            </a:r>
            <a:r>
              <a:rPr lang="es-ES" sz="2400" dirty="0"/>
              <a:t>de los pequeños </a:t>
            </a:r>
            <a:r>
              <a:rPr lang="es-ES" sz="2400" dirty="0" smtClean="0"/>
              <a:t>vasos) </a:t>
            </a:r>
            <a:r>
              <a:rPr lang="es-ES" sz="2400" dirty="0"/>
              <a:t>Respiratorio </a:t>
            </a:r>
            <a:r>
              <a:rPr lang="es-ES" sz="2400" dirty="0" smtClean="0"/>
              <a:t>(expectorante</a:t>
            </a:r>
            <a:r>
              <a:rPr lang="es-ES" sz="2400" dirty="0"/>
              <a:t>, </a:t>
            </a:r>
            <a:r>
              <a:rPr lang="es-ES" sz="2400" dirty="0" smtClean="0"/>
              <a:t>antiasmático) </a:t>
            </a:r>
            <a:r>
              <a:rPr lang="pt-BR" sz="2400" dirty="0" smtClean="0"/>
              <a:t>Dermatológico (antifúngico)</a:t>
            </a:r>
            <a:br>
              <a:rPr lang="pt-BR" sz="2400" dirty="0" smtClean="0"/>
            </a:br>
            <a:r>
              <a:rPr lang="pt-BR" altLang="es-ES" sz="2400" b="1" dirty="0">
                <a:ea typeface="Times New Roman" panose="02020603050405020304" pitchFamily="18" charset="0"/>
                <a:cs typeface="Arial" panose="020B0604020202020204" pitchFamily="34" charset="0"/>
              </a:rPr>
              <a:t>Formas farmacêuticas</a:t>
            </a:r>
            <a:r>
              <a:rPr lang="pt-BR" altLang="es-ES" sz="2400" dirty="0">
                <a:ea typeface="Times New Roman" panose="02020603050405020304" pitchFamily="18" charset="0"/>
                <a:cs typeface="Arial" panose="020B0604020202020204" pitchFamily="34" charset="0"/>
              </a:rPr>
              <a:t>: Medicamento vegetal, jarabe, tintura.</a:t>
            </a:r>
            <a:r>
              <a:rPr kumimoji="0" lang="es-ES" altLang="es-ES" sz="2400" i="0" u="none" strike="noStrike" cap="none" normalizeH="0" baseline="0" dirty="0" smtClean="0">
                <a:ln>
                  <a:noFill/>
                </a:ln>
                <a:solidFill>
                  <a:schemeClr val="tx1"/>
                </a:solidFill>
                <a:effectLst/>
                <a:cs typeface="Arial" panose="020B0604020202020204" pitchFamily="34" charset="0"/>
              </a:rPr>
              <a:t/>
            </a:r>
            <a:br>
              <a:rPr kumimoji="0" lang="es-ES" altLang="es-ES" sz="2400" i="0" u="none" strike="noStrike" cap="none" normalizeH="0" baseline="0" dirty="0" smtClean="0">
                <a:ln>
                  <a:noFill/>
                </a:ln>
                <a:solidFill>
                  <a:schemeClr val="tx1"/>
                </a:solidFill>
                <a:effectLst/>
                <a:cs typeface="Arial" panose="020B0604020202020204" pitchFamily="34" charset="0"/>
              </a:rPr>
            </a:br>
            <a:r>
              <a:rPr lang="es-ES" altLang="es-ES" sz="2400" b="1" dirty="0">
                <a:ea typeface="Times New Roman" panose="02020603050405020304" pitchFamily="18" charset="0"/>
                <a:cs typeface="Arial" panose="020B0604020202020204" pitchFamily="34" charset="0"/>
              </a:rPr>
              <a:t>Vía de administración</a:t>
            </a:r>
            <a:r>
              <a:rPr lang="es-ES" altLang="es-ES" sz="2400" dirty="0">
                <a:ea typeface="Times New Roman" panose="02020603050405020304" pitchFamily="18" charset="0"/>
                <a:cs typeface="Arial" panose="020B0604020202020204" pitchFamily="34" charset="0"/>
              </a:rPr>
              <a:t>. Oral y tópica</a:t>
            </a:r>
            <a:r>
              <a:rPr lang="pt-BR" sz="2400" dirty="0" smtClean="0"/>
              <a:t/>
            </a:r>
            <a:br>
              <a:rPr lang="pt-BR" sz="2400" dirty="0" smtClean="0"/>
            </a:br>
            <a:r>
              <a:rPr lang="es-ES" altLang="es-ES" sz="2400" b="1" dirty="0">
                <a:ea typeface="Times New Roman" panose="02020603050405020304" pitchFamily="18" charset="0"/>
                <a:cs typeface="Arial" panose="020B0604020202020204" pitchFamily="34" charset="0"/>
              </a:rPr>
              <a:t>Forma de preparación: </a:t>
            </a:r>
            <a:r>
              <a:rPr lang="es-ES" altLang="es-ES" sz="2400" dirty="0">
                <a:ea typeface="Times New Roman" panose="02020603050405020304" pitchFamily="18" charset="0"/>
                <a:cs typeface="Arial" panose="020B0604020202020204" pitchFamily="34" charset="0"/>
              </a:rPr>
              <a:t>Tintura. Triturar ligeramente dientes de ajo pelados y colocarlos en un recipiente de vidrio agregando alcohol hasta cubrirlos </a:t>
            </a:r>
            <a:r>
              <a:rPr lang="es-ES" altLang="es-ES" sz="2400" dirty="0" smtClean="0">
                <a:ea typeface="Times New Roman" panose="02020603050405020304" pitchFamily="18" charset="0"/>
                <a:cs typeface="Arial" panose="020B0604020202020204" pitchFamily="34" charset="0"/>
              </a:rPr>
              <a:t>totalmente. Dejar </a:t>
            </a:r>
            <a:r>
              <a:rPr lang="es-ES" altLang="es-ES" sz="2400" dirty="0">
                <a:ea typeface="Times New Roman" panose="02020603050405020304" pitchFamily="18" charset="0"/>
                <a:cs typeface="Arial" panose="020B0604020202020204" pitchFamily="34" charset="0"/>
              </a:rPr>
              <a:t>reposar de 8 a 10 días al abrigo de la luz. Por vía oral consumir 20 gotas de la tintura de dos a tres veces al día o la decocción obtenida al hervir una </a:t>
            </a:r>
            <a:r>
              <a:rPr lang="es-ES" altLang="es-ES" sz="2400" dirty="0" smtClean="0">
                <a:ea typeface="Times New Roman" panose="02020603050405020304" pitchFamily="18" charset="0"/>
                <a:cs typeface="Arial" panose="020B0604020202020204" pitchFamily="34" charset="0"/>
              </a:rPr>
              <a:t>cabeza </a:t>
            </a:r>
            <a:r>
              <a:rPr lang="es-ES" altLang="es-ES" sz="2400" dirty="0">
                <a:ea typeface="Times New Roman" panose="02020603050405020304" pitchFamily="18" charset="0"/>
                <a:cs typeface="Arial" panose="020B0604020202020204" pitchFamily="34" charset="0"/>
              </a:rPr>
              <a:t>de ajo en medio litro de agua o leche. Como fungicida aplicar la tintura directamente sobre la parte afectada</a:t>
            </a:r>
            <a:r>
              <a:rPr kumimoji="0" lang="es-ES" altLang="es-ES" sz="2400" b="0" i="0" u="none" strike="noStrike" cap="none" normalizeH="0" baseline="0" dirty="0" smtClean="0">
                <a:ln>
                  <a:noFill/>
                </a:ln>
                <a:solidFill>
                  <a:schemeClr val="tx1"/>
                </a:solidFill>
                <a:effectLst/>
              </a:rPr>
              <a:t> </a:t>
            </a:r>
            <a:endParaRPr lang="es-ES" sz="2400" dirty="0"/>
          </a:p>
        </p:txBody>
      </p:sp>
      <p:sp>
        <p:nvSpPr>
          <p:cNvPr id="8" name="Rectangle 5"/>
          <p:cNvSpPr>
            <a:spLocks noChangeArrowheads="1"/>
          </p:cNvSpPr>
          <p:nvPr/>
        </p:nvSpPr>
        <p:spPr bwMode="auto">
          <a:xfrm>
            <a:off x="0" y="901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p>
        </p:txBody>
      </p:sp>
      <p:pic>
        <p:nvPicPr>
          <p:cNvPr id="9" name="Imagen 8"/>
          <p:cNvPicPr/>
          <p:nvPr/>
        </p:nvPicPr>
        <p:blipFill>
          <a:blip r:embed="rId2"/>
          <a:srcRect/>
          <a:stretch>
            <a:fillRect/>
          </a:stretch>
        </p:blipFill>
        <p:spPr bwMode="auto">
          <a:xfrm>
            <a:off x="8564451" y="367100"/>
            <a:ext cx="3195880" cy="3204737"/>
          </a:xfrm>
          <a:prstGeom prst="rect">
            <a:avLst/>
          </a:prstGeom>
          <a:noFill/>
          <a:ln w="9525">
            <a:noFill/>
            <a:miter lim="800000"/>
            <a:headEnd/>
            <a:tailEnd/>
          </a:ln>
        </p:spPr>
      </p:pic>
    </p:spTree>
    <p:extLst>
      <p:ext uri="{BB962C8B-B14F-4D97-AF65-F5344CB8AC3E}">
        <p14:creationId xmlns:p14="http://schemas.microsoft.com/office/powerpoint/2010/main" val="1388384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9562" y="403761"/>
            <a:ext cx="6129271" cy="6035675"/>
          </a:xfrm>
        </p:spPr>
        <p:txBody>
          <a:bodyPr>
            <a:normAutofit/>
          </a:bodyPr>
          <a:lstStyle/>
          <a:p>
            <a:r>
              <a:rPr lang="es-ES" sz="2800" b="1" dirty="0"/>
              <a:t>Otros nombres comunes: </a:t>
            </a:r>
            <a:r>
              <a:rPr lang="es-ES" sz="2800" dirty="0"/>
              <a:t>Ají común, pimiento.</a:t>
            </a:r>
            <a:br>
              <a:rPr lang="es-ES" sz="2800" dirty="0"/>
            </a:br>
            <a:r>
              <a:rPr lang="es-ES" sz="2800" b="1" dirty="0"/>
              <a:t>Parte útil: </a:t>
            </a:r>
            <a:r>
              <a:rPr lang="es-ES" sz="2800" dirty="0"/>
              <a:t>Los frutos.</a:t>
            </a:r>
            <a:br>
              <a:rPr lang="es-ES" sz="2800" dirty="0"/>
            </a:br>
            <a:r>
              <a:rPr lang="es-ES" sz="2800" b="1" dirty="0"/>
              <a:t>Propiedades medicinales reconocidas: </a:t>
            </a:r>
            <a:r>
              <a:rPr lang="pt-BR" sz="2800" dirty="0" smtClean="0">
                <a:effectLst/>
              </a:rPr>
              <a:t>Dermatológico (</a:t>
            </a:r>
            <a:r>
              <a:rPr lang="pt-BR" sz="2800" dirty="0" err="1"/>
              <a:t>a</a:t>
            </a:r>
            <a:r>
              <a:rPr lang="pt-BR" sz="2800" dirty="0" err="1" smtClean="0"/>
              <a:t>nti</a:t>
            </a:r>
            <a:r>
              <a:rPr lang="pt-BR" sz="2800" dirty="0" smtClean="0"/>
              <a:t> inflamatório</a:t>
            </a:r>
            <a:r>
              <a:rPr lang="es-ES" sz="1800" dirty="0" smtClean="0">
                <a:effectLst/>
                <a:latin typeface="Calibri" panose="020F0502020204030204" pitchFamily="34" charset="0"/>
                <a:ea typeface="Times New Roman" panose="02020603050405020304" pitchFamily="18" charset="0"/>
                <a:cs typeface="Times New Roman" panose="02020603050405020304" pitchFamily="18" charset="0"/>
              </a:rPr>
              <a:t>)</a:t>
            </a:r>
            <a:br>
              <a:rPr lang="es-ES" sz="1800" dirty="0" smtClean="0">
                <a:effectLst/>
                <a:latin typeface="Calibri" panose="020F0502020204030204" pitchFamily="34" charset="0"/>
                <a:ea typeface="Times New Roman" panose="02020603050405020304" pitchFamily="18" charset="0"/>
                <a:cs typeface="Times New Roman" panose="02020603050405020304" pitchFamily="18" charset="0"/>
              </a:rPr>
            </a:br>
            <a:r>
              <a:rPr lang="es-ES" sz="2800" b="1" dirty="0"/>
              <a:t>Vía de administración: </a:t>
            </a:r>
            <a:r>
              <a:rPr lang="es-ES" sz="2800" dirty="0"/>
              <a:t>Tópica</a:t>
            </a:r>
            <a:br>
              <a:rPr lang="es-ES" sz="2800" dirty="0"/>
            </a:br>
            <a:r>
              <a:rPr lang="es-ES" sz="2800" b="1" dirty="0"/>
              <a:t>Otros usos</a:t>
            </a:r>
            <a:r>
              <a:rPr lang="es-ES" sz="2800" dirty="0"/>
              <a:t>: Condimento</a:t>
            </a:r>
            <a:br>
              <a:rPr lang="es-ES" sz="2800" dirty="0"/>
            </a:br>
            <a:endParaRPr lang="es-ES" sz="2800" dirty="0"/>
          </a:p>
        </p:txBody>
      </p:sp>
      <p:pic>
        <p:nvPicPr>
          <p:cNvPr id="4" name="Imagen 3"/>
          <p:cNvPicPr/>
          <p:nvPr/>
        </p:nvPicPr>
        <p:blipFill>
          <a:blip r:embed="rId2"/>
          <a:srcRect/>
          <a:stretch>
            <a:fillRect/>
          </a:stretch>
        </p:blipFill>
        <p:spPr bwMode="auto">
          <a:xfrm>
            <a:off x="8551573" y="655569"/>
            <a:ext cx="3105726" cy="3040668"/>
          </a:xfrm>
          <a:prstGeom prst="rect">
            <a:avLst/>
          </a:prstGeom>
          <a:noFill/>
          <a:ln w="9525">
            <a:noFill/>
            <a:miter lim="800000"/>
            <a:headEnd/>
            <a:tailEnd/>
          </a:ln>
        </p:spPr>
      </p:pic>
    </p:spTree>
    <p:extLst>
      <p:ext uri="{BB962C8B-B14F-4D97-AF65-F5344CB8AC3E}">
        <p14:creationId xmlns:p14="http://schemas.microsoft.com/office/powerpoint/2010/main" val="2592994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8941" y="365125"/>
            <a:ext cx="6941713" cy="6344767"/>
          </a:xfrm>
        </p:spPr>
        <p:txBody>
          <a:bodyPr>
            <a:normAutofit fontScale="90000"/>
          </a:bodyPr>
          <a:lstStyle/>
          <a:p>
            <a:pPr lvl="0" indent="228600" eaLnBrk="0" fontAlgn="base" hangingPunct="0">
              <a:lnSpc>
                <a:spcPct val="100000"/>
              </a:lnSpc>
              <a:spcAft>
                <a:spcPct val="0"/>
              </a:spcAft>
            </a:pPr>
            <a:r>
              <a:rPr lang="es-ES" sz="2800" dirty="0" smtClean="0"/>
              <a:t/>
            </a:r>
            <a:br>
              <a:rPr lang="es-ES" sz="2800" dirty="0" smtClean="0"/>
            </a:br>
            <a:r>
              <a:rPr lang="es-ES" sz="2800" b="1" dirty="0" smtClean="0"/>
              <a:t>Nombre </a:t>
            </a:r>
            <a:r>
              <a:rPr lang="es-ES" sz="2800" b="1" dirty="0"/>
              <a:t>común</a:t>
            </a:r>
            <a:r>
              <a:rPr lang="es-ES" sz="2800" dirty="0"/>
              <a:t>: Calabaza</a:t>
            </a:r>
            <a:br>
              <a:rPr lang="es-ES" sz="2800" dirty="0"/>
            </a:br>
            <a:r>
              <a:rPr lang="es-ES" sz="2800" b="1" dirty="0"/>
              <a:t>Parte útil</a:t>
            </a:r>
            <a:r>
              <a:rPr lang="es-ES" sz="2800" dirty="0"/>
              <a:t>: Semillas</a:t>
            </a:r>
            <a:br>
              <a:rPr lang="es-ES" sz="2800" dirty="0"/>
            </a:br>
            <a:r>
              <a:rPr lang="es-ES" sz="2800" b="1" dirty="0"/>
              <a:t>Forma de recolección</a:t>
            </a:r>
            <a:r>
              <a:rPr lang="es-ES" sz="2800" dirty="0"/>
              <a:t>: Tomar las semillas de frutas bien desarrolladas y maduras. Utilizarlas </a:t>
            </a:r>
            <a:r>
              <a:rPr lang="es-ES" sz="2800" dirty="0" smtClean="0"/>
              <a:t>frescas</a:t>
            </a:r>
            <a:br>
              <a:rPr lang="es-ES" sz="2800" dirty="0" smtClean="0"/>
            </a:br>
            <a:r>
              <a:rPr lang="es-ES" sz="2800" b="1" dirty="0"/>
              <a:t>Propiedades medicinales </a:t>
            </a:r>
            <a:r>
              <a:rPr lang="es-ES" sz="2800" b="1" dirty="0" smtClean="0"/>
              <a:t>reconocidas</a:t>
            </a:r>
            <a:r>
              <a:rPr lang="es-ES" sz="2800" dirty="0" smtClean="0"/>
              <a:t>: Digestivo (antihelmíntico)</a:t>
            </a:r>
            <a:br>
              <a:rPr lang="es-ES" sz="2800" dirty="0" smtClean="0"/>
            </a:br>
            <a:r>
              <a:rPr kumimoji="0" lang="es-ES" altLang="es-ES" sz="28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Formas farmacéuticas descritas</a:t>
            </a:r>
            <a:r>
              <a:rPr kumimoji="0" lang="es-ES" alt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Medicamento vegetal</a:t>
            </a:r>
            <a:r>
              <a:rPr kumimoji="0" lang="es-ES" altLang="es-ES" sz="2400" b="0" i="0" u="none" strike="noStrike" cap="none" normalizeH="0" baseline="0" dirty="0" smtClean="0">
                <a:ln>
                  <a:noFill/>
                </a:ln>
                <a:solidFill>
                  <a:schemeClr val="tx1"/>
                </a:solidFill>
                <a:effectLst/>
              </a:rPr>
              <a:t/>
            </a:r>
            <a:br>
              <a:rPr kumimoji="0" lang="es-ES" altLang="es-ES" sz="2400" b="0" i="0" u="none" strike="noStrike" cap="none" normalizeH="0" baseline="0" dirty="0" smtClean="0">
                <a:ln>
                  <a:noFill/>
                </a:ln>
                <a:solidFill>
                  <a:schemeClr val="tx1"/>
                </a:solidFill>
                <a:effectLst/>
              </a:rPr>
            </a:br>
            <a:r>
              <a:rPr kumimoji="0" lang="es-ES" altLang="es-ES" sz="28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Vía de administración</a:t>
            </a:r>
            <a:r>
              <a:rPr kumimoji="0" lang="es-ES" alt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Oral</a:t>
            </a:r>
            <a:r>
              <a:rPr kumimoji="0" lang="es-ES" altLang="es-ES" sz="2400" b="0" i="0" u="none" strike="noStrike" cap="none" normalizeH="0" baseline="0" dirty="0" smtClean="0">
                <a:ln>
                  <a:noFill/>
                </a:ln>
                <a:solidFill>
                  <a:schemeClr val="tx1"/>
                </a:solidFill>
                <a:effectLst/>
              </a:rPr>
              <a:t/>
            </a:r>
            <a:br>
              <a:rPr kumimoji="0" lang="es-ES" altLang="es-ES" sz="2400" b="0" i="0" u="none" strike="noStrike" cap="none" normalizeH="0" baseline="0" dirty="0" smtClean="0">
                <a:ln>
                  <a:noFill/>
                </a:ln>
                <a:solidFill>
                  <a:schemeClr val="tx1"/>
                </a:solidFill>
                <a:effectLst/>
              </a:rPr>
            </a:br>
            <a:r>
              <a:rPr kumimoji="0" lang="es-ES" altLang="es-ES" sz="28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Otros usos</a:t>
            </a:r>
            <a:r>
              <a:rPr kumimoji="0" lang="es-ES" alt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La masa o pulpa de los frutos es comestible</a:t>
            </a:r>
            <a:r>
              <a:rPr lang="es-ES" sz="2800" dirty="0" smtClean="0"/>
              <a:t/>
            </a:r>
            <a:br>
              <a:rPr lang="es-ES" sz="2800" dirty="0" smtClean="0"/>
            </a:br>
            <a:r>
              <a:rPr kumimoji="0" lang="es-ES" altLang="es-ES" sz="2800" b="1"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Forma de preparación</a:t>
            </a:r>
            <a:r>
              <a:rPr kumimoji="0" lang="es-ES" alt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De 30 a40 g. de semillas para niños y de 50 a60 g. para adultos, machacadas y mezcladas con miel o batidas con leche. Debe administrársele un purgante</a:t>
            </a:r>
            <a:r>
              <a:rPr lang="es-ES" altLang="es-ES" sz="2800" dirty="0">
                <a:ea typeface="Times New Roman" panose="02020603050405020304" pitchFamily="18" charset="0"/>
                <a:cs typeface="Arial" panose="020B0604020202020204" pitchFamily="34" charset="0"/>
              </a:rPr>
              <a:t> </a:t>
            </a:r>
            <a:r>
              <a:rPr kumimoji="0" lang="es-ES" altLang="es-ES" sz="28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4 a 5 horas después de la ingestión de las semillas</a:t>
            </a:r>
            <a:r>
              <a:rPr kumimoji="0" lang="es-ES" altLang="es-ES" sz="2800" b="0" i="0" u="none" strike="noStrike" cap="none" normalizeH="0" baseline="0" dirty="0" smtClean="0">
                <a:ln>
                  <a:noFill/>
                </a:ln>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t/>
            </a:r>
            <a:br>
              <a:rPr kumimoji="0" lang="es-ES" altLang="es-ES" sz="2800" b="0" i="0" u="none" strike="noStrike" cap="none" normalizeH="0" baseline="0" dirty="0" smtClean="0">
                <a:ln>
                  <a:noFill/>
                </a:ln>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s-ES" sz="2800" dirty="0"/>
          </a:p>
        </p:txBody>
      </p:sp>
      <p:sp>
        <p:nvSpPr>
          <p:cNvPr id="4" name="Rectangle 2"/>
          <p:cNvSpPr>
            <a:spLocks noChangeArrowheads="1"/>
          </p:cNvSpPr>
          <p:nvPr/>
        </p:nvSpPr>
        <p:spPr bwMode="auto">
          <a:xfrm>
            <a:off x="0" y="-15052"/>
            <a:ext cx="458780" cy="487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25392" rIns="91440" bIns="0" numCol="1" anchor="ctr" anchorCtr="0" compatLnSpc="1">
            <a:prstTxWarp prst="textNoShape">
              <a:avLst/>
            </a:prstTxWarp>
            <a:spAutoFit/>
          </a:bodyPr>
          <a:lstStyle>
            <a:lvl1pPr indent="228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860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s-ES" altLang="es-ES" sz="1100" b="0" i="0" u="none" strike="noStrike" cap="none" normalizeH="0" baseline="0" dirty="0" smtClean="0">
              <a:ln>
                <a:noFill/>
              </a:ln>
              <a:solidFill>
                <a:schemeClr val="tx1"/>
              </a:solidFill>
              <a:effectLst/>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pic>
        <p:nvPicPr>
          <p:cNvPr id="6" name="Imagen 5"/>
          <p:cNvPicPr/>
          <p:nvPr/>
        </p:nvPicPr>
        <p:blipFill>
          <a:blip r:embed="rId2"/>
          <a:srcRect/>
          <a:stretch>
            <a:fillRect/>
          </a:stretch>
        </p:blipFill>
        <p:spPr bwMode="auto">
          <a:xfrm>
            <a:off x="8770514" y="472253"/>
            <a:ext cx="3062546" cy="2863292"/>
          </a:xfrm>
          <a:prstGeom prst="rect">
            <a:avLst/>
          </a:prstGeom>
          <a:noFill/>
          <a:ln w="9525">
            <a:noFill/>
            <a:miter lim="800000"/>
            <a:headEnd/>
            <a:tailEnd/>
          </a:ln>
        </p:spPr>
      </p:pic>
    </p:spTree>
    <p:extLst>
      <p:ext uri="{BB962C8B-B14F-4D97-AF65-F5344CB8AC3E}">
        <p14:creationId xmlns:p14="http://schemas.microsoft.com/office/powerpoint/2010/main" val="2368892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608" y="193183"/>
            <a:ext cx="7791719" cy="6542468"/>
          </a:xfrm>
        </p:spPr>
        <p:txBody>
          <a:bodyPr>
            <a:normAutofit/>
          </a:bodyPr>
          <a:lstStyle/>
          <a:p>
            <a:pPr lvl="0" eaLnBrk="0" fontAlgn="base" hangingPunct="0">
              <a:lnSpc>
                <a:spcPct val="100000"/>
              </a:lnSpc>
              <a:spcAft>
                <a:spcPct val="0"/>
              </a:spcAft>
            </a:pPr>
            <a:r>
              <a:rPr lang="es-ES" sz="2800" b="1" dirty="0"/>
              <a:t>Nombre común: </a:t>
            </a:r>
            <a:r>
              <a:rPr lang="es-ES" sz="2800" dirty="0"/>
              <a:t>Caña santa.</a:t>
            </a:r>
            <a:br>
              <a:rPr lang="es-ES" sz="2800" dirty="0"/>
            </a:br>
            <a:r>
              <a:rPr lang="es-ES" sz="2800" b="1" dirty="0"/>
              <a:t>Parte útil</a:t>
            </a:r>
            <a:r>
              <a:rPr lang="es-ES" sz="2800" dirty="0"/>
              <a:t>: Las hojas.</a:t>
            </a:r>
            <a:br>
              <a:rPr lang="es-ES" sz="2800" dirty="0"/>
            </a:br>
            <a:r>
              <a:rPr lang="es-ES" sz="2800" b="1" dirty="0"/>
              <a:t>Propiedades medicinales reconocidas</a:t>
            </a:r>
            <a:r>
              <a:rPr lang="es-ES" sz="2800" dirty="0"/>
              <a:t>:</a:t>
            </a:r>
            <a:br>
              <a:rPr lang="es-ES" sz="2800" dirty="0"/>
            </a:br>
            <a:r>
              <a:rPr lang="es-ES" sz="2800" dirty="0"/>
              <a:t>Cardio </a:t>
            </a:r>
            <a:r>
              <a:rPr lang="es-ES" sz="2800" dirty="0" smtClean="0"/>
              <a:t>circulatorio (anti hipertensivo) Respiratorio (anti asmático)</a:t>
            </a:r>
            <a:br>
              <a:rPr lang="es-ES" sz="2800" dirty="0" smtClean="0"/>
            </a:br>
            <a:r>
              <a:rPr lang="es-ES" altLang="es-ES" sz="2800" b="1" dirty="0">
                <a:ea typeface="Times New Roman" panose="02020603050405020304" pitchFamily="18" charset="0"/>
                <a:cs typeface="Arial" panose="020B0604020202020204" pitchFamily="34" charset="0"/>
              </a:rPr>
              <a:t>Formas farmacéuticas descritas: </a:t>
            </a:r>
            <a:r>
              <a:rPr lang="es-ES" altLang="es-ES" sz="2800" dirty="0">
                <a:ea typeface="Times New Roman" panose="02020603050405020304" pitchFamily="18" charset="0"/>
                <a:cs typeface="Arial" panose="020B0604020202020204" pitchFamily="34" charset="0"/>
              </a:rPr>
              <a:t>Medicamento vegetal.</a:t>
            </a:r>
            <a:r>
              <a:rPr kumimoji="0" lang="es-ES" altLang="es-ES" sz="2800" b="0" i="0" u="none" strike="noStrike" cap="none" normalizeH="0" baseline="0" dirty="0" smtClean="0">
                <a:ln>
                  <a:noFill/>
                </a:ln>
                <a:solidFill>
                  <a:schemeClr val="tx1"/>
                </a:solidFill>
                <a:effectLst/>
              </a:rPr>
              <a:t/>
            </a:r>
            <a:br>
              <a:rPr kumimoji="0" lang="es-ES" altLang="es-ES" sz="2800" b="0" i="0" u="none" strike="noStrike" cap="none" normalizeH="0" baseline="0" dirty="0" smtClean="0">
                <a:ln>
                  <a:noFill/>
                </a:ln>
                <a:solidFill>
                  <a:schemeClr val="tx1"/>
                </a:solidFill>
                <a:effectLst/>
              </a:rPr>
            </a:br>
            <a:r>
              <a:rPr lang="es-ES" altLang="es-ES" sz="2800" b="1" dirty="0">
                <a:ea typeface="Times New Roman" panose="02020603050405020304" pitchFamily="18" charset="0"/>
                <a:cs typeface="Arial" panose="020B0604020202020204" pitchFamily="34" charset="0"/>
              </a:rPr>
              <a:t>Vía de administración</a:t>
            </a:r>
            <a:r>
              <a:rPr lang="es-ES" altLang="es-ES" sz="2800" dirty="0">
                <a:ea typeface="Times New Roman" panose="02020603050405020304" pitchFamily="18" charset="0"/>
                <a:cs typeface="Arial" panose="020B0604020202020204" pitchFamily="34" charset="0"/>
              </a:rPr>
              <a:t>: Oral.</a:t>
            </a:r>
            <a:r>
              <a:rPr kumimoji="0" lang="es-ES" altLang="es-ES" sz="2800" b="0" i="0" u="none" strike="noStrike" cap="none" normalizeH="0" baseline="0" dirty="0" smtClean="0">
                <a:ln>
                  <a:noFill/>
                </a:ln>
                <a:solidFill>
                  <a:schemeClr val="tx1"/>
                </a:solidFill>
                <a:effectLst/>
              </a:rPr>
              <a:t/>
            </a:r>
            <a:br>
              <a:rPr kumimoji="0" lang="es-ES" altLang="es-ES" sz="2800" b="0" i="0" u="none" strike="noStrike" cap="none" normalizeH="0" baseline="0" dirty="0" smtClean="0">
                <a:ln>
                  <a:noFill/>
                </a:ln>
                <a:solidFill>
                  <a:schemeClr val="tx1"/>
                </a:solidFill>
                <a:effectLst/>
              </a:rPr>
            </a:br>
            <a:r>
              <a:rPr lang="es-ES" altLang="es-ES" sz="2800" b="1" dirty="0">
                <a:ea typeface="Times New Roman" panose="02020603050405020304" pitchFamily="18" charset="0"/>
                <a:cs typeface="Arial" panose="020B0604020202020204" pitchFamily="34" charset="0"/>
              </a:rPr>
              <a:t>Otros usos: </a:t>
            </a:r>
            <a:r>
              <a:rPr lang="es-ES" altLang="es-ES" sz="2800" dirty="0">
                <a:ea typeface="Times New Roman" panose="02020603050405020304" pitchFamily="18" charset="0"/>
                <a:cs typeface="Arial" panose="020B0604020202020204" pitchFamily="34" charset="0"/>
              </a:rPr>
              <a:t>Industria alimentaria y de perfumería</a:t>
            </a:r>
            <a:r>
              <a:rPr lang="es-ES" altLang="es-ES" sz="2800" dirty="0" smtClean="0">
                <a:ea typeface="Times New Roman" panose="02020603050405020304" pitchFamily="18" charset="0"/>
                <a:cs typeface="Arial" panose="020B0604020202020204" pitchFamily="34" charset="0"/>
              </a:rPr>
              <a:t>.</a:t>
            </a:r>
            <a:br>
              <a:rPr lang="es-ES" altLang="es-ES" sz="2800" dirty="0" smtClean="0">
                <a:ea typeface="Times New Roman" panose="02020603050405020304" pitchFamily="18" charset="0"/>
                <a:cs typeface="Arial" panose="020B0604020202020204" pitchFamily="34" charset="0"/>
              </a:rPr>
            </a:br>
            <a:r>
              <a:rPr lang="es-ES" altLang="es-ES" sz="2800" b="1" dirty="0">
                <a:ea typeface="Times New Roman" panose="02020603050405020304" pitchFamily="18" charset="0"/>
                <a:cs typeface="Arial" panose="020B0604020202020204" pitchFamily="34" charset="0"/>
              </a:rPr>
              <a:t>Formas de preparación</a:t>
            </a:r>
            <a:r>
              <a:rPr lang="es-ES" altLang="es-ES" sz="2800" dirty="0">
                <a:ea typeface="Times New Roman" panose="02020603050405020304" pitchFamily="18" charset="0"/>
                <a:cs typeface="Arial" panose="020B0604020202020204" pitchFamily="34" charset="0"/>
              </a:rPr>
              <a:t>: Infusión: Verter 1 taza de agua hirviendo sobre una cucharadita de hojas desmenuzadas. </a:t>
            </a:r>
            <a:br>
              <a:rPr lang="es-ES" altLang="es-ES" sz="2800" dirty="0">
                <a:ea typeface="Times New Roman" panose="02020603050405020304" pitchFamily="18" charset="0"/>
                <a:cs typeface="Arial" panose="020B0604020202020204" pitchFamily="34" charset="0"/>
              </a:rPr>
            </a:br>
            <a:r>
              <a:rPr lang="es-ES" altLang="es-ES" sz="2800" dirty="0">
                <a:ea typeface="Times New Roman" panose="02020603050405020304" pitchFamily="18" charset="0"/>
                <a:cs typeface="Arial" panose="020B0604020202020204" pitchFamily="34" charset="0"/>
              </a:rPr>
              <a:t>Reposar por 10 a 15 min. Colar utilizando un paño o lienzo fino. Beber de 2 a 3 tazas al día</a:t>
            </a:r>
            <a:r>
              <a:rPr kumimoji="0" lang="es-ES" altLang="es-ES" sz="2800" b="0" i="0" u="none" strike="noStrike" cap="none" normalizeH="0" baseline="0" dirty="0" smtClean="0">
                <a:ln>
                  <a:noFill/>
                </a:ln>
                <a:solidFill>
                  <a:schemeClr val="tx1"/>
                </a:solidFill>
                <a:effectLst/>
              </a:rPr>
              <a:t> </a:t>
            </a:r>
            <a:endParaRPr lang="es-ES" sz="2800" dirty="0"/>
          </a:p>
        </p:txBody>
      </p:sp>
      <p:pic>
        <p:nvPicPr>
          <p:cNvPr id="5" name="Imagen 4"/>
          <p:cNvPicPr/>
          <p:nvPr/>
        </p:nvPicPr>
        <p:blipFill>
          <a:blip r:embed="rId2"/>
          <a:srcRect/>
          <a:stretch>
            <a:fillRect/>
          </a:stretch>
        </p:blipFill>
        <p:spPr bwMode="auto">
          <a:xfrm>
            <a:off x="8667483" y="352246"/>
            <a:ext cx="3062546" cy="2867472"/>
          </a:xfrm>
          <a:prstGeom prst="rect">
            <a:avLst/>
          </a:prstGeom>
          <a:noFill/>
          <a:ln w="9525">
            <a:noFill/>
            <a:miter lim="800000"/>
            <a:headEnd/>
            <a:tailEnd/>
          </a:ln>
        </p:spPr>
      </p:pic>
    </p:spTree>
    <p:extLst>
      <p:ext uri="{BB962C8B-B14F-4D97-AF65-F5344CB8AC3E}">
        <p14:creationId xmlns:p14="http://schemas.microsoft.com/office/powerpoint/2010/main" val="1447587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47730" y="365125"/>
            <a:ext cx="7443988" cy="6048554"/>
          </a:xfrm>
        </p:spPr>
        <p:txBody>
          <a:bodyPr>
            <a:normAutofit fontScale="90000"/>
          </a:bodyPr>
          <a:lstStyle/>
          <a:p>
            <a:r>
              <a:rPr lang="es-ES" sz="2800" b="1" dirty="0"/>
              <a:t>Nombre común: </a:t>
            </a:r>
            <a:r>
              <a:rPr lang="es-ES" sz="2800" dirty="0" smtClean="0"/>
              <a:t>Cebolla</a:t>
            </a:r>
            <a:r>
              <a:rPr lang="es-ES" sz="2800" b="1" dirty="0" smtClean="0"/>
              <a:t/>
            </a:r>
            <a:br>
              <a:rPr lang="es-ES" sz="2800" b="1" dirty="0" smtClean="0"/>
            </a:br>
            <a:r>
              <a:rPr lang="es-ES" sz="2800" b="1" dirty="0" smtClean="0"/>
              <a:t>Localización</a:t>
            </a:r>
            <a:r>
              <a:rPr lang="es-ES" sz="2800" dirty="0"/>
              <a:t>: Como cultivo comercial o doméstico en todo el territorio nacional. </a:t>
            </a:r>
            <a:br>
              <a:rPr lang="es-ES" sz="2800" dirty="0"/>
            </a:br>
            <a:r>
              <a:rPr lang="es-ES" sz="2800" b="1" dirty="0"/>
              <a:t>Partes de la planta que se usan medicinalmente</a:t>
            </a:r>
            <a:r>
              <a:rPr lang="es-ES" sz="2800" dirty="0"/>
              <a:t>: El bulbo.</a:t>
            </a:r>
            <a:br>
              <a:rPr lang="es-ES" sz="2800" dirty="0"/>
            </a:br>
            <a:r>
              <a:rPr lang="es-ES" sz="2800" b="1" dirty="0"/>
              <a:t>Propiedades medicinales </a:t>
            </a:r>
            <a:r>
              <a:rPr lang="es-ES" sz="2800" b="1" dirty="0" smtClean="0"/>
              <a:t>reconocidas</a:t>
            </a:r>
            <a:r>
              <a:rPr lang="es-ES" sz="2800" dirty="0" smtClean="0"/>
              <a:t>: </a:t>
            </a:r>
            <a:r>
              <a:rPr lang="es-ES" sz="2800" dirty="0"/>
              <a:t>Cardio </a:t>
            </a:r>
            <a:r>
              <a:rPr lang="es-ES" sz="2800" dirty="0" smtClean="0"/>
              <a:t>circulatorio (</a:t>
            </a:r>
            <a:r>
              <a:rPr lang="es-ES" sz="2800" dirty="0"/>
              <a:t>Protector de los pequeños </a:t>
            </a:r>
            <a:r>
              <a:rPr lang="es-ES" sz="2800" dirty="0" smtClean="0"/>
              <a:t>vasos)</a:t>
            </a:r>
            <a:br>
              <a:rPr lang="es-ES" sz="2800" dirty="0" smtClean="0"/>
            </a:br>
            <a:r>
              <a:rPr lang="es-ES" sz="3100" b="1" dirty="0"/>
              <a:t>Formas farmacéuticas </a:t>
            </a:r>
            <a:r>
              <a:rPr lang="es-ES" sz="3100" b="1" dirty="0" smtClean="0"/>
              <a:t>descritas</a:t>
            </a:r>
            <a:r>
              <a:rPr lang="es-ES" sz="3100" dirty="0" smtClean="0"/>
              <a:t>: Medicamento </a:t>
            </a:r>
            <a:r>
              <a:rPr lang="es-ES" sz="3100" dirty="0"/>
              <a:t>vegetal.</a:t>
            </a:r>
            <a:br>
              <a:rPr lang="es-ES" sz="3100" dirty="0"/>
            </a:br>
            <a:r>
              <a:rPr lang="es-ES" sz="3100" b="1" dirty="0"/>
              <a:t>Vía de </a:t>
            </a:r>
            <a:r>
              <a:rPr lang="es-ES" sz="3100" b="1" dirty="0" smtClean="0"/>
              <a:t>administración</a:t>
            </a:r>
            <a:r>
              <a:rPr lang="es-ES" sz="3100" dirty="0" smtClean="0"/>
              <a:t>: Oral</a:t>
            </a:r>
            <a:r>
              <a:rPr lang="es-ES" sz="3100" dirty="0"/>
              <a:t>.</a:t>
            </a:r>
            <a:br>
              <a:rPr lang="es-ES" sz="3100" dirty="0"/>
            </a:br>
            <a:r>
              <a:rPr lang="es-ES" sz="3100" b="1" dirty="0"/>
              <a:t>Formas de administración y dosis</a:t>
            </a:r>
            <a:r>
              <a:rPr lang="es-ES" sz="3100" dirty="0"/>
              <a:t>: Como cocimiento: Hervir durante 30 min. Cebollas en </a:t>
            </a:r>
            <a:r>
              <a:rPr lang="es-ES" sz="3100" dirty="0" smtClean="0"/>
              <a:t/>
            </a:r>
            <a:br>
              <a:rPr lang="es-ES" sz="3100" dirty="0" smtClean="0"/>
            </a:br>
            <a:r>
              <a:rPr lang="es-ES" sz="3100" dirty="0" smtClean="0"/>
              <a:t> </a:t>
            </a:r>
            <a:r>
              <a:rPr lang="es-ES" sz="3100" dirty="0"/>
              <a:t>2 tazas de agua o leche. Filtrar y endulzar con miel. Beber 1 taza después de cada comida. El jugo se prepara machacando varias cebollas en un colador o trapo limpio y exprimiéndolas para obtener el jugo. Puede usarse puro o con agua, en forma interna o externa.  </a:t>
            </a:r>
            <a:br>
              <a:rPr lang="es-ES" sz="3100" dirty="0"/>
            </a:br>
            <a:r>
              <a:rPr lang="es-ES" sz="3100" b="1" dirty="0"/>
              <a:t>Otros usos</a:t>
            </a:r>
            <a:r>
              <a:rPr lang="es-ES" sz="3100" dirty="0"/>
              <a:t>: Es muy apreciada como alimento</a:t>
            </a:r>
            <a:r>
              <a:rPr lang="es-ES" sz="3100" dirty="0" smtClean="0"/>
              <a:t>.</a:t>
            </a:r>
            <a:endParaRPr lang="es-ES" sz="2000" dirty="0"/>
          </a:p>
        </p:txBody>
      </p:sp>
      <p:pic>
        <p:nvPicPr>
          <p:cNvPr id="3" name="Imagen 2"/>
          <p:cNvPicPr/>
          <p:nvPr/>
        </p:nvPicPr>
        <p:blipFill>
          <a:blip r:embed="rId2"/>
          <a:srcRect/>
          <a:stretch>
            <a:fillRect/>
          </a:stretch>
        </p:blipFill>
        <p:spPr bwMode="auto">
          <a:xfrm>
            <a:off x="8706118" y="365124"/>
            <a:ext cx="3101859" cy="2635653"/>
          </a:xfrm>
          <a:prstGeom prst="rect">
            <a:avLst/>
          </a:prstGeom>
          <a:noFill/>
          <a:ln w="9525">
            <a:noFill/>
            <a:miter lim="800000"/>
            <a:headEnd/>
            <a:tailEnd/>
          </a:ln>
        </p:spPr>
      </p:pic>
    </p:spTree>
    <p:extLst>
      <p:ext uri="{BB962C8B-B14F-4D97-AF65-F5344CB8AC3E}">
        <p14:creationId xmlns:p14="http://schemas.microsoft.com/office/powerpoint/2010/main" val="433602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6631546" cy="6151585"/>
          </a:xfrm>
        </p:spPr>
        <p:txBody>
          <a:bodyPr>
            <a:normAutofit/>
          </a:bodyPr>
          <a:lstStyle/>
          <a:p>
            <a:r>
              <a:rPr lang="es-ES" sz="2800" b="1" dirty="0"/>
              <a:t>Otros nombres comunes: </a:t>
            </a:r>
            <a:r>
              <a:rPr lang="es-ES" sz="2800" dirty="0"/>
              <a:t>Fruta </a:t>
            </a:r>
            <a:r>
              <a:rPr lang="es-ES" sz="2800" dirty="0" smtClean="0"/>
              <a:t>bomba, Papaya</a:t>
            </a:r>
            <a:r>
              <a:rPr lang="es-ES" sz="2800" dirty="0"/>
              <a:t>.</a:t>
            </a:r>
            <a:br>
              <a:rPr lang="es-ES" sz="2800" dirty="0"/>
            </a:br>
            <a:r>
              <a:rPr lang="es-ES" sz="2800" b="1" dirty="0"/>
              <a:t>Parte útil</a:t>
            </a:r>
            <a:r>
              <a:rPr lang="es-ES" sz="2800" dirty="0"/>
              <a:t>: Los frutos.</a:t>
            </a:r>
            <a:br>
              <a:rPr lang="es-ES" sz="2800" dirty="0"/>
            </a:br>
            <a:r>
              <a:rPr lang="es-ES" sz="2800" b="1" dirty="0"/>
              <a:t>Propiedades medicinales </a:t>
            </a:r>
            <a:r>
              <a:rPr lang="es-ES" sz="2800" b="1" dirty="0" smtClean="0"/>
              <a:t>reconocidas</a:t>
            </a:r>
            <a:r>
              <a:rPr lang="es-ES" sz="2800" dirty="0" smtClean="0"/>
              <a:t>: Piel (antibacteriana)</a:t>
            </a:r>
            <a:br>
              <a:rPr lang="es-ES" sz="2800" dirty="0" smtClean="0"/>
            </a:br>
            <a:r>
              <a:rPr lang="es-ES" sz="2800" b="1" dirty="0"/>
              <a:t>Formas farmacéuticas descritas</a:t>
            </a:r>
            <a:r>
              <a:rPr lang="es-ES" sz="2800" dirty="0"/>
              <a:t>: Medicamento vegetal.</a:t>
            </a:r>
            <a:br>
              <a:rPr lang="es-ES" sz="2800" dirty="0"/>
            </a:br>
            <a:r>
              <a:rPr lang="es-ES" sz="2800" b="1" dirty="0"/>
              <a:t>Vía de administración</a:t>
            </a:r>
            <a:r>
              <a:rPr lang="es-ES" sz="2800" dirty="0"/>
              <a:t>: Tópica.</a:t>
            </a:r>
            <a:br>
              <a:rPr lang="es-ES" sz="2800" dirty="0"/>
            </a:br>
            <a:r>
              <a:rPr lang="es-ES" sz="2800" b="1" dirty="0"/>
              <a:t>Otros usos</a:t>
            </a:r>
            <a:r>
              <a:rPr lang="es-ES" sz="2800" dirty="0"/>
              <a:t>: Alimenticios.</a:t>
            </a:r>
            <a:br>
              <a:rPr lang="es-ES" sz="2800" dirty="0"/>
            </a:br>
            <a:r>
              <a:rPr lang="es-ES" sz="2800" dirty="0"/>
              <a:t>C</a:t>
            </a:r>
            <a:r>
              <a:rPr lang="es-ES" sz="2800" b="1" dirty="0"/>
              <a:t>omponentes</a:t>
            </a:r>
            <a:r>
              <a:rPr lang="es-ES" sz="2800" dirty="0"/>
              <a:t>: El fruto es rico en vitaminas (particularmente C y E) y sales minerales (sobre todo potasio). </a:t>
            </a:r>
          </a:p>
        </p:txBody>
      </p:sp>
    </p:spTree>
    <p:extLst>
      <p:ext uri="{BB962C8B-B14F-4D97-AF65-F5344CB8AC3E}">
        <p14:creationId xmlns:p14="http://schemas.microsoft.com/office/powerpoint/2010/main" val="24767504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152</Words>
  <Application>Microsoft Office PowerPoint</Application>
  <PresentationFormat>Panorámica</PresentationFormat>
  <Paragraphs>43</Paragraphs>
  <Slides>22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22</vt:i4>
      </vt:variant>
    </vt:vector>
  </HeadingPairs>
  <TitlesOfParts>
    <vt:vector size="27" baseType="lpstr">
      <vt:lpstr>Arial</vt:lpstr>
      <vt:lpstr>Calibri</vt:lpstr>
      <vt:lpstr>Calibri Light</vt:lpstr>
      <vt:lpstr>Times New Roman</vt:lpstr>
      <vt:lpstr>Tema de Office</vt:lpstr>
      <vt:lpstr>Las plantas medicinales  con propiedades curativas (fitoterapia)</vt:lpstr>
      <vt:lpstr>Plantas reconocidas científica o popularmente, con propiedades curativas utilizadas en el tratamiento de enfermedades, otras con fines comerciales, en la elaboración de productos farmacéuticos e industriales.</vt:lpstr>
      <vt:lpstr>Presentación de PowerPoint</vt:lpstr>
      <vt:lpstr>Nombre Común: Ajo Parte útil: Los bulbos frescos Propiedades medicinales reconocidas: Cardio circulatorio (protector de los pequeños vasos) Respiratorio (expectorante, antiasmático) Dermatológico (antifúngico) Formas farmacêuticas: Medicamento vegetal, jarabe, tintura. Vía de administración. Oral y tópica Forma de preparación: Tintura. Triturar ligeramente dientes de ajo pelados y colocarlos en un recipiente de vidrio agregando alcohol hasta cubrirlos totalmente. Dejar reposar de 8 a 10 días al abrigo de la luz. Por vía oral consumir 20 gotas de la tintura de dos a tres veces al día o la decocción obtenida al hervir una cabeza de ajo en medio litro de agua o leche. Como fungicida aplicar la tintura directamente sobre la parte afectada </vt:lpstr>
      <vt:lpstr>Otros nombres comunes: Ají común, pimiento. Parte útil: Los frutos. Propiedades medicinales reconocidas: Dermatológico (anti inflamatório) Vía de administración: Tópica Otros usos: Condimento </vt:lpstr>
      <vt:lpstr> Nombre común: Calabaza Parte útil: Semillas Forma de recolección: Tomar las semillas de frutas bien desarrolladas y maduras. Utilizarlas frescas Propiedades medicinales reconocidas: Digestivo (antihelmíntico) Formas farmacéuticas descritas: Medicamento vegetal Vía de administración: Oral Otros usos: La masa o pulpa de los frutos es comestible Forma de preparación: De 30 a40 g. de semillas para niños y de 50 a60 g. para adultos, machacadas y mezcladas con miel o batidas con leche. Debe administrársele un purgante 4 a 5 horas después de la ingestión de las semillas </vt:lpstr>
      <vt:lpstr>Nombre común: Caña santa. Parte útil: Las hojas. Propiedades medicinales reconocidas: Cardio circulatorio (anti hipertensivo) Respiratorio (anti asmático) Formas farmacéuticas descritas: Medicamento vegetal. Vía de administración: Oral. Otros usos: Industria alimentaria y de perfumería. Formas de preparación: Infusión: Verter 1 taza de agua hirviendo sobre una cucharadita de hojas desmenuzadas.  Reposar por 10 a 15 min. Colar utilizando un paño o lienzo fino. Beber de 2 a 3 tazas al día </vt:lpstr>
      <vt:lpstr>Nombre común: Cebolla Localización: Como cultivo comercial o doméstico en todo el territorio nacional.  Partes de la planta que se usan medicinalmente: El bulbo. Propiedades medicinales reconocidas: Cardio circulatorio (Protector de los pequeños vasos) Formas farmacéuticas descritas: Medicamento vegetal. Vía de administración: Oral. Formas de administración y dosis: Como cocimiento: Hervir durante 30 min. Cebollas en   2 tazas de agua o leche. Filtrar y endulzar con miel. Beber 1 taza después de cada comida. El jugo se prepara machacando varias cebollas en un colador o trapo limpio y exprimiéndolas para obtener el jugo. Puede usarse puro o con agua, en forma interna o externa.   Otros usos: Es muy apreciada como alimento.</vt:lpstr>
      <vt:lpstr>Otros nombres comunes: Fruta bomba, Papaya. Parte útil: Los frutos. Propiedades medicinales reconocidas: Piel (antibacteriana) Formas farmacéuticas descritas: Medicamento vegetal. Vía de administración: Tópica. Otros usos: Alimenticios. Componentes: El fruto es rico en vitaminas (particularmente C y E) y sales minerales (sobre todo potasio). </vt:lpstr>
      <vt:lpstr>Nombre común: Guayaba. Parte útil: Las hojas. Forma de recolección: Cosechar hojas sanas en horas tempranas de la mañana. Utilizarlas preferentemente frescas. Propiedades medicinales reconocidas: Digestivo (anti diarreico) Formas farmacéuticas descritas: Medicamento vegetal. Vía de administración: Oral Otros usos: Los frutos son comestibles y presentan un valor nutritivo de entre 38 y 66 cal/100 g y son más ricos en vitamina C que los cítricos. La madera es dura, pesada y resistente, útil para construir herramientas agrícolas y de todo tipo, talla bien y es buen combustible. Forma de preparación: Como infusión: Verter sobre 1 cucharadita de hojas secas y desmenuzadas 1 taza de agua en ebullición. Dejar reposar de 10 a15 min antes de colar. Beber de 3 a 4 tazas al día </vt:lpstr>
      <vt:lpstr>Nombre común: Hierba Buena Parte útil: Follaje. Propiedades medicinales reconocidas: Respiratorio (antiséptico y anti inflamatorio) Formas farmacéuticas descritas: Elíxir, emulsión, gotas nasales, ungüento, medicamento vegetal. Vía de administración: Oral, nasal, tópica. Otros usos: Utilizada como agente saborizante de alimentos y bebidas.   Forma de preparación: Infusión: Verter 1 taza de agua hirviendo sobre 1 cucharadita del follaje desmenuzado. Reposar 10 o 15 min. Beber 2 o 3 tazas al día.</vt:lpstr>
      <vt:lpstr>Nombre común: Limón. Partes utilizadas: El jugo, la corteza y las hojas. Propiedades medicinales reconocidas: Digestivo (antiespasmódica), Cardio circulatorio (Protector de los pequeños vasos) Otros usos: condimento, bebidas, alimento y otros Formas de preparación administración y dosis: Como cocimiento, cortar 1 limón en rodajas y quitarle la cáscara, ponerlo a hervir durante 5 minutos en 3 tazas de agua hasta que se reduzca a 2 tazas, filtrar y beber en ayunas. Como infusión después de cada comida, beber una tacita, preparándola en 1 taza de agua hirviendo con una rodaja de limón con cáscara, dejando en reposo por 5 min endulzar y beber después de las comidas. Como jugo exprimir en ½ vaso de agua el jugo de 3 limones y beber este líquido por las mañanas en ayunas durante 10 días, si se considera necesario aumentar el número de limones cada día. Este jugo también puede usarse para gargarismos y enjuagues. Forma farmacéutica: Medicamento vegetal (emulsión). Vías de administración: Oral.</vt:lpstr>
      <vt:lpstr>Nombre común: Majagua Otros nombres comunes: Majagua macho, majagua azul y de majagua. Parte útil: Las hojas y flores Propiedades farmacéuticas valoradas experimentalmente. (Categorías Terapéuticas): Respiratorio (Bronco dilatador) Vía de administración: Oral. Otras propiedades atribuidas: Las hojas se utilizan en tratamiento de las hemorroides y desinfectante.  La raíz como laxante, las flores como antitumorales. Preparación: Jarabe, cocimiento </vt:lpstr>
      <vt:lpstr>Nombre común: Manzanilla. Parte útil: Capullos florales. Propiedades farmacéuticas reconocidas: Dermatológico (anti inflamatorio, anti fúngico, anti infeccioso), Nervioso (sedante) Formas farmacéuticas: Cremas y medicamento vegetal. Otros usos: El aceite esencial en la industria de perfumería y cosméticos, elaboración de champú, jabones y lociones, cremas y aditivos para baños. Vías de administración: Tópica y oral Formas de preparación: Infusión, una cucharadita de los capítulos secos en 1 vaso de agua en ebullición, dejar reposar por 10 o 15 min. Beber ½ vaso de agua 3 veces por día. Para uso tópico agregar 150 g de capítulos secos a 5 L de agua en ebullición, dejar reposar por 10 o 15 min y aplicar  como fomento sobre zona afectada de 2 a 3 veces por día. Puede utilizarse en forma de baño. </vt:lpstr>
      <vt:lpstr>Nombre común: Menta  Otros nombres comunes: Quita dolor, Anís de España, hinojo de anís, salvia americana y polio. Parte útil: El follaje.    Propiedades farmacéuticas reconocidas: Piel y mucosas (anti fúngica, antibacteriana) Formas farmacéuticas descritas: Medicamento vegetal. Preparación y posología: Decocción de 30 a 50 g de follaje fresco por cada litro de agua. Aplicar en las zonas afectadas dos o tres veces al día </vt:lpstr>
      <vt:lpstr>Nombre común: Pino macho Otros nombres comunes: Pino, pino amarillo. Parte útil: Las hojas Propiedades medicinales reconocidas: Dermatológico (anti fúngico) Formas farmacéuticas descritas: Crema y medicamento vegetal. Vía de administración: Tópica Otros usos: La madera se utiliza en la industria de la construcción y de muebles, en la alimentación de cerdos (la corteza interna reducida a polvo), en desodorantes, perfumes y otros productos. Formas de preparación: Decocción: Utilizar 100 g de hojas por cada ½ L de agua, hervir por 1 min y dejar reposar entre 15 y 20 min. Aplicar sobre partes afectadas </vt:lpstr>
      <vt:lpstr>Nombre común: Romerillo Otros nombres comunes: Romerillo blanco. Parte útil: Toda la planta. Propiedades medicinales reconocida: Digestivo (colerético, anti ulceroso), Piel y mucosas (anti fúngico, antibacteriano) Formas farmacéuticas descritas: Medicamento vegetal, jarabe, tintura y extracto fluido. Vía de administración: Oral y tópica. Otros usos: Reportada como planta melífera y forrajera. Preparación y posología: Tradicionalmente se utiliza la infusión de las partes aéreas, infusión al 30/1 000 en casos de dolencias agudas, consumir 1 taza cada 4 h, filtrar a través de un paño o lienzo.   </vt:lpstr>
      <vt:lpstr>Nombre común: Sábila. Parte útil: Las hojas. Propiedades medicinales reconocidas: Cardio circulatorio (antihemorroidal), Respiratorio (antiasmático), Dermatológico (cicatrizante) Formas farmacéuticas descritas: Jarabe, ungüento, crema y medicamento vegetal. Vías de administración: Oral, tópica y rectal. Otros usos: Planta ornamental. Utilizada en la elaboración de productos cosméticos y champú. Forma de preparación: Para uso tópico, lavar la hoja fresca, pelarla y machacarla para su aplicación directa sobre la piel previamente desinfectada</vt:lpstr>
      <vt:lpstr>Nombre común: Salvia de castilla Otros nombres comunes: Salvia  Parte útil: Las hojas. Propiedades medicinales reconocidas: Dermatológico (anti infeccioso, anti fúngico, anti inflamatorio), Genitourinario (antiséptico) Formas farmacéuticas descritas: Medicamento vegetal, tintura y crema. Otros usos: Perfumería y cosméticos. Recomendable el empleo de la infusión de 100 g de hojas en 1 L de agua para enjuagar cabellos y para adicionar el agua de baño (refrescante).     Formas de preparación: Infusión: Vía oral (agregue de 5 a10 g de hojas desmenuzadas por cada vaso de agua en ebullición. Ingerir por cucharadas cada contenido del vaso en el día. Para uso externo utilizar de 10 a15 g de hojas por cada vaso de agua)</vt:lpstr>
      <vt:lpstr>Nombre común: Tilo Otros nombres comunes: Tila, carpintero, te criollo. Parte útil: Hojas. Propiedades medicinales reconocidas: Nervioso (sedante) Formas farmacéuticas descritas: Medicamento vegetal Vía de administración: Oral. Formas de preparación: Infusión: Verter 1 taza de agua hirviendo sobre 1 cucharadita de hojas desmenuzadas. Dejar reposar de 10 a 15 min.  Beber de 2 a 3 tazas al día, de ellas, 1 antes de acostarse.</vt:lpstr>
      <vt:lpstr>Resumen. Las plantas medicinales tienen propiedades curativas y se encuentran con frecuencia en nuestras comunidades, son utilizadas en el tratamiento de enfermedades, tanto en tiempos normales como en condiciones no habituales, además se emplean con otros fines comerciales y en la elaboración de productos farmacéuticos e industriales.</vt:lpstr>
      <vt:lpstr>Cuestionario. Diga el concepto de plantas medicinales. Enumere las plantas medicinales de nuestro medio que pueden utilizarse con fines curativos. Menciones las vías de administración en que se utilizan las plantas medicinales. Ponga ejemplos. Diga las plantas medicinales que pueden utilizarse como antiinflamatorio. Mencione que plantas medicinales pueden utilizarse como antibacterianas y antisépticas.  ¿Qué plantas medicinales pueden utilizarse como antiasmáticos? Diga que plantas medicinales se utilizan con fines dermatológicos.  ¿Qué planta se utiliza como antiparasitaria?   ¿Para qué puede utilizarse la Manzanilla? ¿Qué propiedades medicinales tiene el limón?  ¿En qué sistemas actúa la Caña santa? ¿Qué plantas podemos utilizar como sedantes? ¿Para qué podemos utilizar la Sábila? En caso de una herida que planta utilizaría.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plantas medicinales  con propiedades curativas (fitoterapia)</dc:title>
  <dc:creator>user</dc:creator>
  <cp:lastModifiedBy>user</cp:lastModifiedBy>
  <cp:revision>15</cp:revision>
  <dcterms:created xsi:type="dcterms:W3CDTF">2019-07-27T18:44:39Z</dcterms:created>
  <dcterms:modified xsi:type="dcterms:W3CDTF">2019-07-27T21:57:59Z</dcterms:modified>
</cp:coreProperties>
</file>