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B576A5-0825-448C-B143-A9F32531D84D}" type="datetimeFigureOut">
              <a:rPr lang="es-ES" smtClean="0"/>
              <a:t>29/11/2023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D88D83-06ED-4AB8-9788-623621BC95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2065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1"/>
          </p:nvPr>
        </p:nvSpPr>
        <p:spPr>
          <a:xfrm>
            <a:off x="685830" y="4343322"/>
            <a:ext cx="5486309" cy="4037593"/>
          </a:xfrm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9871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440" y="2129984"/>
            <a:ext cx="7773120" cy="1470394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2321" y="3885528"/>
            <a:ext cx="6400800" cy="175266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47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94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44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5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73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883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030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178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6D14A-4797-428D-B252-B355FBCF815E}" type="slidenum">
              <a:rPr>
                <a:solidFill>
                  <a:prstClr val="black"/>
                </a:solidFill>
              </a:rPr>
              <a:pPr/>
              <a:t>‹Nº›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6959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E44D0-7F5F-4218-831B-B12E62BF5BFA}" type="slidenum">
              <a:rPr>
                <a:solidFill>
                  <a:prstClr val="black"/>
                </a:solidFill>
              </a:rPr>
              <a:pPr/>
              <a:t>‹Nº›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431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760" y="273629"/>
            <a:ext cx="2056320" cy="585709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6480" y="273629"/>
            <a:ext cx="6035040" cy="585709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4A7C-3D96-43C0-8412-4F7EC5BDC884}" type="slidenum">
              <a:rPr>
                <a:solidFill>
                  <a:prstClr val="black"/>
                </a:solidFill>
              </a:rPr>
              <a:pPr/>
              <a:t>‹Nº›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845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4E80D-674F-4EA4-BCCB-D3C4C1310F2F}" type="slidenum">
              <a:rPr>
                <a:solidFill>
                  <a:prstClr val="black"/>
                </a:solidFill>
              </a:rPr>
              <a:pPr/>
              <a:t>‹Nº›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249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880" y="4406863"/>
            <a:ext cx="7771680" cy="1362383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880" y="2906225"/>
            <a:ext cx="7771680" cy="1500638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47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945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24417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5890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7363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8835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90308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31780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CB6EF-343F-4521-8EA9-D46F5070B8E1}" type="slidenum">
              <a:rPr>
                <a:solidFill>
                  <a:prstClr val="black"/>
                </a:solidFill>
              </a:rPr>
              <a:pPr/>
              <a:t>‹Nº›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981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6481" y="1604329"/>
            <a:ext cx="4044960" cy="4526396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39680" y="1604329"/>
            <a:ext cx="4046400" cy="4526396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70921-736E-4D38-8D81-5CACAFE99F66}" type="slidenum">
              <a:rPr>
                <a:solidFill>
                  <a:prstClr val="black"/>
                </a:solidFill>
              </a:rPr>
              <a:pPr/>
              <a:t>‹Nº›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6812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921" y="275070"/>
            <a:ext cx="8229600" cy="1142039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920" y="1535201"/>
            <a:ext cx="403920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726" indent="0">
              <a:buNone/>
              <a:defRPr sz="1800" b="1"/>
            </a:lvl2pPr>
            <a:lvl3pPr marL="829452" indent="0">
              <a:buNone/>
              <a:defRPr sz="1600" b="1"/>
            </a:lvl3pPr>
            <a:lvl4pPr marL="1244178" indent="0">
              <a:buNone/>
              <a:defRPr sz="1500" b="1"/>
            </a:lvl4pPr>
            <a:lvl5pPr marL="1658904" indent="0">
              <a:buNone/>
              <a:defRPr sz="1500" b="1"/>
            </a:lvl5pPr>
            <a:lvl6pPr marL="2073631" indent="0">
              <a:buNone/>
              <a:defRPr sz="1500" b="1"/>
            </a:lvl6pPr>
            <a:lvl7pPr marL="2488357" indent="0">
              <a:buNone/>
              <a:defRPr sz="1500" b="1"/>
            </a:lvl7pPr>
            <a:lvl8pPr marL="2903083" indent="0">
              <a:buNone/>
              <a:defRPr sz="1500" b="1"/>
            </a:lvl8pPr>
            <a:lvl9pPr marL="3317809" indent="0">
              <a:buNone/>
              <a:defRPr sz="15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920" y="2174628"/>
            <a:ext cx="403920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441" y="1535201"/>
            <a:ext cx="404208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726" indent="0">
              <a:buNone/>
              <a:defRPr sz="1800" b="1"/>
            </a:lvl2pPr>
            <a:lvl3pPr marL="829452" indent="0">
              <a:buNone/>
              <a:defRPr sz="1600" b="1"/>
            </a:lvl3pPr>
            <a:lvl4pPr marL="1244178" indent="0">
              <a:buNone/>
              <a:defRPr sz="1500" b="1"/>
            </a:lvl4pPr>
            <a:lvl5pPr marL="1658904" indent="0">
              <a:buNone/>
              <a:defRPr sz="1500" b="1"/>
            </a:lvl5pPr>
            <a:lvl6pPr marL="2073631" indent="0">
              <a:buNone/>
              <a:defRPr sz="1500" b="1"/>
            </a:lvl6pPr>
            <a:lvl7pPr marL="2488357" indent="0">
              <a:buNone/>
              <a:defRPr sz="1500" b="1"/>
            </a:lvl7pPr>
            <a:lvl8pPr marL="2903083" indent="0">
              <a:buNone/>
              <a:defRPr sz="1500" b="1"/>
            </a:lvl8pPr>
            <a:lvl9pPr marL="3317809" indent="0">
              <a:buNone/>
              <a:defRPr sz="15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441" y="2174628"/>
            <a:ext cx="404208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60E0E-1655-4493-9892-186EB5FB47CC}" type="slidenum">
              <a:rPr>
                <a:solidFill>
                  <a:prstClr val="black"/>
                </a:solidFill>
              </a:rPr>
              <a:pPr/>
              <a:t>‹Nº›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0204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216CB-0E29-4B27-805A-32294A858572}" type="slidenum">
              <a:rPr>
                <a:solidFill>
                  <a:prstClr val="black"/>
                </a:solidFill>
              </a:rPr>
              <a:pPr/>
              <a:t>‹Nº›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3328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FD930-A8AC-488A-AE3F-F58F85E4F3C7}" type="slidenum">
              <a:rPr>
                <a:solidFill>
                  <a:prstClr val="black"/>
                </a:solidFill>
              </a:rPr>
              <a:pPr/>
              <a:t>‹Nº›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2756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920" y="273629"/>
            <a:ext cx="3008160" cy="1160762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521" y="273629"/>
            <a:ext cx="5112000" cy="585277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920" y="1434391"/>
            <a:ext cx="3008160" cy="4692013"/>
          </a:xfrm>
        </p:spPr>
        <p:txBody>
          <a:bodyPr/>
          <a:lstStyle>
            <a:lvl1pPr marL="0" indent="0">
              <a:buNone/>
              <a:defRPr sz="1300"/>
            </a:lvl1pPr>
            <a:lvl2pPr marL="414726" indent="0">
              <a:buNone/>
              <a:defRPr sz="1100"/>
            </a:lvl2pPr>
            <a:lvl3pPr marL="829452" indent="0">
              <a:buNone/>
              <a:defRPr sz="900"/>
            </a:lvl3pPr>
            <a:lvl4pPr marL="1244178" indent="0">
              <a:buNone/>
              <a:defRPr sz="800"/>
            </a:lvl4pPr>
            <a:lvl5pPr marL="1658904" indent="0">
              <a:buNone/>
              <a:defRPr sz="800"/>
            </a:lvl5pPr>
            <a:lvl6pPr marL="2073631" indent="0">
              <a:buNone/>
              <a:defRPr sz="800"/>
            </a:lvl6pPr>
            <a:lvl7pPr marL="2488357" indent="0">
              <a:buNone/>
              <a:defRPr sz="800"/>
            </a:lvl7pPr>
            <a:lvl8pPr marL="2903083" indent="0">
              <a:buNone/>
              <a:defRPr sz="800"/>
            </a:lvl8pPr>
            <a:lvl9pPr marL="3317809" indent="0">
              <a:buNone/>
              <a:defRPr sz="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87DF7-32FC-420F-9DA8-A0BB59DA7CCE}" type="slidenum">
              <a:rPr>
                <a:solidFill>
                  <a:prstClr val="black"/>
                </a:solidFill>
              </a:rPr>
              <a:pPr/>
              <a:t>‹Nº›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648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801" y="4800025"/>
            <a:ext cx="5486400" cy="56742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801" y="612065"/>
            <a:ext cx="5486400" cy="4115952"/>
          </a:xfrm>
        </p:spPr>
        <p:txBody>
          <a:bodyPr/>
          <a:lstStyle>
            <a:lvl1pPr marL="0" indent="0">
              <a:buNone/>
              <a:defRPr sz="2900"/>
            </a:lvl1pPr>
            <a:lvl2pPr marL="414726" indent="0">
              <a:buNone/>
              <a:defRPr sz="2500"/>
            </a:lvl2pPr>
            <a:lvl3pPr marL="829452" indent="0">
              <a:buNone/>
              <a:defRPr sz="2200"/>
            </a:lvl3pPr>
            <a:lvl4pPr marL="1244178" indent="0">
              <a:buNone/>
              <a:defRPr sz="1800"/>
            </a:lvl4pPr>
            <a:lvl5pPr marL="1658904" indent="0">
              <a:buNone/>
              <a:defRPr sz="1800"/>
            </a:lvl5pPr>
            <a:lvl6pPr marL="2073631" indent="0">
              <a:buNone/>
              <a:defRPr sz="1800"/>
            </a:lvl6pPr>
            <a:lvl7pPr marL="2488357" indent="0">
              <a:buNone/>
              <a:defRPr sz="1800"/>
            </a:lvl7pPr>
            <a:lvl8pPr marL="2903083" indent="0">
              <a:buNone/>
              <a:defRPr sz="1800"/>
            </a:lvl8pPr>
            <a:lvl9pPr marL="3317809" indent="0">
              <a:buNone/>
              <a:defRPr sz="18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801" y="5367444"/>
            <a:ext cx="5486400" cy="805044"/>
          </a:xfrm>
        </p:spPr>
        <p:txBody>
          <a:bodyPr/>
          <a:lstStyle>
            <a:lvl1pPr marL="0" indent="0">
              <a:buNone/>
              <a:defRPr sz="1300"/>
            </a:lvl1pPr>
            <a:lvl2pPr marL="414726" indent="0">
              <a:buNone/>
              <a:defRPr sz="1100"/>
            </a:lvl2pPr>
            <a:lvl3pPr marL="829452" indent="0">
              <a:buNone/>
              <a:defRPr sz="900"/>
            </a:lvl3pPr>
            <a:lvl4pPr marL="1244178" indent="0">
              <a:buNone/>
              <a:defRPr sz="800"/>
            </a:lvl4pPr>
            <a:lvl5pPr marL="1658904" indent="0">
              <a:buNone/>
              <a:defRPr sz="800"/>
            </a:lvl5pPr>
            <a:lvl6pPr marL="2073631" indent="0">
              <a:buNone/>
              <a:defRPr sz="800"/>
            </a:lvl6pPr>
            <a:lvl7pPr marL="2488357" indent="0">
              <a:buNone/>
              <a:defRPr sz="800"/>
            </a:lvl7pPr>
            <a:lvl8pPr marL="2903083" indent="0">
              <a:buNone/>
              <a:defRPr sz="800"/>
            </a:lvl8pPr>
            <a:lvl9pPr marL="3317809" indent="0">
              <a:buNone/>
              <a:defRPr sz="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2BEF1-6025-4353-A512-48D4A623D32A}" type="slidenum">
              <a:rPr>
                <a:solidFill>
                  <a:prstClr val="black"/>
                </a:solidFill>
              </a:rPr>
              <a:pPr/>
              <a:t>‹Nº›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1332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 txBox="1">
            <a:spLocks noGrp="1"/>
          </p:cNvSpPr>
          <p:nvPr>
            <p:ph type="title"/>
          </p:nvPr>
        </p:nvSpPr>
        <p:spPr>
          <a:xfrm>
            <a:off x="457171" y="273352"/>
            <a:ext cx="8228763" cy="114500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es-ES"/>
          </a:p>
        </p:txBody>
      </p:sp>
      <p:sp>
        <p:nvSpPr>
          <p:cNvPr id="3" name="2 Marcador de texto"/>
          <p:cNvSpPr txBox="1">
            <a:spLocks noGrp="1"/>
          </p:cNvSpPr>
          <p:nvPr>
            <p:ph type="body" idx="1"/>
          </p:nvPr>
        </p:nvSpPr>
        <p:spPr>
          <a:xfrm>
            <a:off x="457171" y="1604841"/>
            <a:ext cx="8228763" cy="452647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es-ES" sz="32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es-ES" sz="32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es-ES" sz="28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es-ES" sz="24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es-ES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es-ES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s-ES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s-ES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s-ES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s-ES" sz="2000" b="0" i="0" u="none" strike="noStrike" kern="1200">
                <a:ln>
                  <a:noFill/>
                </a:ln>
                <a:latin typeface="Liberation Sans" pitchFamily="18"/>
                <a:ea typeface="DejaVu Sans" pitchFamily="2"/>
                <a:cs typeface="DejaVu Sans" pitchFamily="2"/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 txBox="1">
            <a:spLocks noGrp="1"/>
          </p:cNvSpPr>
          <p:nvPr>
            <p:ph type="dt" sz="half" idx="2"/>
          </p:nvPr>
        </p:nvSpPr>
        <p:spPr>
          <a:xfrm>
            <a:off x="457171" y="6247906"/>
            <a:ext cx="2130093" cy="47289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rtl="0" hangingPunct="0">
              <a:buNone/>
              <a:tabLst/>
              <a:defRPr lang="es-ES" sz="1300" kern="12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defTabSz="829452"/>
            <a:endParaRPr>
              <a:solidFill>
                <a:prstClr val="black"/>
              </a:solidFill>
            </a:endParaRPr>
          </a:p>
        </p:txBody>
      </p:sp>
      <p:sp>
        <p:nvSpPr>
          <p:cNvPr id="5" name="4 Marcador de pie de página"/>
          <p:cNvSpPr txBox="1">
            <a:spLocks noGrp="1"/>
          </p:cNvSpPr>
          <p:nvPr>
            <p:ph type="ftr" sz="quarter" idx="3"/>
          </p:nvPr>
        </p:nvSpPr>
        <p:spPr>
          <a:xfrm>
            <a:off x="3127054" y="6247906"/>
            <a:ext cx="2898142" cy="47289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algn="ctr" rtl="0" hangingPunct="0">
              <a:buNone/>
              <a:tabLst/>
              <a:defRPr lang="es-ES" sz="1300" kern="12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defTabSz="829452"/>
            <a:endParaRPr>
              <a:solidFill>
                <a:prstClr val="black"/>
              </a:solidFill>
            </a:endParaRPr>
          </a:p>
        </p:txBody>
      </p:sp>
      <p:sp>
        <p:nvSpPr>
          <p:cNvPr id="6" name="5 Marcador de número de diapositiva"/>
          <p:cNvSpPr txBox="1">
            <a:spLocks noGrp="1"/>
          </p:cNvSpPr>
          <p:nvPr>
            <p:ph type="sldNum" sz="quarter" idx="4"/>
          </p:nvPr>
        </p:nvSpPr>
        <p:spPr>
          <a:xfrm>
            <a:off x="6555515" y="6247906"/>
            <a:ext cx="2130093" cy="47289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algn="r" rtl="0" hangingPunct="0">
              <a:buNone/>
              <a:tabLst/>
              <a:defRPr lang="es-ES" sz="1300" kern="12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defTabSz="829452"/>
            <a:fld id="{87F2294A-DA0E-480D-8876-AF17C6824367}" type="slidenum">
              <a:rPr>
                <a:solidFill>
                  <a:prstClr val="black"/>
                </a:solidFill>
              </a:rPr>
              <a:pPr defTabSz="829452"/>
              <a:t>‹Nº›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9414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ctr" rtl="0" hangingPunct="0">
        <a:tabLst/>
        <a:defRPr lang="es-ES" sz="4000" b="0" i="0" u="none" strike="noStrike" kern="1200">
          <a:ln>
            <a:noFill/>
          </a:ln>
          <a:latin typeface="Liberation Sans" pitchFamily="18"/>
        </a:defRPr>
      </a:lvl1pPr>
    </p:titleStyle>
    <p:bodyStyle>
      <a:lvl1pPr rtl="0" hangingPunct="0">
        <a:spcBef>
          <a:spcPts val="0"/>
        </a:spcBef>
        <a:spcAft>
          <a:spcPts val="1285"/>
        </a:spcAft>
        <a:tabLst/>
        <a:defRPr lang="es-ES" sz="2900" b="0" i="0" u="none" strike="noStrike" kern="1200">
          <a:ln>
            <a:noFill/>
          </a:ln>
          <a:latin typeface="Liberation Sans" pitchFamily="18"/>
        </a:defRPr>
      </a:lvl1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653103" y="2533651"/>
            <a:ext cx="7837228" cy="301830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2 CuadroTexto"/>
          <p:cNvSpPr txBox="1"/>
          <p:nvPr/>
        </p:nvSpPr>
        <p:spPr>
          <a:xfrm>
            <a:off x="326551" y="364470"/>
            <a:ext cx="8327055" cy="1852016"/>
          </a:xfrm>
          <a:prstGeom prst="rect">
            <a:avLst/>
          </a:prstGeom>
          <a:noFill/>
          <a:ln>
            <a:noFill/>
          </a:ln>
        </p:spPr>
        <p:txBody>
          <a:bodyPr vert="horz" lIns="81631" tIns="40816" rIns="81631" bIns="40816" compatLnSpc="0">
            <a:spAutoFit/>
          </a:bodyPr>
          <a:lstStyle/>
          <a:p>
            <a:pPr algn="ctr" defTabSz="829366" hangingPunct="0">
              <a:defRPr lang="es-ES"/>
            </a:pPr>
            <a:r>
              <a:rPr lang="es-CU" sz="3600" dirty="0" smtClean="0">
                <a:solidFill>
                  <a:prstClr val="black"/>
                </a:solidFill>
                <a:latin typeface="Liberation Sans" pitchFamily="18"/>
                <a:ea typeface="DejaVu Sans" pitchFamily="2"/>
                <a:cs typeface="DejaVu Sans" pitchFamily="2"/>
              </a:rPr>
              <a:t>EJERCICIOS</a:t>
            </a:r>
            <a:endParaRPr lang="es-ES" sz="3600" dirty="0">
              <a:solidFill>
                <a:prstClr val="black"/>
              </a:solidFill>
              <a:latin typeface="Liberation Sans" pitchFamily="18"/>
              <a:ea typeface="DejaVu Sans" pitchFamily="2"/>
              <a:cs typeface="DejaVu Sans" pitchFamily="2"/>
            </a:endParaRPr>
          </a:p>
          <a:p>
            <a:pPr algn="ctr" defTabSz="829366" hangingPunct="0">
              <a:defRPr lang="es-ES"/>
            </a:pPr>
            <a:endParaRPr lang="es-ES" sz="3600" dirty="0">
              <a:solidFill>
                <a:prstClr val="black"/>
              </a:solidFill>
              <a:latin typeface="Liberation Sans" pitchFamily="18"/>
              <a:ea typeface="DejaVu Sans" pitchFamily="2"/>
              <a:cs typeface="DejaVu Sans" pitchFamily="2"/>
            </a:endParaRPr>
          </a:p>
          <a:p>
            <a:pPr algn="just" defTabSz="829366" hangingPunct="0">
              <a:defRPr lang="es-ES"/>
            </a:pPr>
            <a:r>
              <a:rPr lang="es-ES" sz="2400" dirty="0" smtClean="0">
                <a:solidFill>
                  <a:prstClr val="black"/>
                </a:solidFill>
                <a:latin typeface="Liberation Sans" pitchFamily="18"/>
                <a:ea typeface="DejaVu Sans" pitchFamily="2"/>
                <a:cs typeface="DejaVu Sans" pitchFamily="2"/>
              </a:rPr>
              <a:t>Elabore </a:t>
            </a:r>
            <a:r>
              <a:rPr lang="es-ES" sz="2400" dirty="0">
                <a:solidFill>
                  <a:prstClr val="black"/>
                </a:solidFill>
                <a:latin typeface="Liberation Sans" pitchFamily="18"/>
                <a:ea typeface="DejaVu Sans" pitchFamily="2"/>
                <a:cs typeface="DejaVu Sans" pitchFamily="2"/>
              </a:rPr>
              <a:t>la siguiente tabla </a:t>
            </a:r>
            <a:r>
              <a:rPr lang="es-ES" sz="2400" dirty="0" smtClean="0">
                <a:solidFill>
                  <a:prstClr val="black"/>
                </a:solidFill>
                <a:latin typeface="Liberation Sans" pitchFamily="18"/>
                <a:ea typeface="DejaVu Sans" pitchFamily="2"/>
                <a:cs typeface="DejaVu Sans" pitchFamily="2"/>
              </a:rPr>
              <a:t>en una </a:t>
            </a:r>
            <a:r>
              <a:rPr lang="es-ES" sz="2400" dirty="0">
                <a:solidFill>
                  <a:prstClr val="black"/>
                </a:solidFill>
                <a:latin typeface="Liberation Sans" pitchFamily="18"/>
                <a:ea typeface="DejaVu Sans" pitchFamily="2"/>
                <a:cs typeface="DejaVu Sans" pitchFamily="2"/>
              </a:rPr>
              <a:t>una hoja de </a:t>
            </a:r>
            <a:r>
              <a:rPr lang="es-ES" sz="2400" dirty="0" smtClean="0">
                <a:solidFill>
                  <a:prstClr val="black"/>
                </a:solidFill>
                <a:latin typeface="Liberation Sans" pitchFamily="18"/>
                <a:ea typeface="DejaVu Sans" pitchFamily="2"/>
                <a:cs typeface="DejaVu Sans" pitchFamily="2"/>
              </a:rPr>
              <a:t>cálculo a partir de la celda D5.</a:t>
            </a:r>
            <a:endParaRPr lang="es-ES" sz="2400" dirty="0">
              <a:solidFill>
                <a:prstClr val="black"/>
              </a:solidFill>
              <a:latin typeface="Liberation Sans" pitchFamily="18"/>
              <a:ea typeface="DejaVu Sans" pitchFamily="2"/>
              <a:cs typeface="DejaVu 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892937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67544" y="836712"/>
            <a:ext cx="820891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rabicPeriod"/>
            </a:pPr>
            <a:r>
              <a:rPr lang="es-ES_tradnl" dirty="0" smtClean="0">
                <a:effectLst/>
                <a:latin typeface="Verdana"/>
                <a:ea typeface="Times New Roman"/>
                <a:cs typeface="Arial"/>
              </a:rPr>
              <a:t>¿Cómo editar cualquier información que esté introducida de antemano en una celda?</a:t>
            </a:r>
          </a:p>
          <a:p>
            <a:pPr algn="just"/>
            <a:r>
              <a:rPr lang="es-ES_tradnl" dirty="0">
                <a:latin typeface="Verdana"/>
                <a:ea typeface="Times New Roman"/>
                <a:cs typeface="Arial"/>
              </a:rPr>
              <a:t> </a:t>
            </a:r>
            <a:r>
              <a:rPr lang="es-ES_tradnl" dirty="0" smtClean="0">
                <a:latin typeface="Verdana"/>
                <a:ea typeface="Times New Roman"/>
                <a:cs typeface="Arial"/>
              </a:rPr>
              <a:t>  </a:t>
            </a:r>
            <a:r>
              <a:rPr lang="es-ES_tradnl" dirty="0" smtClean="0">
                <a:effectLst/>
                <a:latin typeface="Verdana"/>
                <a:ea typeface="Times New Roman"/>
                <a:cs typeface="Arial"/>
              </a:rPr>
              <a:t> (hacer que la celda que contiene la información sea la celda activa, luego doble clic en la celda o clic en la barra de fórmula y  finalmente modificarla). </a:t>
            </a:r>
            <a:endParaRPr lang="es-ES_tradnl" dirty="0">
              <a:latin typeface="Verdana"/>
              <a:ea typeface="Times New Roman"/>
              <a:cs typeface="Arial"/>
            </a:endParaRPr>
          </a:p>
          <a:p>
            <a:pPr lvl="0" algn="just"/>
            <a:r>
              <a:rPr lang="es-ES_tradnl" dirty="0" smtClean="0">
                <a:effectLst/>
                <a:latin typeface="Verdana"/>
                <a:ea typeface="Times New Roman"/>
                <a:cs typeface="Arial"/>
              </a:rPr>
              <a:t>2. Complete la </a:t>
            </a:r>
            <a:r>
              <a:rPr lang="es-ES_tradnl" dirty="0" smtClean="0">
                <a:effectLst/>
                <a:latin typeface="Verdana"/>
                <a:ea typeface="Times New Roman"/>
                <a:cs typeface="Arial"/>
              </a:rPr>
              <a:t>tabla.</a:t>
            </a:r>
            <a:r>
              <a:rPr lang="es-ES_tradnl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s-ES_tradnl" dirty="0">
                <a:solidFill>
                  <a:prstClr val="black"/>
                </a:solidFill>
                <a:latin typeface="Verdana"/>
                <a:ea typeface="Times New Roman"/>
                <a:cs typeface="Arial"/>
              </a:rPr>
              <a:t>(</a:t>
            </a:r>
            <a:r>
              <a:rPr lang="es-ES_tradnl" i="1" u="sng" dirty="0">
                <a:solidFill>
                  <a:prstClr val="black"/>
                </a:solidFill>
                <a:latin typeface="Verdana"/>
                <a:ea typeface="Times New Roman"/>
                <a:cs typeface="Arial"/>
              </a:rPr>
              <a:t>Controlador de relleno</a:t>
            </a:r>
            <a:r>
              <a:rPr lang="es-ES_tradnl" dirty="0">
                <a:solidFill>
                  <a:prstClr val="black"/>
                </a:solidFill>
                <a:latin typeface="Verdana"/>
                <a:ea typeface="Times New Roman"/>
                <a:cs typeface="Arial"/>
              </a:rPr>
              <a:t> (pequeño cuadrado negro situado en la esquina inferior derecha del área seleccionada). Cuando se sitúa el puntero del ratón sobre el Controlador de relleno, el puntero cambia a una cruz negra y es cuando se debe comenzar la acción de arrastrar para copiar</a:t>
            </a:r>
            <a:r>
              <a:rPr lang="es-ES_tradnl" dirty="0" smtClean="0">
                <a:solidFill>
                  <a:prstClr val="black"/>
                </a:solidFill>
                <a:latin typeface="Verdana"/>
                <a:ea typeface="Times New Roman"/>
                <a:cs typeface="Arial"/>
              </a:rPr>
              <a:t>)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_tradnl" dirty="0" smtClean="0">
                <a:latin typeface="Verdana" panose="020B0604030504040204" pitchFamily="34" charset="0"/>
                <a:ea typeface="Times New Roman" panose="02020603050405020304" pitchFamily="18" charset="0"/>
              </a:rPr>
              <a:t>3</a:t>
            </a:r>
            <a:r>
              <a:rPr lang="es-ES_tradnl" dirty="0">
                <a:latin typeface="Verdana" panose="020B0604030504040204" pitchFamily="34" charset="0"/>
                <a:ea typeface="Times New Roman" panose="02020603050405020304" pitchFamily="18" charset="0"/>
              </a:rPr>
              <a:t>.- Confeccione un gráfico de pastel con </a:t>
            </a:r>
            <a:r>
              <a:rPr lang="es-ES_tradnl" dirty="0" smtClean="0">
                <a:latin typeface="Verdana" panose="020B0604030504040204" pitchFamily="34" charset="0"/>
                <a:ea typeface="Times New Roman" panose="02020603050405020304" pitchFamily="18" charset="0"/>
              </a:rPr>
              <a:t>los pacientes de sexo masculino por provincias.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</a:tabLst>
            </a:pPr>
            <a:r>
              <a:rPr lang="es-ES_tradnl" dirty="0">
                <a:latin typeface="Verdana" panose="020B0604030504040204" pitchFamily="34" charset="0"/>
                <a:ea typeface="Times New Roman" panose="02020603050405020304" pitchFamily="18" charset="0"/>
              </a:rPr>
              <a:t>4.- Mueva el gráfico a la hoja de trabajo 3 y ponga a la hoja el nombre </a:t>
            </a:r>
            <a:r>
              <a:rPr lang="es-ES_tradnl" dirty="0" smtClean="0">
                <a:latin typeface="Verdana" panose="020B0604030504040204" pitchFamily="34" charset="0"/>
                <a:ea typeface="Times New Roman" panose="02020603050405020304" pitchFamily="18" charset="0"/>
              </a:rPr>
              <a:t>MASCULINOS.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</a:tabLst>
            </a:pP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0702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67544" y="1305342"/>
            <a:ext cx="820891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228600" algn="l"/>
              </a:tabLst>
            </a:pPr>
            <a:r>
              <a:rPr lang="es-ES_tradnl" dirty="0" smtClean="0">
                <a:latin typeface="Verdana" panose="020B0604030504040204" pitchFamily="34" charset="0"/>
                <a:ea typeface="Times New Roman" panose="02020603050405020304" pitchFamily="18" charset="0"/>
              </a:rPr>
              <a:t>5. Borre </a:t>
            </a:r>
            <a:r>
              <a:rPr lang="es-ES_tradnl" dirty="0">
                <a:latin typeface="Verdana" panose="020B0604030504040204" pitchFamily="34" charset="0"/>
                <a:ea typeface="Times New Roman" panose="02020603050405020304" pitchFamily="18" charset="0"/>
              </a:rPr>
              <a:t>la fila para CIENFUEGOS.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</a:tabLst>
            </a:pPr>
            <a:r>
              <a:rPr lang="es-ES_tradnl" dirty="0">
                <a:latin typeface="Verdana" panose="020B0604030504040204" pitchFamily="34" charset="0"/>
                <a:ea typeface="Times New Roman" panose="02020603050405020304" pitchFamily="18" charset="0"/>
              </a:rPr>
              <a:t>6.- Cambie la provincia Villa Clara por LA HABANA.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</a:tabLst>
            </a:pPr>
            <a:r>
              <a:rPr lang="es-ES_tradnl" dirty="0">
                <a:latin typeface="Verdana" panose="020B0604030504040204" pitchFamily="34" charset="0"/>
                <a:ea typeface="Times New Roman" panose="02020603050405020304" pitchFamily="18" charset="0"/>
              </a:rPr>
              <a:t>7.- Coloque borde a la tabla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</a:tabLst>
            </a:pPr>
            <a:r>
              <a:rPr lang="es-ES_tradnl" dirty="0">
                <a:latin typeface="Verdana" panose="020B0604030504040204" pitchFamily="34" charset="0"/>
                <a:ea typeface="Times New Roman" panose="02020603050405020304" pitchFamily="18" charset="0"/>
              </a:rPr>
              <a:t>8.- Cambie el nombre a la hoja 2 y después elimine esa hoja.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</a:tabLst>
            </a:pPr>
            <a:r>
              <a:rPr lang="es-ES_tradnl" dirty="0" smtClean="0">
                <a:latin typeface="Verdana" panose="020B0604030504040204" pitchFamily="34" charset="0"/>
                <a:ea typeface="Times New Roman" panose="02020603050405020304" pitchFamily="18" charset="0"/>
              </a:rPr>
              <a:t>9</a:t>
            </a:r>
            <a:r>
              <a:rPr lang="es-ES_tradnl" dirty="0">
                <a:latin typeface="Verdana" panose="020B0604030504040204" pitchFamily="34" charset="0"/>
                <a:ea typeface="Times New Roman" panose="02020603050405020304" pitchFamily="18" charset="0"/>
              </a:rPr>
              <a:t>.- Qué nombre tiene la celda donde aparece la provincia Villa Clara.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</a:tabLst>
            </a:pPr>
            <a:r>
              <a:rPr lang="es-ES_tradnl" dirty="0">
                <a:latin typeface="Verdana" panose="020B0604030504040204" pitchFamily="34" charset="0"/>
                <a:ea typeface="Times New Roman" panose="02020603050405020304" pitchFamily="18" charset="0"/>
              </a:rPr>
              <a:t>10.- Guarde la Hoja de cálculo en el escritorio con el nombre </a:t>
            </a:r>
            <a:r>
              <a:rPr lang="es-ES_tradnl" cap="all" dirty="0">
                <a:latin typeface="Verdana" panose="020B0604030504040204" pitchFamily="34" charset="0"/>
                <a:ea typeface="Times New Roman" panose="02020603050405020304" pitchFamily="18" charset="0"/>
              </a:rPr>
              <a:t>Provincias</a:t>
            </a:r>
            <a:r>
              <a:rPr lang="es-ES_tradnl" dirty="0">
                <a:latin typeface="Verdana" panose="020B0604030504040204" pitchFamily="34" charset="0"/>
                <a:ea typeface="Times New Roman" panose="02020603050405020304" pitchFamily="18" charset="0"/>
              </a:rPr>
              <a:t>. </a:t>
            </a:r>
            <a:endParaRPr lang="es-ES_tradnl" dirty="0" smtClean="0">
              <a:latin typeface="Verdana" panose="020B0604030504040204" pitchFamily="34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</a:tabLst>
            </a:pPr>
            <a:r>
              <a:rPr lang="es-ES_tradnl" dirty="0" smtClean="0">
                <a:latin typeface="Verdana" panose="020B0604030504040204" pitchFamily="34" charset="0"/>
                <a:ea typeface="Times New Roman" panose="02020603050405020304" pitchFamily="18" charset="0"/>
              </a:rPr>
              <a:t>11. </a:t>
            </a:r>
            <a:r>
              <a:rPr lang="es-ES_tradnl" dirty="0" smtClean="0">
                <a:latin typeface="Verdana"/>
                <a:cs typeface="Arial"/>
              </a:rPr>
              <a:t>Coloque </a:t>
            </a:r>
            <a:r>
              <a:rPr lang="es-ES_tradnl" dirty="0">
                <a:latin typeface="Verdana"/>
                <a:cs typeface="Arial"/>
              </a:rPr>
              <a:t>borde a la tabla</a:t>
            </a:r>
            <a:r>
              <a:rPr lang="es-ES_tradnl" dirty="0" smtClean="0">
                <a:latin typeface="Verdana"/>
                <a:cs typeface="Arial"/>
              </a:rPr>
              <a:t>.</a:t>
            </a:r>
          </a:p>
          <a:p>
            <a:pPr algn="just">
              <a:spcAft>
                <a:spcPts val="0"/>
              </a:spcAft>
              <a:tabLst>
                <a:tab pos="228600" algn="l"/>
              </a:tabLst>
            </a:pPr>
            <a:r>
              <a:rPr lang="es-ES_tradnl" dirty="0" smtClean="0">
                <a:latin typeface="Verdana"/>
                <a:cs typeface="Arial"/>
              </a:rPr>
              <a:t>12. </a:t>
            </a:r>
            <a:r>
              <a:rPr lang="es-ES_tradnl" dirty="0" smtClean="0">
                <a:latin typeface="Verdana"/>
                <a:ea typeface="Times New Roman"/>
                <a:cs typeface="Arial"/>
              </a:rPr>
              <a:t>Guardar  </a:t>
            </a:r>
            <a:r>
              <a:rPr lang="es-ES_tradnl" dirty="0">
                <a:latin typeface="Verdana"/>
                <a:ea typeface="Times New Roman"/>
                <a:cs typeface="Arial"/>
              </a:rPr>
              <a:t>la hoja de cálculo con el nombre Provincias. Observar la extensión de los archivos de tipo hoja de cálculo.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374432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Predetermin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172</Words>
  <Application>Microsoft Office PowerPoint</Application>
  <PresentationFormat>Presentación en pantalla (4:3)</PresentationFormat>
  <Paragraphs>16</Paragraphs>
  <Slides>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2" baseType="lpstr">
      <vt:lpstr>Arial</vt:lpstr>
      <vt:lpstr>Calibri</vt:lpstr>
      <vt:lpstr>DejaVu Sans</vt:lpstr>
      <vt:lpstr>Liberation Sans</vt:lpstr>
      <vt:lpstr>Liberation Serif</vt:lpstr>
      <vt:lpstr>StarSymbol</vt:lpstr>
      <vt:lpstr>Times New Roman</vt:lpstr>
      <vt:lpstr>Verdana</vt:lpstr>
      <vt:lpstr>Predeterminado</vt:lpstr>
      <vt:lpstr>Presentación de PowerPoint</vt:lpstr>
      <vt:lpstr>Presentación de PowerPoint</vt:lpstr>
      <vt:lpstr>Presentación de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dr</dc:creator>
  <cp:lastModifiedBy>FCMSAGUA</cp:lastModifiedBy>
  <cp:revision>13</cp:revision>
  <dcterms:created xsi:type="dcterms:W3CDTF">2019-11-25T20:10:22Z</dcterms:created>
  <dcterms:modified xsi:type="dcterms:W3CDTF">2023-11-29T15:35:33Z</dcterms:modified>
</cp:coreProperties>
</file>