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E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ES"/>
          </a:p>
        </p:txBody>
      </p:sp>
      <p:sp>
        <p:nvSpPr>
          <p:cNvPr id="4" name="Marcador de fecha 3"/>
          <p:cNvSpPr>
            <a:spLocks noGrp="1"/>
          </p:cNvSpPr>
          <p:nvPr>
            <p:ph type="dt" sz="half" idx="10"/>
          </p:nvPr>
        </p:nvSpPr>
        <p:spPr/>
        <p:txBody>
          <a:bodyPr/>
          <a:lstStyle/>
          <a:p>
            <a:fld id="{858CFCD0-F2F2-42E5-ADBA-8B348ECBD921}" type="datetimeFigureOut">
              <a:rPr lang="es-ES" smtClean="0"/>
              <a:t>31/07/2019</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66ADFE52-DBF9-4AFC-BC03-3F04EC299931}" type="slidenum">
              <a:rPr lang="es-ES" smtClean="0"/>
              <a:t>‹Nº›</a:t>
            </a:fld>
            <a:endParaRPr lang="es-ES"/>
          </a:p>
        </p:txBody>
      </p:sp>
    </p:spTree>
    <p:extLst>
      <p:ext uri="{BB962C8B-B14F-4D97-AF65-F5344CB8AC3E}">
        <p14:creationId xmlns:p14="http://schemas.microsoft.com/office/powerpoint/2010/main" val="31496681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858CFCD0-F2F2-42E5-ADBA-8B348ECBD921}" type="datetimeFigureOut">
              <a:rPr lang="es-ES" smtClean="0"/>
              <a:t>31/07/2019</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66ADFE52-DBF9-4AFC-BC03-3F04EC299931}" type="slidenum">
              <a:rPr lang="es-ES" smtClean="0"/>
              <a:t>‹Nº›</a:t>
            </a:fld>
            <a:endParaRPr lang="es-ES"/>
          </a:p>
        </p:txBody>
      </p:sp>
    </p:spTree>
    <p:extLst>
      <p:ext uri="{BB962C8B-B14F-4D97-AF65-F5344CB8AC3E}">
        <p14:creationId xmlns:p14="http://schemas.microsoft.com/office/powerpoint/2010/main" val="33281153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858CFCD0-F2F2-42E5-ADBA-8B348ECBD921}" type="datetimeFigureOut">
              <a:rPr lang="es-ES" smtClean="0"/>
              <a:t>31/07/2019</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66ADFE52-DBF9-4AFC-BC03-3F04EC299931}" type="slidenum">
              <a:rPr lang="es-ES" smtClean="0"/>
              <a:t>‹Nº›</a:t>
            </a:fld>
            <a:endParaRPr lang="es-ES"/>
          </a:p>
        </p:txBody>
      </p:sp>
    </p:spTree>
    <p:extLst>
      <p:ext uri="{BB962C8B-B14F-4D97-AF65-F5344CB8AC3E}">
        <p14:creationId xmlns:p14="http://schemas.microsoft.com/office/powerpoint/2010/main" val="595511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858CFCD0-F2F2-42E5-ADBA-8B348ECBD921}" type="datetimeFigureOut">
              <a:rPr lang="es-ES" smtClean="0"/>
              <a:t>31/07/2019</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66ADFE52-DBF9-4AFC-BC03-3F04EC299931}" type="slidenum">
              <a:rPr lang="es-ES" smtClean="0"/>
              <a:t>‹Nº›</a:t>
            </a:fld>
            <a:endParaRPr lang="es-ES"/>
          </a:p>
        </p:txBody>
      </p:sp>
    </p:spTree>
    <p:extLst>
      <p:ext uri="{BB962C8B-B14F-4D97-AF65-F5344CB8AC3E}">
        <p14:creationId xmlns:p14="http://schemas.microsoft.com/office/powerpoint/2010/main" val="4561712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858CFCD0-F2F2-42E5-ADBA-8B348ECBD921}" type="datetimeFigureOut">
              <a:rPr lang="es-ES" smtClean="0"/>
              <a:t>31/07/2019</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66ADFE52-DBF9-4AFC-BC03-3F04EC299931}" type="slidenum">
              <a:rPr lang="es-ES" smtClean="0"/>
              <a:t>‹Nº›</a:t>
            </a:fld>
            <a:endParaRPr lang="es-ES"/>
          </a:p>
        </p:txBody>
      </p:sp>
    </p:spTree>
    <p:extLst>
      <p:ext uri="{BB962C8B-B14F-4D97-AF65-F5344CB8AC3E}">
        <p14:creationId xmlns:p14="http://schemas.microsoft.com/office/powerpoint/2010/main" val="39559928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fecha 4"/>
          <p:cNvSpPr>
            <a:spLocks noGrp="1"/>
          </p:cNvSpPr>
          <p:nvPr>
            <p:ph type="dt" sz="half" idx="10"/>
          </p:nvPr>
        </p:nvSpPr>
        <p:spPr/>
        <p:txBody>
          <a:bodyPr/>
          <a:lstStyle/>
          <a:p>
            <a:fld id="{858CFCD0-F2F2-42E5-ADBA-8B348ECBD921}" type="datetimeFigureOut">
              <a:rPr lang="es-ES" smtClean="0"/>
              <a:t>31/07/2019</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66ADFE52-DBF9-4AFC-BC03-3F04EC299931}" type="slidenum">
              <a:rPr lang="es-ES" smtClean="0"/>
              <a:t>‹Nº›</a:t>
            </a:fld>
            <a:endParaRPr lang="es-ES"/>
          </a:p>
        </p:txBody>
      </p:sp>
    </p:spTree>
    <p:extLst>
      <p:ext uri="{BB962C8B-B14F-4D97-AF65-F5344CB8AC3E}">
        <p14:creationId xmlns:p14="http://schemas.microsoft.com/office/powerpoint/2010/main" val="39683200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Marcador de fecha 6"/>
          <p:cNvSpPr>
            <a:spLocks noGrp="1"/>
          </p:cNvSpPr>
          <p:nvPr>
            <p:ph type="dt" sz="half" idx="10"/>
          </p:nvPr>
        </p:nvSpPr>
        <p:spPr/>
        <p:txBody>
          <a:bodyPr/>
          <a:lstStyle/>
          <a:p>
            <a:fld id="{858CFCD0-F2F2-42E5-ADBA-8B348ECBD921}" type="datetimeFigureOut">
              <a:rPr lang="es-ES" smtClean="0"/>
              <a:t>31/07/2019</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66ADFE52-DBF9-4AFC-BC03-3F04EC299931}" type="slidenum">
              <a:rPr lang="es-ES" smtClean="0"/>
              <a:t>‹Nº›</a:t>
            </a:fld>
            <a:endParaRPr lang="es-ES"/>
          </a:p>
        </p:txBody>
      </p:sp>
    </p:spTree>
    <p:extLst>
      <p:ext uri="{BB962C8B-B14F-4D97-AF65-F5344CB8AC3E}">
        <p14:creationId xmlns:p14="http://schemas.microsoft.com/office/powerpoint/2010/main" val="1256408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fecha 2"/>
          <p:cNvSpPr>
            <a:spLocks noGrp="1"/>
          </p:cNvSpPr>
          <p:nvPr>
            <p:ph type="dt" sz="half" idx="10"/>
          </p:nvPr>
        </p:nvSpPr>
        <p:spPr/>
        <p:txBody>
          <a:bodyPr/>
          <a:lstStyle/>
          <a:p>
            <a:fld id="{858CFCD0-F2F2-42E5-ADBA-8B348ECBD921}" type="datetimeFigureOut">
              <a:rPr lang="es-ES" smtClean="0"/>
              <a:t>31/07/2019</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66ADFE52-DBF9-4AFC-BC03-3F04EC299931}" type="slidenum">
              <a:rPr lang="es-ES" smtClean="0"/>
              <a:t>‹Nº›</a:t>
            </a:fld>
            <a:endParaRPr lang="es-ES"/>
          </a:p>
        </p:txBody>
      </p:sp>
    </p:spTree>
    <p:extLst>
      <p:ext uri="{BB962C8B-B14F-4D97-AF65-F5344CB8AC3E}">
        <p14:creationId xmlns:p14="http://schemas.microsoft.com/office/powerpoint/2010/main" val="18982585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858CFCD0-F2F2-42E5-ADBA-8B348ECBD921}" type="datetimeFigureOut">
              <a:rPr lang="es-ES" smtClean="0"/>
              <a:t>31/07/2019</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66ADFE52-DBF9-4AFC-BC03-3F04EC299931}" type="slidenum">
              <a:rPr lang="es-ES" smtClean="0"/>
              <a:t>‹Nº›</a:t>
            </a:fld>
            <a:endParaRPr lang="es-ES"/>
          </a:p>
        </p:txBody>
      </p:sp>
    </p:spTree>
    <p:extLst>
      <p:ext uri="{BB962C8B-B14F-4D97-AF65-F5344CB8AC3E}">
        <p14:creationId xmlns:p14="http://schemas.microsoft.com/office/powerpoint/2010/main" val="42402631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858CFCD0-F2F2-42E5-ADBA-8B348ECBD921}" type="datetimeFigureOut">
              <a:rPr lang="es-ES" smtClean="0"/>
              <a:t>31/07/2019</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66ADFE52-DBF9-4AFC-BC03-3F04EC299931}" type="slidenum">
              <a:rPr lang="es-ES" smtClean="0"/>
              <a:t>‹Nº›</a:t>
            </a:fld>
            <a:endParaRPr lang="es-ES"/>
          </a:p>
        </p:txBody>
      </p:sp>
    </p:spTree>
    <p:extLst>
      <p:ext uri="{BB962C8B-B14F-4D97-AF65-F5344CB8AC3E}">
        <p14:creationId xmlns:p14="http://schemas.microsoft.com/office/powerpoint/2010/main" val="3684460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858CFCD0-F2F2-42E5-ADBA-8B348ECBD921}" type="datetimeFigureOut">
              <a:rPr lang="es-ES" smtClean="0"/>
              <a:t>31/07/2019</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66ADFE52-DBF9-4AFC-BC03-3F04EC299931}" type="slidenum">
              <a:rPr lang="es-ES" smtClean="0"/>
              <a:t>‹Nº›</a:t>
            </a:fld>
            <a:endParaRPr lang="es-ES"/>
          </a:p>
        </p:txBody>
      </p:sp>
    </p:spTree>
    <p:extLst>
      <p:ext uri="{BB962C8B-B14F-4D97-AF65-F5344CB8AC3E}">
        <p14:creationId xmlns:p14="http://schemas.microsoft.com/office/powerpoint/2010/main" val="20629254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8CFCD0-F2F2-42E5-ADBA-8B348ECBD921}" type="datetimeFigureOut">
              <a:rPr lang="es-ES" smtClean="0"/>
              <a:t>31/07/2019</a:t>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ADFE52-DBF9-4AFC-BC03-3F04EC299931}" type="slidenum">
              <a:rPr lang="es-ES" smtClean="0"/>
              <a:t>‹Nº›</a:t>
            </a:fld>
            <a:endParaRPr lang="es-ES"/>
          </a:p>
        </p:txBody>
      </p:sp>
    </p:spTree>
    <p:extLst>
      <p:ext uri="{BB962C8B-B14F-4D97-AF65-F5344CB8AC3E}">
        <p14:creationId xmlns:p14="http://schemas.microsoft.com/office/powerpoint/2010/main" val="21142502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8" Type="http://schemas.openxmlformats.org/officeDocument/2006/relationships/hyperlink" Target="zim://A/A/Siglo%20XIX.html" TargetMode="External"/><Relationship Id="rId3" Type="http://schemas.openxmlformats.org/officeDocument/2006/relationships/hyperlink" Target="zim://A/A/Estado.html" TargetMode="External"/><Relationship Id="rId7" Type="http://schemas.openxmlformats.org/officeDocument/2006/relationships/hyperlink" Target="zim://A/A/Cuba.html" TargetMode="External"/><Relationship Id="rId12" Type="http://schemas.openxmlformats.org/officeDocument/2006/relationships/hyperlink" Target="zim://A/A/Guerra%20de%20Independencia%20cubana.html" TargetMode="External"/><Relationship Id="rId2" Type="http://schemas.openxmlformats.org/officeDocument/2006/relationships/hyperlink" Target="zim://A/A/Norma%20jur%C3%ADdica.html" TargetMode="External"/><Relationship Id="rId1" Type="http://schemas.openxmlformats.org/officeDocument/2006/relationships/slideLayout" Target="../slideLayouts/slideLayout7.xml"/><Relationship Id="rId6" Type="http://schemas.openxmlformats.org/officeDocument/2006/relationships/hyperlink" Target="zim://A/A/Poder%20judicial.html" TargetMode="External"/><Relationship Id="rId11" Type="http://schemas.openxmlformats.org/officeDocument/2006/relationships/hyperlink" Target="zim://A/A/Independentismo.html" TargetMode="External"/><Relationship Id="rId5" Type="http://schemas.openxmlformats.org/officeDocument/2006/relationships/hyperlink" Target="zim://A/A/Poder%20ejecutivo.html" TargetMode="External"/><Relationship Id="rId10" Type="http://schemas.openxmlformats.org/officeDocument/2006/relationships/hyperlink" Target="zim://A/A/Autonomismo.html" TargetMode="External"/><Relationship Id="rId4" Type="http://schemas.openxmlformats.org/officeDocument/2006/relationships/hyperlink" Target="zim://A/A/Poder%20legislativo.html" TargetMode="External"/><Relationship Id="rId9" Type="http://schemas.openxmlformats.org/officeDocument/2006/relationships/hyperlink" Target="zim://A/A/Espa%C3%B1a.html" TargetMode="External"/></Relationships>
</file>

<file path=ppt/slides/_rels/slide3.xml.rels><?xml version="1.0" encoding="UTF-8" standalone="yes"?>
<Relationships xmlns="http://schemas.openxmlformats.org/package/2006/relationships"><Relationship Id="rId8" Type="http://schemas.openxmlformats.org/officeDocument/2006/relationships/hyperlink" Target="zim://A/A/Estatuto%20Real%20de%201834.html" TargetMode="External"/><Relationship Id="rId13" Type="http://schemas.openxmlformats.org/officeDocument/2006/relationships/hyperlink" Target="zim://A/A/1876.html" TargetMode="External"/><Relationship Id="rId18" Type="http://schemas.openxmlformats.org/officeDocument/2006/relationships/hyperlink" Target="zim://A/A/1890.html" TargetMode="External"/><Relationship Id="rId3" Type="http://schemas.openxmlformats.org/officeDocument/2006/relationships/hyperlink" Target="zim://A/A/1812.html" TargetMode="External"/><Relationship Id="rId7" Type="http://schemas.openxmlformats.org/officeDocument/2006/relationships/hyperlink" Target="zim://A/A/Esclavismo.html" TargetMode="External"/><Relationship Id="rId12" Type="http://schemas.openxmlformats.org/officeDocument/2006/relationships/hyperlink" Target="zim://A/A/30%20de%20junio.html" TargetMode="External"/><Relationship Id="rId17" Type="http://schemas.openxmlformats.org/officeDocument/2006/relationships/hyperlink" Target="zim://A/A/Puerto%20Rico.html" TargetMode="External"/><Relationship Id="rId2" Type="http://schemas.openxmlformats.org/officeDocument/2006/relationships/hyperlink" Target="zim://A/A/Constituci%C3%B3n%20de%20C%C3%A1diz.html" TargetMode="External"/><Relationship Id="rId16" Type="http://schemas.openxmlformats.org/officeDocument/2006/relationships/hyperlink" Target="zim://A/A/25%20de%20noviembre.html" TargetMode="External"/><Relationship Id="rId1" Type="http://schemas.openxmlformats.org/officeDocument/2006/relationships/slideLayout" Target="../slideLayouts/slideLayout6.xml"/><Relationship Id="rId6" Type="http://schemas.openxmlformats.org/officeDocument/2006/relationships/hyperlink" Target="zim://A/A/Cat%C3%B3lica.html" TargetMode="External"/><Relationship Id="rId11" Type="http://schemas.openxmlformats.org/officeDocument/2006/relationships/hyperlink" Target="zim://A/A/Constituci%C3%B3n%20espa%C3%B1ola%20de%201876.html" TargetMode="External"/><Relationship Id="rId5" Type="http://schemas.openxmlformats.org/officeDocument/2006/relationships/hyperlink" Target="zim://A/A/Soberan%C3%ADa%20nacional.html" TargetMode="External"/><Relationship Id="rId15" Type="http://schemas.openxmlformats.org/officeDocument/2006/relationships/hyperlink" Target="zim://A/A/1897.html" TargetMode="External"/><Relationship Id="rId10" Type="http://schemas.openxmlformats.org/officeDocument/2006/relationships/hyperlink" Target="zim://A/A/1834.html" TargetMode="External"/><Relationship Id="rId4" Type="http://schemas.openxmlformats.org/officeDocument/2006/relationships/hyperlink" Target="zim://A/A/Guerra%20de%20la%20Independencia%20Espa%C3%B1ola.html" TargetMode="External"/><Relationship Id="rId9" Type="http://schemas.openxmlformats.org/officeDocument/2006/relationships/hyperlink" Target="zim://A/A/5%20de%20julio.html" TargetMode="External"/><Relationship Id="rId14" Type="http://schemas.openxmlformats.org/officeDocument/2006/relationships/hyperlink" Target="zim://A/A/Alfonso%20XII%20de%20Espa%C3%B1a.html"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zim://A/A/16%20de%20septiembre.html" TargetMode="External"/><Relationship Id="rId13" Type="http://schemas.openxmlformats.org/officeDocument/2006/relationships/hyperlink" Target="zim://A/A/1878.html" TargetMode="External"/><Relationship Id="rId3" Type="http://schemas.openxmlformats.org/officeDocument/2006/relationships/hyperlink" Target="zim://A/A/10%20de%20abril.html" TargetMode="External"/><Relationship Id="rId7" Type="http://schemas.openxmlformats.org/officeDocument/2006/relationships/hyperlink" Target="zim://A/A/1897.html" TargetMode="External"/><Relationship Id="rId12" Type="http://schemas.openxmlformats.org/officeDocument/2006/relationships/hyperlink" Target="zim://A/A/15%20de%20marzo.html" TargetMode="External"/><Relationship Id="rId2" Type="http://schemas.openxmlformats.org/officeDocument/2006/relationships/hyperlink" Target="zim://A/A/Constituci%C3%B3n%20de%20Gu%C3%A1imaro.html" TargetMode="External"/><Relationship Id="rId16" Type="http://schemas.openxmlformats.org/officeDocument/2006/relationships/hyperlink" Target="zim://A/A/Pacto%20del%20Zanj%C3%B3n.html" TargetMode="External"/><Relationship Id="rId1" Type="http://schemas.openxmlformats.org/officeDocument/2006/relationships/slideLayout" Target="../slideLayouts/slideLayout6.xml"/><Relationship Id="rId6" Type="http://schemas.openxmlformats.org/officeDocument/2006/relationships/hyperlink" Target="zim://A/A/29%20de%20octubre.html" TargetMode="External"/><Relationship Id="rId11" Type="http://schemas.openxmlformats.org/officeDocument/2006/relationships/hyperlink" Target="zim://A/A/Constituci%C3%B3n%20de%20Baragu%C3%A1.html" TargetMode="External"/><Relationship Id="rId5" Type="http://schemas.openxmlformats.org/officeDocument/2006/relationships/hyperlink" Target="zim://A/A/Guerra%20de%20los%20Diez%20A%C3%B1os.html" TargetMode="External"/><Relationship Id="rId15" Type="http://schemas.openxmlformats.org/officeDocument/2006/relationships/hyperlink" Target="zim://A/A/Antonio%20Maceo.html" TargetMode="External"/><Relationship Id="rId10" Type="http://schemas.openxmlformats.org/officeDocument/2006/relationships/hyperlink" Target="zim://A/A/Guerra%20de%20Independencia%20cubana.html" TargetMode="External"/><Relationship Id="rId4" Type="http://schemas.openxmlformats.org/officeDocument/2006/relationships/hyperlink" Target="zim://A/A/1869.html" TargetMode="External"/><Relationship Id="rId9" Type="http://schemas.openxmlformats.org/officeDocument/2006/relationships/hyperlink" Target="zim://A/A/1895.html" TargetMode="External"/><Relationship Id="rId14" Type="http://schemas.openxmlformats.org/officeDocument/2006/relationships/hyperlink" Target="zim://A/A/Mayor%20General.html"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zim://A/A/1901.html" TargetMode="External"/><Relationship Id="rId2" Type="http://schemas.openxmlformats.org/officeDocument/2006/relationships/hyperlink" Target="zim://A/A/21%20de%20febrero.html" TargetMode="External"/><Relationship Id="rId1" Type="http://schemas.openxmlformats.org/officeDocument/2006/relationships/slideLayout" Target="../slideLayouts/slideLayout6.xml"/><Relationship Id="rId5" Type="http://schemas.openxmlformats.org/officeDocument/2006/relationships/hyperlink" Target="zim://A/A/1940.html" TargetMode="External"/><Relationship Id="rId4" Type="http://schemas.openxmlformats.org/officeDocument/2006/relationships/hyperlink" Target="zim://A/A/10%20de%20octubre.html" TargetMode="External"/></Relationships>
</file>

<file path=ppt/slides/_rels/slide6.xml.rels><?xml version="1.0" encoding="UTF-8" standalone="yes"?>
<Relationships xmlns="http://schemas.openxmlformats.org/package/2006/relationships"><Relationship Id="rId8" Type="http://schemas.openxmlformats.org/officeDocument/2006/relationships/hyperlink" Target="zim://A/A/Estado%20socialista.html" TargetMode="External"/><Relationship Id="rId3" Type="http://schemas.openxmlformats.org/officeDocument/2006/relationships/hyperlink" Target="zim://A/A/1959.html" TargetMode="External"/><Relationship Id="rId7" Type="http://schemas.openxmlformats.org/officeDocument/2006/relationships/hyperlink" Target="zim://A/A/La%20Habana.html" TargetMode="External"/><Relationship Id="rId2" Type="http://schemas.openxmlformats.org/officeDocument/2006/relationships/hyperlink" Target="zim://A/A/7%20de%20febrero.html" TargetMode="External"/><Relationship Id="rId1" Type="http://schemas.openxmlformats.org/officeDocument/2006/relationships/slideLayout" Target="../slideLayouts/slideLayout6.xml"/><Relationship Id="rId6" Type="http://schemas.openxmlformats.org/officeDocument/2006/relationships/hyperlink" Target="zim://A/A/1976.html" TargetMode="External"/><Relationship Id="rId5" Type="http://schemas.openxmlformats.org/officeDocument/2006/relationships/hyperlink" Target="zim://A/A/24%20de%20febrero.html" TargetMode="External"/><Relationship Id="rId10" Type="http://schemas.openxmlformats.org/officeDocument/2006/relationships/hyperlink" Target="zim://A/A/2002.html" TargetMode="External"/><Relationship Id="rId4" Type="http://schemas.openxmlformats.org/officeDocument/2006/relationships/hyperlink" Target="zim://A/A/Constituci%C3%B3n%20cubana%20de%201976.html" TargetMode="External"/><Relationship Id="rId9" Type="http://schemas.openxmlformats.org/officeDocument/2006/relationships/hyperlink" Target="zim://A/A/26%20de%20junio.html"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zim://A/A/1961.html" TargetMode="External"/><Relationship Id="rId3" Type="http://schemas.openxmlformats.org/officeDocument/2006/relationships/hyperlink" Target="zim://A/A/Cuba.html" TargetMode="External"/><Relationship Id="rId7" Type="http://schemas.openxmlformats.org/officeDocument/2006/relationships/hyperlink" Target="zim://A/A/1952.html" TargetMode="External"/><Relationship Id="rId2" Type="http://schemas.openxmlformats.org/officeDocument/2006/relationships/hyperlink" Target="zim://A/A/Ordenamiento%20jur%C3%ADdico.html" TargetMode="External"/><Relationship Id="rId1" Type="http://schemas.openxmlformats.org/officeDocument/2006/relationships/slideLayout" Target="../slideLayouts/slideLayout6.xml"/><Relationship Id="rId6" Type="http://schemas.openxmlformats.org/officeDocument/2006/relationships/hyperlink" Target="zim://A/A/10%20de%20marzo.html" TargetMode="External"/><Relationship Id="rId5" Type="http://schemas.openxmlformats.org/officeDocument/2006/relationships/hyperlink" Target="zim://A/A/Golpe%20de%20estado.html" TargetMode="External"/><Relationship Id="rId4" Type="http://schemas.openxmlformats.org/officeDocument/2006/relationships/hyperlink" Target="zim://A/A/Revoluci%C3%B3n%20Cubana.html" TargetMode="External"/><Relationship Id="rId9" Type="http://schemas.openxmlformats.org/officeDocument/2006/relationships/hyperlink" Target="zim://A/A/Estado%20socialista.html" TargetMode="External"/></Relationships>
</file>

<file path=ppt/slides/_rels/slide8.xml.rels><?xml version="1.0" encoding="UTF-8" standalone="yes"?>
<Relationships xmlns="http://schemas.openxmlformats.org/package/2006/relationships"><Relationship Id="rId8" Type="http://schemas.openxmlformats.org/officeDocument/2006/relationships/hyperlink" Target="zim://A/A/1976.html" TargetMode="External"/><Relationship Id="rId3" Type="http://schemas.openxmlformats.org/officeDocument/2006/relationships/hyperlink" Target="zim://A/A/28%20de%20octubre.html" TargetMode="External"/><Relationship Id="rId7" Type="http://schemas.openxmlformats.org/officeDocument/2006/relationships/hyperlink" Target="zim://A/A/15%20de%20febrero.html" TargetMode="External"/><Relationship Id="rId2" Type="http://schemas.openxmlformats.org/officeDocument/2006/relationships/hyperlink" Target="zim://A/A/1972.html" TargetMode="External"/><Relationship Id="rId1" Type="http://schemas.openxmlformats.org/officeDocument/2006/relationships/slideLayout" Target="../slideLayouts/slideLayout6.xml"/><Relationship Id="rId6" Type="http://schemas.openxmlformats.org/officeDocument/2006/relationships/hyperlink" Target="zim://A/A/Fidel%20Castro%20Ruz.html" TargetMode="External"/><Relationship Id="rId5" Type="http://schemas.openxmlformats.org/officeDocument/2006/relationships/hyperlink" Target="zim://A/A/1975.html" TargetMode="External"/><Relationship Id="rId4" Type="http://schemas.openxmlformats.org/officeDocument/2006/relationships/hyperlink" Target="zim://A/A/24%20de%20febrero.html" TargetMode="External"/><Relationship Id="rId9" Type="http://schemas.openxmlformats.org/officeDocument/2006/relationships/hyperlink" Target="zim://A/A/La%20Habana.html"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75515" y="2088278"/>
            <a:ext cx="9144000" cy="2387600"/>
          </a:xfrm>
        </p:spPr>
        <p:txBody>
          <a:bodyPr>
            <a:normAutofit fontScale="90000"/>
          </a:bodyPr>
          <a:lstStyle/>
          <a:p>
            <a:r>
              <a:rPr lang="es-ES" b="1" dirty="0"/>
              <a:t>Antecedentes históricos </a:t>
            </a:r>
            <a:r>
              <a:rPr lang="es-ES" b="1" dirty="0" smtClean="0"/>
              <a:t/>
            </a:r>
            <a:br>
              <a:rPr lang="es-ES" b="1" dirty="0" smtClean="0"/>
            </a:br>
            <a:r>
              <a:rPr lang="es-ES" b="1" dirty="0" smtClean="0"/>
              <a:t>de </a:t>
            </a:r>
            <a:r>
              <a:rPr lang="es-ES" b="1" dirty="0"/>
              <a:t>la </a:t>
            </a:r>
            <a:r>
              <a:rPr lang="es-ES" b="1" dirty="0" smtClean="0"/>
              <a:t/>
            </a:r>
            <a:br>
              <a:rPr lang="es-ES" b="1" dirty="0" smtClean="0"/>
            </a:br>
            <a:r>
              <a:rPr lang="es-ES" b="1" dirty="0" smtClean="0"/>
              <a:t>Constitución </a:t>
            </a:r>
            <a:r>
              <a:rPr lang="es-ES" b="1" dirty="0"/>
              <a:t>Socialista </a:t>
            </a:r>
            <a:endParaRPr lang="es-ES" dirty="0"/>
          </a:p>
        </p:txBody>
      </p:sp>
    </p:spTree>
    <p:extLst>
      <p:ext uri="{BB962C8B-B14F-4D97-AF65-F5344CB8AC3E}">
        <p14:creationId xmlns:p14="http://schemas.microsoft.com/office/powerpoint/2010/main" val="23945553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60608" y="365125"/>
            <a:ext cx="11436440" cy="6164464"/>
          </a:xfrm>
        </p:spPr>
        <p:txBody>
          <a:bodyPr>
            <a:normAutofit fontScale="90000"/>
          </a:bodyPr>
          <a:lstStyle/>
          <a:p>
            <a:r>
              <a:rPr lang="es-ES" b="1" dirty="0"/>
              <a:t>Cuestionario:</a:t>
            </a:r>
            <a:r>
              <a:rPr lang="es-ES" dirty="0"/>
              <a:t/>
            </a:r>
            <a:br>
              <a:rPr lang="es-ES" dirty="0"/>
            </a:br>
            <a:r>
              <a:rPr lang="es-ES" dirty="0"/>
              <a:t>Exprese su criterio sobre el concepto “Constitución”</a:t>
            </a:r>
            <a:br>
              <a:rPr lang="es-ES" dirty="0"/>
            </a:br>
            <a:r>
              <a:rPr lang="es-ES" dirty="0"/>
              <a:t>Comente  brevemente el proceso evolutivo de la constitucionalidad en Cuba.</a:t>
            </a:r>
            <a:br>
              <a:rPr lang="es-ES" dirty="0"/>
            </a:br>
            <a:r>
              <a:rPr lang="es-ES" dirty="0"/>
              <a:t>Diga las etapas de la historia de Cuba  en las que evolucionaron sus constituciones. </a:t>
            </a:r>
            <a:br>
              <a:rPr lang="es-ES" dirty="0"/>
            </a:br>
            <a:r>
              <a:rPr lang="es-ES" dirty="0"/>
              <a:t>Diga dos Constituciones por las que ha transitado nuestro país antes del  1976</a:t>
            </a:r>
            <a:br>
              <a:rPr lang="es-ES" dirty="0"/>
            </a:br>
            <a:r>
              <a:rPr lang="es-ES" dirty="0"/>
              <a:t>¿Por qué se considera  la Constitución del 40 como la más progresista</a:t>
            </a:r>
            <a:r>
              <a:rPr lang="es-ES" dirty="0" smtClean="0"/>
              <a:t>?</a:t>
            </a:r>
            <a:endParaRPr lang="es-ES" dirty="0"/>
          </a:p>
        </p:txBody>
      </p:sp>
    </p:spTree>
    <p:extLst>
      <p:ext uri="{BB962C8B-B14F-4D97-AF65-F5344CB8AC3E}">
        <p14:creationId xmlns:p14="http://schemas.microsoft.com/office/powerpoint/2010/main" val="14562560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redondeado 1"/>
          <p:cNvSpPr/>
          <p:nvPr/>
        </p:nvSpPr>
        <p:spPr>
          <a:xfrm>
            <a:off x="708338" y="4765183"/>
            <a:ext cx="10676586" cy="1661375"/>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b="1" dirty="0" smtClean="0"/>
              <a:t>Constitución</a:t>
            </a:r>
            <a:r>
              <a:rPr lang="es-ES" b="1" dirty="0"/>
              <a:t>:</a:t>
            </a:r>
            <a:endParaRPr lang="es-ES" dirty="0"/>
          </a:p>
          <a:p>
            <a:pPr algn="ctr"/>
            <a:r>
              <a:rPr lang="es-ES" dirty="0"/>
              <a:t>Es la </a:t>
            </a:r>
            <a:r>
              <a:rPr lang="es-ES" dirty="0">
                <a:hlinkClick r:id="rId2" tooltip="Norma jurídica"/>
              </a:rPr>
              <a:t>norma</a:t>
            </a:r>
            <a:r>
              <a:rPr lang="es-ES" dirty="0"/>
              <a:t> suprema, escrita o no, de un </a:t>
            </a:r>
            <a:r>
              <a:rPr lang="es-ES" dirty="0">
                <a:hlinkClick r:id="rId3" tooltip="Estado"/>
              </a:rPr>
              <a:t>Estado</a:t>
            </a:r>
            <a:r>
              <a:rPr lang="es-ES" dirty="0"/>
              <a:t> soberano u organización, establecida o aceptada para regirlo. </a:t>
            </a:r>
          </a:p>
          <a:p>
            <a:pPr algn="ctr"/>
            <a:r>
              <a:rPr lang="es-ES" dirty="0"/>
              <a:t>La constitución fija los límites y define las relaciones entre los poderes del Estado (</a:t>
            </a:r>
            <a:r>
              <a:rPr lang="es-ES" dirty="0">
                <a:hlinkClick r:id="rId4" tooltip="Poder legislativo"/>
              </a:rPr>
              <a:t>poder legislativo</a:t>
            </a:r>
            <a:r>
              <a:rPr lang="es-ES" dirty="0"/>
              <a:t>, </a:t>
            </a:r>
            <a:r>
              <a:rPr lang="es-ES" dirty="0">
                <a:hlinkClick r:id="rId5" tooltip="Poder &#10;ejecutivo"/>
              </a:rPr>
              <a:t>ejecutivo</a:t>
            </a:r>
            <a:r>
              <a:rPr lang="es-ES" dirty="0"/>
              <a:t> y </a:t>
            </a:r>
            <a:r>
              <a:rPr lang="es-ES" dirty="0">
                <a:hlinkClick r:id="rId6" tooltip="Poder judicial"/>
              </a:rPr>
              <a:t>judicial</a:t>
            </a:r>
            <a:r>
              <a:rPr lang="es-ES" dirty="0"/>
              <a:t>) y de estos con sus ciudadanos, estableciendo así las bases para su gobierno y para la organización de las instituciones en que tales poderes se asientan. Este documento busca garantizar al pueblo sus derechos y libertades.</a:t>
            </a:r>
          </a:p>
        </p:txBody>
      </p:sp>
      <p:sp>
        <p:nvSpPr>
          <p:cNvPr id="3" name="Rectángulo 2"/>
          <p:cNvSpPr/>
          <p:nvPr/>
        </p:nvSpPr>
        <p:spPr>
          <a:xfrm>
            <a:off x="425003" y="296213"/>
            <a:ext cx="11384924" cy="435305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800" b="1" dirty="0"/>
              <a:t>Constitución de Cuba</a:t>
            </a:r>
            <a:endParaRPr lang="es-ES" sz="2800" dirty="0"/>
          </a:p>
          <a:p>
            <a:pPr algn="ctr"/>
            <a:r>
              <a:rPr lang="es-ES" sz="2800" dirty="0"/>
              <a:t>En </a:t>
            </a:r>
            <a:r>
              <a:rPr lang="es-ES" sz="2800" dirty="0">
                <a:hlinkClick r:id="rId7" tooltip="Cuba"/>
              </a:rPr>
              <a:t>Cuba</a:t>
            </a:r>
            <a:r>
              <a:rPr lang="es-ES" sz="2800" dirty="0"/>
              <a:t> han existido varias constituciones a lo largo de su historia, siendo las primeras entre principios y mediados del </a:t>
            </a:r>
            <a:r>
              <a:rPr lang="es-ES" sz="2800" dirty="0">
                <a:hlinkClick r:id="rId8" tooltip="Siglo XIX"/>
              </a:rPr>
              <a:t>siglo XIX</a:t>
            </a:r>
            <a:r>
              <a:rPr lang="es-ES" sz="2800" dirty="0"/>
              <a:t>, con la ocupación napoleónica de </a:t>
            </a:r>
            <a:r>
              <a:rPr lang="es-ES" sz="2800" dirty="0">
                <a:hlinkClick r:id="rId9" tooltip="España"/>
              </a:rPr>
              <a:t>España</a:t>
            </a:r>
            <a:r>
              <a:rPr lang="es-ES" sz="2800" dirty="0"/>
              <a:t> y después con el auge del </a:t>
            </a:r>
            <a:r>
              <a:rPr lang="es-ES" sz="2800" dirty="0">
                <a:hlinkClick r:id="rId10" tooltip="Autonomismo"/>
              </a:rPr>
              <a:t>autonomismo</a:t>
            </a:r>
            <a:r>
              <a:rPr lang="es-ES" sz="2800" dirty="0"/>
              <a:t> y el </a:t>
            </a:r>
            <a:r>
              <a:rPr lang="es-ES" sz="2800" dirty="0">
                <a:hlinkClick r:id="rId11" tooltip="Independentismo"/>
              </a:rPr>
              <a:t>independentismo</a:t>
            </a:r>
            <a:r>
              <a:rPr lang="es-ES" sz="2800" dirty="0"/>
              <a:t> en la Isla de Cuba.</a:t>
            </a:r>
          </a:p>
          <a:p>
            <a:pPr algn="ctr"/>
            <a:r>
              <a:rPr lang="es-ES" sz="2800" dirty="0"/>
              <a:t>Dado que Cuba fue una de las últimas colonias de España en el continente americano, las diferentes constituciones están divididas en tres grupos: Constituciones </a:t>
            </a:r>
            <a:r>
              <a:rPr lang="es-ES" sz="2800" dirty="0" smtClean="0"/>
              <a:t>Coloniales (3), </a:t>
            </a:r>
            <a:r>
              <a:rPr lang="es-ES" sz="2800" dirty="0"/>
              <a:t>Constituciones de la República en </a:t>
            </a:r>
            <a:r>
              <a:rPr lang="es-ES" sz="2800" dirty="0" smtClean="0"/>
              <a:t>Armas (4) </a:t>
            </a:r>
            <a:r>
              <a:rPr lang="es-ES" sz="2800" dirty="0"/>
              <a:t>y las Constituciones de la </a:t>
            </a:r>
            <a:r>
              <a:rPr lang="es-ES" sz="2800" dirty="0" smtClean="0"/>
              <a:t>República (4), </a:t>
            </a:r>
            <a:r>
              <a:rPr lang="es-ES" sz="2800" dirty="0"/>
              <a:t>estas últimas después de consumada la </a:t>
            </a:r>
            <a:r>
              <a:rPr lang="es-ES" sz="2800" dirty="0">
                <a:hlinkClick r:id="rId12" tooltip="Guerra de Independencia cubana"/>
              </a:rPr>
              <a:t>independencia de Cuba</a:t>
            </a:r>
            <a:endParaRPr lang="es-ES" sz="2800" dirty="0"/>
          </a:p>
        </p:txBody>
      </p:sp>
    </p:spTree>
    <p:extLst>
      <p:ext uri="{BB962C8B-B14F-4D97-AF65-F5344CB8AC3E}">
        <p14:creationId xmlns:p14="http://schemas.microsoft.com/office/powerpoint/2010/main" val="40636462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09093" y="365125"/>
            <a:ext cx="11539470" cy="6203100"/>
          </a:xfrm>
        </p:spPr>
        <p:txBody>
          <a:bodyPr>
            <a:noAutofit/>
          </a:bodyPr>
          <a:lstStyle/>
          <a:p>
            <a:r>
              <a:rPr lang="es-ES" sz="2800" b="1" dirty="0"/>
              <a:t>Constituciones coloniales</a:t>
            </a:r>
            <a:r>
              <a:rPr lang="es-ES" sz="2800" dirty="0"/>
              <a:t/>
            </a:r>
            <a:br>
              <a:rPr lang="es-ES" sz="2800" dirty="0"/>
            </a:br>
            <a:r>
              <a:rPr lang="es-ES" sz="2800" dirty="0" smtClean="0"/>
              <a:t>-</a:t>
            </a:r>
            <a:r>
              <a:rPr lang="es-ES" sz="2800" dirty="0" smtClean="0">
                <a:hlinkClick r:id="rId2" tooltip="Constitución de Cádiz"/>
              </a:rPr>
              <a:t>Constitución </a:t>
            </a:r>
            <a:r>
              <a:rPr lang="es-ES" sz="2800" dirty="0">
                <a:hlinkClick r:id="rId2" tooltip="Constitución de Cádiz"/>
              </a:rPr>
              <a:t>de Cádiz</a:t>
            </a:r>
            <a:r>
              <a:rPr lang="es-ES" sz="2800" dirty="0"/>
              <a:t> de </a:t>
            </a:r>
            <a:r>
              <a:rPr lang="es-ES" sz="2800" dirty="0">
                <a:hlinkClick r:id="rId3" tooltip="1812"/>
              </a:rPr>
              <a:t>1812</a:t>
            </a:r>
            <a:r>
              <a:rPr lang="es-ES" sz="2800" dirty="0"/>
              <a:t>, redactada durante la </a:t>
            </a:r>
            <a:r>
              <a:rPr lang="es-ES" sz="2800" dirty="0">
                <a:hlinkClick r:id="rId4" tooltip="Guerra de la Independencia Española"/>
              </a:rPr>
              <a:t>ocupación Napoleónica de España</a:t>
            </a:r>
            <a:r>
              <a:rPr lang="es-ES" sz="2800" dirty="0"/>
              <a:t>, hace hincapié en la </a:t>
            </a:r>
            <a:r>
              <a:rPr lang="es-ES" sz="2800" dirty="0">
                <a:hlinkClick r:id="rId5" tooltip="Soberanía nacional"/>
              </a:rPr>
              <a:t>soberanía nacional</a:t>
            </a:r>
            <a:r>
              <a:rPr lang="es-ES" sz="2800" dirty="0"/>
              <a:t> y la intolerancia religiosa </a:t>
            </a:r>
            <a:r>
              <a:rPr lang="es-ES" sz="2800" dirty="0">
                <a:hlinkClick r:id="rId6" tooltip="Católica"/>
              </a:rPr>
              <a:t>católica</a:t>
            </a:r>
            <a:r>
              <a:rPr lang="es-ES" sz="2800" dirty="0"/>
              <a:t>; su vigencia en Cuba fue más teórica que real pues los criollos adinerados (dado los principios liberales que pregonaba, entre estos el abolicionismo) persistía en el interés de mantener el orden </a:t>
            </a:r>
            <a:r>
              <a:rPr lang="es-ES" sz="2800" dirty="0">
                <a:hlinkClick r:id="rId7" tooltip="Esclavismo"/>
              </a:rPr>
              <a:t>esclavista</a:t>
            </a:r>
            <a:r>
              <a:rPr lang="es-ES" sz="2800" dirty="0"/>
              <a:t>, no acogieron una constitución que podía poner en peligro sus intereses económicos. </a:t>
            </a:r>
            <a:br>
              <a:rPr lang="es-ES" sz="2800" dirty="0"/>
            </a:br>
            <a:r>
              <a:rPr lang="es-ES" sz="2800" dirty="0" smtClean="0"/>
              <a:t>-</a:t>
            </a:r>
            <a:r>
              <a:rPr lang="es-ES" sz="2800" dirty="0" smtClean="0">
                <a:hlinkClick r:id="rId8" tooltip="Estatuto Real &#10;de 1834"/>
              </a:rPr>
              <a:t>Estatuto </a:t>
            </a:r>
            <a:r>
              <a:rPr lang="es-ES" sz="2800" dirty="0">
                <a:hlinkClick r:id="rId8" tooltip="Estatuto Real &#10;de 1834"/>
              </a:rPr>
              <a:t>Real de 1834</a:t>
            </a:r>
            <a:r>
              <a:rPr lang="es-ES" sz="2800" dirty="0"/>
              <a:t>, el </a:t>
            </a:r>
            <a:r>
              <a:rPr lang="es-ES" sz="2800" dirty="0">
                <a:hlinkClick r:id="rId9" tooltip="5 de julio"/>
              </a:rPr>
              <a:t>5 de julio</a:t>
            </a:r>
            <a:r>
              <a:rPr lang="es-ES" sz="2800" dirty="0"/>
              <a:t> de </a:t>
            </a:r>
            <a:r>
              <a:rPr lang="es-ES" sz="2800" dirty="0">
                <a:hlinkClick r:id="rId10" tooltip="1834"/>
              </a:rPr>
              <a:t>1834</a:t>
            </a:r>
            <a:r>
              <a:rPr lang="es-ES" sz="2800" dirty="0"/>
              <a:t> se promulgó el Estatuto Real, el cual sustituyó a la Constitución de </a:t>
            </a:r>
            <a:r>
              <a:rPr lang="es-ES" sz="2800" dirty="0">
                <a:hlinkClick r:id="rId3" tooltip="1812"/>
              </a:rPr>
              <a:t>1812</a:t>
            </a:r>
            <a:r>
              <a:rPr lang="es-ES" sz="2800" dirty="0"/>
              <a:t>, relativo a la constitución y funcionamiento de las Cortes.</a:t>
            </a:r>
            <a:br>
              <a:rPr lang="es-ES" sz="2800" dirty="0"/>
            </a:br>
            <a:r>
              <a:rPr lang="es-ES" sz="2800" dirty="0" smtClean="0"/>
              <a:t>-</a:t>
            </a:r>
            <a:r>
              <a:rPr lang="es-ES" sz="2800" dirty="0" smtClean="0">
                <a:hlinkClick r:id="rId11" tooltip="Constitución española de 1876"/>
              </a:rPr>
              <a:t>Constitución </a:t>
            </a:r>
            <a:r>
              <a:rPr lang="es-ES" sz="2800" dirty="0">
                <a:hlinkClick r:id="rId11" tooltip="Constitución española de 1876"/>
              </a:rPr>
              <a:t>española de 1876</a:t>
            </a:r>
            <a:r>
              <a:rPr lang="es-ES" sz="2800" dirty="0"/>
              <a:t>, el </a:t>
            </a:r>
            <a:r>
              <a:rPr lang="es-ES" sz="2800" dirty="0">
                <a:hlinkClick r:id="rId12" tooltip="30 de junio"/>
              </a:rPr>
              <a:t>30 de junio</a:t>
            </a:r>
            <a:r>
              <a:rPr lang="es-ES" sz="2800" dirty="0"/>
              <a:t> de </a:t>
            </a:r>
            <a:r>
              <a:rPr lang="es-ES" sz="2800" dirty="0">
                <a:hlinkClick r:id="rId13" tooltip="1876"/>
              </a:rPr>
              <a:t>1876</a:t>
            </a:r>
            <a:r>
              <a:rPr lang="es-ES" sz="2800" dirty="0"/>
              <a:t>, el </a:t>
            </a:r>
            <a:r>
              <a:rPr lang="es-ES" sz="2800" dirty="0">
                <a:hlinkClick r:id="rId14" tooltip="Alfonso XII de &#10;España"/>
              </a:rPr>
              <a:t>Rey Alfonso XII</a:t>
            </a:r>
            <a:r>
              <a:rPr lang="es-ES" sz="2800" dirty="0"/>
              <a:t> promulgó la Constitución que habría de regir hasta noviembre de </a:t>
            </a:r>
            <a:r>
              <a:rPr lang="es-ES" sz="2800" dirty="0">
                <a:hlinkClick r:id="rId15" tooltip="1897"/>
              </a:rPr>
              <a:t>1897</a:t>
            </a:r>
            <a:r>
              <a:rPr lang="es-ES" sz="2800" dirty="0"/>
              <a:t>; esta Constitución contenía en su parte dogmática los derechos civiles y políticos.</a:t>
            </a:r>
            <a:br>
              <a:rPr lang="es-ES" sz="2800" dirty="0"/>
            </a:br>
            <a:r>
              <a:rPr lang="es-ES" sz="2800" dirty="0"/>
              <a:t>Constitución Autonómica de </a:t>
            </a:r>
            <a:r>
              <a:rPr lang="es-ES" sz="2800" dirty="0">
                <a:hlinkClick r:id="rId15" tooltip="1897"/>
              </a:rPr>
              <a:t>1897</a:t>
            </a:r>
            <a:r>
              <a:rPr lang="es-ES" sz="2800" dirty="0"/>
              <a:t>, el </a:t>
            </a:r>
            <a:r>
              <a:rPr lang="es-ES" sz="2800" dirty="0">
                <a:hlinkClick r:id="rId16" tooltip="25 de noviembre"/>
              </a:rPr>
              <a:t>25 de noviembre</a:t>
            </a:r>
            <a:r>
              <a:rPr lang="es-ES" sz="2800" dirty="0"/>
              <a:t> de </a:t>
            </a:r>
            <a:r>
              <a:rPr lang="es-ES" sz="2800" dirty="0">
                <a:hlinkClick r:id="rId15" tooltip="1897"/>
              </a:rPr>
              <a:t>1897</a:t>
            </a:r>
            <a:r>
              <a:rPr lang="es-ES" sz="2800" dirty="0"/>
              <a:t> se promulgó la conocida como Constitución Autonómica para la Isla de Cuba y </a:t>
            </a:r>
            <a:r>
              <a:rPr lang="es-ES" sz="2800" dirty="0">
                <a:hlinkClick r:id="rId17" tooltip="Puerto Rico"/>
              </a:rPr>
              <a:t>Puerto Rico</a:t>
            </a:r>
            <a:r>
              <a:rPr lang="es-ES" sz="2800" dirty="0"/>
              <a:t>, haciendo extensiva a los mismos la Ley Electoral de </a:t>
            </a:r>
            <a:r>
              <a:rPr lang="es-ES" sz="2800" dirty="0">
                <a:hlinkClick r:id="rId18" tooltip="1890"/>
              </a:rPr>
              <a:t>1890</a:t>
            </a:r>
            <a:r>
              <a:rPr lang="es-ES" sz="2800" dirty="0" smtClean="0"/>
              <a:t>.</a:t>
            </a:r>
            <a:endParaRPr lang="es-ES" sz="2800" dirty="0"/>
          </a:p>
        </p:txBody>
      </p:sp>
    </p:spTree>
    <p:extLst>
      <p:ext uri="{BB962C8B-B14F-4D97-AF65-F5344CB8AC3E}">
        <p14:creationId xmlns:p14="http://schemas.microsoft.com/office/powerpoint/2010/main" val="4897481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63958" y="236336"/>
            <a:ext cx="10515600" cy="948520"/>
          </a:xfrm>
        </p:spPr>
        <p:txBody>
          <a:bodyPr>
            <a:normAutofit fontScale="90000"/>
          </a:bodyPr>
          <a:lstStyle/>
          <a:p>
            <a:pPr algn="ctr"/>
            <a:r>
              <a:rPr lang="es-ES" b="1" dirty="0"/>
              <a:t>Constituciones de la República en </a:t>
            </a:r>
            <a:r>
              <a:rPr lang="es-ES" b="1" dirty="0" smtClean="0"/>
              <a:t>Armas</a:t>
            </a:r>
            <a:br>
              <a:rPr lang="es-ES" b="1" dirty="0" smtClean="0"/>
            </a:br>
            <a:r>
              <a:rPr lang="es-ES" sz="3600" b="1" dirty="0" smtClean="0"/>
              <a:t>(mambisas)</a:t>
            </a:r>
            <a:endParaRPr lang="es-ES" sz="3600" dirty="0"/>
          </a:p>
        </p:txBody>
      </p:sp>
      <p:sp>
        <p:nvSpPr>
          <p:cNvPr id="3" name="Rectángulo 2"/>
          <p:cNvSpPr/>
          <p:nvPr/>
        </p:nvSpPr>
        <p:spPr>
          <a:xfrm>
            <a:off x="360608" y="1416676"/>
            <a:ext cx="11590986" cy="117197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lvl="0" algn="ctr"/>
            <a:r>
              <a:rPr lang="es-ES" b="1" dirty="0">
                <a:hlinkClick r:id="rId2" tooltip="Constitución de Guáimaro"/>
              </a:rPr>
              <a:t>Constitución de Guáimaro</a:t>
            </a:r>
            <a:r>
              <a:rPr lang="es-ES" dirty="0"/>
              <a:t>, aprobada el </a:t>
            </a:r>
            <a:r>
              <a:rPr lang="es-ES" dirty="0">
                <a:hlinkClick r:id="rId3" tooltip="10 de&#10; abril"/>
              </a:rPr>
              <a:t>10 de abril</a:t>
            </a:r>
            <a:r>
              <a:rPr lang="es-ES" dirty="0"/>
              <a:t> de </a:t>
            </a:r>
            <a:r>
              <a:rPr lang="es-ES" dirty="0">
                <a:hlinkClick r:id="rId4" tooltip="1869"/>
              </a:rPr>
              <a:t>1869</a:t>
            </a:r>
            <a:r>
              <a:rPr lang="es-ES" dirty="0"/>
              <a:t> en plena </a:t>
            </a:r>
            <a:r>
              <a:rPr lang="es-ES" dirty="0">
                <a:hlinkClick r:id="rId5" tooltip="Guerra de los Diez Años"/>
              </a:rPr>
              <a:t>guerra de independencia</a:t>
            </a:r>
            <a:r>
              <a:rPr lang="es-ES" dirty="0"/>
              <a:t>. </a:t>
            </a:r>
          </a:p>
          <a:p>
            <a:pPr algn="ctr"/>
            <a:r>
              <a:rPr lang="es-ES" dirty="0"/>
              <a:t>Objetivo: Unificar los tres grupos de combatientes, se estableció la República de Cuba con un gobierno, conformado por un Presidente, Poder Ejecutivo, Poder Legislativo y Poder Judicial. Se aprobó como enseña nacional la bandera de la estrella solitaria. Presidente Carlos Manuel de Céspedes, Presidente de la Cámara Salvador Cisneros Betancourt.</a:t>
            </a:r>
          </a:p>
        </p:txBody>
      </p:sp>
      <p:sp>
        <p:nvSpPr>
          <p:cNvPr id="4" name="Rectángulo 3"/>
          <p:cNvSpPr/>
          <p:nvPr/>
        </p:nvSpPr>
        <p:spPr>
          <a:xfrm>
            <a:off x="326265" y="5582995"/>
            <a:ext cx="11590986" cy="117197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lvl="0" algn="ctr"/>
            <a:r>
              <a:rPr lang="es-ES" b="1" dirty="0">
                <a:solidFill>
                  <a:schemeClr val="accent1">
                    <a:lumMod val="75000"/>
                  </a:schemeClr>
                </a:solidFill>
              </a:rPr>
              <a:t>Constitución de la Yaya</a:t>
            </a:r>
            <a:r>
              <a:rPr lang="es-ES" dirty="0"/>
              <a:t>, el </a:t>
            </a:r>
            <a:r>
              <a:rPr lang="es-ES" dirty="0">
                <a:hlinkClick r:id="rId6" tooltip="29 de octubre"/>
              </a:rPr>
              <a:t>29 de octubre</a:t>
            </a:r>
            <a:r>
              <a:rPr lang="es-ES" dirty="0"/>
              <a:t> de </a:t>
            </a:r>
            <a:r>
              <a:rPr lang="es-ES" dirty="0">
                <a:hlinkClick r:id="rId7" tooltip="1897"/>
              </a:rPr>
              <a:t>1897</a:t>
            </a:r>
            <a:r>
              <a:rPr lang="es-ES" dirty="0"/>
              <a:t> se promulga para sustituir a la anterior constitución, donde se desarrolla un  título especial sobre los derechos individuales y políticos. Ratificar el propósito de obtener la independencia absoluta. La Isla de Cuba pasa a constituirse como República democrática e independiente. Presidente Bartolomé </a:t>
            </a:r>
            <a:r>
              <a:rPr lang="es-ES" dirty="0" err="1"/>
              <a:t>Massó</a:t>
            </a:r>
            <a:r>
              <a:rPr lang="es-ES" dirty="0"/>
              <a:t>, Ratificados en cargos de General en Jefe Gómez y Calixto García</a:t>
            </a:r>
          </a:p>
        </p:txBody>
      </p:sp>
      <p:sp>
        <p:nvSpPr>
          <p:cNvPr id="5" name="Rectángulo 4"/>
          <p:cNvSpPr/>
          <p:nvPr/>
        </p:nvSpPr>
        <p:spPr>
          <a:xfrm>
            <a:off x="360608" y="4194222"/>
            <a:ext cx="11590986" cy="117197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lvl="0" algn="ctr"/>
            <a:r>
              <a:rPr lang="es-ES" b="1" dirty="0">
                <a:solidFill>
                  <a:schemeClr val="accent1">
                    <a:lumMod val="75000"/>
                  </a:schemeClr>
                </a:solidFill>
              </a:rPr>
              <a:t>Constitución de </a:t>
            </a:r>
            <a:r>
              <a:rPr lang="es-ES" b="1" dirty="0" err="1">
                <a:solidFill>
                  <a:schemeClr val="accent1">
                    <a:lumMod val="75000"/>
                  </a:schemeClr>
                </a:solidFill>
              </a:rPr>
              <a:t>Jimaguayú</a:t>
            </a:r>
            <a:r>
              <a:rPr lang="es-ES" dirty="0"/>
              <a:t>, se puso en vigor el </a:t>
            </a:r>
            <a:r>
              <a:rPr lang="es-ES" dirty="0">
                <a:hlinkClick r:id="rId8" tooltip="16 de septiembre"/>
              </a:rPr>
              <a:t>16 de septiembre</a:t>
            </a:r>
            <a:r>
              <a:rPr lang="es-ES" dirty="0"/>
              <a:t> de </a:t>
            </a:r>
            <a:r>
              <a:rPr lang="es-ES" dirty="0">
                <a:hlinkClick r:id="rId9" tooltip="1895"/>
              </a:rPr>
              <a:t>1895</a:t>
            </a:r>
            <a:r>
              <a:rPr lang="es-ES" dirty="0"/>
              <a:t>, meses después de iniciada la </a:t>
            </a:r>
            <a:r>
              <a:rPr lang="es-ES" dirty="0">
                <a:hlinkClick r:id="rId10" tooltip="Guerra de &#10;Independencia cubana"/>
              </a:rPr>
              <a:t>Guerra Necesaria</a:t>
            </a:r>
            <a:r>
              <a:rPr lang="es-ES" dirty="0"/>
              <a:t>, la misma se planteaba regir durante dos años. Se impuso el patriotismo y la Ley suprema aprobada en la Constitución. Presidente Salvador Cisneros Betancourt, Vicepresidente Bartolomé </a:t>
            </a:r>
            <a:r>
              <a:rPr lang="es-ES" dirty="0" err="1"/>
              <a:t>Massó</a:t>
            </a:r>
            <a:r>
              <a:rPr lang="es-ES" dirty="0"/>
              <a:t>, Ratificados en cargos de General en Jefe Gómez y Maceo, Delegado en el exterior Tomás Estrada Palma</a:t>
            </a:r>
          </a:p>
        </p:txBody>
      </p:sp>
      <p:sp>
        <p:nvSpPr>
          <p:cNvPr id="6" name="Rectángulo 5"/>
          <p:cNvSpPr/>
          <p:nvPr/>
        </p:nvSpPr>
        <p:spPr>
          <a:xfrm>
            <a:off x="360608" y="2805449"/>
            <a:ext cx="11590986" cy="117197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lvl="0" algn="ctr"/>
            <a:r>
              <a:rPr lang="es-ES" b="1" dirty="0">
                <a:solidFill>
                  <a:schemeClr val="tx1"/>
                </a:solidFill>
                <a:hlinkClick r:id="rId11" tooltip="Constitución de Baraguá"/>
              </a:rPr>
              <a:t>Constitución de </a:t>
            </a:r>
            <a:r>
              <a:rPr lang="es-ES" b="1" dirty="0" err="1">
                <a:solidFill>
                  <a:schemeClr val="tx1"/>
                </a:solidFill>
                <a:hlinkClick r:id="rId11" tooltip="Constitución de Baraguá"/>
              </a:rPr>
              <a:t>Baraguá</a:t>
            </a:r>
            <a:r>
              <a:rPr lang="es-ES" dirty="0"/>
              <a:t>, el </a:t>
            </a:r>
            <a:r>
              <a:rPr lang="es-ES" dirty="0">
                <a:hlinkClick r:id="rId12" tooltip="15 de marzo"/>
              </a:rPr>
              <a:t>15 de marzo</a:t>
            </a:r>
            <a:r>
              <a:rPr lang="es-ES" dirty="0"/>
              <a:t> de </a:t>
            </a:r>
            <a:r>
              <a:rPr lang="es-ES" dirty="0">
                <a:hlinkClick r:id="rId13" tooltip="1878"/>
              </a:rPr>
              <a:t>1878</a:t>
            </a:r>
            <a:r>
              <a:rPr lang="es-ES" dirty="0"/>
              <a:t> se promulga, fue el resultado de la protesta realizada por el </a:t>
            </a:r>
            <a:r>
              <a:rPr lang="es-ES" dirty="0">
                <a:hlinkClick r:id="rId14" tooltip="Mayor General"/>
              </a:rPr>
              <a:t>Mayor General</a:t>
            </a:r>
            <a:r>
              <a:rPr lang="es-ES" dirty="0"/>
              <a:t> </a:t>
            </a:r>
            <a:r>
              <a:rPr lang="es-ES" dirty="0">
                <a:hlinkClick r:id="rId15" tooltip="Antonio Maceo"/>
              </a:rPr>
              <a:t>Antonio Maceo Grajales</a:t>
            </a:r>
            <a:r>
              <a:rPr lang="es-ES" dirty="0"/>
              <a:t> ante el </a:t>
            </a:r>
            <a:r>
              <a:rPr lang="es-ES" dirty="0">
                <a:hlinkClick r:id="rId16" tooltip="Pacto del Zanjón"/>
              </a:rPr>
              <a:t>Pacto del Zanjón</a:t>
            </a:r>
            <a:r>
              <a:rPr lang="es-ES" dirty="0"/>
              <a:t> que ponía fin a la </a:t>
            </a:r>
            <a:r>
              <a:rPr lang="es-ES" dirty="0">
                <a:hlinkClick r:id="rId5" tooltip="Guerra de los Diez Años"/>
              </a:rPr>
              <a:t>Guerra de los Diez Años</a:t>
            </a:r>
            <a:r>
              <a:rPr lang="es-ES" dirty="0"/>
              <a:t>. Fue el resultado de la Protesta de </a:t>
            </a:r>
            <a:r>
              <a:rPr lang="es-ES" dirty="0" err="1"/>
              <a:t>Baraguá</a:t>
            </a:r>
            <a:r>
              <a:rPr lang="es-ES" dirty="0"/>
              <a:t> ante el </a:t>
            </a:r>
            <a:r>
              <a:rPr lang="es-ES" dirty="0">
                <a:hlinkClick r:id="rId16" tooltip="Pacto del Zanjón"/>
              </a:rPr>
              <a:t>Pacto del Zanjón</a:t>
            </a:r>
            <a:r>
              <a:rPr lang="es-ES" dirty="0"/>
              <a:t>, hace un análisis de los factores que daban al traste con  la guerra y se fija la fecha para continuar las acciones.</a:t>
            </a:r>
          </a:p>
        </p:txBody>
      </p:sp>
    </p:spTree>
    <p:extLst>
      <p:ext uri="{BB962C8B-B14F-4D97-AF65-F5344CB8AC3E}">
        <p14:creationId xmlns:p14="http://schemas.microsoft.com/office/powerpoint/2010/main" val="39127612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63958" y="236336"/>
            <a:ext cx="10515600" cy="948520"/>
          </a:xfrm>
        </p:spPr>
        <p:txBody>
          <a:bodyPr>
            <a:normAutofit fontScale="90000"/>
          </a:bodyPr>
          <a:lstStyle/>
          <a:p>
            <a:pPr algn="ctr"/>
            <a:r>
              <a:rPr lang="es-ES" b="1" dirty="0"/>
              <a:t>Constituciones de la </a:t>
            </a:r>
            <a:r>
              <a:rPr lang="es-ES" b="1" dirty="0" smtClean="0"/>
              <a:t>República</a:t>
            </a:r>
            <a:r>
              <a:rPr lang="es-ES" b="1" dirty="0"/>
              <a:t/>
            </a:r>
            <a:br>
              <a:rPr lang="es-ES" b="1" dirty="0"/>
            </a:br>
            <a:r>
              <a:rPr lang="es-ES" b="1" dirty="0" smtClean="0"/>
              <a:t>(etapa neocolonial)</a:t>
            </a:r>
            <a:endParaRPr lang="es-ES" sz="3600" dirty="0"/>
          </a:p>
        </p:txBody>
      </p:sp>
      <p:sp>
        <p:nvSpPr>
          <p:cNvPr id="3" name="Rectángulo 2"/>
          <p:cNvSpPr/>
          <p:nvPr/>
        </p:nvSpPr>
        <p:spPr>
          <a:xfrm>
            <a:off x="360608" y="1416675"/>
            <a:ext cx="11590986" cy="2112135"/>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lvl="0" algn="ctr"/>
            <a:r>
              <a:rPr lang="es-ES" dirty="0"/>
              <a:t>Constitución cubana de 1901, el </a:t>
            </a:r>
            <a:r>
              <a:rPr lang="es-ES" dirty="0">
                <a:hlinkClick r:id="rId2" tooltip="21 de febrero"/>
              </a:rPr>
              <a:t>21 de febrero</a:t>
            </a:r>
            <a:r>
              <a:rPr lang="es-ES" dirty="0"/>
              <a:t> de </a:t>
            </a:r>
            <a:r>
              <a:rPr lang="es-ES" dirty="0">
                <a:hlinkClick r:id="rId3" tooltip="1901"/>
              </a:rPr>
              <a:t>1901</a:t>
            </a:r>
            <a:r>
              <a:rPr lang="es-ES" dirty="0"/>
              <a:t> se aprobó una Constitución por los constituyentes cubanos, que estuvo vigente en la mayor parte de la vida republicana del país. Se convocó a Asamblea Constituyente que aprobara la Constitución. Se aprobó que el pueblo de Cuba se constituye en estado independiente y soberano. Se adopta como forma de gobierno la República. Se reconoce a la isla con sus cayos adyacentes que estaban bajo la soberanía de España. Dividido el territorio en seis provincias. Igualdad de los cubanos ante la ley, sin privilegios. Se otorga la propiedad por autoridad competente. En 1902 asume la Presidencia  Tomás Estrada Palma. Se establecen los Poderes Ejecutivo, Legislativo y Judicial.</a:t>
            </a:r>
          </a:p>
        </p:txBody>
      </p:sp>
      <p:sp>
        <p:nvSpPr>
          <p:cNvPr id="6" name="Rectángulo 5"/>
          <p:cNvSpPr/>
          <p:nvPr/>
        </p:nvSpPr>
        <p:spPr>
          <a:xfrm>
            <a:off x="360608" y="4286519"/>
            <a:ext cx="11590986" cy="230746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dirty="0"/>
              <a:t>Constitución cubana de 1940, entra en vigor el </a:t>
            </a:r>
            <a:r>
              <a:rPr lang="es-ES" dirty="0">
                <a:hlinkClick r:id="rId4" tooltip="10 de octubre"/>
              </a:rPr>
              <a:t>10 de octubre</a:t>
            </a:r>
            <a:r>
              <a:rPr lang="es-ES" dirty="0"/>
              <a:t> de </a:t>
            </a:r>
            <a:r>
              <a:rPr lang="es-ES" dirty="0">
                <a:hlinkClick r:id="rId5" tooltip="1940"/>
              </a:rPr>
              <a:t>1940</a:t>
            </a:r>
            <a:r>
              <a:rPr lang="es-ES" dirty="0"/>
              <a:t> se inspiró en la constitución de la española de 1931 y constaba de 286 artículos; muchos de artículos se debieron a la presencia de una fracción comunista junto a algunos otros delegados de corte izquierdista. Introdujo cambios en la estructura del gobierno (Estado), la más progresista. Se acordó la igualdad de los cubanos ante la ley, declarada ilegal toda discriminación de raza y sexo, se prohíbe la confiscación de bienes, el trabajo como derecho, jornada máxima de 8 horas, se prohíbe el latifundio, electores los cubanos mayores de 20 años. Presidente  Fulgencio Batista Zaldívar. Se mantiene el Poder ejecutivo, legislativo y la Cámara de representante. Se crea el Tribunal de garantías constitucionales. Se establece la reelección cada 8 años</a:t>
            </a:r>
            <a:r>
              <a:rPr lang="es-ES" dirty="0" smtClean="0"/>
              <a:t>.</a:t>
            </a:r>
            <a:endParaRPr lang="es-ES" dirty="0"/>
          </a:p>
        </p:txBody>
      </p:sp>
    </p:spTree>
    <p:extLst>
      <p:ext uri="{BB962C8B-B14F-4D97-AF65-F5344CB8AC3E}">
        <p14:creationId xmlns:p14="http://schemas.microsoft.com/office/powerpoint/2010/main" val="20363756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63958" y="236336"/>
            <a:ext cx="10515600" cy="948520"/>
          </a:xfrm>
        </p:spPr>
        <p:txBody>
          <a:bodyPr>
            <a:normAutofit fontScale="90000"/>
          </a:bodyPr>
          <a:lstStyle/>
          <a:p>
            <a:pPr algn="ctr"/>
            <a:r>
              <a:rPr lang="es-ES" b="1" dirty="0"/>
              <a:t>Constituciones de la </a:t>
            </a:r>
            <a:r>
              <a:rPr lang="es-ES" b="1" dirty="0" smtClean="0"/>
              <a:t>República</a:t>
            </a:r>
            <a:r>
              <a:rPr lang="es-ES" b="1" dirty="0"/>
              <a:t/>
            </a:r>
            <a:br>
              <a:rPr lang="es-ES" b="1" dirty="0"/>
            </a:br>
            <a:r>
              <a:rPr lang="es-ES" b="1" dirty="0" smtClean="0"/>
              <a:t>(etapa revolucionaria)</a:t>
            </a:r>
            <a:endParaRPr lang="es-ES" sz="3600" dirty="0"/>
          </a:p>
        </p:txBody>
      </p:sp>
      <p:sp>
        <p:nvSpPr>
          <p:cNvPr id="3" name="Rectángulo 2"/>
          <p:cNvSpPr/>
          <p:nvPr/>
        </p:nvSpPr>
        <p:spPr>
          <a:xfrm>
            <a:off x="360608" y="1712889"/>
            <a:ext cx="11590986" cy="153258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lvl="0" algn="ctr"/>
            <a:r>
              <a:rPr lang="es-ES" sz="2400" dirty="0"/>
              <a:t>Ley Fundamental de 1959, el </a:t>
            </a:r>
            <a:r>
              <a:rPr lang="es-ES" sz="2400" dirty="0">
                <a:hlinkClick r:id="rId2" tooltip="7 de febrero"/>
              </a:rPr>
              <a:t>7 de febrero</a:t>
            </a:r>
            <a:r>
              <a:rPr lang="es-ES" sz="2400" dirty="0"/>
              <a:t> de </a:t>
            </a:r>
            <a:r>
              <a:rPr lang="es-ES" sz="2400" dirty="0">
                <a:hlinkClick r:id="rId3" tooltip="1959"/>
              </a:rPr>
              <a:t>1959</a:t>
            </a:r>
            <a:r>
              <a:rPr lang="es-ES" sz="2400" dirty="0"/>
              <a:t>, el Gobierno revolucionario de Cuba decretó la Ley Fundamental por la que había que regirse a partir de ese instante el país que en lo esencial fue una transcripción de la Constitución de 1940.</a:t>
            </a:r>
            <a:endParaRPr lang="es-ES" dirty="0"/>
          </a:p>
          <a:p>
            <a:r>
              <a:rPr lang="es-ES" dirty="0"/>
              <a:t> </a:t>
            </a:r>
          </a:p>
        </p:txBody>
      </p:sp>
      <p:sp>
        <p:nvSpPr>
          <p:cNvPr id="6" name="Rectángulo 5"/>
          <p:cNvSpPr/>
          <p:nvPr/>
        </p:nvSpPr>
        <p:spPr>
          <a:xfrm>
            <a:off x="360608" y="4286519"/>
            <a:ext cx="11590986" cy="230746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lvl="0" algn="ctr"/>
            <a:r>
              <a:rPr lang="es-ES" sz="2400" dirty="0">
                <a:hlinkClick r:id="rId4" tooltip="Constitución cubana de 1976"/>
              </a:rPr>
              <a:t>Constitución cubana de 1976</a:t>
            </a:r>
            <a:r>
              <a:rPr lang="es-ES" sz="2400" dirty="0"/>
              <a:t>, el </a:t>
            </a:r>
            <a:r>
              <a:rPr lang="es-ES" sz="2400" dirty="0">
                <a:hlinkClick r:id="rId5" tooltip="24 de febrero"/>
              </a:rPr>
              <a:t>24 de febrero</a:t>
            </a:r>
            <a:r>
              <a:rPr lang="es-ES" sz="2400" dirty="0"/>
              <a:t> de </a:t>
            </a:r>
            <a:r>
              <a:rPr lang="es-ES" sz="2400" dirty="0">
                <a:hlinkClick r:id="rId6" tooltip="1976"/>
              </a:rPr>
              <a:t>1976</a:t>
            </a:r>
            <a:r>
              <a:rPr lang="es-ES" sz="2400" dirty="0"/>
              <a:t>, en un acto solemne celebrado </a:t>
            </a:r>
            <a:endParaRPr lang="es-ES" sz="2400" dirty="0" smtClean="0"/>
          </a:p>
          <a:p>
            <a:pPr lvl="0" algn="ctr"/>
            <a:r>
              <a:rPr lang="es-ES" sz="2400" dirty="0" smtClean="0"/>
              <a:t>en </a:t>
            </a:r>
            <a:r>
              <a:rPr lang="es-ES" sz="2400" dirty="0"/>
              <a:t>el Teatro "Carlos Marx" en la ciudad de </a:t>
            </a:r>
            <a:r>
              <a:rPr lang="es-ES" sz="2400" dirty="0">
                <a:hlinkClick r:id="rId7" tooltip="La Habana"/>
              </a:rPr>
              <a:t>La Habana</a:t>
            </a:r>
            <a:r>
              <a:rPr lang="es-ES" sz="2400" dirty="0"/>
              <a:t>, la actual constitución </a:t>
            </a:r>
            <a:r>
              <a:rPr lang="es-ES" sz="2400" dirty="0" smtClean="0"/>
              <a:t>cubana</a:t>
            </a:r>
          </a:p>
          <a:p>
            <a:pPr lvl="0" algn="ctr"/>
            <a:r>
              <a:rPr lang="es-ES" sz="2400" dirty="0" smtClean="0"/>
              <a:t> </a:t>
            </a:r>
            <a:r>
              <a:rPr lang="es-ES" sz="2400" dirty="0"/>
              <a:t>fue proclamada. </a:t>
            </a:r>
            <a:endParaRPr lang="es-ES" sz="2400" dirty="0" smtClean="0"/>
          </a:p>
          <a:p>
            <a:pPr lvl="0" algn="ctr"/>
            <a:r>
              <a:rPr lang="es-ES" sz="2400" dirty="0" smtClean="0"/>
              <a:t>Es </a:t>
            </a:r>
            <a:r>
              <a:rPr lang="es-ES" sz="2400" dirty="0"/>
              <a:t>la transformación de Cuba en un </a:t>
            </a:r>
            <a:r>
              <a:rPr lang="es-ES" sz="2400" dirty="0">
                <a:hlinkClick r:id="rId8" tooltip="Estado socialista"/>
              </a:rPr>
              <a:t>estado socialista</a:t>
            </a:r>
            <a:r>
              <a:rPr lang="es-ES" sz="2400" dirty="0"/>
              <a:t>, </a:t>
            </a:r>
            <a:r>
              <a:rPr lang="es-ES" sz="2400" dirty="0" smtClean="0"/>
              <a:t>fue enmendada </a:t>
            </a:r>
            <a:r>
              <a:rPr lang="es-ES" sz="2400" dirty="0"/>
              <a:t>3 veces, siendo la última el </a:t>
            </a:r>
            <a:r>
              <a:rPr lang="es-ES" sz="2400" dirty="0">
                <a:hlinkClick r:id="rId9" tooltip="26 de junio"/>
              </a:rPr>
              <a:t>26 de junio</a:t>
            </a:r>
            <a:r>
              <a:rPr lang="es-ES" sz="2400" dirty="0"/>
              <a:t> del </a:t>
            </a:r>
            <a:r>
              <a:rPr lang="es-ES" sz="2400" dirty="0">
                <a:hlinkClick r:id="rId10" tooltip="2002"/>
              </a:rPr>
              <a:t>2002</a:t>
            </a:r>
            <a:r>
              <a:rPr lang="es-ES" sz="2400" dirty="0"/>
              <a:t>. </a:t>
            </a:r>
          </a:p>
        </p:txBody>
      </p:sp>
    </p:spTree>
    <p:extLst>
      <p:ext uri="{BB962C8B-B14F-4D97-AF65-F5344CB8AC3E}">
        <p14:creationId xmlns:p14="http://schemas.microsoft.com/office/powerpoint/2010/main" val="19236076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6125827"/>
          </a:xfrm>
        </p:spPr>
        <p:txBody>
          <a:bodyPr>
            <a:normAutofit/>
          </a:bodyPr>
          <a:lstStyle/>
          <a:p>
            <a:pPr algn="ctr"/>
            <a:r>
              <a:rPr lang="es-ES" sz="3600" b="1" dirty="0"/>
              <a:t>Constitución cubana de 1976</a:t>
            </a:r>
            <a:r>
              <a:rPr lang="es-ES" sz="3600" dirty="0"/>
              <a:t/>
            </a:r>
            <a:br>
              <a:rPr lang="es-ES" sz="3600" dirty="0"/>
            </a:br>
            <a:r>
              <a:rPr lang="es-ES" sz="3600" b="1" dirty="0"/>
              <a:t>La Constitución Cubana de 1976</a:t>
            </a:r>
            <a:r>
              <a:rPr lang="es-ES" sz="3600" dirty="0"/>
              <a:t> (nombre oficial: Constitución de la República de Cuba) </a:t>
            </a:r>
            <a:r>
              <a:rPr lang="es-ES" sz="3600" dirty="0" smtClean="0"/>
              <a:t>fue </a:t>
            </a:r>
            <a:r>
              <a:rPr lang="es-ES" sz="3600" dirty="0"/>
              <a:t>la norma jurídica suprema (o máxima) del </a:t>
            </a:r>
            <a:r>
              <a:rPr lang="es-ES" sz="3600" dirty="0">
                <a:hlinkClick r:id="rId2" tooltip="Ordenamiento &#10;jurídico"/>
              </a:rPr>
              <a:t>ordenamiento jurídico</a:t>
            </a:r>
            <a:r>
              <a:rPr lang="es-ES" sz="3600" dirty="0"/>
              <a:t> de la </a:t>
            </a:r>
            <a:r>
              <a:rPr lang="es-ES" sz="3600" dirty="0">
                <a:hlinkClick r:id="rId3" tooltip="Cuba"/>
              </a:rPr>
              <a:t>República de </a:t>
            </a:r>
            <a:r>
              <a:rPr lang="es-ES" sz="3600" dirty="0" smtClean="0">
                <a:hlinkClick r:id="rId3" tooltip="Cuba"/>
              </a:rPr>
              <a:t>Cuba</a:t>
            </a:r>
            <a:r>
              <a:rPr lang="es-ES" sz="3600" dirty="0" smtClean="0"/>
              <a:t>.</a:t>
            </a:r>
            <a:r>
              <a:rPr lang="es-ES" sz="3600" dirty="0"/>
              <a:t/>
            </a:r>
            <a:br>
              <a:rPr lang="es-ES" sz="3600" dirty="0"/>
            </a:br>
            <a:r>
              <a:rPr lang="es-ES" sz="3600" dirty="0"/>
              <a:t>Se redacta durante el proceso histórico denominado </a:t>
            </a:r>
            <a:r>
              <a:rPr lang="es-ES" sz="3600" dirty="0">
                <a:hlinkClick r:id="rId4" tooltip="Revolución Cubana"/>
              </a:rPr>
              <a:t>Revolución Cubana</a:t>
            </a:r>
            <a:r>
              <a:rPr lang="es-ES" sz="3600" dirty="0"/>
              <a:t>, que tiene lugar como consecuencia del </a:t>
            </a:r>
            <a:r>
              <a:rPr lang="es-ES" sz="3600" dirty="0">
                <a:hlinkClick r:id="rId5" tooltip="Golpe de &#10;estado"/>
              </a:rPr>
              <a:t>golpe de estado</a:t>
            </a:r>
            <a:r>
              <a:rPr lang="es-ES" sz="3600" dirty="0"/>
              <a:t> del </a:t>
            </a:r>
            <a:r>
              <a:rPr lang="es-ES" sz="3600" dirty="0">
                <a:hlinkClick r:id="rId6" tooltip="10 de marzo"/>
              </a:rPr>
              <a:t>10 de marzo</a:t>
            </a:r>
            <a:r>
              <a:rPr lang="es-ES" sz="3600" dirty="0"/>
              <a:t> de </a:t>
            </a:r>
            <a:r>
              <a:rPr lang="es-ES" sz="3600" dirty="0">
                <a:hlinkClick r:id="rId7" tooltip="1952"/>
              </a:rPr>
              <a:t>1952</a:t>
            </a:r>
            <a:r>
              <a:rPr lang="es-ES" sz="3600" dirty="0"/>
              <a:t>. </a:t>
            </a:r>
            <a:r>
              <a:rPr lang="es-ES" sz="3600" dirty="0" smtClean="0"/>
              <a:t/>
            </a:r>
            <a:br>
              <a:rPr lang="es-ES" sz="3600" dirty="0" smtClean="0"/>
            </a:br>
            <a:r>
              <a:rPr lang="es-ES" sz="3600" dirty="0" smtClean="0"/>
              <a:t>Después </a:t>
            </a:r>
            <a:r>
              <a:rPr lang="es-ES" sz="3600" dirty="0"/>
              <a:t>del 16 de abril de  </a:t>
            </a:r>
            <a:r>
              <a:rPr lang="es-ES" sz="3600" dirty="0">
                <a:hlinkClick r:id="rId8" tooltip="1961"/>
              </a:rPr>
              <a:t>1961</a:t>
            </a:r>
            <a:r>
              <a:rPr lang="es-ES" sz="3600" dirty="0"/>
              <a:t>, con la declaración del carácter socialista de la Revolución Cubana, se toman medidas para la transformación de la República en un </a:t>
            </a:r>
            <a:r>
              <a:rPr lang="es-ES" sz="3600" dirty="0">
                <a:hlinkClick r:id="rId9" tooltip="Estado socialista"/>
              </a:rPr>
              <a:t>estado socialista</a:t>
            </a:r>
            <a:r>
              <a:rPr lang="es-ES" sz="3600" dirty="0"/>
              <a:t>. </a:t>
            </a:r>
          </a:p>
        </p:txBody>
      </p:sp>
    </p:spTree>
    <p:extLst>
      <p:ext uri="{BB962C8B-B14F-4D97-AF65-F5344CB8AC3E}">
        <p14:creationId xmlns:p14="http://schemas.microsoft.com/office/powerpoint/2010/main" val="34729731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70456" y="365125"/>
            <a:ext cx="11745533" cy="6112948"/>
          </a:xfrm>
        </p:spPr>
        <p:txBody>
          <a:bodyPr>
            <a:noAutofit/>
          </a:bodyPr>
          <a:lstStyle/>
          <a:p>
            <a:pPr algn="ctr"/>
            <a:r>
              <a:rPr lang="es-ES" sz="2800" dirty="0">
                <a:latin typeface="+mn-lt"/>
              </a:rPr>
              <a:t>La historia de la constitución cubana de 1976 se inicia en </a:t>
            </a:r>
            <a:r>
              <a:rPr lang="es-ES" sz="2800" dirty="0">
                <a:latin typeface="+mn-lt"/>
                <a:hlinkClick r:id="rId2" tooltip="1972"/>
              </a:rPr>
              <a:t>1972</a:t>
            </a:r>
            <a:r>
              <a:rPr lang="es-ES" sz="2800" dirty="0">
                <a:latin typeface="+mn-lt"/>
              </a:rPr>
              <a:t>, al crearse la Comisión de Estudios Jurídicos del Comité Central del Partido Comunista de Cuba, con el objetivo de sentar  las bases para redactar una nueva constitución. </a:t>
            </a:r>
            <a:r>
              <a:rPr lang="es-ES" sz="2800" dirty="0" smtClean="0">
                <a:latin typeface="+mn-lt"/>
              </a:rPr>
              <a:t/>
            </a:r>
            <a:br>
              <a:rPr lang="es-ES" sz="2800" dirty="0" smtClean="0">
                <a:latin typeface="+mn-lt"/>
              </a:rPr>
            </a:br>
            <a:r>
              <a:rPr lang="es-ES" sz="2800" dirty="0" smtClean="0">
                <a:latin typeface="+mn-lt"/>
              </a:rPr>
              <a:t>La </a:t>
            </a:r>
            <a:r>
              <a:rPr lang="es-ES" sz="2800" dirty="0">
                <a:latin typeface="+mn-lt"/>
              </a:rPr>
              <a:t>comisión redactora efectuó su primera reunión  el día </a:t>
            </a:r>
            <a:r>
              <a:rPr lang="es-ES" sz="2800" dirty="0">
                <a:latin typeface="+mn-lt"/>
                <a:hlinkClick r:id="rId3" tooltip="28 &#10;de octubre"/>
              </a:rPr>
              <a:t>28 de octubre</a:t>
            </a:r>
            <a:r>
              <a:rPr lang="es-ES" sz="2800" dirty="0">
                <a:latin typeface="+mn-lt"/>
              </a:rPr>
              <a:t> de 1974, creándose cuatro grupos de trabajo y una comisión de estilo, siendo discutido el texto completo,  el </a:t>
            </a:r>
            <a:r>
              <a:rPr lang="es-ES" sz="2800" dirty="0">
                <a:latin typeface="+mn-lt"/>
                <a:hlinkClick r:id="rId4" tooltip="24 de febrero"/>
              </a:rPr>
              <a:t>24 de febrero</a:t>
            </a:r>
            <a:r>
              <a:rPr lang="es-ES" sz="2800" dirty="0">
                <a:latin typeface="+mn-lt"/>
              </a:rPr>
              <a:t> de </a:t>
            </a:r>
            <a:r>
              <a:rPr lang="es-ES" sz="2800" dirty="0">
                <a:latin typeface="+mn-lt"/>
                <a:hlinkClick r:id="rId5" tooltip="1975"/>
              </a:rPr>
              <a:t>1975</a:t>
            </a:r>
            <a:r>
              <a:rPr lang="es-ES" sz="2800" dirty="0">
                <a:latin typeface="+mn-lt"/>
              </a:rPr>
              <a:t> quedando terminado el anteproyecto  entregado a </a:t>
            </a:r>
            <a:r>
              <a:rPr lang="es-ES" sz="2800" dirty="0">
                <a:latin typeface="+mn-lt"/>
                <a:hlinkClick r:id="rId6" tooltip="Fidel Castro Ruz"/>
              </a:rPr>
              <a:t>Fidel Castro Ruz</a:t>
            </a:r>
            <a:r>
              <a:rPr lang="es-ES" sz="2800" dirty="0">
                <a:latin typeface="+mn-lt"/>
              </a:rPr>
              <a:t>, Primer Secretario del Comité Central del </a:t>
            </a:r>
            <a:r>
              <a:rPr lang="es-ES" sz="2800" dirty="0" smtClean="0">
                <a:latin typeface="+mn-lt"/>
              </a:rPr>
              <a:t/>
            </a:r>
            <a:br>
              <a:rPr lang="es-ES" sz="2800" dirty="0" smtClean="0">
                <a:latin typeface="+mn-lt"/>
              </a:rPr>
            </a:br>
            <a:r>
              <a:rPr lang="es-ES" sz="2800" dirty="0" smtClean="0">
                <a:latin typeface="+mn-lt"/>
              </a:rPr>
              <a:t>Partido </a:t>
            </a:r>
            <a:r>
              <a:rPr lang="es-ES" sz="2800" dirty="0">
                <a:latin typeface="+mn-lt"/>
              </a:rPr>
              <a:t>Comunista de Cuba.</a:t>
            </a:r>
            <a:r>
              <a:rPr lang="es-ES" sz="2800" dirty="0"/>
              <a:t> </a:t>
            </a:r>
            <a:r>
              <a:rPr lang="es-ES" sz="2800" dirty="0" smtClean="0"/>
              <a:t/>
            </a:r>
            <a:br>
              <a:rPr lang="es-ES" sz="2800" dirty="0" smtClean="0"/>
            </a:br>
            <a:r>
              <a:rPr lang="es-ES" sz="2800" dirty="0" smtClean="0">
                <a:latin typeface="+mn-lt"/>
              </a:rPr>
              <a:t>El </a:t>
            </a:r>
            <a:r>
              <a:rPr lang="es-ES" sz="2800" dirty="0">
                <a:latin typeface="+mn-lt"/>
                <a:hlinkClick r:id="rId7" tooltip="15 de febrero"/>
              </a:rPr>
              <a:t>15 de febrero</a:t>
            </a:r>
            <a:r>
              <a:rPr lang="es-ES" sz="2800" dirty="0">
                <a:latin typeface="+mn-lt"/>
              </a:rPr>
              <a:t> de </a:t>
            </a:r>
            <a:r>
              <a:rPr lang="es-ES" sz="2800" dirty="0">
                <a:latin typeface="+mn-lt"/>
                <a:hlinkClick r:id="rId8" tooltip="1976"/>
              </a:rPr>
              <a:t>1976</a:t>
            </a:r>
            <a:r>
              <a:rPr lang="es-ES" sz="2800" dirty="0">
                <a:latin typeface="+mn-lt"/>
              </a:rPr>
              <a:t>, se celebró  un referendo en el que votó el 98% de los electores de los cuales el 97.7% lo hizo afirmativamente, alcanzando así su aprobación mediante el voto libre, directo y secreto de la inmensa mayoría de estos tuvo lugar la consulta popular con un resultado favorable a ambos documentos, ya que de un total de 5.717.266 electores, ejercieron el voto 5.602.973 para un 98% de asistencia a las urnas. </a:t>
            </a:r>
            <a:r>
              <a:rPr lang="es-ES" sz="2800" dirty="0" smtClean="0">
                <a:latin typeface="+mn-lt"/>
              </a:rPr>
              <a:t/>
            </a:r>
            <a:br>
              <a:rPr lang="es-ES" sz="2800" dirty="0" smtClean="0">
                <a:latin typeface="+mn-lt"/>
              </a:rPr>
            </a:br>
            <a:r>
              <a:rPr lang="es-ES" sz="2800" dirty="0" smtClean="0">
                <a:latin typeface="+mn-lt"/>
              </a:rPr>
              <a:t>El </a:t>
            </a:r>
            <a:r>
              <a:rPr lang="es-ES" sz="2800" dirty="0">
                <a:latin typeface="+mn-lt"/>
                <a:hlinkClick r:id="rId4" tooltip="24 de febrero"/>
              </a:rPr>
              <a:t>24 de febrero</a:t>
            </a:r>
            <a:r>
              <a:rPr lang="es-ES" sz="2800" dirty="0">
                <a:latin typeface="+mn-lt"/>
              </a:rPr>
              <a:t> de </a:t>
            </a:r>
            <a:r>
              <a:rPr lang="es-ES" sz="2800" dirty="0">
                <a:latin typeface="+mn-lt"/>
                <a:hlinkClick r:id="rId8" tooltip="1976"/>
              </a:rPr>
              <a:t>1976</a:t>
            </a:r>
            <a:r>
              <a:rPr lang="es-ES" sz="2800" dirty="0">
                <a:latin typeface="+mn-lt"/>
              </a:rPr>
              <a:t>, fue proclamada esta Constitución en acto solemne y público celebrado en el Teatro "Carlos Marx" en </a:t>
            </a:r>
            <a:r>
              <a:rPr lang="es-ES" sz="2800" dirty="0">
                <a:latin typeface="+mn-lt"/>
                <a:hlinkClick r:id="rId9" tooltip="La &#10;Habana"/>
              </a:rPr>
              <a:t>La Habana</a:t>
            </a:r>
            <a:r>
              <a:rPr lang="es-ES" sz="2800" dirty="0" smtClean="0">
                <a:latin typeface="+mn-lt"/>
              </a:rPr>
              <a:t>.</a:t>
            </a:r>
            <a:endParaRPr lang="es-ES" sz="2800" dirty="0">
              <a:latin typeface="+mn-lt"/>
            </a:endParaRPr>
          </a:p>
        </p:txBody>
      </p:sp>
    </p:spTree>
    <p:extLst>
      <p:ext uri="{BB962C8B-B14F-4D97-AF65-F5344CB8AC3E}">
        <p14:creationId xmlns:p14="http://schemas.microsoft.com/office/powerpoint/2010/main" val="20759069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6087190"/>
          </a:xfrm>
        </p:spPr>
        <p:txBody>
          <a:bodyPr>
            <a:noAutofit/>
          </a:bodyPr>
          <a:lstStyle/>
          <a:p>
            <a:pPr algn="ctr"/>
            <a:r>
              <a:rPr lang="es-ES" sz="3200" b="1" dirty="0"/>
              <a:t>Resumen:</a:t>
            </a:r>
            <a:r>
              <a:rPr lang="es-ES" sz="3200" dirty="0"/>
              <a:t/>
            </a:r>
            <a:br>
              <a:rPr lang="es-ES" sz="3200" dirty="0"/>
            </a:br>
            <a:r>
              <a:rPr lang="es-ES" sz="3200" dirty="0"/>
              <a:t>La constitucionalidad en Cuba ha tenido un largo proceso de desarrollo evolutivo  que ha transitado por diferentes etapas históricas de nuestra patria, la colonial, la de la república en armas, la de la república mediatizada y la posterior al triunfo revolucionario del primero de enero de 1959 y en esta última etapa con dos procesos, el primero en el que se redacta una ley fundamental el 7 de febrero de 1959, sobre la base de la constitución del 40, muy cercana al triunfo revolucionario y como necesidad de poder iniciar las transformaciones socio económicas necesarias y con posterioridad se promulga la actual, el 24 de febrero de 1976 </a:t>
            </a:r>
            <a:r>
              <a:rPr lang="es-ES" sz="3200" dirty="0" smtClean="0"/>
              <a:t>.</a:t>
            </a:r>
            <a:endParaRPr lang="es-ES" sz="3200" dirty="0"/>
          </a:p>
        </p:txBody>
      </p:sp>
    </p:spTree>
    <p:extLst>
      <p:ext uri="{BB962C8B-B14F-4D97-AF65-F5344CB8AC3E}">
        <p14:creationId xmlns:p14="http://schemas.microsoft.com/office/powerpoint/2010/main" val="2664651387"/>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TotalTime>
  <Words>948</Words>
  <Application>Microsoft Office PowerPoint</Application>
  <PresentationFormat>Panorámica</PresentationFormat>
  <Paragraphs>28</Paragraphs>
  <Slides>10</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10</vt:i4>
      </vt:variant>
    </vt:vector>
  </HeadingPairs>
  <TitlesOfParts>
    <vt:vector size="14" baseType="lpstr">
      <vt:lpstr>Arial</vt:lpstr>
      <vt:lpstr>Calibri</vt:lpstr>
      <vt:lpstr>Calibri Light</vt:lpstr>
      <vt:lpstr>Tema de Office</vt:lpstr>
      <vt:lpstr>Antecedentes históricos  de la  Constitución Socialista </vt:lpstr>
      <vt:lpstr>Presentación de PowerPoint</vt:lpstr>
      <vt:lpstr>Constituciones coloniales -Constitución de Cádiz de 1812, redactada durante la ocupación Napoleónica de España, hace hincapié en la soberanía nacional y la intolerancia religiosa católica; su vigencia en Cuba fue más teórica que real pues los criollos adinerados (dado los principios liberales que pregonaba, entre estos el abolicionismo) persistía en el interés de mantener el orden esclavista, no acogieron una constitución que podía poner en peligro sus intereses económicos.  -Estatuto Real de 1834, el 5 de julio de 1834 se promulgó el Estatuto Real, el cual sustituyó a la Constitución de 1812, relativo a la constitución y funcionamiento de las Cortes. -Constitución española de 1876, el 30 de junio de 1876, el Rey Alfonso XII promulgó la Constitución que habría de regir hasta noviembre de 1897; esta Constitución contenía en su parte dogmática los derechos civiles y políticos. Constitución Autonómica de 1897, el 25 de noviembre de 1897 se promulgó la conocida como Constitución Autonómica para la Isla de Cuba y Puerto Rico, haciendo extensiva a los mismos la Ley Electoral de 1890.</vt:lpstr>
      <vt:lpstr>Constituciones de la República en Armas (mambisas)</vt:lpstr>
      <vt:lpstr>Constituciones de la República (etapa neocolonial)</vt:lpstr>
      <vt:lpstr>Constituciones de la República (etapa revolucionaria)</vt:lpstr>
      <vt:lpstr>Constitución cubana de 1976 La Constitución Cubana de 1976 (nombre oficial: Constitución de la República de Cuba) fue la norma jurídica suprema (o máxima) del ordenamiento jurídico de la República de Cuba. Se redacta durante el proceso histórico denominado Revolución Cubana, que tiene lugar como consecuencia del golpe de estado del 10 de marzo de 1952.  Después del 16 de abril de  1961, con la declaración del carácter socialista de la Revolución Cubana, se toman medidas para la transformación de la República en un estado socialista. </vt:lpstr>
      <vt:lpstr>La historia de la constitución cubana de 1976 se inicia en 1972, al crearse la Comisión de Estudios Jurídicos del Comité Central del Partido Comunista de Cuba, con el objetivo de sentar  las bases para redactar una nueva constitución.  La comisión redactora efectuó su primera reunión  el día 28 de octubre de 1974, creándose cuatro grupos de trabajo y una comisión de estilo, siendo discutido el texto completo,  el 24 de febrero de 1975 quedando terminado el anteproyecto  entregado a Fidel Castro Ruz, Primer Secretario del Comité Central del  Partido Comunista de Cuba.  El 15 de febrero de 1976, se celebró  un referendo en el que votó el 98% de los electores de los cuales el 97.7% lo hizo afirmativamente, alcanzando así su aprobación mediante el voto libre, directo y secreto de la inmensa mayoría de estos tuvo lugar la consulta popular con un resultado favorable a ambos documentos, ya que de un total de 5.717.266 electores, ejercieron el voto 5.602.973 para un 98% de asistencia a las urnas.  El 24 de febrero de 1976, fue proclamada esta Constitución en acto solemne y público celebrado en el Teatro "Carlos Marx" en La Habana.</vt:lpstr>
      <vt:lpstr>Resumen: La constitucionalidad en Cuba ha tenido un largo proceso de desarrollo evolutivo  que ha transitado por diferentes etapas históricas de nuestra patria, la colonial, la de la república en armas, la de la república mediatizada y la posterior al triunfo revolucionario del primero de enero de 1959 y en esta última etapa con dos procesos, el primero en el que se redacta una ley fundamental el 7 de febrero de 1959, sobre la base de la constitución del 40, muy cercana al triunfo revolucionario y como necesidad de poder iniciar las transformaciones socio económicas necesarias y con posterioridad se promulga la actual, el 24 de febrero de 1976 .</vt:lpstr>
      <vt:lpstr>Cuestionario: Exprese su criterio sobre el concepto “Constitución” Comente  brevemente el proceso evolutivo de la constitucionalidad en Cuba. Diga las etapas de la historia de Cuba  en las que evolucionaron sus constituciones.  Diga dos Constituciones por las que ha transitado nuestro país antes del  1976 ¿Por qué se considera  la Constitución del 40 como la más progresista?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Antecedentes históricos  de la  Constitución Socialista</dc:title>
  <dc:creator>user</dc:creator>
  <cp:lastModifiedBy>user</cp:lastModifiedBy>
  <cp:revision>3</cp:revision>
  <dcterms:created xsi:type="dcterms:W3CDTF">2019-07-31T17:36:07Z</dcterms:created>
  <dcterms:modified xsi:type="dcterms:W3CDTF">2019-07-31T17:59:16Z</dcterms:modified>
</cp:coreProperties>
</file>