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3" r:id="rId7"/>
    <p:sldId id="261" r:id="rId8"/>
    <p:sldId id="262" r:id="rId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EF5E6765-8892-480F-A1CC-8E479EFCCA51}" type="datetimeFigureOut">
              <a:rPr lang="es-ES" smtClean="0"/>
              <a:t>02/02/2026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658597D-A7A5-4A06-B0CF-F0F18CD77FE2}" type="slidenum">
              <a:rPr lang="es-ES" smtClean="0"/>
              <a:t>‹Nº›</a:t>
            </a:fld>
            <a:endParaRPr lang="es-ES"/>
          </a:p>
        </p:txBody>
      </p:sp>
    </p:spTree>
    <p:extLst>
      <p:ext uri="{BB962C8B-B14F-4D97-AF65-F5344CB8AC3E}">
        <p14:creationId xmlns:p14="http://schemas.microsoft.com/office/powerpoint/2010/main" val="370184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F5E6765-8892-480F-A1CC-8E479EFCCA51}" type="datetimeFigureOut">
              <a:rPr lang="es-ES" smtClean="0"/>
              <a:t>02/02/2026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658597D-A7A5-4A06-B0CF-F0F18CD77FE2}" type="slidenum">
              <a:rPr lang="es-ES" smtClean="0"/>
              <a:t>‹Nº›</a:t>
            </a:fld>
            <a:endParaRPr lang="es-ES"/>
          </a:p>
        </p:txBody>
      </p:sp>
    </p:spTree>
    <p:extLst>
      <p:ext uri="{BB962C8B-B14F-4D97-AF65-F5344CB8AC3E}">
        <p14:creationId xmlns:p14="http://schemas.microsoft.com/office/powerpoint/2010/main" val="2399391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F5E6765-8892-480F-A1CC-8E479EFCCA51}" type="datetimeFigureOut">
              <a:rPr lang="es-ES" smtClean="0"/>
              <a:t>02/02/2026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658597D-A7A5-4A06-B0CF-F0F18CD77FE2}" type="slidenum">
              <a:rPr lang="es-ES" smtClean="0"/>
              <a:t>‹Nº›</a:t>
            </a:fld>
            <a:endParaRPr lang="es-ES"/>
          </a:p>
        </p:txBody>
      </p:sp>
    </p:spTree>
    <p:extLst>
      <p:ext uri="{BB962C8B-B14F-4D97-AF65-F5344CB8AC3E}">
        <p14:creationId xmlns:p14="http://schemas.microsoft.com/office/powerpoint/2010/main" val="3067464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F5E6765-8892-480F-A1CC-8E479EFCCA51}" type="datetimeFigureOut">
              <a:rPr lang="es-ES" smtClean="0"/>
              <a:t>02/02/2026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658597D-A7A5-4A06-B0CF-F0F18CD77FE2}" type="slidenum">
              <a:rPr lang="es-ES" smtClean="0"/>
              <a:t>‹Nº›</a:t>
            </a:fld>
            <a:endParaRPr lang="es-ES"/>
          </a:p>
        </p:txBody>
      </p:sp>
    </p:spTree>
    <p:extLst>
      <p:ext uri="{BB962C8B-B14F-4D97-AF65-F5344CB8AC3E}">
        <p14:creationId xmlns:p14="http://schemas.microsoft.com/office/powerpoint/2010/main" val="3458855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F5E6765-8892-480F-A1CC-8E479EFCCA51}" type="datetimeFigureOut">
              <a:rPr lang="es-ES" smtClean="0"/>
              <a:t>02/02/2026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658597D-A7A5-4A06-B0CF-F0F18CD77FE2}" type="slidenum">
              <a:rPr lang="es-ES" smtClean="0"/>
              <a:t>‹Nº›</a:t>
            </a:fld>
            <a:endParaRPr lang="es-ES"/>
          </a:p>
        </p:txBody>
      </p:sp>
    </p:spTree>
    <p:extLst>
      <p:ext uri="{BB962C8B-B14F-4D97-AF65-F5344CB8AC3E}">
        <p14:creationId xmlns:p14="http://schemas.microsoft.com/office/powerpoint/2010/main" val="1509818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EF5E6765-8892-480F-A1CC-8E479EFCCA51}" type="datetimeFigureOut">
              <a:rPr lang="es-ES" smtClean="0"/>
              <a:t>02/02/2026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658597D-A7A5-4A06-B0CF-F0F18CD77FE2}" type="slidenum">
              <a:rPr lang="es-ES" smtClean="0"/>
              <a:t>‹Nº›</a:t>
            </a:fld>
            <a:endParaRPr lang="es-ES"/>
          </a:p>
        </p:txBody>
      </p:sp>
    </p:spTree>
    <p:extLst>
      <p:ext uri="{BB962C8B-B14F-4D97-AF65-F5344CB8AC3E}">
        <p14:creationId xmlns:p14="http://schemas.microsoft.com/office/powerpoint/2010/main" val="3168737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EF5E6765-8892-480F-A1CC-8E479EFCCA51}" type="datetimeFigureOut">
              <a:rPr lang="es-ES" smtClean="0"/>
              <a:t>02/02/2026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C658597D-A7A5-4A06-B0CF-F0F18CD77FE2}" type="slidenum">
              <a:rPr lang="es-ES" smtClean="0"/>
              <a:t>‹Nº›</a:t>
            </a:fld>
            <a:endParaRPr lang="es-ES"/>
          </a:p>
        </p:txBody>
      </p:sp>
    </p:spTree>
    <p:extLst>
      <p:ext uri="{BB962C8B-B14F-4D97-AF65-F5344CB8AC3E}">
        <p14:creationId xmlns:p14="http://schemas.microsoft.com/office/powerpoint/2010/main" val="2909240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EF5E6765-8892-480F-A1CC-8E479EFCCA51}" type="datetimeFigureOut">
              <a:rPr lang="es-ES" smtClean="0"/>
              <a:t>02/02/2026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C658597D-A7A5-4A06-B0CF-F0F18CD77FE2}" type="slidenum">
              <a:rPr lang="es-ES" smtClean="0"/>
              <a:t>‹Nº›</a:t>
            </a:fld>
            <a:endParaRPr lang="es-ES"/>
          </a:p>
        </p:txBody>
      </p:sp>
    </p:spTree>
    <p:extLst>
      <p:ext uri="{BB962C8B-B14F-4D97-AF65-F5344CB8AC3E}">
        <p14:creationId xmlns:p14="http://schemas.microsoft.com/office/powerpoint/2010/main" val="1089200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F5E6765-8892-480F-A1CC-8E479EFCCA51}" type="datetimeFigureOut">
              <a:rPr lang="es-ES" smtClean="0"/>
              <a:t>02/02/2026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C658597D-A7A5-4A06-B0CF-F0F18CD77FE2}" type="slidenum">
              <a:rPr lang="es-ES" smtClean="0"/>
              <a:t>‹Nº›</a:t>
            </a:fld>
            <a:endParaRPr lang="es-ES"/>
          </a:p>
        </p:txBody>
      </p:sp>
    </p:spTree>
    <p:extLst>
      <p:ext uri="{BB962C8B-B14F-4D97-AF65-F5344CB8AC3E}">
        <p14:creationId xmlns:p14="http://schemas.microsoft.com/office/powerpoint/2010/main" val="3851238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F5E6765-8892-480F-A1CC-8E479EFCCA51}" type="datetimeFigureOut">
              <a:rPr lang="es-ES" smtClean="0"/>
              <a:t>02/02/2026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658597D-A7A5-4A06-B0CF-F0F18CD77FE2}" type="slidenum">
              <a:rPr lang="es-ES" smtClean="0"/>
              <a:t>‹Nº›</a:t>
            </a:fld>
            <a:endParaRPr lang="es-ES"/>
          </a:p>
        </p:txBody>
      </p:sp>
    </p:spTree>
    <p:extLst>
      <p:ext uri="{BB962C8B-B14F-4D97-AF65-F5344CB8AC3E}">
        <p14:creationId xmlns:p14="http://schemas.microsoft.com/office/powerpoint/2010/main" val="620236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F5E6765-8892-480F-A1CC-8E479EFCCA51}" type="datetimeFigureOut">
              <a:rPr lang="es-ES" smtClean="0"/>
              <a:t>02/02/2026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658597D-A7A5-4A06-B0CF-F0F18CD77FE2}" type="slidenum">
              <a:rPr lang="es-ES" smtClean="0"/>
              <a:t>‹Nº›</a:t>
            </a:fld>
            <a:endParaRPr lang="es-ES"/>
          </a:p>
        </p:txBody>
      </p:sp>
    </p:spTree>
    <p:extLst>
      <p:ext uri="{BB962C8B-B14F-4D97-AF65-F5344CB8AC3E}">
        <p14:creationId xmlns:p14="http://schemas.microsoft.com/office/powerpoint/2010/main" val="1426255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5E6765-8892-480F-A1CC-8E479EFCCA51}" type="datetimeFigureOut">
              <a:rPr lang="es-ES" smtClean="0"/>
              <a:t>02/02/2026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58597D-A7A5-4A06-B0CF-F0F18CD77FE2}" type="slidenum">
              <a:rPr lang="es-ES" smtClean="0"/>
              <a:t>‹Nº›</a:t>
            </a:fld>
            <a:endParaRPr lang="es-ES"/>
          </a:p>
        </p:txBody>
      </p:sp>
    </p:spTree>
    <p:extLst>
      <p:ext uri="{BB962C8B-B14F-4D97-AF65-F5344CB8AC3E}">
        <p14:creationId xmlns:p14="http://schemas.microsoft.com/office/powerpoint/2010/main" val="115681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ES" b="1" dirty="0" smtClean="0"/>
              <a:t/>
            </a:r>
            <a:br>
              <a:rPr lang="es-ES" b="1" dirty="0" smtClean="0"/>
            </a:br>
            <a:r>
              <a:rPr lang="es-ES" b="1" dirty="0" smtClean="0"/>
              <a:t>UNA COLONIA DE RANAS  </a:t>
            </a:r>
            <a:br>
              <a:rPr lang="es-ES" b="1" dirty="0" smtClean="0"/>
            </a:br>
            <a:r>
              <a:rPr lang="es-ES" b="1" dirty="0" smtClean="0"/>
              <a:t>REFLEXION NECESARIA</a:t>
            </a:r>
            <a:endParaRPr lang="es-ES" b="1" dirty="0"/>
          </a:p>
        </p:txBody>
      </p:sp>
      <p:sp>
        <p:nvSpPr>
          <p:cNvPr id="3" name="2 Subtítulo"/>
          <p:cNvSpPr>
            <a:spLocks noGrp="1"/>
          </p:cNvSpPr>
          <p:nvPr>
            <p:ph type="subTitle" idx="1"/>
          </p:nvPr>
        </p:nvSpPr>
        <p:spPr/>
        <p:txBody>
          <a:bodyPr/>
          <a:lstStyle/>
          <a:p>
            <a:endParaRPr lang="es-ES" dirty="0"/>
          </a:p>
        </p:txBody>
      </p:sp>
    </p:spTree>
    <p:extLst>
      <p:ext uri="{BB962C8B-B14F-4D97-AF65-F5344CB8AC3E}">
        <p14:creationId xmlns:p14="http://schemas.microsoft.com/office/powerpoint/2010/main" val="3659708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
            </a:r>
            <a:br>
              <a:rPr lang="es-ES" dirty="0" smtClean="0"/>
            </a:br>
            <a:r>
              <a:rPr lang="es-ES" dirty="0"/>
              <a:t/>
            </a:r>
            <a:br>
              <a:rPr lang="es-ES" dirty="0"/>
            </a:br>
            <a:r>
              <a:rPr lang="es-ES" dirty="0" smtClean="0"/>
              <a:t/>
            </a:r>
            <a:br>
              <a:rPr lang="es-ES" dirty="0" smtClean="0"/>
            </a:br>
            <a:r>
              <a:rPr lang="es-ES" dirty="0"/>
              <a:t/>
            </a:r>
            <a:br>
              <a:rPr lang="es-ES" dirty="0"/>
            </a:br>
            <a:r>
              <a:rPr lang="es-ES" dirty="0" smtClean="0"/>
              <a:t/>
            </a:r>
            <a:br>
              <a:rPr lang="es-ES" dirty="0" smtClean="0"/>
            </a:br>
            <a:r>
              <a:rPr lang="es-ES" dirty="0"/>
              <a:t/>
            </a:r>
            <a:br>
              <a:rPr lang="es-ES" dirty="0"/>
            </a:br>
            <a:r>
              <a:rPr lang="es-ES" dirty="0" smtClean="0"/>
              <a:t/>
            </a:r>
            <a:br>
              <a:rPr lang="es-ES" dirty="0" smtClean="0"/>
            </a:br>
            <a:r>
              <a:rPr lang="es-ES" dirty="0"/>
              <a:t/>
            </a:r>
            <a:br>
              <a:rPr lang="es-ES" dirty="0"/>
            </a:br>
            <a:r>
              <a:rPr lang="es-ES" b="1" dirty="0" smtClean="0"/>
              <a:t>ANOTAR LAS PALABRAS O FRASES SEÑALADAS </a:t>
            </a:r>
            <a:r>
              <a:rPr lang="es-ES" b="1" dirty="0" smtClean="0"/>
              <a:t>CON UN COLOR DIFERENTE Y NEGRITA</a:t>
            </a:r>
            <a:endParaRPr lang="es-ES" b="1" dirty="0"/>
          </a:p>
        </p:txBody>
      </p:sp>
    </p:spTree>
    <p:extLst>
      <p:ext uri="{BB962C8B-B14F-4D97-AF65-F5344CB8AC3E}">
        <p14:creationId xmlns:p14="http://schemas.microsoft.com/office/powerpoint/2010/main" val="3285538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76672"/>
            <a:ext cx="8229600" cy="792088"/>
          </a:xfrm>
        </p:spPr>
        <p:txBody>
          <a:bodyPr>
            <a:normAutofit fontScale="90000"/>
          </a:bodyPr>
          <a:lstStyle/>
          <a:p>
            <a:r>
              <a:rPr lang="es-ES" sz="3200" dirty="0" smtClean="0"/>
              <a:t/>
            </a:r>
            <a:br>
              <a:rPr lang="es-ES" sz="3200" dirty="0" smtClean="0"/>
            </a:br>
            <a:r>
              <a:rPr lang="es-ES" sz="3200" dirty="0"/>
              <a:t/>
            </a:r>
            <a:br>
              <a:rPr lang="es-ES" sz="3200" dirty="0"/>
            </a:br>
            <a:r>
              <a:rPr lang="es-ES" sz="3200" dirty="0" smtClean="0"/>
              <a:t/>
            </a:r>
            <a:br>
              <a:rPr lang="es-ES" sz="3200" dirty="0" smtClean="0"/>
            </a:br>
            <a:r>
              <a:rPr lang="es-ES" sz="3200" dirty="0" smtClean="0"/>
              <a:t/>
            </a:r>
            <a:br>
              <a:rPr lang="es-ES" sz="3200" dirty="0" smtClean="0"/>
            </a:br>
            <a:r>
              <a:rPr lang="es-ES" sz="3200" dirty="0" smtClean="0"/>
              <a:t/>
            </a:r>
            <a:br>
              <a:rPr lang="es-ES" sz="3200" dirty="0" smtClean="0"/>
            </a:br>
            <a:r>
              <a:rPr lang="es-ES" sz="3200" dirty="0"/>
              <a:t/>
            </a:r>
            <a:br>
              <a:rPr lang="es-ES" sz="3200" dirty="0"/>
            </a:br>
            <a:r>
              <a:rPr lang="es-ES" sz="3200" dirty="0" smtClean="0"/>
              <a:t/>
            </a:r>
            <a:br>
              <a:rPr lang="es-ES" sz="3200" dirty="0" smtClean="0"/>
            </a:br>
            <a:r>
              <a:rPr lang="es-ES" sz="3200" dirty="0"/>
              <a:t/>
            </a:r>
            <a:br>
              <a:rPr lang="es-ES" sz="3200" dirty="0"/>
            </a:br>
            <a:r>
              <a:rPr lang="es-ES" sz="3200" dirty="0" smtClean="0"/>
              <a:t/>
            </a:r>
            <a:br>
              <a:rPr lang="es-ES" sz="3200" dirty="0" smtClean="0"/>
            </a:br>
            <a:r>
              <a:rPr lang="es-ES" sz="3200" dirty="0"/>
              <a:t/>
            </a:r>
            <a:br>
              <a:rPr lang="es-ES" sz="3200" dirty="0"/>
            </a:br>
            <a:r>
              <a:rPr lang="es-ES" sz="3200" dirty="0" smtClean="0"/>
              <a:t/>
            </a:r>
            <a:br>
              <a:rPr lang="es-ES" sz="3200" dirty="0" smtClean="0"/>
            </a:br>
            <a:r>
              <a:rPr lang="es-ES" sz="3200" dirty="0"/>
              <a:t/>
            </a:r>
            <a:br>
              <a:rPr lang="es-ES" sz="3200" dirty="0"/>
            </a:br>
            <a:r>
              <a:rPr lang="es-ES" sz="3200" dirty="0" smtClean="0"/>
              <a:t>En un pozo profundo vivía una colonia de ranas. Allí llevaban su vida, tenían sus </a:t>
            </a:r>
            <a:r>
              <a:rPr lang="es-ES" b="1" dirty="0" smtClean="0">
                <a:solidFill>
                  <a:schemeClr val="tx2">
                    <a:lumMod val="75000"/>
                  </a:schemeClr>
                </a:solidFill>
              </a:rPr>
              <a:t>costumbres</a:t>
            </a:r>
            <a:r>
              <a:rPr lang="es-ES" dirty="0" smtClean="0">
                <a:solidFill>
                  <a:schemeClr val="tx2">
                    <a:lumMod val="75000"/>
                  </a:schemeClr>
                </a:solidFill>
              </a:rPr>
              <a:t>, </a:t>
            </a:r>
            <a:r>
              <a:rPr lang="es-ES" sz="3200" dirty="0" smtClean="0"/>
              <a:t>encontraban su alimento y croaban a gusto haciendo resonar las paredes del pozo en toda su profundidad</a:t>
            </a:r>
            <a:br>
              <a:rPr lang="es-ES" sz="3200" dirty="0" smtClean="0"/>
            </a:br>
            <a:r>
              <a:rPr lang="es-ES" b="1" dirty="0" smtClean="0">
                <a:solidFill>
                  <a:schemeClr val="tx2">
                    <a:lumMod val="75000"/>
                  </a:schemeClr>
                </a:solidFill>
              </a:rPr>
              <a:t>Protegidas</a:t>
            </a:r>
            <a:r>
              <a:rPr lang="es-ES" sz="3200" b="1" dirty="0" smtClean="0"/>
              <a:t> </a:t>
            </a:r>
            <a:r>
              <a:rPr lang="es-ES" sz="3200" dirty="0" smtClean="0"/>
              <a:t>por su mismo </a:t>
            </a:r>
            <a:r>
              <a:rPr lang="es-ES" sz="4000" b="1" dirty="0" smtClean="0">
                <a:solidFill>
                  <a:schemeClr val="tx2">
                    <a:lumMod val="75000"/>
                  </a:schemeClr>
                </a:solidFill>
              </a:rPr>
              <a:t>aislamiento</a:t>
            </a:r>
            <a:r>
              <a:rPr lang="es-ES" sz="3200" b="1" dirty="0" smtClean="0"/>
              <a:t> </a:t>
            </a:r>
            <a:r>
              <a:rPr lang="es-ES" sz="3200" dirty="0" smtClean="0"/>
              <a:t>vivían en paz y sólo tenían que guardarse en un cubo que de vez en cuando alguien echaba desde arriba para sacar agua del pozo</a:t>
            </a:r>
            <a:br>
              <a:rPr lang="es-ES" sz="3200" dirty="0" smtClean="0"/>
            </a:br>
            <a:r>
              <a:rPr lang="es-ES" sz="3200" dirty="0" smtClean="0"/>
              <a:t>Fue una rana </a:t>
            </a:r>
            <a:r>
              <a:rPr lang="es-ES" sz="4000" b="1" dirty="0" smtClean="0">
                <a:solidFill>
                  <a:schemeClr val="tx2">
                    <a:lumMod val="75000"/>
                  </a:schemeClr>
                </a:solidFill>
              </a:rPr>
              <a:t>joven a quien se le ocurrió pensar en que el cubo podía ser una oportunidad en vez de un peligro  </a:t>
            </a:r>
            <a:br>
              <a:rPr lang="es-ES" sz="4000" b="1" dirty="0" smtClean="0">
                <a:solidFill>
                  <a:schemeClr val="tx2">
                    <a:lumMod val="75000"/>
                  </a:schemeClr>
                </a:solidFill>
              </a:rPr>
            </a:br>
            <a:r>
              <a:rPr lang="es-ES" sz="4000" b="1" dirty="0" smtClean="0"/>
              <a:t>1</a:t>
            </a:r>
            <a:endParaRPr lang="es-ES" sz="3200" dirty="0"/>
          </a:p>
        </p:txBody>
      </p:sp>
    </p:spTree>
    <p:extLst>
      <p:ext uri="{BB962C8B-B14F-4D97-AF65-F5344CB8AC3E}">
        <p14:creationId xmlns:p14="http://schemas.microsoft.com/office/powerpoint/2010/main" val="38944607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rmAutofit fontScale="90000"/>
          </a:bodyPr>
          <a:lstStyle/>
          <a:p>
            <a:r>
              <a:rPr lang="es-ES" sz="2800" dirty="0" smtClean="0"/>
              <a:t/>
            </a:r>
            <a:br>
              <a:rPr lang="es-ES" sz="2800" dirty="0" smtClean="0"/>
            </a:br>
            <a:r>
              <a:rPr lang="es-ES" sz="2800" dirty="0"/>
              <a:t/>
            </a:r>
            <a:br>
              <a:rPr lang="es-ES" sz="2800" dirty="0"/>
            </a:br>
            <a:r>
              <a:rPr lang="es-ES" sz="2800" dirty="0" smtClean="0"/>
              <a:t/>
            </a:r>
            <a:br>
              <a:rPr lang="es-ES" sz="2800" dirty="0" smtClean="0"/>
            </a:br>
            <a:r>
              <a:rPr lang="es-ES" sz="2800" dirty="0"/>
              <a:t/>
            </a:r>
            <a:br>
              <a:rPr lang="es-ES" sz="2800" dirty="0"/>
            </a:br>
            <a:r>
              <a:rPr lang="es-ES" sz="2800" dirty="0" smtClean="0"/>
              <a:t/>
            </a:r>
            <a:br>
              <a:rPr lang="es-ES" sz="2800" dirty="0" smtClean="0"/>
            </a:br>
            <a:r>
              <a:rPr lang="es-ES" sz="2800" dirty="0"/>
              <a:t/>
            </a:r>
            <a:br>
              <a:rPr lang="es-ES" sz="2800" dirty="0"/>
            </a:br>
            <a:r>
              <a:rPr lang="es-ES" sz="2800" dirty="0" smtClean="0"/>
              <a:t/>
            </a:r>
            <a:br>
              <a:rPr lang="es-ES" sz="2800" dirty="0" smtClean="0"/>
            </a:br>
            <a:r>
              <a:rPr lang="es-ES" sz="2800" dirty="0"/>
              <a:t/>
            </a:r>
            <a:br>
              <a:rPr lang="es-ES" sz="2800" dirty="0"/>
            </a:br>
            <a:r>
              <a:rPr lang="es-ES" sz="2800" dirty="0" smtClean="0"/>
              <a:t/>
            </a:r>
            <a:br>
              <a:rPr lang="es-ES" sz="2800" dirty="0" smtClean="0"/>
            </a:br>
            <a:r>
              <a:rPr lang="es-ES" sz="2800" dirty="0" smtClean="0"/>
              <a:t/>
            </a:r>
            <a:br>
              <a:rPr lang="es-ES" sz="2800" dirty="0" smtClean="0"/>
            </a:br>
            <a:r>
              <a:rPr lang="es-ES" sz="2800" dirty="0"/>
              <a:t/>
            </a:r>
            <a:br>
              <a:rPr lang="es-ES" sz="2800" dirty="0"/>
            </a:br>
            <a:r>
              <a:rPr lang="es-ES" sz="2800" dirty="0" smtClean="0"/>
              <a:t/>
            </a:r>
            <a:br>
              <a:rPr lang="es-ES" sz="2800" dirty="0" smtClean="0"/>
            </a:br>
            <a:r>
              <a:rPr lang="es-ES" sz="2800" dirty="0" smtClean="0"/>
              <a:t/>
            </a:r>
            <a:br>
              <a:rPr lang="es-ES" sz="2800" dirty="0" smtClean="0"/>
            </a:br>
            <a:r>
              <a:rPr lang="es-ES" sz="2800" dirty="0"/>
              <a:t/>
            </a:r>
            <a:br>
              <a:rPr lang="es-ES" sz="2800" dirty="0"/>
            </a:br>
            <a:r>
              <a:rPr lang="es-ES" sz="2800" dirty="0" smtClean="0"/>
              <a:t>Allá </a:t>
            </a:r>
            <a:r>
              <a:rPr lang="es-ES" sz="2800" dirty="0"/>
              <a:t>arriba se veía algo así como una claraboya abierta, que cambiaba de aspecto según fuera de día o de noche      </a:t>
            </a:r>
            <a:r>
              <a:rPr lang="es-ES" sz="2800" dirty="0" smtClean="0"/>
              <a:t> </a:t>
            </a:r>
            <a:r>
              <a:rPr lang="es-ES" sz="2800" dirty="0"/>
              <a:t/>
            </a:r>
            <a:br>
              <a:rPr lang="es-ES" sz="2800" dirty="0"/>
            </a:br>
            <a:r>
              <a:rPr lang="es-ES" sz="2800" dirty="0" smtClean="0"/>
              <a:t>Allí aparecían sombras y luces, formas y colores , que hacían presentir que </a:t>
            </a:r>
            <a:r>
              <a:rPr lang="es-ES" sz="3600" b="1" dirty="0" smtClean="0">
                <a:solidFill>
                  <a:schemeClr val="tx2">
                    <a:lumMod val="75000"/>
                  </a:schemeClr>
                </a:solidFill>
              </a:rPr>
              <a:t>algo nuevo y digno de conocer sucedía</a:t>
            </a:r>
            <a:br>
              <a:rPr lang="es-ES" sz="3600" b="1" dirty="0" smtClean="0">
                <a:solidFill>
                  <a:schemeClr val="tx2">
                    <a:lumMod val="75000"/>
                  </a:schemeClr>
                </a:solidFill>
              </a:rPr>
            </a:br>
            <a:r>
              <a:rPr lang="es-ES" sz="2800" dirty="0" smtClean="0"/>
              <a:t>Allí un rostro con trenzas aparecía sobre el brocal del pozo al arrojar el cubo y recobrarlo todos los días</a:t>
            </a:r>
            <a:br>
              <a:rPr lang="es-ES" sz="2800" dirty="0" smtClean="0"/>
            </a:br>
            <a:r>
              <a:rPr lang="es-ES" sz="4000" b="1" dirty="0" smtClean="0">
                <a:solidFill>
                  <a:schemeClr val="tx2">
                    <a:lumMod val="75000"/>
                  </a:schemeClr>
                </a:solidFill>
              </a:rPr>
              <a:t>Había que conocer todo aquello </a:t>
            </a:r>
            <a:r>
              <a:rPr lang="es-ES" sz="2800" dirty="0" smtClean="0"/>
              <a:t>. Había que salir del pozo </a:t>
            </a:r>
            <a:br>
              <a:rPr lang="es-ES" sz="2800" dirty="0" smtClean="0"/>
            </a:br>
            <a:r>
              <a:rPr lang="es-ES" sz="2800" dirty="0" smtClean="0"/>
              <a:t>La rana joven dijo lo que pensaba  y todas las ranas viejas se le echaron encima: </a:t>
            </a:r>
            <a:r>
              <a:rPr lang="es-ES" sz="4000" dirty="0" smtClean="0">
                <a:solidFill>
                  <a:schemeClr val="tx2">
                    <a:lumMod val="75000"/>
                  </a:schemeClr>
                </a:solidFill>
              </a:rPr>
              <a:t>¨</a:t>
            </a:r>
            <a:r>
              <a:rPr lang="es-ES" sz="4000" b="1" dirty="0" smtClean="0">
                <a:solidFill>
                  <a:schemeClr val="tx2">
                    <a:lumMod val="75000"/>
                  </a:schemeClr>
                </a:solidFill>
              </a:rPr>
              <a:t>Eso nunca se ha hecho¨   </a:t>
            </a:r>
            <a:br>
              <a:rPr lang="es-ES" sz="4000" b="1" dirty="0" smtClean="0">
                <a:solidFill>
                  <a:schemeClr val="tx2">
                    <a:lumMod val="75000"/>
                  </a:schemeClr>
                </a:solidFill>
              </a:rPr>
            </a:br>
            <a:r>
              <a:rPr lang="es-ES" sz="2800" dirty="0" smtClean="0"/>
              <a:t>Sería la destrucción de nuestra especie .El cielo nos castigará. 2</a:t>
            </a:r>
            <a:endParaRPr lang="es-ES" sz="3600" b="1" dirty="0"/>
          </a:p>
        </p:txBody>
      </p:sp>
    </p:spTree>
    <p:extLst>
      <p:ext uri="{BB962C8B-B14F-4D97-AF65-F5344CB8AC3E}">
        <p14:creationId xmlns:p14="http://schemas.microsoft.com/office/powerpoint/2010/main" val="14660421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052736"/>
            <a:ext cx="8229600" cy="1512168"/>
          </a:xfrm>
        </p:spPr>
        <p:txBody>
          <a:bodyPr>
            <a:normAutofit fontScale="90000"/>
          </a:bodyPr>
          <a:lstStyle/>
          <a:p>
            <a:r>
              <a:rPr lang="es-ES" sz="2500" dirty="0" smtClean="0">
                <a:solidFill>
                  <a:srgbClr val="292934"/>
                </a:solidFill>
              </a:rPr>
              <a:t/>
            </a:r>
            <a:br>
              <a:rPr lang="es-ES" sz="2500" dirty="0" smtClean="0">
                <a:solidFill>
                  <a:srgbClr val="292934"/>
                </a:solidFill>
              </a:rPr>
            </a:br>
            <a:r>
              <a:rPr lang="es-ES" sz="2500" dirty="0">
                <a:solidFill>
                  <a:srgbClr val="292934"/>
                </a:solidFill>
              </a:rPr>
              <a:t/>
            </a:r>
            <a:br>
              <a:rPr lang="es-ES" sz="2500" dirty="0">
                <a:solidFill>
                  <a:srgbClr val="292934"/>
                </a:solidFill>
              </a:rPr>
            </a:br>
            <a:r>
              <a:rPr lang="es-ES" sz="2500" dirty="0" smtClean="0">
                <a:solidFill>
                  <a:srgbClr val="292934"/>
                </a:solidFill>
              </a:rPr>
              <a:t/>
            </a:r>
            <a:br>
              <a:rPr lang="es-ES" sz="2500" dirty="0" smtClean="0">
                <a:solidFill>
                  <a:srgbClr val="292934"/>
                </a:solidFill>
              </a:rPr>
            </a:br>
            <a:r>
              <a:rPr lang="es-ES" sz="2500" dirty="0" smtClean="0">
                <a:solidFill>
                  <a:srgbClr val="292934"/>
                </a:solidFill>
              </a:rPr>
              <a:t/>
            </a:r>
            <a:br>
              <a:rPr lang="es-ES" sz="2500" dirty="0" smtClean="0">
                <a:solidFill>
                  <a:srgbClr val="292934"/>
                </a:solidFill>
              </a:rPr>
            </a:br>
            <a:r>
              <a:rPr lang="es-ES" sz="2500" dirty="0">
                <a:solidFill>
                  <a:srgbClr val="292934"/>
                </a:solidFill>
              </a:rPr>
              <a:t/>
            </a:r>
            <a:br>
              <a:rPr lang="es-ES" sz="2500" dirty="0">
                <a:solidFill>
                  <a:srgbClr val="292934"/>
                </a:solidFill>
              </a:rPr>
            </a:br>
            <a:r>
              <a:rPr lang="es-ES" sz="2500" dirty="0" smtClean="0">
                <a:solidFill>
                  <a:srgbClr val="292934"/>
                </a:solidFill>
              </a:rPr>
              <a:t/>
            </a:r>
            <a:br>
              <a:rPr lang="es-ES" sz="2500" dirty="0" smtClean="0">
                <a:solidFill>
                  <a:srgbClr val="292934"/>
                </a:solidFill>
              </a:rPr>
            </a:br>
            <a:r>
              <a:rPr lang="es-ES" sz="2500" dirty="0">
                <a:solidFill>
                  <a:srgbClr val="292934"/>
                </a:solidFill>
              </a:rPr>
              <a:t/>
            </a:r>
            <a:br>
              <a:rPr lang="es-ES" sz="2500" dirty="0">
                <a:solidFill>
                  <a:srgbClr val="292934"/>
                </a:solidFill>
              </a:rPr>
            </a:br>
            <a:r>
              <a:rPr lang="es-ES" sz="2500" dirty="0" smtClean="0">
                <a:solidFill>
                  <a:srgbClr val="292934"/>
                </a:solidFill>
              </a:rPr>
              <a:t/>
            </a:r>
            <a:br>
              <a:rPr lang="es-ES" sz="2500" dirty="0" smtClean="0">
                <a:solidFill>
                  <a:srgbClr val="292934"/>
                </a:solidFill>
              </a:rPr>
            </a:br>
            <a:r>
              <a:rPr lang="es-ES" sz="2500" dirty="0">
                <a:solidFill>
                  <a:srgbClr val="292934"/>
                </a:solidFill>
              </a:rPr>
              <a:t/>
            </a:r>
            <a:br>
              <a:rPr lang="es-ES" sz="2500" dirty="0">
                <a:solidFill>
                  <a:srgbClr val="292934"/>
                </a:solidFill>
              </a:rPr>
            </a:br>
            <a:r>
              <a:rPr lang="es-ES" sz="2500" dirty="0" smtClean="0">
                <a:solidFill>
                  <a:srgbClr val="292934"/>
                </a:solidFill>
              </a:rPr>
              <a:t/>
            </a:r>
            <a:br>
              <a:rPr lang="es-ES" sz="2500" dirty="0" smtClean="0">
                <a:solidFill>
                  <a:srgbClr val="292934"/>
                </a:solidFill>
              </a:rPr>
            </a:br>
            <a:r>
              <a:rPr lang="es-ES" sz="2700" dirty="0" smtClean="0">
                <a:solidFill>
                  <a:srgbClr val="292934"/>
                </a:solidFill>
              </a:rPr>
              <a:t>Te </a:t>
            </a:r>
            <a:r>
              <a:rPr lang="es-ES" sz="2700" dirty="0">
                <a:solidFill>
                  <a:srgbClr val="292934"/>
                </a:solidFill>
              </a:rPr>
              <a:t>perderemos para siempre .</a:t>
            </a:r>
            <a:r>
              <a:rPr lang="es-ES" sz="3200" b="1" dirty="0">
                <a:solidFill>
                  <a:schemeClr val="tx2">
                    <a:lumMod val="75000"/>
                  </a:schemeClr>
                </a:solidFill>
              </a:rPr>
              <a:t>Nosotras hemos sido hechas para estar aquí  y aquí es donde estamos bien y podemos ser felices </a:t>
            </a:r>
            <a:r>
              <a:rPr lang="es-ES" sz="3200" b="1" dirty="0" smtClean="0">
                <a:solidFill>
                  <a:schemeClr val="tx2">
                    <a:lumMod val="75000"/>
                  </a:schemeClr>
                </a:solidFill>
              </a:rPr>
              <a:t> </a:t>
            </a:r>
            <a:br>
              <a:rPr lang="es-ES" sz="3200" b="1" dirty="0" smtClean="0">
                <a:solidFill>
                  <a:schemeClr val="tx2">
                    <a:lumMod val="75000"/>
                  </a:schemeClr>
                </a:solidFill>
              </a:rPr>
            </a:br>
            <a:r>
              <a:rPr lang="es-ES" sz="2700" dirty="0" smtClean="0">
                <a:solidFill>
                  <a:srgbClr val="292934"/>
                </a:solidFill>
              </a:rPr>
              <a:t>Fuera del pozo no hay más que destrucción</a:t>
            </a:r>
            <a:r>
              <a:rPr lang="es-ES" sz="3200" dirty="0" smtClean="0">
                <a:solidFill>
                  <a:srgbClr val="292934"/>
                </a:solidFill>
              </a:rPr>
              <a:t>. </a:t>
            </a:r>
            <a:r>
              <a:rPr lang="es-ES" sz="4000" b="1" dirty="0" smtClean="0">
                <a:solidFill>
                  <a:schemeClr val="tx2">
                    <a:lumMod val="75000"/>
                  </a:schemeClr>
                </a:solidFill>
              </a:rPr>
              <a:t>Que nadie se atreva a violar las costumbres</a:t>
            </a:r>
            <a:r>
              <a:rPr lang="es-ES" sz="4000" b="1" dirty="0" smtClean="0">
                <a:solidFill>
                  <a:srgbClr val="292934"/>
                </a:solidFill>
              </a:rPr>
              <a:t>. </a:t>
            </a:r>
            <a:r>
              <a:rPr lang="es-ES" sz="2700" b="1" dirty="0" smtClean="0">
                <a:solidFill>
                  <a:srgbClr val="292934"/>
                </a:solidFill>
              </a:rPr>
              <a:t>Es que una rana jovenzuela de hoy puede saber más que ellos? </a:t>
            </a:r>
            <a:r>
              <a:rPr lang="es-ES" sz="3600" b="1" dirty="0" smtClean="0">
                <a:solidFill>
                  <a:schemeClr val="tx2">
                    <a:lumMod val="75000"/>
                  </a:schemeClr>
                </a:solidFill>
              </a:rPr>
              <a:t>La rana joven dudó si hacerlo o no</a:t>
            </a:r>
            <a:r>
              <a:rPr lang="es-ES" sz="3600" dirty="0" smtClean="0">
                <a:solidFill>
                  <a:srgbClr val="292934"/>
                </a:solidFill>
              </a:rPr>
              <a:t>. </a:t>
            </a:r>
            <a:r>
              <a:rPr lang="es-ES" sz="2700" dirty="0" smtClean="0">
                <a:solidFill>
                  <a:srgbClr val="292934"/>
                </a:solidFill>
              </a:rPr>
              <a:t>Ella respetaba a los mayores, pero quería hacer su propia vida .Entonces no claudicó. Espero pacientemente la próxima bajada del cubo, se colocó </a:t>
            </a:r>
            <a:r>
              <a:rPr lang="es-ES" sz="2700" b="1" dirty="0" smtClean="0">
                <a:solidFill>
                  <a:schemeClr val="tx2">
                    <a:lumMod val="75000"/>
                  </a:schemeClr>
                </a:solidFill>
              </a:rPr>
              <a:t>estratégicamente, </a:t>
            </a:r>
            <a:r>
              <a:rPr lang="es-ES" sz="2700" dirty="0" smtClean="0">
                <a:solidFill>
                  <a:srgbClr val="292934"/>
                </a:solidFill>
              </a:rPr>
              <a:t>dio un salto en el momento  en que el cubo comenzaba a ser izado y subió en él ante el asombro y el horror de la comunidad batracia </a:t>
            </a:r>
            <a:br>
              <a:rPr lang="es-ES" sz="2700" dirty="0" smtClean="0">
                <a:solidFill>
                  <a:srgbClr val="292934"/>
                </a:solidFill>
              </a:rPr>
            </a:br>
            <a:r>
              <a:rPr lang="es-ES" sz="2700" dirty="0">
                <a:solidFill>
                  <a:srgbClr val="292934"/>
                </a:solidFill>
              </a:rPr>
              <a:t>3</a:t>
            </a:r>
            <a:r>
              <a:rPr lang="es-ES" sz="2700" dirty="0" smtClean="0">
                <a:solidFill>
                  <a:srgbClr val="292934"/>
                </a:solidFill>
              </a:rPr>
              <a:t> </a:t>
            </a:r>
            <a:endParaRPr lang="es-ES" sz="2700" dirty="0"/>
          </a:p>
        </p:txBody>
      </p:sp>
    </p:spTree>
    <p:extLst>
      <p:ext uri="{BB962C8B-B14F-4D97-AF65-F5344CB8AC3E}">
        <p14:creationId xmlns:p14="http://schemas.microsoft.com/office/powerpoint/2010/main" val="16403855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solidFill>
                  <a:srgbClr val="292934"/>
                </a:solidFill>
              </a:rPr>
              <a:t/>
            </a:r>
            <a:br>
              <a:rPr lang="es-ES" b="1" dirty="0" smtClean="0">
                <a:solidFill>
                  <a:srgbClr val="292934"/>
                </a:solidFill>
              </a:rPr>
            </a:br>
            <a:r>
              <a:rPr lang="es-ES" b="1" dirty="0">
                <a:solidFill>
                  <a:srgbClr val="292934"/>
                </a:solidFill>
              </a:rPr>
              <a:t/>
            </a:r>
            <a:br>
              <a:rPr lang="es-ES" b="1" dirty="0">
                <a:solidFill>
                  <a:srgbClr val="292934"/>
                </a:solidFill>
              </a:rPr>
            </a:br>
            <a:r>
              <a:rPr lang="es-ES" b="1" dirty="0" smtClean="0">
                <a:solidFill>
                  <a:srgbClr val="292934"/>
                </a:solidFill>
              </a:rPr>
              <a:t/>
            </a:r>
            <a:br>
              <a:rPr lang="es-ES" b="1" dirty="0" smtClean="0">
                <a:solidFill>
                  <a:srgbClr val="292934"/>
                </a:solidFill>
              </a:rPr>
            </a:br>
            <a:r>
              <a:rPr lang="es-ES" b="1" dirty="0" smtClean="0">
                <a:solidFill>
                  <a:srgbClr val="292934"/>
                </a:solidFill>
              </a:rPr>
              <a:t/>
            </a:r>
            <a:br>
              <a:rPr lang="es-ES" b="1" dirty="0" smtClean="0">
                <a:solidFill>
                  <a:srgbClr val="292934"/>
                </a:solidFill>
              </a:rPr>
            </a:br>
            <a:r>
              <a:rPr lang="es-ES" b="1" dirty="0" smtClean="0">
                <a:solidFill>
                  <a:srgbClr val="292934"/>
                </a:solidFill>
              </a:rPr>
              <a:t/>
            </a:r>
            <a:br>
              <a:rPr lang="es-ES" b="1" dirty="0" smtClean="0">
                <a:solidFill>
                  <a:srgbClr val="292934"/>
                </a:solidFill>
              </a:rPr>
            </a:br>
            <a:r>
              <a:rPr lang="es-ES" b="1" dirty="0">
                <a:solidFill>
                  <a:srgbClr val="292934"/>
                </a:solidFill>
              </a:rPr>
              <a:t/>
            </a:r>
            <a:br>
              <a:rPr lang="es-ES" b="1" dirty="0">
                <a:solidFill>
                  <a:srgbClr val="292934"/>
                </a:solidFill>
              </a:rPr>
            </a:br>
            <a:r>
              <a:rPr lang="es-ES" b="1" dirty="0" smtClean="0">
                <a:solidFill>
                  <a:srgbClr val="292934"/>
                </a:solidFill>
              </a:rPr>
              <a:t/>
            </a:r>
            <a:br>
              <a:rPr lang="es-ES" b="1" dirty="0" smtClean="0">
                <a:solidFill>
                  <a:srgbClr val="292934"/>
                </a:solidFill>
              </a:rPr>
            </a:br>
            <a:r>
              <a:rPr lang="es-ES" sz="4000" b="1" dirty="0" smtClean="0">
                <a:solidFill>
                  <a:schemeClr val="tx2">
                    <a:lumMod val="75000"/>
                  </a:schemeClr>
                </a:solidFill>
              </a:rPr>
              <a:t>El </a:t>
            </a:r>
            <a:r>
              <a:rPr lang="es-ES" sz="4000" b="1" dirty="0">
                <a:solidFill>
                  <a:schemeClr val="tx2">
                    <a:lumMod val="75000"/>
                  </a:schemeClr>
                </a:solidFill>
              </a:rPr>
              <a:t>consejo de ancianos excomulgó a la rana prófuga y prohibió que se hablara de </a:t>
            </a:r>
            <a:r>
              <a:rPr lang="es-ES" sz="4000" b="1" dirty="0" smtClean="0">
                <a:solidFill>
                  <a:schemeClr val="tx2">
                    <a:lumMod val="75000"/>
                  </a:schemeClr>
                </a:solidFill>
              </a:rPr>
              <a:t>ella</a:t>
            </a:r>
            <a:r>
              <a:rPr lang="es-ES" sz="4000" b="1" dirty="0" smtClean="0">
                <a:solidFill>
                  <a:srgbClr val="292934"/>
                </a:solidFill>
              </a:rPr>
              <a:t>, </a:t>
            </a:r>
            <a:r>
              <a:rPr lang="es-ES" sz="4000" dirty="0">
                <a:solidFill>
                  <a:srgbClr val="292934"/>
                </a:solidFill>
              </a:rPr>
              <a:t>había que salvaguardar la seguridad del </a:t>
            </a:r>
            <a:r>
              <a:rPr lang="es-ES" sz="4000" dirty="0" smtClean="0">
                <a:solidFill>
                  <a:srgbClr val="292934"/>
                </a:solidFill>
              </a:rPr>
              <a:t>pozo</a:t>
            </a:r>
            <a:br>
              <a:rPr lang="es-ES" sz="4000" dirty="0" smtClean="0">
                <a:solidFill>
                  <a:srgbClr val="292934"/>
                </a:solidFill>
              </a:rPr>
            </a:br>
            <a:r>
              <a:rPr lang="es-ES" sz="4000" dirty="0">
                <a:solidFill>
                  <a:srgbClr val="292934"/>
                </a:solidFill>
              </a:rPr>
              <a:t/>
            </a:r>
            <a:br>
              <a:rPr lang="es-ES" sz="4000" dirty="0">
                <a:solidFill>
                  <a:srgbClr val="292934"/>
                </a:solidFill>
              </a:rPr>
            </a:br>
            <a:endParaRPr lang="es-ES" sz="4000" dirty="0"/>
          </a:p>
        </p:txBody>
      </p:sp>
      <p:sp>
        <p:nvSpPr>
          <p:cNvPr id="5" name="4 Rectángulo"/>
          <p:cNvSpPr/>
          <p:nvPr/>
        </p:nvSpPr>
        <p:spPr>
          <a:xfrm>
            <a:off x="425830" y="2564904"/>
            <a:ext cx="8640960" cy="3539430"/>
          </a:xfrm>
          <a:prstGeom prst="rect">
            <a:avLst/>
          </a:prstGeom>
        </p:spPr>
        <p:txBody>
          <a:bodyPr wrap="square">
            <a:spAutoFit/>
          </a:bodyPr>
          <a:lstStyle/>
          <a:p>
            <a:endParaRPr lang="es-ES" sz="2800" dirty="0" smtClean="0">
              <a:solidFill>
                <a:srgbClr val="292934"/>
              </a:solidFill>
              <a:ea typeface="+mj-ea"/>
              <a:cs typeface="+mj-cs"/>
            </a:endParaRPr>
          </a:p>
          <a:p>
            <a:endParaRPr lang="es-ES" sz="2800" dirty="0">
              <a:solidFill>
                <a:srgbClr val="292934"/>
              </a:solidFill>
              <a:ea typeface="+mj-ea"/>
              <a:cs typeface="+mj-cs"/>
            </a:endParaRPr>
          </a:p>
          <a:p>
            <a:r>
              <a:rPr lang="es-ES" sz="2800" dirty="0" smtClean="0">
                <a:solidFill>
                  <a:srgbClr val="292934"/>
                </a:solidFill>
                <a:ea typeface="+mj-ea"/>
                <a:cs typeface="+mj-cs"/>
              </a:rPr>
              <a:t>Pasaron </a:t>
            </a:r>
            <a:r>
              <a:rPr lang="es-ES" sz="2800" dirty="0">
                <a:solidFill>
                  <a:srgbClr val="292934"/>
                </a:solidFill>
                <a:ea typeface="+mj-ea"/>
                <a:cs typeface="+mj-cs"/>
              </a:rPr>
              <a:t>los meses. Nadie hablaba de ella y nadie podía olvidarla. Pero un buen día se oyó un croar familiar sobre el brocal , se agruparon abajo las curiosas y vieron recortada contra el cielo, en el borde del pozo , la conocida silueta de </a:t>
            </a:r>
            <a:r>
              <a:rPr lang="es-ES" sz="2800" dirty="0" smtClean="0">
                <a:solidFill>
                  <a:srgbClr val="292934"/>
                </a:solidFill>
                <a:ea typeface="+mj-ea"/>
                <a:cs typeface="+mj-cs"/>
              </a:rPr>
              <a:t>la rana aventurera</a:t>
            </a:r>
          </a:p>
          <a:p>
            <a:pPr algn="ctr"/>
            <a:r>
              <a:rPr lang="es-ES" sz="2800" dirty="0">
                <a:solidFill>
                  <a:srgbClr val="292934"/>
                </a:solidFill>
                <a:ea typeface="+mj-ea"/>
                <a:cs typeface="+mj-cs"/>
              </a:rPr>
              <a:t>4</a:t>
            </a:r>
            <a:r>
              <a:rPr lang="es-ES" sz="2800" dirty="0" smtClean="0">
                <a:solidFill>
                  <a:srgbClr val="292934"/>
                </a:solidFill>
                <a:ea typeface="+mj-ea"/>
                <a:cs typeface="+mj-cs"/>
              </a:rPr>
              <a:t>  </a:t>
            </a:r>
            <a:endParaRPr lang="es-ES" dirty="0"/>
          </a:p>
        </p:txBody>
      </p:sp>
    </p:spTree>
    <p:extLst>
      <p:ext uri="{BB962C8B-B14F-4D97-AF65-F5344CB8AC3E}">
        <p14:creationId xmlns:p14="http://schemas.microsoft.com/office/powerpoint/2010/main" val="11750328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2800" dirty="0" smtClean="0"/>
              <a:t/>
            </a:r>
            <a:br>
              <a:rPr lang="es-ES" sz="2800" dirty="0" smtClean="0"/>
            </a:br>
            <a:r>
              <a:rPr lang="es-ES" sz="2800" dirty="0"/>
              <a:t/>
            </a:r>
            <a:br>
              <a:rPr lang="es-ES" sz="2800" dirty="0"/>
            </a:br>
            <a:r>
              <a:rPr lang="es-ES" sz="2800" dirty="0" smtClean="0"/>
              <a:t/>
            </a:r>
            <a:br>
              <a:rPr lang="es-ES" sz="2800" dirty="0" smtClean="0"/>
            </a:br>
            <a:r>
              <a:rPr lang="es-ES" sz="2800" dirty="0"/>
              <a:t/>
            </a:r>
            <a:br>
              <a:rPr lang="es-ES" sz="2800" dirty="0"/>
            </a:br>
            <a:r>
              <a:rPr lang="es-ES" sz="2800" dirty="0" smtClean="0"/>
              <a:t/>
            </a:r>
            <a:br>
              <a:rPr lang="es-ES" sz="2800" dirty="0" smtClean="0"/>
            </a:br>
            <a:r>
              <a:rPr lang="es-ES" sz="2800" dirty="0"/>
              <a:t/>
            </a:r>
            <a:br>
              <a:rPr lang="es-ES" sz="2800" dirty="0"/>
            </a:br>
            <a:r>
              <a:rPr lang="es-ES" sz="2800" dirty="0" smtClean="0"/>
              <a:t/>
            </a:r>
            <a:br>
              <a:rPr lang="es-ES" sz="2800" dirty="0" smtClean="0"/>
            </a:br>
            <a:r>
              <a:rPr lang="es-ES" sz="2800" dirty="0"/>
              <a:t/>
            </a:r>
            <a:br>
              <a:rPr lang="es-ES" sz="2800" dirty="0"/>
            </a:br>
            <a:r>
              <a:rPr lang="es-ES" sz="2800" dirty="0" smtClean="0"/>
              <a:t/>
            </a:r>
            <a:br>
              <a:rPr lang="es-ES" sz="2800" dirty="0" smtClean="0"/>
            </a:br>
            <a:r>
              <a:rPr lang="es-ES" sz="2800" dirty="0" smtClean="0"/>
              <a:t/>
            </a:r>
            <a:br>
              <a:rPr lang="es-ES" sz="2800" dirty="0" smtClean="0"/>
            </a:br>
            <a:r>
              <a:rPr lang="es-ES" sz="2800" dirty="0"/>
              <a:t/>
            </a:r>
            <a:br>
              <a:rPr lang="es-ES" sz="2800" dirty="0"/>
            </a:br>
            <a:r>
              <a:rPr lang="es-ES" sz="2800" dirty="0" smtClean="0"/>
              <a:t/>
            </a:r>
            <a:br>
              <a:rPr lang="es-ES" sz="2800" dirty="0" smtClean="0"/>
            </a:br>
            <a:r>
              <a:rPr lang="es-ES" sz="2800" dirty="0" smtClean="0"/>
              <a:t/>
            </a:r>
            <a:br>
              <a:rPr lang="es-ES" sz="2800" dirty="0" smtClean="0"/>
            </a:br>
            <a:r>
              <a:rPr lang="es-ES" sz="2800" dirty="0"/>
              <a:t/>
            </a:r>
            <a:br>
              <a:rPr lang="es-ES" sz="2800" dirty="0"/>
            </a:br>
            <a:r>
              <a:rPr lang="es-ES" sz="2800" dirty="0" smtClean="0"/>
              <a:t>A su lado apareció la silueta de otra rana y a su alrededor se agruparon siete pequeños renacuajos </a:t>
            </a:r>
            <a:br>
              <a:rPr lang="es-ES" sz="2800" dirty="0" smtClean="0"/>
            </a:br>
            <a:r>
              <a:rPr lang="es-ES" sz="2800" dirty="0" smtClean="0"/>
              <a:t>Todas miraban sin atreverse a decir nada, cuando  la rana joven habló  </a:t>
            </a:r>
            <a:r>
              <a:rPr lang="es-ES" sz="3600" b="1" dirty="0" smtClean="0">
                <a:solidFill>
                  <a:schemeClr val="tx2">
                    <a:lumMod val="75000"/>
                  </a:schemeClr>
                </a:solidFill>
              </a:rPr>
              <a:t>¨aquí arriba se está maravillosamente¨. </a:t>
            </a:r>
            <a:r>
              <a:rPr lang="es-ES" sz="2800" dirty="0" smtClean="0"/>
              <a:t>Hay  agua que se mueve, no como allá abajo, hay unas fibras verdes y suaves que salen del suelo  y entre las que da gusto moverse  </a:t>
            </a:r>
            <a:br>
              <a:rPr lang="es-ES" sz="2800" dirty="0" smtClean="0"/>
            </a:br>
            <a:r>
              <a:rPr lang="es-ES" sz="2800" dirty="0" smtClean="0"/>
              <a:t>Hay muchos bichos pequeños pero muy sabrosos y variados y cada día se puede comer algo diferente y luego hay muchas ranas , de muchos tipos distintos y  son muy buenas ,yo me he casado con </a:t>
            </a:r>
            <a:r>
              <a:rPr lang="es-ES" sz="2800" dirty="0" smtClean="0"/>
              <a:t>el sapo  </a:t>
            </a:r>
            <a:r>
              <a:rPr lang="es-ES" sz="2800" dirty="0" smtClean="0"/>
              <a:t>que esta aquí a mi lado y tenemos siete hijos y somos muy felices </a:t>
            </a:r>
            <a:br>
              <a:rPr lang="es-ES" sz="2800" dirty="0" smtClean="0"/>
            </a:br>
            <a:r>
              <a:rPr lang="es-ES" sz="2800" dirty="0"/>
              <a:t>5</a:t>
            </a:r>
            <a:endParaRPr lang="es-ES" sz="2800" dirty="0" smtClean="0"/>
          </a:p>
        </p:txBody>
      </p:sp>
    </p:spTree>
    <p:extLst>
      <p:ext uri="{BB962C8B-B14F-4D97-AF65-F5344CB8AC3E}">
        <p14:creationId xmlns:p14="http://schemas.microsoft.com/office/powerpoint/2010/main" val="2044938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340768"/>
            <a:ext cx="8229600" cy="1080120"/>
          </a:xfrm>
        </p:spPr>
        <p:txBody>
          <a:bodyPr>
            <a:normAutofit fontScale="90000"/>
          </a:bodyPr>
          <a:lstStyle/>
          <a:p>
            <a:r>
              <a:rPr lang="es-ES" sz="2800" dirty="0" smtClean="0"/>
              <a:t/>
            </a:r>
            <a:br>
              <a:rPr lang="es-ES" sz="2800" dirty="0" smtClean="0"/>
            </a:br>
            <a:r>
              <a:rPr lang="es-ES" sz="2800" dirty="0"/>
              <a:t/>
            </a:r>
            <a:br>
              <a:rPr lang="es-ES" sz="2800" dirty="0"/>
            </a:br>
            <a:r>
              <a:rPr lang="es-ES" sz="2800" dirty="0" smtClean="0"/>
              <a:t/>
            </a:r>
            <a:br>
              <a:rPr lang="es-ES" sz="2800" dirty="0" smtClean="0"/>
            </a:br>
            <a:r>
              <a:rPr lang="es-ES" sz="2800" dirty="0"/>
              <a:t/>
            </a:r>
            <a:br>
              <a:rPr lang="es-ES" sz="2800" dirty="0"/>
            </a:br>
            <a:r>
              <a:rPr lang="es-ES" sz="2800" dirty="0" smtClean="0"/>
              <a:t/>
            </a:r>
            <a:br>
              <a:rPr lang="es-ES" sz="2800" dirty="0" smtClean="0"/>
            </a:br>
            <a:r>
              <a:rPr lang="es-ES" sz="2800" dirty="0"/>
              <a:t/>
            </a:r>
            <a:br>
              <a:rPr lang="es-ES" sz="2800" dirty="0"/>
            </a:br>
            <a:r>
              <a:rPr lang="es-ES" sz="2800" dirty="0" smtClean="0"/>
              <a:t/>
            </a:r>
            <a:br>
              <a:rPr lang="es-ES" sz="2800" dirty="0" smtClean="0"/>
            </a:br>
            <a:r>
              <a:rPr lang="es-ES" sz="2800" dirty="0" smtClean="0"/>
              <a:t/>
            </a:r>
            <a:br>
              <a:rPr lang="es-ES" sz="2800" dirty="0" smtClean="0"/>
            </a:br>
            <a:r>
              <a:rPr lang="es-ES" sz="2800" dirty="0"/>
              <a:t/>
            </a:r>
            <a:br>
              <a:rPr lang="es-ES" sz="2800" dirty="0"/>
            </a:br>
            <a:r>
              <a:rPr lang="es-ES" sz="2800" dirty="0" smtClean="0"/>
              <a:t/>
            </a:r>
            <a:br>
              <a:rPr lang="es-ES" sz="2800" dirty="0" smtClean="0"/>
            </a:br>
            <a:r>
              <a:rPr lang="es-ES" sz="2800" dirty="0"/>
              <a:t/>
            </a:r>
            <a:br>
              <a:rPr lang="es-ES" sz="2800" dirty="0"/>
            </a:br>
            <a:r>
              <a:rPr lang="es-ES" sz="2800" dirty="0" smtClean="0"/>
              <a:t>Vengan,  aquí hay sitio para todas, porque esto es muy grande y nunca se acaba de ver lo que hay allá lejos…</a:t>
            </a:r>
            <a:br>
              <a:rPr lang="es-ES" sz="2800" dirty="0" smtClean="0"/>
            </a:br>
            <a:r>
              <a:rPr lang="es-ES" sz="2800" dirty="0" smtClean="0"/>
              <a:t>Esa noche en el pozo hubo mucho silencio </a:t>
            </a:r>
            <a:r>
              <a:rPr lang="es-ES" sz="2800" b="1" dirty="0" smtClean="0"/>
              <a:t>, </a:t>
            </a:r>
            <a:r>
              <a:rPr lang="es-ES" sz="3600" b="1" dirty="0" smtClean="0">
                <a:solidFill>
                  <a:schemeClr val="tx2">
                    <a:lumMod val="75000"/>
                  </a:schemeClr>
                </a:solidFill>
              </a:rPr>
              <a:t>parecía que la vida volvía a la rutina de siempre en el fondo del pozo  </a:t>
            </a:r>
            <a:br>
              <a:rPr lang="es-ES" sz="3600" b="1" dirty="0" smtClean="0">
                <a:solidFill>
                  <a:schemeClr val="tx2">
                    <a:lumMod val="75000"/>
                  </a:schemeClr>
                </a:solidFill>
              </a:rPr>
            </a:br>
            <a:r>
              <a:rPr lang="es-ES" sz="2800" dirty="0" smtClean="0"/>
              <a:t>Pero al día siguiente, por la mañana, la niña de trenzas rubias se quedó   asombrada, cuando </a:t>
            </a:r>
            <a:r>
              <a:rPr lang="es-ES" b="1" dirty="0" smtClean="0">
                <a:solidFill>
                  <a:schemeClr val="tx2">
                    <a:lumMod val="75000"/>
                  </a:schemeClr>
                </a:solidFill>
              </a:rPr>
              <a:t>al sacar el cubo con agua del pozo, vio que estaba lleno de ranas</a:t>
            </a:r>
            <a:br>
              <a:rPr lang="es-ES" b="1" dirty="0" smtClean="0">
                <a:solidFill>
                  <a:schemeClr val="tx2">
                    <a:lumMod val="75000"/>
                  </a:schemeClr>
                </a:solidFill>
              </a:rPr>
            </a:br>
            <a:r>
              <a:rPr lang="es-ES" b="1" dirty="0"/>
              <a:t>6</a:t>
            </a:r>
            <a:r>
              <a:rPr lang="es-ES" b="1" dirty="0" smtClean="0"/>
              <a:t> </a:t>
            </a:r>
            <a:br>
              <a:rPr lang="es-ES" b="1" dirty="0" smtClean="0"/>
            </a:br>
            <a:endParaRPr lang="es-ES" b="1" dirty="0"/>
          </a:p>
        </p:txBody>
      </p:sp>
    </p:spTree>
    <p:extLst>
      <p:ext uri="{BB962C8B-B14F-4D97-AF65-F5344CB8AC3E}">
        <p14:creationId xmlns:p14="http://schemas.microsoft.com/office/powerpoint/2010/main" val="4054111277"/>
      </p:ext>
    </p:extLst>
  </p:cSld>
  <p:clrMapOvr>
    <a:masterClrMapping/>
  </p:clrMapOvr>
</p:sld>
</file>

<file path=ppt/theme/theme1.xml><?xml version="1.0" encoding="utf-8"?>
<a:theme xmlns:a="http://schemas.openxmlformats.org/drawingml/2006/main" name="Tema de Office">
  <a:themeElements>
    <a:clrScheme name="Clarida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52</Words>
  <Application>Microsoft Office PowerPoint</Application>
  <PresentationFormat>Presentación en pantalla (4:3)</PresentationFormat>
  <Paragraphs>12</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Tema de Office</vt:lpstr>
      <vt:lpstr> UNA COLONIA DE RANAS   REFLEXION NECESARIA</vt:lpstr>
      <vt:lpstr>        ANOTAR LAS PALABRAS O FRASES SEÑALADAS CON UN COLOR DIFERENTE Y NEGRITA</vt:lpstr>
      <vt:lpstr>            En un pozo profundo vivía una colonia de ranas. Allí llevaban su vida, tenían sus costumbres, encontraban su alimento y croaban a gusto haciendo resonar las paredes del pozo en toda su profundidad Protegidas por su mismo aislamiento vivían en paz y sólo tenían que guardarse en un cubo que de vez en cuando alguien echaba desde arriba para sacar agua del pozo Fue una rana joven a quien se le ocurrió pensar en que el cubo podía ser una oportunidad en vez de un peligro   1</vt:lpstr>
      <vt:lpstr>              Allá arriba se veía algo así como una claraboya abierta, que cambiaba de aspecto según fuera de día o de noche        Allí aparecían sombras y luces, formas y colores , que hacían presentir que algo nuevo y digno de conocer sucedía Allí un rostro con trenzas aparecía sobre el brocal del pozo al arrojar el cubo y recobrarlo todos los días Había que conocer todo aquello . Había que salir del pozo  La rana joven dijo lo que pensaba  y todas las ranas viejas se le echaron encima: ¨Eso nunca se ha hecho¨    Sería la destrucción de nuestra especie .El cielo nos castigará. 2</vt:lpstr>
      <vt:lpstr>          Te perderemos para siempre .Nosotras hemos sido hechas para estar aquí  y aquí es donde estamos bien y podemos ser felices   Fuera del pozo no hay más que destrucción. Que nadie se atreva a violar las costumbres. Es que una rana jovenzuela de hoy puede saber más que ellos? La rana joven dudó si hacerlo o no. Ella respetaba a los mayores, pero quería hacer su propia vida .Entonces no claudicó. Espero pacientemente la próxima bajada del cubo, se colocó estratégicamente, dio un salto en el momento  en que el cubo comenzaba a ser izado y subió en él ante el asombro y el horror de la comunidad batracia  3 </vt:lpstr>
      <vt:lpstr>       El consejo de ancianos excomulgó a la rana prófuga y prohibió que se hablara de ella, había que salvaguardar la seguridad del pozo  </vt:lpstr>
      <vt:lpstr>              A su lado apareció la silueta de otra rana y a su alrededor se agruparon siete pequeños renacuajos  Todas miraban sin atreverse a decir nada, cuando  la rana joven habló  ¨aquí arriba se está maravillosamente¨. Hay  agua que se mueve, no como allá abajo, hay unas fibras verdes y suaves que salen del suelo  y entre las que da gusto moverse   Hay muchos bichos pequeños pero muy sabrosos y variados y cada día se puede comer algo diferente y luego hay muchas ranas , de muchos tipos distintos y  son muy buenas ,yo me he casado con el sapo  que esta aquí a mi lado y tenemos siete hijos y somos muy felices  5</vt:lpstr>
      <vt:lpstr>           Vengan,  aquí hay sitio para todas, porque esto es muy grande y nunca se acaba de ver lo que hay allá lejos… Esa noche en el pozo hubo mucho silencio , parecía que la vida volvía a la rutina de siempre en el fondo del pozo   Pero al día siguiente, por la mañana, la niña de trenzas rubias se quedó   asombrada, cuando al sacar el cubo con agua del pozo, vio que estaba lleno de ranas 6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REFLEXION NECESARIA</dc:title>
  <dc:creator>Pereda</dc:creator>
  <cp:lastModifiedBy>Pereda</cp:lastModifiedBy>
  <cp:revision>30</cp:revision>
  <dcterms:created xsi:type="dcterms:W3CDTF">2024-05-23T02:57:14Z</dcterms:created>
  <dcterms:modified xsi:type="dcterms:W3CDTF">2026-02-03T03:20:31Z</dcterms:modified>
</cp:coreProperties>
</file>