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82" r:id="rId6"/>
    <p:sldId id="260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420" autoAdjust="0"/>
  </p:normalViewPr>
  <p:slideViewPr>
    <p:cSldViewPr>
      <p:cViewPr varScale="1">
        <p:scale>
          <a:sx n="80" d="100"/>
          <a:sy n="80" d="100"/>
        </p:scale>
        <p:origin x="-25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249B4-EB57-433D-BD9A-F4A9FB8CC977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F924C-6777-471A-9DF6-ABFA7EF4E4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714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/>
              <a:t>Enfermedad de Wilson: Un régimen alimenticio con contenido bajo en cobre ya no es necesario, a no ser que otras modalidades terapéuticas fracasen 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contenido en cobre de la alimentación habitual en EE. UU. varía, con las cifras propuestas de 1 mg de cobre/día hasta 5 mg/día. 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concentración de cobre en los alimentos depende de numerosos factores, como las condiciones edafológicas, la localización geográfica, la especie, la alimentación, el método de procesamiento y la contaminación durante este. Resulta complicado determinar el contenido exacto en cobre de los alimentos. Se estima que la abstinencia de alimentos ricos en cobre y la limitación de aquellos con cantidades moderadas supone un consumo diario cercano a 1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mg.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Por motivos prácticos, el diseño de los regímenes alimenticios pretende limitar los productos ricos en cobre en lugar de mantener un nivel específico de cobre en la alimentación.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debe analizar el contenido en cobre de una muestra de agua del suministro de agua potable del domicilio del paciente. Si el agua contuviera más de 100 mg/l, 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paciente deberá consumir agua desmineralizada.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se recomienda el consumo de alcohol debido a su acción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hepatotóxica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pesar de que no contiene necesariamente cantidades altas de cobre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F924C-6777-471A-9DF6-ABFA7EF4E4F9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Cuando fracasan otras modalidades terapéuticas se deben</a:t>
            </a:r>
            <a:r>
              <a:rPr lang="es-ES" baseline="0" dirty="0" smtClean="0"/>
              <a:t> realizar ajustes en la dieta, se deben evitar aquellos que contengan más de 0,2 mg por ración habitual, que son los que exponemos en la diapositiva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Los alimentos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que tienen un contenido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Moderado (0,1-0,2 mg/porción) no deben consumirse más de 6 porciones/día)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F924C-6777-471A-9DF6-ABFA7EF4E4F9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428737"/>
            <a:ext cx="7815290" cy="2171714"/>
          </a:xfrm>
        </p:spPr>
        <p:txBody>
          <a:bodyPr>
            <a:normAutofit/>
          </a:bodyPr>
          <a:lstStyle/>
          <a:p>
            <a:r>
              <a:rPr lang="es-ES" b="1" dirty="0" smtClean="0"/>
              <a:t>Tratamiento nutricional médico </a:t>
            </a:r>
            <a:br>
              <a:rPr lang="es-ES" b="1" dirty="0" smtClean="0"/>
            </a:br>
            <a:r>
              <a:rPr lang="es-ES" b="1" dirty="0" smtClean="0"/>
              <a:t>en </a:t>
            </a:r>
            <a:r>
              <a:rPr lang="es-ES" b="1" dirty="0"/>
              <a:t>Enfermedad de </a:t>
            </a:r>
            <a:r>
              <a:rPr lang="es-ES" b="1" dirty="0" smtClean="0"/>
              <a:t>Wilson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03848" y="5085184"/>
            <a:ext cx="5504656" cy="1126976"/>
          </a:xfrm>
        </p:spPr>
        <p:txBody>
          <a:bodyPr>
            <a:normAutofit/>
          </a:bodyPr>
          <a:lstStyle/>
          <a:p>
            <a:r>
              <a:rPr lang="es-ES" sz="2400" b="1" dirty="0" err="1" smtClean="0">
                <a:solidFill>
                  <a:schemeClr val="tx1"/>
                </a:solidFill>
              </a:rPr>
              <a:t>Dr.C.</a:t>
            </a:r>
            <a:r>
              <a:rPr lang="es-ES" sz="2400" b="1" dirty="0" smtClean="0">
                <a:solidFill>
                  <a:schemeClr val="tx1"/>
                </a:solidFill>
              </a:rPr>
              <a:t> Alfredo Hierro </a:t>
            </a:r>
            <a:r>
              <a:rPr lang="es-ES" sz="2400" b="1" dirty="0" smtClean="0">
                <a:solidFill>
                  <a:schemeClr val="tx1"/>
                </a:solidFill>
              </a:rPr>
              <a:t>González</a:t>
            </a:r>
          </a:p>
          <a:p>
            <a:r>
              <a:rPr lang="es-ES" sz="2400" b="1" dirty="0" smtClean="0">
                <a:solidFill>
                  <a:schemeClr val="tx1"/>
                </a:solidFill>
              </a:rPr>
              <a:t>Instituto de Gastroenterología</a:t>
            </a:r>
            <a:endParaRPr lang="es-E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s-ES" b="1" dirty="0" smtClean="0"/>
              <a:t>Enfermedad de Wilson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96914"/>
            <a:ext cx="8229600" cy="1900238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    </a:t>
            </a:r>
            <a:r>
              <a:rPr lang="es-ES" b="1" dirty="0" smtClean="0"/>
              <a:t>Un régimen alimenticio con contenido bajo en cobre ya no es necesario, a no ser que otras modalidades terapéuticas fracasen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es-ES" sz="4000" b="1" dirty="0" smtClean="0"/>
              <a:t>Alimentos con elevado contenido de cobre (&gt;0,2 mg/porción habitual) (evitar)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32"/>
          </a:xfrm>
        </p:spPr>
        <p:txBody>
          <a:bodyPr>
            <a:normAutofit/>
          </a:bodyPr>
          <a:lstStyle/>
          <a:p>
            <a:r>
              <a:rPr lang="es-ES" b="1" u="sng" dirty="0" smtClean="0"/>
              <a:t>Carne y sustitutos cárnicos: </a:t>
            </a:r>
            <a:r>
              <a:rPr lang="es-ES" b="1" dirty="0" smtClean="0"/>
              <a:t>Cordero; cerdo; faisán; codorniz; pato; ganso; sepia; salmón; hígado, corazón, riñón, sesos; marisco, (ostras, gambas, langosta, almejas); gelatina de carne; sustitutos elaborados con proteína de soja; tofu; frutos secos o semillas</a:t>
            </a:r>
          </a:p>
          <a:p>
            <a:r>
              <a:rPr lang="es-ES" b="1" u="sng" dirty="0" smtClean="0"/>
              <a:t>Aguacate</a:t>
            </a:r>
          </a:p>
          <a:p>
            <a:r>
              <a:rPr lang="es-ES" b="1" u="sng" dirty="0" smtClean="0"/>
              <a:t>Chocolate, cacao, leche de soja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/>
              <a:t>Alimentos con elevado contenido de cobre (&gt;0,2 mg/porción habitual) (evitar)</a:t>
            </a:r>
            <a:endParaRPr lang="es-ES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r>
              <a:rPr lang="es-ES" b="1" u="sng" dirty="0" smtClean="0"/>
              <a:t>Féculas:</a:t>
            </a:r>
            <a:r>
              <a:rPr lang="es-ES" b="1" dirty="0" smtClean="0"/>
              <a:t> Alubias secas, como soja, frijoles, alubias en salsa de tomate, garbanzos, alubias pintas, guisantes secos; lentejas; mijo; cebada; germen de trigo; panes y cereales integrales; cereales con más de 0,2 mg de cobre por porción (compruébese la etiqueta); harina de soja; sémola de soja; batata (fresca)</a:t>
            </a:r>
          </a:p>
          <a:p>
            <a:r>
              <a:rPr lang="es-ES" b="1" u="sng" dirty="0" smtClean="0"/>
              <a:t>Verduras:</a:t>
            </a:r>
            <a:r>
              <a:rPr lang="es-ES" b="1" dirty="0" smtClean="0"/>
              <a:t> Champiñón, zumo de verduras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/>
              <a:t>Alimentos con elevado contenido de cobre (&gt;0,2 mg/porción habitual) (evitar)</a:t>
            </a:r>
            <a:endParaRPr lang="es-ES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328998"/>
          </a:xfrm>
        </p:spPr>
        <p:txBody>
          <a:bodyPr>
            <a:normAutofit fontScale="92500"/>
          </a:bodyPr>
          <a:lstStyle/>
          <a:p>
            <a:r>
              <a:rPr lang="es-ES" b="1" u="sng" dirty="0" smtClean="0"/>
              <a:t>Frutas:</a:t>
            </a:r>
            <a:r>
              <a:rPr lang="es-ES" b="1" dirty="0" smtClean="0"/>
              <a:t> Nectarinas; frutas secas, como pasas, dátiles y ciruelas (se permite su consumo cuando el proceso de secado haya sido casero)</a:t>
            </a:r>
          </a:p>
          <a:p>
            <a:r>
              <a:rPr lang="es-ES" b="1" u="sng" dirty="0" smtClean="0"/>
              <a:t>Postres</a:t>
            </a:r>
            <a:r>
              <a:rPr lang="es-ES" b="1" dirty="0" smtClean="0"/>
              <a:t> con cantidades altas de productos ricos en cobre</a:t>
            </a:r>
          </a:p>
          <a:p>
            <a:r>
              <a:rPr lang="es-ES" b="1" u="sng" dirty="0" smtClean="0"/>
              <a:t>Chocolate, cacao</a:t>
            </a:r>
            <a:endParaRPr lang="es-ES" b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es-ES" sz="3200" b="1" dirty="0" smtClean="0"/>
              <a:t>Contenido en cobre de los alimentos habituales</a:t>
            </a:r>
            <a:endParaRPr lang="es-ES" sz="3200" b="1" dirty="0"/>
          </a:p>
        </p:txBody>
      </p:sp>
      <p:pic>
        <p:nvPicPr>
          <p:cNvPr id="1027" name="Picture 3" descr="C:\Users\Usuario\Downloads\Screenshot-2021-2-25 Krause Dietoterapia - krause_dietoterapia_13ed pdf(3)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85860"/>
            <a:ext cx="8229600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es-ES" sz="3200" b="1" dirty="0" smtClean="0"/>
              <a:t>Contenido en cobre de los alimentos habituales</a:t>
            </a:r>
            <a:endParaRPr lang="es-ES" sz="3200" dirty="0"/>
          </a:p>
        </p:txBody>
      </p:sp>
      <p:pic>
        <p:nvPicPr>
          <p:cNvPr id="2050" name="Picture 2" descr="C:\Users\Usuario\Downloads\Screenshot-2021-2-25 Krause Dietoterapia - krause_dietoterapia_13ed pdf(2)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04604"/>
            <a:ext cx="8572559" cy="5367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546</Words>
  <Application>Microsoft Office PowerPoint</Application>
  <PresentationFormat>Presentación en pantalla (4:3)</PresentationFormat>
  <Paragraphs>28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Tratamiento nutricional médico  en Enfermedad de Wilson</vt:lpstr>
      <vt:lpstr>Enfermedad de Wilson</vt:lpstr>
      <vt:lpstr>Alimentos con elevado contenido de cobre (&gt;0,2 mg/porción habitual) (evitar)</vt:lpstr>
      <vt:lpstr>Alimentos con elevado contenido de cobre (&gt;0,2 mg/porción habitual) (evitar)</vt:lpstr>
      <vt:lpstr>Alimentos con elevado contenido de cobre (&gt;0,2 mg/porción habitual) (evitar)</vt:lpstr>
      <vt:lpstr>Contenido en cobre de los alimentos habituales</vt:lpstr>
      <vt:lpstr>Contenido en cobre de los alimentos habituales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Tratamiento nutricional médico  en los trastornos hepáticos, biliares  y del páncreas exocrino</dc:title>
  <dc:creator>Usuario</dc:creator>
  <cp:lastModifiedBy>DOCENCIA-IGE</cp:lastModifiedBy>
  <cp:revision>15</cp:revision>
  <dcterms:created xsi:type="dcterms:W3CDTF">2021-02-25T21:16:34Z</dcterms:created>
  <dcterms:modified xsi:type="dcterms:W3CDTF">2021-03-08T16:29:05Z</dcterms:modified>
</cp:coreProperties>
</file>