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98" r:id="rId3"/>
    <p:sldId id="301" r:id="rId4"/>
    <p:sldId id="303" r:id="rId5"/>
    <p:sldId id="30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9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6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08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85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65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3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1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2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6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4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00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DB3BD-0A0A-45AA-8C22-A5DA9022CA9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0E16E-06D1-4B17-B15C-A654E041B8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63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676957" y="874059"/>
            <a:ext cx="10712702" cy="1102660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7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Rama de la  terapéutica encargada del tratamiento de  distintas afecciones con productos derivados o extraídos de la colmena (apifármacos)</a:t>
            </a:r>
            <a:br>
              <a:rPr lang="es-ES" sz="2700" cap="non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721860" y="218559"/>
            <a:ext cx="1689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Apiterapia</a:t>
            </a:r>
            <a:endParaRPr lang="en-US" sz="2400" dirty="0"/>
          </a:p>
        </p:txBody>
      </p:sp>
      <p:sp>
        <p:nvSpPr>
          <p:cNvPr id="4" name="Título 2"/>
          <p:cNvSpPr txBox="1">
            <a:spLocks/>
          </p:cNvSpPr>
          <p:nvPr/>
        </p:nvSpPr>
        <p:spPr>
          <a:xfrm>
            <a:off x="1056347" y="2302357"/>
            <a:ext cx="10710797" cy="787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Productos que se pueden extraer de la colmena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Marcador de contenido 3"/>
          <p:cNvSpPr txBox="1">
            <a:spLocks/>
          </p:cNvSpPr>
          <p:nvPr/>
        </p:nvSpPr>
        <p:spPr>
          <a:xfrm>
            <a:off x="2945094" y="3415265"/>
            <a:ext cx="6464475" cy="277245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Miel de abejas</a:t>
            </a:r>
          </a:p>
          <a:p>
            <a:pPr algn="ctr"/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 Polen</a:t>
            </a:r>
          </a:p>
          <a:p>
            <a:pPr algn="ctr"/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 Propóleos</a:t>
            </a:r>
          </a:p>
          <a:p>
            <a:pPr algn="ctr"/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 Jalea real</a:t>
            </a:r>
          </a:p>
          <a:p>
            <a:pPr algn="ctr"/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 Veneno de abejas (apitoxina)</a:t>
            </a:r>
          </a:p>
          <a:p>
            <a:pPr algn="ctr"/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 Cera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8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6632" y="2041443"/>
            <a:ext cx="10091608" cy="393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buSzPct val="125000"/>
              <a:buFontTx/>
              <a:buBlip>
                <a:blip r:embed="rId2"/>
              </a:buBlip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Nutricionales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y energéticas</a:t>
            </a:r>
          </a:p>
          <a:p>
            <a:pPr>
              <a:lnSpc>
                <a:spcPct val="130000"/>
              </a:lnSpc>
              <a:buSzPct val="125000"/>
              <a:buFontTx/>
              <a:buBlip>
                <a:blip r:embed="rId2"/>
              </a:buBlip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Acción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energizante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aperitiva</a:t>
            </a:r>
          </a:p>
          <a:p>
            <a:pPr>
              <a:lnSpc>
                <a:spcPct val="130000"/>
              </a:lnSpc>
              <a:buSzPct val="125000"/>
              <a:buFontTx/>
              <a:buBlip>
                <a:blip r:embed="rId2"/>
              </a:buBlip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Antioxidantes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(beta-caroteno,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polifenoles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30000"/>
              </a:lnSpc>
              <a:buSzPct val="125000"/>
              <a:buFontTx/>
              <a:buBlip>
                <a:blip r:embed="rId2"/>
              </a:buBlip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Digestivas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, facilita la asimilación de otros alimentos, </a:t>
            </a:r>
          </a:p>
          <a:p>
            <a:pPr>
              <a:lnSpc>
                <a:spcPct val="130000"/>
              </a:lnSpc>
              <a:buSzPct val="125000"/>
              <a:buFontTx/>
              <a:buBlip>
                <a:blip r:embed="rId2"/>
              </a:buBlip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Acción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positiva en el crecimiento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estaturo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-ponderal del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niño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SzPct val="125000"/>
              <a:buFontTx/>
              <a:buBlip>
                <a:blip r:embed="rId2"/>
              </a:buBlip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Mejora la asimilación del calcio y del magnesio en los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huesos</a:t>
            </a:r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SzPct val="125000"/>
              <a:buFontTx/>
              <a:buBlip>
                <a:blip r:embed="rId2"/>
              </a:buBlip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Anti-anémicas (presencia del hierro, las vitaminas B)</a:t>
            </a:r>
          </a:p>
          <a:p>
            <a:pPr>
              <a:lnSpc>
                <a:spcPct val="130000"/>
              </a:lnSpc>
              <a:buSzPct val="125000"/>
              <a:buFontTx/>
              <a:buBlip>
                <a:blip r:embed="rId2"/>
              </a:buBlip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Antisépticas y antitóxicas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4345880" y="203200"/>
            <a:ext cx="3313113" cy="9080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MIEL DE ABEJAS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183274" y="1451205"/>
            <a:ext cx="60109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Propiedades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terapéuticas generales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9" name="Picture 9" descr="mie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2563" y="330995"/>
            <a:ext cx="1476375" cy="111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6168817" y="5790161"/>
            <a:ext cx="4587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SzPct val="125000"/>
            </a:pPr>
            <a:r>
              <a:rPr lang="es-ES" b="1" dirty="0"/>
              <a:t>1 Kg. de miel, puede aportar 3 150 – 3 350 cal.</a:t>
            </a:r>
          </a:p>
        </p:txBody>
      </p:sp>
    </p:spTree>
    <p:extLst>
      <p:ext uri="{BB962C8B-B14F-4D97-AF65-F5344CB8AC3E}">
        <p14:creationId xmlns:p14="http://schemas.microsoft.com/office/powerpoint/2010/main" val="387707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70400" y="1412032"/>
            <a:ext cx="5242141" cy="941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Funciones</a:t>
            </a:r>
          </a:p>
          <a:p>
            <a:pPr>
              <a:lnSpc>
                <a:spcPct val="130000"/>
              </a:lnSpc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Mejora el rendimiento físico y mental 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466975" y="282388"/>
            <a:ext cx="2530910" cy="780947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POLEN</a:t>
            </a:r>
          </a:p>
        </p:txBody>
      </p:sp>
      <p:pic>
        <p:nvPicPr>
          <p:cNvPr id="8198" name="Picture 6" descr="pol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885" y="265682"/>
            <a:ext cx="867302" cy="80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70400" y="2702525"/>
            <a:ext cx="8993136" cy="179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Algunas afecciones 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en las que puede ser empleado el </a:t>
            </a:r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Polen</a:t>
            </a:r>
            <a:endParaRPr lang="es-E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buSzPct val="115000"/>
              <a:buFont typeface="Wingdings" panose="05000000000000000000" pitchFamily="2" charset="2"/>
              <a:buChar char="Ø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Síndrome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depresivo</a:t>
            </a:r>
          </a:p>
          <a:p>
            <a:pPr>
              <a:lnSpc>
                <a:spcPct val="130000"/>
              </a:lnSpc>
              <a:buSzPct val="115000"/>
              <a:buFont typeface="Wingdings" panose="05000000000000000000" pitchFamily="2" charset="2"/>
              <a:buChar char="Ø"/>
            </a:pP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Alcoholismo 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590220" y="1847525"/>
            <a:ext cx="3541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Polen: elemento madera</a:t>
            </a:r>
          </a:p>
        </p:txBody>
      </p:sp>
      <p:sp>
        <p:nvSpPr>
          <p:cNvPr id="7" name="Rectángulo 6"/>
          <p:cNvSpPr/>
          <p:nvPr/>
        </p:nvSpPr>
        <p:spPr>
          <a:xfrm>
            <a:off x="970400" y="4493785"/>
            <a:ext cx="110916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Corresponde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al hígado y a la vesícula biliar </a:t>
            </a: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Según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su sistema de correspondencias el hígado se relaciona con la primavera, el color verde, el viento, los ojos, los tendones y la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ira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desequilibrios de hígado suelen manifestarse en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primavera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Almacena 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sangre y garantiza el movimiento uniforme del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Qi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 organismo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73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82547" y="659021"/>
            <a:ext cx="2736850" cy="765175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_tradn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PROPÓLEOS</a:t>
            </a:r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782547" y="1688862"/>
            <a:ext cx="4676959" cy="1616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s-ES" altLang="zh-TW" sz="2200" dirty="0" smtClean="0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Alimentos ricos </a:t>
            </a:r>
            <a:r>
              <a:rPr lang="es-ES" altLang="zh-TW" sz="2200" dirty="0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en flavonoides, </a:t>
            </a:r>
            <a:r>
              <a:rPr lang="es-ES" altLang="zh-TW" sz="2200" dirty="0" smtClean="0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/>
            </a:r>
            <a:br>
              <a:rPr lang="es-ES" altLang="zh-TW" sz="2200" dirty="0" smtClean="0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</a:br>
            <a:r>
              <a:rPr lang="es-ES" altLang="zh-TW" sz="2200" dirty="0" smtClean="0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Importante </a:t>
            </a:r>
            <a:r>
              <a:rPr lang="es-ES" altLang="zh-TW" sz="2200" dirty="0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actividad </a:t>
            </a:r>
            <a:r>
              <a:rPr lang="es-ES" altLang="zh-TW" sz="2200" dirty="0" smtClean="0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antioxidante </a:t>
            </a:r>
          </a:p>
          <a:p>
            <a:pPr>
              <a:lnSpc>
                <a:spcPct val="115000"/>
              </a:lnSpc>
            </a:pPr>
            <a:r>
              <a:rPr lang="es-ES" altLang="zh-TW" sz="2200" dirty="0" smtClean="0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Propiedades </a:t>
            </a:r>
            <a:r>
              <a:rPr lang="es-ES" altLang="zh-TW" sz="2200" dirty="0" err="1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espasmolíticas</a:t>
            </a:r>
            <a:r>
              <a:rPr lang="es-ES" altLang="zh-TW" sz="2200" dirty="0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, </a:t>
            </a:r>
            <a:r>
              <a:rPr lang="es-ES" altLang="zh-TW" sz="2200" dirty="0" err="1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radioprotectoras</a:t>
            </a:r>
            <a:r>
              <a:rPr lang="es-ES" altLang="zh-TW" sz="2200" dirty="0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 y </a:t>
            </a:r>
            <a:r>
              <a:rPr lang="es-ES" altLang="zh-TW" sz="2200" dirty="0" smtClean="0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analgésicas</a:t>
            </a:r>
            <a:endParaRPr lang="es-ES" altLang="zh-TW" sz="2200" dirty="0">
              <a:latin typeface="Arial" panose="020B0604020202020204" pitchFamily="34" charset="0"/>
              <a:ea typeface="PMingLiU" charset="-120"/>
              <a:cs typeface="Arial" panose="020B0604020202020204" pitchFamily="34" charset="0"/>
            </a:endParaRPr>
          </a:p>
        </p:txBody>
      </p:sp>
      <p:pic>
        <p:nvPicPr>
          <p:cNvPr id="14340" name="Picture 4" descr="propolis2_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397" y="659021"/>
            <a:ext cx="879187" cy="76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963567" y="617665"/>
            <a:ext cx="3207316" cy="75616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CERA DE ABEJAS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5860667" y="1688862"/>
            <a:ext cx="6331333" cy="2166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La cera de abejas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es una sustancia grasa, compuesta fundamentalmente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por ésteres, ácidos grasos libres, hidrocarburos saturados, alcoholes libres, </a:t>
            </a:r>
            <a:r>
              <a:rPr lang="es-E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lactonas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entre otros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elementos,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 significativa cantidad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de Vitamina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pic>
        <p:nvPicPr>
          <p:cNvPr id="7" name="Picture 4" descr="cera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1856" y="617665"/>
            <a:ext cx="994109" cy="76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35413" y="3742180"/>
            <a:ext cx="2631118" cy="474550"/>
          </a:xfrm>
          <a:prstGeom prst="rect">
            <a:avLst/>
          </a:prstGeom>
          <a:solidFill>
            <a:schemeClr val="bg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s-ES" altLang="zh-TW" sz="2400" b="1" dirty="0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JALEA REAL</a:t>
            </a:r>
            <a:endParaRPr lang="es-ES" sz="2400" b="1" dirty="0">
              <a:latin typeface="Arial" panose="020B0604020202020204" pitchFamily="34" charset="0"/>
              <a:ea typeface="PMingLiU" charset="-120"/>
              <a:cs typeface="Arial" panose="020B0604020202020204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835413" y="4467141"/>
            <a:ext cx="9943080" cy="195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altLang="zh-TW" sz="2200" dirty="0" smtClean="0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Sustancia </a:t>
            </a:r>
            <a:r>
              <a:rPr lang="es-ES" altLang="zh-TW" sz="2200" dirty="0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secretada por las glándulas faríngeas de las abejas </a:t>
            </a:r>
            <a:r>
              <a:rPr lang="es-ES" altLang="zh-TW" sz="2200" dirty="0" smtClean="0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jóvenes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altLang="zh-TW" sz="2200" dirty="0" smtClean="0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Aspecto viscoso</a:t>
            </a:r>
            <a:r>
              <a:rPr lang="es-ES" altLang="zh-TW" sz="2200" dirty="0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, de color blanco </a:t>
            </a:r>
            <a:r>
              <a:rPr lang="es-ES" altLang="zh-TW" sz="2200" dirty="0" smtClean="0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cremoso </a:t>
            </a:r>
            <a:r>
              <a:rPr lang="es-ES" altLang="zh-TW" sz="2200" dirty="0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o amarillo dorado </a:t>
            </a:r>
            <a:r>
              <a:rPr lang="es-ES" altLang="zh-TW" sz="2200" dirty="0" smtClean="0">
                <a:latin typeface="Arial" panose="020B0604020202020204" pitchFamily="34" charset="0"/>
                <a:ea typeface="PMingLiU" charset="-120"/>
                <a:cs typeface="Arial" panose="020B0604020202020204" pitchFamily="34" charset="0"/>
              </a:rPr>
              <a:t>pálido</a:t>
            </a:r>
            <a:endParaRPr lang="es-ES" altLang="zh-TW" sz="2200" dirty="0">
              <a:latin typeface="Arial" panose="020B0604020202020204" pitchFamily="34" charset="0"/>
              <a:ea typeface="PMingLiU" charset="-12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Constituida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por la mitad de proteínas y aminoácidos 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libres</a:t>
            </a:r>
          </a:p>
          <a:p>
            <a:pPr marL="342900" indent="-342900"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Contiene minerales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(calcio, hierro, potasio</a:t>
            </a:r>
            <a:r>
              <a:rPr lang="es-E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 y las </a:t>
            </a:r>
            <a:r>
              <a:rPr lang="es-ES" sz="2200" dirty="0">
                <a:latin typeface="Arial" panose="020B0604020202020204" pitchFamily="34" charset="0"/>
                <a:cs typeface="Arial" panose="020B0604020202020204" pitchFamily="34" charset="0"/>
              </a:rPr>
              <a:t>vitaminas del complejo B </a:t>
            </a:r>
            <a:endParaRPr lang="es-E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6" descr="jalea real deshidrat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531" y="3742180"/>
            <a:ext cx="920924" cy="47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16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gamino horizontal 1"/>
          <p:cNvSpPr/>
          <p:nvPr/>
        </p:nvSpPr>
        <p:spPr>
          <a:xfrm>
            <a:off x="3899647" y="2904565"/>
            <a:ext cx="5715000" cy="1033272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Muchas gracias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182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281</Words>
  <Application>Microsoft Office PowerPoint</Application>
  <PresentationFormat>Panorámica</PresentationFormat>
  <Paragraphs>43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PMingLiU</vt:lpstr>
      <vt:lpstr>Wingdings</vt:lpstr>
      <vt:lpstr>Tema de Office</vt:lpstr>
      <vt:lpstr>  Rama de la  terapéutica encargada del tratamiento de  distintas afecciones con productos derivados o extraídos de la colmena (apifármacos)  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Medicina Natural y Tradicional en Atención Primaria de Salud</dc:title>
  <dc:creator>Malena</dc:creator>
  <cp:lastModifiedBy>Malena</cp:lastModifiedBy>
  <cp:revision>26</cp:revision>
  <dcterms:created xsi:type="dcterms:W3CDTF">2020-03-01T21:50:56Z</dcterms:created>
  <dcterms:modified xsi:type="dcterms:W3CDTF">2020-03-30T18:57:46Z</dcterms:modified>
</cp:coreProperties>
</file>