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2" autoAdjust="0"/>
  </p:normalViewPr>
  <p:slideViewPr>
    <p:cSldViewPr snapToGrid="0">
      <p:cViewPr varScale="1">
        <p:scale>
          <a:sx n="63" d="100"/>
          <a:sy n="63" d="100"/>
        </p:scale>
        <p:origin x="-138"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CD21875-586F-4E0B-8CC2-7D1BEEF43001}" type="datetimeFigureOut">
              <a:rPr lang="es-ES" smtClean="0"/>
              <a:t>05/12/2019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509940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CD21875-586F-4E0B-8CC2-7D1BEEF43001}" type="datetimeFigureOut">
              <a:rPr lang="es-ES" smtClean="0"/>
              <a:t>05/12/2019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36234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CD21875-586F-4E0B-8CC2-7D1BEEF43001}" type="datetimeFigureOut">
              <a:rPr lang="es-ES" smtClean="0"/>
              <a:t>05/12/2019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206933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CD21875-586F-4E0B-8CC2-7D1BEEF43001}" type="datetimeFigureOut">
              <a:rPr lang="es-ES" smtClean="0"/>
              <a:t>05/12/2019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273506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CD21875-586F-4E0B-8CC2-7D1BEEF43001}" type="datetimeFigureOut">
              <a:rPr lang="es-ES" smtClean="0"/>
              <a:t>05/12/2019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284493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CD21875-586F-4E0B-8CC2-7D1BEEF43001}" type="datetimeFigureOut">
              <a:rPr lang="es-ES" smtClean="0"/>
              <a:t>05/12/2019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330721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CD21875-586F-4E0B-8CC2-7D1BEEF43001}" type="datetimeFigureOut">
              <a:rPr lang="es-ES" smtClean="0"/>
              <a:t>05/12/2019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206075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CD21875-586F-4E0B-8CC2-7D1BEEF43001}" type="datetimeFigureOut">
              <a:rPr lang="es-ES" smtClean="0"/>
              <a:t>05/12/2019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280283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CD21875-586F-4E0B-8CC2-7D1BEEF43001}" type="datetimeFigureOut">
              <a:rPr lang="es-ES" smtClean="0"/>
              <a:t>05/12/2019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83743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CD21875-586F-4E0B-8CC2-7D1BEEF43001}" type="datetimeFigureOut">
              <a:rPr lang="es-ES" smtClean="0"/>
              <a:t>05/12/2019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3574523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CD21875-586F-4E0B-8CC2-7D1BEEF43001}" type="datetimeFigureOut">
              <a:rPr lang="es-ES" smtClean="0"/>
              <a:t>05/12/2019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6F5FB7-6CAD-4AEC-8DEF-4BFD9F3D8689}" type="slidenum">
              <a:rPr lang="es-ES" smtClean="0"/>
              <a:t>‹Nº›</a:t>
            </a:fld>
            <a:endParaRPr lang="es-ES"/>
          </a:p>
        </p:txBody>
      </p:sp>
    </p:spTree>
    <p:extLst>
      <p:ext uri="{BB962C8B-B14F-4D97-AF65-F5344CB8AC3E}">
        <p14:creationId xmlns:p14="http://schemas.microsoft.com/office/powerpoint/2010/main" val="1415113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21875-586F-4E0B-8CC2-7D1BEEF43001}" type="datetimeFigureOut">
              <a:rPr lang="es-ES" smtClean="0"/>
              <a:t>05/12/2019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F5FB7-6CAD-4AEC-8DEF-4BFD9F3D8689}" type="slidenum">
              <a:rPr lang="es-ES" smtClean="0"/>
              <a:t>‹Nº›</a:t>
            </a:fld>
            <a:endParaRPr lang="es-ES"/>
          </a:p>
        </p:txBody>
      </p:sp>
    </p:spTree>
    <p:extLst>
      <p:ext uri="{BB962C8B-B14F-4D97-AF65-F5344CB8AC3E}">
        <p14:creationId xmlns:p14="http://schemas.microsoft.com/office/powerpoint/2010/main" val="294338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hyperlink" Target="https://es.wikipedia.org/wiki/Hielo" TargetMode="External"/><Relationship Id="rId13" Type="http://schemas.openxmlformats.org/officeDocument/2006/relationships/hyperlink" Target="https://es.wikipedia.org/wiki/Sudor" TargetMode="External"/><Relationship Id="rId3" Type="http://schemas.openxmlformats.org/officeDocument/2006/relationships/hyperlink" Target="https://es.wikipedia.org/wiki/Mol%C3%A9cula_de_agua" TargetMode="External"/><Relationship Id="rId7" Type="http://schemas.openxmlformats.org/officeDocument/2006/relationships/hyperlink" Target="https://es.wikipedia.org/wiki/Vida" TargetMode="External"/><Relationship Id="rId12" Type="http://schemas.openxmlformats.org/officeDocument/2006/relationships/hyperlink" Target="https://es.wikipedia.org/wiki/Heces" TargetMode="External"/><Relationship Id="rId2" Type="http://schemas.openxmlformats.org/officeDocument/2006/relationships/hyperlink" Target="https://es.wikipedia.org/wiki/Sustancia_qu%C3%ADmica" TargetMode="External"/><Relationship Id="rId1" Type="http://schemas.openxmlformats.org/officeDocument/2006/relationships/slideLayout" Target="../slideLayouts/slideLayout6.xml"/><Relationship Id="rId6" Type="http://schemas.openxmlformats.org/officeDocument/2006/relationships/hyperlink" Target="https://es.wikipedia.org/wiki/Ox%C3%ADgeno" TargetMode="External"/><Relationship Id="rId11" Type="http://schemas.openxmlformats.org/officeDocument/2006/relationships/hyperlink" Target="https://es.wikipedia.org/wiki/Orina" TargetMode="External"/><Relationship Id="rId5" Type="http://schemas.openxmlformats.org/officeDocument/2006/relationships/hyperlink" Target="https://es.wikipedia.org/wiki/Hidr%C3%B3geno" TargetMode="External"/><Relationship Id="rId15" Type="http://schemas.openxmlformats.org/officeDocument/2006/relationships/hyperlink" Target="https://es.wikipedia.org/wiki/Respiraci%C3%B3n" TargetMode="External"/><Relationship Id="rId10" Type="http://schemas.openxmlformats.org/officeDocument/2006/relationships/hyperlink" Target="https://es.wikipedia.org/wiki/Iceberg" TargetMode="External"/><Relationship Id="rId4" Type="http://schemas.openxmlformats.org/officeDocument/2006/relationships/hyperlink" Target="https://es.wikipedia.org/wiki/%C3%81tomo" TargetMode="External"/><Relationship Id="rId9" Type="http://schemas.openxmlformats.org/officeDocument/2006/relationships/hyperlink" Target="https://es.wikipedia.org/wiki/Glaciar" TargetMode="External"/><Relationship Id="rId14" Type="http://schemas.openxmlformats.org/officeDocument/2006/relationships/hyperlink" Target="https://es.wikipedia.org/wiki/Exhalaci%C3%B3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es.wikipedia.org/wiki/Humano"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3848" y="2114036"/>
            <a:ext cx="9144000" cy="2387600"/>
          </a:xfrm>
        </p:spPr>
        <p:txBody>
          <a:bodyPr/>
          <a:lstStyle/>
          <a:p>
            <a:r>
              <a:rPr lang="es-ES" dirty="0"/>
              <a:t>Calidad sanitaria del agua </a:t>
            </a:r>
            <a:r>
              <a:rPr lang="es-ES" dirty="0" smtClean="0"/>
              <a:t/>
            </a:r>
            <a:br>
              <a:rPr lang="es-ES" dirty="0" smtClean="0"/>
            </a:br>
            <a:r>
              <a:rPr lang="es-ES" dirty="0" smtClean="0"/>
              <a:t>y </a:t>
            </a:r>
            <a:r>
              <a:rPr lang="es-ES" dirty="0"/>
              <a:t>los alimentos. </a:t>
            </a:r>
          </a:p>
        </p:txBody>
      </p:sp>
    </p:spTree>
    <p:extLst>
      <p:ext uri="{BB962C8B-B14F-4D97-AF65-F5344CB8AC3E}">
        <p14:creationId xmlns:p14="http://schemas.microsoft.com/office/powerpoint/2010/main" val="3630311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dirty="0"/>
              <a:t>Al hablar sobre la higiene de los alimentos, debemos tener en cuenta los aspectos fisiológicos, psicológicos y sanitarios de los mismos</a:t>
            </a:r>
            <a:r>
              <a:rPr lang="es-ES" dirty="0" smtClean="0"/>
              <a:t>.</a:t>
            </a:r>
            <a:endParaRPr lang="es-ES" dirty="0"/>
          </a:p>
        </p:txBody>
      </p:sp>
      <p:sp>
        <p:nvSpPr>
          <p:cNvPr id="3" name="Rectángulo redondeado 2"/>
          <p:cNvSpPr/>
          <p:nvPr/>
        </p:nvSpPr>
        <p:spPr>
          <a:xfrm>
            <a:off x="838200" y="1893897"/>
            <a:ext cx="4700789" cy="220228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a:t>Aspecto </a:t>
            </a:r>
            <a:r>
              <a:rPr lang="es-ES" sz="2000" b="1" dirty="0" smtClean="0"/>
              <a:t>fisiológico</a:t>
            </a:r>
            <a:endParaRPr lang="es-ES" sz="2000" dirty="0"/>
          </a:p>
          <a:p>
            <a:pPr algn="ctr"/>
            <a:r>
              <a:rPr lang="es-ES" sz="2000" dirty="0"/>
              <a:t>Asegurar con la dieta las demandas calóricas y nutricionales del organismo, considerando el nivel de actividad del individuo.</a:t>
            </a:r>
          </a:p>
        </p:txBody>
      </p:sp>
      <p:sp>
        <p:nvSpPr>
          <p:cNvPr id="4" name="Rectángulo redondeado 3"/>
          <p:cNvSpPr/>
          <p:nvPr/>
        </p:nvSpPr>
        <p:spPr>
          <a:xfrm>
            <a:off x="3745605" y="4415307"/>
            <a:ext cx="4700789" cy="220228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a:t>Aspecto Sanitario:</a:t>
            </a:r>
            <a:endParaRPr lang="es-ES" sz="2000" dirty="0"/>
          </a:p>
          <a:p>
            <a:pPr algn="ctr"/>
            <a:r>
              <a:rPr lang="es-ES" sz="2000" dirty="0"/>
              <a:t>Consiste en el cumplimiento de normas o exigencias higiénico sanitarias  durante la elaboración, manipulación, distribución y consumo de alimentos, que de no cumplirse, pueden convertirse en vías productoras de enfermedades.</a:t>
            </a:r>
          </a:p>
        </p:txBody>
      </p:sp>
      <p:sp>
        <p:nvSpPr>
          <p:cNvPr id="5" name="Rectángulo redondeado 4"/>
          <p:cNvSpPr/>
          <p:nvPr/>
        </p:nvSpPr>
        <p:spPr>
          <a:xfrm>
            <a:off x="6653011" y="1854556"/>
            <a:ext cx="4700789" cy="220228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a:t>Aspecto </a:t>
            </a:r>
            <a:r>
              <a:rPr lang="es-ES" sz="2000" b="1" dirty="0" smtClean="0"/>
              <a:t>Psicológico</a:t>
            </a:r>
            <a:endParaRPr lang="es-ES" sz="2000" dirty="0"/>
          </a:p>
          <a:p>
            <a:pPr algn="ctr"/>
            <a:r>
              <a:rPr lang="es-ES" sz="2000" dirty="0"/>
              <a:t>Consiste en hacer  del acto de alimentarse una actividad placentera, sobretodo si se socializa.</a:t>
            </a:r>
          </a:p>
        </p:txBody>
      </p:sp>
    </p:spTree>
    <p:extLst>
      <p:ext uri="{BB962C8B-B14F-4D97-AF65-F5344CB8AC3E}">
        <p14:creationId xmlns:p14="http://schemas.microsoft.com/office/powerpoint/2010/main" val="2073642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0761" y="365125"/>
            <a:ext cx="11320529" cy="6151585"/>
          </a:xfrm>
        </p:spPr>
        <p:txBody>
          <a:bodyPr>
            <a:noAutofit/>
          </a:bodyPr>
          <a:lstStyle/>
          <a:p>
            <a:r>
              <a:rPr lang="es-ES" sz="2400" b="1" dirty="0"/>
              <a:t>Medidas para la conservación de los alimentos:</a:t>
            </a:r>
            <a:r>
              <a:rPr lang="es-ES" sz="2400" dirty="0"/>
              <a:t/>
            </a:r>
            <a:br>
              <a:rPr lang="es-ES" sz="2400" dirty="0"/>
            </a:br>
            <a:r>
              <a:rPr lang="es-ES" sz="2400" dirty="0"/>
              <a:t>Ellas se refieren al origen, la transportación, el almacenamiento, manipulación elaboración  y consumo</a:t>
            </a:r>
            <a:r>
              <a:rPr lang="es-ES" sz="2400" dirty="0" smtClean="0"/>
              <a:t>.</a:t>
            </a:r>
            <a:r>
              <a:rPr lang="es-ES" sz="2400" dirty="0"/>
              <a:t/>
            </a:r>
            <a:br>
              <a:rPr lang="es-ES" sz="2400" dirty="0"/>
            </a:br>
            <a:r>
              <a:rPr lang="es-ES" sz="2400" b="1" dirty="0" smtClean="0"/>
              <a:t>Al </a:t>
            </a:r>
            <a:r>
              <a:rPr lang="es-ES" sz="2400" b="1" dirty="0"/>
              <a:t>origen:</a:t>
            </a:r>
            <a:br>
              <a:rPr lang="es-ES" sz="2400" b="1" dirty="0"/>
            </a:br>
            <a:r>
              <a:rPr lang="es-ES" sz="2400" b="1" dirty="0" smtClean="0"/>
              <a:t>-</a:t>
            </a:r>
            <a:r>
              <a:rPr lang="es-ES" sz="2400" dirty="0" smtClean="0"/>
              <a:t>Tiene </a:t>
            </a:r>
            <a:r>
              <a:rPr lang="es-ES" sz="2400" dirty="0"/>
              <a:t>que estar  protegido adecuadamente  y apto para el consumo.</a:t>
            </a:r>
            <a:br>
              <a:rPr lang="es-ES" sz="2400" dirty="0"/>
            </a:br>
            <a:r>
              <a:rPr lang="es-ES" sz="2400" dirty="0" smtClean="0"/>
              <a:t>-Evitar </a:t>
            </a:r>
            <a:r>
              <a:rPr lang="es-ES" sz="2400" dirty="0"/>
              <a:t>contaminación de las fuentes de riego y abasto.</a:t>
            </a:r>
            <a:br>
              <a:rPr lang="es-ES" sz="2400" dirty="0"/>
            </a:br>
            <a:r>
              <a:rPr lang="es-ES" sz="2400" dirty="0" smtClean="0"/>
              <a:t>-No </a:t>
            </a:r>
            <a:r>
              <a:rPr lang="es-ES" sz="2400" dirty="0"/>
              <a:t>derramamiento de sustancias peligrosas en el terreno </a:t>
            </a:r>
            <a:br>
              <a:rPr lang="es-ES" sz="2400" dirty="0"/>
            </a:br>
            <a:r>
              <a:rPr lang="es-ES" sz="2400" b="1" dirty="0" smtClean="0"/>
              <a:t>La </a:t>
            </a:r>
            <a:r>
              <a:rPr lang="es-ES" sz="2400" b="1" dirty="0"/>
              <a:t>transportación: </a:t>
            </a:r>
            <a:r>
              <a:rPr lang="es-ES" sz="2400" dirty="0"/>
              <a:t/>
            </a:r>
            <a:br>
              <a:rPr lang="es-ES" sz="2400" dirty="0"/>
            </a:br>
            <a:r>
              <a:rPr lang="es-ES" sz="2400" dirty="0" smtClean="0"/>
              <a:t>-En </a:t>
            </a:r>
            <a:r>
              <a:rPr lang="es-ES" sz="2400" dirty="0"/>
              <a:t>depósitos adecuados (no utilizados en la transportación de otros productos y exentos de olores y suciedad</a:t>
            </a:r>
            <a:r>
              <a:rPr lang="es-ES" sz="2400" dirty="0" smtClean="0"/>
              <a:t>).</a:t>
            </a:r>
            <a:br>
              <a:rPr lang="es-ES" sz="2400" dirty="0" smtClean="0"/>
            </a:br>
            <a:r>
              <a:rPr lang="es-ES" sz="2400" b="1" dirty="0" smtClean="0"/>
              <a:t>El almacenamiento:</a:t>
            </a:r>
            <a:br>
              <a:rPr lang="es-ES" sz="2400" b="1" dirty="0" smtClean="0"/>
            </a:br>
            <a:r>
              <a:rPr lang="es-ES" sz="2400" b="1" dirty="0" smtClean="0"/>
              <a:t>-</a:t>
            </a:r>
            <a:r>
              <a:rPr lang="es-ES" sz="2400" dirty="0" smtClean="0"/>
              <a:t>Limpieza de los depósitos de almacenamiento.</a:t>
            </a:r>
            <a:br>
              <a:rPr lang="es-ES" sz="2400" dirty="0" smtClean="0"/>
            </a:br>
            <a:r>
              <a:rPr lang="es-ES" sz="2400" dirty="0" smtClean="0"/>
              <a:t>-Temperatura y humedad adecuada según el producto.</a:t>
            </a:r>
            <a:br>
              <a:rPr lang="es-ES" sz="2400" dirty="0" smtClean="0"/>
            </a:br>
            <a:r>
              <a:rPr lang="es-ES" sz="2400" dirty="0" smtClean="0"/>
              <a:t>-Alejado de sustancias peligrosas y contaminantes.</a:t>
            </a:r>
            <a:br>
              <a:rPr lang="es-ES" sz="2400" dirty="0" smtClean="0"/>
            </a:br>
            <a:r>
              <a:rPr lang="es-ES" sz="2400" dirty="0" smtClean="0"/>
              <a:t>-Libre de vectores y roedores.</a:t>
            </a:r>
            <a:endParaRPr lang="es-ES" sz="2400" dirty="0"/>
          </a:p>
        </p:txBody>
      </p:sp>
    </p:spTree>
    <p:extLst>
      <p:ext uri="{BB962C8B-B14F-4D97-AF65-F5344CB8AC3E}">
        <p14:creationId xmlns:p14="http://schemas.microsoft.com/office/powerpoint/2010/main" val="2256298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87190"/>
          </a:xfrm>
        </p:spPr>
        <p:txBody>
          <a:bodyPr/>
          <a:lstStyle/>
          <a:p>
            <a:pPr algn="ctr"/>
            <a:r>
              <a:rPr lang="es-ES" b="1" dirty="0" smtClean="0"/>
              <a:t>Resumen</a:t>
            </a:r>
            <a:r>
              <a:rPr lang="es-ES" dirty="0"/>
              <a:t/>
            </a:r>
            <a:br>
              <a:rPr lang="es-ES" dirty="0"/>
            </a:br>
            <a:r>
              <a:rPr lang="es-ES" dirty="0"/>
              <a:t>El agua y los alimentos tienen un significado extraordinario en el mantenimiento de la vida. </a:t>
            </a:r>
            <a:r>
              <a:rPr lang="es-ES" dirty="0" smtClean="0"/>
              <a:t/>
            </a:r>
            <a:br>
              <a:rPr lang="es-ES" dirty="0" smtClean="0"/>
            </a:br>
            <a:r>
              <a:rPr lang="es-ES" dirty="0" smtClean="0"/>
              <a:t>Se </a:t>
            </a:r>
            <a:r>
              <a:rPr lang="es-ES" dirty="0"/>
              <a:t>hace necesario conocer su importancia fisiológica, sanitaria y médica.</a:t>
            </a:r>
            <a:br>
              <a:rPr lang="es-ES" dirty="0"/>
            </a:br>
            <a:endParaRPr lang="es-ES" dirty="0"/>
          </a:p>
        </p:txBody>
      </p:sp>
    </p:spTree>
    <p:extLst>
      <p:ext uri="{BB962C8B-B14F-4D97-AF65-F5344CB8AC3E}">
        <p14:creationId xmlns:p14="http://schemas.microsoft.com/office/powerpoint/2010/main" val="2916111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3487" y="365125"/>
            <a:ext cx="11410682" cy="6138706"/>
          </a:xfrm>
        </p:spPr>
        <p:txBody>
          <a:bodyPr>
            <a:noAutofit/>
          </a:bodyPr>
          <a:lstStyle/>
          <a:p>
            <a:r>
              <a:rPr lang="es-ES" sz="2000" b="1" dirty="0" smtClean="0"/>
              <a:t>Medidas para la conservación de los alimentos (continuación)</a:t>
            </a:r>
            <a:r>
              <a:rPr lang="es-ES" sz="2000" dirty="0" smtClean="0"/>
              <a:t/>
            </a:r>
            <a:br>
              <a:rPr lang="es-ES" sz="2000" dirty="0" smtClean="0"/>
            </a:br>
            <a:r>
              <a:rPr lang="es-ES" sz="2000" b="1" dirty="0" smtClean="0"/>
              <a:t>Manipuladores </a:t>
            </a:r>
            <a:r>
              <a:rPr lang="es-ES" sz="2000" b="1" dirty="0"/>
              <a:t>y Manipulación</a:t>
            </a:r>
            <a:r>
              <a:rPr lang="es-ES" sz="2000" dirty="0"/>
              <a:t/>
            </a:r>
            <a:br>
              <a:rPr lang="es-ES" sz="2000" dirty="0"/>
            </a:br>
            <a:r>
              <a:rPr lang="es-ES" sz="2000" dirty="0" smtClean="0"/>
              <a:t>-Control </a:t>
            </a:r>
            <a:r>
              <a:rPr lang="es-ES" sz="2000" dirty="0"/>
              <a:t>médico periódico.</a:t>
            </a:r>
            <a:br>
              <a:rPr lang="es-ES" sz="2000" dirty="0"/>
            </a:br>
            <a:r>
              <a:rPr lang="es-ES" sz="2000" dirty="0" smtClean="0"/>
              <a:t>-Lavado </a:t>
            </a:r>
            <a:r>
              <a:rPr lang="es-ES" sz="2000" dirty="0"/>
              <a:t>de las manos antes de manipular los productos.</a:t>
            </a:r>
            <a:br>
              <a:rPr lang="es-ES" sz="2000" dirty="0"/>
            </a:br>
            <a:r>
              <a:rPr lang="es-ES" sz="2000" dirty="0" smtClean="0"/>
              <a:t>-Usar </a:t>
            </a:r>
            <a:r>
              <a:rPr lang="es-ES" sz="2000" dirty="0"/>
              <a:t>correctamente el uniforme, bata sanitaria, pañuelo, gorro y naso buco.</a:t>
            </a:r>
            <a:br>
              <a:rPr lang="es-ES" sz="2000" dirty="0"/>
            </a:br>
            <a:r>
              <a:rPr lang="es-ES" sz="2000" dirty="0" smtClean="0"/>
              <a:t>-No </a:t>
            </a:r>
            <a:r>
              <a:rPr lang="es-ES" sz="2000" dirty="0"/>
              <a:t>uso de prendas ni uñas largas.</a:t>
            </a:r>
            <a:br>
              <a:rPr lang="es-ES" sz="2000" dirty="0"/>
            </a:br>
            <a:r>
              <a:rPr lang="es-ES" sz="2000" dirty="0" smtClean="0"/>
              <a:t>-Pelado </a:t>
            </a:r>
            <a:r>
              <a:rPr lang="es-ES" sz="2000" dirty="0"/>
              <a:t>y afeitado.</a:t>
            </a:r>
            <a:br>
              <a:rPr lang="es-ES" sz="2000" dirty="0"/>
            </a:br>
            <a:r>
              <a:rPr lang="es-ES" sz="2000" dirty="0" smtClean="0"/>
              <a:t>-No </a:t>
            </a:r>
            <a:r>
              <a:rPr lang="es-ES" sz="2000" dirty="0"/>
              <a:t>permitir presencia de personal ajeno en área de elaboración de alimentos.</a:t>
            </a:r>
            <a:br>
              <a:rPr lang="es-ES" sz="2000" dirty="0"/>
            </a:br>
            <a:r>
              <a:rPr lang="es-ES" sz="2000" dirty="0" smtClean="0"/>
              <a:t>-Evacuación </a:t>
            </a:r>
            <a:r>
              <a:rPr lang="es-ES" sz="2000" dirty="0"/>
              <a:t>lo antes posible de los desperdicios de área de elaboración.</a:t>
            </a:r>
            <a:br>
              <a:rPr lang="es-ES" sz="2000" dirty="0"/>
            </a:br>
            <a:r>
              <a:rPr lang="es-ES" sz="2000" dirty="0" smtClean="0"/>
              <a:t>-Fregado </a:t>
            </a:r>
            <a:r>
              <a:rPr lang="es-ES" sz="2000" dirty="0"/>
              <a:t>adecuado de los utensilios de cocina y comedor.</a:t>
            </a:r>
            <a:br>
              <a:rPr lang="es-ES" sz="2000" dirty="0"/>
            </a:br>
            <a:r>
              <a:rPr lang="es-ES" sz="2000" dirty="0" smtClean="0"/>
              <a:t>-Los </a:t>
            </a:r>
            <a:r>
              <a:rPr lang="es-ES" sz="2000" dirty="0"/>
              <a:t>alimentos deben servirse con los medios adecuados</a:t>
            </a:r>
            <a:r>
              <a:rPr lang="es-ES" sz="2000" dirty="0" smtClean="0"/>
              <a:t>.</a:t>
            </a:r>
            <a:r>
              <a:rPr lang="es-ES" sz="2000" dirty="0"/>
              <a:t/>
            </a:r>
            <a:br>
              <a:rPr lang="es-ES" sz="2000" dirty="0"/>
            </a:br>
            <a:r>
              <a:rPr lang="es-ES" sz="2000" b="1" dirty="0" smtClean="0"/>
              <a:t>Elaboración</a:t>
            </a:r>
            <a:r>
              <a:rPr lang="es-ES" sz="2000" dirty="0"/>
              <a:t/>
            </a:r>
            <a:br>
              <a:rPr lang="es-ES" sz="2000" dirty="0"/>
            </a:br>
            <a:r>
              <a:rPr lang="es-ES" sz="2000" dirty="0" smtClean="0"/>
              <a:t>-Los </a:t>
            </a:r>
            <a:r>
              <a:rPr lang="es-ES" sz="2000" dirty="0"/>
              <a:t>alimentos enlatados: sus depósitos no deben estar abombados,  ni con pérdidas de esmalte, ni perforados.</a:t>
            </a:r>
            <a:br>
              <a:rPr lang="es-ES" sz="2000" dirty="0"/>
            </a:br>
            <a:r>
              <a:rPr lang="es-ES" sz="2000" dirty="0" smtClean="0"/>
              <a:t>-Impedir </a:t>
            </a:r>
            <a:r>
              <a:rPr lang="es-ES" sz="2000" dirty="0"/>
              <a:t>el entrecruzamiento de alimentos elaborados con los desperdicios, residuales o vajilla sucia.</a:t>
            </a:r>
            <a:br>
              <a:rPr lang="es-ES" sz="2000" dirty="0"/>
            </a:br>
            <a:r>
              <a:rPr lang="es-ES" sz="2000" dirty="0" smtClean="0"/>
              <a:t>-Tener </a:t>
            </a:r>
            <a:r>
              <a:rPr lang="es-ES" sz="2000" dirty="0"/>
              <a:t>en cuenta la fecha de vencimiento del producto.</a:t>
            </a:r>
            <a:br>
              <a:rPr lang="es-ES" sz="2000" dirty="0"/>
            </a:br>
            <a:r>
              <a:rPr lang="es-ES" sz="2000" dirty="0" smtClean="0"/>
              <a:t>-Realizar </a:t>
            </a:r>
            <a:r>
              <a:rPr lang="es-ES" sz="2000" dirty="0"/>
              <a:t>la cocción en plazos y temperaturas adecuados</a:t>
            </a:r>
            <a:br>
              <a:rPr lang="es-ES" sz="2000" dirty="0"/>
            </a:br>
            <a:r>
              <a:rPr lang="es-ES" sz="2000" dirty="0" smtClean="0"/>
              <a:t>-Mantener </a:t>
            </a:r>
            <a:r>
              <a:rPr lang="es-ES" sz="2000" dirty="0"/>
              <a:t>tapados los alimentos elaborados. </a:t>
            </a:r>
            <a:br>
              <a:rPr lang="es-ES" sz="2000" dirty="0"/>
            </a:br>
            <a:r>
              <a:rPr lang="es-ES" sz="2000" b="1" dirty="0" smtClean="0"/>
              <a:t>Consumo</a:t>
            </a:r>
            <a:r>
              <a:rPr lang="es-ES" sz="2000" b="1" dirty="0"/>
              <a:t/>
            </a:r>
            <a:br>
              <a:rPr lang="es-ES" sz="2000" b="1" dirty="0"/>
            </a:br>
            <a:r>
              <a:rPr lang="es-ES" sz="2000" b="1" dirty="0" smtClean="0"/>
              <a:t>-</a:t>
            </a:r>
            <a:r>
              <a:rPr lang="es-ES" sz="2000" dirty="0" smtClean="0"/>
              <a:t>Lavado </a:t>
            </a:r>
            <a:r>
              <a:rPr lang="es-ES" sz="2000" dirty="0"/>
              <a:t>de manos antes de ingerir los alimentos</a:t>
            </a:r>
            <a:br>
              <a:rPr lang="es-ES" sz="2000" dirty="0"/>
            </a:br>
            <a:r>
              <a:rPr lang="es-ES" sz="2000" dirty="0" smtClean="0"/>
              <a:t>-Empleo </a:t>
            </a:r>
            <a:r>
              <a:rPr lang="es-ES" sz="2000" dirty="0"/>
              <a:t>de utensilios adecuados y limpios.</a:t>
            </a:r>
            <a:br>
              <a:rPr lang="es-ES" sz="2000" dirty="0"/>
            </a:br>
            <a:r>
              <a:rPr lang="es-ES" sz="2000" dirty="0" smtClean="0"/>
              <a:t>-Consumir </a:t>
            </a:r>
            <a:r>
              <a:rPr lang="es-ES" sz="2000" dirty="0"/>
              <a:t>en el plazo establecido para cada producto</a:t>
            </a:r>
            <a:r>
              <a:rPr lang="es-ES" sz="2000" dirty="0" smtClean="0"/>
              <a:t>.</a:t>
            </a:r>
            <a:endParaRPr lang="es-ES" sz="2000" dirty="0"/>
          </a:p>
        </p:txBody>
      </p:sp>
    </p:spTree>
    <p:extLst>
      <p:ext uri="{BB962C8B-B14F-4D97-AF65-F5344CB8AC3E}">
        <p14:creationId xmlns:p14="http://schemas.microsoft.com/office/powerpoint/2010/main" val="3587527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51585"/>
          </a:xfrm>
        </p:spPr>
        <p:txBody>
          <a:bodyPr>
            <a:normAutofit fontScale="90000"/>
          </a:bodyPr>
          <a:lstStyle/>
          <a:p>
            <a:r>
              <a:rPr lang="es-ES" b="1" dirty="0"/>
              <a:t>Cuestionario.</a:t>
            </a:r>
            <a:r>
              <a:rPr lang="es-ES" dirty="0"/>
              <a:t/>
            </a:r>
            <a:br>
              <a:rPr lang="es-ES" dirty="0"/>
            </a:br>
            <a:r>
              <a:rPr lang="es-ES" dirty="0"/>
              <a:t>Diga 5 medidas que nos garanticen el empleo y conservación adecuada del agua.</a:t>
            </a:r>
            <a:br>
              <a:rPr lang="es-ES" dirty="0"/>
            </a:br>
            <a:r>
              <a:rPr lang="es-ES" dirty="0"/>
              <a:t>¿Cuáles son los métodos de desinfección del Agua? Explique uno de ellos.</a:t>
            </a:r>
            <a:br>
              <a:rPr lang="es-ES" dirty="0"/>
            </a:br>
            <a:r>
              <a:rPr lang="es-ES" dirty="0"/>
              <a:t>Mencione las ventajas de la Cloración del Agua.</a:t>
            </a:r>
            <a:br>
              <a:rPr lang="es-ES" dirty="0"/>
            </a:br>
            <a:r>
              <a:rPr lang="es-ES" dirty="0"/>
              <a:t>Enumere 5 medidas a tener en cuenta para una adecuada conservación de los alimentos.</a:t>
            </a:r>
            <a:br>
              <a:rPr lang="es-ES" dirty="0"/>
            </a:br>
            <a:r>
              <a:rPr lang="es-ES" dirty="0"/>
              <a:t>Mencione las medidas que deben cumplir los manipuladores de alimentos</a:t>
            </a:r>
            <a:r>
              <a:rPr lang="es-ES" dirty="0" smtClean="0"/>
              <a:t>.</a:t>
            </a:r>
            <a:endParaRPr lang="es-ES" dirty="0"/>
          </a:p>
        </p:txBody>
      </p:sp>
    </p:spTree>
    <p:extLst>
      <p:ext uri="{BB962C8B-B14F-4D97-AF65-F5344CB8AC3E}">
        <p14:creationId xmlns:p14="http://schemas.microsoft.com/office/powerpoint/2010/main" val="10331164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539470" cy="6215979"/>
          </a:xfrm>
        </p:spPr>
        <p:txBody>
          <a:bodyPr>
            <a:noAutofit/>
          </a:bodyPr>
          <a:lstStyle/>
          <a:p>
            <a:pPr algn="ctr"/>
            <a:r>
              <a:rPr lang="es-ES" sz="2400" b="1" dirty="0"/>
              <a:t>Agua</a:t>
            </a:r>
            <a:r>
              <a:rPr lang="es-ES" sz="2400" dirty="0"/>
              <a:t/>
            </a:r>
            <a:br>
              <a:rPr lang="es-ES" sz="2400" dirty="0"/>
            </a:br>
            <a:r>
              <a:rPr lang="es-ES" sz="2400" dirty="0"/>
              <a:t>Es una </a:t>
            </a:r>
            <a:r>
              <a:rPr lang="es-ES" sz="2400" dirty="0">
                <a:hlinkClick r:id="rId2" tooltip="Sustancia química"/>
              </a:rPr>
              <a:t>sustancia</a:t>
            </a:r>
            <a:r>
              <a:rPr lang="es-ES" sz="2400" dirty="0"/>
              <a:t>, cuya </a:t>
            </a:r>
            <a:r>
              <a:rPr lang="es-ES" sz="2400" dirty="0">
                <a:hlinkClick r:id="rId3" tooltip="Molécula de agua"/>
              </a:rPr>
              <a:t>molécula</a:t>
            </a:r>
            <a:r>
              <a:rPr lang="es-ES" sz="2400" dirty="0"/>
              <a:t> está formada por dos </a:t>
            </a:r>
            <a:r>
              <a:rPr lang="es-ES" sz="2400" dirty="0">
                <a:hlinkClick r:id="rId4" tooltip="Átomo"/>
              </a:rPr>
              <a:t>átomos</a:t>
            </a:r>
            <a:r>
              <a:rPr lang="es-ES" sz="2400" dirty="0"/>
              <a:t> de </a:t>
            </a:r>
            <a:r>
              <a:rPr lang="es-ES" sz="2400" dirty="0">
                <a:hlinkClick r:id="rId5" tooltip="Hidrógeno"/>
              </a:rPr>
              <a:t>hidrógeno</a:t>
            </a:r>
            <a:r>
              <a:rPr lang="es-ES" sz="2400" dirty="0"/>
              <a:t> y uno de </a:t>
            </a:r>
            <a:r>
              <a:rPr lang="es-ES" sz="2400" dirty="0">
                <a:hlinkClick r:id="rId6" tooltip="Oxígeno"/>
              </a:rPr>
              <a:t>oxígeno</a:t>
            </a:r>
            <a:r>
              <a:rPr lang="es-ES" sz="2400" dirty="0"/>
              <a:t> (H</a:t>
            </a:r>
            <a:r>
              <a:rPr lang="es-ES" sz="2400" baseline="-25000" dirty="0"/>
              <a:t>2</a:t>
            </a:r>
            <a:r>
              <a:rPr lang="es-ES" sz="2400" dirty="0"/>
              <a:t>O). Es esencial para la supervivencia de todas las formas conocidas de </a:t>
            </a:r>
            <a:r>
              <a:rPr lang="es-ES" sz="2400" dirty="0">
                <a:hlinkClick r:id="rId7" tooltip="Vida"/>
              </a:rPr>
              <a:t>vida</a:t>
            </a:r>
            <a:r>
              <a:rPr lang="es-ES" sz="2400" dirty="0"/>
              <a:t>, como toda materia, ni se crea ni se destruye, se transforma.</a:t>
            </a:r>
            <a:br>
              <a:rPr lang="es-ES" sz="2400" dirty="0"/>
            </a:br>
            <a:r>
              <a:rPr lang="es-ES" sz="2400" dirty="0"/>
              <a:t>Se desarrolla un ciclo en la naturaleza al que denominamos “ciclo del agua”, que no es más que la circulación constante del agua por el planeta en un ciclo continuo de evaporación, condensación, precipitación y desplazamiento hacia el mar. En la naturaleza se encuentra en sus tres estados físicos: líquido fundamentalmente en los océanos, sólido (</a:t>
            </a:r>
            <a:r>
              <a:rPr lang="es-ES" sz="2400" dirty="0">
                <a:hlinkClick r:id="rId8" tooltip="Hielo"/>
              </a:rPr>
              <a:t>hielo</a:t>
            </a:r>
            <a:r>
              <a:rPr lang="es-ES" sz="2400" dirty="0"/>
              <a:t> en los </a:t>
            </a:r>
            <a:r>
              <a:rPr lang="es-ES" sz="2400" dirty="0">
                <a:hlinkClick r:id="rId9" tooltip="Glaciar"/>
              </a:rPr>
              <a:t>glaciares</a:t>
            </a:r>
            <a:r>
              <a:rPr lang="es-ES" sz="2400" dirty="0"/>
              <a:t>, </a:t>
            </a:r>
            <a:r>
              <a:rPr lang="es-ES" sz="2400" dirty="0">
                <a:hlinkClick r:id="rId10" tooltip="Iceberg"/>
              </a:rPr>
              <a:t>icebergs</a:t>
            </a:r>
            <a:r>
              <a:rPr lang="es-ES" sz="2400" dirty="0"/>
              <a:t> y casquetes polares)y vapor (invisible) en el aire.</a:t>
            </a:r>
            <a:br>
              <a:rPr lang="es-ES" sz="2400" dirty="0"/>
            </a:br>
            <a:r>
              <a:rPr lang="es-ES" sz="2400" dirty="0"/>
              <a:t>El hombre necesita alrededor de 2,5 litros diarios de agua; variando su cantidad función del nivel de actividad, la temperatura, la humedad y otros factores del medio. La mayor parte de esta agua entra al organismo por la comida o bebidas, y se elimina a través de la </a:t>
            </a:r>
            <a:r>
              <a:rPr lang="es-ES" sz="2400" dirty="0">
                <a:hlinkClick r:id="rId11" tooltip="Orina"/>
              </a:rPr>
              <a:t>orina</a:t>
            </a:r>
            <a:r>
              <a:rPr lang="es-ES" sz="2400" dirty="0"/>
              <a:t>, las </a:t>
            </a:r>
            <a:r>
              <a:rPr lang="es-ES" sz="2400" dirty="0">
                <a:hlinkClick r:id="rId12" tooltip="Heces"/>
              </a:rPr>
              <a:t>heces</a:t>
            </a:r>
            <a:r>
              <a:rPr lang="es-ES" sz="2400" dirty="0"/>
              <a:t>, en forma de </a:t>
            </a:r>
            <a:r>
              <a:rPr lang="es-ES" sz="2400" dirty="0">
                <a:hlinkClick r:id="rId13" tooltip="Sudor"/>
              </a:rPr>
              <a:t>sudor</a:t>
            </a:r>
            <a:r>
              <a:rPr lang="es-ES" sz="2400" dirty="0"/>
              <a:t>, o en forma de vapor de agua, por </a:t>
            </a:r>
            <a:r>
              <a:rPr lang="es-ES" sz="2400" dirty="0">
                <a:hlinkClick r:id="rId14" tooltip="Exhalación"/>
              </a:rPr>
              <a:t>exhalación</a:t>
            </a:r>
            <a:r>
              <a:rPr lang="es-ES" sz="2400" dirty="0"/>
              <a:t> del </a:t>
            </a:r>
            <a:r>
              <a:rPr lang="es-ES" sz="2400" dirty="0">
                <a:hlinkClick r:id="rId15" tooltip="Respiración"/>
              </a:rPr>
              <a:t>aliento</a:t>
            </a:r>
            <a:r>
              <a:rPr lang="es-ES" sz="2400" dirty="0"/>
              <a:t>. Una persona enferma, o expuesta directamente a fuentes de calor, perderá mucho más líquido, por lo que sus necesidades de consumo también aumentarán.</a:t>
            </a:r>
            <a:br>
              <a:rPr lang="es-ES" sz="2400" dirty="0"/>
            </a:br>
            <a:r>
              <a:rPr lang="es-ES" sz="2400" dirty="0"/>
              <a:t>El agua no solo desempeña un papel de vital importancia en las actividades de la población, sino que es además, un factor indispensable para el mantenimiento de la salud, y para ello se hace necesario conocer la importancia fisiológica, sanitaria y médica que tiene el agua</a:t>
            </a:r>
            <a:r>
              <a:rPr lang="es-ES" sz="2400" dirty="0" smtClean="0"/>
              <a:t>.</a:t>
            </a:r>
            <a:endParaRPr lang="es-ES" sz="2400" dirty="0"/>
          </a:p>
        </p:txBody>
      </p:sp>
    </p:spTree>
    <p:extLst>
      <p:ext uri="{BB962C8B-B14F-4D97-AF65-F5344CB8AC3E}">
        <p14:creationId xmlns:p14="http://schemas.microsoft.com/office/powerpoint/2010/main" val="1355940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09917"/>
          </a:xfrm>
        </p:spPr>
        <p:txBody>
          <a:bodyPr>
            <a:normAutofit fontScale="90000"/>
          </a:bodyPr>
          <a:lstStyle/>
          <a:p>
            <a:pPr algn="ctr"/>
            <a:r>
              <a:rPr lang="es-ES" b="1" dirty="0"/>
              <a:t>Importancia </a:t>
            </a:r>
            <a:r>
              <a:rPr lang="es-ES" b="1" dirty="0" smtClean="0"/>
              <a:t>fisiológica</a:t>
            </a:r>
            <a:r>
              <a:rPr lang="es-ES" dirty="0"/>
              <a:t/>
            </a:r>
            <a:br>
              <a:rPr lang="es-ES" dirty="0"/>
            </a:br>
            <a:r>
              <a:rPr lang="es-ES" dirty="0"/>
              <a:t>El cuerpo </a:t>
            </a:r>
            <a:r>
              <a:rPr lang="es-ES" dirty="0">
                <a:hlinkClick r:id="rId2" tooltip="Humano"/>
              </a:rPr>
              <a:t>humano</a:t>
            </a:r>
            <a:r>
              <a:rPr lang="es-ES" dirty="0"/>
              <a:t> está compuesto  entre un 55 % y un 78 % de agua,  sin la cual no sería posible la vida, todos los órganos y tejidos la necesitan para su funcionamiento</a:t>
            </a:r>
            <a:r>
              <a:rPr lang="es-ES" dirty="0" smtClean="0"/>
              <a:t>.</a:t>
            </a:r>
            <a:r>
              <a:rPr lang="es-ES" dirty="0"/>
              <a:t/>
            </a:r>
            <a:br>
              <a:rPr lang="es-ES" dirty="0"/>
            </a:br>
            <a:r>
              <a:rPr lang="es-ES" b="1" dirty="0"/>
              <a:t>Importancia médico- </a:t>
            </a:r>
            <a:r>
              <a:rPr lang="es-ES" b="1" dirty="0" smtClean="0"/>
              <a:t>sanitaria</a:t>
            </a:r>
            <a:r>
              <a:rPr lang="es-ES" dirty="0"/>
              <a:t/>
            </a:r>
            <a:br>
              <a:rPr lang="es-ES" dirty="0"/>
            </a:br>
            <a:r>
              <a:rPr lang="es-ES" dirty="0"/>
              <a:t>El agua se necesita con buena calidad, para crear y mantener hábitos higiénicos  importantes para la salud, de no ser así, podría llevar tarde o temprano a la aparición y propagación de enfermedades. </a:t>
            </a:r>
          </a:p>
        </p:txBody>
      </p:sp>
    </p:spTree>
    <p:extLst>
      <p:ext uri="{BB962C8B-B14F-4D97-AF65-F5344CB8AC3E}">
        <p14:creationId xmlns:p14="http://schemas.microsoft.com/office/powerpoint/2010/main" val="3656252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48554"/>
          </a:xfrm>
        </p:spPr>
        <p:txBody>
          <a:bodyPr>
            <a:normAutofit fontScale="90000"/>
          </a:bodyPr>
          <a:lstStyle/>
          <a:p>
            <a:pPr lvl="0" algn="ctr"/>
            <a:r>
              <a:rPr lang="es-ES" b="1" dirty="0"/>
              <a:t>Enfermedades de transmisión hídrica </a:t>
            </a:r>
            <a:r>
              <a:rPr lang="es-ES" dirty="0" smtClean="0"/>
              <a:t>Enfermedades </a:t>
            </a:r>
            <a:r>
              <a:rPr lang="es-ES" dirty="0"/>
              <a:t>Diarreicas </a:t>
            </a:r>
            <a:r>
              <a:rPr lang="es-ES" dirty="0" smtClean="0"/>
              <a:t>Agudas (EDA), </a:t>
            </a:r>
            <a:r>
              <a:rPr lang="es-ES" dirty="0"/>
              <a:t>entre ellas: Cólera, Hepatitis infecciosa,  Parasitismo </a:t>
            </a:r>
            <a:r>
              <a:rPr lang="es-ES" dirty="0" smtClean="0"/>
              <a:t>intestinal </a:t>
            </a:r>
            <a:r>
              <a:rPr lang="es-ES" dirty="0"/>
              <a:t/>
            </a:r>
            <a:br>
              <a:rPr lang="es-ES" dirty="0"/>
            </a:br>
            <a:r>
              <a:rPr lang="es-ES" dirty="0"/>
              <a:t> </a:t>
            </a:r>
            <a:br>
              <a:rPr lang="es-ES" dirty="0"/>
            </a:br>
            <a:r>
              <a:rPr lang="es-ES" dirty="0"/>
              <a:t>En épocas de calor o en centros laborales que trabajen a altas temperaturas, si no se tiene un adecuado consumo de la cantidad de agua, se puede producir deshidratación, principalmente a través de la sudoración. </a:t>
            </a:r>
          </a:p>
        </p:txBody>
      </p:sp>
    </p:spTree>
    <p:extLst>
      <p:ext uri="{BB962C8B-B14F-4D97-AF65-F5344CB8AC3E}">
        <p14:creationId xmlns:p14="http://schemas.microsoft.com/office/powerpoint/2010/main" val="1638673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2800" b="1" dirty="0"/>
              <a:t>Medidas que garanticen el empleo y conservación adecuada del agua en calidad y </a:t>
            </a:r>
            <a:r>
              <a:rPr lang="es-ES" sz="2800" b="1" dirty="0" smtClean="0"/>
              <a:t>cantidad</a:t>
            </a:r>
            <a:endParaRPr lang="es-ES" sz="2800" b="1" dirty="0"/>
          </a:p>
        </p:txBody>
      </p:sp>
      <p:sp>
        <p:nvSpPr>
          <p:cNvPr id="3" name="Rectángulo 2"/>
          <p:cNvSpPr/>
          <p:nvPr/>
        </p:nvSpPr>
        <p:spPr>
          <a:xfrm>
            <a:off x="386366" y="1843087"/>
            <a:ext cx="5428445" cy="1943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000" b="1" dirty="0"/>
              <a:t>En la fuente:</a:t>
            </a:r>
          </a:p>
          <a:p>
            <a:pPr lvl="0"/>
            <a:r>
              <a:rPr lang="es-ES" sz="2000" dirty="0" smtClean="0"/>
              <a:t>-Tiene </a:t>
            </a:r>
            <a:r>
              <a:rPr lang="es-ES" sz="2000" dirty="0"/>
              <a:t>que estar protegida y con certificación de calidad.</a:t>
            </a:r>
          </a:p>
          <a:p>
            <a:pPr lvl="0"/>
            <a:r>
              <a:rPr lang="es-ES" sz="2000" dirty="0" smtClean="0"/>
              <a:t>-Evitar </a:t>
            </a:r>
            <a:r>
              <a:rPr lang="es-ES" sz="2000" dirty="0"/>
              <a:t>contaminación de las fuentes de abasto.</a:t>
            </a:r>
          </a:p>
          <a:p>
            <a:pPr lvl="0"/>
            <a:r>
              <a:rPr lang="es-ES" sz="2000" dirty="0" smtClean="0"/>
              <a:t>-No </a:t>
            </a:r>
            <a:r>
              <a:rPr lang="es-ES" sz="2000" dirty="0"/>
              <a:t>derramamiento de sustancias peligrosas en el terreno </a:t>
            </a:r>
          </a:p>
        </p:txBody>
      </p:sp>
      <p:sp>
        <p:nvSpPr>
          <p:cNvPr id="4" name="Rectángulo 3"/>
          <p:cNvSpPr/>
          <p:nvPr/>
        </p:nvSpPr>
        <p:spPr>
          <a:xfrm>
            <a:off x="6040192" y="3670479"/>
            <a:ext cx="5731097" cy="29621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000" b="1" dirty="0"/>
              <a:t>El consumo:</a:t>
            </a:r>
          </a:p>
          <a:p>
            <a:pPr lvl="0"/>
            <a:r>
              <a:rPr lang="es-ES" sz="2000" dirty="0" smtClean="0"/>
              <a:t>-Utilización </a:t>
            </a:r>
            <a:r>
              <a:rPr lang="es-ES" sz="2000" dirty="0"/>
              <a:t>de métodos de desinfección (hervir y / o clorar el agua de consumo).</a:t>
            </a:r>
          </a:p>
          <a:p>
            <a:pPr lvl="0"/>
            <a:r>
              <a:rPr lang="es-ES" sz="2000" dirty="0" smtClean="0"/>
              <a:t>-Uso </a:t>
            </a:r>
            <a:r>
              <a:rPr lang="es-ES" sz="2000" dirty="0"/>
              <a:t>racional.</a:t>
            </a:r>
          </a:p>
          <a:p>
            <a:pPr lvl="0"/>
            <a:r>
              <a:rPr lang="es-ES" sz="2000" dirty="0" smtClean="0"/>
              <a:t>-Cantidad </a:t>
            </a:r>
            <a:r>
              <a:rPr lang="es-ES" sz="2000" dirty="0"/>
              <a:t>necesaria para la limpieza, fregado de los utensilios de cocina  y aseo personal.</a:t>
            </a:r>
          </a:p>
          <a:p>
            <a:pPr lvl="0"/>
            <a:r>
              <a:rPr lang="es-ES" sz="2000" dirty="0" smtClean="0"/>
              <a:t>-Eliminar </a:t>
            </a:r>
            <a:r>
              <a:rPr lang="es-ES" sz="2000" dirty="0"/>
              <a:t>las posibles causas de contaminación.</a:t>
            </a:r>
          </a:p>
          <a:p>
            <a:pPr lvl="0"/>
            <a:r>
              <a:rPr lang="es-ES" sz="2000" dirty="0" smtClean="0"/>
              <a:t>-Calidad </a:t>
            </a:r>
            <a:r>
              <a:rPr lang="es-ES" sz="2000" dirty="0"/>
              <a:t>sanitaria para su consumo y la elaboración de alimentos.</a:t>
            </a:r>
          </a:p>
        </p:txBody>
      </p:sp>
      <p:sp>
        <p:nvSpPr>
          <p:cNvPr id="5" name="Rectángulo 4"/>
          <p:cNvSpPr/>
          <p:nvPr/>
        </p:nvSpPr>
        <p:spPr>
          <a:xfrm>
            <a:off x="386366" y="4172754"/>
            <a:ext cx="5428445" cy="19575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000" b="1" dirty="0" smtClean="0"/>
              <a:t>El almacenamiento:</a:t>
            </a:r>
          </a:p>
          <a:p>
            <a:pPr lvl="0"/>
            <a:r>
              <a:rPr lang="es-ES" sz="2000" dirty="0" smtClean="0"/>
              <a:t>-Limpieza de los depósitos de almacenamiento.</a:t>
            </a:r>
          </a:p>
          <a:p>
            <a:pPr lvl="0"/>
            <a:r>
              <a:rPr lang="es-ES" sz="2000" dirty="0" smtClean="0"/>
              <a:t>-Tratamiento físico-químico del agua de ser necesario.</a:t>
            </a:r>
          </a:p>
          <a:p>
            <a:pPr lvl="0"/>
            <a:r>
              <a:rPr lang="es-ES" sz="2000" dirty="0" smtClean="0"/>
              <a:t>-Alejado de sustancias peligrosas y contaminantes.</a:t>
            </a:r>
            <a:endParaRPr lang="es-ES" sz="2000" dirty="0"/>
          </a:p>
        </p:txBody>
      </p:sp>
      <p:sp>
        <p:nvSpPr>
          <p:cNvPr id="6" name="Rectángulo 5"/>
          <p:cNvSpPr/>
          <p:nvPr/>
        </p:nvSpPr>
        <p:spPr>
          <a:xfrm>
            <a:off x="6040192" y="1843087"/>
            <a:ext cx="5731097" cy="1674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000" b="1" dirty="0"/>
              <a:t>La transportación: </a:t>
            </a:r>
          </a:p>
          <a:p>
            <a:pPr lvl="0"/>
            <a:r>
              <a:rPr lang="es-ES" sz="2000" dirty="0" smtClean="0"/>
              <a:t>-En </a:t>
            </a:r>
            <a:r>
              <a:rPr lang="es-ES" sz="2000" dirty="0"/>
              <a:t>depósitos adecuados (herméticos, no utilizados en la transportación de otros productos y exentos de olores y suciedad).</a:t>
            </a:r>
          </a:p>
        </p:txBody>
      </p:sp>
    </p:spTree>
    <p:extLst>
      <p:ext uri="{BB962C8B-B14F-4D97-AF65-F5344CB8AC3E}">
        <p14:creationId xmlns:p14="http://schemas.microsoft.com/office/powerpoint/2010/main" val="1128071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0579"/>
            <a:ext cx="10515600" cy="1041746"/>
          </a:xfrm>
        </p:spPr>
        <p:txBody>
          <a:bodyPr>
            <a:noAutofit/>
          </a:bodyPr>
          <a:lstStyle/>
          <a:p>
            <a:pPr algn="ctr"/>
            <a:r>
              <a:rPr lang="es-ES" sz="2800" b="1" dirty="0"/>
              <a:t>Desinfección</a:t>
            </a:r>
            <a:r>
              <a:rPr lang="es-ES" sz="2800" dirty="0"/>
              <a:t/>
            </a:r>
            <a:br>
              <a:rPr lang="es-ES" sz="2800" dirty="0"/>
            </a:br>
            <a:r>
              <a:rPr lang="es-ES" sz="2800" dirty="0"/>
              <a:t>Acción de destruir los agentes patógenos fuera del organismo o de los animales, por medios físicos o químicos</a:t>
            </a:r>
            <a:r>
              <a:rPr lang="es-ES" sz="2800" dirty="0" smtClean="0"/>
              <a:t>.</a:t>
            </a:r>
            <a:endParaRPr lang="es-ES" sz="2800" dirty="0"/>
          </a:p>
        </p:txBody>
      </p:sp>
      <p:sp>
        <p:nvSpPr>
          <p:cNvPr id="3" name="Llamada de flecha hacia abajo 2"/>
          <p:cNvSpPr/>
          <p:nvPr/>
        </p:nvSpPr>
        <p:spPr>
          <a:xfrm>
            <a:off x="4550535" y="1411774"/>
            <a:ext cx="3090929" cy="1275008"/>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Tipos de </a:t>
            </a:r>
            <a:r>
              <a:rPr lang="es-ES" sz="2400" b="1" dirty="0" smtClean="0"/>
              <a:t>desinfección</a:t>
            </a:r>
            <a:endParaRPr lang="es-ES" sz="2400" dirty="0"/>
          </a:p>
        </p:txBody>
      </p:sp>
      <p:sp>
        <p:nvSpPr>
          <p:cNvPr id="4" name="Rectángulo 3"/>
          <p:cNvSpPr/>
          <p:nvPr/>
        </p:nvSpPr>
        <p:spPr>
          <a:xfrm>
            <a:off x="998648" y="2846231"/>
            <a:ext cx="10194701" cy="9996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000" b="1" dirty="0"/>
              <a:t>Desinfección </a:t>
            </a:r>
            <a:r>
              <a:rPr lang="es-ES" sz="2000" b="1" dirty="0" smtClean="0"/>
              <a:t>Profiláctica</a:t>
            </a:r>
          </a:p>
          <a:p>
            <a:pPr lvl="0" algn="ctr"/>
            <a:r>
              <a:rPr lang="es-ES" sz="2000" dirty="0" smtClean="0"/>
              <a:t>Tiene </a:t>
            </a:r>
            <a:r>
              <a:rPr lang="es-ES" sz="2000" dirty="0"/>
              <a:t>carácter preventivo. Se realiza sistemáticamente sin que hayan aparecido enfermedades aisladas o brotes de estas.</a:t>
            </a:r>
          </a:p>
        </p:txBody>
      </p:sp>
      <p:sp>
        <p:nvSpPr>
          <p:cNvPr id="5" name="Rectángulo 4"/>
          <p:cNvSpPr/>
          <p:nvPr/>
        </p:nvSpPr>
        <p:spPr>
          <a:xfrm>
            <a:off x="998647" y="5478426"/>
            <a:ext cx="10194701" cy="13038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s-ES" sz="2000" b="1" dirty="0"/>
              <a:t>Desinfección </a:t>
            </a:r>
            <a:r>
              <a:rPr lang="es-ES" sz="2000" b="1" dirty="0" smtClean="0"/>
              <a:t>Terminal</a:t>
            </a:r>
          </a:p>
          <a:p>
            <a:pPr lvl="0" algn="ctr"/>
            <a:r>
              <a:rPr lang="es-ES" sz="2000" dirty="0" smtClean="0"/>
              <a:t>Se </a:t>
            </a:r>
            <a:r>
              <a:rPr lang="es-ES" sz="2000" dirty="0"/>
              <a:t>efectúa con la finalidad de eliminar del medio ambiente los agentes patógenos contagiosos, provenientes de los enfermos y se realiza en la habitación, ropas, objetos y utensilios que hayan sido utilizados por un enfermo infeccioso, luego de que el mismo ha abandonado el lugar. </a:t>
            </a:r>
          </a:p>
        </p:txBody>
      </p:sp>
      <p:sp>
        <p:nvSpPr>
          <p:cNvPr id="6" name="Rectángulo 5"/>
          <p:cNvSpPr/>
          <p:nvPr/>
        </p:nvSpPr>
        <p:spPr>
          <a:xfrm>
            <a:off x="998647" y="4005331"/>
            <a:ext cx="10194701" cy="13136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a:t>Desinfección </a:t>
            </a:r>
            <a:r>
              <a:rPr lang="es-ES" sz="2000" b="1" dirty="0" smtClean="0"/>
              <a:t>Concurrente </a:t>
            </a:r>
          </a:p>
          <a:p>
            <a:pPr algn="ctr"/>
            <a:r>
              <a:rPr lang="es-ES" sz="2000" dirty="0" smtClean="0"/>
              <a:t>Se </a:t>
            </a:r>
            <a:r>
              <a:rPr lang="es-ES" sz="2000" dirty="0"/>
              <a:t>realiza sobre las excreciones, los desechos sólidos, objetos y utensilios que procedan de un enfermo infeccioso o que hayan estado en contacto con él, durante el período de transmisibilidad de la enfermedad. </a:t>
            </a:r>
          </a:p>
        </p:txBody>
      </p:sp>
    </p:spTree>
    <p:extLst>
      <p:ext uri="{BB962C8B-B14F-4D97-AF65-F5344CB8AC3E}">
        <p14:creationId xmlns:p14="http://schemas.microsoft.com/office/powerpoint/2010/main" val="3763040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3052293" y="566670"/>
            <a:ext cx="5937161" cy="130076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a:t>Métodos de desinfección </a:t>
            </a:r>
            <a:endParaRPr lang="es-ES" sz="2400" dirty="0" smtClean="0"/>
          </a:p>
          <a:p>
            <a:pPr algn="ctr"/>
            <a:r>
              <a:rPr lang="es-ES" sz="2400" dirty="0" smtClean="0"/>
              <a:t>del agua</a:t>
            </a:r>
            <a:endParaRPr lang="es-ES" sz="2400" dirty="0"/>
          </a:p>
        </p:txBody>
      </p:sp>
      <p:sp>
        <p:nvSpPr>
          <p:cNvPr id="3" name="Rectángulo redondeado 2"/>
          <p:cNvSpPr/>
          <p:nvPr/>
        </p:nvSpPr>
        <p:spPr>
          <a:xfrm>
            <a:off x="450761" y="2279561"/>
            <a:ext cx="5473521" cy="406972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r>
              <a:rPr lang="es-ES" sz="2000" b="1" dirty="0" smtClean="0"/>
              <a:t>Físico </a:t>
            </a:r>
          </a:p>
          <a:p>
            <a:pPr lvl="0"/>
            <a:r>
              <a:rPr lang="es-ES" sz="2000" dirty="0" smtClean="0"/>
              <a:t>Procedimientos </a:t>
            </a:r>
            <a:r>
              <a:rPr lang="es-ES" sz="2000" dirty="0"/>
              <a:t>que nos permiten destruir los agentes infecciosos con el empleo de diversos medios, como:</a:t>
            </a:r>
            <a:endParaRPr lang="es-ES" sz="1400" dirty="0"/>
          </a:p>
          <a:p>
            <a:pPr lvl="1"/>
            <a:r>
              <a:rPr lang="es-ES" sz="2000" dirty="0" smtClean="0"/>
              <a:t>-</a:t>
            </a:r>
            <a:r>
              <a:rPr lang="es-ES" sz="2000" b="1" dirty="0" smtClean="0"/>
              <a:t>Ebullición</a:t>
            </a:r>
            <a:r>
              <a:rPr lang="es-ES" sz="2000" b="1" dirty="0"/>
              <a:t>:</a:t>
            </a:r>
            <a:r>
              <a:rPr lang="es-ES" sz="2000" dirty="0"/>
              <a:t> se logra hirviendo el agua durante 10-15 minutos. Es eficaz y de fácil ejecución.</a:t>
            </a:r>
            <a:endParaRPr lang="es-ES" sz="1400" dirty="0"/>
          </a:p>
          <a:p>
            <a:pPr lvl="1"/>
            <a:r>
              <a:rPr lang="es-ES" sz="2000" dirty="0"/>
              <a:t>Luz solar: a través de exposición a la misma, del agua en depósitos abiertos, que estén protegidos  o  transparentes. </a:t>
            </a:r>
            <a:endParaRPr lang="es-ES" sz="1400" dirty="0"/>
          </a:p>
          <a:p>
            <a:pPr lvl="1"/>
            <a:r>
              <a:rPr lang="es-ES" sz="2000" dirty="0" smtClean="0"/>
              <a:t>-</a:t>
            </a:r>
            <a:r>
              <a:rPr lang="es-ES" sz="2000" b="1" dirty="0" smtClean="0"/>
              <a:t>Filtrado</a:t>
            </a:r>
            <a:r>
              <a:rPr lang="es-ES" sz="2000" b="1" dirty="0"/>
              <a:t>:</a:t>
            </a:r>
            <a:r>
              <a:rPr lang="es-ES" sz="2000" dirty="0"/>
              <a:t> a través de materiales absorbentes (arena, gravilla, carbón)</a:t>
            </a:r>
            <a:endParaRPr lang="es-ES" sz="1400" dirty="0"/>
          </a:p>
        </p:txBody>
      </p:sp>
      <p:sp>
        <p:nvSpPr>
          <p:cNvPr id="4" name="Rectángulo redondeado 3"/>
          <p:cNvSpPr/>
          <p:nvPr/>
        </p:nvSpPr>
        <p:spPr>
          <a:xfrm>
            <a:off x="6252693" y="2279561"/>
            <a:ext cx="5473521" cy="406972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r>
              <a:rPr lang="es-ES" sz="2000" b="1" dirty="0"/>
              <a:t>Químico: </a:t>
            </a:r>
            <a:endParaRPr lang="es-ES" sz="2000" b="1" dirty="0" smtClean="0"/>
          </a:p>
          <a:p>
            <a:pPr lvl="0"/>
            <a:r>
              <a:rPr lang="es-ES" sz="2000" dirty="0" smtClean="0"/>
              <a:t>Son </a:t>
            </a:r>
            <a:r>
              <a:rPr lang="es-ES" sz="2000" dirty="0"/>
              <a:t>aquellos en los que se utilizan sustancias químicas para eliminar los microorganismos patógenos, empleándose habitualmente:</a:t>
            </a:r>
          </a:p>
          <a:p>
            <a:pPr lvl="0"/>
            <a:r>
              <a:rPr lang="es-ES" sz="2000" dirty="0" smtClean="0"/>
              <a:t>-Hipoclorito </a:t>
            </a:r>
            <a:r>
              <a:rPr lang="es-ES" sz="2000" dirty="0"/>
              <a:t>de Calcio</a:t>
            </a:r>
          </a:p>
          <a:p>
            <a:pPr lvl="0"/>
            <a:r>
              <a:rPr lang="es-ES" sz="2000" dirty="0" smtClean="0"/>
              <a:t>-Hipoclorito </a:t>
            </a:r>
            <a:r>
              <a:rPr lang="es-ES" sz="2000" dirty="0"/>
              <a:t>de Sodio</a:t>
            </a:r>
          </a:p>
          <a:p>
            <a:pPr lvl="0"/>
            <a:r>
              <a:rPr lang="es-ES" sz="2000" dirty="0" smtClean="0"/>
              <a:t>-Yodo</a:t>
            </a:r>
            <a:endParaRPr lang="es-ES" sz="2000" dirty="0"/>
          </a:p>
          <a:p>
            <a:pPr lvl="0"/>
            <a:r>
              <a:rPr lang="es-ES" sz="2000" dirty="0" smtClean="0"/>
              <a:t>-Algunos </a:t>
            </a:r>
            <a:r>
              <a:rPr lang="es-ES" sz="2000" dirty="0"/>
              <a:t>ácidos de origen natural (cítricos, vinagre)</a:t>
            </a:r>
          </a:p>
        </p:txBody>
      </p:sp>
    </p:spTree>
    <p:extLst>
      <p:ext uri="{BB962C8B-B14F-4D97-AF65-F5344CB8AC3E}">
        <p14:creationId xmlns:p14="http://schemas.microsoft.com/office/powerpoint/2010/main" val="3336026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5458" y="285236"/>
            <a:ext cx="10509161" cy="1917051"/>
          </a:xfrm>
        </p:spPr>
        <p:txBody>
          <a:bodyPr>
            <a:noAutofit/>
          </a:bodyPr>
          <a:lstStyle/>
          <a:p>
            <a:r>
              <a:rPr lang="es-ES" sz="4000" dirty="0"/>
              <a:t>El empleo de cloro es la forma más extendida de desinfección del agua a nivel mundial, tanto para las grandes ciudades, como para zonas rurales</a:t>
            </a:r>
            <a:r>
              <a:rPr lang="es-ES" sz="4000" dirty="0" smtClean="0"/>
              <a:t>.</a:t>
            </a:r>
            <a:endParaRPr lang="es-ES" sz="4000" dirty="0"/>
          </a:p>
        </p:txBody>
      </p:sp>
      <p:sp>
        <p:nvSpPr>
          <p:cNvPr id="3" name="Subtítulo 2"/>
          <p:cNvSpPr>
            <a:spLocks noGrp="1"/>
          </p:cNvSpPr>
          <p:nvPr>
            <p:ph type="subTitle" idx="1"/>
          </p:nvPr>
        </p:nvSpPr>
        <p:spPr>
          <a:xfrm>
            <a:off x="1150513" y="5598263"/>
            <a:ext cx="9144000" cy="789658"/>
          </a:xfrm>
        </p:spPr>
        <p:txBody>
          <a:bodyPr/>
          <a:lstStyle/>
          <a:p>
            <a:r>
              <a:rPr lang="es-ES" dirty="0"/>
              <a:t>El agua tiene un significado extraordinario para la vida; tanto del hombre, los animales, las plantas, las industrias y la agricultura</a:t>
            </a:r>
            <a:r>
              <a:rPr lang="es-ES" dirty="0" smtClean="0"/>
              <a:t>.</a:t>
            </a:r>
            <a:endParaRPr lang="es-ES" dirty="0"/>
          </a:p>
        </p:txBody>
      </p:sp>
      <p:sp>
        <p:nvSpPr>
          <p:cNvPr id="4" name="Rectángulo 3"/>
          <p:cNvSpPr/>
          <p:nvPr/>
        </p:nvSpPr>
        <p:spPr>
          <a:xfrm>
            <a:off x="1262130" y="2202287"/>
            <a:ext cx="9066726" cy="31553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800" dirty="0"/>
              <a:t>Ventajas de la Cloración del Agua:</a:t>
            </a:r>
          </a:p>
          <a:p>
            <a:pPr lvl="0"/>
            <a:r>
              <a:rPr lang="es-ES" sz="2800" dirty="0" smtClean="0"/>
              <a:t>-Eficaz</a:t>
            </a:r>
            <a:endParaRPr lang="es-ES" sz="2800" dirty="0"/>
          </a:p>
          <a:p>
            <a:pPr lvl="0"/>
            <a:r>
              <a:rPr lang="es-ES" sz="2800" dirty="0" smtClean="0"/>
              <a:t>-En </a:t>
            </a:r>
            <a:r>
              <a:rPr lang="es-ES" sz="2800" dirty="0"/>
              <a:t>dosis adecuadas no altera el color, sabor y olor del agua, ni su composición química.</a:t>
            </a:r>
          </a:p>
          <a:p>
            <a:pPr lvl="0"/>
            <a:r>
              <a:rPr lang="es-ES" sz="2800" dirty="0" smtClean="0"/>
              <a:t>-No </a:t>
            </a:r>
            <a:r>
              <a:rPr lang="es-ES" sz="2800" dirty="0"/>
              <a:t>es perjudicial para la salud.</a:t>
            </a:r>
          </a:p>
          <a:p>
            <a:pPr lvl="0"/>
            <a:r>
              <a:rPr lang="es-ES" sz="2800" dirty="0" smtClean="0"/>
              <a:t>-Tiene </a:t>
            </a:r>
            <a:r>
              <a:rPr lang="es-ES" sz="2800" dirty="0"/>
              <a:t>acción residual</a:t>
            </a:r>
          </a:p>
          <a:p>
            <a:pPr lvl="0"/>
            <a:r>
              <a:rPr lang="es-ES" sz="2800" dirty="0" smtClean="0"/>
              <a:t>-Es </a:t>
            </a:r>
            <a:r>
              <a:rPr lang="es-ES" sz="2800" dirty="0"/>
              <a:t>de aplicación fácil, segura y relativamente económica.</a:t>
            </a:r>
          </a:p>
        </p:txBody>
      </p:sp>
    </p:spTree>
    <p:extLst>
      <p:ext uri="{BB962C8B-B14F-4D97-AF65-F5344CB8AC3E}">
        <p14:creationId xmlns:p14="http://schemas.microsoft.com/office/powerpoint/2010/main" val="3270592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1217" y="542814"/>
            <a:ext cx="10805375" cy="2387600"/>
          </a:xfrm>
        </p:spPr>
        <p:txBody>
          <a:bodyPr>
            <a:noAutofit/>
          </a:bodyPr>
          <a:lstStyle/>
          <a:p>
            <a:r>
              <a:rPr lang="es-ES" sz="3600" b="1" dirty="0" smtClean="0"/>
              <a:t>Alimentación</a:t>
            </a:r>
            <a:r>
              <a:rPr lang="es-ES" sz="3600" dirty="0"/>
              <a:t/>
            </a:r>
            <a:br>
              <a:rPr lang="es-ES" sz="3600" dirty="0"/>
            </a:br>
            <a:r>
              <a:rPr lang="es-ES" sz="3600" dirty="0"/>
              <a:t> Proceso por el cual se procuran los nutrientes necesarios para mantener la vida, es instintivo, educable,  influenciable y dependiente de factores sociales, económicos y culturales</a:t>
            </a:r>
            <a:r>
              <a:rPr lang="es-ES" sz="3600" dirty="0" smtClean="0"/>
              <a:t>.</a:t>
            </a:r>
            <a:endParaRPr lang="es-ES" sz="3600" dirty="0"/>
          </a:p>
        </p:txBody>
      </p:sp>
      <p:sp>
        <p:nvSpPr>
          <p:cNvPr id="3" name="Subtítulo 2"/>
          <p:cNvSpPr>
            <a:spLocks noGrp="1"/>
          </p:cNvSpPr>
          <p:nvPr>
            <p:ph type="subTitle" idx="1"/>
          </p:nvPr>
        </p:nvSpPr>
        <p:spPr>
          <a:xfrm>
            <a:off x="721217" y="3348507"/>
            <a:ext cx="10805375" cy="3181081"/>
          </a:xfrm>
        </p:spPr>
        <p:txBody>
          <a:bodyPr>
            <a:noAutofit/>
          </a:bodyPr>
          <a:lstStyle/>
          <a:p>
            <a:r>
              <a:rPr lang="es-ES" sz="3600" b="1" dirty="0" smtClean="0">
                <a:latin typeface="+mj-lt"/>
              </a:rPr>
              <a:t>Nutrición</a:t>
            </a:r>
          </a:p>
          <a:p>
            <a:r>
              <a:rPr lang="es-ES" sz="3600" dirty="0" smtClean="0">
                <a:latin typeface="+mj-lt"/>
              </a:rPr>
              <a:t>Conjunto </a:t>
            </a:r>
            <a:r>
              <a:rPr lang="es-ES" sz="3600" dirty="0">
                <a:latin typeface="+mj-lt"/>
              </a:rPr>
              <a:t>de procesos por los cuales el organismo digiere, asimila y transforma  los nutrientes contenidos en los alimentos, con el fin de obtener energías construir y reparar las estructurar corporales y regular los procesos metabólicos.</a:t>
            </a:r>
          </a:p>
          <a:p>
            <a:endParaRPr lang="es-ES" dirty="0"/>
          </a:p>
        </p:txBody>
      </p:sp>
    </p:spTree>
    <p:extLst>
      <p:ext uri="{BB962C8B-B14F-4D97-AF65-F5344CB8AC3E}">
        <p14:creationId xmlns:p14="http://schemas.microsoft.com/office/powerpoint/2010/main" val="239473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693</Words>
  <Application>Microsoft Office PowerPoint</Application>
  <PresentationFormat>Personalizado</PresentationFormat>
  <Paragraphs>64</Paragraphs>
  <Slides>14</Slides>
  <Notes>0</Notes>
  <HiddenSlides>1</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Calidad sanitaria del agua  y los alimentos. </vt:lpstr>
      <vt:lpstr>Agua Es una sustancia, cuya molécula está formada por dos átomos de hidrógeno y uno de oxígeno (H2O). Es esencial para la supervivencia de todas las formas conocidas de vida, como toda materia, ni se crea ni se destruye, se transforma. Se desarrolla un ciclo en la naturaleza al que denominamos “ciclo del agua”, que no es más que la circulación constante del agua por el planeta en un ciclo continuo de evaporación, condensación, precipitación y desplazamiento hacia el mar. En la naturaleza se encuentra en sus tres estados físicos: líquido fundamentalmente en los océanos, sólido (hielo en los glaciares, icebergs y casquetes polares)y vapor (invisible) en el aire. El hombre necesita alrededor de 2,5 litros diarios de agua; variando su cantidad función del nivel de actividad, la temperatura, la humedad y otros factores del medio. La mayor parte de esta agua entra al organismo por la comida o bebidas, y se elimina a través de la orina, las heces, en forma de sudor, o en forma de vapor de agua, por exhalación del aliento. Una persona enferma, o expuesta directamente a fuentes de calor, perderá mucho más líquido, por lo que sus necesidades de consumo también aumentarán. El agua no solo desempeña un papel de vital importancia en las actividades de la población, sino que es además, un factor indispensable para el mantenimiento de la salud, y para ello se hace necesario conocer la importancia fisiológica, sanitaria y médica que tiene el agua.</vt:lpstr>
      <vt:lpstr>Importancia fisiológica El cuerpo humano está compuesto  entre un 55 % y un 78 % de agua,  sin la cual no sería posible la vida, todos los órganos y tejidos la necesitan para su funcionamiento. Importancia médico- sanitaria El agua se necesita con buena calidad, para crear y mantener hábitos higiénicos  importantes para la salud, de no ser así, podría llevar tarde o temprano a la aparición y propagación de enfermedades. </vt:lpstr>
      <vt:lpstr>Enfermedades de transmisión hídrica Enfermedades Diarreicas Agudas (EDA), entre ellas: Cólera, Hepatitis infecciosa,  Parasitismo intestinal    En épocas de calor o en centros laborales que trabajen a altas temperaturas, si no se tiene un adecuado consumo de la cantidad de agua, se puede producir deshidratación, principalmente a través de la sudoración. </vt:lpstr>
      <vt:lpstr>Medidas que garanticen el empleo y conservación adecuada del agua en calidad y cantidad</vt:lpstr>
      <vt:lpstr>Desinfección Acción de destruir los agentes patógenos fuera del organismo o de los animales, por medios físicos o químicos.</vt:lpstr>
      <vt:lpstr>Presentación de PowerPoint</vt:lpstr>
      <vt:lpstr>El empleo de cloro es la forma más extendida de desinfección del agua a nivel mundial, tanto para las grandes ciudades, como para zonas rurales.</vt:lpstr>
      <vt:lpstr>Alimentación  Proceso por el cual se procuran los nutrientes necesarios para mantener la vida, es instintivo, educable,  influenciable y dependiente de factores sociales, económicos y culturales.</vt:lpstr>
      <vt:lpstr>Al hablar sobre la higiene de los alimentos, debemos tener en cuenta los aspectos fisiológicos, psicológicos y sanitarios de los mismos.</vt:lpstr>
      <vt:lpstr>Medidas para la conservación de los alimentos: Ellas se refieren al origen, la transportación, el almacenamiento, manipulación elaboración  y consumo. Al origen: -Tiene que estar  protegido adecuadamente  y apto para el consumo. -Evitar contaminación de las fuentes de riego y abasto. -No derramamiento de sustancias peligrosas en el terreno  La transportación:  -En depósitos adecuados (no utilizados en la transportación de otros productos y exentos de olores y suciedad). El almacenamiento: -Limpieza de los depósitos de almacenamiento. -Temperatura y humedad adecuada según el producto. -Alejado de sustancias peligrosas y contaminantes. -Libre de vectores y roedores.</vt:lpstr>
      <vt:lpstr>Resumen El agua y los alimentos tienen un significado extraordinario en el mantenimiento de la vida.  Se hace necesario conocer su importancia fisiológica, sanitaria y médica. </vt:lpstr>
      <vt:lpstr>Medidas para la conservación de los alimentos (continuación) Manipuladores y Manipulación -Control médico periódico. -Lavado de las manos antes de manipular los productos. -Usar correctamente el uniforme, bata sanitaria, pañuelo, gorro y naso buco. -No uso de prendas ni uñas largas. -Pelado y afeitado. -No permitir presencia de personal ajeno en área de elaboración de alimentos. -Evacuación lo antes posible de los desperdicios de área de elaboración. -Fregado adecuado de los utensilios de cocina y comedor. -Los alimentos deben servirse con los medios adecuados. Elaboración -Los alimentos enlatados: sus depósitos no deben estar abombados,  ni con pérdidas de esmalte, ni perforados. -Impedir el entrecruzamiento de alimentos elaborados con los desperdicios, residuales o vajilla sucia. -Tener en cuenta la fecha de vencimiento del producto. -Realizar la cocción en plazos y temperaturas adecuados -Mantener tapados los alimentos elaborados.  Consumo -Lavado de manos antes de ingerir los alimentos -Empleo de utensilios adecuados y limpios. -Consumir en el plazo establecido para cada producto.</vt:lpstr>
      <vt:lpstr>Cuestionario. Diga 5 medidas que nos garanticen el empleo y conservación adecuada del agua. ¿Cuáles son los métodos de desinfección del Agua? Explique uno de ellos. Mencione las ventajas de la Cloración del Agua. Enumere 5 medidas a tener en cuenta para una adecuada conservación de los alimentos. Mencione las medidas que deben cumplir los manipuladores de alimentos.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Calidad sanitaria del agua  y los alimentos.</dc:title>
  <dc:creator>user</dc:creator>
  <cp:lastModifiedBy>Mabel</cp:lastModifiedBy>
  <cp:revision>6</cp:revision>
  <dcterms:created xsi:type="dcterms:W3CDTF">2019-07-31T15:18:03Z</dcterms:created>
  <dcterms:modified xsi:type="dcterms:W3CDTF">2019-12-05T16:05:17Z</dcterms:modified>
</cp:coreProperties>
</file>