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58" r:id="rId3"/>
    <p:sldId id="259" r:id="rId4"/>
    <p:sldId id="260" r:id="rId5"/>
    <p:sldId id="261" r:id="rId6"/>
    <p:sldId id="262" r:id="rId7"/>
    <p:sldId id="295" r:id="rId8"/>
    <p:sldId id="296" r:id="rId9"/>
    <p:sldId id="298" r:id="rId10"/>
    <p:sldId id="297" r:id="rId11"/>
    <p:sldId id="263" r:id="rId12"/>
    <p:sldId id="264" r:id="rId13"/>
    <p:sldId id="265" r:id="rId14"/>
    <p:sldId id="266" r:id="rId15"/>
    <p:sldId id="299" r:id="rId16"/>
    <p:sldId id="301" r:id="rId17"/>
    <p:sldId id="300" r:id="rId18"/>
    <p:sldId id="268" r:id="rId19"/>
    <p:sldId id="267" r:id="rId20"/>
    <p:sldId id="270" r:id="rId21"/>
    <p:sldId id="271" r:id="rId22"/>
    <p:sldId id="272" r:id="rId23"/>
    <p:sldId id="273" r:id="rId24"/>
    <p:sldId id="302" r:id="rId25"/>
    <p:sldId id="274" r:id="rId26"/>
    <p:sldId id="303" r:id="rId27"/>
    <p:sldId id="304" r:id="rId28"/>
    <p:sldId id="294" r:id="rId29"/>
    <p:sldId id="306" r:id="rId30"/>
    <p:sldId id="307" r:id="rId31"/>
    <p:sldId id="305" r:id="rId32"/>
    <p:sldId id="256" r:id="rId33"/>
  </p:sldIdLst>
  <p:sldSz cx="9144000" cy="6858000" type="screen4x3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87" autoAdjust="0"/>
    <p:restoredTop sz="94640" autoAdjust="0"/>
  </p:normalViewPr>
  <p:slideViewPr>
    <p:cSldViewPr>
      <p:cViewPr>
        <p:scale>
          <a:sx n="66" d="100"/>
          <a:sy n="66" d="100"/>
        </p:scale>
        <p:origin x="-306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334DCF-3776-410D-AED2-C4324B9D95CB}" type="datetimeFigureOut">
              <a:rPr lang="es-US" smtClean="0"/>
              <a:pPr/>
              <a:t>3/24/2023</a:t>
            </a:fld>
            <a:endParaRPr lang="es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D3E00-8612-4429-93DC-C74503BAA348}" type="slidenum">
              <a:rPr lang="es-US" smtClean="0"/>
              <a:pPr/>
              <a:t>‹Nº›</a:t>
            </a:fld>
            <a:endParaRPr lang="es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1800" b="1" dirty="0">
                <a:solidFill>
                  <a:schemeClr val="tx2">
                    <a:lumMod val="75000"/>
                  </a:schemeClr>
                </a:solidFill>
              </a:rPr>
              <a:t>CONCEPTO</a:t>
            </a:r>
          </a:p>
          <a:p>
            <a:pPr algn="just"/>
            <a:r>
              <a:rPr lang="es-ES" sz="1200" dirty="0">
                <a:solidFill>
                  <a:schemeClr val="tx2">
                    <a:lumMod val="75000"/>
                  </a:schemeClr>
                </a:solidFill>
              </a:rPr>
              <a:t>Si el nombre de reuma o reumatismo se asocia a todas las causas que producen dolor en el aparato locomotor, Se denomina reumatismo de partes blandas al “Síndrome doloroso del aparato músculo-esquelético”, en las cuales se excluyen las afecciones de las articulaciones y de los huesos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7C8A33-7489-4A2D-A3D3-028D24785231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03110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 definitorias y distintivas de la fibromialgia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 definitorias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Dolor generalizado crónico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Hipersensibilidad en puntos anatómicos específicos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 distintivas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Fatiga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Trastornos del sueño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Rigidez matinal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Parestesias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Ansiedad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Cefalea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Intestino irritable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Síndrome seco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Fenómeno de Raynaud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Criterios del American </a:t>
            </a:r>
            <a:r>
              <a:rPr lang="es-ES_tradnl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College</a:t>
            </a: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Rheumatology.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78E5BF-F710-44B7-9299-C14E26089D1D}" type="slidenum">
              <a:rPr lang="es-ES" smtClean="0"/>
              <a:pPr/>
              <a:t>27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791111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1200" b="1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Reumatismo de partes blandas localizados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Bursitis, las tendinitis y fascitis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Neuropatías por compresión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Síndrome doloroso regional complejo</a:t>
            </a:r>
          </a:p>
          <a:p>
            <a:r>
              <a:rPr lang="es-ES" sz="1200" b="1" dirty="0">
                <a:solidFill>
                  <a:srgbClr val="FF0000"/>
                </a:solidFill>
                <a:latin typeface="Calibri"/>
              </a:rPr>
              <a:t>Reumatismo de partes blandas generalizados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FF0000"/>
                </a:solidFill>
                <a:latin typeface="Calibri"/>
              </a:rPr>
              <a:t>Fibromialgia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FF0000"/>
                </a:solidFill>
                <a:latin typeface="Calibri"/>
              </a:rPr>
              <a:t>Síndrome de fatiga crónica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FF0000"/>
                </a:solidFill>
                <a:latin typeface="Calibri"/>
              </a:rPr>
              <a:t>Dolor musculoesquelético en niños</a:t>
            </a:r>
          </a:p>
          <a:p>
            <a:r>
              <a:rPr lang="es-ES" sz="1200" b="1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Síndromes dolorosos regionales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mano dolorosa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hombro doloroso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cadera dolorosa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rodilla dolorosa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pie doloroso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dolor cervical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enfermedad discal lumbar degenerativa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7C8A33-7489-4A2D-A3D3-028D24785231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2140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s-ES" sz="1800" b="0" i="1" u="none" strike="noStrike" baseline="0" dirty="0">
                <a:latin typeface="Times-Italic"/>
              </a:rPr>
              <a:t>1-2 Cervical bajo: </a:t>
            </a:r>
            <a:r>
              <a:rPr lang="es-ES" sz="1800" b="0" i="0" u="none" strike="noStrike" baseline="0" dirty="0">
                <a:latin typeface="Times-Roman"/>
              </a:rPr>
              <a:t>bilateral, en la parte anterior de los espacios intertransversos</a:t>
            </a:r>
          </a:p>
          <a:p>
            <a:pPr algn="l"/>
            <a:r>
              <a:rPr lang="es-ES" sz="1800" b="0" i="0" u="none" strike="noStrike" baseline="0" dirty="0">
                <a:latin typeface="Times-Roman"/>
              </a:rPr>
              <a:t>C4-C5, C5-C6.</a:t>
            </a:r>
          </a:p>
          <a:p>
            <a:pPr algn="l"/>
            <a:r>
              <a:rPr lang="es-ES" sz="1800" b="0" i="1" u="none" strike="noStrike" baseline="0" dirty="0">
                <a:latin typeface="Times-Italic"/>
              </a:rPr>
              <a:t>3-4 Segunda costilla: </a:t>
            </a:r>
            <a:r>
              <a:rPr lang="es-ES" sz="1800" b="0" i="0" u="none" strike="noStrike" baseline="0" dirty="0">
                <a:latin typeface="Times-Roman"/>
              </a:rPr>
              <a:t>bilateral, en la segunda unión condroesternal.</a:t>
            </a:r>
          </a:p>
          <a:p>
            <a:pPr algn="l"/>
            <a:r>
              <a:rPr lang="es-ES" sz="1800" b="0" i="1" u="none" strike="noStrike" baseline="0" dirty="0">
                <a:latin typeface="Times-Italic"/>
              </a:rPr>
              <a:t>5-6 Epicóndilo lateral: </a:t>
            </a:r>
            <a:r>
              <a:rPr lang="es-ES" sz="1800" b="0" i="0" u="none" strike="noStrike" baseline="0" dirty="0">
                <a:latin typeface="Times-Roman"/>
              </a:rPr>
              <a:t>bilateral a 2 cm distal del epicóndilo.</a:t>
            </a:r>
          </a:p>
          <a:p>
            <a:pPr algn="l"/>
            <a:r>
              <a:rPr lang="es-ES" sz="1800" b="0" i="1" u="none" strike="noStrike" baseline="0" dirty="0">
                <a:latin typeface="Times-Italic"/>
              </a:rPr>
              <a:t>7-8 Rodilla: </a:t>
            </a:r>
            <a:r>
              <a:rPr lang="es-ES" sz="1800" b="0" i="0" u="none" strike="noStrike" baseline="0" dirty="0">
                <a:latin typeface="Times-Roman"/>
              </a:rPr>
              <a:t>bilateral en la almohadilla grasa media próxima a la línea</a:t>
            </a:r>
          </a:p>
          <a:p>
            <a:pPr algn="l"/>
            <a:r>
              <a:rPr lang="es-ES" sz="1800" b="0" i="0" u="none" strike="noStrike" baseline="0" dirty="0">
                <a:latin typeface="Times-Roman"/>
              </a:rPr>
              <a:t>articular.</a:t>
            </a:r>
          </a:p>
          <a:p>
            <a:pPr algn="l"/>
            <a:r>
              <a:rPr lang="es-ES" sz="1800" b="0" i="1" u="none" strike="noStrike" baseline="0" dirty="0">
                <a:latin typeface="Times-Italic"/>
              </a:rPr>
              <a:t>9-10 Occipucio: </a:t>
            </a:r>
            <a:r>
              <a:rPr lang="es-ES" sz="1800" b="0" i="0" u="none" strike="noStrike" baseline="0" dirty="0">
                <a:latin typeface="Times-Roman"/>
              </a:rPr>
              <a:t>bilateral en la inserción del músculo suboccipital.</a:t>
            </a:r>
          </a:p>
          <a:p>
            <a:pPr algn="l"/>
            <a:r>
              <a:rPr lang="es-ES" sz="1800" b="0" i="1" u="none" strike="noStrike" baseline="0" dirty="0">
                <a:latin typeface="Times-Italic"/>
              </a:rPr>
              <a:t>11-12 Trapecio: </a:t>
            </a:r>
            <a:r>
              <a:rPr lang="es-ES" sz="1800" b="0" i="0" u="none" strike="noStrike" baseline="0" dirty="0">
                <a:latin typeface="Times-Roman"/>
              </a:rPr>
              <a:t>bilateral, en el punto medio del borde superior.</a:t>
            </a:r>
          </a:p>
          <a:p>
            <a:pPr algn="l"/>
            <a:r>
              <a:rPr lang="es-ES" sz="1800" b="0" i="1" u="none" strike="noStrike" baseline="0" dirty="0">
                <a:latin typeface="Times-Italic"/>
              </a:rPr>
              <a:t>13-14 Supraespinoso: </a:t>
            </a:r>
            <a:r>
              <a:rPr lang="es-ES" sz="1800" b="0" i="0" u="none" strike="noStrike" baseline="0" dirty="0">
                <a:latin typeface="Times-Roman"/>
              </a:rPr>
              <a:t>bilateral, el origen sobre la espina de la escápula</a:t>
            </a:r>
          </a:p>
          <a:p>
            <a:pPr algn="l"/>
            <a:r>
              <a:rPr lang="es-ES" sz="1800" b="0" i="0" u="none" strike="noStrike" baseline="0" dirty="0">
                <a:latin typeface="Times-Roman"/>
              </a:rPr>
              <a:t>próximo al borde medial.</a:t>
            </a:r>
          </a:p>
          <a:p>
            <a:pPr algn="l"/>
            <a:r>
              <a:rPr lang="es-ES" sz="1800" b="0" i="1" u="none" strike="noStrike" baseline="0" dirty="0">
                <a:latin typeface="Times-Italic"/>
              </a:rPr>
              <a:t>15-16 Glúteo: </a:t>
            </a:r>
            <a:r>
              <a:rPr lang="es-ES" sz="1800" b="0" i="0" u="none" strike="noStrike" baseline="0" dirty="0">
                <a:latin typeface="Times-Roman"/>
              </a:rPr>
              <a:t>bilateral cuadrante superior externo de la nalga en la</a:t>
            </a:r>
          </a:p>
          <a:p>
            <a:pPr algn="l"/>
            <a:r>
              <a:rPr lang="es-ES" sz="1800" b="0" i="0" u="none" strike="noStrike" baseline="0" dirty="0">
                <a:latin typeface="Times-Roman"/>
              </a:rPr>
              <a:t>parte abultada del músculo.</a:t>
            </a:r>
          </a:p>
          <a:p>
            <a:pPr algn="l"/>
            <a:r>
              <a:rPr lang="es-ES" sz="1800" b="0" i="1" u="none" strike="noStrike" baseline="0" dirty="0">
                <a:latin typeface="Times-Italic"/>
              </a:rPr>
              <a:t>17-18 </a:t>
            </a:r>
            <a:r>
              <a:rPr lang="es-ES" sz="1800" b="0" i="0" u="none" strike="noStrike" baseline="0" dirty="0">
                <a:latin typeface="Times-Roman"/>
              </a:rPr>
              <a:t>Trocánter mayor: bilateral, posterior a la prominencia trocantérea.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78E5BF-F710-44B7-9299-C14E26089D1D}" type="slidenum">
              <a:rPr lang="es-ES" smtClean="0"/>
              <a:pPr/>
              <a:t>20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172424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s-ES" sz="1800" b="0" i="1" u="none" strike="noStrike" baseline="0" dirty="0">
                <a:latin typeface="Times-Italic"/>
              </a:rPr>
              <a:t>1-2 Cervical bajo: </a:t>
            </a:r>
            <a:r>
              <a:rPr lang="es-ES" sz="1800" b="0" i="0" u="none" strike="noStrike" baseline="0" dirty="0">
                <a:latin typeface="Times-Roman"/>
              </a:rPr>
              <a:t>bilateral, en la parte anterior de los espacios intertransversos</a:t>
            </a:r>
          </a:p>
          <a:p>
            <a:pPr algn="l"/>
            <a:r>
              <a:rPr lang="es-ES" sz="1800" b="0" i="0" u="none" strike="noStrike" baseline="0" dirty="0">
                <a:latin typeface="Times-Roman"/>
              </a:rPr>
              <a:t>C4-C5, C5-C6.</a:t>
            </a:r>
          </a:p>
          <a:p>
            <a:pPr algn="l"/>
            <a:r>
              <a:rPr lang="es-ES" sz="1800" b="0" i="1" u="none" strike="noStrike" baseline="0" dirty="0">
                <a:latin typeface="Times-Italic"/>
              </a:rPr>
              <a:t>3-4 Segunda costilla: </a:t>
            </a:r>
            <a:r>
              <a:rPr lang="es-ES" sz="1800" b="0" i="0" u="none" strike="noStrike" baseline="0" dirty="0">
                <a:latin typeface="Times-Roman"/>
              </a:rPr>
              <a:t>bilateral, en la segunda unión condroesternal.</a:t>
            </a:r>
          </a:p>
          <a:p>
            <a:pPr algn="l"/>
            <a:r>
              <a:rPr lang="es-ES" sz="1800" b="0" i="1" u="none" strike="noStrike" baseline="0" dirty="0">
                <a:latin typeface="Times-Italic"/>
              </a:rPr>
              <a:t>5-6 Epicóndilo lateral: </a:t>
            </a:r>
            <a:r>
              <a:rPr lang="es-ES" sz="1800" b="0" i="0" u="none" strike="noStrike" baseline="0" dirty="0">
                <a:latin typeface="Times-Roman"/>
              </a:rPr>
              <a:t>bilateral a 2 cm distal del epicóndilo.</a:t>
            </a:r>
          </a:p>
          <a:p>
            <a:pPr algn="l"/>
            <a:r>
              <a:rPr lang="es-ES" sz="1800" b="0" i="1" u="none" strike="noStrike" baseline="0" dirty="0">
                <a:latin typeface="Times-Italic"/>
              </a:rPr>
              <a:t>7-8 Rodilla: </a:t>
            </a:r>
            <a:r>
              <a:rPr lang="es-ES" sz="1800" b="0" i="0" u="none" strike="noStrike" baseline="0" dirty="0">
                <a:latin typeface="Times-Roman"/>
              </a:rPr>
              <a:t>bilateral en la almohadilla grasa media próxima a la línea</a:t>
            </a:r>
          </a:p>
          <a:p>
            <a:pPr algn="l"/>
            <a:r>
              <a:rPr lang="es-ES" sz="1800" b="0" i="0" u="none" strike="noStrike" baseline="0" dirty="0">
                <a:latin typeface="Times-Roman"/>
              </a:rPr>
              <a:t>articular.</a:t>
            </a:r>
          </a:p>
          <a:p>
            <a:pPr algn="l"/>
            <a:r>
              <a:rPr lang="es-ES" sz="1800" b="0" i="1" u="none" strike="noStrike" baseline="0" dirty="0">
                <a:latin typeface="Times-Italic"/>
              </a:rPr>
              <a:t>9-10 Occipucio: </a:t>
            </a:r>
            <a:r>
              <a:rPr lang="es-ES" sz="1800" b="0" i="0" u="none" strike="noStrike" baseline="0" dirty="0">
                <a:latin typeface="Times-Roman"/>
              </a:rPr>
              <a:t>bilateral en la inserción del músculo suboccipital.</a:t>
            </a:r>
          </a:p>
          <a:p>
            <a:pPr algn="l"/>
            <a:r>
              <a:rPr lang="es-ES" sz="1800" b="0" i="1" u="none" strike="noStrike" baseline="0" dirty="0">
                <a:latin typeface="Times-Italic"/>
              </a:rPr>
              <a:t>11-12 Trapecio: </a:t>
            </a:r>
            <a:r>
              <a:rPr lang="es-ES" sz="1800" b="0" i="0" u="none" strike="noStrike" baseline="0" dirty="0">
                <a:latin typeface="Times-Roman"/>
              </a:rPr>
              <a:t>bilateral, en el punto medio del borde superior.</a:t>
            </a:r>
          </a:p>
          <a:p>
            <a:pPr algn="l"/>
            <a:r>
              <a:rPr lang="es-ES" sz="1800" b="0" i="1" u="none" strike="noStrike" baseline="0" dirty="0">
                <a:latin typeface="Times-Italic"/>
              </a:rPr>
              <a:t>13-14 Supraespinoso: </a:t>
            </a:r>
            <a:r>
              <a:rPr lang="es-ES" sz="1800" b="0" i="0" u="none" strike="noStrike" baseline="0" dirty="0">
                <a:latin typeface="Times-Roman"/>
              </a:rPr>
              <a:t>bilateral, el origen sobre la espina de la escápula</a:t>
            </a:r>
          </a:p>
          <a:p>
            <a:pPr algn="l"/>
            <a:r>
              <a:rPr lang="es-ES" sz="1800" b="0" i="0" u="none" strike="noStrike" baseline="0" dirty="0">
                <a:latin typeface="Times-Roman"/>
              </a:rPr>
              <a:t>próximo al borde medial.</a:t>
            </a:r>
          </a:p>
          <a:p>
            <a:pPr algn="l"/>
            <a:r>
              <a:rPr lang="es-ES" sz="1800" b="0" i="1" u="none" strike="noStrike" baseline="0" dirty="0">
                <a:latin typeface="Times-Italic"/>
              </a:rPr>
              <a:t>15-16 Glúteo: </a:t>
            </a:r>
            <a:r>
              <a:rPr lang="es-ES" sz="1800" b="0" i="0" u="none" strike="noStrike" baseline="0" dirty="0">
                <a:latin typeface="Times-Roman"/>
              </a:rPr>
              <a:t>bilateral cuadrante superior externo de la nalga en la</a:t>
            </a:r>
          </a:p>
          <a:p>
            <a:pPr algn="l"/>
            <a:r>
              <a:rPr lang="es-ES" sz="1800" b="0" i="0" u="none" strike="noStrike" baseline="0" dirty="0">
                <a:latin typeface="Times-Roman"/>
              </a:rPr>
              <a:t>parte abultada del músculo.</a:t>
            </a:r>
          </a:p>
          <a:p>
            <a:pPr algn="l"/>
            <a:r>
              <a:rPr lang="es-ES" sz="1800" b="0" i="1" u="none" strike="noStrike" baseline="0" dirty="0">
                <a:latin typeface="Times-Italic"/>
              </a:rPr>
              <a:t>17-18 </a:t>
            </a:r>
            <a:r>
              <a:rPr lang="es-ES" sz="1800" b="0" i="0" u="none" strike="noStrike" baseline="0" dirty="0">
                <a:latin typeface="Times-Roman"/>
              </a:rPr>
              <a:t>Trocánter mayor: bilateral, posterior a la prominencia trocantérea.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78E5BF-F710-44B7-9299-C14E26089D1D}" type="slidenum">
              <a:rPr lang="es-ES" smtClean="0"/>
              <a:pPr/>
              <a:t>21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861934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 definitorias y distintivas de la fibromialgia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 definitorias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Dolor generalizado crónico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Hipersensibilidad en puntos anatómicos específicos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 distintivas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Fatiga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Trastornos del sueño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Rigidez matinal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Parestesias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Ansiedad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Cefalea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Intestino irritable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Síndrome seco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Fenómeno de Raynaud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Criterios del American </a:t>
            </a:r>
            <a:r>
              <a:rPr lang="es-ES_tradnl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College</a:t>
            </a: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Rheumatology.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78E5BF-F710-44B7-9299-C14E26089D1D}" type="slidenum">
              <a:rPr lang="es-ES" smtClean="0"/>
              <a:pPr/>
              <a:t>22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560534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 definitorias y distintivas de la fibromialgia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 definitorias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Dolor generalizado crónico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Hipersensibilidad en puntos anatómicos específicos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 distintivas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Fatiga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Trastornos del sueño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Rigidez matinal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Parestesias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Ansiedad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Cefalea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Intestino irritable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Síndrome seco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Fenómeno de Raynaud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Criterios del American </a:t>
            </a:r>
            <a:r>
              <a:rPr lang="es-ES_tradnl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College</a:t>
            </a: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Rheumatology.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78E5BF-F710-44B7-9299-C14E26089D1D}" type="slidenum">
              <a:rPr lang="es-ES" smtClean="0"/>
              <a:pPr/>
              <a:t>23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7911117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 definitorias y distintivas de la fibromialgia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 definitorias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Dolor generalizado crónico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Hipersensibilidad en puntos anatómicos específicos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 distintivas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Fatiga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Trastornos del sueño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Rigidez matinal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Parestesias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Ansiedad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Cefalea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Intestino irritable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Síndrome seco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Fenómeno de Raynaud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Criterios del American </a:t>
            </a:r>
            <a:r>
              <a:rPr lang="es-ES_tradnl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College</a:t>
            </a: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Rheumatology.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78E5BF-F710-44B7-9299-C14E26089D1D}" type="slidenum">
              <a:rPr lang="es-ES" smtClean="0"/>
              <a:pPr/>
              <a:t>24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7911117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 definitorias y distintivas de la fibromialgia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 definitorias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Dolor generalizado crónico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Hipersensibilidad en puntos anatómicos específicos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 distintivas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Fatiga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Trastornos del sueño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Rigidez matinal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Parestesias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Ansiedad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Cefalea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Intestino irritable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Síndrome seco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Fenómeno de Raynaud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Criterios del American </a:t>
            </a:r>
            <a:r>
              <a:rPr lang="es-ES_tradnl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College</a:t>
            </a: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Rheumatology.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78E5BF-F710-44B7-9299-C14E26089D1D}" type="slidenum">
              <a:rPr lang="es-ES" smtClean="0"/>
              <a:pPr/>
              <a:t>25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8960750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 definitorias y distintivas de la fibromialgia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 definitorias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Dolor generalizado crónico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Hipersensibilidad en puntos anatómicos específicos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 distintivas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Fatiga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Trastornos del sueño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Rigidez matinal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Parestesias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Ansiedad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Cefalea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Intestino irritable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Síndrome seco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Fenómeno de Raynaud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Criterios del American </a:t>
            </a:r>
            <a:r>
              <a:rPr lang="es-ES_tradnl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College</a:t>
            </a: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Rheumatology.</a:t>
            </a:r>
            <a:endParaRPr lang="x-non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78E5BF-F710-44B7-9299-C14E26089D1D}" type="slidenum">
              <a:rPr lang="es-ES" smtClean="0"/>
              <a:pPr/>
              <a:t>26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896075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06A5B-DD10-4CCE-866B-3AA7ADC4330E}" type="datetimeFigureOut">
              <a:rPr lang="es-US" smtClean="0"/>
              <a:pPr/>
              <a:t>3/24/2023</a:t>
            </a:fld>
            <a:endParaRPr lang="es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5087-91E9-4459-837B-EC1BF6B26AC9}" type="slidenum">
              <a:rPr lang="es-US" smtClean="0"/>
              <a:pPr/>
              <a:t>‹Nº›</a:t>
            </a:fld>
            <a:endParaRPr lang="es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06A5B-DD10-4CCE-866B-3AA7ADC4330E}" type="datetimeFigureOut">
              <a:rPr lang="es-US" smtClean="0"/>
              <a:pPr/>
              <a:t>3/24/2023</a:t>
            </a:fld>
            <a:endParaRPr lang="es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5087-91E9-4459-837B-EC1BF6B26AC9}" type="slidenum">
              <a:rPr lang="es-US" smtClean="0"/>
              <a:pPr/>
              <a:t>‹Nº›</a:t>
            </a:fld>
            <a:endParaRPr lang="es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06A5B-DD10-4CCE-866B-3AA7ADC4330E}" type="datetimeFigureOut">
              <a:rPr lang="es-US" smtClean="0"/>
              <a:pPr/>
              <a:t>3/24/2023</a:t>
            </a:fld>
            <a:endParaRPr lang="es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5087-91E9-4459-837B-EC1BF6B26AC9}" type="slidenum">
              <a:rPr lang="es-US" smtClean="0"/>
              <a:pPr/>
              <a:t>‹Nº›</a:t>
            </a:fld>
            <a:endParaRPr lang="es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06A5B-DD10-4CCE-866B-3AA7ADC4330E}" type="datetimeFigureOut">
              <a:rPr lang="es-US" smtClean="0"/>
              <a:pPr/>
              <a:t>3/24/2023</a:t>
            </a:fld>
            <a:endParaRPr lang="es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5087-91E9-4459-837B-EC1BF6B26AC9}" type="slidenum">
              <a:rPr lang="es-US" smtClean="0"/>
              <a:pPr/>
              <a:t>‹Nº›</a:t>
            </a:fld>
            <a:endParaRPr lang="es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06A5B-DD10-4CCE-866B-3AA7ADC4330E}" type="datetimeFigureOut">
              <a:rPr lang="es-US" smtClean="0"/>
              <a:pPr/>
              <a:t>3/24/2023</a:t>
            </a:fld>
            <a:endParaRPr lang="es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5087-91E9-4459-837B-EC1BF6B26AC9}" type="slidenum">
              <a:rPr lang="es-US" smtClean="0"/>
              <a:pPr/>
              <a:t>‹Nº›</a:t>
            </a:fld>
            <a:endParaRPr lang="es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06A5B-DD10-4CCE-866B-3AA7ADC4330E}" type="datetimeFigureOut">
              <a:rPr lang="es-US" smtClean="0"/>
              <a:pPr/>
              <a:t>3/24/2023</a:t>
            </a:fld>
            <a:endParaRPr lang="es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5087-91E9-4459-837B-EC1BF6B26AC9}" type="slidenum">
              <a:rPr lang="es-US" smtClean="0"/>
              <a:pPr/>
              <a:t>‹Nº›</a:t>
            </a:fld>
            <a:endParaRPr lang="es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06A5B-DD10-4CCE-866B-3AA7ADC4330E}" type="datetimeFigureOut">
              <a:rPr lang="es-US" smtClean="0"/>
              <a:pPr/>
              <a:t>3/24/2023</a:t>
            </a:fld>
            <a:endParaRPr lang="es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5087-91E9-4459-837B-EC1BF6B26AC9}" type="slidenum">
              <a:rPr lang="es-US" smtClean="0"/>
              <a:pPr/>
              <a:t>‹Nº›</a:t>
            </a:fld>
            <a:endParaRPr lang="es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06A5B-DD10-4CCE-866B-3AA7ADC4330E}" type="datetimeFigureOut">
              <a:rPr lang="es-US" smtClean="0"/>
              <a:pPr/>
              <a:t>3/24/2023</a:t>
            </a:fld>
            <a:endParaRPr lang="es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5087-91E9-4459-837B-EC1BF6B26AC9}" type="slidenum">
              <a:rPr lang="es-US" smtClean="0"/>
              <a:pPr/>
              <a:t>‹Nº›</a:t>
            </a:fld>
            <a:endParaRPr lang="es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06A5B-DD10-4CCE-866B-3AA7ADC4330E}" type="datetimeFigureOut">
              <a:rPr lang="es-US" smtClean="0"/>
              <a:pPr/>
              <a:t>3/24/2023</a:t>
            </a:fld>
            <a:endParaRPr lang="es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5087-91E9-4459-837B-EC1BF6B26AC9}" type="slidenum">
              <a:rPr lang="es-US" smtClean="0"/>
              <a:pPr/>
              <a:t>‹Nº›</a:t>
            </a:fld>
            <a:endParaRPr lang="es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06A5B-DD10-4CCE-866B-3AA7ADC4330E}" type="datetimeFigureOut">
              <a:rPr lang="es-US" smtClean="0"/>
              <a:pPr/>
              <a:t>3/24/2023</a:t>
            </a:fld>
            <a:endParaRPr lang="es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5087-91E9-4459-837B-EC1BF6B26AC9}" type="slidenum">
              <a:rPr lang="es-US" smtClean="0"/>
              <a:pPr/>
              <a:t>‹Nº›</a:t>
            </a:fld>
            <a:endParaRPr lang="es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06A5B-DD10-4CCE-866B-3AA7ADC4330E}" type="datetimeFigureOut">
              <a:rPr lang="es-US" smtClean="0"/>
              <a:pPr/>
              <a:t>3/24/2023</a:t>
            </a:fld>
            <a:endParaRPr lang="es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5087-91E9-4459-837B-EC1BF6B26AC9}" type="slidenum">
              <a:rPr lang="es-US" smtClean="0"/>
              <a:pPr/>
              <a:t>‹Nº›</a:t>
            </a:fld>
            <a:endParaRPr lang="es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06A5B-DD10-4CCE-866B-3AA7ADC4330E}" type="datetimeFigureOut">
              <a:rPr lang="es-US" smtClean="0"/>
              <a:pPr/>
              <a:t>3/24/2023</a:t>
            </a:fld>
            <a:endParaRPr lang="es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A5087-91E9-4459-837B-EC1BF6B26AC9}" type="slidenum">
              <a:rPr lang="es-US" smtClean="0"/>
              <a:pPr/>
              <a:t>‹Nº›</a:t>
            </a:fld>
            <a:endParaRPr lang="es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85800" y="609600"/>
            <a:ext cx="80772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Maestría de atención integral al paciente reumático</a:t>
            </a:r>
          </a:p>
          <a:p>
            <a:endParaRPr lang="es-ES" sz="2800" b="1" dirty="0">
              <a:solidFill>
                <a:srgbClr val="1F497D">
                  <a:lumMod val="75000"/>
                </a:srgbClr>
              </a:solidFill>
              <a:latin typeface="Calibri"/>
            </a:endParaRPr>
          </a:p>
          <a:p>
            <a:pPr algn="ctr"/>
            <a:endParaRPr lang="es-ES" sz="2800" b="1" dirty="0" smtClean="0">
              <a:solidFill>
                <a:srgbClr val="1F497D">
                  <a:lumMod val="75000"/>
                </a:srgbClr>
              </a:solidFill>
              <a:latin typeface="Calibri"/>
            </a:endParaRPr>
          </a:p>
          <a:p>
            <a:pPr algn="ctr"/>
            <a:r>
              <a:rPr lang="es-ES" sz="2800" b="1" dirty="0" smtClean="0">
                <a:solidFill>
                  <a:srgbClr val="1F497D">
                    <a:lumMod val="75000"/>
                  </a:srgbClr>
                </a:solidFill>
                <a:latin typeface="Calibri"/>
              </a:rPr>
              <a:t>Curso </a:t>
            </a:r>
            <a:r>
              <a:rPr lang="es-ES" sz="2800" b="1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5 </a:t>
            </a:r>
            <a:r>
              <a:rPr lang="es-ES" sz="3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Reumatismo de partes blandas</a:t>
            </a:r>
          </a:p>
          <a:p>
            <a:endParaRPr lang="es-ES" sz="3200" dirty="0">
              <a:solidFill>
                <a:srgbClr val="1F497D">
                  <a:lumMod val="75000"/>
                </a:srgbClr>
              </a:solidFill>
              <a:latin typeface="Calibri"/>
            </a:endParaRPr>
          </a:p>
          <a:p>
            <a:r>
              <a:rPr lang="es-ES" sz="3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Conferencia </a:t>
            </a:r>
            <a:r>
              <a:rPr lang="es-ES" sz="3200" dirty="0" smtClean="0">
                <a:solidFill>
                  <a:srgbClr val="1F497D">
                    <a:lumMod val="75000"/>
                  </a:srgbClr>
                </a:solidFill>
                <a:latin typeface="Calibri"/>
              </a:rPr>
              <a:t>4: </a:t>
            </a:r>
            <a:r>
              <a:rPr lang="es-ES" sz="3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Síndromes dolorosos regionales. </a:t>
            </a:r>
            <a:r>
              <a:rPr lang="es-ES" sz="3200" dirty="0" smtClean="0">
                <a:solidFill>
                  <a:srgbClr val="1F497D">
                    <a:lumMod val="75000"/>
                  </a:srgbClr>
                </a:solidFill>
                <a:latin typeface="Calibri"/>
              </a:rPr>
              <a:t>Segunda parte</a:t>
            </a:r>
            <a:endParaRPr lang="es-ES" sz="3200" dirty="0">
              <a:solidFill>
                <a:srgbClr val="1F497D">
                  <a:lumMod val="75000"/>
                </a:srgbClr>
              </a:solidFill>
              <a:latin typeface="Calibri"/>
            </a:endParaRPr>
          </a:p>
          <a:p>
            <a:endParaRPr lang="es-ES" sz="3200" dirty="0">
              <a:solidFill>
                <a:srgbClr val="1F497D">
                  <a:lumMod val="75000"/>
                </a:srgbClr>
              </a:solidFill>
              <a:latin typeface="Calibri"/>
            </a:endParaRPr>
          </a:p>
          <a:p>
            <a:endParaRPr lang="es-ES" sz="4000" dirty="0">
              <a:solidFill>
                <a:srgbClr val="1F497D">
                  <a:lumMod val="75000"/>
                </a:srgbClr>
              </a:solidFill>
              <a:latin typeface="Calibri"/>
            </a:endParaRPr>
          </a:p>
          <a:p>
            <a:endParaRPr lang="es-MX" sz="2400" dirty="0">
              <a:solidFill>
                <a:srgbClr val="1F497D">
                  <a:lumMod val="75000"/>
                </a:srgbClr>
              </a:solidFill>
              <a:latin typeface="Calibri"/>
            </a:endParaRPr>
          </a:p>
          <a:p>
            <a:r>
              <a:rPr lang="es-MX" sz="24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Dr. José Pedro Martínez Larrarte </a:t>
            </a:r>
            <a:endParaRPr lang="es-ES" sz="2400" dirty="0">
              <a:solidFill>
                <a:srgbClr val="1F497D">
                  <a:lumMod val="75000"/>
                </a:srgbClr>
              </a:solidFill>
              <a:latin typeface="Calibri"/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6B6F000D-0060-0899-D29D-FD102577053B}"/>
              </a:ext>
            </a:extLst>
          </p:cNvPr>
          <p:cNvSpPr txBox="1"/>
          <p:nvPr/>
        </p:nvSpPr>
        <p:spPr>
          <a:xfrm>
            <a:off x="304801" y="858640"/>
            <a:ext cx="830579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3600" b="1" dirty="0">
                <a:solidFill>
                  <a:schemeClr val="accent1">
                    <a:lumMod val="50000"/>
                  </a:schemeClr>
                </a:solidFill>
              </a:rPr>
              <a:t>Bursitis </a:t>
            </a:r>
            <a:r>
              <a:rPr lang="es-US" sz="3600" b="1" dirty="0" err="1">
                <a:solidFill>
                  <a:schemeClr val="accent1">
                    <a:lumMod val="50000"/>
                  </a:schemeClr>
                </a:solidFill>
              </a:rPr>
              <a:t>trocantérica</a:t>
            </a:r>
            <a:r>
              <a:rPr lang="es-US" sz="3600" b="1" dirty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es-US" sz="36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US" sz="3600" dirty="0" smtClean="0">
                <a:solidFill>
                  <a:schemeClr val="accent1">
                    <a:lumMod val="50000"/>
                  </a:schemeClr>
                </a:solidFill>
              </a:rPr>
              <a:t>se </a:t>
            </a:r>
            <a:r>
              <a:rPr lang="es-US" sz="3600" dirty="0">
                <a:solidFill>
                  <a:schemeClr val="accent1">
                    <a:lumMod val="50000"/>
                  </a:schemeClr>
                </a:solidFill>
              </a:rPr>
              <a:t>pueden encontrar tres </a:t>
            </a:r>
            <a:r>
              <a:rPr lang="es-US" sz="3600" dirty="0" err="1" smtClean="0">
                <a:solidFill>
                  <a:schemeClr val="accent1">
                    <a:lumMod val="50000"/>
                  </a:schemeClr>
                </a:solidFill>
              </a:rPr>
              <a:t>bursas</a:t>
            </a:r>
            <a:r>
              <a:rPr lang="es-US" sz="36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s-US" sz="3600" dirty="0">
                <a:solidFill>
                  <a:schemeClr val="accent1">
                    <a:lumMod val="50000"/>
                  </a:schemeClr>
                </a:solidFill>
              </a:rPr>
              <a:t>la del </a:t>
            </a:r>
            <a:r>
              <a:rPr lang="es-US" sz="3600" dirty="0" smtClean="0">
                <a:solidFill>
                  <a:schemeClr val="accent1">
                    <a:lumMod val="50000"/>
                  </a:schemeClr>
                </a:solidFill>
              </a:rPr>
              <a:t>glúteo mayor </a:t>
            </a:r>
            <a:r>
              <a:rPr lang="es-US" sz="3600" dirty="0">
                <a:solidFill>
                  <a:schemeClr val="accent1">
                    <a:lumMod val="50000"/>
                  </a:schemeClr>
                </a:solidFill>
              </a:rPr>
              <a:t>-la más importante- y la de los glúteos medio </a:t>
            </a:r>
            <a:r>
              <a:rPr lang="es-US" sz="3600" dirty="0" smtClean="0">
                <a:solidFill>
                  <a:schemeClr val="accent1">
                    <a:lumMod val="50000"/>
                  </a:schemeClr>
                </a:solidFill>
              </a:rPr>
              <a:t>y menor</a:t>
            </a:r>
            <a:r>
              <a:rPr lang="es-US" sz="360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es-US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US" sz="3600" b="1" dirty="0">
                <a:solidFill>
                  <a:schemeClr val="accent1">
                    <a:lumMod val="50000"/>
                  </a:schemeClr>
                </a:solidFill>
              </a:rPr>
              <a:t>Bursitis isquiática: </a:t>
            </a:r>
            <a:r>
              <a:rPr lang="es-US" sz="3600" dirty="0">
                <a:solidFill>
                  <a:schemeClr val="accent1">
                    <a:lumMod val="50000"/>
                  </a:schemeClr>
                </a:solidFill>
              </a:rPr>
              <a:t>localizada en la tuberosidad </a:t>
            </a:r>
            <a:r>
              <a:rPr lang="es-US" sz="3600" dirty="0" smtClean="0">
                <a:solidFill>
                  <a:schemeClr val="accent1">
                    <a:lumMod val="50000"/>
                  </a:schemeClr>
                </a:solidFill>
              </a:rPr>
              <a:t>del isquion</a:t>
            </a:r>
          </a:p>
          <a:p>
            <a:r>
              <a:rPr lang="es-US" sz="3600" b="1" dirty="0">
                <a:solidFill>
                  <a:schemeClr val="accent1">
                    <a:lumMod val="50000"/>
                  </a:schemeClr>
                </a:solidFill>
              </a:rPr>
              <a:t>Bursitis </a:t>
            </a:r>
            <a:r>
              <a:rPr lang="es-US" sz="3600" b="1" dirty="0" err="1">
                <a:solidFill>
                  <a:schemeClr val="accent1">
                    <a:lumMod val="50000"/>
                  </a:schemeClr>
                </a:solidFill>
              </a:rPr>
              <a:t>psoasilíaca</a:t>
            </a:r>
            <a:r>
              <a:rPr lang="es-US" sz="3600" b="1" dirty="0">
                <a:solidFill>
                  <a:schemeClr val="accent1">
                    <a:lumMod val="50000"/>
                  </a:schemeClr>
                </a:solidFill>
              </a:rPr>
              <a:t> o </a:t>
            </a:r>
            <a:r>
              <a:rPr lang="es-US" sz="3600" b="1" dirty="0" err="1">
                <a:solidFill>
                  <a:schemeClr val="accent1">
                    <a:lumMod val="50000"/>
                  </a:schemeClr>
                </a:solidFill>
              </a:rPr>
              <a:t>ileopectínea</a:t>
            </a:r>
            <a:r>
              <a:rPr lang="es-US" sz="3600" b="1" i="1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es-US" sz="3600" dirty="0">
                <a:solidFill>
                  <a:schemeClr val="accent1">
                    <a:lumMod val="50000"/>
                  </a:schemeClr>
                </a:solidFill>
              </a:rPr>
              <a:t>localizada en </a:t>
            </a:r>
            <a:r>
              <a:rPr lang="es-US" sz="3600" dirty="0" smtClean="0">
                <a:solidFill>
                  <a:schemeClr val="accent1">
                    <a:lumMod val="50000"/>
                  </a:schemeClr>
                </a:solidFill>
              </a:rPr>
              <a:t>la cara </a:t>
            </a:r>
            <a:r>
              <a:rPr lang="es-US" sz="3600" dirty="0">
                <a:solidFill>
                  <a:schemeClr val="accent1">
                    <a:lumMod val="50000"/>
                  </a:schemeClr>
                </a:solidFill>
              </a:rPr>
              <a:t>anterior de la cápsula articular coxofemoral</a:t>
            </a:r>
          </a:p>
        </p:txBody>
      </p:sp>
    </p:spTree>
    <p:extLst>
      <p:ext uri="{BB962C8B-B14F-4D97-AF65-F5344CB8AC3E}">
        <p14:creationId xmlns="" xmlns:p14="http://schemas.microsoft.com/office/powerpoint/2010/main" val="172266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D1F973D3-3095-C412-92AB-6435ACF296B0}"/>
              </a:ext>
            </a:extLst>
          </p:cNvPr>
          <p:cNvSpPr txBox="1"/>
          <p:nvPr/>
        </p:nvSpPr>
        <p:spPr>
          <a:xfrm>
            <a:off x="2209800" y="60198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i="0" u="none" strike="noStrike" baseline="0" dirty="0" smtClean="0">
                <a:solidFill>
                  <a:schemeClr val="accent1">
                    <a:lumMod val="50000"/>
                  </a:schemeClr>
                </a:solidFill>
              </a:rPr>
              <a:t>Bursitis de la cadera</a:t>
            </a:r>
            <a:endParaRPr lang="es-ES" sz="3200" b="1" i="0" u="none" strike="noStrike" baseline="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587476"/>
            <a:ext cx="4876799" cy="5348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668117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6B6F000D-0060-0899-D29D-FD102577053B}"/>
              </a:ext>
            </a:extLst>
          </p:cNvPr>
          <p:cNvSpPr txBox="1"/>
          <p:nvPr/>
        </p:nvSpPr>
        <p:spPr>
          <a:xfrm>
            <a:off x="152400" y="762000"/>
            <a:ext cx="8762999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</a:rPr>
              <a:t>Otras causas de dolor en la cadera</a:t>
            </a:r>
          </a:p>
          <a:p>
            <a:pPr>
              <a:buFont typeface="Arial" pitchFamily="34" charset="0"/>
              <a:buChar char="•"/>
            </a:pPr>
            <a:r>
              <a:rPr lang="es-US" sz="2800" dirty="0">
                <a:solidFill>
                  <a:schemeClr val="accent1">
                    <a:lumMod val="50000"/>
                  </a:schemeClr>
                </a:solidFill>
              </a:rPr>
              <a:t>Fascitis de la fascia </a:t>
            </a:r>
            <a:r>
              <a:rPr lang="es-US" sz="2800" dirty="0" smtClean="0">
                <a:solidFill>
                  <a:schemeClr val="accent1">
                    <a:lumMod val="50000"/>
                  </a:schemeClr>
                </a:solidFill>
              </a:rPr>
              <a:t>lata</a:t>
            </a:r>
          </a:p>
          <a:p>
            <a:pPr>
              <a:buFont typeface="Arial" pitchFamily="34" charset="0"/>
              <a:buChar char="•"/>
            </a:pPr>
            <a:r>
              <a:rPr lang="es-US" sz="2800" dirty="0" smtClean="0">
                <a:solidFill>
                  <a:schemeClr val="accent1">
                    <a:lumMod val="50000"/>
                  </a:schemeClr>
                </a:solidFill>
              </a:rPr>
              <a:t>Cadera en resorte </a:t>
            </a:r>
          </a:p>
          <a:p>
            <a:pPr>
              <a:buFont typeface="Arial" pitchFamily="34" charset="0"/>
              <a:buChar char="•"/>
            </a:pPr>
            <a:r>
              <a:rPr lang="es-US" sz="2800" dirty="0" smtClean="0">
                <a:solidFill>
                  <a:schemeClr val="accent1">
                    <a:lumMod val="50000"/>
                  </a:schemeClr>
                </a:solidFill>
              </a:rPr>
              <a:t>Tendinitis</a:t>
            </a:r>
          </a:p>
          <a:p>
            <a:pPr>
              <a:buFont typeface="Arial" pitchFamily="34" charset="0"/>
              <a:buChar char="•"/>
            </a:pPr>
            <a:r>
              <a:rPr lang="es-US" sz="2800" dirty="0" smtClean="0">
                <a:solidFill>
                  <a:schemeClr val="accent1">
                    <a:lumMod val="50000"/>
                  </a:schemeClr>
                </a:solidFill>
              </a:rPr>
              <a:t>Fracturas </a:t>
            </a:r>
            <a:r>
              <a:rPr lang="es-US" sz="2800" dirty="0">
                <a:solidFill>
                  <a:schemeClr val="accent1">
                    <a:lumMod val="50000"/>
                  </a:schemeClr>
                </a:solidFill>
              </a:rPr>
              <a:t>por tensión </a:t>
            </a:r>
            <a:r>
              <a:rPr lang="es-US" sz="2800" dirty="0" smtClean="0">
                <a:solidFill>
                  <a:schemeClr val="accent1">
                    <a:lumMod val="50000"/>
                  </a:schemeClr>
                </a:solidFill>
              </a:rPr>
              <a:t>ósea</a:t>
            </a:r>
          </a:p>
          <a:p>
            <a:pPr>
              <a:buFont typeface="Arial" pitchFamily="34" charset="0"/>
              <a:buChar char="•"/>
            </a:pPr>
            <a:r>
              <a:rPr lang="es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US" sz="2800" dirty="0">
                <a:solidFill>
                  <a:schemeClr val="accent1">
                    <a:lumMod val="50000"/>
                  </a:schemeClr>
                </a:solidFill>
              </a:rPr>
              <a:t>Fracturas por </a:t>
            </a:r>
            <a:r>
              <a:rPr lang="es-US" sz="2800" dirty="0" smtClean="0">
                <a:solidFill>
                  <a:schemeClr val="accent1">
                    <a:lumMod val="50000"/>
                  </a:schemeClr>
                </a:solidFill>
              </a:rPr>
              <a:t>avulsión</a:t>
            </a:r>
          </a:p>
          <a:p>
            <a:pPr>
              <a:buFont typeface="Arial" pitchFamily="34" charset="0"/>
              <a:buChar char="•"/>
            </a:pPr>
            <a:r>
              <a:rPr lang="es-US" sz="2800" dirty="0" smtClean="0">
                <a:solidFill>
                  <a:schemeClr val="accent1">
                    <a:lumMod val="50000"/>
                  </a:schemeClr>
                </a:solidFill>
              </a:rPr>
              <a:t>Osteítis </a:t>
            </a:r>
            <a:r>
              <a:rPr lang="es-US" sz="2800" dirty="0">
                <a:solidFill>
                  <a:schemeClr val="accent1">
                    <a:lumMod val="50000"/>
                  </a:schemeClr>
                </a:solidFill>
              </a:rPr>
              <a:t>del </a:t>
            </a:r>
            <a:r>
              <a:rPr lang="es-US" sz="2800" dirty="0" smtClean="0">
                <a:solidFill>
                  <a:schemeClr val="accent1">
                    <a:lumMod val="50000"/>
                  </a:schemeClr>
                </a:solidFill>
              </a:rPr>
              <a:t>pubis</a:t>
            </a:r>
          </a:p>
          <a:p>
            <a:pPr>
              <a:buFont typeface="Arial" pitchFamily="34" charset="0"/>
              <a:buChar char="•"/>
            </a:pPr>
            <a:r>
              <a:rPr lang="es-US" sz="2800" dirty="0" smtClean="0">
                <a:solidFill>
                  <a:schemeClr val="accent1">
                    <a:lumMod val="50000"/>
                  </a:schemeClr>
                </a:solidFill>
              </a:rPr>
              <a:t>Síndromes </a:t>
            </a:r>
            <a:r>
              <a:rPr lang="es-US" sz="2800" dirty="0">
                <a:solidFill>
                  <a:schemeClr val="accent1">
                    <a:lumMod val="50000"/>
                  </a:schemeClr>
                </a:solidFill>
              </a:rPr>
              <a:t>de compresión </a:t>
            </a:r>
            <a:r>
              <a:rPr lang="es-US" sz="2800" dirty="0" smtClean="0">
                <a:solidFill>
                  <a:schemeClr val="accent1">
                    <a:lumMod val="50000"/>
                  </a:schemeClr>
                </a:solidFill>
              </a:rPr>
              <a:t>neurológica (</a:t>
            </a:r>
            <a:r>
              <a:rPr lang="es-US" sz="2800" dirty="0" err="1" smtClean="0">
                <a:solidFill>
                  <a:schemeClr val="accent1">
                    <a:lumMod val="50000"/>
                  </a:schemeClr>
                </a:solidFill>
              </a:rPr>
              <a:t>ciatalgias</a:t>
            </a:r>
            <a:r>
              <a:rPr lang="es-US" sz="2800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es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s-US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US" sz="2800" dirty="0" smtClean="0">
                <a:solidFill>
                  <a:schemeClr val="accent1">
                    <a:lumMod val="50000"/>
                  </a:schemeClr>
                </a:solidFill>
              </a:rPr>
              <a:t>Meralgia parestésica (</a:t>
            </a:r>
            <a:r>
              <a:rPr lang="es-US" sz="2800" dirty="0">
                <a:solidFill>
                  <a:schemeClr val="accent1">
                    <a:lumMod val="50000"/>
                  </a:schemeClr>
                </a:solidFill>
              </a:rPr>
              <a:t>compresión </a:t>
            </a:r>
            <a:r>
              <a:rPr lang="es-US" sz="2800" dirty="0" smtClean="0">
                <a:solidFill>
                  <a:schemeClr val="accent1">
                    <a:lumMod val="50000"/>
                  </a:schemeClr>
                </a:solidFill>
              </a:rPr>
              <a:t>del nervio </a:t>
            </a:r>
            <a:r>
              <a:rPr lang="es-US" sz="2800" dirty="0" err="1" smtClean="0">
                <a:solidFill>
                  <a:schemeClr val="accent1">
                    <a:lumMod val="50000"/>
                  </a:schemeClr>
                </a:solidFill>
              </a:rPr>
              <a:t>femorocutáneo</a:t>
            </a:r>
            <a:r>
              <a:rPr lang="es-US" sz="2800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es-US" sz="2800" dirty="0" smtClean="0">
                <a:solidFill>
                  <a:schemeClr val="accent1">
                    <a:lumMod val="50000"/>
                  </a:schemeClr>
                </a:solidFill>
              </a:rPr>
              <a:t>Osteoporosis transitoria de cadera:</a:t>
            </a:r>
          </a:p>
          <a:p>
            <a:endParaRPr lang="es-US" sz="2400" i="1" dirty="0" smtClean="0"/>
          </a:p>
          <a:p>
            <a:endParaRPr lang="es-US" sz="2400" dirty="0" smtClean="0"/>
          </a:p>
          <a:p>
            <a:endParaRPr lang="es-US" sz="2400" dirty="0" smtClean="0"/>
          </a:p>
          <a:p>
            <a:endParaRPr lang="es-US" sz="2400" dirty="0" smtClean="0"/>
          </a:p>
          <a:p>
            <a:endParaRPr lang="es-US" sz="2400" dirty="0" smtClean="0"/>
          </a:p>
          <a:p>
            <a:r>
              <a:rPr lang="es-US" sz="2400" dirty="0" smtClean="0"/>
              <a:t> </a:t>
            </a:r>
            <a:endParaRPr lang="es-E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0068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178" y="1295400"/>
            <a:ext cx="9108822" cy="3799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88047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6B6F000D-0060-0899-D29D-FD102577053B}"/>
              </a:ext>
            </a:extLst>
          </p:cNvPr>
          <p:cNvSpPr txBox="1"/>
          <p:nvPr/>
        </p:nvSpPr>
        <p:spPr>
          <a:xfrm>
            <a:off x="398758" y="914400"/>
            <a:ext cx="874524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3600" b="1" dirty="0" smtClean="0">
                <a:solidFill>
                  <a:schemeClr val="accent1">
                    <a:lumMod val="50000"/>
                  </a:schemeClr>
                </a:solidFill>
              </a:rPr>
              <a:t>Rodilla dolorosa</a:t>
            </a:r>
          </a:p>
          <a:p>
            <a:pPr>
              <a:buFont typeface="Arial" pitchFamily="34" charset="0"/>
              <a:buChar char="•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La articulación está conformada por huesos, cartílagos, músculos, tendones y ligamentos especializados en soportar peso y proporcionar estabilidad</a:t>
            </a:r>
            <a:endParaRPr lang="es-US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El </a:t>
            </a:r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dolor de la rodilla es muy frecuente </a:t>
            </a:r>
            <a:endParaRPr lang="es-US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adolescentes </a:t>
            </a:r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y en adultos jóvenes 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predominan las </a:t>
            </a:r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lesiones de tipo traumático </a:t>
            </a:r>
            <a:endParaRPr lang="es-US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en el adulto mayor </a:t>
            </a:r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los procesos 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inflamatorios y degenerativos.</a:t>
            </a:r>
          </a:p>
        </p:txBody>
      </p:sp>
    </p:spTree>
    <p:extLst>
      <p:ext uri="{BB962C8B-B14F-4D97-AF65-F5344CB8AC3E}">
        <p14:creationId xmlns="" xmlns:p14="http://schemas.microsoft.com/office/powerpoint/2010/main" val="186418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6B6F000D-0060-0899-D29D-FD102577053B}"/>
              </a:ext>
            </a:extLst>
          </p:cNvPr>
          <p:cNvSpPr txBox="1"/>
          <p:nvPr/>
        </p:nvSpPr>
        <p:spPr>
          <a:xfrm>
            <a:off x="170158" y="786110"/>
            <a:ext cx="874524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3600" b="1" dirty="0" smtClean="0">
                <a:solidFill>
                  <a:schemeClr val="accent1">
                    <a:lumMod val="50000"/>
                  </a:schemeClr>
                </a:solidFill>
              </a:rPr>
              <a:t>Rodilla dolorosa</a:t>
            </a:r>
          </a:p>
          <a:p>
            <a:endParaRPr lang="es-US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El dolor de los tejidos blandos extrarticular casi siempre es debido a una afección local y rara vez es referido.</a:t>
            </a:r>
          </a:p>
          <a:p>
            <a:pPr>
              <a:buFont typeface="Arial" pitchFamily="34" charset="0"/>
              <a:buChar char="•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Dolor referido a </a:t>
            </a:r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a rodilla por presentar una afección en la cadera</a:t>
            </a:r>
            <a:endParaRPr lang="es-US" sz="32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s-US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s-US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s-US" sz="3200" dirty="0" smtClean="0"/>
          </a:p>
          <a:p>
            <a:endParaRPr lang="es-US" sz="32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418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6B6F000D-0060-0899-D29D-FD102577053B}"/>
              </a:ext>
            </a:extLst>
          </p:cNvPr>
          <p:cNvSpPr txBox="1"/>
          <p:nvPr/>
        </p:nvSpPr>
        <p:spPr>
          <a:xfrm>
            <a:off x="170158" y="786110"/>
            <a:ext cx="874524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3600" b="1" dirty="0" smtClean="0">
                <a:solidFill>
                  <a:schemeClr val="accent1">
                    <a:lumMod val="50000"/>
                  </a:schemeClr>
                </a:solidFill>
              </a:rPr>
              <a:t>Rodilla dolorosa</a:t>
            </a:r>
          </a:p>
          <a:p>
            <a:endParaRPr lang="es-US" sz="1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US" sz="3600" b="1" dirty="0" smtClean="0">
                <a:solidFill>
                  <a:schemeClr val="accent1">
                    <a:lumMod val="50000"/>
                  </a:schemeClr>
                </a:solidFill>
              </a:rPr>
              <a:t>Síndrome s dolorosos </a:t>
            </a:r>
            <a:r>
              <a:rPr lang="pt-BR" sz="3600" b="1" dirty="0" smtClean="0">
                <a:solidFill>
                  <a:schemeClr val="accent1">
                    <a:lumMod val="50000"/>
                  </a:schemeClr>
                </a:solidFill>
              </a:rPr>
              <a:t>de </a:t>
            </a:r>
            <a:r>
              <a:rPr lang="es-US" sz="3600" b="1" dirty="0" smtClean="0">
                <a:solidFill>
                  <a:schemeClr val="accent1">
                    <a:lumMod val="50000"/>
                  </a:schemeClr>
                </a:solidFill>
              </a:rPr>
              <a:t>rodilla</a:t>
            </a:r>
          </a:p>
          <a:p>
            <a:pPr>
              <a:buFont typeface="Arial" pitchFamily="34" charset="0"/>
              <a:buChar char="•"/>
            </a:pPr>
            <a:r>
              <a:rPr lang="es-US" sz="3000" dirty="0" smtClean="0">
                <a:solidFill>
                  <a:schemeClr val="accent1">
                    <a:lumMod val="50000"/>
                  </a:schemeClr>
                </a:solidFill>
              </a:rPr>
              <a:t>Luxación rotuliana</a:t>
            </a:r>
          </a:p>
          <a:p>
            <a:pPr>
              <a:buFont typeface="Arial" pitchFamily="34" charset="0"/>
              <a:buChar char="•"/>
            </a:pPr>
            <a:r>
              <a:rPr lang="es-US" sz="3000" dirty="0" smtClean="0">
                <a:solidFill>
                  <a:schemeClr val="accent1">
                    <a:lumMod val="50000"/>
                  </a:schemeClr>
                </a:solidFill>
              </a:rPr>
              <a:t>Condromalacia rotuliana</a:t>
            </a:r>
          </a:p>
          <a:p>
            <a:pPr>
              <a:buFont typeface="Arial" pitchFamily="34" charset="0"/>
              <a:buChar char="•"/>
            </a:pPr>
            <a:r>
              <a:rPr lang="es-US" sz="3000" dirty="0" smtClean="0">
                <a:solidFill>
                  <a:schemeClr val="accent1">
                    <a:lumMod val="50000"/>
                  </a:schemeClr>
                </a:solidFill>
              </a:rPr>
              <a:t>Lesiones de los meniscos</a:t>
            </a:r>
          </a:p>
          <a:p>
            <a:pPr lvl="1">
              <a:buFont typeface="Courier New" pitchFamily="49" charset="0"/>
              <a:buChar char="o"/>
            </a:pPr>
            <a:r>
              <a:rPr lang="es-US" sz="3000" dirty="0" smtClean="0">
                <a:solidFill>
                  <a:schemeClr val="accent1">
                    <a:lumMod val="50000"/>
                  </a:schemeClr>
                </a:solidFill>
              </a:rPr>
              <a:t>Roturas de menisco</a:t>
            </a:r>
          </a:p>
          <a:p>
            <a:pPr lvl="1">
              <a:buFont typeface="Courier New" pitchFamily="49" charset="0"/>
              <a:buChar char="o"/>
            </a:pPr>
            <a:r>
              <a:rPr lang="es-US" sz="3000" dirty="0" smtClean="0">
                <a:solidFill>
                  <a:schemeClr val="accent1">
                    <a:lumMod val="50000"/>
                  </a:schemeClr>
                </a:solidFill>
              </a:rPr>
              <a:t>Menisco dicoide</a:t>
            </a:r>
          </a:p>
          <a:p>
            <a:pPr>
              <a:buFont typeface="Arial" pitchFamily="34" charset="0"/>
              <a:buChar char="•"/>
            </a:pPr>
            <a:r>
              <a:rPr lang="es-US" sz="3000" dirty="0" smtClean="0">
                <a:solidFill>
                  <a:schemeClr val="accent1">
                    <a:lumMod val="50000"/>
                  </a:schemeClr>
                </a:solidFill>
              </a:rPr>
              <a:t>Lesiones de los ligamentos (integridad de los ligamentos colaterales (medial y lateral) y de los cruzados (anterior y posterior).</a:t>
            </a:r>
            <a:endParaRPr lang="es-US" sz="32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418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739266"/>
            <a:ext cx="7772400" cy="5837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866461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550127"/>
            <a:ext cx="8229600" cy="6155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8664611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6B6F000D-0060-0899-D29D-FD102577053B}"/>
              </a:ext>
            </a:extLst>
          </p:cNvPr>
          <p:cNvSpPr txBox="1"/>
          <p:nvPr/>
        </p:nvSpPr>
        <p:spPr>
          <a:xfrm>
            <a:off x="228600" y="571917"/>
            <a:ext cx="874524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3600" b="1" dirty="0" smtClean="0">
                <a:solidFill>
                  <a:schemeClr val="accent1">
                    <a:lumMod val="50000"/>
                  </a:schemeClr>
                </a:solidFill>
              </a:rPr>
              <a:t>Bursitis</a:t>
            </a:r>
          </a:p>
          <a:p>
            <a:pPr>
              <a:buFont typeface="Arial" pitchFamily="34" charset="0"/>
              <a:buChar char="•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Bursitis </a:t>
            </a:r>
            <a:r>
              <a:rPr lang="es-US" sz="3200" dirty="0" err="1" smtClean="0">
                <a:solidFill>
                  <a:schemeClr val="accent1">
                    <a:lumMod val="50000"/>
                  </a:schemeClr>
                </a:solidFill>
              </a:rPr>
              <a:t>prepatelar</a:t>
            </a:r>
            <a:endParaRPr lang="es-US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Bursitis </a:t>
            </a:r>
            <a:r>
              <a:rPr lang="es-US" sz="3200" dirty="0" err="1" smtClean="0">
                <a:solidFill>
                  <a:schemeClr val="accent1">
                    <a:lumMod val="50000"/>
                  </a:schemeClr>
                </a:solidFill>
              </a:rPr>
              <a:t>infrapatelar</a:t>
            </a:r>
            <a:endParaRPr lang="es-US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Bursitis anserina</a:t>
            </a:r>
          </a:p>
          <a:p>
            <a:pPr>
              <a:buFont typeface="Arial" pitchFamily="34" charset="0"/>
              <a:buChar char="•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El </a:t>
            </a:r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quiste poplíteo o “quiste de Baker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”: Bursas </a:t>
            </a:r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existentes en 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el hueco poplíteo</a:t>
            </a:r>
          </a:p>
          <a:p>
            <a:pPr>
              <a:buFont typeface="Arial" pitchFamily="34" charset="0"/>
              <a:buChar char="•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Síndrome de plica sinovial</a:t>
            </a:r>
          </a:p>
          <a:p>
            <a:pPr>
              <a:buFont typeface="Arial" pitchFamily="34" charset="0"/>
              <a:buChar char="•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Enfermedad de Pellegrini-</a:t>
            </a:r>
            <a:r>
              <a:rPr lang="es-US" sz="3200" dirty="0" err="1" smtClean="0">
                <a:solidFill>
                  <a:schemeClr val="accent1">
                    <a:lumMod val="50000"/>
                  </a:schemeClr>
                </a:solidFill>
              </a:rPr>
              <a:t>Stieda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: calcificación del ligamento colateral interno de la rodilla</a:t>
            </a:r>
          </a:p>
          <a:p>
            <a:pPr>
              <a:buFont typeface="Arial" pitchFamily="34" charset="0"/>
              <a:buChar char="•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Enfermedad de </a:t>
            </a:r>
            <a:r>
              <a:rPr lang="es-US" sz="3200" dirty="0" err="1" smtClean="0">
                <a:solidFill>
                  <a:schemeClr val="accent1">
                    <a:lumMod val="50000"/>
                  </a:schemeClr>
                </a:solidFill>
              </a:rPr>
              <a:t>Osgood-Schlatter</a:t>
            </a:r>
            <a:endParaRPr lang="es-US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US" sz="3200" dirty="0" err="1" smtClean="0">
                <a:solidFill>
                  <a:schemeClr val="accent1">
                    <a:lumMod val="50000"/>
                  </a:schemeClr>
                </a:solidFill>
              </a:rPr>
              <a:t>Osteocondritis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US" sz="3200" dirty="0" err="1" smtClean="0">
                <a:solidFill>
                  <a:schemeClr val="accent1">
                    <a:lumMod val="50000"/>
                  </a:schemeClr>
                </a:solidFill>
              </a:rPr>
              <a:t>disecante</a:t>
            </a:r>
            <a:endParaRPr lang="es-US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Sinovitis </a:t>
            </a:r>
            <a:r>
              <a:rPr lang="es-US" sz="3200" dirty="0" err="1" smtClean="0">
                <a:solidFill>
                  <a:schemeClr val="accent1">
                    <a:lumMod val="50000"/>
                  </a:schemeClr>
                </a:solidFill>
              </a:rPr>
              <a:t>villonodular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 pigmentada</a:t>
            </a:r>
            <a:endParaRPr lang="es-E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5658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CD7615FF-07D3-3B4C-1A7B-508A50F8446C}"/>
              </a:ext>
            </a:extLst>
          </p:cNvPr>
          <p:cNvSpPr txBox="1"/>
          <p:nvPr/>
        </p:nvSpPr>
        <p:spPr>
          <a:xfrm>
            <a:off x="609600" y="980728"/>
            <a:ext cx="769619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CONCEPTO</a:t>
            </a:r>
          </a:p>
          <a:p>
            <a:pPr algn="just"/>
            <a:r>
              <a:rPr lang="es-ES" sz="3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Si el nombre de reuma o reumatismo se asocia a todas las causas que producen dolor en el aparato locomotor, Se denomina reumatismo de partes blandas al “Síndrome doloroso del aparato músculo-esquelético”, en las cuales se excluyen las afecciones de las articulaciones y de los huesos.</a:t>
            </a:r>
          </a:p>
        </p:txBody>
      </p:sp>
    </p:spTree>
    <p:extLst>
      <p:ext uri="{BB962C8B-B14F-4D97-AF65-F5344CB8AC3E}">
        <p14:creationId xmlns="" xmlns:p14="http://schemas.microsoft.com/office/powerpoint/2010/main" val="26052460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C5EEA354-880A-9CFD-F6AC-5DF4AC4B3C70}"/>
              </a:ext>
            </a:extLst>
          </p:cNvPr>
          <p:cNvSpPr txBox="1"/>
          <p:nvPr/>
        </p:nvSpPr>
        <p:spPr>
          <a:xfrm>
            <a:off x="246888" y="722004"/>
            <a:ext cx="843534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3600" b="1" dirty="0" smtClean="0">
                <a:solidFill>
                  <a:schemeClr val="accent1">
                    <a:lumMod val="50000"/>
                  </a:schemeClr>
                </a:solidFill>
              </a:rPr>
              <a:t>Pie doloroso</a:t>
            </a:r>
          </a:p>
          <a:p>
            <a:pPr>
              <a:buFont typeface="Arial" pitchFamily="34" charset="0"/>
              <a:buChar char="•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El pie constituye una unidad compuesta por diferentes elementos que funcionan de manera armónica </a:t>
            </a:r>
          </a:p>
          <a:p>
            <a:pPr>
              <a:buFont typeface="Arial" pitchFamily="34" charset="0"/>
              <a:buChar char="•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Se pude dividir en tres subunidades: </a:t>
            </a:r>
          </a:p>
          <a:p>
            <a:pPr lvl="1">
              <a:buFont typeface="Wingdings" pitchFamily="2" charset="2"/>
              <a:buChar char="§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el retropié</a:t>
            </a:r>
          </a:p>
          <a:p>
            <a:pPr lvl="1">
              <a:buFont typeface="Wingdings" pitchFamily="2" charset="2"/>
              <a:buChar char="§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el </a:t>
            </a:r>
            <a:r>
              <a:rPr lang="es-US" sz="3200" dirty="0" err="1" smtClean="0">
                <a:solidFill>
                  <a:schemeClr val="accent1">
                    <a:lumMod val="50000"/>
                  </a:schemeClr>
                </a:solidFill>
              </a:rPr>
              <a:t>mediopié</a:t>
            </a:r>
            <a:endParaRPr lang="es-US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el </a:t>
            </a:r>
            <a:r>
              <a:rPr lang="es-US" sz="3200" dirty="0" err="1" smtClean="0">
                <a:solidFill>
                  <a:schemeClr val="accent1">
                    <a:lumMod val="50000"/>
                  </a:schemeClr>
                </a:solidFill>
              </a:rPr>
              <a:t>antepié</a:t>
            </a:r>
            <a:endParaRPr lang="es-US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s-E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83225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C5EEA354-880A-9CFD-F6AC-5DF4AC4B3C70}"/>
              </a:ext>
            </a:extLst>
          </p:cNvPr>
          <p:cNvSpPr txBox="1"/>
          <p:nvPr/>
        </p:nvSpPr>
        <p:spPr>
          <a:xfrm>
            <a:off x="150876" y="593987"/>
            <a:ext cx="899312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3200" b="1" dirty="0">
                <a:solidFill>
                  <a:schemeClr val="accent1">
                    <a:lumMod val="50000"/>
                  </a:schemeClr>
                </a:solidFill>
              </a:rPr>
              <a:t>Arcos del pie</a:t>
            </a:r>
          </a:p>
          <a:p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Los arcos del pie resultan de la disposición anatómica</a:t>
            </a:r>
          </a:p>
          <a:p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de los huesos 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elementos estabilizadores </a:t>
            </a:r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estáticos (ligamentos, aponeurosis) y dinámicos</a:t>
            </a:r>
          </a:p>
          <a:p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(músculos, tendones).</a:t>
            </a:r>
          </a:p>
          <a:p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El arco longitudinal interno </a:t>
            </a:r>
            <a:endParaRPr lang="es-US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El </a:t>
            </a:r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arco longitudinal 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externo</a:t>
            </a:r>
          </a:p>
          <a:p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El </a:t>
            </a:r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arco transverso 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anterior</a:t>
            </a:r>
          </a:p>
          <a:p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El arco transverso 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posterior</a:t>
            </a:r>
            <a:endParaRPr lang="es-ES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s-E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33566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graphicFrame>
        <p:nvGraphicFramePr>
          <p:cNvPr id="2" name="Tabla 2">
            <a:extLst>
              <a:ext uri="{FF2B5EF4-FFF2-40B4-BE49-F238E27FC236}">
                <a16:creationId xmlns="" xmlns:a16="http://schemas.microsoft.com/office/drawing/2014/main" id="{EF877FA3-AE90-90D6-0CE0-AA4705866052}"/>
              </a:ext>
            </a:extLst>
          </p:cNvPr>
          <p:cNvGraphicFramePr>
            <a:graphicFrameLocks noGrp="1"/>
          </p:cNvGraphicFramePr>
          <p:nvPr/>
        </p:nvGraphicFramePr>
        <p:xfrm>
          <a:off x="1609530" y="719666"/>
          <a:ext cx="601047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5235">
                  <a:extLst>
                    <a:ext uri="{9D8B030D-6E8A-4147-A177-3AD203B41FA5}">
                      <a16:colId xmlns="" xmlns:a16="http://schemas.microsoft.com/office/drawing/2014/main" val="3137711612"/>
                    </a:ext>
                  </a:extLst>
                </a:gridCol>
                <a:gridCol w="3005235">
                  <a:extLst>
                    <a:ext uri="{9D8B030D-6E8A-4147-A177-3AD203B41FA5}">
                      <a16:colId xmlns="" xmlns:a16="http://schemas.microsoft.com/office/drawing/2014/main" val="14554675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5360228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E647CA9F-2F54-8005-9C74-35A197E42EEF}"/>
              </a:ext>
            </a:extLst>
          </p:cNvPr>
          <p:cNvSpPr txBox="1"/>
          <p:nvPr/>
        </p:nvSpPr>
        <p:spPr>
          <a:xfrm>
            <a:off x="877825" y="719667"/>
            <a:ext cx="78136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3600" b="1" dirty="0" smtClean="0">
                <a:solidFill>
                  <a:schemeClr val="accent1">
                    <a:lumMod val="50000"/>
                  </a:schemeClr>
                </a:solidFill>
              </a:rPr>
              <a:t>Estructuras </a:t>
            </a:r>
            <a:r>
              <a:rPr lang="es-US" sz="3600" b="1" dirty="0">
                <a:solidFill>
                  <a:schemeClr val="accent1">
                    <a:lumMod val="50000"/>
                  </a:schemeClr>
                </a:solidFill>
              </a:rPr>
              <a:t>del pie que pueden generar dolor</a:t>
            </a:r>
          </a:p>
          <a:p>
            <a:pPr>
              <a:buFont typeface="Arial" pitchFamily="34" charset="0"/>
              <a:buChar char="•"/>
            </a:pPr>
            <a:r>
              <a:rPr lang="es-US" sz="3600" dirty="0" smtClean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es-US" sz="3600" dirty="0">
                <a:solidFill>
                  <a:schemeClr val="accent1">
                    <a:lumMod val="50000"/>
                  </a:schemeClr>
                </a:solidFill>
              </a:rPr>
              <a:t>Articulaciones</a:t>
            </a:r>
          </a:p>
          <a:p>
            <a:pPr>
              <a:buFont typeface="Arial" pitchFamily="34" charset="0"/>
              <a:buChar char="•"/>
            </a:pPr>
            <a:r>
              <a:rPr lang="es-US" sz="3600" dirty="0">
                <a:solidFill>
                  <a:schemeClr val="accent1">
                    <a:lumMod val="50000"/>
                  </a:schemeClr>
                </a:solidFill>
              </a:rPr>
              <a:t>- Piel y tejido celular subcutáneo</a:t>
            </a:r>
          </a:p>
          <a:p>
            <a:pPr>
              <a:buFont typeface="Arial" pitchFamily="34" charset="0"/>
              <a:buChar char="•"/>
            </a:pPr>
            <a:r>
              <a:rPr lang="es-US" sz="3600" dirty="0">
                <a:solidFill>
                  <a:schemeClr val="accent1">
                    <a:lumMod val="50000"/>
                  </a:schemeClr>
                </a:solidFill>
              </a:rPr>
              <a:t>- Fascia plantar</a:t>
            </a:r>
          </a:p>
          <a:p>
            <a:pPr>
              <a:buFont typeface="Arial" pitchFamily="34" charset="0"/>
              <a:buChar char="•"/>
            </a:pPr>
            <a:r>
              <a:rPr lang="es-US" sz="3600" dirty="0">
                <a:solidFill>
                  <a:schemeClr val="accent1">
                    <a:lumMod val="50000"/>
                  </a:schemeClr>
                </a:solidFill>
              </a:rPr>
              <a:t>- Tendones y vainas tendinosas</a:t>
            </a:r>
          </a:p>
          <a:p>
            <a:pPr>
              <a:buFont typeface="Arial" pitchFamily="34" charset="0"/>
              <a:buChar char="•"/>
            </a:pPr>
            <a:r>
              <a:rPr lang="es-US" sz="3600" dirty="0">
                <a:solidFill>
                  <a:schemeClr val="accent1">
                    <a:lumMod val="50000"/>
                  </a:schemeClr>
                </a:solidFill>
              </a:rPr>
              <a:t>- Bursas</a:t>
            </a:r>
          </a:p>
          <a:p>
            <a:pPr>
              <a:buFont typeface="Arial" pitchFamily="34" charset="0"/>
              <a:buChar char="•"/>
            </a:pPr>
            <a:r>
              <a:rPr lang="es-US" sz="3600" dirty="0">
                <a:solidFill>
                  <a:schemeClr val="accent1">
                    <a:lumMod val="50000"/>
                  </a:schemeClr>
                </a:solidFill>
              </a:rPr>
              <a:t>- Huesos</a:t>
            </a:r>
          </a:p>
          <a:p>
            <a:pPr>
              <a:buFont typeface="Arial" pitchFamily="34" charset="0"/>
              <a:buChar char="•"/>
            </a:pPr>
            <a:r>
              <a:rPr lang="es-US" sz="3600" dirty="0">
                <a:solidFill>
                  <a:schemeClr val="accent1">
                    <a:lumMod val="50000"/>
                  </a:schemeClr>
                </a:solidFill>
              </a:rPr>
              <a:t>- Estructuras neurológicas</a:t>
            </a:r>
          </a:p>
          <a:p>
            <a:pPr>
              <a:buFont typeface="Arial" pitchFamily="34" charset="0"/>
              <a:buChar char="•"/>
            </a:pPr>
            <a:r>
              <a:rPr lang="es-US" sz="3600" dirty="0">
                <a:solidFill>
                  <a:schemeClr val="accent1">
                    <a:lumMod val="50000"/>
                  </a:schemeClr>
                </a:solidFill>
              </a:rPr>
              <a:t>- Vasos sanguíneos</a:t>
            </a:r>
            <a:endParaRPr lang="es-ES" sz="32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61412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graphicFrame>
        <p:nvGraphicFramePr>
          <p:cNvPr id="2" name="Tabla 2">
            <a:extLst>
              <a:ext uri="{FF2B5EF4-FFF2-40B4-BE49-F238E27FC236}">
                <a16:creationId xmlns="" xmlns:a16="http://schemas.microsoft.com/office/drawing/2014/main" id="{EF877FA3-AE90-90D6-0CE0-AA4705866052}"/>
              </a:ext>
            </a:extLst>
          </p:cNvPr>
          <p:cNvGraphicFramePr>
            <a:graphicFrameLocks noGrp="1"/>
          </p:cNvGraphicFramePr>
          <p:nvPr/>
        </p:nvGraphicFramePr>
        <p:xfrm>
          <a:off x="1609530" y="719666"/>
          <a:ext cx="601047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5235">
                  <a:extLst>
                    <a:ext uri="{9D8B030D-6E8A-4147-A177-3AD203B41FA5}">
                      <a16:colId xmlns="" xmlns:a16="http://schemas.microsoft.com/office/drawing/2014/main" val="3137711612"/>
                    </a:ext>
                  </a:extLst>
                </a:gridCol>
                <a:gridCol w="3005235">
                  <a:extLst>
                    <a:ext uri="{9D8B030D-6E8A-4147-A177-3AD203B41FA5}">
                      <a16:colId xmlns="" xmlns:a16="http://schemas.microsoft.com/office/drawing/2014/main" val="14554675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5360228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E647CA9F-2F54-8005-9C74-35A197E42EEF}"/>
              </a:ext>
            </a:extLst>
          </p:cNvPr>
          <p:cNvSpPr txBox="1"/>
          <p:nvPr/>
        </p:nvSpPr>
        <p:spPr>
          <a:xfrm>
            <a:off x="246888" y="500211"/>
            <a:ext cx="85725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Causas de dolor de pie</a:t>
            </a:r>
          </a:p>
          <a:p>
            <a:r>
              <a:rPr lang="es-US" sz="3600" b="1" dirty="0" smtClean="0">
                <a:solidFill>
                  <a:schemeClr val="accent1">
                    <a:lumMod val="50000"/>
                  </a:schemeClr>
                </a:solidFill>
              </a:rPr>
              <a:t>Pie </a:t>
            </a:r>
            <a:r>
              <a:rPr lang="es-US" sz="3600" b="1" dirty="0" smtClean="0">
                <a:solidFill>
                  <a:schemeClr val="accent1">
                    <a:lumMod val="50000"/>
                  </a:schemeClr>
                </a:solidFill>
              </a:rPr>
              <a:t>plano lateral: </a:t>
            </a:r>
            <a:r>
              <a:rPr lang="es-US" sz="3600" b="1" dirty="0" smtClean="0">
                <a:solidFill>
                  <a:schemeClr val="accent1">
                    <a:lumMod val="50000"/>
                  </a:schemeClr>
                </a:solidFill>
              </a:rPr>
              <a:t>da lugar al pie valgo</a:t>
            </a:r>
            <a:endParaRPr lang="es-US" sz="36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US" sz="3600" dirty="0">
                <a:solidFill>
                  <a:schemeClr val="accent1">
                    <a:lumMod val="50000"/>
                  </a:schemeClr>
                </a:solidFill>
              </a:rPr>
              <a:t>Consiste en la disminución, la pérdida o, </a:t>
            </a:r>
            <a:r>
              <a:rPr lang="es-US" sz="3600" dirty="0" smtClean="0">
                <a:solidFill>
                  <a:schemeClr val="accent1">
                    <a:lumMod val="50000"/>
                  </a:schemeClr>
                </a:solidFill>
              </a:rPr>
              <a:t>inclusive, la </a:t>
            </a:r>
            <a:r>
              <a:rPr lang="es-US" sz="3600" dirty="0">
                <a:solidFill>
                  <a:schemeClr val="accent1">
                    <a:lumMod val="50000"/>
                  </a:schemeClr>
                </a:solidFill>
              </a:rPr>
              <a:t>inversión del arco longitudinal </a:t>
            </a:r>
            <a:r>
              <a:rPr lang="es-US" sz="3600" dirty="0" smtClean="0">
                <a:solidFill>
                  <a:schemeClr val="accent1">
                    <a:lumMod val="50000"/>
                  </a:schemeClr>
                </a:solidFill>
              </a:rPr>
              <a:t>interno</a:t>
            </a:r>
          </a:p>
          <a:p>
            <a:pPr lvl="1">
              <a:buFont typeface="Arial" pitchFamily="34" charset="0"/>
              <a:buChar char="•"/>
            </a:pPr>
            <a:r>
              <a:rPr lang="es-US" sz="3600" dirty="0" smtClean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Congénito</a:t>
            </a:r>
          </a:p>
          <a:p>
            <a:pPr lvl="1">
              <a:buFont typeface="Arial" pitchFamily="34" charset="0"/>
              <a:buChar char="•"/>
            </a:pPr>
            <a:r>
              <a:rPr lang="es-US" sz="3600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Adquirido</a:t>
            </a:r>
          </a:p>
          <a:p>
            <a:r>
              <a:rPr lang="es-US" sz="3600" b="1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Pie cavo:</a:t>
            </a:r>
          </a:p>
          <a:p>
            <a:r>
              <a:rPr lang="es-US" sz="3600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Esta deformidad, menos conocida que el pie plano, es según algunos autores mucho más frecuente</a:t>
            </a:r>
            <a:endParaRPr lang="es-US" sz="6600" dirty="0" smtClean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00754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graphicFrame>
        <p:nvGraphicFramePr>
          <p:cNvPr id="2" name="Tabla 2">
            <a:extLst>
              <a:ext uri="{FF2B5EF4-FFF2-40B4-BE49-F238E27FC236}">
                <a16:creationId xmlns="" xmlns:a16="http://schemas.microsoft.com/office/drawing/2014/main" id="{EF877FA3-AE90-90D6-0CE0-AA4705866052}"/>
              </a:ext>
            </a:extLst>
          </p:cNvPr>
          <p:cNvGraphicFramePr>
            <a:graphicFrameLocks noGrp="1"/>
          </p:cNvGraphicFramePr>
          <p:nvPr/>
        </p:nvGraphicFramePr>
        <p:xfrm>
          <a:off x="1609530" y="719666"/>
          <a:ext cx="601047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5235">
                  <a:extLst>
                    <a:ext uri="{9D8B030D-6E8A-4147-A177-3AD203B41FA5}">
                      <a16:colId xmlns="" xmlns:a16="http://schemas.microsoft.com/office/drawing/2014/main" val="3137711612"/>
                    </a:ext>
                  </a:extLst>
                </a:gridCol>
                <a:gridCol w="3005235">
                  <a:extLst>
                    <a:ext uri="{9D8B030D-6E8A-4147-A177-3AD203B41FA5}">
                      <a16:colId xmlns="" xmlns:a16="http://schemas.microsoft.com/office/drawing/2014/main" val="14554675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5360228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E647CA9F-2F54-8005-9C74-35A197E42EEF}"/>
              </a:ext>
            </a:extLst>
          </p:cNvPr>
          <p:cNvSpPr txBox="1"/>
          <p:nvPr/>
        </p:nvSpPr>
        <p:spPr>
          <a:xfrm>
            <a:off x="246888" y="500211"/>
            <a:ext cx="85725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30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537163"/>
            <a:ext cx="7010400" cy="5019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CuadroTexto"/>
          <p:cNvSpPr txBox="1"/>
          <p:nvPr/>
        </p:nvSpPr>
        <p:spPr>
          <a:xfrm>
            <a:off x="533400" y="594360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S" sz="2800" b="1" dirty="0" smtClean="0">
                <a:solidFill>
                  <a:schemeClr val="accent1">
                    <a:lumMod val="50000"/>
                  </a:schemeClr>
                </a:solidFill>
              </a:rPr>
              <a:t>Pie plano del arco interno</a:t>
            </a:r>
            <a:endParaRPr lang="es-US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00754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graphicFrame>
        <p:nvGraphicFramePr>
          <p:cNvPr id="2" name="Tabla 2">
            <a:extLst>
              <a:ext uri="{FF2B5EF4-FFF2-40B4-BE49-F238E27FC236}">
                <a16:creationId xmlns="" xmlns:a16="http://schemas.microsoft.com/office/drawing/2014/main" id="{EF877FA3-AE90-90D6-0CE0-AA4705866052}"/>
              </a:ext>
            </a:extLst>
          </p:cNvPr>
          <p:cNvGraphicFramePr>
            <a:graphicFrameLocks noGrp="1"/>
          </p:cNvGraphicFramePr>
          <p:nvPr/>
        </p:nvGraphicFramePr>
        <p:xfrm>
          <a:off x="1609530" y="719666"/>
          <a:ext cx="601047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5235">
                  <a:extLst>
                    <a:ext uri="{9D8B030D-6E8A-4147-A177-3AD203B41FA5}">
                      <a16:colId xmlns="" xmlns:a16="http://schemas.microsoft.com/office/drawing/2014/main" val="3137711612"/>
                    </a:ext>
                  </a:extLst>
                </a:gridCol>
                <a:gridCol w="3005235">
                  <a:extLst>
                    <a:ext uri="{9D8B030D-6E8A-4147-A177-3AD203B41FA5}">
                      <a16:colId xmlns="" xmlns:a16="http://schemas.microsoft.com/office/drawing/2014/main" val="14554675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5360228"/>
                  </a:ext>
                </a:extLst>
              </a:tr>
            </a:tbl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8806" y="685800"/>
            <a:ext cx="8684229" cy="5105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CuadroTexto"/>
          <p:cNvSpPr txBox="1"/>
          <p:nvPr/>
        </p:nvSpPr>
        <p:spPr>
          <a:xfrm>
            <a:off x="914400" y="5943600"/>
            <a:ext cx="769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S" sz="2800" b="1" dirty="0" smtClean="0">
                <a:solidFill>
                  <a:schemeClr val="accent1">
                    <a:lumMod val="50000"/>
                  </a:schemeClr>
                </a:solidFill>
              </a:rPr>
              <a:t>Desviación en valgo del </a:t>
            </a:r>
            <a:r>
              <a:rPr lang="es-US" sz="2800" b="1" dirty="0" err="1" smtClean="0">
                <a:solidFill>
                  <a:schemeClr val="accent1">
                    <a:lumMod val="50000"/>
                  </a:schemeClr>
                </a:solidFill>
              </a:rPr>
              <a:t>retropie</a:t>
            </a:r>
            <a:endParaRPr lang="es-US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04692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graphicFrame>
        <p:nvGraphicFramePr>
          <p:cNvPr id="2" name="Tabla 2">
            <a:extLst>
              <a:ext uri="{FF2B5EF4-FFF2-40B4-BE49-F238E27FC236}">
                <a16:creationId xmlns="" xmlns:a16="http://schemas.microsoft.com/office/drawing/2014/main" id="{EF877FA3-AE90-90D6-0CE0-AA4705866052}"/>
              </a:ext>
            </a:extLst>
          </p:cNvPr>
          <p:cNvGraphicFramePr>
            <a:graphicFrameLocks noGrp="1"/>
          </p:cNvGraphicFramePr>
          <p:nvPr/>
        </p:nvGraphicFramePr>
        <p:xfrm>
          <a:off x="1609530" y="719666"/>
          <a:ext cx="601047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5235">
                  <a:extLst>
                    <a:ext uri="{9D8B030D-6E8A-4147-A177-3AD203B41FA5}">
                      <a16:colId xmlns="" xmlns:a16="http://schemas.microsoft.com/office/drawing/2014/main" val="3137711612"/>
                    </a:ext>
                  </a:extLst>
                </a:gridCol>
                <a:gridCol w="3005235">
                  <a:extLst>
                    <a:ext uri="{9D8B030D-6E8A-4147-A177-3AD203B41FA5}">
                      <a16:colId xmlns="" xmlns:a16="http://schemas.microsoft.com/office/drawing/2014/main" val="14554675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5360228"/>
                  </a:ext>
                </a:extLst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914400" y="5943600"/>
            <a:ext cx="769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S" sz="2800" b="1" dirty="0" smtClean="0">
                <a:solidFill>
                  <a:schemeClr val="accent1">
                    <a:lumMod val="50000"/>
                  </a:schemeClr>
                </a:solidFill>
              </a:rPr>
              <a:t>Pie cavo: arco </a:t>
            </a:r>
            <a:r>
              <a:rPr lang="es-US" sz="2800" b="1" smtClean="0">
                <a:solidFill>
                  <a:schemeClr val="accent1">
                    <a:lumMod val="50000"/>
                  </a:schemeClr>
                </a:solidFill>
              </a:rPr>
              <a:t>longitudinal interno elevado</a:t>
            </a:r>
            <a:endParaRPr lang="es-US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677255"/>
            <a:ext cx="7848600" cy="506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2404692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graphicFrame>
        <p:nvGraphicFramePr>
          <p:cNvPr id="2" name="Tabla 2">
            <a:extLst>
              <a:ext uri="{FF2B5EF4-FFF2-40B4-BE49-F238E27FC236}">
                <a16:creationId xmlns="" xmlns:a16="http://schemas.microsoft.com/office/drawing/2014/main" id="{EF877FA3-AE90-90D6-0CE0-AA4705866052}"/>
              </a:ext>
            </a:extLst>
          </p:cNvPr>
          <p:cNvGraphicFramePr>
            <a:graphicFrameLocks noGrp="1"/>
          </p:cNvGraphicFramePr>
          <p:nvPr/>
        </p:nvGraphicFramePr>
        <p:xfrm>
          <a:off x="1609530" y="719666"/>
          <a:ext cx="601047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5235">
                  <a:extLst>
                    <a:ext uri="{9D8B030D-6E8A-4147-A177-3AD203B41FA5}">
                      <a16:colId xmlns="" xmlns:a16="http://schemas.microsoft.com/office/drawing/2014/main" val="3137711612"/>
                    </a:ext>
                  </a:extLst>
                </a:gridCol>
                <a:gridCol w="3005235">
                  <a:extLst>
                    <a:ext uri="{9D8B030D-6E8A-4147-A177-3AD203B41FA5}">
                      <a16:colId xmlns="" xmlns:a16="http://schemas.microsoft.com/office/drawing/2014/main" val="14554675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5360228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E647CA9F-2F54-8005-9C74-35A197E42EEF}"/>
              </a:ext>
            </a:extLst>
          </p:cNvPr>
          <p:cNvSpPr txBox="1"/>
          <p:nvPr/>
        </p:nvSpPr>
        <p:spPr>
          <a:xfrm>
            <a:off x="246888" y="500211"/>
            <a:ext cx="85725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Causas de dolor de pie</a:t>
            </a:r>
          </a:p>
          <a:p>
            <a:r>
              <a:rPr lang="es-US" sz="3600" b="1" dirty="0" smtClean="0">
                <a:solidFill>
                  <a:schemeClr val="accent1">
                    <a:lumMod val="50000"/>
                  </a:schemeClr>
                </a:solidFill>
              </a:rPr>
              <a:t>Pie </a:t>
            </a:r>
            <a:r>
              <a:rPr lang="es-US" sz="3600" b="1" dirty="0" smtClean="0">
                <a:solidFill>
                  <a:schemeClr val="accent1">
                    <a:lumMod val="50000"/>
                  </a:schemeClr>
                </a:solidFill>
              </a:rPr>
              <a:t>plano </a:t>
            </a:r>
            <a:r>
              <a:rPr lang="es-US" sz="3600" b="1" dirty="0" smtClean="0">
                <a:solidFill>
                  <a:schemeClr val="accent1">
                    <a:lumMod val="50000"/>
                  </a:schemeClr>
                </a:solidFill>
              </a:rPr>
              <a:t>anterior: </a:t>
            </a:r>
            <a:r>
              <a:rPr lang="es-US" sz="3200" b="1" dirty="0" smtClean="0">
                <a:solidFill>
                  <a:schemeClr val="accent1">
                    <a:lumMod val="50000"/>
                  </a:schemeClr>
                </a:solidFill>
              </a:rPr>
              <a:t>da lugar al pie </a:t>
            </a:r>
            <a:r>
              <a:rPr lang="es-US" sz="3200" b="1" dirty="0" smtClean="0">
                <a:solidFill>
                  <a:schemeClr val="accent1">
                    <a:lumMod val="50000"/>
                  </a:schemeClr>
                </a:solidFill>
              </a:rPr>
              <a:t>insuficiente</a:t>
            </a:r>
          </a:p>
          <a:p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Es debido a la caída del arco transversal anterior con subluxación interna del los dedos 1ro y 5to, y los tres dedos del medio en martillo</a:t>
            </a:r>
          </a:p>
          <a:p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Es el pie plano que más manifestaciones clínicas presenta</a:t>
            </a:r>
            <a:endParaRPr lang="es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00754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1" y="614790"/>
            <a:ext cx="6477000" cy="5200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CuadroTexto"/>
          <p:cNvSpPr txBox="1"/>
          <p:nvPr/>
        </p:nvSpPr>
        <p:spPr>
          <a:xfrm>
            <a:off x="228600" y="61722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S" sz="2800" b="1" dirty="0" smtClean="0">
                <a:solidFill>
                  <a:schemeClr val="accent1">
                    <a:lumMod val="50000"/>
                  </a:schemeClr>
                </a:solidFill>
              </a:rPr>
              <a:t>Pie plano anterior</a:t>
            </a:r>
            <a:r>
              <a:rPr lang="es-US" sz="2800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es-US" sz="2800" dirty="0" err="1" smtClean="0">
                <a:solidFill>
                  <a:schemeClr val="accent1">
                    <a:lumMod val="50000"/>
                  </a:schemeClr>
                </a:solidFill>
              </a:rPr>
              <a:t>Hallus</a:t>
            </a:r>
            <a:r>
              <a:rPr lang="es-US" sz="2800" dirty="0" smtClean="0">
                <a:solidFill>
                  <a:schemeClr val="accent1">
                    <a:lumMod val="50000"/>
                  </a:schemeClr>
                </a:solidFill>
              </a:rPr>
              <a:t> valgo y dedos en martillos</a:t>
            </a:r>
            <a:endParaRPr lang="es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57643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BAB0E734-184B-F0A4-2EA2-847CE64C764D}"/>
              </a:ext>
            </a:extLst>
          </p:cNvPr>
          <p:cNvSpPr txBox="1"/>
          <p:nvPr/>
        </p:nvSpPr>
        <p:spPr>
          <a:xfrm>
            <a:off x="381000" y="609600"/>
            <a:ext cx="8534399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3600" b="1" dirty="0" smtClean="0">
                <a:solidFill>
                  <a:schemeClr val="accent1">
                    <a:lumMod val="50000"/>
                  </a:schemeClr>
                </a:solidFill>
              </a:rPr>
              <a:t>Otras causas de dolor de pie</a:t>
            </a:r>
          </a:p>
          <a:p>
            <a:pPr>
              <a:buFont typeface="Arial" pitchFamily="34" charset="0"/>
              <a:buChar char="•"/>
            </a:pPr>
            <a:r>
              <a:rPr lang="es-US" sz="3200" dirty="0" err="1" smtClean="0">
                <a:solidFill>
                  <a:schemeClr val="accent1">
                    <a:lumMod val="50000"/>
                  </a:schemeClr>
                </a:solidFill>
              </a:rPr>
              <a:t>hallux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US" sz="3200" dirty="0" err="1" smtClean="0">
                <a:solidFill>
                  <a:schemeClr val="accent1">
                    <a:lumMod val="50000"/>
                  </a:schemeClr>
                </a:solidFill>
              </a:rPr>
              <a:t>valgus</a:t>
            </a:r>
            <a:endParaRPr lang="es-US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US" sz="3200" dirty="0" err="1" smtClean="0">
                <a:solidFill>
                  <a:schemeClr val="accent1">
                    <a:lumMod val="50000"/>
                  </a:schemeClr>
                </a:solidFill>
              </a:rPr>
              <a:t>hallux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US" sz="3200" dirty="0" err="1" smtClean="0">
                <a:solidFill>
                  <a:schemeClr val="accent1">
                    <a:lumMod val="50000"/>
                  </a:schemeClr>
                </a:solidFill>
              </a:rPr>
              <a:t>rigidus</a:t>
            </a:r>
            <a:endParaRPr lang="es-US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Patologías de los huesos 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sesamoideos</a:t>
            </a:r>
          </a:p>
          <a:p>
            <a:pPr>
              <a:buFont typeface="Arial" pitchFamily="34" charset="0"/>
              <a:buChar char="•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Neuroma 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de </a:t>
            </a:r>
            <a:r>
              <a:rPr lang="es-US" sz="3200" dirty="0" err="1" smtClean="0">
                <a:solidFill>
                  <a:schemeClr val="accent1">
                    <a:lumMod val="50000"/>
                  </a:schemeClr>
                </a:solidFill>
              </a:rPr>
              <a:t>Morton</a:t>
            </a:r>
            <a:endParaRPr lang="es-US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Fracturas 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de 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fatiga</a:t>
            </a:r>
          </a:p>
          <a:p>
            <a:pPr>
              <a:buFont typeface="Arial" pitchFamily="34" charset="0"/>
              <a:buChar char="•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Bursitis </a:t>
            </a:r>
            <a:r>
              <a:rPr lang="es-US" sz="3200" dirty="0" err="1" smtClean="0">
                <a:solidFill>
                  <a:schemeClr val="accent1">
                    <a:lumMod val="50000"/>
                  </a:schemeClr>
                </a:solidFill>
              </a:rPr>
              <a:t>calcánea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US" sz="3200" dirty="0" err="1" smtClean="0">
                <a:solidFill>
                  <a:schemeClr val="accent1">
                    <a:lumMod val="50000"/>
                  </a:schemeClr>
                </a:solidFill>
              </a:rPr>
              <a:t>retroaquiliana</a:t>
            </a:r>
            <a:endParaRPr lang="es-US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Bursitis </a:t>
            </a:r>
            <a:r>
              <a:rPr lang="es-US" sz="3200" dirty="0" err="1" smtClean="0">
                <a:solidFill>
                  <a:schemeClr val="accent1">
                    <a:lumMod val="50000"/>
                  </a:schemeClr>
                </a:solidFill>
              </a:rPr>
              <a:t>aquiliana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subcutánea</a:t>
            </a:r>
            <a:endParaRPr lang="es-US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Fascitis 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plantar</a:t>
            </a:r>
          </a:p>
          <a:p>
            <a:pPr>
              <a:buFont typeface="Arial" pitchFamily="34" charset="0"/>
              <a:buChar char="•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Bursitis </a:t>
            </a:r>
            <a:r>
              <a:rPr lang="es-US" sz="3200" dirty="0" err="1" smtClean="0">
                <a:solidFill>
                  <a:schemeClr val="accent1">
                    <a:lumMod val="50000"/>
                  </a:schemeClr>
                </a:solidFill>
              </a:rPr>
              <a:t>infracalcánea</a:t>
            </a:r>
            <a:endParaRPr lang="es-US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Cojinete graso plantar doloroso</a:t>
            </a:r>
            <a:endParaRPr lang="es-US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US" sz="3200" dirty="0" err="1" smtClean="0">
                <a:solidFill>
                  <a:srgbClr val="FF0000"/>
                </a:solidFill>
              </a:rPr>
              <a:t>Talalgias</a:t>
            </a:r>
            <a:endParaRPr lang="es-E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5764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1B64631B-BCEE-0D50-C79D-107D6312705C}"/>
              </a:ext>
            </a:extLst>
          </p:cNvPr>
          <p:cNvSpPr txBox="1"/>
          <p:nvPr/>
        </p:nvSpPr>
        <p:spPr>
          <a:xfrm>
            <a:off x="381000" y="908722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CARACTERISTICAS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Los reumatismos de partes blandas son un amplio grupo de afecciones reumáticas de diferentes causas y variadas manifestaciones clínicas.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Aproximadamente la tercera parte de los pacientes que atiende el reumatólogo fuera del ámbito hospitalario tiene un reumatismo de parte blanda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Se ha estimado que el 95 % de las personas que llegan a la adultes han sufrido al menos un reumatismo de partes blandas</a:t>
            </a:r>
          </a:p>
        </p:txBody>
      </p:sp>
    </p:spTree>
    <p:extLst>
      <p:ext uri="{BB962C8B-B14F-4D97-AF65-F5344CB8AC3E}">
        <p14:creationId xmlns="" xmlns:p14="http://schemas.microsoft.com/office/powerpoint/2010/main" val="12218238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381000" y="1447800"/>
          <a:ext cx="8458200" cy="521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29100"/>
                <a:gridCol w="4229100"/>
              </a:tblGrid>
              <a:tr h="518160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US" sz="28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Tendinitis </a:t>
                      </a:r>
                      <a:r>
                        <a:rPr lang="es-US" sz="2800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aquiliana</a:t>
                      </a:r>
                      <a:endParaRPr lang="es-US" sz="2800" kern="12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US" sz="28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Bursitis </a:t>
                      </a:r>
                      <a:r>
                        <a:rPr lang="es-US" sz="2800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retrocalcánea</a:t>
                      </a:r>
                      <a:endParaRPr lang="es-US" sz="2800" kern="12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US" sz="28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Bursitis </a:t>
                      </a:r>
                      <a:r>
                        <a:rPr lang="es-US" sz="2800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retroaquiliana</a:t>
                      </a:r>
                      <a:endParaRPr lang="es-US" sz="2800" kern="12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US" sz="2800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Entesopatía</a:t>
                      </a:r>
                      <a:r>
                        <a:rPr lang="es-US" sz="28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US" sz="2800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aquiliana</a:t>
                      </a:r>
                      <a:r>
                        <a:rPr lang="es-US" sz="28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asociada a enfermedades reumáticas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US" sz="28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Fascitis plantar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US" sz="28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Ruptura de la fascia plantar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US" sz="28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Bursitis </a:t>
                      </a:r>
                      <a:r>
                        <a:rPr lang="es-US" sz="2800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infracalcánea</a:t>
                      </a:r>
                      <a:endParaRPr lang="es-US" sz="2800" kern="12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US" sz="28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Cojinete graso plantar doloroso</a:t>
                      </a:r>
                      <a:endParaRPr lang="es-US" sz="2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US" sz="28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Artritis </a:t>
                      </a:r>
                      <a:r>
                        <a:rPr lang="es-US" sz="2800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subtalar</a:t>
                      </a:r>
                      <a:endParaRPr lang="es-US" sz="2800" kern="12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US" sz="28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Compresión del nervio calcáneo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US" sz="28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Lesiones óseas del calcáneo</a:t>
                      </a:r>
                    </a:p>
                    <a:p>
                      <a:pPr lvl="1">
                        <a:buFont typeface="Courier New" pitchFamily="49" charset="0"/>
                        <a:buChar char="o"/>
                      </a:pPr>
                      <a:r>
                        <a:rPr lang="es-US" sz="28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Fracturas</a:t>
                      </a:r>
                    </a:p>
                    <a:p>
                      <a:pPr lvl="1">
                        <a:buFont typeface="Courier New" pitchFamily="49" charset="0"/>
                        <a:buChar char="o"/>
                      </a:pPr>
                      <a:r>
                        <a:rPr lang="es-US" sz="28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Fracturas de fatiga</a:t>
                      </a:r>
                    </a:p>
                    <a:p>
                      <a:pPr lvl="1">
                        <a:buFont typeface="Courier New" pitchFamily="49" charset="0"/>
                        <a:buChar char="o"/>
                      </a:pPr>
                      <a:r>
                        <a:rPr lang="es-US" sz="28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Exostosis</a:t>
                      </a:r>
                    </a:p>
                    <a:p>
                      <a:pPr lvl="1">
                        <a:buFont typeface="Courier New" pitchFamily="49" charset="0"/>
                        <a:buChar char="o"/>
                      </a:pPr>
                      <a:r>
                        <a:rPr lang="es-US" sz="28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Infecciones</a:t>
                      </a:r>
                    </a:p>
                    <a:p>
                      <a:pPr lvl="1">
                        <a:buFont typeface="Courier New" pitchFamily="49" charset="0"/>
                        <a:buChar char="o"/>
                      </a:pPr>
                      <a:r>
                        <a:rPr lang="es-US" sz="28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Neoplasias</a:t>
                      </a:r>
                    </a:p>
                    <a:p>
                      <a:pPr lvl="1">
                        <a:buFont typeface="Courier New" pitchFamily="49" charset="0"/>
                        <a:buChar char="o"/>
                      </a:pPr>
                      <a:r>
                        <a:rPr lang="es-US" sz="2800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Osteocondritis</a:t>
                      </a:r>
                      <a:r>
                        <a:rPr lang="es-US" sz="28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(enfermedad de </a:t>
                      </a:r>
                      <a:r>
                        <a:rPr lang="es-US" sz="2800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Sever</a:t>
                      </a:r>
                      <a:r>
                        <a:rPr lang="es-US" sz="28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s-US" sz="2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609600" y="60960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3600" b="1" dirty="0" smtClean="0">
                <a:solidFill>
                  <a:schemeClr val="accent1">
                    <a:lumMod val="50000"/>
                  </a:schemeClr>
                </a:solidFill>
              </a:rPr>
              <a:t>Causas de </a:t>
            </a:r>
            <a:r>
              <a:rPr lang="es-US" sz="3600" b="1" dirty="0" err="1" smtClean="0">
                <a:solidFill>
                  <a:schemeClr val="accent1">
                    <a:lumMod val="50000"/>
                  </a:schemeClr>
                </a:solidFill>
              </a:rPr>
              <a:t>talalgia</a:t>
            </a:r>
            <a:endParaRPr lang="es-U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57643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BAB0E734-184B-F0A4-2EA2-847CE64C764D}"/>
              </a:ext>
            </a:extLst>
          </p:cNvPr>
          <p:cNvSpPr txBox="1"/>
          <p:nvPr/>
        </p:nvSpPr>
        <p:spPr>
          <a:xfrm>
            <a:off x="2211705" y="2057401"/>
            <a:ext cx="5160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gracias</a:t>
            </a:r>
          </a:p>
        </p:txBody>
      </p:sp>
    </p:spTree>
    <p:extLst>
      <p:ext uri="{BB962C8B-B14F-4D97-AF65-F5344CB8AC3E}">
        <p14:creationId xmlns="" xmlns:p14="http://schemas.microsoft.com/office/powerpoint/2010/main" val="29257643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ACD21C00-76C8-D5DA-7757-ACA7419B712A}"/>
              </a:ext>
            </a:extLst>
          </p:cNvPr>
          <p:cNvSpPr txBox="1"/>
          <p:nvPr/>
        </p:nvSpPr>
        <p:spPr>
          <a:xfrm>
            <a:off x="914400" y="476674"/>
            <a:ext cx="6858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Reumatismo de partes blandas localizados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Bursitis, las tendinitis y fascitis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Neuropatías por compresión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Síndrome doloroso regional complejo</a:t>
            </a:r>
          </a:p>
          <a:p>
            <a:r>
              <a:rPr lang="es-ES" sz="2400" b="1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Reumatismo de partes blandas generalizados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Fibromialgia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Síndrome de fatiga crónica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Dolor musculoesquelético en niños</a:t>
            </a:r>
          </a:p>
          <a:p>
            <a:r>
              <a:rPr lang="es-ES" sz="2400" b="1" dirty="0">
                <a:solidFill>
                  <a:srgbClr val="C00000"/>
                </a:solidFill>
                <a:latin typeface="Calibri"/>
              </a:rPr>
              <a:t>Síndromes dolorosos regionales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latin typeface="Calibri"/>
              </a:rPr>
              <a:t>mano dolorosa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latin typeface="Calibri"/>
              </a:rPr>
              <a:t>hombro doloroso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latin typeface="Calibri"/>
              </a:rPr>
              <a:t>dolor cervical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FF0000"/>
                </a:solidFill>
                <a:latin typeface="Calibri"/>
              </a:rPr>
              <a:t>cadera dolorosa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FF0000"/>
                </a:solidFill>
                <a:latin typeface="Calibri"/>
              </a:rPr>
              <a:t>rodilla dolorosa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FF0000"/>
                </a:solidFill>
                <a:latin typeface="Calibri"/>
              </a:rPr>
              <a:t>pie doloroso</a:t>
            </a:r>
          </a:p>
        </p:txBody>
      </p:sp>
    </p:spTree>
    <p:extLst>
      <p:ext uri="{BB962C8B-B14F-4D97-AF65-F5344CB8AC3E}">
        <p14:creationId xmlns="" xmlns:p14="http://schemas.microsoft.com/office/powerpoint/2010/main" val="2785325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6B6F000D-0060-0899-D29D-FD102577053B}"/>
              </a:ext>
            </a:extLst>
          </p:cNvPr>
          <p:cNvSpPr txBox="1"/>
          <p:nvPr/>
        </p:nvSpPr>
        <p:spPr>
          <a:xfrm>
            <a:off x="533400" y="838200"/>
            <a:ext cx="80772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S" sz="3600" b="1" dirty="0" smtClean="0">
                <a:solidFill>
                  <a:schemeClr val="accent1">
                    <a:lumMod val="50000"/>
                  </a:schemeClr>
                </a:solidFill>
              </a:rPr>
              <a:t>Cadera Dolorosa</a:t>
            </a:r>
          </a:p>
          <a:p>
            <a:endParaRPr lang="es-US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La </a:t>
            </a:r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zona 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comprendida entre:</a:t>
            </a:r>
          </a:p>
          <a:p>
            <a:pPr>
              <a:buFont typeface="Arial" pitchFamily="34" charset="0"/>
              <a:buChar char="•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cara anterior: el </a:t>
            </a:r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ligamento 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inguinal y </a:t>
            </a:r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el 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tercio medio </a:t>
            </a:r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del 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muslo </a:t>
            </a:r>
          </a:p>
          <a:p>
            <a:pPr>
              <a:buFont typeface="Arial" pitchFamily="34" charset="0"/>
              <a:buChar char="•"/>
            </a:pP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cara posterior: </a:t>
            </a:r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desde la 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cresta ilíaca hasta tercio </a:t>
            </a:r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medio del </a:t>
            </a:r>
            <a:r>
              <a:rPr lang="es-US" sz="3200" dirty="0" smtClean="0">
                <a:solidFill>
                  <a:schemeClr val="accent1">
                    <a:lumMod val="50000"/>
                  </a:schemeClr>
                </a:solidFill>
              </a:rPr>
              <a:t>muslo</a:t>
            </a:r>
            <a:endParaRPr lang="es-ES" sz="3200" b="0" i="0" u="none" strike="noStrike" baseline="0" dirty="0">
              <a:solidFill>
                <a:schemeClr val="accent1">
                  <a:lumMod val="50000"/>
                </a:schemeClr>
              </a:solidFill>
              <a:latin typeface="MinionPro-Regula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10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6B6F000D-0060-0899-D29D-FD102577053B}"/>
              </a:ext>
            </a:extLst>
          </p:cNvPr>
          <p:cNvSpPr txBox="1"/>
          <p:nvPr/>
        </p:nvSpPr>
        <p:spPr>
          <a:xfrm>
            <a:off x="304801" y="858640"/>
            <a:ext cx="830579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3600" b="1" dirty="0" smtClean="0">
                <a:solidFill>
                  <a:schemeClr val="accent1">
                    <a:lumMod val="50000"/>
                  </a:schemeClr>
                </a:solidFill>
              </a:rPr>
              <a:t>Ligamento de la cadera</a:t>
            </a:r>
            <a:endParaRPr lang="es-US" sz="3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Ligamento </a:t>
            </a:r>
            <a:r>
              <a:rPr lang="es-US" sz="3200" dirty="0" err="1">
                <a:solidFill>
                  <a:schemeClr val="accent1">
                    <a:lumMod val="50000"/>
                  </a:schemeClr>
                </a:solidFill>
              </a:rPr>
              <a:t>iliofemoral</a:t>
            </a:r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: el más fuerte de todos, ayuda a mantener la posición erecta </a:t>
            </a:r>
          </a:p>
          <a:p>
            <a:pPr marL="514350" indent="-514350">
              <a:buFont typeface="+mj-lt"/>
              <a:buAutoNum type="arabicPeriod"/>
            </a:pPr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Ligamento </a:t>
            </a:r>
            <a:r>
              <a:rPr lang="es-US" sz="3200" dirty="0" err="1">
                <a:solidFill>
                  <a:schemeClr val="accent1">
                    <a:lumMod val="50000"/>
                  </a:schemeClr>
                </a:solidFill>
              </a:rPr>
              <a:t>pubofemoral</a:t>
            </a:r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Ligamento </a:t>
            </a:r>
            <a:r>
              <a:rPr lang="es-US" sz="3200" dirty="0" err="1">
                <a:solidFill>
                  <a:schemeClr val="accent1">
                    <a:lumMod val="50000"/>
                  </a:schemeClr>
                </a:solidFill>
              </a:rPr>
              <a:t>isquiofemoral</a:t>
            </a:r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Ligamento transverso </a:t>
            </a:r>
            <a:r>
              <a:rPr lang="es-US" sz="3200" dirty="0" err="1">
                <a:solidFill>
                  <a:schemeClr val="accent1">
                    <a:lumMod val="50000"/>
                  </a:schemeClr>
                </a:solidFill>
              </a:rPr>
              <a:t>acetabular</a:t>
            </a:r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s-US" sz="3200" dirty="0">
                <a:solidFill>
                  <a:schemeClr val="accent1">
                    <a:lumMod val="50000"/>
                  </a:schemeClr>
                </a:solidFill>
              </a:rPr>
              <a:t>Ligamento redondo </a:t>
            </a:r>
          </a:p>
        </p:txBody>
      </p:sp>
    </p:spTree>
    <p:extLst>
      <p:ext uri="{BB962C8B-B14F-4D97-AF65-F5344CB8AC3E}">
        <p14:creationId xmlns="" xmlns:p14="http://schemas.microsoft.com/office/powerpoint/2010/main" val="1722667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6B6F000D-0060-0899-D29D-FD102577053B}"/>
              </a:ext>
            </a:extLst>
          </p:cNvPr>
          <p:cNvSpPr txBox="1"/>
          <p:nvPr/>
        </p:nvSpPr>
        <p:spPr>
          <a:xfrm>
            <a:off x="304801" y="457200"/>
            <a:ext cx="8305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S" sz="3600" b="1" dirty="0" smtClean="0">
                <a:solidFill>
                  <a:schemeClr val="accent1">
                    <a:lumMod val="50000"/>
                  </a:schemeClr>
                </a:solidFill>
              </a:rPr>
              <a:t>Músculos de la cadera</a:t>
            </a:r>
            <a:endParaRPr lang="es-U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28600" y="1066800"/>
            <a:ext cx="4038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S" sz="2400" b="1" dirty="0" smtClean="0">
                <a:solidFill>
                  <a:schemeClr val="accent1">
                    <a:lumMod val="50000"/>
                  </a:schemeClr>
                </a:solidFill>
              </a:rPr>
              <a:t>Músculos </a:t>
            </a:r>
            <a:r>
              <a:rPr lang="es-US" sz="2400" b="1" dirty="0">
                <a:solidFill>
                  <a:schemeClr val="accent1">
                    <a:lumMod val="50000"/>
                  </a:schemeClr>
                </a:solidFill>
              </a:rPr>
              <a:t>flexores </a:t>
            </a:r>
            <a:endParaRPr lang="es-US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psoasilíaco </a:t>
            </a:r>
          </a:p>
          <a:p>
            <a:pPr marL="457200" indent="-457200">
              <a:buFont typeface="+mj-lt"/>
              <a:buAutoNum type="arabicPeriod"/>
            </a:pPr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el </a:t>
            </a:r>
            <a:r>
              <a:rPr lang="es-US" sz="2400" dirty="0">
                <a:solidFill>
                  <a:schemeClr val="accent1">
                    <a:lumMod val="50000"/>
                  </a:schemeClr>
                </a:solidFill>
              </a:rPr>
              <a:t>recto </a:t>
            </a:r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anterior</a:t>
            </a:r>
          </a:p>
          <a:p>
            <a:pPr marL="457200" indent="-457200">
              <a:buFont typeface="+mj-lt"/>
              <a:buAutoNum type="arabicPeriod"/>
            </a:pPr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el sartorio</a:t>
            </a:r>
          </a:p>
          <a:p>
            <a:pPr marL="457200" indent="-457200">
              <a:buFont typeface="+mj-lt"/>
              <a:buAutoNum type="arabicPeriod"/>
            </a:pPr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el </a:t>
            </a:r>
            <a:r>
              <a:rPr lang="es-US" sz="2400" dirty="0">
                <a:solidFill>
                  <a:schemeClr val="accent1">
                    <a:lumMod val="50000"/>
                  </a:schemeClr>
                </a:solidFill>
              </a:rPr>
              <a:t>pectíneo</a:t>
            </a:r>
          </a:p>
          <a:p>
            <a:pPr marL="457200" indent="-457200">
              <a:buFont typeface="+mj-lt"/>
              <a:buAutoNum type="arabicPeriod"/>
            </a:pPr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el </a:t>
            </a:r>
            <a:r>
              <a:rPr lang="es-US" sz="2400" dirty="0">
                <a:solidFill>
                  <a:schemeClr val="accent1">
                    <a:lumMod val="50000"/>
                  </a:schemeClr>
                </a:solidFill>
              </a:rPr>
              <a:t>tensor de la fascia </a:t>
            </a:r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lata</a:t>
            </a:r>
            <a:endParaRPr lang="es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724400" y="1143000"/>
            <a:ext cx="365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2400" b="1" dirty="0" smtClean="0">
                <a:solidFill>
                  <a:schemeClr val="accent1">
                    <a:lumMod val="50000"/>
                  </a:schemeClr>
                </a:solidFill>
              </a:rPr>
              <a:t>Músculos extensores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s-US" sz="2400" dirty="0">
                <a:solidFill>
                  <a:schemeClr val="accent1">
                    <a:lumMod val="50000"/>
                  </a:schemeClr>
                </a:solidFill>
              </a:rPr>
              <a:t>el glúteo mayor </a:t>
            </a:r>
            <a:endParaRPr lang="es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eriod" startAt="6"/>
            </a:pPr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el </a:t>
            </a:r>
            <a:r>
              <a:rPr lang="es-US" sz="2400" dirty="0">
                <a:solidFill>
                  <a:schemeClr val="accent1">
                    <a:lumMod val="50000"/>
                  </a:schemeClr>
                </a:solidFill>
              </a:rPr>
              <a:t>bíceps </a:t>
            </a:r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crural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el </a:t>
            </a:r>
            <a:r>
              <a:rPr lang="es-US" sz="2400" dirty="0">
                <a:solidFill>
                  <a:schemeClr val="accent1">
                    <a:lumMod val="50000"/>
                  </a:schemeClr>
                </a:solidFill>
              </a:rPr>
              <a:t>semitendinoso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el </a:t>
            </a:r>
            <a:r>
              <a:rPr lang="es-US" sz="2400" dirty="0">
                <a:solidFill>
                  <a:schemeClr val="accent1">
                    <a:lumMod val="50000"/>
                  </a:schemeClr>
                </a:solidFill>
              </a:rPr>
              <a:t>semimembranoso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304801" y="3352800"/>
            <a:ext cx="8610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2400" b="1" dirty="0" smtClean="0">
                <a:solidFill>
                  <a:schemeClr val="accent1">
                    <a:lumMod val="50000"/>
                  </a:schemeClr>
                </a:solidFill>
              </a:rPr>
              <a:t>abductores:</a:t>
            </a:r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 el glúteo </a:t>
            </a:r>
            <a:r>
              <a:rPr lang="es-US" sz="2400" dirty="0">
                <a:solidFill>
                  <a:schemeClr val="accent1">
                    <a:lumMod val="50000"/>
                  </a:schemeClr>
                </a:solidFill>
              </a:rPr>
              <a:t>medio </a:t>
            </a:r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y </a:t>
            </a:r>
            <a:r>
              <a:rPr lang="es-US" sz="2400" dirty="0">
                <a:solidFill>
                  <a:schemeClr val="accent1">
                    <a:lumMod val="50000"/>
                  </a:schemeClr>
                </a:solidFill>
              </a:rPr>
              <a:t>el menor. </a:t>
            </a:r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 (2)</a:t>
            </a:r>
          </a:p>
          <a:p>
            <a:r>
              <a:rPr lang="es-US" sz="2400" b="1" dirty="0" smtClean="0">
                <a:solidFill>
                  <a:schemeClr val="accent1">
                    <a:lumMod val="50000"/>
                  </a:schemeClr>
                </a:solidFill>
              </a:rPr>
              <a:t>aductores : </a:t>
            </a:r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el aductor mayor</a:t>
            </a:r>
            <a:r>
              <a:rPr lang="es-US" sz="2400" dirty="0">
                <a:solidFill>
                  <a:schemeClr val="accent1">
                    <a:lumMod val="50000"/>
                  </a:schemeClr>
                </a:solidFill>
              </a:rPr>
              <a:t>, el aductor largo, el aductor corto, el pectíneo </a:t>
            </a:r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y  el </a:t>
            </a:r>
            <a:r>
              <a:rPr lang="es-US" sz="2400" dirty="0">
                <a:solidFill>
                  <a:schemeClr val="accent1">
                    <a:lumMod val="50000"/>
                  </a:schemeClr>
                </a:solidFill>
              </a:rPr>
              <a:t>recto interno. </a:t>
            </a:r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(5)</a:t>
            </a:r>
          </a:p>
          <a:p>
            <a:r>
              <a:rPr lang="es-US" sz="2400" b="1" dirty="0" smtClean="0">
                <a:solidFill>
                  <a:schemeClr val="accent1">
                    <a:lumMod val="50000"/>
                  </a:schemeClr>
                </a:solidFill>
              </a:rPr>
              <a:t>rotadores </a:t>
            </a:r>
            <a:r>
              <a:rPr lang="es-US" sz="2400" b="1" dirty="0">
                <a:solidFill>
                  <a:schemeClr val="accent1">
                    <a:lumMod val="50000"/>
                  </a:schemeClr>
                </a:solidFill>
              </a:rPr>
              <a:t>mediales </a:t>
            </a:r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es-US" sz="2400" dirty="0">
                <a:solidFill>
                  <a:schemeClr val="accent1">
                    <a:lumMod val="50000"/>
                  </a:schemeClr>
                </a:solidFill>
              </a:rPr>
              <a:t>el </a:t>
            </a:r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glúteo medio</a:t>
            </a:r>
            <a:r>
              <a:rPr lang="es-US" sz="2400" dirty="0">
                <a:solidFill>
                  <a:schemeClr val="accent1">
                    <a:lumMod val="50000"/>
                  </a:schemeClr>
                </a:solidFill>
              </a:rPr>
              <a:t>, el glúteo menor, el tensor de la fascia lata y </a:t>
            </a:r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los aductores </a:t>
            </a:r>
            <a:r>
              <a:rPr lang="es-US" sz="2400" dirty="0">
                <a:solidFill>
                  <a:schemeClr val="accent1">
                    <a:lumMod val="50000"/>
                  </a:schemeClr>
                </a:solidFill>
              </a:rPr>
              <a:t>mayor, corto y largo. </a:t>
            </a:r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(7)</a:t>
            </a:r>
          </a:p>
          <a:p>
            <a:r>
              <a:rPr lang="es-US" sz="2400" b="1" dirty="0" smtClean="0">
                <a:solidFill>
                  <a:schemeClr val="accent1">
                    <a:lumMod val="50000"/>
                  </a:schemeClr>
                </a:solidFill>
              </a:rPr>
              <a:t>rotadores </a:t>
            </a:r>
            <a:r>
              <a:rPr lang="es-US" sz="2400" b="1" dirty="0">
                <a:solidFill>
                  <a:schemeClr val="accent1">
                    <a:lumMod val="50000"/>
                  </a:schemeClr>
                </a:solidFill>
              </a:rPr>
              <a:t>laterales</a:t>
            </a:r>
          </a:p>
          <a:p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el </a:t>
            </a:r>
            <a:r>
              <a:rPr lang="es-US" sz="2400" dirty="0">
                <a:solidFill>
                  <a:schemeClr val="accent1">
                    <a:lumMod val="50000"/>
                  </a:schemeClr>
                </a:solidFill>
              </a:rPr>
              <a:t>obturador interno y externo, el piramidal de </a:t>
            </a:r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la pelvis</a:t>
            </a:r>
            <a:r>
              <a:rPr lang="es-US" sz="2400" dirty="0">
                <a:solidFill>
                  <a:schemeClr val="accent1">
                    <a:lumMod val="50000"/>
                  </a:schemeClr>
                </a:solidFill>
              </a:rPr>
              <a:t>, el cuadrado femoral, </a:t>
            </a:r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el glúteo </a:t>
            </a:r>
            <a:r>
              <a:rPr lang="es-US" sz="2400" dirty="0">
                <a:solidFill>
                  <a:schemeClr val="accent1">
                    <a:lumMod val="50000"/>
                  </a:schemeClr>
                </a:solidFill>
              </a:rPr>
              <a:t>mayor, el </a:t>
            </a:r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gemelo superior </a:t>
            </a:r>
            <a:r>
              <a:rPr lang="es-US" sz="2400" dirty="0">
                <a:solidFill>
                  <a:schemeClr val="accent1">
                    <a:lumMod val="50000"/>
                  </a:schemeClr>
                </a:solidFill>
              </a:rPr>
              <a:t>e inferior y el sartorio</a:t>
            </a:r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. (8)</a:t>
            </a:r>
            <a:endParaRPr lang="es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2667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6B6F000D-0060-0899-D29D-FD102577053B}"/>
              </a:ext>
            </a:extLst>
          </p:cNvPr>
          <p:cNvSpPr txBox="1"/>
          <p:nvPr/>
        </p:nvSpPr>
        <p:spPr>
          <a:xfrm>
            <a:off x="304801" y="858640"/>
            <a:ext cx="83057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3600" b="1" dirty="0" smtClean="0">
                <a:solidFill>
                  <a:schemeClr val="accent1">
                    <a:lumMod val="50000"/>
                  </a:schemeClr>
                </a:solidFill>
              </a:rPr>
              <a:t>Bursas de la cadera</a:t>
            </a:r>
          </a:p>
          <a:p>
            <a:pPr>
              <a:buFont typeface="Arial" pitchFamily="34" charset="0"/>
              <a:buChar char="•"/>
            </a:pPr>
            <a:r>
              <a:rPr lang="es-US" sz="3600" dirty="0">
                <a:solidFill>
                  <a:schemeClr val="accent1">
                    <a:lumMod val="50000"/>
                  </a:schemeClr>
                </a:solidFill>
              </a:rPr>
              <a:t>la </a:t>
            </a:r>
            <a:r>
              <a:rPr lang="es-US" sz="3600" dirty="0" err="1">
                <a:solidFill>
                  <a:schemeClr val="accent1">
                    <a:lumMod val="50000"/>
                  </a:schemeClr>
                </a:solidFill>
              </a:rPr>
              <a:t>bursa</a:t>
            </a:r>
            <a:r>
              <a:rPr lang="es-US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US" sz="3600" dirty="0" err="1">
                <a:solidFill>
                  <a:schemeClr val="accent1">
                    <a:lumMod val="50000"/>
                  </a:schemeClr>
                </a:solidFill>
              </a:rPr>
              <a:t>trocantérica</a:t>
            </a:r>
            <a:r>
              <a:rPr lang="es-US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s-US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US" sz="3600" dirty="0" smtClean="0">
                <a:solidFill>
                  <a:schemeClr val="accent1">
                    <a:lumMod val="50000"/>
                  </a:schemeClr>
                </a:solidFill>
              </a:rPr>
              <a:t>la </a:t>
            </a:r>
            <a:r>
              <a:rPr lang="es-US" sz="3600" dirty="0" err="1">
                <a:solidFill>
                  <a:schemeClr val="accent1">
                    <a:lumMod val="50000"/>
                  </a:schemeClr>
                </a:solidFill>
              </a:rPr>
              <a:t>bursa</a:t>
            </a:r>
            <a:r>
              <a:rPr lang="es-US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US" sz="3600" dirty="0" err="1">
                <a:solidFill>
                  <a:schemeClr val="accent1">
                    <a:lumMod val="50000"/>
                  </a:schemeClr>
                </a:solidFill>
              </a:rPr>
              <a:t>iliopectínea</a:t>
            </a:r>
            <a:r>
              <a:rPr lang="es-US" sz="3600" dirty="0">
                <a:solidFill>
                  <a:schemeClr val="accent1">
                    <a:lumMod val="50000"/>
                  </a:schemeClr>
                </a:solidFill>
              </a:rPr>
              <a:t> que se</a:t>
            </a:r>
          </a:p>
          <a:p>
            <a:pPr>
              <a:buFont typeface="Arial" pitchFamily="34" charset="0"/>
              <a:buChar char="•"/>
            </a:pPr>
            <a:r>
              <a:rPr lang="es-US" sz="3600" dirty="0" smtClean="0">
                <a:solidFill>
                  <a:schemeClr val="accent1">
                    <a:lumMod val="50000"/>
                  </a:schemeClr>
                </a:solidFill>
              </a:rPr>
              <a:t>la </a:t>
            </a:r>
            <a:r>
              <a:rPr lang="es-US" sz="3600" dirty="0" err="1">
                <a:solidFill>
                  <a:schemeClr val="accent1">
                    <a:lumMod val="50000"/>
                  </a:schemeClr>
                </a:solidFill>
              </a:rPr>
              <a:t>bursa</a:t>
            </a:r>
            <a:r>
              <a:rPr lang="es-US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US" sz="3600" dirty="0" err="1">
                <a:solidFill>
                  <a:schemeClr val="accent1">
                    <a:lumMod val="50000"/>
                  </a:schemeClr>
                </a:solidFill>
              </a:rPr>
              <a:t>isquioglútea</a:t>
            </a:r>
            <a:r>
              <a:rPr lang="es-US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s-US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US" sz="3600" dirty="0" smtClean="0">
                <a:solidFill>
                  <a:schemeClr val="accent1">
                    <a:lumMod val="50000"/>
                  </a:schemeClr>
                </a:solidFill>
              </a:rPr>
              <a:t>la </a:t>
            </a:r>
            <a:r>
              <a:rPr lang="es-US" sz="3600" dirty="0" err="1">
                <a:solidFill>
                  <a:schemeClr val="accent1">
                    <a:lumMod val="50000"/>
                  </a:schemeClr>
                </a:solidFill>
              </a:rPr>
              <a:t>bursa</a:t>
            </a:r>
            <a:r>
              <a:rPr lang="es-US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US" sz="3600" dirty="0" err="1" smtClean="0">
                <a:solidFill>
                  <a:schemeClr val="accent1">
                    <a:lumMod val="50000"/>
                  </a:schemeClr>
                </a:solidFill>
              </a:rPr>
              <a:t>psoasilíaca</a:t>
            </a:r>
            <a:r>
              <a:rPr lang="es-US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US" sz="3600" dirty="0" err="1" smtClean="0">
                <a:solidFill>
                  <a:schemeClr val="accent1">
                    <a:lumMod val="50000"/>
                  </a:schemeClr>
                </a:solidFill>
              </a:rPr>
              <a:t>subtendínea</a:t>
            </a:r>
            <a:endParaRPr lang="es-US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US" sz="3600" b="1" dirty="0" smtClean="0">
                <a:solidFill>
                  <a:schemeClr val="accent1">
                    <a:lumMod val="50000"/>
                  </a:schemeClr>
                </a:solidFill>
              </a:rPr>
              <a:t>Otras: </a:t>
            </a:r>
          </a:p>
          <a:p>
            <a:pPr>
              <a:buFont typeface="Arial" pitchFamily="34" charset="0"/>
              <a:buChar char="•"/>
            </a:pPr>
            <a:r>
              <a:rPr lang="es-US" sz="3600" dirty="0" smtClean="0">
                <a:solidFill>
                  <a:schemeClr val="accent1">
                    <a:lumMod val="50000"/>
                  </a:schemeClr>
                </a:solidFill>
              </a:rPr>
              <a:t>Estructuras </a:t>
            </a:r>
            <a:r>
              <a:rPr lang="es-US" sz="3600" dirty="0" err="1" smtClean="0">
                <a:solidFill>
                  <a:schemeClr val="accent1">
                    <a:lumMod val="50000"/>
                  </a:schemeClr>
                </a:solidFill>
              </a:rPr>
              <a:t>neurovasculares</a:t>
            </a:r>
            <a:r>
              <a:rPr lang="es-US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s-US" sz="36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US" sz="3600" dirty="0" smtClean="0">
                <a:solidFill>
                  <a:schemeClr val="accent1">
                    <a:lumMod val="50000"/>
                  </a:schemeClr>
                </a:solidFill>
              </a:rPr>
              <a:t>órganos </a:t>
            </a:r>
            <a:r>
              <a:rPr lang="es-US" sz="3600" dirty="0" err="1">
                <a:solidFill>
                  <a:schemeClr val="accent1">
                    <a:lumMod val="50000"/>
                  </a:schemeClr>
                </a:solidFill>
              </a:rPr>
              <a:t>intra</a:t>
            </a:r>
            <a:r>
              <a:rPr lang="es-US" sz="3600" dirty="0">
                <a:solidFill>
                  <a:schemeClr val="accent1">
                    <a:lumMod val="50000"/>
                  </a:schemeClr>
                </a:solidFill>
              </a:rPr>
              <a:t> y </a:t>
            </a:r>
            <a:r>
              <a:rPr lang="es-US" sz="3600" dirty="0" err="1">
                <a:solidFill>
                  <a:schemeClr val="accent1">
                    <a:lumMod val="50000"/>
                  </a:schemeClr>
                </a:solidFill>
              </a:rPr>
              <a:t>extrapélvico</a:t>
            </a:r>
            <a:r>
              <a:rPr lang="es-US" sz="3600" dirty="0" err="1"/>
              <a:t>s</a:t>
            </a:r>
            <a:endParaRPr lang="es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1722667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357290" y="428604"/>
            <a:ext cx="6375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57290" y="90052"/>
            <a:ext cx="5518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168" y="767457"/>
            <a:ext cx="8736431" cy="601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72266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1910</Words>
  <Application>Microsoft Office PowerPoint</Application>
  <PresentationFormat>Presentación en pantalla (4:3)</PresentationFormat>
  <Paragraphs>360</Paragraphs>
  <Slides>32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3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pepon</dc:creator>
  <cp:lastModifiedBy>pepon</cp:lastModifiedBy>
  <cp:revision>13</cp:revision>
  <dcterms:created xsi:type="dcterms:W3CDTF">2023-03-24T04:16:21Z</dcterms:created>
  <dcterms:modified xsi:type="dcterms:W3CDTF">2023-03-24T08:25:43Z</dcterms:modified>
</cp:coreProperties>
</file>