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58" r:id="rId4"/>
    <p:sldId id="259" r:id="rId5"/>
    <p:sldId id="291" r:id="rId6"/>
    <p:sldId id="260" r:id="rId7"/>
    <p:sldId id="261"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3" r:id="rId30"/>
    <p:sldId id="289"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1167" autoAdjust="0"/>
  </p:normalViewPr>
  <p:slideViewPr>
    <p:cSldViewPr>
      <p:cViewPr varScale="1">
        <p:scale>
          <a:sx n="32" d="100"/>
          <a:sy n="32" d="100"/>
        </p:scale>
        <p:origin x="-12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808DF-9965-4D27-B23A-91B0AE1F1AAF}" type="datetimeFigureOut">
              <a:rPr lang="es-ES" smtClean="0"/>
              <a:pPr/>
              <a:t>17/03/2022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0C440-F5DE-4415-8216-99C6782399E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baseline="0" dirty="0">
                <a:solidFill>
                  <a:schemeClr val="tx1"/>
                </a:solidFill>
                <a:latin typeface="+mn-lt"/>
                <a:ea typeface="+mn-ea"/>
                <a:cs typeface="+mn-cs"/>
              </a:rPr>
              <a:t>Para que los organismos sobrevivan, resulta esencial la capacidad de librarse de los restos necróticos o lesionados y de los invasores extraños, como los microbios. La respuesta del anfitrión orientada a conseguir estos objetivos se denomina </a:t>
            </a:r>
            <a:r>
              <a:rPr lang="es-ES" sz="1200" i="1" kern="1200" baseline="0" dirty="0">
                <a:solidFill>
                  <a:schemeClr val="tx1"/>
                </a:solidFill>
                <a:latin typeface="+mn-lt"/>
                <a:ea typeface="+mn-ea"/>
                <a:cs typeface="+mn-cs"/>
              </a:rPr>
              <a:t>inflamación.</a:t>
            </a:r>
          </a:p>
          <a:p>
            <a:r>
              <a:rPr lang="es-ES" sz="1200" kern="1200" baseline="0" dirty="0">
                <a:solidFill>
                  <a:schemeClr val="tx1"/>
                </a:solidFill>
                <a:latin typeface="+mn-lt"/>
                <a:ea typeface="+mn-ea"/>
                <a:cs typeface="+mn-cs"/>
              </a:rPr>
              <a:t>Sin inflamación, las infecciones no serían controladas, las heridas nunca se cicatrizarían y los tejidos lesionados serían una fuente de lesión permanente.</a:t>
            </a:r>
            <a:endParaRPr lang="es-ES"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u="none" strike="noStrike" kern="1200" baseline="0" dirty="0">
                <a:solidFill>
                  <a:schemeClr val="tx1"/>
                </a:solidFill>
                <a:latin typeface="+mn-lt"/>
                <a:ea typeface="+mn-ea"/>
                <a:cs typeface="+mn-cs"/>
              </a:rPr>
              <a:t>MECANISMOS DE LAS REACCIONES DE HIPERSENSIBILIDAD</a:t>
            </a:r>
          </a:p>
          <a:p>
            <a:r>
              <a:rPr lang="es-ES" sz="1200" b="0" i="0" u="none" strike="noStrike" kern="1200" baseline="0" dirty="0">
                <a:solidFill>
                  <a:schemeClr val="tx1"/>
                </a:solidFill>
                <a:latin typeface="+mn-lt"/>
                <a:ea typeface="+mn-ea"/>
                <a:cs typeface="+mn-cs"/>
              </a:rPr>
              <a:t>Se dice que los individuos que han estado expuestos previamente a un antígeno están sensibilizados. </a:t>
            </a:r>
          </a:p>
          <a:p>
            <a:r>
              <a:rPr lang="es-ES" sz="1200" b="0" i="0" u="none" strike="noStrike" kern="1200" baseline="0" dirty="0">
                <a:solidFill>
                  <a:schemeClr val="tx1"/>
                </a:solidFill>
                <a:latin typeface="+mn-lt"/>
                <a:ea typeface="+mn-ea"/>
                <a:cs typeface="+mn-cs"/>
              </a:rPr>
              <a:t>En ocasiones, la exposición repetida al mismo antígeno desencadena una reacción patológica; estas reacciones se definen como </a:t>
            </a:r>
            <a:r>
              <a:rPr lang="es-ES" sz="1200" b="0" i="1" u="none" strike="noStrike" kern="1200" baseline="0" dirty="0">
                <a:solidFill>
                  <a:schemeClr val="tx1"/>
                </a:solidFill>
                <a:latin typeface="+mn-lt"/>
                <a:ea typeface="+mn-ea"/>
                <a:cs typeface="+mn-cs"/>
              </a:rPr>
              <a:t>hipersensibilidad, </a:t>
            </a:r>
            <a:r>
              <a:rPr lang="es-ES" sz="1200" b="0" i="0" u="none" strike="noStrike" kern="1200" baseline="0" dirty="0">
                <a:solidFill>
                  <a:schemeClr val="tx1"/>
                </a:solidFill>
                <a:latin typeface="+mn-lt"/>
                <a:ea typeface="+mn-ea"/>
                <a:cs typeface="+mn-cs"/>
              </a:rPr>
              <a:t>lo que implica una respuesta </a:t>
            </a:r>
            <a:r>
              <a:rPr lang="es-ES_tradnl" sz="1200" b="0" i="0" u="none" strike="noStrike" kern="1200" baseline="0" dirty="0">
                <a:solidFill>
                  <a:schemeClr val="tx1"/>
                </a:solidFill>
                <a:latin typeface="+mn-lt"/>
                <a:ea typeface="+mn-ea"/>
                <a:cs typeface="+mn-cs"/>
              </a:rPr>
              <a:t>excesiva a un antígeno.</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16</a:t>
            </a:fld>
            <a:endParaRPr lang="es-ES"/>
          </a:p>
        </p:txBody>
      </p:sp>
    </p:spTree>
    <p:extLst>
      <p:ext uri="{BB962C8B-B14F-4D97-AF65-F5344CB8AC3E}">
        <p14:creationId xmlns:p14="http://schemas.microsoft.com/office/powerpoint/2010/main" xmlns="" val="145040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ES" sz="1400" b="1" i="0" u="none" strike="noStrike" kern="1200" baseline="0" dirty="0">
                <a:solidFill>
                  <a:schemeClr val="tx1"/>
                </a:solidFill>
                <a:latin typeface="+mn-lt"/>
                <a:ea typeface="+mn-ea"/>
                <a:cs typeface="+mn-cs"/>
              </a:rPr>
              <a:t>Tipos de reacciones de hipersensibilidad</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En la </a:t>
            </a:r>
            <a:r>
              <a:rPr lang="es-ES" sz="1200" b="1" i="1" u="none" strike="noStrike" kern="1200" baseline="0" dirty="0">
                <a:solidFill>
                  <a:schemeClr val="tx1"/>
                </a:solidFill>
                <a:latin typeface="+mn-lt"/>
                <a:ea typeface="+mn-ea"/>
                <a:cs typeface="+mn-cs"/>
              </a:rPr>
              <a:t>hipersensibilidad inmediata (hipersensibilidad de tipo I), </a:t>
            </a:r>
            <a:r>
              <a:rPr lang="es-ES" sz="1200" b="0" i="0" u="none" strike="noStrike" kern="1200" baseline="0" dirty="0">
                <a:solidFill>
                  <a:schemeClr val="tx1"/>
                </a:solidFill>
                <a:latin typeface="+mn-lt"/>
                <a:ea typeface="+mn-ea"/>
                <a:cs typeface="+mn-cs"/>
              </a:rPr>
              <a:t>la </a:t>
            </a:r>
            <a:r>
              <a:rPr lang="es-ES_tradnl" sz="1200" b="0" i="0" u="none" strike="noStrike" kern="1200" baseline="0" dirty="0">
                <a:solidFill>
                  <a:schemeClr val="tx1"/>
                </a:solidFill>
                <a:latin typeface="+mn-lt"/>
                <a:ea typeface="+mn-ea"/>
                <a:cs typeface="+mn-cs"/>
              </a:rPr>
              <a:t>respuesta inmunitaria está mediada por linfocitos T H 2, anticuerpos </a:t>
            </a:r>
            <a:r>
              <a:rPr lang="es-ES" sz="1200" b="0" i="0" u="none" strike="noStrike" kern="1200" baseline="0" dirty="0">
                <a:solidFill>
                  <a:schemeClr val="tx1"/>
                </a:solidFill>
                <a:latin typeface="+mn-lt"/>
                <a:ea typeface="+mn-ea"/>
                <a:cs typeface="+mn-cs"/>
              </a:rPr>
              <a:t>IgE y mastocitos, y da lugar a la liberación de mediadores, que actúan sobre los vasos y el músculo liso, y de citocinas proinfl</a:t>
            </a:r>
            <a:r>
              <a:rPr lang="pt-BR" sz="1200" b="0" i="0" u="none" strike="noStrike" kern="1200" baseline="0" dirty="0">
                <a:solidFill>
                  <a:schemeClr val="tx1"/>
                </a:solidFill>
                <a:latin typeface="+mn-lt"/>
                <a:ea typeface="+mn-ea"/>
                <a:cs typeface="+mn-cs"/>
              </a:rPr>
              <a:t>amatorias, que atraen células inflamatorias.</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En los </a:t>
            </a:r>
            <a:r>
              <a:rPr lang="es-ES" sz="1200" b="1" i="1" u="none" strike="noStrike" kern="1200" baseline="0" dirty="0">
                <a:solidFill>
                  <a:schemeClr val="tx1"/>
                </a:solidFill>
                <a:latin typeface="+mn-lt"/>
                <a:ea typeface="+mn-ea"/>
                <a:cs typeface="+mn-cs"/>
              </a:rPr>
              <a:t>trastornos mediados por anticuerpos (hipersensibilidad de </a:t>
            </a:r>
            <a:r>
              <a:rPr lang="es-ES_tradnl" sz="1200" b="1" i="1" u="none" strike="noStrike" kern="1200" baseline="0" dirty="0">
                <a:solidFill>
                  <a:schemeClr val="tx1"/>
                </a:solidFill>
                <a:latin typeface="+mn-lt"/>
                <a:ea typeface="+mn-ea"/>
                <a:cs typeface="+mn-cs"/>
              </a:rPr>
              <a:t>tipo II), </a:t>
            </a:r>
            <a:r>
              <a:rPr lang="es-ES_tradnl" sz="1200" b="0" i="0" u="none" strike="noStrike" kern="1200" baseline="0" dirty="0">
                <a:solidFill>
                  <a:schemeClr val="tx1"/>
                </a:solidFill>
                <a:latin typeface="+mn-lt"/>
                <a:ea typeface="+mn-ea"/>
                <a:cs typeface="+mn-cs"/>
              </a:rPr>
              <a:t>los anticuerpos IgG e IgM secretados participan directamente </a:t>
            </a:r>
            <a:r>
              <a:rPr lang="es-ES" sz="1200" b="0" i="0" u="none" strike="noStrike" kern="1200" baseline="0" dirty="0">
                <a:solidFill>
                  <a:schemeClr val="tx1"/>
                </a:solidFill>
                <a:latin typeface="+mn-lt"/>
                <a:ea typeface="+mn-ea"/>
                <a:cs typeface="+mn-cs"/>
              </a:rPr>
              <a:t>en la lesión de las células, favoreciendo su fagocitosis o lisis, y en la lesión de los tejidos, induciendo inflamación. Los anticuerpos también pueden interferir con funciones celulares y producir enfermedad sin lesión tisular.</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En los </a:t>
            </a:r>
            <a:r>
              <a:rPr lang="es-ES" sz="1200" b="1" i="1" u="none" strike="noStrike" kern="1200" baseline="0" dirty="0">
                <a:solidFill>
                  <a:schemeClr val="tx1"/>
                </a:solidFill>
                <a:latin typeface="+mn-lt"/>
                <a:ea typeface="+mn-ea"/>
                <a:cs typeface="+mn-cs"/>
              </a:rPr>
              <a:t>trastornos mediados por inmunocomplejos (hipersensibilidad de tipo III),</a:t>
            </a:r>
            <a:r>
              <a:rPr lang="es-ES" sz="1200" b="0" i="1"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los anticuerpos IgG e IgM se unen a antígenos que habitualmente están en la circulación, y los complejos antígeno-anticuerpo se depositan en los tejidos e inducen inflamación. Los leucocitos atraídos a los focos de lesión (neutrófilos y monocitos) producen lesión tisular por la liberación de enzimas lisosómicas y la generación de radicales libres tóxicos.</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En los </a:t>
            </a:r>
            <a:r>
              <a:rPr lang="es-ES" sz="1200" b="1" i="1" u="none" strike="noStrike" kern="1200" baseline="0" dirty="0">
                <a:solidFill>
                  <a:schemeClr val="tx1"/>
                </a:solidFill>
                <a:latin typeface="+mn-lt"/>
                <a:ea typeface="+mn-ea"/>
                <a:cs typeface="+mn-cs"/>
              </a:rPr>
              <a:t>trastornos inmunitarios mediados por células (hipersensibilidad </a:t>
            </a:r>
            <a:r>
              <a:rPr lang="es-ES_tradnl" sz="1200" b="1" i="1" u="none" strike="noStrike" kern="1200" baseline="0" dirty="0">
                <a:solidFill>
                  <a:schemeClr val="tx1"/>
                </a:solidFill>
                <a:latin typeface="+mn-lt"/>
                <a:ea typeface="+mn-ea"/>
                <a:cs typeface="+mn-cs"/>
              </a:rPr>
              <a:t>de tipo IV), </a:t>
            </a:r>
            <a:r>
              <a:rPr lang="es-ES_tradnl" sz="1200" b="0" i="0" u="none" strike="noStrike" kern="1200" baseline="0" dirty="0">
                <a:solidFill>
                  <a:schemeClr val="tx1"/>
                </a:solidFill>
                <a:latin typeface="+mn-lt"/>
                <a:ea typeface="+mn-ea"/>
                <a:cs typeface="+mn-cs"/>
              </a:rPr>
              <a:t>los linfocitos T sensibilizados (linfocitos T H 1 </a:t>
            </a:r>
            <a:r>
              <a:rPr lang="es-ES" sz="1200" b="0" i="0" u="none" strike="noStrike" kern="1200" baseline="0" dirty="0">
                <a:solidFill>
                  <a:schemeClr val="tx1"/>
                </a:solidFill>
                <a:latin typeface="+mn-lt"/>
                <a:ea typeface="+mn-ea"/>
                <a:cs typeface="+mn-cs"/>
              </a:rPr>
              <a:t>y T H 17 y LTC) son la causa de la lesión celular tisular. Los linfocitos T H 2 inducen lesiones que forman parte de las reacciones de hipersensibilidad inmediatas, y no se considera que sean un tipo de hipersensibilidad de tipo IV.</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17</a:t>
            </a:fld>
            <a:endParaRPr lang="es-ES"/>
          </a:p>
        </p:txBody>
      </p:sp>
    </p:spTree>
    <p:extLst>
      <p:ext uri="{BB962C8B-B14F-4D97-AF65-F5344CB8AC3E}">
        <p14:creationId xmlns:p14="http://schemas.microsoft.com/office/powerpoint/2010/main" xmlns="" val="320981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dirty="0">
                <a:solidFill>
                  <a:schemeClr val="accent1">
                    <a:lumMod val="50000"/>
                  </a:schemeClr>
                </a:solidFill>
              </a:rPr>
              <a:t>Enfermedades que </a:t>
            </a:r>
            <a:r>
              <a:rPr lang="es-ES_tradnl" sz="1200" dirty="0">
                <a:solidFill>
                  <a:schemeClr val="accent1">
                    <a:lumMod val="50000"/>
                  </a:schemeClr>
                </a:solidFill>
              </a:rPr>
              <a:t>surgen</a:t>
            </a:r>
            <a:r>
              <a:rPr lang="x-none" sz="1200" dirty="0">
                <a:solidFill>
                  <a:schemeClr val="accent1">
                    <a:lumMod val="50000"/>
                  </a:schemeClr>
                </a:solidFill>
              </a:rPr>
              <a:t> por la </a:t>
            </a:r>
            <a:r>
              <a:rPr lang="es-ES_tradnl" sz="1200" dirty="0">
                <a:solidFill>
                  <a:schemeClr val="accent1">
                    <a:lumMod val="50000"/>
                  </a:schemeClr>
                </a:solidFill>
              </a:rPr>
              <a:t>producción</a:t>
            </a:r>
            <a:r>
              <a:rPr lang="x-none" sz="1200" dirty="0">
                <a:solidFill>
                  <a:schemeClr val="accent1">
                    <a:lumMod val="50000"/>
                  </a:schemeClr>
                </a:solidFill>
              </a:rPr>
              <a:t> de anticuerpos </a:t>
            </a:r>
            <a:r>
              <a:rPr lang="es-ES_tradnl" sz="1200" dirty="0">
                <a:solidFill>
                  <a:schemeClr val="accent1">
                    <a:lumMod val="50000"/>
                  </a:schemeClr>
                </a:solidFill>
              </a:rPr>
              <a:t>dirigidos</a:t>
            </a:r>
            <a:r>
              <a:rPr lang="x-none" sz="1200" dirty="0">
                <a:solidFill>
                  <a:schemeClr val="accent1">
                    <a:lumMod val="50000"/>
                  </a:schemeClr>
                </a:solidFill>
              </a:rPr>
              <a:t> a </a:t>
            </a:r>
            <a:r>
              <a:rPr lang="es-ES_tradnl" sz="1200" dirty="0">
                <a:solidFill>
                  <a:schemeClr val="accent1">
                    <a:lumMod val="50000"/>
                  </a:schemeClr>
                </a:solidFill>
              </a:rPr>
              <a:t>antígenos o </a:t>
            </a:r>
            <a:r>
              <a:rPr lang="x-none" sz="1200" dirty="0">
                <a:solidFill>
                  <a:schemeClr val="accent1">
                    <a:lumMod val="50000"/>
                  </a:schemeClr>
                </a:solidFill>
              </a:rPr>
              <a:t>estructuras </a:t>
            </a:r>
            <a:r>
              <a:rPr lang="es-ES_tradnl" sz="1200" dirty="0">
                <a:solidFill>
                  <a:schemeClr val="accent1">
                    <a:lumMod val="50000"/>
                  </a:schemeClr>
                </a:solidFill>
              </a:rPr>
              <a:t>del propio individuo.</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Las enfermedades inmunitarias frente a los antígenos propios </a:t>
            </a:r>
            <a:r>
              <a:rPr lang="es-ES" sz="1200" b="0" i="1" u="none" strike="noStrike" kern="1200" baseline="0" dirty="0">
                <a:solidFill>
                  <a:schemeClr val="tx1"/>
                </a:solidFill>
                <a:latin typeface="+mn-lt"/>
                <a:ea typeface="+mn-ea"/>
                <a:cs typeface="+mn-cs"/>
              </a:rPr>
              <a:t>(autoinmunidad) </a:t>
            </a:r>
            <a:r>
              <a:rPr lang="es-ES" sz="1200" b="0" i="0" u="none" strike="noStrike" kern="1200" baseline="0" dirty="0">
                <a:solidFill>
                  <a:schemeClr val="tx1"/>
                </a:solidFill>
                <a:latin typeface="+mn-lt"/>
                <a:ea typeface="+mn-ea"/>
                <a:cs typeface="+mn-cs"/>
              </a:rPr>
              <a:t>son una causa importante de determinadas enfermedades en los seres humanos, y se estima que afectan al menos al 1-2% </a:t>
            </a:r>
            <a:r>
              <a:rPr lang="es-ES_tradnl" sz="1200" b="0" i="0" u="none" strike="noStrike" kern="1200" baseline="0" dirty="0">
                <a:solidFill>
                  <a:schemeClr val="tx1"/>
                </a:solidFill>
                <a:latin typeface="+mn-lt"/>
                <a:ea typeface="+mn-ea"/>
                <a:cs typeface="+mn-cs"/>
              </a:rPr>
              <a:t>de la población</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18</a:t>
            </a:fld>
            <a:endParaRPr lang="es-ES"/>
          </a:p>
        </p:txBody>
      </p:sp>
    </p:spTree>
    <p:extLst>
      <p:ext uri="{BB962C8B-B14F-4D97-AF65-F5344CB8AC3E}">
        <p14:creationId xmlns:p14="http://schemas.microsoft.com/office/powerpoint/2010/main" xmlns="" val="372802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i="0" u="none" strike="noStrike" kern="1200" baseline="0" dirty="0">
                <a:solidFill>
                  <a:schemeClr val="tx1"/>
                </a:solidFill>
                <a:latin typeface="+mn-lt"/>
                <a:ea typeface="+mn-ea"/>
                <a:cs typeface="+mn-cs"/>
              </a:rPr>
              <a:t>Requisitos antes de considerar que un trastorno </a:t>
            </a:r>
            <a:r>
              <a:rPr lang="es-ES" sz="1200" b="0" i="0" u="none" strike="noStrike" kern="1200" baseline="0" dirty="0">
                <a:solidFill>
                  <a:schemeClr val="tx1"/>
                </a:solidFill>
                <a:latin typeface="+mn-lt"/>
                <a:ea typeface="+mn-ea"/>
                <a:cs typeface="+mn-cs"/>
              </a:rPr>
              <a:t>se debe verdaderamente a autoinmunidad: </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1) presencia de una reacción inmunitaria específica para algún antígeno o tejido </a:t>
            </a:r>
            <a:r>
              <a:rPr lang="es-ES" sz="1200" b="0" i="0" u="none" strike="noStrike" kern="1200" baseline="0" dirty="0" smtClean="0">
                <a:solidFill>
                  <a:schemeClr val="tx1"/>
                </a:solidFill>
                <a:latin typeface="+mn-lt"/>
                <a:ea typeface="+mn-ea"/>
                <a:cs typeface="+mn-cs"/>
              </a:rPr>
              <a:t>propio.</a:t>
            </a:r>
            <a:endParaRPr lang="es-ES" sz="1200" b="0" i="0" u="none" strike="noStrike" kern="1200" baseline="0" dirty="0">
              <a:solidFill>
                <a:schemeClr val="tx1"/>
              </a:solidFill>
              <a:latin typeface="+mn-lt"/>
              <a:ea typeface="+mn-ea"/>
              <a:cs typeface="+mn-cs"/>
            </a:endParaRP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2) datos de que dicha reacción no es secundaria a la lesión tisular, sino que tiene un </a:t>
            </a:r>
            <a:r>
              <a:rPr lang="es-ES" sz="1200" b="0" i="0" u="none" strike="noStrike" kern="1200" baseline="0" dirty="0" smtClean="0">
                <a:solidFill>
                  <a:schemeClr val="tx1"/>
                </a:solidFill>
                <a:latin typeface="+mn-lt"/>
                <a:ea typeface="+mn-ea"/>
                <a:cs typeface="+mn-cs"/>
              </a:rPr>
              <a:t>significado. </a:t>
            </a:r>
            <a:r>
              <a:rPr lang="es-ES" sz="1200" b="0" i="0" u="none" strike="noStrike" kern="1200" baseline="0" dirty="0">
                <a:solidFill>
                  <a:schemeClr val="tx1"/>
                </a:solidFill>
                <a:latin typeface="+mn-lt"/>
                <a:ea typeface="+mn-ea"/>
                <a:cs typeface="+mn-cs"/>
              </a:rPr>
              <a:t>patogénico primario</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3) ausencia de otra causa bien definida de la enfermedad.</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19</a:t>
            </a:fld>
            <a:endParaRPr lang="es-ES"/>
          </a:p>
        </p:txBody>
      </p:sp>
    </p:spTree>
    <p:extLst>
      <p:ext uri="{BB962C8B-B14F-4D97-AF65-F5344CB8AC3E}">
        <p14:creationId xmlns:p14="http://schemas.microsoft.com/office/powerpoint/2010/main" xmlns="" val="239728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r>
              <a:rPr lang="es-ES_tradnl" sz="1200" b="1" i="0" u="none" strike="noStrike" kern="1200" baseline="0" dirty="0">
                <a:solidFill>
                  <a:schemeClr val="tx1"/>
                </a:solidFill>
                <a:latin typeface="+mn-lt"/>
                <a:ea typeface="+mn-ea"/>
                <a:cs typeface="+mn-cs"/>
              </a:rPr>
              <a:t>Enfermedades inflamatorias de mecanismo inmunitario</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MEDIADAS POR ANTICUERPOS E INMUNOCOMPLEJOS</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autoinmunitarias específicas de órgano</a:t>
            </a:r>
          </a:p>
          <a:p>
            <a:r>
              <a:rPr lang="es-ES_tradnl" sz="1200" b="0" i="0" u="none" strike="noStrike" kern="1200" baseline="0" dirty="0">
                <a:solidFill>
                  <a:schemeClr val="tx1"/>
                </a:solidFill>
                <a:latin typeface="+mn-lt"/>
                <a:ea typeface="+mn-ea"/>
                <a:cs typeface="+mn-cs"/>
              </a:rPr>
              <a:t>Anemia hemolítica autoinmunitaria</a:t>
            </a:r>
          </a:p>
          <a:p>
            <a:r>
              <a:rPr lang="es-ES_tradnl" sz="1200" b="0" i="0" u="none" strike="noStrike" kern="1200" baseline="0" dirty="0">
                <a:solidFill>
                  <a:schemeClr val="tx1"/>
                </a:solidFill>
                <a:latin typeface="+mn-lt"/>
                <a:ea typeface="+mn-ea"/>
                <a:cs typeface="+mn-cs"/>
              </a:rPr>
              <a:t>Trombocitopenia autoinmunitaria</a:t>
            </a:r>
          </a:p>
          <a:p>
            <a:r>
              <a:rPr lang="es-ES_tradnl" sz="1200" b="0" i="0" u="none" strike="noStrike" kern="1200" baseline="0" dirty="0">
                <a:solidFill>
                  <a:schemeClr val="tx1"/>
                </a:solidFill>
                <a:latin typeface="+mn-lt"/>
                <a:ea typeface="+mn-ea"/>
                <a:cs typeface="+mn-cs"/>
              </a:rPr>
              <a:t>Miastenia grave</a:t>
            </a:r>
          </a:p>
          <a:p>
            <a:r>
              <a:rPr lang="es-ES_tradnl" sz="1200" b="0" i="0" u="none" strike="noStrike" kern="1200" baseline="0" dirty="0">
                <a:solidFill>
                  <a:schemeClr val="tx1"/>
                </a:solidFill>
                <a:latin typeface="+mn-lt"/>
                <a:ea typeface="+mn-ea"/>
                <a:cs typeface="+mn-cs"/>
              </a:rPr>
              <a:t>Enfermedad de Graves</a:t>
            </a:r>
          </a:p>
          <a:p>
            <a:r>
              <a:rPr lang="es-ES_tradnl" sz="1200" b="0" i="0" u="none" strike="noStrike" kern="1200" baseline="0" dirty="0">
                <a:solidFill>
                  <a:schemeClr val="tx1"/>
                </a:solidFill>
                <a:latin typeface="+mn-lt"/>
                <a:ea typeface="+mn-ea"/>
                <a:cs typeface="+mn-cs"/>
              </a:rPr>
              <a:t>Síndrome de Goodpasture</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autoinmunitarias sistémicas</a:t>
            </a:r>
          </a:p>
          <a:p>
            <a:r>
              <a:rPr lang="es-ES_tradnl" sz="1200" b="0" i="0" u="none" strike="noStrike" kern="1200" baseline="0" dirty="0">
                <a:solidFill>
                  <a:schemeClr val="tx1"/>
                </a:solidFill>
                <a:latin typeface="+mn-lt"/>
                <a:ea typeface="+mn-ea"/>
                <a:cs typeface="+mn-cs"/>
              </a:rPr>
              <a:t>Lupus eritematoso sistémico (LES)</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producidas por autoinmunidad o por reacciones a antígenos microbianos</a:t>
            </a:r>
          </a:p>
          <a:p>
            <a:r>
              <a:rPr lang="es-ES_tradnl" sz="1200" b="0" i="0" u="none" strike="noStrike" kern="1200" baseline="0" dirty="0">
                <a:solidFill>
                  <a:schemeClr val="tx1"/>
                </a:solidFill>
                <a:latin typeface="+mn-lt"/>
                <a:ea typeface="+mn-ea"/>
                <a:cs typeface="+mn-cs"/>
              </a:rPr>
              <a:t>Poliarteritis nudosa</a:t>
            </a:r>
          </a:p>
          <a:p>
            <a:endParaRPr lang="es-ES_tradnl" sz="1200" b="0"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MEDIADAS POR LINFOCITOS T</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autoinmunitarias específicas de órgano</a:t>
            </a:r>
          </a:p>
          <a:p>
            <a:r>
              <a:rPr lang="pt-BR" sz="1200" b="0" i="0" u="none" strike="noStrike" kern="1200" baseline="0" dirty="0">
                <a:solidFill>
                  <a:schemeClr val="tx1"/>
                </a:solidFill>
                <a:latin typeface="+mn-lt"/>
                <a:ea typeface="+mn-ea"/>
                <a:cs typeface="+mn-cs"/>
              </a:rPr>
              <a:t>Diabetes mellitus de tipo 1</a:t>
            </a:r>
          </a:p>
          <a:p>
            <a:r>
              <a:rPr lang="es-ES_tradnl" sz="1200" b="0" i="0" u="none" strike="noStrike" kern="1200" baseline="0" dirty="0">
                <a:solidFill>
                  <a:schemeClr val="tx1"/>
                </a:solidFill>
                <a:latin typeface="+mn-lt"/>
                <a:ea typeface="+mn-ea"/>
                <a:cs typeface="+mn-cs"/>
              </a:rPr>
              <a:t>Esclerosis múltiple</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autoinmunitarias sistémicas</a:t>
            </a:r>
          </a:p>
          <a:p>
            <a:r>
              <a:rPr lang="es-ES_tradnl" sz="1200" b="0" i="0" u="none" strike="noStrike" kern="1200" baseline="0" dirty="0">
                <a:solidFill>
                  <a:schemeClr val="tx1"/>
                </a:solidFill>
                <a:latin typeface="+mn-lt"/>
                <a:ea typeface="+mn-ea"/>
                <a:cs typeface="+mn-cs"/>
              </a:rPr>
              <a:t>Artritis reumatoide *</a:t>
            </a:r>
          </a:p>
          <a:p>
            <a:r>
              <a:rPr lang="es-ES_tradnl" sz="1200" b="0" i="0" u="none" strike="noStrike" kern="1200" baseline="0" dirty="0">
                <a:solidFill>
                  <a:schemeClr val="tx1"/>
                </a:solidFill>
                <a:latin typeface="+mn-lt"/>
                <a:ea typeface="+mn-ea"/>
                <a:cs typeface="+mn-cs"/>
              </a:rPr>
              <a:t>Esclerosis sistémica *</a:t>
            </a:r>
          </a:p>
          <a:p>
            <a:r>
              <a:rPr lang="es-ES_tradnl" sz="1200" b="0" i="0" u="none" strike="noStrike" kern="1200" baseline="0" dirty="0">
                <a:solidFill>
                  <a:schemeClr val="tx1"/>
                </a:solidFill>
                <a:latin typeface="+mn-lt"/>
                <a:ea typeface="+mn-ea"/>
                <a:cs typeface="+mn-cs"/>
              </a:rPr>
              <a:t>Síndrome de Sjögren *</a:t>
            </a:r>
          </a:p>
          <a:p>
            <a:endParaRPr lang="es-ES_tradnl" sz="1200" b="1"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Enfermedades producidas por autoinmunidad o por reacciones a antígenos microbianos</a:t>
            </a:r>
          </a:p>
          <a:p>
            <a:r>
              <a:rPr lang="es-ES" sz="1200" b="0" i="0" u="none" strike="noStrike" kern="1200" baseline="0" dirty="0">
                <a:solidFill>
                  <a:schemeClr val="tx1"/>
                </a:solidFill>
                <a:latin typeface="+mn-lt"/>
                <a:ea typeface="+mn-ea"/>
                <a:cs typeface="+mn-cs"/>
              </a:rPr>
              <a:t>Enfermedad inflamatoria intestinal (enfermedad de Crohn,</a:t>
            </a:r>
          </a:p>
          <a:p>
            <a:r>
              <a:rPr lang="es-ES_tradnl" sz="1200" b="0" i="0" u="none" strike="noStrike" kern="1200" baseline="0" dirty="0">
                <a:solidFill>
                  <a:schemeClr val="tx1"/>
                </a:solidFill>
                <a:latin typeface="+mn-lt"/>
                <a:ea typeface="+mn-ea"/>
                <a:cs typeface="+mn-cs"/>
              </a:rPr>
              <a:t>colitis ulcerosa)</a:t>
            </a:r>
          </a:p>
          <a:p>
            <a:r>
              <a:rPr lang="es-ES_tradnl" sz="1200" b="0" i="0" u="none" strike="noStrike" kern="1200" baseline="0" dirty="0">
                <a:solidFill>
                  <a:schemeClr val="tx1"/>
                </a:solidFill>
                <a:latin typeface="+mn-lt"/>
                <a:ea typeface="+mn-ea"/>
                <a:cs typeface="+mn-cs"/>
              </a:rPr>
              <a:t>Miopatías inflamatorias</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20</a:t>
            </a:fld>
            <a:endParaRPr lang="es-ES"/>
          </a:p>
        </p:txBody>
      </p:sp>
    </p:spTree>
    <p:extLst>
      <p:ext uri="{BB962C8B-B14F-4D97-AF65-F5344CB8AC3E}">
        <p14:creationId xmlns:p14="http://schemas.microsoft.com/office/powerpoint/2010/main" xmlns="" val="141472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a:solidFill>
                  <a:schemeClr val="tx1"/>
                </a:solidFill>
                <a:latin typeface="+mn-lt"/>
                <a:ea typeface="+mn-ea"/>
                <a:cs typeface="+mn-cs"/>
              </a:rPr>
              <a:t>La tolerancia inmunitaria </a:t>
            </a:r>
            <a:r>
              <a:rPr lang="es-ES" sz="1200" b="0" i="0" u="none" strike="noStrike" kern="1200" baseline="0" dirty="0">
                <a:solidFill>
                  <a:schemeClr val="tx1"/>
                </a:solidFill>
                <a:latin typeface="+mn-lt"/>
                <a:ea typeface="+mn-ea"/>
                <a:cs typeface="+mn-cs"/>
              </a:rPr>
              <a:t>es el fenómeno de ausencia de respuesta a un antígeno como consecuencia de la exposición de los linfocitos al mismo. </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Autotolerancia</a:t>
            </a:r>
            <a:r>
              <a:rPr lang="es-ES" sz="1200" b="0" i="0" u="none" strike="noStrike" kern="1200" baseline="0" dirty="0">
                <a:solidFill>
                  <a:schemeClr val="tx1"/>
                </a:solidFill>
                <a:latin typeface="+mn-lt"/>
                <a:ea typeface="+mn-ea"/>
                <a:cs typeface="+mn-cs"/>
              </a:rPr>
              <a:t> se refiere a la ausencia de respuesta a los antígenos propios de un individuo, y subyace a nuestra capacidad de vivir en armonía con nuestras células y tejidos.</a:t>
            </a:r>
            <a:endParaRPr lang="x-none" i="0"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21</a:t>
            </a:fld>
            <a:endParaRPr lang="es-ES"/>
          </a:p>
        </p:txBody>
      </p:sp>
    </p:spTree>
    <p:extLst>
      <p:ext uri="{BB962C8B-B14F-4D97-AF65-F5344CB8AC3E}">
        <p14:creationId xmlns:p14="http://schemas.microsoft.com/office/powerpoint/2010/main" xmlns="" val="298688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a:solidFill>
                  <a:schemeClr val="tx1"/>
                </a:solidFill>
                <a:latin typeface="+mn-lt"/>
                <a:ea typeface="+mn-ea"/>
                <a:cs typeface="+mn-cs"/>
              </a:rPr>
              <a:t>Tolerancia central </a:t>
            </a:r>
          </a:p>
          <a:p>
            <a:r>
              <a:rPr lang="es-ES" sz="1200" b="0" i="0" u="none" strike="noStrike" kern="1200" baseline="0" dirty="0">
                <a:solidFill>
                  <a:schemeClr val="tx1"/>
                </a:solidFill>
                <a:latin typeface="+mn-lt"/>
                <a:ea typeface="+mn-ea"/>
                <a:cs typeface="+mn-cs"/>
              </a:rPr>
              <a:t>En este proceso, los clones de linfocitos T y B autorreactivos inmaduros que reconocen antígenos propios durante su</a:t>
            </a:r>
          </a:p>
          <a:p>
            <a:r>
              <a:rPr lang="es-ES" sz="1200" b="0" i="0" u="none" strike="noStrike" kern="1200" baseline="0" dirty="0">
                <a:solidFill>
                  <a:schemeClr val="tx1"/>
                </a:solidFill>
                <a:latin typeface="+mn-lt"/>
                <a:ea typeface="+mn-ea"/>
                <a:cs typeface="+mn-cs"/>
              </a:rPr>
              <a:t>maduración en los órganos linfáticos centrales (o generativos) (el timo para los linfocitos T y la médula ósea para los linfocitos B) son destruidos </a:t>
            </a:r>
            <a:r>
              <a:rPr lang="es-ES_tradnl" sz="1200" b="0" i="0" u="none" strike="noStrike" kern="1200" baseline="0" dirty="0">
                <a:solidFill>
                  <a:schemeClr val="tx1"/>
                </a:solidFill>
                <a:latin typeface="+mn-lt"/>
                <a:ea typeface="+mn-ea"/>
                <a:cs typeface="+mn-cs"/>
              </a:rPr>
              <a:t>o se vuelven inofensivos.</a:t>
            </a:r>
          </a:p>
          <a:p>
            <a:endParaRPr lang="es-ES_tradnl" sz="1200" b="0" i="0" u="none" strike="noStrike" kern="1200" baseline="0" dirty="0">
              <a:solidFill>
                <a:schemeClr val="tx1"/>
              </a:solidFill>
              <a:latin typeface="+mn-lt"/>
              <a:ea typeface="+mn-ea"/>
              <a:cs typeface="+mn-cs"/>
            </a:endParaRPr>
          </a:p>
          <a:p>
            <a:r>
              <a:rPr lang="es-ES_tradnl" sz="1200" b="1" i="0" u="none" strike="noStrike" kern="1200" baseline="0" dirty="0">
                <a:solidFill>
                  <a:schemeClr val="tx1"/>
                </a:solidFill>
                <a:latin typeface="+mn-lt"/>
                <a:ea typeface="+mn-ea"/>
                <a:cs typeface="+mn-cs"/>
              </a:rPr>
              <a:t>Tolerancia periférica </a:t>
            </a:r>
          </a:p>
          <a:p>
            <a:endParaRPr lang="es-ES" sz="1200" b="1" i="1"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Anergia:</a:t>
            </a:r>
            <a:r>
              <a:rPr lang="es-ES" sz="1200" b="1" i="1"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se refiere a la inactivación funcional prolongada o irreversible de los linfocitos, inducida por el contacto con antígenos </a:t>
            </a:r>
            <a:r>
              <a:rPr lang="es-ES_tradnl" sz="1200" b="0" i="0" u="none" strike="noStrike" kern="1200" baseline="0" dirty="0">
                <a:solidFill>
                  <a:schemeClr val="tx1"/>
                </a:solidFill>
                <a:latin typeface="+mn-lt"/>
                <a:ea typeface="+mn-ea"/>
                <a:cs typeface="+mn-cs"/>
              </a:rPr>
              <a:t>en determinadas condiciones.</a:t>
            </a:r>
          </a:p>
          <a:p>
            <a:endParaRPr lang="es-ES" sz="1200" b="1" i="1"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Supresión por linfocitos T reguladores: </a:t>
            </a:r>
          </a:p>
          <a:p>
            <a:r>
              <a:rPr lang="es-ES_tradnl" sz="1200" b="0" i="0" u="none" strike="noStrike" kern="1200" baseline="0" dirty="0">
                <a:solidFill>
                  <a:schemeClr val="tx1"/>
                </a:solidFill>
                <a:latin typeface="+mn-lt"/>
                <a:ea typeface="+mn-ea"/>
                <a:cs typeface="+mn-cs"/>
              </a:rPr>
              <a:t>La actividad </a:t>
            </a:r>
            <a:r>
              <a:rPr lang="es-ES" sz="1200" b="0" i="0" u="none" strike="noStrike" kern="1200" baseline="0" dirty="0">
                <a:solidFill>
                  <a:schemeClr val="tx1"/>
                </a:solidFill>
                <a:latin typeface="+mn-lt"/>
                <a:ea typeface="+mn-ea"/>
                <a:cs typeface="+mn-cs"/>
              </a:rPr>
              <a:t>inhibidora de estos linfocitos puede estar mediada por la secreción de citocinas inmunodepresoras, como IL-10 y TGF-Beta , que inhiben la activación de los linfocitos autorreactivos y sus funciones efectoras.</a:t>
            </a:r>
          </a:p>
          <a:p>
            <a:endParaRPr lang="es-ES" sz="1200" b="0" i="0" u="none" strike="noStrike" kern="1200" baseline="0" dirty="0">
              <a:solidFill>
                <a:schemeClr val="tx1"/>
              </a:solidFill>
              <a:latin typeface="+mn-lt"/>
              <a:ea typeface="+mn-ea"/>
              <a:cs typeface="+mn-cs"/>
            </a:endParaRPr>
          </a:p>
          <a:p>
            <a:r>
              <a:rPr lang="es-ES" sz="1200" b="1" i="0" u="none" strike="noStrike" kern="1200" baseline="0" dirty="0">
                <a:solidFill>
                  <a:schemeClr val="tx1"/>
                </a:solidFill>
                <a:latin typeface="+mn-lt"/>
                <a:ea typeface="+mn-ea"/>
                <a:cs typeface="+mn-cs"/>
              </a:rPr>
              <a:t>Eliminación mediante muerte celular inducida por la activación</a:t>
            </a:r>
            <a:r>
              <a:rPr lang="es-ES" sz="1200" b="0" i="1"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los linfocitos T CD4+ que reconocen antígenos propios reciben señales que favorecen su muerte mediante apoptosis.</a:t>
            </a:r>
            <a:endParaRPr lang="x-none" b="1" i="0"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22</a:t>
            </a:fld>
            <a:endParaRPr lang="es-ES"/>
          </a:p>
        </p:txBody>
      </p:sp>
    </p:spTree>
    <p:extLst>
      <p:ext uri="{BB962C8B-B14F-4D97-AF65-F5344CB8AC3E}">
        <p14:creationId xmlns:p14="http://schemas.microsoft.com/office/powerpoint/2010/main" xmlns="" val="76093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u="none" strike="noStrike" kern="1200" baseline="0" dirty="0">
                <a:solidFill>
                  <a:schemeClr val="tx1"/>
                </a:solidFill>
                <a:latin typeface="+mn-lt"/>
                <a:ea typeface="+mn-ea"/>
                <a:cs typeface="+mn-cs"/>
              </a:rPr>
              <a:t>Características generales de las enfermedades autoinmunitarias</a:t>
            </a:r>
          </a:p>
          <a:p>
            <a:endParaRPr lang="es-ES" sz="1200" b="0" i="0" u="none" strike="noStrike" kern="1200" baseline="0" dirty="0">
              <a:solidFill>
                <a:schemeClr val="tx1"/>
              </a:solidFill>
              <a:latin typeface="+mn-lt"/>
              <a:ea typeface="+mn-ea"/>
              <a:cs typeface="+mn-cs"/>
            </a:endParaRPr>
          </a:p>
          <a:p>
            <a:pPr marL="228600" indent="-228600">
              <a:buFont typeface="+mj-lt"/>
              <a:buAutoNum type="arabicPeriod"/>
            </a:pPr>
            <a:r>
              <a:rPr lang="es-ES" sz="1200" b="0" i="0" u="none" strike="noStrike" kern="1200" baseline="0" dirty="0">
                <a:solidFill>
                  <a:schemeClr val="tx1"/>
                </a:solidFill>
                <a:latin typeface="+mn-lt"/>
                <a:ea typeface="+mn-ea"/>
                <a:cs typeface="+mn-cs"/>
              </a:rPr>
              <a:t>Una vez que se ha inducido una enfermedad autoinmunitaria, tiende a ser progresiva, en ocasiones con recaídas y remisiones esporádicas, y la lesión se hace inexorable.</a:t>
            </a:r>
          </a:p>
          <a:p>
            <a:pPr marL="228600" indent="-228600">
              <a:buFont typeface="+mj-lt"/>
              <a:buAutoNum type="arabicPeriod"/>
            </a:pPr>
            <a:endParaRPr lang="es-ES" sz="1200" b="0" i="0" u="none" strike="noStrike" kern="1200" baseline="0" dirty="0">
              <a:solidFill>
                <a:schemeClr val="tx1"/>
              </a:solidFill>
              <a:latin typeface="+mn-lt"/>
              <a:ea typeface="+mn-ea"/>
              <a:cs typeface="+mn-cs"/>
            </a:endParaRPr>
          </a:p>
          <a:p>
            <a:pPr marL="228600" indent="-228600">
              <a:buFont typeface="+mj-lt"/>
              <a:buAutoNum type="arabicPeriod"/>
            </a:pPr>
            <a:r>
              <a:rPr lang="es-ES" sz="1200" b="0" i="0" u="none" strike="noStrike" kern="1200" baseline="0" dirty="0">
                <a:solidFill>
                  <a:schemeClr val="tx1"/>
                </a:solidFill>
                <a:latin typeface="+mn-lt"/>
                <a:ea typeface="+mn-ea"/>
                <a:cs typeface="+mn-cs"/>
              </a:rPr>
              <a:t>Las manifestaciones clínicas y anatomopatológicas de las enfermedades autoinmunitarias están determinadas por la naturaleza de </a:t>
            </a:r>
            <a:r>
              <a:rPr lang="es-ES_tradnl" sz="1200" b="0" i="0" u="none" strike="noStrike" kern="1200" baseline="0" dirty="0">
                <a:solidFill>
                  <a:schemeClr val="tx1"/>
                </a:solidFill>
                <a:latin typeface="+mn-lt"/>
                <a:ea typeface="+mn-ea"/>
                <a:cs typeface="+mn-cs"/>
              </a:rPr>
              <a:t>la respuesta inmunitaria subyacente, </a:t>
            </a:r>
            <a:r>
              <a:rPr lang="es-ES_tradnl" sz="1200" dirty="0">
                <a:solidFill>
                  <a:schemeClr val="accent1">
                    <a:lumMod val="50000"/>
                  </a:schemeClr>
                </a:solidFill>
              </a:rPr>
              <a:t>según sean por linfocitos T, o por inmunoglobulinas.</a:t>
            </a:r>
          </a:p>
          <a:p>
            <a:pPr marL="228600" indent="-228600">
              <a:buFont typeface="+mj-lt"/>
              <a:buAutoNum type="arabicPeriod"/>
            </a:pPr>
            <a:endParaRPr lang="es-ES_tradnl" sz="1200" dirty="0">
              <a:solidFill>
                <a:schemeClr val="accent1">
                  <a:lumMod val="50000"/>
                </a:schemeClr>
              </a:solidFill>
            </a:endParaRPr>
          </a:p>
          <a:p>
            <a:pPr marL="228600" indent="-228600">
              <a:buFont typeface="+mj-lt"/>
              <a:buAutoNum type="arabicPeriod"/>
            </a:pPr>
            <a:r>
              <a:rPr lang="es-ES_tradnl" sz="1200" b="0" i="0" u="none" strike="noStrike" kern="1200" baseline="0" dirty="0">
                <a:solidFill>
                  <a:schemeClr val="tx1"/>
                </a:solidFill>
                <a:latin typeface="+mn-lt"/>
                <a:ea typeface="+mn-ea"/>
                <a:cs typeface="+mn-cs"/>
              </a:rPr>
              <a:t>Diferentes enfermedades autoinmunitarias tienen importantes </a:t>
            </a:r>
            <a:r>
              <a:rPr lang="es-ES" sz="1200" b="0" i="0" u="none" strike="noStrike" kern="1200" baseline="0" dirty="0">
                <a:solidFill>
                  <a:schemeClr val="tx1"/>
                </a:solidFill>
                <a:latin typeface="+mn-lt"/>
                <a:ea typeface="+mn-ea"/>
                <a:cs typeface="+mn-cs"/>
              </a:rPr>
              <a:t>superposiciones clínicas, anatomopatológicas y serológicas. Por este motivo, con frecuencia es difícil una clasificación fenotípica </a:t>
            </a:r>
            <a:r>
              <a:rPr lang="es-ES_tradnl" sz="1200" b="0" i="0" u="none" strike="noStrike" kern="1200" baseline="0" dirty="0">
                <a:solidFill>
                  <a:schemeClr val="tx1"/>
                </a:solidFill>
                <a:latin typeface="+mn-lt"/>
                <a:ea typeface="+mn-ea"/>
                <a:cs typeface="+mn-cs"/>
              </a:rPr>
              <a:t>precisa de estos trastornos.</a:t>
            </a:r>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23</a:t>
            </a:fld>
            <a:endParaRPr lang="es-ES"/>
          </a:p>
        </p:txBody>
      </p:sp>
    </p:spTree>
    <p:extLst>
      <p:ext uri="{BB962C8B-B14F-4D97-AF65-F5344CB8AC3E}">
        <p14:creationId xmlns:p14="http://schemas.microsoft.com/office/powerpoint/2010/main" xmlns="" val="1825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r>
              <a:rPr lang="es-ES" sz="1200" i="0" kern="1200" baseline="0" dirty="0" smtClean="0">
                <a:solidFill>
                  <a:schemeClr val="tx1"/>
                </a:solidFill>
                <a:latin typeface="+mn-lt"/>
                <a:ea typeface="+mn-ea"/>
                <a:cs typeface="+mn-cs"/>
              </a:rPr>
              <a:t>Es una enfermedad de inicio agudo o insidioso, de evolución crónica, con remisiones y recaídas, con frecuencia febril, que se caracteriza principalmente por lesión de la piel, las articulaciones, el riñón y las membranas serosas.</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El LES es el prototipo de una enfermedad multisistémica de origen autoinmunitario y se caracteriza por una gran variedad de anticuerpos, particularmente anticuerpos antinucleares (ANA).</a:t>
            </a:r>
            <a:endParaRPr lang="es-ES"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ES" sz="1600" b="1" kern="1200" baseline="0" dirty="0" smtClean="0">
                <a:solidFill>
                  <a:schemeClr val="tx1"/>
                </a:solidFill>
                <a:latin typeface="+mn-lt"/>
                <a:ea typeface="+mn-ea"/>
                <a:cs typeface="+mn-cs"/>
              </a:rPr>
              <a:t>TABLA 6-8 Criterios revisados para la clasificación de lupus eritematoso sistémico</a:t>
            </a:r>
          </a:p>
          <a:p>
            <a:endParaRPr lang="es-ES" sz="1200" b="1" kern="1200" baseline="0" dirty="0" smtClean="0">
              <a:solidFill>
                <a:schemeClr val="tx1"/>
              </a:solidFill>
              <a:latin typeface="+mn-lt"/>
              <a:ea typeface="+mn-ea"/>
              <a:cs typeface="+mn-cs"/>
            </a:endParaRPr>
          </a:p>
          <a:p>
            <a:endParaRPr lang="es-ES" sz="1200" b="1"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CRITERIO                                              </a:t>
            </a:r>
            <a:r>
              <a:rPr lang="es-ES" sz="1200" b="1" kern="1200" baseline="0" dirty="0" smtClean="0">
                <a:solidFill>
                  <a:srgbClr val="C00000"/>
                </a:solidFill>
                <a:latin typeface="+mn-lt"/>
                <a:ea typeface="+mn-ea"/>
                <a:cs typeface="+mn-cs"/>
              </a:rPr>
              <a:t>DEFINICIÓN</a:t>
            </a:r>
          </a:p>
          <a:p>
            <a:endParaRPr lang="es-ES" sz="1200" b="1"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1. EXANTEMA MALAR:</a:t>
            </a:r>
            <a:r>
              <a:rPr lang="es-ES" sz="1200" kern="1200" baseline="0" dirty="0" smtClean="0">
                <a:solidFill>
                  <a:schemeClr val="tx1"/>
                </a:solidFill>
                <a:latin typeface="+mn-lt"/>
                <a:ea typeface="+mn-ea"/>
                <a:cs typeface="+mn-cs"/>
              </a:rPr>
              <a:t> Eritema fijo, plano o elevado, sobre las eminencias malares, que tiende a respetar los pliegues nasolabiales</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2. EXANTEMA DISCOIDEO: </a:t>
            </a:r>
            <a:r>
              <a:rPr lang="es-ES" sz="1200" kern="1200" baseline="0" dirty="0" smtClean="0">
                <a:solidFill>
                  <a:schemeClr val="tx1"/>
                </a:solidFill>
                <a:latin typeface="+mn-lt"/>
                <a:ea typeface="+mn-ea"/>
                <a:cs typeface="+mn-cs"/>
              </a:rPr>
              <a:t>Parches eritematosos elevados con descamación queratósica adherida y formación de tapones foliculares; puede haber cicatrización atrófica en lesiones antiguas</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3. FOTOSENSIBILIDAD</a:t>
            </a:r>
            <a:r>
              <a:rPr lang="es-ES" sz="1200" kern="1200" baseline="0" dirty="0" smtClean="0">
                <a:solidFill>
                  <a:schemeClr val="tx1"/>
                </a:solidFill>
                <a:latin typeface="+mn-lt"/>
                <a:ea typeface="+mn-ea"/>
                <a:cs typeface="+mn-cs"/>
              </a:rPr>
              <a:t>: Exantema como consecuencia de una reacción anormal a la luz solar, por la historia del paciente o la observación del médico</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4. ÚLCERAS: </a:t>
            </a:r>
            <a:r>
              <a:rPr lang="es-ES" sz="1200" kern="1200" baseline="0" dirty="0" smtClean="0">
                <a:solidFill>
                  <a:schemeClr val="tx1"/>
                </a:solidFill>
                <a:latin typeface="+mn-lt"/>
                <a:ea typeface="+mn-ea"/>
                <a:cs typeface="+mn-cs"/>
              </a:rPr>
              <a:t>Ulceración oral o nasofaríngea, habitualmente indolora, observada por un médico</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5. ARTRITIS:  </a:t>
            </a:r>
            <a:r>
              <a:rPr lang="es-ES" sz="1200" kern="1200" baseline="0" dirty="0" smtClean="0">
                <a:solidFill>
                  <a:schemeClr val="tx1"/>
                </a:solidFill>
                <a:latin typeface="+mn-lt"/>
                <a:ea typeface="+mn-ea"/>
                <a:cs typeface="+mn-cs"/>
              </a:rPr>
              <a:t>Artritis no erosiva que afecta a dos o más articulaciones periféricas, que se caracteriza por sensibilidad, tumefacción o derrame</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6. SEROSITIS PLEURITIS:</a:t>
            </a:r>
            <a:r>
              <a:rPr lang="es-ES" sz="1200" kern="1200" baseline="0" dirty="0" smtClean="0">
                <a:solidFill>
                  <a:schemeClr val="tx1"/>
                </a:solidFill>
                <a:latin typeface="+mn-lt"/>
                <a:ea typeface="+mn-ea"/>
                <a:cs typeface="+mn-cs"/>
              </a:rPr>
              <a:t> historia convincente de dolor pleurítico o roce oído por un médico, o datos de derrame pleural, o </a:t>
            </a:r>
            <a:r>
              <a:rPr lang="pt-BR" sz="1200" kern="1200" baseline="0" dirty="0" smtClean="0">
                <a:solidFill>
                  <a:schemeClr val="tx1"/>
                </a:solidFill>
                <a:latin typeface="+mn-lt"/>
                <a:ea typeface="+mn-ea"/>
                <a:cs typeface="+mn-cs"/>
              </a:rPr>
              <a:t>Pericarditis: documentada mediante eletrocardiograma o por frote, o datos de derrame pericárdico</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7. TRASTORNO RENAL: </a:t>
            </a:r>
            <a:r>
              <a:rPr lang="es-ES" sz="1200" kern="1200" baseline="0" dirty="0" smtClean="0">
                <a:solidFill>
                  <a:schemeClr val="tx1"/>
                </a:solidFill>
                <a:latin typeface="+mn-lt"/>
                <a:ea typeface="+mn-ea"/>
                <a:cs typeface="+mn-cs"/>
              </a:rPr>
              <a:t>Proteinuria persistente &gt; 0,5 g/dl o &gt; 3 si no se realiza la cuantificación, o Cilindros celulares: pueden ser de eritrocitos, hemoglobina, granulares, tubulares o mixtos</a:t>
            </a:r>
          </a:p>
          <a:p>
            <a:endParaRPr lang="es-ES" sz="1200" i="0" kern="1200" baseline="0" dirty="0" smtClean="0">
              <a:solidFill>
                <a:schemeClr val="tx1"/>
              </a:solidFill>
              <a:latin typeface="+mn-lt"/>
              <a:ea typeface="+mn-ea"/>
              <a:cs typeface="+mn-cs"/>
            </a:endParaRPr>
          </a:p>
          <a:p>
            <a:r>
              <a:rPr lang="es-ES" sz="1200" b="1" i="0" kern="1200" baseline="0" dirty="0" smtClean="0">
                <a:solidFill>
                  <a:schemeClr val="tx1"/>
                </a:solidFill>
                <a:latin typeface="+mn-lt"/>
                <a:ea typeface="+mn-ea"/>
                <a:cs typeface="+mn-cs"/>
              </a:rPr>
              <a:t>8. TRASTORNO NEUROLÓGICO:</a:t>
            </a:r>
            <a:r>
              <a:rPr lang="es-ES" sz="1200" i="0" kern="1200" baseline="0" dirty="0" smtClean="0">
                <a:solidFill>
                  <a:schemeClr val="tx1"/>
                </a:solidFill>
                <a:latin typeface="+mn-lt"/>
                <a:ea typeface="+mn-ea"/>
                <a:cs typeface="+mn-cs"/>
              </a:rPr>
              <a:t> </a:t>
            </a:r>
            <a:r>
              <a:rPr lang="es-ES" sz="1200" b="1" i="0" kern="1200" baseline="0" dirty="0" smtClean="0">
                <a:solidFill>
                  <a:schemeClr val="tx1"/>
                </a:solidFill>
                <a:latin typeface="+mn-lt"/>
                <a:ea typeface="+mn-ea"/>
                <a:cs typeface="+mn-cs"/>
              </a:rPr>
              <a:t>Convulsiones:</a:t>
            </a:r>
            <a:r>
              <a:rPr lang="es-ES" sz="1200" i="0" kern="1200" baseline="0" dirty="0" smtClean="0">
                <a:solidFill>
                  <a:schemeClr val="tx1"/>
                </a:solidFill>
                <a:latin typeface="+mn-lt"/>
                <a:ea typeface="+mn-ea"/>
                <a:cs typeface="+mn-cs"/>
              </a:rPr>
              <a:t> en ausencia de fármacos responsables o de trastornos metabólicos conocidos (p. ej. </a:t>
            </a:r>
            <a:r>
              <a:rPr lang="pt-BR" sz="1200" i="0" kern="1200" baseline="0" dirty="0" smtClean="0">
                <a:solidFill>
                  <a:schemeClr val="tx1"/>
                </a:solidFill>
                <a:latin typeface="+mn-lt"/>
                <a:ea typeface="+mn-ea"/>
                <a:cs typeface="+mn-cs"/>
              </a:rPr>
              <a:t>uremia, cetoacidosis o desequilíbrio eletrolítico), o </a:t>
            </a:r>
            <a:r>
              <a:rPr lang="es-ES" sz="1200" b="1" i="0" kern="1200" baseline="0" dirty="0" smtClean="0">
                <a:solidFill>
                  <a:schemeClr val="tx1"/>
                </a:solidFill>
                <a:latin typeface="+mn-lt"/>
                <a:ea typeface="+mn-ea"/>
                <a:cs typeface="+mn-cs"/>
              </a:rPr>
              <a:t>Psicosis:</a:t>
            </a:r>
            <a:r>
              <a:rPr lang="es-ES" sz="1200" i="0" kern="1200" baseline="0" dirty="0" smtClean="0">
                <a:solidFill>
                  <a:schemeClr val="tx1"/>
                </a:solidFill>
                <a:latin typeface="+mn-lt"/>
                <a:ea typeface="+mn-ea"/>
                <a:cs typeface="+mn-cs"/>
              </a:rPr>
              <a:t> en ausencia de fármacos responsables o de trastornos metabólicos conocidos (p. ej., uremia, </a:t>
            </a:r>
            <a:r>
              <a:rPr lang="es-ES" sz="1200" i="0" kern="1200" baseline="0" dirty="0" err="1" smtClean="0">
                <a:solidFill>
                  <a:schemeClr val="tx1"/>
                </a:solidFill>
                <a:latin typeface="+mn-lt"/>
                <a:ea typeface="+mn-ea"/>
                <a:cs typeface="+mn-cs"/>
              </a:rPr>
              <a:t>cetoacidosis</a:t>
            </a:r>
            <a:r>
              <a:rPr lang="es-ES" sz="1200" i="0" kern="1200" baseline="0" dirty="0" smtClean="0">
                <a:solidFill>
                  <a:schemeClr val="tx1"/>
                </a:solidFill>
                <a:latin typeface="+mn-lt"/>
                <a:ea typeface="+mn-ea"/>
                <a:cs typeface="+mn-cs"/>
              </a:rPr>
              <a:t> o desequilibrio electrolítico)</a:t>
            </a:r>
          </a:p>
          <a:p>
            <a:endParaRPr lang="es-ES" sz="1200" i="0" kern="1200" baseline="0" dirty="0" smtClean="0">
              <a:solidFill>
                <a:schemeClr val="tx1"/>
              </a:solidFill>
              <a:latin typeface="+mn-lt"/>
              <a:ea typeface="+mn-ea"/>
              <a:cs typeface="+mn-cs"/>
            </a:endParaRPr>
          </a:p>
          <a:p>
            <a:r>
              <a:rPr lang="es-ES" sz="1200" b="1" i="0" kern="1200" baseline="0" dirty="0" smtClean="0">
                <a:solidFill>
                  <a:schemeClr val="tx1"/>
                </a:solidFill>
                <a:latin typeface="+mn-lt"/>
                <a:ea typeface="+mn-ea"/>
                <a:cs typeface="+mn-cs"/>
              </a:rPr>
              <a:t>9. TRASTORNO HEMATOLÓGICO:</a:t>
            </a:r>
            <a:r>
              <a:rPr lang="es-ES" sz="1200" i="0" kern="1200" baseline="0" dirty="0" smtClean="0">
                <a:solidFill>
                  <a:schemeClr val="tx1"/>
                </a:solidFill>
                <a:latin typeface="+mn-lt"/>
                <a:ea typeface="+mn-ea"/>
                <a:cs typeface="+mn-cs"/>
              </a:rPr>
              <a:t> </a:t>
            </a:r>
            <a:r>
              <a:rPr lang="es-ES" sz="1200" b="1" i="0" kern="1200" baseline="0" dirty="0" smtClean="0">
                <a:solidFill>
                  <a:schemeClr val="tx1"/>
                </a:solidFill>
                <a:latin typeface="+mn-lt"/>
                <a:ea typeface="+mn-ea"/>
                <a:cs typeface="+mn-cs"/>
              </a:rPr>
              <a:t>Anemia hemolítica: </a:t>
            </a:r>
            <a:r>
              <a:rPr lang="es-ES" sz="1200" i="0" kern="1200" baseline="0" dirty="0" smtClean="0">
                <a:solidFill>
                  <a:schemeClr val="tx1"/>
                </a:solidFill>
                <a:latin typeface="+mn-lt"/>
                <a:ea typeface="+mn-ea"/>
                <a:cs typeface="+mn-cs"/>
              </a:rPr>
              <a:t>con reticulocitosis, o </a:t>
            </a:r>
            <a:r>
              <a:rPr lang="es-ES" sz="1200" b="1" i="0" kern="1200" baseline="0" dirty="0" smtClean="0">
                <a:solidFill>
                  <a:schemeClr val="tx1"/>
                </a:solidFill>
                <a:latin typeface="+mn-lt"/>
                <a:ea typeface="+mn-ea"/>
                <a:cs typeface="+mn-cs"/>
              </a:rPr>
              <a:t>Leucopenia: &lt; </a:t>
            </a:r>
            <a:r>
              <a:rPr lang="es-ES" sz="1200" i="0" kern="1200" baseline="0" dirty="0" smtClean="0">
                <a:solidFill>
                  <a:schemeClr val="tx1"/>
                </a:solidFill>
                <a:latin typeface="+mn-lt"/>
                <a:ea typeface="+mn-ea"/>
                <a:cs typeface="+mn-cs"/>
              </a:rPr>
              <a:t>4 × 10 9 células/l (4.000 células/mm 3 ) en total en dos o más ocasiones, o </a:t>
            </a:r>
            <a:r>
              <a:rPr lang="es-ES" sz="1200" b="1" i="0" kern="1200" baseline="0" dirty="0" smtClean="0">
                <a:solidFill>
                  <a:schemeClr val="tx1"/>
                </a:solidFill>
                <a:latin typeface="+mn-lt"/>
                <a:ea typeface="+mn-ea"/>
                <a:cs typeface="+mn-cs"/>
              </a:rPr>
              <a:t>Linfopenia:</a:t>
            </a:r>
            <a:r>
              <a:rPr lang="es-ES" sz="1200" i="0" kern="1200" baseline="0" dirty="0" smtClean="0">
                <a:solidFill>
                  <a:schemeClr val="tx1"/>
                </a:solidFill>
                <a:latin typeface="+mn-lt"/>
                <a:ea typeface="+mn-ea"/>
                <a:cs typeface="+mn-cs"/>
              </a:rPr>
              <a:t> &lt; 1,5 × 10 9 células/l (1.500 células/mm 3 ) en dos o más ocasiones, o </a:t>
            </a:r>
            <a:r>
              <a:rPr lang="es-ES" sz="1200" b="1" i="0" kern="1200" baseline="0" dirty="0" smtClean="0">
                <a:solidFill>
                  <a:schemeClr val="tx1"/>
                </a:solidFill>
                <a:latin typeface="+mn-lt"/>
                <a:ea typeface="+mn-ea"/>
                <a:cs typeface="+mn-cs"/>
              </a:rPr>
              <a:t>Trombocitopenia</a:t>
            </a:r>
            <a:r>
              <a:rPr lang="es-ES" sz="1200" i="0" kern="1200" baseline="0" dirty="0" smtClean="0">
                <a:solidFill>
                  <a:schemeClr val="tx1"/>
                </a:solidFill>
                <a:latin typeface="+mn-lt"/>
                <a:ea typeface="+mn-ea"/>
                <a:cs typeface="+mn-cs"/>
              </a:rPr>
              <a:t>: &lt; 100 × 10 9 células/l (100 × 10 3 células/mm 3 ) en ausencia de fármacos responsables</a:t>
            </a:r>
          </a:p>
          <a:p>
            <a:endParaRPr lang="es-ES" sz="1200" i="0" kern="1200" baseline="0" dirty="0" smtClean="0">
              <a:solidFill>
                <a:schemeClr val="tx1"/>
              </a:solidFill>
              <a:latin typeface="+mn-lt"/>
              <a:ea typeface="+mn-ea"/>
              <a:cs typeface="+mn-cs"/>
            </a:endParaRPr>
          </a:p>
          <a:p>
            <a:r>
              <a:rPr lang="es-ES" sz="1200" b="1" i="0" kern="1200" baseline="0" dirty="0" smtClean="0">
                <a:solidFill>
                  <a:schemeClr val="tx1"/>
                </a:solidFill>
                <a:latin typeface="+mn-lt"/>
                <a:ea typeface="+mn-ea"/>
                <a:cs typeface="+mn-cs"/>
              </a:rPr>
              <a:t>10. TRASTORNO INMUNITARIO: </a:t>
            </a:r>
            <a:r>
              <a:rPr lang="es-ES" sz="1200" i="0" kern="1200" baseline="0" dirty="0" smtClean="0">
                <a:solidFill>
                  <a:schemeClr val="tx1"/>
                </a:solidFill>
                <a:latin typeface="+mn-lt"/>
                <a:ea typeface="+mn-ea"/>
                <a:cs typeface="+mn-cs"/>
              </a:rPr>
              <a:t>Anticuerpos anti-ADN frente al ADN nativo a títulos anormales, o Anti-Sm: presencia de anticuerpos frente al antígeno nuclear Sm, o Hallazgo positivo de anticuerpos antifosfolipídicos basado en: 1) concentración sérica anormal de anticuerpos anticardiolipínicos IgG o IgM; 2) una prueba positiva para un anticoagulante lúpico utilizando una prueba estándar, o 3) una prueba serológica falsamente positiva para la </a:t>
            </a:r>
            <a:r>
              <a:rPr lang="es-ES" sz="1200" i="0" kern="1200" baseline="0" dirty="0" err="1" smtClean="0">
                <a:solidFill>
                  <a:schemeClr val="tx1"/>
                </a:solidFill>
                <a:latin typeface="+mn-lt"/>
                <a:ea typeface="+mn-ea"/>
                <a:cs typeface="+mn-cs"/>
              </a:rPr>
              <a:t>sífi</a:t>
            </a:r>
            <a:r>
              <a:rPr lang="es-ES" sz="1200" i="0" kern="1200" baseline="0" dirty="0" smtClean="0">
                <a:solidFill>
                  <a:schemeClr val="tx1"/>
                </a:solidFill>
                <a:latin typeface="+mn-lt"/>
                <a:ea typeface="+mn-ea"/>
                <a:cs typeface="+mn-cs"/>
              </a:rPr>
              <a:t> lis, que se sabe que es positiva durante al menos 6 meses y que se confirma por negatividad de la prueba de inmovilización de Treponema pallidum o de la prueba fluorescente de absorción de anticuerpos treponémicos</a:t>
            </a:r>
          </a:p>
          <a:p>
            <a:endParaRPr lang="es-ES" sz="1200" i="0" kern="1200" baseline="0" dirty="0" smtClean="0">
              <a:solidFill>
                <a:schemeClr val="tx1"/>
              </a:solidFill>
              <a:latin typeface="+mn-lt"/>
              <a:ea typeface="+mn-ea"/>
              <a:cs typeface="+mn-cs"/>
            </a:endParaRPr>
          </a:p>
          <a:p>
            <a:r>
              <a:rPr lang="es-ES" sz="1200" b="1" i="0" kern="1200" baseline="0" dirty="0" smtClean="0">
                <a:solidFill>
                  <a:schemeClr val="tx1"/>
                </a:solidFill>
                <a:latin typeface="+mn-lt"/>
                <a:ea typeface="+mn-ea"/>
                <a:cs typeface="+mn-cs"/>
              </a:rPr>
              <a:t>11. ANTICUERPOS ANTINUCLEARES</a:t>
            </a:r>
            <a:r>
              <a:rPr lang="es-ES" sz="1200" i="0" kern="1200" baseline="0" dirty="0" smtClean="0">
                <a:solidFill>
                  <a:schemeClr val="tx1"/>
                </a:solidFill>
                <a:latin typeface="+mn-lt"/>
                <a:ea typeface="+mn-ea"/>
                <a:cs typeface="+mn-cs"/>
              </a:rPr>
              <a:t>: Título anormal de anticuerpos antinucleares mediante inmunofluorescencia o un análisis equivalente en cualquier momento y en ausencia de fármacos que se sabe que se asocian a síndrome lúpico inducido por fármacos</a:t>
            </a:r>
          </a:p>
          <a:p>
            <a:endParaRPr lang="es-ES" sz="1200" kern="1200" baseline="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MANIFESTACIONES CLÍNICAS DE LA INFLAMACIÓN</a:t>
            </a:r>
          </a:p>
          <a:p>
            <a:endParaRPr lang="es-ES" dirty="0"/>
          </a:p>
          <a:p>
            <a:r>
              <a:rPr lang="es-ES" b="0" dirty="0">
                <a:solidFill>
                  <a:srgbClr val="C00000"/>
                </a:solidFill>
              </a:rPr>
              <a:t>Dolor</a:t>
            </a:r>
          </a:p>
          <a:p>
            <a:r>
              <a:rPr lang="es-ES" b="0" dirty="0">
                <a:solidFill>
                  <a:srgbClr val="C00000"/>
                </a:solidFill>
              </a:rPr>
              <a:t>Calor </a:t>
            </a:r>
          </a:p>
          <a:p>
            <a:r>
              <a:rPr lang="es-ES" b="0" dirty="0">
                <a:solidFill>
                  <a:srgbClr val="C00000"/>
                </a:solidFill>
              </a:rPr>
              <a:t>Tumor (aumento de volumen)</a:t>
            </a:r>
          </a:p>
          <a:p>
            <a:r>
              <a:rPr lang="es-ES" b="0" dirty="0">
                <a:solidFill>
                  <a:srgbClr val="C00000"/>
                </a:solidFill>
              </a:rPr>
              <a:t>Rubor</a:t>
            </a:r>
          </a:p>
          <a:p>
            <a:r>
              <a:rPr lang="es-ES" b="0" dirty="0">
                <a:solidFill>
                  <a:srgbClr val="C00000"/>
                </a:solidFill>
              </a:rPr>
              <a:t>Impotencia funcional</a:t>
            </a:r>
          </a:p>
          <a:p>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3</a:t>
            </a:fld>
            <a:endParaRPr lang="es-ES"/>
          </a:p>
        </p:txBody>
      </p:sp>
    </p:spTree>
    <p:extLst>
      <p:ext uri="{BB962C8B-B14F-4D97-AF65-F5344CB8AC3E}">
        <p14:creationId xmlns:p14="http://schemas.microsoft.com/office/powerpoint/2010/main" xmlns="" val="123177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ctr"/>
            <a:r>
              <a:rPr lang="es-ES" sz="1200" b="1" kern="1200" baseline="0" dirty="0" smtClean="0">
                <a:solidFill>
                  <a:schemeClr val="tx1"/>
                </a:solidFill>
                <a:latin typeface="+mn-lt"/>
                <a:ea typeface="+mn-ea"/>
                <a:cs typeface="+mn-cs"/>
              </a:rPr>
              <a:t>TABLA 6-10 Manifestaciones clínicas y anatomopatológicas del lupus eritematoso sistémico</a:t>
            </a:r>
          </a:p>
          <a:p>
            <a:endParaRPr lang="es-ES" sz="1200" b="1"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Manifestaciones clínicas           Prevalencia en los pacientes (%)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Hematológicas</a:t>
            </a:r>
            <a:r>
              <a:rPr lang="es-ES" sz="1200" kern="1200" baseline="0" dirty="0" smtClean="0">
                <a:solidFill>
                  <a:schemeClr val="tx1"/>
                </a:solidFill>
                <a:latin typeface="+mn-lt"/>
                <a:ea typeface="+mn-ea"/>
                <a:cs typeface="+mn-cs"/>
              </a:rPr>
              <a:t>                         100 %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Artritis </a:t>
            </a:r>
            <a:r>
              <a:rPr lang="es-ES" sz="1200" kern="1200" baseline="0" dirty="0" smtClean="0">
                <a:solidFill>
                  <a:schemeClr val="tx1"/>
                </a:solidFill>
                <a:latin typeface="+mn-lt"/>
                <a:ea typeface="+mn-ea"/>
                <a:cs typeface="+mn-cs"/>
              </a:rPr>
              <a:t>                                     80-90 %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Cutáneas</a:t>
            </a:r>
            <a:r>
              <a:rPr lang="es-ES" sz="1200" kern="1200" baseline="0" dirty="0" smtClean="0">
                <a:solidFill>
                  <a:schemeClr val="tx1"/>
                </a:solidFill>
                <a:latin typeface="+mn-lt"/>
                <a:ea typeface="+mn-ea"/>
                <a:cs typeface="+mn-cs"/>
              </a:rPr>
              <a:t>                                   85 %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Fiebre</a:t>
            </a:r>
            <a:r>
              <a:rPr lang="es-ES" sz="1200" kern="1200" baseline="0" dirty="0" smtClean="0">
                <a:solidFill>
                  <a:schemeClr val="tx1"/>
                </a:solidFill>
                <a:latin typeface="+mn-lt"/>
                <a:ea typeface="+mn-ea"/>
                <a:cs typeface="+mn-cs"/>
              </a:rPr>
              <a:t>                                       55-85 %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Astenia </a:t>
            </a:r>
            <a:r>
              <a:rPr lang="es-ES" sz="1200" kern="1200" baseline="0" dirty="0" smtClean="0">
                <a:solidFill>
                  <a:schemeClr val="tx1"/>
                </a:solidFill>
                <a:latin typeface="+mn-lt"/>
                <a:ea typeface="+mn-ea"/>
                <a:cs typeface="+mn-cs"/>
              </a:rPr>
              <a:t>                                     80-100 %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Pérdida de peso                          </a:t>
            </a:r>
            <a:r>
              <a:rPr lang="es-ES" sz="1200" kern="1200" baseline="0" dirty="0" smtClean="0">
                <a:solidFill>
                  <a:schemeClr val="tx1"/>
                </a:solidFill>
                <a:latin typeface="+mn-lt"/>
                <a:ea typeface="+mn-ea"/>
                <a:cs typeface="+mn-cs"/>
              </a:rPr>
              <a:t>60 %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Renales</a:t>
            </a:r>
            <a:r>
              <a:rPr lang="es-ES" sz="1200" kern="1200" baseline="0" dirty="0" smtClean="0">
                <a:solidFill>
                  <a:schemeClr val="tx1"/>
                </a:solidFill>
                <a:latin typeface="+mn-lt"/>
                <a:ea typeface="+mn-ea"/>
                <a:cs typeface="+mn-cs"/>
              </a:rPr>
              <a:t>                                     50-70 %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Neuropsiquiátricas</a:t>
            </a:r>
            <a:r>
              <a:rPr lang="es-ES" sz="1200" kern="1200" baseline="0" dirty="0" smtClean="0">
                <a:solidFill>
                  <a:schemeClr val="tx1"/>
                </a:solidFill>
                <a:latin typeface="+mn-lt"/>
                <a:ea typeface="+mn-ea"/>
                <a:cs typeface="+mn-cs"/>
              </a:rPr>
              <a:t>                    25-35 %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Pleuritis</a:t>
            </a:r>
            <a:r>
              <a:rPr lang="es-ES" sz="1200" kern="1200" baseline="0" dirty="0" smtClean="0">
                <a:solidFill>
                  <a:schemeClr val="tx1"/>
                </a:solidFill>
                <a:latin typeface="+mn-lt"/>
                <a:ea typeface="+mn-ea"/>
                <a:cs typeface="+mn-cs"/>
              </a:rPr>
              <a:t>                                     45 %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Mialgia</a:t>
            </a:r>
            <a:r>
              <a:rPr lang="es-ES" sz="1200" kern="1200" baseline="0" dirty="0" smtClean="0">
                <a:solidFill>
                  <a:schemeClr val="tx1"/>
                </a:solidFill>
                <a:latin typeface="+mn-lt"/>
                <a:ea typeface="+mn-ea"/>
                <a:cs typeface="+mn-cs"/>
              </a:rPr>
              <a:t>                                       35 %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Pericarditis</a:t>
            </a:r>
            <a:r>
              <a:rPr lang="es-ES" sz="1200" kern="1200" baseline="0" dirty="0" smtClean="0">
                <a:solidFill>
                  <a:schemeClr val="tx1"/>
                </a:solidFill>
                <a:latin typeface="+mn-lt"/>
                <a:ea typeface="+mn-ea"/>
                <a:cs typeface="+mn-cs"/>
              </a:rPr>
              <a:t>                                 25 %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Digestivas</a:t>
            </a:r>
            <a:r>
              <a:rPr lang="es-ES" sz="1200" kern="1200" baseline="0" dirty="0" smtClean="0">
                <a:solidFill>
                  <a:schemeClr val="tx1"/>
                </a:solidFill>
                <a:latin typeface="+mn-lt"/>
                <a:ea typeface="+mn-ea"/>
                <a:cs typeface="+mn-cs"/>
              </a:rPr>
              <a:t>                                   20 %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Fenómeno de Raynaud</a:t>
            </a:r>
            <a:r>
              <a:rPr lang="es-ES" sz="1200" kern="1200" baseline="0" dirty="0" smtClean="0">
                <a:solidFill>
                  <a:schemeClr val="tx1"/>
                </a:solidFill>
                <a:latin typeface="+mn-lt"/>
                <a:ea typeface="+mn-ea"/>
                <a:cs typeface="+mn-cs"/>
              </a:rPr>
              <a:t>               15-40 %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Oculares</a:t>
            </a:r>
            <a:r>
              <a:rPr lang="es-ES" sz="1200" kern="1200" baseline="0" dirty="0" smtClean="0">
                <a:solidFill>
                  <a:schemeClr val="tx1"/>
                </a:solidFill>
                <a:latin typeface="+mn-lt"/>
                <a:ea typeface="+mn-ea"/>
                <a:cs typeface="+mn-cs"/>
              </a:rPr>
              <a:t>                                     15 %</a:t>
            </a:r>
          </a:p>
          <a:p>
            <a:endParaRPr lang="es-ES" sz="1200" kern="1200" baseline="0" dirty="0" smtClean="0">
              <a:solidFill>
                <a:schemeClr val="tx1"/>
              </a:solidFill>
              <a:latin typeface="+mn-lt"/>
              <a:ea typeface="+mn-ea"/>
              <a:cs typeface="+mn-cs"/>
            </a:endParaRPr>
          </a:p>
          <a:p>
            <a:r>
              <a:rPr lang="es-ES" sz="1200" b="1" kern="1200" baseline="0" dirty="0" smtClean="0">
                <a:solidFill>
                  <a:schemeClr val="tx1"/>
                </a:solidFill>
                <a:latin typeface="+mn-lt"/>
                <a:ea typeface="+mn-ea"/>
                <a:cs typeface="+mn-cs"/>
              </a:rPr>
              <a:t>Neuropatía periférica</a:t>
            </a:r>
            <a:r>
              <a:rPr lang="es-ES" sz="1200" kern="1200" baseline="0" dirty="0" smtClean="0">
                <a:solidFill>
                  <a:schemeClr val="tx1"/>
                </a:solidFill>
                <a:latin typeface="+mn-lt"/>
                <a:ea typeface="+mn-ea"/>
                <a:cs typeface="+mn-cs"/>
              </a:rPr>
              <a:t>                  15 %</a:t>
            </a:r>
          </a:p>
          <a:p>
            <a:endParaRPr lang="es-ES"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26</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baseline="0" dirty="0" smtClean="0">
                <a:solidFill>
                  <a:schemeClr val="tx1"/>
                </a:solidFill>
                <a:latin typeface="+mn-lt"/>
                <a:ea typeface="+mn-ea"/>
                <a:cs typeface="+mn-cs"/>
              </a:rPr>
              <a:t>El rechazo es un complejo proceso en el que están implicados la inmunidad celular y los anticuerpos circulantes; además, las contribuciones de estos mecanismos con frecuencia quedan reflejadas en las características histológicas de los órganos rechazados.</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400" b="1" dirty="0" smtClean="0">
                <a:solidFill>
                  <a:schemeClr val="tx2">
                    <a:lumMod val="50000"/>
                  </a:schemeClr>
                </a:solidFill>
              </a:rPr>
              <a:t>REACCIONES MEDIADAS POR LINFOCITOS T</a:t>
            </a:r>
          </a:p>
          <a:p>
            <a:endParaRPr lang="es-ES" dirty="0" smtClean="0"/>
          </a:p>
          <a:p>
            <a:r>
              <a:rPr lang="es-ES" sz="1200" b="1" dirty="0" smtClean="0">
                <a:solidFill>
                  <a:schemeClr val="tx2">
                    <a:lumMod val="50000"/>
                  </a:schemeClr>
                </a:solidFill>
              </a:rPr>
              <a:t>LA VÍA DIRECTA: </a:t>
            </a:r>
            <a:r>
              <a:rPr lang="es-ES" sz="1200" dirty="0" smtClean="0">
                <a:solidFill>
                  <a:schemeClr val="tx2">
                    <a:lumMod val="50000"/>
                  </a:schemeClr>
                </a:solidFill>
              </a:rPr>
              <a:t>Los linfocitos T CD8 + (citotóxicos)  reconocen las células del órgano donado como no propias a través del Antígeno Mayor de Histocompatibilidad (HLA) y directamente las destruye.</a:t>
            </a:r>
          </a:p>
          <a:p>
            <a:r>
              <a:rPr lang="es-ES" sz="1200" b="1" dirty="0" smtClean="0">
                <a:solidFill>
                  <a:schemeClr val="tx2">
                    <a:lumMod val="50000"/>
                  </a:schemeClr>
                </a:solidFill>
              </a:rPr>
              <a:t>LA VÍA INDIRECTA:  </a:t>
            </a:r>
            <a:r>
              <a:rPr lang="es-ES" sz="1200" dirty="0" smtClean="0">
                <a:solidFill>
                  <a:schemeClr val="tx2">
                    <a:lumMod val="50000"/>
                  </a:schemeClr>
                </a:solidFill>
              </a:rPr>
              <a:t>Genera Linfocitos T CD4 + contra el injerto, destruyendo el órgano injertado a través de la estimulación de los linfocitos B a células plasmáticas y formación de inmunoglobulinas contra este, además de cooperar con la estimulación de los macrófagos  </a:t>
            </a:r>
            <a:endParaRPr lang="es-ES" sz="1200" dirty="0">
              <a:solidFill>
                <a:schemeClr val="tx2">
                  <a:lumMod val="50000"/>
                </a:schemeClr>
              </a:solidFill>
            </a:endParaRPr>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28</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b="1" dirty="0" smtClean="0">
                <a:solidFill>
                  <a:srgbClr val="1F497D">
                    <a:lumMod val="50000"/>
                  </a:srgbClr>
                </a:solidFill>
              </a:rPr>
              <a:t>REACCIONES MEDIADAS POR ANTICUERPOS</a:t>
            </a:r>
          </a:p>
          <a:p>
            <a:pPr lvl="0"/>
            <a:r>
              <a:rPr lang="es-ES" sz="1200" b="1" dirty="0" smtClean="0">
                <a:solidFill>
                  <a:srgbClr val="1F497D">
                    <a:lumMod val="50000"/>
                  </a:srgbClr>
                </a:solidFill>
              </a:rPr>
              <a:t>(Rechazo humoral)</a:t>
            </a:r>
          </a:p>
          <a:p>
            <a:pPr lvl="0"/>
            <a:endParaRPr lang="es-ES" sz="800" b="1" dirty="0" smtClean="0">
              <a:solidFill>
                <a:srgbClr val="1F497D">
                  <a:lumMod val="50000"/>
                </a:srgbClr>
              </a:solidFill>
            </a:endParaRPr>
          </a:p>
          <a:p>
            <a:pPr lvl="0"/>
            <a:r>
              <a:rPr lang="es-ES" sz="1200" b="1" dirty="0" smtClean="0">
                <a:solidFill>
                  <a:schemeClr val="tx2">
                    <a:lumMod val="50000"/>
                  </a:schemeClr>
                </a:solidFill>
              </a:rPr>
              <a:t>Rechazo hiperagudo: </a:t>
            </a:r>
            <a:r>
              <a:rPr lang="es-ES" sz="1200" dirty="0" smtClean="0">
                <a:solidFill>
                  <a:schemeClr val="tx2">
                    <a:lumMod val="50000"/>
                  </a:schemeClr>
                </a:solidFill>
              </a:rPr>
              <a:t>sucede cuando en la circulación del receptor hay anticuerpos formados contra el donante</a:t>
            </a:r>
          </a:p>
          <a:p>
            <a:pPr lvl="0"/>
            <a:r>
              <a:rPr lang="es-ES" sz="1200" b="1" dirty="0" smtClean="0">
                <a:solidFill>
                  <a:schemeClr val="tx2">
                    <a:lumMod val="50000"/>
                  </a:schemeClr>
                </a:solidFill>
              </a:rPr>
              <a:t>Rechazo agudo</a:t>
            </a:r>
            <a:r>
              <a:rPr lang="es-ES" sz="1200" dirty="0" smtClean="0">
                <a:solidFill>
                  <a:schemeClr val="tx2">
                    <a:lumMod val="50000"/>
                  </a:schemeClr>
                </a:solidFill>
              </a:rPr>
              <a:t>: Sucede varias semanas o meses después del injerto, cuando se termina la fase de inmunosupresión</a:t>
            </a:r>
          </a:p>
          <a:p>
            <a:pPr lvl="0"/>
            <a:r>
              <a:rPr lang="es-ES" sz="1200" b="1" dirty="0" smtClean="0">
                <a:solidFill>
                  <a:schemeClr val="tx2">
                    <a:lumMod val="50000"/>
                  </a:schemeClr>
                </a:solidFill>
              </a:rPr>
              <a:t>Rechazo agudo celular: </a:t>
            </a:r>
            <a:r>
              <a:rPr lang="es-ES" sz="1200" dirty="0" smtClean="0">
                <a:solidFill>
                  <a:schemeClr val="tx2">
                    <a:lumMod val="50000"/>
                  </a:schemeClr>
                </a:solidFill>
              </a:rPr>
              <a:t>sucede varios meses después del injerto y se ven  linfocitos T CD4 + y CD8 +</a:t>
            </a:r>
          </a:p>
          <a:p>
            <a:endParaRPr lang="es-ES"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ES" sz="1400" b="1" dirty="0">
                <a:solidFill>
                  <a:schemeClr val="tx2">
                    <a:lumMod val="50000"/>
                  </a:schemeClr>
                </a:solidFill>
              </a:rPr>
              <a:t>QUE INDUCE LA INFLAMACIÓN AGUDA</a:t>
            </a:r>
          </a:p>
          <a:p>
            <a:endParaRPr lang="es-ES" sz="800" dirty="0">
              <a:solidFill>
                <a:schemeClr val="tx2">
                  <a:lumMod val="50000"/>
                </a:schemeClr>
              </a:solidFill>
            </a:endParaRPr>
          </a:p>
          <a:p>
            <a:pPr marL="514350" indent="-514350">
              <a:buFont typeface="+mj-lt"/>
              <a:buAutoNum type="arabicPeriod"/>
            </a:pPr>
            <a:r>
              <a:rPr lang="es-ES" sz="1200" dirty="0">
                <a:solidFill>
                  <a:schemeClr val="tx2">
                    <a:lumMod val="50000"/>
                  </a:schemeClr>
                </a:solidFill>
              </a:rPr>
              <a:t>Infecciones </a:t>
            </a:r>
            <a:r>
              <a:rPr lang="pt-BR" sz="1200" dirty="0">
                <a:solidFill>
                  <a:schemeClr val="tx2">
                    <a:lumMod val="50000"/>
                  </a:schemeClr>
                </a:solidFill>
              </a:rPr>
              <a:t>(bacterianas, </a:t>
            </a:r>
            <a:r>
              <a:rPr lang="pt-BR" sz="1200" dirty="0" err="1">
                <a:solidFill>
                  <a:schemeClr val="tx2">
                    <a:lumMod val="50000"/>
                  </a:schemeClr>
                </a:solidFill>
              </a:rPr>
              <a:t>víricas</a:t>
            </a:r>
            <a:r>
              <a:rPr lang="pt-BR" sz="1200" dirty="0">
                <a:solidFill>
                  <a:schemeClr val="tx2">
                    <a:lumMod val="50000"/>
                  </a:schemeClr>
                </a:solidFill>
              </a:rPr>
              <a:t>, fúngicas o parasitarias)</a:t>
            </a:r>
          </a:p>
          <a:p>
            <a:pPr marL="514350" indent="-514350">
              <a:buFont typeface="+mj-lt"/>
              <a:buAutoNum type="arabicPeriod"/>
            </a:pPr>
            <a:r>
              <a:rPr lang="es-ES" sz="1200" dirty="0">
                <a:solidFill>
                  <a:schemeClr val="tx2">
                    <a:lumMod val="50000"/>
                  </a:schemeClr>
                </a:solidFill>
              </a:rPr>
              <a:t>La necrosis tisular (tumores o fallos en la apoptosis) </a:t>
            </a:r>
          </a:p>
          <a:p>
            <a:pPr marL="514350" indent="-514350">
              <a:buFont typeface="+mj-lt"/>
              <a:buAutoNum type="arabicPeriod"/>
            </a:pPr>
            <a:r>
              <a:rPr lang="es-ES" sz="1200" dirty="0">
                <a:solidFill>
                  <a:schemeClr val="tx2">
                    <a:lumMod val="50000"/>
                  </a:schemeClr>
                </a:solidFill>
              </a:rPr>
              <a:t>la isquemia (infarto)</a:t>
            </a:r>
          </a:p>
          <a:p>
            <a:pPr marL="514350" indent="-514350">
              <a:buFont typeface="+mj-lt"/>
              <a:buAutoNum type="arabicPeriod"/>
            </a:pPr>
            <a:r>
              <a:rPr lang="es-ES" sz="1200" dirty="0">
                <a:solidFill>
                  <a:schemeClr val="tx2">
                    <a:lumMod val="50000"/>
                  </a:schemeClr>
                </a:solidFill>
              </a:rPr>
              <a:t>las traumatismos </a:t>
            </a:r>
          </a:p>
          <a:p>
            <a:pPr marL="514350" indent="-514350">
              <a:buFont typeface="+mj-lt"/>
              <a:buAutoNum type="arabicPeriod"/>
            </a:pPr>
            <a:r>
              <a:rPr lang="es-ES" sz="1200" dirty="0">
                <a:solidFill>
                  <a:schemeClr val="tx2">
                    <a:lumMod val="50000"/>
                  </a:schemeClr>
                </a:solidFill>
              </a:rPr>
              <a:t>Las lesiones físicas y químicas (lesiones térmicas, como en las quemaduras o la congelación)</a:t>
            </a:r>
          </a:p>
          <a:p>
            <a:pPr marL="514350" indent="-514350">
              <a:buFont typeface="+mj-lt"/>
              <a:buAutoNum type="arabicPeriod"/>
            </a:pPr>
            <a:r>
              <a:rPr lang="es-ES" sz="1200" dirty="0">
                <a:solidFill>
                  <a:schemeClr val="tx2">
                    <a:lumMod val="50000"/>
                  </a:schemeClr>
                </a:solidFill>
              </a:rPr>
              <a:t>La radiación</a:t>
            </a:r>
          </a:p>
          <a:p>
            <a:pPr marL="514350" indent="-514350">
              <a:buFont typeface="+mj-lt"/>
              <a:buAutoNum type="arabicPeriod"/>
            </a:pPr>
            <a:r>
              <a:rPr lang="es-ES" sz="1200" dirty="0">
                <a:solidFill>
                  <a:schemeClr val="tx2">
                    <a:lumMod val="50000"/>
                  </a:schemeClr>
                </a:solidFill>
              </a:rPr>
              <a:t>Cuerpos extraños</a:t>
            </a:r>
          </a:p>
          <a:p>
            <a:pPr marL="514350" indent="-514350">
              <a:buFont typeface="+mj-lt"/>
              <a:buAutoNum type="arabicPeriod"/>
            </a:pPr>
            <a:r>
              <a:rPr lang="es-ES" sz="1200" dirty="0">
                <a:solidFill>
                  <a:schemeClr val="tx2">
                    <a:lumMod val="50000"/>
                  </a:schemeClr>
                </a:solidFill>
              </a:rPr>
              <a:t>Las reacciones inmunitarias</a:t>
            </a:r>
          </a:p>
          <a:p>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7</a:t>
            </a:fld>
            <a:endParaRPr lang="es-ES"/>
          </a:p>
        </p:txBody>
      </p:sp>
    </p:spTree>
    <p:extLst>
      <p:ext uri="{BB962C8B-B14F-4D97-AF65-F5344CB8AC3E}">
        <p14:creationId xmlns:p14="http://schemas.microsoft.com/office/powerpoint/2010/main" xmlns="" val="313448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baseline="0" dirty="0">
                <a:solidFill>
                  <a:schemeClr val="tx1"/>
                </a:solidFill>
                <a:latin typeface="+mn-lt"/>
                <a:ea typeface="+mn-ea"/>
                <a:cs typeface="+mn-cs"/>
              </a:rPr>
              <a:t>La inflamación crónica tiene una duración prolongada (semanas o meses) y en este período coexisten la inflamación, las lesiones tisulares y los intentos de reparación en combinaciones variables . Puede aparecer tras una inflamación aguda, como se ha comentado antes, o la inflamación crónica puede comenzar de forma insidiosa, como una respuesta de bajo grado indolente sin manifestaciones de una reacción aguda. Este último tipo de inflamación crónica es la causa de la lesión tisular existente en algunas de las enfermedades humanas más discapacitantes y frecuentes, como la artritis reumatoide, la aterosclerosis, la tuberculosis y la fibrosis pulmonar. Se ha relacionado también con la progresión del cáncer y con cuadros que antes se consideraban puramente degenerativos, como la enfermedad de Alzheimer.</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Clasificación de la respuesta inmunitaria normal</a:t>
            </a:r>
          </a:p>
          <a:p>
            <a:endParaRPr lang="es-ES" dirty="0"/>
          </a:p>
          <a:p>
            <a:r>
              <a:rPr lang="es-ES" dirty="0"/>
              <a:t>Inmunidad innata (natural o nativa)</a:t>
            </a:r>
          </a:p>
          <a:p>
            <a:r>
              <a:rPr lang="es-ES" dirty="0"/>
              <a:t>Inmunidad adaptativa (adquirida o específica)</a:t>
            </a:r>
          </a:p>
          <a:p>
            <a:endParaRPr lang="x-none" dirty="0"/>
          </a:p>
        </p:txBody>
      </p:sp>
      <p:sp>
        <p:nvSpPr>
          <p:cNvPr id="4" name="Marcador de número de diapositiva 3"/>
          <p:cNvSpPr>
            <a:spLocks noGrp="1"/>
          </p:cNvSpPr>
          <p:nvPr>
            <p:ph type="sldNum" sz="quarter" idx="5"/>
          </p:nvPr>
        </p:nvSpPr>
        <p:spPr/>
        <p:txBody>
          <a:bodyPr/>
          <a:lstStyle/>
          <a:p>
            <a:fld id="{EEB0C440-F5DE-4415-8216-99C6782399EB}" type="slidenum">
              <a:rPr lang="es-ES" smtClean="0"/>
              <a:pPr/>
              <a:t>10</a:t>
            </a:fld>
            <a:endParaRPr lang="es-ES"/>
          </a:p>
        </p:txBody>
      </p:sp>
    </p:spTree>
    <p:extLst>
      <p:ext uri="{BB962C8B-B14F-4D97-AF65-F5344CB8AC3E}">
        <p14:creationId xmlns:p14="http://schemas.microsoft.com/office/powerpoint/2010/main" xmlns="" val="173026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baseline="0" dirty="0">
                <a:solidFill>
                  <a:schemeClr val="tx1"/>
                </a:solidFill>
                <a:latin typeface="+mn-lt"/>
                <a:ea typeface="+mn-ea"/>
                <a:cs typeface="+mn-cs"/>
              </a:rPr>
              <a:t>Los principales componentes de la inmunidad innata son las barreras epiteliales que bloquean la entrada de microorganismos, las células fagocíticas (principalmente neutrófilos y macrófagos), las células dendríticas, los linfocitos citolíticos naturales (</a:t>
            </a:r>
            <a:r>
              <a:rPr lang="es-ES" sz="1200" i="0" kern="1200" baseline="0" dirty="0" err="1">
                <a:solidFill>
                  <a:schemeClr val="tx1"/>
                </a:solidFill>
                <a:latin typeface="+mn-lt"/>
                <a:ea typeface="+mn-ea"/>
                <a:cs typeface="+mn-cs"/>
              </a:rPr>
              <a:t>NK</a:t>
            </a:r>
            <a:r>
              <a:rPr lang="es-ES" sz="1200" i="0" kern="1200" baseline="0" dirty="0">
                <a:solidFill>
                  <a:schemeClr val="tx1"/>
                </a:solidFill>
                <a:latin typeface="+mn-lt"/>
                <a:ea typeface="+mn-ea"/>
                <a:cs typeface="+mn-cs"/>
              </a:rPr>
              <a:t>, natural killer) y varias proteínas plasmáticas, como las proteínas del sistema del complemento. </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baseline="0" dirty="0">
                <a:solidFill>
                  <a:schemeClr val="tx1"/>
                </a:solidFill>
                <a:latin typeface="+mn-lt"/>
                <a:ea typeface="+mn-ea"/>
                <a:cs typeface="+mn-cs"/>
              </a:rPr>
              <a:t>Las dos reacciones celulares más importantes de la inmunidad innata son: </a:t>
            </a:r>
          </a:p>
          <a:p>
            <a:endParaRPr lang="es-ES" sz="1200" i="0" kern="1200" baseline="0" dirty="0">
              <a:solidFill>
                <a:schemeClr val="tx1"/>
              </a:solidFill>
              <a:latin typeface="+mn-lt"/>
              <a:ea typeface="+mn-ea"/>
              <a:cs typeface="+mn-cs"/>
            </a:endParaRPr>
          </a:p>
          <a:p>
            <a:r>
              <a:rPr lang="es-ES" sz="1200" i="0" kern="1200" baseline="0" dirty="0">
                <a:solidFill>
                  <a:schemeClr val="tx1"/>
                </a:solidFill>
                <a:latin typeface="+mn-lt"/>
                <a:ea typeface="+mn-ea"/>
                <a:cs typeface="+mn-cs"/>
              </a:rPr>
              <a:t>La inflamación, proceso mediante el cual los leucocitos fagocíticos son atraídos y activados para destruir los microorganismos.</a:t>
            </a:r>
          </a:p>
          <a:p>
            <a:endParaRPr lang="es-ES" sz="1200" i="0" kern="1200" baseline="0" dirty="0">
              <a:solidFill>
                <a:schemeClr val="tx1"/>
              </a:solidFill>
              <a:latin typeface="+mn-lt"/>
              <a:ea typeface="+mn-ea"/>
              <a:cs typeface="+mn-cs"/>
            </a:endParaRPr>
          </a:p>
          <a:p>
            <a:r>
              <a:rPr lang="es-ES" sz="1200" i="0" kern="1200" baseline="0" dirty="0">
                <a:solidFill>
                  <a:schemeClr val="tx1"/>
                </a:solidFill>
                <a:latin typeface="+mn-lt"/>
                <a:ea typeface="+mn-ea"/>
                <a:cs typeface="+mn-cs"/>
              </a:rPr>
              <a:t>La defensa antivírica, mediada por células dendríticas y linfocitos </a:t>
            </a:r>
            <a:r>
              <a:rPr lang="es-ES" sz="1200" i="0" kern="1200" baseline="0" dirty="0" err="1">
                <a:solidFill>
                  <a:schemeClr val="tx1"/>
                </a:solidFill>
                <a:latin typeface="+mn-lt"/>
                <a:ea typeface="+mn-ea"/>
                <a:cs typeface="+mn-cs"/>
              </a:rPr>
              <a:t>NK</a:t>
            </a:r>
            <a:r>
              <a:rPr lang="es-ES" sz="1200" i="0" kern="1200" baseline="0" dirty="0">
                <a:solidFill>
                  <a:schemeClr val="tx1"/>
                </a:solidFill>
                <a:latin typeface="+mn-lt"/>
                <a:ea typeface="+mn-ea"/>
                <a:cs typeface="+mn-cs"/>
              </a:rPr>
              <a:t>.</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kern="1200" baseline="0" dirty="0">
                <a:solidFill>
                  <a:schemeClr val="tx1"/>
                </a:solidFill>
                <a:latin typeface="+mn-lt"/>
                <a:ea typeface="+mn-ea"/>
                <a:cs typeface="+mn-cs"/>
              </a:rPr>
              <a:t>INMUNIDAD ADAPTATIVA</a:t>
            </a:r>
          </a:p>
          <a:p>
            <a:r>
              <a:rPr lang="es-ES" sz="1200" i="0" kern="1200" baseline="0" dirty="0">
                <a:solidFill>
                  <a:schemeClr val="tx1"/>
                </a:solidFill>
                <a:latin typeface="+mn-lt"/>
                <a:ea typeface="+mn-ea"/>
                <a:cs typeface="+mn-cs"/>
              </a:rPr>
              <a:t>El sistema inmunitario adaptativo está formado por los linfocitos y sus productos, como los anticuerpos. Los receptores de los linfocitos son mucho más variados que los del sistema inmunitario innato, aunque los linfocitos no son específicos de los microorganismos de forma inherente, y son capaces de reconocer un gran conjunto de sustancias extrañas.</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i="0" kern="1200" baseline="0" dirty="0">
                <a:solidFill>
                  <a:schemeClr val="tx1"/>
                </a:solidFill>
                <a:latin typeface="+mn-lt"/>
                <a:ea typeface="+mn-ea"/>
                <a:cs typeface="+mn-cs"/>
              </a:rPr>
              <a:t>Hay dos tipos de inmunidad adaptativa:</a:t>
            </a:r>
          </a:p>
          <a:p>
            <a:r>
              <a:rPr lang="es-ES" sz="1200" b="1" i="0" kern="1200" baseline="0" dirty="0">
                <a:solidFill>
                  <a:schemeClr val="tx1"/>
                </a:solidFill>
                <a:latin typeface="+mn-lt"/>
                <a:ea typeface="+mn-ea"/>
                <a:cs typeface="+mn-cs"/>
              </a:rPr>
              <a:t>inmunidad humoral</a:t>
            </a:r>
            <a:r>
              <a:rPr lang="es-ES" sz="1200" i="0" kern="1200" baseline="0" dirty="0">
                <a:solidFill>
                  <a:schemeClr val="tx1"/>
                </a:solidFill>
                <a:latin typeface="+mn-lt"/>
                <a:ea typeface="+mn-ea"/>
                <a:cs typeface="+mn-cs"/>
              </a:rPr>
              <a:t>: que protege frente a los microorganismos extracelulares y sus toxinas, está mediada por linfocitos B (derivados de la médula ósea) y sus productos secretados, los anticuerpos (también llamados inmunoglobulinas, </a:t>
            </a:r>
            <a:r>
              <a:rPr lang="es-ES" sz="1200" i="0" kern="1200" baseline="0" dirty="0" err="1">
                <a:solidFill>
                  <a:schemeClr val="tx1"/>
                </a:solidFill>
                <a:latin typeface="+mn-lt"/>
                <a:ea typeface="+mn-ea"/>
                <a:cs typeface="+mn-cs"/>
              </a:rPr>
              <a:t>Ig</a:t>
            </a:r>
            <a:r>
              <a:rPr lang="es-ES" sz="1200" i="0" kern="1200" baseline="0" dirty="0">
                <a:solidFill>
                  <a:schemeClr val="tx1"/>
                </a:solidFill>
                <a:latin typeface="+mn-lt"/>
                <a:ea typeface="+mn-ea"/>
                <a:cs typeface="+mn-cs"/>
              </a:rPr>
              <a:t>).</a:t>
            </a:r>
          </a:p>
          <a:p>
            <a:r>
              <a:rPr lang="es-ES" sz="1200" b="1" i="0" kern="1200" baseline="0" dirty="0">
                <a:solidFill>
                  <a:schemeClr val="tx1"/>
                </a:solidFill>
                <a:latin typeface="+mn-lt"/>
                <a:ea typeface="+mn-ea"/>
                <a:cs typeface="+mn-cs"/>
              </a:rPr>
              <a:t>Inmunidad celular: </a:t>
            </a:r>
            <a:r>
              <a:rPr lang="es-ES" sz="1200" i="0" kern="1200" baseline="0" dirty="0">
                <a:solidFill>
                  <a:schemeClr val="tx1"/>
                </a:solidFill>
                <a:latin typeface="+mn-lt"/>
                <a:ea typeface="+mn-ea"/>
                <a:cs typeface="+mn-cs"/>
              </a:rPr>
              <a:t>responsable de la defensa frente a los microorganismos intracelulares. está mediada por linfocitos T (derivados del timo). </a:t>
            </a:r>
          </a:p>
          <a:p>
            <a:r>
              <a:rPr lang="es-ES" sz="1200" i="0" kern="1200" baseline="0" dirty="0">
                <a:solidFill>
                  <a:schemeClr val="tx1"/>
                </a:solidFill>
                <a:latin typeface="+mn-lt"/>
                <a:ea typeface="+mn-ea"/>
                <a:cs typeface="+mn-cs"/>
              </a:rPr>
              <a:t>Ambas clases de linfocitos expresan receptores muy específicos para una amplia variedad de sustancias, llamadas antígenos.</a:t>
            </a:r>
            <a:endParaRPr lang="es-ES" i="0" dirty="0"/>
          </a:p>
        </p:txBody>
      </p:sp>
      <p:sp>
        <p:nvSpPr>
          <p:cNvPr id="4" name="3 Marcador de número de diapositiva"/>
          <p:cNvSpPr>
            <a:spLocks noGrp="1"/>
          </p:cNvSpPr>
          <p:nvPr>
            <p:ph type="sldNum" sz="quarter" idx="10"/>
          </p:nvPr>
        </p:nvSpPr>
        <p:spPr/>
        <p:txBody>
          <a:bodyPr/>
          <a:lstStyle/>
          <a:p>
            <a:fld id="{EEB0C440-F5DE-4415-8216-99C6782399EB}"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E3C6C4-768B-4923-B25F-D2E5531B4152}" type="datetimeFigureOut">
              <a:rPr lang="es-ES" smtClean="0"/>
              <a:pPr/>
              <a:t>17/03/2022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53C6AE-0733-411F-AA46-5EA192CCAAE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3C6C4-768B-4923-B25F-D2E5531B4152}" type="datetimeFigureOut">
              <a:rPr lang="es-ES" smtClean="0"/>
              <a:pPr/>
              <a:t>17/03/2022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3C6AE-0733-411F-AA46-5EA192CCAAE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7 Rectángulo"/>
          <p:cNvSpPr>
            <a:spLocks noChangeArrowheads="1"/>
          </p:cNvSpPr>
          <p:nvPr/>
        </p:nvSpPr>
        <p:spPr bwMode="auto">
          <a:xfrm>
            <a:off x="1042988" y="4297363"/>
            <a:ext cx="7108825" cy="2169825"/>
          </a:xfrm>
          <a:prstGeom prst="rect">
            <a:avLst/>
          </a:prstGeom>
          <a:noFill/>
          <a:ln>
            <a:noFill/>
          </a:ln>
        </p:spPr>
        <p:txBody>
          <a:bodyPr>
            <a:spAutoFit/>
          </a:bodyPr>
          <a:lstStyle/>
          <a:p>
            <a:pPr algn="ctr">
              <a:defRPr/>
            </a:pPr>
            <a:r>
              <a:rPr lang="es-ES_tradnl" sz="2400" b="1" dirty="0">
                <a:latin typeface="+mj-lt"/>
              </a:rPr>
              <a:t>Asignatura: Anatomía Patológica</a:t>
            </a:r>
          </a:p>
          <a:p>
            <a:pPr algn="ctr">
              <a:spcAft>
                <a:spcPts val="600"/>
              </a:spcAft>
              <a:defRPr/>
            </a:pPr>
            <a:r>
              <a:rPr lang="pt-BR" sz="2400" b="1" dirty="0"/>
              <a:t>VI</a:t>
            </a:r>
            <a:r>
              <a:rPr lang="es-ES_tradnl" sz="2400" b="1" dirty="0">
                <a:latin typeface="+mj-lt"/>
              </a:rPr>
              <a:t> semestre 3er año, Curso 2021-22</a:t>
            </a:r>
          </a:p>
          <a:p>
            <a:pPr algn="ctr">
              <a:spcAft>
                <a:spcPts val="600"/>
              </a:spcAft>
              <a:defRPr/>
            </a:pPr>
            <a:r>
              <a:rPr lang="es-ES_tradnl" sz="2400" b="1" dirty="0">
                <a:latin typeface="+mj-lt"/>
              </a:rPr>
              <a:t>FOE: Conferencia de 90 min</a:t>
            </a:r>
          </a:p>
          <a:p>
            <a:pPr algn="ctr">
              <a:spcAft>
                <a:spcPts val="600"/>
              </a:spcAft>
              <a:defRPr/>
            </a:pPr>
            <a:r>
              <a:rPr lang="es-ES_tradnl" sz="2400" b="1" dirty="0">
                <a:latin typeface="+mj-lt"/>
              </a:rPr>
              <a:t>Profesor: </a:t>
            </a:r>
            <a:r>
              <a:rPr lang="es-ES_tradnl" sz="2400" b="1" dirty="0"/>
              <a:t>Dr. José Pedro Martínez Larrarte </a:t>
            </a:r>
          </a:p>
          <a:p>
            <a:pPr algn="ctr">
              <a:spcAft>
                <a:spcPts val="600"/>
              </a:spcAft>
              <a:defRPr/>
            </a:pPr>
            <a:r>
              <a:rPr lang="es-ES_tradnl" sz="2400" b="1" dirty="0"/>
              <a:t>Dra. Eneida Barrios Lamoth</a:t>
            </a:r>
          </a:p>
        </p:txBody>
      </p:sp>
      <p:sp>
        <p:nvSpPr>
          <p:cNvPr id="22532" name="AutoShape 2" descr="Logo de la Escuela Latinoamericana de Medicina (ELAM).jpg"/>
          <p:cNvSpPr>
            <a:spLocks noChangeAspect="1" noChangeArrowheads="1"/>
          </p:cNvSpPr>
          <p:nvPr/>
        </p:nvSpPr>
        <p:spPr bwMode="auto">
          <a:xfrm>
            <a:off x="155575" y="-1157288"/>
            <a:ext cx="2095500" cy="2419351"/>
          </a:xfrm>
          <a:prstGeom prst="rect">
            <a:avLst/>
          </a:prstGeom>
          <a:noFill/>
          <a:ln w="9525">
            <a:noFill/>
            <a:miter lim="800000"/>
            <a:headEnd/>
            <a:tailEnd/>
          </a:ln>
        </p:spPr>
        <p:txBody>
          <a:bodyPr/>
          <a:lstStyle/>
          <a:p>
            <a:pPr algn="r"/>
            <a:endParaRPr lang="es-ES"/>
          </a:p>
        </p:txBody>
      </p:sp>
      <p:sp>
        <p:nvSpPr>
          <p:cNvPr id="22533" name="AutoShape 4" descr="Logo de la Escuela Latinoamericana de Medicina (ELAM).jpg"/>
          <p:cNvSpPr>
            <a:spLocks noChangeAspect="1" noChangeArrowheads="1"/>
          </p:cNvSpPr>
          <p:nvPr/>
        </p:nvSpPr>
        <p:spPr bwMode="auto">
          <a:xfrm>
            <a:off x="307975" y="-1004888"/>
            <a:ext cx="2095500" cy="2419351"/>
          </a:xfrm>
          <a:prstGeom prst="rect">
            <a:avLst/>
          </a:prstGeom>
          <a:noFill/>
          <a:ln w="9525">
            <a:noFill/>
            <a:miter lim="800000"/>
            <a:headEnd/>
            <a:tailEnd/>
          </a:ln>
        </p:spPr>
        <p:txBody>
          <a:bodyPr/>
          <a:lstStyle/>
          <a:p>
            <a:pPr algn="r"/>
            <a:endParaRPr lang="es-ES"/>
          </a:p>
        </p:txBody>
      </p:sp>
      <p:sp>
        <p:nvSpPr>
          <p:cNvPr id="23558" name="1 Rectángulo"/>
          <p:cNvSpPr>
            <a:spLocks noChangeArrowheads="1"/>
          </p:cNvSpPr>
          <p:nvPr/>
        </p:nvSpPr>
        <p:spPr bwMode="auto">
          <a:xfrm>
            <a:off x="642938" y="2786063"/>
            <a:ext cx="7572375" cy="954087"/>
          </a:xfrm>
          <a:prstGeom prst="rect">
            <a:avLst/>
          </a:prstGeom>
          <a:noFill/>
          <a:ln w="9525">
            <a:noFill/>
            <a:miter lim="800000"/>
            <a:headEnd/>
            <a:tailEnd/>
          </a:ln>
        </p:spPr>
        <p:txBody>
          <a:bodyPr>
            <a:spAutoFit/>
          </a:bodyPr>
          <a:lstStyle/>
          <a:p>
            <a:pPr algn="ctr">
              <a:defRPr/>
            </a:pPr>
            <a:r>
              <a:rPr lang="es-ES" sz="2800" b="1" dirty="0">
                <a:latin typeface="+mn-lt"/>
              </a:rPr>
              <a:t>Tema 2: LESIÓN Y RESPUESTA</a:t>
            </a:r>
            <a:r>
              <a:rPr lang="es-ES" sz="2800" b="1" dirty="0"/>
              <a:t> CELULAR </a:t>
            </a:r>
          </a:p>
          <a:p>
            <a:pPr algn="ctr">
              <a:defRPr/>
            </a:pPr>
            <a:r>
              <a:rPr lang="es-ES" sz="2800" b="1" dirty="0"/>
              <a:t>Trastornos inmunológicos: </a:t>
            </a:r>
            <a:r>
              <a:rPr lang="es-ES" sz="2800" b="1" dirty="0">
                <a:solidFill>
                  <a:schemeClr val="tx2">
                    <a:lumMod val="50000"/>
                  </a:schemeClr>
                </a:solidFill>
              </a:rPr>
              <a:t>AUTOINMUNIDAD</a:t>
            </a:r>
            <a:endParaRPr lang="es-ES" sz="2800" dirty="0">
              <a:solidFill>
                <a:schemeClr val="tx2">
                  <a:lumMod val="50000"/>
                </a:schemeClr>
              </a:solidFill>
              <a:latin typeface="+mn-lt"/>
              <a:ea typeface="SimSun" pitchFamily="2" charset="-122"/>
            </a:endParaRPr>
          </a:p>
        </p:txBody>
      </p:sp>
      <p:sp>
        <p:nvSpPr>
          <p:cNvPr id="22536" name="TextBox 1"/>
          <p:cNvSpPr txBox="1">
            <a:spLocks noChangeArrowheads="1"/>
          </p:cNvSpPr>
          <p:nvPr/>
        </p:nvSpPr>
        <p:spPr bwMode="auto">
          <a:xfrm>
            <a:off x="2643188" y="1571625"/>
            <a:ext cx="3678237" cy="708025"/>
          </a:xfrm>
          <a:prstGeom prst="rect">
            <a:avLst/>
          </a:prstGeom>
          <a:noFill/>
          <a:ln w="9525">
            <a:noFill/>
            <a:miter lim="800000"/>
            <a:headEnd/>
            <a:tailEnd/>
          </a:ln>
        </p:spPr>
        <p:txBody>
          <a:bodyPr wrap="none">
            <a:spAutoFit/>
          </a:bodyPr>
          <a:lstStyle/>
          <a:p>
            <a:pPr algn="ctr" eaLnBrk="0" hangingPunct="0"/>
            <a:r>
              <a:rPr lang="es-MX" dirty="0"/>
              <a:t>Facultad de Ciencias Médicas </a:t>
            </a:r>
          </a:p>
          <a:p>
            <a:pPr algn="ctr" eaLnBrk="0" hangingPunct="0"/>
            <a:r>
              <a:rPr lang="es-MX" dirty="0"/>
              <a:t>“</a:t>
            </a:r>
            <a:r>
              <a:rPr lang="es-MX" b="1" dirty="0"/>
              <a:t>Miguel Enríquez”</a:t>
            </a:r>
          </a:p>
        </p:txBody>
      </p:sp>
      <p:pic>
        <p:nvPicPr>
          <p:cNvPr id="11" name="6 Imagen"/>
          <p:cNvPicPr>
            <a:picLocks noChangeAspect="1" noChangeArrowheads="1"/>
          </p:cNvPicPr>
          <p:nvPr/>
        </p:nvPicPr>
        <p:blipFill>
          <a:blip r:embed="rId2"/>
          <a:srcRect l="24387" t="10634" r="32597" b="74208"/>
          <a:stretch>
            <a:fillRect/>
          </a:stretch>
        </p:blipFill>
        <p:spPr bwMode="auto">
          <a:xfrm>
            <a:off x="0" y="0"/>
            <a:ext cx="4675188" cy="1428750"/>
          </a:xfrm>
          <a:prstGeom prst="rect">
            <a:avLst/>
          </a:prstGeom>
          <a:noFill/>
          <a:ln w="9525">
            <a:noFill/>
            <a:miter lim="800000"/>
            <a:headEnd/>
            <a:tailEnd/>
          </a:ln>
        </p:spPr>
      </p:pic>
      <p:pic>
        <p:nvPicPr>
          <p:cNvPr id="12" name="Picture 9" descr="Versión 1 "/>
          <p:cNvPicPr>
            <a:picLocks noChangeAspect="1" noChangeArrowheads="1"/>
          </p:cNvPicPr>
          <p:nvPr/>
        </p:nvPicPr>
        <p:blipFill>
          <a:blip r:embed="rId3"/>
          <a:srcRect/>
          <a:stretch>
            <a:fillRect/>
          </a:stretch>
        </p:blipFill>
        <p:spPr bwMode="auto">
          <a:xfrm>
            <a:off x="6858000" y="0"/>
            <a:ext cx="1939925" cy="1843088"/>
          </a:xfrm>
          <a:prstGeom prst="rect">
            <a:avLst/>
          </a:prstGeom>
          <a:noFill/>
          <a:ln w="9525">
            <a:noFill/>
            <a:miter lim="800000"/>
            <a:headEnd/>
            <a:tailEnd/>
          </a:ln>
        </p:spPr>
      </p:pic>
      <p:pic>
        <p:nvPicPr>
          <p:cNvPr id="13" name="Picture 9" descr="Versión 1 "/>
          <p:cNvPicPr>
            <a:picLocks noChangeAspect="1" noChangeArrowheads="1"/>
          </p:cNvPicPr>
          <p:nvPr/>
        </p:nvPicPr>
        <p:blipFill>
          <a:blip r:embed="rId3"/>
          <a:srcRect/>
          <a:stretch>
            <a:fillRect/>
          </a:stretch>
        </p:blipFill>
        <p:spPr bwMode="auto">
          <a:xfrm>
            <a:off x="7010400" y="152400"/>
            <a:ext cx="1939925" cy="1843088"/>
          </a:xfrm>
          <a:prstGeom prst="rect">
            <a:avLst/>
          </a:prstGeom>
          <a:noFill/>
          <a:ln w="9525">
            <a:noFill/>
            <a:miter lim="800000"/>
            <a:headEnd/>
            <a:tailEnd/>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14356"/>
            <a:ext cx="7286676" cy="646331"/>
          </a:xfrm>
          <a:prstGeom prst="rect">
            <a:avLst/>
          </a:prstGeom>
          <a:noFill/>
        </p:spPr>
        <p:txBody>
          <a:bodyPr wrap="square" rtlCol="0">
            <a:spAutoFit/>
          </a:bodyPr>
          <a:lstStyle/>
          <a:p>
            <a:r>
              <a:rPr lang="es-ES" sz="3600" b="1" dirty="0">
                <a:solidFill>
                  <a:schemeClr val="tx2">
                    <a:lumMod val="50000"/>
                  </a:schemeClr>
                </a:solidFill>
              </a:rPr>
              <a:t>Recordar también</a:t>
            </a:r>
          </a:p>
        </p:txBody>
      </p:sp>
      <p:sp>
        <p:nvSpPr>
          <p:cNvPr id="3" name="2 CuadroTexto"/>
          <p:cNvSpPr txBox="1"/>
          <p:nvPr/>
        </p:nvSpPr>
        <p:spPr>
          <a:xfrm>
            <a:off x="357158" y="1785926"/>
            <a:ext cx="8786842" cy="2062103"/>
          </a:xfrm>
          <a:prstGeom prst="rect">
            <a:avLst/>
          </a:prstGeom>
          <a:noFill/>
        </p:spPr>
        <p:txBody>
          <a:bodyPr wrap="square" rtlCol="0">
            <a:spAutoFit/>
          </a:bodyPr>
          <a:lstStyle/>
          <a:p>
            <a:r>
              <a:rPr lang="es-ES" sz="3200" b="1" dirty="0">
                <a:solidFill>
                  <a:schemeClr val="tx2">
                    <a:lumMod val="50000"/>
                  </a:schemeClr>
                </a:solidFill>
              </a:rPr>
              <a:t>CLASIFICACIÓN DE LA RESPUESTA INMUNITARIA</a:t>
            </a:r>
          </a:p>
          <a:p>
            <a:endParaRPr lang="es-ES" sz="3200" dirty="0">
              <a:solidFill>
                <a:schemeClr val="tx2">
                  <a:lumMod val="50000"/>
                </a:schemeClr>
              </a:solidFill>
            </a:endParaRPr>
          </a:p>
          <a:p>
            <a:pPr marL="457200" indent="-457200">
              <a:buFont typeface="Arial" panose="020B0604020202020204" pitchFamily="34" charset="0"/>
              <a:buChar char="•"/>
            </a:pPr>
            <a:r>
              <a:rPr lang="es-ES" sz="3200" dirty="0">
                <a:solidFill>
                  <a:schemeClr val="tx2">
                    <a:lumMod val="50000"/>
                  </a:schemeClr>
                </a:solidFill>
              </a:rPr>
              <a:t>Inmunidad innata (natural o nativa)</a:t>
            </a:r>
          </a:p>
          <a:p>
            <a:pPr marL="457200" indent="-457200">
              <a:buFont typeface="Arial" panose="020B0604020202020204" pitchFamily="34" charset="0"/>
              <a:buChar char="•"/>
            </a:pPr>
            <a:r>
              <a:rPr lang="es-ES" sz="3200" dirty="0">
                <a:solidFill>
                  <a:schemeClr val="tx2">
                    <a:lumMod val="50000"/>
                  </a:schemeClr>
                </a:solidFill>
              </a:rPr>
              <a:t>Inmunidad adaptativa (adquirida o específica)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85728"/>
            <a:ext cx="8715404" cy="5724644"/>
          </a:xfrm>
          <a:prstGeom prst="rect">
            <a:avLst/>
          </a:prstGeom>
          <a:noFill/>
        </p:spPr>
        <p:txBody>
          <a:bodyPr wrap="square" rtlCol="0">
            <a:spAutoFit/>
          </a:bodyPr>
          <a:lstStyle/>
          <a:p>
            <a:pPr algn="ctr"/>
            <a:r>
              <a:rPr lang="es-ES" sz="3200" b="1" dirty="0">
                <a:solidFill>
                  <a:schemeClr val="tx2">
                    <a:lumMod val="50000"/>
                  </a:schemeClr>
                </a:solidFill>
              </a:rPr>
              <a:t>COMPONENTES DE LA INMUNIDAD INNATA</a:t>
            </a:r>
          </a:p>
          <a:p>
            <a:endParaRPr lang="es-ES" sz="1400" b="1" dirty="0">
              <a:solidFill>
                <a:schemeClr val="tx2">
                  <a:lumMod val="50000"/>
                </a:schemeClr>
              </a:solidFill>
            </a:endParaRPr>
          </a:p>
          <a:p>
            <a:pPr>
              <a:buFont typeface="Arial" pitchFamily="34" charset="0"/>
              <a:buChar char="•"/>
            </a:pPr>
            <a:r>
              <a:rPr lang="es-ES" sz="3200" dirty="0">
                <a:solidFill>
                  <a:schemeClr val="tx2">
                    <a:lumMod val="50000"/>
                  </a:schemeClr>
                </a:solidFill>
              </a:rPr>
              <a:t>Las barreras epiteliales y la piel</a:t>
            </a:r>
          </a:p>
          <a:p>
            <a:pPr>
              <a:buFont typeface="Arial" pitchFamily="34" charset="0"/>
              <a:buChar char="•"/>
            </a:pPr>
            <a:r>
              <a:rPr lang="es-ES" sz="3200" dirty="0">
                <a:solidFill>
                  <a:schemeClr val="tx2">
                    <a:lumMod val="50000"/>
                  </a:schemeClr>
                </a:solidFill>
              </a:rPr>
              <a:t>Las células fagocíticas (neutrófilos y macrófagos)</a:t>
            </a:r>
          </a:p>
          <a:p>
            <a:pPr>
              <a:buFont typeface="Arial" pitchFamily="34" charset="0"/>
              <a:buChar char="•"/>
            </a:pPr>
            <a:r>
              <a:rPr lang="es-ES" sz="3200" dirty="0">
                <a:solidFill>
                  <a:schemeClr val="tx2">
                    <a:lumMod val="50000"/>
                  </a:schemeClr>
                </a:solidFill>
              </a:rPr>
              <a:t>Las células dendríticas</a:t>
            </a:r>
          </a:p>
          <a:p>
            <a:pPr>
              <a:buFont typeface="Arial" pitchFamily="34" charset="0"/>
              <a:buChar char="•"/>
            </a:pPr>
            <a:r>
              <a:rPr lang="es-ES" sz="3200" dirty="0">
                <a:solidFill>
                  <a:schemeClr val="tx2">
                    <a:lumMod val="50000"/>
                  </a:schemeClr>
                </a:solidFill>
              </a:rPr>
              <a:t>Los linfocitos citolíticos naturales (</a:t>
            </a:r>
            <a:r>
              <a:rPr lang="es-ES" sz="3200" dirty="0" err="1">
                <a:solidFill>
                  <a:schemeClr val="tx2">
                    <a:lumMod val="50000"/>
                  </a:schemeClr>
                </a:solidFill>
              </a:rPr>
              <a:t>NK</a:t>
            </a:r>
            <a:r>
              <a:rPr lang="es-ES" sz="3200" dirty="0">
                <a:solidFill>
                  <a:schemeClr val="tx2">
                    <a:lumMod val="50000"/>
                  </a:schemeClr>
                </a:solidFill>
              </a:rPr>
              <a:t>)</a:t>
            </a:r>
          </a:p>
          <a:p>
            <a:pPr>
              <a:buFont typeface="Arial" pitchFamily="34" charset="0"/>
              <a:buChar char="•"/>
            </a:pPr>
            <a:r>
              <a:rPr lang="es-ES" sz="3200" dirty="0">
                <a:solidFill>
                  <a:schemeClr val="tx2">
                    <a:lumMod val="50000"/>
                  </a:schemeClr>
                </a:solidFill>
              </a:rPr>
              <a:t>Proteínas del plasma </a:t>
            </a:r>
          </a:p>
          <a:p>
            <a:pPr lvl="1">
              <a:buFont typeface="Courier New" pitchFamily="49" charset="0"/>
              <a:buChar char="o"/>
            </a:pPr>
            <a:r>
              <a:rPr lang="es-ES" sz="3200" dirty="0">
                <a:solidFill>
                  <a:schemeClr val="tx2">
                    <a:lumMod val="50000"/>
                  </a:schemeClr>
                </a:solidFill>
              </a:rPr>
              <a:t>Proteínas del complemento (clásica, alterna)</a:t>
            </a:r>
          </a:p>
          <a:p>
            <a:pPr lvl="1">
              <a:buFont typeface="Courier New" pitchFamily="49" charset="0"/>
              <a:buChar char="o"/>
            </a:pPr>
            <a:r>
              <a:rPr lang="es-ES" sz="3200" dirty="0">
                <a:solidFill>
                  <a:schemeClr val="tx2">
                    <a:lumMod val="50000"/>
                  </a:schemeClr>
                </a:solidFill>
              </a:rPr>
              <a:t>Lectina fijadora de manosa</a:t>
            </a:r>
          </a:p>
          <a:p>
            <a:pPr lvl="1">
              <a:buFont typeface="Courier New" pitchFamily="49" charset="0"/>
              <a:buChar char="o"/>
            </a:pPr>
            <a:r>
              <a:rPr lang="es-ES" sz="3200" dirty="0">
                <a:solidFill>
                  <a:schemeClr val="tx2">
                    <a:lumMod val="50000"/>
                  </a:schemeClr>
                </a:solidFill>
              </a:rPr>
              <a:t>Proteína C reactiva</a:t>
            </a:r>
          </a:p>
          <a:p>
            <a:pPr lvl="1">
              <a:buFont typeface="Courier New" pitchFamily="49" charset="0"/>
              <a:buChar char="o"/>
            </a:pPr>
            <a:r>
              <a:rPr lang="es-ES" sz="3200" dirty="0">
                <a:solidFill>
                  <a:schemeClr val="tx2">
                    <a:lumMod val="50000"/>
                  </a:schemeClr>
                </a:solidFill>
              </a:rPr>
              <a:t>Surfactante pulmonar</a:t>
            </a:r>
          </a:p>
          <a:p>
            <a:pPr>
              <a:buFont typeface="Arial" pitchFamily="34" charset="0"/>
              <a:buChar char="•"/>
            </a:pPr>
            <a:endParaRPr lang="es-ES" sz="3200"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6" y="642918"/>
            <a:ext cx="8715404" cy="3539430"/>
          </a:xfrm>
          <a:prstGeom prst="rect">
            <a:avLst/>
          </a:prstGeom>
          <a:noFill/>
        </p:spPr>
        <p:txBody>
          <a:bodyPr wrap="square" rtlCol="0">
            <a:spAutoFit/>
          </a:bodyPr>
          <a:lstStyle/>
          <a:p>
            <a:pPr lvl="0" algn="ctr"/>
            <a:r>
              <a:rPr lang="es-ES" sz="3200" b="1" dirty="0">
                <a:solidFill>
                  <a:srgbClr val="1F497D">
                    <a:lumMod val="50000"/>
                  </a:srgbClr>
                </a:solidFill>
              </a:rPr>
              <a:t>RESPUESTA CELULAR DE LA INMUNIDAD INNATA:</a:t>
            </a:r>
          </a:p>
          <a:p>
            <a:pPr lvl="0"/>
            <a:endParaRPr lang="es-ES" sz="1400" b="1" dirty="0">
              <a:solidFill>
                <a:srgbClr val="1F497D">
                  <a:lumMod val="50000"/>
                </a:srgbClr>
              </a:solidFill>
            </a:endParaRPr>
          </a:p>
          <a:p>
            <a:pPr lvl="0">
              <a:buFont typeface="Arial" pitchFamily="34" charset="0"/>
              <a:buChar char="•"/>
            </a:pPr>
            <a:r>
              <a:rPr lang="es-ES" sz="3200" b="1" dirty="0">
                <a:solidFill>
                  <a:schemeClr val="tx2">
                    <a:lumMod val="50000"/>
                  </a:schemeClr>
                </a:solidFill>
              </a:rPr>
              <a:t>La inflamación: </a:t>
            </a:r>
            <a:r>
              <a:rPr lang="es-ES" sz="3200" dirty="0">
                <a:solidFill>
                  <a:schemeClr val="tx2">
                    <a:lumMod val="50000"/>
                  </a:schemeClr>
                </a:solidFill>
              </a:rPr>
              <a:t>proceso mediante el cual los leucocitos fagocíticos son atraídos y activados para destruir los microorganismos.</a:t>
            </a:r>
            <a:endParaRPr lang="es-ES" sz="3200" b="1" dirty="0">
              <a:solidFill>
                <a:schemeClr val="tx2">
                  <a:lumMod val="50000"/>
                </a:schemeClr>
              </a:solidFill>
            </a:endParaRPr>
          </a:p>
          <a:p>
            <a:pPr lvl="0">
              <a:buFont typeface="Arial" pitchFamily="34" charset="0"/>
              <a:buChar char="•"/>
            </a:pPr>
            <a:r>
              <a:rPr lang="es-ES" sz="3200" b="1" dirty="0">
                <a:solidFill>
                  <a:schemeClr val="tx2">
                    <a:lumMod val="50000"/>
                  </a:schemeClr>
                </a:solidFill>
              </a:rPr>
              <a:t>Defensa antivírica:</a:t>
            </a:r>
            <a:r>
              <a:rPr lang="es-ES" sz="3200" dirty="0">
                <a:solidFill>
                  <a:schemeClr val="tx2">
                    <a:lumMod val="50000"/>
                  </a:schemeClr>
                </a:solidFill>
              </a:rPr>
              <a:t>  mediada por células dendríticas y linfocitos </a:t>
            </a:r>
            <a:r>
              <a:rPr lang="es-ES" sz="3200" dirty="0" err="1">
                <a:solidFill>
                  <a:schemeClr val="tx2">
                    <a:lumMod val="50000"/>
                  </a:schemeClr>
                </a:solidFill>
              </a:rPr>
              <a:t>NK</a:t>
            </a:r>
            <a:endParaRPr lang="es-ES" sz="3200" b="1" dirty="0">
              <a:solidFill>
                <a:schemeClr val="tx2">
                  <a:lumMod val="50000"/>
                </a:schemeClr>
              </a:solidFill>
            </a:endParaRPr>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642918"/>
            <a:ext cx="8748464" cy="5139869"/>
          </a:xfrm>
          <a:prstGeom prst="rect">
            <a:avLst/>
          </a:prstGeom>
          <a:noFill/>
        </p:spPr>
        <p:txBody>
          <a:bodyPr wrap="square" rtlCol="0">
            <a:spAutoFit/>
          </a:bodyPr>
          <a:lstStyle/>
          <a:p>
            <a:pPr lvl="0" algn="ctr"/>
            <a:r>
              <a:rPr lang="es-ES" sz="3200" b="1" dirty="0">
                <a:solidFill>
                  <a:schemeClr val="accent1">
                    <a:lumMod val="50000"/>
                  </a:schemeClr>
                </a:solidFill>
              </a:rPr>
              <a:t>COMPONENTES DE LA INMUNIDAD ADAPTATIVA</a:t>
            </a:r>
          </a:p>
          <a:p>
            <a:pPr lvl="0" algn="ctr"/>
            <a:endParaRPr lang="es-ES" sz="1400" b="1" dirty="0">
              <a:solidFill>
                <a:schemeClr val="accent1">
                  <a:lumMod val="50000"/>
                </a:schemeClr>
              </a:solidFill>
            </a:endParaRPr>
          </a:p>
          <a:p>
            <a:r>
              <a:rPr lang="es-ES" sz="3600" b="1" dirty="0">
                <a:solidFill>
                  <a:schemeClr val="accent1">
                    <a:lumMod val="50000"/>
                  </a:schemeClr>
                </a:solidFill>
              </a:rPr>
              <a:t>Linfocitos T  </a:t>
            </a:r>
            <a:r>
              <a:rPr lang="es-ES" sz="3200" dirty="0">
                <a:solidFill>
                  <a:schemeClr val="accent1">
                    <a:lumMod val="50000"/>
                  </a:schemeClr>
                </a:solidFill>
              </a:rPr>
              <a:t>(derivados del timo)</a:t>
            </a:r>
            <a:endParaRPr lang="es-ES" sz="3200" b="1" dirty="0">
              <a:solidFill>
                <a:schemeClr val="accent1">
                  <a:lumMod val="50000"/>
                </a:schemeClr>
              </a:solidFill>
            </a:endParaRPr>
          </a:p>
          <a:p>
            <a:pPr marL="457200" lvl="0" indent="-457200">
              <a:buFont typeface="Arial" panose="020B0604020202020204" pitchFamily="34" charset="0"/>
              <a:buChar char="•"/>
            </a:pPr>
            <a:r>
              <a:rPr lang="es-ES" sz="3200" dirty="0">
                <a:solidFill>
                  <a:schemeClr val="accent1">
                    <a:lumMod val="50000"/>
                  </a:schemeClr>
                </a:solidFill>
              </a:rPr>
              <a:t>Linfocitos T cooperadores CD4+</a:t>
            </a:r>
          </a:p>
          <a:p>
            <a:pPr marL="457200" lvl="0" indent="-457200">
              <a:buFont typeface="Arial" panose="020B0604020202020204" pitchFamily="34" charset="0"/>
              <a:buChar char="•"/>
            </a:pPr>
            <a:r>
              <a:rPr lang="es-ES" sz="3200" dirty="0">
                <a:solidFill>
                  <a:schemeClr val="accent1">
                    <a:lumMod val="50000"/>
                  </a:schemeClr>
                </a:solidFill>
              </a:rPr>
              <a:t>Linfocitos T citotóxicos CD8+ </a:t>
            </a:r>
          </a:p>
          <a:p>
            <a:pPr lvl="0"/>
            <a:endParaRPr lang="es-ES" sz="3200" b="1" dirty="0">
              <a:solidFill>
                <a:schemeClr val="accent1">
                  <a:lumMod val="50000"/>
                </a:schemeClr>
              </a:solidFill>
            </a:endParaRPr>
          </a:p>
          <a:p>
            <a:pPr lvl="0"/>
            <a:r>
              <a:rPr lang="es-ES" sz="3600" b="1" dirty="0">
                <a:solidFill>
                  <a:schemeClr val="accent1">
                    <a:lumMod val="50000"/>
                  </a:schemeClr>
                </a:solidFill>
              </a:rPr>
              <a:t>Linfocitos B </a:t>
            </a:r>
            <a:r>
              <a:rPr lang="es-ES" sz="3200" dirty="0">
                <a:solidFill>
                  <a:schemeClr val="accent1">
                    <a:lumMod val="50000"/>
                  </a:schemeClr>
                </a:solidFill>
              </a:rPr>
              <a:t>(derivados de la medula ósea)</a:t>
            </a:r>
          </a:p>
          <a:p>
            <a:pPr marL="457200" lvl="0" indent="-457200">
              <a:buFont typeface="Arial" panose="020B0604020202020204" pitchFamily="34" charset="0"/>
              <a:buChar char="•"/>
            </a:pPr>
            <a:r>
              <a:rPr lang="es-ES" sz="3200" dirty="0">
                <a:solidFill>
                  <a:schemeClr val="accent1">
                    <a:lumMod val="50000"/>
                  </a:schemeClr>
                </a:solidFill>
              </a:rPr>
              <a:t>Se transforman en células plasmáticas, formadoras de inmunoglobulinas</a:t>
            </a:r>
          </a:p>
          <a:p>
            <a:pPr lvl="0" algn="ctr"/>
            <a:endParaRPr lang="es-ES" sz="3200" b="1" dirty="0">
              <a:solidFill>
                <a:srgbClr val="1F497D">
                  <a:lumMod val="50000"/>
                </a:srgbClr>
              </a:solidFill>
            </a:endParaRP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3177CA7-5D80-4E3C-84B5-19CF0405A825}"/>
              </a:ext>
            </a:extLst>
          </p:cNvPr>
          <p:cNvSpPr txBox="1"/>
          <p:nvPr/>
        </p:nvSpPr>
        <p:spPr>
          <a:xfrm>
            <a:off x="539552" y="908720"/>
            <a:ext cx="8064896" cy="5509200"/>
          </a:xfrm>
          <a:prstGeom prst="rect">
            <a:avLst/>
          </a:prstGeom>
          <a:noFill/>
        </p:spPr>
        <p:txBody>
          <a:bodyPr wrap="square" rtlCol="0">
            <a:spAutoFit/>
          </a:bodyPr>
          <a:lstStyle/>
          <a:p>
            <a:pPr algn="ctr"/>
            <a:r>
              <a:rPr lang="es-ES" sz="3600" b="1" dirty="0">
                <a:solidFill>
                  <a:schemeClr val="accent1">
                    <a:lumMod val="50000"/>
                  </a:schemeClr>
                </a:solidFill>
              </a:rPr>
              <a:t>TIPOS DE INMUNIDAD ADAPTATIVA</a:t>
            </a:r>
          </a:p>
          <a:p>
            <a:endParaRPr lang="es-ES" sz="1400" b="1" dirty="0">
              <a:solidFill>
                <a:schemeClr val="accent1">
                  <a:lumMod val="50000"/>
                </a:schemeClr>
              </a:solidFill>
            </a:endParaRPr>
          </a:p>
          <a:p>
            <a:r>
              <a:rPr lang="es-ES" sz="3200" b="1" dirty="0">
                <a:solidFill>
                  <a:schemeClr val="accent1">
                    <a:lumMod val="50000"/>
                  </a:schemeClr>
                </a:solidFill>
              </a:rPr>
              <a:t>INMUNIDAD HUMORAL: </a:t>
            </a:r>
          </a:p>
          <a:p>
            <a:pPr marL="457200" indent="-457200">
              <a:buFont typeface="Arial" panose="020B0604020202020204" pitchFamily="34" charset="0"/>
              <a:buChar char="•"/>
            </a:pPr>
            <a:r>
              <a:rPr lang="es-ES" sz="3200" dirty="0">
                <a:solidFill>
                  <a:schemeClr val="accent1">
                    <a:lumMod val="50000"/>
                  </a:schemeClr>
                </a:solidFill>
              </a:rPr>
              <a:t>protege frente a los microorganismos extracelulares </a:t>
            </a:r>
          </a:p>
          <a:p>
            <a:pPr marL="457200" indent="-457200">
              <a:buFont typeface="Arial" panose="020B0604020202020204" pitchFamily="34" charset="0"/>
              <a:buChar char="•"/>
            </a:pPr>
            <a:r>
              <a:rPr lang="es-ES" sz="3200" dirty="0">
                <a:solidFill>
                  <a:schemeClr val="accent1">
                    <a:lumMod val="50000"/>
                  </a:schemeClr>
                </a:solidFill>
              </a:rPr>
              <a:t>mediada por linfocitos B (anticuerpos)</a:t>
            </a:r>
          </a:p>
          <a:p>
            <a:endParaRPr lang="es-ES" sz="1400" b="1" dirty="0">
              <a:solidFill>
                <a:schemeClr val="accent1">
                  <a:lumMod val="50000"/>
                </a:schemeClr>
              </a:solidFill>
            </a:endParaRPr>
          </a:p>
          <a:p>
            <a:r>
              <a:rPr lang="es-ES" sz="3200" b="1" dirty="0">
                <a:solidFill>
                  <a:schemeClr val="accent1">
                    <a:lumMod val="50000"/>
                  </a:schemeClr>
                </a:solidFill>
              </a:rPr>
              <a:t>INMUNIDAD CELULAR: </a:t>
            </a:r>
          </a:p>
          <a:p>
            <a:pPr marL="457200" indent="-457200">
              <a:buFont typeface="Arial" panose="020B0604020202020204" pitchFamily="34" charset="0"/>
              <a:buChar char="•"/>
            </a:pPr>
            <a:r>
              <a:rPr lang="es-ES" sz="3200" dirty="0">
                <a:solidFill>
                  <a:schemeClr val="accent1">
                    <a:lumMod val="50000"/>
                  </a:schemeClr>
                </a:solidFill>
              </a:rPr>
              <a:t>responsable de la defensa frente a los microorganismos intracelulares. </a:t>
            </a:r>
          </a:p>
          <a:p>
            <a:pPr marL="457200" indent="-457200">
              <a:buFont typeface="Arial" panose="020B0604020202020204" pitchFamily="34" charset="0"/>
              <a:buChar char="•"/>
            </a:pPr>
            <a:r>
              <a:rPr lang="es-ES" sz="3200" dirty="0">
                <a:solidFill>
                  <a:schemeClr val="accent1">
                    <a:lumMod val="50000"/>
                  </a:schemeClr>
                </a:solidFill>
              </a:rPr>
              <a:t>está mediada por linfocitos T</a:t>
            </a:r>
          </a:p>
          <a:p>
            <a:endParaRPr lang="x-none" sz="3200" b="1" dirty="0">
              <a:solidFill>
                <a:schemeClr val="accent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601C52C-4691-4092-9162-20FC1F9F5DF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672" y="189801"/>
            <a:ext cx="8882281" cy="6047511"/>
          </a:xfrm>
          <a:prstGeom prst="rect">
            <a:avLst/>
          </a:prstGeom>
        </p:spPr>
      </p:pic>
      <p:sp>
        <p:nvSpPr>
          <p:cNvPr id="4" name="CuadroTexto 3">
            <a:extLst>
              <a:ext uri="{FF2B5EF4-FFF2-40B4-BE49-F238E27FC236}">
                <a16:creationId xmlns:a16="http://schemas.microsoft.com/office/drawing/2014/main" xmlns="" id="{3C05DF6C-1634-4E7F-82A4-5C3597E8D99E}"/>
              </a:ext>
            </a:extLst>
          </p:cNvPr>
          <p:cNvSpPr txBox="1"/>
          <p:nvPr/>
        </p:nvSpPr>
        <p:spPr>
          <a:xfrm>
            <a:off x="179512" y="6237312"/>
            <a:ext cx="8964488" cy="430887"/>
          </a:xfrm>
          <a:prstGeom prst="rect">
            <a:avLst/>
          </a:prstGeom>
          <a:noFill/>
        </p:spPr>
        <p:txBody>
          <a:bodyPr wrap="square" rtlCol="0">
            <a:spAutoFit/>
          </a:bodyPr>
          <a:lstStyle/>
          <a:p>
            <a:r>
              <a:rPr lang="es-ES" sz="2200" b="1" dirty="0">
                <a:solidFill>
                  <a:schemeClr val="accent1">
                    <a:lumMod val="50000"/>
                  </a:schemeClr>
                </a:solidFill>
              </a:rPr>
              <a:t>Principales clases de linfocitos y sus funciones en la inmunidad adaptativa</a:t>
            </a:r>
            <a:endParaRPr lang="x-none" sz="2200" b="1"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9A4E402-7EB7-405A-BC17-EE80077CFE9A}"/>
              </a:ext>
            </a:extLst>
          </p:cNvPr>
          <p:cNvSpPr txBox="1"/>
          <p:nvPr/>
        </p:nvSpPr>
        <p:spPr>
          <a:xfrm>
            <a:off x="251520" y="692696"/>
            <a:ext cx="8892480" cy="5078313"/>
          </a:xfrm>
          <a:prstGeom prst="rect">
            <a:avLst/>
          </a:prstGeom>
          <a:noFill/>
        </p:spPr>
        <p:txBody>
          <a:bodyPr wrap="square" rtlCol="0">
            <a:spAutoFit/>
          </a:bodyPr>
          <a:lstStyle/>
          <a:p>
            <a:pPr algn="ctr"/>
            <a:r>
              <a:rPr lang="es-ES_tradnl" sz="3600" b="1" dirty="0">
                <a:solidFill>
                  <a:schemeClr val="accent1">
                    <a:lumMod val="50000"/>
                  </a:schemeClr>
                </a:solidFill>
              </a:rPr>
              <a:t>SENSIBILIZADO</a:t>
            </a:r>
            <a:endParaRPr lang="x-none" sz="3600" b="1" dirty="0">
              <a:solidFill>
                <a:schemeClr val="accent1">
                  <a:lumMod val="50000"/>
                </a:schemeClr>
              </a:solidFill>
            </a:endParaRPr>
          </a:p>
          <a:p>
            <a:r>
              <a:rPr lang="es-ES_tradnl" sz="3600" dirty="0">
                <a:solidFill>
                  <a:schemeClr val="accent1">
                    <a:lumMod val="50000"/>
                  </a:schemeClr>
                </a:solidFill>
              </a:rPr>
              <a:t>Estar expuesto previamente a un antígeno sensibiliza al individuo contra este antígeno</a:t>
            </a:r>
          </a:p>
          <a:p>
            <a:endParaRPr lang="es-ES_tradnl" sz="3600" b="1" dirty="0">
              <a:solidFill>
                <a:schemeClr val="accent1">
                  <a:lumMod val="50000"/>
                </a:schemeClr>
              </a:solidFill>
            </a:endParaRPr>
          </a:p>
          <a:p>
            <a:pPr algn="ctr"/>
            <a:r>
              <a:rPr lang="es-ES_tradnl" sz="3600" b="1" dirty="0">
                <a:solidFill>
                  <a:schemeClr val="accent1">
                    <a:lumMod val="50000"/>
                  </a:schemeClr>
                </a:solidFill>
              </a:rPr>
              <a:t>HIPERSENSIBILIDAD</a:t>
            </a:r>
            <a:endParaRPr lang="x-none" sz="3600" dirty="0">
              <a:solidFill>
                <a:schemeClr val="accent1">
                  <a:lumMod val="50000"/>
                </a:schemeClr>
              </a:solidFill>
            </a:endParaRPr>
          </a:p>
          <a:p>
            <a:r>
              <a:rPr lang="x-none" sz="3600" dirty="0">
                <a:solidFill>
                  <a:schemeClr val="accent1">
                    <a:lumMod val="50000"/>
                  </a:schemeClr>
                </a:solidFill>
              </a:rPr>
              <a:t>Respuesta excesiva a </a:t>
            </a:r>
            <a:r>
              <a:rPr lang="es-ES_tradnl" sz="3600" dirty="0">
                <a:solidFill>
                  <a:schemeClr val="accent1">
                    <a:lumMod val="50000"/>
                  </a:schemeClr>
                </a:solidFill>
              </a:rPr>
              <a:t>un antígeno desencadenando una serie de procesos que culminan produciendo una enfermedad</a:t>
            </a:r>
          </a:p>
          <a:p>
            <a:endParaRPr lang="es-ES_tradnl" sz="3600"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46A2BE4-BF9B-4710-857B-E1B4623A377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32656"/>
            <a:ext cx="9144000" cy="5330628"/>
          </a:xfrm>
          <a:prstGeom prst="rect">
            <a:avLst/>
          </a:prstGeom>
        </p:spPr>
      </p:pic>
      <p:sp>
        <p:nvSpPr>
          <p:cNvPr id="4" name="CuadroTexto 3">
            <a:extLst>
              <a:ext uri="{FF2B5EF4-FFF2-40B4-BE49-F238E27FC236}">
                <a16:creationId xmlns:a16="http://schemas.microsoft.com/office/drawing/2014/main" xmlns="" id="{DE8F3B7D-B753-4920-A2BF-4CCBEF05E36F}"/>
              </a:ext>
            </a:extLst>
          </p:cNvPr>
          <p:cNvSpPr txBox="1"/>
          <p:nvPr/>
        </p:nvSpPr>
        <p:spPr>
          <a:xfrm>
            <a:off x="539552" y="5877272"/>
            <a:ext cx="7992888" cy="584775"/>
          </a:xfrm>
          <a:prstGeom prst="rect">
            <a:avLst/>
          </a:prstGeom>
          <a:noFill/>
        </p:spPr>
        <p:txBody>
          <a:bodyPr wrap="square" rtlCol="0">
            <a:spAutoFit/>
          </a:bodyPr>
          <a:lstStyle/>
          <a:p>
            <a:pPr algn="ctr"/>
            <a:r>
              <a:rPr lang="es-ES" sz="3200" b="1" dirty="0">
                <a:solidFill>
                  <a:schemeClr val="accent1">
                    <a:lumMod val="50000"/>
                  </a:schemeClr>
                </a:solidFill>
              </a:rPr>
              <a:t>Tipos y mecanismos de hipersensibilidad</a:t>
            </a:r>
            <a:endParaRPr lang="x-none" sz="3200" b="1" dirty="0">
              <a:solidFill>
                <a:schemeClr val="accent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E785FA2-EF99-4AD2-97D8-FBC900B0577A}"/>
              </a:ext>
            </a:extLst>
          </p:cNvPr>
          <p:cNvSpPr txBox="1"/>
          <p:nvPr/>
        </p:nvSpPr>
        <p:spPr>
          <a:xfrm>
            <a:off x="251520" y="404664"/>
            <a:ext cx="8101010" cy="2831544"/>
          </a:xfrm>
          <a:prstGeom prst="rect">
            <a:avLst/>
          </a:prstGeom>
          <a:noFill/>
        </p:spPr>
        <p:txBody>
          <a:bodyPr wrap="square" rtlCol="0">
            <a:spAutoFit/>
          </a:bodyPr>
          <a:lstStyle/>
          <a:p>
            <a:pPr algn="ctr"/>
            <a:r>
              <a:rPr lang="es-ES_tradnl" sz="3600" b="1" dirty="0">
                <a:solidFill>
                  <a:schemeClr val="accent1">
                    <a:lumMod val="50000"/>
                  </a:schemeClr>
                </a:solidFill>
              </a:rPr>
              <a:t>ENFERMEDADES AUTOINMUNITARIAS</a:t>
            </a:r>
          </a:p>
          <a:p>
            <a:pPr algn="ctr"/>
            <a:endParaRPr lang="x-none" sz="1400" dirty="0">
              <a:solidFill>
                <a:schemeClr val="accent1">
                  <a:lumMod val="50000"/>
                </a:schemeClr>
              </a:solidFill>
            </a:endParaRPr>
          </a:p>
          <a:p>
            <a:r>
              <a:rPr lang="x-none" sz="3200" dirty="0">
                <a:solidFill>
                  <a:schemeClr val="accent1">
                    <a:lumMod val="50000"/>
                  </a:schemeClr>
                </a:solidFill>
              </a:rPr>
              <a:t>Enfermedades que </a:t>
            </a:r>
            <a:r>
              <a:rPr lang="es-ES_tradnl" sz="3200" dirty="0">
                <a:solidFill>
                  <a:schemeClr val="accent1">
                    <a:lumMod val="50000"/>
                  </a:schemeClr>
                </a:solidFill>
              </a:rPr>
              <a:t>surgen</a:t>
            </a:r>
            <a:r>
              <a:rPr lang="x-none" sz="3200" dirty="0">
                <a:solidFill>
                  <a:schemeClr val="accent1">
                    <a:lumMod val="50000"/>
                  </a:schemeClr>
                </a:solidFill>
              </a:rPr>
              <a:t> por la presencia de anticuerpos </a:t>
            </a:r>
            <a:r>
              <a:rPr lang="es-ES_tradnl" sz="3200" dirty="0">
                <a:solidFill>
                  <a:schemeClr val="accent1">
                    <a:lumMod val="50000"/>
                  </a:schemeClr>
                </a:solidFill>
              </a:rPr>
              <a:t>dirigidos</a:t>
            </a:r>
            <a:r>
              <a:rPr lang="x-none" sz="3200" dirty="0">
                <a:solidFill>
                  <a:schemeClr val="accent1">
                    <a:lumMod val="50000"/>
                  </a:schemeClr>
                </a:solidFill>
              </a:rPr>
              <a:t> a </a:t>
            </a:r>
            <a:r>
              <a:rPr lang="es-ES_tradnl" sz="3200" dirty="0">
                <a:solidFill>
                  <a:schemeClr val="accent1">
                    <a:lumMod val="50000"/>
                  </a:schemeClr>
                </a:solidFill>
              </a:rPr>
              <a:t>antígenos o </a:t>
            </a:r>
            <a:r>
              <a:rPr lang="x-none" sz="3200" dirty="0">
                <a:solidFill>
                  <a:schemeClr val="accent1">
                    <a:lumMod val="50000"/>
                  </a:schemeClr>
                </a:solidFill>
              </a:rPr>
              <a:t>estructuras </a:t>
            </a:r>
            <a:r>
              <a:rPr lang="es-ES_tradnl" sz="3200" dirty="0">
                <a:solidFill>
                  <a:schemeClr val="accent1">
                    <a:lumMod val="50000"/>
                  </a:schemeClr>
                </a:solidFill>
              </a:rPr>
              <a:t>del propio individuo.</a:t>
            </a:r>
          </a:p>
          <a:p>
            <a:endParaRPr lang="x-none" sz="3200" dirty="0">
              <a:solidFill>
                <a:schemeClr val="accent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F7E901C-D26A-4743-B4D6-ACD9415DC0CF}"/>
              </a:ext>
            </a:extLst>
          </p:cNvPr>
          <p:cNvSpPr txBox="1"/>
          <p:nvPr/>
        </p:nvSpPr>
        <p:spPr>
          <a:xfrm>
            <a:off x="251520" y="908720"/>
            <a:ext cx="8568952" cy="4739759"/>
          </a:xfrm>
          <a:prstGeom prst="rect">
            <a:avLst/>
          </a:prstGeom>
          <a:noFill/>
        </p:spPr>
        <p:txBody>
          <a:bodyPr wrap="square" rtlCol="0">
            <a:spAutoFit/>
          </a:bodyPr>
          <a:lstStyle/>
          <a:p>
            <a:pPr algn="ctr"/>
            <a:r>
              <a:rPr lang="es-ES" sz="3600" b="1" dirty="0">
                <a:solidFill>
                  <a:schemeClr val="accent1">
                    <a:lumMod val="50000"/>
                  </a:schemeClr>
                </a:solidFill>
              </a:rPr>
              <a:t>REQUISITOS PARA LAS ENFERMEDADES AUTOINMUNITARIAS</a:t>
            </a:r>
          </a:p>
          <a:p>
            <a:pPr algn="ctr"/>
            <a:endParaRPr lang="es-ES" sz="1400" b="1" dirty="0">
              <a:solidFill>
                <a:schemeClr val="accent1">
                  <a:lumMod val="50000"/>
                </a:schemeClr>
              </a:solidFill>
            </a:endParaRPr>
          </a:p>
          <a:p>
            <a:pPr marL="514350" indent="-514350">
              <a:buFont typeface="+mj-lt"/>
              <a:buAutoNum type="arabicPeriod"/>
            </a:pPr>
            <a:r>
              <a:rPr lang="es-ES" sz="3200" dirty="0">
                <a:solidFill>
                  <a:schemeClr val="accent1">
                    <a:lumMod val="50000"/>
                  </a:schemeClr>
                </a:solidFill>
              </a:rPr>
              <a:t>Presencia de una reacción inmunitaria específica para algún antígeno o tejido propio</a:t>
            </a:r>
          </a:p>
          <a:p>
            <a:pPr marL="514350" indent="-514350">
              <a:buFont typeface="+mj-lt"/>
              <a:buAutoNum type="arabicPeriod"/>
            </a:pPr>
            <a:endParaRPr lang="es-ES" sz="1200" dirty="0">
              <a:solidFill>
                <a:schemeClr val="accent1">
                  <a:lumMod val="50000"/>
                </a:schemeClr>
              </a:solidFill>
            </a:endParaRPr>
          </a:p>
          <a:p>
            <a:pPr marL="514350" indent="-514350">
              <a:buFont typeface="+mj-lt"/>
              <a:buAutoNum type="arabicPeriod"/>
            </a:pPr>
            <a:r>
              <a:rPr lang="es-ES" sz="3200" dirty="0">
                <a:solidFill>
                  <a:schemeClr val="accent1">
                    <a:lumMod val="50000"/>
                  </a:schemeClr>
                </a:solidFill>
              </a:rPr>
              <a:t>Reacción patogénica </a:t>
            </a:r>
            <a:r>
              <a:rPr lang="es-ES" sz="3200" dirty="0" smtClean="0">
                <a:solidFill>
                  <a:schemeClr val="accent1">
                    <a:lumMod val="50000"/>
                  </a:schemeClr>
                </a:solidFill>
              </a:rPr>
              <a:t>primaria se mantiene durante toda la enfermedad</a:t>
            </a:r>
            <a:endParaRPr lang="es-ES" sz="3200" dirty="0">
              <a:solidFill>
                <a:schemeClr val="accent1">
                  <a:lumMod val="50000"/>
                </a:schemeClr>
              </a:solidFill>
            </a:endParaRPr>
          </a:p>
          <a:p>
            <a:pPr marL="514350" indent="-514350">
              <a:buFont typeface="+mj-lt"/>
              <a:buAutoNum type="arabicPeriod"/>
            </a:pPr>
            <a:endParaRPr lang="es-ES" sz="1200" dirty="0">
              <a:solidFill>
                <a:schemeClr val="accent1">
                  <a:lumMod val="50000"/>
                </a:schemeClr>
              </a:solidFill>
            </a:endParaRPr>
          </a:p>
          <a:p>
            <a:pPr marL="514350" indent="-514350">
              <a:buFont typeface="+mj-lt"/>
              <a:buAutoNum type="arabicPeriod"/>
            </a:pPr>
            <a:r>
              <a:rPr lang="es-ES" sz="3200" dirty="0">
                <a:solidFill>
                  <a:schemeClr val="accent1">
                    <a:lumMod val="50000"/>
                  </a:schemeClr>
                </a:solidFill>
              </a:rPr>
              <a:t>Ausencia de otra causa bien definida de la enfermedad</a:t>
            </a:r>
            <a:endParaRPr lang="x-none" sz="3200"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928662" y="642918"/>
            <a:ext cx="7215238" cy="584775"/>
          </a:xfrm>
          <a:prstGeom prst="rect">
            <a:avLst/>
          </a:prstGeom>
          <a:noFill/>
        </p:spPr>
        <p:txBody>
          <a:bodyPr wrap="square" rtlCol="0">
            <a:spAutoFit/>
          </a:bodyPr>
          <a:lstStyle/>
          <a:p>
            <a:r>
              <a:rPr lang="es-ES" sz="3200" dirty="0">
                <a:solidFill>
                  <a:schemeClr val="tx2">
                    <a:lumMod val="50000"/>
                  </a:schemeClr>
                </a:solidFill>
              </a:rPr>
              <a:t>RECORDEMOS</a:t>
            </a:r>
          </a:p>
        </p:txBody>
      </p:sp>
      <p:sp>
        <p:nvSpPr>
          <p:cNvPr id="11" name="10 CuadroTexto"/>
          <p:cNvSpPr txBox="1"/>
          <p:nvPr/>
        </p:nvSpPr>
        <p:spPr>
          <a:xfrm>
            <a:off x="285720" y="1643050"/>
            <a:ext cx="8501122" cy="2616101"/>
          </a:xfrm>
          <a:prstGeom prst="rect">
            <a:avLst/>
          </a:prstGeom>
          <a:noFill/>
        </p:spPr>
        <p:txBody>
          <a:bodyPr wrap="square" rtlCol="0">
            <a:spAutoFit/>
          </a:bodyPr>
          <a:lstStyle/>
          <a:p>
            <a:r>
              <a:rPr lang="es-ES" sz="3600" b="1" dirty="0">
                <a:solidFill>
                  <a:schemeClr val="tx2">
                    <a:lumMod val="50000"/>
                  </a:schemeClr>
                </a:solidFill>
              </a:rPr>
              <a:t>La inflamación o síndrome inflamatorio:</a:t>
            </a:r>
          </a:p>
          <a:p>
            <a:r>
              <a:rPr lang="es-ES" sz="3200" dirty="0">
                <a:solidFill>
                  <a:schemeClr val="tx2">
                    <a:lumMod val="50000"/>
                  </a:schemeClr>
                </a:solidFill>
              </a:rPr>
              <a:t>Es un proceso mediante el cual el organismo se defiende ante una agresión externa o cambios morfológicos de células y estructuras internas intentando recuperar el estado se salud anterior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0CE7426-7C4A-4589-9BC0-858A5226FAB5}"/>
              </a:ext>
            </a:extLst>
          </p:cNvPr>
          <p:cNvSpPr txBox="1"/>
          <p:nvPr/>
        </p:nvSpPr>
        <p:spPr>
          <a:xfrm>
            <a:off x="323528" y="188640"/>
            <a:ext cx="8496944" cy="6309420"/>
          </a:xfrm>
          <a:prstGeom prst="rect">
            <a:avLst/>
          </a:prstGeom>
          <a:noFill/>
        </p:spPr>
        <p:txBody>
          <a:bodyPr wrap="square" rtlCol="0">
            <a:spAutoFit/>
          </a:bodyPr>
          <a:lstStyle/>
          <a:p>
            <a:pPr algn="ctr"/>
            <a:r>
              <a:rPr lang="es-ES_tradnl" sz="3600" b="1" dirty="0">
                <a:solidFill>
                  <a:schemeClr val="accent1">
                    <a:lumMod val="50000"/>
                  </a:schemeClr>
                </a:solidFill>
              </a:rPr>
              <a:t>MECANISMO INMUNITARIO DE LAS ENFERMEDADES AUTOINMUNES</a:t>
            </a:r>
          </a:p>
          <a:p>
            <a:pPr algn="ctr"/>
            <a:endParaRPr lang="es-ES_tradnl" sz="1400" b="1" dirty="0">
              <a:solidFill>
                <a:schemeClr val="accent1">
                  <a:lumMod val="50000"/>
                </a:schemeClr>
              </a:solidFill>
            </a:endParaRPr>
          </a:p>
          <a:p>
            <a:pPr marL="514350" indent="-514350">
              <a:buFont typeface="+mj-lt"/>
              <a:buAutoNum type="arabicPeriod"/>
            </a:pPr>
            <a:r>
              <a:rPr lang="es-ES_tradnl" sz="3200" b="1" dirty="0">
                <a:solidFill>
                  <a:schemeClr val="accent1">
                    <a:lumMod val="50000"/>
                  </a:schemeClr>
                </a:solidFill>
              </a:rPr>
              <a:t>Enfermedades mediadas por anticuerpos e inmunocomplejos</a:t>
            </a:r>
          </a:p>
          <a:p>
            <a:pPr marL="514350" indent="-514350">
              <a:buFont typeface="+mj-lt"/>
              <a:buAutoNum type="arabicPeriod"/>
            </a:pPr>
            <a:r>
              <a:rPr lang="es-ES_tradnl" sz="3200" b="1" dirty="0">
                <a:solidFill>
                  <a:schemeClr val="accent1">
                    <a:lumMod val="50000"/>
                  </a:schemeClr>
                </a:solidFill>
              </a:rPr>
              <a:t>Enfermedades mediadas por linfocitos T</a:t>
            </a:r>
          </a:p>
          <a:p>
            <a:pPr marL="514350" indent="-514350">
              <a:buFont typeface="+mj-lt"/>
              <a:buAutoNum type="arabicPeriod"/>
            </a:pPr>
            <a:endParaRPr lang="es-ES_tradnl" sz="1600" b="1" dirty="0">
              <a:solidFill>
                <a:schemeClr val="accent1">
                  <a:lumMod val="50000"/>
                </a:schemeClr>
              </a:solidFill>
            </a:endParaRPr>
          </a:p>
          <a:p>
            <a:pPr algn="ctr"/>
            <a:r>
              <a:rPr lang="es-ES_tradnl" sz="3200" b="1" dirty="0">
                <a:solidFill>
                  <a:schemeClr val="accent1">
                    <a:lumMod val="50000"/>
                  </a:schemeClr>
                </a:solidFill>
              </a:rPr>
              <a:t>PARA AMBOS MECANISMOS PUEDEN SER:</a:t>
            </a:r>
          </a:p>
          <a:p>
            <a:endParaRPr lang="es-ES_tradnl" sz="1400" b="1" dirty="0">
              <a:solidFill>
                <a:schemeClr val="accent1">
                  <a:lumMod val="50000"/>
                </a:schemeClr>
              </a:solidFill>
            </a:endParaRPr>
          </a:p>
          <a:p>
            <a:pPr marL="457200" indent="-457200">
              <a:buFont typeface="Arial" panose="020B0604020202020204" pitchFamily="34" charset="0"/>
              <a:buChar char="•"/>
            </a:pPr>
            <a:r>
              <a:rPr lang="es-ES_tradnl" sz="3200" dirty="0">
                <a:solidFill>
                  <a:schemeClr val="accent1">
                    <a:lumMod val="50000"/>
                  </a:schemeClr>
                </a:solidFill>
              </a:rPr>
              <a:t>Enfermedades autoinmunitarias específicas de órgano</a:t>
            </a:r>
          </a:p>
          <a:p>
            <a:pPr marL="457200" indent="-457200">
              <a:buFont typeface="Arial" panose="020B0604020202020204" pitchFamily="34" charset="0"/>
              <a:buChar char="•"/>
            </a:pPr>
            <a:r>
              <a:rPr lang="es-ES_tradnl" sz="3200" dirty="0">
                <a:solidFill>
                  <a:schemeClr val="accent1">
                    <a:lumMod val="50000"/>
                  </a:schemeClr>
                </a:solidFill>
              </a:rPr>
              <a:t>Enfermedades autoinmunitarias sistémicas</a:t>
            </a:r>
          </a:p>
          <a:p>
            <a:pPr marL="457200" indent="-457200">
              <a:buFont typeface="Arial" panose="020B0604020202020204" pitchFamily="34" charset="0"/>
              <a:buChar char="•"/>
            </a:pPr>
            <a:r>
              <a:rPr lang="es-ES_tradnl" sz="3200" dirty="0">
                <a:solidFill>
                  <a:schemeClr val="accent1">
                    <a:lumMod val="50000"/>
                  </a:schemeClr>
                </a:solidFill>
              </a:rPr>
              <a:t>Enfermedades producidas por reacciones a antígenos microbianos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ED4CF5F-B606-4B25-8E5E-5304705CD0AB}"/>
              </a:ext>
            </a:extLst>
          </p:cNvPr>
          <p:cNvSpPr txBox="1"/>
          <p:nvPr/>
        </p:nvSpPr>
        <p:spPr>
          <a:xfrm>
            <a:off x="251520" y="548680"/>
            <a:ext cx="8496944" cy="5570756"/>
          </a:xfrm>
          <a:prstGeom prst="rect">
            <a:avLst/>
          </a:prstGeom>
          <a:noFill/>
        </p:spPr>
        <p:txBody>
          <a:bodyPr wrap="square" rtlCol="0">
            <a:spAutoFit/>
          </a:bodyPr>
          <a:lstStyle/>
          <a:p>
            <a:pPr algn="ctr"/>
            <a:r>
              <a:rPr lang="es-ES_tradnl" sz="3600" b="1" dirty="0">
                <a:solidFill>
                  <a:schemeClr val="accent1">
                    <a:lumMod val="50000"/>
                  </a:schemeClr>
                </a:solidFill>
              </a:rPr>
              <a:t>TOLERANCIA INMUNITARIA</a:t>
            </a:r>
          </a:p>
          <a:p>
            <a:pPr algn="ctr"/>
            <a:endParaRPr lang="es-ES_tradnl" sz="1400" b="1" dirty="0">
              <a:solidFill>
                <a:schemeClr val="accent1">
                  <a:lumMod val="50000"/>
                </a:schemeClr>
              </a:solidFill>
            </a:endParaRPr>
          </a:p>
          <a:p>
            <a:r>
              <a:rPr lang="es-ES" sz="3200" dirty="0">
                <a:solidFill>
                  <a:schemeClr val="accent1">
                    <a:lumMod val="50000"/>
                  </a:schemeClr>
                </a:solidFill>
              </a:rPr>
              <a:t>Ausencia de respuesta a un antígeno como consecuencia de la exposición de los linfocitos al mismo</a:t>
            </a:r>
          </a:p>
          <a:p>
            <a:endParaRPr lang="es-ES" sz="3200" dirty="0">
              <a:solidFill>
                <a:schemeClr val="accent1">
                  <a:lumMod val="50000"/>
                </a:schemeClr>
              </a:solidFill>
            </a:endParaRPr>
          </a:p>
          <a:p>
            <a:pPr algn="ctr"/>
            <a:r>
              <a:rPr lang="es-ES" sz="3600" b="1" dirty="0">
                <a:solidFill>
                  <a:schemeClr val="accent1">
                    <a:lumMod val="50000"/>
                  </a:schemeClr>
                </a:solidFill>
              </a:rPr>
              <a:t>AUTOTOLERANCIA</a:t>
            </a:r>
          </a:p>
          <a:p>
            <a:pPr algn="ctr"/>
            <a:endParaRPr lang="es-ES" sz="1400" b="1" dirty="0">
              <a:solidFill>
                <a:schemeClr val="accent1">
                  <a:lumMod val="50000"/>
                </a:schemeClr>
              </a:solidFill>
            </a:endParaRPr>
          </a:p>
          <a:p>
            <a:r>
              <a:rPr lang="es-ES" sz="3200" dirty="0">
                <a:solidFill>
                  <a:schemeClr val="accent1">
                    <a:lumMod val="50000"/>
                  </a:schemeClr>
                </a:solidFill>
              </a:rPr>
              <a:t>Ausencia de respuesta a los antígenos propios de un individuo, y subyace a nuestra capacidad de vivir en armonía con nuestras células y tejidos.</a:t>
            </a:r>
          </a:p>
          <a:p>
            <a:endParaRPr lang="x-none" sz="3200" dirty="0">
              <a:solidFill>
                <a:schemeClr val="accent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F8F57DB-096D-42CD-A9C1-C65DEB55CD16}"/>
              </a:ext>
            </a:extLst>
          </p:cNvPr>
          <p:cNvSpPr txBox="1"/>
          <p:nvPr/>
        </p:nvSpPr>
        <p:spPr>
          <a:xfrm>
            <a:off x="395536" y="332656"/>
            <a:ext cx="8496944" cy="5847755"/>
          </a:xfrm>
          <a:prstGeom prst="rect">
            <a:avLst/>
          </a:prstGeom>
          <a:noFill/>
        </p:spPr>
        <p:txBody>
          <a:bodyPr wrap="square" rtlCol="0">
            <a:spAutoFit/>
          </a:bodyPr>
          <a:lstStyle/>
          <a:p>
            <a:r>
              <a:rPr lang="es-ES_tradnl" sz="3600" b="1" dirty="0">
                <a:solidFill>
                  <a:schemeClr val="accent1">
                    <a:lumMod val="50000"/>
                  </a:schemeClr>
                </a:solidFill>
              </a:rPr>
              <a:t>MECANISMOS DE LA AUTOTOLERANCIA</a:t>
            </a:r>
          </a:p>
          <a:p>
            <a:endParaRPr lang="es-ES_tradnl" sz="1400" b="1" dirty="0">
              <a:solidFill>
                <a:schemeClr val="accent1">
                  <a:lumMod val="50000"/>
                </a:schemeClr>
              </a:solidFill>
            </a:endParaRPr>
          </a:p>
          <a:p>
            <a:r>
              <a:rPr lang="es-ES_tradnl" sz="3600" b="1" dirty="0">
                <a:solidFill>
                  <a:schemeClr val="accent1">
                    <a:lumMod val="50000"/>
                  </a:schemeClr>
                </a:solidFill>
              </a:rPr>
              <a:t>Tolerancia central</a:t>
            </a:r>
          </a:p>
          <a:p>
            <a:r>
              <a:rPr lang="es-ES" sz="3600" dirty="0">
                <a:solidFill>
                  <a:schemeClr val="accent1">
                    <a:lumMod val="50000"/>
                  </a:schemeClr>
                </a:solidFill>
              </a:rPr>
              <a:t>Los clones de linfocitos T y B autorreactivos para antígenos propios son destruidos </a:t>
            </a:r>
            <a:r>
              <a:rPr lang="es-ES_tradnl" sz="3600" dirty="0">
                <a:solidFill>
                  <a:schemeClr val="accent1">
                    <a:lumMod val="50000"/>
                  </a:schemeClr>
                </a:solidFill>
              </a:rPr>
              <a:t>en sus órganos de formación</a:t>
            </a:r>
            <a:endParaRPr lang="es-ES_tradnl" sz="3600" b="1" dirty="0">
              <a:solidFill>
                <a:schemeClr val="accent1">
                  <a:lumMod val="50000"/>
                </a:schemeClr>
              </a:solidFill>
            </a:endParaRPr>
          </a:p>
          <a:p>
            <a:r>
              <a:rPr lang="es-ES_tradnl" sz="3600" b="1" dirty="0">
                <a:solidFill>
                  <a:schemeClr val="accent1">
                    <a:lumMod val="50000"/>
                  </a:schemeClr>
                </a:solidFill>
              </a:rPr>
              <a:t> </a:t>
            </a:r>
          </a:p>
          <a:p>
            <a:r>
              <a:rPr lang="es-ES_tradnl" sz="3600" b="1" dirty="0">
                <a:solidFill>
                  <a:schemeClr val="accent1">
                    <a:lumMod val="50000"/>
                  </a:schemeClr>
                </a:solidFill>
              </a:rPr>
              <a:t>Tolerancia periférica</a:t>
            </a:r>
          </a:p>
          <a:p>
            <a:pPr marL="742950" indent="-742950">
              <a:buFont typeface="+mj-lt"/>
              <a:buAutoNum type="arabicPeriod"/>
            </a:pPr>
            <a:r>
              <a:rPr lang="es-ES" sz="3600" dirty="0">
                <a:solidFill>
                  <a:schemeClr val="accent1">
                    <a:lumMod val="50000"/>
                  </a:schemeClr>
                </a:solidFill>
              </a:rPr>
              <a:t>Anergia</a:t>
            </a:r>
          </a:p>
          <a:p>
            <a:pPr marL="742950" indent="-742950">
              <a:buFont typeface="+mj-lt"/>
              <a:buAutoNum type="arabicPeriod"/>
            </a:pPr>
            <a:r>
              <a:rPr lang="es-ES" sz="3600" dirty="0">
                <a:solidFill>
                  <a:schemeClr val="accent1">
                    <a:lumMod val="50000"/>
                  </a:schemeClr>
                </a:solidFill>
              </a:rPr>
              <a:t>Supresión por linfocitos T reguladores</a:t>
            </a:r>
          </a:p>
          <a:p>
            <a:pPr marL="742950" indent="-742950">
              <a:buFont typeface="+mj-lt"/>
              <a:buAutoNum type="arabicPeriod"/>
            </a:pPr>
            <a:r>
              <a:rPr lang="es-ES" sz="3600" dirty="0">
                <a:solidFill>
                  <a:schemeClr val="accent1">
                    <a:lumMod val="50000"/>
                  </a:schemeClr>
                </a:solidFill>
              </a:rPr>
              <a:t>Eliminación mediante la apoptosis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79C807A-F61C-489D-B570-A6ADD8317235}"/>
              </a:ext>
            </a:extLst>
          </p:cNvPr>
          <p:cNvSpPr txBox="1"/>
          <p:nvPr/>
        </p:nvSpPr>
        <p:spPr>
          <a:xfrm>
            <a:off x="107504" y="332656"/>
            <a:ext cx="8712968" cy="5201424"/>
          </a:xfrm>
          <a:prstGeom prst="rect">
            <a:avLst/>
          </a:prstGeom>
          <a:noFill/>
        </p:spPr>
        <p:txBody>
          <a:bodyPr wrap="square" rtlCol="0">
            <a:spAutoFit/>
          </a:bodyPr>
          <a:lstStyle/>
          <a:p>
            <a:pPr algn="ctr"/>
            <a:r>
              <a:rPr lang="es-ES_tradnl" sz="3600" b="1" dirty="0">
                <a:solidFill>
                  <a:schemeClr val="accent1">
                    <a:lumMod val="50000"/>
                  </a:schemeClr>
                </a:solidFill>
              </a:rPr>
              <a:t>CARACTERÍSTICAS DE LAS ENFERMEDADES</a:t>
            </a:r>
          </a:p>
          <a:p>
            <a:pPr algn="ctr"/>
            <a:r>
              <a:rPr lang="es-ES_tradnl" sz="3600" b="1" dirty="0">
                <a:solidFill>
                  <a:schemeClr val="accent1">
                    <a:lumMod val="50000"/>
                  </a:schemeClr>
                </a:solidFill>
              </a:rPr>
              <a:t>AUTOINMUNITARIAS</a:t>
            </a:r>
          </a:p>
          <a:p>
            <a:pPr algn="ctr"/>
            <a:endParaRPr lang="es-ES_tradnl" sz="3600" b="1" dirty="0">
              <a:solidFill>
                <a:schemeClr val="accent1">
                  <a:lumMod val="50000"/>
                </a:schemeClr>
              </a:solidFill>
            </a:endParaRPr>
          </a:p>
          <a:p>
            <a:pPr marL="514350" indent="-514350">
              <a:buFont typeface="+mj-lt"/>
              <a:buAutoNum type="arabicPeriod"/>
            </a:pPr>
            <a:r>
              <a:rPr lang="es-ES" sz="3200" dirty="0">
                <a:solidFill>
                  <a:schemeClr val="accent1">
                    <a:lumMod val="50000"/>
                  </a:schemeClr>
                </a:solidFill>
              </a:rPr>
              <a:t>Tienden a ser progresiva</a:t>
            </a:r>
          </a:p>
          <a:p>
            <a:pPr marL="514350" indent="-514350">
              <a:buFont typeface="+mj-lt"/>
              <a:buAutoNum type="arabicPeriod"/>
            </a:pPr>
            <a:r>
              <a:rPr lang="es-ES" sz="3200" dirty="0">
                <a:solidFill>
                  <a:schemeClr val="accent1">
                    <a:lumMod val="50000"/>
                  </a:schemeClr>
                </a:solidFill>
              </a:rPr>
              <a:t>Las manifestaciones clínicas están asociadas al tipo de</a:t>
            </a:r>
            <a:r>
              <a:rPr lang="es-ES_tradnl" sz="3200" dirty="0">
                <a:solidFill>
                  <a:schemeClr val="accent1">
                    <a:lumMod val="50000"/>
                  </a:schemeClr>
                </a:solidFill>
              </a:rPr>
              <a:t> respuesta inmunitaria, según sean por linfocitos T, o por inmunoglobulinas</a:t>
            </a:r>
          </a:p>
          <a:p>
            <a:pPr marL="514350" indent="-514350">
              <a:buFont typeface="+mj-lt"/>
              <a:buAutoNum type="arabicPeriod"/>
            </a:pPr>
            <a:r>
              <a:rPr lang="es-ES_tradnl" sz="3200" dirty="0">
                <a:solidFill>
                  <a:schemeClr val="accent1">
                    <a:lumMod val="50000"/>
                  </a:schemeClr>
                </a:solidFill>
              </a:rPr>
              <a:t> Diferentes enfermedades autoinmunitarias tienen importantes </a:t>
            </a:r>
            <a:r>
              <a:rPr lang="es-ES" sz="3200" dirty="0">
                <a:solidFill>
                  <a:schemeClr val="accent1">
                    <a:lumMod val="50000"/>
                  </a:schemeClr>
                </a:solidFill>
              </a:rPr>
              <a:t>superposiciones clínicas</a:t>
            </a:r>
          </a:p>
          <a:p>
            <a:endParaRPr lang="x-none" sz="3200"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500042"/>
            <a:ext cx="7528023" cy="646331"/>
          </a:xfrm>
          <a:prstGeom prst="rect">
            <a:avLst/>
          </a:prstGeom>
          <a:noFill/>
        </p:spPr>
        <p:txBody>
          <a:bodyPr wrap="none" rtlCol="0">
            <a:spAutoFit/>
          </a:bodyPr>
          <a:lstStyle/>
          <a:p>
            <a:r>
              <a:rPr lang="es-ES" sz="3600" b="1" dirty="0" smtClean="0">
                <a:solidFill>
                  <a:schemeClr val="tx2">
                    <a:lumMod val="50000"/>
                  </a:schemeClr>
                </a:solidFill>
              </a:rPr>
              <a:t>LUPUS ERITEMATOSO SISTÉMICO (LES)</a:t>
            </a:r>
            <a:endParaRPr lang="es-ES" sz="3600" dirty="0">
              <a:solidFill>
                <a:schemeClr val="tx2">
                  <a:lumMod val="50000"/>
                </a:schemeClr>
              </a:solidFill>
            </a:endParaRPr>
          </a:p>
        </p:txBody>
      </p:sp>
      <p:sp>
        <p:nvSpPr>
          <p:cNvPr id="3" name="2 CuadroTexto"/>
          <p:cNvSpPr txBox="1"/>
          <p:nvPr/>
        </p:nvSpPr>
        <p:spPr>
          <a:xfrm>
            <a:off x="214282" y="1468829"/>
            <a:ext cx="8786842" cy="2554545"/>
          </a:xfrm>
          <a:prstGeom prst="rect">
            <a:avLst/>
          </a:prstGeom>
          <a:noFill/>
        </p:spPr>
        <p:txBody>
          <a:bodyPr wrap="square" rtlCol="0">
            <a:spAutoFit/>
          </a:bodyPr>
          <a:lstStyle/>
          <a:p>
            <a:pPr>
              <a:buFont typeface="Arial" pitchFamily="34" charset="0"/>
              <a:buChar char="•"/>
            </a:pPr>
            <a:r>
              <a:rPr lang="es-ES" sz="3200" dirty="0" smtClean="0">
                <a:solidFill>
                  <a:schemeClr val="tx2">
                    <a:lumMod val="50000"/>
                  </a:schemeClr>
                </a:solidFill>
              </a:rPr>
              <a:t>Prototipo </a:t>
            </a:r>
            <a:r>
              <a:rPr lang="es-ES" sz="3200" dirty="0" smtClean="0">
                <a:solidFill>
                  <a:schemeClr val="tx2">
                    <a:lumMod val="50000"/>
                  </a:schemeClr>
                </a:solidFill>
              </a:rPr>
              <a:t>de una enfermedad </a:t>
            </a:r>
            <a:r>
              <a:rPr lang="es-ES" sz="3200" dirty="0" smtClean="0">
                <a:solidFill>
                  <a:schemeClr val="tx2">
                    <a:lumMod val="50000"/>
                  </a:schemeClr>
                </a:solidFill>
              </a:rPr>
              <a:t>autoinmune mediada por anticuerpos</a:t>
            </a:r>
          </a:p>
          <a:p>
            <a:pPr>
              <a:buFont typeface="Arial" pitchFamily="34" charset="0"/>
              <a:buChar char="•"/>
            </a:pPr>
            <a:r>
              <a:rPr lang="es-ES" sz="3200" dirty="0" smtClean="0">
                <a:solidFill>
                  <a:schemeClr val="tx2">
                    <a:lumMod val="50000"/>
                  </a:schemeClr>
                </a:solidFill>
              </a:rPr>
              <a:t>Multisistémica: se crean anticuerpos contra casi todos los órganos del enfermo</a:t>
            </a:r>
            <a:endParaRPr lang="es-ES" sz="3200" dirty="0" smtClean="0">
              <a:solidFill>
                <a:schemeClr val="tx2">
                  <a:lumMod val="50000"/>
                </a:schemeClr>
              </a:solidFill>
            </a:endParaRPr>
          </a:p>
          <a:p>
            <a:r>
              <a:rPr lang="es-ES" sz="3200" dirty="0" smtClean="0">
                <a:solidFill>
                  <a:schemeClr val="tx2">
                    <a:lumMod val="50000"/>
                  </a:schemeClr>
                </a:solidFill>
              </a:rPr>
              <a:t>Particularmente </a:t>
            </a:r>
            <a:r>
              <a:rPr lang="es-ES" sz="3200" dirty="0" smtClean="0">
                <a:solidFill>
                  <a:schemeClr val="tx2">
                    <a:lumMod val="50000"/>
                  </a:schemeClr>
                </a:solidFill>
              </a:rPr>
              <a:t>anticuerpos antinucleares (ANA</a:t>
            </a:r>
            <a:r>
              <a:rPr lang="es-ES" sz="3200" dirty="0" smtClean="0">
                <a:solidFill>
                  <a:schemeClr val="tx2">
                    <a:lumMod val="50000"/>
                  </a:schemeClr>
                </a:solidFill>
              </a:rPr>
              <a:t>)</a:t>
            </a:r>
            <a:endParaRPr lang="es-ES" sz="32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71414"/>
            <a:ext cx="7442016" cy="5786199"/>
          </a:xfrm>
          <a:prstGeom prst="rect">
            <a:avLst/>
          </a:prstGeom>
          <a:noFill/>
        </p:spPr>
        <p:txBody>
          <a:bodyPr wrap="square" rtlCol="0">
            <a:spAutoFit/>
          </a:bodyPr>
          <a:lstStyle/>
          <a:p>
            <a:pPr algn="ctr"/>
            <a:r>
              <a:rPr lang="es-ES" sz="3600" b="1" dirty="0" smtClean="0">
                <a:solidFill>
                  <a:schemeClr val="tx2">
                    <a:lumMod val="50000"/>
                  </a:schemeClr>
                </a:solidFill>
              </a:rPr>
              <a:t>Manifestaciones clínicas del LES</a:t>
            </a:r>
          </a:p>
          <a:p>
            <a:pPr algn="ctr"/>
            <a:endParaRPr lang="es-ES" sz="1000" b="1" dirty="0" smtClean="0">
              <a:solidFill>
                <a:schemeClr val="tx2">
                  <a:lumMod val="50000"/>
                </a:schemeClr>
              </a:solidFill>
            </a:endParaRPr>
          </a:p>
          <a:p>
            <a:pPr marL="514350" indent="-514350">
              <a:buFont typeface="+mj-lt"/>
              <a:buAutoNum type="arabicPeriod"/>
            </a:pPr>
            <a:r>
              <a:rPr lang="es-ES" sz="3200" dirty="0" smtClean="0">
                <a:solidFill>
                  <a:schemeClr val="tx2">
                    <a:lumMod val="50000"/>
                  </a:schemeClr>
                </a:solidFill>
              </a:rPr>
              <a:t>Exantema </a:t>
            </a:r>
            <a:r>
              <a:rPr lang="es-ES" sz="3200" dirty="0" smtClean="0">
                <a:solidFill>
                  <a:schemeClr val="tx2">
                    <a:lumMod val="50000"/>
                  </a:schemeClr>
                </a:solidFill>
              </a:rPr>
              <a:t>malar</a:t>
            </a:r>
          </a:p>
          <a:p>
            <a:pPr marL="514350" indent="-514350">
              <a:buFont typeface="+mj-lt"/>
              <a:buAutoNum type="arabicPeriod"/>
            </a:pPr>
            <a:r>
              <a:rPr lang="es-ES" sz="3200" dirty="0" smtClean="0">
                <a:solidFill>
                  <a:schemeClr val="tx2">
                    <a:lumMod val="50000"/>
                  </a:schemeClr>
                </a:solidFill>
              </a:rPr>
              <a:t>Exantema </a:t>
            </a:r>
            <a:r>
              <a:rPr lang="es-ES" sz="3200" dirty="0" smtClean="0">
                <a:solidFill>
                  <a:schemeClr val="tx2">
                    <a:lumMod val="50000"/>
                  </a:schemeClr>
                </a:solidFill>
              </a:rPr>
              <a:t>discoideo</a:t>
            </a:r>
          </a:p>
          <a:p>
            <a:pPr marL="514350" indent="-514350">
              <a:buFont typeface="+mj-lt"/>
              <a:buAutoNum type="arabicPeriod"/>
            </a:pPr>
            <a:r>
              <a:rPr lang="es-ES" sz="3200" dirty="0" smtClean="0">
                <a:solidFill>
                  <a:schemeClr val="tx2">
                    <a:lumMod val="50000"/>
                  </a:schemeClr>
                </a:solidFill>
              </a:rPr>
              <a:t>Fotosensibilidad</a:t>
            </a:r>
          </a:p>
          <a:p>
            <a:pPr marL="514350" indent="-514350">
              <a:buFont typeface="+mj-lt"/>
              <a:buAutoNum type="arabicPeriod"/>
            </a:pPr>
            <a:r>
              <a:rPr lang="es-ES" sz="3200" dirty="0" smtClean="0">
                <a:solidFill>
                  <a:schemeClr val="tx2">
                    <a:lumMod val="50000"/>
                  </a:schemeClr>
                </a:solidFill>
              </a:rPr>
              <a:t>Úlceras </a:t>
            </a:r>
            <a:r>
              <a:rPr lang="es-ES" sz="3200" dirty="0" smtClean="0">
                <a:solidFill>
                  <a:schemeClr val="tx2">
                    <a:lumMod val="50000"/>
                  </a:schemeClr>
                </a:solidFill>
              </a:rPr>
              <a:t>orales</a:t>
            </a:r>
          </a:p>
          <a:p>
            <a:pPr marL="514350" indent="-514350">
              <a:buFont typeface="+mj-lt"/>
              <a:buAutoNum type="arabicPeriod"/>
            </a:pPr>
            <a:r>
              <a:rPr lang="es-ES" sz="3200" dirty="0" smtClean="0">
                <a:solidFill>
                  <a:schemeClr val="tx2">
                    <a:lumMod val="50000"/>
                  </a:schemeClr>
                </a:solidFill>
              </a:rPr>
              <a:t>Artritis</a:t>
            </a:r>
          </a:p>
          <a:p>
            <a:pPr marL="514350" indent="-514350">
              <a:buFont typeface="+mj-lt"/>
              <a:buAutoNum type="arabicPeriod"/>
            </a:pPr>
            <a:r>
              <a:rPr lang="es-ES" sz="3200" dirty="0" smtClean="0">
                <a:solidFill>
                  <a:schemeClr val="tx2">
                    <a:lumMod val="50000"/>
                  </a:schemeClr>
                </a:solidFill>
              </a:rPr>
              <a:t>Serositis</a:t>
            </a:r>
          </a:p>
          <a:p>
            <a:pPr marL="514350" indent="-514350">
              <a:buFont typeface="+mj-lt"/>
              <a:buAutoNum type="arabicPeriod"/>
            </a:pPr>
            <a:r>
              <a:rPr lang="es-ES" sz="3200" dirty="0" smtClean="0">
                <a:solidFill>
                  <a:schemeClr val="tx2">
                    <a:lumMod val="50000"/>
                  </a:schemeClr>
                </a:solidFill>
              </a:rPr>
              <a:t>Trastorno </a:t>
            </a:r>
            <a:r>
              <a:rPr lang="es-ES" sz="3200" dirty="0" smtClean="0">
                <a:solidFill>
                  <a:schemeClr val="tx2">
                    <a:lumMod val="50000"/>
                  </a:schemeClr>
                </a:solidFill>
              </a:rPr>
              <a:t>neurológico</a:t>
            </a:r>
          </a:p>
          <a:p>
            <a:pPr marL="514350" indent="-514350">
              <a:buFont typeface="+mj-lt"/>
              <a:buAutoNum type="arabicPeriod"/>
            </a:pPr>
            <a:r>
              <a:rPr lang="es-ES" sz="3200" dirty="0" smtClean="0">
                <a:solidFill>
                  <a:schemeClr val="tx2">
                    <a:lumMod val="50000"/>
                  </a:schemeClr>
                </a:solidFill>
              </a:rPr>
              <a:t>Trastorno </a:t>
            </a:r>
            <a:r>
              <a:rPr lang="es-ES" sz="3200" dirty="0" smtClean="0">
                <a:solidFill>
                  <a:schemeClr val="tx2">
                    <a:lumMod val="50000"/>
                  </a:schemeClr>
                </a:solidFill>
              </a:rPr>
              <a:t>hematológico</a:t>
            </a:r>
          </a:p>
          <a:p>
            <a:pPr marL="514350" indent="-514350">
              <a:buFont typeface="+mj-lt"/>
              <a:buAutoNum type="arabicPeriod"/>
            </a:pPr>
            <a:r>
              <a:rPr lang="es-ES" sz="3200" dirty="0" smtClean="0">
                <a:solidFill>
                  <a:schemeClr val="tx2">
                    <a:lumMod val="50000"/>
                  </a:schemeClr>
                </a:solidFill>
              </a:rPr>
              <a:t>Trastorno </a:t>
            </a:r>
            <a:r>
              <a:rPr lang="es-ES" sz="3200" dirty="0" smtClean="0">
                <a:solidFill>
                  <a:schemeClr val="tx2">
                    <a:lumMod val="50000"/>
                  </a:schemeClr>
                </a:solidFill>
              </a:rPr>
              <a:t>inmunitario</a:t>
            </a:r>
          </a:p>
          <a:p>
            <a:pPr marL="514350" indent="-514350">
              <a:buFont typeface="+mj-lt"/>
              <a:buAutoNum type="arabicPeriod"/>
            </a:pPr>
            <a:r>
              <a:rPr lang="es-ES" sz="3200" dirty="0" smtClean="0">
                <a:solidFill>
                  <a:schemeClr val="tx2">
                    <a:lumMod val="50000"/>
                  </a:schemeClr>
                </a:solidFill>
              </a:rPr>
              <a:t>Anticuerpos antinucleares</a:t>
            </a:r>
            <a:endParaRPr lang="es-ES" sz="3200" b="1" dirty="0">
              <a:solidFill>
                <a:schemeClr val="tx2">
                  <a:lumMod val="50000"/>
                </a:schemeClr>
              </a:solidFill>
            </a:endParaRPr>
          </a:p>
        </p:txBody>
      </p:sp>
      <p:sp>
        <p:nvSpPr>
          <p:cNvPr id="5" name="4 CuadroTexto"/>
          <p:cNvSpPr txBox="1"/>
          <p:nvPr/>
        </p:nvSpPr>
        <p:spPr>
          <a:xfrm>
            <a:off x="714348" y="5884151"/>
            <a:ext cx="6929486" cy="830997"/>
          </a:xfrm>
          <a:prstGeom prst="rect">
            <a:avLst/>
          </a:prstGeom>
          <a:noFill/>
        </p:spPr>
        <p:txBody>
          <a:bodyPr wrap="square" rtlCol="0">
            <a:spAutoFit/>
          </a:bodyPr>
          <a:lstStyle/>
          <a:p>
            <a:r>
              <a:rPr lang="es-ES" sz="2400" b="1" dirty="0" smtClean="0">
                <a:solidFill>
                  <a:schemeClr val="tx2">
                    <a:lumMod val="50000"/>
                  </a:schemeClr>
                </a:solidFill>
              </a:rPr>
              <a:t>Criterios del ARA 1982</a:t>
            </a:r>
          </a:p>
          <a:p>
            <a:r>
              <a:rPr lang="es-ES" sz="2400" b="1" dirty="0" smtClean="0">
                <a:solidFill>
                  <a:schemeClr val="tx2">
                    <a:lumMod val="50000"/>
                  </a:schemeClr>
                </a:solidFill>
              </a:rPr>
              <a:t>Se deben tener 4 criterios para el diagnóstico de LES</a:t>
            </a:r>
            <a:endParaRPr lang="es-ES"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071670" y="71414"/>
          <a:ext cx="5357850" cy="6647625"/>
        </p:xfrm>
        <a:graphic>
          <a:graphicData uri="http://schemas.openxmlformats.org/drawingml/2006/table">
            <a:tbl>
              <a:tblPr/>
              <a:tblGrid>
                <a:gridCol w="3221015"/>
                <a:gridCol w="2136835"/>
              </a:tblGrid>
              <a:tr h="339331">
                <a:tc>
                  <a:txBody>
                    <a:bodyPr/>
                    <a:lstStyle/>
                    <a:p>
                      <a:pPr algn="l">
                        <a:lnSpc>
                          <a:spcPct val="115000"/>
                        </a:lnSpc>
                        <a:spcAft>
                          <a:spcPts val="0"/>
                        </a:spcAft>
                      </a:pPr>
                      <a:r>
                        <a:rPr lang="es-ES" sz="2200" b="1" dirty="0">
                          <a:solidFill>
                            <a:schemeClr val="tx2">
                              <a:lumMod val="50000"/>
                            </a:schemeClr>
                          </a:solidFill>
                          <a:latin typeface="Calibri"/>
                          <a:ea typeface="Calibri"/>
                          <a:cs typeface="Times New Roman"/>
                        </a:rPr>
                        <a:t>Manifestaciones  clínicas</a:t>
                      </a:r>
                      <a:endParaRPr lang="es-ES" sz="2200" dirty="0">
                        <a:solidFill>
                          <a:schemeClr val="tx2">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2200" b="1" dirty="0">
                          <a:solidFill>
                            <a:schemeClr val="tx2">
                              <a:lumMod val="50000"/>
                            </a:schemeClr>
                          </a:solidFill>
                          <a:latin typeface="Calibri"/>
                          <a:ea typeface="Calibri"/>
                          <a:cs typeface="Times New Roman"/>
                        </a:rPr>
                        <a:t>Prevalencia </a:t>
                      </a:r>
                      <a:r>
                        <a:rPr lang="es-ES" sz="2200" b="1" dirty="0" smtClean="0">
                          <a:solidFill>
                            <a:schemeClr val="tx2">
                              <a:lumMod val="50000"/>
                            </a:schemeClr>
                          </a:solidFill>
                          <a:latin typeface="Calibri"/>
                          <a:ea typeface="Calibri"/>
                          <a:cs typeface="Times New Roman"/>
                        </a:rPr>
                        <a:t>(%)</a:t>
                      </a:r>
                      <a:endParaRPr lang="es-ES" sz="2200" dirty="0">
                        <a:solidFill>
                          <a:schemeClr val="tx2">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9957">
                <a:tc>
                  <a:txBody>
                    <a:bodyPr/>
                    <a:lstStyle/>
                    <a:p>
                      <a:pPr algn="l">
                        <a:lnSpc>
                          <a:spcPct val="115000"/>
                        </a:lnSpc>
                        <a:spcAft>
                          <a:spcPts val="0"/>
                        </a:spcAft>
                      </a:pPr>
                      <a:r>
                        <a:rPr lang="es-ES" sz="2400" b="0" dirty="0">
                          <a:solidFill>
                            <a:schemeClr val="tx2">
                              <a:lumMod val="50000"/>
                            </a:schemeClr>
                          </a:solidFill>
                          <a:latin typeface="Calibri"/>
                          <a:ea typeface="Calibri"/>
                          <a:cs typeface="Times New Roman"/>
                        </a:rPr>
                        <a:t>Hematológicas</a:t>
                      </a:r>
                    </a:p>
                    <a:p>
                      <a:pPr algn="l">
                        <a:lnSpc>
                          <a:spcPct val="115000"/>
                        </a:lnSpc>
                        <a:spcAft>
                          <a:spcPts val="0"/>
                        </a:spcAft>
                      </a:pPr>
                      <a:r>
                        <a:rPr lang="es-ES" sz="2400" b="0" dirty="0">
                          <a:solidFill>
                            <a:schemeClr val="tx2">
                              <a:lumMod val="50000"/>
                            </a:schemeClr>
                          </a:solidFill>
                          <a:latin typeface="Calibri"/>
                          <a:ea typeface="Calibri"/>
                          <a:cs typeface="Times New Roman"/>
                        </a:rPr>
                        <a:t>Artritis</a:t>
                      </a:r>
                    </a:p>
                    <a:p>
                      <a:pPr algn="l">
                        <a:lnSpc>
                          <a:spcPct val="115000"/>
                        </a:lnSpc>
                        <a:spcAft>
                          <a:spcPts val="0"/>
                        </a:spcAft>
                      </a:pPr>
                      <a:r>
                        <a:rPr lang="es-ES" sz="2400" b="0" dirty="0">
                          <a:solidFill>
                            <a:schemeClr val="tx2">
                              <a:lumMod val="50000"/>
                            </a:schemeClr>
                          </a:solidFill>
                          <a:latin typeface="Calibri"/>
                          <a:ea typeface="Calibri"/>
                          <a:cs typeface="Times New Roman"/>
                        </a:rPr>
                        <a:t>Cutáneas</a:t>
                      </a:r>
                    </a:p>
                    <a:p>
                      <a:pPr algn="l">
                        <a:lnSpc>
                          <a:spcPct val="115000"/>
                        </a:lnSpc>
                        <a:spcAft>
                          <a:spcPts val="0"/>
                        </a:spcAft>
                      </a:pPr>
                      <a:r>
                        <a:rPr lang="es-ES" sz="2400" b="0" dirty="0">
                          <a:solidFill>
                            <a:schemeClr val="tx2">
                              <a:lumMod val="50000"/>
                            </a:schemeClr>
                          </a:solidFill>
                          <a:latin typeface="Calibri"/>
                          <a:ea typeface="Calibri"/>
                          <a:cs typeface="Times New Roman"/>
                        </a:rPr>
                        <a:t>Fiebre</a:t>
                      </a:r>
                    </a:p>
                    <a:p>
                      <a:pPr algn="l">
                        <a:lnSpc>
                          <a:spcPct val="115000"/>
                        </a:lnSpc>
                        <a:spcAft>
                          <a:spcPts val="0"/>
                        </a:spcAft>
                      </a:pPr>
                      <a:r>
                        <a:rPr lang="es-ES" sz="2400" b="0" dirty="0">
                          <a:solidFill>
                            <a:schemeClr val="tx2">
                              <a:lumMod val="50000"/>
                            </a:schemeClr>
                          </a:solidFill>
                          <a:latin typeface="Calibri"/>
                          <a:ea typeface="Calibri"/>
                          <a:cs typeface="Times New Roman"/>
                        </a:rPr>
                        <a:t>Astenia</a:t>
                      </a:r>
                    </a:p>
                    <a:p>
                      <a:pPr algn="l">
                        <a:lnSpc>
                          <a:spcPct val="115000"/>
                        </a:lnSpc>
                        <a:spcAft>
                          <a:spcPts val="0"/>
                        </a:spcAft>
                      </a:pPr>
                      <a:r>
                        <a:rPr lang="es-ES" sz="2400" b="0" dirty="0">
                          <a:solidFill>
                            <a:schemeClr val="tx2">
                              <a:lumMod val="50000"/>
                            </a:schemeClr>
                          </a:solidFill>
                          <a:latin typeface="Calibri"/>
                          <a:ea typeface="Calibri"/>
                          <a:cs typeface="Times New Roman"/>
                        </a:rPr>
                        <a:t>Pérdida de peso</a:t>
                      </a:r>
                    </a:p>
                    <a:p>
                      <a:pPr algn="l">
                        <a:lnSpc>
                          <a:spcPct val="115000"/>
                        </a:lnSpc>
                        <a:spcAft>
                          <a:spcPts val="0"/>
                        </a:spcAft>
                      </a:pPr>
                      <a:r>
                        <a:rPr lang="es-ES" sz="2400" b="0" dirty="0">
                          <a:solidFill>
                            <a:schemeClr val="tx2">
                              <a:lumMod val="50000"/>
                            </a:schemeClr>
                          </a:solidFill>
                          <a:latin typeface="Calibri"/>
                          <a:ea typeface="Calibri"/>
                          <a:cs typeface="Times New Roman"/>
                        </a:rPr>
                        <a:t>Renales</a:t>
                      </a:r>
                    </a:p>
                    <a:p>
                      <a:pPr algn="l">
                        <a:lnSpc>
                          <a:spcPct val="115000"/>
                        </a:lnSpc>
                        <a:spcAft>
                          <a:spcPts val="0"/>
                        </a:spcAft>
                      </a:pPr>
                      <a:r>
                        <a:rPr lang="es-ES" sz="2400" b="0" dirty="0">
                          <a:solidFill>
                            <a:schemeClr val="tx2">
                              <a:lumMod val="50000"/>
                            </a:schemeClr>
                          </a:solidFill>
                          <a:latin typeface="Calibri"/>
                          <a:ea typeface="Calibri"/>
                          <a:cs typeface="Times New Roman"/>
                        </a:rPr>
                        <a:t>Neuropsiquiátricas</a:t>
                      </a:r>
                    </a:p>
                    <a:p>
                      <a:pPr algn="l">
                        <a:lnSpc>
                          <a:spcPct val="115000"/>
                        </a:lnSpc>
                        <a:spcAft>
                          <a:spcPts val="0"/>
                        </a:spcAft>
                      </a:pPr>
                      <a:r>
                        <a:rPr lang="es-ES" sz="2400" b="0" dirty="0">
                          <a:solidFill>
                            <a:schemeClr val="tx2">
                              <a:lumMod val="50000"/>
                            </a:schemeClr>
                          </a:solidFill>
                          <a:latin typeface="Calibri"/>
                          <a:ea typeface="Calibri"/>
                          <a:cs typeface="Times New Roman"/>
                        </a:rPr>
                        <a:t>Pleuritis</a:t>
                      </a:r>
                    </a:p>
                    <a:p>
                      <a:pPr algn="l">
                        <a:lnSpc>
                          <a:spcPct val="115000"/>
                        </a:lnSpc>
                        <a:spcAft>
                          <a:spcPts val="0"/>
                        </a:spcAft>
                      </a:pPr>
                      <a:r>
                        <a:rPr lang="es-ES" sz="2400" b="0" dirty="0">
                          <a:solidFill>
                            <a:schemeClr val="tx2">
                              <a:lumMod val="50000"/>
                            </a:schemeClr>
                          </a:solidFill>
                          <a:latin typeface="Calibri"/>
                          <a:ea typeface="Calibri"/>
                          <a:cs typeface="Times New Roman"/>
                        </a:rPr>
                        <a:t>Mialgia</a:t>
                      </a:r>
                    </a:p>
                    <a:p>
                      <a:pPr algn="l">
                        <a:lnSpc>
                          <a:spcPct val="115000"/>
                        </a:lnSpc>
                        <a:spcAft>
                          <a:spcPts val="0"/>
                        </a:spcAft>
                      </a:pPr>
                      <a:r>
                        <a:rPr lang="es-ES" sz="2400" b="0" dirty="0">
                          <a:solidFill>
                            <a:schemeClr val="tx2">
                              <a:lumMod val="50000"/>
                            </a:schemeClr>
                          </a:solidFill>
                          <a:latin typeface="Calibri"/>
                          <a:ea typeface="Calibri"/>
                          <a:cs typeface="Times New Roman"/>
                        </a:rPr>
                        <a:t>Pericarditis</a:t>
                      </a:r>
                    </a:p>
                    <a:p>
                      <a:pPr algn="l">
                        <a:lnSpc>
                          <a:spcPct val="115000"/>
                        </a:lnSpc>
                        <a:spcAft>
                          <a:spcPts val="0"/>
                        </a:spcAft>
                      </a:pPr>
                      <a:r>
                        <a:rPr lang="es-ES" sz="2400" b="0" dirty="0">
                          <a:solidFill>
                            <a:schemeClr val="tx2">
                              <a:lumMod val="50000"/>
                            </a:schemeClr>
                          </a:solidFill>
                          <a:latin typeface="Calibri"/>
                          <a:ea typeface="Calibri"/>
                          <a:cs typeface="Times New Roman"/>
                        </a:rPr>
                        <a:t>Digestivas</a:t>
                      </a:r>
                    </a:p>
                    <a:p>
                      <a:pPr algn="l">
                        <a:lnSpc>
                          <a:spcPct val="115000"/>
                        </a:lnSpc>
                        <a:spcAft>
                          <a:spcPts val="0"/>
                        </a:spcAft>
                      </a:pPr>
                      <a:r>
                        <a:rPr lang="es-ES" sz="2400" b="0" dirty="0">
                          <a:solidFill>
                            <a:schemeClr val="tx2">
                              <a:lumMod val="50000"/>
                            </a:schemeClr>
                          </a:solidFill>
                          <a:latin typeface="Calibri"/>
                          <a:ea typeface="Calibri"/>
                          <a:cs typeface="Times New Roman"/>
                        </a:rPr>
                        <a:t>Fenómeno de Raynaud</a:t>
                      </a:r>
                    </a:p>
                    <a:p>
                      <a:pPr algn="l">
                        <a:lnSpc>
                          <a:spcPct val="115000"/>
                        </a:lnSpc>
                        <a:spcAft>
                          <a:spcPts val="0"/>
                        </a:spcAft>
                      </a:pPr>
                      <a:r>
                        <a:rPr lang="es-ES" sz="2400" b="0" dirty="0">
                          <a:solidFill>
                            <a:schemeClr val="tx2">
                              <a:lumMod val="50000"/>
                            </a:schemeClr>
                          </a:solidFill>
                          <a:latin typeface="Calibri"/>
                          <a:ea typeface="Calibri"/>
                          <a:cs typeface="Times New Roman"/>
                        </a:rPr>
                        <a:t>Oculares</a:t>
                      </a:r>
                    </a:p>
                    <a:p>
                      <a:pPr algn="l">
                        <a:lnSpc>
                          <a:spcPct val="115000"/>
                        </a:lnSpc>
                        <a:spcAft>
                          <a:spcPts val="0"/>
                        </a:spcAft>
                      </a:pPr>
                      <a:r>
                        <a:rPr lang="es-ES" sz="2400" b="0" dirty="0">
                          <a:solidFill>
                            <a:schemeClr val="tx2">
                              <a:lumMod val="50000"/>
                            </a:schemeClr>
                          </a:solidFill>
                          <a:latin typeface="Calibri"/>
                          <a:ea typeface="Calibri"/>
                          <a:cs typeface="Times New Roman"/>
                        </a:rPr>
                        <a:t>Neuropatía periférica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l">
                        <a:lnSpc>
                          <a:spcPct val="115000"/>
                        </a:lnSpc>
                        <a:spcAft>
                          <a:spcPts val="0"/>
                        </a:spcAft>
                      </a:pPr>
                      <a:r>
                        <a:rPr lang="es-ES" sz="2400" b="0" dirty="0">
                          <a:solidFill>
                            <a:schemeClr val="tx2">
                              <a:lumMod val="50000"/>
                            </a:schemeClr>
                          </a:solidFill>
                          <a:latin typeface="Calibri"/>
                          <a:ea typeface="Calibri"/>
                          <a:cs typeface="Times New Roman"/>
                        </a:rPr>
                        <a:t>100 %</a:t>
                      </a:r>
                    </a:p>
                    <a:p>
                      <a:pPr marL="60325" algn="l">
                        <a:lnSpc>
                          <a:spcPct val="115000"/>
                        </a:lnSpc>
                        <a:spcAft>
                          <a:spcPts val="0"/>
                        </a:spcAft>
                      </a:pPr>
                      <a:r>
                        <a:rPr lang="es-ES" sz="2400" b="0" dirty="0">
                          <a:solidFill>
                            <a:schemeClr val="tx2">
                              <a:lumMod val="50000"/>
                            </a:schemeClr>
                          </a:solidFill>
                          <a:latin typeface="Calibri"/>
                          <a:ea typeface="Calibri"/>
                          <a:cs typeface="Times New Roman"/>
                        </a:rPr>
                        <a:t>80-90 %</a:t>
                      </a:r>
                    </a:p>
                    <a:p>
                      <a:pPr marL="60325" algn="l">
                        <a:lnSpc>
                          <a:spcPct val="115000"/>
                        </a:lnSpc>
                        <a:spcAft>
                          <a:spcPts val="0"/>
                        </a:spcAft>
                      </a:pPr>
                      <a:r>
                        <a:rPr lang="es-ES" sz="2400" b="0" dirty="0">
                          <a:solidFill>
                            <a:schemeClr val="tx2">
                              <a:lumMod val="50000"/>
                            </a:schemeClr>
                          </a:solidFill>
                          <a:latin typeface="Calibri"/>
                          <a:ea typeface="Calibri"/>
                          <a:cs typeface="Times New Roman"/>
                        </a:rPr>
                        <a:t>85 %</a:t>
                      </a:r>
                    </a:p>
                    <a:p>
                      <a:pPr marL="50800" algn="l">
                        <a:lnSpc>
                          <a:spcPct val="115000"/>
                        </a:lnSpc>
                        <a:spcAft>
                          <a:spcPts val="0"/>
                        </a:spcAft>
                      </a:pPr>
                      <a:r>
                        <a:rPr lang="es-ES" sz="2400" b="0" dirty="0">
                          <a:solidFill>
                            <a:schemeClr val="tx2">
                              <a:lumMod val="50000"/>
                            </a:schemeClr>
                          </a:solidFill>
                          <a:latin typeface="Calibri"/>
                          <a:ea typeface="Calibri"/>
                          <a:cs typeface="Times New Roman"/>
                        </a:rPr>
                        <a:t>55-85 %</a:t>
                      </a:r>
                    </a:p>
                    <a:p>
                      <a:pPr marL="60325" algn="l">
                        <a:lnSpc>
                          <a:spcPct val="115000"/>
                        </a:lnSpc>
                        <a:spcAft>
                          <a:spcPts val="0"/>
                        </a:spcAft>
                      </a:pPr>
                      <a:r>
                        <a:rPr lang="es-ES" sz="2400" b="0" dirty="0">
                          <a:solidFill>
                            <a:schemeClr val="tx2">
                              <a:lumMod val="50000"/>
                            </a:schemeClr>
                          </a:solidFill>
                          <a:latin typeface="Calibri"/>
                          <a:ea typeface="Calibri"/>
                          <a:cs typeface="Times New Roman"/>
                        </a:rPr>
                        <a:t>80-100 %</a:t>
                      </a:r>
                    </a:p>
                    <a:p>
                      <a:pPr marL="50800" algn="l">
                        <a:lnSpc>
                          <a:spcPct val="115000"/>
                        </a:lnSpc>
                        <a:spcAft>
                          <a:spcPts val="0"/>
                        </a:spcAft>
                      </a:pPr>
                      <a:r>
                        <a:rPr lang="es-ES" sz="2400" b="0" dirty="0">
                          <a:solidFill>
                            <a:schemeClr val="tx2">
                              <a:lumMod val="50000"/>
                            </a:schemeClr>
                          </a:solidFill>
                          <a:latin typeface="Calibri"/>
                          <a:ea typeface="Calibri"/>
                          <a:cs typeface="Times New Roman"/>
                        </a:rPr>
                        <a:t>60 %</a:t>
                      </a:r>
                    </a:p>
                    <a:p>
                      <a:pPr marL="41275" algn="l">
                        <a:lnSpc>
                          <a:spcPct val="115000"/>
                        </a:lnSpc>
                        <a:spcAft>
                          <a:spcPts val="0"/>
                        </a:spcAft>
                      </a:pPr>
                      <a:r>
                        <a:rPr lang="es-ES" sz="2400" b="0" dirty="0">
                          <a:solidFill>
                            <a:schemeClr val="tx2">
                              <a:lumMod val="50000"/>
                            </a:schemeClr>
                          </a:solidFill>
                          <a:latin typeface="Calibri"/>
                          <a:ea typeface="Calibri"/>
                          <a:cs typeface="Times New Roman"/>
                        </a:rPr>
                        <a:t>50-70 %</a:t>
                      </a:r>
                    </a:p>
                    <a:p>
                      <a:pPr marL="60325" algn="l">
                        <a:lnSpc>
                          <a:spcPct val="115000"/>
                        </a:lnSpc>
                        <a:spcAft>
                          <a:spcPts val="0"/>
                        </a:spcAft>
                      </a:pPr>
                      <a:r>
                        <a:rPr lang="es-ES" sz="2400" b="0" dirty="0">
                          <a:solidFill>
                            <a:schemeClr val="tx2">
                              <a:lumMod val="50000"/>
                            </a:schemeClr>
                          </a:solidFill>
                          <a:latin typeface="Calibri"/>
                          <a:ea typeface="Calibri"/>
                          <a:cs typeface="Times New Roman"/>
                        </a:rPr>
                        <a:t>25-35 %</a:t>
                      </a:r>
                    </a:p>
                    <a:p>
                      <a:pPr marL="69850" algn="l">
                        <a:lnSpc>
                          <a:spcPct val="115000"/>
                        </a:lnSpc>
                        <a:spcAft>
                          <a:spcPts val="0"/>
                        </a:spcAft>
                      </a:pPr>
                      <a:r>
                        <a:rPr lang="es-ES" sz="2400" b="0" dirty="0">
                          <a:solidFill>
                            <a:schemeClr val="tx2">
                              <a:lumMod val="50000"/>
                            </a:schemeClr>
                          </a:solidFill>
                          <a:latin typeface="Calibri"/>
                          <a:ea typeface="Calibri"/>
                          <a:cs typeface="Times New Roman"/>
                        </a:rPr>
                        <a:t>45 %</a:t>
                      </a:r>
                    </a:p>
                    <a:p>
                      <a:pPr marL="50800" algn="l">
                        <a:lnSpc>
                          <a:spcPct val="115000"/>
                        </a:lnSpc>
                        <a:spcAft>
                          <a:spcPts val="0"/>
                        </a:spcAft>
                      </a:pPr>
                      <a:r>
                        <a:rPr lang="es-ES" sz="2400" b="0" dirty="0">
                          <a:solidFill>
                            <a:schemeClr val="tx2">
                              <a:lumMod val="50000"/>
                            </a:schemeClr>
                          </a:solidFill>
                          <a:latin typeface="Calibri"/>
                          <a:ea typeface="Calibri"/>
                          <a:cs typeface="Times New Roman"/>
                        </a:rPr>
                        <a:t>35 %</a:t>
                      </a:r>
                    </a:p>
                    <a:p>
                      <a:pPr marL="50800" algn="l">
                        <a:lnSpc>
                          <a:spcPct val="115000"/>
                        </a:lnSpc>
                        <a:spcAft>
                          <a:spcPts val="0"/>
                        </a:spcAft>
                      </a:pPr>
                      <a:r>
                        <a:rPr lang="es-ES" sz="2400" b="0" dirty="0">
                          <a:solidFill>
                            <a:schemeClr val="tx2">
                              <a:lumMod val="50000"/>
                            </a:schemeClr>
                          </a:solidFill>
                          <a:latin typeface="Calibri"/>
                          <a:ea typeface="Calibri"/>
                          <a:cs typeface="Times New Roman"/>
                        </a:rPr>
                        <a:t>25 %</a:t>
                      </a:r>
                    </a:p>
                    <a:p>
                      <a:pPr marL="50800" algn="l">
                        <a:lnSpc>
                          <a:spcPct val="115000"/>
                        </a:lnSpc>
                        <a:spcAft>
                          <a:spcPts val="0"/>
                        </a:spcAft>
                      </a:pPr>
                      <a:r>
                        <a:rPr lang="es-ES" sz="2400" b="0" dirty="0">
                          <a:solidFill>
                            <a:schemeClr val="tx2">
                              <a:lumMod val="50000"/>
                            </a:schemeClr>
                          </a:solidFill>
                          <a:latin typeface="Calibri"/>
                          <a:ea typeface="Calibri"/>
                          <a:cs typeface="Times New Roman"/>
                        </a:rPr>
                        <a:t>20 %</a:t>
                      </a:r>
                    </a:p>
                    <a:p>
                      <a:pPr marL="69850" algn="l">
                        <a:lnSpc>
                          <a:spcPct val="115000"/>
                        </a:lnSpc>
                        <a:spcAft>
                          <a:spcPts val="0"/>
                        </a:spcAft>
                      </a:pPr>
                      <a:r>
                        <a:rPr lang="es-ES" sz="2400" b="0" dirty="0">
                          <a:solidFill>
                            <a:schemeClr val="tx2">
                              <a:lumMod val="50000"/>
                            </a:schemeClr>
                          </a:solidFill>
                          <a:latin typeface="Calibri"/>
                          <a:ea typeface="Calibri"/>
                          <a:cs typeface="Times New Roman"/>
                        </a:rPr>
                        <a:t>15-40 %</a:t>
                      </a:r>
                    </a:p>
                    <a:p>
                      <a:pPr marL="69850" algn="l">
                        <a:lnSpc>
                          <a:spcPct val="115000"/>
                        </a:lnSpc>
                        <a:spcAft>
                          <a:spcPts val="0"/>
                        </a:spcAft>
                      </a:pPr>
                      <a:r>
                        <a:rPr lang="es-ES" sz="2400" b="0" dirty="0">
                          <a:solidFill>
                            <a:schemeClr val="tx2">
                              <a:lumMod val="50000"/>
                            </a:schemeClr>
                          </a:solidFill>
                          <a:latin typeface="Calibri"/>
                          <a:ea typeface="Calibri"/>
                          <a:cs typeface="Times New Roman"/>
                        </a:rPr>
                        <a:t>15 %</a:t>
                      </a:r>
                    </a:p>
                    <a:p>
                      <a:pPr marL="79375" algn="l">
                        <a:lnSpc>
                          <a:spcPct val="115000"/>
                        </a:lnSpc>
                        <a:spcAft>
                          <a:spcPts val="0"/>
                        </a:spcAft>
                      </a:pPr>
                      <a:r>
                        <a:rPr lang="es-ES" sz="2400" b="0" dirty="0">
                          <a:solidFill>
                            <a:schemeClr val="tx2">
                              <a:lumMod val="50000"/>
                            </a:schemeClr>
                          </a:solidFill>
                          <a:latin typeface="Calibri"/>
                          <a:ea typeface="Calibri"/>
                          <a:cs typeface="Times New Roman"/>
                        </a:rPr>
                        <a:t>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28604"/>
            <a:ext cx="9144000" cy="646331"/>
          </a:xfrm>
          <a:prstGeom prst="rect">
            <a:avLst/>
          </a:prstGeom>
          <a:noFill/>
        </p:spPr>
        <p:txBody>
          <a:bodyPr wrap="square" rtlCol="0">
            <a:spAutoFit/>
          </a:bodyPr>
          <a:lstStyle/>
          <a:p>
            <a:r>
              <a:rPr lang="es-ES" sz="3600" b="1" dirty="0" smtClean="0">
                <a:solidFill>
                  <a:schemeClr val="tx2">
                    <a:lumMod val="50000"/>
                  </a:schemeClr>
                </a:solidFill>
              </a:rPr>
              <a:t>RECHAZO DE LOS TRASPLANTES DE ÓRGANOS</a:t>
            </a:r>
            <a:endParaRPr lang="es-ES" sz="3600" dirty="0">
              <a:solidFill>
                <a:schemeClr val="tx2">
                  <a:lumMod val="50000"/>
                </a:schemeClr>
              </a:solidFill>
            </a:endParaRPr>
          </a:p>
        </p:txBody>
      </p:sp>
      <p:sp>
        <p:nvSpPr>
          <p:cNvPr id="3" name="2 CuadroTexto"/>
          <p:cNvSpPr txBox="1"/>
          <p:nvPr/>
        </p:nvSpPr>
        <p:spPr>
          <a:xfrm>
            <a:off x="142844" y="1785926"/>
            <a:ext cx="8786810" cy="3539430"/>
          </a:xfrm>
          <a:prstGeom prst="rect">
            <a:avLst/>
          </a:prstGeom>
          <a:noFill/>
        </p:spPr>
        <p:txBody>
          <a:bodyPr wrap="square" rtlCol="0">
            <a:spAutoFit/>
          </a:bodyPr>
          <a:lstStyle/>
          <a:p>
            <a:r>
              <a:rPr lang="es-ES" sz="3200" dirty="0" smtClean="0">
                <a:solidFill>
                  <a:schemeClr val="tx2">
                    <a:lumMod val="50000"/>
                  </a:schemeClr>
                </a:solidFill>
              </a:rPr>
              <a:t>Una importante barrera </a:t>
            </a:r>
            <a:r>
              <a:rPr lang="es-ES" sz="3200" dirty="0" smtClean="0">
                <a:solidFill>
                  <a:schemeClr val="tx2">
                    <a:lumMod val="50000"/>
                  </a:schemeClr>
                </a:solidFill>
              </a:rPr>
              <a:t>al trasplante </a:t>
            </a:r>
            <a:r>
              <a:rPr lang="es-ES" sz="3200" dirty="0" smtClean="0">
                <a:solidFill>
                  <a:schemeClr val="tx2">
                    <a:lumMod val="50000"/>
                  </a:schemeClr>
                </a:solidFill>
              </a:rPr>
              <a:t>es el proceso de rechazo, en el que el sistema </a:t>
            </a:r>
            <a:r>
              <a:rPr lang="es-ES" sz="3200" dirty="0" smtClean="0">
                <a:solidFill>
                  <a:schemeClr val="tx2">
                    <a:lumMod val="50000"/>
                  </a:schemeClr>
                </a:solidFill>
              </a:rPr>
              <a:t>inmunitario del </a:t>
            </a:r>
            <a:r>
              <a:rPr lang="es-ES" sz="3200" dirty="0" smtClean="0">
                <a:solidFill>
                  <a:schemeClr val="tx2">
                    <a:lumMod val="50000"/>
                  </a:schemeClr>
                </a:solidFill>
              </a:rPr>
              <a:t>receptor reconoce al injerto como extraño y lo ataca</a:t>
            </a:r>
            <a:r>
              <a:rPr lang="es-ES" sz="3200" dirty="0" smtClean="0">
                <a:solidFill>
                  <a:schemeClr val="tx2">
                    <a:lumMod val="50000"/>
                  </a:schemeClr>
                </a:solidFill>
              </a:rPr>
              <a:t>.</a:t>
            </a:r>
          </a:p>
          <a:p>
            <a:endParaRPr lang="es-ES" sz="3200" dirty="0" smtClean="0">
              <a:solidFill>
                <a:schemeClr val="tx2">
                  <a:lumMod val="50000"/>
                </a:schemeClr>
              </a:solidFill>
            </a:endParaRPr>
          </a:p>
          <a:p>
            <a:r>
              <a:rPr lang="es-ES" sz="3200" b="1" dirty="0" smtClean="0">
                <a:solidFill>
                  <a:schemeClr val="tx2">
                    <a:lumMod val="50000"/>
                  </a:schemeClr>
                </a:solidFill>
              </a:rPr>
              <a:t>Reacciones mediadas por linfocitos T</a:t>
            </a:r>
          </a:p>
          <a:p>
            <a:r>
              <a:rPr lang="es-ES" sz="3200" b="1" dirty="0" smtClean="0">
                <a:solidFill>
                  <a:schemeClr val="tx2">
                    <a:lumMod val="50000"/>
                  </a:schemeClr>
                </a:solidFill>
              </a:rPr>
              <a:t>Reacciones mediadas por </a:t>
            </a:r>
            <a:r>
              <a:rPr lang="es-ES" sz="3200" b="1" dirty="0" smtClean="0">
                <a:solidFill>
                  <a:schemeClr val="tx2">
                    <a:lumMod val="50000"/>
                  </a:schemeClr>
                </a:solidFill>
              </a:rPr>
              <a:t>anticuerpos (linfocitos B)</a:t>
            </a:r>
            <a:endParaRPr lang="es-ES" sz="3200" b="1" dirty="0" smtClean="0">
              <a:solidFill>
                <a:schemeClr val="tx2">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357166"/>
            <a:ext cx="8358246" cy="6340197"/>
          </a:xfrm>
          <a:prstGeom prst="rect">
            <a:avLst/>
          </a:prstGeom>
          <a:noFill/>
        </p:spPr>
        <p:txBody>
          <a:bodyPr wrap="square" rtlCol="0">
            <a:spAutoFit/>
          </a:bodyPr>
          <a:lstStyle/>
          <a:p>
            <a:r>
              <a:rPr lang="es-ES" sz="3600" b="1" dirty="0" smtClean="0">
                <a:solidFill>
                  <a:schemeClr val="tx2">
                    <a:lumMod val="50000"/>
                  </a:schemeClr>
                </a:solidFill>
              </a:rPr>
              <a:t>REACCIONES MEDIADAS POR LINFOCITOS T</a:t>
            </a:r>
          </a:p>
          <a:p>
            <a:endParaRPr lang="es-ES" dirty="0" smtClean="0"/>
          </a:p>
          <a:p>
            <a:r>
              <a:rPr lang="es-ES" sz="3200" b="1" dirty="0" smtClean="0">
                <a:solidFill>
                  <a:schemeClr val="tx2">
                    <a:lumMod val="50000"/>
                  </a:schemeClr>
                </a:solidFill>
              </a:rPr>
              <a:t>LA VÍA DIRECTA: </a:t>
            </a:r>
            <a:r>
              <a:rPr lang="es-ES" sz="3200" dirty="0" smtClean="0">
                <a:solidFill>
                  <a:schemeClr val="tx2">
                    <a:lumMod val="50000"/>
                  </a:schemeClr>
                </a:solidFill>
              </a:rPr>
              <a:t>Los linfocitos T CD8 + (citotóxicos)  reconocen las células del órgano donado como no propias a través del Antígeno Mayor de Histocompatibilidad (HLA) y directamente las destruye.</a:t>
            </a:r>
          </a:p>
          <a:p>
            <a:r>
              <a:rPr lang="es-ES" sz="3200" b="1" dirty="0" smtClean="0">
                <a:solidFill>
                  <a:schemeClr val="tx2">
                    <a:lumMod val="50000"/>
                  </a:schemeClr>
                </a:solidFill>
              </a:rPr>
              <a:t>LA VÍA INDIRECTA:  </a:t>
            </a:r>
            <a:r>
              <a:rPr lang="es-ES" sz="3200" dirty="0" smtClean="0">
                <a:solidFill>
                  <a:schemeClr val="tx2">
                    <a:lumMod val="50000"/>
                  </a:schemeClr>
                </a:solidFill>
              </a:rPr>
              <a:t>Genera Linfocitos T CD4 + (cooperadores) contra el injerto, destruyendo el órgano injertado a través de la estimulación de </a:t>
            </a:r>
            <a:r>
              <a:rPr lang="es-ES" sz="3200" dirty="0" smtClean="0">
                <a:solidFill>
                  <a:schemeClr val="tx2">
                    <a:lumMod val="50000"/>
                  </a:schemeClr>
                </a:solidFill>
              </a:rPr>
              <a:t>linfocitos </a:t>
            </a:r>
            <a:r>
              <a:rPr lang="es-ES" sz="3200" dirty="0" smtClean="0">
                <a:solidFill>
                  <a:schemeClr val="tx2">
                    <a:lumMod val="50000"/>
                  </a:schemeClr>
                </a:solidFill>
              </a:rPr>
              <a:t>B y formación de inmunoglobulinas contra este, </a:t>
            </a:r>
            <a:r>
              <a:rPr lang="es-ES" sz="3200" dirty="0" smtClean="0">
                <a:solidFill>
                  <a:schemeClr val="tx2">
                    <a:lumMod val="50000"/>
                  </a:schemeClr>
                </a:solidFill>
              </a:rPr>
              <a:t>además de cooperar con la estimulación de los macrófagos </a:t>
            </a:r>
            <a:r>
              <a:rPr lang="es-ES" sz="3200" dirty="0" smtClean="0">
                <a:solidFill>
                  <a:schemeClr val="tx2">
                    <a:lumMod val="50000"/>
                  </a:schemeClr>
                </a:solidFill>
              </a:rPr>
              <a:t> </a:t>
            </a:r>
            <a:endParaRPr lang="es-ES" sz="3200" dirty="0">
              <a:solidFill>
                <a:schemeClr val="tx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4"/>
            <a:ext cx="8786842" cy="6617196"/>
          </a:xfrm>
          <a:prstGeom prst="rect">
            <a:avLst/>
          </a:prstGeom>
          <a:noFill/>
        </p:spPr>
        <p:txBody>
          <a:bodyPr wrap="square" rtlCol="0">
            <a:spAutoFit/>
          </a:bodyPr>
          <a:lstStyle/>
          <a:p>
            <a:pPr lvl="0"/>
            <a:r>
              <a:rPr lang="es-ES" sz="3600" b="1" dirty="0" smtClean="0">
                <a:solidFill>
                  <a:srgbClr val="1F497D">
                    <a:lumMod val="50000"/>
                  </a:srgbClr>
                </a:solidFill>
              </a:rPr>
              <a:t>REACCIONES MEDIADAS POR ANTICUERPOS</a:t>
            </a:r>
          </a:p>
          <a:p>
            <a:pPr lvl="0"/>
            <a:r>
              <a:rPr lang="es-ES" sz="3600" b="1" dirty="0" smtClean="0">
                <a:solidFill>
                  <a:srgbClr val="1F497D">
                    <a:lumMod val="50000"/>
                  </a:srgbClr>
                </a:solidFill>
              </a:rPr>
              <a:t>(Rechazo humoral)</a:t>
            </a:r>
          </a:p>
          <a:p>
            <a:pPr lvl="0"/>
            <a:endParaRPr lang="es-ES" sz="1000" b="1" dirty="0" smtClean="0">
              <a:solidFill>
                <a:srgbClr val="1F497D">
                  <a:lumMod val="50000"/>
                </a:srgbClr>
              </a:solidFill>
            </a:endParaRPr>
          </a:p>
          <a:p>
            <a:pPr lvl="0"/>
            <a:r>
              <a:rPr lang="es-ES" sz="3600" b="1" dirty="0" smtClean="0">
                <a:solidFill>
                  <a:schemeClr val="tx2">
                    <a:lumMod val="50000"/>
                  </a:schemeClr>
                </a:solidFill>
              </a:rPr>
              <a:t>Rechazo hiperagudo: </a:t>
            </a:r>
            <a:r>
              <a:rPr lang="es-ES" sz="3600" dirty="0" smtClean="0">
                <a:solidFill>
                  <a:schemeClr val="tx2">
                    <a:lumMod val="50000"/>
                  </a:schemeClr>
                </a:solidFill>
              </a:rPr>
              <a:t>sucede cuando en la circulación del receptor hay anticuerpos formados contra el donante</a:t>
            </a:r>
          </a:p>
          <a:p>
            <a:pPr lvl="0"/>
            <a:r>
              <a:rPr lang="es-ES" sz="3600" b="1" dirty="0" smtClean="0">
                <a:solidFill>
                  <a:schemeClr val="tx2">
                    <a:lumMod val="50000"/>
                  </a:schemeClr>
                </a:solidFill>
              </a:rPr>
              <a:t>Rechazo agudo</a:t>
            </a:r>
            <a:r>
              <a:rPr lang="es-ES" sz="3600" dirty="0" smtClean="0">
                <a:solidFill>
                  <a:schemeClr val="tx2">
                    <a:lumMod val="50000"/>
                  </a:schemeClr>
                </a:solidFill>
              </a:rPr>
              <a:t>: Sucede varias semanas o meses después del injerto, cuando se termina la fase de inmunosupresión</a:t>
            </a:r>
          </a:p>
          <a:p>
            <a:pPr lvl="0"/>
            <a:r>
              <a:rPr lang="es-ES" sz="3600" b="1" dirty="0" smtClean="0">
                <a:solidFill>
                  <a:schemeClr val="tx2">
                    <a:lumMod val="50000"/>
                  </a:schemeClr>
                </a:solidFill>
              </a:rPr>
              <a:t>Rechazo agudo celular: </a:t>
            </a:r>
            <a:r>
              <a:rPr lang="es-ES" sz="3600" dirty="0" smtClean="0">
                <a:solidFill>
                  <a:schemeClr val="tx2">
                    <a:lumMod val="50000"/>
                  </a:schemeClr>
                </a:solidFill>
              </a:rPr>
              <a:t>sucede varios meses después del injerto y se ven  linfocitos T CD4 + y CD8 +</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857232"/>
            <a:ext cx="7500990" cy="4185761"/>
          </a:xfrm>
          <a:prstGeom prst="rect">
            <a:avLst/>
          </a:prstGeom>
          <a:noFill/>
        </p:spPr>
        <p:txBody>
          <a:bodyPr wrap="square" rtlCol="0">
            <a:spAutoFit/>
          </a:bodyPr>
          <a:lstStyle/>
          <a:p>
            <a:pPr algn="ctr"/>
            <a:r>
              <a:rPr lang="es-ES" sz="3600" b="1" dirty="0">
                <a:solidFill>
                  <a:schemeClr val="tx2">
                    <a:lumMod val="50000"/>
                  </a:schemeClr>
                </a:solidFill>
              </a:rPr>
              <a:t>MANIFESTACIONES CLÍNICAS DE LA INFLAMACIÓN</a:t>
            </a:r>
          </a:p>
          <a:p>
            <a:pPr algn="ctr"/>
            <a:endParaRPr lang="es-ES" sz="1400" b="1" dirty="0">
              <a:solidFill>
                <a:schemeClr val="accent1">
                  <a:lumMod val="50000"/>
                </a:schemeClr>
              </a:solidFill>
            </a:endParaRPr>
          </a:p>
          <a:p>
            <a:pPr marL="742950" indent="-742950">
              <a:buFont typeface="+mj-lt"/>
              <a:buAutoNum type="arabicPeriod"/>
            </a:pPr>
            <a:r>
              <a:rPr lang="es-ES" sz="3600" dirty="0">
                <a:solidFill>
                  <a:schemeClr val="accent1">
                    <a:lumMod val="50000"/>
                  </a:schemeClr>
                </a:solidFill>
              </a:rPr>
              <a:t>Dolor</a:t>
            </a:r>
          </a:p>
          <a:p>
            <a:pPr marL="742950" indent="-742950">
              <a:buFont typeface="+mj-lt"/>
              <a:buAutoNum type="arabicPeriod"/>
            </a:pPr>
            <a:r>
              <a:rPr lang="es-ES" sz="3600" dirty="0">
                <a:solidFill>
                  <a:schemeClr val="accent1">
                    <a:lumMod val="50000"/>
                  </a:schemeClr>
                </a:solidFill>
              </a:rPr>
              <a:t>Calor </a:t>
            </a:r>
          </a:p>
          <a:p>
            <a:pPr marL="742950" indent="-742950">
              <a:buFont typeface="+mj-lt"/>
              <a:buAutoNum type="arabicPeriod"/>
            </a:pPr>
            <a:r>
              <a:rPr lang="es-ES" sz="3600" dirty="0">
                <a:solidFill>
                  <a:schemeClr val="accent1">
                    <a:lumMod val="50000"/>
                  </a:schemeClr>
                </a:solidFill>
              </a:rPr>
              <a:t>Tumor (aumento de volumen)</a:t>
            </a:r>
          </a:p>
          <a:p>
            <a:pPr marL="742950" indent="-742950">
              <a:buFont typeface="+mj-lt"/>
              <a:buAutoNum type="arabicPeriod"/>
            </a:pPr>
            <a:r>
              <a:rPr lang="es-ES" sz="3600" dirty="0">
                <a:solidFill>
                  <a:schemeClr val="accent1">
                    <a:lumMod val="50000"/>
                  </a:schemeClr>
                </a:solidFill>
              </a:rPr>
              <a:t>Rubor</a:t>
            </a:r>
          </a:p>
          <a:p>
            <a:pPr marL="742950" indent="-742950">
              <a:buFont typeface="+mj-lt"/>
              <a:buAutoNum type="arabicPeriod"/>
            </a:pPr>
            <a:r>
              <a:rPr lang="es-ES" sz="3600" dirty="0">
                <a:solidFill>
                  <a:schemeClr val="accent1">
                    <a:lumMod val="50000"/>
                  </a:schemeClr>
                </a:solidFill>
              </a:rPr>
              <a:t>Impotencia funcional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NFLAMACIÓN AGUDA Y CRÓNICA.jpg"/>
          <p:cNvPicPr>
            <a:picLocks noChangeAspect="1"/>
          </p:cNvPicPr>
          <p:nvPr/>
        </p:nvPicPr>
        <p:blipFill>
          <a:blip r:embed="rId2"/>
          <a:stretch>
            <a:fillRect/>
          </a:stretch>
        </p:blipFill>
        <p:spPr>
          <a:xfrm>
            <a:off x="0" y="243218"/>
            <a:ext cx="9144000" cy="63715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06" y="428604"/>
            <a:ext cx="8929718" cy="2308324"/>
          </a:xfrm>
          <a:prstGeom prst="rect">
            <a:avLst/>
          </a:prstGeom>
          <a:noFill/>
        </p:spPr>
        <p:txBody>
          <a:bodyPr wrap="square" rtlCol="0">
            <a:spAutoFit/>
          </a:bodyPr>
          <a:lstStyle/>
          <a:p>
            <a:r>
              <a:rPr lang="es-ES" sz="3600" b="1" dirty="0">
                <a:solidFill>
                  <a:schemeClr val="tx2">
                    <a:lumMod val="50000"/>
                  </a:schemeClr>
                </a:solidFill>
              </a:rPr>
              <a:t>CLASIFICACIÓN DE LA INFLAMACIÓN </a:t>
            </a:r>
          </a:p>
          <a:p>
            <a:endParaRPr lang="es-ES" sz="3600" b="1" dirty="0">
              <a:solidFill>
                <a:schemeClr val="tx2">
                  <a:lumMod val="50000"/>
                </a:schemeClr>
              </a:solidFill>
            </a:endParaRPr>
          </a:p>
          <a:p>
            <a:r>
              <a:rPr lang="es-ES" sz="3600" b="1" dirty="0">
                <a:solidFill>
                  <a:schemeClr val="tx2">
                    <a:lumMod val="50000"/>
                  </a:schemeClr>
                </a:solidFill>
              </a:rPr>
              <a:t> AGUDA </a:t>
            </a:r>
          </a:p>
          <a:p>
            <a:r>
              <a:rPr lang="es-ES" sz="3600" b="1" dirty="0">
                <a:solidFill>
                  <a:schemeClr val="tx2">
                    <a:lumMod val="50000"/>
                  </a:schemeClr>
                </a:solidFill>
              </a:rPr>
              <a:t> CRÓNICA</a:t>
            </a:r>
          </a:p>
        </p:txBody>
      </p:sp>
    </p:spTree>
    <p:extLst>
      <p:ext uri="{BB962C8B-B14F-4D97-AF65-F5344CB8AC3E}">
        <p14:creationId xmlns:p14="http://schemas.microsoft.com/office/powerpoint/2010/main" xmlns="" val="386829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06" y="428604"/>
            <a:ext cx="8929718" cy="4555093"/>
          </a:xfrm>
          <a:prstGeom prst="rect">
            <a:avLst/>
          </a:prstGeom>
          <a:noFill/>
        </p:spPr>
        <p:txBody>
          <a:bodyPr wrap="square" rtlCol="0">
            <a:spAutoFit/>
          </a:bodyPr>
          <a:lstStyle/>
          <a:p>
            <a:pPr algn="ctr"/>
            <a:r>
              <a:rPr lang="es-ES" sz="3600" b="1" dirty="0">
                <a:solidFill>
                  <a:schemeClr val="tx2">
                    <a:lumMod val="50000"/>
                  </a:schemeClr>
                </a:solidFill>
              </a:rPr>
              <a:t>CARACTERISTICAS INFLAMACIÓN AGUDA</a:t>
            </a:r>
            <a:endParaRPr lang="es-ES" sz="4000" b="1" dirty="0">
              <a:solidFill>
                <a:schemeClr val="tx2">
                  <a:lumMod val="50000"/>
                </a:schemeClr>
              </a:solidFill>
            </a:endParaRPr>
          </a:p>
          <a:p>
            <a:endParaRPr lang="es-ES" sz="1400" dirty="0">
              <a:solidFill>
                <a:schemeClr val="tx2">
                  <a:lumMod val="50000"/>
                </a:schemeClr>
              </a:solidFill>
            </a:endParaRPr>
          </a:p>
          <a:p>
            <a:pPr marL="571500" indent="-571500">
              <a:buFont typeface="Arial" panose="020B0604020202020204" pitchFamily="34" charset="0"/>
              <a:buChar char="•"/>
            </a:pPr>
            <a:r>
              <a:rPr lang="es-ES" sz="4000" dirty="0">
                <a:solidFill>
                  <a:schemeClr val="tx2">
                    <a:lumMod val="50000"/>
                  </a:schemeClr>
                </a:solidFill>
              </a:rPr>
              <a:t>Respuesta rápida (24 horas)</a:t>
            </a:r>
          </a:p>
          <a:p>
            <a:pPr marL="571500" indent="-571500">
              <a:buFont typeface="Arial" panose="020B0604020202020204" pitchFamily="34" charset="0"/>
              <a:buChar char="•"/>
            </a:pPr>
            <a:r>
              <a:rPr lang="es-ES" sz="4000" dirty="0">
                <a:solidFill>
                  <a:schemeClr val="tx2">
                    <a:lumMod val="50000"/>
                  </a:schemeClr>
                </a:solidFill>
              </a:rPr>
              <a:t>Alteraciones del calibre vascular</a:t>
            </a:r>
          </a:p>
          <a:p>
            <a:pPr marL="571500" indent="-571500">
              <a:buFont typeface="Arial" panose="020B0604020202020204" pitchFamily="34" charset="0"/>
              <a:buChar char="•"/>
            </a:pPr>
            <a:r>
              <a:rPr lang="es-ES" sz="4000" dirty="0">
                <a:solidFill>
                  <a:schemeClr val="tx2">
                    <a:lumMod val="50000"/>
                  </a:schemeClr>
                </a:solidFill>
              </a:rPr>
              <a:t>Cambios estructurales de los vaso sanguíneos</a:t>
            </a:r>
          </a:p>
          <a:p>
            <a:pPr marL="571500" indent="-571500">
              <a:buFont typeface="Arial" panose="020B0604020202020204" pitchFamily="34" charset="0"/>
              <a:buChar char="•"/>
            </a:pPr>
            <a:r>
              <a:rPr lang="es-ES" sz="4000" dirty="0">
                <a:solidFill>
                  <a:schemeClr val="tx2">
                    <a:lumMod val="50000"/>
                  </a:schemeClr>
                </a:solidFill>
              </a:rPr>
              <a:t>Migración de los leucocitos a la lesión</a:t>
            </a:r>
          </a:p>
          <a:p>
            <a:pPr marL="571500" indent="-571500">
              <a:buFont typeface="Arial" panose="020B0604020202020204" pitchFamily="34" charset="0"/>
              <a:buChar char="•"/>
            </a:pPr>
            <a:r>
              <a:rPr lang="es-ES" sz="4000" dirty="0">
                <a:solidFill>
                  <a:schemeClr val="tx2">
                    <a:lumMod val="50000"/>
                  </a:schemeClr>
                </a:solidFill>
              </a:rPr>
              <a:t>Macrófagos y polimorfonucleares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28604"/>
            <a:ext cx="8784976" cy="6278642"/>
          </a:xfrm>
          <a:prstGeom prst="rect">
            <a:avLst/>
          </a:prstGeom>
          <a:noFill/>
        </p:spPr>
        <p:txBody>
          <a:bodyPr wrap="square" rtlCol="0">
            <a:spAutoFit/>
          </a:bodyPr>
          <a:lstStyle/>
          <a:p>
            <a:pPr algn="ctr"/>
            <a:r>
              <a:rPr lang="es-ES" sz="3600" b="1" dirty="0">
                <a:solidFill>
                  <a:schemeClr val="tx2">
                    <a:lumMod val="50000"/>
                  </a:schemeClr>
                </a:solidFill>
              </a:rPr>
              <a:t>QUE INDUCE LA INFLAMACIÓN AGUDA</a:t>
            </a:r>
          </a:p>
          <a:p>
            <a:endParaRPr lang="es-ES" sz="1400" dirty="0">
              <a:solidFill>
                <a:schemeClr val="tx2">
                  <a:lumMod val="50000"/>
                </a:schemeClr>
              </a:solidFill>
            </a:endParaRPr>
          </a:p>
          <a:p>
            <a:pPr marL="514350" indent="-514350">
              <a:buFont typeface="+mj-lt"/>
              <a:buAutoNum type="arabicPeriod"/>
            </a:pPr>
            <a:r>
              <a:rPr lang="es-ES" sz="3200" dirty="0">
                <a:solidFill>
                  <a:schemeClr val="tx2">
                    <a:lumMod val="50000"/>
                  </a:schemeClr>
                </a:solidFill>
              </a:rPr>
              <a:t>Infecciones </a:t>
            </a:r>
            <a:r>
              <a:rPr lang="pt-BR" sz="3200" dirty="0">
                <a:solidFill>
                  <a:schemeClr val="tx2">
                    <a:lumMod val="50000"/>
                  </a:schemeClr>
                </a:solidFill>
              </a:rPr>
              <a:t>(bacterianas, víricas, fúngicas o parasitarias)</a:t>
            </a:r>
          </a:p>
          <a:p>
            <a:pPr marL="514350" indent="-514350">
              <a:buFont typeface="+mj-lt"/>
              <a:buAutoNum type="arabicPeriod"/>
            </a:pPr>
            <a:r>
              <a:rPr lang="es-ES" sz="3200" dirty="0">
                <a:solidFill>
                  <a:schemeClr val="tx2">
                    <a:lumMod val="50000"/>
                  </a:schemeClr>
                </a:solidFill>
              </a:rPr>
              <a:t>La necrosis tisular (tumores o fallos en la apoptosis) </a:t>
            </a:r>
          </a:p>
          <a:p>
            <a:pPr marL="514350" indent="-514350">
              <a:buFont typeface="+mj-lt"/>
              <a:buAutoNum type="arabicPeriod"/>
            </a:pPr>
            <a:r>
              <a:rPr lang="es-ES" sz="3200" dirty="0">
                <a:solidFill>
                  <a:schemeClr val="tx2">
                    <a:lumMod val="50000"/>
                  </a:schemeClr>
                </a:solidFill>
              </a:rPr>
              <a:t>la isquemia (infarto)</a:t>
            </a:r>
          </a:p>
          <a:p>
            <a:pPr marL="514350" indent="-514350">
              <a:buFont typeface="+mj-lt"/>
              <a:buAutoNum type="arabicPeriod"/>
            </a:pPr>
            <a:r>
              <a:rPr lang="es-ES" sz="3200" dirty="0">
                <a:solidFill>
                  <a:schemeClr val="tx2">
                    <a:lumMod val="50000"/>
                  </a:schemeClr>
                </a:solidFill>
              </a:rPr>
              <a:t>las traumatismos </a:t>
            </a:r>
          </a:p>
          <a:p>
            <a:pPr marL="514350" indent="-514350">
              <a:buFont typeface="+mj-lt"/>
              <a:buAutoNum type="arabicPeriod"/>
            </a:pPr>
            <a:r>
              <a:rPr lang="es-ES" sz="3200" dirty="0">
                <a:solidFill>
                  <a:schemeClr val="tx2">
                    <a:lumMod val="50000"/>
                  </a:schemeClr>
                </a:solidFill>
              </a:rPr>
              <a:t>Las lesiones físicas y químicas (lesiones térmicas, como en las quemaduras o la congelación)</a:t>
            </a:r>
          </a:p>
          <a:p>
            <a:pPr marL="514350" indent="-514350">
              <a:buFont typeface="+mj-lt"/>
              <a:buAutoNum type="arabicPeriod"/>
            </a:pPr>
            <a:r>
              <a:rPr lang="es-ES" sz="3200" dirty="0">
                <a:solidFill>
                  <a:schemeClr val="tx2">
                    <a:lumMod val="50000"/>
                  </a:schemeClr>
                </a:solidFill>
              </a:rPr>
              <a:t>La radiación</a:t>
            </a:r>
          </a:p>
          <a:p>
            <a:pPr marL="514350" indent="-514350">
              <a:buFont typeface="+mj-lt"/>
              <a:buAutoNum type="arabicPeriod"/>
            </a:pPr>
            <a:r>
              <a:rPr lang="es-ES" sz="3200" dirty="0">
                <a:solidFill>
                  <a:schemeClr val="tx2">
                    <a:lumMod val="50000"/>
                  </a:schemeClr>
                </a:solidFill>
              </a:rPr>
              <a:t>Cuerpos extraños</a:t>
            </a:r>
          </a:p>
          <a:p>
            <a:pPr marL="514350" indent="-514350">
              <a:buFont typeface="+mj-lt"/>
              <a:buAutoNum type="arabicPeriod"/>
            </a:pPr>
            <a:r>
              <a:rPr lang="es-ES" sz="3200" dirty="0">
                <a:solidFill>
                  <a:schemeClr val="tx2">
                    <a:lumMod val="50000"/>
                  </a:schemeClr>
                </a:solidFill>
              </a:rPr>
              <a:t>Las reacciones inmunitarias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714356"/>
            <a:ext cx="8858280" cy="2769989"/>
          </a:xfrm>
          <a:prstGeom prst="rect">
            <a:avLst/>
          </a:prstGeom>
          <a:noFill/>
        </p:spPr>
        <p:txBody>
          <a:bodyPr wrap="square" rtlCol="0">
            <a:spAutoFit/>
          </a:bodyPr>
          <a:lstStyle/>
          <a:p>
            <a:pPr algn="ctr"/>
            <a:r>
              <a:rPr lang="es-ES" sz="3200" b="1" dirty="0">
                <a:solidFill>
                  <a:schemeClr val="tx2">
                    <a:lumMod val="50000"/>
                  </a:schemeClr>
                </a:solidFill>
              </a:rPr>
              <a:t>CARACTERÍSTICAS INFLAMACIÓN CRÓNICA</a:t>
            </a:r>
          </a:p>
          <a:p>
            <a:endParaRPr lang="es-ES" sz="1400" b="1" dirty="0">
              <a:solidFill>
                <a:schemeClr val="tx2">
                  <a:lumMod val="50000"/>
                </a:schemeClr>
              </a:solidFill>
            </a:endParaRPr>
          </a:p>
          <a:p>
            <a:pPr marL="742950" indent="-742950">
              <a:buFont typeface="+mj-lt"/>
              <a:buAutoNum type="arabicPeriod"/>
            </a:pPr>
            <a:r>
              <a:rPr lang="es-ES" sz="3200" dirty="0">
                <a:solidFill>
                  <a:schemeClr val="tx2">
                    <a:lumMod val="50000"/>
                  </a:schemeClr>
                </a:solidFill>
              </a:rPr>
              <a:t>Presencia de macrófagos, linfocitos y células plasmáticas</a:t>
            </a:r>
          </a:p>
          <a:p>
            <a:pPr marL="742950" indent="-742950">
              <a:buFont typeface="+mj-lt"/>
              <a:buAutoNum type="arabicPeriod"/>
            </a:pPr>
            <a:r>
              <a:rPr lang="es-ES" sz="3200" dirty="0">
                <a:solidFill>
                  <a:schemeClr val="tx2">
                    <a:lumMod val="50000"/>
                  </a:schemeClr>
                </a:solidFill>
              </a:rPr>
              <a:t>Destrucción celular (persisten agentes lesivos)</a:t>
            </a:r>
          </a:p>
          <a:p>
            <a:pPr marL="742950" indent="-742950">
              <a:buFont typeface="+mj-lt"/>
              <a:buAutoNum type="arabicPeriod"/>
            </a:pPr>
            <a:r>
              <a:rPr lang="es-ES" sz="3200" dirty="0">
                <a:solidFill>
                  <a:schemeClr val="tx2">
                    <a:lumMod val="50000"/>
                  </a:schemeClr>
                </a:solidFill>
              </a:rPr>
              <a:t>Curación mediante angiogénesis y fibrosis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571480"/>
            <a:ext cx="8786874" cy="3877985"/>
          </a:xfrm>
          <a:prstGeom prst="rect">
            <a:avLst/>
          </a:prstGeom>
          <a:noFill/>
        </p:spPr>
        <p:txBody>
          <a:bodyPr wrap="square" rtlCol="0">
            <a:spAutoFit/>
          </a:bodyPr>
          <a:lstStyle/>
          <a:p>
            <a:pPr algn="ctr"/>
            <a:r>
              <a:rPr lang="es-ES" sz="3600" b="1" dirty="0">
                <a:solidFill>
                  <a:schemeClr val="tx2">
                    <a:lumMod val="50000"/>
                  </a:schemeClr>
                </a:solidFill>
              </a:rPr>
              <a:t>QUE INDUCE LA INFLAMACIÓN CRÓNICA</a:t>
            </a:r>
          </a:p>
          <a:p>
            <a:endParaRPr lang="es-ES" b="1" dirty="0">
              <a:solidFill>
                <a:schemeClr val="tx2">
                  <a:lumMod val="50000"/>
                </a:schemeClr>
              </a:solidFill>
            </a:endParaRPr>
          </a:p>
          <a:p>
            <a:pPr marL="342900" indent="-342900">
              <a:buFont typeface="+mj-lt"/>
              <a:buAutoNum type="arabicPeriod"/>
            </a:pPr>
            <a:r>
              <a:rPr lang="es-ES" sz="3200" dirty="0">
                <a:solidFill>
                  <a:schemeClr val="tx2">
                    <a:lumMod val="50000"/>
                  </a:schemeClr>
                </a:solidFill>
              </a:rPr>
              <a:t>Una inflamación aguda que no se soluciona (infecciones persistentes difíciles de erradicar)</a:t>
            </a:r>
          </a:p>
          <a:p>
            <a:pPr marL="342900" indent="-342900">
              <a:buFont typeface="+mj-lt"/>
              <a:buAutoNum type="arabicPeriod"/>
            </a:pPr>
            <a:r>
              <a:rPr lang="es-ES" sz="3200" dirty="0">
                <a:solidFill>
                  <a:schemeClr val="tx2">
                    <a:lumMod val="50000"/>
                  </a:schemeClr>
                </a:solidFill>
              </a:rPr>
              <a:t>Insidiosa desde su comienzo (enfermedades inflamatorio de origen inmunitario)</a:t>
            </a:r>
          </a:p>
          <a:p>
            <a:pPr marL="342900" indent="-342900">
              <a:buFont typeface="+mj-lt"/>
              <a:buAutoNum type="arabicPeriod"/>
            </a:pPr>
            <a:r>
              <a:rPr lang="es-ES" sz="3200" dirty="0">
                <a:solidFill>
                  <a:schemeClr val="tx2">
                    <a:lumMod val="50000"/>
                  </a:schemeClr>
                </a:solidFill>
              </a:rPr>
              <a:t>Exposición permanente a agentes tóxicos</a:t>
            </a:r>
          </a:p>
          <a:p>
            <a:pPr marL="342900" indent="-342900">
              <a:buFont typeface="+mj-lt"/>
              <a:buAutoNum type="arabicPeriod"/>
            </a:pPr>
            <a:r>
              <a:rPr lang="es-ES" sz="3200" dirty="0">
                <a:solidFill>
                  <a:schemeClr val="tx2">
                    <a:lumMod val="50000"/>
                  </a:schemeClr>
                </a:solidFill>
              </a:rPr>
              <a:t>Dura semanas , meses o años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3209</Words>
  <Application>Microsoft Office PowerPoint</Application>
  <PresentationFormat>Presentación en pantalla (4:3)</PresentationFormat>
  <Paragraphs>411</Paragraphs>
  <Slides>30</Slides>
  <Notes>23</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LABCEL</dc:creator>
  <cp:lastModifiedBy>LABCEL</cp:lastModifiedBy>
  <cp:revision>54</cp:revision>
  <dcterms:created xsi:type="dcterms:W3CDTF">2022-03-16T13:20:20Z</dcterms:created>
  <dcterms:modified xsi:type="dcterms:W3CDTF">2022-03-17T17:07:55Z</dcterms:modified>
</cp:coreProperties>
</file>