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10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99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20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s-E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s-E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s-E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80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1280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EB6FF-F7B2-4F30-840F-45C1DD39F3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54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6A9AB-25E3-4E84-B3F3-62EA5B284F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8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207F-E7BC-48C8-A019-FBB1753BEFE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4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193EC-A64A-4D3F-AC66-B8C2941C59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07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E2903-6C3A-4443-AFC7-B99F74207F8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10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003A0-A2BB-4CC9-9896-2359E7A8FE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95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66483-9766-472E-831E-EE85FAA125A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17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BC0CC-976F-4108-A478-228000FDE24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4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671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38183-4593-4572-87AC-BE81CCCBD77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63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972A2-AA06-4493-B062-7A5AA052F2F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46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99B5E-56D0-45D1-94BC-BF7F2B95020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70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82370-E235-457B-9FDE-A02AB5D9C9A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3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1219200" y="1600201"/>
            <a:ext cx="103632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3E8B4-FF9B-407D-8BE4-1D49F7D7DEA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8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26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87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38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86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2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74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60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01638-7556-4684-8E6B-87249528FCCC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86E09-DD51-4102-A933-31006698B3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13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s-E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1"/>
            <a:ext cx="10363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63ADD8-C85B-4A64-A106-8E0B6061B46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ontac.com/" TargetMode="External"/><Relationship Id="rId2" Type="http://schemas.openxmlformats.org/officeDocument/2006/relationships/hyperlink" Target="http://www.odontologia-onlaine.com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</a:t>
            </a:r>
            <a:endParaRPr lang="es-ES_tradnl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5625" y="908051"/>
            <a:ext cx="8447088" cy="5191125"/>
          </a:xfrm>
        </p:spPr>
        <p:txBody>
          <a:bodyPr/>
          <a:lstStyle/>
          <a:p>
            <a:pPr eaLnBrk="1" hangingPunct="1"/>
            <a:endParaRPr lang="es-MX" sz="2400"/>
          </a:p>
          <a:p>
            <a:pPr eaLnBrk="1" hangingPunct="1"/>
            <a:endParaRPr lang="es-MX" sz="2400"/>
          </a:p>
          <a:p>
            <a:pPr eaLnBrk="1" hangingPunct="1"/>
            <a:endParaRPr lang="es-MX" sz="24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MX" sz="5400" b="1" i="1">
                <a:solidFill>
                  <a:srgbClr val="FF6600"/>
                </a:solidFill>
                <a:latin typeface="Comic Sans MS" panose="030F0702030302020204" pitchFamily="66" charset="0"/>
              </a:rPr>
              <a:t>Prótesis Inmediata</a:t>
            </a:r>
            <a:endParaRPr lang="es-ES_tradnl" sz="5400" b="1" i="1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2444413" y="2205039"/>
            <a:ext cx="360362" cy="3894137"/>
          </a:xfrm>
        </p:spPr>
        <p:txBody>
          <a:bodyPr/>
          <a:lstStyle/>
          <a:p>
            <a:pPr eaLnBrk="1" hangingPunct="1"/>
            <a:endParaRPr lang="es-ES" sz="2400"/>
          </a:p>
        </p:txBody>
      </p:sp>
      <p:pic>
        <p:nvPicPr>
          <p:cNvPr id="40975" name="Picture 15" descr="ciru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33376"/>
            <a:ext cx="25923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 descr="ciru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6250"/>
            <a:ext cx="27813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17" descr="ciru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4292600"/>
            <a:ext cx="25923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18" descr="ciru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221164"/>
            <a:ext cx="26177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00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52600" y="1943528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FFFF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sz="2400" b="1">
              <a:solidFill>
                <a:srgbClr val="FFFF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505200" y="43672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209800" y="228601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PROTESIS INMEDIATA INSTALADA</a:t>
            </a:r>
          </a:p>
        </p:txBody>
      </p:sp>
      <p:pic>
        <p:nvPicPr>
          <p:cNvPr id="30725" name="Picture 6" descr="Imag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658939"/>
            <a:ext cx="71278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3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752600" y="304801"/>
            <a:ext cx="865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EVOLUCION DEL CASO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7848600" cy="52578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2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Somato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76251"/>
            <a:ext cx="8640762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omato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4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Somato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76250"/>
            <a:ext cx="8642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omato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omato 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9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omato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omato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Somato 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3375"/>
            <a:ext cx="42084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Somato 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81000"/>
            <a:ext cx="40338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557339"/>
            <a:ext cx="8229600" cy="854075"/>
          </a:xfrm>
        </p:spPr>
        <p:txBody>
          <a:bodyPr/>
          <a:lstStyle/>
          <a:p>
            <a:pPr eaLnBrk="1" hangingPunct="1"/>
            <a:r>
              <a:rPr lang="es-MX" sz="4600" b="1">
                <a:solidFill>
                  <a:schemeClr val="tx1"/>
                </a:solidFill>
              </a:rPr>
              <a:t>Preparación Psíquica</a:t>
            </a:r>
            <a:endParaRPr lang="es-ES_tradnl" sz="4600" b="1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924176"/>
            <a:ext cx="8229600" cy="3413125"/>
          </a:xfrm>
        </p:spPr>
        <p:txBody>
          <a:bodyPr/>
          <a:lstStyle/>
          <a:p>
            <a:pPr eaLnBrk="1" hangingPunct="1">
              <a:buClr>
                <a:srgbClr val="FFCC66"/>
              </a:buClr>
              <a:buSzPct val="110000"/>
              <a:buFont typeface="Webdings" panose="05030102010509060703" pitchFamily="18" charset="2"/>
              <a:buChar char=""/>
            </a:pPr>
            <a:r>
              <a:rPr lang="es-MX" sz="3200" b="1"/>
              <a:t>Información al paciente del procedimiento.</a:t>
            </a:r>
          </a:p>
          <a:p>
            <a:pPr eaLnBrk="1" hangingPunct="1">
              <a:buClr>
                <a:srgbClr val="FFCC66"/>
              </a:buClr>
              <a:buSzPct val="110000"/>
              <a:buFont typeface="Webdings" panose="05030102010509060703" pitchFamily="18" charset="2"/>
              <a:buChar char=""/>
            </a:pPr>
            <a:r>
              <a:rPr lang="es-MX" sz="3200" b="1"/>
              <a:t>Prepararlo psicológicamente para el acto quirúrgico.</a:t>
            </a:r>
          </a:p>
          <a:p>
            <a:pPr eaLnBrk="1" hangingPunct="1">
              <a:buClr>
                <a:srgbClr val="FFCC66"/>
              </a:buClr>
              <a:buSzPct val="110000"/>
              <a:buFont typeface="Webdings" panose="05030102010509060703" pitchFamily="18" charset="2"/>
              <a:buChar char=""/>
            </a:pPr>
            <a:r>
              <a:rPr lang="es-MX" sz="3200" b="1"/>
              <a:t>Instrucciones.</a:t>
            </a:r>
            <a:endParaRPr lang="es-ES_tradnl" sz="3200" b="1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981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357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57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57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57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57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4200" b="1" i="1">
                <a:solidFill>
                  <a:srgbClr val="FF0000"/>
                </a:solidFill>
                <a:latin typeface="Comic Sans MS" panose="030F0702030302020204" pitchFamily="66" charset="0"/>
              </a:rPr>
              <a:t>Elementos a considerar en la instalación</a:t>
            </a:r>
            <a:endParaRPr lang="es-ES_tradnl" sz="42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98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8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98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0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Somato 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9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Somato 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8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Caso Clinico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43012" name="Picture 4" descr="P929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1557339"/>
            <a:ext cx="431006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888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44036" name="Picture 4" descr="P929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1490663"/>
            <a:ext cx="5761037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45060" name="Picture 4" descr="P929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9" y="1052514"/>
            <a:ext cx="399573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908050"/>
          </a:xfrm>
        </p:spPr>
        <p:txBody>
          <a:bodyPr/>
          <a:lstStyle/>
          <a:p>
            <a:pPr eaLnBrk="1" hangingPunct="1"/>
            <a:r>
              <a:rPr lang="es-MX" sz="4600" b="1" i="1">
                <a:solidFill>
                  <a:schemeClr val="accent2"/>
                </a:solidFill>
                <a:latin typeface="Comic Sans MS" panose="030F0702030302020204" pitchFamily="66" charset="0"/>
              </a:rPr>
              <a:t>Bibliografía</a:t>
            </a:r>
            <a:endParaRPr lang="es-ES_tradnl" sz="4600" b="1" i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81076"/>
            <a:ext cx="9144000" cy="5876925"/>
          </a:xfrm>
        </p:spPr>
        <p:txBody>
          <a:bodyPr/>
          <a:lstStyle/>
          <a:p>
            <a:pPr marL="442913" indent="-442913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Font typeface="Wingdings" panose="05000000000000000000" pitchFamily="2" charset="2"/>
              <a:buChar char="&amp;"/>
            </a:pPr>
            <a:r>
              <a:rPr lang="es-MX" sz="1800" b="1" i="1">
                <a:solidFill>
                  <a:schemeClr val="bg2"/>
                </a:solidFill>
              </a:rPr>
              <a:t>Rebossio Adalberto. Prótesis Parcial Removible. Instituto Cub del libro 1972.</a:t>
            </a:r>
          </a:p>
          <a:p>
            <a:pPr marL="908050" lvl="1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None/>
            </a:pPr>
            <a:r>
              <a:rPr lang="es-MX" sz="2000" b="1" i="1" u="sng">
                <a:solidFill>
                  <a:schemeClr val="bg2"/>
                </a:solidFill>
              </a:rPr>
              <a:t>Capitulo XXIII</a:t>
            </a:r>
            <a:r>
              <a:rPr lang="es-MX" sz="2000" b="1" i="1">
                <a:solidFill>
                  <a:schemeClr val="bg2"/>
                </a:solidFill>
              </a:rPr>
              <a:t>. Prótesis parcial removible inmediata. Pág. 579</a:t>
            </a:r>
          </a:p>
          <a:p>
            <a:pPr marL="908050" lvl="1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None/>
            </a:pPr>
            <a:r>
              <a:rPr lang="es-MX" sz="2000" b="1" i="1" u="sng">
                <a:solidFill>
                  <a:schemeClr val="bg2"/>
                </a:solidFill>
              </a:rPr>
              <a:t>Capitulo XXIV</a:t>
            </a:r>
            <a:r>
              <a:rPr lang="es-MX" sz="2000" b="1" i="1">
                <a:solidFill>
                  <a:schemeClr val="bg2"/>
                </a:solidFill>
              </a:rPr>
              <a:t>.  Construcción de prótesis parcial removible inmediata. Pág. 587</a:t>
            </a:r>
          </a:p>
          <a:p>
            <a:pPr marL="442913" indent="-442913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Font typeface="Wingdings" panose="05000000000000000000" pitchFamily="2" charset="2"/>
              <a:buChar char="&amp;"/>
            </a:pPr>
            <a:endParaRPr lang="es-MX" sz="1800" b="1" i="1">
              <a:solidFill>
                <a:schemeClr val="bg2"/>
              </a:solidFill>
            </a:endParaRPr>
          </a:p>
          <a:p>
            <a:pPr marL="442913" indent="-442913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Font typeface="Wingdings" panose="05000000000000000000" pitchFamily="2" charset="2"/>
              <a:buChar char="&amp;"/>
            </a:pPr>
            <a:r>
              <a:rPr lang="es-ES" sz="1800" b="1" i="1">
                <a:solidFill>
                  <a:schemeClr val="bg2"/>
                </a:solidFill>
              </a:rPr>
              <a:t>González González G, Ardanza Zulueta. Rehabilitación protésica         estomatológica. 1ra ed. Editorial  Ciencias Médica 2003.</a:t>
            </a:r>
          </a:p>
          <a:p>
            <a:pPr marL="908050" lvl="1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None/>
            </a:pPr>
            <a:r>
              <a:rPr lang="es-ES" sz="1700" b="1" i="1">
                <a:solidFill>
                  <a:schemeClr val="bg2"/>
                </a:solidFill>
              </a:rPr>
              <a:t>  </a:t>
            </a:r>
            <a:r>
              <a:rPr lang="es-ES" sz="2000" b="1" i="1" u="sng">
                <a:solidFill>
                  <a:schemeClr val="bg2"/>
                </a:solidFill>
              </a:rPr>
              <a:t>Capitulo VII</a:t>
            </a:r>
            <a:r>
              <a:rPr lang="es-ES" sz="2000" b="1" i="1">
                <a:solidFill>
                  <a:schemeClr val="bg2"/>
                </a:solidFill>
              </a:rPr>
              <a:t>. Prótesis inmediata. Pág. 280</a:t>
            </a:r>
          </a:p>
          <a:p>
            <a:pPr marL="442913" indent="-442913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Font typeface="Wingdings" panose="05000000000000000000" pitchFamily="2" charset="2"/>
              <a:buChar char="&amp;"/>
            </a:pPr>
            <a:endParaRPr lang="es-ES" sz="1800" b="1" i="1">
              <a:solidFill>
                <a:schemeClr val="bg2"/>
              </a:solidFill>
            </a:endParaRPr>
          </a:p>
          <a:p>
            <a:pPr marL="442913" indent="-442913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Font typeface="Wingdings" panose="05000000000000000000" pitchFamily="2" charset="2"/>
              <a:buChar char="&amp;"/>
            </a:pPr>
            <a:r>
              <a:rPr lang="es-ES" sz="1800" b="1" i="1">
                <a:solidFill>
                  <a:schemeClr val="bg2"/>
                </a:solidFill>
              </a:rPr>
              <a:t>Cossio Capellan Teresa. Prótesis estomatológica II. Editorial pueblo y educación 1989.</a:t>
            </a:r>
          </a:p>
          <a:p>
            <a:pPr marL="908050" lvl="1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None/>
            </a:pPr>
            <a:r>
              <a:rPr lang="es-ES" sz="2000" b="1" i="1" u="sng">
                <a:solidFill>
                  <a:schemeClr val="bg2"/>
                </a:solidFill>
              </a:rPr>
              <a:t>Tema 25</a:t>
            </a:r>
            <a:r>
              <a:rPr lang="es-ES" sz="2000" b="1" i="1">
                <a:solidFill>
                  <a:schemeClr val="bg2"/>
                </a:solidFill>
              </a:rPr>
              <a:t>. Prótesis inmediata. Pág. 280</a:t>
            </a:r>
          </a:p>
          <a:p>
            <a:pPr marL="442913" indent="-442913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Font typeface="Wingdings" panose="05000000000000000000" pitchFamily="2" charset="2"/>
              <a:buChar char="&amp;"/>
            </a:pPr>
            <a:endParaRPr lang="es-ES" sz="1800" b="1" i="1">
              <a:solidFill>
                <a:schemeClr val="bg2"/>
              </a:solidFill>
            </a:endParaRPr>
          </a:p>
          <a:p>
            <a:pPr marL="442913" indent="-442913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Font typeface="Wingdings" panose="05000000000000000000" pitchFamily="2" charset="2"/>
              <a:buChar char="&amp;"/>
            </a:pPr>
            <a:r>
              <a:rPr lang="es-ES" sz="1800" b="1" i="1">
                <a:solidFill>
                  <a:schemeClr val="bg2"/>
                </a:solidFill>
              </a:rPr>
              <a:t> </a:t>
            </a:r>
            <a:r>
              <a:rPr lang="es-MX" sz="1800" b="1" i="1">
                <a:solidFill>
                  <a:schemeClr val="bg2"/>
                </a:solidFill>
                <a:hlinkClick r:id="rId2"/>
              </a:rPr>
              <a:t>http://www.odontologia-onlaine.com</a:t>
            </a:r>
            <a:endParaRPr lang="es-MX" sz="1800" b="1" i="1">
              <a:solidFill>
                <a:schemeClr val="bg2"/>
              </a:solidFill>
            </a:endParaRPr>
          </a:p>
          <a:p>
            <a:pPr marL="442913" indent="-442913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None/>
            </a:pPr>
            <a:endParaRPr lang="es-MX" sz="1800" b="1" i="1">
              <a:solidFill>
                <a:schemeClr val="bg2"/>
              </a:solidFill>
            </a:endParaRPr>
          </a:p>
          <a:p>
            <a:pPr marL="442913" indent="-442913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Font typeface="Wingdings" panose="05000000000000000000" pitchFamily="2" charset="2"/>
              <a:buChar char="&amp;"/>
            </a:pPr>
            <a:r>
              <a:rPr lang="es-MX" sz="1800" b="1" i="1">
                <a:solidFill>
                  <a:schemeClr val="bg2"/>
                </a:solidFill>
                <a:hlinkClick r:id="rId3"/>
              </a:rPr>
              <a:t>http://www.odontac.com</a:t>
            </a:r>
            <a:endParaRPr lang="es-MX" sz="1800" b="1" i="1">
              <a:solidFill>
                <a:schemeClr val="bg2"/>
              </a:solidFill>
            </a:endParaRPr>
          </a:p>
          <a:p>
            <a:pPr marL="442913" indent="-442913" defTabSz="714375" eaLnBrk="1" hangingPunct="1">
              <a:lnSpc>
                <a:spcPct val="80000"/>
              </a:lnSpc>
              <a:buClr>
                <a:srgbClr val="FF6600"/>
              </a:buClr>
              <a:buSzPct val="130000"/>
              <a:buNone/>
            </a:pPr>
            <a:endParaRPr lang="es-MX" sz="1800" b="1" i="1">
              <a:solidFill>
                <a:schemeClr val="bg2"/>
              </a:solidFill>
            </a:endParaRPr>
          </a:p>
          <a:p>
            <a:pPr marL="442913" indent="-442913" defTabSz="714375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&amp;"/>
            </a:pPr>
            <a:endParaRPr lang="es-MX" sz="1800" b="1" i="1">
              <a:solidFill>
                <a:schemeClr val="bg2"/>
              </a:solidFill>
            </a:endParaRPr>
          </a:p>
          <a:p>
            <a:pPr marL="442913" indent="-442913" defTabSz="714375" eaLnBrk="1" hangingPunct="1">
              <a:lnSpc>
                <a:spcPct val="80000"/>
              </a:lnSpc>
            </a:pPr>
            <a:endParaRPr lang="es-ES_tradnl" sz="1800" b="1" i="1"/>
          </a:p>
        </p:txBody>
      </p:sp>
    </p:spTree>
    <p:extLst>
      <p:ext uri="{BB962C8B-B14F-4D97-AF65-F5344CB8AC3E}">
        <p14:creationId xmlns:p14="http://schemas.microsoft.com/office/powerpoint/2010/main" val="3377528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5000" b="1">
                <a:solidFill>
                  <a:schemeClr val="accent2"/>
                </a:solidFill>
              </a:rPr>
              <a:t>Preparación quirúrgica</a:t>
            </a:r>
            <a:endParaRPr lang="es-ES_tradnl" sz="5000" b="1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484314"/>
            <a:ext cx="8229600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s-MX" smtClean="0">
                <a:solidFill>
                  <a:schemeClr val="bg2"/>
                </a:solidFill>
              </a:rPr>
              <a:t>Estado general.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s-MX" smtClean="0">
                <a:solidFill>
                  <a:schemeClr val="bg2"/>
                </a:solidFill>
              </a:rPr>
              <a:t>Coagulación.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s-MX" smtClean="0">
                <a:solidFill>
                  <a:schemeClr val="bg2"/>
                </a:solidFill>
              </a:rPr>
              <a:t>Estado psicológico.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s-MX" smtClean="0">
                <a:solidFill>
                  <a:schemeClr val="bg2"/>
                </a:solidFill>
              </a:rPr>
              <a:t>Tipo de acto quirúrgico</a:t>
            </a:r>
            <a:r>
              <a:rPr lang="es-MX" sz="2400">
                <a:solidFill>
                  <a:schemeClr val="bg2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MX" sz="2200">
                <a:solidFill>
                  <a:schemeClr val="bg2"/>
                </a:solidFill>
              </a:rPr>
              <a:t>Extracciones simples con el cuidado de los márgenes óseos de los alvéolos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MX" sz="2200">
                <a:solidFill>
                  <a:schemeClr val="bg2"/>
                </a:solidFill>
              </a:rPr>
              <a:t>Extracciones simples con heridas para ser cubiertas por la prótesis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MX" sz="2200">
                <a:solidFill>
                  <a:schemeClr val="bg2"/>
                </a:solidFill>
              </a:rPr>
              <a:t>Extracciones y alveolectomía para ser cubiertas por la prótesis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es-ES_tradnl" sz="2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8229600" cy="1081088"/>
          </a:xfrm>
        </p:spPr>
        <p:txBody>
          <a:bodyPr/>
          <a:lstStyle/>
          <a:p>
            <a:pPr eaLnBrk="1" hangingPunct="1"/>
            <a:r>
              <a:rPr lang="es-MX" sz="3800" b="1">
                <a:solidFill>
                  <a:schemeClr val="accent2"/>
                </a:solidFill>
              </a:rPr>
              <a:t>Orientaciones para las primeras </a:t>
            </a:r>
            <a:br>
              <a:rPr lang="es-MX" sz="3800" b="1">
                <a:solidFill>
                  <a:schemeClr val="accent2"/>
                </a:solidFill>
              </a:rPr>
            </a:br>
            <a:r>
              <a:rPr lang="es-MX" sz="3800" b="1">
                <a:solidFill>
                  <a:schemeClr val="accent2"/>
                </a:solidFill>
              </a:rPr>
              <a:t>24 horas</a:t>
            </a:r>
            <a:endParaRPr lang="es-ES" sz="3800" b="1">
              <a:solidFill>
                <a:schemeClr val="accent2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349501"/>
            <a:ext cx="8229600" cy="4214813"/>
          </a:xfrm>
        </p:spPr>
        <p:txBody>
          <a:bodyPr/>
          <a:lstStyle/>
          <a:p>
            <a:pPr eaLnBrk="1" hangingPunct="1">
              <a:buClr>
                <a:srgbClr val="F5EC7D"/>
              </a:buClr>
              <a:buFont typeface="Wingdings" panose="05000000000000000000" pitchFamily="2" charset="2"/>
              <a:buChar char="F"/>
            </a:pPr>
            <a:r>
              <a:rPr lang="es-MX" smtClean="0"/>
              <a:t>No  retirar  prótesis</a:t>
            </a:r>
          </a:p>
          <a:p>
            <a:pPr eaLnBrk="1" hangingPunct="1">
              <a:buClr>
                <a:srgbClr val="F5EC7D"/>
              </a:buClr>
              <a:buFont typeface="Wingdings" panose="05000000000000000000" pitchFamily="2" charset="2"/>
              <a:buChar char="F"/>
            </a:pPr>
            <a:endParaRPr lang="es-MX" smtClean="0"/>
          </a:p>
          <a:p>
            <a:pPr eaLnBrk="1" hangingPunct="1">
              <a:buClr>
                <a:srgbClr val="F5EC7D"/>
              </a:buClr>
              <a:buFont typeface="Wingdings" panose="05000000000000000000" pitchFamily="2" charset="2"/>
              <a:buChar char="F"/>
            </a:pPr>
            <a:r>
              <a:rPr lang="es-MX" smtClean="0"/>
              <a:t>Fomentos  fríos  (15mit x ½ hora)</a:t>
            </a:r>
          </a:p>
          <a:p>
            <a:pPr eaLnBrk="1" hangingPunct="1">
              <a:buClr>
                <a:srgbClr val="F5EC7D"/>
              </a:buClr>
              <a:buFont typeface="Wingdings" panose="05000000000000000000" pitchFamily="2" charset="2"/>
              <a:buChar char="F"/>
            </a:pPr>
            <a:endParaRPr lang="es-MX" smtClean="0"/>
          </a:p>
          <a:p>
            <a:pPr eaLnBrk="1" hangingPunct="1">
              <a:buClr>
                <a:srgbClr val="F5EC7D"/>
              </a:buClr>
              <a:buFont typeface="Wingdings" panose="05000000000000000000" pitchFamily="2" charset="2"/>
              <a:buChar char="F"/>
            </a:pPr>
            <a:r>
              <a:rPr lang="es-MX" smtClean="0"/>
              <a:t>Analgésicos</a:t>
            </a:r>
          </a:p>
          <a:p>
            <a:pPr eaLnBrk="1" hangingPunct="1">
              <a:buClr>
                <a:srgbClr val="F5EC7D"/>
              </a:buClr>
              <a:buFont typeface="Wingdings" panose="05000000000000000000" pitchFamily="2" charset="2"/>
              <a:buChar char="F"/>
            </a:pPr>
            <a:endParaRPr lang="es-MX" smtClean="0"/>
          </a:p>
          <a:p>
            <a:pPr eaLnBrk="1" hangingPunct="1">
              <a:buClr>
                <a:srgbClr val="F5EC7D"/>
              </a:buClr>
              <a:buFont typeface="Wingdings" panose="05000000000000000000" pitchFamily="2" charset="2"/>
              <a:buChar char="F"/>
            </a:pPr>
            <a:r>
              <a:rPr lang="es-MX" smtClean="0"/>
              <a:t>Antibióticos</a:t>
            </a: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48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5000" b="1">
                <a:solidFill>
                  <a:schemeClr val="accent2"/>
                </a:solidFill>
              </a:rPr>
              <a:t>Orientaciones generales</a:t>
            </a:r>
            <a:endParaRPr lang="es-ES_tradnl" sz="5000" b="1">
              <a:solidFill>
                <a:schemeClr val="accent2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060576"/>
            <a:ext cx="8362950" cy="4530725"/>
          </a:xfrm>
        </p:spPr>
        <p:txBody>
          <a:bodyPr/>
          <a:lstStyle/>
          <a:p>
            <a:pPr eaLnBrk="1" hangingPunct="1">
              <a:buClr>
                <a:srgbClr val="F5EC7D"/>
              </a:buClr>
              <a:buFont typeface="Wingdings" panose="05000000000000000000" pitchFamily="2" charset="2"/>
              <a:buChar char="F"/>
            </a:pPr>
            <a:r>
              <a:rPr lang="es-MX" sz="3600" b="1" i="1"/>
              <a:t>Colocación y retirada de la prótesis.</a:t>
            </a:r>
          </a:p>
          <a:p>
            <a:pPr eaLnBrk="1" hangingPunct="1">
              <a:buClr>
                <a:srgbClr val="F5EC7D"/>
              </a:buClr>
              <a:buFont typeface="Wingdings" panose="05000000000000000000" pitchFamily="2" charset="2"/>
              <a:buChar char="F"/>
            </a:pPr>
            <a:endParaRPr lang="es-MX" sz="3600" b="1" i="1"/>
          </a:p>
          <a:p>
            <a:pPr eaLnBrk="1" hangingPunct="1">
              <a:buClr>
                <a:srgbClr val="F5EC7D"/>
              </a:buClr>
              <a:buFont typeface="Wingdings" panose="05000000000000000000" pitchFamily="2" charset="2"/>
              <a:buChar char="F"/>
            </a:pPr>
            <a:r>
              <a:rPr lang="es-MX" sz="3600" b="1" i="1"/>
              <a:t>Conservación e higiene.</a:t>
            </a:r>
          </a:p>
          <a:p>
            <a:pPr eaLnBrk="1" hangingPunct="1">
              <a:buClr>
                <a:srgbClr val="F5EC7D"/>
              </a:buClr>
              <a:buFont typeface="Wingdings" panose="05000000000000000000" pitchFamily="2" charset="2"/>
              <a:buNone/>
            </a:pPr>
            <a:endParaRPr lang="es-MX" sz="3600" b="1" i="1"/>
          </a:p>
        </p:txBody>
      </p:sp>
    </p:spTree>
    <p:extLst>
      <p:ext uri="{BB962C8B-B14F-4D97-AF65-F5344CB8AC3E}">
        <p14:creationId xmlns:p14="http://schemas.microsoft.com/office/powerpoint/2010/main" val="26657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600" b="1">
                <a:solidFill>
                  <a:schemeClr val="accent2"/>
                </a:solidFill>
              </a:rPr>
              <a:t>Controles inmediatos</a:t>
            </a:r>
            <a:endParaRPr lang="es-ES_tradnl" sz="4600" b="1">
              <a:solidFill>
                <a:schemeClr val="accent2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s-MX" smtClean="0"/>
              <a:t>Revisar los bordes de la prótesis en su relación con la mucosa.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s-MX" smtClean="0"/>
              <a:t>Se harán los retoques mas urgentes del aparato.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s-MX" smtClean="0"/>
              <a:t>Corrección de la oclusión y articulación dentaria.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s-MX" smtClean="0"/>
              <a:t>Se indica al paciente sobre la colocación y retirada de la prótesis .</a:t>
            </a:r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13861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5700" b="1">
                <a:solidFill>
                  <a:schemeClr val="accent2"/>
                </a:solidFill>
              </a:rPr>
              <a:t>Controles mediatos</a:t>
            </a:r>
            <a:endParaRPr lang="es-ES_tradnl" sz="5700" b="1">
              <a:solidFill>
                <a:schemeClr val="accent2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1" y="1600201"/>
            <a:ext cx="3814763" cy="4530725"/>
          </a:xfrm>
        </p:spPr>
        <p:txBody>
          <a:bodyPr/>
          <a:lstStyle/>
          <a:p>
            <a:pPr eaLnBrk="1" hangingPunct="1"/>
            <a:r>
              <a:rPr lang="es-MX" sz="2000"/>
              <a:t>De acuerdo a la evolución se citara al Paciente periódicamente para valorarlo.</a:t>
            </a:r>
          </a:p>
          <a:p>
            <a:pPr eaLnBrk="1" hangingPunct="1"/>
            <a:r>
              <a:rPr lang="es-MX" sz="2000"/>
              <a:t>Comprobar el estado de cicatrización  observando la mucosa en su relación con la prótesis.</a:t>
            </a:r>
          </a:p>
          <a:p>
            <a:pPr eaLnBrk="1" hangingPunct="1"/>
            <a:r>
              <a:rPr lang="es-MX" sz="2000"/>
              <a:t>Comprobar la adaptación y funcionamiento de la prótesis</a:t>
            </a:r>
            <a:endParaRPr lang="es-ES_tradnl" sz="2000"/>
          </a:p>
        </p:txBody>
      </p:sp>
      <p:pic>
        <p:nvPicPr>
          <p:cNvPr id="27652" name="Picture 7" descr="Vista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1" y="1600201"/>
            <a:ext cx="3121025" cy="4530725"/>
          </a:xfrm>
        </p:spPr>
      </p:pic>
    </p:spTree>
    <p:extLst>
      <p:ext uri="{BB962C8B-B14F-4D97-AF65-F5344CB8AC3E}">
        <p14:creationId xmlns:p14="http://schemas.microsoft.com/office/powerpoint/2010/main" val="38138261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78035E-7 C 0.06892 5.78035E-7 0.125 0.04647 0.125 0.10381 C 0.125 0.16116 0.06892 0.20786 0 0.20786 C -0.06892 0.20786 -0.125 0.16116 -0.125 0.10381 C -0.125 0.04647 -0.06892 5.78035E-7 0 5.78035E-7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8675" name="WordArt 4"/>
          <p:cNvSpPr>
            <a:spLocks noChangeArrowheads="1" noChangeShapeType="1" noTextEdit="1"/>
          </p:cNvSpPr>
          <p:nvPr/>
        </p:nvSpPr>
        <p:spPr bwMode="auto">
          <a:xfrm>
            <a:off x="2424113" y="2786064"/>
            <a:ext cx="7200900" cy="2371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Presentación de casos</a:t>
            </a:r>
          </a:p>
        </p:txBody>
      </p:sp>
    </p:spTree>
    <p:extLst>
      <p:ext uri="{BB962C8B-B14F-4D97-AF65-F5344CB8AC3E}">
        <p14:creationId xmlns:p14="http://schemas.microsoft.com/office/powerpoint/2010/main" val="348320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52600" y="1943528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FFFF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sz="2400" b="1">
              <a:solidFill>
                <a:srgbClr val="FFFF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505200" y="43672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000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5334000" cy="28194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1"/>
            <a:ext cx="3886200" cy="28098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3962400" cy="27432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8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s">
  <a:themeElements>
    <a:clrScheme name="Cap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p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Panorámica</PresentationFormat>
  <Paragraphs>58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Comic Sans MS</vt:lpstr>
      <vt:lpstr>Courier New</vt:lpstr>
      <vt:lpstr>Times New Roman</vt:lpstr>
      <vt:lpstr>Webdings</vt:lpstr>
      <vt:lpstr>Wingdings</vt:lpstr>
      <vt:lpstr>Tema de Office</vt:lpstr>
      <vt:lpstr>Capas</vt:lpstr>
      <vt:lpstr> </vt:lpstr>
      <vt:lpstr>Preparación Psíquica</vt:lpstr>
      <vt:lpstr>Preparación quirúrgica</vt:lpstr>
      <vt:lpstr>Orientaciones para las primeras  24 horas</vt:lpstr>
      <vt:lpstr>Orientaciones generales</vt:lpstr>
      <vt:lpstr>Controles inmediatos</vt:lpstr>
      <vt:lpstr>Controles mediatos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Caso Clinico</vt:lpstr>
      <vt:lpstr>Presentación de PowerPoint</vt:lpstr>
      <vt:lpstr>Presentación de PowerPoint</vt:lpstr>
      <vt:lpstr>Bibliografía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Alumno</dc:creator>
  <cp:lastModifiedBy>Alumno</cp:lastModifiedBy>
  <cp:revision>1</cp:revision>
  <dcterms:created xsi:type="dcterms:W3CDTF">2026-02-26T10:17:22Z</dcterms:created>
  <dcterms:modified xsi:type="dcterms:W3CDTF">2026-02-26T10:17:41Z</dcterms:modified>
</cp:coreProperties>
</file>