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93"/>
  </p:notesMasterIdLst>
  <p:sldIdLst>
    <p:sldId id="256" r:id="rId2"/>
    <p:sldId id="327" r:id="rId3"/>
    <p:sldId id="345" r:id="rId4"/>
    <p:sldId id="356" r:id="rId5"/>
    <p:sldId id="364" r:id="rId6"/>
    <p:sldId id="372" r:id="rId7"/>
    <p:sldId id="370" r:id="rId8"/>
    <p:sldId id="371" r:id="rId9"/>
    <p:sldId id="363" r:id="rId10"/>
    <p:sldId id="369" r:id="rId11"/>
    <p:sldId id="332" r:id="rId12"/>
    <p:sldId id="373" r:id="rId13"/>
    <p:sldId id="331" r:id="rId14"/>
    <p:sldId id="316" r:id="rId15"/>
    <p:sldId id="318" r:id="rId16"/>
    <p:sldId id="350" r:id="rId17"/>
    <p:sldId id="351" r:id="rId18"/>
    <p:sldId id="354" r:id="rId19"/>
    <p:sldId id="352" r:id="rId20"/>
    <p:sldId id="325" r:id="rId21"/>
    <p:sldId id="328" r:id="rId22"/>
    <p:sldId id="357" r:id="rId23"/>
    <p:sldId id="286" r:id="rId24"/>
    <p:sldId id="277" r:id="rId25"/>
    <p:sldId id="278" r:id="rId26"/>
    <p:sldId id="279" r:id="rId27"/>
    <p:sldId id="280" r:id="rId28"/>
    <p:sldId id="281" r:id="rId29"/>
    <p:sldId id="282" r:id="rId30"/>
    <p:sldId id="283" r:id="rId31"/>
    <p:sldId id="285" r:id="rId32"/>
    <p:sldId id="284" r:id="rId33"/>
    <p:sldId id="289" r:id="rId34"/>
    <p:sldId id="290" r:id="rId35"/>
    <p:sldId id="291" r:id="rId36"/>
    <p:sldId id="266" r:id="rId37"/>
    <p:sldId id="267" r:id="rId38"/>
    <p:sldId id="268" r:id="rId39"/>
    <p:sldId id="269" r:id="rId40"/>
    <p:sldId id="296" r:id="rId41"/>
    <p:sldId id="270" r:id="rId42"/>
    <p:sldId id="271" r:id="rId43"/>
    <p:sldId id="272" r:id="rId44"/>
    <p:sldId id="273" r:id="rId45"/>
    <p:sldId id="275" r:id="rId46"/>
    <p:sldId id="276" r:id="rId47"/>
    <p:sldId id="374" r:id="rId48"/>
    <p:sldId id="288" r:id="rId49"/>
    <p:sldId id="303" r:id="rId50"/>
    <p:sldId id="304" r:id="rId51"/>
    <p:sldId id="305" r:id="rId52"/>
    <p:sldId id="306" r:id="rId53"/>
    <p:sldId id="307" r:id="rId54"/>
    <p:sldId id="308" r:id="rId55"/>
    <p:sldId id="353" r:id="rId56"/>
    <p:sldId id="309" r:id="rId57"/>
    <p:sldId id="293" r:id="rId58"/>
    <p:sldId id="292" r:id="rId59"/>
    <p:sldId id="329" r:id="rId60"/>
    <p:sldId id="368" r:id="rId61"/>
    <p:sldId id="297" r:id="rId62"/>
    <p:sldId id="298" r:id="rId63"/>
    <p:sldId id="299" r:id="rId64"/>
    <p:sldId id="300" r:id="rId65"/>
    <p:sldId id="301" r:id="rId66"/>
    <p:sldId id="302" r:id="rId67"/>
    <p:sldId id="312" r:id="rId68"/>
    <p:sldId id="313" r:id="rId69"/>
    <p:sldId id="314" r:id="rId70"/>
    <p:sldId id="311" r:id="rId71"/>
    <p:sldId id="330" r:id="rId72"/>
    <p:sldId id="359" r:id="rId73"/>
    <p:sldId id="360" r:id="rId74"/>
    <p:sldId id="343" r:id="rId75"/>
    <p:sldId id="334" r:id="rId76"/>
    <p:sldId id="335" r:id="rId77"/>
    <p:sldId id="336" r:id="rId78"/>
    <p:sldId id="337" r:id="rId79"/>
    <p:sldId id="361" r:id="rId80"/>
    <p:sldId id="338" r:id="rId81"/>
    <p:sldId id="340" r:id="rId82"/>
    <p:sldId id="341" r:id="rId83"/>
    <p:sldId id="344" r:id="rId84"/>
    <p:sldId id="287" r:id="rId85"/>
    <p:sldId id="257" r:id="rId86"/>
    <p:sldId id="258" r:id="rId87"/>
    <p:sldId id="259" r:id="rId88"/>
    <p:sldId id="260" r:id="rId89"/>
    <p:sldId id="263" r:id="rId90"/>
    <p:sldId id="261" r:id="rId91"/>
    <p:sldId id="262" r:id="rId9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83" d="100"/>
          <a:sy n="83" d="100"/>
        </p:scale>
        <p:origin x="54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F4E5-4CEF-4158-8A15-82C02FF5A84D}" type="datetimeFigureOut">
              <a:rPr lang="es-ES" smtClean="0"/>
              <a:t>24/03/2021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22B42-F197-4AE9-B729-FB21D492FB26}" type="slidenum">
              <a:rPr lang="es-ES" smtClean="0"/>
              <a:t>‹#›</a:t>
            </a:fld>
            <a:endParaRPr lang="es-ES"/>
          </a:p>
        </p:txBody>
      </p:sp>
    </p:spTree>
    <p:extLst>
      <p:ext uri="{BB962C8B-B14F-4D97-AF65-F5344CB8AC3E}">
        <p14:creationId xmlns:p14="http://schemas.microsoft.com/office/powerpoint/2010/main" val="2747701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esofagitis es la inflamación de la mucosa esofágica producida por diferentes causas, de acuerdo al tiempo de evolución pueden ser agudas o crónicas.  Habitualmente se producen por reflujo gastroesofágico, ingestión de sustancias causticas., infecciones, traumatismos entre otras.</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4</a:t>
            </a:fld>
            <a:endParaRPr lang="es-ES"/>
          </a:p>
        </p:txBody>
      </p:sp>
    </p:spTree>
    <p:extLst>
      <p:ext uri="{BB962C8B-B14F-4D97-AF65-F5344CB8AC3E}">
        <p14:creationId xmlns:p14="http://schemas.microsoft.com/office/powerpoint/2010/main" val="364987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ulcera gastroduodenal no es frecuente en la infancia pero puede verse a cualquier edad incluyendo la neonatal.</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22</a:t>
            </a:fld>
            <a:endParaRPr lang="es-ES"/>
          </a:p>
        </p:txBody>
      </p:sp>
    </p:spTree>
    <p:extLst>
      <p:ext uri="{BB962C8B-B14F-4D97-AF65-F5344CB8AC3E}">
        <p14:creationId xmlns:p14="http://schemas.microsoft.com/office/powerpoint/2010/main" val="47960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26</a:t>
            </a:fld>
            <a:endParaRPr lang="es-ES"/>
          </a:p>
        </p:txBody>
      </p:sp>
    </p:spTree>
    <p:extLst>
      <p:ext uri="{BB962C8B-B14F-4D97-AF65-F5344CB8AC3E}">
        <p14:creationId xmlns:p14="http://schemas.microsoft.com/office/powerpoint/2010/main" val="2124905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niños pequeños la introducción de la capsula se realiza por vía endoscópica, tiene la desventaja que no permite tomar biopsias ni aplicar terapéutica endoscópica, además no puede controlarse la dirección no la velocidad</a:t>
            </a:r>
          </a:p>
          <a:p>
            <a:r>
              <a:rPr lang="es-ES" dirty="0" smtClean="0"/>
              <a:t>  </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33</a:t>
            </a:fld>
            <a:endParaRPr lang="es-ES"/>
          </a:p>
        </p:txBody>
      </p:sp>
    </p:spTree>
    <p:extLst>
      <p:ext uri="{BB962C8B-B14F-4D97-AF65-F5344CB8AC3E}">
        <p14:creationId xmlns:p14="http://schemas.microsoft.com/office/powerpoint/2010/main" val="1865966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 clasificación se utiliza para el diagnostico y el tratamiento endoscópico de las lesiones ulcerosas</a:t>
            </a:r>
          </a:p>
          <a:p>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40</a:t>
            </a:fld>
            <a:endParaRPr lang="es-ES"/>
          </a:p>
        </p:txBody>
      </p:sp>
    </p:spTree>
    <p:extLst>
      <p:ext uri="{BB962C8B-B14F-4D97-AF65-F5344CB8AC3E}">
        <p14:creationId xmlns:p14="http://schemas.microsoft.com/office/powerpoint/2010/main" val="427162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fld id="{BC8100F4-2871-42A6-856C-0813A414B3A6}" type="slidenum">
              <a:rPr lang="es-ES_tradnl" altLang="es-ES" sz="1200" b="0">
                <a:latin typeface="Arial" panose="020B0604020202020204" pitchFamily="34" charset="0"/>
              </a:rPr>
              <a:pPr eaLnBrk="1" hangingPunct="1"/>
              <a:t>51</a:t>
            </a:fld>
            <a:endParaRPr lang="es-ES_tradnl" altLang="es-ES" sz="1200" b="0">
              <a:latin typeface="Arial" panose="020B0604020202020204" pitchFamily="34" charset="0"/>
            </a:endParaRPr>
          </a:p>
        </p:txBody>
      </p:sp>
      <p:sp>
        <p:nvSpPr>
          <p:cNvPr id="43011" name="Slide Image Placeholder 1"/>
          <p:cNvSpPr>
            <a:spLocks noGrp="1" noRot="1" noChangeAspect="1" noTextEdit="1"/>
          </p:cNvSpPr>
          <p:nvPr>
            <p:ph type="sldImg"/>
          </p:nvPr>
        </p:nvSpPr>
        <p:spPr>
          <a:ln/>
        </p:spPr>
      </p:sp>
      <p:sp>
        <p:nvSpPr>
          <p:cNvPr id="430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s-ES" smtClean="0">
                <a:latin typeface="Arial" panose="020B0604020202020204" pitchFamily="34" charset="0"/>
              </a:rPr>
              <a:t>La formacion de varices en ninos y subsecuente sangrado es un proceso que se desarrolla relativamente rapido en patientes que tienen cirrosis.</a:t>
            </a:r>
          </a:p>
        </p:txBody>
      </p:sp>
      <p:sp>
        <p:nvSpPr>
          <p:cNvPr id="430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r"/>
            <a:fld id="{904EF686-7FED-4E76-9973-994F45E3FA96}" type="slidenum">
              <a:rPr lang="en-US" altLang="es-ES" sz="1200" b="0">
                <a:latin typeface="Arial" panose="020B0604020202020204" pitchFamily="34" charset="0"/>
                <a:ea typeface="ＭＳ Ｐゴシック" panose="020B0600070205080204" pitchFamily="34" charset="-128"/>
              </a:rPr>
              <a:pPr algn="r"/>
              <a:t>51</a:t>
            </a:fld>
            <a:endParaRPr lang="en-US" altLang="es-ES" sz="1200" b="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72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Nunca se insufla el balón </a:t>
            </a:r>
            <a:r>
              <a:rPr lang="es-ES" dirty="0" err="1" smtClean="0"/>
              <a:t>esofagico</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56</a:t>
            </a:fld>
            <a:endParaRPr lang="es-ES"/>
          </a:p>
        </p:txBody>
      </p:sp>
    </p:spTree>
    <p:extLst>
      <p:ext uri="{BB962C8B-B14F-4D97-AF65-F5344CB8AC3E}">
        <p14:creationId xmlns:p14="http://schemas.microsoft.com/office/powerpoint/2010/main" val="258231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 clasificación se utiliza para el diagnostico y el tratamiento endoscópico de las lesiones ulcerosas</a:t>
            </a:r>
          </a:p>
          <a:p>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60</a:t>
            </a:fld>
            <a:endParaRPr lang="es-ES"/>
          </a:p>
        </p:txBody>
      </p:sp>
    </p:spTree>
    <p:extLst>
      <p:ext uri="{BB962C8B-B14F-4D97-AF65-F5344CB8AC3E}">
        <p14:creationId xmlns:p14="http://schemas.microsoft.com/office/powerpoint/2010/main" val="1152781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Disminuye e </a:t>
            </a:r>
            <a:r>
              <a:rPr lang="es-ES" dirty="0" err="1" smtClean="0"/>
              <a:t>lresangrado</a:t>
            </a:r>
            <a:r>
              <a:rPr lang="es-ES" dirty="0" smtClean="0"/>
              <a:t>, las transfusiones, la </a:t>
            </a:r>
            <a:r>
              <a:rPr lang="es-ES" dirty="0" err="1" smtClean="0"/>
              <a:t>estadia</a:t>
            </a:r>
            <a:r>
              <a:rPr lang="es-ES" dirty="0" smtClean="0"/>
              <a:t> hospitalaria, la cirugía y los costos</a:t>
            </a:r>
            <a:endParaRPr lang="es-ES" dirty="0"/>
          </a:p>
        </p:txBody>
      </p:sp>
      <p:sp>
        <p:nvSpPr>
          <p:cNvPr id="4" name="Marcador de número de diapositiva 3"/>
          <p:cNvSpPr>
            <a:spLocks noGrp="1"/>
          </p:cNvSpPr>
          <p:nvPr>
            <p:ph type="sldNum" sz="quarter" idx="10"/>
          </p:nvPr>
        </p:nvSpPr>
        <p:spPr/>
        <p:txBody>
          <a:bodyPr/>
          <a:lstStyle/>
          <a:p>
            <a:fld id="{C0C87FE0-C483-4C5D-9CA7-9D400C4569E5}" type="slidenum">
              <a:rPr lang="es-ES_tradnl" altLang="es-ES" smtClean="0"/>
              <a:pPr/>
              <a:t>63</a:t>
            </a:fld>
            <a:endParaRPr lang="es-ES_tradnl" altLang="es-ES"/>
          </a:p>
        </p:txBody>
      </p:sp>
    </p:spTree>
    <p:extLst>
      <p:ext uri="{BB962C8B-B14F-4D97-AF65-F5344CB8AC3E}">
        <p14:creationId xmlns:p14="http://schemas.microsoft.com/office/powerpoint/2010/main" val="1328147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0C87FE0-C483-4C5D-9CA7-9D400C4569E5}" type="slidenum">
              <a:rPr lang="es-ES_tradnl" altLang="es-ES" smtClean="0"/>
              <a:pPr/>
              <a:t>64</a:t>
            </a:fld>
            <a:endParaRPr lang="es-ES_tradnl" altLang="es-ES"/>
          </a:p>
        </p:txBody>
      </p:sp>
    </p:spTree>
    <p:extLst>
      <p:ext uri="{BB962C8B-B14F-4D97-AF65-F5344CB8AC3E}">
        <p14:creationId xmlns:p14="http://schemas.microsoft.com/office/powerpoint/2010/main" val="44454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fld id="{91747758-2E50-492D-8D24-FCBC4EAA304F}" type="slidenum">
              <a:rPr lang="es-ES_tradnl" altLang="es-ES" b="0">
                <a:solidFill>
                  <a:schemeClr val="tx1"/>
                </a:solidFill>
              </a:rPr>
              <a:pPr eaLnBrk="1" hangingPunct="1"/>
              <a:t>75</a:t>
            </a:fld>
            <a:endParaRPr lang="es-ES_tradnl" altLang="es-ES" b="0">
              <a:solidFill>
                <a:schemeClr val="tx1"/>
              </a:solidFill>
            </a:endParaRPr>
          </a:p>
        </p:txBody>
      </p:sp>
      <p:sp>
        <p:nvSpPr>
          <p:cNvPr id="66563" name="Rectangle 2"/>
          <p:cNvSpPr>
            <a:spLocks noGrp="1" noRot="1" noChangeAspect="1" noChangeArrowheads="1" noTextEdit="1"/>
          </p:cNvSpPr>
          <p:nvPr>
            <p:ph type="sldImg"/>
          </p:nvPr>
        </p:nvSpPr>
        <p:spPr>
          <a:xfrm>
            <a:off x="384175" y="687388"/>
            <a:ext cx="6089650" cy="3425825"/>
          </a:xfrm>
          <a:ln w="12700" cap="flat"/>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s-ES" altLang="es-ES" dirty="0" smtClean="0">
              <a:latin typeface="Arial" panose="020B0604020202020204" pitchFamily="34" charset="0"/>
            </a:endParaRPr>
          </a:p>
        </p:txBody>
      </p:sp>
    </p:spTree>
    <p:extLst>
      <p:ext uri="{BB962C8B-B14F-4D97-AF65-F5344CB8AC3E}">
        <p14:creationId xmlns:p14="http://schemas.microsoft.com/office/powerpoint/2010/main" val="424000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enfermedad por reflujo gastroesofágico es la causa mas frecuente de esofagitis en niños y adolescentes, se define como como el conjunto de síntomas y/o las diferentes formas de lesión tisular como consecuencia del reflujo patológico del contenido gástrico hacia el esófago y la esofagitis es la manifestación orgánica de la enfermedad pero no siempre que existen síntomas derivados del reflujo existen lesiones </a:t>
            </a:r>
            <a:r>
              <a:rPr lang="es-ES" dirty="0" err="1" smtClean="0"/>
              <a:t>esofagicas</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5</a:t>
            </a:fld>
            <a:endParaRPr lang="es-ES"/>
          </a:p>
        </p:txBody>
      </p:sp>
    </p:spTree>
    <p:extLst>
      <p:ext uri="{BB962C8B-B14F-4D97-AF65-F5344CB8AC3E}">
        <p14:creationId xmlns:p14="http://schemas.microsoft.com/office/powerpoint/2010/main" val="330952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denomina esófago de Barret al cambio que ocurre en el epitelio del esófago distal de cualquier longitud que puede ser reconocido como mucosa de tipo columnar mediante endoscopia y es confirmado por histología, la metaplasia de Barret se ha convertido en un criterio histológico mas que endoscópico pues solo es posible identificar la metaplasia intestinal mediante la histología, es considerada una lesión precancerosa (metaplasia, displasia y neoplasia)y el reflujo gastroesofágico de larga duración constituye un factor de riesgo.</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7</a:t>
            </a:fld>
            <a:endParaRPr lang="es-ES"/>
          </a:p>
        </p:txBody>
      </p:sp>
    </p:spTree>
    <p:extLst>
      <p:ext uri="{BB962C8B-B14F-4D97-AF65-F5344CB8AC3E}">
        <p14:creationId xmlns:p14="http://schemas.microsoft.com/office/powerpoint/2010/main" val="3198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Debido a los múltiples retos en el diagnostico de la metaplasia intestinal y la displasia dentro del segmento de esófago con Barret y por su naturaleza focal o en parches se han utilizado diversas técnicas endoscópicas: cromoendoscopia convencional con azul de metileno y la endoscopia con magnificación NBI o auto fluorescencia y por esta causa existen diversas clasificaciones que varían de acuerdo al tipo de endoscopio y la técnica empleada, no obstante se debe establecer una inspección </a:t>
            </a:r>
            <a:r>
              <a:rPr lang="es-ES" dirty="0" err="1" smtClean="0"/>
              <a:t>sistematica</a:t>
            </a:r>
            <a:r>
              <a:rPr lang="es-ES" dirty="0" smtClean="0"/>
              <a:t> para realizar el diagnostico endoscópico del esófago de Barret</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8</a:t>
            </a:fld>
            <a:endParaRPr lang="es-ES"/>
          </a:p>
        </p:txBody>
      </p:sp>
    </p:spTree>
    <p:extLst>
      <p:ext uri="{BB962C8B-B14F-4D97-AF65-F5344CB8AC3E}">
        <p14:creationId xmlns:p14="http://schemas.microsoft.com/office/powerpoint/2010/main" val="319932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esofagitis eosinofilica es una afección inflamatoria crónica que se caracteriza por presentar un infiltrado a predominio de eosinofilos en las capas superficiales del esófago afecta individuos de todas las edades , el 90 % de los pacientes tiene antecedentes de hipersensibilidad a algunos alimentos y Aero alérgenos.</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9</a:t>
            </a:fld>
            <a:endParaRPr lang="es-ES"/>
          </a:p>
        </p:txBody>
      </p:sp>
    </p:spTree>
    <p:extLst>
      <p:ext uri="{BB962C8B-B14F-4D97-AF65-F5344CB8AC3E}">
        <p14:creationId xmlns:p14="http://schemas.microsoft.com/office/powerpoint/2010/main" val="384639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varices esofágicas son dilataciones del sistema venoso, causadas por una obstrucción en el sistema venosos portal o sus ramas que aparecen en pacientes con hipertensión portal, las varices van aumentando su tamaño en proporción al grado de obstrucción. El aspecto endoscópico es variable se ven desde </a:t>
            </a:r>
            <a:r>
              <a:rPr lang="es-ES" dirty="0" err="1" smtClean="0"/>
              <a:t>minimos</a:t>
            </a:r>
            <a:r>
              <a:rPr lang="es-ES" dirty="0" smtClean="0"/>
              <a:t> cambios de coloración hasta protrusiones lineales longitudinales de aspecto </a:t>
            </a:r>
            <a:r>
              <a:rPr lang="es-ES" dirty="0" err="1" smtClean="0"/>
              <a:t>arrosariado</a:t>
            </a:r>
            <a:r>
              <a:rPr lang="es-ES" dirty="0" smtClean="0"/>
              <a:t> de color azulado, de acuerdo con la clasificación de Baveno se visualizan varices grandes y pequeñas según el diámetro superior o inferior a 15 </a:t>
            </a:r>
            <a:r>
              <a:rPr lang="es-ES" dirty="0" err="1" smtClean="0"/>
              <a:t>mm.</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11</a:t>
            </a:fld>
            <a:endParaRPr lang="es-ES"/>
          </a:p>
        </p:txBody>
      </p:sp>
    </p:spTree>
    <p:extLst>
      <p:ext uri="{BB962C8B-B14F-4D97-AF65-F5344CB8AC3E}">
        <p14:creationId xmlns:p14="http://schemas.microsoft.com/office/powerpoint/2010/main" val="708943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endoscopia se ha convertido en la exploración de elección en los pacientes que han ingerido sustancias causticas de forma accidental o intencional, se debe realizar precozmente, durante las primeras 48 horas independientemente de que existan o no síntomas, es una exploración segura, fidedigna, que tiene valor diagnostico y pronostico a corto y a largo plazo, y es terapéutica, debe realizarse tan pronto como el paciente este estable y siempre que no existan contraindicaciones.</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12</a:t>
            </a:fld>
            <a:endParaRPr lang="es-ES"/>
          </a:p>
        </p:txBody>
      </p:sp>
    </p:spTree>
    <p:extLst>
      <p:ext uri="{BB962C8B-B14F-4D97-AF65-F5344CB8AC3E}">
        <p14:creationId xmlns:p14="http://schemas.microsoft.com/office/powerpoint/2010/main" val="344429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gastritis es una lesión inflamatoria que afecta la mucosa gástrica como respuesta a una agresión, desde el punto de vista evolutivo se dividen en agudas y crónicas, puede presentar diferentes aspectos endoscópicos: mucosa </a:t>
            </a:r>
            <a:r>
              <a:rPr lang="es-ES" dirty="0" err="1" smtClean="0"/>
              <a:t>noraml</a:t>
            </a:r>
            <a:r>
              <a:rPr lang="es-ES" dirty="0" smtClean="0"/>
              <a:t>, la confirmación es histológica, edema, granular fino, superficie </a:t>
            </a:r>
            <a:r>
              <a:rPr lang="es-ES" dirty="0" err="1" smtClean="0"/>
              <a:t>nodular,exudado</a:t>
            </a:r>
            <a:r>
              <a:rPr lang="es-ES" dirty="0" smtClean="0"/>
              <a:t>, eritema, erosiones</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15</a:t>
            </a:fld>
            <a:endParaRPr lang="es-ES"/>
          </a:p>
        </p:txBody>
      </p:sp>
    </p:spTree>
    <p:extLst>
      <p:ext uri="{BB962C8B-B14F-4D97-AF65-F5344CB8AC3E}">
        <p14:creationId xmlns:p14="http://schemas.microsoft.com/office/powerpoint/2010/main" val="340629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Aspecto endoscópico de gastritis por H, Pylori</a:t>
            </a:r>
            <a:endParaRPr lang="es-ES" dirty="0"/>
          </a:p>
        </p:txBody>
      </p:sp>
      <p:sp>
        <p:nvSpPr>
          <p:cNvPr id="4" name="Marcador de número de diapositiva 3"/>
          <p:cNvSpPr>
            <a:spLocks noGrp="1"/>
          </p:cNvSpPr>
          <p:nvPr>
            <p:ph type="sldNum" sz="quarter" idx="10"/>
          </p:nvPr>
        </p:nvSpPr>
        <p:spPr/>
        <p:txBody>
          <a:bodyPr/>
          <a:lstStyle/>
          <a:p>
            <a:fld id="{BE022B42-F197-4AE9-B729-FB21D492FB26}" type="slidenum">
              <a:rPr lang="es-ES" smtClean="0"/>
              <a:t>17</a:t>
            </a:fld>
            <a:endParaRPr lang="es-ES"/>
          </a:p>
        </p:txBody>
      </p:sp>
    </p:spTree>
    <p:extLst>
      <p:ext uri="{BB962C8B-B14F-4D97-AF65-F5344CB8AC3E}">
        <p14:creationId xmlns:p14="http://schemas.microsoft.com/office/powerpoint/2010/main" val="312738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79728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0621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5A8AA7-2728-4A53-9596-1C0A05160419}" type="slidenum">
              <a:rPr lang="es-ES" smtClean="0"/>
              <a:t>‹#›</a:t>
            </a:fld>
            <a:endParaRPr lang="es-E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1938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33665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5A8AA7-2728-4A53-9596-1C0A05160419}" type="slidenum">
              <a:rPr lang="es-ES" smtClean="0"/>
              <a:t>‹#›</a:t>
            </a:fld>
            <a:endParaRPr lang="es-E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30368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283732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2270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773769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ítulo, text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92100"/>
            <a:ext cx="10972800" cy="1384300"/>
          </a:xfrm>
        </p:spPr>
        <p:txBody>
          <a:bodyPr/>
          <a:lstStyle/>
          <a:p>
            <a:r>
              <a:rPr lang="pt-PT" smtClean="0"/>
              <a:t>Clique para editar o estilo</a:t>
            </a:r>
            <a:endParaRPr lang="pt-PT"/>
          </a:p>
        </p:txBody>
      </p:sp>
      <p:sp>
        <p:nvSpPr>
          <p:cNvPr id="3" name="Marcador de Posição do Texto 2"/>
          <p:cNvSpPr>
            <a:spLocks noGrp="1"/>
          </p:cNvSpPr>
          <p:nvPr>
            <p:ph type="body" sz="half" idx="1"/>
          </p:nvPr>
        </p:nvSpPr>
        <p:spPr>
          <a:xfrm>
            <a:off x="609600" y="1905000"/>
            <a:ext cx="5384800" cy="41148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97600" y="1905000"/>
            <a:ext cx="5384800" cy="41148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fld id="{B03AA054-2866-456C-926F-3358766B301E}" type="slidenum">
              <a:rPr lang="es-ES" altLang="es-ES"/>
              <a:pPr/>
              <a:t>‹#›</a:t>
            </a:fld>
            <a:endParaRPr lang="es-ES" altLang="es-ES"/>
          </a:p>
        </p:txBody>
      </p:sp>
    </p:spTree>
    <p:extLst>
      <p:ext uri="{BB962C8B-B14F-4D97-AF65-F5344CB8AC3E}">
        <p14:creationId xmlns:p14="http://schemas.microsoft.com/office/powerpoint/2010/main" val="357481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ítulo, texto e 2 objec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92100"/>
            <a:ext cx="10972800" cy="1384300"/>
          </a:xfrm>
        </p:spPr>
        <p:txBody>
          <a:bodyPr/>
          <a:lstStyle/>
          <a:p>
            <a:r>
              <a:rPr lang="pt-PT" smtClean="0"/>
              <a:t>Clique para editar o estilo</a:t>
            </a:r>
            <a:endParaRPr lang="pt-PT"/>
          </a:p>
        </p:txBody>
      </p:sp>
      <p:sp>
        <p:nvSpPr>
          <p:cNvPr id="3" name="Marcador de Posição do Texto 2"/>
          <p:cNvSpPr>
            <a:spLocks noGrp="1"/>
          </p:cNvSpPr>
          <p:nvPr>
            <p:ph type="body" sz="half" idx="1"/>
          </p:nvPr>
        </p:nvSpPr>
        <p:spPr>
          <a:xfrm>
            <a:off x="609600" y="1905000"/>
            <a:ext cx="5384800" cy="41148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quarter" idx="2"/>
          </p:nvPr>
        </p:nvSpPr>
        <p:spPr>
          <a:xfrm>
            <a:off x="6197600" y="1905000"/>
            <a:ext cx="5384800" cy="1981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e Conteúdo 4"/>
          <p:cNvSpPr>
            <a:spLocks noGrp="1"/>
          </p:cNvSpPr>
          <p:nvPr>
            <p:ph sz="quarter" idx="3"/>
          </p:nvPr>
        </p:nvSpPr>
        <p:spPr>
          <a:xfrm>
            <a:off x="6197600" y="4038600"/>
            <a:ext cx="5384800" cy="1981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Rectangle 4"/>
          <p:cNvSpPr>
            <a:spLocks noGrp="1" noChangeArrowheads="1"/>
          </p:cNvSpPr>
          <p:nvPr>
            <p:ph type="dt" sz="half" idx="10"/>
          </p:nvPr>
        </p:nvSpPr>
        <p:spPr>
          <a:ln/>
        </p:spPr>
        <p:txBody>
          <a:bodyPr/>
          <a:lstStyle>
            <a:lvl1pPr>
              <a:defRPr/>
            </a:lvl1pPr>
          </a:lstStyle>
          <a:p>
            <a:pPr>
              <a:defRPr/>
            </a:pPr>
            <a:endParaRPr lang="es-ES"/>
          </a:p>
        </p:txBody>
      </p:sp>
      <p:sp>
        <p:nvSpPr>
          <p:cNvPr id="7" name="Rectangle 5"/>
          <p:cNvSpPr>
            <a:spLocks noGrp="1" noChangeArrowheads="1"/>
          </p:cNvSpPr>
          <p:nvPr>
            <p:ph type="ftr" sz="quarter" idx="11"/>
          </p:nvPr>
        </p:nvSpPr>
        <p:spPr>
          <a:ln/>
        </p:spPr>
        <p:txBody>
          <a:bodyPr/>
          <a:lstStyle>
            <a:lvl1pPr>
              <a:defRPr/>
            </a:lvl1pPr>
          </a:lstStyle>
          <a:p>
            <a:pPr>
              <a:defRPr/>
            </a:pPr>
            <a:endParaRPr lang="es-ES"/>
          </a:p>
        </p:txBody>
      </p:sp>
      <p:sp>
        <p:nvSpPr>
          <p:cNvPr id="8" name="Rectangle 6"/>
          <p:cNvSpPr>
            <a:spLocks noGrp="1" noChangeArrowheads="1"/>
          </p:cNvSpPr>
          <p:nvPr>
            <p:ph type="sldNum" sz="quarter" idx="12"/>
          </p:nvPr>
        </p:nvSpPr>
        <p:spPr>
          <a:ln/>
        </p:spPr>
        <p:txBody>
          <a:bodyPr/>
          <a:lstStyle>
            <a:lvl1pPr>
              <a:defRPr/>
            </a:lvl1pPr>
          </a:lstStyle>
          <a:p>
            <a:fld id="{2E367982-5E0C-408D-9D67-06541E687242}" type="slidenum">
              <a:rPr lang="es-ES" altLang="es-ES"/>
              <a:pPr/>
              <a:t>‹#›</a:t>
            </a:fld>
            <a:endParaRPr lang="es-ES" altLang="es-ES"/>
          </a:p>
        </p:txBody>
      </p:sp>
    </p:spTree>
    <p:extLst>
      <p:ext uri="{BB962C8B-B14F-4D97-AF65-F5344CB8AC3E}">
        <p14:creationId xmlns:p14="http://schemas.microsoft.com/office/powerpoint/2010/main" val="8761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402167" y="228601"/>
            <a:ext cx="11347451" cy="1325563"/>
          </a:xfrm>
        </p:spPr>
        <p:txBody>
          <a:bodyPr/>
          <a:lstStyle/>
          <a:p>
            <a:r>
              <a:rPr lang="pt-PT" smtClean="0"/>
              <a:t>Clique para editar o estilo</a:t>
            </a:r>
            <a:endParaRPr lang="pt-PT"/>
          </a:p>
        </p:txBody>
      </p:sp>
      <p:sp>
        <p:nvSpPr>
          <p:cNvPr id="3" name="Marcador de Posição do Texto 2"/>
          <p:cNvSpPr>
            <a:spLocks noGrp="1"/>
          </p:cNvSpPr>
          <p:nvPr>
            <p:ph type="body" sz="half" idx="1"/>
          </p:nvPr>
        </p:nvSpPr>
        <p:spPr>
          <a:xfrm>
            <a:off x="402168" y="1676401"/>
            <a:ext cx="5592233" cy="442277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ClipArt 3"/>
          <p:cNvSpPr>
            <a:spLocks noGrp="1"/>
          </p:cNvSpPr>
          <p:nvPr>
            <p:ph type="clipArt" sz="half" idx="2"/>
          </p:nvPr>
        </p:nvSpPr>
        <p:spPr>
          <a:xfrm>
            <a:off x="6197601" y="1676401"/>
            <a:ext cx="5592233" cy="4422775"/>
          </a:xfrm>
        </p:spPr>
        <p:txBody>
          <a:bodyPr/>
          <a:lstStyle/>
          <a:p>
            <a:pPr lvl="0"/>
            <a:endParaRPr lang="pt-P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fld id="{8FA573F1-B885-49B2-A081-EB736E697672}" type="slidenum">
              <a:rPr lang="es-ES_tradnl" altLang="es-ES"/>
              <a:pPr/>
              <a:t>‹#›</a:t>
            </a:fld>
            <a:endParaRPr lang="es-ES_tradnl" altLang="es-ES"/>
          </a:p>
        </p:txBody>
      </p:sp>
    </p:spTree>
    <p:extLst>
      <p:ext uri="{BB962C8B-B14F-4D97-AF65-F5344CB8AC3E}">
        <p14:creationId xmlns:p14="http://schemas.microsoft.com/office/powerpoint/2010/main" val="102409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431886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ítulo, ClipArt e texto">
    <p:spTree>
      <p:nvGrpSpPr>
        <p:cNvPr id="1" name=""/>
        <p:cNvGrpSpPr/>
        <p:nvPr/>
      </p:nvGrpSpPr>
      <p:grpSpPr>
        <a:xfrm>
          <a:off x="0" y="0"/>
          <a:ext cx="0" cy="0"/>
          <a:chOff x="0" y="0"/>
          <a:chExt cx="0" cy="0"/>
        </a:xfrm>
      </p:grpSpPr>
      <p:sp>
        <p:nvSpPr>
          <p:cNvPr id="2" name="Título 1"/>
          <p:cNvSpPr>
            <a:spLocks noGrp="1"/>
          </p:cNvSpPr>
          <p:nvPr>
            <p:ph type="title"/>
          </p:nvPr>
        </p:nvSpPr>
        <p:spPr>
          <a:xfrm>
            <a:off x="402167" y="228601"/>
            <a:ext cx="11347451" cy="1325563"/>
          </a:xfrm>
        </p:spPr>
        <p:txBody>
          <a:bodyPr/>
          <a:lstStyle/>
          <a:p>
            <a:r>
              <a:rPr lang="pt-PT" smtClean="0"/>
              <a:t>Clique para editar o estilo</a:t>
            </a:r>
            <a:endParaRPr lang="pt-PT"/>
          </a:p>
        </p:txBody>
      </p:sp>
      <p:sp>
        <p:nvSpPr>
          <p:cNvPr id="3" name="Marcador de Posição do ClipArt 2"/>
          <p:cNvSpPr>
            <a:spLocks noGrp="1"/>
          </p:cNvSpPr>
          <p:nvPr>
            <p:ph type="clipArt" sz="half" idx="1"/>
          </p:nvPr>
        </p:nvSpPr>
        <p:spPr>
          <a:xfrm>
            <a:off x="402168" y="1676401"/>
            <a:ext cx="5592233" cy="4422775"/>
          </a:xfrm>
        </p:spPr>
        <p:txBody>
          <a:bodyPr/>
          <a:lstStyle/>
          <a:p>
            <a:pPr lvl="0"/>
            <a:endParaRPr lang="pt-PT" noProof="0" smtClean="0"/>
          </a:p>
        </p:txBody>
      </p:sp>
      <p:sp>
        <p:nvSpPr>
          <p:cNvPr id="4" name="Marcador de Posição do Texto 3"/>
          <p:cNvSpPr>
            <a:spLocks noGrp="1"/>
          </p:cNvSpPr>
          <p:nvPr>
            <p:ph type="body" sz="half" idx="2"/>
          </p:nvPr>
        </p:nvSpPr>
        <p:spPr>
          <a:xfrm>
            <a:off x="6197601" y="1676401"/>
            <a:ext cx="5592233" cy="442277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fld id="{A724EE06-31BF-43F8-9804-FDFEDB5B97FB}" type="slidenum">
              <a:rPr lang="es-ES_tradnl" altLang="es-ES"/>
              <a:pPr/>
              <a:t>‹#›</a:t>
            </a:fld>
            <a:endParaRPr lang="es-ES_tradnl" altLang="es-ES"/>
          </a:p>
        </p:txBody>
      </p:sp>
    </p:spTree>
    <p:extLst>
      <p:ext uri="{BB962C8B-B14F-4D97-AF65-F5344CB8AC3E}">
        <p14:creationId xmlns:p14="http://schemas.microsoft.com/office/powerpoint/2010/main" val="4076032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cSld name="Título, 1 objecto e 2 objectos">
    <p:spTree>
      <p:nvGrpSpPr>
        <p:cNvPr id="1" name=""/>
        <p:cNvGrpSpPr/>
        <p:nvPr/>
      </p:nvGrpSpPr>
      <p:grpSpPr>
        <a:xfrm>
          <a:off x="0" y="0"/>
          <a:ext cx="0" cy="0"/>
          <a:chOff x="0" y="0"/>
          <a:chExt cx="0" cy="0"/>
        </a:xfrm>
      </p:grpSpPr>
      <p:sp>
        <p:nvSpPr>
          <p:cNvPr id="2" name="Título 1"/>
          <p:cNvSpPr>
            <a:spLocks noGrp="1"/>
          </p:cNvSpPr>
          <p:nvPr>
            <p:ph type="title"/>
          </p:nvPr>
        </p:nvSpPr>
        <p:spPr>
          <a:xfrm>
            <a:off x="402167" y="228601"/>
            <a:ext cx="11347451" cy="1325563"/>
          </a:xfrm>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02168" y="1676401"/>
            <a:ext cx="5592233" cy="442277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quarter" idx="2"/>
          </p:nvPr>
        </p:nvSpPr>
        <p:spPr>
          <a:xfrm>
            <a:off x="6197601" y="1676400"/>
            <a:ext cx="5592233" cy="21351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e Conteúdo 4"/>
          <p:cNvSpPr>
            <a:spLocks noGrp="1"/>
          </p:cNvSpPr>
          <p:nvPr>
            <p:ph sz="quarter" idx="3"/>
          </p:nvPr>
        </p:nvSpPr>
        <p:spPr>
          <a:xfrm>
            <a:off x="6197601" y="3963989"/>
            <a:ext cx="5592233" cy="213518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Rectangle 4"/>
          <p:cNvSpPr>
            <a:spLocks noGrp="1" noChangeArrowheads="1"/>
          </p:cNvSpPr>
          <p:nvPr>
            <p:ph type="dt" sz="half" idx="10"/>
          </p:nvPr>
        </p:nvSpPr>
        <p:spPr>
          <a:ln/>
        </p:spPr>
        <p:txBody>
          <a:bodyPr/>
          <a:lstStyle>
            <a:lvl1pPr>
              <a:defRPr/>
            </a:lvl1pPr>
          </a:lstStyle>
          <a:p>
            <a:pPr>
              <a:defRPr/>
            </a:pPr>
            <a:endParaRPr lang="es-ES_tradnl"/>
          </a:p>
        </p:txBody>
      </p:sp>
      <p:sp>
        <p:nvSpPr>
          <p:cNvPr id="7"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8" name="Rectangle 6"/>
          <p:cNvSpPr>
            <a:spLocks noGrp="1" noChangeArrowheads="1"/>
          </p:cNvSpPr>
          <p:nvPr>
            <p:ph type="sldNum" sz="quarter" idx="12"/>
          </p:nvPr>
        </p:nvSpPr>
        <p:spPr>
          <a:ln/>
        </p:spPr>
        <p:txBody>
          <a:bodyPr/>
          <a:lstStyle>
            <a:lvl1pPr>
              <a:defRPr/>
            </a:lvl1pPr>
          </a:lstStyle>
          <a:p>
            <a:fld id="{D141916A-5BD9-4282-86FE-F200EFBA38E2}" type="slidenum">
              <a:rPr lang="es-ES_tradnl" altLang="es-ES"/>
              <a:pPr/>
              <a:t>‹#›</a:t>
            </a:fld>
            <a:endParaRPr lang="es-ES_tradnl" altLang="es-ES"/>
          </a:p>
        </p:txBody>
      </p:sp>
    </p:spTree>
    <p:extLst>
      <p:ext uri="{BB962C8B-B14F-4D97-AF65-F5344CB8AC3E}">
        <p14:creationId xmlns:p14="http://schemas.microsoft.com/office/powerpoint/2010/main" val="4048408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Título e 4 objec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02167" y="228601"/>
            <a:ext cx="11347451" cy="1325563"/>
          </a:xfrm>
        </p:spPr>
        <p:txBody>
          <a:bodyPr/>
          <a:lstStyle/>
          <a:p>
            <a:r>
              <a:rPr lang="pt-PT" smtClean="0"/>
              <a:t>Clique para editar o estilo</a:t>
            </a:r>
            <a:endParaRPr lang="pt-PT"/>
          </a:p>
        </p:txBody>
      </p:sp>
      <p:sp>
        <p:nvSpPr>
          <p:cNvPr id="3" name="Marcador de Posição de Conteúdo 2"/>
          <p:cNvSpPr>
            <a:spLocks noGrp="1"/>
          </p:cNvSpPr>
          <p:nvPr>
            <p:ph sz="quarter" idx="1"/>
          </p:nvPr>
        </p:nvSpPr>
        <p:spPr>
          <a:xfrm>
            <a:off x="402168" y="1676400"/>
            <a:ext cx="5592233" cy="21351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quarter" idx="2"/>
          </p:nvPr>
        </p:nvSpPr>
        <p:spPr>
          <a:xfrm>
            <a:off x="6197601" y="1676400"/>
            <a:ext cx="5592233" cy="21351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e Conteúdo 4"/>
          <p:cNvSpPr>
            <a:spLocks noGrp="1"/>
          </p:cNvSpPr>
          <p:nvPr>
            <p:ph sz="quarter" idx="3"/>
          </p:nvPr>
        </p:nvSpPr>
        <p:spPr>
          <a:xfrm>
            <a:off x="402168" y="3963989"/>
            <a:ext cx="5592233" cy="213518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e Conteúdo 5"/>
          <p:cNvSpPr>
            <a:spLocks noGrp="1"/>
          </p:cNvSpPr>
          <p:nvPr>
            <p:ph sz="quarter" idx="4"/>
          </p:nvPr>
        </p:nvSpPr>
        <p:spPr>
          <a:xfrm>
            <a:off x="6197601" y="3963989"/>
            <a:ext cx="5592233" cy="2135187"/>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fld id="{8A6EEF2E-4D1C-4B0D-A2D5-416D53A65D7E}" type="slidenum">
              <a:rPr lang="es-ES_tradnl" altLang="es-ES"/>
              <a:pPr/>
              <a:t>‹#›</a:t>
            </a:fld>
            <a:endParaRPr lang="es-ES_tradnl" altLang="es-ES"/>
          </a:p>
        </p:txBody>
      </p:sp>
    </p:spTree>
    <p:extLst>
      <p:ext uri="{BB962C8B-B14F-4D97-AF65-F5344CB8AC3E}">
        <p14:creationId xmlns:p14="http://schemas.microsoft.com/office/powerpoint/2010/main" val="391755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ítulo e gráfico">
    <p:spTree>
      <p:nvGrpSpPr>
        <p:cNvPr id="1" name=""/>
        <p:cNvGrpSpPr/>
        <p:nvPr/>
      </p:nvGrpSpPr>
      <p:grpSpPr>
        <a:xfrm>
          <a:off x="0" y="0"/>
          <a:ext cx="0" cy="0"/>
          <a:chOff x="0" y="0"/>
          <a:chExt cx="0" cy="0"/>
        </a:xfrm>
      </p:grpSpPr>
      <p:sp>
        <p:nvSpPr>
          <p:cNvPr id="2" name="Título 1"/>
          <p:cNvSpPr>
            <a:spLocks noGrp="1"/>
          </p:cNvSpPr>
          <p:nvPr>
            <p:ph type="title"/>
          </p:nvPr>
        </p:nvSpPr>
        <p:spPr>
          <a:xfrm>
            <a:off x="402167" y="228601"/>
            <a:ext cx="11347451" cy="1325563"/>
          </a:xfrm>
        </p:spPr>
        <p:txBody>
          <a:bodyPr/>
          <a:lstStyle/>
          <a:p>
            <a:r>
              <a:rPr lang="pt-PT" smtClean="0"/>
              <a:t>Clique para editar o estilo</a:t>
            </a:r>
            <a:endParaRPr lang="pt-PT"/>
          </a:p>
        </p:txBody>
      </p:sp>
      <p:sp>
        <p:nvSpPr>
          <p:cNvPr id="3" name="Marcador de Posição do Gráfico 2"/>
          <p:cNvSpPr>
            <a:spLocks noGrp="1"/>
          </p:cNvSpPr>
          <p:nvPr>
            <p:ph type="chart" idx="1"/>
          </p:nvPr>
        </p:nvSpPr>
        <p:spPr>
          <a:xfrm>
            <a:off x="402167" y="1676401"/>
            <a:ext cx="11387667" cy="4422775"/>
          </a:xfrm>
        </p:spPr>
        <p:txBody>
          <a:bodyPr/>
          <a:lstStyle/>
          <a:p>
            <a:pPr lvl="0"/>
            <a:endParaRPr lang="pt-P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8EFE9A49-BDA8-44BF-B0B5-8FAFA164B7FF}" type="slidenum">
              <a:rPr lang="es-ES_tradnl" altLang="es-ES"/>
              <a:pPr/>
              <a:t>‹#›</a:t>
            </a:fld>
            <a:endParaRPr lang="es-ES_tradnl" altLang="es-ES"/>
          </a:p>
        </p:txBody>
      </p:sp>
    </p:spTree>
    <p:extLst>
      <p:ext uri="{BB962C8B-B14F-4D97-AF65-F5344CB8AC3E}">
        <p14:creationId xmlns:p14="http://schemas.microsoft.com/office/powerpoint/2010/main" val="344663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1F389A0-1FE7-4F3B-8E3D-BC2141C6E987}" type="datetimeFigureOut">
              <a:rPr lang="es-ES" smtClean="0"/>
              <a:t>24/03/2021</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13309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1634565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1F389A0-1FE7-4F3B-8E3D-BC2141C6E987}" type="datetimeFigureOut">
              <a:rPr lang="es-ES" smtClean="0"/>
              <a:t>24/03/2021</a:t>
            </a:fld>
            <a:endParaRPr lang="es-ES"/>
          </a:p>
        </p:txBody>
      </p:sp>
      <p:sp>
        <p:nvSpPr>
          <p:cNvPr id="8" name="Footer Placeholder 7"/>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3136020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1F389A0-1FE7-4F3B-8E3D-BC2141C6E987}" type="datetimeFigureOut">
              <a:rPr lang="es-ES" smtClean="0"/>
              <a:t>24/03/2021</a:t>
            </a:fld>
            <a:endParaRPr lang="es-ES"/>
          </a:p>
        </p:txBody>
      </p:sp>
      <p:sp>
        <p:nvSpPr>
          <p:cNvPr id="4" name="Footer Placeholder 3"/>
          <p:cNvSpPr>
            <a:spLocks noGrp="1"/>
          </p:cNvSpPr>
          <p:nvPr>
            <p:ph type="ftr" sz="quarter" idx="11"/>
          </p:nvPr>
        </p:nvSpPr>
        <p:spPr/>
        <p:txBody>
          <a:bodyPr/>
          <a:lstStyle/>
          <a:p>
            <a:endParaRPr lang="es-E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2340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389A0-1FE7-4F3B-8E3D-BC2141C6E987}" type="datetimeFigureOut">
              <a:rPr lang="es-ES" smtClean="0"/>
              <a:t>24/03/2021</a:t>
            </a:fld>
            <a:endParaRPr lang="es-ES"/>
          </a:p>
        </p:txBody>
      </p:sp>
      <p:sp>
        <p:nvSpPr>
          <p:cNvPr id="3" name="Footer Placeholder 2"/>
          <p:cNvSpPr>
            <a:spLocks noGrp="1"/>
          </p:cNvSpPr>
          <p:nvPr>
            <p:ph type="ftr" sz="quarter" idx="11"/>
          </p:nvPr>
        </p:nvSpPr>
        <p:spPr/>
        <p:txBody>
          <a:bodyPr/>
          <a:lstStyle/>
          <a:p>
            <a:endParaRPr lang="es-E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217445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53942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1F389A0-1FE7-4F3B-8E3D-BC2141C6E987}" type="datetimeFigureOut">
              <a:rPr lang="es-ES" smtClean="0"/>
              <a:t>24/03/2021</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95A8AA7-2728-4A53-9596-1C0A05160419}" type="slidenum">
              <a:rPr lang="es-ES" smtClean="0"/>
              <a:t>‹#›</a:t>
            </a:fld>
            <a:endParaRPr lang="es-ES"/>
          </a:p>
        </p:txBody>
      </p:sp>
    </p:spTree>
    <p:extLst>
      <p:ext uri="{BB962C8B-B14F-4D97-AF65-F5344CB8AC3E}">
        <p14:creationId xmlns:p14="http://schemas.microsoft.com/office/powerpoint/2010/main" val="2500394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A1F389A0-1FE7-4F3B-8E3D-BC2141C6E987}" type="datetimeFigureOut">
              <a:rPr lang="es-ES" smtClean="0"/>
              <a:t>24/03/2021</a:t>
            </a:fld>
            <a:endParaRPr lang="es-E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95A8AA7-2728-4A53-9596-1C0A05160419}" type="slidenum">
              <a:rPr lang="es-ES" smtClean="0"/>
              <a:t>‹#›</a:t>
            </a:fld>
            <a:endParaRPr lang="es-ES"/>
          </a:p>
        </p:txBody>
      </p:sp>
    </p:spTree>
    <p:extLst>
      <p:ext uri="{BB962C8B-B14F-4D97-AF65-F5344CB8AC3E}">
        <p14:creationId xmlns:p14="http://schemas.microsoft.com/office/powerpoint/2010/main" val="12120637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70.png"/><Relationship Id="rId5" Type="http://schemas.openxmlformats.org/officeDocument/2006/relationships/oleObject" Target="../embeddings/oleObject6.bin"/><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vmlDrawing" Target="../drawings/vmlDrawing5.vml"/><Relationship Id="rId5" Type="http://schemas.openxmlformats.org/officeDocument/2006/relationships/image" Target="../media/image71.png"/><Relationship Id="rId4" Type="http://schemas.openxmlformats.org/officeDocument/2006/relationships/oleObject" Target="../embeddings/oleObject7.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vmlDrawing" Target="../drawings/vmlDrawing6.vml"/><Relationship Id="rId5" Type="http://schemas.openxmlformats.org/officeDocument/2006/relationships/image" Target="../media/image72.png"/><Relationship Id="rId4" Type="http://schemas.openxmlformats.org/officeDocument/2006/relationships/oleObject" Target="../embeddings/oleObject8.bin"/></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2.xml"/><Relationship Id="rId4"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3.xml"/><Relationship Id="rId1" Type="http://schemas.openxmlformats.org/officeDocument/2006/relationships/vmlDrawing" Target="../drawings/vmlDrawing7.vml"/><Relationship Id="rId4" Type="http://schemas.openxmlformats.org/officeDocument/2006/relationships/image" Target="../media/image74.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76.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77.emf"/></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7.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45360" y="1856874"/>
            <a:ext cx="8915399" cy="2262781"/>
          </a:xfrm>
        </p:spPr>
        <p:txBody>
          <a:bodyPr>
            <a:normAutofit/>
          </a:bodyPr>
          <a:lstStyle/>
          <a:p>
            <a:r>
              <a:rPr lang="es-ES" sz="4000" dirty="0" smtClean="0">
                <a:latin typeface="Tahoma" panose="020B0604030504040204" pitchFamily="34" charset="0"/>
                <a:ea typeface="Tahoma" panose="020B0604030504040204" pitchFamily="34" charset="0"/>
                <a:cs typeface="Tahoma" panose="020B0604030504040204" pitchFamily="34" charset="0"/>
              </a:rPr>
              <a:t>Afecciones endoscópicas mas frecuentes en Pediatría</a:t>
            </a:r>
            <a:endParaRPr lang="es-ES" sz="4000" dirty="0">
              <a:latin typeface="Tahoma" panose="020B0604030504040204" pitchFamily="34" charset="0"/>
              <a:ea typeface="Tahoma" panose="020B0604030504040204" pitchFamily="34" charset="0"/>
              <a:cs typeface="Tahoma" panose="020B0604030504040204" pitchFamily="34" charset="0"/>
            </a:endParaRPr>
          </a:p>
        </p:txBody>
      </p:sp>
      <p:sp>
        <p:nvSpPr>
          <p:cNvPr id="3" name="Subtítulo 2"/>
          <p:cNvSpPr>
            <a:spLocks noGrp="1"/>
          </p:cNvSpPr>
          <p:nvPr>
            <p:ph type="subTitle" idx="1"/>
          </p:nvPr>
        </p:nvSpPr>
        <p:spPr>
          <a:xfrm>
            <a:off x="2589213" y="4777379"/>
            <a:ext cx="8915399" cy="1543210"/>
          </a:xfrm>
        </p:spPr>
        <p:txBody>
          <a:bodyPr>
            <a:normAutofit/>
          </a:bodyPr>
          <a:lstStyle/>
          <a:p>
            <a:r>
              <a:rPr lang="es-ES" sz="1600" dirty="0" smtClean="0">
                <a:latin typeface="Tahoma" panose="020B0604030504040204" pitchFamily="34" charset="0"/>
                <a:ea typeface="Tahoma" panose="020B0604030504040204" pitchFamily="34" charset="0"/>
                <a:cs typeface="Tahoma" panose="020B0604030504040204" pitchFamily="34" charset="0"/>
              </a:rPr>
              <a:t>Dra. Maria Elena Trujillo Toledo</a:t>
            </a:r>
          </a:p>
          <a:p>
            <a:r>
              <a:rPr lang="es-ES" sz="1600" dirty="0" smtClean="0">
                <a:latin typeface="Tahoma" panose="020B0604030504040204" pitchFamily="34" charset="0"/>
                <a:ea typeface="Tahoma" panose="020B0604030504040204" pitchFamily="34" charset="0"/>
                <a:cs typeface="Tahoma" panose="020B0604030504040204" pitchFamily="34" charset="0"/>
              </a:rPr>
              <a:t>Especialista de Segundo Grado en Gastroenterología</a:t>
            </a:r>
          </a:p>
          <a:p>
            <a:r>
              <a:rPr lang="es-ES" sz="1600" dirty="0" smtClean="0">
                <a:latin typeface="Tahoma" panose="020B0604030504040204" pitchFamily="34" charset="0"/>
                <a:ea typeface="Tahoma" panose="020B0604030504040204" pitchFamily="34" charset="0"/>
                <a:cs typeface="Tahoma" panose="020B0604030504040204" pitchFamily="34" charset="0"/>
              </a:rPr>
              <a:t>Profesor Auxiliar</a:t>
            </a:r>
          </a:p>
          <a:p>
            <a:r>
              <a:rPr lang="es-ES" sz="1600" dirty="0" smtClean="0">
                <a:latin typeface="Tahoma" panose="020B0604030504040204" pitchFamily="34" charset="0"/>
                <a:ea typeface="Tahoma" panose="020B0604030504040204" pitchFamily="34" charset="0"/>
                <a:cs typeface="Tahoma" panose="020B0604030504040204" pitchFamily="34" charset="0"/>
              </a:rPr>
              <a:t>Hospital Pediátrico universitario Juan Manuel </a:t>
            </a:r>
            <a:r>
              <a:rPr lang="es-ES" sz="1600" dirty="0" err="1" smtClean="0">
                <a:latin typeface="Tahoma" panose="020B0604030504040204" pitchFamily="34" charset="0"/>
                <a:ea typeface="Tahoma" panose="020B0604030504040204" pitchFamily="34" charset="0"/>
                <a:cs typeface="Tahoma" panose="020B0604030504040204" pitchFamily="34" charset="0"/>
              </a:rPr>
              <a:t>Marquez</a:t>
            </a:r>
            <a:endParaRPr lang="es-E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3775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380723" y="757505"/>
            <a:ext cx="3966560" cy="672840"/>
          </a:xfrm>
        </p:spPr>
        <p:txBody>
          <a:bodyPr>
            <a:normAutofit fontScale="90000"/>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Esofagitis eosinofilica</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446" y="1726032"/>
            <a:ext cx="4191000" cy="2543175"/>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4233" y="1807497"/>
            <a:ext cx="2895599" cy="2380247"/>
          </a:xfrm>
          <a:prstGeom prst="rect">
            <a:avLst/>
          </a:prstGeom>
        </p:spPr>
      </p:pic>
      <p:sp>
        <p:nvSpPr>
          <p:cNvPr id="3" name="Rectángulo 2"/>
          <p:cNvSpPr/>
          <p:nvPr/>
        </p:nvSpPr>
        <p:spPr>
          <a:xfrm>
            <a:off x="2941719" y="4432659"/>
            <a:ext cx="2951748" cy="738664"/>
          </a:xfrm>
          <a:prstGeom prst="rect">
            <a:avLst/>
          </a:prstGeom>
        </p:spPr>
        <p:txBody>
          <a:bodyPr wrap="square">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Aspecto anular de la mucosa, </a:t>
            </a:r>
            <a:r>
              <a:rPr lang="es-ES" sz="1400" dirty="0" smtClean="0">
                <a:latin typeface="Tahoma" panose="020B0604030504040204" pitchFamily="34" charset="0"/>
                <a:ea typeface="Tahoma" panose="020B0604030504040204" pitchFamily="34" charset="0"/>
                <a:cs typeface="Tahoma" panose="020B0604030504040204" pitchFamily="34" charset="0"/>
              </a:rPr>
              <a:t>que recuerda la tráquea, corrugado esofágico</a:t>
            </a:r>
          </a:p>
        </p:txBody>
      </p:sp>
      <p:sp>
        <p:nvSpPr>
          <p:cNvPr id="5" name="CuadroTexto 4"/>
          <p:cNvSpPr txBox="1"/>
          <p:nvPr/>
        </p:nvSpPr>
        <p:spPr>
          <a:xfrm>
            <a:off x="7483642" y="4432659"/>
            <a:ext cx="2053389" cy="738664"/>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Infiltrado inflamatorio crónico a expensa de eosinofilos.</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790517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rrowheads="1"/>
          </p:cNvSpPr>
          <p:nvPr>
            <p:ph type="title"/>
          </p:nvPr>
        </p:nvSpPr>
        <p:spPr>
          <a:xfrm>
            <a:off x="1750762" y="353218"/>
            <a:ext cx="8510588" cy="1052513"/>
          </a:xfrm>
        </p:spPr>
        <p:txBody>
          <a:bodyPr>
            <a:normAutofit/>
          </a:bodyPr>
          <a:lstStyle/>
          <a:p>
            <a:pP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Varices esofágicas</a:t>
            </a:r>
          </a:p>
        </p:txBody>
      </p:sp>
      <p:sp>
        <p:nvSpPr>
          <p:cNvPr id="372739" name="Rectangle 3"/>
          <p:cNvSpPr>
            <a:spLocks noGrp="1" noRot="1" noChangeArrowheads="1"/>
          </p:cNvSpPr>
          <p:nvPr>
            <p:ph type="body" sz="half" idx="1"/>
          </p:nvPr>
        </p:nvSpPr>
        <p:spPr>
          <a:xfrm>
            <a:off x="1583823" y="4120553"/>
            <a:ext cx="3455988" cy="1223963"/>
          </a:xfrm>
        </p:spPr>
        <p:txBody>
          <a:bodyPr>
            <a:normAutofit/>
          </a:bodyPr>
          <a:lstStyle/>
          <a:p>
            <a:pPr eaLnBrk="1" hangingPunct="1">
              <a:lnSpc>
                <a:spcPct val="90000"/>
              </a:lnSpc>
              <a:buFont typeface="Wingdings" panose="05000000000000000000" pitchFamily="2" charset="2"/>
              <a:buNone/>
              <a:defRPr/>
            </a:pPr>
            <a:r>
              <a:rPr lang="es-ES" b="1" dirty="0">
                <a:solidFill>
                  <a:srgbClr val="FFFF00"/>
                </a:solidFill>
              </a:rPr>
              <a:t>     </a:t>
            </a:r>
            <a:r>
              <a:rPr lang="es-ES" dirty="0">
                <a:solidFill>
                  <a:schemeClr val="tx1"/>
                </a:solidFill>
                <a:latin typeface="Tahoma" panose="020B0604030504040204" pitchFamily="34" charset="0"/>
                <a:ea typeface="Tahoma" panose="020B0604030504040204" pitchFamily="34" charset="0"/>
                <a:cs typeface="Tahoma" panose="020B0604030504040204" pitchFamily="34" charset="0"/>
              </a:rPr>
              <a:t>Grado II</a:t>
            </a:r>
          </a:p>
          <a:p>
            <a:pPr eaLnBrk="1" hangingPunct="1">
              <a:lnSpc>
                <a:spcPct val="90000"/>
              </a:lnSpc>
              <a:buFont typeface="Wingdings" panose="05000000000000000000" pitchFamily="2" charset="2"/>
              <a:buNone/>
              <a:defRPr/>
            </a:pPr>
            <a:r>
              <a:rPr lang="es-ES" dirty="0">
                <a:solidFill>
                  <a:schemeClr val="tx1"/>
                </a:solidFill>
                <a:latin typeface="Tahoma" panose="020B0604030504040204" pitchFamily="34" charset="0"/>
                <a:ea typeface="Tahoma" panose="020B0604030504040204" pitchFamily="34" charset="0"/>
                <a:cs typeface="Tahoma" panose="020B0604030504040204" pitchFamily="34" charset="0"/>
              </a:rPr>
              <a:t>     Varice esofágica dilatada, tortuosa que protruye hacia  la luz ligeramente</a:t>
            </a:r>
          </a:p>
          <a:p>
            <a:pPr eaLnBrk="1" hangingPunct="1">
              <a:lnSpc>
                <a:spcPct val="90000"/>
              </a:lnSpc>
              <a:buFont typeface="Wingdings" panose="05000000000000000000" pitchFamily="2" charset="2"/>
              <a:buNone/>
              <a:defRPr/>
            </a:pPr>
            <a:endParaRPr lang="es-E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2772" name="Picture 4" descr="eso_varix_150_1_0003039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903246" y="1425178"/>
            <a:ext cx="2519362" cy="2216150"/>
          </a:xfrm>
          <a:noFill/>
          <a:extLst>
            <a:ext uri="{909E8E84-426E-40DD-AFC4-6F175D3DCCD1}">
              <a14:hiddenFill xmlns:a14="http://schemas.microsoft.com/office/drawing/2010/main">
                <a:solidFill>
                  <a:srgbClr val="FFFFFF"/>
                </a:solidFill>
              </a14:hiddenFill>
            </a:ext>
          </a:extLst>
        </p:spPr>
      </p:pic>
      <p:pic>
        <p:nvPicPr>
          <p:cNvPr id="32773" name="Picture 5" descr="eso_varix_1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756" y="1443434"/>
            <a:ext cx="2376488"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Rectangle 6"/>
          <p:cNvSpPr>
            <a:spLocks noRot="1" noChangeArrowheads="1"/>
          </p:cNvSpPr>
          <p:nvPr/>
        </p:nvSpPr>
        <p:spPr bwMode="auto">
          <a:xfrm>
            <a:off x="4907756" y="4120552"/>
            <a:ext cx="2736850" cy="1223963"/>
          </a:xfrm>
          <a:prstGeom prst="rect">
            <a:avLst/>
          </a:prstGeom>
          <a:noFill/>
          <a:ln w="9525">
            <a:noFill/>
            <a:miter lim="800000"/>
            <a:headEnd/>
            <a:tailEnd/>
          </a:ln>
          <a:effectLst/>
        </p:spPr>
        <p:txBody>
          <a:bodyPr/>
          <a:lstStyle/>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Grado III</a:t>
            </a:r>
          </a:p>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Várice tortuosa que</a:t>
            </a:r>
          </a:p>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no ocluye la luz</a:t>
            </a:r>
          </a:p>
        </p:txBody>
      </p:sp>
      <p:pic>
        <p:nvPicPr>
          <p:cNvPr id="32775" name="Picture 7" descr="var_1p_m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788" y="1482328"/>
            <a:ext cx="21145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8"/>
          <p:cNvSpPr>
            <a:spLocks noChangeArrowheads="1"/>
          </p:cNvSpPr>
          <p:nvPr/>
        </p:nvSpPr>
        <p:spPr bwMode="auto">
          <a:xfrm>
            <a:off x="7644606" y="4120551"/>
            <a:ext cx="2555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s-ES" altLang="es-ES" sz="1800" b="0" dirty="0">
                <a:ea typeface="Tahoma" panose="020B0604030504040204" pitchFamily="34" charset="0"/>
                <a:cs typeface="Tahoma" panose="020B0604030504040204" pitchFamily="34" charset="0"/>
              </a:rPr>
              <a:t>Grado IV</a:t>
            </a:r>
          </a:p>
          <a:p>
            <a:pPr eaLnBrk="1" hangingPunct="1"/>
            <a:r>
              <a:rPr lang="es-ES" altLang="es-ES" sz="1800" b="0" dirty="0">
                <a:ea typeface="Tahoma" panose="020B0604030504040204" pitchFamily="34" charset="0"/>
                <a:cs typeface="Tahoma" panose="020B0604030504040204" pitchFamily="34" charset="0"/>
              </a:rPr>
              <a:t>Várices esofágicas tortuosas que ocluyen la luz. Manchas rojas</a:t>
            </a:r>
          </a:p>
        </p:txBody>
      </p:sp>
      <p:sp>
        <p:nvSpPr>
          <p:cNvPr id="32777" name="Rectangle 9"/>
          <p:cNvSpPr>
            <a:spLocks noChangeArrowheads="1"/>
          </p:cNvSpPr>
          <p:nvPr/>
        </p:nvSpPr>
        <p:spPr bwMode="auto">
          <a:xfrm>
            <a:off x="1524000" y="6143647"/>
            <a:ext cx="914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 altLang="es-ES" sz="800" b="0" dirty="0" err="1">
                <a:ea typeface="Tahoma" panose="020B0604030504040204" pitchFamily="34" charset="0"/>
                <a:cs typeface="Tahoma" panose="020B0604030504040204" pitchFamily="34" charset="0"/>
              </a:rPr>
              <a:t>Paquet</a:t>
            </a:r>
            <a:r>
              <a:rPr lang="es-ES" altLang="es-ES" sz="800" b="0" dirty="0">
                <a:ea typeface="Tahoma" panose="020B0604030504040204" pitchFamily="34" charset="0"/>
                <a:cs typeface="Tahoma" panose="020B0604030504040204" pitchFamily="34" charset="0"/>
              </a:rPr>
              <a:t> KJ, Lazar A. </a:t>
            </a:r>
            <a:r>
              <a:rPr lang="es-ES" altLang="es-ES" sz="800" b="0" dirty="0" err="1">
                <a:ea typeface="Tahoma" panose="020B0604030504040204" pitchFamily="34" charset="0"/>
                <a:cs typeface="Tahoma" panose="020B0604030504040204" pitchFamily="34" charset="0"/>
              </a:rPr>
              <a:t>Current</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therapeutic</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strategy</a:t>
            </a:r>
            <a:r>
              <a:rPr lang="es-ES" altLang="es-ES" sz="800" b="0" dirty="0">
                <a:ea typeface="Tahoma" panose="020B0604030504040204" pitchFamily="34" charset="0"/>
                <a:cs typeface="Tahoma" panose="020B0604030504040204" pitchFamily="34" charset="0"/>
              </a:rPr>
              <a:t> in </a:t>
            </a:r>
            <a:r>
              <a:rPr lang="es-ES" altLang="es-ES" sz="800" b="0" dirty="0" err="1">
                <a:ea typeface="Tahoma" panose="020B0604030504040204" pitchFamily="34" charset="0"/>
                <a:cs typeface="Tahoma" panose="020B0604030504040204" pitchFamily="34" charset="0"/>
              </a:rPr>
              <a:t>bleeding</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esophageal</a:t>
            </a:r>
            <a:r>
              <a:rPr lang="es-ES" altLang="es-ES" sz="800" b="0" dirty="0">
                <a:ea typeface="Tahoma" panose="020B0604030504040204" pitchFamily="34" charset="0"/>
                <a:cs typeface="Tahoma" panose="020B0604030504040204" pitchFamily="34" charset="0"/>
              </a:rPr>
              <a:t> varices in </a:t>
            </a:r>
            <a:r>
              <a:rPr lang="es-ES" altLang="es-ES" sz="800" b="0" dirty="0" err="1">
                <a:ea typeface="Tahoma" panose="020B0604030504040204" pitchFamily="34" charset="0"/>
                <a:cs typeface="Tahoma" panose="020B0604030504040204" pitchFamily="34" charset="0"/>
              </a:rPr>
              <a:t>babies</a:t>
            </a:r>
            <a:r>
              <a:rPr lang="es-ES" altLang="es-ES" sz="800" b="0" dirty="0">
                <a:ea typeface="Tahoma" panose="020B0604030504040204" pitchFamily="34" charset="0"/>
                <a:cs typeface="Tahoma" panose="020B0604030504040204" pitchFamily="34" charset="0"/>
              </a:rPr>
              <a:t> and </a:t>
            </a:r>
            <a:r>
              <a:rPr lang="es-ES" altLang="es-ES" sz="800" b="0" dirty="0" err="1">
                <a:ea typeface="Tahoma" panose="020B0604030504040204" pitchFamily="34" charset="0"/>
                <a:cs typeface="Tahoma" panose="020B0604030504040204" pitchFamily="34" charset="0"/>
              </a:rPr>
              <a:t>children</a:t>
            </a:r>
            <a:r>
              <a:rPr lang="es-ES" altLang="es-ES" sz="800" b="0" dirty="0">
                <a:ea typeface="Tahoma" panose="020B0604030504040204" pitchFamily="34" charset="0"/>
                <a:cs typeface="Tahoma" panose="020B0604030504040204" pitchFamily="34" charset="0"/>
              </a:rPr>
              <a:t> and </a:t>
            </a:r>
            <a:r>
              <a:rPr lang="es-ES" altLang="es-ES" sz="800" b="0" dirty="0" err="1">
                <a:ea typeface="Tahoma" panose="020B0604030504040204" pitchFamily="34" charset="0"/>
                <a:cs typeface="Tahoma" panose="020B0604030504040204" pitchFamily="34" charset="0"/>
              </a:rPr>
              <a:t>long</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terms</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results</a:t>
            </a:r>
            <a:r>
              <a:rPr lang="es-ES" altLang="es-ES" sz="800" b="0" dirty="0">
                <a:ea typeface="Tahoma" panose="020B0604030504040204" pitchFamily="34" charset="0"/>
                <a:cs typeface="Tahoma" panose="020B0604030504040204" pitchFamily="34" charset="0"/>
              </a:rPr>
              <a:t> of </a:t>
            </a:r>
            <a:r>
              <a:rPr lang="es-ES" altLang="es-ES" sz="800" b="0" dirty="0" err="1">
                <a:ea typeface="Tahoma" panose="020B0604030504040204" pitchFamily="34" charset="0"/>
                <a:cs typeface="Tahoma" panose="020B0604030504040204" pitchFamily="34" charset="0"/>
              </a:rPr>
              <a:t>endoscopic</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paravariceal</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sclerotherapy</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over</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twenty</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years</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Eur</a:t>
            </a:r>
            <a:r>
              <a:rPr lang="es-ES" altLang="es-ES" sz="800" b="0" dirty="0">
                <a:ea typeface="Tahoma" panose="020B0604030504040204" pitchFamily="34" charset="0"/>
                <a:cs typeface="Tahoma" panose="020B0604030504040204" pitchFamily="34" charset="0"/>
              </a:rPr>
              <a:t> J </a:t>
            </a:r>
            <a:r>
              <a:rPr lang="es-ES" altLang="es-ES" sz="800" b="0" dirty="0" err="1">
                <a:ea typeface="Tahoma" panose="020B0604030504040204" pitchFamily="34" charset="0"/>
                <a:cs typeface="Tahoma" panose="020B0604030504040204" pitchFamily="34" charset="0"/>
              </a:rPr>
              <a:t>Pediatr</a:t>
            </a:r>
            <a:r>
              <a:rPr lang="es-ES" altLang="es-ES" sz="800" b="0" dirty="0">
                <a:ea typeface="Tahoma" panose="020B0604030504040204" pitchFamily="34" charset="0"/>
                <a:cs typeface="Tahoma" panose="020B0604030504040204" pitchFamily="34" charset="0"/>
              </a:rPr>
              <a:t> </a:t>
            </a:r>
            <a:r>
              <a:rPr lang="es-ES" altLang="es-ES" sz="800" b="0" dirty="0" err="1">
                <a:ea typeface="Tahoma" panose="020B0604030504040204" pitchFamily="34" charset="0"/>
                <a:cs typeface="Tahoma" panose="020B0604030504040204" pitchFamily="34" charset="0"/>
              </a:rPr>
              <a:t>Surg</a:t>
            </a:r>
            <a:r>
              <a:rPr lang="es-ES" altLang="es-ES" sz="800" b="0" dirty="0">
                <a:ea typeface="Tahoma" panose="020B0604030504040204" pitchFamily="34" charset="0"/>
                <a:cs typeface="Tahoma" panose="020B0604030504040204" pitchFamily="34" charset="0"/>
              </a:rPr>
              <a:t> 1994;4:165-72.</a:t>
            </a:r>
          </a:p>
        </p:txBody>
      </p:sp>
    </p:spTree>
    <p:extLst>
      <p:ext uri="{BB962C8B-B14F-4D97-AF65-F5344CB8AC3E}">
        <p14:creationId xmlns:p14="http://schemas.microsoft.com/office/powerpoint/2010/main" val="283136664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592924" y="624110"/>
            <a:ext cx="4184865" cy="899890"/>
          </a:xfrm>
        </p:spPr>
        <p:txBody>
          <a:bodyPr>
            <a:normAutofit/>
          </a:bodyPr>
          <a:lstStyle/>
          <a:p>
            <a:r>
              <a:rPr lang="es-ES_tradnl" dirty="0">
                <a:solidFill>
                  <a:schemeClr val="tx1"/>
                </a:solidFill>
                <a:latin typeface="Tahoma" panose="020B0604030504040204" pitchFamily="34" charset="0"/>
                <a:ea typeface="Tahoma" panose="020B0604030504040204" pitchFamily="34" charset="0"/>
                <a:cs typeface="Tahoma" panose="020B0604030504040204" pitchFamily="34" charset="0"/>
              </a:rPr>
              <a:t>Esofagitis </a:t>
            </a:r>
            <a:r>
              <a:rPr lang="es-ES_tradnl" dirty="0" smtClean="0">
                <a:solidFill>
                  <a:schemeClr val="tx1"/>
                </a:solidFill>
                <a:latin typeface="Tahoma" panose="020B0604030504040204" pitchFamily="34" charset="0"/>
                <a:ea typeface="Tahoma" panose="020B0604030504040204" pitchFamily="34" charset="0"/>
                <a:cs typeface="Tahoma" panose="020B0604030504040204" pitchFamily="34" charset="0"/>
              </a:rPr>
              <a:t>caustica</a:t>
            </a:r>
            <a:endParaRPr lang="es-ES" dirty="0"/>
          </a:p>
        </p:txBody>
      </p:sp>
      <p:pic>
        <p:nvPicPr>
          <p:cNvPr id="2" name="Marcador de contenido 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133600" y="2211151"/>
            <a:ext cx="3349124" cy="2677379"/>
          </a:xfrm>
        </p:spPr>
      </p:pic>
      <p:pic>
        <p:nvPicPr>
          <p:cNvPr id="3" name="Marcador de contenido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56421" y="2211151"/>
            <a:ext cx="2879558" cy="2677379"/>
          </a:xfrm>
        </p:spPr>
      </p:pic>
    </p:spTree>
    <p:extLst>
      <p:ext uri="{BB962C8B-B14F-4D97-AF65-F5344CB8AC3E}">
        <p14:creationId xmlns:p14="http://schemas.microsoft.com/office/powerpoint/2010/main" val="4080980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1810084" y="585538"/>
            <a:ext cx="3387558" cy="505325"/>
          </a:xfrm>
        </p:spPr>
        <p:txBody>
          <a:bodyPr>
            <a:normAutofit fontScale="90000"/>
          </a:bodyPr>
          <a:lstStyle/>
          <a:p>
            <a:pPr eaLnBrk="1" hangingPunct="1">
              <a:defRPr/>
            </a:pPr>
            <a:r>
              <a:rPr lang="es-ES_tradnl"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Esofagitis caustica</a:t>
            </a:r>
          </a:p>
        </p:txBody>
      </p:sp>
      <p:sp>
        <p:nvSpPr>
          <p:cNvPr id="132099" name="Rectangle 3"/>
          <p:cNvSpPr>
            <a:spLocks noGrp="1" noRot="1" noChangeArrowheads="1"/>
          </p:cNvSpPr>
          <p:nvPr>
            <p:ph type="body" idx="1"/>
          </p:nvPr>
        </p:nvSpPr>
        <p:spPr>
          <a:xfrm>
            <a:off x="6050297" y="1911101"/>
            <a:ext cx="8540750" cy="4422775"/>
          </a:xfrm>
        </p:spPr>
        <p:txBody>
          <a:bodyPr>
            <a:normAutofit/>
          </a:bodyPr>
          <a:lstStyle/>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Post-cáustico</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Péptica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Post-Escleroterapia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Post-Quirúrgica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Congénita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Vasculitis</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Infecciones</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Radioterapia</a:t>
            </a:r>
          </a:p>
          <a:p>
            <a:pPr eaLnBrk="1" hangingPunct="1">
              <a:lnSpc>
                <a:spcPct val="90000"/>
              </a:lnSpc>
              <a:buFont typeface="Wingdings" panose="05000000000000000000" pitchFamily="2" charset="2"/>
              <a:buChar char="Ø"/>
              <a:defRPr/>
            </a:pPr>
            <a:r>
              <a:rPr lang="es-ES_tradnl" sz="2000" dirty="0" smtClean="0">
                <a:latin typeface="Tahoma" panose="020B0604030504040204" pitchFamily="34" charset="0"/>
                <a:ea typeface="Tahoma" panose="020B0604030504040204" pitchFamily="34" charset="0"/>
                <a:cs typeface="Tahoma" panose="020B0604030504040204" pitchFamily="34" charset="0"/>
              </a:rPr>
              <a:t>Epidermólisis bullosa</a:t>
            </a:r>
            <a:endParaRPr lang="es-ES_tradnl" sz="2000" dirty="0">
              <a:latin typeface="Tahoma" panose="020B0604030504040204" pitchFamily="34" charset="0"/>
              <a:ea typeface="Tahoma" panose="020B0604030504040204" pitchFamily="34" charset="0"/>
              <a:cs typeface="Tahoma" panose="020B0604030504040204" pitchFamily="34" charset="0"/>
            </a:endParaRPr>
          </a:p>
        </p:txBody>
      </p:sp>
      <p:pic>
        <p:nvPicPr>
          <p:cNvPr id="25604" name="Picture 4" descr="estenosis tub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231" y="1576388"/>
            <a:ext cx="1934744" cy="200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834232" y="3578311"/>
            <a:ext cx="1934744" cy="140749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494547" y="5173579"/>
            <a:ext cx="2831432" cy="738664"/>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Estenosis esofágica post ingestión de caustico dilatada con bujías de Savary Gilliard</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
        <p:nvSpPr>
          <p:cNvPr id="4" name="CuadroTexto 3"/>
          <p:cNvSpPr txBox="1"/>
          <p:nvPr/>
        </p:nvSpPr>
        <p:spPr>
          <a:xfrm>
            <a:off x="5542548" y="1391722"/>
            <a:ext cx="3360821" cy="369332"/>
          </a:xfrm>
          <a:prstGeom prst="rect">
            <a:avLst/>
          </a:prstGeom>
          <a:noFill/>
        </p:spPr>
        <p:txBody>
          <a:bodyPr wrap="square" rtlCol="0">
            <a:spAutoFit/>
          </a:bodyPr>
          <a:lstStyle/>
          <a:p>
            <a:r>
              <a:rPr lang="es-ES" dirty="0" smtClean="0">
                <a:latin typeface="Tahoma" panose="020B0604030504040204" pitchFamily="34" charset="0"/>
                <a:ea typeface="Tahoma" panose="020B0604030504040204" pitchFamily="34" charset="0"/>
                <a:cs typeface="Tahoma" panose="020B0604030504040204" pitchFamily="34" charset="0"/>
              </a:rPr>
              <a:t>Causas de estenosis esofágica</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1487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Estómago</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3466492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1919288" y="1026695"/>
            <a:ext cx="4032250" cy="154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S" sz="3200" dirty="0">
                <a:latin typeface="Tahoma" panose="020B0604030504040204" pitchFamily="34" charset="0"/>
                <a:ea typeface="Tahoma" panose="020B0604030504040204" pitchFamily="34" charset="0"/>
                <a:cs typeface="Tahoma" panose="020B0604030504040204" pitchFamily="34" charset="0"/>
              </a:rPr>
              <a:t>Gastritis</a:t>
            </a:r>
          </a:p>
          <a:p>
            <a:pPr algn="ctr" eaLnBrk="1" hangingPunct="1"/>
            <a:r>
              <a:rPr lang="es-ES" altLang="es-ES" sz="3200" dirty="0">
                <a:latin typeface="Tahoma" panose="020B0604030504040204" pitchFamily="34" charset="0"/>
                <a:ea typeface="Tahoma" panose="020B0604030504040204" pitchFamily="34" charset="0"/>
                <a:cs typeface="Tahoma" panose="020B0604030504040204" pitchFamily="34" charset="0"/>
              </a:rPr>
              <a:t>Variedades endoscópicas</a:t>
            </a:r>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l="37817" t="12711" r="4182" b="8824"/>
          <a:stretch>
            <a:fillRect/>
          </a:stretch>
        </p:blipFill>
        <p:spPr bwMode="auto">
          <a:xfrm>
            <a:off x="4495801" y="2911475"/>
            <a:ext cx="154146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p:cNvPicPr>
            <a:picLocks noChangeAspect="1" noChangeArrowheads="1"/>
          </p:cNvPicPr>
          <p:nvPr/>
        </p:nvPicPr>
        <p:blipFill>
          <a:blip r:embed="rId4">
            <a:extLst>
              <a:ext uri="{28A0092B-C50C-407E-A947-70E740481C1C}">
                <a14:useLocalDpi xmlns:a14="http://schemas.microsoft.com/office/drawing/2010/main" val="0"/>
              </a:ext>
            </a:extLst>
          </a:blip>
          <a:srcRect l="38496" t="11937" r="4410" b="9366"/>
          <a:stretch>
            <a:fillRect/>
          </a:stretch>
        </p:blipFill>
        <p:spPr bwMode="auto">
          <a:xfrm>
            <a:off x="6100763" y="1320801"/>
            <a:ext cx="1497012"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p:cNvPicPr>
            <a:picLocks noChangeAspect="1" noChangeArrowheads="1"/>
          </p:cNvPicPr>
          <p:nvPr/>
        </p:nvPicPr>
        <p:blipFill>
          <a:blip r:embed="rId5">
            <a:extLst>
              <a:ext uri="{28A0092B-C50C-407E-A947-70E740481C1C}">
                <a14:useLocalDpi xmlns:a14="http://schemas.microsoft.com/office/drawing/2010/main" val="0"/>
              </a:ext>
            </a:extLst>
          </a:blip>
          <a:srcRect l="38687" t="12627" r="4396" b="9407"/>
          <a:stretch>
            <a:fillRect/>
          </a:stretch>
        </p:blipFill>
        <p:spPr bwMode="auto">
          <a:xfrm>
            <a:off x="7664451" y="2917825"/>
            <a:ext cx="15271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p:cNvPicPr>
            <a:picLocks noChangeAspect="1" noChangeArrowheads="1"/>
          </p:cNvPicPr>
          <p:nvPr/>
        </p:nvPicPr>
        <p:blipFill>
          <a:blip r:embed="rId6">
            <a:extLst>
              <a:ext uri="{28A0092B-C50C-407E-A947-70E740481C1C}">
                <a14:useLocalDpi xmlns:a14="http://schemas.microsoft.com/office/drawing/2010/main" val="0"/>
              </a:ext>
            </a:extLst>
          </a:blip>
          <a:srcRect l="11510" t="2303" r="7649" b="2550"/>
          <a:stretch>
            <a:fillRect/>
          </a:stretch>
        </p:blipFill>
        <p:spPr bwMode="auto">
          <a:xfrm>
            <a:off x="7670801" y="1320800"/>
            <a:ext cx="15208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2" descr="sto_atrofi_150_23440_1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7350" y="2932114"/>
            <a:ext cx="15113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3" descr="metapla_sto_1a_mi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7351" y="4487864"/>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4" descr="metapla_sto_1c_min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1676" y="4508501"/>
            <a:ext cx="1533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5" descr="metapla_sto_1g_min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4414" y="4487864"/>
            <a:ext cx="151288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6" descr="metapla_sto_1i_mina">
            <a:hlinkClick r:id="" action="ppaction://noaction"/>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8739" y="4498975"/>
            <a:ext cx="151288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9" descr="pylorus_150_00019600_1a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1876" y="2903539"/>
            <a:ext cx="148431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742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4145380" y="809458"/>
            <a:ext cx="4146884" cy="959184"/>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Gastritis antral</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18435" name="Rectangle 3"/>
          <p:cNvSpPr>
            <a:spLocks noGrp="1" noRot="1" noChangeArrowheads="1"/>
          </p:cNvSpPr>
          <p:nvPr>
            <p:ph type="body" sz="half" idx="1"/>
          </p:nvPr>
        </p:nvSpPr>
        <p:spPr>
          <a:xfrm>
            <a:off x="3915903" y="4783724"/>
            <a:ext cx="4191000" cy="1098884"/>
          </a:xfrm>
        </p:spPr>
        <p:txBody>
          <a:bodyPr/>
          <a:lstStyle/>
          <a:p>
            <a:pPr>
              <a:buFont typeface="Wingdings" panose="05000000000000000000" pitchFamily="2" charset="2"/>
              <a:buChar char="Ø"/>
            </a:pPr>
            <a:r>
              <a:rPr lang="es-ES" altLang="es-ES" dirty="0" smtClean="0">
                <a:latin typeface="Tahoma" panose="020B0604030504040204" pitchFamily="34" charset="0"/>
                <a:ea typeface="Tahoma" panose="020B0604030504040204" pitchFamily="34" charset="0"/>
                <a:cs typeface="Tahoma" panose="020B0604030504040204" pitchFamily="34" charset="0"/>
              </a:rPr>
              <a:t>Áreas </a:t>
            </a:r>
            <a:r>
              <a:rPr lang="es-ES" altLang="es-ES" dirty="0">
                <a:latin typeface="Tahoma" panose="020B0604030504040204" pitchFamily="34" charset="0"/>
                <a:ea typeface="Tahoma" panose="020B0604030504040204" pitchFamily="34" charset="0"/>
                <a:cs typeface="Tahoma" panose="020B0604030504040204" pitchFamily="34" charset="0"/>
              </a:rPr>
              <a:t>focales de eritema que alternan con zonas pálidas y </a:t>
            </a:r>
            <a:r>
              <a:rPr lang="es-ES" altLang="es-ES" dirty="0" smtClean="0">
                <a:latin typeface="Tahoma" panose="020B0604030504040204" pitchFamily="34" charset="0"/>
                <a:ea typeface="Tahoma" panose="020B0604030504040204" pitchFamily="34" charset="0"/>
                <a:cs typeface="Tahoma" panose="020B0604030504040204" pitchFamily="34" charset="0"/>
              </a:rPr>
              <a:t>edema</a:t>
            </a:r>
            <a:endParaRPr lang="es-ES" altLang="es-ES" dirty="0">
              <a:latin typeface="Tahoma" panose="020B0604030504040204" pitchFamily="34" charset="0"/>
              <a:ea typeface="Tahoma" panose="020B0604030504040204" pitchFamily="34" charset="0"/>
              <a:cs typeface="Tahoma" panose="020B0604030504040204" pitchFamily="34" charset="0"/>
            </a:endParaRPr>
          </a:p>
        </p:txBody>
      </p:sp>
      <p:pic>
        <p:nvPicPr>
          <p:cNvPr id="18436" name="Picture 4" descr="gastrit_150_00024010_1a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481012" y="2061412"/>
            <a:ext cx="3062288" cy="213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descr="gastrit_1a1_150_0002366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18822" y="2061411"/>
            <a:ext cx="3213100" cy="213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00520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1130968" y="604921"/>
            <a:ext cx="5494421" cy="606258"/>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Gastritis nodular por H. Pylori</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19459" name="Rectangle 3"/>
          <p:cNvSpPr>
            <a:spLocks noGrp="1" noRot="1" noChangeArrowheads="1"/>
          </p:cNvSpPr>
          <p:nvPr>
            <p:ph type="body" sz="half" idx="1"/>
          </p:nvPr>
        </p:nvSpPr>
        <p:spPr>
          <a:xfrm>
            <a:off x="3437857" y="4379496"/>
            <a:ext cx="4191000" cy="1676399"/>
          </a:xfrm>
        </p:spPr>
        <p:txBody>
          <a:bodyPr>
            <a:normAutofit/>
          </a:bodyPr>
          <a:lstStyle/>
          <a:p>
            <a:pPr>
              <a:buFont typeface="Wingdings" panose="05000000000000000000" pitchFamily="2" charset="2"/>
              <a:buChar char="Ø"/>
            </a:pPr>
            <a:r>
              <a:rPr lang="es-ES" altLang="es-ES" dirty="0">
                <a:latin typeface="Tahoma" panose="020B0604030504040204" pitchFamily="34" charset="0"/>
                <a:ea typeface="Tahoma" panose="020B0604030504040204" pitchFamily="34" charset="0"/>
                <a:cs typeface="Tahoma" panose="020B0604030504040204" pitchFamily="34" charset="0"/>
              </a:rPr>
              <a:t>Aspecto de </a:t>
            </a:r>
            <a:r>
              <a:rPr lang="es-ES" altLang="es-ES" dirty="0" smtClean="0">
                <a:latin typeface="Tahoma" panose="020B0604030504040204" pitchFamily="34" charset="0"/>
                <a:ea typeface="Tahoma" panose="020B0604030504040204" pitchFamily="34" charset="0"/>
                <a:cs typeface="Tahoma" panose="020B0604030504040204" pitchFamily="34" charset="0"/>
              </a:rPr>
              <a:t>nodularidad </a:t>
            </a:r>
            <a:r>
              <a:rPr lang="es-ES" altLang="es-ES" dirty="0">
                <a:latin typeface="Tahoma" panose="020B0604030504040204" pitchFamily="34" charset="0"/>
                <a:ea typeface="Tahoma" panose="020B0604030504040204" pitchFamily="34" charset="0"/>
                <a:cs typeface="Tahoma" panose="020B0604030504040204" pitchFamily="34" charset="0"/>
              </a:rPr>
              <a:t>o ¨empedrado¨ de la mucosa antral con edema , friabilidad y presencia de erosiones, exudados y puntos hemorrágicos</a:t>
            </a:r>
          </a:p>
        </p:txBody>
      </p:sp>
      <p:pic>
        <p:nvPicPr>
          <p:cNvPr id="19460" name="Picture 4" descr="gastrit_150_a"/>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20388" y="1825626"/>
            <a:ext cx="2465387" cy="213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5" descr="lymph_sto_150_20650_1a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85775" y="1825626"/>
            <a:ext cx="2562225" cy="2136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l="11510" t="2303" r="7649" b="2550"/>
          <a:stretch>
            <a:fillRect/>
          </a:stretch>
        </p:blipFill>
        <p:spPr bwMode="auto">
          <a:xfrm>
            <a:off x="1993232" y="1825626"/>
            <a:ext cx="2727156"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40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4379" y="713042"/>
            <a:ext cx="3416968" cy="734595"/>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Gastritis alcalina</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41987" name="Rectangle 3"/>
          <p:cNvSpPr>
            <a:spLocks noGrp="1" noChangeArrowheads="1"/>
          </p:cNvSpPr>
          <p:nvPr>
            <p:ph type="body" sz="half" idx="1"/>
          </p:nvPr>
        </p:nvSpPr>
        <p:spPr>
          <a:xfrm>
            <a:off x="3645944" y="4149803"/>
            <a:ext cx="4033838" cy="1688431"/>
          </a:xfrm>
        </p:spPr>
        <p:txBody>
          <a:bodyPr/>
          <a:lstStyle/>
          <a:p>
            <a:pPr>
              <a:buFont typeface="Wingdings" panose="05000000000000000000" pitchFamily="2" charset="2"/>
              <a:buChar char="Ø"/>
            </a:pPr>
            <a:r>
              <a:rPr lang="es-ES" altLang="es-ES" dirty="0">
                <a:latin typeface="Tahoma" panose="020B0604030504040204" pitchFamily="34" charset="0"/>
                <a:ea typeface="Tahoma" panose="020B0604030504040204" pitchFamily="34" charset="0"/>
                <a:cs typeface="Tahoma" panose="020B0604030504040204" pitchFamily="34" charset="0"/>
              </a:rPr>
              <a:t>Presencia de liquido de color amarillo verdoso, de cantidad variable, de aspecto bilioso y edema, eritema, exulceraciones y petequias</a:t>
            </a:r>
          </a:p>
        </p:txBody>
      </p:sp>
      <p:pic>
        <p:nvPicPr>
          <p:cNvPr id="41988" name="Picture 4" descr="stom_31360_bile_150_1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1200" y="1693499"/>
            <a:ext cx="2518610" cy="2208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9" descr="stom_31360_bile_150_1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078" y="1678686"/>
            <a:ext cx="2638175" cy="222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26932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3853199" y="477754"/>
            <a:ext cx="4047539" cy="693320"/>
          </a:xfrm>
        </p:spPr>
        <p:txBody>
          <a:bodyPr>
            <a:normAutofit/>
          </a:bodyPr>
          <a:lstStyle/>
          <a:p>
            <a:r>
              <a:rPr lang="es-ES" alt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Gastritis por AINES</a:t>
            </a:r>
          </a:p>
        </p:txBody>
      </p:sp>
      <p:sp>
        <p:nvSpPr>
          <p:cNvPr id="69635" name="Rectangle 3"/>
          <p:cNvSpPr>
            <a:spLocks noGrp="1" noRot="1" noChangeArrowheads="1"/>
          </p:cNvSpPr>
          <p:nvPr>
            <p:ph type="body" sz="half" idx="1"/>
          </p:nvPr>
        </p:nvSpPr>
        <p:spPr>
          <a:xfrm>
            <a:off x="3556084" y="4712456"/>
            <a:ext cx="4038600" cy="1105191"/>
          </a:xfrm>
        </p:spPr>
        <p:txBody>
          <a:bodyPr>
            <a:normAutofit/>
          </a:bodyPr>
          <a:lstStyle/>
          <a:p>
            <a:pPr>
              <a:buFont typeface="Wingdings" panose="05000000000000000000" pitchFamily="2" charset="2"/>
              <a:buChar char="Ø"/>
            </a:pPr>
            <a:r>
              <a:rPr lang="es-ES" altLang="es-ES" sz="1600" dirty="0">
                <a:latin typeface="Tahoma" panose="020B0604030504040204" pitchFamily="34" charset="0"/>
                <a:ea typeface="Tahoma" panose="020B0604030504040204" pitchFamily="34" charset="0"/>
                <a:cs typeface="Tahoma" panose="020B0604030504040204" pitchFamily="34" charset="0"/>
              </a:rPr>
              <a:t>Múltiples erosiones superficiales del antro con eritema perilesional y edema de los pliegues </a:t>
            </a:r>
            <a:r>
              <a:rPr lang="es-ES" altLang="es-ES" sz="1600" dirty="0" smtClean="0">
                <a:latin typeface="Tahoma" panose="020B0604030504040204" pitchFamily="34" charset="0"/>
                <a:ea typeface="Tahoma" panose="020B0604030504040204" pitchFamily="34" charset="0"/>
                <a:cs typeface="Tahoma" panose="020B0604030504040204" pitchFamily="34" charset="0"/>
              </a:rPr>
              <a:t>pre pilóricos</a:t>
            </a:r>
            <a:endParaRPr lang="es-ES" altLang="es-ES" sz="1600" dirty="0">
              <a:latin typeface="Tahoma" panose="020B0604030504040204" pitchFamily="34" charset="0"/>
              <a:ea typeface="Tahoma" panose="020B0604030504040204" pitchFamily="34" charset="0"/>
              <a:cs typeface="Tahoma" panose="020B0604030504040204" pitchFamily="34" charset="0"/>
            </a:endParaRPr>
          </a:p>
        </p:txBody>
      </p:sp>
      <p:pic>
        <p:nvPicPr>
          <p:cNvPr id="69636" name="Picture 4" descr="ero_gas_5a_min1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199691" y="1502696"/>
            <a:ext cx="3095625" cy="287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5" descr="ero_gas_5b_mina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295316" y="1502697"/>
            <a:ext cx="3101975" cy="287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2" descr="stom_ulcus_NSAID_150_00024800_1a1.JPG (4164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1502696"/>
            <a:ext cx="2852736" cy="28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656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err="1" smtClean="0">
                <a:latin typeface="Tahoma" panose="020B0604030504040204" pitchFamily="34" charset="0"/>
                <a:ea typeface="Tahoma" panose="020B0604030504040204" pitchFamily="34" charset="0"/>
                <a:cs typeface="Tahoma" panose="020B0604030504040204" pitchFamily="34" charset="0"/>
              </a:rPr>
              <a:t>Esofago</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47449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59832" y="773362"/>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Gastropatía portal hipertensiva</a:t>
            </a: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6627" name="Rectangle 3"/>
          <p:cNvSpPr>
            <a:spLocks noGrp="1" noChangeArrowheads="1"/>
          </p:cNvSpPr>
          <p:nvPr>
            <p:ph type="body" sz="half" idx="1"/>
          </p:nvPr>
        </p:nvSpPr>
        <p:spPr>
          <a:xfrm>
            <a:off x="1900989" y="2530642"/>
            <a:ext cx="4033838" cy="1463842"/>
          </a:xfrm>
        </p:spPr>
        <p:txBody>
          <a:bodyPr/>
          <a:lstStyle/>
          <a:p>
            <a:pPr eaLnBrk="1" hangingPunct="1">
              <a:buFont typeface="Wingdings" panose="05000000000000000000" pitchFamily="2" charset="2"/>
              <a:buChar char="Ø"/>
              <a:defRPr/>
            </a:pPr>
            <a:r>
              <a:rPr lang="es-ES" dirty="0" smtClean="0">
                <a:solidFill>
                  <a:schemeClr val="tx1"/>
                </a:solidFill>
                <a:latin typeface="Tahoma" panose="020B0604030504040204" pitchFamily="34" charset="0"/>
                <a:ea typeface="Tahoma" panose="020B0604030504040204" pitchFamily="34" charset="0"/>
                <a:cs typeface="Tahoma" panose="020B0604030504040204" pitchFamily="34" charset="0"/>
              </a:rPr>
              <a:t>Mucosa eritematosa en el fundus y cuerpo gástrico con un patrón en forma de mosaico asociado a petequias </a:t>
            </a:r>
          </a:p>
        </p:txBody>
      </p:sp>
      <p:pic>
        <p:nvPicPr>
          <p:cNvPr id="20484" name="Picture 4" descr="sto_15460_portal_150_1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44653" y="1948003"/>
            <a:ext cx="3376864" cy="318948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235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Duodeno</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3204205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3930316" y="845552"/>
            <a:ext cx="2935705" cy="694489"/>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Ulcera péptica</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26627" name="Rectangle 3"/>
          <p:cNvSpPr>
            <a:spLocks noGrp="1" noRot="1" noChangeArrowheads="1"/>
          </p:cNvSpPr>
          <p:nvPr>
            <p:ph type="body" sz="half" idx="1"/>
          </p:nvPr>
        </p:nvSpPr>
        <p:spPr>
          <a:xfrm>
            <a:off x="1628274" y="4379496"/>
            <a:ext cx="3497179" cy="1090862"/>
          </a:xfrm>
        </p:spPr>
        <p:txBody>
          <a:bodyPr>
            <a:normAutofit/>
          </a:bodyPr>
          <a:lstStyle/>
          <a:p>
            <a:pPr>
              <a:buFont typeface="Wingdings" panose="05000000000000000000" pitchFamily="2" charset="2"/>
              <a:buChar char="Ø"/>
            </a:pPr>
            <a:r>
              <a:rPr lang="es-MX" altLang="es-ES" sz="1400" dirty="0">
                <a:latin typeface="Tahoma" panose="020B0604030504040204" pitchFamily="34" charset="0"/>
                <a:ea typeface="Tahoma" panose="020B0604030504040204" pitchFamily="34" charset="0"/>
                <a:cs typeface="Tahoma" panose="020B0604030504040204" pitchFamily="34" charset="0"/>
              </a:rPr>
              <a:t>Presenta un fondo blanquecino mas o menos profundo y la zona </a:t>
            </a:r>
            <a:r>
              <a:rPr lang="es-MX" altLang="es-ES" sz="1400" dirty="0" smtClean="0">
                <a:latin typeface="Tahoma" panose="020B0604030504040204" pitchFamily="34" charset="0"/>
                <a:ea typeface="Tahoma" panose="020B0604030504040204" pitchFamily="34" charset="0"/>
                <a:cs typeface="Tahoma" panose="020B0604030504040204" pitchFamily="34" charset="0"/>
              </a:rPr>
              <a:t>peri ulcerosa </a:t>
            </a:r>
            <a:r>
              <a:rPr lang="es-MX" altLang="es-ES" sz="1400" dirty="0">
                <a:latin typeface="Tahoma" panose="020B0604030504040204" pitchFamily="34" charset="0"/>
                <a:ea typeface="Tahoma" panose="020B0604030504040204" pitchFamily="34" charset="0"/>
                <a:cs typeface="Tahoma" panose="020B0604030504040204" pitchFamily="34" charset="0"/>
              </a:rPr>
              <a:t>con edema y eritema. </a:t>
            </a:r>
            <a:endParaRPr lang="es-ES" altLang="es-ES" sz="1400" dirty="0">
              <a:latin typeface="Tahoma" panose="020B0604030504040204" pitchFamily="34" charset="0"/>
              <a:ea typeface="Tahoma" panose="020B0604030504040204" pitchFamily="34" charset="0"/>
              <a:cs typeface="Tahoma" panose="020B0604030504040204" pitchFamily="34" charset="0"/>
            </a:endParaRPr>
          </a:p>
        </p:txBody>
      </p:sp>
      <p:pic>
        <p:nvPicPr>
          <p:cNvPr id="26628" name="Picture 4" descr="duo_ulcus_150_00019060_1a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14336" y="2153247"/>
            <a:ext cx="2128756" cy="20827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ulcus_duo_150_00020630_1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999747" y="2153247"/>
            <a:ext cx="2293268" cy="208274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759116" y="4403560"/>
            <a:ext cx="4355432" cy="954107"/>
          </a:xfrm>
          <a:prstGeom prst="rect">
            <a:avLst/>
          </a:prstGeom>
        </p:spPr>
        <p:txBody>
          <a:bodyPr wrap="square">
            <a:spAutoFit/>
          </a:bodyPr>
          <a:lstStyle/>
          <a:p>
            <a:pPr marL="285750" indent="-285750">
              <a:buClr>
                <a:schemeClr val="accent1"/>
              </a:buClr>
              <a:buFont typeface="Wingdings" panose="05000000000000000000" pitchFamily="2" charset="2"/>
              <a:buChar char="Ø"/>
              <a:defRPr/>
            </a:pPr>
            <a:r>
              <a:rPr lang="es-MX" sz="1400" dirty="0">
                <a:latin typeface="Tahoma" panose="020B0604030504040204" pitchFamily="34" charset="0"/>
                <a:ea typeface="Tahoma" panose="020B0604030504040204" pitchFamily="34" charset="0"/>
                <a:cs typeface="Tahoma" panose="020B0604030504040204" pitchFamily="34" charset="0"/>
              </a:rPr>
              <a:t>Presenta un fondo blanquecino mas o menos profundo y la zona peri ulcerosa con edema, eritema y sangrado. </a:t>
            </a:r>
          </a:p>
          <a:p>
            <a:pPr marL="285750" indent="-285750">
              <a:buClr>
                <a:schemeClr val="accent1"/>
              </a:buClr>
              <a:buFont typeface="Wingdings" panose="05000000000000000000" pitchFamily="2" charset="2"/>
              <a:buChar char="Ø"/>
              <a:defRPr/>
            </a:pPr>
            <a:r>
              <a:rPr lang="es-MX" sz="1400" dirty="0">
                <a:latin typeface="Tahoma" panose="020B0604030504040204" pitchFamily="34" charset="0"/>
                <a:ea typeface="Tahoma" panose="020B0604030504040204" pitchFamily="34" charset="0"/>
                <a:cs typeface="Tahoma" panose="020B0604030504040204" pitchFamily="34" charset="0"/>
              </a:rPr>
              <a:t>Localizada en cara anterior</a:t>
            </a:r>
          </a:p>
        </p:txBody>
      </p:sp>
    </p:spTree>
    <p:extLst>
      <p:ext uri="{BB962C8B-B14F-4D97-AF65-F5344CB8AC3E}">
        <p14:creationId xmlns:p14="http://schemas.microsoft.com/office/powerpoint/2010/main" val="10203026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Hemorragia digestiva alta no </a:t>
            </a:r>
            <a:r>
              <a:rPr lang="es-ES" sz="3200" dirty="0" err="1" smtClean="0">
                <a:latin typeface="Tahoma" panose="020B0604030504040204" pitchFamily="34" charset="0"/>
                <a:ea typeface="Tahoma" panose="020B0604030504040204" pitchFamily="34" charset="0"/>
                <a:cs typeface="Tahoma" panose="020B0604030504040204" pitchFamily="34" charset="0"/>
              </a:rPr>
              <a:t>varicial</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553028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rrowheads="1"/>
          </p:cNvSpPr>
          <p:nvPr>
            <p:ph type="title"/>
          </p:nvPr>
        </p:nvSpPr>
        <p:spPr>
          <a:xfrm>
            <a:off x="1127126" y="620713"/>
            <a:ext cx="7345363" cy="1325562"/>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Hemorragia </a:t>
            </a: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digestiva alta </a:t>
            </a: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4131" name="Rectangle 3"/>
          <p:cNvSpPr>
            <a:spLocks noGrp="1" noRot="1" noChangeArrowheads="1"/>
          </p:cNvSpPr>
          <p:nvPr>
            <p:ph type="body" sz="half" idx="1"/>
          </p:nvPr>
        </p:nvSpPr>
        <p:spPr>
          <a:xfrm>
            <a:off x="2208214" y="1700214"/>
            <a:ext cx="4186237" cy="4422775"/>
          </a:xfrm>
        </p:spPr>
        <p:txBody>
          <a:bodyPr/>
          <a:lstStyle/>
          <a:p>
            <a:pPr eaLnBrk="1" hangingPunct="1">
              <a:defRPr/>
            </a:pPr>
            <a:endParaRPr lang="es-ES" sz="2000" b="1" dirty="0"/>
          </a:p>
          <a:p>
            <a:pPr eaLnBrk="1" hangingPunct="1">
              <a:buClrTx/>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Emergencia médico quirúrgica</a:t>
            </a:r>
          </a:p>
          <a:p>
            <a:pPr eaLnBrk="1" hangingPunct="1">
              <a:buClrTx/>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Pérdida aguda de sangre</a:t>
            </a:r>
          </a:p>
          <a:p>
            <a:pPr eaLnBrk="1" hangingPunct="1">
              <a:buClrTx/>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Peligro de shock hipovolémico y muerte</a:t>
            </a:r>
          </a:p>
          <a:p>
            <a:pPr eaLnBrk="1" hangingPunct="1">
              <a:buClrTx/>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En niños la HDA es menos frecuente que la HDB </a:t>
            </a:r>
          </a:p>
          <a:p>
            <a:pPr eaLnBrk="1" hangingPunct="1">
              <a:buClrTx/>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En las unidades de terapia el riesgo por lesión aguda de la mucosa es elevado ( 6-20%)</a:t>
            </a:r>
          </a:p>
        </p:txBody>
      </p:sp>
      <p:pic>
        <p:nvPicPr>
          <p:cNvPr id="14340" name="Picture 4" descr="sangramiento 2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4" y="1700213"/>
            <a:ext cx="2879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2129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1899444" y="564473"/>
            <a:ext cx="8510588" cy="1325563"/>
          </a:xfrm>
        </p:spPr>
        <p:txBody>
          <a:bodyPr>
            <a:normAutofit/>
          </a:bodyPr>
          <a:lstStyle/>
          <a:p>
            <a:pPr eaLnBrk="1" hangingPunct="1"/>
            <a:r>
              <a:rPr lang="en-US" altLang="es-ES" sz="3200" dirty="0">
                <a:solidFill>
                  <a:schemeClr val="tx1"/>
                </a:solidFill>
                <a:latin typeface="Tahoma" panose="020B0604030504040204" pitchFamily="34" charset="0"/>
              </a:rPr>
              <a:t>Hemorragia digestiva </a:t>
            </a:r>
            <a:r>
              <a:rPr lang="en-US" altLang="es-ES" sz="3200" dirty="0" smtClean="0">
                <a:solidFill>
                  <a:schemeClr val="tx1"/>
                </a:solidFill>
                <a:latin typeface="Tahoma" panose="020B0604030504040204" pitchFamily="34" charset="0"/>
              </a:rPr>
              <a:t>alta</a:t>
            </a:r>
            <a:endParaRPr lang="en-US" altLang="es-ES" sz="3200" dirty="0">
              <a:solidFill>
                <a:schemeClr val="tx1"/>
              </a:solidFill>
              <a:latin typeface="Tahoma" panose="020B0604030504040204" pitchFamily="34" charset="0"/>
            </a:endParaRPr>
          </a:p>
        </p:txBody>
      </p:sp>
      <p:sp>
        <p:nvSpPr>
          <p:cNvPr id="15363" name="AutoShape 3"/>
          <p:cNvSpPr>
            <a:spLocks noChangeArrowheads="1"/>
          </p:cNvSpPr>
          <p:nvPr/>
        </p:nvSpPr>
        <p:spPr bwMode="gray">
          <a:xfrm>
            <a:off x="2286001" y="2863851"/>
            <a:ext cx="2297113" cy="2797175"/>
          </a:xfrm>
          <a:prstGeom prst="roundRect">
            <a:avLst>
              <a:gd name="adj" fmla="val 4690"/>
            </a:avLst>
          </a:prstGeom>
          <a:solidFill>
            <a:srgbClr val="A9DC86"/>
          </a:solidFill>
          <a:ln w="9525">
            <a:round/>
            <a:headEnd/>
            <a:tailEnd/>
          </a:ln>
          <a:scene3d>
            <a:camera prst="legacyObliqueTopRight"/>
            <a:lightRig rig="legacyFlat3" dir="b"/>
          </a:scene3d>
          <a:sp3d extrusionH="430200" prstMaterial="legacyMatte">
            <a:bevelT w="13500" h="13500" prst="angle"/>
            <a:bevelB w="13500" h="13500" prst="angle"/>
            <a:extrusionClr>
              <a:srgbClr val="A9DC86"/>
            </a:extrusionClr>
            <a:contourClr>
              <a:srgbClr val="A9DC86"/>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4" name="AutoShape 4"/>
          <p:cNvSpPr>
            <a:spLocks noChangeArrowheads="1"/>
          </p:cNvSpPr>
          <p:nvPr/>
        </p:nvSpPr>
        <p:spPr bwMode="gray">
          <a:xfrm>
            <a:off x="2286000" y="2286000"/>
            <a:ext cx="2438400" cy="439738"/>
          </a:xfrm>
          <a:prstGeom prst="roundRect">
            <a:avLst>
              <a:gd name="adj" fmla="val 50000"/>
            </a:avLst>
          </a:prstGeom>
          <a:gradFill rotWithShape="1">
            <a:gsLst>
              <a:gs pos="0">
                <a:srgbClr val="66B828"/>
              </a:gs>
              <a:gs pos="100000">
                <a:srgbClr val="2F611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5" name="AutoShape 5"/>
          <p:cNvSpPr>
            <a:spLocks noChangeArrowheads="1"/>
          </p:cNvSpPr>
          <p:nvPr/>
        </p:nvSpPr>
        <p:spPr bwMode="gray">
          <a:xfrm>
            <a:off x="4948239" y="2863850"/>
            <a:ext cx="2295525" cy="2725738"/>
          </a:xfrm>
          <a:prstGeom prst="roundRect">
            <a:avLst>
              <a:gd name="adj" fmla="val 4690"/>
            </a:avLst>
          </a:prstGeom>
          <a:solidFill>
            <a:srgbClr val="F1D08F"/>
          </a:solidFill>
          <a:ln w="9525">
            <a:round/>
            <a:headEnd/>
            <a:tailEnd/>
          </a:ln>
          <a:scene3d>
            <a:camera prst="legacyObliqueTopRight"/>
            <a:lightRig rig="legacyFlat3" dir="b"/>
          </a:scene3d>
          <a:sp3d extrusionH="430200" prstMaterial="legacyMatte">
            <a:bevelT w="13500" h="13500" prst="angle"/>
            <a:bevelB w="13500" h="13500" prst="angle"/>
            <a:extrusionClr>
              <a:srgbClr val="F1D08F"/>
            </a:extrusionClr>
            <a:contourClr>
              <a:srgbClr val="F1D08F"/>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6" name="AutoShape 6"/>
          <p:cNvSpPr>
            <a:spLocks noChangeArrowheads="1"/>
          </p:cNvSpPr>
          <p:nvPr/>
        </p:nvSpPr>
        <p:spPr bwMode="gray">
          <a:xfrm>
            <a:off x="7608889" y="2852739"/>
            <a:ext cx="2293937" cy="2592387"/>
          </a:xfrm>
          <a:prstGeom prst="roundRect">
            <a:avLst>
              <a:gd name="adj" fmla="val 4690"/>
            </a:avLst>
          </a:prstGeom>
          <a:solidFill>
            <a:srgbClr val="6FC5E3"/>
          </a:solidFill>
          <a:ln w="9525">
            <a:round/>
            <a:headEnd/>
            <a:tailEnd/>
          </a:ln>
          <a:scene3d>
            <a:camera prst="legacyObliqueTopRight"/>
            <a:lightRig rig="legacyFlat3" dir="b"/>
          </a:scene3d>
          <a:sp3d extrusionH="430200" prstMaterial="legacyMatte">
            <a:bevelT w="13500" h="13500" prst="angle"/>
            <a:bevelB w="13500" h="13500" prst="angle"/>
            <a:extrusionClr>
              <a:srgbClr val="6FC5E3"/>
            </a:extrusionClr>
            <a:contourClr>
              <a:srgbClr val="6FC5E3"/>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7" name="Freeform 7"/>
          <p:cNvSpPr>
            <a:spLocks/>
          </p:cNvSpPr>
          <p:nvPr/>
        </p:nvSpPr>
        <p:spPr bwMode="gray">
          <a:xfrm rot="1332565">
            <a:off x="4038600" y="1219200"/>
            <a:ext cx="1466850" cy="115728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93D267">
                  <a:alpha val="32001"/>
                </a:srgbClr>
              </a:gs>
              <a:gs pos="100000">
                <a:srgbClr val="88CE58"/>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8" name="Freeform 8"/>
          <p:cNvSpPr>
            <a:spLocks/>
          </p:cNvSpPr>
          <p:nvPr/>
        </p:nvSpPr>
        <p:spPr bwMode="gray">
          <a:xfrm rot="1754271">
            <a:off x="6991350" y="1219200"/>
            <a:ext cx="1466850" cy="1155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32001"/>
                </a:srgbClr>
              </a:gs>
              <a:gs pos="100000">
                <a:srgbClr val="AD83EB"/>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69" name="Text Box 10"/>
          <p:cNvSpPr txBox="1">
            <a:spLocks noChangeArrowheads="1"/>
          </p:cNvSpPr>
          <p:nvPr/>
        </p:nvSpPr>
        <p:spPr bwMode="gray">
          <a:xfrm>
            <a:off x="2351088" y="3068639"/>
            <a:ext cx="2133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sz="1800" b="0" dirty="0">
                <a:ea typeface="Tahoma" panose="020B0604030504040204" pitchFamily="34" charset="0"/>
                <a:cs typeface="Tahoma" panose="020B0604030504040204" pitchFamily="34" charset="0"/>
              </a:rPr>
              <a:t>Las lesiones erosivas de la mucosa gastrointestinal son la causa más frecuente de hemorragia en pediatria</a:t>
            </a:r>
          </a:p>
        </p:txBody>
      </p:sp>
      <p:sp>
        <p:nvSpPr>
          <p:cNvPr id="15370" name="Text Box 11"/>
          <p:cNvSpPr txBox="1">
            <a:spLocks noChangeArrowheads="1"/>
          </p:cNvSpPr>
          <p:nvPr/>
        </p:nvSpPr>
        <p:spPr bwMode="gray">
          <a:xfrm>
            <a:off x="5087938" y="3068639"/>
            <a:ext cx="2133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sz="1800" b="0" dirty="0">
                <a:latin typeface="Arial" panose="020B0604020202020204" pitchFamily="34" charset="0"/>
              </a:rPr>
              <a:t>Las várices esofágicas secundarias a Hipertensión portal son lo suficientemente frecuentes para considerarlas.</a:t>
            </a:r>
          </a:p>
        </p:txBody>
      </p:sp>
      <p:sp>
        <p:nvSpPr>
          <p:cNvPr id="15371" name="Text Box 12"/>
          <p:cNvSpPr txBox="1">
            <a:spLocks noChangeArrowheads="1"/>
          </p:cNvSpPr>
          <p:nvPr/>
        </p:nvSpPr>
        <p:spPr bwMode="gray">
          <a:xfrm>
            <a:off x="7772400" y="3068639"/>
            <a:ext cx="2133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sz="1600" b="0" dirty="0">
                <a:ea typeface="Tahoma" panose="020B0604030504040204" pitchFamily="34" charset="0"/>
                <a:cs typeface="Tahoma" panose="020B0604030504040204" pitchFamily="34" charset="0"/>
              </a:rPr>
              <a:t>La gastropatia por prolapso (traumática)  por emesis es más común que el Mallory Weiss.</a:t>
            </a:r>
          </a:p>
          <a:p>
            <a:r>
              <a:rPr lang="en-US" altLang="es-ES" sz="1600" b="0" dirty="0">
                <a:ea typeface="Tahoma" panose="020B0604030504040204" pitchFamily="34" charset="0"/>
                <a:cs typeface="Tahoma" panose="020B0604030504040204" pitchFamily="34" charset="0"/>
              </a:rPr>
              <a:t>Lesiones vasculares poco frecuentes </a:t>
            </a:r>
            <a:r>
              <a:rPr lang="en-US" altLang="es-ES" sz="1600" b="0" dirty="0" smtClean="0">
                <a:ea typeface="Tahoma" panose="020B0604030504040204" pitchFamily="34" charset="0"/>
                <a:cs typeface="Tahoma" panose="020B0604030504040204" pitchFamily="34" charset="0"/>
              </a:rPr>
              <a:t>dificiles </a:t>
            </a:r>
            <a:r>
              <a:rPr lang="en-US" altLang="es-ES" sz="1600" b="0" dirty="0">
                <a:ea typeface="Tahoma" panose="020B0604030504040204" pitchFamily="34" charset="0"/>
                <a:cs typeface="Tahoma" panose="020B0604030504040204" pitchFamily="34" charset="0"/>
              </a:rPr>
              <a:t>de hallar</a:t>
            </a:r>
          </a:p>
        </p:txBody>
      </p:sp>
      <p:sp>
        <p:nvSpPr>
          <p:cNvPr id="15372" name="AutoShape 13"/>
          <p:cNvSpPr>
            <a:spLocks noChangeArrowheads="1"/>
          </p:cNvSpPr>
          <p:nvPr/>
        </p:nvSpPr>
        <p:spPr bwMode="gray">
          <a:xfrm>
            <a:off x="4953000" y="2303464"/>
            <a:ext cx="2438400" cy="439737"/>
          </a:xfrm>
          <a:prstGeom prst="roundRect">
            <a:avLst>
              <a:gd name="adj" fmla="val 50000"/>
            </a:avLst>
          </a:prstGeom>
          <a:gradFill rotWithShape="1">
            <a:gsLst>
              <a:gs pos="0">
                <a:srgbClr val="D79133"/>
              </a:gs>
              <a:gs pos="100000">
                <a:srgbClr val="6343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73" name="AutoShape 15"/>
          <p:cNvSpPr>
            <a:spLocks noChangeArrowheads="1"/>
          </p:cNvSpPr>
          <p:nvPr/>
        </p:nvSpPr>
        <p:spPr bwMode="gray">
          <a:xfrm>
            <a:off x="7620000" y="2286000"/>
            <a:ext cx="2438400" cy="439738"/>
          </a:xfrm>
          <a:prstGeom prst="roundRect">
            <a:avLst>
              <a:gd name="adj" fmla="val 50000"/>
            </a:avLst>
          </a:prstGeom>
          <a:gradFill rotWithShape="1">
            <a:gsLst>
              <a:gs pos="0">
                <a:srgbClr val="4B71DD"/>
              </a:gs>
              <a:gs pos="100000">
                <a:srgbClr val="2334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5374" name="Rectangle 22"/>
          <p:cNvSpPr>
            <a:spLocks noChangeArrowheads="1"/>
          </p:cNvSpPr>
          <p:nvPr/>
        </p:nvSpPr>
        <p:spPr bwMode="auto">
          <a:xfrm>
            <a:off x="1271587" y="6165851"/>
            <a:ext cx="1021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r>
              <a:rPr lang="es-ES" altLang="es-ES" sz="1000" dirty="0"/>
              <a:t>Nelson Tratado de Pediatría : Hemorragia gastrointestinal</a:t>
            </a:r>
            <a:br>
              <a:rPr lang="es-ES" altLang="es-ES" sz="1000" dirty="0"/>
            </a:br>
            <a:r>
              <a:rPr lang="es-ES" altLang="es-ES" sz="1000" dirty="0"/>
              <a:t>capítulo 303: Signos y síntomas principales de las enfermedades del aparato digestivo,2009,( </a:t>
            </a:r>
            <a:r>
              <a:rPr lang="es-ES" altLang="es-ES" sz="1000" dirty="0" err="1"/>
              <a:t>Vol</a:t>
            </a:r>
            <a:r>
              <a:rPr lang="es-ES" altLang="es-ES" sz="1000" dirty="0"/>
              <a:t> II) 18 edición, 1527-1528</a:t>
            </a:r>
          </a:p>
        </p:txBody>
      </p:sp>
    </p:spTree>
    <p:extLst>
      <p:ext uri="{BB962C8B-B14F-4D97-AF65-F5344CB8AC3E}">
        <p14:creationId xmlns:p14="http://schemas.microsoft.com/office/powerpoint/2010/main" val="2493126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p:nvPr>
        </p:nvSpPr>
        <p:spPr>
          <a:xfrm>
            <a:off x="1847850" y="319310"/>
            <a:ext cx="8911687" cy="1280890"/>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Hemorragia </a:t>
            </a: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digestiva alta</a:t>
            </a: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Expresión clínica</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387" name="AutoShape 3"/>
          <p:cNvSpPr>
            <a:spLocks noChangeArrowheads="1"/>
          </p:cNvSpPr>
          <p:nvPr/>
        </p:nvSpPr>
        <p:spPr bwMode="invGray">
          <a:xfrm>
            <a:off x="1524000" y="1600200"/>
            <a:ext cx="5715000" cy="4495800"/>
          </a:xfrm>
          <a:prstGeom prst="rightArrow">
            <a:avLst>
              <a:gd name="adj1" fmla="val 86065"/>
              <a:gd name="adj2" fmla="val 31780"/>
            </a:avLst>
          </a:prstGeom>
          <a:gradFill rotWithShape="1">
            <a:gsLst>
              <a:gs pos="0">
                <a:srgbClr val="000066">
                  <a:alpha val="50000"/>
                </a:srgbClr>
              </a:gs>
              <a:gs pos="100000">
                <a:srgbClr val="0066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44068" name="AutoShape 4"/>
          <p:cNvSpPr>
            <a:spLocks noChangeArrowheads="1"/>
          </p:cNvSpPr>
          <p:nvPr/>
        </p:nvSpPr>
        <p:spPr bwMode="blackWhite">
          <a:xfrm>
            <a:off x="1847850" y="1844676"/>
            <a:ext cx="4038600" cy="1279525"/>
          </a:xfrm>
          <a:prstGeom prst="roundRect">
            <a:avLst>
              <a:gd name="adj" fmla="val 9106"/>
            </a:avLst>
          </a:prstGeom>
          <a:gradFill rotWithShape="1">
            <a:gsLst>
              <a:gs pos="0">
                <a:srgbClr val="D85E28">
                  <a:gamma/>
                  <a:shade val="46275"/>
                  <a:invGamma/>
                </a:srgbClr>
              </a:gs>
              <a:gs pos="50000">
                <a:srgbClr val="D85E28"/>
              </a:gs>
              <a:gs pos="100000">
                <a:srgbClr val="D85E28">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n-US" dirty="0">
                <a:solidFill>
                  <a:srgbClr val="000000"/>
                </a:solidFill>
                <a:latin typeface="Arial" charset="0"/>
              </a:rPr>
              <a:t>Hematemesis</a:t>
            </a:r>
          </a:p>
          <a:p>
            <a:pPr algn="ctr" eaLnBrk="0" hangingPunct="0">
              <a:defRPr/>
            </a:pPr>
            <a:r>
              <a:rPr lang="en-US" dirty="0">
                <a:solidFill>
                  <a:srgbClr val="000000"/>
                </a:solidFill>
                <a:latin typeface="Arial" charset="0"/>
              </a:rPr>
              <a:t>Melena</a:t>
            </a:r>
          </a:p>
          <a:p>
            <a:pPr algn="ctr" eaLnBrk="0" hangingPunct="0">
              <a:defRPr/>
            </a:pPr>
            <a:r>
              <a:rPr lang="en-US" dirty="0">
                <a:solidFill>
                  <a:srgbClr val="000000"/>
                </a:solidFill>
                <a:latin typeface="Arial" charset="0"/>
              </a:rPr>
              <a:t>Ambas</a:t>
            </a:r>
          </a:p>
        </p:txBody>
      </p:sp>
      <p:sp>
        <p:nvSpPr>
          <p:cNvPr id="344069" name="AutoShape 5"/>
          <p:cNvSpPr>
            <a:spLocks noChangeArrowheads="1"/>
          </p:cNvSpPr>
          <p:nvPr/>
        </p:nvSpPr>
        <p:spPr bwMode="blackWhite">
          <a:xfrm>
            <a:off x="1828800" y="3276600"/>
            <a:ext cx="4038600" cy="990600"/>
          </a:xfrm>
          <a:prstGeom prst="roundRect">
            <a:avLst>
              <a:gd name="adj" fmla="val 9106"/>
            </a:avLst>
          </a:prstGeom>
          <a:gradFill rotWithShape="1">
            <a:gsLst>
              <a:gs pos="0">
                <a:srgbClr val="699D5F">
                  <a:gamma/>
                  <a:shade val="46275"/>
                  <a:invGamma/>
                </a:srgbClr>
              </a:gs>
              <a:gs pos="50000">
                <a:srgbClr val="699D5F"/>
              </a:gs>
              <a:gs pos="100000">
                <a:srgbClr val="699D5F">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n-US">
                <a:solidFill>
                  <a:srgbClr val="000000"/>
                </a:solidFill>
                <a:latin typeface="Arial" charset="0"/>
              </a:rPr>
              <a:t>Hematoquecia</a:t>
            </a:r>
          </a:p>
        </p:txBody>
      </p:sp>
      <p:sp>
        <p:nvSpPr>
          <p:cNvPr id="344070" name="AutoShape 6"/>
          <p:cNvSpPr>
            <a:spLocks noChangeArrowheads="1"/>
          </p:cNvSpPr>
          <p:nvPr/>
        </p:nvSpPr>
        <p:spPr bwMode="blackWhite">
          <a:xfrm>
            <a:off x="1828800" y="4419600"/>
            <a:ext cx="4038600" cy="990600"/>
          </a:xfrm>
          <a:prstGeom prst="roundRect">
            <a:avLst>
              <a:gd name="adj" fmla="val 9106"/>
            </a:avLst>
          </a:prstGeom>
          <a:gradFill rotWithShape="1">
            <a:gsLst>
              <a:gs pos="0">
                <a:srgbClr val="55A2D7">
                  <a:gamma/>
                  <a:shade val="46275"/>
                  <a:invGamma/>
                </a:srgbClr>
              </a:gs>
              <a:gs pos="50000">
                <a:srgbClr val="55A2D7"/>
              </a:gs>
              <a:gs pos="100000">
                <a:srgbClr val="55A2D7">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n-US">
                <a:solidFill>
                  <a:srgbClr val="000000"/>
                </a:solidFill>
                <a:latin typeface="Arial" charset="0"/>
              </a:rPr>
              <a:t>Anemia</a:t>
            </a:r>
          </a:p>
          <a:p>
            <a:pPr algn="ctr" eaLnBrk="0" hangingPunct="0">
              <a:defRPr/>
            </a:pPr>
            <a:r>
              <a:rPr lang="en-US">
                <a:solidFill>
                  <a:srgbClr val="000000"/>
                </a:solidFill>
                <a:latin typeface="Arial" charset="0"/>
              </a:rPr>
              <a:t>Sangre oculta</a:t>
            </a:r>
          </a:p>
        </p:txBody>
      </p:sp>
      <p:sp>
        <p:nvSpPr>
          <p:cNvPr id="344071" name="AutoShape 7"/>
          <p:cNvSpPr>
            <a:spLocks noChangeArrowheads="1"/>
          </p:cNvSpPr>
          <p:nvPr/>
        </p:nvSpPr>
        <p:spPr bwMode="gray">
          <a:xfrm>
            <a:off x="7315200" y="2209800"/>
            <a:ext cx="2819400" cy="3200400"/>
          </a:xfrm>
          <a:prstGeom prst="roundRect">
            <a:avLst>
              <a:gd name="adj" fmla="val 9106"/>
            </a:avLst>
          </a:prstGeom>
          <a:gradFill rotWithShape="1">
            <a:gsLst>
              <a:gs pos="0">
                <a:srgbClr val="CCFFFF"/>
              </a:gs>
              <a:gs pos="100000">
                <a:srgbClr val="CCFFFF">
                  <a:gamma/>
                  <a:tint val="0"/>
                  <a:invGamma/>
                </a:srgbClr>
              </a:gs>
            </a:gsLst>
            <a:lin ang="5400000" scaled="1"/>
          </a:gradFill>
          <a:ln w="25400">
            <a:noFill/>
            <a:round/>
            <a:headEnd/>
            <a:tailEnd/>
          </a:ln>
          <a:effectLst>
            <a:outerShdw dist="107763" dir="2700000" algn="ctr" rotWithShape="0">
              <a:srgbClr val="000000">
                <a:alpha val="50000"/>
              </a:srgbClr>
            </a:outerShdw>
          </a:effectLst>
        </p:spPr>
        <p:txBody>
          <a:bodyPr anchor="ctr"/>
          <a:lstStyle/>
          <a:p>
            <a:pPr algn="ctr">
              <a:defRPr/>
            </a:pPr>
            <a:endParaRPr lang="en-US">
              <a:solidFill>
                <a:srgbClr val="000000"/>
              </a:solidFill>
              <a:latin typeface="Arial" charset="0"/>
            </a:endParaRPr>
          </a:p>
        </p:txBody>
      </p:sp>
      <p:sp>
        <p:nvSpPr>
          <p:cNvPr id="344072" name="Rectangle 8"/>
          <p:cNvSpPr>
            <a:spLocks noRot="1" noChangeArrowheads="1"/>
          </p:cNvSpPr>
          <p:nvPr/>
        </p:nvSpPr>
        <p:spPr bwMode="auto">
          <a:xfrm>
            <a:off x="7391400" y="2420938"/>
            <a:ext cx="2736850" cy="4437062"/>
          </a:xfrm>
          <a:prstGeom prst="rect">
            <a:avLst/>
          </a:prstGeom>
          <a:noFill/>
          <a:ln w="9525">
            <a:noFill/>
            <a:miter lim="800000"/>
            <a:headEnd/>
            <a:tailEnd/>
          </a:ln>
          <a:effectLst/>
        </p:spPr>
        <p:txBody>
          <a:bodyPr/>
          <a:lstStyle/>
          <a:p>
            <a:pPr marL="342900" indent="-342900">
              <a:spcBef>
                <a:spcPct val="20000"/>
              </a:spcBef>
              <a:buClr>
                <a:srgbClr val="0066FF"/>
              </a:buClr>
              <a:buFont typeface="Wingdings" pitchFamily="2" charset="2"/>
              <a:buChar char="Ø"/>
              <a:defRPr/>
            </a:pPr>
            <a:r>
              <a:rPr lang="es-ES" sz="2000">
                <a:solidFill>
                  <a:srgbClr val="000000"/>
                </a:solidFill>
                <a:effectLst>
                  <a:outerShdw blurRad="38100" dist="38100" dir="2700000" algn="tl">
                    <a:srgbClr val="FFFFFF"/>
                  </a:outerShdw>
                </a:effectLst>
                <a:latin typeface="Arial" charset="0"/>
              </a:rPr>
              <a:t>Depende del lugar de origen</a:t>
            </a:r>
          </a:p>
          <a:p>
            <a:pPr marL="342900" indent="-342900">
              <a:spcBef>
                <a:spcPct val="20000"/>
              </a:spcBef>
              <a:buClr>
                <a:srgbClr val="0066FF"/>
              </a:buClr>
              <a:buFont typeface="Wingdings" pitchFamily="2" charset="2"/>
              <a:buChar char="Ø"/>
              <a:defRPr/>
            </a:pPr>
            <a:r>
              <a:rPr lang="es-ES" sz="2000">
                <a:solidFill>
                  <a:srgbClr val="000000"/>
                </a:solidFill>
                <a:effectLst>
                  <a:outerShdw blurRad="38100" dist="38100" dir="2700000" algn="tl">
                    <a:srgbClr val="FFFFFF"/>
                  </a:outerShdw>
                </a:effectLst>
                <a:latin typeface="Arial" charset="0"/>
              </a:rPr>
              <a:t>Cuantía de la hemorragia </a:t>
            </a:r>
          </a:p>
          <a:p>
            <a:pPr marL="342900" indent="-342900">
              <a:spcBef>
                <a:spcPct val="20000"/>
              </a:spcBef>
              <a:buClr>
                <a:srgbClr val="0066FF"/>
              </a:buClr>
              <a:buFont typeface="Wingdings" pitchFamily="2" charset="2"/>
              <a:buChar char="Ø"/>
              <a:defRPr/>
            </a:pPr>
            <a:r>
              <a:rPr lang="es-ES" sz="2000">
                <a:solidFill>
                  <a:srgbClr val="000000"/>
                </a:solidFill>
                <a:effectLst>
                  <a:outerShdw blurRad="38100" dist="38100" dir="2700000" algn="tl">
                    <a:srgbClr val="FFFFFF"/>
                  </a:outerShdw>
                </a:effectLst>
                <a:latin typeface="Arial" charset="0"/>
              </a:rPr>
              <a:t>Tiempo de permanencia de la sangre en el tubo digestivo</a:t>
            </a:r>
          </a:p>
        </p:txBody>
      </p:sp>
    </p:spTree>
    <p:extLst>
      <p:ext uri="{BB962C8B-B14F-4D97-AF65-F5344CB8AC3E}">
        <p14:creationId xmlns:p14="http://schemas.microsoft.com/office/powerpoint/2010/main" val="3428728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rrowheads="1"/>
          </p:cNvSpPr>
          <p:nvPr>
            <p:ph type="title"/>
          </p:nvPr>
        </p:nvSpPr>
        <p:spPr>
          <a:xfrm>
            <a:off x="1934370" y="263286"/>
            <a:ext cx="8510587" cy="1325563"/>
          </a:xfrm>
        </p:spPr>
        <p:txBody>
          <a:bodyPr>
            <a:normAutofit/>
          </a:bodyPr>
          <a:lstStyle/>
          <a:p>
            <a:pPr eaLnBrk="1" hangingPunct="1">
              <a:defRP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Hemorragia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digestive alta</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Objetivos del manejo</a:t>
            </a:r>
          </a:p>
        </p:txBody>
      </p:sp>
      <p:sp>
        <p:nvSpPr>
          <p:cNvPr id="17411" name="Rectangle 3"/>
          <p:cNvSpPr>
            <a:spLocks noChangeArrowheads="1"/>
          </p:cNvSpPr>
          <p:nvPr/>
        </p:nvSpPr>
        <p:spPr bwMode="gray">
          <a:xfrm>
            <a:off x="1524000" y="1484313"/>
            <a:ext cx="4222750" cy="1008062"/>
          </a:xfrm>
          <a:prstGeom prst="rect">
            <a:avLst/>
          </a:prstGeom>
          <a:gradFill rotWithShape="1">
            <a:gsLst>
              <a:gs pos="0">
                <a:srgbClr val="004B70">
                  <a:alpha val="79999"/>
                </a:srgbClr>
              </a:gs>
              <a:gs pos="100000">
                <a:srgbClr val="E98931"/>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nvGrpSpPr>
          <p:cNvPr id="17412" name="Group 4"/>
          <p:cNvGrpSpPr>
            <a:grpSpLocks/>
          </p:cNvGrpSpPr>
          <p:nvPr/>
        </p:nvGrpSpPr>
        <p:grpSpPr bwMode="auto">
          <a:xfrm>
            <a:off x="5664200" y="1412875"/>
            <a:ext cx="1098550" cy="1081088"/>
            <a:chOff x="1488" y="1968"/>
            <a:chExt cx="432" cy="432"/>
          </a:xfrm>
        </p:grpSpPr>
        <p:grpSp>
          <p:nvGrpSpPr>
            <p:cNvPr id="17436" name="Group 5"/>
            <p:cNvGrpSpPr>
              <a:grpSpLocks/>
            </p:cNvGrpSpPr>
            <p:nvPr/>
          </p:nvGrpSpPr>
          <p:grpSpPr bwMode="auto">
            <a:xfrm>
              <a:off x="1488" y="1968"/>
              <a:ext cx="432" cy="432"/>
              <a:chOff x="2016" y="1920"/>
              <a:chExt cx="1680" cy="1680"/>
            </a:xfrm>
          </p:grpSpPr>
          <p:sp>
            <p:nvSpPr>
              <p:cNvPr id="17438" name="Oval 6"/>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7439" name="Freeform 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88104" name="Text Box 8"/>
            <p:cNvSpPr txBox="1">
              <a:spLocks noChangeArrowheads="1"/>
            </p:cNvSpPr>
            <p:nvPr/>
          </p:nvSpPr>
          <p:spPr bwMode="gray">
            <a:xfrm>
              <a:off x="1649" y="2016"/>
              <a:ext cx="131" cy="148"/>
            </a:xfrm>
            <a:prstGeom prst="rect">
              <a:avLst/>
            </a:prstGeom>
            <a:noFill/>
            <a:ln w="9525" algn="ctr">
              <a:noFill/>
              <a:miter lim="800000"/>
              <a:headEnd/>
              <a:tailEnd/>
            </a:ln>
            <a:effectLst/>
          </p:spPr>
          <p:txBody>
            <a:bodyPr wrap="none">
              <a:spAutoFit/>
            </a:bodyPr>
            <a:lstStyle/>
            <a:p>
              <a:pPr algn="ctr" eaLnBrk="0" hangingPunct="0">
                <a:defRPr/>
              </a:pPr>
              <a:r>
                <a:rPr lang="en-US">
                  <a:solidFill>
                    <a:srgbClr val="000000"/>
                  </a:solidFill>
                  <a:effectLst>
                    <a:outerShdw blurRad="38100" dist="38100" dir="2700000" algn="tl">
                      <a:srgbClr val="FFFFFF"/>
                    </a:outerShdw>
                  </a:effectLst>
                  <a:latin typeface="Verdana" pitchFamily="34" charset="0"/>
                </a:rPr>
                <a:t>1</a:t>
              </a:r>
            </a:p>
          </p:txBody>
        </p:sp>
      </p:grpSp>
      <p:sp>
        <p:nvSpPr>
          <p:cNvPr id="17413" name="Text Box 9"/>
          <p:cNvSpPr txBox="1">
            <a:spLocks noChangeArrowheads="1"/>
          </p:cNvSpPr>
          <p:nvPr/>
        </p:nvSpPr>
        <p:spPr bwMode="auto">
          <a:xfrm>
            <a:off x="1847851" y="1484314"/>
            <a:ext cx="3673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Evaluar magnitud de la pérdida</a:t>
            </a:r>
          </a:p>
          <a:p>
            <a:pPr algn="ctr"/>
            <a:r>
              <a:rPr lang="en-US" altLang="es-ES" sz="1800" b="0" dirty="0">
                <a:ea typeface="Tahoma" panose="020B0604030504040204" pitchFamily="34" charset="0"/>
                <a:cs typeface="Tahoma" panose="020B0604030504040204" pitchFamily="34" charset="0"/>
              </a:rPr>
              <a:t>sanguinea y consecuencias hemodinamicas</a:t>
            </a:r>
          </a:p>
        </p:txBody>
      </p:sp>
      <p:sp>
        <p:nvSpPr>
          <p:cNvPr id="17414" name="Rectangle 10"/>
          <p:cNvSpPr>
            <a:spLocks noChangeArrowheads="1"/>
          </p:cNvSpPr>
          <p:nvPr/>
        </p:nvSpPr>
        <p:spPr bwMode="gray">
          <a:xfrm>
            <a:off x="1524001" y="2997200"/>
            <a:ext cx="4665663" cy="719138"/>
          </a:xfrm>
          <a:prstGeom prst="rect">
            <a:avLst/>
          </a:prstGeom>
          <a:gradFill rotWithShape="1">
            <a:gsLst>
              <a:gs pos="0">
                <a:srgbClr val="004B70">
                  <a:alpha val="79999"/>
                </a:srgbClr>
              </a:gs>
              <a:gs pos="100000">
                <a:srgbClr val="418AEB"/>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nvGrpSpPr>
          <p:cNvPr id="17415" name="Group 11"/>
          <p:cNvGrpSpPr>
            <a:grpSpLocks/>
          </p:cNvGrpSpPr>
          <p:nvPr/>
        </p:nvGrpSpPr>
        <p:grpSpPr bwMode="auto">
          <a:xfrm>
            <a:off x="5840414" y="2727326"/>
            <a:ext cx="1087437" cy="1006475"/>
            <a:chOff x="3938" y="1968"/>
            <a:chExt cx="430" cy="437"/>
          </a:xfrm>
        </p:grpSpPr>
        <p:grpSp>
          <p:nvGrpSpPr>
            <p:cNvPr id="17432" name="Group 12"/>
            <p:cNvGrpSpPr>
              <a:grpSpLocks/>
            </p:cNvGrpSpPr>
            <p:nvPr/>
          </p:nvGrpSpPr>
          <p:grpSpPr bwMode="auto">
            <a:xfrm>
              <a:off x="3938" y="1968"/>
              <a:ext cx="430" cy="437"/>
              <a:chOff x="2016" y="1920"/>
              <a:chExt cx="1680" cy="1680"/>
            </a:xfrm>
          </p:grpSpPr>
          <p:sp>
            <p:nvSpPr>
              <p:cNvPr id="17434" name="Oval 13"/>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7435"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88111" name="Text Box 15"/>
            <p:cNvSpPr txBox="1">
              <a:spLocks noChangeArrowheads="1"/>
            </p:cNvSpPr>
            <p:nvPr/>
          </p:nvSpPr>
          <p:spPr bwMode="gray">
            <a:xfrm>
              <a:off x="4084" y="2028"/>
              <a:ext cx="131" cy="160"/>
            </a:xfrm>
            <a:prstGeom prst="rect">
              <a:avLst/>
            </a:prstGeom>
            <a:noFill/>
            <a:ln w="9525" algn="ctr">
              <a:noFill/>
              <a:miter lim="800000"/>
              <a:headEnd/>
              <a:tailEnd/>
            </a:ln>
            <a:effectLst/>
          </p:spPr>
          <p:txBody>
            <a:bodyPr wrap="none">
              <a:spAutoFit/>
            </a:bodyPr>
            <a:lstStyle/>
            <a:p>
              <a:pPr algn="ctr" eaLnBrk="0" hangingPunct="0">
                <a:defRPr/>
              </a:pPr>
              <a:r>
                <a:rPr lang="en-US">
                  <a:solidFill>
                    <a:srgbClr val="000000"/>
                  </a:solidFill>
                  <a:effectLst>
                    <a:outerShdw blurRad="38100" dist="38100" dir="2700000" algn="tl">
                      <a:srgbClr val="FFFFFF"/>
                    </a:outerShdw>
                  </a:effectLst>
                  <a:latin typeface="Verdana" pitchFamily="34" charset="0"/>
                </a:rPr>
                <a:t>2</a:t>
              </a:r>
            </a:p>
          </p:txBody>
        </p:sp>
      </p:grpSp>
      <p:sp>
        <p:nvSpPr>
          <p:cNvPr id="17416" name="Text Box 16"/>
          <p:cNvSpPr txBox="1">
            <a:spLocks noChangeArrowheads="1"/>
          </p:cNvSpPr>
          <p:nvPr/>
        </p:nvSpPr>
        <p:spPr bwMode="auto">
          <a:xfrm>
            <a:off x="1524000" y="3068638"/>
            <a:ext cx="411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Identificar el origen y la etiología de la hemorragia</a:t>
            </a:r>
          </a:p>
        </p:txBody>
      </p:sp>
      <p:sp>
        <p:nvSpPr>
          <p:cNvPr id="17417" name="Rectangle 17"/>
          <p:cNvSpPr>
            <a:spLocks noChangeArrowheads="1"/>
          </p:cNvSpPr>
          <p:nvPr/>
        </p:nvSpPr>
        <p:spPr bwMode="gray">
          <a:xfrm>
            <a:off x="1524001" y="4090989"/>
            <a:ext cx="5686425" cy="720725"/>
          </a:xfrm>
          <a:prstGeom prst="rect">
            <a:avLst/>
          </a:prstGeom>
          <a:gradFill rotWithShape="1">
            <a:gsLst>
              <a:gs pos="0">
                <a:srgbClr val="004B70">
                  <a:alpha val="79999"/>
                </a:srgbClr>
              </a:gs>
              <a:gs pos="100000">
                <a:srgbClr val="9942E0"/>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nvGrpSpPr>
          <p:cNvPr id="17418" name="Group 18"/>
          <p:cNvGrpSpPr>
            <a:grpSpLocks/>
          </p:cNvGrpSpPr>
          <p:nvPr/>
        </p:nvGrpSpPr>
        <p:grpSpPr bwMode="auto">
          <a:xfrm>
            <a:off x="6527800" y="3860801"/>
            <a:ext cx="1098550" cy="1012825"/>
            <a:chOff x="3552" y="3339"/>
            <a:chExt cx="412" cy="392"/>
          </a:xfrm>
        </p:grpSpPr>
        <p:grpSp>
          <p:nvGrpSpPr>
            <p:cNvPr id="17428" name="Group 19"/>
            <p:cNvGrpSpPr>
              <a:grpSpLocks/>
            </p:cNvGrpSpPr>
            <p:nvPr/>
          </p:nvGrpSpPr>
          <p:grpSpPr bwMode="auto">
            <a:xfrm>
              <a:off x="3552" y="3339"/>
              <a:ext cx="412" cy="392"/>
              <a:chOff x="2016" y="1920"/>
              <a:chExt cx="1680" cy="1680"/>
            </a:xfrm>
          </p:grpSpPr>
          <p:sp>
            <p:nvSpPr>
              <p:cNvPr id="17430" name="Oval 20"/>
              <p:cNvSpPr>
                <a:spLocks noChangeArrowheads="1"/>
              </p:cNvSpPr>
              <p:nvPr/>
            </p:nvSpPr>
            <p:spPr bwMode="gray">
              <a:xfrm>
                <a:off x="2016" y="1920"/>
                <a:ext cx="1680" cy="1680"/>
              </a:xfrm>
              <a:prstGeom prst="ellipse">
                <a:avLst/>
              </a:prstGeom>
              <a:gradFill rotWithShape="1">
                <a:gsLst>
                  <a:gs pos="0">
                    <a:srgbClr val="9966FF"/>
                  </a:gs>
                  <a:gs pos="100000">
                    <a:srgbClr val="25193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7431" name="Freeform 21"/>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88118" name="Text Box 22"/>
            <p:cNvSpPr txBox="1">
              <a:spLocks noChangeArrowheads="1"/>
            </p:cNvSpPr>
            <p:nvPr/>
          </p:nvSpPr>
          <p:spPr bwMode="gray">
            <a:xfrm>
              <a:off x="3717" y="3360"/>
              <a:ext cx="125" cy="143"/>
            </a:xfrm>
            <a:prstGeom prst="rect">
              <a:avLst/>
            </a:prstGeom>
            <a:noFill/>
            <a:ln w="9525" algn="ctr">
              <a:noFill/>
              <a:miter lim="800000"/>
              <a:headEnd/>
              <a:tailEnd/>
            </a:ln>
            <a:effectLst/>
          </p:spPr>
          <p:txBody>
            <a:bodyPr wrap="none">
              <a:spAutoFit/>
            </a:bodyPr>
            <a:lstStyle/>
            <a:p>
              <a:pPr algn="ctr" eaLnBrk="0" hangingPunct="0">
                <a:defRPr/>
              </a:pPr>
              <a:r>
                <a:rPr lang="en-US">
                  <a:solidFill>
                    <a:srgbClr val="000000"/>
                  </a:solidFill>
                  <a:effectLst>
                    <a:outerShdw blurRad="38100" dist="38100" dir="2700000" algn="tl">
                      <a:srgbClr val="FFFFFF"/>
                    </a:outerShdw>
                  </a:effectLst>
                  <a:latin typeface="Verdana" pitchFamily="34" charset="0"/>
                </a:rPr>
                <a:t>3</a:t>
              </a:r>
            </a:p>
          </p:txBody>
        </p:sp>
      </p:grpSp>
      <p:sp>
        <p:nvSpPr>
          <p:cNvPr id="17419" name="Text Box 23"/>
          <p:cNvSpPr txBox="1">
            <a:spLocks noChangeArrowheads="1"/>
          </p:cNvSpPr>
          <p:nvPr/>
        </p:nvSpPr>
        <p:spPr bwMode="auto">
          <a:xfrm>
            <a:off x="1524000" y="4149725"/>
            <a:ext cx="487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Tratamiento efectivo médico, endoscópico</a:t>
            </a:r>
          </a:p>
          <a:p>
            <a:pPr algn="ctr"/>
            <a:r>
              <a:rPr lang="en-US" altLang="es-ES" sz="1800" b="0" dirty="0">
                <a:ea typeface="Tahoma" panose="020B0604030504040204" pitchFamily="34" charset="0"/>
                <a:cs typeface="Tahoma" panose="020B0604030504040204" pitchFamily="34" charset="0"/>
              </a:rPr>
              <a:t>o combinado</a:t>
            </a:r>
          </a:p>
        </p:txBody>
      </p:sp>
      <p:sp>
        <p:nvSpPr>
          <p:cNvPr id="17420" name="Rectangle 24"/>
          <p:cNvSpPr>
            <a:spLocks noChangeArrowheads="1"/>
          </p:cNvSpPr>
          <p:nvPr/>
        </p:nvSpPr>
        <p:spPr bwMode="gray">
          <a:xfrm>
            <a:off x="1524001" y="5229225"/>
            <a:ext cx="6392863" cy="719138"/>
          </a:xfrm>
          <a:prstGeom prst="rect">
            <a:avLst/>
          </a:prstGeom>
          <a:gradFill rotWithShape="1">
            <a:gsLst>
              <a:gs pos="0">
                <a:srgbClr val="004B70">
                  <a:alpha val="79999"/>
                </a:srgbClr>
              </a:gs>
              <a:gs pos="100000">
                <a:srgbClr val="33AD8A"/>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nvGrpSpPr>
          <p:cNvPr id="17421" name="Group 25"/>
          <p:cNvGrpSpPr>
            <a:grpSpLocks/>
          </p:cNvGrpSpPr>
          <p:nvPr/>
        </p:nvGrpSpPr>
        <p:grpSpPr bwMode="auto">
          <a:xfrm>
            <a:off x="7202488" y="4953001"/>
            <a:ext cx="1103312" cy="1019175"/>
            <a:chOff x="2016" y="1920"/>
            <a:chExt cx="1680" cy="1680"/>
          </a:xfrm>
        </p:grpSpPr>
        <p:sp>
          <p:nvSpPr>
            <p:cNvPr id="17426" name="Oval 26"/>
            <p:cNvSpPr>
              <a:spLocks noChangeArrowheads="1"/>
            </p:cNvSpPr>
            <p:nvPr/>
          </p:nvSpPr>
          <p:spPr bwMode="gray">
            <a:xfrm>
              <a:off x="2016" y="1920"/>
              <a:ext cx="1680" cy="1680"/>
            </a:xfrm>
            <a:prstGeom prst="ellipse">
              <a:avLst/>
            </a:prstGeom>
            <a:gradFill rotWithShape="1">
              <a:gsLst>
                <a:gs pos="0">
                  <a:srgbClr val="33CCCC"/>
                </a:gs>
                <a:gs pos="100000">
                  <a:srgbClr val="0C323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7427" name="Freeform 2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88124" name="Text Box 28"/>
          <p:cNvSpPr txBox="1">
            <a:spLocks noChangeArrowheads="1"/>
          </p:cNvSpPr>
          <p:nvPr/>
        </p:nvSpPr>
        <p:spPr bwMode="gray">
          <a:xfrm>
            <a:off x="7570610" y="5157788"/>
            <a:ext cx="332142" cy="369332"/>
          </a:xfrm>
          <a:prstGeom prst="rect">
            <a:avLst/>
          </a:prstGeom>
          <a:noFill/>
          <a:ln w="9525" algn="ctr">
            <a:noFill/>
            <a:miter lim="800000"/>
            <a:headEnd/>
            <a:tailEnd/>
          </a:ln>
          <a:effectLst/>
        </p:spPr>
        <p:txBody>
          <a:bodyPr wrap="none">
            <a:spAutoFit/>
          </a:bodyPr>
          <a:lstStyle/>
          <a:p>
            <a:pPr algn="ctr" eaLnBrk="0" hangingPunct="0">
              <a:defRPr/>
            </a:pPr>
            <a:r>
              <a:rPr lang="en-US">
                <a:solidFill>
                  <a:srgbClr val="000000"/>
                </a:solidFill>
                <a:effectLst>
                  <a:outerShdw blurRad="38100" dist="38100" dir="2700000" algn="tl">
                    <a:srgbClr val="FFFFFF"/>
                  </a:outerShdw>
                </a:effectLst>
                <a:latin typeface="Verdana" pitchFamily="34" charset="0"/>
              </a:rPr>
              <a:t>4</a:t>
            </a:r>
          </a:p>
        </p:txBody>
      </p:sp>
      <p:sp>
        <p:nvSpPr>
          <p:cNvPr id="17423" name="Text Box 29"/>
          <p:cNvSpPr txBox="1">
            <a:spLocks noChangeArrowheads="1"/>
          </p:cNvSpPr>
          <p:nvPr/>
        </p:nvSpPr>
        <p:spPr bwMode="auto">
          <a:xfrm>
            <a:off x="1847850" y="5373688"/>
            <a:ext cx="4730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Solución definitiva médica o quirúrgica</a:t>
            </a:r>
          </a:p>
        </p:txBody>
      </p:sp>
      <p:sp>
        <p:nvSpPr>
          <p:cNvPr id="17424" name="AutoShape 30"/>
          <p:cNvSpPr>
            <a:spLocks noChangeArrowheads="1"/>
          </p:cNvSpPr>
          <p:nvPr/>
        </p:nvSpPr>
        <p:spPr bwMode="auto">
          <a:xfrm>
            <a:off x="7696200" y="1676400"/>
            <a:ext cx="2514600" cy="1981200"/>
          </a:xfrm>
          <a:prstGeom prst="wedgeRoundRectCallout">
            <a:avLst>
              <a:gd name="adj1" fmla="val -44759"/>
              <a:gd name="adj2" fmla="val 84694"/>
              <a:gd name="adj3" fmla="val 16667"/>
            </a:avLst>
          </a:prstGeom>
          <a:solidFill>
            <a:srgbClr val="D1C673"/>
          </a:solidFill>
          <a:ln w="38100" algn="ctr">
            <a:solidFill>
              <a:schemeClr val="tx1"/>
            </a:solidFill>
            <a:miter lim="800000"/>
            <a:headEnd/>
            <a:tailEnd/>
          </a:ln>
        </p:spPr>
        <p:txBody>
          <a:bodyPr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endParaRPr lang="en-US" altLang="es-ES">
              <a:solidFill>
                <a:srgbClr val="000000"/>
              </a:solidFill>
              <a:latin typeface="Arial" panose="020B0604020202020204" pitchFamily="34" charset="0"/>
            </a:endParaRPr>
          </a:p>
        </p:txBody>
      </p:sp>
      <p:pic>
        <p:nvPicPr>
          <p:cNvPr id="17425" name="Picture 31" descr="Camilleros efwer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12125" y="2205039"/>
            <a:ext cx="1714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285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057400" y="3200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endParaRPr lang="es-ES" altLang="es-ES" b="0">
              <a:latin typeface="Times New Roman" panose="02020603050405020304" pitchFamily="18" charset="0"/>
            </a:endParaRPr>
          </a:p>
        </p:txBody>
      </p:sp>
      <p:sp>
        <p:nvSpPr>
          <p:cNvPr id="18435" name="Text Box 3"/>
          <p:cNvSpPr txBox="1">
            <a:spLocks noChangeArrowheads="1"/>
          </p:cNvSpPr>
          <p:nvPr/>
        </p:nvSpPr>
        <p:spPr bwMode="auto">
          <a:xfrm>
            <a:off x="1973264" y="1914526"/>
            <a:ext cx="31686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chemeClr val="accent1"/>
              </a:buClr>
              <a:buFont typeface="Wingdings" panose="05000000000000000000" pitchFamily="2" charset="2"/>
              <a:buChar char="Ø"/>
            </a:pPr>
            <a:r>
              <a:rPr lang="es-ES_tradnl" altLang="es-ES" sz="2000" dirty="0">
                <a:latin typeface="Arial" panose="020B0604020202020204" pitchFamily="34" charset="0"/>
              </a:rPr>
              <a:t>Depende de la cuantía del sangrado</a:t>
            </a:r>
          </a:p>
          <a:p>
            <a:pPr eaLnBrk="1" hangingPunct="1">
              <a:spcBef>
                <a:spcPct val="50000"/>
              </a:spcBef>
              <a:buClr>
                <a:schemeClr val="accent1"/>
              </a:buClr>
              <a:buFont typeface="Wingdings" panose="05000000000000000000" pitchFamily="2" charset="2"/>
              <a:buChar char="Ø"/>
            </a:pPr>
            <a:r>
              <a:rPr lang="es-ES_tradnl" altLang="es-ES" sz="2000" dirty="0">
                <a:latin typeface="Arial" panose="020B0604020202020204" pitchFamily="34" charset="0"/>
              </a:rPr>
              <a:t>85% ceden espontáneamente. </a:t>
            </a:r>
          </a:p>
          <a:p>
            <a:pPr eaLnBrk="1" hangingPunct="1">
              <a:spcBef>
                <a:spcPct val="50000"/>
              </a:spcBef>
              <a:buClr>
                <a:schemeClr val="accent1"/>
              </a:buClr>
              <a:buFont typeface="Wingdings" panose="05000000000000000000" pitchFamily="2" charset="2"/>
              <a:buChar char="Ø"/>
            </a:pPr>
            <a:r>
              <a:rPr lang="es-ES_tradnl" altLang="es-ES" sz="2000" dirty="0">
                <a:latin typeface="Arial" panose="020B0604020202020204" pitchFamily="34" charset="0"/>
              </a:rPr>
              <a:t>20% recidivan (factor principal de mortalidad) </a:t>
            </a:r>
          </a:p>
          <a:p>
            <a:pPr eaLnBrk="1" hangingPunct="1">
              <a:spcBef>
                <a:spcPct val="50000"/>
              </a:spcBef>
              <a:buClr>
                <a:schemeClr val="accent1"/>
              </a:buClr>
              <a:buFont typeface="Wingdings" panose="05000000000000000000" pitchFamily="2" charset="2"/>
              <a:buChar char="Ø"/>
            </a:pPr>
            <a:r>
              <a:rPr lang="es-ES_tradnl" altLang="es-ES" sz="2000" dirty="0"/>
              <a:t>15% hemorragias masivas mueren</a:t>
            </a:r>
          </a:p>
          <a:p>
            <a:pPr eaLnBrk="1" hangingPunct="1">
              <a:spcBef>
                <a:spcPct val="50000"/>
              </a:spcBef>
              <a:buClr>
                <a:schemeClr val="accent1"/>
              </a:buClr>
              <a:buFont typeface="Wingdings" panose="05000000000000000000" pitchFamily="2" charset="2"/>
              <a:buChar char="Ø"/>
            </a:pPr>
            <a:r>
              <a:rPr lang="es-ES_tradnl" altLang="es-ES" sz="2000" dirty="0"/>
              <a:t>5-8% no se identifica la causa</a:t>
            </a:r>
            <a:endParaRPr lang="es-ES_tradnl" altLang="es-ES" sz="2000" dirty="0">
              <a:latin typeface="Arial" panose="020B0604020202020204" pitchFamily="34" charset="0"/>
            </a:endParaRPr>
          </a:p>
        </p:txBody>
      </p:sp>
      <p:sp>
        <p:nvSpPr>
          <p:cNvPr id="387076" name="Text Box 4"/>
          <p:cNvSpPr txBox="1">
            <a:spLocks noChangeArrowheads="1"/>
          </p:cNvSpPr>
          <p:nvPr/>
        </p:nvSpPr>
        <p:spPr bwMode="auto">
          <a:xfrm>
            <a:off x="1660525" y="5505450"/>
            <a:ext cx="184150" cy="579438"/>
          </a:xfrm>
          <a:prstGeom prst="rect">
            <a:avLst/>
          </a:prstGeom>
          <a:noFill/>
          <a:ln w="9525">
            <a:noFill/>
            <a:miter lim="800000"/>
            <a:headEnd/>
            <a:tailEnd/>
          </a:ln>
          <a:effectLst/>
        </p:spPr>
        <p:txBody>
          <a:bodyPr wrap="none">
            <a:spAutoFit/>
          </a:bodyPr>
          <a:lstStyle/>
          <a:p>
            <a:pPr>
              <a:defRPr/>
            </a:pPr>
            <a:endParaRPr lang="es-ES" sz="3200">
              <a:solidFill>
                <a:srgbClr val="990000"/>
              </a:solidFill>
              <a:effectLst>
                <a:outerShdw blurRad="38100" dist="38100" dir="2700000" algn="tl">
                  <a:srgbClr val="000000"/>
                </a:outerShdw>
              </a:effectLst>
              <a:latin typeface="Times New Roman" pitchFamily="18" charset="0"/>
            </a:endParaRPr>
          </a:p>
        </p:txBody>
      </p:sp>
      <p:sp>
        <p:nvSpPr>
          <p:cNvPr id="18437" name="AutoShape 5"/>
          <p:cNvSpPr>
            <a:spLocks noChangeArrowheads="1"/>
          </p:cNvSpPr>
          <p:nvPr/>
        </p:nvSpPr>
        <p:spPr bwMode="auto">
          <a:xfrm>
            <a:off x="5232401" y="3213101"/>
            <a:ext cx="936625" cy="576263"/>
          </a:xfrm>
          <a:prstGeom prst="rightArrow">
            <a:avLst>
              <a:gd name="adj1" fmla="val 50000"/>
              <a:gd name="adj2" fmla="val 40634"/>
            </a:avLst>
          </a:prstGeom>
          <a:noFill/>
          <a:ln w="9525">
            <a:solidFill>
              <a:srgbClr val="FF0000"/>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18438" name="AutoShape 6"/>
          <p:cNvSpPr>
            <a:spLocks noChangeArrowheads="1"/>
          </p:cNvSpPr>
          <p:nvPr/>
        </p:nvSpPr>
        <p:spPr bwMode="auto">
          <a:xfrm>
            <a:off x="5808664" y="908051"/>
            <a:ext cx="4859337" cy="5400675"/>
          </a:xfrm>
          <a:prstGeom prst="verticalScroll">
            <a:avLst>
              <a:gd name="adj" fmla="val 12500"/>
            </a:avLst>
          </a:prstGeom>
          <a:noFill/>
          <a:ln w="9525">
            <a:solidFill>
              <a:srgbClr val="C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noFill/>
            </a:endParaRPr>
          </a:p>
        </p:txBody>
      </p:sp>
      <p:sp>
        <p:nvSpPr>
          <p:cNvPr id="18439" name="Text Box 7"/>
          <p:cNvSpPr txBox="1">
            <a:spLocks noChangeArrowheads="1"/>
          </p:cNvSpPr>
          <p:nvPr/>
        </p:nvSpPr>
        <p:spPr bwMode="auto">
          <a:xfrm>
            <a:off x="7967664" y="1844676"/>
            <a:ext cx="1512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rgbClr val="FF0000"/>
              </a:buClr>
              <a:buFont typeface="Wingdings" panose="05000000000000000000" pitchFamily="2" charset="2"/>
              <a:buChar char="Ø"/>
            </a:pPr>
            <a:endParaRPr lang="es-ES" altLang="es-ES" sz="1800">
              <a:solidFill>
                <a:srgbClr val="FFFF00"/>
              </a:solidFill>
              <a:latin typeface="Arial" panose="020B0604020202020204" pitchFamily="34" charset="0"/>
            </a:endParaRPr>
          </a:p>
        </p:txBody>
      </p:sp>
      <p:sp>
        <p:nvSpPr>
          <p:cNvPr id="18440" name="Text Box 8"/>
          <p:cNvSpPr txBox="1">
            <a:spLocks noChangeArrowheads="1"/>
          </p:cNvSpPr>
          <p:nvPr/>
        </p:nvSpPr>
        <p:spPr bwMode="auto">
          <a:xfrm>
            <a:off x="1306513" y="491232"/>
            <a:ext cx="5040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r>
              <a:rPr lang="es-ES" altLang="es-ES" sz="3200" b="0" dirty="0">
                <a:ea typeface="Tahoma" panose="020B0604030504040204" pitchFamily="34" charset="0"/>
                <a:cs typeface="Tahoma" panose="020B0604030504040204" pitchFamily="34" charset="0"/>
              </a:rPr>
              <a:t>Hemorragia digestiva</a:t>
            </a:r>
          </a:p>
          <a:p>
            <a:pPr algn="ctr" eaLnBrk="1" hangingPunct="1"/>
            <a:r>
              <a:rPr lang="es-ES" altLang="es-ES" sz="3200" b="0" dirty="0">
                <a:ea typeface="Tahoma" panose="020B0604030504040204" pitchFamily="34" charset="0"/>
                <a:cs typeface="Tahoma" panose="020B0604030504040204" pitchFamily="34" charset="0"/>
              </a:rPr>
              <a:t>Manejo</a:t>
            </a:r>
          </a:p>
        </p:txBody>
      </p:sp>
      <p:sp>
        <p:nvSpPr>
          <p:cNvPr id="18441" name="Text Box 9"/>
          <p:cNvSpPr txBox="1">
            <a:spLocks noChangeArrowheads="1"/>
          </p:cNvSpPr>
          <p:nvPr/>
        </p:nvSpPr>
        <p:spPr bwMode="auto">
          <a:xfrm>
            <a:off x="6600825" y="1844676"/>
            <a:ext cx="33845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buClr>
                <a:srgbClr val="C00000"/>
              </a:buClr>
              <a:buFont typeface="Wingdings" panose="05000000000000000000" pitchFamily="2" charset="2"/>
              <a:buChar char="Ø"/>
            </a:pPr>
            <a:r>
              <a:rPr lang="es-ES_tradnl" altLang="es-ES" sz="2000" dirty="0">
                <a:solidFill>
                  <a:srgbClr val="C00000"/>
                </a:solidFill>
              </a:rPr>
              <a:t>Estabilizar </a:t>
            </a:r>
            <a:r>
              <a:rPr lang="es-ES_tradnl" altLang="es-ES" sz="2000" dirty="0" err="1">
                <a:solidFill>
                  <a:srgbClr val="C00000"/>
                </a:solidFill>
              </a:rPr>
              <a:t>hemodinámicamente</a:t>
            </a:r>
            <a:r>
              <a:rPr lang="es-ES_tradnl" altLang="es-ES" sz="2000" dirty="0">
                <a:solidFill>
                  <a:srgbClr val="C00000"/>
                </a:solidFill>
              </a:rPr>
              <a:t> al paciente</a:t>
            </a:r>
          </a:p>
          <a:p>
            <a:pPr eaLnBrk="1" hangingPunct="1">
              <a:buClr>
                <a:srgbClr val="C00000"/>
              </a:buClr>
              <a:buFont typeface="Wingdings" panose="05000000000000000000" pitchFamily="2" charset="2"/>
              <a:buChar char="Ø"/>
            </a:pPr>
            <a:r>
              <a:rPr lang="es-ES_tradnl" altLang="es-ES" sz="2000" b="0" dirty="0"/>
              <a:t>Historia clínica.</a:t>
            </a:r>
          </a:p>
          <a:p>
            <a:pPr eaLnBrk="1" hangingPunct="1">
              <a:buClr>
                <a:srgbClr val="C00000"/>
              </a:buClr>
              <a:buFont typeface="Wingdings" panose="05000000000000000000" pitchFamily="2" charset="2"/>
              <a:buChar char="Ø"/>
            </a:pPr>
            <a:r>
              <a:rPr lang="es-ES_tradnl" altLang="es-ES" sz="2000" b="0" dirty="0"/>
              <a:t>HB urgente.</a:t>
            </a:r>
          </a:p>
          <a:p>
            <a:pPr eaLnBrk="1" hangingPunct="1">
              <a:buClr>
                <a:srgbClr val="C00000"/>
              </a:buClr>
              <a:buFont typeface="Wingdings" panose="05000000000000000000" pitchFamily="2" charset="2"/>
              <a:buChar char="Ø"/>
            </a:pPr>
            <a:r>
              <a:rPr lang="es-ES_tradnl" altLang="es-ES" sz="2000" b="0" dirty="0"/>
              <a:t>Sonda naso gástrica</a:t>
            </a:r>
          </a:p>
          <a:p>
            <a:pPr eaLnBrk="1" hangingPunct="1">
              <a:buClr>
                <a:srgbClr val="C00000"/>
              </a:buClr>
              <a:buFont typeface="Wingdings" panose="05000000000000000000" pitchFamily="2" charset="2"/>
              <a:buChar char="Ø"/>
            </a:pPr>
            <a:r>
              <a:rPr lang="es-ES_tradnl" altLang="es-ES" sz="2000" b="0" dirty="0"/>
              <a:t>Realizar tacto rectal</a:t>
            </a:r>
          </a:p>
          <a:p>
            <a:pPr eaLnBrk="1" hangingPunct="1">
              <a:buClr>
                <a:srgbClr val="C00000"/>
              </a:buClr>
              <a:buFont typeface="Wingdings" panose="05000000000000000000" pitchFamily="2" charset="2"/>
              <a:buChar char="Ø"/>
            </a:pPr>
            <a:r>
              <a:rPr lang="es-ES_tradnl" altLang="es-ES" sz="2000" b="0" dirty="0"/>
              <a:t>Si sangrado activo ingreso en UTI.</a:t>
            </a:r>
          </a:p>
          <a:p>
            <a:pPr eaLnBrk="1" hangingPunct="1">
              <a:buClr>
                <a:srgbClr val="C00000"/>
              </a:buClr>
              <a:buFont typeface="Wingdings" panose="05000000000000000000" pitchFamily="2" charset="2"/>
              <a:buChar char="Ø"/>
            </a:pPr>
            <a:r>
              <a:rPr lang="es-ES_tradnl" altLang="es-ES" sz="2000" b="0" dirty="0"/>
              <a:t>Transfusión de sangre</a:t>
            </a:r>
          </a:p>
          <a:p>
            <a:pPr eaLnBrk="1" hangingPunct="1">
              <a:buClr>
                <a:srgbClr val="C00000"/>
              </a:buClr>
              <a:buFont typeface="Wingdings" panose="05000000000000000000" pitchFamily="2" charset="2"/>
              <a:buChar char="Ø"/>
            </a:pPr>
            <a:r>
              <a:rPr lang="es-ES_tradnl" altLang="es-ES" sz="2000" b="0" dirty="0"/>
              <a:t>Valorar endoscopia de urgencia </a:t>
            </a:r>
          </a:p>
        </p:txBody>
      </p:sp>
      <p:sp>
        <p:nvSpPr>
          <p:cNvPr id="18442" name="Text Box 10"/>
          <p:cNvSpPr txBox="1">
            <a:spLocks noChangeArrowheads="1"/>
          </p:cNvSpPr>
          <p:nvPr/>
        </p:nvSpPr>
        <p:spPr bwMode="auto">
          <a:xfrm>
            <a:off x="6968375" y="908051"/>
            <a:ext cx="3779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 altLang="es-ES" sz="1600" dirty="0">
                <a:solidFill>
                  <a:srgbClr val="CC3300"/>
                </a:solidFill>
              </a:rPr>
              <a:t>Intervención inmediata del equipo multidisciplinario</a:t>
            </a:r>
          </a:p>
        </p:txBody>
      </p:sp>
    </p:spTree>
    <p:extLst>
      <p:ext uri="{BB962C8B-B14F-4D97-AF65-F5344CB8AC3E}">
        <p14:creationId xmlns:p14="http://schemas.microsoft.com/office/powerpoint/2010/main" val="249330068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rrowheads="1"/>
          </p:cNvSpPr>
          <p:nvPr>
            <p:ph type="title"/>
          </p:nvPr>
        </p:nvSpPr>
        <p:spPr>
          <a:xfrm>
            <a:off x="1862931" y="685634"/>
            <a:ext cx="8510588" cy="1325563"/>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Hemorragia </a:t>
            </a: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digestiva alta</a:t>
            </a: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Factores de mal pronóstico</a:t>
            </a:r>
          </a:p>
        </p:txBody>
      </p:sp>
      <p:sp>
        <p:nvSpPr>
          <p:cNvPr id="19459" name="Rectangle 3"/>
          <p:cNvSpPr>
            <a:spLocks noGrp="1" noRot="1" noChangeArrowheads="1"/>
          </p:cNvSpPr>
          <p:nvPr>
            <p:ph type="body" idx="1"/>
          </p:nvPr>
        </p:nvSpPr>
        <p:spPr>
          <a:xfrm>
            <a:off x="1847850" y="2435226"/>
            <a:ext cx="8540750" cy="4422775"/>
          </a:xfrm>
        </p:spPr>
        <p:txBody>
          <a:bodyPr>
            <a:normAutofit/>
          </a:bodyPr>
          <a:lstStyle/>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Menores de un año y niños pequeños (mecanismos de compensación menos eficaces)</a:t>
            </a:r>
          </a:p>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Enfermedades graves o complicaciones quirúrgicas</a:t>
            </a:r>
          </a:p>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Aspiración naso gástrica de sangre roja</a:t>
            </a:r>
          </a:p>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Transfusión de más de 3 unidades de sangre en 24 horas</a:t>
            </a:r>
          </a:p>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Valores de hemoglobina por debajo de 8 gramos</a:t>
            </a:r>
          </a:p>
          <a:p>
            <a:pPr eaLnBrk="1" hangingPunct="1">
              <a:buClr>
                <a:srgbClr val="C00000"/>
              </a:buClr>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Cirugía emergente</a:t>
            </a:r>
            <a:endParaRPr lang="es-ES" altLang="es-E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0178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995725" y="814138"/>
            <a:ext cx="3704612" cy="806115"/>
          </a:xfrm>
        </p:spPr>
        <p:txBody>
          <a:bodyPr/>
          <a:lstStyle/>
          <a:p>
            <a:r>
              <a:rPr lang="es-ES" altLang="es-ES" sz="3200" dirty="0" smtClean="0"/>
              <a:t>Esófago normal</a:t>
            </a:r>
            <a:endParaRPr lang="es-ES" altLang="es-ES" sz="3200" dirty="0"/>
          </a:p>
        </p:txBody>
      </p:sp>
      <p:sp>
        <p:nvSpPr>
          <p:cNvPr id="71683" name="Rectangle 3"/>
          <p:cNvSpPr>
            <a:spLocks noGrp="1" noChangeArrowheads="1"/>
          </p:cNvSpPr>
          <p:nvPr>
            <p:ph type="body" sz="half" idx="1"/>
          </p:nvPr>
        </p:nvSpPr>
        <p:spPr>
          <a:xfrm>
            <a:off x="1965157" y="2410327"/>
            <a:ext cx="4033838" cy="4525963"/>
          </a:xfrm>
        </p:spPr>
        <p:txBody>
          <a:bodyPr>
            <a:normAutofit/>
          </a:bodyPr>
          <a:lstStyle/>
          <a:p>
            <a:pPr>
              <a:buFont typeface="Wingdings" panose="05000000000000000000" pitchFamily="2" charset="2"/>
              <a:buChar char="Ø"/>
            </a:pPr>
            <a:r>
              <a:rPr lang="es-ES" altLang="es-ES" sz="2000" dirty="0">
                <a:latin typeface="Tahoma" panose="020B0604030504040204" pitchFamily="34" charset="0"/>
                <a:ea typeface="Tahoma" panose="020B0604030504040204" pitchFamily="34" charset="0"/>
                <a:cs typeface="Tahoma" panose="020B0604030504040204" pitchFamily="34" charset="0"/>
              </a:rPr>
              <a:t>Mucosa de aspecto y color normal.</a:t>
            </a:r>
          </a:p>
          <a:p>
            <a:pPr>
              <a:buFont typeface="Wingdings" panose="05000000000000000000" pitchFamily="2" charset="2"/>
              <a:buChar char="Ø"/>
            </a:pPr>
            <a:r>
              <a:rPr lang="es-ES" altLang="es-ES" sz="2000" dirty="0">
                <a:latin typeface="Tahoma" panose="020B0604030504040204" pitchFamily="34" charset="0"/>
                <a:ea typeface="Tahoma" panose="020B0604030504040204" pitchFamily="34" charset="0"/>
                <a:cs typeface="Tahoma" panose="020B0604030504040204" pitchFamily="34" charset="0"/>
              </a:rPr>
              <a:t>Vasos por transparencia.</a:t>
            </a:r>
          </a:p>
          <a:p>
            <a:pPr>
              <a:buFont typeface="Wingdings" panose="05000000000000000000" pitchFamily="2" charset="2"/>
              <a:buChar char="Ø"/>
            </a:pPr>
            <a:r>
              <a:rPr lang="es-ES" altLang="es-ES" sz="2000" dirty="0">
                <a:latin typeface="Tahoma" panose="020B0604030504040204" pitchFamily="34" charset="0"/>
                <a:ea typeface="Tahoma" panose="020B0604030504040204" pitchFamily="34" charset="0"/>
                <a:cs typeface="Tahoma" panose="020B0604030504040204" pitchFamily="34" charset="0"/>
              </a:rPr>
              <a:t>Luz permeable.</a:t>
            </a:r>
          </a:p>
        </p:txBody>
      </p:sp>
      <p:pic>
        <p:nvPicPr>
          <p:cNvPr id="71684" name="Picture 4" descr="eso_31930_nor_250_1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320590" y="1413228"/>
            <a:ext cx="3729790" cy="32600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81186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rrowheads="1"/>
          </p:cNvSpPr>
          <p:nvPr>
            <p:ph type="title"/>
          </p:nvPr>
        </p:nvSpPr>
        <p:spPr>
          <a:xfrm>
            <a:off x="2152650" y="445365"/>
            <a:ext cx="8510588" cy="981075"/>
          </a:xfrm>
        </p:spPr>
        <p:txBody>
          <a:bodyPr>
            <a:normAutofit/>
          </a:bodyPr>
          <a:lstStyle/>
          <a:p>
            <a:pPr eaLnBrk="1" hangingPunct="1">
              <a:defRPr/>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Hemorragia </a:t>
            </a:r>
            <a:r>
              <a:rPr lang="en-U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digestive alta</a:t>
            </a: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
            </a:r>
            <a:b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Diagnóstico</a:t>
            </a:r>
          </a:p>
        </p:txBody>
      </p:sp>
      <p:grpSp>
        <p:nvGrpSpPr>
          <p:cNvPr id="20483" name="Group 3"/>
          <p:cNvGrpSpPr>
            <a:grpSpLocks/>
          </p:cNvGrpSpPr>
          <p:nvPr/>
        </p:nvGrpSpPr>
        <p:grpSpPr bwMode="auto">
          <a:xfrm>
            <a:off x="3432176" y="1773239"/>
            <a:ext cx="5311775" cy="555625"/>
            <a:chOff x="1248" y="1152"/>
            <a:chExt cx="3346" cy="350"/>
          </a:xfrm>
        </p:grpSpPr>
        <p:sp>
          <p:nvSpPr>
            <p:cNvPr id="20504" name="Line 4"/>
            <p:cNvSpPr>
              <a:spLocks noChangeShapeType="1"/>
            </p:cNvSpPr>
            <p:nvPr/>
          </p:nvSpPr>
          <p:spPr bwMode="auto">
            <a:xfrm>
              <a:off x="1440" y="150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0505" name="Rectangle 5"/>
            <p:cNvSpPr>
              <a:spLocks noChangeArrowheads="1"/>
            </p:cNvSpPr>
            <p:nvPr/>
          </p:nvSpPr>
          <p:spPr bwMode="gray">
            <a:xfrm rot="3419336">
              <a:off x="1261" y="1139"/>
              <a:ext cx="302" cy="328"/>
            </a:xfrm>
            <a:prstGeom prst="rect">
              <a:avLst/>
            </a:prstGeom>
            <a:gradFill rotWithShape="1">
              <a:gsLst>
                <a:gs pos="0">
                  <a:srgbClr val="54D060"/>
                </a:gs>
                <a:gs pos="100000">
                  <a:srgbClr val="27602C"/>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54D060"/>
              </a:extrusionClr>
              <a:contourClr>
                <a:srgbClr val="54D060"/>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0506" name="Text Box 6"/>
            <p:cNvSpPr txBox="1">
              <a:spLocks noChangeArrowheads="1"/>
            </p:cNvSpPr>
            <p:nvPr/>
          </p:nvSpPr>
          <p:spPr bwMode="auto">
            <a:xfrm>
              <a:off x="1948" y="1210"/>
              <a:ext cx="26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b="0" dirty="0"/>
                <a:t>Endoscopia</a:t>
              </a:r>
              <a:r>
                <a:rPr lang="en-US" altLang="es-ES" b="0" dirty="0">
                  <a:solidFill>
                    <a:srgbClr val="FFFFFF"/>
                  </a:solidFill>
                </a:rPr>
                <a:t> </a:t>
              </a:r>
              <a:r>
                <a:rPr lang="en-US" altLang="es-ES" b="0" dirty="0"/>
                <a:t>digestiva superior</a:t>
              </a:r>
            </a:p>
          </p:txBody>
        </p:sp>
        <p:sp>
          <p:nvSpPr>
            <p:cNvPr id="20507" name="Text Box 7"/>
            <p:cNvSpPr txBox="1">
              <a:spLocks noChangeArrowheads="1"/>
            </p:cNvSpPr>
            <p:nvPr/>
          </p:nvSpPr>
          <p:spPr bwMode="gray">
            <a:xfrm>
              <a:off x="1296" y="116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a:solidFill>
                    <a:srgbClr val="FFFFFF"/>
                  </a:solidFill>
                  <a:latin typeface="Arial" panose="020B0604020202020204" pitchFamily="34" charset="0"/>
                </a:rPr>
                <a:t>1</a:t>
              </a:r>
            </a:p>
          </p:txBody>
        </p:sp>
      </p:grpSp>
      <p:grpSp>
        <p:nvGrpSpPr>
          <p:cNvPr id="20484" name="Group 8"/>
          <p:cNvGrpSpPr>
            <a:grpSpLocks/>
          </p:cNvGrpSpPr>
          <p:nvPr/>
        </p:nvGrpSpPr>
        <p:grpSpPr bwMode="auto">
          <a:xfrm>
            <a:off x="3492334" y="2605158"/>
            <a:ext cx="5105400" cy="884238"/>
            <a:chOff x="1248" y="1632"/>
            <a:chExt cx="3216" cy="557"/>
          </a:xfrm>
        </p:grpSpPr>
        <p:sp>
          <p:nvSpPr>
            <p:cNvPr id="20500" name="Line 9"/>
            <p:cNvSpPr>
              <a:spLocks noChangeShapeType="1"/>
            </p:cNvSpPr>
            <p:nvPr/>
          </p:nvSpPr>
          <p:spPr bwMode="auto">
            <a:xfrm>
              <a:off x="1440" y="198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0501" name="Rectangle 10"/>
            <p:cNvSpPr>
              <a:spLocks noChangeArrowheads="1"/>
            </p:cNvSpPr>
            <p:nvPr/>
          </p:nvSpPr>
          <p:spPr bwMode="gray">
            <a:xfrm rot="3419336">
              <a:off x="1261" y="1619"/>
              <a:ext cx="302" cy="328"/>
            </a:xfrm>
            <a:prstGeom prst="rect">
              <a:avLst/>
            </a:prstGeom>
            <a:gradFill rotWithShape="1">
              <a:gsLst>
                <a:gs pos="0">
                  <a:srgbClr val="8E97EE"/>
                </a:gs>
                <a:gs pos="100000">
                  <a:srgbClr val="42466E"/>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8E97EE"/>
              </a:extrusionClr>
              <a:contourClr>
                <a:srgbClr val="8E97EE"/>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0502" name="Text Box 11"/>
            <p:cNvSpPr txBox="1">
              <a:spLocks noChangeArrowheads="1"/>
            </p:cNvSpPr>
            <p:nvPr/>
          </p:nvSpPr>
          <p:spPr bwMode="auto">
            <a:xfrm>
              <a:off x="1946" y="1666"/>
              <a:ext cx="120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b="0" dirty="0"/>
                <a:t>Enteroscopia</a:t>
              </a:r>
            </a:p>
            <a:p>
              <a:endParaRPr lang="en-US" altLang="es-ES" dirty="0">
                <a:solidFill>
                  <a:srgbClr val="FFFFFF"/>
                </a:solidFill>
              </a:endParaRPr>
            </a:p>
          </p:txBody>
        </p:sp>
        <p:sp>
          <p:nvSpPr>
            <p:cNvPr id="20503" name="Text Box 12"/>
            <p:cNvSpPr txBox="1">
              <a:spLocks noChangeArrowheads="1"/>
            </p:cNvSpPr>
            <p:nvPr/>
          </p:nvSpPr>
          <p:spPr bwMode="gray">
            <a:xfrm>
              <a:off x="1296" y="164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a:solidFill>
                    <a:srgbClr val="FFFFFF"/>
                  </a:solidFill>
                  <a:latin typeface="Arial" panose="020B0604020202020204" pitchFamily="34" charset="0"/>
                </a:rPr>
                <a:t>2</a:t>
              </a:r>
            </a:p>
          </p:txBody>
        </p:sp>
      </p:grpSp>
      <p:grpSp>
        <p:nvGrpSpPr>
          <p:cNvPr id="20485" name="Group 13"/>
          <p:cNvGrpSpPr>
            <a:grpSpLocks/>
          </p:cNvGrpSpPr>
          <p:nvPr/>
        </p:nvGrpSpPr>
        <p:grpSpPr bwMode="auto">
          <a:xfrm>
            <a:off x="3509547" y="3482906"/>
            <a:ext cx="5105400" cy="555625"/>
            <a:chOff x="1248" y="2194"/>
            <a:chExt cx="3216" cy="350"/>
          </a:xfrm>
        </p:grpSpPr>
        <p:sp>
          <p:nvSpPr>
            <p:cNvPr id="20496" name="Line 14"/>
            <p:cNvSpPr>
              <a:spLocks noChangeShapeType="1"/>
            </p:cNvSpPr>
            <p:nvPr/>
          </p:nvSpPr>
          <p:spPr bwMode="auto">
            <a:xfrm>
              <a:off x="1440" y="2544"/>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0497" name="Rectangle 15"/>
            <p:cNvSpPr>
              <a:spLocks noChangeArrowheads="1"/>
            </p:cNvSpPr>
            <p:nvPr/>
          </p:nvSpPr>
          <p:spPr bwMode="gray">
            <a:xfrm rot="3419336">
              <a:off x="1261" y="2181"/>
              <a:ext cx="302" cy="328"/>
            </a:xfrm>
            <a:prstGeom prst="rect">
              <a:avLst/>
            </a:prstGeom>
            <a:gradFill rotWithShape="1">
              <a:gsLst>
                <a:gs pos="0">
                  <a:srgbClr val="4383E1"/>
                </a:gs>
                <a:gs pos="100000">
                  <a:srgbClr val="1F3D68"/>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4383E1"/>
              </a:extrusionClr>
              <a:contourClr>
                <a:srgbClr val="4383E1"/>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0498" name="Text Box 16"/>
            <p:cNvSpPr txBox="1">
              <a:spLocks noChangeArrowheads="1"/>
            </p:cNvSpPr>
            <p:nvPr/>
          </p:nvSpPr>
          <p:spPr bwMode="auto">
            <a:xfrm>
              <a:off x="1935" y="2213"/>
              <a:ext cx="189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b="0" dirty="0"/>
                <a:t>Cápsula endoscópica</a:t>
              </a:r>
            </a:p>
          </p:txBody>
        </p:sp>
        <p:sp>
          <p:nvSpPr>
            <p:cNvPr id="20499" name="Text Box 17"/>
            <p:cNvSpPr txBox="1">
              <a:spLocks noChangeArrowheads="1"/>
            </p:cNvSpPr>
            <p:nvPr/>
          </p:nvSpPr>
          <p:spPr bwMode="gray">
            <a:xfrm>
              <a:off x="1296" y="220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a:solidFill>
                    <a:srgbClr val="FFFFFF"/>
                  </a:solidFill>
                  <a:latin typeface="Arial" panose="020B0604020202020204" pitchFamily="34" charset="0"/>
                </a:rPr>
                <a:t>3</a:t>
              </a:r>
            </a:p>
          </p:txBody>
        </p:sp>
      </p:grpSp>
      <p:grpSp>
        <p:nvGrpSpPr>
          <p:cNvPr id="20486" name="Group 18"/>
          <p:cNvGrpSpPr>
            <a:grpSpLocks/>
          </p:cNvGrpSpPr>
          <p:nvPr/>
        </p:nvGrpSpPr>
        <p:grpSpPr bwMode="auto">
          <a:xfrm>
            <a:off x="3505200" y="4321176"/>
            <a:ext cx="5105400" cy="555625"/>
            <a:chOff x="1248" y="2722"/>
            <a:chExt cx="3216" cy="350"/>
          </a:xfrm>
        </p:grpSpPr>
        <p:sp>
          <p:nvSpPr>
            <p:cNvPr id="20492" name="Line 19"/>
            <p:cNvSpPr>
              <a:spLocks noChangeShapeType="1"/>
            </p:cNvSpPr>
            <p:nvPr/>
          </p:nvSpPr>
          <p:spPr bwMode="auto">
            <a:xfrm>
              <a:off x="1440" y="3072"/>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0493" name="Rectangle 20"/>
            <p:cNvSpPr>
              <a:spLocks noChangeArrowheads="1"/>
            </p:cNvSpPr>
            <p:nvPr/>
          </p:nvSpPr>
          <p:spPr bwMode="gray">
            <a:xfrm rot="3419336">
              <a:off x="1261" y="2709"/>
              <a:ext cx="302" cy="328"/>
            </a:xfrm>
            <a:prstGeom prst="rect">
              <a:avLst/>
            </a:prstGeom>
            <a:gradFill rotWithShape="1">
              <a:gsLst>
                <a:gs pos="0">
                  <a:srgbClr val="F28A5C"/>
                </a:gs>
                <a:gs pos="100000">
                  <a:srgbClr val="70402B"/>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F28A5C"/>
              </a:extrusionClr>
              <a:contourClr>
                <a:srgbClr val="F28A5C"/>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0494" name="Text Box 21"/>
            <p:cNvSpPr txBox="1">
              <a:spLocks noChangeArrowheads="1"/>
            </p:cNvSpPr>
            <p:nvPr/>
          </p:nvSpPr>
          <p:spPr bwMode="auto">
            <a:xfrm>
              <a:off x="1957" y="2755"/>
              <a:ext cx="12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b="0" dirty="0"/>
                <a:t>Ganmagrafía</a:t>
              </a:r>
            </a:p>
          </p:txBody>
        </p:sp>
        <p:sp>
          <p:nvSpPr>
            <p:cNvPr id="20495" name="Text Box 22"/>
            <p:cNvSpPr txBox="1">
              <a:spLocks noChangeArrowheads="1"/>
            </p:cNvSpPr>
            <p:nvPr/>
          </p:nvSpPr>
          <p:spPr bwMode="gray">
            <a:xfrm>
              <a:off x="1296" y="273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a:solidFill>
                    <a:srgbClr val="FFFFFF"/>
                  </a:solidFill>
                  <a:latin typeface="Arial" panose="020B0604020202020204" pitchFamily="34" charset="0"/>
                </a:rPr>
                <a:t>4</a:t>
              </a:r>
            </a:p>
          </p:txBody>
        </p:sp>
      </p:grpSp>
      <p:grpSp>
        <p:nvGrpSpPr>
          <p:cNvPr id="20487" name="Group 23"/>
          <p:cNvGrpSpPr>
            <a:grpSpLocks/>
          </p:cNvGrpSpPr>
          <p:nvPr/>
        </p:nvGrpSpPr>
        <p:grpSpPr bwMode="auto">
          <a:xfrm>
            <a:off x="3505200" y="5213353"/>
            <a:ext cx="5105400" cy="871538"/>
            <a:chOff x="1248" y="3284"/>
            <a:chExt cx="3216" cy="549"/>
          </a:xfrm>
        </p:grpSpPr>
        <p:sp>
          <p:nvSpPr>
            <p:cNvPr id="20488" name="Line 24"/>
            <p:cNvSpPr>
              <a:spLocks noChangeShapeType="1"/>
            </p:cNvSpPr>
            <p:nvPr/>
          </p:nvSpPr>
          <p:spPr bwMode="auto">
            <a:xfrm>
              <a:off x="1440" y="3634"/>
              <a:ext cx="3024"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0489" name="Rectangle 25"/>
            <p:cNvSpPr>
              <a:spLocks noChangeArrowheads="1"/>
            </p:cNvSpPr>
            <p:nvPr/>
          </p:nvSpPr>
          <p:spPr bwMode="gray">
            <a:xfrm rot="3419336">
              <a:off x="1261" y="3271"/>
              <a:ext cx="302" cy="328"/>
            </a:xfrm>
            <a:prstGeom prst="rect">
              <a:avLst/>
            </a:prstGeom>
            <a:gradFill rotWithShape="1">
              <a:gsLst>
                <a:gs pos="0">
                  <a:srgbClr val="EAB764"/>
                </a:gs>
                <a:gs pos="100000">
                  <a:srgbClr val="6C552E"/>
                </a:gs>
              </a:gsLst>
              <a:lin ang="5400000" scaled="1"/>
            </a:gradFill>
            <a:ln w="9525">
              <a:miter lim="800000"/>
              <a:headEnd/>
              <a:tailEnd/>
            </a:ln>
            <a:scene3d>
              <a:camera prst="legacyPerspectiveFront">
                <a:rot lat="0" lon="1500000" rev="0"/>
              </a:camera>
              <a:lightRig rig="legacyFlat4" dir="b"/>
            </a:scene3d>
            <a:sp3d extrusionH="430200" prstMaterial="legacyMatte">
              <a:bevelT w="13500" h="13500" prst="angle"/>
              <a:bevelB w="13500" h="13500" prst="angle"/>
              <a:extrusionClr>
                <a:srgbClr val="EAB764"/>
              </a:extrusionClr>
              <a:contourClr>
                <a:srgbClr val="EAB764"/>
              </a:contourClr>
            </a:sp3d>
          </p:spPr>
          <p:txBody>
            <a:bodyPr wrap="none" anchor="ctr">
              <a:flatTx/>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0490" name="Text Box 26"/>
            <p:cNvSpPr txBox="1">
              <a:spLocks noChangeArrowheads="1"/>
            </p:cNvSpPr>
            <p:nvPr/>
          </p:nvSpPr>
          <p:spPr bwMode="auto">
            <a:xfrm>
              <a:off x="1957" y="3310"/>
              <a:ext cx="117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r>
                <a:rPr lang="en-US" altLang="es-ES" b="0" dirty="0"/>
                <a:t>Arteriografía</a:t>
              </a:r>
            </a:p>
            <a:p>
              <a:endParaRPr lang="en-US" altLang="es-ES" dirty="0">
                <a:solidFill>
                  <a:srgbClr val="FFFFFF"/>
                </a:solidFill>
              </a:endParaRPr>
            </a:p>
          </p:txBody>
        </p:sp>
        <p:sp>
          <p:nvSpPr>
            <p:cNvPr id="20491" name="Text Box 27"/>
            <p:cNvSpPr txBox="1">
              <a:spLocks noChangeArrowheads="1"/>
            </p:cNvSpPr>
            <p:nvPr/>
          </p:nvSpPr>
          <p:spPr bwMode="gray">
            <a:xfrm>
              <a:off x="1296" y="329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a:solidFill>
                    <a:srgbClr val="FFFFFF"/>
                  </a:solidFill>
                  <a:latin typeface="Arial" panose="020B0604020202020204" pitchFamily="34" charset="0"/>
                </a:rPr>
                <a:t>5</a:t>
              </a:r>
            </a:p>
          </p:txBody>
        </p:sp>
      </p:grpSp>
    </p:spTree>
    <p:extLst>
      <p:ext uri="{BB962C8B-B14F-4D97-AF65-F5344CB8AC3E}">
        <p14:creationId xmlns:p14="http://schemas.microsoft.com/office/powerpoint/2010/main" val="1783095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8"/>
          <p:cNvSpPr>
            <a:spLocks noChangeArrowheads="1"/>
          </p:cNvSpPr>
          <p:nvPr/>
        </p:nvSpPr>
        <p:spPr bwMode="auto">
          <a:xfrm>
            <a:off x="3719513" y="981076"/>
            <a:ext cx="4608512" cy="1152525"/>
          </a:xfrm>
          <a:prstGeom prst="rect">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es-ES" altLang="es-ES" sz="1800" b="0">
              <a:latin typeface="Arial" panose="020B0604020202020204" pitchFamily="34" charset="0"/>
            </a:endParaRPr>
          </a:p>
        </p:txBody>
      </p:sp>
      <p:sp>
        <p:nvSpPr>
          <p:cNvPr id="5125" name="Text Box 5"/>
          <p:cNvSpPr txBox="1">
            <a:spLocks noChangeArrowheads="1"/>
          </p:cNvSpPr>
          <p:nvPr/>
        </p:nvSpPr>
        <p:spPr bwMode="auto">
          <a:xfrm>
            <a:off x="2351088" y="188914"/>
            <a:ext cx="763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spcBef>
                <a:spcPct val="50000"/>
              </a:spcBef>
            </a:pPr>
            <a:r>
              <a:rPr lang="es-ES_tradnl" altLang="es-ES" sz="2000" dirty="0">
                <a:ea typeface="Tahoma" panose="020B0604030504040204" pitchFamily="34" charset="0"/>
                <a:cs typeface="Tahoma" panose="020B0604030504040204" pitchFamily="34" charset="0"/>
              </a:rPr>
              <a:t>EXPLORACIÓN ENDOSCÓPICA DEL INTESTINO DELGADO      EN PEDIATRIA</a:t>
            </a:r>
            <a:endParaRPr lang="es-ES" altLang="es-ES" sz="2000" dirty="0">
              <a:ea typeface="Tahoma" panose="020B0604030504040204" pitchFamily="34" charset="0"/>
              <a:cs typeface="Tahoma" panose="020B0604030504040204" pitchFamily="34" charset="0"/>
            </a:endParaRPr>
          </a:p>
        </p:txBody>
      </p:sp>
      <p:sp>
        <p:nvSpPr>
          <p:cNvPr id="5126" name="Text Box 6"/>
          <p:cNvSpPr txBox="1">
            <a:spLocks noChangeArrowheads="1"/>
          </p:cNvSpPr>
          <p:nvPr/>
        </p:nvSpPr>
        <p:spPr bwMode="auto">
          <a:xfrm>
            <a:off x="3719514" y="981076"/>
            <a:ext cx="4681537"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spcBef>
                <a:spcPct val="50000"/>
              </a:spcBef>
            </a:pPr>
            <a:r>
              <a:rPr lang="es-ES_tradnl" altLang="es-ES" sz="1800">
                <a:latin typeface="Arial" panose="020B0604020202020204" pitchFamily="34" charset="0"/>
              </a:rPr>
              <a:t>Enteroscopia transoperatoria</a:t>
            </a:r>
          </a:p>
          <a:p>
            <a:pPr algn="ctr" eaLnBrk="1" hangingPunct="1">
              <a:spcBef>
                <a:spcPct val="50000"/>
              </a:spcBef>
            </a:pPr>
            <a:r>
              <a:rPr lang="es-ES_tradnl" altLang="es-ES" sz="1800">
                <a:latin typeface="Arial" panose="020B0604020202020204" pitchFamily="34" charset="0"/>
              </a:rPr>
              <a:t>Enteroscopia asistida por Laparoscopia</a:t>
            </a:r>
          </a:p>
          <a:p>
            <a:pPr algn="ctr" eaLnBrk="1" hangingPunct="1">
              <a:spcBef>
                <a:spcPct val="50000"/>
              </a:spcBef>
            </a:pPr>
            <a:r>
              <a:rPr lang="es-ES_tradnl" altLang="es-ES" sz="1800">
                <a:latin typeface="Arial" panose="020B0604020202020204" pitchFamily="34" charset="0"/>
              </a:rPr>
              <a:t>Utilizando un colonoscopio</a:t>
            </a:r>
          </a:p>
        </p:txBody>
      </p:sp>
      <p:sp>
        <p:nvSpPr>
          <p:cNvPr id="5127" name="AutoShape 7"/>
          <p:cNvSpPr>
            <a:spLocks noChangeArrowheads="1"/>
          </p:cNvSpPr>
          <p:nvPr/>
        </p:nvSpPr>
        <p:spPr bwMode="auto">
          <a:xfrm rot="5400000">
            <a:off x="5953125" y="2492375"/>
            <a:ext cx="1150938" cy="865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5050"/>
              </a:gs>
              <a:gs pos="50000">
                <a:srgbClr val="762525"/>
              </a:gs>
              <a:gs pos="100000">
                <a:srgbClr val="FF5050"/>
              </a:gs>
            </a:gsLst>
            <a:lin ang="0" scaled="1"/>
          </a:gradFill>
          <a:ln w="9525">
            <a:solidFill>
              <a:schemeClr val="accent1"/>
            </a:solidFill>
            <a:miter lim="800000"/>
            <a:headEnd/>
            <a:tailEnd/>
          </a:ln>
        </p:spPr>
        <p:txBody>
          <a:bodyPr rot="10800000" vert="eaVert"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es-ES" altLang="es-ES" sz="1800" b="0">
              <a:latin typeface="Arial" panose="020B0604020202020204" pitchFamily="34" charset="0"/>
            </a:endParaRPr>
          </a:p>
        </p:txBody>
      </p:sp>
      <p:sp>
        <p:nvSpPr>
          <p:cNvPr id="5128" name="Oval 10"/>
          <p:cNvSpPr>
            <a:spLocks noChangeArrowheads="1"/>
          </p:cNvSpPr>
          <p:nvPr/>
        </p:nvSpPr>
        <p:spPr bwMode="auto">
          <a:xfrm>
            <a:off x="1524000" y="2420939"/>
            <a:ext cx="3779838" cy="2447925"/>
          </a:xfrm>
          <a:prstGeom prst="ellipse">
            <a:avLst/>
          </a:prstGeom>
          <a:gradFill rotWithShape="1">
            <a:gsLst>
              <a:gs pos="0">
                <a:srgbClr val="725B6E"/>
              </a:gs>
              <a:gs pos="50000">
                <a:srgbClr val="F7C5ED"/>
              </a:gs>
              <a:gs pos="100000">
                <a:srgbClr val="725B6E"/>
              </a:gs>
            </a:gsLst>
            <a:lin ang="5400000" scaled="1"/>
          </a:gradFill>
          <a:ln w="9525">
            <a:solidFill>
              <a:srgbClr val="333333"/>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r>
              <a:rPr lang="es-ES" altLang="es-ES" sz="1800" b="0" dirty="0">
                <a:ea typeface="Tahoma" panose="020B0604030504040204" pitchFamily="34" charset="0"/>
                <a:cs typeface="Tahoma" panose="020B0604030504040204" pitchFamily="34" charset="0"/>
              </a:rPr>
              <a:t>No es un proceder de rutina</a:t>
            </a:r>
          </a:p>
          <a:p>
            <a:pPr algn="ctr" eaLnBrk="1" hangingPunct="1"/>
            <a:r>
              <a:rPr lang="es-ES" altLang="es-ES" sz="1800" b="0" dirty="0">
                <a:ea typeface="Tahoma" panose="020B0604030504040204" pitchFamily="34" charset="0"/>
                <a:cs typeface="Tahoma" panose="020B0604030504040204" pitchFamily="34" charset="0"/>
              </a:rPr>
              <a:t>Útil en Dx de Hemorragia </a:t>
            </a:r>
          </a:p>
          <a:p>
            <a:pPr algn="ctr" eaLnBrk="1" hangingPunct="1"/>
            <a:r>
              <a:rPr lang="es-ES" altLang="es-ES" sz="1800" b="0" dirty="0">
                <a:ea typeface="Tahoma" panose="020B0604030504040204" pitchFamily="34" charset="0"/>
                <a:cs typeface="Tahoma" panose="020B0604030504040204" pitchFamily="34" charset="0"/>
              </a:rPr>
              <a:t>Digestiva y en la obtención de </a:t>
            </a:r>
          </a:p>
          <a:p>
            <a:pPr algn="ctr" eaLnBrk="1" hangingPunct="1"/>
            <a:r>
              <a:rPr lang="es-ES" altLang="es-ES" sz="1800" b="0" dirty="0">
                <a:ea typeface="Tahoma" panose="020B0604030504040204" pitchFamily="34" charset="0"/>
                <a:cs typeface="Tahoma" panose="020B0604030504040204" pitchFamily="34" charset="0"/>
              </a:rPr>
              <a:t>Biopsias de yeyuno e </a:t>
            </a:r>
          </a:p>
          <a:p>
            <a:pPr algn="ctr" eaLnBrk="1" hangingPunct="1"/>
            <a:r>
              <a:rPr lang="es-ES" altLang="es-ES" sz="1800" b="0" dirty="0">
                <a:ea typeface="Tahoma" panose="020B0604030504040204" pitchFamily="34" charset="0"/>
                <a:cs typeface="Tahoma" panose="020B0604030504040204" pitchFamily="34" charset="0"/>
              </a:rPr>
              <a:t>Intestino delgado</a:t>
            </a:r>
          </a:p>
        </p:txBody>
      </p:sp>
      <p:pic>
        <p:nvPicPr>
          <p:cNvPr id="51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925" y="2420938"/>
            <a:ext cx="1944688" cy="17272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122" name="Object 8"/>
          <p:cNvGraphicFramePr>
            <a:graphicFrameLocks noChangeAspect="1"/>
          </p:cNvGraphicFramePr>
          <p:nvPr/>
        </p:nvGraphicFramePr>
        <p:xfrm>
          <a:off x="1843088" y="5013326"/>
          <a:ext cx="1276350" cy="1368425"/>
        </p:xfrm>
        <a:graphic>
          <a:graphicData uri="http://schemas.openxmlformats.org/presentationml/2006/ole">
            <mc:AlternateContent xmlns:mc="http://schemas.openxmlformats.org/markup-compatibility/2006">
              <mc:Choice xmlns:v="urn:schemas-microsoft-com:vml" Requires="v">
                <p:oleObj spid="_x0000_s1240" name="Photo Editor 写真" r:id="rId4" imgW="6211167" imgH="6230220" progId="">
                  <p:embed/>
                </p:oleObj>
              </mc:Choice>
              <mc:Fallback>
                <p:oleObj name="Photo Editor 写真" r:id="rId4" imgW="6211167" imgH="62302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088" y="5013326"/>
                        <a:ext cx="1276350" cy="13684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123" name="Object 10"/>
          <p:cNvGraphicFramePr>
            <a:graphicFrameLocks noChangeAspect="1"/>
          </p:cNvGraphicFramePr>
          <p:nvPr/>
        </p:nvGraphicFramePr>
        <p:xfrm>
          <a:off x="3863976" y="5013325"/>
          <a:ext cx="1179513" cy="1365250"/>
        </p:xfrm>
        <a:graphic>
          <a:graphicData uri="http://schemas.openxmlformats.org/presentationml/2006/ole">
            <mc:AlternateContent xmlns:mc="http://schemas.openxmlformats.org/markup-compatibility/2006">
              <mc:Choice xmlns:v="urn:schemas-microsoft-com:vml" Requires="v">
                <p:oleObj spid="_x0000_s1241" name="Photo Editor 写真" r:id="rId6" imgW="6219048" imgH="6219048" progId="">
                  <p:embed/>
                </p:oleObj>
              </mc:Choice>
              <mc:Fallback>
                <p:oleObj name="Photo Editor 写真" r:id="rId6" imgW="6219048" imgH="621904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6" y="5013325"/>
                        <a:ext cx="1179513" cy="136525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130" name="Text Box 10"/>
          <p:cNvSpPr txBox="1">
            <a:spLocks noChangeArrowheads="1"/>
          </p:cNvSpPr>
          <p:nvPr/>
        </p:nvSpPr>
        <p:spPr bwMode="auto">
          <a:xfrm>
            <a:off x="5519738" y="3573464"/>
            <a:ext cx="31686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Lesiones vasculares</a:t>
            </a:r>
          </a:p>
          <a:p>
            <a:pPr eaLnBrk="1" hangingPunct="1">
              <a:spcBef>
                <a:spcPct val="50000"/>
              </a:spcBef>
            </a:pPr>
            <a:r>
              <a:rPr lang="es-ES_tradnl" altLang="es-ES" sz="2000" b="0" dirty="0">
                <a:ea typeface="Tahoma" panose="020B0604030504040204" pitchFamily="34" charset="0"/>
                <a:cs typeface="Tahoma" panose="020B0604030504040204" pitchFamily="34" charset="0"/>
              </a:rPr>
              <a:t>Síndromes Polipósicos</a:t>
            </a:r>
          </a:p>
          <a:p>
            <a:pPr eaLnBrk="1" hangingPunct="1">
              <a:spcBef>
                <a:spcPct val="50000"/>
              </a:spcBef>
            </a:pPr>
            <a:r>
              <a:rPr lang="es-ES_tradnl" altLang="es-ES" sz="2000" b="0" dirty="0">
                <a:ea typeface="Tahoma" panose="020B0604030504040204" pitchFamily="34" charset="0"/>
                <a:cs typeface="Tahoma" panose="020B0604030504040204" pitchFamily="34" charset="0"/>
              </a:rPr>
              <a:t>Enfermedad de </a:t>
            </a:r>
            <a:r>
              <a:rPr lang="es-ES_tradnl" altLang="es-ES" sz="2000" b="0" dirty="0" smtClean="0">
                <a:ea typeface="Tahoma" panose="020B0604030504040204" pitchFamily="34" charset="0"/>
                <a:cs typeface="Tahoma" panose="020B0604030504040204" pitchFamily="34" charset="0"/>
              </a:rPr>
              <a:t>Crohn</a:t>
            </a:r>
            <a:endParaRPr lang="es-ES_tradnl" altLang="es-ES" sz="2000" b="0" dirty="0">
              <a:ea typeface="Tahoma" panose="020B0604030504040204" pitchFamily="34" charset="0"/>
              <a:cs typeface="Tahoma" panose="020B0604030504040204" pitchFamily="34" charset="0"/>
            </a:endParaRPr>
          </a:p>
          <a:p>
            <a:pPr eaLnBrk="1" hangingPunct="1">
              <a:spcBef>
                <a:spcPct val="50000"/>
              </a:spcBef>
            </a:pPr>
            <a:r>
              <a:rPr lang="es-ES_tradnl" altLang="es-ES" sz="2000" b="0" dirty="0">
                <a:ea typeface="Tahoma" panose="020B0604030504040204" pitchFamily="34" charset="0"/>
                <a:cs typeface="Tahoma" panose="020B0604030504040204" pitchFamily="34" charset="0"/>
              </a:rPr>
              <a:t>Divertículo de Meckel</a:t>
            </a:r>
          </a:p>
          <a:p>
            <a:pPr eaLnBrk="1" hangingPunct="1">
              <a:spcBef>
                <a:spcPct val="50000"/>
              </a:spcBef>
            </a:pPr>
            <a:endParaRPr lang="es-ES_tradnl" altLang="es-ES" sz="2000" b="0" dirty="0">
              <a:ea typeface="Tahoma" panose="020B0604030504040204" pitchFamily="34" charset="0"/>
              <a:cs typeface="Tahoma" panose="020B0604030504040204" pitchFamily="34" charset="0"/>
            </a:endParaRPr>
          </a:p>
        </p:txBody>
      </p:sp>
      <p:pic>
        <p:nvPicPr>
          <p:cNvPr id="5131" name="Picture 11" descr="Capsula Endosc15f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3925" y="4292601"/>
            <a:ext cx="18732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12"/>
          <p:cNvSpPr txBox="1">
            <a:spLocks noChangeArrowheads="1"/>
          </p:cNvSpPr>
          <p:nvPr/>
        </p:nvSpPr>
        <p:spPr bwMode="auto">
          <a:xfrm>
            <a:off x="8688388" y="981076"/>
            <a:ext cx="19796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a:latin typeface="Arial" panose="020B0604020202020204" pitchFamily="34" charset="0"/>
              </a:rPr>
              <a:t>Enteroscopio de doble balón y videocápsula endoscópica</a:t>
            </a:r>
          </a:p>
        </p:txBody>
      </p:sp>
    </p:spTree>
    <p:extLst>
      <p:ext uri="{BB962C8B-B14F-4D97-AF65-F5344CB8AC3E}">
        <p14:creationId xmlns:p14="http://schemas.microsoft.com/office/powerpoint/2010/main" val="2075813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1283368" y="492626"/>
            <a:ext cx="10972800" cy="1384300"/>
          </a:xfrm>
        </p:spPr>
        <p:txBody>
          <a:bodyPr>
            <a:normAutofit/>
          </a:bodyPr>
          <a:lstStyle/>
          <a:p>
            <a:pPr eaLnBrk="1" hangingPunct="1"/>
            <a:r>
              <a:rPr lang="es-ES" altLang="es-ES" sz="3200" dirty="0">
                <a:solidFill>
                  <a:schemeClr val="tx1"/>
                </a:solidFill>
                <a:latin typeface="Tahoma" panose="020B0604030504040204" pitchFamily="34" charset="0"/>
              </a:rPr>
              <a:t>Hemorragia digestiva</a:t>
            </a:r>
            <a:br>
              <a:rPr lang="es-ES" altLang="es-ES" sz="3200" dirty="0">
                <a:solidFill>
                  <a:schemeClr val="tx1"/>
                </a:solidFill>
                <a:latin typeface="Tahoma" panose="020B0604030504040204" pitchFamily="34" charset="0"/>
              </a:rPr>
            </a:br>
            <a:r>
              <a:rPr lang="es-ES" altLang="es-ES" sz="3200" dirty="0">
                <a:solidFill>
                  <a:schemeClr val="tx1"/>
                </a:solidFill>
                <a:latin typeface="Tahoma" panose="020B0604030504040204" pitchFamily="34" charset="0"/>
              </a:rPr>
              <a:t>Endoscopia digestiva superior</a:t>
            </a:r>
          </a:p>
        </p:txBody>
      </p:sp>
      <p:sp>
        <p:nvSpPr>
          <p:cNvPr id="21507" name="Rectangle 3"/>
          <p:cNvSpPr>
            <a:spLocks noGrp="1" noRot="1" noChangeArrowheads="1"/>
          </p:cNvSpPr>
          <p:nvPr>
            <p:ph type="body" sz="half" idx="1"/>
          </p:nvPr>
        </p:nvSpPr>
        <p:spPr>
          <a:xfrm>
            <a:off x="1879935" y="2192473"/>
            <a:ext cx="4194175" cy="4422775"/>
          </a:xfrm>
        </p:spPr>
        <p:txBody>
          <a:bodyPr/>
          <a:lstStyle/>
          <a:p>
            <a:pPr eaLnBrk="1" hangingPunct="1">
              <a:lnSpc>
                <a:spcPct val="90000"/>
              </a:lnSpc>
              <a:buFont typeface="Wingdings" panose="05000000000000000000" pitchFamily="2" charset="2"/>
              <a:buChar char="Ø"/>
            </a:pPr>
            <a:r>
              <a:rPr lang="es-ES" altLang="es-ES" sz="2000" dirty="0">
                <a:latin typeface="Tahoma" panose="020B0604030504040204" pitchFamily="34" charset="0"/>
              </a:rPr>
              <a:t>Forma más directa para localizar el punto sangrante</a:t>
            </a:r>
          </a:p>
          <a:p>
            <a:pPr eaLnBrk="1" hangingPunct="1">
              <a:lnSpc>
                <a:spcPct val="90000"/>
              </a:lnSpc>
              <a:buFont typeface="Wingdings" panose="05000000000000000000" pitchFamily="2" charset="2"/>
              <a:buChar char="Ø"/>
            </a:pPr>
            <a:r>
              <a:rPr lang="es-ES" altLang="es-ES" sz="2000" dirty="0">
                <a:latin typeface="Tahoma" panose="020B0604030504040204" pitchFamily="34" charset="0"/>
              </a:rPr>
              <a:t>Se debe realizar en las primeras 12 horas de inicio del sangrado</a:t>
            </a:r>
          </a:p>
          <a:p>
            <a:pPr eaLnBrk="1" hangingPunct="1">
              <a:lnSpc>
                <a:spcPct val="90000"/>
              </a:lnSpc>
              <a:buFont typeface="Wingdings" panose="05000000000000000000" pitchFamily="2" charset="2"/>
              <a:buChar char="Ø"/>
            </a:pPr>
            <a:r>
              <a:rPr lang="es-ES" altLang="es-ES" sz="2000" dirty="0">
                <a:latin typeface="Tahoma" panose="020B0604030504040204" pitchFamily="34" charset="0"/>
              </a:rPr>
              <a:t>En un 90 - 95 % se establece el diagnostico de certeza</a:t>
            </a:r>
          </a:p>
          <a:p>
            <a:pPr eaLnBrk="1" hangingPunct="1">
              <a:lnSpc>
                <a:spcPct val="90000"/>
              </a:lnSpc>
              <a:buFont typeface="Wingdings" panose="05000000000000000000" pitchFamily="2" charset="2"/>
              <a:buChar char="Ø"/>
            </a:pPr>
            <a:r>
              <a:rPr lang="es-ES_tradnl" altLang="es-ES" sz="2000" dirty="0">
                <a:latin typeface="Tahoma" panose="020B0604030504040204" pitchFamily="34" charset="0"/>
              </a:rPr>
              <a:t>5-8% no se identifica la causa</a:t>
            </a:r>
          </a:p>
          <a:p>
            <a:pPr eaLnBrk="1" hangingPunct="1">
              <a:lnSpc>
                <a:spcPct val="90000"/>
              </a:lnSpc>
              <a:buFont typeface="Wingdings" panose="05000000000000000000" pitchFamily="2" charset="2"/>
              <a:buChar char="Ø"/>
            </a:pPr>
            <a:r>
              <a:rPr lang="es-ES" altLang="es-ES" sz="2000" dirty="0">
                <a:latin typeface="Tahoma" panose="020B0604030504040204" pitchFamily="34" charset="0"/>
              </a:rPr>
              <a:t>Terapéutica</a:t>
            </a:r>
          </a:p>
          <a:p>
            <a:pPr eaLnBrk="1" hangingPunct="1">
              <a:lnSpc>
                <a:spcPct val="90000"/>
              </a:lnSpc>
              <a:buFont typeface="Wingdings" panose="05000000000000000000" pitchFamily="2" charset="2"/>
              <a:buChar char="Ø"/>
            </a:pPr>
            <a:r>
              <a:rPr lang="es-ES" altLang="es-ES" sz="2000" dirty="0">
                <a:latin typeface="Tahoma" panose="020B0604030504040204" pitchFamily="34" charset="0"/>
              </a:rPr>
              <a:t>Informe endoscópico descriptivo</a:t>
            </a:r>
          </a:p>
        </p:txBody>
      </p:sp>
      <p:pic>
        <p:nvPicPr>
          <p:cNvPr id="21508" name="Picture 5" descr="SalonPictures 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192473"/>
            <a:ext cx="2884489" cy="250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7450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rrowheads="1"/>
          </p:cNvSpPr>
          <p:nvPr>
            <p:ph type="title"/>
          </p:nvPr>
        </p:nvSpPr>
        <p:spPr>
          <a:xfrm>
            <a:off x="1700463" y="668923"/>
            <a:ext cx="5062538" cy="1325563"/>
          </a:xfrm>
        </p:spPr>
        <p:txBody>
          <a:bodyPr>
            <a:normAutofit/>
          </a:bodyPr>
          <a:lstStyle/>
          <a:p>
            <a:pPr eaLnBrk="1" hangingPunct="1">
              <a:defRPr/>
            </a:pPr>
            <a:r>
              <a:rPr lang="es-ES_tradnl" sz="3200" b="1" dirty="0">
                <a:solidFill>
                  <a:schemeClr val="tx1"/>
                </a:solidFill>
                <a:latin typeface="Tahoma" panose="020B0604030504040204" pitchFamily="34" charset="0"/>
                <a:ea typeface="Tahoma" panose="020B0604030504040204" pitchFamily="34" charset="0"/>
                <a:cs typeface="Tahoma" panose="020B0604030504040204" pitchFamily="34" charset="0"/>
              </a:rPr>
              <a:t>Cápsula endoscópica</a:t>
            </a:r>
          </a:p>
        </p:txBody>
      </p:sp>
      <p:sp>
        <p:nvSpPr>
          <p:cNvPr id="381955" name="Rectangle 3"/>
          <p:cNvSpPr>
            <a:spLocks noGrp="1" noRot="1" noChangeArrowheads="1"/>
          </p:cNvSpPr>
          <p:nvPr>
            <p:ph type="body" sz="half" idx="1"/>
          </p:nvPr>
        </p:nvSpPr>
        <p:spPr>
          <a:xfrm>
            <a:off x="2200193" y="2859423"/>
            <a:ext cx="3673475" cy="2951162"/>
          </a:xfrm>
        </p:spPr>
        <p:txBody>
          <a:bodyPr>
            <a:normAutofit/>
          </a:bodyPr>
          <a:lstStyle/>
          <a:p>
            <a:pPr eaLnBrk="1" hangingPunct="1">
              <a:lnSpc>
                <a:spcPct val="80000"/>
              </a:lnSpc>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Beneficiosa</a:t>
            </a:r>
          </a:p>
          <a:p>
            <a:pPr eaLnBrk="1" hangingPunct="1">
              <a:lnSpc>
                <a:spcPct val="80000"/>
              </a:lnSpc>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No invasiva</a:t>
            </a:r>
          </a:p>
          <a:p>
            <a:pPr eaLnBrk="1" hangingPunct="1">
              <a:lnSpc>
                <a:spcPct val="80000"/>
              </a:lnSpc>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Puede ser deglutida en los adolescentes</a:t>
            </a:r>
          </a:p>
          <a:p>
            <a:pPr eaLnBrk="1" hangingPunct="1">
              <a:lnSpc>
                <a:spcPct val="80000"/>
              </a:lnSpc>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Se indica si </a:t>
            </a:r>
            <a:r>
              <a:rPr lang="es-ES_tradnl" dirty="0" err="1">
                <a:latin typeface="Tahoma" panose="020B0604030504040204" pitchFamily="34" charset="0"/>
                <a:ea typeface="Tahoma" panose="020B0604030504040204" pitchFamily="34" charset="0"/>
                <a:cs typeface="Tahoma" panose="020B0604030504040204" pitchFamily="34" charset="0"/>
              </a:rPr>
              <a:t>duodenoscopia</a:t>
            </a:r>
            <a:r>
              <a:rPr lang="es-ES_tradnl" dirty="0">
                <a:latin typeface="Tahoma" panose="020B0604030504040204" pitchFamily="34" charset="0"/>
                <a:ea typeface="Tahoma" panose="020B0604030504040204" pitchFamily="34" charset="0"/>
                <a:cs typeface="Tahoma" panose="020B0604030504040204" pitchFamily="34" charset="0"/>
              </a:rPr>
              <a:t> y colonoscopia son normales</a:t>
            </a:r>
          </a:p>
          <a:p>
            <a:pPr eaLnBrk="1" hangingPunct="1">
              <a:lnSpc>
                <a:spcPct val="80000"/>
              </a:lnSpc>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Muy útil en la hemorragia de origen oscuro</a:t>
            </a:r>
          </a:p>
        </p:txBody>
      </p:sp>
      <p:sp>
        <p:nvSpPr>
          <p:cNvPr id="381956" name="Rectangle 4"/>
          <p:cNvSpPr>
            <a:spLocks noGrp="1" noRot="1" noChangeArrowheads="1"/>
          </p:cNvSpPr>
          <p:nvPr>
            <p:ph type="body" sz="half" idx="2"/>
          </p:nvPr>
        </p:nvSpPr>
        <p:spPr>
          <a:xfrm>
            <a:off x="6167439" y="3284539"/>
            <a:ext cx="4194175" cy="4422775"/>
          </a:xfrm>
        </p:spPr>
        <p:txBody>
          <a:bodyPr/>
          <a:lstStyle/>
          <a:p>
            <a:pPr eaLnBrk="1" hangingPunct="1">
              <a:lnSpc>
                <a:spcPct val="80000"/>
              </a:lnSpc>
              <a:buClr>
                <a:srgbClr val="FFFF00"/>
              </a:buClr>
              <a:buFont typeface="Wingdings" panose="05000000000000000000" pitchFamily="2" charset="2"/>
              <a:buChar char="Ø"/>
              <a:defRPr/>
            </a:pPr>
            <a:endParaRPr lang="es-ES_tradnl" sz="2000" b="1" dirty="0"/>
          </a:p>
          <a:p>
            <a:pPr eaLnBrk="1" hangingPunct="1">
              <a:lnSpc>
                <a:spcPct val="80000"/>
              </a:lnSpc>
              <a:buClr>
                <a:srgbClr val="C00000"/>
              </a:buClr>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Introducción endoscópica en niños pequeños</a:t>
            </a:r>
          </a:p>
          <a:p>
            <a:pPr eaLnBrk="1" hangingPunct="1">
              <a:lnSpc>
                <a:spcPct val="80000"/>
              </a:lnSpc>
              <a:buClr>
                <a:srgbClr val="C00000"/>
              </a:buClr>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No permite tomar biopsias ni aplicar terapéutica</a:t>
            </a:r>
          </a:p>
          <a:p>
            <a:pPr eaLnBrk="1" hangingPunct="1">
              <a:lnSpc>
                <a:spcPct val="80000"/>
              </a:lnSpc>
              <a:buClr>
                <a:srgbClr val="C00000"/>
              </a:buClr>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 No puede controlarse la dirección ni la velocidad</a:t>
            </a:r>
          </a:p>
        </p:txBody>
      </p:sp>
      <p:pic>
        <p:nvPicPr>
          <p:cNvPr id="22533" name="Picture 5" descr="Capsula Endosc15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333376"/>
            <a:ext cx="359886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454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888040" y="573171"/>
            <a:ext cx="59769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spcBef>
                <a:spcPct val="50000"/>
              </a:spcBef>
            </a:pPr>
            <a:r>
              <a:rPr lang="es-ES_tradnl" altLang="es-ES" sz="3200" b="0" dirty="0" err="1">
                <a:ea typeface="Tahoma" panose="020B0604030504040204" pitchFamily="34" charset="0"/>
                <a:cs typeface="Tahoma" panose="020B0604030504040204" pitchFamily="34" charset="0"/>
              </a:rPr>
              <a:t>Enteroscopio</a:t>
            </a:r>
            <a:r>
              <a:rPr lang="es-ES_tradnl" altLang="es-ES" sz="3200" b="0" dirty="0">
                <a:ea typeface="Tahoma" panose="020B0604030504040204" pitchFamily="34" charset="0"/>
                <a:cs typeface="Tahoma" panose="020B0604030504040204" pitchFamily="34" charset="0"/>
              </a:rPr>
              <a:t> de doble balón</a:t>
            </a:r>
          </a:p>
        </p:txBody>
      </p:sp>
      <p:sp>
        <p:nvSpPr>
          <p:cNvPr id="23555" name="Text Box 3"/>
          <p:cNvSpPr txBox="1">
            <a:spLocks noChangeArrowheads="1"/>
          </p:cNvSpPr>
          <p:nvPr/>
        </p:nvSpPr>
        <p:spPr bwMode="auto">
          <a:xfrm>
            <a:off x="2566989" y="1844676"/>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endParaRPr lang="es-ES" altLang="es-ES" sz="1800" b="0">
              <a:solidFill>
                <a:schemeClr val="bg2"/>
              </a:solidFill>
              <a:latin typeface="Arial" panose="020B0604020202020204" pitchFamily="34" charset="0"/>
            </a:endParaRPr>
          </a:p>
        </p:txBody>
      </p:sp>
      <p:pic>
        <p:nvPicPr>
          <p:cNvPr id="235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544" y="2118299"/>
            <a:ext cx="3293812" cy="3029494"/>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2289093" y="1844676"/>
            <a:ext cx="39592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chemeClr val="accent1"/>
              </a:buClr>
              <a:buFont typeface="Wingdings" panose="05000000000000000000" pitchFamily="2" charset="2"/>
              <a:buChar char="Ø"/>
            </a:pPr>
            <a:r>
              <a:rPr lang="es-ES_tradnl" altLang="es-ES" sz="1800" b="0" dirty="0">
                <a:ea typeface="Tahoma" panose="020B0604030504040204" pitchFamily="34" charset="0"/>
                <a:cs typeface="Tahoma" panose="020B0604030504040204" pitchFamily="34" charset="0"/>
              </a:rPr>
              <a:t>Útil cuando se descarta el origen gastroduodenal de la hemorragia</a:t>
            </a:r>
          </a:p>
          <a:p>
            <a:pPr eaLnBrk="1" hangingPunct="1">
              <a:spcBef>
                <a:spcPct val="50000"/>
              </a:spcBef>
              <a:buClr>
                <a:schemeClr val="accent1"/>
              </a:buClr>
              <a:buFont typeface="Wingdings" panose="05000000000000000000" pitchFamily="2" charset="2"/>
              <a:buChar char="Ø"/>
            </a:pPr>
            <a:r>
              <a:rPr lang="es-ES_tradnl" altLang="es-ES" sz="1800" b="0" dirty="0">
                <a:ea typeface="Tahoma" panose="020B0604030504040204" pitchFamily="34" charset="0"/>
                <a:cs typeface="Tahoma" panose="020B0604030504040204" pitchFamily="34" charset="0"/>
              </a:rPr>
              <a:t>Permite obtener biopsias de yeyuno e intestino delgado más allá del Angulo de Treitz</a:t>
            </a:r>
          </a:p>
          <a:p>
            <a:pPr eaLnBrk="1" hangingPunct="1">
              <a:spcBef>
                <a:spcPct val="50000"/>
              </a:spcBef>
              <a:buClr>
                <a:schemeClr val="accent1"/>
              </a:buClr>
              <a:buFont typeface="Wingdings" panose="05000000000000000000" pitchFamily="2" charset="2"/>
              <a:buChar char="Ø"/>
            </a:pPr>
            <a:r>
              <a:rPr lang="es-ES_tradnl" altLang="es-ES" sz="1800" b="0" dirty="0">
                <a:ea typeface="Tahoma" panose="020B0604030504040204" pitchFamily="34" charset="0"/>
                <a:cs typeface="Tahoma" panose="020B0604030504040204" pitchFamily="34" charset="0"/>
              </a:rPr>
              <a:t>Permite realizar TERAPEUTICA ENDOSCOPICA</a:t>
            </a:r>
          </a:p>
          <a:p>
            <a:pPr eaLnBrk="1" hangingPunct="1">
              <a:spcBef>
                <a:spcPct val="50000"/>
              </a:spcBef>
              <a:buClr>
                <a:schemeClr val="accent1"/>
              </a:buClr>
              <a:buFont typeface="Wingdings" panose="05000000000000000000" pitchFamily="2" charset="2"/>
              <a:buChar char="Ø"/>
            </a:pPr>
            <a:r>
              <a:rPr lang="es-ES_tradnl" altLang="es-ES" sz="1800" b="0" dirty="0">
                <a:ea typeface="Tahoma" panose="020B0604030504040204" pitchFamily="34" charset="0"/>
                <a:cs typeface="Tahoma" panose="020B0604030504040204" pitchFamily="34" charset="0"/>
              </a:rPr>
              <a:t>No utilidad en niños pequeños por el tamaño</a:t>
            </a:r>
          </a:p>
          <a:p>
            <a:pPr eaLnBrk="1" hangingPunct="1">
              <a:spcBef>
                <a:spcPct val="50000"/>
              </a:spcBef>
              <a:buClr>
                <a:schemeClr val="accent1"/>
              </a:buClr>
              <a:buFont typeface="Wingdings" panose="05000000000000000000" pitchFamily="2" charset="2"/>
              <a:buChar char="Ø"/>
            </a:pPr>
            <a:r>
              <a:rPr lang="es-ES_tradnl" altLang="es-ES" sz="1800" b="0" dirty="0">
                <a:ea typeface="Tahoma" panose="020B0604030504040204" pitchFamily="34" charset="0"/>
                <a:cs typeface="Tahoma" panose="020B0604030504040204" pitchFamily="34" charset="0"/>
              </a:rPr>
              <a:t>Equipos muy costosos</a:t>
            </a:r>
          </a:p>
        </p:txBody>
      </p:sp>
    </p:spTree>
    <p:extLst>
      <p:ext uri="{BB962C8B-B14F-4D97-AF65-F5344CB8AC3E}">
        <p14:creationId xmlns:p14="http://schemas.microsoft.com/office/powerpoint/2010/main" val="1682430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2159788" y="584005"/>
            <a:ext cx="8911687" cy="1280890"/>
          </a:xfrm>
        </p:spPr>
        <p:txBody>
          <a:bodyPr/>
          <a:lstStyle/>
          <a:p>
            <a:pPr eaLnBrk="1" hangingPunct="1"/>
            <a:r>
              <a:rPr lang="es-ES" altLang="es-ES" sz="2800" dirty="0">
                <a:solidFill>
                  <a:schemeClr val="tx1"/>
                </a:solidFill>
                <a:latin typeface="Tahoma" panose="020B0604030504040204" pitchFamily="34" charset="0"/>
              </a:rPr>
              <a:t>Hemorragia </a:t>
            </a:r>
            <a:r>
              <a:rPr lang="es-ES" altLang="es-ES" sz="2800" dirty="0" smtClean="0">
                <a:solidFill>
                  <a:schemeClr val="tx1"/>
                </a:solidFill>
                <a:latin typeface="Tahoma" panose="020B0604030504040204" pitchFamily="34" charset="0"/>
              </a:rPr>
              <a:t>digestiva alta</a:t>
            </a:r>
            <a:r>
              <a:rPr lang="es-ES" altLang="es-ES" sz="2800" dirty="0">
                <a:solidFill>
                  <a:schemeClr val="tx1"/>
                </a:solidFill>
                <a:latin typeface="Tahoma" panose="020B0604030504040204" pitchFamily="34" charset="0"/>
              </a:rPr>
              <a:t/>
            </a:r>
            <a:br>
              <a:rPr lang="es-ES" altLang="es-ES" sz="2800" dirty="0">
                <a:solidFill>
                  <a:schemeClr val="tx1"/>
                </a:solidFill>
                <a:latin typeface="Tahoma" panose="020B0604030504040204" pitchFamily="34" charset="0"/>
              </a:rPr>
            </a:br>
            <a:r>
              <a:rPr lang="es-ES" altLang="es-ES" sz="2800" dirty="0" smtClean="0">
                <a:solidFill>
                  <a:schemeClr val="tx1"/>
                </a:solidFill>
                <a:latin typeface="Tahoma" panose="020B0604030504040204" pitchFamily="34" charset="0"/>
              </a:rPr>
              <a:t>Gammagrafía </a:t>
            </a:r>
            <a:r>
              <a:rPr lang="es-ES" altLang="es-ES" sz="2800" dirty="0">
                <a:solidFill>
                  <a:schemeClr val="tx1"/>
                </a:solidFill>
                <a:latin typeface="Tahoma" panose="020B0604030504040204" pitchFamily="34" charset="0"/>
              </a:rPr>
              <a:t>marcada con </a:t>
            </a:r>
            <a:r>
              <a:rPr lang="es-ES" altLang="es-ES" sz="2800" dirty="0" smtClean="0">
                <a:solidFill>
                  <a:schemeClr val="tx1"/>
                </a:solidFill>
                <a:latin typeface="Tahoma" panose="020B0604030504040204" pitchFamily="34" charset="0"/>
              </a:rPr>
              <a:t>tecnecio</a:t>
            </a:r>
            <a:endParaRPr lang="es-ES" altLang="es-ES" sz="2800" dirty="0">
              <a:solidFill>
                <a:schemeClr val="tx1"/>
              </a:solidFill>
              <a:latin typeface="Tahoma" panose="020B0604030504040204" pitchFamily="34" charset="0"/>
            </a:endParaRPr>
          </a:p>
        </p:txBody>
      </p:sp>
      <p:sp>
        <p:nvSpPr>
          <p:cNvPr id="405507" name="Rectangle 3"/>
          <p:cNvSpPr>
            <a:spLocks noGrp="1" noRot="1" noChangeArrowheads="1"/>
          </p:cNvSpPr>
          <p:nvPr>
            <p:ph type="body" idx="1"/>
          </p:nvPr>
        </p:nvSpPr>
        <p:spPr>
          <a:xfrm>
            <a:off x="2464588" y="2435225"/>
            <a:ext cx="6408738" cy="4422775"/>
          </a:xfrm>
        </p:spPr>
        <p:txBody>
          <a:bodyPr>
            <a:normAutofit/>
          </a:bodyPr>
          <a:lstStyle/>
          <a:p>
            <a:pPr eaLnBrk="1" hangingPunct="1">
              <a:buFont typeface="Wingdings" panose="05000000000000000000"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Detecta sangrados leves por la acumulación del radio isótopo</a:t>
            </a:r>
          </a:p>
          <a:p>
            <a:pPr eaLnBrk="1" hangingPunct="1">
              <a:buFont typeface="Wingdings" panose="05000000000000000000"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Capacidad diagnóstica de 50-75%</a:t>
            </a:r>
          </a:p>
          <a:p>
            <a:pPr eaLnBrk="1" hangingPunct="1">
              <a:buFont typeface="Wingdings" panose="05000000000000000000"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Eficaz en la hemorragia digestiva no aclarada</a:t>
            </a:r>
          </a:p>
        </p:txBody>
      </p:sp>
    </p:spTree>
    <p:extLst>
      <p:ext uri="{BB962C8B-B14F-4D97-AF65-F5344CB8AC3E}">
        <p14:creationId xmlns:p14="http://schemas.microsoft.com/office/powerpoint/2010/main" val="1634514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83895" y="673100"/>
            <a:ext cx="10972800" cy="1384300"/>
          </a:xfrm>
        </p:spPr>
        <p:txBody>
          <a:bodyPr>
            <a:normAutofit/>
          </a:bodyPr>
          <a:lstStyle/>
          <a:p>
            <a:pP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Gastritis aguda hemorragica</a:t>
            </a: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579" name="Rectangle 3"/>
          <p:cNvSpPr>
            <a:spLocks noGrp="1" noChangeArrowheads="1"/>
          </p:cNvSpPr>
          <p:nvPr>
            <p:ph type="body" sz="half" idx="1"/>
          </p:nvPr>
        </p:nvSpPr>
        <p:spPr>
          <a:xfrm>
            <a:off x="2143126" y="2638927"/>
            <a:ext cx="4033838" cy="4114800"/>
          </a:xfrm>
        </p:spPr>
        <p:txBody>
          <a:bodyPr>
            <a:normAutofit/>
          </a:bodyPr>
          <a:lstStyle/>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Erosiones múltiples, superficiales con sangrado activo en forma de babeo</a:t>
            </a:r>
          </a:p>
        </p:txBody>
      </p:sp>
      <p:pic>
        <p:nvPicPr>
          <p:cNvPr id="18436" name="Picture 4" descr="gsatrit_150_00023450_1a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6964" y="2057400"/>
            <a:ext cx="4033837" cy="3810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4056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045368" y="781761"/>
            <a:ext cx="10972800" cy="1384300"/>
          </a:xfrm>
        </p:spPr>
        <p:txBody>
          <a:bodyPr>
            <a:normAutofit/>
          </a:bodyPr>
          <a:lstStyle/>
          <a:p>
            <a:pPr algn="ctr" eaLnBrk="1" hangingPunct="1">
              <a:defRPr/>
            </a:pPr>
            <a:r>
              <a:rPr lang="es-ES" sz="2800" dirty="0" smtClean="0">
                <a:solidFill>
                  <a:schemeClr val="tx1"/>
                </a:solidFill>
                <a:latin typeface="Tahoma" panose="020B0604030504040204" pitchFamily="34" charset="0"/>
                <a:ea typeface="Tahoma" panose="020B0604030504040204" pitchFamily="34" charset="0"/>
                <a:cs typeface="Tahoma" panose="020B0604030504040204" pitchFamily="34" charset="0"/>
              </a:rPr>
              <a:t>Gastritis por Helicobacter pylori</a:t>
            </a:r>
          </a:p>
        </p:txBody>
      </p:sp>
      <p:sp>
        <p:nvSpPr>
          <p:cNvPr id="25603" name="Rectangle 3"/>
          <p:cNvSpPr>
            <a:spLocks noGrp="1" noChangeArrowheads="1"/>
          </p:cNvSpPr>
          <p:nvPr>
            <p:ph type="body" sz="half" idx="1"/>
          </p:nvPr>
        </p:nvSpPr>
        <p:spPr>
          <a:xfrm>
            <a:off x="1066800" y="2565401"/>
            <a:ext cx="5384800" cy="4114800"/>
          </a:xfrm>
        </p:spPr>
        <p:txBody>
          <a:bodyPr>
            <a:normAutofit/>
          </a:bodyPr>
          <a:lstStyle/>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Aspecto de nodularidad </a:t>
            </a:r>
            <a:r>
              <a:rPr lang="es-ES" sz="2000" dirty="0" smtClean="0">
                <a:latin typeface="Tahoma" panose="020B0604030504040204" pitchFamily="34" charset="0"/>
                <a:ea typeface="Tahoma" panose="020B0604030504040204" pitchFamily="34" charset="0"/>
                <a:cs typeface="Tahoma" panose="020B0604030504040204" pitchFamily="34" charset="0"/>
              </a:rPr>
              <a:t>de </a:t>
            </a:r>
            <a:r>
              <a:rPr lang="es-ES" sz="2000" dirty="0">
                <a:latin typeface="Tahoma" panose="020B0604030504040204" pitchFamily="34" charset="0"/>
                <a:ea typeface="Tahoma" panose="020B0604030504040204" pitchFamily="34" charset="0"/>
                <a:cs typeface="Tahoma" panose="020B0604030504040204" pitchFamily="34" charset="0"/>
              </a:rPr>
              <a:t>la mucosa antral con edema , friabilidad y presencia de erosiones, exudados y puntos hemorrágicos.  </a:t>
            </a:r>
          </a:p>
        </p:txBody>
      </p:sp>
      <p:pic>
        <p:nvPicPr>
          <p:cNvPr id="19460" name="Picture 4" descr="gastrit_150_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672263" y="1341439"/>
            <a:ext cx="3168650" cy="2447925"/>
          </a:xfrm>
          <a:noFill/>
          <a:extLst>
            <a:ext uri="{909E8E84-426E-40DD-AFC4-6F175D3DCCD1}">
              <a14:hiddenFill xmlns:a14="http://schemas.microsoft.com/office/drawing/2010/main">
                <a:solidFill>
                  <a:srgbClr val="FFFFFF"/>
                </a:solidFill>
              </a14:hiddenFill>
            </a:ext>
          </a:extLst>
        </p:spPr>
      </p:pic>
      <p:pic>
        <p:nvPicPr>
          <p:cNvPr id="19461" name="Picture 6" descr="Helicobacter pyloriw0514_425x33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72263" y="3860801"/>
            <a:ext cx="3168650" cy="24479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4607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59832" y="773362"/>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Gastropatía portal hipertensiva</a:t>
            </a: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6627" name="Rectangle 3"/>
          <p:cNvSpPr>
            <a:spLocks noGrp="1" noChangeArrowheads="1"/>
          </p:cNvSpPr>
          <p:nvPr>
            <p:ph type="body" sz="half" idx="1"/>
          </p:nvPr>
        </p:nvSpPr>
        <p:spPr>
          <a:xfrm>
            <a:off x="1900989" y="2530642"/>
            <a:ext cx="4033838" cy="4114800"/>
          </a:xfrm>
        </p:spPr>
        <p:txBody>
          <a:bodyPr/>
          <a:lstStyle/>
          <a:p>
            <a:pPr eaLnBrk="1" hangingPunct="1">
              <a:buFont typeface="Wingdings" panose="05000000000000000000" pitchFamily="2" charset="2"/>
              <a:buChar char="Ø"/>
              <a:defRPr/>
            </a:pPr>
            <a:r>
              <a:rPr lang="es-ES" dirty="0" smtClean="0">
                <a:solidFill>
                  <a:schemeClr val="tx1"/>
                </a:solidFill>
                <a:latin typeface="Tahoma" panose="020B0604030504040204" pitchFamily="34" charset="0"/>
                <a:ea typeface="Tahoma" panose="020B0604030504040204" pitchFamily="34" charset="0"/>
                <a:cs typeface="Tahoma" panose="020B0604030504040204" pitchFamily="34" charset="0"/>
              </a:rPr>
              <a:t>Mucosa eritematosa en el fundus y cuerpo gástrico con un patrón en forma de mosaico asociado a petequias </a:t>
            </a:r>
          </a:p>
        </p:txBody>
      </p:sp>
      <p:pic>
        <p:nvPicPr>
          <p:cNvPr id="20484" name="Picture 4" descr="sto_15460_portal_150_1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6964" y="2057400"/>
            <a:ext cx="4033837" cy="3810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0679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1163052" y="476584"/>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Sangrado masivo por el estomago</a:t>
            </a: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893" name="Rectangle 5"/>
          <p:cNvSpPr>
            <a:spLocks noGrp="1" noChangeArrowheads="1"/>
          </p:cNvSpPr>
          <p:nvPr>
            <p:ph type="body" sz="half" idx="1"/>
          </p:nvPr>
        </p:nvSpPr>
        <p:spPr>
          <a:xfrm>
            <a:off x="2021305" y="2189498"/>
            <a:ext cx="4038600" cy="4319587"/>
          </a:xfrm>
        </p:spPr>
        <p:txBody>
          <a:bodyPr>
            <a:normAutofit/>
          </a:bodyPr>
          <a:lstStyle/>
          <a:p>
            <a:pPr eaLnBrk="1" hangingPunct="1">
              <a:buFont typeface="Wingdings" panose="05000000000000000000" pitchFamily="2" charset="2"/>
              <a:buChar char="Ø"/>
              <a:defRPr/>
            </a:pPr>
            <a:r>
              <a:rPr lang="es-E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La sangre impide identificar lesiones.</a:t>
            </a:r>
          </a:p>
          <a:p>
            <a:pPr eaLnBrk="1" hangingPunct="1">
              <a:buFont typeface="Wingdings" panose="05000000000000000000" pitchFamily="2" charset="2"/>
              <a:buChar char="Ø"/>
              <a:defRPr/>
            </a:pPr>
            <a:r>
              <a:rPr lang="es-E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Precisa de lavado gástrico y del método clínico</a:t>
            </a:r>
          </a:p>
          <a:p>
            <a:pPr eaLnBrk="1" hangingPunct="1">
              <a:buFont typeface="Wingdings" panose="05000000000000000000" pitchFamily="2" charset="2"/>
              <a:buChar char="Ø"/>
              <a:defRPr/>
            </a:pPr>
            <a:r>
              <a:rPr lang="es-E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La endoscopía localiza el sitio del sangrado y orienta la conducta </a:t>
            </a:r>
          </a:p>
        </p:txBody>
      </p:sp>
      <p:pic>
        <p:nvPicPr>
          <p:cNvPr id="21508" name="Picture 7" descr="sto_bleed_150_1a_3069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1943100"/>
            <a:ext cx="4038600"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143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006366" y="913806"/>
            <a:ext cx="2354329" cy="672840"/>
          </a:xfrm>
        </p:spPr>
        <p:txBody>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Esofagitis</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pic>
        <p:nvPicPr>
          <p:cNvPr id="72708" name="Picture 4" descr="esofagit_2c1"/>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2422358" y="1962780"/>
            <a:ext cx="2318084" cy="21159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32650_papillomatos_150_1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767135" y="2038393"/>
            <a:ext cx="2454442" cy="21197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ángulo 1"/>
          <p:cNvSpPr/>
          <p:nvPr/>
        </p:nvSpPr>
        <p:spPr>
          <a:xfrm>
            <a:off x="2257926" y="4158188"/>
            <a:ext cx="2983832" cy="1200329"/>
          </a:xfrm>
          <a:prstGeom prst="rect">
            <a:avLst/>
          </a:prstGeom>
        </p:spPr>
        <p:txBody>
          <a:bodyPr wrap="square">
            <a:spAutoFit/>
          </a:bodyPr>
          <a:lstStyle/>
          <a:p>
            <a:pPr>
              <a:buFont typeface="Wingdings" panose="05000000000000000000" pitchFamily="2" charset="2"/>
              <a:buChar char="Ø"/>
            </a:pPr>
            <a:r>
              <a:rPr lang="es-ES" altLang="es-ES" dirty="0">
                <a:latin typeface="Tahoma" panose="020B0604030504040204" pitchFamily="34" charset="0"/>
                <a:ea typeface="Tahoma" panose="020B0604030504040204" pitchFamily="34" charset="0"/>
                <a:cs typeface="Tahoma" panose="020B0604030504040204" pitchFamily="34" charset="0"/>
              </a:rPr>
              <a:t>Eritema y congestión de el tercio distal del esófago con exudados blanquecinos.</a:t>
            </a:r>
          </a:p>
        </p:txBody>
      </p:sp>
      <p:sp>
        <p:nvSpPr>
          <p:cNvPr id="3" name="Rectángulo 2"/>
          <p:cNvSpPr/>
          <p:nvPr/>
        </p:nvSpPr>
        <p:spPr>
          <a:xfrm>
            <a:off x="5646821" y="4158188"/>
            <a:ext cx="3384883" cy="923330"/>
          </a:xfrm>
          <a:prstGeom prst="rect">
            <a:avLst/>
          </a:prstGeom>
        </p:spPr>
        <p:txBody>
          <a:bodyPr wrap="square">
            <a:spAutoFit/>
          </a:bodyPr>
          <a:lstStyle/>
          <a:p>
            <a:pPr>
              <a:buFont typeface="Wingdings" panose="05000000000000000000" pitchFamily="2" charset="2"/>
              <a:buChar char="Ø"/>
            </a:pPr>
            <a:r>
              <a:rPr lang="es-ES" altLang="es-ES" dirty="0">
                <a:latin typeface="Tahoma" panose="020B0604030504040204" pitchFamily="34" charset="0"/>
                <a:ea typeface="Tahoma" panose="020B0604030504040204" pitchFamily="34" charset="0"/>
                <a:cs typeface="Tahoma" panose="020B0604030504040204" pitchFamily="34" charset="0"/>
              </a:rPr>
              <a:t>Eritema y congestión con aumento de la vascularización mas </a:t>
            </a:r>
            <a:r>
              <a:rPr lang="es-ES" altLang="es-ES" dirty="0" smtClean="0">
                <a:latin typeface="Tahoma" panose="020B0604030504040204" pitchFamily="34" charset="0"/>
                <a:ea typeface="Tahoma" panose="020B0604030504040204" pitchFamily="34" charset="0"/>
                <a:cs typeface="Tahoma" panose="020B0604030504040204" pitchFamily="34" charset="0"/>
              </a:rPr>
              <a:t>pronunciado.</a:t>
            </a:r>
            <a:endParaRPr lang="es-ES" alt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0544841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idx="4294967295"/>
          </p:nvPr>
        </p:nvSpPr>
        <p:spPr>
          <a:xfrm>
            <a:off x="1750763" y="229393"/>
            <a:ext cx="6335713" cy="1052513"/>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Clasificación de Forrest</a:t>
            </a:r>
          </a:p>
        </p:txBody>
      </p:sp>
      <p:sp>
        <p:nvSpPr>
          <p:cNvPr id="6148" name="Rectangle 3"/>
          <p:cNvSpPr>
            <a:spLocks noGrp="1" noRot="1" noChangeArrowheads="1"/>
          </p:cNvSpPr>
          <p:nvPr>
            <p:ph type="body" idx="4294967295"/>
          </p:nvPr>
        </p:nvSpPr>
        <p:spPr>
          <a:xfrm>
            <a:off x="1655640" y="1341438"/>
            <a:ext cx="489585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609600" indent="-609600">
              <a:lnSpc>
                <a:spcPct val="80000"/>
              </a:lnSpc>
              <a:buFontTx/>
              <a:buAutoNum type="arabicPeriod"/>
            </a:pPr>
            <a:r>
              <a:rPr lang="es-ES" altLang="es-ES" sz="2400" dirty="0">
                <a:solidFill>
                  <a:schemeClr val="tx1"/>
                </a:solidFill>
                <a:latin typeface="Tahoma" panose="020B0604030504040204" pitchFamily="34" charset="0"/>
              </a:rPr>
              <a:t>Hemorragia activa</a:t>
            </a:r>
          </a:p>
          <a:p>
            <a:pPr marL="609600" indent="-609600">
              <a:lnSpc>
                <a:spcPct val="80000"/>
              </a:lnSpc>
              <a:buNone/>
            </a:pPr>
            <a:r>
              <a:rPr lang="es-ES" altLang="es-ES" sz="2000" dirty="0">
                <a:solidFill>
                  <a:schemeClr val="tx1"/>
                </a:solidFill>
                <a:latin typeface="Tahoma" panose="020B0604030504040204" pitchFamily="34" charset="0"/>
              </a:rPr>
              <a:t>     1a- </a:t>
            </a:r>
            <a:r>
              <a:rPr lang="es-ES" altLang="es-ES" dirty="0">
                <a:solidFill>
                  <a:schemeClr val="tx1"/>
                </a:solidFill>
                <a:latin typeface="Tahoma" panose="020B0604030504040204" pitchFamily="34" charset="0"/>
              </a:rPr>
              <a:t>Sangrado a ¨chorro¨, arterial (80-87% recidiva de sangrado) </a:t>
            </a:r>
          </a:p>
          <a:p>
            <a:pPr marL="609600" indent="-609600">
              <a:lnSpc>
                <a:spcPct val="80000"/>
              </a:lnSpc>
              <a:buNone/>
            </a:pPr>
            <a:r>
              <a:rPr lang="es-ES" altLang="es-ES" dirty="0">
                <a:solidFill>
                  <a:schemeClr val="tx1"/>
                </a:solidFill>
                <a:latin typeface="Tahoma" panose="020B0604030504040204" pitchFamily="34" charset="0"/>
              </a:rPr>
              <a:t>     1b- Sangrado en forma de babeo (40% recidiva)</a:t>
            </a:r>
          </a:p>
          <a:p>
            <a:pPr marL="609600" indent="-609600">
              <a:lnSpc>
                <a:spcPct val="80000"/>
              </a:lnSpc>
              <a:buNone/>
            </a:pPr>
            <a:endParaRPr lang="es-ES" altLang="es-ES" sz="2000" dirty="0">
              <a:solidFill>
                <a:schemeClr val="tx1"/>
              </a:solidFill>
              <a:latin typeface="Tahoma" panose="020B0604030504040204" pitchFamily="34" charset="0"/>
            </a:endParaRPr>
          </a:p>
          <a:p>
            <a:pPr marL="609600" indent="-609600">
              <a:lnSpc>
                <a:spcPct val="80000"/>
              </a:lnSpc>
              <a:buNone/>
            </a:pPr>
            <a:r>
              <a:rPr lang="es-ES" altLang="es-ES" sz="2000" dirty="0">
                <a:solidFill>
                  <a:schemeClr val="accent1"/>
                </a:solidFill>
                <a:latin typeface="Tahoma" panose="020B0604030504040204" pitchFamily="34" charset="0"/>
              </a:rPr>
              <a:t>2.</a:t>
            </a:r>
            <a:r>
              <a:rPr lang="es-ES" altLang="es-ES" sz="2000" dirty="0">
                <a:solidFill>
                  <a:schemeClr val="tx1"/>
                </a:solidFill>
                <a:latin typeface="Tahoma" panose="020B0604030504040204" pitchFamily="34" charset="0"/>
              </a:rPr>
              <a:t>  </a:t>
            </a:r>
            <a:r>
              <a:rPr lang="es-ES" altLang="es-ES" sz="2400" dirty="0">
                <a:solidFill>
                  <a:schemeClr val="tx1"/>
                </a:solidFill>
                <a:latin typeface="Tahoma" panose="020B0604030504040204" pitchFamily="34" charset="0"/>
              </a:rPr>
              <a:t>Hemorragia reciente</a:t>
            </a:r>
          </a:p>
          <a:p>
            <a:pPr marL="609600" indent="-609600">
              <a:lnSpc>
                <a:spcPct val="80000"/>
              </a:lnSpc>
              <a:buNone/>
            </a:pPr>
            <a:r>
              <a:rPr lang="es-ES" altLang="es-ES" sz="2000" dirty="0">
                <a:solidFill>
                  <a:schemeClr val="tx1"/>
                </a:solidFill>
                <a:latin typeface="Tahoma" panose="020B0604030504040204" pitchFamily="34" charset="0"/>
              </a:rPr>
              <a:t>     </a:t>
            </a:r>
            <a:r>
              <a:rPr lang="es-ES" altLang="es-ES" dirty="0">
                <a:solidFill>
                  <a:schemeClr val="tx1"/>
                </a:solidFill>
                <a:latin typeface="Tahoma" panose="020B0604030504040204" pitchFamily="34" charset="0"/>
              </a:rPr>
              <a:t>2a Vaso visible no sangrante (25% recidiva)</a:t>
            </a:r>
          </a:p>
          <a:p>
            <a:pPr marL="609600" indent="-609600">
              <a:lnSpc>
                <a:spcPct val="80000"/>
              </a:lnSpc>
              <a:buNone/>
            </a:pPr>
            <a:r>
              <a:rPr lang="es-ES" altLang="es-ES" dirty="0">
                <a:solidFill>
                  <a:schemeClr val="tx1"/>
                </a:solidFill>
                <a:latin typeface="Tahoma" panose="020B0604030504040204" pitchFamily="34" charset="0"/>
              </a:rPr>
              <a:t>     2b Coagulo adherente</a:t>
            </a:r>
          </a:p>
          <a:p>
            <a:pPr marL="609600" indent="-609600">
              <a:lnSpc>
                <a:spcPct val="80000"/>
              </a:lnSpc>
              <a:buNone/>
            </a:pPr>
            <a:r>
              <a:rPr lang="es-ES" altLang="es-ES" dirty="0">
                <a:solidFill>
                  <a:schemeClr val="tx1"/>
                </a:solidFill>
                <a:latin typeface="Tahoma" panose="020B0604030504040204" pitchFamily="34" charset="0"/>
              </a:rPr>
              <a:t>       (15-30% recidiva)</a:t>
            </a:r>
          </a:p>
          <a:p>
            <a:pPr marL="609600" indent="-609600">
              <a:lnSpc>
                <a:spcPct val="80000"/>
              </a:lnSpc>
              <a:buNone/>
            </a:pPr>
            <a:r>
              <a:rPr lang="es-ES" altLang="es-ES" dirty="0">
                <a:solidFill>
                  <a:schemeClr val="tx1"/>
                </a:solidFill>
                <a:latin typeface="Tahoma" panose="020B0604030504040204" pitchFamily="34" charset="0"/>
              </a:rPr>
              <a:t>     2c Fondo  oscuro </a:t>
            </a:r>
          </a:p>
          <a:p>
            <a:pPr marL="609600" indent="-609600">
              <a:lnSpc>
                <a:spcPct val="80000"/>
              </a:lnSpc>
              <a:buNone/>
            </a:pPr>
            <a:r>
              <a:rPr lang="es-ES" altLang="es-ES" dirty="0">
                <a:solidFill>
                  <a:schemeClr val="tx1"/>
                </a:solidFill>
                <a:latin typeface="Tahoma" panose="020B0604030504040204" pitchFamily="34" charset="0"/>
              </a:rPr>
              <a:t>       (4% recidiva)</a:t>
            </a:r>
          </a:p>
          <a:p>
            <a:pPr marL="609600" indent="-609600">
              <a:lnSpc>
                <a:spcPct val="80000"/>
              </a:lnSpc>
              <a:buNone/>
            </a:pPr>
            <a:endParaRPr lang="es-ES" altLang="es-ES" sz="2000" dirty="0">
              <a:solidFill>
                <a:schemeClr val="tx1"/>
              </a:solidFill>
              <a:latin typeface="Tahoma" panose="020B0604030504040204" pitchFamily="34" charset="0"/>
            </a:endParaRPr>
          </a:p>
          <a:p>
            <a:pPr marL="609600" indent="-609600">
              <a:lnSpc>
                <a:spcPct val="80000"/>
              </a:lnSpc>
              <a:buNone/>
            </a:pPr>
            <a:r>
              <a:rPr lang="es-ES" altLang="es-ES" sz="2000" dirty="0">
                <a:solidFill>
                  <a:schemeClr val="accent1"/>
                </a:solidFill>
                <a:latin typeface="Tahoma" panose="020B0604030504040204" pitchFamily="34" charset="0"/>
              </a:rPr>
              <a:t>3.  </a:t>
            </a:r>
            <a:r>
              <a:rPr lang="es-ES" altLang="es-ES" sz="2400" dirty="0">
                <a:solidFill>
                  <a:schemeClr val="tx1"/>
                </a:solidFill>
                <a:latin typeface="Tahoma" panose="020B0604030504040204" pitchFamily="34" charset="0"/>
              </a:rPr>
              <a:t>No evidencia de sangrado reciente (fondo blanco)</a:t>
            </a:r>
          </a:p>
          <a:p>
            <a:pPr marL="609600" indent="-609600">
              <a:lnSpc>
                <a:spcPct val="80000"/>
              </a:lnSpc>
              <a:buNone/>
            </a:pPr>
            <a:r>
              <a:rPr lang="es-ES" altLang="es-ES" sz="2000" dirty="0">
                <a:solidFill>
                  <a:schemeClr val="tx1"/>
                </a:solidFill>
                <a:latin typeface="Tahoma" panose="020B0604030504040204" pitchFamily="34" charset="0"/>
              </a:rPr>
              <a:t> </a:t>
            </a:r>
          </a:p>
        </p:txBody>
      </p:sp>
      <p:pic>
        <p:nvPicPr>
          <p:cNvPr id="6149" name="Picture 4" descr="duo_ulcus_00023030_150_1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541" y="2829719"/>
            <a:ext cx="1296987"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bleed_sto_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707" y="2877385"/>
            <a:ext cx="12525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orr_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416" y="3823285"/>
            <a:ext cx="12541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ulcus_duo_150_00020630_1b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490" y="5341436"/>
            <a:ext cx="1250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5" name="Object 9"/>
          <p:cNvGraphicFramePr>
            <a:graphicFrameLocks noChangeAspect="1"/>
          </p:cNvGraphicFramePr>
          <p:nvPr>
            <p:extLst>
              <p:ext uri="{D42A27DB-BD31-4B8C-83A1-F6EECF244321}">
                <p14:modId xmlns:p14="http://schemas.microsoft.com/office/powerpoint/2010/main" val="1368968650"/>
              </p:ext>
            </p:extLst>
          </p:nvPr>
        </p:nvGraphicFramePr>
        <p:xfrm>
          <a:off x="6789488" y="1115072"/>
          <a:ext cx="1296988" cy="1366838"/>
        </p:xfrm>
        <a:graphic>
          <a:graphicData uri="http://schemas.openxmlformats.org/presentationml/2006/ole">
            <mc:AlternateContent xmlns:mc="http://schemas.openxmlformats.org/markup-compatibility/2006">
              <mc:Choice xmlns:v="urn:schemas-microsoft-com:vml" Requires="v">
                <p:oleObj spid="_x0000_s2150" name="Bitmap Image" r:id="rId8" imgW="952633" imgH="923810" progId="Paint.Picture">
                  <p:embed/>
                </p:oleObj>
              </mc:Choice>
              <mc:Fallback>
                <p:oleObj name="Bitmap Image" r:id="rId8" imgW="952633" imgH="9238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9488" y="1115072"/>
                        <a:ext cx="1296988"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0145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7705"/>
                                        </p:tgtEl>
                                        <p:attrNameLst>
                                          <p:attrName>style.visibility</p:attrName>
                                        </p:attrNameLst>
                                      </p:cBhvr>
                                      <p:to>
                                        <p:strVal val="visible"/>
                                      </p:to>
                                    </p:set>
                                    <p:animEffect transition="in" filter="dissolve">
                                      <p:cBhvr>
                                        <p:cTn id="7" dur="500"/>
                                        <p:tgtEl>
                                          <p:spTgt spid="157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860885" y="782638"/>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Ulcera duodenal</a:t>
            </a:r>
          </a:p>
        </p:txBody>
      </p:sp>
      <p:sp>
        <p:nvSpPr>
          <p:cNvPr id="28675" name="Rectangle 3"/>
          <p:cNvSpPr>
            <a:spLocks noGrp="1" noChangeArrowheads="1"/>
          </p:cNvSpPr>
          <p:nvPr>
            <p:ph type="body" sz="half" idx="1"/>
          </p:nvPr>
        </p:nvSpPr>
        <p:spPr>
          <a:xfrm>
            <a:off x="2062162" y="2166938"/>
            <a:ext cx="4033838" cy="4462462"/>
          </a:xfrm>
        </p:spPr>
        <p:txBody>
          <a:bodyPr>
            <a:normAutofit/>
          </a:bodyPr>
          <a:lstStyle/>
          <a:p>
            <a:pPr eaLnBrk="1" hangingPunct="1">
              <a:lnSpc>
                <a:spcPct val="90000"/>
              </a:lnSpc>
              <a:buFont typeface="Wingdings" panose="05000000000000000000"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Cráter ulceroso con sangrado activo en forma de babeo y edema de los pliegues circundantes</a:t>
            </a:r>
          </a:p>
          <a:p>
            <a:pPr eaLnBrk="1" hangingPunct="1">
              <a:lnSpc>
                <a:spcPct val="90000"/>
              </a:lnSpc>
              <a:buFont typeface="Wingdings" panose="05000000000000000000"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Fondo oscuro en la base del cráter evidencia sangrado reciente</a:t>
            </a:r>
          </a:p>
          <a:p>
            <a:pPr eaLnBrk="1" hangingPunct="1">
              <a:lnSpc>
                <a:spcPct val="90000"/>
              </a:lnSpc>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Forrest </a:t>
            </a:r>
            <a:r>
              <a:rPr lang="es-ES" dirty="0">
                <a:latin typeface="Tahoma" panose="020B0604030504040204" pitchFamily="34" charset="0"/>
                <a:ea typeface="Tahoma" panose="020B0604030504040204" pitchFamily="34" charset="0"/>
                <a:cs typeface="Tahoma" panose="020B0604030504040204" pitchFamily="34" charset="0"/>
              </a:rPr>
              <a:t>1 A</a:t>
            </a:r>
          </a:p>
        </p:txBody>
      </p:sp>
      <p:pic>
        <p:nvPicPr>
          <p:cNvPr id="22532" name="Picture 4" descr="duo_ulcus_00023030_150_1d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6964" y="2057400"/>
            <a:ext cx="4033837" cy="3810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420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2374232" y="388352"/>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Ulcera duodenal</a:t>
            </a:r>
          </a:p>
        </p:txBody>
      </p:sp>
      <p:sp>
        <p:nvSpPr>
          <p:cNvPr id="45061" name="Rectangle 5"/>
          <p:cNvSpPr>
            <a:spLocks noGrp="1" noChangeArrowheads="1"/>
          </p:cNvSpPr>
          <p:nvPr>
            <p:ph type="body" sz="half" idx="1"/>
          </p:nvPr>
        </p:nvSpPr>
        <p:spPr>
          <a:xfrm>
            <a:off x="1459831" y="1772652"/>
            <a:ext cx="5384800" cy="4114800"/>
          </a:xfrm>
        </p:spPr>
        <p:txBody>
          <a:bodyPr>
            <a:normAutofit/>
          </a:bodyPr>
          <a:lstStyle/>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Vaso visible en una úlcera con sangrado activo</a:t>
            </a:r>
          </a:p>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Vertiente interna y hacia cara posterior</a:t>
            </a:r>
          </a:p>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Peligro de </a:t>
            </a:r>
            <a:r>
              <a:rPr lang="es-ES" sz="2000" dirty="0" err="1">
                <a:latin typeface="Tahoma" panose="020B0604030504040204" pitchFamily="34" charset="0"/>
                <a:ea typeface="Tahoma" panose="020B0604030504040204" pitchFamily="34" charset="0"/>
                <a:cs typeface="Tahoma" panose="020B0604030504040204" pitchFamily="34" charset="0"/>
              </a:rPr>
              <a:t>resangrado</a:t>
            </a:r>
            <a:endParaRPr lang="es-ES" sz="2000" dirty="0">
              <a:latin typeface="Tahoma" panose="020B0604030504040204" pitchFamily="34" charset="0"/>
              <a:ea typeface="Tahoma" panose="020B0604030504040204" pitchFamily="34" charset="0"/>
              <a:cs typeface="Tahoma" panose="020B0604030504040204" pitchFamily="34" charset="0"/>
            </a:endParaRPr>
          </a:p>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Nunca </a:t>
            </a:r>
            <a:r>
              <a:rPr lang="es-ES" sz="2000" dirty="0" err="1">
                <a:latin typeface="Tahoma" panose="020B0604030504040204" pitchFamily="34" charset="0"/>
                <a:ea typeface="Tahoma" panose="020B0604030504040204" pitchFamily="34" charset="0"/>
                <a:cs typeface="Tahoma" panose="020B0604030504040204" pitchFamily="34" charset="0"/>
              </a:rPr>
              <a:t>biopsiar</a:t>
            </a:r>
            <a:endParaRPr lang="es-ES" sz="2000" dirty="0">
              <a:latin typeface="Tahoma" panose="020B0604030504040204" pitchFamily="34" charset="0"/>
              <a:ea typeface="Tahoma" panose="020B0604030504040204" pitchFamily="34" charset="0"/>
              <a:cs typeface="Tahoma" panose="020B0604030504040204" pitchFamily="34" charset="0"/>
            </a:endParaRPr>
          </a:p>
          <a:p>
            <a:pPr eaLnBrk="1" hangingPunct="1">
              <a:buFont typeface="Wingdings" panose="05000000000000000000" pitchFamily="2" charset="2"/>
              <a:buChar char="Ø"/>
              <a:defRPr/>
            </a:pPr>
            <a:r>
              <a:rPr lang="es-ES" sz="2000" dirty="0">
                <a:latin typeface="Tahoma" panose="020B0604030504040204" pitchFamily="34" charset="0"/>
                <a:ea typeface="Tahoma" panose="020B0604030504040204" pitchFamily="34" charset="0"/>
                <a:cs typeface="Tahoma" panose="020B0604030504040204" pitchFamily="34" charset="0"/>
              </a:rPr>
              <a:t>Forrest 2 A</a:t>
            </a:r>
          </a:p>
        </p:txBody>
      </p:sp>
      <p:pic>
        <p:nvPicPr>
          <p:cNvPr id="23556" name="Picture 7" descr="bleed_sto_1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30188" y="1772652"/>
            <a:ext cx="3048001" cy="304800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935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2173705" y="372311"/>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Ulcera duodenal</a:t>
            </a:r>
          </a:p>
        </p:txBody>
      </p:sp>
      <p:sp>
        <p:nvSpPr>
          <p:cNvPr id="41989" name="Rectangle 5"/>
          <p:cNvSpPr>
            <a:spLocks noGrp="1" noChangeArrowheads="1"/>
          </p:cNvSpPr>
          <p:nvPr>
            <p:ph type="body" sz="half" idx="1"/>
          </p:nvPr>
        </p:nvSpPr>
        <p:spPr>
          <a:xfrm>
            <a:off x="2133600" y="2382004"/>
            <a:ext cx="4038600" cy="4319587"/>
          </a:xfrm>
        </p:spPr>
        <p:txBody>
          <a:bodyPr/>
          <a:lstStyle/>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Gran cráter ulceroso en cara anterior con edema peri ulceroso</a:t>
            </a:r>
          </a:p>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Coagulo adherente en la base del nicho ulceroso</a:t>
            </a:r>
          </a:p>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Forrest 2 B</a:t>
            </a:r>
          </a:p>
        </p:txBody>
      </p:sp>
      <p:pic>
        <p:nvPicPr>
          <p:cNvPr id="24580" name="Picture 7" descr="forr_2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38210" y="1650332"/>
            <a:ext cx="3064042" cy="306404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925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a:xfrm>
            <a:off x="-2069431" y="825499"/>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Ulcera duodenal</a:t>
            </a:r>
          </a:p>
        </p:txBody>
      </p:sp>
      <p:sp>
        <p:nvSpPr>
          <p:cNvPr id="39941" name="Rectangle 5"/>
          <p:cNvSpPr>
            <a:spLocks noGrp="1" noChangeArrowheads="1"/>
          </p:cNvSpPr>
          <p:nvPr>
            <p:ph type="body" sz="half" idx="1"/>
          </p:nvPr>
        </p:nvSpPr>
        <p:spPr>
          <a:xfrm>
            <a:off x="1563436" y="2209799"/>
            <a:ext cx="5384800" cy="4114800"/>
          </a:xfrm>
        </p:spPr>
        <p:txBody>
          <a:bodyPr/>
          <a:lstStyle/>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Ulcera lineal de bulbo duodenal en vertiente externa y cara posterior</a:t>
            </a:r>
          </a:p>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Signos de sangrado reciente</a:t>
            </a:r>
          </a:p>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Forrest 2 C</a:t>
            </a:r>
          </a:p>
        </p:txBody>
      </p:sp>
      <p:pic>
        <p:nvPicPr>
          <p:cNvPr id="25604" name="Picture 7" descr="duo_19000_ulc_kis_150_1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48236" y="1892969"/>
            <a:ext cx="3278606" cy="3278606"/>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75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53916" y="558800"/>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Ulcera duodenal</a:t>
            </a:r>
          </a:p>
        </p:txBody>
      </p:sp>
      <p:sp>
        <p:nvSpPr>
          <p:cNvPr id="44035" name="Rectangle 3"/>
          <p:cNvSpPr>
            <a:spLocks noGrp="1" noChangeArrowheads="1"/>
          </p:cNvSpPr>
          <p:nvPr>
            <p:ph type="body" sz="half" idx="1"/>
          </p:nvPr>
        </p:nvSpPr>
        <p:spPr>
          <a:xfrm>
            <a:off x="1997242" y="1943100"/>
            <a:ext cx="4033838" cy="4319587"/>
          </a:xfrm>
        </p:spPr>
        <p:txBody>
          <a:bodyPr>
            <a:normAutofit/>
          </a:bodyPr>
          <a:lstStyle/>
          <a:p>
            <a:pPr eaLnBrk="1" hangingPunct="1">
              <a:buFont typeface="Wingdings" panose="05000000000000000000" pitchFamily="2" charset="2"/>
              <a:buChar char="Ø"/>
              <a:defRPr/>
            </a:pPr>
            <a:r>
              <a:rPr lang="es-MX" sz="2000" dirty="0">
                <a:latin typeface="Tahoma" panose="020B0604030504040204" pitchFamily="34" charset="0"/>
                <a:ea typeface="Tahoma" panose="020B0604030504040204" pitchFamily="34" charset="0"/>
                <a:cs typeface="Tahoma" panose="020B0604030504040204" pitchFamily="34" charset="0"/>
              </a:rPr>
              <a:t>Presenta un fondo blanquecino mas o menos profundo y la zona </a:t>
            </a:r>
            <a:r>
              <a:rPr lang="es-MX" sz="2000" dirty="0" smtClean="0">
                <a:latin typeface="Tahoma" panose="020B0604030504040204" pitchFamily="34" charset="0"/>
                <a:ea typeface="Tahoma" panose="020B0604030504040204" pitchFamily="34" charset="0"/>
                <a:cs typeface="Tahoma" panose="020B0604030504040204" pitchFamily="34" charset="0"/>
              </a:rPr>
              <a:t>peri ulcerosa </a:t>
            </a:r>
            <a:r>
              <a:rPr lang="es-MX" sz="2000" dirty="0">
                <a:latin typeface="Tahoma" panose="020B0604030504040204" pitchFamily="34" charset="0"/>
                <a:ea typeface="Tahoma" panose="020B0604030504040204" pitchFamily="34" charset="0"/>
                <a:cs typeface="Tahoma" panose="020B0604030504040204" pitchFamily="34" charset="0"/>
              </a:rPr>
              <a:t>con edema, eritema y sangrado. </a:t>
            </a:r>
          </a:p>
          <a:p>
            <a:pPr eaLnBrk="1" hangingPunct="1">
              <a:buFont typeface="Wingdings" panose="05000000000000000000" pitchFamily="2" charset="2"/>
              <a:buChar char="Ø"/>
              <a:defRPr/>
            </a:pPr>
            <a:r>
              <a:rPr lang="es-MX" sz="2000" dirty="0">
                <a:latin typeface="Tahoma" panose="020B0604030504040204" pitchFamily="34" charset="0"/>
                <a:ea typeface="Tahoma" panose="020B0604030504040204" pitchFamily="34" charset="0"/>
                <a:cs typeface="Tahoma" panose="020B0604030504040204" pitchFamily="34" charset="0"/>
              </a:rPr>
              <a:t>Localizada en cara anterior</a:t>
            </a:r>
          </a:p>
          <a:p>
            <a:pPr eaLnBrk="1" hangingPunct="1">
              <a:buFont typeface="Wingdings" panose="05000000000000000000" pitchFamily="2" charset="2"/>
              <a:buChar char="Ø"/>
              <a:defRPr/>
            </a:pPr>
            <a:r>
              <a:rPr lang="es-MX" sz="2000" dirty="0">
                <a:latin typeface="Tahoma" panose="020B0604030504040204" pitchFamily="34" charset="0"/>
                <a:ea typeface="Tahoma" panose="020B0604030504040204" pitchFamily="34" charset="0"/>
                <a:cs typeface="Tahoma" panose="020B0604030504040204" pitchFamily="34" charset="0"/>
              </a:rPr>
              <a:t>Forrest 3</a:t>
            </a:r>
            <a:endParaRPr lang="es-ES" sz="2000" dirty="0">
              <a:latin typeface="Tahoma" panose="020B0604030504040204" pitchFamily="34" charset="0"/>
              <a:ea typeface="Tahoma" panose="020B0604030504040204" pitchFamily="34" charset="0"/>
              <a:cs typeface="Tahoma" panose="020B0604030504040204" pitchFamily="34" charset="0"/>
            </a:endParaRPr>
          </a:p>
        </p:txBody>
      </p:sp>
      <p:pic>
        <p:nvPicPr>
          <p:cNvPr id="26628" name="Picture 4" descr="ulcus_duo_150_00020630_1b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37157" y="1295817"/>
            <a:ext cx="3344027" cy="334402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52221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97769" y="615614"/>
            <a:ext cx="10972800" cy="1384300"/>
          </a:xfrm>
        </p:spPr>
        <p:txBody>
          <a:bodyPr>
            <a:normAutofit/>
          </a:bodyPr>
          <a:lstStyle/>
          <a:p>
            <a:pPr algn="ct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Duodenitis aguda</a:t>
            </a:r>
          </a:p>
        </p:txBody>
      </p:sp>
      <p:sp>
        <p:nvSpPr>
          <p:cNvPr id="31748" name="Rectangle 4"/>
          <p:cNvSpPr>
            <a:spLocks noGrp="1" noChangeArrowheads="1"/>
          </p:cNvSpPr>
          <p:nvPr>
            <p:ph type="body" sz="half" idx="1"/>
          </p:nvPr>
        </p:nvSpPr>
        <p:spPr>
          <a:xfrm>
            <a:off x="1433093" y="2521618"/>
            <a:ext cx="5384800" cy="4114800"/>
          </a:xfrm>
        </p:spPr>
        <p:txBody>
          <a:bodyPr/>
          <a:lstStyle/>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Bulbitis aguda con punteado petequial, friabilidad, eritema y edema de los pliegues</a:t>
            </a:r>
          </a:p>
          <a:p>
            <a:pPr eaLnBrk="1" hangingPunct="1">
              <a:buFont typeface="Wingdings" panose="05000000000000000000" pitchFamily="2" charset="2"/>
              <a:buChar char="Ø"/>
              <a:defRPr/>
            </a:pPr>
            <a:r>
              <a:rPr lang="es-ES" dirty="0" smtClean="0">
                <a:latin typeface="Tahoma" panose="020B0604030504040204" pitchFamily="34" charset="0"/>
                <a:ea typeface="Tahoma" panose="020B0604030504040204" pitchFamily="34" charset="0"/>
                <a:cs typeface="Tahoma" panose="020B0604030504040204" pitchFamily="34" charset="0"/>
              </a:rPr>
              <a:t>Pequeña erosión en cara posterior</a:t>
            </a:r>
          </a:p>
        </p:txBody>
      </p:sp>
      <p:pic>
        <p:nvPicPr>
          <p:cNvPr id="27652" name="Picture 6" descr="duodenit_150_3_000252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17893" y="1521993"/>
            <a:ext cx="3208421" cy="320842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0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rrowheads="1"/>
          </p:cNvSpPr>
          <p:nvPr>
            <p:ph type="title"/>
          </p:nvPr>
        </p:nvSpPr>
        <p:spPr>
          <a:xfrm>
            <a:off x="1790820" y="679660"/>
            <a:ext cx="8911687" cy="1280890"/>
          </a:xfrm>
        </p:spPr>
        <p:txBody>
          <a:bodyPr>
            <a:normAutofit/>
          </a:bodyPr>
          <a:lstStyle/>
          <a:p>
            <a:pPr eaLnBrk="1" hangingPunct="1">
              <a:defRPr/>
            </a:pP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Hemorragia no variceal</a:t>
            </a:r>
          </a:p>
        </p:txBody>
      </p:sp>
      <p:sp>
        <p:nvSpPr>
          <p:cNvPr id="26627" name="AutoShape 3"/>
          <p:cNvSpPr>
            <a:spLocks noChangeArrowheads="1"/>
          </p:cNvSpPr>
          <p:nvPr/>
        </p:nvSpPr>
        <p:spPr bwMode="auto">
          <a:xfrm>
            <a:off x="2438401" y="3092450"/>
            <a:ext cx="2368549" cy="3155950"/>
          </a:xfrm>
          <a:prstGeom prst="roundRect">
            <a:avLst>
              <a:gd name="adj" fmla="val 4690"/>
            </a:avLst>
          </a:prstGeom>
          <a:noFill/>
          <a:ln w="57150">
            <a:solidFill>
              <a:srgbClr val="88CE5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28" name="AutoShape 4"/>
          <p:cNvSpPr>
            <a:spLocks noChangeArrowheads="1"/>
          </p:cNvSpPr>
          <p:nvPr/>
        </p:nvSpPr>
        <p:spPr bwMode="gray">
          <a:xfrm>
            <a:off x="2351088" y="2949576"/>
            <a:ext cx="2449512" cy="334963"/>
          </a:xfrm>
          <a:prstGeom prst="roundRect">
            <a:avLst>
              <a:gd name="adj" fmla="val 50000"/>
            </a:avLst>
          </a:prstGeom>
          <a:gradFill rotWithShape="1">
            <a:gsLst>
              <a:gs pos="0">
                <a:srgbClr val="66B828"/>
              </a:gs>
              <a:gs pos="100000">
                <a:srgbClr val="2F611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29" name="AutoShape 5"/>
          <p:cNvSpPr>
            <a:spLocks noChangeArrowheads="1"/>
          </p:cNvSpPr>
          <p:nvPr/>
        </p:nvSpPr>
        <p:spPr bwMode="gray">
          <a:xfrm flipH="1">
            <a:off x="4338639" y="3021013"/>
            <a:ext cx="71437" cy="144462"/>
          </a:xfrm>
          <a:prstGeom prst="octagon">
            <a:avLst>
              <a:gd name="adj" fmla="val 29287"/>
            </a:avLst>
          </a:prstGeom>
          <a:gradFill rotWithShape="1">
            <a:gsLst>
              <a:gs pos="0">
                <a:srgbClr val="7BCF5D"/>
              </a:gs>
              <a:gs pos="100000">
                <a:srgbClr val="39602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0" name="AutoShape 6"/>
          <p:cNvSpPr>
            <a:spLocks noChangeArrowheads="1"/>
          </p:cNvSpPr>
          <p:nvPr/>
        </p:nvSpPr>
        <p:spPr bwMode="gray">
          <a:xfrm flipH="1">
            <a:off x="2755901" y="3021013"/>
            <a:ext cx="73025" cy="144462"/>
          </a:xfrm>
          <a:prstGeom prst="octagon">
            <a:avLst>
              <a:gd name="adj" fmla="val 29287"/>
            </a:avLst>
          </a:prstGeom>
          <a:gradFill rotWithShape="1">
            <a:gsLst>
              <a:gs pos="0">
                <a:srgbClr val="7BCF5D"/>
              </a:gs>
              <a:gs pos="100000">
                <a:srgbClr val="39602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1" name="AutoShape 7"/>
          <p:cNvSpPr>
            <a:spLocks noChangeArrowheads="1"/>
          </p:cNvSpPr>
          <p:nvPr/>
        </p:nvSpPr>
        <p:spPr bwMode="auto">
          <a:xfrm>
            <a:off x="4948239" y="2662238"/>
            <a:ext cx="2295525" cy="3155950"/>
          </a:xfrm>
          <a:prstGeom prst="roundRect">
            <a:avLst>
              <a:gd name="adj" fmla="val 4690"/>
            </a:avLst>
          </a:prstGeom>
          <a:noFill/>
          <a:ln w="57150">
            <a:solidFill>
              <a:srgbClr val="D791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2" name="AutoShape 8"/>
          <p:cNvSpPr>
            <a:spLocks noChangeArrowheads="1"/>
          </p:cNvSpPr>
          <p:nvPr/>
        </p:nvSpPr>
        <p:spPr bwMode="gray">
          <a:xfrm>
            <a:off x="5164139" y="2519364"/>
            <a:ext cx="1863725" cy="287337"/>
          </a:xfrm>
          <a:prstGeom prst="roundRect">
            <a:avLst>
              <a:gd name="adj" fmla="val 50000"/>
            </a:avLst>
          </a:prstGeom>
          <a:gradFill rotWithShape="1">
            <a:gsLst>
              <a:gs pos="0">
                <a:srgbClr val="D79133"/>
              </a:gs>
              <a:gs pos="100000">
                <a:srgbClr val="6343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3" name="AutoShape 9"/>
          <p:cNvSpPr>
            <a:spLocks noChangeArrowheads="1"/>
          </p:cNvSpPr>
          <p:nvPr/>
        </p:nvSpPr>
        <p:spPr bwMode="gray">
          <a:xfrm flipH="1">
            <a:off x="6848476" y="2590801"/>
            <a:ext cx="73025" cy="144463"/>
          </a:xfrm>
          <a:prstGeom prst="octagon">
            <a:avLst>
              <a:gd name="adj" fmla="val 29287"/>
            </a:avLst>
          </a:prstGeom>
          <a:solidFill>
            <a:srgbClr val="F1D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4" name="AutoShape 10"/>
          <p:cNvSpPr>
            <a:spLocks noChangeArrowheads="1"/>
          </p:cNvSpPr>
          <p:nvPr/>
        </p:nvSpPr>
        <p:spPr bwMode="gray">
          <a:xfrm flipH="1">
            <a:off x="5267325" y="2590801"/>
            <a:ext cx="71438" cy="144463"/>
          </a:xfrm>
          <a:prstGeom prst="octagon">
            <a:avLst>
              <a:gd name="adj" fmla="val 29287"/>
            </a:avLst>
          </a:prstGeom>
          <a:solidFill>
            <a:srgbClr val="F1D08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5" name="AutoShape 11"/>
          <p:cNvSpPr>
            <a:spLocks noChangeArrowheads="1"/>
          </p:cNvSpPr>
          <p:nvPr/>
        </p:nvSpPr>
        <p:spPr bwMode="auto">
          <a:xfrm>
            <a:off x="7458076" y="2160588"/>
            <a:ext cx="2295525" cy="3155950"/>
          </a:xfrm>
          <a:prstGeom prst="roundRect">
            <a:avLst>
              <a:gd name="adj" fmla="val 4690"/>
            </a:avLst>
          </a:prstGeom>
          <a:noFill/>
          <a:ln w="57150">
            <a:solidFill>
              <a:srgbClr val="4B71DD"/>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6" name="AutoShape 12"/>
          <p:cNvSpPr>
            <a:spLocks noChangeArrowheads="1"/>
          </p:cNvSpPr>
          <p:nvPr/>
        </p:nvSpPr>
        <p:spPr bwMode="gray">
          <a:xfrm>
            <a:off x="7673976" y="2017714"/>
            <a:ext cx="1863725" cy="287337"/>
          </a:xfrm>
          <a:prstGeom prst="roundRect">
            <a:avLst>
              <a:gd name="adj" fmla="val 50000"/>
            </a:avLst>
          </a:prstGeom>
          <a:gradFill rotWithShape="1">
            <a:gsLst>
              <a:gs pos="0">
                <a:srgbClr val="6D8CE5"/>
              </a:gs>
              <a:gs pos="100000">
                <a:srgbClr val="32416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7" name="AutoShape 13"/>
          <p:cNvSpPr>
            <a:spLocks noChangeArrowheads="1"/>
          </p:cNvSpPr>
          <p:nvPr/>
        </p:nvSpPr>
        <p:spPr bwMode="gray">
          <a:xfrm flipH="1">
            <a:off x="9359900" y="2089151"/>
            <a:ext cx="71438" cy="142875"/>
          </a:xfrm>
          <a:prstGeom prst="octagon">
            <a:avLst>
              <a:gd name="adj" fmla="val 29287"/>
            </a:avLst>
          </a:prstGeom>
          <a:solidFill>
            <a:srgbClr val="6FC5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8" name="AutoShape 14"/>
          <p:cNvSpPr>
            <a:spLocks noChangeArrowheads="1"/>
          </p:cNvSpPr>
          <p:nvPr/>
        </p:nvSpPr>
        <p:spPr bwMode="gray">
          <a:xfrm flipH="1">
            <a:off x="7777164" y="2089151"/>
            <a:ext cx="71437" cy="142875"/>
          </a:xfrm>
          <a:prstGeom prst="octagon">
            <a:avLst>
              <a:gd name="adj" fmla="val 29287"/>
            </a:avLst>
          </a:prstGeom>
          <a:solidFill>
            <a:srgbClr val="6FC5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39" name="Freeform 15"/>
          <p:cNvSpPr>
            <a:spLocks/>
          </p:cNvSpPr>
          <p:nvPr/>
        </p:nvSpPr>
        <p:spPr bwMode="gray">
          <a:xfrm>
            <a:off x="4016375" y="1730375"/>
            <a:ext cx="1466850" cy="115728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93D267">
                  <a:alpha val="32001"/>
                </a:srgbClr>
              </a:gs>
              <a:gs pos="100000">
                <a:srgbClr val="88CE58"/>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40" name="Freeform 16"/>
          <p:cNvSpPr>
            <a:spLocks/>
          </p:cNvSpPr>
          <p:nvPr/>
        </p:nvSpPr>
        <p:spPr bwMode="gray">
          <a:xfrm>
            <a:off x="6597650" y="1228725"/>
            <a:ext cx="1466850" cy="1155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32001"/>
                </a:srgbClr>
              </a:gs>
              <a:gs pos="100000">
                <a:srgbClr val="AD83EB"/>
              </a:gs>
            </a:gsLst>
            <a:lin ang="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6641" name="Text Box 19"/>
          <p:cNvSpPr txBox="1">
            <a:spLocks noChangeArrowheads="1"/>
          </p:cNvSpPr>
          <p:nvPr/>
        </p:nvSpPr>
        <p:spPr bwMode="gray">
          <a:xfrm>
            <a:off x="8515350" y="20002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endParaRPr lang="en-US" altLang="es-ES" sz="1400" b="0">
              <a:solidFill>
                <a:srgbClr val="FFFFFF"/>
              </a:solidFill>
              <a:latin typeface="Arial" panose="020B0604020202020204" pitchFamily="34" charset="0"/>
            </a:endParaRPr>
          </a:p>
        </p:txBody>
      </p:sp>
      <p:sp>
        <p:nvSpPr>
          <p:cNvPr id="26642" name="Rectangle 23"/>
          <p:cNvSpPr>
            <a:spLocks noChangeArrowheads="1"/>
          </p:cNvSpPr>
          <p:nvPr/>
        </p:nvSpPr>
        <p:spPr bwMode="auto">
          <a:xfrm>
            <a:off x="2426494" y="3561825"/>
            <a:ext cx="2447925"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ea typeface="Tahoma" panose="020B0604030504040204" pitchFamily="34" charset="0"/>
                <a:cs typeface="Tahoma" panose="020B0604030504040204" pitchFamily="34" charset="0"/>
              </a:rPr>
              <a:t>La endoscopia identifica  la causa del sangrado en mas del 80% de los pacientes </a:t>
            </a:r>
          </a:p>
          <a:p>
            <a:pPr eaLnBrk="1" hangingPunct="1">
              <a:spcBef>
                <a:spcPct val="50000"/>
              </a:spcBef>
            </a:pPr>
            <a:r>
              <a:rPr lang="es-ES_tradnl" altLang="es-ES" sz="1800" b="0" dirty="0">
                <a:ea typeface="Tahoma" panose="020B0604030504040204" pitchFamily="34" charset="0"/>
                <a:cs typeface="Tahoma" panose="020B0604030504040204" pitchFamily="34" charset="0"/>
              </a:rPr>
              <a:t>Gastritis y ulceras por HP, AINES, ASA</a:t>
            </a:r>
          </a:p>
        </p:txBody>
      </p:sp>
      <p:sp>
        <p:nvSpPr>
          <p:cNvPr id="26643" name="Rectangle 24"/>
          <p:cNvSpPr>
            <a:spLocks noChangeArrowheads="1"/>
          </p:cNvSpPr>
          <p:nvPr/>
        </p:nvSpPr>
        <p:spPr bwMode="auto">
          <a:xfrm>
            <a:off x="5169988" y="3298410"/>
            <a:ext cx="18716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s-ES_tradnl" altLang="es-ES" sz="1800" b="0" dirty="0">
                <a:ea typeface="Tahoma" panose="020B0604030504040204" pitchFamily="34" charset="0"/>
                <a:cs typeface="Tahoma" panose="020B0604030504040204" pitchFamily="34" charset="0"/>
              </a:rPr>
              <a:t>La úlcera gástrica y duodenal son las  indicaciones de tratamiento endoscópico</a:t>
            </a:r>
            <a:endParaRPr lang="es-ES" altLang="es-ES" sz="1800" b="0" dirty="0">
              <a:ea typeface="Tahoma" panose="020B0604030504040204" pitchFamily="34" charset="0"/>
              <a:cs typeface="Tahoma" panose="020B0604030504040204" pitchFamily="34" charset="0"/>
            </a:endParaRPr>
          </a:p>
        </p:txBody>
      </p:sp>
      <p:sp>
        <p:nvSpPr>
          <p:cNvPr id="26644" name="Rectangle 25"/>
          <p:cNvSpPr>
            <a:spLocks noChangeArrowheads="1"/>
          </p:cNvSpPr>
          <p:nvPr/>
        </p:nvSpPr>
        <p:spPr bwMode="auto">
          <a:xfrm>
            <a:off x="7583487" y="3073484"/>
            <a:ext cx="2232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dirty="0">
                <a:solidFill>
                  <a:srgbClr val="FFFF00"/>
                </a:solidFill>
                <a:latin typeface="Arial" panose="020B0604020202020204" pitchFamily="34" charset="0"/>
              </a:rPr>
              <a:t> </a:t>
            </a:r>
            <a:r>
              <a:rPr lang="es-ES_tradnl" altLang="es-ES" sz="1800" b="0" dirty="0">
                <a:ea typeface="Tahoma" panose="020B0604030504040204" pitchFamily="34" charset="0"/>
                <a:cs typeface="Tahoma" panose="020B0604030504040204" pitchFamily="34" charset="0"/>
              </a:rPr>
              <a:t>Existen terapias médicas efectivas para HP y estrés</a:t>
            </a:r>
          </a:p>
        </p:txBody>
      </p:sp>
    </p:spTree>
    <p:extLst>
      <p:ext uri="{BB962C8B-B14F-4D97-AF65-F5344CB8AC3E}">
        <p14:creationId xmlns:p14="http://schemas.microsoft.com/office/powerpoint/2010/main" val="225518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Hemorragia digestiva alta </a:t>
            </a:r>
            <a:r>
              <a:rPr lang="es-ES" sz="3200" dirty="0" err="1" smtClean="0">
                <a:latin typeface="Tahoma" panose="020B0604030504040204" pitchFamily="34" charset="0"/>
                <a:ea typeface="Tahoma" panose="020B0604030504040204" pitchFamily="34" charset="0"/>
                <a:cs typeface="Tahoma" panose="020B0604030504040204" pitchFamily="34" charset="0"/>
              </a:rPr>
              <a:t>variceal</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3190817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Grp="1" noRot="1" noChangeArrowheads="1"/>
          </p:cNvSpPr>
          <p:nvPr>
            <p:ph type="title"/>
          </p:nvPr>
        </p:nvSpPr>
        <p:spPr>
          <a:xfrm>
            <a:off x="1739107" y="735012"/>
            <a:ext cx="6337300" cy="1325563"/>
          </a:xfrm>
        </p:spPr>
        <p:txBody>
          <a:bodyPr>
            <a:normAutofit/>
          </a:bodyPr>
          <a:lstStyle/>
          <a:p>
            <a:pPr eaLnBrk="1" hangingPunct="1">
              <a:defRPr/>
            </a:pPr>
            <a:r>
              <a:rPr lang="es-ES_tradnl" sz="3200" dirty="0" smtClean="0">
                <a:solidFill>
                  <a:schemeClr val="tx1"/>
                </a:solidFill>
              </a:rPr>
              <a:t>Hemorragia variceal</a:t>
            </a:r>
          </a:p>
        </p:txBody>
      </p:sp>
      <p:pic>
        <p:nvPicPr>
          <p:cNvPr id="31747" name="Picture 6" descr="sangramiento 2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926" y="1125539"/>
            <a:ext cx="18002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7"/>
          <p:cNvSpPr txBox="1">
            <a:spLocks noChangeArrowheads="1"/>
          </p:cNvSpPr>
          <p:nvPr/>
        </p:nvSpPr>
        <p:spPr bwMode="auto">
          <a:xfrm>
            <a:off x="1903016" y="2060575"/>
            <a:ext cx="62642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buClr>
                <a:schemeClr val="accent1"/>
              </a:buClr>
              <a:buFont typeface="Wingdings" panose="05000000000000000000" pitchFamily="2" charset="2"/>
              <a:buChar char="Ø"/>
            </a:pPr>
            <a:r>
              <a:rPr lang="es-ES" altLang="es-ES" sz="1800" b="0" dirty="0"/>
              <a:t>El sangrado por varices esofágicas es la complicación mas temible de la hipertensión portal.</a:t>
            </a:r>
          </a:p>
          <a:p>
            <a:pPr eaLnBrk="1" hangingPunct="1">
              <a:buClr>
                <a:schemeClr val="accent1"/>
              </a:buClr>
              <a:buFont typeface="Wingdings" panose="05000000000000000000" pitchFamily="2" charset="2"/>
              <a:buChar char="Ø"/>
            </a:pPr>
            <a:endParaRPr lang="es-ES" altLang="es-ES" sz="1800" b="0" dirty="0"/>
          </a:p>
          <a:p>
            <a:pPr eaLnBrk="1" hangingPunct="1">
              <a:buClr>
                <a:schemeClr val="accent1"/>
              </a:buClr>
              <a:buFont typeface="Wingdings" panose="05000000000000000000" pitchFamily="2" charset="2"/>
              <a:buChar char="Ø"/>
            </a:pPr>
            <a:r>
              <a:rPr lang="en-US" altLang="es-ES" sz="1800" b="0" dirty="0"/>
              <a:t>La hipertensión portal prehepática y la producida por enfermedades del higado, se presentan en la edad pediátrica, ambas con diferente etiologia y pronóstico </a:t>
            </a:r>
          </a:p>
          <a:p>
            <a:pPr eaLnBrk="1" hangingPunct="1">
              <a:buClr>
                <a:schemeClr val="accent1"/>
              </a:buClr>
              <a:buFont typeface="Wingdings" panose="05000000000000000000" pitchFamily="2" charset="2"/>
              <a:buChar char="Ø"/>
            </a:pPr>
            <a:endParaRPr lang="en-US" altLang="es-ES" sz="1800" b="0" dirty="0"/>
          </a:p>
          <a:p>
            <a:pPr eaLnBrk="1" hangingPunct="1">
              <a:buClr>
                <a:schemeClr val="accent1"/>
              </a:buClr>
              <a:buFont typeface="Wingdings" panose="05000000000000000000" pitchFamily="2" charset="2"/>
              <a:buChar char="Ø"/>
            </a:pPr>
            <a:r>
              <a:rPr lang="en-US" altLang="es-ES" sz="1800" b="0" dirty="0"/>
              <a:t>El ultrasonido  Doppler y las pruebas de función hepática permite diferenciarlas</a:t>
            </a:r>
          </a:p>
          <a:p>
            <a:pPr eaLnBrk="1" hangingPunct="1">
              <a:buClr>
                <a:schemeClr val="accent1"/>
              </a:buClr>
              <a:buFont typeface="Wingdings" panose="05000000000000000000" pitchFamily="2" charset="2"/>
              <a:buChar char="Ø"/>
            </a:pPr>
            <a:endParaRPr lang="es-ES" altLang="es-ES" sz="1800" b="0" dirty="0"/>
          </a:p>
          <a:p>
            <a:pPr eaLnBrk="1" hangingPunct="1">
              <a:buClr>
                <a:schemeClr val="accent1"/>
              </a:buClr>
              <a:buFont typeface="Wingdings" panose="05000000000000000000" pitchFamily="2" charset="2"/>
              <a:buChar char="Ø"/>
            </a:pPr>
            <a:r>
              <a:rPr lang="es-ES" altLang="es-ES" sz="1800" b="0" dirty="0"/>
              <a:t>Los tratamientos farmacológicos y endoscópicos contribuyen a lograr la supervivencia de estos pacientes</a:t>
            </a:r>
          </a:p>
        </p:txBody>
      </p:sp>
      <p:pic>
        <p:nvPicPr>
          <p:cNvPr id="31749" name="Picture 8" descr="esof_blood_150_20540_1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1" y="3429001"/>
            <a:ext cx="20161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081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585537" y="508585"/>
            <a:ext cx="7130716" cy="734678"/>
          </a:xfrm>
        </p:spPr>
        <p:txBody>
          <a:bodyPr>
            <a:normAutofit/>
          </a:bodyPr>
          <a:lstStyle/>
          <a:p>
            <a:pP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Esofagitis por reflujo gastroesofágico </a:t>
            </a:r>
          </a:p>
        </p:txBody>
      </p:sp>
      <p:sp>
        <p:nvSpPr>
          <p:cNvPr id="29701" name="Rectangle 5"/>
          <p:cNvSpPr>
            <a:spLocks noGrp="1" noChangeArrowheads="1"/>
          </p:cNvSpPr>
          <p:nvPr>
            <p:ph type="body" sz="half" idx="1"/>
          </p:nvPr>
        </p:nvSpPr>
        <p:spPr>
          <a:xfrm>
            <a:off x="3792538" y="1507959"/>
            <a:ext cx="3682748" cy="926431"/>
          </a:xfrm>
        </p:spPr>
        <p:txBody>
          <a:bodyPr>
            <a:normAutofit fontScale="92500" lnSpcReduction="10000"/>
          </a:bodyPr>
          <a:lstStyle/>
          <a:p>
            <a:pPr eaLnBrk="1" hangingPunct="1">
              <a:buFont typeface="Wingdings" panose="05000000000000000000" pitchFamily="2" charset="2"/>
              <a:buChar char="Ø"/>
              <a:defRPr/>
            </a:pPr>
            <a:r>
              <a:rPr lang="es-ES" dirty="0" smtClean="0">
                <a:solidFill>
                  <a:schemeClr val="tx1"/>
                </a:solidFill>
                <a:latin typeface="Tahoma" panose="020B0604030504040204" pitchFamily="34" charset="0"/>
                <a:ea typeface="Tahoma" panose="020B0604030504040204" pitchFamily="34" charset="0"/>
                <a:cs typeface="Tahoma" panose="020B0604030504040204" pitchFamily="34" charset="0"/>
              </a:rPr>
              <a:t>Mucosa con eritema, congestión y exudados</a:t>
            </a:r>
          </a:p>
          <a:p>
            <a:pPr eaLnBrk="1" hangingPunct="1">
              <a:buFont typeface="Wingdings" panose="05000000000000000000" pitchFamily="2" charset="2"/>
              <a:buChar char="Ø"/>
              <a:defRPr/>
            </a:pPr>
            <a:r>
              <a:rPr lang="es-ES" dirty="0" smtClean="0">
                <a:solidFill>
                  <a:schemeClr val="tx1"/>
                </a:solidFill>
                <a:latin typeface="Tahoma" panose="020B0604030504040204" pitchFamily="34" charset="0"/>
                <a:ea typeface="Tahoma" panose="020B0604030504040204" pitchFamily="34" charset="0"/>
                <a:cs typeface="Tahoma" panose="020B0604030504040204" pitchFamily="34" charset="0"/>
              </a:rPr>
              <a:t>Vasos dilatados</a:t>
            </a:r>
          </a:p>
        </p:txBody>
      </p:sp>
      <p:pic>
        <p:nvPicPr>
          <p:cNvPr id="17412" name="Picture 7" descr="esofagitx reflujo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92538" y="2434390"/>
            <a:ext cx="3744912" cy="40322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10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rrowheads="1"/>
          </p:cNvSpPr>
          <p:nvPr>
            <p:ph type="title"/>
          </p:nvPr>
        </p:nvSpPr>
        <p:spPr>
          <a:xfrm>
            <a:off x="1750762" y="353218"/>
            <a:ext cx="8510588" cy="1052513"/>
          </a:xfrm>
        </p:spPr>
        <p:txBody>
          <a:bodyPr>
            <a:normAutofit/>
          </a:bodyPr>
          <a:lstStyle/>
          <a:p>
            <a:pP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Varices esofágicas</a:t>
            </a:r>
          </a:p>
        </p:txBody>
      </p:sp>
      <p:sp>
        <p:nvSpPr>
          <p:cNvPr id="372739" name="Rectangle 3"/>
          <p:cNvSpPr>
            <a:spLocks noGrp="1" noRot="1" noChangeArrowheads="1"/>
          </p:cNvSpPr>
          <p:nvPr>
            <p:ph type="body" sz="half" idx="1"/>
          </p:nvPr>
        </p:nvSpPr>
        <p:spPr>
          <a:xfrm>
            <a:off x="1583823" y="4120553"/>
            <a:ext cx="3455988" cy="1223963"/>
          </a:xfrm>
        </p:spPr>
        <p:txBody>
          <a:bodyPr>
            <a:normAutofit/>
          </a:bodyPr>
          <a:lstStyle/>
          <a:p>
            <a:pPr eaLnBrk="1" hangingPunct="1">
              <a:lnSpc>
                <a:spcPct val="90000"/>
              </a:lnSpc>
              <a:buFont typeface="Wingdings" panose="05000000000000000000" pitchFamily="2" charset="2"/>
              <a:buNone/>
              <a:defRPr/>
            </a:pPr>
            <a:r>
              <a:rPr lang="es-ES" b="1" dirty="0">
                <a:solidFill>
                  <a:srgbClr val="FFFF00"/>
                </a:solidFill>
              </a:rPr>
              <a:t>     </a:t>
            </a:r>
            <a:r>
              <a:rPr lang="es-ES" dirty="0">
                <a:solidFill>
                  <a:schemeClr val="tx1"/>
                </a:solidFill>
                <a:latin typeface="Tahoma" panose="020B0604030504040204" pitchFamily="34" charset="0"/>
                <a:ea typeface="Tahoma" panose="020B0604030504040204" pitchFamily="34" charset="0"/>
                <a:cs typeface="Tahoma" panose="020B0604030504040204" pitchFamily="34" charset="0"/>
              </a:rPr>
              <a:t>Grado II</a:t>
            </a:r>
          </a:p>
          <a:p>
            <a:pPr eaLnBrk="1" hangingPunct="1">
              <a:lnSpc>
                <a:spcPct val="90000"/>
              </a:lnSpc>
              <a:buFont typeface="Wingdings" panose="05000000000000000000" pitchFamily="2" charset="2"/>
              <a:buNone/>
              <a:defRPr/>
            </a:pPr>
            <a:r>
              <a:rPr lang="es-ES" dirty="0">
                <a:solidFill>
                  <a:schemeClr val="tx1"/>
                </a:solidFill>
                <a:latin typeface="Tahoma" panose="020B0604030504040204" pitchFamily="34" charset="0"/>
                <a:ea typeface="Tahoma" panose="020B0604030504040204" pitchFamily="34" charset="0"/>
                <a:cs typeface="Tahoma" panose="020B0604030504040204" pitchFamily="34" charset="0"/>
              </a:rPr>
              <a:t>     Varice esofágica dilatada, tortuosa que protruye hacia  la luz ligeramente</a:t>
            </a:r>
          </a:p>
          <a:p>
            <a:pPr eaLnBrk="1" hangingPunct="1">
              <a:lnSpc>
                <a:spcPct val="90000"/>
              </a:lnSpc>
              <a:buFont typeface="Wingdings" panose="05000000000000000000" pitchFamily="2" charset="2"/>
              <a:buNone/>
              <a:defRPr/>
            </a:pPr>
            <a:endParaRPr lang="es-E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2772" name="Picture 4" descr="eso_varix_150_1_00030390"/>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903246" y="1425178"/>
            <a:ext cx="2519362" cy="2216150"/>
          </a:xfrm>
          <a:noFill/>
          <a:extLst>
            <a:ext uri="{909E8E84-426E-40DD-AFC4-6F175D3DCCD1}">
              <a14:hiddenFill xmlns:a14="http://schemas.microsoft.com/office/drawing/2010/main">
                <a:solidFill>
                  <a:srgbClr val="FFFFFF"/>
                </a:solidFill>
              </a14:hiddenFill>
            </a:ext>
          </a:extLst>
        </p:spPr>
      </p:pic>
      <p:pic>
        <p:nvPicPr>
          <p:cNvPr id="32773" name="Picture 5" descr="eso_varix_1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756" y="1443434"/>
            <a:ext cx="2376488"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Rectangle 6"/>
          <p:cNvSpPr>
            <a:spLocks noRot="1" noChangeArrowheads="1"/>
          </p:cNvSpPr>
          <p:nvPr/>
        </p:nvSpPr>
        <p:spPr bwMode="auto">
          <a:xfrm>
            <a:off x="4907756" y="4120552"/>
            <a:ext cx="2736850" cy="1223963"/>
          </a:xfrm>
          <a:prstGeom prst="rect">
            <a:avLst/>
          </a:prstGeom>
          <a:noFill/>
          <a:ln w="9525">
            <a:noFill/>
            <a:miter lim="800000"/>
            <a:headEnd/>
            <a:tailEnd/>
          </a:ln>
          <a:effectLst/>
        </p:spPr>
        <p:txBody>
          <a:bodyPr/>
          <a:lstStyle/>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Grado III</a:t>
            </a:r>
          </a:p>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Várice tortuosa que</a:t>
            </a:r>
          </a:p>
          <a:p>
            <a:pPr marL="342900" indent="-342900">
              <a:spcBef>
                <a:spcPct val="20000"/>
              </a:spcBef>
              <a:buClr>
                <a:srgbClr val="FFFF00"/>
              </a:buClr>
              <a:defRPr/>
            </a:pPr>
            <a:r>
              <a:rPr lang="es-ES" dirty="0">
                <a:latin typeface="Tahoma" panose="020B0604030504040204" pitchFamily="34" charset="0"/>
                <a:ea typeface="Tahoma" panose="020B0604030504040204" pitchFamily="34" charset="0"/>
                <a:cs typeface="Tahoma" panose="020B0604030504040204" pitchFamily="34" charset="0"/>
              </a:rPr>
              <a:t>no ocluye la luz</a:t>
            </a:r>
          </a:p>
        </p:txBody>
      </p:sp>
      <p:pic>
        <p:nvPicPr>
          <p:cNvPr id="32775" name="Picture 7" descr="var_1p_m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8" y="1482328"/>
            <a:ext cx="21145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8"/>
          <p:cNvSpPr>
            <a:spLocks noChangeArrowheads="1"/>
          </p:cNvSpPr>
          <p:nvPr/>
        </p:nvSpPr>
        <p:spPr bwMode="auto">
          <a:xfrm>
            <a:off x="7644606" y="4120551"/>
            <a:ext cx="2555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s-ES" altLang="es-ES" sz="1800" b="0" dirty="0">
                <a:ea typeface="Tahoma" panose="020B0604030504040204" pitchFamily="34" charset="0"/>
                <a:cs typeface="Tahoma" panose="020B0604030504040204" pitchFamily="34" charset="0"/>
              </a:rPr>
              <a:t>Grado IV</a:t>
            </a:r>
          </a:p>
          <a:p>
            <a:pPr eaLnBrk="1" hangingPunct="1"/>
            <a:r>
              <a:rPr lang="es-ES" altLang="es-ES" sz="1800" b="0" dirty="0">
                <a:ea typeface="Tahoma" panose="020B0604030504040204" pitchFamily="34" charset="0"/>
                <a:cs typeface="Tahoma" panose="020B0604030504040204" pitchFamily="34" charset="0"/>
              </a:rPr>
              <a:t>Várices esofágicas tortuosas que ocluyen la luz. Manchas rojas</a:t>
            </a:r>
          </a:p>
        </p:txBody>
      </p:sp>
      <p:sp>
        <p:nvSpPr>
          <p:cNvPr id="32777" name="Rectangle 9"/>
          <p:cNvSpPr>
            <a:spLocks noChangeArrowheads="1"/>
          </p:cNvSpPr>
          <p:nvPr/>
        </p:nvSpPr>
        <p:spPr bwMode="auto">
          <a:xfrm>
            <a:off x="1524000" y="614364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 altLang="es-ES" sz="1200" b="0" dirty="0" err="1">
                <a:ea typeface="Tahoma" panose="020B0604030504040204" pitchFamily="34" charset="0"/>
                <a:cs typeface="Tahoma" panose="020B0604030504040204" pitchFamily="34" charset="0"/>
              </a:rPr>
              <a:t>Paquet</a:t>
            </a:r>
            <a:r>
              <a:rPr lang="es-ES" altLang="es-ES" sz="1200" b="0" dirty="0">
                <a:ea typeface="Tahoma" panose="020B0604030504040204" pitchFamily="34" charset="0"/>
                <a:cs typeface="Tahoma" panose="020B0604030504040204" pitchFamily="34" charset="0"/>
              </a:rPr>
              <a:t> KJ, Lazar A. </a:t>
            </a:r>
            <a:r>
              <a:rPr lang="es-ES" altLang="es-ES" sz="1200" b="0" dirty="0" err="1">
                <a:ea typeface="Tahoma" panose="020B0604030504040204" pitchFamily="34" charset="0"/>
                <a:cs typeface="Tahoma" panose="020B0604030504040204" pitchFamily="34" charset="0"/>
              </a:rPr>
              <a:t>Current</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therapeutic</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strategy</a:t>
            </a:r>
            <a:r>
              <a:rPr lang="es-ES" altLang="es-ES" sz="1200" b="0" dirty="0">
                <a:ea typeface="Tahoma" panose="020B0604030504040204" pitchFamily="34" charset="0"/>
                <a:cs typeface="Tahoma" panose="020B0604030504040204" pitchFamily="34" charset="0"/>
              </a:rPr>
              <a:t> in </a:t>
            </a:r>
            <a:r>
              <a:rPr lang="es-ES" altLang="es-ES" sz="1200" b="0" dirty="0" err="1">
                <a:ea typeface="Tahoma" panose="020B0604030504040204" pitchFamily="34" charset="0"/>
                <a:cs typeface="Tahoma" panose="020B0604030504040204" pitchFamily="34" charset="0"/>
              </a:rPr>
              <a:t>bleeding</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esophageal</a:t>
            </a:r>
            <a:r>
              <a:rPr lang="es-ES" altLang="es-ES" sz="1200" b="0" dirty="0">
                <a:ea typeface="Tahoma" panose="020B0604030504040204" pitchFamily="34" charset="0"/>
                <a:cs typeface="Tahoma" panose="020B0604030504040204" pitchFamily="34" charset="0"/>
              </a:rPr>
              <a:t> varices in </a:t>
            </a:r>
            <a:r>
              <a:rPr lang="es-ES" altLang="es-ES" sz="1200" b="0" dirty="0" err="1">
                <a:ea typeface="Tahoma" panose="020B0604030504040204" pitchFamily="34" charset="0"/>
                <a:cs typeface="Tahoma" panose="020B0604030504040204" pitchFamily="34" charset="0"/>
              </a:rPr>
              <a:t>babies</a:t>
            </a:r>
            <a:r>
              <a:rPr lang="es-ES" altLang="es-ES" sz="1200" b="0" dirty="0">
                <a:ea typeface="Tahoma" panose="020B0604030504040204" pitchFamily="34" charset="0"/>
                <a:cs typeface="Tahoma" panose="020B0604030504040204" pitchFamily="34" charset="0"/>
              </a:rPr>
              <a:t> and </a:t>
            </a:r>
            <a:r>
              <a:rPr lang="es-ES" altLang="es-ES" sz="1200" b="0" dirty="0" err="1">
                <a:ea typeface="Tahoma" panose="020B0604030504040204" pitchFamily="34" charset="0"/>
                <a:cs typeface="Tahoma" panose="020B0604030504040204" pitchFamily="34" charset="0"/>
              </a:rPr>
              <a:t>children</a:t>
            </a:r>
            <a:r>
              <a:rPr lang="es-ES" altLang="es-ES" sz="1200" b="0" dirty="0">
                <a:ea typeface="Tahoma" panose="020B0604030504040204" pitchFamily="34" charset="0"/>
                <a:cs typeface="Tahoma" panose="020B0604030504040204" pitchFamily="34" charset="0"/>
              </a:rPr>
              <a:t> and </a:t>
            </a:r>
            <a:r>
              <a:rPr lang="es-ES" altLang="es-ES" sz="1200" b="0" dirty="0" err="1">
                <a:ea typeface="Tahoma" panose="020B0604030504040204" pitchFamily="34" charset="0"/>
                <a:cs typeface="Tahoma" panose="020B0604030504040204" pitchFamily="34" charset="0"/>
              </a:rPr>
              <a:t>long</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terms</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results</a:t>
            </a:r>
            <a:r>
              <a:rPr lang="es-ES" altLang="es-ES" sz="1200" b="0" dirty="0">
                <a:ea typeface="Tahoma" panose="020B0604030504040204" pitchFamily="34" charset="0"/>
                <a:cs typeface="Tahoma" panose="020B0604030504040204" pitchFamily="34" charset="0"/>
              </a:rPr>
              <a:t> of </a:t>
            </a:r>
            <a:r>
              <a:rPr lang="es-ES" altLang="es-ES" sz="1200" b="0" dirty="0" err="1">
                <a:ea typeface="Tahoma" panose="020B0604030504040204" pitchFamily="34" charset="0"/>
                <a:cs typeface="Tahoma" panose="020B0604030504040204" pitchFamily="34" charset="0"/>
              </a:rPr>
              <a:t>endoscopic</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paravariceal</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sclerotherapy</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over</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twenty</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years</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Eur</a:t>
            </a:r>
            <a:r>
              <a:rPr lang="es-ES" altLang="es-ES" sz="1200" b="0" dirty="0">
                <a:ea typeface="Tahoma" panose="020B0604030504040204" pitchFamily="34" charset="0"/>
                <a:cs typeface="Tahoma" panose="020B0604030504040204" pitchFamily="34" charset="0"/>
              </a:rPr>
              <a:t> J </a:t>
            </a:r>
            <a:r>
              <a:rPr lang="es-ES" altLang="es-ES" sz="1200" b="0" dirty="0" err="1">
                <a:ea typeface="Tahoma" panose="020B0604030504040204" pitchFamily="34" charset="0"/>
                <a:cs typeface="Tahoma" panose="020B0604030504040204" pitchFamily="34" charset="0"/>
              </a:rPr>
              <a:t>Pediatr</a:t>
            </a:r>
            <a:r>
              <a:rPr lang="es-ES" altLang="es-ES" sz="1200" b="0" dirty="0">
                <a:ea typeface="Tahoma" panose="020B0604030504040204" pitchFamily="34" charset="0"/>
                <a:cs typeface="Tahoma" panose="020B0604030504040204" pitchFamily="34" charset="0"/>
              </a:rPr>
              <a:t> </a:t>
            </a:r>
            <a:r>
              <a:rPr lang="es-ES" altLang="es-ES" sz="1200" b="0" dirty="0" err="1">
                <a:ea typeface="Tahoma" panose="020B0604030504040204" pitchFamily="34" charset="0"/>
                <a:cs typeface="Tahoma" panose="020B0604030504040204" pitchFamily="34" charset="0"/>
              </a:rPr>
              <a:t>Surg</a:t>
            </a:r>
            <a:r>
              <a:rPr lang="es-ES" altLang="es-ES" sz="1200" b="0" dirty="0">
                <a:ea typeface="Tahoma" panose="020B0604030504040204" pitchFamily="34" charset="0"/>
                <a:cs typeface="Tahoma" panose="020B0604030504040204" pitchFamily="34" charset="0"/>
              </a:rPr>
              <a:t> 1994;4:165-72.</a:t>
            </a:r>
          </a:p>
        </p:txBody>
      </p:sp>
    </p:spTree>
    <p:extLst>
      <p:ext uri="{BB962C8B-B14F-4D97-AF65-F5344CB8AC3E}">
        <p14:creationId xmlns:p14="http://schemas.microsoft.com/office/powerpoint/2010/main" val="254413242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p:cNvSpPr>
            <a:spLocks noGrp="1"/>
          </p:cNvSpPr>
          <p:nvPr>
            <p:ph type="title" idx="4294967295"/>
          </p:nvPr>
        </p:nvSpPr>
        <p:spPr>
          <a:xfrm>
            <a:off x="1834356" y="766011"/>
            <a:ext cx="8510588" cy="1143000"/>
          </a:xfrm>
        </p:spPr>
        <p:txBody>
          <a:bodyPr>
            <a:normAutofit fontScale="90000"/>
          </a:bodyPr>
          <a:lstStyle/>
          <a:p>
            <a:pPr eaLnBrk="1" hangingPunct="1">
              <a:defRP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Riesgo para desarrollar várices esofágicas</a:t>
            </a:r>
            <a:br>
              <a:rPr lang="en-US"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795" name="Content Placeholder 2"/>
          <p:cNvSpPr>
            <a:spLocks noGrp="1"/>
          </p:cNvSpPr>
          <p:nvPr>
            <p:ph idx="4294967295"/>
          </p:nvPr>
        </p:nvSpPr>
        <p:spPr>
          <a:xfrm>
            <a:off x="1981200" y="2290011"/>
            <a:ext cx="82169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 typeface="Wingdings" panose="05000000000000000000" pitchFamily="2" charset="2"/>
              <a:buChar char="Ø"/>
            </a:pPr>
            <a:r>
              <a:rPr lang="en-US" altLang="es-ES" sz="2000" dirty="0">
                <a:latin typeface="Tahoma" panose="020B0604030504040204" pitchFamily="34" charset="0"/>
                <a:ea typeface="Tahoma" panose="020B0604030504040204" pitchFamily="34" charset="0"/>
                <a:cs typeface="Tahoma" panose="020B0604030504040204" pitchFamily="34" charset="0"/>
              </a:rPr>
              <a:t>Se estudiaron 139 niños con atresia de vias biliares</a:t>
            </a:r>
          </a:p>
          <a:p>
            <a:pPr eaLnBrk="1" hangingPunct="1">
              <a:buFont typeface="Wingdings" panose="05000000000000000000" pitchFamily="2" charset="2"/>
              <a:buChar char="Ø"/>
            </a:pPr>
            <a:r>
              <a:rPr lang="en-US" altLang="es-ES" sz="2000" dirty="0">
                <a:latin typeface="Tahoma" panose="020B0604030504040204" pitchFamily="34" charset="0"/>
                <a:ea typeface="Tahoma" panose="020B0604030504040204" pitchFamily="34" charset="0"/>
                <a:cs typeface="Tahoma" panose="020B0604030504040204" pitchFamily="34" charset="0"/>
              </a:rPr>
              <a:t>125 de 139 (90%) tuvieron hipertensión portal y se les realizó panendoscopia (edad media 13 meses)</a:t>
            </a:r>
          </a:p>
          <a:p>
            <a:pPr eaLnBrk="1" hangingPunct="1">
              <a:buFont typeface="Wingdings" panose="05000000000000000000" pitchFamily="2" charset="2"/>
              <a:buChar char="Ø"/>
            </a:pPr>
            <a:r>
              <a:rPr lang="en-US" altLang="es-ES" sz="2000" dirty="0">
                <a:latin typeface="Tahoma" panose="020B0604030504040204" pitchFamily="34" charset="0"/>
                <a:ea typeface="Tahoma" panose="020B0604030504040204" pitchFamily="34" charset="0"/>
                <a:cs typeface="Tahoma" panose="020B0604030504040204" pitchFamily="34" charset="0"/>
              </a:rPr>
              <a:t>88 / 125 (70%) tenían varices esofágicas</a:t>
            </a:r>
          </a:p>
          <a:p>
            <a:pPr eaLnBrk="1" hangingPunct="1">
              <a:buFont typeface="Wingdings" panose="05000000000000000000" pitchFamily="2" charset="2"/>
              <a:buChar char="Ø"/>
            </a:pPr>
            <a:r>
              <a:rPr lang="en-US" altLang="es-ES" sz="2000" dirty="0">
                <a:latin typeface="Tahoma" panose="020B0604030504040204" pitchFamily="34" charset="0"/>
                <a:ea typeface="Tahoma" panose="020B0604030504040204" pitchFamily="34" charset="0"/>
                <a:cs typeface="Tahoma" panose="020B0604030504040204" pitchFamily="34" charset="0"/>
              </a:rPr>
              <a:t>20% hemorragia digestiva antes de los 17 meses y el 75% antes de los 2 años y medio</a:t>
            </a:r>
          </a:p>
          <a:p>
            <a:pPr eaLnBrk="1" hangingPunct="1">
              <a:buFont typeface="Wingdings" panose="05000000000000000000" pitchFamily="2" charset="2"/>
              <a:buNone/>
            </a:pPr>
            <a:r>
              <a:rPr lang="en-US" altLang="es-ES" sz="2000" dirty="0">
                <a:latin typeface="Tahoma" panose="020B0604030504040204" pitchFamily="34" charset="0"/>
                <a:ea typeface="Tahoma" panose="020B0604030504040204" pitchFamily="34" charset="0"/>
                <a:cs typeface="Tahoma" panose="020B0604030504040204" pitchFamily="34" charset="0"/>
              </a:rPr>
              <a:t> </a:t>
            </a:r>
          </a:p>
        </p:txBody>
      </p:sp>
      <p:sp>
        <p:nvSpPr>
          <p:cNvPr id="33796" name="Rectangle 4"/>
          <p:cNvSpPr>
            <a:spLocks noChangeArrowheads="1"/>
          </p:cNvSpPr>
          <p:nvPr/>
        </p:nvSpPr>
        <p:spPr bwMode="auto">
          <a:xfrm>
            <a:off x="4440238" y="5949951"/>
            <a:ext cx="3881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n-US" altLang="es-ES" sz="1200" b="0" dirty="0" err="1"/>
              <a:t>Duche</a:t>
            </a:r>
            <a:r>
              <a:rPr lang="en-US" altLang="es-ES" sz="1200" b="0" dirty="0"/>
              <a:t> et al. Gastroenterology 2010:139(6);1952-1960</a:t>
            </a:r>
            <a:br>
              <a:rPr lang="en-US" altLang="es-ES" sz="1200" b="0" dirty="0"/>
            </a:br>
            <a:endParaRPr lang="es-ES" altLang="es-ES" sz="1200" b="0" dirty="0"/>
          </a:p>
        </p:txBody>
      </p:sp>
    </p:spTree>
    <p:extLst>
      <p:ext uri="{BB962C8B-B14F-4D97-AF65-F5344CB8AC3E}">
        <p14:creationId xmlns:p14="http://schemas.microsoft.com/office/powerpoint/2010/main" val="5170246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Grp="1" noRot="1" noChangeArrowheads="1"/>
          </p:cNvSpPr>
          <p:nvPr>
            <p:ph type="title"/>
          </p:nvPr>
        </p:nvSpPr>
        <p:spPr>
          <a:xfrm>
            <a:off x="2189749" y="308477"/>
            <a:ext cx="5565775" cy="1325563"/>
          </a:xfrm>
        </p:spPr>
        <p:txBody>
          <a:bodyPr>
            <a:normAutofit/>
          </a:bodyPr>
          <a:lstStyle/>
          <a:p>
            <a:pPr eaLnBrk="1" hangingPunct="1"/>
            <a:r>
              <a:rPr lang="es-ES" altLang="es-ES" sz="3200" dirty="0">
                <a:solidFill>
                  <a:schemeClr val="tx1"/>
                </a:solidFill>
                <a:latin typeface="Tahoma" panose="020B0604030504040204" pitchFamily="34" charset="0"/>
              </a:rPr>
              <a:t>Esclerosis de </a:t>
            </a:r>
            <a:r>
              <a:rPr lang="es-ES" altLang="es-ES" sz="3200" dirty="0" smtClean="0">
                <a:solidFill>
                  <a:schemeClr val="tx1"/>
                </a:solidFill>
                <a:latin typeface="Tahoma" panose="020B0604030504040204" pitchFamily="34" charset="0"/>
              </a:rPr>
              <a:t>várices</a:t>
            </a:r>
            <a:endParaRPr lang="es-ES" altLang="es-ES" sz="3200" dirty="0">
              <a:solidFill>
                <a:schemeClr val="tx1"/>
              </a:solidFill>
              <a:latin typeface="Tahoma" panose="020B0604030504040204" pitchFamily="34" charset="0"/>
            </a:endParaRPr>
          </a:p>
        </p:txBody>
      </p:sp>
      <p:sp>
        <p:nvSpPr>
          <p:cNvPr id="34819" name="Rectangle 9"/>
          <p:cNvSpPr>
            <a:spLocks noGrp="1" noRot="1" noChangeArrowheads="1"/>
          </p:cNvSpPr>
          <p:nvPr>
            <p:ph sz="half" idx="1"/>
          </p:nvPr>
        </p:nvSpPr>
        <p:spPr>
          <a:xfrm>
            <a:off x="2063750" y="1484314"/>
            <a:ext cx="4630738" cy="4422775"/>
          </a:xfrm>
        </p:spPr>
        <p:txBody>
          <a:bodyPr>
            <a:normAutofit/>
          </a:bodyPr>
          <a:lstStyle/>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Primera técnica de endoscopia terapéutica.</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Efectiva, simple, barata.</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Utilizada para el control del sangrado activo y prevención del recurrente</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Técnicas de escleroterapia: intra y paravariceal</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Sustancias esclerosantes: Polidocanol, Morruato de Sodio</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Complicaciones: Ulceraciones, perforación, estenosis, sangrado recurrente</a:t>
            </a:r>
          </a:p>
          <a:p>
            <a:pPr eaLnBrk="1" hangingPunct="1">
              <a:buFont typeface="Wingdings" panose="05000000000000000000" pitchFamily="2" charset="2"/>
              <a:buChar char="Ø"/>
            </a:pPr>
            <a:endPar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endParaRPr lang="es-ES" altLang="es-ES" sz="2000" b="1" dirty="0"/>
          </a:p>
        </p:txBody>
      </p:sp>
      <p:pic>
        <p:nvPicPr>
          <p:cNvPr id="34820" name="Picture 12" descr="eso_sclero_150_2_0003426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483642" y="758092"/>
            <a:ext cx="2434808" cy="2077851"/>
          </a:xfrm>
          <a:noFill/>
          <a:extLst>
            <a:ext uri="{909E8E84-426E-40DD-AFC4-6F175D3DCCD1}">
              <a14:hiddenFill xmlns:a14="http://schemas.microsoft.com/office/drawing/2010/main">
                <a:solidFill>
                  <a:srgbClr val="FFFFFF"/>
                </a:solidFill>
              </a14:hiddenFill>
            </a:ext>
          </a:extLst>
        </p:spPr>
      </p:pic>
      <p:pic>
        <p:nvPicPr>
          <p:cNvPr id="34821" name="Picture 13" descr="eso_sclero_150_1_0003426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483642" y="4138863"/>
            <a:ext cx="2608635" cy="2128588"/>
          </a:xfrm>
          <a:noFill/>
          <a:extLst>
            <a:ext uri="{909E8E84-426E-40DD-AFC4-6F175D3DCCD1}">
              <a14:hiddenFill xmlns:a14="http://schemas.microsoft.com/office/drawing/2010/main">
                <a:solidFill>
                  <a:srgbClr val="FFFFFF"/>
                </a:solidFill>
              </a14:hiddenFill>
            </a:ext>
          </a:extLst>
        </p:spPr>
      </p:pic>
      <p:sp>
        <p:nvSpPr>
          <p:cNvPr id="34822" name="Rectangle 14"/>
          <p:cNvSpPr>
            <a:spLocks noRot="1" noChangeArrowheads="1"/>
          </p:cNvSpPr>
          <p:nvPr/>
        </p:nvSpPr>
        <p:spPr bwMode="auto">
          <a:xfrm>
            <a:off x="7248526" y="3141663"/>
            <a:ext cx="3095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lnSpc>
                <a:spcPct val="80000"/>
              </a:lnSpc>
              <a:spcBef>
                <a:spcPct val="20000"/>
              </a:spcBef>
              <a:buClr>
                <a:schemeClr val="accent1"/>
              </a:buClr>
              <a:buFont typeface="Wingdings" panose="05000000000000000000" pitchFamily="2" charset="2"/>
              <a:buChar char="Ø"/>
            </a:pPr>
            <a:r>
              <a:rPr lang="es-ES" altLang="es-ES" sz="1400" b="0" dirty="0">
                <a:ea typeface="Tahoma" panose="020B0604030504040204" pitchFamily="34" charset="0"/>
                <a:cs typeface="Tahoma" panose="020B0604030504040204" pitchFamily="34" charset="0"/>
              </a:rPr>
              <a:t>Punción intravariceal a través de aguja inyectora.</a:t>
            </a:r>
          </a:p>
          <a:p>
            <a:pPr eaLnBrk="1" hangingPunct="1">
              <a:lnSpc>
                <a:spcPct val="80000"/>
              </a:lnSpc>
              <a:spcBef>
                <a:spcPct val="20000"/>
              </a:spcBef>
              <a:buClr>
                <a:schemeClr val="accent1"/>
              </a:buClr>
              <a:buFont typeface="Wingdings" panose="05000000000000000000" pitchFamily="2" charset="2"/>
              <a:buChar char="Ø"/>
            </a:pPr>
            <a:r>
              <a:rPr lang="es-ES" altLang="es-ES" sz="1400" b="0" dirty="0">
                <a:ea typeface="Tahoma" panose="020B0604030504040204" pitchFamily="34" charset="0"/>
                <a:cs typeface="Tahoma" panose="020B0604030504040204" pitchFamily="34" charset="0"/>
              </a:rPr>
              <a:t>Habón de sustancia esclerosante.</a:t>
            </a:r>
          </a:p>
        </p:txBody>
      </p:sp>
    </p:spTree>
    <p:extLst>
      <p:ext uri="{BB962C8B-B14F-4D97-AF65-F5344CB8AC3E}">
        <p14:creationId xmlns:p14="http://schemas.microsoft.com/office/powerpoint/2010/main" val="12912498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sz="quarter"/>
          </p:nvPr>
        </p:nvSpPr>
        <p:spPr>
          <a:xfrm>
            <a:off x="1662531" y="584202"/>
            <a:ext cx="5813090" cy="576262"/>
          </a:xfrm>
        </p:spPr>
        <p:txBody>
          <a:bodyPr>
            <a:normAutofit fontScale="90000"/>
          </a:bodyPr>
          <a:lstStyle/>
          <a:p>
            <a:pPr eaLnBrk="1" hangingPunct="1">
              <a:defRPr/>
            </a:pPr>
            <a:r>
              <a:rPr lang="es-ES_tradnl" dirty="0">
                <a:solidFill>
                  <a:schemeClr val="tx1"/>
                </a:solidFill>
                <a:latin typeface="Tahoma" panose="020B0604030504040204" pitchFamily="34" charset="0"/>
                <a:ea typeface="Tahoma" panose="020B0604030504040204" pitchFamily="34" charset="0"/>
                <a:cs typeface="Tahoma" panose="020B0604030504040204" pitchFamily="34" charset="0"/>
              </a:rPr>
              <a:t>Ligadura de </a:t>
            </a:r>
            <a:r>
              <a:rPr lang="es-ES_tradnl" dirty="0" smtClean="0">
                <a:solidFill>
                  <a:schemeClr val="tx1"/>
                </a:solidFill>
                <a:latin typeface="Tahoma" panose="020B0604030504040204" pitchFamily="34" charset="0"/>
                <a:ea typeface="Tahoma" panose="020B0604030504040204" pitchFamily="34" charset="0"/>
                <a:cs typeface="Tahoma" panose="020B0604030504040204" pitchFamily="34" charset="0"/>
              </a:rPr>
              <a:t>várices </a:t>
            </a:r>
            <a:r>
              <a:rPr lang="es-ES_tradnl" dirty="0">
                <a:solidFill>
                  <a:schemeClr val="tx1"/>
                </a:solidFill>
                <a:latin typeface="Tahoma" panose="020B0604030504040204" pitchFamily="34" charset="0"/>
                <a:ea typeface="Tahoma" panose="020B0604030504040204" pitchFamily="34" charset="0"/>
                <a:cs typeface="Tahoma" panose="020B0604030504040204" pitchFamily="34" charset="0"/>
              </a:rPr>
              <a:t>esofágicas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5843" name="Picture 3" descr="bleed_varix_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967663" y="1125539"/>
            <a:ext cx="2362200" cy="2232025"/>
          </a:xfrm>
          <a:noFill/>
          <a:extLst>
            <a:ext uri="{909E8E84-426E-40DD-AFC4-6F175D3DCCD1}">
              <a14:hiddenFill xmlns:a14="http://schemas.microsoft.com/office/drawing/2010/main">
                <a:solidFill>
                  <a:srgbClr val="FFFFFF"/>
                </a:solidFill>
              </a14:hiddenFill>
            </a:ext>
          </a:extLst>
        </p:spPr>
      </p:pic>
      <p:pic>
        <p:nvPicPr>
          <p:cNvPr id="35844" name="Picture 4" descr="lig_2_15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91176" y="2276476"/>
            <a:ext cx="2087563" cy="1857375"/>
          </a:xfrm>
          <a:noFill/>
          <a:extLst>
            <a:ext uri="{909E8E84-426E-40DD-AFC4-6F175D3DCCD1}">
              <a14:hiddenFill xmlns:a14="http://schemas.microsoft.com/office/drawing/2010/main">
                <a:solidFill>
                  <a:srgbClr val="FFFFFF"/>
                </a:solidFill>
              </a14:hiddenFill>
            </a:ext>
          </a:extLst>
        </p:spPr>
      </p:pic>
      <p:pic>
        <p:nvPicPr>
          <p:cNvPr id="35845" name="Picture 5" descr="es_ev_0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967663" y="3429000"/>
            <a:ext cx="2286000" cy="2160588"/>
          </a:xfrm>
          <a:noFill/>
          <a:extLst>
            <a:ext uri="{909E8E84-426E-40DD-AFC4-6F175D3DCCD1}">
              <a14:hiddenFill xmlns:a14="http://schemas.microsoft.com/office/drawing/2010/main">
                <a:solidFill>
                  <a:srgbClr val="FFFFFF"/>
                </a:solidFill>
              </a14:hiddenFill>
            </a:ext>
          </a:extLst>
        </p:spPr>
      </p:pic>
      <p:sp>
        <p:nvSpPr>
          <p:cNvPr id="258060" name="Rectangle 12"/>
          <p:cNvSpPr>
            <a:spLocks noChangeArrowheads="1"/>
          </p:cNvSpPr>
          <p:nvPr/>
        </p:nvSpPr>
        <p:spPr bwMode="auto">
          <a:xfrm>
            <a:off x="8112126" y="5589589"/>
            <a:ext cx="2233613" cy="1069975"/>
          </a:xfrm>
          <a:prstGeom prst="rect">
            <a:avLst/>
          </a:prstGeom>
          <a:noFill/>
          <a:ln w="9525">
            <a:noFill/>
            <a:miter lim="800000"/>
            <a:headEnd/>
            <a:tailEnd/>
          </a:ln>
          <a:effectLst/>
        </p:spPr>
        <p:txBody>
          <a:bodyPr>
            <a:spAutoFit/>
          </a:bodyPr>
          <a:lstStyle/>
          <a:p>
            <a:pPr>
              <a:spcBef>
                <a:spcPct val="20000"/>
              </a:spcBef>
              <a:buClr>
                <a:schemeClr val="hlink"/>
              </a:buClr>
              <a:buFont typeface="Wingdings" pitchFamily="2" charset="2"/>
              <a:buNone/>
              <a:defRPr/>
            </a:pPr>
            <a:r>
              <a:rPr lang="es-ES" sz="1600" dirty="0">
                <a:latin typeface="Tahoma" panose="020B0604030504040204" pitchFamily="34" charset="0"/>
                <a:ea typeface="Tahoma" panose="020B0604030504040204" pitchFamily="34" charset="0"/>
                <a:cs typeface="Tahoma" panose="020B0604030504040204" pitchFamily="34" charset="0"/>
              </a:rPr>
              <a:t>Ligadura de dos várices en el curso de un episodio de sangrado.</a:t>
            </a:r>
          </a:p>
        </p:txBody>
      </p:sp>
      <p:sp>
        <p:nvSpPr>
          <p:cNvPr id="35847" name="Text Box 23"/>
          <p:cNvSpPr txBox="1">
            <a:spLocks noChangeArrowheads="1"/>
          </p:cNvSpPr>
          <p:nvPr/>
        </p:nvSpPr>
        <p:spPr bwMode="auto">
          <a:xfrm>
            <a:off x="2062164" y="1690062"/>
            <a:ext cx="324008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Técnica eficaz </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Fácil de desarrollar incluso en enfermedad hepática descompensada</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Buenos resultados en el control del sangrado y prevención del resangrado</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Pocas complicaciones</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Ligadores multibandas</a:t>
            </a:r>
          </a:p>
        </p:txBody>
      </p:sp>
    </p:spTree>
    <p:extLst>
      <p:ext uri="{BB962C8B-B14F-4D97-AF65-F5344CB8AC3E}">
        <p14:creationId xmlns:p14="http://schemas.microsoft.com/office/powerpoint/2010/main" val="2044675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a:xfrm>
            <a:off x="1774777" y="699407"/>
            <a:ext cx="8911687" cy="1280890"/>
          </a:xfrm>
        </p:spPr>
        <p:txBody>
          <a:bodyPr>
            <a:normAutofit/>
          </a:bodyPr>
          <a:lstStyle/>
          <a:p>
            <a:pPr eaLnBrk="1" hangingPunct="1">
              <a:defRPr/>
            </a:pPr>
            <a: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t>Ligadura de várices esofágicas</a:t>
            </a:r>
          </a:p>
        </p:txBody>
      </p:sp>
      <p:pic>
        <p:nvPicPr>
          <p:cNvPr id="36867" name="Picture 3" descr="es_ev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1916697"/>
            <a:ext cx="2960271" cy="296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es_ev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42" y="1954308"/>
            <a:ext cx="2948657" cy="288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3100385" y="5027947"/>
            <a:ext cx="1584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dirty="0">
                <a:latin typeface="Arial" panose="020B0604020202020204" pitchFamily="34" charset="0"/>
              </a:rPr>
              <a:t>Varices necrosadas</a:t>
            </a:r>
          </a:p>
        </p:txBody>
      </p:sp>
      <p:sp>
        <p:nvSpPr>
          <p:cNvPr id="36870" name="Text Box 6"/>
          <p:cNvSpPr txBox="1">
            <a:spLocks noChangeArrowheads="1"/>
          </p:cNvSpPr>
          <p:nvPr/>
        </p:nvSpPr>
        <p:spPr bwMode="auto">
          <a:xfrm>
            <a:off x="6973889" y="5027947"/>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dirty="0">
                <a:latin typeface="Arial" panose="020B0604020202020204" pitchFamily="34" charset="0"/>
              </a:rPr>
              <a:t>Fallo del método</a:t>
            </a:r>
          </a:p>
        </p:txBody>
      </p:sp>
    </p:spTree>
    <p:extLst>
      <p:ext uri="{BB962C8B-B14F-4D97-AF65-F5344CB8AC3E}">
        <p14:creationId xmlns:p14="http://schemas.microsoft.com/office/powerpoint/2010/main" val="2780788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2783306" y="961858"/>
            <a:ext cx="2855494" cy="638342"/>
          </a:xfrm>
        </p:spPr>
        <p:txBody>
          <a:bodyPr>
            <a:normAutofit/>
          </a:bodyPr>
          <a:lstStyle/>
          <a:p>
            <a:r>
              <a:rPr lang="es-ES" altLang="es-ES" sz="2400" dirty="0" smtClean="0">
                <a:latin typeface="Tahoma" panose="020B0604030504040204" pitchFamily="34" charset="0"/>
                <a:ea typeface="Tahoma" panose="020B0604030504040204" pitchFamily="34" charset="0"/>
                <a:cs typeface="Tahoma" panose="020B0604030504040204" pitchFamily="34" charset="0"/>
              </a:rPr>
              <a:t>Várices </a:t>
            </a:r>
            <a:r>
              <a:rPr lang="es-ES" altLang="es-ES" sz="2400" dirty="0" smtClean="0">
                <a:latin typeface="Tahoma" panose="020B0604030504040204" pitchFamily="34" charset="0"/>
                <a:ea typeface="Tahoma" panose="020B0604030504040204" pitchFamily="34" charset="0"/>
                <a:cs typeface="Tahoma" panose="020B0604030504040204" pitchFamily="34" charset="0"/>
              </a:rPr>
              <a:t>gástricas</a:t>
            </a:r>
            <a:endParaRPr lang="es-ES" altLang="es-ES" sz="2400" dirty="0">
              <a:latin typeface="Tahoma" panose="020B0604030504040204" pitchFamily="34" charset="0"/>
              <a:ea typeface="Tahoma" panose="020B0604030504040204" pitchFamily="34" charset="0"/>
              <a:cs typeface="Tahoma" panose="020B0604030504040204" pitchFamily="34" charset="0"/>
            </a:endParaRPr>
          </a:p>
        </p:txBody>
      </p:sp>
      <p:sp>
        <p:nvSpPr>
          <p:cNvPr id="34821" name="Rectangle 5"/>
          <p:cNvSpPr>
            <a:spLocks noGrp="1" noChangeArrowheads="1"/>
          </p:cNvSpPr>
          <p:nvPr>
            <p:ph type="body" sz="half" idx="1"/>
          </p:nvPr>
        </p:nvSpPr>
        <p:spPr>
          <a:xfrm>
            <a:off x="2590800" y="2121568"/>
            <a:ext cx="4038600" cy="2594811"/>
          </a:xfrm>
        </p:spPr>
        <p:txBody>
          <a:bodyPr>
            <a:normAutofit/>
          </a:bodyPr>
          <a:lstStyle/>
          <a:p>
            <a:pPr algn="just">
              <a:buFont typeface="Wingdings" panose="05000000000000000000" pitchFamily="2" charset="2"/>
              <a:buChar char="Ø"/>
            </a:pPr>
            <a:r>
              <a:rPr lang="es-ES" altLang="es-ES" sz="1600" dirty="0" smtClean="0">
                <a:latin typeface="Tahoma" panose="020B0604030504040204" pitchFamily="34" charset="0"/>
                <a:ea typeface="Tahoma" panose="020B0604030504040204" pitchFamily="34" charset="0"/>
                <a:cs typeface="Tahoma" panose="020B0604030504040204" pitchFamily="34" charset="0"/>
              </a:rPr>
              <a:t>Producen hemorragia severa </a:t>
            </a:r>
            <a:endParaRPr lang="es-ES" altLang="es-ES" sz="1600" dirty="0">
              <a:latin typeface="Tahoma" panose="020B0604030504040204" pitchFamily="34" charset="0"/>
              <a:ea typeface="Tahoma" panose="020B0604030504040204" pitchFamily="34" charset="0"/>
              <a:cs typeface="Tahoma" panose="020B0604030504040204" pitchFamily="34" charset="0"/>
            </a:endParaRPr>
          </a:p>
          <a:p>
            <a:pPr algn="just">
              <a:buFont typeface="Wingdings" panose="05000000000000000000" pitchFamily="2" charset="2"/>
              <a:buChar char="Ø"/>
            </a:pPr>
            <a:r>
              <a:rPr lang="es-ES" altLang="es-ES" sz="1600" dirty="0" smtClean="0">
                <a:latin typeface="Tahoma" panose="020B0604030504040204" pitchFamily="34" charset="0"/>
                <a:ea typeface="Tahoma" panose="020B0604030504040204" pitchFamily="34" charset="0"/>
                <a:cs typeface="Tahoma" panose="020B0604030504040204" pitchFamily="34" charset="0"/>
              </a:rPr>
              <a:t>La trombosis </a:t>
            </a:r>
            <a:r>
              <a:rPr lang="es-ES" altLang="es-ES" sz="1600" dirty="0">
                <a:latin typeface="Tahoma" panose="020B0604030504040204" pitchFamily="34" charset="0"/>
                <a:ea typeface="Tahoma" panose="020B0604030504040204" pitchFamily="34" charset="0"/>
                <a:cs typeface="Tahoma" panose="020B0604030504040204" pitchFamily="34" charset="0"/>
              </a:rPr>
              <a:t>de la </a:t>
            </a:r>
            <a:r>
              <a:rPr lang="es-ES" altLang="es-ES" sz="1600" dirty="0" smtClean="0">
                <a:latin typeface="Tahoma" panose="020B0604030504040204" pitchFamily="34" charset="0"/>
                <a:ea typeface="Tahoma" panose="020B0604030504040204" pitchFamily="34" charset="0"/>
                <a:cs typeface="Tahoma" panose="020B0604030504040204" pitchFamily="34" charset="0"/>
              </a:rPr>
              <a:t>vena esplénica es una causa </a:t>
            </a:r>
            <a:r>
              <a:rPr lang="es-ES" altLang="es-ES" sz="1600" dirty="0">
                <a:latin typeface="Tahoma" panose="020B0604030504040204" pitchFamily="34" charset="0"/>
                <a:ea typeface="Tahoma" panose="020B0604030504040204" pitchFamily="34" charset="0"/>
                <a:cs typeface="Tahoma" panose="020B0604030504040204" pitchFamily="34" charset="0"/>
              </a:rPr>
              <a:t>frecuente</a:t>
            </a:r>
          </a:p>
          <a:p>
            <a:pPr algn="just">
              <a:buFont typeface="Wingdings" panose="05000000000000000000" pitchFamily="2" charset="2"/>
              <a:buChar char="Ø"/>
            </a:pPr>
            <a:r>
              <a:rPr lang="es-ES" altLang="es-ES" sz="1600" dirty="0">
                <a:latin typeface="Tahoma" panose="020B0604030504040204" pitchFamily="34" charset="0"/>
                <a:ea typeface="Tahoma" panose="020B0604030504040204" pitchFamily="34" charset="0"/>
                <a:cs typeface="Tahoma" panose="020B0604030504040204" pitchFamily="34" charset="0"/>
              </a:rPr>
              <a:t>Mas difícil de controlar</a:t>
            </a:r>
          </a:p>
          <a:p>
            <a:pPr algn="just">
              <a:buFont typeface="Wingdings" panose="05000000000000000000" pitchFamily="2" charset="2"/>
              <a:buChar char="Ø"/>
            </a:pPr>
            <a:r>
              <a:rPr lang="es-ES" altLang="es-ES" sz="1600" dirty="0" smtClean="0">
                <a:latin typeface="Tahoma" panose="020B0604030504040204" pitchFamily="34" charset="0"/>
                <a:ea typeface="Tahoma" panose="020B0604030504040204" pitchFamily="34" charset="0"/>
                <a:cs typeface="Tahoma" panose="020B0604030504040204" pitchFamily="34" charset="0"/>
              </a:rPr>
              <a:t>La </a:t>
            </a:r>
            <a:r>
              <a:rPr lang="es-ES" altLang="es-ES" sz="1600" dirty="0">
                <a:latin typeface="Tahoma" panose="020B0604030504040204" pitchFamily="34" charset="0"/>
                <a:ea typeface="Tahoma" panose="020B0604030504040204" pitchFamily="34" charset="0"/>
                <a:cs typeface="Tahoma" panose="020B0604030504040204" pitchFamily="34" charset="0"/>
              </a:rPr>
              <a:t>ligadura </a:t>
            </a:r>
            <a:r>
              <a:rPr lang="es-ES" altLang="es-ES" sz="1600" dirty="0" smtClean="0">
                <a:latin typeface="Tahoma" panose="020B0604030504040204" pitchFamily="34" charset="0"/>
                <a:ea typeface="Tahoma" panose="020B0604030504040204" pitchFamily="34" charset="0"/>
                <a:cs typeface="Tahoma" panose="020B0604030504040204" pitchFamily="34" charset="0"/>
              </a:rPr>
              <a:t>es efectiva </a:t>
            </a:r>
            <a:r>
              <a:rPr lang="es-ES" altLang="es-ES" sz="1600" dirty="0">
                <a:latin typeface="Tahoma" panose="020B0604030504040204" pitchFamily="34" charset="0"/>
                <a:ea typeface="Tahoma" panose="020B0604030504040204" pitchFamily="34" charset="0"/>
                <a:cs typeface="Tahoma" panose="020B0604030504040204" pitchFamily="34" charset="0"/>
              </a:rPr>
              <a:t>pero tiene el inconveniente  de reducir del campo visual</a:t>
            </a:r>
          </a:p>
        </p:txBody>
      </p:sp>
      <p:pic>
        <p:nvPicPr>
          <p:cNvPr id="34824" name="Picture 8" descr="bleed_varix_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4" y="1600200"/>
            <a:ext cx="2185987"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5" name="Picture 9" descr="bleed_varix_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097714" y="3938589"/>
            <a:ext cx="2187575"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467740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7801" y="1412876"/>
            <a:ext cx="37449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412876"/>
            <a:ext cx="40322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6"/>
          <p:cNvSpPr>
            <a:spLocks noChangeArrowheads="1"/>
          </p:cNvSpPr>
          <p:nvPr/>
        </p:nvSpPr>
        <p:spPr bwMode="auto">
          <a:xfrm>
            <a:off x="3792427" y="333376"/>
            <a:ext cx="40673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r>
              <a:rPr lang="en-US" altLang="es-ES" sz="2800" b="0" dirty="0" err="1"/>
              <a:t>Taponamiento</a:t>
            </a:r>
            <a:r>
              <a:rPr lang="en-US" altLang="es-ES" sz="2800" b="0" dirty="0"/>
              <a:t> con </a:t>
            </a:r>
            <a:r>
              <a:rPr lang="en-US" altLang="es-ES" sz="2800" b="0" dirty="0" err="1"/>
              <a:t>balón</a:t>
            </a:r>
            <a:endParaRPr lang="en-US" altLang="es-ES" sz="2800" b="0" dirty="0"/>
          </a:p>
          <a:p>
            <a:pPr algn="ctr" eaLnBrk="1" hangingPunct="1"/>
            <a:r>
              <a:rPr lang="en-US" altLang="es-ES" sz="2000" b="0" dirty="0" err="1"/>
              <a:t>Sonda</a:t>
            </a:r>
            <a:r>
              <a:rPr lang="en-US" altLang="es-ES" sz="2000" b="0" dirty="0"/>
              <a:t> de </a:t>
            </a:r>
            <a:r>
              <a:rPr lang="en-US" altLang="es-ES" sz="2000" b="0" dirty="0" err="1"/>
              <a:t>Sengstaken</a:t>
            </a:r>
            <a:r>
              <a:rPr lang="en-US" altLang="es-ES" sz="2000" b="0" dirty="0"/>
              <a:t>-Blakemore</a:t>
            </a:r>
            <a:endParaRPr lang="es-ES" altLang="es-ES" sz="2000" b="0" dirty="0"/>
          </a:p>
        </p:txBody>
      </p:sp>
      <p:sp>
        <p:nvSpPr>
          <p:cNvPr id="37893" name="Text Box 11"/>
          <p:cNvSpPr txBox="1">
            <a:spLocks noChangeArrowheads="1"/>
          </p:cNvSpPr>
          <p:nvPr/>
        </p:nvSpPr>
        <p:spPr bwMode="auto">
          <a:xfrm>
            <a:off x="1992314" y="4479926"/>
            <a:ext cx="813752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chemeClr val="accent1"/>
              </a:buClr>
              <a:buFont typeface="Wingdings" panose="05000000000000000000" pitchFamily="2" charset="2"/>
              <a:buChar char="Ø"/>
            </a:pPr>
            <a:r>
              <a:rPr lang="es-ES" altLang="es-ES" sz="1800" b="0" dirty="0" smtClean="0"/>
              <a:t>Se utiliza en la hemorragia </a:t>
            </a:r>
            <a:r>
              <a:rPr lang="es-ES" altLang="es-ES" sz="1800" b="0" dirty="0"/>
              <a:t>masiva que no mejora con lavado gástrico ni con terapia farmacológica </a:t>
            </a:r>
          </a:p>
          <a:p>
            <a:pPr eaLnBrk="1" hangingPunct="1">
              <a:spcBef>
                <a:spcPct val="50000"/>
              </a:spcBef>
              <a:buClr>
                <a:schemeClr val="accent1"/>
              </a:buClr>
              <a:buFont typeface="Wingdings" panose="05000000000000000000" pitchFamily="2" charset="2"/>
              <a:buChar char="Ø"/>
            </a:pPr>
            <a:r>
              <a:rPr lang="es-ES" altLang="es-ES" sz="1800" b="0" dirty="0" smtClean="0"/>
              <a:t>Cuando existe fallo </a:t>
            </a:r>
            <a:r>
              <a:rPr lang="es-ES" altLang="es-ES" sz="1800" b="0" dirty="0"/>
              <a:t>de </a:t>
            </a:r>
            <a:r>
              <a:rPr lang="es-ES" altLang="es-ES" sz="1800" b="0" dirty="0" smtClean="0"/>
              <a:t>la terapéutica </a:t>
            </a:r>
            <a:r>
              <a:rPr lang="es-ES" altLang="es-ES" sz="1800" b="0" dirty="0"/>
              <a:t>endoscópica</a:t>
            </a:r>
          </a:p>
          <a:p>
            <a:pPr eaLnBrk="1" hangingPunct="1">
              <a:spcBef>
                <a:spcPct val="50000"/>
              </a:spcBef>
              <a:buClr>
                <a:schemeClr val="accent1"/>
              </a:buClr>
              <a:buFont typeface="Wingdings" panose="05000000000000000000" pitchFamily="2" charset="2"/>
              <a:buChar char="Ø"/>
            </a:pPr>
            <a:r>
              <a:rPr lang="es-ES" altLang="es-ES" sz="1800" b="0" dirty="0" smtClean="0"/>
              <a:t>Al insuflar el balón gástrico se ejerce presión </a:t>
            </a:r>
            <a:r>
              <a:rPr lang="es-ES" altLang="es-ES" sz="1800" b="0" dirty="0"/>
              <a:t>directa sobre la várice y disminuye el flujo a través de las colaterales porto sistémicas</a:t>
            </a:r>
          </a:p>
          <a:p>
            <a:pPr eaLnBrk="1" hangingPunct="1">
              <a:spcBef>
                <a:spcPct val="50000"/>
              </a:spcBef>
              <a:buClr>
                <a:schemeClr val="accent1"/>
              </a:buClr>
              <a:buFont typeface="Wingdings" panose="05000000000000000000" pitchFamily="2" charset="2"/>
              <a:buChar char="Ø"/>
            </a:pPr>
            <a:endParaRPr lang="es-ES" altLang="es-ES" sz="2000" b="0" dirty="0"/>
          </a:p>
        </p:txBody>
      </p:sp>
    </p:spTree>
    <p:extLst>
      <p:ext uri="{BB962C8B-B14F-4D97-AF65-F5344CB8AC3E}">
        <p14:creationId xmlns:p14="http://schemas.microsoft.com/office/powerpoint/2010/main" val="1681517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Terapéutica endoscópica en pediatría</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5" name="Subtítulo 4"/>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8736627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rrowheads="1"/>
          </p:cNvSpPr>
          <p:nvPr>
            <p:ph type="title"/>
          </p:nvPr>
        </p:nvSpPr>
        <p:spPr>
          <a:xfrm>
            <a:off x="1774826" y="620713"/>
            <a:ext cx="7777163" cy="1325562"/>
          </a:xfrm>
        </p:spPr>
        <p:txBody>
          <a:bodyPr>
            <a:normAutofit/>
          </a:bodyPr>
          <a:lstStyle/>
          <a:p>
            <a:pPr eaLnBrk="1" hangingPunct="1">
              <a:defRPr/>
            </a:pPr>
            <a:r>
              <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Terapéutica endoscópica en pediatría</a:t>
            </a:r>
            <a:endParaRPr lang="es-E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3059" name="Rectangle 3"/>
          <p:cNvSpPr>
            <a:spLocks noGrp="1" noRot="1" noChangeArrowheads="1"/>
          </p:cNvSpPr>
          <p:nvPr>
            <p:ph type="body" idx="1"/>
          </p:nvPr>
        </p:nvSpPr>
        <p:spPr>
          <a:xfrm>
            <a:off x="2127250" y="2435226"/>
            <a:ext cx="8540750" cy="4422775"/>
          </a:xfrm>
        </p:spPr>
        <p:txBody>
          <a:bodyPr>
            <a:normAutofit/>
          </a:bodyPr>
          <a:lstStyle/>
          <a:p>
            <a:pPr eaLnBrk="1" hangingPunct="1">
              <a:lnSpc>
                <a:spcPct val="90000"/>
              </a:lnSpc>
              <a:spcBef>
                <a:spcPct val="35000"/>
              </a:spcBef>
              <a:spcAft>
                <a:spcPct val="10000"/>
              </a:spcAft>
              <a:buFont typeface="Wingdings" panose="05000000000000000000" pitchFamily="2" charset="2"/>
              <a:buChar char="Ø"/>
              <a:defRPr/>
            </a:pPr>
            <a:r>
              <a:rPr lang="es-ES" sz="2000" dirty="0" smtClean="0">
                <a:latin typeface="Tahoma" pitchFamily="34" charset="0"/>
              </a:rPr>
              <a:t>Se realiza cuando </a:t>
            </a:r>
            <a:r>
              <a:rPr lang="es-ES" sz="2000" dirty="0">
                <a:latin typeface="Tahoma" pitchFamily="34" charset="0"/>
              </a:rPr>
              <a:t>se logre estabilidad  hemodinámica.</a:t>
            </a:r>
          </a:p>
          <a:p>
            <a:pPr eaLnBrk="1" hangingPunct="1">
              <a:lnSpc>
                <a:spcPct val="90000"/>
              </a:lnSpc>
              <a:spcBef>
                <a:spcPct val="35000"/>
              </a:spcBef>
              <a:spcAft>
                <a:spcPct val="10000"/>
              </a:spcAft>
              <a:buFont typeface="Wingdings" panose="05000000000000000000" pitchFamily="2" charset="2"/>
              <a:buChar char="Ø"/>
              <a:defRPr/>
            </a:pPr>
            <a:r>
              <a:rPr lang="es-ES" sz="2000" dirty="0" smtClean="0">
                <a:latin typeface="Tahoma" pitchFamily="34" charset="0"/>
              </a:rPr>
              <a:t>Debe realizarse con anestesia </a:t>
            </a:r>
            <a:r>
              <a:rPr lang="es-ES" sz="2000" dirty="0">
                <a:latin typeface="Tahoma" pitchFamily="34" charset="0"/>
              </a:rPr>
              <a:t>general (proteger vía aérea en hemorragia masiva)</a:t>
            </a:r>
          </a:p>
          <a:p>
            <a:pPr eaLnBrk="1" hangingPunct="1">
              <a:lnSpc>
                <a:spcPct val="90000"/>
              </a:lnSpc>
              <a:spcBef>
                <a:spcPct val="35000"/>
              </a:spcBef>
              <a:spcAft>
                <a:spcPct val="10000"/>
              </a:spcAft>
              <a:buFont typeface="Wingdings" panose="05000000000000000000" pitchFamily="2" charset="2"/>
              <a:buChar char="Ø"/>
              <a:defRPr/>
            </a:pPr>
            <a:r>
              <a:rPr lang="es-ES" sz="2000" dirty="0">
                <a:latin typeface="Tahoma" pitchFamily="34" charset="0"/>
              </a:rPr>
              <a:t>Limitada en niños muy pequeños</a:t>
            </a:r>
          </a:p>
          <a:p>
            <a:pPr eaLnBrk="1" hangingPunct="1">
              <a:lnSpc>
                <a:spcPct val="90000"/>
              </a:lnSpc>
              <a:spcBef>
                <a:spcPct val="35000"/>
              </a:spcBef>
              <a:spcAft>
                <a:spcPct val="10000"/>
              </a:spcAft>
              <a:buFont typeface="Wingdings" panose="05000000000000000000" pitchFamily="2" charset="2"/>
              <a:buChar char="Ø"/>
              <a:defRPr/>
            </a:pPr>
            <a:r>
              <a:rPr lang="es-ES" sz="2000" dirty="0" smtClean="0">
                <a:latin typeface="Tahoma" pitchFamily="34" charset="0"/>
              </a:rPr>
              <a:t>Se requieren equipos </a:t>
            </a:r>
            <a:r>
              <a:rPr lang="es-ES" sz="2000" dirty="0">
                <a:latin typeface="Tahoma" pitchFamily="34" charset="0"/>
              </a:rPr>
              <a:t>pediátricos </a:t>
            </a:r>
          </a:p>
          <a:p>
            <a:pPr eaLnBrk="1" hangingPunct="1">
              <a:lnSpc>
                <a:spcPct val="90000"/>
              </a:lnSpc>
              <a:spcBef>
                <a:spcPct val="35000"/>
              </a:spcBef>
              <a:spcAft>
                <a:spcPct val="10000"/>
              </a:spcAft>
              <a:buFont typeface="Wingdings" panose="05000000000000000000" pitchFamily="2" charset="2"/>
              <a:buChar char="Ø"/>
              <a:defRPr/>
            </a:pPr>
            <a:r>
              <a:rPr lang="es-ES" sz="2000" dirty="0">
                <a:latin typeface="Tahoma" pitchFamily="34" charset="0"/>
              </a:rPr>
              <a:t>Endoscopios con diámetro externo de 9 mm y conducto de trabajo de 2,8 mm.</a:t>
            </a:r>
          </a:p>
          <a:p>
            <a:pPr eaLnBrk="1" hangingPunct="1">
              <a:lnSpc>
                <a:spcPct val="90000"/>
              </a:lnSpc>
              <a:spcBef>
                <a:spcPct val="35000"/>
              </a:spcBef>
              <a:spcAft>
                <a:spcPct val="10000"/>
              </a:spcAft>
              <a:buFont typeface="Wingdings" panose="05000000000000000000" pitchFamily="2" charset="2"/>
              <a:buChar char="Ø"/>
              <a:defRPr/>
            </a:pPr>
            <a:r>
              <a:rPr lang="es-ES" sz="2000" dirty="0">
                <a:latin typeface="Tahoma" pitchFamily="34" charset="0"/>
              </a:rPr>
              <a:t>&gt; 25 Kg. de peso : Endoscopio Standard de adulto</a:t>
            </a:r>
          </a:p>
        </p:txBody>
      </p:sp>
    </p:spTree>
    <p:extLst>
      <p:ext uri="{BB962C8B-B14F-4D97-AF65-F5344CB8AC3E}">
        <p14:creationId xmlns:p14="http://schemas.microsoft.com/office/powerpoint/2010/main" val="427072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a:xfrm>
            <a:off x="1905836" y="485274"/>
            <a:ext cx="8510588" cy="985838"/>
          </a:xfrm>
        </p:spPr>
        <p:txBody>
          <a:bodyPr>
            <a:normAutofit fontScale="90000"/>
          </a:bodyPr>
          <a:lstStyle/>
          <a:p>
            <a:pPr eaLnBrk="1" hangingPunct="1">
              <a:defRPr/>
            </a:pPr>
            <a:r>
              <a:rPr lang="es-ES" dirty="0" smtClean="0">
                <a:solidFill>
                  <a:schemeClr val="tx1"/>
                </a:solidFill>
                <a:latin typeface="Tahoma" pitchFamily="34" charset="0"/>
              </a:rPr>
              <a:t>Terapéutica endoscópica</a:t>
            </a:r>
            <a:br>
              <a:rPr lang="es-ES" dirty="0" smtClean="0">
                <a:solidFill>
                  <a:schemeClr val="tx1"/>
                </a:solidFill>
                <a:latin typeface="Tahoma" pitchFamily="34" charset="0"/>
              </a:rPr>
            </a:br>
            <a:r>
              <a:rPr lang="es-ES" sz="3100" dirty="0" smtClean="0">
                <a:solidFill>
                  <a:schemeClr val="tx1"/>
                </a:solidFill>
                <a:latin typeface="Tahoma" pitchFamily="34" charset="0"/>
              </a:rPr>
              <a:t>Contraindicaciones</a:t>
            </a:r>
          </a:p>
        </p:txBody>
      </p:sp>
      <p:sp>
        <p:nvSpPr>
          <p:cNvPr id="175107" name="Rectangle 3"/>
          <p:cNvSpPr>
            <a:spLocks noGrp="1" noRot="1" noChangeArrowheads="1"/>
          </p:cNvSpPr>
          <p:nvPr>
            <p:ph type="body" idx="1"/>
          </p:nvPr>
        </p:nvSpPr>
        <p:spPr>
          <a:xfrm>
            <a:off x="2106613" y="2053390"/>
            <a:ext cx="8229600" cy="4530725"/>
          </a:xfrm>
        </p:spPr>
        <p:txBody>
          <a:bodyPr>
            <a:normAutofit/>
          </a:bodyPr>
          <a:lstStyle/>
          <a:p>
            <a:pPr algn="just"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Inestabilidad cardiovascular,  Shock</a:t>
            </a:r>
          </a:p>
          <a:p>
            <a:pPr algn="just"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 Perforación de víscera hueca</a:t>
            </a:r>
          </a:p>
          <a:p>
            <a:pPr algn="just"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 Lesiones cervicales inestables</a:t>
            </a:r>
          </a:p>
          <a:p>
            <a:pPr algn="just"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Vía aérea no estable</a:t>
            </a:r>
          </a:p>
          <a:p>
            <a:pPr algn="just"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 Preparación inadecuada del paciente o la familia  </a:t>
            </a:r>
          </a:p>
          <a:p>
            <a:pPr eaLnBrk="1" hangingPunct="1">
              <a:lnSpc>
                <a:spcPct val="90000"/>
              </a:lnSpc>
              <a:buFont typeface="Wingdings" panose="05000000000000000000" pitchFamily="2" charset="2"/>
              <a:buChar char="Ø"/>
              <a:defRPr/>
            </a:pPr>
            <a:r>
              <a:rPr lang="es-ES" sz="2000" dirty="0">
                <a:latin typeface="Tahoma" pitchFamily="34" charset="0"/>
                <a:ea typeface="Batang" pitchFamily="18" charset="-127"/>
              </a:rPr>
              <a:t>Falta de consentimiento informado para procedimiento no urgente</a:t>
            </a:r>
          </a:p>
          <a:p>
            <a:pPr eaLnBrk="1" hangingPunct="1">
              <a:lnSpc>
                <a:spcPct val="90000"/>
              </a:lnSpc>
              <a:buFont typeface="Wingdings" panose="05000000000000000000" pitchFamily="2" charset="2"/>
              <a:buChar char="Ø"/>
              <a:defRPr/>
            </a:pPr>
            <a:r>
              <a:rPr lang="es-ES" sz="2000" dirty="0" err="1">
                <a:latin typeface="Tahoma" pitchFamily="34" charset="0"/>
                <a:ea typeface="Batang" pitchFamily="18" charset="-127"/>
              </a:rPr>
              <a:t>Coagulopatía</a:t>
            </a:r>
            <a:r>
              <a:rPr lang="es-ES" sz="2000" dirty="0">
                <a:latin typeface="Tahoma" pitchFamily="34" charset="0"/>
                <a:ea typeface="Batang" pitchFamily="18" charset="-127"/>
              </a:rPr>
              <a:t> que se corrige antes de la prueba (relativa)</a:t>
            </a:r>
          </a:p>
          <a:p>
            <a:pPr eaLnBrk="1" hangingPunct="1">
              <a:lnSpc>
                <a:spcPct val="90000"/>
              </a:lnSpc>
              <a:buFont typeface="Wingdings" panose="05000000000000000000" pitchFamily="2" charset="2"/>
              <a:buChar char="Ø"/>
              <a:defRPr/>
            </a:pPr>
            <a:endParaRPr lang="es-ES" sz="2000" dirty="0">
              <a:latin typeface="Tahoma" pitchFamily="34" charset="0"/>
            </a:endParaRPr>
          </a:p>
        </p:txBody>
      </p:sp>
    </p:spTree>
    <p:extLst>
      <p:ext uri="{BB962C8B-B14F-4D97-AF65-F5344CB8AC3E}">
        <p14:creationId xmlns:p14="http://schemas.microsoft.com/office/powerpoint/2010/main" val="1365062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f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837" y="1027196"/>
            <a:ext cx="28590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Def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838" y="2384759"/>
            <a:ext cx="28590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Def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838" y="3806157"/>
            <a:ext cx="28590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Def_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838" y="5231732"/>
            <a:ext cx="285908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a 4"/>
          <p:cNvGraphicFramePr>
            <a:graphicFrameLocks noGrp="1"/>
          </p:cNvGraphicFramePr>
          <p:nvPr>
            <p:extLst/>
          </p:nvPr>
        </p:nvGraphicFramePr>
        <p:xfrm>
          <a:off x="3356501" y="1214454"/>
          <a:ext cx="2916317" cy="750570"/>
        </p:xfrm>
        <a:graphic>
          <a:graphicData uri="http://schemas.openxmlformats.org/drawingml/2006/table">
            <a:tbl>
              <a:tblPr>
                <a:tableStyleId>{5C22544A-7EE6-4342-B048-85BDC9FD1C3A}</a:tableStyleId>
              </a:tblPr>
              <a:tblGrid>
                <a:gridCol w="730582">
                  <a:extLst>
                    <a:ext uri="{9D8B030D-6E8A-4147-A177-3AD203B41FA5}">
                      <a16:colId xmlns:a16="http://schemas.microsoft.com/office/drawing/2014/main" val="20000"/>
                    </a:ext>
                  </a:extLst>
                </a:gridCol>
                <a:gridCol w="2185735">
                  <a:extLst>
                    <a:ext uri="{9D8B030D-6E8A-4147-A177-3AD203B41FA5}">
                      <a16:colId xmlns:a16="http://schemas.microsoft.com/office/drawing/2014/main" val="20001"/>
                    </a:ext>
                  </a:extLst>
                </a:gridCol>
              </a:tblGrid>
              <a:tr h="0">
                <a:tc>
                  <a:txBody>
                    <a:bodyPr/>
                    <a:lstStyle/>
                    <a:p>
                      <a:pPr>
                        <a:spcAft>
                          <a:spcPts val="0"/>
                        </a:spcAft>
                      </a:pPr>
                      <a:r>
                        <a:rPr lang="es-ES" sz="1200" dirty="0">
                          <a:effectLst/>
                        </a:rPr>
                        <a:t>A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tc>
                  <a:txBody>
                    <a:bodyPr/>
                    <a:lstStyle/>
                    <a:p>
                      <a:pPr>
                        <a:spcAft>
                          <a:spcPts val="0"/>
                        </a:spcAft>
                      </a:pPr>
                      <a:r>
                        <a:rPr lang="en-GB" sz="1200" dirty="0">
                          <a:effectLst/>
                        </a:rPr>
                        <a:t>Una o </a:t>
                      </a:r>
                      <a:r>
                        <a:rPr lang="en-GB" sz="1200" dirty="0" err="1">
                          <a:effectLst/>
                        </a:rPr>
                        <a:t>más</a:t>
                      </a:r>
                      <a:r>
                        <a:rPr lang="en-GB" sz="1200" dirty="0">
                          <a:effectLst/>
                        </a:rPr>
                        <a:t> </a:t>
                      </a:r>
                      <a:r>
                        <a:rPr lang="en-GB" sz="1200" dirty="0" err="1" smtClean="0">
                          <a:effectLst/>
                        </a:rPr>
                        <a:t>rupturas</a:t>
                      </a:r>
                      <a:r>
                        <a:rPr lang="en-GB" sz="1200" dirty="0" smtClean="0">
                          <a:effectLst/>
                        </a:rPr>
                        <a:t> </a:t>
                      </a:r>
                      <a:r>
                        <a:rPr lang="en-GB" sz="1200" dirty="0">
                          <a:effectLst/>
                        </a:rPr>
                        <a:t>de la mucosa, </a:t>
                      </a:r>
                      <a:r>
                        <a:rPr lang="en-GB" sz="1200" dirty="0" err="1">
                          <a:effectLst/>
                        </a:rPr>
                        <a:t>en</a:t>
                      </a:r>
                      <a:r>
                        <a:rPr lang="en-GB" sz="1200" dirty="0">
                          <a:effectLst/>
                        </a:rPr>
                        <a:t> un </a:t>
                      </a:r>
                      <a:r>
                        <a:rPr lang="en-GB" sz="1200" dirty="0" err="1">
                          <a:effectLst/>
                        </a:rPr>
                        <a:t>cuadrante</a:t>
                      </a:r>
                      <a:r>
                        <a:rPr lang="en-GB" sz="1200" dirty="0">
                          <a:effectLst/>
                        </a:rPr>
                        <a:t>, </a:t>
                      </a:r>
                      <a:r>
                        <a:rPr lang="en-GB" sz="1200" dirty="0" err="1">
                          <a:effectLst/>
                        </a:rPr>
                        <a:t>cada</a:t>
                      </a:r>
                      <a:r>
                        <a:rPr lang="en-GB" sz="1200" dirty="0">
                          <a:effectLst/>
                        </a:rPr>
                        <a:t> </a:t>
                      </a:r>
                      <a:r>
                        <a:rPr lang="en-GB" sz="1200" dirty="0" err="1">
                          <a:effectLst/>
                        </a:rPr>
                        <a:t>una</a:t>
                      </a:r>
                      <a:r>
                        <a:rPr lang="en-GB" sz="1200" dirty="0">
                          <a:effectLst/>
                        </a:rPr>
                        <a:t> no mayor de 5 mm.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extLst>
                  <a:ext uri="{0D108BD9-81ED-4DB2-BD59-A6C34878D82A}">
                    <a16:rowId xmlns:a16="http://schemas.microsoft.com/office/drawing/2014/main" val="10000"/>
                  </a:ext>
                </a:extLst>
              </a:tr>
            </a:tbl>
          </a:graphicData>
        </a:graphic>
      </p:graphicFrame>
      <p:graphicFrame>
        <p:nvGraphicFramePr>
          <p:cNvPr id="6" name="Tabla 5"/>
          <p:cNvGraphicFramePr>
            <a:graphicFrameLocks noGrp="1"/>
          </p:cNvGraphicFramePr>
          <p:nvPr>
            <p:extLst/>
          </p:nvPr>
        </p:nvGraphicFramePr>
        <p:xfrm>
          <a:off x="3365001" y="2384759"/>
          <a:ext cx="2916318" cy="1288132"/>
        </p:xfrm>
        <a:graphic>
          <a:graphicData uri="http://schemas.openxmlformats.org/drawingml/2006/table">
            <a:tbl>
              <a:tblPr>
                <a:tableStyleId>{5C22544A-7EE6-4342-B048-85BDC9FD1C3A}</a:tableStyleId>
              </a:tblPr>
              <a:tblGrid>
                <a:gridCol w="763797">
                  <a:extLst>
                    <a:ext uri="{9D8B030D-6E8A-4147-A177-3AD203B41FA5}">
                      <a16:colId xmlns:a16="http://schemas.microsoft.com/office/drawing/2014/main" val="20000"/>
                    </a:ext>
                  </a:extLst>
                </a:gridCol>
                <a:gridCol w="2152521">
                  <a:extLst>
                    <a:ext uri="{9D8B030D-6E8A-4147-A177-3AD203B41FA5}">
                      <a16:colId xmlns:a16="http://schemas.microsoft.com/office/drawing/2014/main" val="20001"/>
                    </a:ext>
                  </a:extLst>
                </a:gridCol>
              </a:tblGrid>
              <a:tr h="1288132">
                <a:tc>
                  <a:txBody>
                    <a:bodyPr/>
                    <a:lstStyle/>
                    <a:p>
                      <a:pPr>
                        <a:spcAft>
                          <a:spcPts val="0"/>
                        </a:spcAft>
                      </a:pPr>
                      <a:r>
                        <a:rPr lang="es-ES" sz="1200" dirty="0">
                          <a:effectLst/>
                        </a:rPr>
                        <a:t>B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tc>
                  <a:txBody>
                    <a:bodyPr/>
                    <a:lstStyle/>
                    <a:p>
                      <a:pPr>
                        <a:spcAft>
                          <a:spcPts val="0"/>
                        </a:spcAft>
                      </a:pPr>
                      <a:r>
                        <a:rPr lang="en-GB" sz="1200" dirty="0">
                          <a:effectLst/>
                        </a:rPr>
                        <a:t>Al </a:t>
                      </a:r>
                      <a:r>
                        <a:rPr lang="en-GB" sz="1200" dirty="0" err="1">
                          <a:effectLst/>
                        </a:rPr>
                        <a:t>menos</a:t>
                      </a:r>
                      <a:r>
                        <a:rPr lang="en-GB" sz="1200" dirty="0">
                          <a:effectLst/>
                        </a:rPr>
                        <a:t> </a:t>
                      </a:r>
                      <a:r>
                        <a:rPr lang="en-GB" sz="1200" dirty="0" err="1">
                          <a:effectLst/>
                        </a:rPr>
                        <a:t>una</a:t>
                      </a:r>
                      <a:r>
                        <a:rPr lang="en-GB" sz="1200" dirty="0">
                          <a:effectLst/>
                        </a:rPr>
                        <a:t> </a:t>
                      </a:r>
                      <a:r>
                        <a:rPr lang="en-GB" sz="1200" dirty="0" err="1">
                          <a:effectLst/>
                        </a:rPr>
                        <a:t>ruptura</a:t>
                      </a:r>
                      <a:r>
                        <a:rPr lang="en-GB" sz="1200" dirty="0">
                          <a:effectLst/>
                        </a:rPr>
                        <a:t> de la mucosa, mayor de 5 cm de largo, </a:t>
                      </a:r>
                      <a:r>
                        <a:rPr lang="en-GB" sz="1200" dirty="0" err="1">
                          <a:effectLst/>
                        </a:rPr>
                        <a:t>confinada</a:t>
                      </a:r>
                      <a:r>
                        <a:rPr lang="en-GB" sz="1200" dirty="0">
                          <a:effectLst/>
                        </a:rPr>
                        <a:t> a un </a:t>
                      </a:r>
                      <a:r>
                        <a:rPr lang="en-GB" sz="1200" dirty="0" err="1">
                          <a:effectLst/>
                        </a:rPr>
                        <a:t>cuadrante</a:t>
                      </a:r>
                      <a:r>
                        <a:rPr lang="en-GB" sz="1200" dirty="0">
                          <a:effectLst/>
                        </a:rPr>
                        <a:t>, </a:t>
                      </a:r>
                      <a:r>
                        <a:rPr lang="en-GB" sz="1200" dirty="0" err="1">
                          <a:effectLst/>
                        </a:rPr>
                        <a:t>pero</a:t>
                      </a:r>
                      <a:r>
                        <a:rPr lang="en-GB" sz="1200" dirty="0">
                          <a:effectLst/>
                        </a:rPr>
                        <a:t> no continua entre el </a:t>
                      </a:r>
                      <a:r>
                        <a:rPr lang="en-GB" sz="1200" dirty="0" err="1">
                          <a:effectLst/>
                        </a:rPr>
                        <a:t>borde</a:t>
                      </a:r>
                      <a:r>
                        <a:rPr lang="en-GB" sz="1200" dirty="0">
                          <a:effectLst/>
                        </a:rPr>
                        <a:t> superior de </a:t>
                      </a:r>
                      <a:r>
                        <a:rPr lang="en-GB" sz="1200" dirty="0" err="1">
                          <a:effectLst/>
                        </a:rPr>
                        <a:t>esas</a:t>
                      </a:r>
                      <a:r>
                        <a:rPr lang="en-GB" sz="1200" dirty="0">
                          <a:effectLst/>
                        </a:rPr>
                        <a:t> ruptures..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extLst>
                  <a:ext uri="{0D108BD9-81ED-4DB2-BD59-A6C34878D82A}">
                    <a16:rowId xmlns:a16="http://schemas.microsoft.com/office/drawing/2014/main" val="10000"/>
                  </a:ext>
                </a:extLst>
              </a:tr>
            </a:tbl>
          </a:graphicData>
        </a:graphic>
      </p:graphicFrame>
      <p:graphicFrame>
        <p:nvGraphicFramePr>
          <p:cNvPr id="7" name="Tabla 6"/>
          <p:cNvGraphicFramePr>
            <a:graphicFrameLocks noGrp="1"/>
          </p:cNvGraphicFramePr>
          <p:nvPr>
            <p:extLst/>
          </p:nvPr>
        </p:nvGraphicFramePr>
        <p:xfrm>
          <a:off x="3365001" y="3806157"/>
          <a:ext cx="2916318" cy="1304925"/>
        </p:xfrm>
        <a:graphic>
          <a:graphicData uri="http://schemas.openxmlformats.org/drawingml/2006/table">
            <a:tbl>
              <a:tblPr>
                <a:tableStyleId>{5C22544A-7EE6-4342-B048-85BDC9FD1C3A}</a:tableStyleId>
              </a:tblPr>
              <a:tblGrid>
                <a:gridCol w="763798">
                  <a:extLst>
                    <a:ext uri="{9D8B030D-6E8A-4147-A177-3AD203B41FA5}">
                      <a16:colId xmlns:a16="http://schemas.microsoft.com/office/drawing/2014/main" val="20000"/>
                    </a:ext>
                  </a:extLst>
                </a:gridCol>
                <a:gridCol w="2152520">
                  <a:extLst>
                    <a:ext uri="{9D8B030D-6E8A-4147-A177-3AD203B41FA5}">
                      <a16:colId xmlns:a16="http://schemas.microsoft.com/office/drawing/2014/main" val="20001"/>
                    </a:ext>
                  </a:extLst>
                </a:gridCol>
              </a:tblGrid>
              <a:tr h="1304925">
                <a:tc>
                  <a:txBody>
                    <a:bodyPr/>
                    <a:lstStyle/>
                    <a:p>
                      <a:pPr>
                        <a:spcAft>
                          <a:spcPts val="0"/>
                        </a:spcAft>
                      </a:pPr>
                      <a:r>
                        <a:rPr lang="es-ES" sz="1200" dirty="0" smtClean="0">
                          <a:effectLst/>
                        </a:rPr>
                        <a:t>C</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tc>
                  <a:txBody>
                    <a:bodyPr/>
                    <a:lstStyle/>
                    <a:p>
                      <a:pPr>
                        <a:spcAft>
                          <a:spcPts val="0"/>
                        </a:spcAft>
                      </a:pPr>
                      <a:r>
                        <a:rPr lang="en-GB" sz="1200" dirty="0">
                          <a:effectLst/>
                        </a:rPr>
                        <a:t>Al </a:t>
                      </a:r>
                      <a:r>
                        <a:rPr lang="en-GB" sz="1200" dirty="0" err="1">
                          <a:effectLst/>
                        </a:rPr>
                        <a:t>menos</a:t>
                      </a:r>
                      <a:r>
                        <a:rPr lang="en-GB" sz="1200" dirty="0">
                          <a:effectLst/>
                        </a:rPr>
                        <a:t> un </a:t>
                      </a:r>
                      <a:r>
                        <a:rPr lang="en-GB" sz="1200" dirty="0" err="1">
                          <a:effectLst/>
                        </a:rPr>
                        <a:t>rompimiento</a:t>
                      </a:r>
                      <a:r>
                        <a:rPr lang="en-GB" sz="1200" dirty="0">
                          <a:effectLst/>
                        </a:rPr>
                        <a:t> de la mucosa continuo,  entre </a:t>
                      </a:r>
                      <a:r>
                        <a:rPr lang="en-GB" sz="1200" dirty="0" err="1">
                          <a:effectLst/>
                        </a:rPr>
                        <a:t>los</a:t>
                      </a:r>
                      <a:r>
                        <a:rPr lang="en-GB" sz="1200" dirty="0">
                          <a:effectLst/>
                        </a:rPr>
                        <a:t> apices de dos o </a:t>
                      </a:r>
                      <a:r>
                        <a:rPr lang="en-GB" sz="1200" dirty="0" err="1">
                          <a:effectLst/>
                        </a:rPr>
                        <a:t>más</a:t>
                      </a:r>
                      <a:r>
                        <a:rPr lang="en-GB" sz="1200" dirty="0">
                          <a:effectLst/>
                        </a:rPr>
                        <a:t> </a:t>
                      </a:r>
                      <a:r>
                        <a:rPr lang="en-GB" sz="1200" dirty="0" err="1">
                          <a:effectLst/>
                        </a:rPr>
                        <a:t>borde</a:t>
                      </a:r>
                      <a:r>
                        <a:rPr lang="en-GB" sz="1200" dirty="0">
                          <a:effectLst/>
                        </a:rPr>
                        <a:t> superior de </a:t>
                      </a:r>
                      <a:r>
                        <a:rPr lang="en-GB" sz="1200" dirty="0" err="1">
                          <a:effectLst/>
                        </a:rPr>
                        <a:t>los</a:t>
                      </a:r>
                      <a:r>
                        <a:rPr lang="en-GB" sz="1200" dirty="0">
                          <a:effectLst/>
                        </a:rPr>
                        <a:t> </a:t>
                      </a:r>
                      <a:r>
                        <a:rPr lang="en-GB" sz="1200" dirty="0" err="1">
                          <a:effectLst/>
                        </a:rPr>
                        <a:t>desgarros</a:t>
                      </a:r>
                      <a:r>
                        <a:rPr lang="en-GB" sz="1200" dirty="0">
                          <a:effectLst/>
                        </a:rPr>
                        <a:t>, </a:t>
                      </a:r>
                      <a:r>
                        <a:rPr lang="en-GB" sz="1200" dirty="0" err="1">
                          <a:effectLst/>
                        </a:rPr>
                        <a:t>pero</a:t>
                      </a:r>
                      <a:r>
                        <a:rPr lang="en-GB" sz="1200" dirty="0">
                          <a:effectLst/>
                        </a:rPr>
                        <a:t> que </a:t>
                      </a:r>
                      <a:r>
                        <a:rPr lang="en-GB" sz="1200" dirty="0" err="1">
                          <a:effectLst/>
                        </a:rPr>
                        <a:t>incluye</a:t>
                      </a:r>
                      <a:r>
                        <a:rPr lang="en-GB" sz="1200" dirty="0">
                          <a:effectLst/>
                        </a:rPr>
                        <a:t> </a:t>
                      </a:r>
                      <a:r>
                        <a:rPr lang="en-GB" sz="1200" dirty="0" err="1">
                          <a:effectLst/>
                        </a:rPr>
                        <a:t>menos</a:t>
                      </a:r>
                      <a:r>
                        <a:rPr lang="en-GB" sz="1200" dirty="0">
                          <a:effectLst/>
                        </a:rPr>
                        <a:t> del  75% de la </a:t>
                      </a:r>
                      <a:r>
                        <a:rPr lang="en-GB" sz="1200" dirty="0" err="1">
                          <a:effectLst/>
                        </a:rPr>
                        <a:t>circunferencia</a:t>
                      </a:r>
                      <a:r>
                        <a:rPr lang="en-GB" sz="1200" dirty="0">
                          <a:effectLst/>
                        </a:rPr>
                        <a:t>.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extLst>
                  <a:ext uri="{0D108BD9-81ED-4DB2-BD59-A6C34878D82A}">
                    <a16:rowId xmlns:a16="http://schemas.microsoft.com/office/drawing/2014/main" val="10000"/>
                  </a:ext>
                </a:extLst>
              </a:tr>
            </a:tbl>
          </a:graphicData>
        </a:graphic>
      </p:graphicFrame>
      <p:graphicFrame>
        <p:nvGraphicFramePr>
          <p:cNvPr id="14" name="Tabla 13"/>
          <p:cNvGraphicFramePr>
            <a:graphicFrameLocks noGrp="1"/>
          </p:cNvGraphicFramePr>
          <p:nvPr>
            <p:extLst/>
          </p:nvPr>
        </p:nvGraphicFramePr>
        <p:xfrm>
          <a:off x="3415858" y="5199982"/>
          <a:ext cx="2885366" cy="1457325"/>
        </p:xfrm>
        <a:graphic>
          <a:graphicData uri="http://schemas.openxmlformats.org/drawingml/2006/table">
            <a:tbl>
              <a:tblPr>
                <a:tableStyleId>{5C22544A-7EE6-4342-B048-85BDC9FD1C3A}</a:tableStyleId>
              </a:tblPr>
              <a:tblGrid>
                <a:gridCol w="755690">
                  <a:extLst>
                    <a:ext uri="{9D8B030D-6E8A-4147-A177-3AD203B41FA5}">
                      <a16:colId xmlns:a16="http://schemas.microsoft.com/office/drawing/2014/main" val="20000"/>
                    </a:ext>
                  </a:extLst>
                </a:gridCol>
                <a:gridCol w="2129676">
                  <a:extLst>
                    <a:ext uri="{9D8B030D-6E8A-4147-A177-3AD203B41FA5}">
                      <a16:colId xmlns:a16="http://schemas.microsoft.com/office/drawing/2014/main" val="20001"/>
                    </a:ext>
                  </a:extLst>
                </a:gridCol>
              </a:tblGrid>
              <a:tr h="1457325">
                <a:tc>
                  <a:txBody>
                    <a:bodyPr/>
                    <a:lstStyle/>
                    <a:p>
                      <a:pPr>
                        <a:spcAft>
                          <a:spcPts val="0"/>
                        </a:spcAft>
                      </a:pPr>
                      <a:r>
                        <a:rPr lang="es-ES" sz="1200" dirty="0">
                          <a:effectLst/>
                        </a:rPr>
                        <a:t>D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tc>
                  <a:txBody>
                    <a:bodyPr/>
                    <a:lstStyle/>
                    <a:p>
                      <a:pPr>
                        <a:spcAft>
                          <a:spcPts val="0"/>
                        </a:spcAft>
                      </a:pPr>
                      <a:r>
                        <a:rPr lang="en-GB" sz="1200" dirty="0">
                          <a:effectLst/>
                        </a:rPr>
                        <a:t>Al </a:t>
                      </a:r>
                      <a:r>
                        <a:rPr lang="en-GB" sz="1200" dirty="0" err="1">
                          <a:effectLst/>
                        </a:rPr>
                        <a:t>menos</a:t>
                      </a:r>
                      <a:r>
                        <a:rPr lang="en-GB" sz="1200" dirty="0">
                          <a:effectLst/>
                        </a:rPr>
                        <a:t> un </a:t>
                      </a:r>
                      <a:r>
                        <a:rPr lang="en-GB" sz="1200" dirty="0" err="1">
                          <a:effectLst/>
                        </a:rPr>
                        <a:t>rompimiento</a:t>
                      </a:r>
                      <a:r>
                        <a:rPr lang="en-GB" sz="1200" dirty="0">
                          <a:effectLst/>
                        </a:rPr>
                        <a:t> de la mucosa,  que </a:t>
                      </a:r>
                      <a:r>
                        <a:rPr lang="en-GB" sz="1200" dirty="0" err="1">
                          <a:effectLst/>
                        </a:rPr>
                        <a:t>involucra</a:t>
                      </a:r>
                      <a:r>
                        <a:rPr lang="en-GB" sz="1200" dirty="0">
                          <a:effectLst/>
                        </a:rPr>
                        <a:t> al </a:t>
                      </a:r>
                      <a:r>
                        <a:rPr lang="en-GB" sz="1200" dirty="0" err="1">
                          <a:effectLst/>
                        </a:rPr>
                        <a:t>menos</a:t>
                      </a:r>
                      <a:r>
                        <a:rPr lang="en-GB" sz="1200" dirty="0">
                          <a:effectLst/>
                        </a:rPr>
                        <a:t>  75% de la </a:t>
                      </a:r>
                      <a:r>
                        <a:rPr lang="en-GB" sz="1200" dirty="0" err="1">
                          <a:effectLst/>
                        </a:rPr>
                        <a:t>circunferencia</a:t>
                      </a:r>
                      <a:r>
                        <a:rPr lang="en-GB" sz="1200" dirty="0">
                          <a:effectLst/>
                        </a:rPr>
                        <a:t> del </a:t>
                      </a:r>
                      <a:r>
                        <a:rPr lang="en-GB" sz="1200" dirty="0" err="1">
                          <a:effectLst/>
                        </a:rPr>
                        <a:t>esófago</a:t>
                      </a:r>
                      <a:r>
                        <a:rPr lang="en-GB" sz="1200" dirty="0">
                          <a:effectLst/>
                        </a:rPr>
                        <a:t>.  </a:t>
                      </a:r>
                      <a:endParaRPr lang="es-ES" sz="1200" dirty="0">
                        <a:effectLst/>
                        <a:latin typeface="Times New Roman" panose="02020603050405020304" pitchFamily="18" charset="0"/>
                        <a:ea typeface="Times New Roman" panose="02020603050405020304" pitchFamily="18" charset="0"/>
                      </a:endParaRPr>
                    </a:p>
                  </a:txBody>
                  <a:tcPr marL="9525" marR="9525" marT="9525" marB="9525"/>
                </a:tc>
                <a:extLst>
                  <a:ext uri="{0D108BD9-81ED-4DB2-BD59-A6C34878D82A}">
                    <a16:rowId xmlns:a16="http://schemas.microsoft.com/office/drawing/2014/main" val="10000"/>
                  </a:ext>
                </a:extLst>
              </a:tr>
            </a:tbl>
          </a:graphicData>
        </a:graphic>
      </p:graphicFrame>
      <p:sp>
        <p:nvSpPr>
          <p:cNvPr id="15" name="CuadroTexto 14"/>
          <p:cNvSpPr txBox="1"/>
          <p:nvPr/>
        </p:nvSpPr>
        <p:spPr>
          <a:xfrm>
            <a:off x="1428750" y="200508"/>
            <a:ext cx="5517274" cy="646331"/>
          </a:xfrm>
          <a:prstGeom prst="rect">
            <a:avLst/>
          </a:prstGeom>
          <a:noFill/>
        </p:spPr>
        <p:txBody>
          <a:bodyPr wrap="square" rtlCol="0">
            <a:spAutoFit/>
          </a:bodyPr>
          <a:lstStyle/>
          <a:p>
            <a:r>
              <a:rPr lang="es-ES" dirty="0" smtClean="0"/>
              <a:t>Clasificación endoscópica de los Ángeles para la esofagitis por reflujo gastroesofágico</a:t>
            </a:r>
            <a:endParaRPr lang="es-ES" dirty="0"/>
          </a:p>
        </p:txBody>
      </p:sp>
    </p:spTree>
    <p:extLst>
      <p:ext uri="{BB962C8B-B14F-4D97-AF65-F5344CB8AC3E}">
        <p14:creationId xmlns:p14="http://schemas.microsoft.com/office/powerpoint/2010/main" val="459653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rrowheads="1"/>
          </p:cNvSpPr>
          <p:nvPr>
            <p:ph type="title" idx="4294967295"/>
          </p:nvPr>
        </p:nvSpPr>
        <p:spPr>
          <a:xfrm>
            <a:off x="1750763" y="229393"/>
            <a:ext cx="6335713" cy="1052513"/>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Clasificación de Forrest</a:t>
            </a:r>
          </a:p>
        </p:txBody>
      </p:sp>
      <p:sp>
        <p:nvSpPr>
          <p:cNvPr id="6148" name="Rectangle 3"/>
          <p:cNvSpPr>
            <a:spLocks noGrp="1" noRot="1" noChangeArrowheads="1"/>
          </p:cNvSpPr>
          <p:nvPr>
            <p:ph type="body" idx="4294967295"/>
          </p:nvPr>
        </p:nvSpPr>
        <p:spPr>
          <a:xfrm>
            <a:off x="1655640" y="1341438"/>
            <a:ext cx="4895850" cy="5516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609600" indent="-609600">
              <a:lnSpc>
                <a:spcPct val="80000"/>
              </a:lnSpc>
              <a:buFontTx/>
              <a:buAutoNum type="arabicPeriod"/>
            </a:pPr>
            <a:r>
              <a:rPr lang="es-ES" altLang="es-ES" sz="2400" dirty="0">
                <a:solidFill>
                  <a:schemeClr val="tx1"/>
                </a:solidFill>
                <a:latin typeface="Tahoma" panose="020B0604030504040204" pitchFamily="34" charset="0"/>
              </a:rPr>
              <a:t>Hemorragia activa</a:t>
            </a:r>
          </a:p>
          <a:p>
            <a:pPr marL="609600" indent="-609600">
              <a:lnSpc>
                <a:spcPct val="80000"/>
              </a:lnSpc>
              <a:buNone/>
            </a:pPr>
            <a:r>
              <a:rPr lang="es-ES" altLang="es-ES" sz="2000" dirty="0">
                <a:solidFill>
                  <a:schemeClr val="tx1"/>
                </a:solidFill>
                <a:latin typeface="Tahoma" panose="020B0604030504040204" pitchFamily="34" charset="0"/>
              </a:rPr>
              <a:t>     1a- </a:t>
            </a:r>
            <a:r>
              <a:rPr lang="es-ES" altLang="es-ES" dirty="0">
                <a:solidFill>
                  <a:schemeClr val="tx1"/>
                </a:solidFill>
                <a:latin typeface="Tahoma" panose="020B0604030504040204" pitchFamily="34" charset="0"/>
              </a:rPr>
              <a:t>Sangrado a ¨chorro¨, arterial (80-87% recidiva de sangrado) </a:t>
            </a:r>
          </a:p>
          <a:p>
            <a:pPr marL="609600" indent="-609600">
              <a:lnSpc>
                <a:spcPct val="80000"/>
              </a:lnSpc>
              <a:buNone/>
            </a:pPr>
            <a:r>
              <a:rPr lang="es-ES" altLang="es-ES" dirty="0">
                <a:solidFill>
                  <a:schemeClr val="tx1"/>
                </a:solidFill>
                <a:latin typeface="Tahoma" panose="020B0604030504040204" pitchFamily="34" charset="0"/>
              </a:rPr>
              <a:t>     1b- Sangrado en forma de babeo (40% recidiva)</a:t>
            </a:r>
          </a:p>
          <a:p>
            <a:pPr marL="609600" indent="-609600">
              <a:lnSpc>
                <a:spcPct val="80000"/>
              </a:lnSpc>
              <a:buNone/>
            </a:pPr>
            <a:endParaRPr lang="es-ES" altLang="es-ES" sz="2000" dirty="0">
              <a:solidFill>
                <a:schemeClr val="tx1"/>
              </a:solidFill>
              <a:latin typeface="Tahoma" panose="020B0604030504040204" pitchFamily="34" charset="0"/>
            </a:endParaRPr>
          </a:p>
          <a:p>
            <a:pPr marL="609600" indent="-609600">
              <a:lnSpc>
                <a:spcPct val="80000"/>
              </a:lnSpc>
              <a:buNone/>
            </a:pPr>
            <a:r>
              <a:rPr lang="es-ES" altLang="es-ES" sz="2000" dirty="0">
                <a:solidFill>
                  <a:schemeClr val="accent1"/>
                </a:solidFill>
                <a:latin typeface="Tahoma" panose="020B0604030504040204" pitchFamily="34" charset="0"/>
              </a:rPr>
              <a:t>2.</a:t>
            </a:r>
            <a:r>
              <a:rPr lang="es-ES" altLang="es-ES" sz="2000" dirty="0">
                <a:solidFill>
                  <a:schemeClr val="tx1"/>
                </a:solidFill>
                <a:latin typeface="Tahoma" panose="020B0604030504040204" pitchFamily="34" charset="0"/>
              </a:rPr>
              <a:t>  </a:t>
            </a:r>
            <a:r>
              <a:rPr lang="es-ES" altLang="es-ES" sz="2400" dirty="0">
                <a:solidFill>
                  <a:schemeClr val="tx1"/>
                </a:solidFill>
                <a:latin typeface="Tahoma" panose="020B0604030504040204" pitchFamily="34" charset="0"/>
              </a:rPr>
              <a:t>Hemorragia reciente</a:t>
            </a:r>
          </a:p>
          <a:p>
            <a:pPr marL="609600" indent="-609600">
              <a:lnSpc>
                <a:spcPct val="80000"/>
              </a:lnSpc>
              <a:buNone/>
            </a:pPr>
            <a:r>
              <a:rPr lang="es-ES" altLang="es-ES" sz="2000" dirty="0">
                <a:solidFill>
                  <a:schemeClr val="tx1"/>
                </a:solidFill>
                <a:latin typeface="Tahoma" panose="020B0604030504040204" pitchFamily="34" charset="0"/>
              </a:rPr>
              <a:t>     </a:t>
            </a:r>
            <a:r>
              <a:rPr lang="es-ES" altLang="es-ES" dirty="0">
                <a:solidFill>
                  <a:schemeClr val="tx1"/>
                </a:solidFill>
                <a:latin typeface="Tahoma" panose="020B0604030504040204" pitchFamily="34" charset="0"/>
              </a:rPr>
              <a:t>2a Vaso visible no sangrante (25% recidiva)</a:t>
            </a:r>
          </a:p>
          <a:p>
            <a:pPr marL="609600" indent="-609600">
              <a:lnSpc>
                <a:spcPct val="80000"/>
              </a:lnSpc>
              <a:buNone/>
            </a:pPr>
            <a:r>
              <a:rPr lang="es-ES" altLang="es-ES" dirty="0">
                <a:solidFill>
                  <a:schemeClr val="tx1"/>
                </a:solidFill>
                <a:latin typeface="Tahoma" panose="020B0604030504040204" pitchFamily="34" charset="0"/>
              </a:rPr>
              <a:t>     2b Coagulo adherente</a:t>
            </a:r>
          </a:p>
          <a:p>
            <a:pPr marL="609600" indent="-609600">
              <a:lnSpc>
                <a:spcPct val="80000"/>
              </a:lnSpc>
              <a:buNone/>
            </a:pPr>
            <a:r>
              <a:rPr lang="es-ES" altLang="es-ES" dirty="0">
                <a:solidFill>
                  <a:schemeClr val="tx1"/>
                </a:solidFill>
                <a:latin typeface="Tahoma" panose="020B0604030504040204" pitchFamily="34" charset="0"/>
              </a:rPr>
              <a:t>       (15-30% recidiva)</a:t>
            </a:r>
          </a:p>
          <a:p>
            <a:pPr marL="609600" indent="-609600">
              <a:lnSpc>
                <a:spcPct val="80000"/>
              </a:lnSpc>
              <a:buNone/>
            </a:pPr>
            <a:r>
              <a:rPr lang="es-ES" altLang="es-ES" dirty="0">
                <a:solidFill>
                  <a:schemeClr val="tx1"/>
                </a:solidFill>
                <a:latin typeface="Tahoma" panose="020B0604030504040204" pitchFamily="34" charset="0"/>
              </a:rPr>
              <a:t>     2c Fondo  oscuro </a:t>
            </a:r>
          </a:p>
          <a:p>
            <a:pPr marL="609600" indent="-609600">
              <a:lnSpc>
                <a:spcPct val="80000"/>
              </a:lnSpc>
              <a:buNone/>
            </a:pPr>
            <a:r>
              <a:rPr lang="es-ES" altLang="es-ES" dirty="0">
                <a:solidFill>
                  <a:schemeClr val="tx1"/>
                </a:solidFill>
                <a:latin typeface="Tahoma" panose="020B0604030504040204" pitchFamily="34" charset="0"/>
              </a:rPr>
              <a:t>       (4% recidiva)</a:t>
            </a:r>
          </a:p>
          <a:p>
            <a:pPr marL="609600" indent="-609600">
              <a:lnSpc>
                <a:spcPct val="80000"/>
              </a:lnSpc>
              <a:buNone/>
            </a:pPr>
            <a:endParaRPr lang="es-ES" altLang="es-ES" sz="2000" dirty="0">
              <a:solidFill>
                <a:schemeClr val="tx1"/>
              </a:solidFill>
              <a:latin typeface="Tahoma" panose="020B0604030504040204" pitchFamily="34" charset="0"/>
            </a:endParaRPr>
          </a:p>
          <a:p>
            <a:pPr marL="609600" indent="-609600">
              <a:lnSpc>
                <a:spcPct val="80000"/>
              </a:lnSpc>
              <a:buNone/>
            </a:pPr>
            <a:r>
              <a:rPr lang="es-ES" altLang="es-ES" sz="2000" dirty="0">
                <a:solidFill>
                  <a:schemeClr val="accent1"/>
                </a:solidFill>
                <a:latin typeface="Tahoma" panose="020B0604030504040204" pitchFamily="34" charset="0"/>
              </a:rPr>
              <a:t>3.  </a:t>
            </a:r>
            <a:r>
              <a:rPr lang="es-ES" altLang="es-ES" sz="2400" dirty="0">
                <a:solidFill>
                  <a:schemeClr val="tx1"/>
                </a:solidFill>
                <a:latin typeface="Tahoma" panose="020B0604030504040204" pitchFamily="34" charset="0"/>
              </a:rPr>
              <a:t>No evidencia de sangrado reciente (fondo blanco)</a:t>
            </a:r>
          </a:p>
          <a:p>
            <a:pPr marL="609600" indent="-609600">
              <a:lnSpc>
                <a:spcPct val="80000"/>
              </a:lnSpc>
              <a:buNone/>
            </a:pPr>
            <a:r>
              <a:rPr lang="es-ES" altLang="es-ES" sz="2000" dirty="0">
                <a:solidFill>
                  <a:schemeClr val="tx1"/>
                </a:solidFill>
                <a:latin typeface="Tahoma" panose="020B0604030504040204" pitchFamily="34" charset="0"/>
              </a:rPr>
              <a:t> </a:t>
            </a:r>
          </a:p>
        </p:txBody>
      </p:sp>
      <p:pic>
        <p:nvPicPr>
          <p:cNvPr id="6149" name="Picture 4" descr="duo_ulcus_00023030_150_1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541" y="2829719"/>
            <a:ext cx="1296987"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bleed_sto_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707" y="2877385"/>
            <a:ext cx="125253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orr_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416" y="3823285"/>
            <a:ext cx="12541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ulcus_duo_150_00020630_1b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490" y="5341436"/>
            <a:ext cx="12509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5" name="Object 9"/>
          <p:cNvGraphicFramePr>
            <a:graphicFrameLocks noChangeAspect="1"/>
          </p:cNvGraphicFramePr>
          <p:nvPr>
            <p:extLst/>
          </p:nvPr>
        </p:nvGraphicFramePr>
        <p:xfrm>
          <a:off x="6789488" y="1115072"/>
          <a:ext cx="1296988" cy="1366838"/>
        </p:xfrm>
        <a:graphic>
          <a:graphicData uri="http://schemas.openxmlformats.org/presentationml/2006/ole">
            <mc:AlternateContent xmlns:mc="http://schemas.openxmlformats.org/markup-compatibility/2006">
              <mc:Choice xmlns:v="urn:schemas-microsoft-com:vml" Requires="v">
                <p:oleObj spid="_x0000_s24608" name="Bitmap Image" r:id="rId8" imgW="952633" imgH="923810" progId="Paint.Picture">
                  <p:embed/>
                </p:oleObj>
              </mc:Choice>
              <mc:Fallback>
                <p:oleObj name="Bitmap Image" r:id="rId8" imgW="952633" imgH="9238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9488" y="1115072"/>
                        <a:ext cx="1296988"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44871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7705"/>
                                        </p:tgtEl>
                                        <p:attrNameLst>
                                          <p:attrName>style.visibility</p:attrName>
                                        </p:attrNameLst>
                                      </p:cBhvr>
                                      <p:to>
                                        <p:strVal val="visible"/>
                                      </p:to>
                                    </p:set>
                                    <p:animEffect transition="in" filter="dissolve">
                                      <p:cBhvr>
                                        <p:cTn id="7" dur="500"/>
                                        <p:tgtEl>
                                          <p:spTgt spid="157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rrowheads="1"/>
          </p:cNvSpPr>
          <p:nvPr>
            <p:ph type="title"/>
          </p:nvPr>
        </p:nvSpPr>
        <p:spPr>
          <a:xfrm>
            <a:off x="1640157" y="494716"/>
            <a:ext cx="8911687" cy="1280890"/>
          </a:xfrm>
        </p:spPr>
        <p:txBody>
          <a:bodyPr>
            <a:normAutofit/>
          </a:bodyPr>
          <a:lstStyle/>
          <a:p>
            <a:pPr eaLnBrk="1" hangingPunct="1">
              <a:defRPr/>
            </a:pPr>
            <a: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t>Indicaciones del tratamiento endoscópico en la úlcera péptica</a:t>
            </a:r>
          </a:p>
        </p:txBody>
      </p:sp>
      <p:graphicFrame>
        <p:nvGraphicFramePr>
          <p:cNvPr id="7170" name="Object 3"/>
          <p:cNvGraphicFramePr>
            <a:graphicFrameLocks noGrp="1" noChangeAspect="1"/>
          </p:cNvGraphicFramePr>
          <p:nvPr>
            <p:ph sz="half" idx="1"/>
            <p:extLst>
              <p:ext uri="{D42A27DB-BD31-4B8C-83A1-F6EECF244321}">
                <p14:modId xmlns:p14="http://schemas.microsoft.com/office/powerpoint/2010/main" val="331070420"/>
              </p:ext>
            </p:extLst>
          </p:nvPr>
        </p:nvGraphicFramePr>
        <p:xfrm>
          <a:off x="6512323" y="1876776"/>
          <a:ext cx="2670676" cy="1889575"/>
        </p:xfrm>
        <a:graphic>
          <a:graphicData uri="http://schemas.openxmlformats.org/presentationml/2006/ole">
            <mc:AlternateContent xmlns:mc="http://schemas.openxmlformats.org/markup-compatibility/2006">
              <mc:Choice xmlns:v="urn:schemas-microsoft-com:vml" Requires="v">
                <p:oleObj spid="_x0000_s4296" name="Bitmap Image" r:id="rId3" imgW="952633" imgH="923810" progId="Paint.Picture">
                  <p:embed/>
                </p:oleObj>
              </mc:Choice>
              <mc:Fallback>
                <p:oleObj name="Bitmap Image" r:id="rId3" imgW="952633" imgH="923810"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2323" y="1876776"/>
                        <a:ext cx="2670676" cy="1889575"/>
                      </a:xfrm>
                      <a:prstGeom prst="rect">
                        <a:avLst/>
                      </a:prstGeom>
                      <a:noFill/>
                      <a:ln>
                        <a:noFill/>
                      </a:ln>
                      <a:effectLst/>
                    </p:spPr>
                  </p:pic>
                </p:oleObj>
              </mc:Fallback>
            </mc:AlternateContent>
          </a:graphicData>
        </a:graphic>
      </p:graphicFrame>
      <p:sp>
        <p:nvSpPr>
          <p:cNvPr id="7173" name="Text Box 4"/>
          <p:cNvSpPr txBox="1">
            <a:spLocks noChangeArrowheads="1"/>
          </p:cNvSpPr>
          <p:nvPr/>
        </p:nvSpPr>
        <p:spPr bwMode="auto">
          <a:xfrm>
            <a:off x="2640013" y="2276476"/>
            <a:ext cx="381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endParaRPr lang="es-ES" altLang="es-ES" sz="1800" b="0">
              <a:latin typeface="Arial" panose="020B0604020202020204" pitchFamily="34" charset="0"/>
            </a:endParaRPr>
          </a:p>
        </p:txBody>
      </p:sp>
      <p:sp>
        <p:nvSpPr>
          <p:cNvPr id="7174" name="Text Box 5"/>
          <p:cNvSpPr txBox="1">
            <a:spLocks noChangeArrowheads="1"/>
          </p:cNvSpPr>
          <p:nvPr/>
        </p:nvSpPr>
        <p:spPr bwMode="auto">
          <a:xfrm>
            <a:off x="2784476" y="2364105"/>
            <a:ext cx="34528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Hemorragia activa</a:t>
            </a:r>
          </a:p>
          <a:p>
            <a:pPr eaLnBrk="1" hangingPunct="1">
              <a:spcBef>
                <a:spcPct val="50000"/>
              </a:spcBef>
            </a:pPr>
            <a:r>
              <a:rPr lang="es-ES_tradnl" altLang="es-ES" sz="2000" b="0" dirty="0">
                <a:ea typeface="Tahoma" panose="020B0604030504040204" pitchFamily="34" charset="0"/>
                <a:cs typeface="Tahoma" panose="020B0604030504040204" pitchFamily="34" charset="0"/>
              </a:rPr>
              <a:t>en chorro o babeante</a:t>
            </a:r>
          </a:p>
        </p:txBody>
      </p:sp>
      <p:sp>
        <p:nvSpPr>
          <p:cNvPr id="7175" name="Text Box 6"/>
          <p:cNvSpPr txBox="1">
            <a:spLocks noChangeArrowheads="1"/>
          </p:cNvSpPr>
          <p:nvPr/>
        </p:nvSpPr>
        <p:spPr bwMode="auto">
          <a:xfrm>
            <a:off x="2784476" y="4662322"/>
            <a:ext cx="36718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Hemorragia inactiva</a:t>
            </a:r>
          </a:p>
          <a:p>
            <a:pPr eaLnBrk="1" hangingPunct="1">
              <a:spcBef>
                <a:spcPct val="50000"/>
              </a:spcBef>
            </a:pPr>
            <a:r>
              <a:rPr lang="es-ES_tradnl" altLang="es-ES" sz="2000" b="0" dirty="0">
                <a:ea typeface="Tahoma" panose="020B0604030504040204" pitchFamily="34" charset="0"/>
                <a:cs typeface="Tahoma" panose="020B0604030504040204" pitchFamily="34" charset="0"/>
              </a:rPr>
              <a:t>Vaso visible o coágulo centinela</a:t>
            </a:r>
          </a:p>
        </p:txBody>
      </p:sp>
      <p:graphicFrame>
        <p:nvGraphicFramePr>
          <p:cNvPr id="7171" name="Object 7"/>
          <p:cNvGraphicFramePr>
            <a:graphicFrameLocks noGrp="1" noChangeAspect="1"/>
          </p:cNvGraphicFramePr>
          <p:nvPr>
            <p:ph sz="half" idx="2"/>
            <p:extLst>
              <p:ext uri="{D42A27DB-BD31-4B8C-83A1-F6EECF244321}">
                <p14:modId xmlns:p14="http://schemas.microsoft.com/office/powerpoint/2010/main" val="2125442899"/>
              </p:ext>
            </p:extLst>
          </p:nvPr>
        </p:nvGraphicFramePr>
        <p:xfrm>
          <a:off x="6512323" y="4331368"/>
          <a:ext cx="2614716" cy="2040856"/>
        </p:xfrm>
        <a:graphic>
          <a:graphicData uri="http://schemas.openxmlformats.org/presentationml/2006/ole">
            <mc:AlternateContent xmlns:mc="http://schemas.openxmlformats.org/markup-compatibility/2006">
              <mc:Choice xmlns:v="urn:schemas-microsoft-com:vml" Requires="v">
                <p:oleObj spid="_x0000_s4297" name="Bitmap Image" r:id="rId5" imgW="961905" imgH="942857" progId="Paint.Picture">
                  <p:embed/>
                </p:oleObj>
              </mc:Choice>
              <mc:Fallback>
                <p:oleObj name="Bitmap Image" r:id="rId5" imgW="961905" imgH="94285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2323" y="4331368"/>
                        <a:ext cx="2614716" cy="204085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838881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p:cNvSpPr>
            <a:spLocks noGrp="1" noRot="1" noChangeArrowheads="1"/>
          </p:cNvSpPr>
          <p:nvPr>
            <p:ph type="title"/>
          </p:nvPr>
        </p:nvSpPr>
        <p:spPr>
          <a:xfrm>
            <a:off x="1703389" y="1"/>
            <a:ext cx="8510587" cy="1196975"/>
          </a:xfrm>
        </p:spPr>
        <p:txBody>
          <a:bodyPr>
            <a:normAutofit/>
          </a:bodyPr>
          <a:lstStyle/>
          <a:p>
            <a:pPr eaLnBrk="1" hangingPunct="1">
              <a:defRPr/>
            </a:pPr>
            <a: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t>Métodos de homeostasis</a:t>
            </a:r>
            <a:b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7651" name="AutoShape 5"/>
          <p:cNvSpPr>
            <a:spLocks noChangeArrowheads="1"/>
          </p:cNvSpPr>
          <p:nvPr/>
        </p:nvSpPr>
        <p:spPr bwMode="auto">
          <a:xfrm>
            <a:off x="2495551" y="836613"/>
            <a:ext cx="2447925" cy="1079500"/>
          </a:xfrm>
          <a:prstGeom prst="notchedRightArrow">
            <a:avLst>
              <a:gd name="adj1" fmla="val 50000"/>
              <a:gd name="adj2" fmla="val 56691"/>
            </a:avLst>
          </a:prstGeom>
          <a:solidFill>
            <a:srgbClr val="F3EDC3"/>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52" name="Text Box 6"/>
          <p:cNvSpPr txBox="1">
            <a:spLocks noChangeArrowheads="1"/>
          </p:cNvSpPr>
          <p:nvPr/>
        </p:nvSpPr>
        <p:spPr bwMode="auto">
          <a:xfrm>
            <a:off x="2855913" y="1196976"/>
            <a:ext cx="18716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ea typeface="Tahoma" panose="020B0604030504040204" pitchFamily="34" charset="0"/>
                <a:cs typeface="Tahoma" panose="020B0604030504040204" pitchFamily="34" charset="0"/>
              </a:rPr>
              <a:t>Inyección</a:t>
            </a:r>
          </a:p>
        </p:txBody>
      </p:sp>
      <p:sp>
        <p:nvSpPr>
          <p:cNvPr id="27653" name="AutoShape 7"/>
          <p:cNvSpPr>
            <a:spLocks noChangeArrowheads="1"/>
          </p:cNvSpPr>
          <p:nvPr/>
        </p:nvSpPr>
        <p:spPr bwMode="auto">
          <a:xfrm>
            <a:off x="2531269" y="2168524"/>
            <a:ext cx="2305050" cy="1008063"/>
          </a:xfrm>
          <a:prstGeom prst="notchedRightArrow">
            <a:avLst>
              <a:gd name="adj1" fmla="val 50000"/>
              <a:gd name="adj2" fmla="val 57165"/>
            </a:avLst>
          </a:prstGeom>
          <a:solidFill>
            <a:srgbClr val="F3EDC3"/>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endParaRPr lang="es-ES_tradnl" altLang="es-ES" sz="1800" b="0" dirty="0">
              <a:ea typeface="Tahoma" panose="020B0604030504040204" pitchFamily="34" charset="0"/>
              <a:cs typeface="Tahoma" panose="020B0604030504040204" pitchFamily="34" charset="0"/>
            </a:endParaRPr>
          </a:p>
        </p:txBody>
      </p:sp>
      <p:sp>
        <p:nvSpPr>
          <p:cNvPr id="27654" name="AutoShape 8"/>
          <p:cNvSpPr>
            <a:spLocks noChangeArrowheads="1"/>
          </p:cNvSpPr>
          <p:nvPr/>
        </p:nvSpPr>
        <p:spPr bwMode="auto">
          <a:xfrm>
            <a:off x="2566988" y="3213101"/>
            <a:ext cx="2233612" cy="936625"/>
          </a:xfrm>
          <a:prstGeom prst="notchedRightArrow">
            <a:avLst>
              <a:gd name="adj1" fmla="val 50000"/>
              <a:gd name="adj2" fmla="val 59619"/>
            </a:avLst>
          </a:prstGeom>
          <a:solidFill>
            <a:srgbClr val="F3EDC3"/>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55" name="AutoShape 9"/>
          <p:cNvSpPr>
            <a:spLocks noChangeArrowheads="1"/>
          </p:cNvSpPr>
          <p:nvPr/>
        </p:nvSpPr>
        <p:spPr bwMode="auto">
          <a:xfrm>
            <a:off x="2424114" y="4437063"/>
            <a:ext cx="2592387" cy="792162"/>
          </a:xfrm>
          <a:prstGeom prst="notchedRightArrow">
            <a:avLst>
              <a:gd name="adj1" fmla="val 50000"/>
              <a:gd name="adj2" fmla="val 81814"/>
            </a:avLst>
          </a:prstGeom>
          <a:solidFill>
            <a:srgbClr val="F3EDC3"/>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56" name="AutoShape 10"/>
          <p:cNvSpPr>
            <a:spLocks noChangeArrowheads="1"/>
          </p:cNvSpPr>
          <p:nvPr/>
        </p:nvSpPr>
        <p:spPr bwMode="auto">
          <a:xfrm>
            <a:off x="2424113" y="5445126"/>
            <a:ext cx="2520950" cy="1008063"/>
          </a:xfrm>
          <a:prstGeom prst="notchedRightArrow">
            <a:avLst>
              <a:gd name="adj1" fmla="val 50000"/>
              <a:gd name="adj2" fmla="val 62520"/>
            </a:avLst>
          </a:prstGeom>
          <a:solidFill>
            <a:srgbClr val="F3EDC3"/>
          </a:solidFill>
          <a:ln w="9525">
            <a:solidFill>
              <a:schemeClr val="tx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57" name="Text Box 12"/>
          <p:cNvSpPr txBox="1">
            <a:spLocks noChangeArrowheads="1"/>
          </p:cNvSpPr>
          <p:nvPr/>
        </p:nvSpPr>
        <p:spPr bwMode="auto">
          <a:xfrm>
            <a:off x="2855914" y="3500438"/>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ea typeface="Tahoma" panose="020B0604030504040204" pitchFamily="34" charset="0"/>
                <a:cs typeface="Tahoma" panose="020B0604030504040204" pitchFamily="34" charset="0"/>
              </a:rPr>
              <a:t>Contacto</a:t>
            </a:r>
          </a:p>
        </p:txBody>
      </p:sp>
      <p:sp>
        <p:nvSpPr>
          <p:cNvPr id="27658" name="Text Box 13"/>
          <p:cNvSpPr txBox="1">
            <a:spLocks noChangeArrowheads="1"/>
          </p:cNvSpPr>
          <p:nvPr/>
        </p:nvSpPr>
        <p:spPr bwMode="auto">
          <a:xfrm>
            <a:off x="2782888" y="465296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ea typeface="Tahoma" panose="020B0604030504040204" pitchFamily="34" charset="0"/>
                <a:cs typeface="Tahoma" panose="020B0604030504040204" pitchFamily="34" charset="0"/>
              </a:rPr>
              <a:t>No contacto</a:t>
            </a:r>
          </a:p>
        </p:txBody>
      </p:sp>
      <p:sp>
        <p:nvSpPr>
          <p:cNvPr id="27659" name="Text Box 14"/>
          <p:cNvSpPr txBox="1">
            <a:spLocks noChangeArrowheads="1"/>
          </p:cNvSpPr>
          <p:nvPr/>
        </p:nvSpPr>
        <p:spPr bwMode="auto">
          <a:xfrm>
            <a:off x="2711450" y="5734051"/>
            <a:ext cx="187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ea typeface="Tahoma" panose="020B0604030504040204" pitchFamily="34" charset="0"/>
                <a:cs typeface="Tahoma" panose="020B0604030504040204" pitchFamily="34" charset="0"/>
              </a:rPr>
              <a:t>Combinados</a:t>
            </a:r>
          </a:p>
        </p:txBody>
      </p:sp>
      <p:sp>
        <p:nvSpPr>
          <p:cNvPr id="27660" name="Rectangle 15"/>
          <p:cNvSpPr>
            <a:spLocks noChangeArrowheads="1"/>
          </p:cNvSpPr>
          <p:nvPr/>
        </p:nvSpPr>
        <p:spPr bwMode="auto">
          <a:xfrm>
            <a:off x="5159375" y="765176"/>
            <a:ext cx="3671888" cy="1223963"/>
          </a:xfrm>
          <a:prstGeom prst="rect">
            <a:avLst/>
          </a:prstGeom>
          <a:noFill/>
          <a:ln w="9525">
            <a:solidFill>
              <a:srgbClr val="C00000"/>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endParaRPr lang="es-ES" altLang="es-ES" sz="1800" b="0">
              <a:solidFill>
                <a:schemeClr val="bg2"/>
              </a:solidFill>
              <a:latin typeface="Arial" panose="020B0604020202020204" pitchFamily="34" charset="0"/>
            </a:endParaRPr>
          </a:p>
        </p:txBody>
      </p:sp>
      <p:sp>
        <p:nvSpPr>
          <p:cNvPr id="27661" name="Text Box 17"/>
          <p:cNvSpPr txBox="1">
            <a:spLocks noChangeArrowheads="1"/>
          </p:cNvSpPr>
          <p:nvPr/>
        </p:nvSpPr>
        <p:spPr bwMode="auto">
          <a:xfrm>
            <a:off x="5303839" y="836614"/>
            <a:ext cx="36718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s-ES_tradnl" altLang="es-ES" sz="1600" dirty="0">
                <a:latin typeface="Arial" panose="020B0604020202020204" pitchFamily="34" charset="0"/>
              </a:rPr>
              <a:t>Epinefrina (1 / 10000)  hasta 10 ml</a:t>
            </a:r>
          </a:p>
          <a:p>
            <a:pPr eaLnBrk="1" hangingPunct="1"/>
            <a:r>
              <a:rPr lang="es-ES_tradnl" altLang="es-ES" sz="1600" dirty="0">
                <a:latin typeface="Arial" panose="020B0604020202020204" pitchFamily="34" charset="0"/>
              </a:rPr>
              <a:t>Solución salina</a:t>
            </a:r>
          </a:p>
          <a:p>
            <a:pPr eaLnBrk="1" hangingPunct="1"/>
            <a:r>
              <a:rPr lang="es-ES_tradnl" altLang="es-ES" sz="1600" dirty="0">
                <a:latin typeface="Arial" panose="020B0604020202020204" pitchFamily="34" charset="0"/>
              </a:rPr>
              <a:t>Esclerosantes ( hasta 10 ml)</a:t>
            </a:r>
          </a:p>
          <a:p>
            <a:pPr eaLnBrk="1" hangingPunct="1"/>
            <a:r>
              <a:rPr lang="es-ES_tradnl" altLang="es-ES" sz="1600" dirty="0">
                <a:latin typeface="Arial" panose="020B0604020202020204" pitchFamily="34" charset="0"/>
              </a:rPr>
              <a:t>Fibrina</a:t>
            </a:r>
          </a:p>
        </p:txBody>
      </p:sp>
      <p:sp>
        <p:nvSpPr>
          <p:cNvPr id="27662" name="Rectangle 18"/>
          <p:cNvSpPr>
            <a:spLocks noChangeArrowheads="1"/>
          </p:cNvSpPr>
          <p:nvPr/>
        </p:nvSpPr>
        <p:spPr bwMode="auto">
          <a:xfrm>
            <a:off x="5232401" y="2276475"/>
            <a:ext cx="2378075" cy="935038"/>
          </a:xfrm>
          <a:prstGeom prst="rect">
            <a:avLst/>
          </a:prstGeom>
          <a:noFill/>
          <a:ln w="9525">
            <a:solidFill>
              <a:schemeClr val="accent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63" name="Text Box 19"/>
          <p:cNvSpPr txBox="1">
            <a:spLocks noChangeArrowheads="1"/>
          </p:cNvSpPr>
          <p:nvPr/>
        </p:nvSpPr>
        <p:spPr bwMode="auto">
          <a:xfrm>
            <a:off x="5375276" y="2276475"/>
            <a:ext cx="208756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600">
                <a:latin typeface="Arial" panose="020B0604020202020204" pitchFamily="34" charset="0"/>
              </a:rPr>
              <a:t>Bandas elásticas de ligadura</a:t>
            </a:r>
          </a:p>
          <a:p>
            <a:pPr eaLnBrk="1" hangingPunct="1">
              <a:spcBef>
                <a:spcPct val="50000"/>
              </a:spcBef>
            </a:pPr>
            <a:r>
              <a:rPr lang="es-ES_tradnl" altLang="es-ES" sz="1600">
                <a:latin typeface="Arial" panose="020B0604020202020204" pitchFamily="34" charset="0"/>
              </a:rPr>
              <a:t> Clips </a:t>
            </a:r>
          </a:p>
        </p:txBody>
      </p:sp>
      <p:sp>
        <p:nvSpPr>
          <p:cNvPr id="27664" name="Rectangle 20"/>
          <p:cNvSpPr>
            <a:spLocks noChangeArrowheads="1"/>
          </p:cNvSpPr>
          <p:nvPr/>
        </p:nvSpPr>
        <p:spPr bwMode="auto">
          <a:xfrm>
            <a:off x="5232401" y="3429000"/>
            <a:ext cx="3527425" cy="865188"/>
          </a:xfrm>
          <a:prstGeom prst="rect">
            <a:avLst/>
          </a:prstGeom>
          <a:noFill/>
          <a:ln w="9525">
            <a:solidFill>
              <a:schemeClr val="accent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65" name="Text Box 21"/>
          <p:cNvSpPr txBox="1">
            <a:spLocks noChangeArrowheads="1"/>
          </p:cNvSpPr>
          <p:nvPr/>
        </p:nvSpPr>
        <p:spPr bwMode="auto">
          <a:xfrm>
            <a:off x="5303838" y="3500438"/>
            <a:ext cx="3313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a:latin typeface="Arial" panose="020B0604020202020204" pitchFamily="34" charset="0"/>
              </a:rPr>
              <a:t>Sondas de calor  (2.4 y 3.2) Electrocoagulación</a:t>
            </a:r>
          </a:p>
        </p:txBody>
      </p:sp>
      <p:sp>
        <p:nvSpPr>
          <p:cNvPr id="27666" name="Rectangle 22"/>
          <p:cNvSpPr>
            <a:spLocks noChangeArrowheads="1"/>
          </p:cNvSpPr>
          <p:nvPr/>
        </p:nvSpPr>
        <p:spPr bwMode="auto">
          <a:xfrm>
            <a:off x="5159375" y="4508501"/>
            <a:ext cx="2808288" cy="936625"/>
          </a:xfrm>
          <a:prstGeom prst="rect">
            <a:avLst/>
          </a:prstGeom>
          <a:noFill/>
          <a:ln w="9525">
            <a:solidFill>
              <a:schemeClr val="accent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67" name="Text Box 23"/>
          <p:cNvSpPr txBox="1">
            <a:spLocks noChangeArrowheads="1"/>
          </p:cNvSpPr>
          <p:nvPr/>
        </p:nvSpPr>
        <p:spPr bwMode="auto">
          <a:xfrm>
            <a:off x="5159375" y="4581526"/>
            <a:ext cx="3024188"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600">
                <a:latin typeface="Arial" panose="020B0604020202020204" pitchFamily="34" charset="0"/>
              </a:rPr>
              <a:t>Argon Plasma coagulation</a:t>
            </a:r>
          </a:p>
          <a:p>
            <a:pPr eaLnBrk="1" hangingPunct="1">
              <a:spcBef>
                <a:spcPct val="50000"/>
              </a:spcBef>
            </a:pPr>
            <a:r>
              <a:rPr lang="es-ES_tradnl" altLang="es-ES" sz="1600">
                <a:latin typeface="Arial" panose="020B0604020202020204" pitchFamily="34" charset="0"/>
              </a:rPr>
              <a:t>Laser y Crioterapia</a:t>
            </a:r>
          </a:p>
        </p:txBody>
      </p:sp>
      <p:sp>
        <p:nvSpPr>
          <p:cNvPr id="27668" name="Rectangle 24"/>
          <p:cNvSpPr>
            <a:spLocks noChangeArrowheads="1"/>
          </p:cNvSpPr>
          <p:nvPr/>
        </p:nvSpPr>
        <p:spPr bwMode="auto">
          <a:xfrm>
            <a:off x="5159376" y="5589588"/>
            <a:ext cx="3673475" cy="863600"/>
          </a:xfrm>
          <a:prstGeom prst="rect">
            <a:avLst/>
          </a:prstGeom>
          <a:noFill/>
          <a:ln w="9525">
            <a:solidFill>
              <a:schemeClr val="accent1"/>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7669" name="Text Box 25"/>
          <p:cNvSpPr txBox="1">
            <a:spLocks noChangeArrowheads="1"/>
          </p:cNvSpPr>
          <p:nvPr/>
        </p:nvSpPr>
        <p:spPr bwMode="auto">
          <a:xfrm>
            <a:off x="5232400" y="5661026"/>
            <a:ext cx="36004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dirty="0">
                <a:latin typeface="Arial" panose="020B0604020202020204" pitchFamily="34" charset="0"/>
              </a:rPr>
              <a:t>Inyección + electrocoagulación</a:t>
            </a:r>
          </a:p>
          <a:p>
            <a:pPr eaLnBrk="1" hangingPunct="1">
              <a:spcBef>
                <a:spcPct val="50000"/>
              </a:spcBef>
            </a:pPr>
            <a:r>
              <a:rPr lang="es-ES_tradnl" altLang="es-ES" sz="1800" dirty="0">
                <a:latin typeface="Arial" panose="020B0604020202020204" pitchFamily="34" charset="0"/>
              </a:rPr>
              <a:t>Inyección + Clip</a:t>
            </a:r>
          </a:p>
        </p:txBody>
      </p:sp>
      <p:sp>
        <p:nvSpPr>
          <p:cNvPr id="2" name="CuadroTexto 1"/>
          <p:cNvSpPr txBox="1"/>
          <p:nvPr/>
        </p:nvSpPr>
        <p:spPr>
          <a:xfrm>
            <a:off x="2840415" y="2500868"/>
            <a:ext cx="1491498" cy="369332"/>
          </a:xfrm>
          <a:prstGeom prst="rect">
            <a:avLst/>
          </a:prstGeom>
          <a:noFill/>
        </p:spPr>
        <p:txBody>
          <a:bodyPr wrap="square" rtlCol="0">
            <a:spAutoFit/>
          </a:bodyPr>
          <a:lstStyle/>
          <a:p>
            <a:r>
              <a:rPr lang="es-ES" dirty="0" smtClean="0">
                <a:latin typeface="Tahoma" panose="020B0604030504040204" pitchFamily="34" charset="0"/>
                <a:ea typeface="Tahoma" panose="020B0604030504040204" pitchFamily="34" charset="0"/>
                <a:cs typeface="Tahoma" panose="020B0604030504040204" pitchFamily="34" charset="0"/>
              </a:rPr>
              <a:t>Mecánicos</a:t>
            </a:r>
            <a:endParaRPr lang="es-E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9610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rrowheads="1"/>
          </p:cNvSpPr>
          <p:nvPr>
            <p:ph type="title"/>
          </p:nvPr>
        </p:nvSpPr>
        <p:spPr>
          <a:xfrm>
            <a:off x="2535238" y="369888"/>
            <a:ext cx="7383462" cy="1035050"/>
          </a:xfrm>
        </p:spPr>
        <p:txBody>
          <a:bodyPr>
            <a:normAutofit/>
          </a:bodyPr>
          <a:lstStyle/>
          <a:p>
            <a:pPr eaLnBrk="1" hangingPunct="1">
              <a:defRP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Electrocoagulación</a:t>
            </a:r>
            <a:endParaRPr lang="es-ES" sz="3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60771" name="Rectangle 3"/>
          <p:cNvSpPr>
            <a:spLocks noGrp="1" noRot="1" noChangeArrowheads="1"/>
          </p:cNvSpPr>
          <p:nvPr>
            <p:ph type="body" sz="half" idx="2"/>
          </p:nvPr>
        </p:nvSpPr>
        <p:spPr>
          <a:xfrm>
            <a:off x="5591175" y="1789865"/>
            <a:ext cx="5867400" cy="1113757"/>
          </a:xfrm>
        </p:spPr>
        <p:txBody>
          <a:bodyPr>
            <a:normAutofit/>
          </a:bodyPr>
          <a:lstStyle/>
          <a:p>
            <a:pPr eaLnBrk="1" hangingPunct="1">
              <a:buFont typeface="Wingdings" panose="05000000000000000000" pitchFamily="2" charset="2"/>
              <a:buChar char="Ø"/>
              <a:defRPr/>
            </a:pPr>
            <a:r>
              <a:rPr lang="en-US" sz="2000" dirty="0">
                <a:latin typeface="Tahoma" panose="020B0604030504040204" pitchFamily="34" charset="0"/>
                <a:ea typeface="Tahoma" panose="020B0604030504040204" pitchFamily="34" charset="0"/>
                <a:cs typeface="Tahoma" panose="020B0604030504040204" pitchFamily="34" charset="0"/>
              </a:rPr>
              <a:t>Monopolar (Difícil control de temperatura)</a:t>
            </a:r>
          </a:p>
          <a:p>
            <a:pPr eaLnBrk="1" hangingPunct="1">
              <a:buFont typeface="Wingdings" panose="05000000000000000000" pitchFamily="2" charset="2"/>
              <a:buChar char="Ø"/>
              <a:defRPr/>
            </a:pPr>
            <a:r>
              <a:rPr lang="en-US" sz="2000" dirty="0">
                <a:latin typeface="Tahoma" panose="020B0604030504040204" pitchFamily="34" charset="0"/>
                <a:ea typeface="Tahoma" panose="020B0604030504040204" pitchFamily="34" charset="0"/>
                <a:cs typeface="Tahoma" panose="020B0604030504040204" pitchFamily="34" charset="0"/>
              </a:rPr>
              <a:t>Bipolar </a:t>
            </a:r>
            <a:r>
              <a:rPr lang="en-US" sz="2000" dirty="0" smtClean="0">
                <a:latin typeface="Tahoma" panose="020B0604030504040204" pitchFamily="34" charset="0"/>
                <a:ea typeface="Tahoma" panose="020B0604030504040204" pitchFamily="34" charset="0"/>
                <a:cs typeface="Tahoma" panose="020B0604030504040204" pitchFamily="34" charset="0"/>
              </a:rPr>
              <a:t>Multipolar (menos peligrosa)</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194" name="Object 4"/>
          <p:cNvGraphicFramePr>
            <a:graphicFrameLocks noChangeAspect="1"/>
          </p:cNvGraphicFramePr>
          <p:nvPr/>
        </p:nvGraphicFramePr>
        <p:xfrm>
          <a:off x="2063750" y="1916113"/>
          <a:ext cx="3074988" cy="3962400"/>
        </p:xfrm>
        <a:graphic>
          <a:graphicData uri="http://schemas.openxmlformats.org/presentationml/2006/ole">
            <mc:AlternateContent xmlns:mc="http://schemas.openxmlformats.org/markup-compatibility/2006">
              <mc:Choice xmlns:v="urn:schemas-microsoft-com:vml" Requires="v">
                <p:oleObj spid="_x0000_s5218" name="Bitmap Image" r:id="rId4" imgW="2742857" imgH="3228571" progId="Paint.Picture">
                  <p:embed/>
                </p:oleObj>
              </mc:Choice>
              <mc:Fallback>
                <p:oleObj name="Bitmap Image" r:id="rId4" imgW="2742857" imgH="32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1916113"/>
                        <a:ext cx="30749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Rectangle 5"/>
          <p:cNvSpPr>
            <a:spLocks noChangeArrowheads="1"/>
          </p:cNvSpPr>
          <p:nvPr/>
        </p:nvSpPr>
        <p:spPr bwMode="auto">
          <a:xfrm>
            <a:off x="6886575" y="3359443"/>
            <a:ext cx="45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r>
              <a:rPr lang="en-US" altLang="es-ES" sz="2000" b="0" dirty="0" err="1">
                <a:ea typeface="Tahoma" panose="020B0604030504040204" pitchFamily="34" charset="0"/>
                <a:cs typeface="Tahoma" panose="020B0604030504040204" pitchFamily="34" charset="0"/>
              </a:rPr>
              <a:t>Resangrado</a:t>
            </a:r>
            <a:endParaRPr lang="en-US" altLang="es-ES" sz="2000" b="0" dirty="0">
              <a:ea typeface="Tahoma" panose="020B0604030504040204" pitchFamily="34" charset="0"/>
              <a:cs typeface="Tahoma" panose="020B0604030504040204" pitchFamily="34" charset="0"/>
            </a:endParaRPr>
          </a:p>
          <a:p>
            <a:pPr eaLnBrk="1" hangingPunct="1"/>
            <a:r>
              <a:rPr lang="en-US" altLang="es-ES" sz="2000" b="0" dirty="0" err="1">
                <a:ea typeface="Tahoma" panose="020B0604030504040204" pitchFamily="34" charset="0"/>
                <a:cs typeface="Tahoma" panose="020B0604030504040204" pitchFamily="34" charset="0"/>
              </a:rPr>
              <a:t>Transfusiones</a:t>
            </a:r>
            <a:endParaRPr lang="en-US" altLang="es-ES" sz="2000" b="0" dirty="0">
              <a:ea typeface="Tahoma" panose="020B0604030504040204" pitchFamily="34" charset="0"/>
              <a:cs typeface="Tahoma" panose="020B0604030504040204" pitchFamily="34" charset="0"/>
            </a:endParaRPr>
          </a:p>
          <a:p>
            <a:pPr eaLnBrk="1" hangingPunct="1"/>
            <a:r>
              <a:rPr lang="en-US" altLang="es-ES" sz="2000" b="0" dirty="0" err="1">
                <a:ea typeface="Tahoma" panose="020B0604030504040204" pitchFamily="34" charset="0"/>
                <a:cs typeface="Tahoma" panose="020B0604030504040204" pitchFamily="34" charset="0"/>
              </a:rPr>
              <a:t>Estadia</a:t>
            </a:r>
            <a:r>
              <a:rPr lang="en-US" altLang="es-ES" sz="2000" b="0" dirty="0">
                <a:ea typeface="Tahoma" panose="020B0604030504040204" pitchFamily="34" charset="0"/>
                <a:cs typeface="Tahoma" panose="020B0604030504040204" pitchFamily="34" charset="0"/>
              </a:rPr>
              <a:t> </a:t>
            </a:r>
            <a:r>
              <a:rPr lang="en-US" altLang="es-ES" sz="2000" b="0" dirty="0" err="1">
                <a:ea typeface="Tahoma" panose="020B0604030504040204" pitchFamily="34" charset="0"/>
                <a:cs typeface="Tahoma" panose="020B0604030504040204" pitchFamily="34" charset="0"/>
              </a:rPr>
              <a:t>Hospitalaria</a:t>
            </a:r>
            <a:endParaRPr lang="en-US" altLang="es-ES" sz="2000" b="0" dirty="0">
              <a:ea typeface="Tahoma" panose="020B0604030504040204" pitchFamily="34" charset="0"/>
              <a:cs typeface="Tahoma" panose="020B0604030504040204" pitchFamily="34" charset="0"/>
            </a:endParaRPr>
          </a:p>
          <a:p>
            <a:pPr eaLnBrk="1" hangingPunct="1"/>
            <a:r>
              <a:rPr lang="en-US" altLang="es-ES" sz="2000" b="0" dirty="0" err="1">
                <a:ea typeface="Tahoma" panose="020B0604030504040204" pitchFamily="34" charset="0"/>
                <a:cs typeface="Tahoma" panose="020B0604030504040204" pitchFamily="34" charset="0"/>
              </a:rPr>
              <a:t>Cirugia</a:t>
            </a:r>
            <a:endParaRPr lang="en-US" altLang="es-ES" sz="2000" b="0" dirty="0">
              <a:ea typeface="Tahoma" panose="020B0604030504040204" pitchFamily="34" charset="0"/>
              <a:cs typeface="Tahoma" panose="020B0604030504040204" pitchFamily="34" charset="0"/>
            </a:endParaRPr>
          </a:p>
          <a:p>
            <a:pPr eaLnBrk="1" hangingPunct="1"/>
            <a:r>
              <a:rPr lang="en-US" altLang="es-ES" sz="2000" b="0" dirty="0" err="1">
                <a:ea typeface="Tahoma" panose="020B0604030504040204" pitchFamily="34" charset="0"/>
                <a:cs typeface="Tahoma" panose="020B0604030504040204" pitchFamily="34" charset="0"/>
              </a:rPr>
              <a:t>Costos</a:t>
            </a:r>
            <a:endParaRPr lang="en-US" altLang="es-ES" sz="2000" b="0" dirty="0">
              <a:ea typeface="Tahoma" panose="020B0604030504040204" pitchFamily="34" charset="0"/>
              <a:cs typeface="Tahoma" panose="020B0604030504040204" pitchFamily="34" charset="0"/>
            </a:endParaRPr>
          </a:p>
        </p:txBody>
      </p:sp>
      <p:sp>
        <p:nvSpPr>
          <p:cNvPr id="8198" name="AutoShape 6"/>
          <p:cNvSpPr>
            <a:spLocks noChangeArrowheads="1"/>
          </p:cNvSpPr>
          <p:nvPr/>
        </p:nvSpPr>
        <p:spPr bwMode="auto">
          <a:xfrm>
            <a:off x="6071938" y="3288549"/>
            <a:ext cx="485775" cy="2016125"/>
          </a:xfrm>
          <a:prstGeom prst="downArrow">
            <a:avLst>
              <a:gd name="adj1" fmla="val 43139"/>
              <a:gd name="adj2" fmla="val 103758"/>
            </a:avLst>
          </a:prstGeom>
          <a:solidFill>
            <a:srgbClr val="FF3300"/>
          </a:solidFill>
          <a:ln w="9525">
            <a:solidFill>
              <a:srgbClr val="FF3300"/>
            </a:solidFill>
            <a:miter lim="800000"/>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Tree>
    <p:extLst>
      <p:ext uri="{BB962C8B-B14F-4D97-AF65-F5344CB8AC3E}">
        <p14:creationId xmlns:p14="http://schemas.microsoft.com/office/powerpoint/2010/main" val="201502645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rrowheads="1"/>
          </p:cNvSpPr>
          <p:nvPr>
            <p:ph type="title"/>
          </p:nvPr>
        </p:nvSpPr>
        <p:spPr>
          <a:xfrm>
            <a:off x="2471488" y="264027"/>
            <a:ext cx="4321175" cy="1268413"/>
          </a:xfrm>
        </p:spPr>
        <p:txBody>
          <a:bodyPr>
            <a:normAutofit/>
          </a:bodyPr>
          <a:lstStyle/>
          <a:p>
            <a:pPr eaLnBrk="1" hangingPunct="1">
              <a:defRPr/>
            </a:pPr>
            <a:r>
              <a:rPr lang="es-ES" sz="3200" dirty="0" err="1" smtClean="0">
                <a:solidFill>
                  <a:schemeClr val="tx1"/>
                </a:solidFill>
                <a:latin typeface="Tahoma" pitchFamily="34" charset="0"/>
              </a:rPr>
              <a:t>Inyectoterapia</a:t>
            </a:r>
            <a:endParaRPr lang="es-ES" sz="3200" dirty="0" smtClean="0">
              <a:solidFill>
                <a:schemeClr val="tx1"/>
              </a:solidFill>
              <a:latin typeface="Tahoma" pitchFamily="34" charset="0"/>
            </a:endParaRPr>
          </a:p>
        </p:txBody>
      </p:sp>
      <p:sp>
        <p:nvSpPr>
          <p:cNvPr id="162819" name="Rectangle 3"/>
          <p:cNvSpPr>
            <a:spLocks noGrp="1" noRot="1" noChangeArrowheads="1"/>
          </p:cNvSpPr>
          <p:nvPr>
            <p:ph type="body" sz="half" idx="1"/>
          </p:nvPr>
        </p:nvSpPr>
        <p:spPr>
          <a:xfrm>
            <a:off x="5014412" y="2811296"/>
            <a:ext cx="4419600" cy="5334000"/>
          </a:xfrm>
        </p:spPr>
        <p:txBody>
          <a:bodyPr/>
          <a:lstStyle/>
          <a:p>
            <a:pPr eaLnBrk="1" hangingPunct="1">
              <a:buFont typeface="Wingdings" panose="05000000000000000000" pitchFamily="2" charset="2"/>
              <a:buNone/>
              <a:defRPr/>
            </a:pPr>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rPr>
              <a:t>TAPONAMIENTO FISICO </a:t>
            </a:r>
          </a:p>
          <a:p>
            <a:pPr eaLnBrk="1" hangingPunct="1">
              <a:buFont typeface="Wingdings" panose="05000000000000000000" pitchFamily="2" charset="2"/>
              <a:buNone/>
              <a:defRPr/>
            </a:pP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smtClean="0">
                <a:latin typeface="Tahoma" panose="020B0604030504040204" pitchFamily="34" charset="0"/>
                <a:ea typeface="Tahoma" panose="020B0604030504040204" pitchFamily="34" charset="0"/>
                <a:cs typeface="Tahoma" panose="020B0604030504040204" pitchFamily="34" charset="0"/>
              </a:rPr>
              <a:t>SOLUCION SALINA</a:t>
            </a:r>
            <a:endParaRPr lang="en-US" sz="1600" dirty="0">
              <a:latin typeface="Tahoma" panose="020B0604030504040204" pitchFamily="34" charset="0"/>
              <a:ea typeface="Tahoma" panose="020B0604030504040204" pitchFamily="34" charset="0"/>
              <a:cs typeface="Tahoma" panose="020B0604030504040204" pitchFamily="34" charset="0"/>
            </a:endParaRPr>
          </a:p>
          <a:p>
            <a:pPr eaLnBrk="1" hangingPunct="1">
              <a:buFont typeface="Wingdings" panose="05000000000000000000" pitchFamily="2" charset="2"/>
              <a:buNone/>
              <a:defRPr/>
            </a:pPr>
            <a:r>
              <a:rPr lang="en-US" sz="1600" dirty="0" smtClean="0">
                <a:latin typeface="Tahoma" panose="020B0604030504040204" pitchFamily="34" charset="0"/>
                <a:ea typeface="Tahoma" panose="020B0604030504040204" pitchFamily="34" charset="0"/>
                <a:cs typeface="Tahoma" panose="020B0604030504040204" pitchFamily="34" charset="0"/>
              </a:rPr>
              <a:t>               AGUA</a:t>
            </a:r>
          </a:p>
          <a:p>
            <a:pPr eaLnBrk="1" hangingPunct="1">
              <a:buFont typeface="Wingdings" panose="05000000000000000000" pitchFamily="2" charset="2"/>
              <a:buNone/>
              <a:defRPr/>
            </a:pPr>
            <a:r>
              <a:rPr lang="en-US" sz="1600" dirty="0" smtClean="0">
                <a:latin typeface="Tahoma" panose="020B0604030504040204" pitchFamily="34" charset="0"/>
                <a:ea typeface="Tahoma" panose="020B0604030504040204" pitchFamily="34" charset="0"/>
                <a:cs typeface="Tahoma" panose="020B0604030504040204" pitchFamily="34" charset="0"/>
              </a:rPr>
              <a:t>               DEXTROSA</a:t>
            </a:r>
          </a:p>
          <a:p>
            <a:pPr eaLnBrk="1" hangingPunct="1">
              <a:buFont typeface="Wingdings" panose="05000000000000000000" pitchFamily="2" charset="2"/>
              <a:buNone/>
              <a:defRPr/>
            </a:pPr>
            <a:r>
              <a:rPr lang="en-US" sz="1600" dirty="0" smtClean="0">
                <a:solidFill>
                  <a:schemeClr val="accent1"/>
                </a:solidFill>
                <a:latin typeface="Tahoma" panose="020B0604030504040204" pitchFamily="34" charset="0"/>
                <a:ea typeface="Tahoma" panose="020B0604030504040204" pitchFamily="34" charset="0"/>
                <a:cs typeface="Tahoma" panose="020B0604030504040204" pitchFamily="34" charset="0"/>
              </a:rPr>
              <a:t>VASOCONSTRICCION</a:t>
            </a:r>
          </a:p>
          <a:p>
            <a:pPr eaLnBrk="1" hangingPunct="1">
              <a:buFont typeface="Wingdings" panose="05000000000000000000" pitchFamily="2" charset="2"/>
              <a:buNone/>
              <a:defRPr/>
            </a:pPr>
            <a:r>
              <a:rPr lang="en-US" sz="1600" dirty="0" smtClean="0">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99FF33"/>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EPINEFRINA(1/ 10000)</a:t>
            </a:r>
          </a:p>
          <a:p>
            <a:pPr eaLnBrk="1" hangingPunct="1">
              <a:buFont typeface="Wingdings" panose="05000000000000000000" pitchFamily="2" charset="2"/>
              <a:buNone/>
              <a:defRPr/>
            </a:pPr>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rPr>
              <a:t>ESCLEROTERAPIA</a:t>
            </a:r>
          </a:p>
          <a:p>
            <a:pPr eaLnBrk="1" hangingPunct="1">
              <a:buFont typeface="Wingdings" panose="05000000000000000000" pitchFamily="2" charset="2"/>
              <a:buNone/>
              <a:defRPr/>
            </a:pPr>
            <a:r>
              <a:rPr lang="en-US" sz="1600" dirty="0">
                <a:latin typeface="Tahoma" panose="020B0604030504040204" pitchFamily="34" charset="0"/>
                <a:ea typeface="Tahoma" panose="020B0604030504040204" pitchFamily="34" charset="0"/>
                <a:cs typeface="Tahoma" panose="020B0604030504040204" pitchFamily="34" charset="0"/>
              </a:rPr>
              <a:t>               ALCOHOL</a:t>
            </a:r>
          </a:p>
          <a:p>
            <a:pPr eaLnBrk="1" hangingPunct="1">
              <a:buFont typeface="Wingdings" panose="05000000000000000000" pitchFamily="2" charset="2"/>
              <a:buNone/>
              <a:defRPr/>
            </a:pPr>
            <a:r>
              <a:rPr lang="en-US" sz="16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F3EDC3"/>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ESCLEROSANTES</a:t>
            </a:r>
            <a:r>
              <a:rPr lang="en-US" sz="1600" dirty="0">
                <a:solidFill>
                  <a:srgbClr val="F3EDC3"/>
                </a:solidFill>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(No en </a:t>
            </a:r>
            <a:r>
              <a:rPr lang="en-US" sz="1600" dirty="0" smtClean="0">
                <a:latin typeface="Tahoma" panose="020B0604030504040204" pitchFamily="34" charset="0"/>
                <a:ea typeface="Tahoma" panose="020B0604030504040204" pitchFamily="34" charset="0"/>
                <a:cs typeface="Tahoma" panose="020B0604030504040204" pitchFamily="34" charset="0"/>
              </a:rPr>
              <a:t>niños </a:t>
            </a:r>
            <a:r>
              <a:rPr lang="en-US" sz="1600" dirty="0">
                <a:latin typeface="Tahoma" panose="020B0604030504040204" pitchFamily="34" charset="0"/>
                <a:ea typeface="Tahoma" panose="020B0604030504040204" pitchFamily="34" charset="0"/>
                <a:cs typeface="Tahoma" panose="020B0604030504040204" pitchFamily="34" charset="0"/>
              </a:rPr>
              <a:t>para </a:t>
            </a:r>
            <a:r>
              <a:rPr lang="en-US" sz="1600" dirty="0" err="1">
                <a:latin typeface="Tahoma" panose="020B0604030504040204" pitchFamily="34" charset="0"/>
                <a:ea typeface="Tahoma" panose="020B0604030504040204" pitchFamily="34" charset="0"/>
                <a:cs typeface="Tahoma" panose="020B0604030504040204" pitchFamily="34" charset="0"/>
              </a:rPr>
              <a:t>tratar</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rPr>
              <a:t>hemorragia no variceal)</a:t>
            </a:r>
          </a:p>
        </p:txBody>
      </p:sp>
      <p:graphicFrame>
        <p:nvGraphicFramePr>
          <p:cNvPr id="9218" name="Object 4"/>
          <p:cNvGraphicFramePr>
            <a:graphicFrameLocks noChangeAspect="1"/>
          </p:cNvGraphicFramePr>
          <p:nvPr/>
        </p:nvGraphicFramePr>
        <p:xfrm>
          <a:off x="7464425" y="404813"/>
          <a:ext cx="2757488" cy="2665412"/>
        </p:xfrm>
        <a:graphic>
          <a:graphicData uri="http://schemas.openxmlformats.org/presentationml/2006/ole">
            <mc:AlternateContent xmlns:mc="http://schemas.openxmlformats.org/markup-compatibility/2006">
              <mc:Choice xmlns:v="urn:schemas-microsoft-com:vml" Requires="v">
                <p:oleObj spid="_x0000_s6241" name="Bitmap Image" r:id="rId4" imgW="3524742" imgH="3057143" progId="Paint.Picture">
                  <p:embed/>
                </p:oleObj>
              </mc:Choice>
              <mc:Fallback>
                <p:oleObj name="Bitmap Image" r:id="rId4" imgW="3524742" imgH="30571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404813"/>
                        <a:ext cx="2757488"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2" name="Rectangle 6"/>
          <p:cNvSpPr>
            <a:spLocks noChangeArrowheads="1"/>
          </p:cNvSpPr>
          <p:nvPr/>
        </p:nvSpPr>
        <p:spPr bwMode="auto">
          <a:xfrm>
            <a:off x="1229395" y="1177006"/>
            <a:ext cx="4105275" cy="2142125"/>
          </a:xfrm>
          <a:prstGeom prst="rect">
            <a:avLst/>
          </a:prstGeom>
          <a:noFill/>
          <a:ln w="9525">
            <a:noFill/>
            <a:miter lim="800000"/>
            <a:headEnd/>
            <a:tailEnd/>
          </a:ln>
          <a:effectLst/>
        </p:spPr>
        <p:txBody>
          <a:bodyPr>
            <a:spAutoFit/>
          </a:bodyPr>
          <a:lstStyle/>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Efectiva, fácil y barata.</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Ampliamente usada sola o combinada.</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Induce hemostasia.</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Reduce necesidad de transfusión y cirugía.</a:t>
            </a:r>
          </a:p>
          <a:p>
            <a:pPr>
              <a:lnSpc>
                <a:spcPct val="90000"/>
              </a:lnSpc>
              <a:spcBef>
                <a:spcPct val="50000"/>
              </a:spcBef>
              <a:buClr>
                <a:srgbClr val="FFFF00"/>
              </a:buClr>
              <a:buFont typeface="Wingdings" pitchFamily="2" charset="2"/>
              <a:buChar char="§"/>
              <a:defRPr/>
            </a:pPr>
            <a:endParaRPr lang="es-ES"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22328624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5448301" y="1"/>
            <a:ext cx="4321175"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s-ES" altLang="es-ES" sz="2400" dirty="0">
                <a:solidFill>
                  <a:schemeClr val="tx1"/>
                </a:solidFill>
                <a:latin typeface="Tahoma" panose="020B0604030504040204" pitchFamily="34" charset="0"/>
              </a:rPr>
              <a:t>Argón plasma coagulación</a:t>
            </a:r>
          </a:p>
        </p:txBody>
      </p:sp>
      <p:sp>
        <p:nvSpPr>
          <p:cNvPr id="28675" name="Text Box 3"/>
          <p:cNvSpPr txBox="1">
            <a:spLocks noChangeArrowheads="1"/>
          </p:cNvSpPr>
          <p:nvPr/>
        </p:nvSpPr>
        <p:spPr bwMode="auto">
          <a:xfrm>
            <a:off x="5880101" y="1196976"/>
            <a:ext cx="4321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40000"/>
              </a:spcBef>
              <a:buClr>
                <a:schemeClr val="accent1"/>
              </a:buClr>
              <a:buSzPct val="110000"/>
              <a:buFont typeface="Wingdings" panose="05000000000000000000" pitchFamily="2" charset="2"/>
              <a:buChar char="Ø"/>
            </a:pPr>
            <a:r>
              <a:rPr lang="en-US" altLang="es-ES" dirty="0">
                <a:solidFill>
                  <a:srgbClr val="FFFF00"/>
                </a:solidFill>
              </a:rPr>
              <a:t> </a:t>
            </a:r>
            <a:r>
              <a:rPr lang="en-US" altLang="es-ES" sz="1800" b="0" dirty="0"/>
              <a:t>Esófago de Barrett (recidivas)</a:t>
            </a:r>
          </a:p>
          <a:p>
            <a:pPr eaLnBrk="1" hangingPunct="1">
              <a:spcBef>
                <a:spcPct val="40000"/>
              </a:spcBef>
              <a:buClr>
                <a:schemeClr val="accent1"/>
              </a:buClr>
              <a:buSzPct val="110000"/>
              <a:buFont typeface="Wingdings" panose="05000000000000000000" pitchFamily="2" charset="2"/>
              <a:buChar char="Ø"/>
            </a:pPr>
            <a:r>
              <a:rPr lang="en-US" altLang="es-ES" sz="1800" b="0" dirty="0"/>
              <a:t> Displasia </a:t>
            </a:r>
          </a:p>
          <a:p>
            <a:pPr eaLnBrk="1" hangingPunct="1">
              <a:spcBef>
                <a:spcPct val="40000"/>
              </a:spcBef>
              <a:buClr>
                <a:schemeClr val="accent1"/>
              </a:buClr>
              <a:buSzPct val="110000"/>
              <a:buFont typeface="Wingdings" panose="05000000000000000000" pitchFamily="2" charset="2"/>
              <a:buChar char="Ø"/>
            </a:pPr>
            <a:r>
              <a:rPr lang="en-US" altLang="es-ES" sz="1800" b="0" dirty="0"/>
              <a:t>Lesiones vasculares no variceales</a:t>
            </a:r>
            <a:endParaRPr lang="es-ES" altLang="es-ES" sz="1800" b="0" dirty="0"/>
          </a:p>
        </p:txBody>
      </p:sp>
      <p:pic>
        <p:nvPicPr>
          <p:cNvPr id="28676" name="Picture 4" descr="aparato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333375"/>
            <a:ext cx="20891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6"/>
          <p:cNvSpPr>
            <a:spLocks noChangeArrowheads="1"/>
          </p:cNvSpPr>
          <p:nvPr/>
        </p:nvSpPr>
        <p:spPr bwMode="auto">
          <a:xfrm>
            <a:off x="6743700" y="3573463"/>
            <a:ext cx="3384550" cy="1643527"/>
          </a:xfrm>
          <a:prstGeom prst="rect">
            <a:avLst/>
          </a:prstGeom>
          <a:noFill/>
          <a:ln w="9525">
            <a:noFill/>
            <a:miter lim="800000"/>
            <a:headEnd/>
            <a:tailEnd/>
          </a:ln>
          <a:effectLst/>
        </p:spPr>
        <p:txBody>
          <a:bodyPr>
            <a:spAutoFit/>
          </a:bodyPr>
          <a:lstStyle/>
          <a:p>
            <a:pPr>
              <a:lnSpc>
                <a:spcPct val="90000"/>
              </a:lnSpc>
              <a:spcBef>
                <a:spcPct val="20000"/>
              </a:spcBef>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Es un método efectivo, seguro, para Forrest 1 y 2, lesiones pequeñas y grandes.</a:t>
            </a:r>
          </a:p>
          <a:p>
            <a:pPr>
              <a:lnSpc>
                <a:spcPct val="90000"/>
              </a:lnSpc>
              <a:spcBef>
                <a:spcPct val="20000"/>
              </a:spcBef>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 Bajo riesgo de perforación, no contacto con pared del órgano</a:t>
            </a:r>
          </a:p>
        </p:txBody>
      </p:sp>
      <p:sp>
        <p:nvSpPr>
          <p:cNvPr id="28678" name="Text Box 7"/>
          <p:cNvSpPr txBox="1">
            <a:spLocks noChangeArrowheads="1"/>
          </p:cNvSpPr>
          <p:nvPr/>
        </p:nvSpPr>
        <p:spPr bwMode="auto">
          <a:xfrm>
            <a:off x="2927351" y="6165850"/>
            <a:ext cx="696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200" b="0" dirty="0" err="1">
                <a:ea typeface="Tahoma" panose="020B0604030504040204" pitchFamily="34" charset="0"/>
                <a:cs typeface="Tahoma" panose="020B0604030504040204" pitchFamily="34" charset="0"/>
              </a:rPr>
              <a:t>Khan</a:t>
            </a:r>
            <a:r>
              <a:rPr lang="es-ES_tradnl" altLang="es-ES" sz="1200" b="0" dirty="0">
                <a:ea typeface="Tahoma" panose="020B0604030504040204" pitchFamily="34" charset="0"/>
                <a:cs typeface="Tahoma" panose="020B0604030504040204" pitchFamily="34" charset="0"/>
              </a:rPr>
              <a:t> K. et al.  </a:t>
            </a:r>
            <a:r>
              <a:rPr lang="es-ES_tradnl" altLang="es-ES" sz="1200" b="0" dirty="0" err="1">
                <a:ea typeface="Tahoma" panose="020B0604030504040204" pitchFamily="34" charset="0"/>
                <a:cs typeface="Tahoma" panose="020B0604030504040204" pitchFamily="34" charset="0"/>
              </a:rPr>
              <a:t>Argon</a:t>
            </a:r>
            <a:r>
              <a:rPr lang="es-ES_tradnl" altLang="es-ES" sz="1200" b="0" dirty="0">
                <a:ea typeface="Tahoma" panose="020B0604030504040204" pitchFamily="34" charset="0"/>
                <a:cs typeface="Tahoma" panose="020B0604030504040204" pitchFamily="34" charset="0"/>
              </a:rPr>
              <a:t> plasma </a:t>
            </a:r>
            <a:r>
              <a:rPr lang="es-ES_tradnl" altLang="es-ES" sz="1200" b="0" dirty="0" err="1">
                <a:ea typeface="Tahoma" panose="020B0604030504040204" pitchFamily="34" charset="0"/>
                <a:cs typeface="Tahoma" panose="020B0604030504040204" pitchFamily="34" charset="0"/>
              </a:rPr>
              <a:t>coagulation</a:t>
            </a:r>
            <a:r>
              <a:rPr lang="es-ES_tradnl" altLang="es-ES" sz="1200" b="0" dirty="0">
                <a:ea typeface="Tahoma" panose="020B0604030504040204" pitchFamily="34" charset="0"/>
                <a:cs typeface="Tahoma" panose="020B0604030504040204" pitchFamily="34" charset="0"/>
              </a:rPr>
              <a:t>: </a:t>
            </a:r>
            <a:r>
              <a:rPr lang="es-ES_tradnl" altLang="es-ES" sz="1200" b="0" dirty="0" err="1">
                <a:ea typeface="Tahoma" panose="020B0604030504040204" pitchFamily="34" charset="0"/>
                <a:cs typeface="Tahoma" panose="020B0604030504040204" pitchFamily="34" charset="0"/>
              </a:rPr>
              <a:t>clinical</a:t>
            </a:r>
            <a:r>
              <a:rPr lang="es-ES_tradnl" altLang="es-ES" sz="1200" b="0" dirty="0">
                <a:ea typeface="Tahoma" panose="020B0604030504040204" pitchFamily="34" charset="0"/>
                <a:cs typeface="Tahoma" panose="020B0604030504040204" pitchFamily="34" charset="0"/>
              </a:rPr>
              <a:t> </a:t>
            </a:r>
            <a:r>
              <a:rPr lang="es-ES_tradnl" altLang="es-ES" sz="1200" b="0" dirty="0" err="1">
                <a:ea typeface="Tahoma" panose="020B0604030504040204" pitchFamily="34" charset="0"/>
                <a:cs typeface="Tahoma" panose="020B0604030504040204" pitchFamily="34" charset="0"/>
              </a:rPr>
              <a:t>experience</a:t>
            </a:r>
            <a:r>
              <a:rPr lang="es-ES_tradnl" altLang="es-ES" sz="1200" b="0" dirty="0">
                <a:ea typeface="Tahoma" panose="020B0604030504040204" pitchFamily="34" charset="0"/>
                <a:cs typeface="Tahoma" panose="020B0604030504040204" pitchFamily="34" charset="0"/>
              </a:rPr>
              <a:t> in </a:t>
            </a:r>
            <a:r>
              <a:rPr lang="es-ES_tradnl" altLang="es-ES" sz="1200" b="0" dirty="0" err="1">
                <a:ea typeface="Tahoma" panose="020B0604030504040204" pitchFamily="34" charset="0"/>
                <a:cs typeface="Tahoma" panose="020B0604030504040204" pitchFamily="34" charset="0"/>
              </a:rPr>
              <a:t>pediatric</a:t>
            </a:r>
            <a:r>
              <a:rPr lang="es-ES_tradnl" altLang="es-ES" sz="1200" b="0" dirty="0">
                <a:ea typeface="Tahoma" panose="020B0604030504040204" pitchFamily="34" charset="0"/>
                <a:cs typeface="Tahoma" panose="020B0604030504040204" pitchFamily="34" charset="0"/>
              </a:rPr>
              <a:t> </a:t>
            </a:r>
            <a:r>
              <a:rPr lang="es-ES_tradnl" altLang="es-ES" sz="1200" b="0" dirty="0" err="1">
                <a:ea typeface="Tahoma" panose="020B0604030504040204" pitchFamily="34" charset="0"/>
                <a:cs typeface="Tahoma" panose="020B0604030504040204" pitchFamily="34" charset="0"/>
              </a:rPr>
              <a:t>patients</a:t>
            </a:r>
            <a:r>
              <a:rPr lang="es-ES_tradnl" altLang="es-ES" sz="1200" b="0" dirty="0">
                <a:ea typeface="Tahoma" panose="020B0604030504040204" pitchFamily="34" charset="0"/>
                <a:cs typeface="Tahoma" panose="020B0604030504040204" pitchFamily="34" charset="0"/>
              </a:rPr>
              <a:t>. </a:t>
            </a:r>
            <a:r>
              <a:rPr lang="es-ES_tradnl" altLang="es-ES" sz="1200" b="0" dirty="0" err="1">
                <a:ea typeface="Tahoma" panose="020B0604030504040204" pitchFamily="34" charset="0"/>
                <a:cs typeface="Tahoma" panose="020B0604030504040204" pitchFamily="34" charset="0"/>
              </a:rPr>
              <a:t>Endoscopy</a:t>
            </a:r>
            <a:r>
              <a:rPr lang="es-ES_tradnl" altLang="es-ES" sz="1200" b="0" dirty="0">
                <a:ea typeface="Tahoma" panose="020B0604030504040204" pitchFamily="34" charset="0"/>
                <a:cs typeface="Tahoma" panose="020B0604030504040204" pitchFamily="34" charset="0"/>
              </a:rPr>
              <a:t> Gastrointestinal 2003; 57:110-112</a:t>
            </a:r>
          </a:p>
        </p:txBody>
      </p:sp>
      <p:sp>
        <p:nvSpPr>
          <p:cNvPr id="28679" name="Rectangle 8"/>
          <p:cNvSpPr>
            <a:spLocks noChangeArrowheads="1"/>
          </p:cNvSpPr>
          <p:nvPr/>
        </p:nvSpPr>
        <p:spPr bwMode="auto">
          <a:xfrm>
            <a:off x="1991561" y="3259817"/>
            <a:ext cx="3671888"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buClr>
                <a:schemeClr val="accent1"/>
              </a:buClr>
              <a:buFont typeface="Wingdings" panose="05000000000000000000" pitchFamily="2" charset="2"/>
              <a:buChar char="Ø"/>
            </a:pPr>
            <a:r>
              <a:rPr lang="en-US" altLang="es-ES" sz="1400" b="0" dirty="0"/>
              <a:t>Método térmico.</a:t>
            </a:r>
          </a:p>
          <a:p>
            <a:pPr eaLnBrk="1" hangingPunct="1">
              <a:buClr>
                <a:schemeClr val="accent1"/>
              </a:buClr>
              <a:buFont typeface="Wingdings" panose="05000000000000000000" pitchFamily="2" charset="2"/>
              <a:buChar char="Ø"/>
            </a:pPr>
            <a:r>
              <a:rPr lang="en-US" altLang="es-ES" sz="1400" b="0" dirty="0"/>
              <a:t>  Produce ablación del tejido mediante un flujo de gas argón ionizado</a:t>
            </a:r>
          </a:p>
          <a:p>
            <a:pPr eaLnBrk="1" hangingPunct="1">
              <a:buClr>
                <a:schemeClr val="accent1"/>
              </a:buClr>
              <a:buFont typeface="Wingdings" panose="05000000000000000000" pitchFamily="2" charset="2"/>
              <a:buChar char="Ø"/>
            </a:pPr>
            <a:r>
              <a:rPr lang="en-US" altLang="es-ES" sz="1400" b="0" dirty="0"/>
              <a:t>Coagulación</a:t>
            </a:r>
          </a:p>
          <a:p>
            <a:pPr eaLnBrk="1" hangingPunct="1">
              <a:buClr>
                <a:schemeClr val="accent1"/>
              </a:buClr>
              <a:buFont typeface="Wingdings" panose="05000000000000000000" pitchFamily="2" charset="2"/>
              <a:buChar char="Ø"/>
            </a:pPr>
            <a:r>
              <a:rPr lang="en-US" altLang="es-ES" sz="1400" b="0" dirty="0"/>
              <a:t>Basado en el principio de funcionamiento monopolar.</a:t>
            </a:r>
            <a:endParaRPr lang="es-ES_tradnl" altLang="es-ES" sz="1400" b="0" dirty="0"/>
          </a:p>
          <a:p>
            <a:pPr eaLnBrk="1" hangingPunct="1">
              <a:buClr>
                <a:schemeClr val="accent1"/>
              </a:buClr>
              <a:buFont typeface="Wingdings" panose="05000000000000000000" pitchFamily="2" charset="2"/>
              <a:buChar char="Ø"/>
            </a:pPr>
            <a:r>
              <a:rPr lang="en-US" altLang="es-ES" sz="1400" b="0" dirty="0"/>
              <a:t>Libre de contacto hístico, con </a:t>
            </a:r>
            <a:r>
              <a:rPr lang="en-US" altLang="es-ES" sz="1400" b="0" dirty="0" err="1"/>
              <a:t>una</a:t>
            </a:r>
            <a:r>
              <a:rPr lang="en-US" altLang="es-ES" sz="1400" b="0" dirty="0"/>
              <a:t> profundidad menor de 3 mms</a:t>
            </a:r>
          </a:p>
          <a:p>
            <a:pPr eaLnBrk="1" hangingPunct="1">
              <a:buClr>
                <a:schemeClr val="accent1"/>
              </a:buClr>
              <a:buFont typeface="Wingdings" panose="05000000000000000000" pitchFamily="2" charset="2"/>
              <a:buChar char="Ø"/>
            </a:pPr>
            <a:r>
              <a:rPr lang="en-US" altLang="es-ES" sz="1400" b="0" dirty="0"/>
              <a:t>Muy bajo riesgo de perforación </a:t>
            </a:r>
          </a:p>
          <a:p>
            <a:pPr eaLnBrk="1" hangingPunct="1">
              <a:spcBef>
                <a:spcPct val="50000"/>
              </a:spcBef>
              <a:buClr>
                <a:schemeClr val="accent1"/>
              </a:buClr>
              <a:buSzPct val="110000"/>
              <a:buFont typeface="Wingdings" panose="05000000000000000000" pitchFamily="2" charset="2"/>
              <a:buChar char="Ø"/>
            </a:pPr>
            <a:endParaRPr lang="es-ES" altLang="es-ES" sz="1400" b="0" dirty="0"/>
          </a:p>
        </p:txBody>
      </p:sp>
      <p:sp>
        <p:nvSpPr>
          <p:cNvPr id="28680" name="Rectangle 9"/>
          <p:cNvSpPr>
            <a:spLocks noChangeArrowheads="1"/>
          </p:cNvSpPr>
          <p:nvPr/>
        </p:nvSpPr>
        <p:spPr bwMode="auto">
          <a:xfrm>
            <a:off x="6383339" y="3429000"/>
            <a:ext cx="4033837" cy="237648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8681" name="Text Box 10"/>
          <p:cNvSpPr txBox="1">
            <a:spLocks noChangeArrowheads="1"/>
          </p:cNvSpPr>
          <p:nvPr/>
        </p:nvSpPr>
        <p:spPr bwMode="auto">
          <a:xfrm>
            <a:off x="6600826" y="765176"/>
            <a:ext cx="2449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 altLang="es-ES" sz="1800" b="0" dirty="0"/>
              <a:t>Indicaciones</a:t>
            </a:r>
          </a:p>
        </p:txBody>
      </p:sp>
    </p:spTree>
    <p:extLst>
      <p:ext uri="{BB962C8B-B14F-4D97-AF65-F5344CB8AC3E}">
        <p14:creationId xmlns:p14="http://schemas.microsoft.com/office/powerpoint/2010/main" val="64305270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Rectangle 4"/>
          <p:cNvSpPr>
            <a:spLocks noGrp="1" noRot="1" noChangeArrowheads="1"/>
          </p:cNvSpPr>
          <p:nvPr>
            <p:ph type="title"/>
          </p:nvPr>
        </p:nvSpPr>
        <p:spPr>
          <a:xfrm>
            <a:off x="1711493" y="474662"/>
            <a:ext cx="8510588" cy="721894"/>
          </a:xfrm>
        </p:spPr>
        <p:txBody>
          <a:bodyPr>
            <a:normAutofit/>
          </a:bodyPr>
          <a:lstStyle/>
          <a:p>
            <a:pPr eaLnBrk="1" hangingPunct="1">
              <a:defRPr/>
            </a:pPr>
            <a:r>
              <a:rPr lang="es-ES_tradnl"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Métodos combinados</a:t>
            </a:r>
          </a:p>
        </p:txBody>
      </p:sp>
      <p:sp>
        <p:nvSpPr>
          <p:cNvPr id="29699" name="Text Box 6"/>
          <p:cNvSpPr txBox="1">
            <a:spLocks noChangeArrowheads="1"/>
          </p:cNvSpPr>
          <p:nvPr/>
        </p:nvSpPr>
        <p:spPr bwMode="auto">
          <a:xfrm>
            <a:off x="2566988" y="2060575"/>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Epinefrina diluida</a:t>
            </a:r>
          </a:p>
        </p:txBody>
      </p:sp>
      <p:sp>
        <p:nvSpPr>
          <p:cNvPr id="29700" name="AutoShape 7"/>
          <p:cNvSpPr>
            <a:spLocks noChangeArrowheads="1"/>
          </p:cNvSpPr>
          <p:nvPr/>
        </p:nvSpPr>
        <p:spPr bwMode="auto">
          <a:xfrm>
            <a:off x="2208214" y="1628775"/>
            <a:ext cx="3311525" cy="1295400"/>
          </a:xfrm>
          <a:prstGeom prst="notchedRightArrow">
            <a:avLst>
              <a:gd name="adj1" fmla="val 50000"/>
              <a:gd name="adj2" fmla="val 63909"/>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9701" name="Text Box 8"/>
          <p:cNvSpPr txBox="1">
            <a:spLocks noChangeArrowheads="1"/>
          </p:cNvSpPr>
          <p:nvPr/>
        </p:nvSpPr>
        <p:spPr bwMode="auto">
          <a:xfrm>
            <a:off x="6024564" y="2060576"/>
            <a:ext cx="3743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Reduce el flujo de sangre y permite determinar otra intervención</a:t>
            </a:r>
          </a:p>
        </p:txBody>
      </p:sp>
      <p:sp>
        <p:nvSpPr>
          <p:cNvPr id="29702" name="AutoShape 9"/>
          <p:cNvSpPr>
            <a:spLocks noChangeArrowheads="1"/>
          </p:cNvSpPr>
          <p:nvPr/>
        </p:nvSpPr>
        <p:spPr bwMode="auto">
          <a:xfrm>
            <a:off x="6024564" y="1989139"/>
            <a:ext cx="3527425" cy="1152525"/>
          </a:xfrm>
          <a:prstGeom prst="roundRect">
            <a:avLst>
              <a:gd name="adj" fmla="val 16667"/>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9703" name="AutoShape 11"/>
          <p:cNvSpPr>
            <a:spLocks noChangeArrowheads="1"/>
          </p:cNvSpPr>
          <p:nvPr/>
        </p:nvSpPr>
        <p:spPr bwMode="auto">
          <a:xfrm>
            <a:off x="3359150" y="2924176"/>
            <a:ext cx="865188" cy="1584325"/>
          </a:xfrm>
          <a:prstGeom prst="downArrow">
            <a:avLst>
              <a:gd name="adj1" fmla="val 50000"/>
              <a:gd name="adj2" fmla="val 45780"/>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9704" name="AutoShape 12"/>
          <p:cNvSpPr>
            <a:spLocks noChangeArrowheads="1"/>
          </p:cNvSpPr>
          <p:nvPr/>
        </p:nvSpPr>
        <p:spPr bwMode="auto">
          <a:xfrm>
            <a:off x="2208213" y="4149726"/>
            <a:ext cx="3529012" cy="2303463"/>
          </a:xfrm>
          <a:prstGeom prst="notchedRightArrow">
            <a:avLst>
              <a:gd name="adj1" fmla="val 50000"/>
              <a:gd name="adj2" fmla="val 38301"/>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29705" name="Text Box 13"/>
          <p:cNvSpPr txBox="1">
            <a:spLocks noChangeArrowheads="1"/>
          </p:cNvSpPr>
          <p:nvPr/>
        </p:nvSpPr>
        <p:spPr bwMode="auto">
          <a:xfrm>
            <a:off x="2675732" y="4870520"/>
            <a:ext cx="2376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a:ea typeface="Tahoma" panose="020B0604030504040204" pitchFamily="34" charset="0"/>
                <a:cs typeface="Tahoma" panose="020B0604030504040204" pitchFamily="34" charset="0"/>
              </a:rPr>
              <a:t>Métodos térmicos con o sin contacto</a:t>
            </a:r>
          </a:p>
        </p:txBody>
      </p:sp>
      <p:sp>
        <p:nvSpPr>
          <p:cNvPr id="29706" name="Text Box 14"/>
          <p:cNvSpPr txBox="1">
            <a:spLocks noChangeArrowheads="1"/>
          </p:cNvSpPr>
          <p:nvPr/>
        </p:nvSpPr>
        <p:spPr bwMode="auto">
          <a:xfrm>
            <a:off x="6328695" y="4727577"/>
            <a:ext cx="3671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2000" b="0" dirty="0" err="1">
                <a:ea typeface="Tahoma" panose="020B0604030504040204" pitchFamily="34" charset="0"/>
                <a:cs typeface="Tahoma" panose="020B0604030504040204" pitchFamily="34" charset="0"/>
              </a:rPr>
              <a:t>Hemostasis</a:t>
            </a:r>
            <a:endParaRPr lang="es-ES_tradnl" altLang="es-ES" sz="2000" b="0" dirty="0">
              <a:ea typeface="Tahoma" panose="020B0604030504040204" pitchFamily="34" charset="0"/>
              <a:cs typeface="Tahoma" panose="020B0604030504040204" pitchFamily="34" charset="0"/>
            </a:endParaRPr>
          </a:p>
          <a:p>
            <a:pPr eaLnBrk="1" hangingPunct="1">
              <a:spcBef>
                <a:spcPct val="50000"/>
              </a:spcBef>
            </a:pPr>
            <a:r>
              <a:rPr lang="es-ES_tradnl" altLang="es-ES" sz="2000" b="0" dirty="0">
                <a:ea typeface="Tahoma" panose="020B0604030504040204" pitchFamily="34" charset="0"/>
                <a:cs typeface="Tahoma" panose="020B0604030504040204" pitchFamily="34" charset="0"/>
              </a:rPr>
              <a:t>Previene el </a:t>
            </a:r>
            <a:r>
              <a:rPr lang="es-ES_tradnl" altLang="es-ES" sz="2000" b="0" dirty="0" err="1">
                <a:ea typeface="Tahoma" panose="020B0604030504040204" pitchFamily="34" charset="0"/>
                <a:cs typeface="Tahoma" panose="020B0604030504040204" pitchFamily="34" charset="0"/>
              </a:rPr>
              <a:t>resangramiento</a:t>
            </a:r>
            <a:endParaRPr lang="es-ES_tradnl" altLang="es-ES" sz="2000" b="0" dirty="0">
              <a:ea typeface="Tahoma" panose="020B0604030504040204" pitchFamily="34" charset="0"/>
              <a:cs typeface="Tahoma" panose="020B0604030504040204" pitchFamily="34" charset="0"/>
            </a:endParaRPr>
          </a:p>
        </p:txBody>
      </p:sp>
      <p:sp>
        <p:nvSpPr>
          <p:cNvPr id="29707" name="AutoShape 15"/>
          <p:cNvSpPr>
            <a:spLocks noChangeArrowheads="1"/>
          </p:cNvSpPr>
          <p:nvPr/>
        </p:nvSpPr>
        <p:spPr bwMode="auto">
          <a:xfrm>
            <a:off x="6167438" y="4652964"/>
            <a:ext cx="3600450" cy="1081087"/>
          </a:xfrm>
          <a:prstGeom prst="roundRect">
            <a:avLst>
              <a:gd name="adj" fmla="val 16667"/>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Tree>
    <p:extLst>
      <p:ext uri="{BB962C8B-B14F-4D97-AF65-F5344CB8AC3E}">
        <p14:creationId xmlns:p14="http://schemas.microsoft.com/office/powerpoint/2010/main" val="25004833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Grp="1" noRot="1" noChangeArrowheads="1"/>
          </p:cNvSpPr>
          <p:nvPr>
            <p:ph type="title"/>
          </p:nvPr>
        </p:nvSpPr>
        <p:spPr>
          <a:xfrm>
            <a:off x="2189749" y="308477"/>
            <a:ext cx="5565775" cy="1325563"/>
          </a:xfrm>
        </p:spPr>
        <p:txBody>
          <a:bodyPr>
            <a:normAutofit/>
          </a:bodyPr>
          <a:lstStyle/>
          <a:p>
            <a:pPr eaLnBrk="1" hangingPunct="1"/>
            <a:r>
              <a:rPr lang="es-ES" altLang="es-ES" sz="3200" dirty="0">
                <a:solidFill>
                  <a:schemeClr val="tx1"/>
                </a:solidFill>
                <a:latin typeface="Tahoma" panose="020B0604030504040204" pitchFamily="34" charset="0"/>
              </a:rPr>
              <a:t>Esclerosis de </a:t>
            </a:r>
            <a:r>
              <a:rPr lang="es-ES" altLang="es-ES" sz="3200" dirty="0" smtClean="0">
                <a:solidFill>
                  <a:schemeClr val="tx1"/>
                </a:solidFill>
                <a:latin typeface="Tahoma" panose="020B0604030504040204" pitchFamily="34" charset="0"/>
              </a:rPr>
              <a:t>várices</a:t>
            </a:r>
            <a:endParaRPr lang="es-ES" altLang="es-ES" sz="3200" dirty="0">
              <a:solidFill>
                <a:schemeClr val="tx1"/>
              </a:solidFill>
              <a:latin typeface="Tahoma" panose="020B0604030504040204" pitchFamily="34" charset="0"/>
            </a:endParaRPr>
          </a:p>
        </p:txBody>
      </p:sp>
      <p:sp>
        <p:nvSpPr>
          <p:cNvPr id="34819" name="Rectangle 9"/>
          <p:cNvSpPr>
            <a:spLocks noGrp="1" noRot="1" noChangeArrowheads="1"/>
          </p:cNvSpPr>
          <p:nvPr>
            <p:ph sz="half" idx="1"/>
          </p:nvPr>
        </p:nvSpPr>
        <p:spPr>
          <a:xfrm>
            <a:off x="2063750" y="1484314"/>
            <a:ext cx="4630738" cy="4422775"/>
          </a:xfrm>
        </p:spPr>
        <p:txBody>
          <a:bodyPr>
            <a:normAutofit/>
          </a:bodyPr>
          <a:lstStyle/>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Primera técnica de endoscopia terapéutica.</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Efectiva, simple, barata.</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Utilizada para el control del sangrado activo y prevención del recurrente</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Técnicas de escleroterapia: intra y paravariceal</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Sustancias esclerosantes: Polidocanol, Morruato de Sodio</a:t>
            </a:r>
          </a:p>
          <a:p>
            <a:pPr eaLnBrk="1" hangingPunct="1">
              <a:buFont typeface="Wingdings" panose="05000000000000000000" pitchFamily="2" charset="2"/>
              <a:buChar char="Ø"/>
            </a:pPr>
            <a:r>
              <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rPr>
              <a:t>Complicaciones: Ulceraciones, perforación, estenosis, sangrado recurrente</a:t>
            </a:r>
          </a:p>
          <a:p>
            <a:pPr eaLnBrk="1" hangingPunct="1">
              <a:buFont typeface="Wingdings" panose="05000000000000000000" pitchFamily="2" charset="2"/>
              <a:buChar char="Ø"/>
            </a:pPr>
            <a:endParaRPr lang="es-ES_tradnl" altLang="es-E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endParaRPr lang="es-ES" altLang="es-ES" sz="2000" b="1" dirty="0"/>
          </a:p>
        </p:txBody>
      </p:sp>
      <p:pic>
        <p:nvPicPr>
          <p:cNvPr id="34820" name="Picture 12" descr="eso_sclero_150_2_0003426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483642" y="758092"/>
            <a:ext cx="2434808" cy="2077851"/>
          </a:xfrm>
          <a:noFill/>
          <a:extLst>
            <a:ext uri="{909E8E84-426E-40DD-AFC4-6F175D3DCCD1}">
              <a14:hiddenFill xmlns:a14="http://schemas.microsoft.com/office/drawing/2010/main">
                <a:solidFill>
                  <a:srgbClr val="FFFFFF"/>
                </a:solidFill>
              </a14:hiddenFill>
            </a:ext>
          </a:extLst>
        </p:spPr>
      </p:pic>
      <p:pic>
        <p:nvPicPr>
          <p:cNvPr id="34821" name="Picture 13" descr="eso_sclero_150_1_0003426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483642" y="4138863"/>
            <a:ext cx="2608635" cy="2128588"/>
          </a:xfrm>
          <a:noFill/>
          <a:extLst>
            <a:ext uri="{909E8E84-426E-40DD-AFC4-6F175D3DCCD1}">
              <a14:hiddenFill xmlns:a14="http://schemas.microsoft.com/office/drawing/2010/main">
                <a:solidFill>
                  <a:srgbClr val="FFFFFF"/>
                </a:solidFill>
              </a14:hiddenFill>
            </a:ext>
          </a:extLst>
        </p:spPr>
      </p:pic>
      <p:sp>
        <p:nvSpPr>
          <p:cNvPr id="34822" name="Rectangle 14"/>
          <p:cNvSpPr>
            <a:spLocks noRot="1" noChangeArrowheads="1"/>
          </p:cNvSpPr>
          <p:nvPr/>
        </p:nvSpPr>
        <p:spPr bwMode="auto">
          <a:xfrm>
            <a:off x="7248526" y="3141663"/>
            <a:ext cx="3095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lnSpc>
                <a:spcPct val="80000"/>
              </a:lnSpc>
              <a:spcBef>
                <a:spcPct val="20000"/>
              </a:spcBef>
              <a:buClr>
                <a:schemeClr val="accent1"/>
              </a:buClr>
              <a:buFont typeface="Wingdings" panose="05000000000000000000" pitchFamily="2" charset="2"/>
              <a:buChar char="Ø"/>
            </a:pPr>
            <a:r>
              <a:rPr lang="es-ES" altLang="es-ES" sz="1400" b="0" dirty="0">
                <a:ea typeface="Tahoma" panose="020B0604030504040204" pitchFamily="34" charset="0"/>
                <a:cs typeface="Tahoma" panose="020B0604030504040204" pitchFamily="34" charset="0"/>
              </a:rPr>
              <a:t>Punción intravariceal a través de aguja inyectora.</a:t>
            </a:r>
          </a:p>
          <a:p>
            <a:pPr eaLnBrk="1" hangingPunct="1">
              <a:lnSpc>
                <a:spcPct val="80000"/>
              </a:lnSpc>
              <a:spcBef>
                <a:spcPct val="20000"/>
              </a:spcBef>
              <a:buClr>
                <a:schemeClr val="accent1"/>
              </a:buClr>
              <a:buFont typeface="Wingdings" panose="05000000000000000000" pitchFamily="2" charset="2"/>
              <a:buChar char="Ø"/>
            </a:pPr>
            <a:r>
              <a:rPr lang="es-ES" altLang="es-ES" sz="1400" b="0" dirty="0">
                <a:ea typeface="Tahoma" panose="020B0604030504040204" pitchFamily="34" charset="0"/>
                <a:cs typeface="Tahoma" panose="020B0604030504040204" pitchFamily="34" charset="0"/>
              </a:rPr>
              <a:t>Habón de sustancia esclerosante.</a:t>
            </a:r>
          </a:p>
        </p:txBody>
      </p:sp>
    </p:spTree>
    <p:extLst>
      <p:ext uri="{BB962C8B-B14F-4D97-AF65-F5344CB8AC3E}">
        <p14:creationId xmlns:p14="http://schemas.microsoft.com/office/powerpoint/2010/main" val="4238306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sz="quarter"/>
          </p:nvPr>
        </p:nvSpPr>
        <p:spPr>
          <a:xfrm>
            <a:off x="1662531" y="584202"/>
            <a:ext cx="5813090" cy="576262"/>
          </a:xfrm>
        </p:spPr>
        <p:txBody>
          <a:bodyPr>
            <a:normAutofit fontScale="90000"/>
          </a:bodyPr>
          <a:lstStyle/>
          <a:p>
            <a:pPr eaLnBrk="1" hangingPunct="1">
              <a:defRPr/>
            </a:pPr>
            <a:r>
              <a:rPr lang="es-ES_tradnl" dirty="0">
                <a:solidFill>
                  <a:schemeClr val="tx1"/>
                </a:solidFill>
                <a:latin typeface="Tahoma" panose="020B0604030504040204" pitchFamily="34" charset="0"/>
                <a:ea typeface="Tahoma" panose="020B0604030504040204" pitchFamily="34" charset="0"/>
                <a:cs typeface="Tahoma" panose="020B0604030504040204" pitchFamily="34" charset="0"/>
              </a:rPr>
              <a:t>Ligadura de </a:t>
            </a:r>
            <a:r>
              <a:rPr lang="es-ES_tradnl" dirty="0" smtClean="0">
                <a:solidFill>
                  <a:schemeClr val="tx1"/>
                </a:solidFill>
                <a:latin typeface="Tahoma" panose="020B0604030504040204" pitchFamily="34" charset="0"/>
                <a:ea typeface="Tahoma" panose="020B0604030504040204" pitchFamily="34" charset="0"/>
                <a:cs typeface="Tahoma" panose="020B0604030504040204" pitchFamily="34" charset="0"/>
              </a:rPr>
              <a:t>várices </a:t>
            </a:r>
            <a:r>
              <a:rPr lang="es-ES_tradnl" dirty="0">
                <a:solidFill>
                  <a:schemeClr val="tx1"/>
                </a:solidFill>
                <a:latin typeface="Tahoma" panose="020B0604030504040204" pitchFamily="34" charset="0"/>
                <a:ea typeface="Tahoma" panose="020B0604030504040204" pitchFamily="34" charset="0"/>
                <a:cs typeface="Tahoma" panose="020B0604030504040204" pitchFamily="34" charset="0"/>
              </a:rPr>
              <a:t>esofágicas</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5843" name="Picture 3" descr="bleed_varix_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967663" y="1125539"/>
            <a:ext cx="2362200" cy="2232025"/>
          </a:xfrm>
          <a:noFill/>
          <a:extLst>
            <a:ext uri="{909E8E84-426E-40DD-AFC4-6F175D3DCCD1}">
              <a14:hiddenFill xmlns:a14="http://schemas.microsoft.com/office/drawing/2010/main">
                <a:solidFill>
                  <a:srgbClr val="FFFFFF"/>
                </a:solidFill>
              </a14:hiddenFill>
            </a:ext>
          </a:extLst>
        </p:spPr>
      </p:pic>
      <p:pic>
        <p:nvPicPr>
          <p:cNvPr id="35844" name="Picture 4" descr="lig_2_15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91176" y="2276476"/>
            <a:ext cx="2087563" cy="1857375"/>
          </a:xfrm>
          <a:noFill/>
          <a:extLst>
            <a:ext uri="{909E8E84-426E-40DD-AFC4-6F175D3DCCD1}">
              <a14:hiddenFill xmlns:a14="http://schemas.microsoft.com/office/drawing/2010/main">
                <a:solidFill>
                  <a:srgbClr val="FFFFFF"/>
                </a:solidFill>
              </a14:hiddenFill>
            </a:ext>
          </a:extLst>
        </p:spPr>
      </p:pic>
      <p:pic>
        <p:nvPicPr>
          <p:cNvPr id="35845" name="Picture 5" descr="es_ev_0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967663" y="3429000"/>
            <a:ext cx="2286000" cy="2160588"/>
          </a:xfrm>
          <a:noFill/>
          <a:extLst>
            <a:ext uri="{909E8E84-426E-40DD-AFC4-6F175D3DCCD1}">
              <a14:hiddenFill xmlns:a14="http://schemas.microsoft.com/office/drawing/2010/main">
                <a:solidFill>
                  <a:srgbClr val="FFFFFF"/>
                </a:solidFill>
              </a14:hiddenFill>
            </a:ext>
          </a:extLst>
        </p:spPr>
      </p:pic>
      <p:sp>
        <p:nvSpPr>
          <p:cNvPr id="258060" name="Rectangle 12"/>
          <p:cNvSpPr>
            <a:spLocks noChangeArrowheads="1"/>
          </p:cNvSpPr>
          <p:nvPr/>
        </p:nvSpPr>
        <p:spPr bwMode="auto">
          <a:xfrm>
            <a:off x="8112126" y="5589589"/>
            <a:ext cx="2233613" cy="1069975"/>
          </a:xfrm>
          <a:prstGeom prst="rect">
            <a:avLst/>
          </a:prstGeom>
          <a:noFill/>
          <a:ln w="9525">
            <a:noFill/>
            <a:miter lim="800000"/>
            <a:headEnd/>
            <a:tailEnd/>
          </a:ln>
          <a:effectLst/>
        </p:spPr>
        <p:txBody>
          <a:bodyPr>
            <a:spAutoFit/>
          </a:bodyPr>
          <a:lstStyle/>
          <a:p>
            <a:pPr>
              <a:spcBef>
                <a:spcPct val="20000"/>
              </a:spcBef>
              <a:buClr>
                <a:schemeClr val="hlink"/>
              </a:buClr>
              <a:buFont typeface="Wingdings" pitchFamily="2" charset="2"/>
              <a:buNone/>
              <a:defRPr/>
            </a:pPr>
            <a:r>
              <a:rPr lang="es-ES" sz="1600" dirty="0">
                <a:latin typeface="Tahoma" panose="020B0604030504040204" pitchFamily="34" charset="0"/>
                <a:ea typeface="Tahoma" panose="020B0604030504040204" pitchFamily="34" charset="0"/>
                <a:cs typeface="Tahoma" panose="020B0604030504040204" pitchFamily="34" charset="0"/>
              </a:rPr>
              <a:t>Ligadura de dos várices en el curso de un episodio de sangrado.</a:t>
            </a:r>
          </a:p>
        </p:txBody>
      </p:sp>
      <p:sp>
        <p:nvSpPr>
          <p:cNvPr id="35847" name="Text Box 23"/>
          <p:cNvSpPr txBox="1">
            <a:spLocks noChangeArrowheads="1"/>
          </p:cNvSpPr>
          <p:nvPr/>
        </p:nvSpPr>
        <p:spPr bwMode="auto">
          <a:xfrm>
            <a:off x="2062164" y="1690062"/>
            <a:ext cx="324008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Técnica eficaz </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Fácil de desarrollar incluso en enfermedad hepática descompensada</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Buenos resultados en el control del sangrado y prevención del resangrado</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Pocas complicaciones</a:t>
            </a:r>
          </a:p>
          <a:p>
            <a:pPr eaLnBrk="1" hangingPunct="1">
              <a:spcBef>
                <a:spcPct val="50000"/>
              </a:spcBef>
              <a:buClr>
                <a:schemeClr val="accent1"/>
              </a:buClr>
              <a:buFont typeface="Wingdings" panose="05000000000000000000" pitchFamily="2" charset="2"/>
              <a:buChar char="Ø"/>
            </a:pPr>
            <a:r>
              <a:rPr lang="es-ES_tradnl" altLang="es-ES" sz="2000" b="0" dirty="0">
                <a:ea typeface="Tahoma" panose="020B0604030504040204" pitchFamily="34" charset="0"/>
                <a:cs typeface="Tahoma" panose="020B0604030504040204" pitchFamily="34" charset="0"/>
              </a:rPr>
              <a:t>Ligadores multibandas</a:t>
            </a:r>
          </a:p>
        </p:txBody>
      </p:sp>
    </p:spTree>
    <p:extLst>
      <p:ext uri="{BB962C8B-B14F-4D97-AF65-F5344CB8AC3E}">
        <p14:creationId xmlns:p14="http://schemas.microsoft.com/office/powerpoint/2010/main" val="426353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a:xfrm>
            <a:off x="1774777" y="699407"/>
            <a:ext cx="8911687" cy="1280890"/>
          </a:xfrm>
        </p:spPr>
        <p:txBody>
          <a:bodyPr>
            <a:normAutofit/>
          </a:bodyPr>
          <a:lstStyle/>
          <a:p>
            <a:pPr eaLnBrk="1" hangingPunct="1">
              <a:defRPr/>
            </a:pPr>
            <a: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t>Ligadura de várices esofágicas</a:t>
            </a:r>
          </a:p>
        </p:txBody>
      </p:sp>
      <p:pic>
        <p:nvPicPr>
          <p:cNvPr id="36867" name="Picture 3" descr="es_ev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1916697"/>
            <a:ext cx="2960271" cy="296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es_ev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42" y="1954308"/>
            <a:ext cx="2948657" cy="288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p:cNvSpPr txBox="1">
            <a:spLocks noChangeArrowheads="1"/>
          </p:cNvSpPr>
          <p:nvPr/>
        </p:nvSpPr>
        <p:spPr bwMode="auto">
          <a:xfrm>
            <a:off x="3100385" y="5027947"/>
            <a:ext cx="1584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dirty="0">
                <a:latin typeface="Arial" panose="020B0604020202020204" pitchFamily="34" charset="0"/>
              </a:rPr>
              <a:t>Varices necrosadas</a:t>
            </a:r>
          </a:p>
        </p:txBody>
      </p:sp>
      <p:sp>
        <p:nvSpPr>
          <p:cNvPr id="36870" name="Text Box 6"/>
          <p:cNvSpPr txBox="1">
            <a:spLocks noChangeArrowheads="1"/>
          </p:cNvSpPr>
          <p:nvPr/>
        </p:nvSpPr>
        <p:spPr bwMode="auto">
          <a:xfrm>
            <a:off x="6973889" y="5027947"/>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dirty="0">
                <a:latin typeface="Arial" panose="020B0604020202020204" pitchFamily="34" charset="0"/>
              </a:rPr>
              <a:t>Fallo del método</a:t>
            </a:r>
          </a:p>
        </p:txBody>
      </p:sp>
    </p:spTree>
    <p:extLst>
      <p:ext uri="{BB962C8B-B14F-4D97-AF65-F5344CB8AC3E}">
        <p14:creationId xmlns:p14="http://schemas.microsoft.com/office/powerpoint/2010/main" val="490071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474231" y="805877"/>
            <a:ext cx="3576275" cy="717883"/>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Esófago de Barret</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pic>
        <p:nvPicPr>
          <p:cNvPr id="74756" name="Picture 4" descr="Barrett_dys_150_1a1_2186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194130" y="2171851"/>
            <a:ext cx="3581028" cy="3135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uadroTexto 5"/>
          <p:cNvSpPr txBox="1"/>
          <p:nvPr/>
        </p:nvSpPr>
        <p:spPr>
          <a:xfrm>
            <a:off x="6336630" y="2510351"/>
            <a:ext cx="5021179" cy="1600438"/>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La unión esófago gástrica no esta anatómicamente definida pero la podemos identificar como el limite proximal de los pliegues gástricos en insuflación parcial.</a:t>
            </a:r>
          </a:p>
          <a:p>
            <a:r>
              <a:rPr lang="es-ES" sz="1400" dirty="0" smtClean="0">
                <a:latin typeface="Tahoma" panose="020B0604030504040204" pitchFamily="34" charset="0"/>
                <a:ea typeface="Tahoma" panose="020B0604030504040204" pitchFamily="34" charset="0"/>
                <a:cs typeface="Tahoma" panose="020B0604030504040204" pitchFamily="34" charset="0"/>
              </a:rPr>
              <a:t>La unión de los epitelios escamoso (esófago) y columnar (estomago) se delimita gracias al color rosado pálido de la mucosa esofágica que contrasta con el rojo de la mucosa gástrica  </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868582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p:cNvSpPr>
            <a:spLocks noChangeArrowheads="1"/>
          </p:cNvSpPr>
          <p:nvPr/>
        </p:nvSpPr>
        <p:spPr bwMode="gray">
          <a:xfrm>
            <a:off x="4321476" y="2808660"/>
            <a:ext cx="3671888" cy="3457575"/>
          </a:xfrm>
          <a:prstGeom prst="ellipse">
            <a:avLst/>
          </a:prstGeom>
          <a:gradFill rotWithShape="1">
            <a:gsLst>
              <a:gs pos="0">
                <a:srgbClr val="CCECFF"/>
              </a:gs>
              <a:gs pos="100000">
                <a:srgbClr val="FFFFFF"/>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30755" name="Rectangle 3"/>
          <p:cNvSpPr>
            <a:spLocks noGrp="1" noRot="1" noChangeArrowheads="1"/>
          </p:cNvSpPr>
          <p:nvPr>
            <p:ph type="title"/>
          </p:nvPr>
        </p:nvSpPr>
        <p:spPr>
          <a:xfrm>
            <a:off x="1745530" y="523505"/>
            <a:ext cx="8510588" cy="1325563"/>
          </a:xfrm>
        </p:spPr>
        <p:txBody>
          <a:bodyPr>
            <a:normAutofit/>
          </a:bodyPr>
          <a:lstStyle/>
          <a:p>
            <a:pPr eaLnBrk="1" hangingPunct="1">
              <a:defRPr/>
            </a:pPr>
            <a:r>
              <a:rPr lang="en-US"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Complicaciones </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de la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terapéutica</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endoscópica</a:t>
            </a:r>
          </a:p>
        </p:txBody>
      </p:sp>
      <p:grpSp>
        <p:nvGrpSpPr>
          <p:cNvPr id="38916" name="Group 4"/>
          <p:cNvGrpSpPr>
            <a:grpSpLocks/>
          </p:cNvGrpSpPr>
          <p:nvPr/>
        </p:nvGrpSpPr>
        <p:grpSpPr bwMode="auto">
          <a:xfrm>
            <a:off x="4871318" y="3336472"/>
            <a:ext cx="2362200" cy="2133600"/>
            <a:chOff x="2016" y="1920"/>
            <a:chExt cx="1680" cy="1680"/>
          </a:xfrm>
        </p:grpSpPr>
        <p:sp>
          <p:nvSpPr>
            <p:cNvPr id="38961" name="Oval 5"/>
            <p:cNvSpPr>
              <a:spLocks noChangeArrowheads="1"/>
            </p:cNvSpPr>
            <p:nvPr/>
          </p:nvSpPr>
          <p:spPr bwMode="gray">
            <a:xfrm>
              <a:off x="2016" y="1920"/>
              <a:ext cx="1680" cy="1680"/>
            </a:xfrm>
            <a:prstGeom prst="ellipse">
              <a:avLst/>
            </a:prstGeom>
            <a:gradFill rotWithShape="1">
              <a:gsLst>
                <a:gs pos="0">
                  <a:srgbClr val="00CC99"/>
                </a:gs>
                <a:gs pos="100000">
                  <a:srgbClr val="005D46"/>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62" name="Freeform 6"/>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00CC99"/>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grpSp>
        <p:nvGrpSpPr>
          <p:cNvPr id="38917" name="Group 7"/>
          <p:cNvGrpSpPr>
            <a:grpSpLocks/>
          </p:cNvGrpSpPr>
          <p:nvPr/>
        </p:nvGrpSpPr>
        <p:grpSpPr bwMode="auto">
          <a:xfrm>
            <a:off x="5735638" y="1989138"/>
            <a:ext cx="741362" cy="792162"/>
            <a:chOff x="2640" y="1088"/>
            <a:chExt cx="432" cy="415"/>
          </a:xfrm>
        </p:grpSpPr>
        <p:grpSp>
          <p:nvGrpSpPr>
            <p:cNvPr id="38957" name="Group 8"/>
            <p:cNvGrpSpPr>
              <a:grpSpLocks/>
            </p:cNvGrpSpPr>
            <p:nvPr/>
          </p:nvGrpSpPr>
          <p:grpSpPr bwMode="auto">
            <a:xfrm>
              <a:off x="2640" y="1088"/>
              <a:ext cx="432" cy="415"/>
              <a:chOff x="2016" y="1920"/>
              <a:chExt cx="1680" cy="1680"/>
            </a:xfrm>
          </p:grpSpPr>
          <p:sp>
            <p:nvSpPr>
              <p:cNvPr id="38959" name="Oval 9"/>
              <p:cNvSpPr>
                <a:spLocks noChangeArrowheads="1"/>
              </p:cNvSpPr>
              <p:nvPr/>
            </p:nvSpPr>
            <p:spPr bwMode="gray">
              <a:xfrm>
                <a:off x="2016" y="1920"/>
                <a:ext cx="1680" cy="1680"/>
              </a:xfrm>
              <a:prstGeom prst="ellipse">
                <a:avLst/>
              </a:prstGeom>
              <a:gradFill rotWithShape="1">
                <a:gsLst>
                  <a:gs pos="0">
                    <a:srgbClr val="FFCC00"/>
                  </a:gs>
                  <a:gs pos="100000">
                    <a:srgbClr val="6C5600"/>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60" name="Freeform 10"/>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CC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30763" name="Text Box 11"/>
            <p:cNvSpPr txBox="1">
              <a:spLocks noChangeArrowheads="1"/>
            </p:cNvSpPr>
            <p:nvPr/>
          </p:nvSpPr>
          <p:spPr bwMode="gray">
            <a:xfrm>
              <a:off x="2734" y="1152"/>
              <a:ext cx="262" cy="193"/>
            </a:xfrm>
            <a:prstGeom prst="rect">
              <a:avLst/>
            </a:prstGeom>
            <a:noFill/>
            <a:ln w="9525" algn="ctr">
              <a:noFill/>
              <a:miter lim="800000"/>
              <a:headEnd/>
              <a:tailEnd/>
            </a:ln>
            <a:effectLst/>
          </p:spPr>
          <p:txBody>
            <a:bodyPr>
              <a:spAutoFit/>
            </a:bodyPr>
            <a:lstStyle/>
            <a:p>
              <a:pPr algn="ctr" eaLnBrk="0" hangingPunct="0">
                <a:defRPr/>
              </a:pPr>
              <a:endParaRPr lang="en-US">
                <a:solidFill>
                  <a:srgbClr val="FFFFFF"/>
                </a:solidFill>
                <a:effectLst>
                  <a:outerShdw blurRad="38100" dist="38100" dir="2700000" algn="tl">
                    <a:srgbClr val="000000"/>
                  </a:outerShdw>
                </a:effectLst>
                <a:latin typeface="Verdana" pitchFamily="34" charset="0"/>
              </a:endParaRPr>
            </a:p>
          </p:txBody>
        </p:sp>
      </p:grpSp>
      <p:grpSp>
        <p:nvGrpSpPr>
          <p:cNvPr id="38918" name="Group 12"/>
          <p:cNvGrpSpPr>
            <a:grpSpLocks/>
          </p:cNvGrpSpPr>
          <p:nvPr/>
        </p:nvGrpSpPr>
        <p:grpSpPr bwMode="auto">
          <a:xfrm>
            <a:off x="5073650" y="5065713"/>
            <a:ext cx="319088" cy="279400"/>
            <a:chOff x="2236" y="3191"/>
            <a:chExt cx="201" cy="176"/>
          </a:xfrm>
        </p:grpSpPr>
        <p:sp>
          <p:nvSpPr>
            <p:cNvPr id="38955" name="Oval 13"/>
            <p:cNvSpPr>
              <a:spLocks noChangeArrowheads="1"/>
            </p:cNvSpPr>
            <p:nvPr/>
          </p:nvSpPr>
          <p:spPr bwMode="gray">
            <a:xfrm rot="-3372907">
              <a:off x="2239" y="3282"/>
              <a:ext cx="82" cy="87"/>
            </a:xfrm>
            <a:prstGeom prst="ellipse">
              <a:avLst/>
            </a:prstGeom>
            <a:gradFill rotWithShape="1">
              <a:gsLst>
                <a:gs pos="0">
                  <a:srgbClr val="33CCCC"/>
                </a:gs>
                <a:gs pos="100000">
                  <a:srgbClr val="228888"/>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56" name="Oval 14"/>
            <p:cNvSpPr>
              <a:spLocks noChangeArrowheads="1"/>
            </p:cNvSpPr>
            <p:nvPr/>
          </p:nvSpPr>
          <p:spPr bwMode="gray">
            <a:xfrm rot="-3372907">
              <a:off x="2353" y="3188"/>
              <a:ext cx="82" cy="87"/>
            </a:xfrm>
            <a:prstGeom prst="ellipse">
              <a:avLst/>
            </a:prstGeom>
            <a:gradFill rotWithShape="1">
              <a:gsLst>
                <a:gs pos="0">
                  <a:srgbClr val="33CCCC"/>
                </a:gs>
                <a:gs pos="100000">
                  <a:srgbClr val="228888"/>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grpSp>
        <p:nvGrpSpPr>
          <p:cNvPr id="38919" name="Group 15"/>
          <p:cNvGrpSpPr>
            <a:grpSpLocks/>
          </p:cNvGrpSpPr>
          <p:nvPr/>
        </p:nvGrpSpPr>
        <p:grpSpPr bwMode="auto">
          <a:xfrm>
            <a:off x="4419600" y="5329238"/>
            <a:ext cx="685800" cy="685800"/>
            <a:chOff x="1824" y="3357"/>
            <a:chExt cx="432" cy="432"/>
          </a:xfrm>
        </p:grpSpPr>
        <p:grpSp>
          <p:nvGrpSpPr>
            <p:cNvPr id="38951" name="Group 16"/>
            <p:cNvGrpSpPr>
              <a:grpSpLocks/>
            </p:cNvGrpSpPr>
            <p:nvPr/>
          </p:nvGrpSpPr>
          <p:grpSpPr bwMode="auto">
            <a:xfrm>
              <a:off x="1824" y="3357"/>
              <a:ext cx="432" cy="432"/>
              <a:chOff x="2016" y="1920"/>
              <a:chExt cx="1680" cy="1680"/>
            </a:xfrm>
          </p:grpSpPr>
          <p:sp>
            <p:nvSpPr>
              <p:cNvPr id="38953" name="Oval 17"/>
              <p:cNvSpPr>
                <a:spLocks noChangeArrowheads="1"/>
              </p:cNvSpPr>
              <p:nvPr/>
            </p:nvSpPr>
            <p:spPr bwMode="gray">
              <a:xfrm>
                <a:off x="2016" y="1920"/>
                <a:ext cx="1680" cy="1680"/>
              </a:xfrm>
              <a:prstGeom prst="ellipse">
                <a:avLst/>
              </a:prstGeom>
              <a:gradFill rotWithShape="1">
                <a:gsLst>
                  <a:gs pos="0">
                    <a:srgbClr val="33CCCC"/>
                  </a:gs>
                  <a:gs pos="100000">
                    <a:srgbClr val="0C3232"/>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54" name="Freeform 1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CC"/>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30771" name="Text Box 19"/>
            <p:cNvSpPr txBox="1">
              <a:spLocks noChangeArrowheads="1"/>
            </p:cNvSpPr>
            <p:nvPr/>
          </p:nvSpPr>
          <p:spPr bwMode="gray">
            <a:xfrm>
              <a:off x="1976" y="3438"/>
              <a:ext cx="116" cy="233"/>
            </a:xfrm>
            <a:prstGeom prst="rect">
              <a:avLst/>
            </a:prstGeom>
            <a:noFill/>
            <a:ln w="9525" algn="ctr">
              <a:noFill/>
              <a:miter lim="800000"/>
              <a:headEnd/>
              <a:tailEnd/>
            </a:ln>
            <a:effectLst/>
          </p:spPr>
          <p:txBody>
            <a:bodyPr wrap="none">
              <a:spAutoFit/>
            </a:bodyPr>
            <a:lstStyle/>
            <a:p>
              <a:pPr algn="ctr" eaLnBrk="0" hangingPunct="0">
                <a:defRPr/>
              </a:pPr>
              <a:endParaRPr lang="en-US">
                <a:solidFill>
                  <a:srgbClr val="FFFFFF"/>
                </a:solidFill>
                <a:effectLst>
                  <a:outerShdw blurRad="38100" dist="38100" dir="2700000" algn="tl">
                    <a:srgbClr val="000000"/>
                  </a:outerShdw>
                </a:effectLst>
                <a:latin typeface="Verdana" pitchFamily="34" charset="0"/>
              </a:endParaRPr>
            </a:p>
          </p:txBody>
        </p:sp>
      </p:grpSp>
      <p:grpSp>
        <p:nvGrpSpPr>
          <p:cNvPr id="38920" name="Group 20"/>
          <p:cNvGrpSpPr>
            <a:grpSpLocks/>
          </p:cNvGrpSpPr>
          <p:nvPr/>
        </p:nvGrpSpPr>
        <p:grpSpPr bwMode="auto">
          <a:xfrm>
            <a:off x="7777164" y="3124200"/>
            <a:ext cx="681037" cy="693738"/>
            <a:chOff x="3938" y="1968"/>
            <a:chExt cx="430" cy="437"/>
          </a:xfrm>
        </p:grpSpPr>
        <p:grpSp>
          <p:nvGrpSpPr>
            <p:cNvPr id="38947" name="Group 21"/>
            <p:cNvGrpSpPr>
              <a:grpSpLocks/>
            </p:cNvGrpSpPr>
            <p:nvPr/>
          </p:nvGrpSpPr>
          <p:grpSpPr bwMode="auto">
            <a:xfrm>
              <a:off x="3938" y="1968"/>
              <a:ext cx="430" cy="437"/>
              <a:chOff x="2016" y="1920"/>
              <a:chExt cx="1680" cy="1680"/>
            </a:xfrm>
          </p:grpSpPr>
          <p:sp>
            <p:nvSpPr>
              <p:cNvPr id="38949" name="Oval 22"/>
              <p:cNvSpPr>
                <a:spLocks noChangeArrowheads="1"/>
              </p:cNvSpPr>
              <p:nvPr/>
            </p:nvSpPr>
            <p:spPr bwMode="gray">
              <a:xfrm>
                <a:off x="2016" y="1920"/>
                <a:ext cx="1680" cy="1680"/>
              </a:xfrm>
              <a:prstGeom prst="ellipse">
                <a:avLst/>
              </a:prstGeom>
              <a:gradFill rotWithShape="1">
                <a:gsLst>
                  <a:gs pos="0">
                    <a:srgbClr val="4996E3"/>
                  </a:gs>
                  <a:gs pos="100000">
                    <a:srgbClr val="214467"/>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50" name="Freeform 23"/>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30776" name="Text Box 24"/>
            <p:cNvSpPr txBox="1">
              <a:spLocks noChangeArrowheads="1"/>
            </p:cNvSpPr>
            <p:nvPr/>
          </p:nvSpPr>
          <p:spPr bwMode="gray">
            <a:xfrm>
              <a:off x="4089" y="2028"/>
              <a:ext cx="117" cy="233"/>
            </a:xfrm>
            <a:prstGeom prst="rect">
              <a:avLst/>
            </a:prstGeom>
            <a:noFill/>
            <a:ln w="9525" algn="ctr">
              <a:noFill/>
              <a:miter lim="800000"/>
              <a:headEnd/>
              <a:tailEnd/>
            </a:ln>
            <a:effectLst/>
          </p:spPr>
          <p:txBody>
            <a:bodyPr wrap="none">
              <a:spAutoFit/>
            </a:bodyPr>
            <a:lstStyle/>
            <a:p>
              <a:pPr algn="ctr" eaLnBrk="0" hangingPunct="0">
                <a:defRPr/>
              </a:pPr>
              <a:endParaRPr lang="en-US">
                <a:solidFill>
                  <a:srgbClr val="FFFFFF"/>
                </a:solidFill>
                <a:effectLst>
                  <a:outerShdw blurRad="38100" dist="38100" dir="2700000" algn="tl">
                    <a:srgbClr val="000000"/>
                  </a:outerShdw>
                </a:effectLst>
                <a:latin typeface="Verdana" pitchFamily="34" charset="0"/>
              </a:endParaRPr>
            </a:p>
          </p:txBody>
        </p:sp>
      </p:grpSp>
      <p:grpSp>
        <p:nvGrpSpPr>
          <p:cNvPr id="38921" name="Group 25"/>
          <p:cNvGrpSpPr>
            <a:grpSpLocks/>
          </p:cNvGrpSpPr>
          <p:nvPr/>
        </p:nvGrpSpPr>
        <p:grpSpPr bwMode="auto">
          <a:xfrm>
            <a:off x="7391400" y="5257800"/>
            <a:ext cx="654050" cy="622300"/>
            <a:chOff x="3552" y="3339"/>
            <a:chExt cx="412" cy="392"/>
          </a:xfrm>
        </p:grpSpPr>
        <p:grpSp>
          <p:nvGrpSpPr>
            <p:cNvPr id="38943" name="Group 26"/>
            <p:cNvGrpSpPr>
              <a:grpSpLocks/>
            </p:cNvGrpSpPr>
            <p:nvPr/>
          </p:nvGrpSpPr>
          <p:grpSpPr bwMode="auto">
            <a:xfrm>
              <a:off x="3552" y="3339"/>
              <a:ext cx="412" cy="392"/>
              <a:chOff x="2016" y="1920"/>
              <a:chExt cx="1680" cy="1680"/>
            </a:xfrm>
          </p:grpSpPr>
          <p:sp>
            <p:nvSpPr>
              <p:cNvPr id="38945" name="Oval 27"/>
              <p:cNvSpPr>
                <a:spLocks noChangeArrowheads="1"/>
              </p:cNvSpPr>
              <p:nvPr/>
            </p:nvSpPr>
            <p:spPr bwMode="gray">
              <a:xfrm>
                <a:off x="2016" y="1920"/>
                <a:ext cx="1680" cy="1680"/>
              </a:xfrm>
              <a:prstGeom prst="ellipse">
                <a:avLst/>
              </a:prstGeom>
              <a:gradFill rotWithShape="1">
                <a:gsLst>
                  <a:gs pos="0">
                    <a:srgbClr val="9966FF"/>
                  </a:gs>
                  <a:gs pos="100000">
                    <a:srgbClr val="462E74"/>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46" name="Freeform 2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30781" name="Text Box 29"/>
            <p:cNvSpPr txBox="1">
              <a:spLocks noChangeArrowheads="1"/>
            </p:cNvSpPr>
            <p:nvPr/>
          </p:nvSpPr>
          <p:spPr bwMode="gray">
            <a:xfrm>
              <a:off x="3720" y="3360"/>
              <a:ext cx="116" cy="233"/>
            </a:xfrm>
            <a:prstGeom prst="rect">
              <a:avLst/>
            </a:prstGeom>
            <a:noFill/>
            <a:ln w="9525" algn="ctr">
              <a:noFill/>
              <a:miter lim="800000"/>
              <a:headEnd/>
              <a:tailEnd/>
            </a:ln>
            <a:effectLst/>
          </p:spPr>
          <p:txBody>
            <a:bodyPr wrap="none">
              <a:spAutoFit/>
            </a:bodyPr>
            <a:lstStyle/>
            <a:p>
              <a:pPr algn="ctr" eaLnBrk="0" hangingPunct="0">
                <a:defRPr/>
              </a:pPr>
              <a:endParaRPr lang="en-US">
                <a:solidFill>
                  <a:srgbClr val="FFFFFF"/>
                </a:solidFill>
                <a:effectLst>
                  <a:outerShdw blurRad="38100" dist="38100" dir="2700000" algn="tl">
                    <a:srgbClr val="000000"/>
                  </a:outerShdw>
                </a:effectLst>
                <a:latin typeface="Verdana" pitchFamily="34" charset="0"/>
              </a:endParaRPr>
            </a:p>
          </p:txBody>
        </p:sp>
      </p:grpSp>
      <p:grpSp>
        <p:nvGrpSpPr>
          <p:cNvPr id="38922" name="Group 30"/>
          <p:cNvGrpSpPr>
            <a:grpSpLocks/>
          </p:cNvGrpSpPr>
          <p:nvPr/>
        </p:nvGrpSpPr>
        <p:grpSpPr bwMode="auto">
          <a:xfrm>
            <a:off x="3886200" y="3124200"/>
            <a:ext cx="685800" cy="685800"/>
            <a:chOff x="1488" y="1968"/>
            <a:chExt cx="432" cy="432"/>
          </a:xfrm>
        </p:grpSpPr>
        <p:grpSp>
          <p:nvGrpSpPr>
            <p:cNvPr id="38939" name="Group 31"/>
            <p:cNvGrpSpPr>
              <a:grpSpLocks/>
            </p:cNvGrpSpPr>
            <p:nvPr/>
          </p:nvGrpSpPr>
          <p:grpSpPr bwMode="auto">
            <a:xfrm>
              <a:off x="1488" y="1968"/>
              <a:ext cx="432" cy="432"/>
              <a:chOff x="2016" y="1920"/>
              <a:chExt cx="1680" cy="1680"/>
            </a:xfrm>
          </p:grpSpPr>
          <p:sp>
            <p:nvSpPr>
              <p:cNvPr id="38941" name="Oval 32"/>
              <p:cNvSpPr>
                <a:spLocks noChangeArrowheads="1"/>
              </p:cNvSpPr>
              <p:nvPr/>
            </p:nvSpPr>
            <p:spPr bwMode="gray">
              <a:xfrm>
                <a:off x="2016" y="1920"/>
                <a:ext cx="1680" cy="1680"/>
              </a:xfrm>
              <a:prstGeom prst="ellipse">
                <a:avLst/>
              </a:prstGeom>
              <a:gradFill rotWithShape="1">
                <a:gsLst>
                  <a:gs pos="0">
                    <a:srgbClr val="FF9900"/>
                  </a:gs>
                  <a:gs pos="100000">
                    <a:srgbClr val="744600"/>
                  </a:gs>
                </a:gsLst>
                <a:lin ang="5400000" scaled="1"/>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42" name="Freeform 33"/>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000000"/>
                    </a:solidFill>
                    <a:round/>
                    <a:headEnd/>
                    <a:tailEnd/>
                  </a14:hiddenLine>
                </a:ext>
              </a:extLst>
            </p:spPr>
            <p:txBody>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30786" name="Text Box 34"/>
            <p:cNvSpPr txBox="1">
              <a:spLocks noChangeArrowheads="1"/>
            </p:cNvSpPr>
            <p:nvPr/>
          </p:nvSpPr>
          <p:spPr bwMode="gray">
            <a:xfrm>
              <a:off x="1654" y="2016"/>
              <a:ext cx="116" cy="233"/>
            </a:xfrm>
            <a:prstGeom prst="rect">
              <a:avLst/>
            </a:prstGeom>
            <a:noFill/>
            <a:ln w="9525" algn="ctr">
              <a:noFill/>
              <a:miter lim="800000"/>
              <a:headEnd/>
              <a:tailEnd/>
            </a:ln>
            <a:effectLst/>
          </p:spPr>
          <p:txBody>
            <a:bodyPr wrap="none">
              <a:spAutoFit/>
            </a:bodyPr>
            <a:lstStyle/>
            <a:p>
              <a:pPr algn="ctr" eaLnBrk="0" hangingPunct="0">
                <a:defRPr/>
              </a:pPr>
              <a:endParaRPr lang="en-US">
                <a:solidFill>
                  <a:srgbClr val="FFFFFF"/>
                </a:solidFill>
                <a:effectLst>
                  <a:outerShdw blurRad="38100" dist="38100" dir="2700000" algn="tl">
                    <a:srgbClr val="000000"/>
                  </a:outerShdw>
                </a:effectLst>
                <a:latin typeface="Verdana" pitchFamily="34" charset="0"/>
              </a:endParaRPr>
            </a:p>
          </p:txBody>
        </p:sp>
      </p:grpSp>
      <p:sp>
        <p:nvSpPr>
          <p:cNvPr id="38923" name="Oval 35"/>
          <p:cNvSpPr>
            <a:spLocks noChangeArrowheads="1"/>
          </p:cNvSpPr>
          <p:nvPr/>
        </p:nvSpPr>
        <p:spPr bwMode="gray">
          <a:xfrm rot="-3372907">
            <a:off x="7090570" y="5177632"/>
            <a:ext cx="130175" cy="138113"/>
          </a:xfrm>
          <a:prstGeom prst="ellipse">
            <a:avLst/>
          </a:prstGeom>
          <a:gradFill rotWithShape="1">
            <a:gsLst>
              <a:gs pos="0">
                <a:srgbClr val="9966FF"/>
              </a:gs>
              <a:gs pos="100000">
                <a:srgbClr val="6644AA"/>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24" name="Oval 36"/>
          <p:cNvSpPr>
            <a:spLocks noChangeArrowheads="1"/>
          </p:cNvSpPr>
          <p:nvPr/>
        </p:nvSpPr>
        <p:spPr bwMode="gray">
          <a:xfrm rot="-3372907">
            <a:off x="6938170" y="5025232"/>
            <a:ext cx="130175" cy="138113"/>
          </a:xfrm>
          <a:prstGeom prst="ellipse">
            <a:avLst/>
          </a:prstGeom>
          <a:gradFill rotWithShape="1">
            <a:gsLst>
              <a:gs pos="0">
                <a:srgbClr val="9966FF"/>
              </a:gs>
              <a:gs pos="100000">
                <a:srgbClr val="6644AA"/>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nvGrpSpPr>
          <p:cNvPr id="38925" name="Group 37"/>
          <p:cNvGrpSpPr>
            <a:grpSpLocks/>
          </p:cNvGrpSpPr>
          <p:nvPr/>
        </p:nvGrpSpPr>
        <p:grpSpPr bwMode="auto">
          <a:xfrm>
            <a:off x="4648201" y="3581401"/>
            <a:ext cx="366713" cy="206375"/>
            <a:chOff x="2016" y="2304"/>
            <a:chExt cx="231" cy="130"/>
          </a:xfrm>
        </p:grpSpPr>
        <p:sp>
          <p:nvSpPr>
            <p:cNvPr id="38937" name="Oval 38"/>
            <p:cNvSpPr>
              <a:spLocks noChangeArrowheads="1"/>
            </p:cNvSpPr>
            <p:nvPr/>
          </p:nvSpPr>
          <p:spPr bwMode="gray">
            <a:xfrm rot="-3372907">
              <a:off x="2019" y="2301"/>
              <a:ext cx="82" cy="87"/>
            </a:xfrm>
            <a:prstGeom prst="ellipse">
              <a:avLst/>
            </a:prstGeom>
            <a:gradFill rotWithShape="1">
              <a:gsLst>
                <a:gs pos="0">
                  <a:srgbClr val="FF9900"/>
                </a:gs>
                <a:gs pos="100000">
                  <a:srgbClr val="AA6600"/>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38" name="Oval 39"/>
            <p:cNvSpPr>
              <a:spLocks noChangeArrowheads="1"/>
            </p:cNvSpPr>
            <p:nvPr/>
          </p:nvSpPr>
          <p:spPr bwMode="gray">
            <a:xfrm rot="-3372907">
              <a:off x="2163" y="2349"/>
              <a:ext cx="82" cy="87"/>
            </a:xfrm>
            <a:prstGeom prst="ellipse">
              <a:avLst/>
            </a:prstGeom>
            <a:gradFill rotWithShape="1">
              <a:gsLst>
                <a:gs pos="0">
                  <a:srgbClr val="FF9900"/>
                </a:gs>
                <a:gs pos="100000">
                  <a:srgbClr val="AA6600"/>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grpSp>
        <p:nvGrpSpPr>
          <p:cNvPr id="38926" name="Group 40"/>
          <p:cNvGrpSpPr>
            <a:grpSpLocks/>
          </p:cNvGrpSpPr>
          <p:nvPr/>
        </p:nvGrpSpPr>
        <p:grpSpPr bwMode="auto">
          <a:xfrm>
            <a:off x="6024563" y="2565400"/>
            <a:ext cx="138112" cy="412750"/>
            <a:chOff x="2832" y="1612"/>
            <a:chExt cx="87" cy="260"/>
          </a:xfrm>
        </p:grpSpPr>
        <p:sp>
          <p:nvSpPr>
            <p:cNvPr id="38935" name="Oval 41"/>
            <p:cNvSpPr>
              <a:spLocks noChangeArrowheads="1"/>
            </p:cNvSpPr>
            <p:nvPr/>
          </p:nvSpPr>
          <p:spPr bwMode="gray">
            <a:xfrm rot="-3372907">
              <a:off x="2835" y="1609"/>
              <a:ext cx="82" cy="87"/>
            </a:xfrm>
            <a:prstGeom prst="ellipse">
              <a:avLst/>
            </a:prstGeom>
            <a:gradFill rotWithShape="1">
              <a:gsLst>
                <a:gs pos="0">
                  <a:srgbClr val="FFCC00"/>
                </a:gs>
                <a:gs pos="100000">
                  <a:srgbClr val="AA8800"/>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36" name="Oval 42"/>
            <p:cNvSpPr>
              <a:spLocks noChangeArrowheads="1"/>
            </p:cNvSpPr>
            <p:nvPr/>
          </p:nvSpPr>
          <p:spPr bwMode="gray">
            <a:xfrm rot="-3372907">
              <a:off x="2835" y="1787"/>
              <a:ext cx="82" cy="87"/>
            </a:xfrm>
            <a:prstGeom prst="ellipse">
              <a:avLst/>
            </a:prstGeom>
            <a:gradFill rotWithShape="1">
              <a:gsLst>
                <a:gs pos="0">
                  <a:srgbClr val="FFCC00"/>
                </a:gs>
                <a:gs pos="100000">
                  <a:srgbClr val="AA8800"/>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grpSp>
      <p:sp>
        <p:nvSpPr>
          <p:cNvPr id="38927" name="Oval 43"/>
          <p:cNvSpPr>
            <a:spLocks noChangeArrowheads="1"/>
          </p:cNvSpPr>
          <p:nvPr/>
        </p:nvSpPr>
        <p:spPr bwMode="gray">
          <a:xfrm rot="-3372907">
            <a:off x="7490620" y="3606007"/>
            <a:ext cx="130175" cy="138113"/>
          </a:xfrm>
          <a:prstGeom prst="ellipse">
            <a:avLst/>
          </a:prstGeom>
          <a:gradFill rotWithShape="1">
            <a:gsLst>
              <a:gs pos="0">
                <a:srgbClr val="0099FF"/>
              </a:gs>
              <a:gs pos="100000">
                <a:srgbClr val="0066AA"/>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28" name="Oval 44"/>
          <p:cNvSpPr>
            <a:spLocks noChangeArrowheads="1"/>
          </p:cNvSpPr>
          <p:nvPr/>
        </p:nvSpPr>
        <p:spPr bwMode="gray">
          <a:xfrm rot="-3372907">
            <a:off x="7242970" y="3729832"/>
            <a:ext cx="130175" cy="138113"/>
          </a:xfrm>
          <a:prstGeom prst="ellipse">
            <a:avLst/>
          </a:prstGeom>
          <a:gradFill rotWithShape="1">
            <a:gsLst>
              <a:gs pos="0">
                <a:srgbClr val="0099FF"/>
              </a:gs>
              <a:gs pos="100000">
                <a:srgbClr val="0066AA"/>
              </a:gs>
            </a:gsLst>
            <a:path path="shape">
              <a:fillToRect l="50000" t="50000" r="50000" b="50000"/>
            </a:path>
          </a:gradFill>
          <a:ln w="9525">
            <a:solidFill>
              <a:srgbClr val="000000"/>
            </a:solidFill>
            <a:round/>
            <a:headEnd/>
            <a:tailEnd/>
          </a:ln>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endParaRPr lang="pt-PT" altLang="es-ES"/>
          </a:p>
        </p:txBody>
      </p:sp>
      <p:sp>
        <p:nvSpPr>
          <p:cNvPr id="38929" name="Text Box 45"/>
          <p:cNvSpPr txBox="1">
            <a:spLocks noChangeArrowheads="1"/>
          </p:cNvSpPr>
          <p:nvPr/>
        </p:nvSpPr>
        <p:spPr bwMode="auto">
          <a:xfrm>
            <a:off x="2013743" y="3218614"/>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Hemorragia</a:t>
            </a:r>
          </a:p>
        </p:txBody>
      </p:sp>
      <p:sp>
        <p:nvSpPr>
          <p:cNvPr id="38930" name="Text Box 46"/>
          <p:cNvSpPr txBox="1">
            <a:spLocks noChangeArrowheads="1"/>
          </p:cNvSpPr>
          <p:nvPr/>
        </p:nvSpPr>
        <p:spPr bwMode="auto">
          <a:xfrm>
            <a:off x="5173799" y="1573067"/>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err="1">
                <a:ea typeface="Tahoma" panose="020B0604030504040204" pitchFamily="34" charset="0"/>
                <a:cs typeface="Tahoma" panose="020B0604030504040204" pitchFamily="34" charset="0"/>
              </a:rPr>
              <a:t>Odinofagia</a:t>
            </a:r>
            <a:endParaRPr lang="en-US" altLang="es-ES" sz="1800" b="0" dirty="0">
              <a:ea typeface="Tahoma" panose="020B0604030504040204" pitchFamily="34" charset="0"/>
              <a:cs typeface="Tahoma" panose="020B0604030504040204" pitchFamily="34" charset="0"/>
            </a:endParaRPr>
          </a:p>
        </p:txBody>
      </p:sp>
      <p:sp>
        <p:nvSpPr>
          <p:cNvPr id="38931" name="Text Box 47"/>
          <p:cNvSpPr txBox="1">
            <a:spLocks noChangeArrowheads="1"/>
          </p:cNvSpPr>
          <p:nvPr/>
        </p:nvSpPr>
        <p:spPr bwMode="auto">
          <a:xfrm>
            <a:off x="8501063" y="3256836"/>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a:ea typeface="Tahoma" panose="020B0604030504040204" pitchFamily="34" charset="0"/>
                <a:cs typeface="Tahoma" panose="020B0604030504040204" pitchFamily="34" charset="0"/>
              </a:rPr>
              <a:t>Perforación</a:t>
            </a:r>
          </a:p>
        </p:txBody>
      </p:sp>
      <p:sp>
        <p:nvSpPr>
          <p:cNvPr id="38932" name="Text Box 48"/>
          <p:cNvSpPr txBox="1">
            <a:spLocks noChangeArrowheads="1"/>
          </p:cNvSpPr>
          <p:nvPr/>
        </p:nvSpPr>
        <p:spPr bwMode="auto">
          <a:xfrm>
            <a:off x="2338643" y="5313770"/>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err="1">
                <a:ea typeface="Tahoma" panose="020B0604030504040204" pitchFamily="34" charset="0"/>
                <a:cs typeface="Tahoma" panose="020B0604030504040204" pitchFamily="34" charset="0"/>
              </a:rPr>
              <a:t>Anafilaxia</a:t>
            </a:r>
            <a:r>
              <a:rPr lang="en-US" altLang="es-ES" sz="1800" b="0" dirty="0">
                <a:ea typeface="Tahoma" panose="020B0604030504040204" pitchFamily="34" charset="0"/>
                <a:cs typeface="Tahoma" panose="020B0604030504040204" pitchFamily="34" charset="0"/>
              </a:rPr>
              <a:t> al </a:t>
            </a:r>
            <a:r>
              <a:rPr lang="en-US" altLang="es-ES" sz="1800" b="0" dirty="0" err="1">
                <a:ea typeface="Tahoma" panose="020B0604030504040204" pitchFamily="34" charset="0"/>
                <a:cs typeface="Tahoma" panose="020B0604030504040204" pitchFamily="34" charset="0"/>
              </a:rPr>
              <a:t>anestésico</a:t>
            </a:r>
            <a:endParaRPr lang="en-US" altLang="es-ES" sz="1800" b="0" dirty="0">
              <a:ea typeface="Tahoma" panose="020B0604030504040204" pitchFamily="34" charset="0"/>
              <a:cs typeface="Tahoma" panose="020B0604030504040204" pitchFamily="34" charset="0"/>
            </a:endParaRPr>
          </a:p>
        </p:txBody>
      </p:sp>
      <p:sp>
        <p:nvSpPr>
          <p:cNvPr id="38933" name="Text Box 49"/>
          <p:cNvSpPr txBox="1">
            <a:spLocks noChangeArrowheads="1"/>
          </p:cNvSpPr>
          <p:nvPr/>
        </p:nvSpPr>
        <p:spPr bwMode="auto">
          <a:xfrm>
            <a:off x="8010701" y="5291138"/>
            <a:ext cx="1905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algn="ctr"/>
            <a:r>
              <a:rPr lang="en-US" altLang="es-ES" sz="1800" b="0" dirty="0" err="1">
                <a:ea typeface="Tahoma" panose="020B0604030504040204" pitchFamily="34" charset="0"/>
                <a:cs typeface="Tahoma" panose="020B0604030504040204" pitchFamily="34" charset="0"/>
              </a:rPr>
              <a:t>Trasmisión</a:t>
            </a:r>
            <a:r>
              <a:rPr lang="en-US" altLang="es-ES" sz="1800" b="0" dirty="0">
                <a:ea typeface="Tahoma" panose="020B0604030504040204" pitchFamily="34" charset="0"/>
                <a:cs typeface="Tahoma" panose="020B0604030504040204" pitchFamily="34" charset="0"/>
              </a:rPr>
              <a:t> de </a:t>
            </a:r>
            <a:r>
              <a:rPr lang="en-US" altLang="es-ES" sz="1800" b="0" dirty="0" err="1">
                <a:ea typeface="Tahoma" panose="020B0604030504040204" pitchFamily="34" charset="0"/>
                <a:cs typeface="Tahoma" panose="020B0604030504040204" pitchFamily="34" charset="0"/>
              </a:rPr>
              <a:t>infecciones</a:t>
            </a:r>
            <a:r>
              <a:rPr lang="en-US" altLang="es-ES" sz="1800" b="0" dirty="0">
                <a:ea typeface="Tahoma" panose="020B0604030504040204" pitchFamily="34" charset="0"/>
                <a:cs typeface="Tahoma" panose="020B0604030504040204" pitchFamily="34" charset="0"/>
              </a:rPr>
              <a:t> </a:t>
            </a:r>
          </a:p>
        </p:txBody>
      </p:sp>
      <p:sp>
        <p:nvSpPr>
          <p:cNvPr id="38934" name="Text Box 50"/>
          <p:cNvSpPr txBox="1">
            <a:spLocks noChangeArrowheads="1"/>
          </p:cNvSpPr>
          <p:nvPr/>
        </p:nvSpPr>
        <p:spPr bwMode="auto">
          <a:xfrm>
            <a:off x="5248636" y="367013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spcBef>
                <a:spcPct val="50000"/>
              </a:spcBef>
            </a:pPr>
            <a:r>
              <a:rPr lang="es-ES_tradnl" altLang="es-ES" sz="1800" b="0" dirty="0"/>
              <a:t>Complicaciones</a:t>
            </a:r>
            <a:endParaRPr lang="es-ES" altLang="es-ES" sz="1800" b="0" dirty="0"/>
          </a:p>
        </p:txBody>
      </p:sp>
    </p:spTree>
    <p:extLst>
      <p:ext uri="{BB962C8B-B14F-4D97-AF65-F5344CB8AC3E}">
        <p14:creationId xmlns:p14="http://schemas.microsoft.com/office/powerpoint/2010/main" val="36182569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Rot="1" noChangeArrowheads="1"/>
          </p:cNvSpPr>
          <p:nvPr>
            <p:ph type="title"/>
          </p:nvPr>
        </p:nvSpPr>
        <p:spPr>
          <a:xfrm>
            <a:off x="2449429" y="3818648"/>
            <a:ext cx="8510588" cy="1325562"/>
          </a:xfrm>
        </p:spPr>
        <p:txBody>
          <a:bodyPr/>
          <a:lstStyle/>
          <a:p>
            <a:pPr eaLnBrk="1" hangingPunct="1">
              <a:defRPr/>
            </a:pPr>
            <a:r>
              <a:rPr lang="es-ES_tradnl" dirty="0" smtClean="0">
                <a:solidFill>
                  <a:schemeClr val="tx1"/>
                </a:solidFill>
                <a:latin typeface="Tahoma" panose="020B0604030504040204" pitchFamily="34" charset="0"/>
                <a:ea typeface="Tahoma" panose="020B0604030504040204" pitchFamily="34" charset="0"/>
                <a:cs typeface="Tahoma" panose="020B0604030504040204" pitchFamily="34" charset="0"/>
              </a:rPr>
              <a:t>Dilataciones esofágicas</a:t>
            </a:r>
          </a:p>
        </p:txBody>
      </p:sp>
      <p:sp>
        <p:nvSpPr>
          <p:cNvPr id="24579" name="Text Box 5"/>
          <p:cNvSpPr txBox="1">
            <a:spLocks noChangeArrowheads="1"/>
          </p:cNvSpPr>
          <p:nvPr/>
        </p:nvSpPr>
        <p:spPr bwMode="auto">
          <a:xfrm>
            <a:off x="2856414" y="4114717"/>
            <a:ext cx="7345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endParaRPr lang="es-ES" altLang="es-ES" b="0"/>
          </a:p>
        </p:txBody>
      </p:sp>
    </p:spTree>
    <p:extLst>
      <p:ext uri="{BB962C8B-B14F-4D97-AF65-F5344CB8AC3E}">
        <p14:creationId xmlns:p14="http://schemas.microsoft.com/office/powerpoint/2010/main" val="40371715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2279650" y="649706"/>
            <a:ext cx="3981116" cy="1026694"/>
          </a:xfrm>
        </p:spPr>
        <p:txBody>
          <a:bodyPr>
            <a:normAutofit/>
          </a:bodyPr>
          <a:lstStyle/>
          <a:p>
            <a:pPr eaLnBrk="1" hangingPunct="1">
              <a:defRPr/>
            </a:pPr>
            <a:r>
              <a:rPr lang="es-ES_tradnl"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Estenosis esofágica</a:t>
            </a:r>
          </a:p>
        </p:txBody>
      </p:sp>
      <p:sp>
        <p:nvSpPr>
          <p:cNvPr id="132099" name="Rectangle 3"/>
          <p:cNvSpPr>
            <a:spLocks noGrp="1" noRot="1" noChangeArrowheads="1"/>
          </p:cNvSpPr>
          <p:nvPr>
            <p:ph type="body" idx="1"/>
          </p:nvPr>
        </p:nvSpPr>
        <p:spPr>
          <a:xfrm>
            <a:off x="6050297" y="1911101"/>
            <a:ext cx="8540750" cy="4422775"/>
          </a:xfrm>
        </p:spPr>
        <p:txBody>
          <a:bodyPr>
            <a:normAutofit/>
          </a:bodyPr>
          <a:lstStyle/>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Post-cáustico</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Péptica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Post-Escleroterapia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Post-Quirúrgica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Congénita</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Vasculitis</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Infecciones</a:t>
            </a:r>
          </a:p>
          <a:p>
            <a:pPr eaLnBrk="1" hangingPunct="1">
              <a:lnSpc>
                <a:spcPct val="90000"/>
              </a:lnSpc>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Radioterapia</a:t>
            </a:r>
          </a:p>
          <a:p>
            <a:pPr eaLnBrk="1" hangingPunct="1">
              <a:lnSpc>
                <a:spcPct val="90000"/>
              </a:lnSpc>
              <a:buFont typeface="Wingdings" panose="05000000000000000000" pitchFamily="2" charset="2"/>
              <a:buChar char="Ø"/>
              <a:defRPr/>
            </a:pPr>
            <a:r>
              <a:rPr lang="es-ES_tradnl" sz="2000" dirty="0" smtClean="0">
                <a:latin typeface="Tahoma" panose="020B0604030504040204" pitchFamily="34" charset="0"/>
                <a:ea typeface="Tahoma" panose="020B0604030504040204" pitchFamily="34" charset="0"/>
                <a:cs typeface="Tahoma" panose="020B0604030504040204" pitchFamily="34" charset="0"/>
              </a:rPr>
              <a:t>Epidermólisis bullosa</a:t>
            </a:r>
            <a:endParaRPr lang="es-ES_tradnl" sz="2000" dirty="0">
              <a:latin typeface="Tahoma" panose="020B0604030504040204" pitchFamily="34" charset="0"/>
              <a:ea typeface="Tahoma" panose="020B0604030504040204" pitchFamily="34" charset="0"/>
              <a:cs typeface="Tahoma" panose="020B0604030504040204" pitchFamily="34" charset="0"/>
            </a:endParaRPr>
          </a:p>
        </p:txBody>
      </p:sp>
      <p:pic>
        <p:nvPicPr>
          <p:cNvPr id="25604" name="Picture 4" descr="estenosis tub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2060576"/>
            <a:ext cx="3200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8108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Grp="1" noChangeAspect="1"/>
          </p:cNvGraphicFramePr>
          <p:nvPr>
            <p:ph type="chart" idx="1"/>
          </p:nvPr>
        </p:nvGraphicFramePr>
        <p:xfrm>
          <a:off x="599823" y="1218448"/>
          <a:ext cx="11179176" cy="5872163"/>
        </p:xfrm>
        <a:graphic>
          <a:graphicData uri="http://schemas.openxmlformats.org/presentationml/2006/ole">
            <mc:AlternateContent xmlns:mc="http://schemas.openxmlformats.org/markup-compatibility/2006">
              <mc:Choice xmlns:v="urn:schemas-microsoft-com:vml" Requires="v">
                <p:oleObj spid="_x0000_s23615" name="Gráfico" r:id="rId3" imgW="7667666" imgH="4019483" progId="MSGraph.Chart.8">
                  <p:embed followColorScheme="textAndBackground"/>
                </p:oleObj>
              </mc:Choice>
              <mc:Fallback>
                <p:oleObj name="Gráfico" r:id="rId3" imgW="7667666" imgH="4019483" progId="MSGraph.Chart.8">
                  <p:embed followColorScheme="textAndBackground"/>
                  <p:pic>
                    <p:nvPicPr>
                      <p:cNvPr id="0" name=""/>
                      <p:cNvPicPr>
                        <a:picLocks noChangeAspect="1" noChangeArrowheads="1"/>
                      </p:cNvPicPr>
                      <p:nvPr/>
                    </p:nvPicPr>
                    <p:blipFill>
                      <a:blip r:embed="rId4"/>
                      <a:srcRect/>
                      <a:stretch>
                        <a:fillRect/>
                      </a:stretch>
                    </p:blipFill>
                    <p:spPr bwMode="auto">
                      <a:xfrm>
                        <a:off x="599823" y="1218448"/>
                        <a:ext cx="11179176" cy="587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23" name="Rectangle 3"/>
          <p:cNvSpPr>
            <a:spLocks noGrp="1" noChangeArrowheads="1"/>
          </p:cNvSpPr>
          <p:nvPr>
            <p:ph type="title"/>
          </p:nvPr>
        </p:nvSpPr>
        <p:spPr>
          <a:xfrm>
            <a:off x="2954840" y="457200"/>
            <a:ext cx="6758655" cy="836029"/>
          </a:xfrm>
        </p:spPr>
        <p:txBody>
          <a:bodyPr vert="horz" lIns="92075" tIns="46038" rIns="92075" bIns="46038" rtlCol="0" anchor="t">
            <a:normAutofit/>
          </a:bodyPr>
          <a:lstStyle/>
          <a:p>
            <a:pPr eaLnBrk="1" hangingPunct="1">
              <a:defRPr/>
            </a:pPr>
            <a:r>
              <a:rPr lang="es-ES_tradnl" sz="2000" dirty="0">
                <a:solidFill>
                  <a:schemeClr val="tx1"/>
                </a:solidFill>
                <a:latin typeface="Tahoma" panose="020B0604030504040204" pitchFamily="34" charset="0"/>
                <a:ea typeface="Tahoma" panose="020B0604030504040204" pitchFamily="34" charset="0"/>
                <a:cs typeface="Tahoma" panose="020B0604030504040204" pitchFamily="34" charset="0"/>
              </a:rPr>
              <a:t>Causas más frecuentes de estenosis esofágica </a:t>
            </a:r>
            <a:br>
              <a:rPr lang="es-ES_tradnl"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s-ES_tradnl" sz="2000" dirty="0">
                <a:solidFill>
                  <a:schemeClr val="tx1"/>
                </a:solidFill>
                <a:latin typeface="Tahoma" panose="020B0604030504040204" pitchFamily="34" charset="0"/>
                <a:ea typeface="Tahoma" panose="020B0604030504040204" pitchFamily="34" charset="0"/>
                <a:cs typeface="Tahoma" panose="020B0604030504040204" pitchFamily="34" charset="0"/>
              </a:rPr>
              <a:t>Hospital Pediátrico Universitario “Juan Manuel Márquez”</a:t>
            </a:r>
          </a:p>
        </p:txBody>
      </p:sp>
      <p:sp>
        <p:nvSpPr>
          <p:cNvPr id="3076" name="Text Box 4"/>
          <p:cNvSpPr txBox="1">
            <a:spLocks noChangeArrowheads="1"/>
          </p:cNvSpPr>
          <p:nvPr/>
        </p:nvSpPr>
        <p:spPr bwMode="auto">
          <a:xfrm>
            <a:off x="2133600" y="6019800"/>
            <a:ext cx="704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r>
              <a:rPr lang="es-ES_tradnl" altLang="es-ES" sz="1600" b="0" dirty="0">
                <a:solidFill>
                  <a:schemeClr val="tx1"/>
                </a:solidFill>
                <a:latin typeface="Times New Roman" panose="02020603050405020304" pitchFamily="18" charset="0"/>
              </a:rPr>
              <a:t>n = 60</a:t>
            </a:r>
          </a:p>
        </p:txBody>
      </p:sp>
    </p:spTree>
    <p:extLst>
      <p:ext uri="{BB962C8B-B14F-4D97-AF65-F5344CB8AC3E}">
        <p14:creationId xmlns:p14="http://schemas.microsoft.com/office/powerpoint/2010/main" val="20273783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2566988" y="156371"/>
            <a:ext cx="6197181" cy="646111"/>
          </a:xfrm>
        </p:spPr>
        <p:txBody>
          <a:bodyPr>
            <a:normAutofit/>
          </a:bodyPr>
          <a:lstStyle/>
          <a:p>
            <a:pPr eaLnBrk="1" hangingPunct="1">
              <a:defRPr/>
            </a:pPr>
            <a:r>
              <a:rPr lang="es-ES_tradnl" sz="3200" dirty="0">
                <a:solidFill>
                  <a:schemeClr val="tx1"/>
                </a:solidFill>
                <a:latin typeface="Tahoma" panose="020B0604030504040204" pitchFamily="34" charset="0"/>
                <a:ea typeface="Tahoma" panose="020B0604030504040204" pitchFamily="34" charset="0"/>
                <a:cs typeface="Tahoma" panose="020B0604030504040204" pitchFamily="34" charset="0"/>
              </a:rPr>
              <a:t>Dilatación de estenosis esofágica</a:t>
            </a:r>
          </a:p>
        </p:txBody>
      </p:sp>
      <p:sp>
        <p:nvSpPr>
          <p:cNvPr id="32771" name="Text Box 3"/>
          <p:cNvSpPr txBox="1">
            <a:spLocks noChangeArrowheads="1"/>
          </p:cNvSpPr>
          <p:nvPr/>
        </p:nvSpPr>
        <p:spPr bwMode="auto">
          <a:xfrm>
            <a:off x="7391400"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endParaRPr lang="es-ES" altLang="es-ES" b="0">
              <a:solidFill>
                <a:schemeClr val="tx1"/>
              </a:solidFill>
            </a:endParaRPr>
          </a:p>
        </p:txBody>
      </p:sp>
      <p:sp>
        <p:nvSpPr>
          <p:cNvPr id="32772" name="Text Box 4"/>
          <p:cNvSpPr txBox="1">
            <a:spLocks noChangeArrowheads="1"/>
          </p:cNvSpPr>
          <p:nvPr/>
        </p:nvSpPr>
        <p:spPr bwMode="auto">
          <a:xfrm>
            <a:off x="5375276" y="126841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Dilatadores por sesión</a:t>
            </a:r>
          </a:p>
        </p:txBody>
      </p:sp>
      <p:sp>
        <p:nvSpPr>
          <p:cNvPr id="32773" name="Text Box 5"/>
          <p:cNvSpPr txBox="1">
            <a:spLocks noChangeArrowheads="1"/>
          </p:cNvSpPr>
          <p:nvPr/>
        </p:nvSpPr>
        <p:spPr bwMode="auto">
          <a:xfrm>
            <a:off x="5375275" y="2205039"/>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Número de veces de realizado el tratamiento</a:t>
            </a:r>
          </a:p>
        </p:txBody>
      </p:sp>
      <p:sp>
        <p:nvSpPr>
          <p:cNvPr id="32774" name="Text Box 6"/>
          <p:cNvSpPr txBox="1">
            <a:spLocks noChangeArrowheads="1"/>
          </p:cNvSpPr>
          <p:nvPr/>
        </p:nvSpPr>
        <p:spPr bwMode="auto">
          <a:xfrm>
            <a:off x="5303838" y="3213101"/>
            <a:ext cx="5040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Paso del equipo, luz mayor </a:t>
            </a:r>
          </a:p>
          <a:p>
            <a:pPr eaLnBrk="1" hangingPunct="1"/>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de 10mm</a:t>
            </a:r>
          </a:p>
        </p:txBody>
      </p:sp>
      <p:sp>
        <p:nvSpPr>
          <p:cNvPr id="32775" name="Text Box 7"/>
          <p:cNvSpPr txBox="1">
            <a:spLocks noChangeArrowheads="1"/>
          </p:cNvSpPr>
          <p:nvPr/>
        </p:nvSpPr>
        <p:spPr bwMode="auto">
          <a:xfrm>
            <a:off x="5375275" y="4292601"/>
            <a:ext cx="51133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Disfagia esporádica. Dilataciones entre 3 y 6 meses</a:t>
            </a:r>
          </a:p>
        </p:txBody>
      </p:sp>
      <p:sp>
        <p:nvSpPr>
          <p:cNvPr id="32776" name="Text Box 8"/>
          <p:cNvSpPr txBox="1">
            <a:spLocks noChangeArrowheads="1"/>
          </p:cNvSpPr>
          <p:nvPr/>
        </p:nvSpPr>
        <p:spPr bwMode="auto">
          <a:xfrm>
            <a:off x="5375276" y="5445126"/>
            <a:ext cx="4932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_tradnl"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No paso de la guía o complicaciones</a:t>
            </a:r>
          </a:p>
        </p:txBody>
      </p:sp>
      <p:sp>
        <p:nvSpPr>
          <p:cNvPr id="228361" name="AutoShape 9"/>
          <p:cNvSpPr>
            <a:spLocks noChangeArrowheads="1"/>
          </p:cNvSpPr>
          <p:nvPr/>
        </p:nvSpPr>
        <p:spPr bwMode="auto">
          <a:xfrm>
            <a:off x="2566988" y="1268413"/>
            <a:ext cx="2736850" cy="576262"/>
          </a:xfrm>
          <a:prstGeom prst="rightArrowCallout">
            <a:avLst>
              <a:gd name="adj1" fmla="val 25000"/>
              <a:gd name="adj2" fmla="val 25000"/>
              <a:gd name="adj3" fmla="val 79155"/>
              <a:gd name="adj4" fmla="val 66667"/>
            </a:avLst>
          </a:prstGeom>
          <a:solidFill>
            <a:srgbClr val="F3EDC3"/>
          </a:solidFill>
          <a:ln w="9525">
            <a:solidFill>
              <a:srgbClr val="F3EDC3"/>
            </a:solidFill>
            <a:miter lim="800000"/>
            <a:headEnd/>
            <a:tailEnd/>
          </a:ln>
          <a:effectLst/>
        </p:spPr>
        <p:txBody>
          <a:bodyPr wrap="none" anchor="ctr"/>
          <a:lstStyle/>
          <a:p>
            <a:pPr algn="ctr">
              <a:defRPr/>
            </a:pPr>
            <a:r>
              <a:rPr lang="es-ES_tradnl" sz="2400" dirty="0">
                <a:solidFill>
                  <a:srgbClr val="FF3300"/>
                </a:solidFill>
                <a:latin typeface="Tahoma" panose="020B0604030504040204" pitchFamily="34" charset="0"/>
                <a:ea typeface="Tahoma" panose="020B0604030504040204" pitchFamily="34" charset="0"/>
                <a:cs typeface="Tahoma" panose="020B0604030504040204" pitchFamily="34" charset="0"/>
              </a:rPr>
              <a:t>Dilataciones</a:t>
            </a:r>
          </a:p>
        </p:txBody>
      </p:sp>
      <p:sp>
        <p:nvSpPr>
          <p:cNvPr id="32778" name="AutoShape 10"/>
          <p:cNvSpPr>
            <a:spLocks noChangeArrowheads="1"/>
          </p:cNvSpPr>
          <p:nvPr/>
        </p:nvSpPr>
        <p:spPr bwMode="auto">
          <a:xfrm>
            <a:off x="2495550" y="2276476"/>
            <a:ext cx="2736850" cy="576263"/>
          </a:xfrm>
          <a:prstGeom prst="rightArrowCallout">
            <a:avLst>
              <a:gd name="adj1" fmla="val 25000"/>
              <a:gd name="adj2" fmla="val 25000"/>
              <a:gd name="adj3" fmla="val 79155"/>
              <a:gd name="adj4" fmla="val 66667"/>
            </a:avLst>
          </a:prstGeom>
          <a:solidFill>
            <a:srgbClr val="F3EDC3"/>
          </a:solidFill>
          <a:ln w="9525">
            <a:solidFill>
              <a:schemeClr val="tx1"/>
            </a:solidFill>
            <a:miter lim="800000"/>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algn="ctr" eaLnBrk="1" hangingPunct="1"/>
            <a:r>
              <a:rPr lang="es-ES_tradnl" altLang="es-ES" sz="2400" b="0" dirty="0">
                <a:solidFill>
                  <a:srgbClr val="FF3300"/>
                </a:solidFill>
                <a:latin typeface="Tahoma" panose="020B0604030504040204" pitchFamily="34" charset="0"/>
                <a:ea typeface="Tahoma" panose="020B0604030504040204" pitchFamily="34" charset="0"/>
                <a:cs typeface="Tahoma" panose="020B0604030504040204" pitchFamily="34" charset="0"/>
              </a:rPr>
              <a:t>Sesión</a:t>
            </a:r>
          </a:p>
        </p:txBody>
      </p:sp>
      <p:sp>
        <p:nvSpPr>
          <p:cNvPr id="32779" name="AutoShape 11"/>
          <p:cNvSpPr>
            <a:spLocks noChangeArrowheads="1"/>
          </p:cNvSpPr>
          <p:nvPr/>
        </p:nvSpPr>
        <p:spPr bwMode="auto">
          <a:xfrm>
            <a:off x="2566989" y="3284538"/>
            <a:ext cx="2592387" cy="576262"/>
          </a:xfrm>
          <a:prstGeom prst="rightArrowCallout">
            <a:avLst>
              <a:gd name="adj1" fmla="val 25000"/>
              <a:gd name="adj2" fmla="val 25000"/>
              <a:gd name="adj3" fmla="val 74977"/>
              <a:gd name="adj4" fmla="val 66667"/>
            </a:avLst>
          </a:prstGeom>
          <a:solidFill>
            <a:srgbClr val="F3EDC3"/>
          </a:solidFill>
          <a:ln w="9525">
            <a:solidFill>
              <a:schemeClr val="tx1"/>
            </a:solidFill>
            <a:miter lim="800000"/>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algn="ctr" eaLnBrk="1" hangingPunct="1"/>
            <a:r>
              <a:rPr lang="es-ES_tradnl" altLang="es-ES" sz="2400" b="0" dirty="0">
                <a:solidFill>
                  <a:srgbClr val="FF3300"/>
                </a:solidFill>
                <a:latin typeface="Tahoma" panose="020B0604030504040204" pitchFamily="34" charset="0"/>
                <a:ea typeface="Tahoma" panose="020B0604030504040204" pitchFamily="34" charset="0"/>
                <a:cs typeface="Tahoma" panose="020B0604030504040204" pitchFamily="34" charset="0"/>
              </a:rPr>
              <a:t>Curación</a:t>
            </a:r>
          </a:p>
        </p:txBody>
      </p:sp>
      <p:sp>
        <p:nvSpPr>
          <p:cNvPr id="32780" name="AutoShape 12"/>
          <p:cNvSpPr>
            <a:spLocks noChangeArrowheads="1"/>
          </p:cNvSpPr>
          <p:nvPr/>
        </p:nvSpPr>
        <p:spPr bwMode="auto">
          <a:xfrm>
            <a:off x="2566988" y="4292600"/>
            <a:ext cx="2736850" cy="649288"/>
          </a:xfrm>
          <a:prstGeom prst="rightArrowCallout">
            <a:avLst>
              <a:gd name="adj1" fmla="val 25000"/>
              <a:gd name="adj2" fmla="val 25000"/>
              <a:gd name="adj3" fmla="val 70253"/>
              <a:gd name="adj4" fmla="val 66667"/>
            </a:avLst>
          </a:prstGeom>
          <a:solidFill>
            <a:srgbClr val="F3EDC3"/>
          </a:solidFill>
          <a:ln w="9525">
            <a:solidFill>
              <a:schemeClr val="tx1"/>
            </a:solidFill>
            <a:miter lim="800000"/>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algn="ctr" eaLnBrk="1" hangingPunct="1"/>
            <a:endParaRPr lang="es-ES" altLang="es-ES" b="0">
              <a:solidFill>
                <a:srgbClr val="FF3300"/>
              </a:solidFill>
            </a:endParaRPr>
          </a:p>
        </p:txBody>
      </p:sp>
      <p:sp>
        <p:nvSpPr>
          <p:cNvPr id="32781" name="Text Box 13"/>
          <p:cNvSpPr txBox="1">
            <a:spLocks noChangeArrowheads="1"/>
          </p:cNvSpPr>
          <p:nvPr/>
        </p:nvSpPr>
        <p:spPr bwMode="auto">
          <a:xfrm>
            <a:off x="2782888" y="4365626"/>
            <a:ext cx="1009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endParaRPr lang="es-ES" altLang="es-ES" b="0">
              <a:solidFill>
                <a:schemeClr val="tx1"/>
              </a:solidFill>
            </a:endParaRPr>
          </a:p>
        </p:txBody>
      </p:sp>
      <p:sp>
        <p:nvSpPr>
          <p:cNvPr id="32782" name="Text Box 14"/>
          <p:cNvSpPr txBox="1">
            <a:spLocks noChangeArrowheads="1"/>
          </p:cNvSpPr>
          <p:nvPr/>
        </p:nvSpPr>
        <p:spPr bwMode="auto">
          <a:xfrm>
            <a:off x="2640013" y="4365625"/>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sz="2400" dirty="0">
                <a:solidFill>
                  <a:srgbClr val="FF3300"/>
                </a:solidFill>
              </a:rPr>
              <a:t> </a:t>
            </a:r>
            <a:r>
              <a:rPr lang="es-ES_tradnl" altLang="es-ES" sz="2400" b="0" dirty="0">
                <a:solidFill>
                  <a:srgbClr val="FF3300"/>
                </a:solidFill>
              </a:rPr>
              <a:t>Mejoría</a:t>
            </a:r>
          </a:p>
        </p:txBody>
      </p:sp>
      <p:sp>
        <p:nvSpPr>
          <p:cNvPr id="32783" name="AutoShape 15"/>
          <p:cNvSpPr>
            <a:spLocks noChangeArrowheads="1"/>
          </p:cNvSpPr>
          <p:nvPr/>
        </p:nvSpPr>
        <p:spPr bwMode="auto">
          <a:xfrm>
            <a:off x="2566988" y="5516563"/>
            <a:ext cx="2736850" cy="576262"/>
          </a:xfrm>
          <a:prstGeom prst="rightArrowCallout">
            <a:avLst>
              <a:gd name="adj1" fmla="val 25000"/>
              <a:gd name="adj2" fmla="val 25000"/>
              <a:gd name="adj3" fmla="val 79155"/>
              <a:gd name="adj4" fmla="val 66667"/>
            </a:avLst>
          </a:prstGeom>
          <a:solidFill>
            <a:srgbClr val="F3EDC3"/>
          </a:solidFill>
          <a:ln w="9525">
            <a:solidFill>
              <a:schemeClr val="tx1"/>
            </a:solidFill>
            <a:miter lim="800000"/>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32784" name="Text Box 16"/>
          <p:cNvSpPr txBox="1">
            <a:spLocks noChangeArrowheads="1"/>
          </p:cNvSpPr>
          <p:nvPr/>
        </p:nvSpPr>
        <p:spPr bwMode="auto">
          <a:xfrm>
            <a:off x="2782889" y="558958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sz="2400" b="0" dirty="0">
                <a:solidFill>
                  <a:srgbClr val="FF3300"/>
                </a:solidFill>
              </a:rPr>
              <a:t>Fracaso</a:t>
            </a:r>
          </a:p>
        </p:txBody>
      </p:sp>
    </p:spTree>
    <p:extLst>
      <p:ext uri="{BB962C8B-B14F-4D97-AF65-F5344CB8AC3E}">
        <p14:creationId xmlns:p14="http://schemas.microsoft.com/office/powerpoint/2010/main" val="1735648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3841809" y="614837"/>
            <a:ext cx="4265075" cy="1280890"/>
          </a:xfrm>
          <a:noFill/>
          <a:extLst>
            <a:ext uri="{909E8E84-426E-40DD-AFC4-6F175D3DCCD1}">
              <a14:hiddenFill xmlns:a14="http://schemas.microsoft.com/office/drawing/2010/main">
                <a:solidFill>
                  <a:srgbClr val="FFFFFF"/>
                </a:solidFill>
              </a14:hiddenFill>
            </a:ext>
          </a:extLst>
        </p:spPr>
        <p:txBody>
          <a:bodyPr vert="horz" lIns="92075" tIns="46038" rIns="92075" bIns="46038" rtlCol="0" anchor="t">
            <a:normAutofit/>
          </a:bodyPr>
          <a:lstStyle/>
          <a:p>
            <a:r>
              <a:rPr lang="es-ES" altLang="es-ES" sz="2800" dirty="0">
                <a:solidFill>
                  <a:schemeClr val="tx1"/>
                </a:solidFill>
                <a:latin typeface="Tahoma" panose="020B0604030504040204" pitchFamily="34" charset="0"/>
                <a:ea typeface="Tahoma" panose="020B0604030504040204" pitchFamily="34" charset="0"/>
                <a:cs typeface="Tahoma" panose="020B0604030504040204" pitchFamily="34" charset="0"/>
              </a:rPr>
              <a:t>Estenosis esofágica</a:t>
            </a:r>
            <a:br>
              <a:rPr lang="es-ES" altLang="es-ES" sz="28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s-ES" altLang="es-ES" sz="2800" dirty="0">
                <a:solidFill>
                  <a:schemeClr val="tx1"/>
                </a:solidFill>
                <a:latin typeface="Tahoma" panose="020B0604030504040204" pitchFamily="34" charset="0"/>
                <a:ea typeface="Tahoma" panose="020B0604030504040204" pitchFamily="34" charset="0"/>
                <a:cs typeface="Tahoma" panose="020B0604030504040204" pitchFamily="34" charset="0"/>
              </a:rPr>
              <a:t>Métodos de dilatación</a:t>
            </a:r>
          </a:p>
        </p:txBody>
      </p:sp>
      <p:sp>
        <p:nvSpPr>
          <p:cNvPr id="185347" name="Rectangle 3"/>
          <p:cNvSpPr>
            <a:spLocks noGrp="1" noRot="1" noChangeArrowheads="1"/>
          </p:cNvSpPr>
          <p:nvPr>
            <p:ph type="body" idx="1"/>
          </p:nvPr>
        </p:nvSpPr>
        <p:spPr>
          <a:xfrm>
            <a:off x="2589212" y="2133600"/>
            <a:ext cx="3009483" cy="3777622"/>
          </a:xfrm>
        </p:spPr>
        <p:txBody>
          <a:bodyPr vert="horz" lIns="92075" tIns="46038" rIns="92075" bIns="46038" rtlCol="0">
            <a:normAutofit/>
          </a:bodyPr>
          <a:lstStyle/>
          <a:p>
            <a:pPr>
              <a:buFont typeface="Wingdings" panose="05000000000000000000" pitchFamily="2" charset="2"/>
              <a:buChar char="Ø"/>
              <a:defRPr/>
            </a:pPr>
            <a:r>
              <a:rPr lang="es-E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Según eje Longitudinal</a:t>
            </a:r>
          </a:p>
          <a:p>
            <a:pPr>
              <a:buClr>
                <a:srgbClr val="FFFF00"/>
              </a:buClr>
              <a:buFont typeface="Wingdings" panose="05000000000000000000" pitchFamily="2" charset="2"/>
              <a:buNone/>
              <a:defRPr/>
            </a:pPr>
            <a:r>
              <a:rPr lang="es-ES" sz="2800" b="1" dirty="0">
                <a:solidFill>
                  <a:srgbClr val="FFFF66"/>
                </a:solidFill>
              </a:rPr>
              <a:t>    	</a:t>
            </a:r>
            <a:r>
              <a:rPr lang="es-ES" sz="1600" dirty="0" err="1">
                <a:latin typeface="Tahoma" panose="020B0604030504040204" pitchFamily="34" charset="0"/>
                <a:ea typeface="Tahoma" panose="020B0604030504040204" pitchFamily="34" charset="0"/>
                <a:cs typeface="Tahoma" panose="020B0604030504040204" pitchFamily="34" charset="0"/>
              </a:rPr>
              <a:t>Hurst</a:t>
            </a:r>
            <a:endParaRPr lang="es-ES" sz="1600" dirty="0">
              <a:latin typeface="Tahoma" panose="020B0604030504040204" pitchFamily="34" charset="0"/>
              <a:ea typeface="Tahoma" panose="020B0604030504040204" pitchFamily="34" charset="0"/>
              <a:cs typeface="Tahoma" panose="020B0604030504040204" pitchFamily="34" charset="0"/>
            </a:endParaRPr>
          </a:p>
          <a:p>
            <a:pPr>
              <a:buClr>
                <a:srgbClr val="FFFF00"/>
              </a:buClr>
              <a:buFont typeface="Wingdings" panose="05000000000000000000" pitchFamily="2" charset="2"/>
              <a:buNone/>
              <a:defRPr/>
            </a:pPr>
            <a:r>
              <a:rPr lang="es-ES" sz="1600" dirty="0">
                <a:latin typeface="Tahoma" panose="020B0604030504040204" pitchFamily="34" charset="0"/>
                <a:ea typeface="Tahoma" panose="020B0604030504040204" pitchFamily="34" charset="0"/>
                <a:cs typeface="Tahoma" panose="020B0604030504040204" pitchFamily="34" charset="0"/>
              </a:rPr>
              <a:t>    	</a:t>
            </a:r>
            <a:r>
              <a:rPr lang="es-ES" sz="1600" dirty="0" err="1">
                <a:latin typeface="Tahoma" panose="020B0604030504040204" pitchFamily="34" charset="0"/>
                <a:ea typeface="Tahoma" panose="020B0604030504040204" pitchFamily="34" charset="0"/>
                <a:cs typeface="Tahoma" panose="020B0604030504040204" pitchFamily="34" charset="0"/>
              </a:rPr>
              <a:t>Maloney</a:t>
            </a:r>
            <a:endParaRPr lang="es-ES" sz="1600" dirty="0">
              <a:latin typeface="Tahoma" panose="020B0604030504040204" pitchFamily="34" charset="0"/>
              <a:ea typeface="Tahoma" panose="020B0604030504040204" pitchFamily="34" charset="0"/>
              <a:cs typeface="Tahoma" panose="020B0604030504040204" pitchFamily="34" charset="0"/>
            </a:endParaRPr>
          </a:p>
          <a:p>
            <a:pPr>
              <a:buClr>
                <a:srgbClr val="FFFF00"/>
              </a:buClr>
              <a:buFont typeface="Wingdings" panose="05000000000000000000" pitchFamily="2" charset="2"/>
              <a:buNone/>
              <a:defRPr/>
            </a:pPr>
            <a:r>
              <a:rPr lang="es-ES" sz="1600" dirty="0">
                <a:latin typeface="Tahoma" panose="020B0604030504040204" pitchFamily="34" charset="0"/>
                <a:ea typeface="Tahoma" panose="020B0604030504040204" pitchFamily="34" charset="0"/>
                <a:cs typeface="Tahoma" panose="020B0604030504040204" pitchFamily="34" charset="0"/>
              </a:rPr>
              <a:t>    	Eder-</a:t>
            </a:r>
            <a:r>
              <a:rPr lang="es-ES" sz="1600" dirty="0" err="1">
                <a:latin typeface="Tahoma" panose="020B0604030504040204" pitchFamily="34" charset="0"/>
                <a:ea typeface="Tahoma" panose="020B0604030504040204" pitchFamily="34" charset="0"/>
                <a:cs typeface="Tahoma" panose="020B0604030504040204" pitchFamily="34" charset="0"/>
              </a:rPr>
              <a:t>Puestow</a:t>
            </a:r>
            <a:endParaRPr lang="es-ES" sz="1600" dirty="0">
              <a:latin typeface="Tahoma" panose="020B0604030504040204" pitchFamily="34" charset="0"/>
              <a:ea typeface="Tahoma" panose="020B0604030504040204" pitchFamily="34" charset="0"/>
              <a:cs typeface="Tahoma" panose="020B0604030504040204" pitchFamily="34" charset="0"/>
            </a:endParaRPr>
          </a:p>
          <a:p>
            <a:pPr>
              <a:buClr>
                <a:srgbClr val="FFFF00"/>
              </a:buClr>
              <a:buFont typeface="Wingdings" panose="05000000000000000000" pitchFamily="2" charset="2"/>
              <a:buNone/>
              <a:defRPr/>
            </a:pPr>
            <a:r>
              <a:rPr lang="es-ES" sz="1600" dirty="0">
                <a:latin typeface="Tahoma" panose="020B0604030504040204" pitchFamily="34" charset="0"/>
                <a:ea typeface="Tahoma" panose="020B0604030504040204" pitchFamily="34" charset="0"/>
                <a:cs typeface="Tahoma" panose="020B0604030504040204" pitchFamily="34" charset="0"/>
              </a:rPr>
              <a:t>    	</a:t>
            </a:r>
            <a:r>
              <a:rPr lang="es-ES" sz="1600" dirty="0" err="1">
                <a:latin typeface="Tahoma" panose="020B0604030504040204" pitchFamily="34" charset="0"/>
                <a:ea typeface="Tahoma" panose="020B0604030504040204" pitchFamily="34" charset="0"/>
                <a:cs typeface="Tahoma" panose="020B0604030504040204" pitchFamily="34" charset="0"/>
              </a:rPr>
              <a:t>Savary-Gilliard</a:t>
            </a:r>
            <a:endParaRPr lang="es-ES" sz="1600" dirty="0">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Ø"/>
              <a:defRPr/>
            </a:pPr>
            <a:r>
              <a:rPr lang="es-ES"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Según eje Radial</a:t>
            </a:r>
          </a:p>
          <a:p>
            <a:pPr>
              <a:buClr>
                <a:srgbClr val="FFFF00"/>
              </a:buClr>
              <a:buFont typeface="Wingdings" panose="05000000000000000000" pitchFamily="2" charset="2"/>
              <a:buNone/>
              <a:defRPr/>
            </a:pPr>
            <a:r>
              <a:rPr lang="es-ES" sz="2800" b="1" dirty="0">
                <a:solidFill>
                  <a:srgbClr val="FFFF66"/>
                </a:solidFill>
              </a:rPr>
              <a:t>    	</a:t>
            </a:r>
            <a:r>
              <a:rPr lang="es-ES" sz="1600" dirty="0">
                <a:solidFill>
                  <a:schemeClr val="tx1"/>
                </a:solidFill>
                <a:latin typeface="Tahoma" panose="020B0604030504040204" pitchFamily="34" charset="0"/>
                <a:ea typeface="Tahoma" panose="020B0604030504040204" pitchFamily="34" charset="0"/>
                <a:cs typeface="Tahoma" panose="020B0604030504040204" pitchFamily="34" charset="0"/>
              </a:rPr>
              <a:t>Sondas de Balón</a:t>
            </a:r>
          </a:p>
          <a:p>
            <a:pPr>
              <a:buClr>
                <a:srgbClr val="FFFF00"/>
              </a:buClr>
              <a:buFont typeface="Wingdings" panose="05000000000000000000" pitchFamily="2" charset="2"/>
              <a:buNone/>
              <a:defRPr/>
            </a:pPr>
            <a:endParaRPr lang="es-ES" sz="2800" dirty="0"/>
          </a:p>
        </p:txBody>
      </p:sp>
      <p:pic>
        <p:nvPicPr>
          <p:cNvPr id="26628" name="Picture 4" descr="Dilatacionfoto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989" y="2380917"/>
            <a:ext cx="3657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288505" y="5367227"/>
            <a:ext cx="3056021" cy="523220"/>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Bujías de Savary Gilliard 5mm, 7mm, 9 mm y 11 </a:t>
            </a:r>
            <a:r>
              <a:rPr lang="es-ES" sz="1400" dirty="0" err="1" smtClean="0">
                <a:latin typeface="Tahoma" panose="020B0604030504040204" pitchFamily="34" charset="0"/>
                <a:ea typeface="Tahoma" panose="020B0604030504040204" pitchFamily="34" charset="0"/>
                <a:cs typeface="Tahoma" panose="020B0604030504040204" pitchFamily="34" charset="0"/>
              </a:rPr>
              <a:t>mms</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36803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rrowheads="1"/>
          </p:cNvSpPr>
          <p:nvPr>
            <p:ph type="title"/>
          </p:nvPr>
        </p:nvSpPr>
        <p:spPr>
          <a:xfrm>
            <a:off x="2409085" y="414617"/>
            <a:ext cx="7801059" cy="756260"/>
          </a:xfrm>
        </p:spPr>
        <p:txBody>
          <a:bodyPr>
            <a:norm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Principio de acción de los dilatadores</a:t>
            </a:r>
          </a:p>
        </p:txBody>
      </p:sp>
      <p:grpSp>
        <p:nvGrpSpPr>
          <p:cNvPr id="27651" name="Group 3"/>
          <p:cNvGrpSpPr>
            <a:grpSpLocks/>
          </p:cNvGrpSpPr>
          <p:nvPr/>
        </p:nvGrpSpPr>
        <p:grpSpPr bwMode="auto">
          <a:xfrm>
            <a:off x="2424113" y="1628775"/>
            <a:ext cx="685800" cy="2305050"/>
            <a:chOff x="5121" y="1237"/>
            <a:chExt cx="1079" cy="3604"/>
          </a:xfrm>
        </p:grpSpPr>
        <p:sp>
          <p:nvSpPr>
            <p:cNvPr id="27688" name="Freeform 4"/>
            <p:cNvSpPr>
              <a:spLocks/>
            </p:cNvSpPr>
            <p:nvPr/>
          </p:nvSpPr>
          <p:spPr bwMode="auto">
            <a:xfrm rot="-111974">
              <a:off x="5121" y="1959"/>
              <a:ext cx="540" cy="2880"/>
            </a:xfrm>
            <a:custGeom>
              <a:avLst/>
              <a:gdLst>
                <a:gd name="T0" fmla="*/ 162 w 600"/>
                <a:gd name="T1" fmla="*/ 0 h 4140"/>
                <a:gd name="T2" fmla="*/ 162 w 600"/>
                <a:gd name="T3" fmla="*/ 1252 h 4140"/>
                <a:gd name="T4" fmla="*/ 486 w 600"/>
                <a:gd name="T5" fmla="*/ 1503 h 4140"/>
                <a:gd name="T6" fmla="*/ 486 w 600"/>
                <a:gd name="T7" fmla="*/ 1753 h 4140"/>
                <a:gd name="T8" fmla="*/ 162 w 600"/>
                <a:gd name="T9" fmla="*/ 2003 h 4140"/>
                <a:gd name="T10" fmla="*/ 0 w 600"/>
                <a:gd name="T11" fmla="*/ 2880 h 4140"/>
                <a:gd name="T12" fmla="*/ 0 60000 65536"/>
                <a:gd name="T13" fmla="*/ 0 60000 65536"/>
                <a:gd name="T14" fmla="*/ 0 60000 65536"/>
                <a:gd name="T15" fmla="*/ 0 60000 65536"/>
                <a:gd name="T16" fmla="*/ 0 60000 65536"/>
                <a:gd name="T17" fmla="*/ 0 60000 65536"/>
                <a:gd name="T18" fmla="*/ 0 w 600"/>
                <a:gd name="T19" fmla="*/ 0 h 4140"/>
                <a:gd name="T20" fmla="*/ 600 w 600"/>
                <a:gd name="T21" fmla="*/ 4140 h 4140"/>
              </a:gdLst>
              <a:ahLst/>
              <a:cxnLst>
                <a:cxn ang="T12">
                  <a:pos x="T0" y="T1"/>
                </a:cxn>
                <a:cxn ang="T13">
                  <a:pos x="T2" y="T3"/>
                </a:cxn>
                <a:cxn ang="T14">
                  <a:pos x="T4" y="T5"/>
                </a:cxn>
                <a:cxn ang="T15">
                  <a:pos x="T6" y="T7"/>
                </a:cxn>
                <a:cxn ang="T16">
                  <a:pos x="T8" y="T9"/>
                </a:cxn>
                <a:cxn ang="T17">
                  <a:pos x="T10" y="T11"/>
                </a:cxn>
              </a:cxnLst>
              <a:rect l="T18" t="T19" r="T20" b="T21"/>
              <a:pathLst>
                <a:path w="600" h="4140">
                  <a:moveTo>
                    <a:pt x="180" y="0"/>
                  </a:moveTo>
                  <a:cubicBezTo>
                    <a:pt x="150" y="720"/>
                    <a:pt x="120" y="1440"/>
                    <a:pt x="180" y="1800"/>
                  </a:cubicBezTo>
                  <a:cubicBezTo>
                    <a:pt x="240" y="2160"/>
                    <a:pt x="480" y="2040"/>
                    <a:pt x="540" y="2160"/>
                  </a:cubicBezTo>
                  <a:cubicBezTo>
                    <a:pt x="600" y="2280"/>
                    <a:pt x="600" y="2400"/>
                    <a:pt x="540" y="2520"/>
                  </a:cubicBezTo>
                  <a:cubicBezTo>
                    <a:pt x="480" y="2640"/>
                    <a:pt x="270" y="2610"/>
                    <a:pt x="180" y="2880"/>
                  </a:cubicBezTo>
                  <a:cubicBezTo>
                    <a:pt x="90" y="3150"/>
                    <a:pt x="45" y="3645"/>
                    <a:pt x="0" y="4140"/>
                  </a:cubicBezTo>
                </a:path>
              </a:pathLst>
            </a:custGeom>
            <a:noFill/>
            <a:ln w="5715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9" name="Freeform 5"/>
            <p:cNvSpPr>
              <a:spLocks/>
            </p:cNvSpPr>
            <p:nvPr/>
          </p:nvSpPr>
          <p:spPr bwMode="auto">
            <a:xfrm rot="173755" flipH="1">
              <a:off x="5660" y="1961"/>
              <a:ext cx="540" cy="2880"/>
            </a:xfrm>
            <a:custGeom>
              <a:avLst/>
              <a:gdLst>
                <a:gd name="T0" fmla="*/ 162 w 600"/>
                <a:gd name="T1" fmla="*/ 0 h 4140"/>
                <a:gd name="T2" fmla="*/ 162 w 600"/>
                <a:gd name="T3" fmla="*/ 1252 h 4140"/>
                <a:gd name="T4" fmla="*/ 486 w 600"/>
                <a:gd name="T5" fmla="*/ 1503 h 4140"/>
                <a:gd name="T6" fmla="*/ 486 w 600"/>
                <a:gd name="T7" fmla="*/ 1753 h 4140"/>
                <a:gd name="T8" fmla="*/ 162 w 600"/>
                <a:gd name="T9" fmla="*/ 2003 h 4140"/>
                <a:gd name="T10" fmla="*/ 0 w 600"/>
                <a:gd name="T11" fmla="*/ 2880 h 4140"/>
                <a:gd name="T12" fmla="*/ 0 60000 65536"/>
                <a:gd name="T13" fmla="*/ 0 60000 65536"/>
                <a:gd name="T14" fmla="*/ 0 60000 65536"/>
                <a:gd name="T15" fmla="*/ 0 60000 65536"/>
                <a:gd name="T16" fmla="*/ 0 60000 65536"/>
                <a:gd name="T17" fmla="*/ 0 60000 65536"/>
                <a:gd name="T18" fmla="*/ 0 w 600"/>
                <a:gd name="T19" fmla="*/ 0 h 4140"/>
                <a:gd name="T20" fmla="*/ 600 w 600"/>
                <a:gd name="T21" fmla="*/ 4140 h 4140"/>
              </a:gdLst>
              <a:ahLst/>
              <a:cxnLst>
                <a:cxn ang="T12">
                  <a:pos x="T0" y="T1"/>
                </a:cxn>
                <a:cxn ang="T13">
                  <a:pos x="T2" y="T3"/>
                </a:cxn>
                <a:cxn ang="T14">
                  <a:pos x="T4" y="T5"/>
                </a:cxn>
                <a:cxn ang="T15">
                  <a:pos x="T6" y="T7"/>
                </a:cxn>
                <a:cxn ang="T16">
                  <a:pos x="T8" y="T9"/>
                </a:cxn>
                <a:cxn ang="T17">
                  <a:pos x="T10" y="T11"/>
                </a:cxn>
              </a:cxnLst>
              <a:rect l="T18" t="T19" r="T20" b="T21"/>
              <a:pathLst>
                <a:path w="600" h="4140">
                  <a:moveTo>
                    <a:pt x="180" y="0"/>
                  </a:moveTo>
                  <a:cubicBezTo>
                    <a:pt x="150" y="720"/>
                    <a:pt x="120" y="1440"/>
                    <a:pt x="180" y="1800"/>
                  </a:cubicBezTo>
                  <a:cubicBezTo>
                    <a:pt x="240" y="2160"/>
                    <a:pt x="480" y="2040"/>
                    <a:pt x="540" y="2160"/>
                  </a:cubicBezTo>
                  <a:cubicBezTo>
                    <a:pt x="600" y="2280"/>
                    <a:pt x="600" y="2400"/>
                    <a:pt x="540" y="2520"/>
                  </a:cubicBezTo>
                  <a:cubicBezTo>
                    <a:pt x="480" y="2640"/>
                    <a:pt x="270" y="2610"/>
                    <a:pt x="180" y="2880"/>
                  </a:cubicBezTo>
                  <a:cubicBezTo>
                    <a:pt x="90" y="3150"/>
                    <a:pt x="45" y="3645"/>
                    <a:pt x="0" y="4140"/>
                  </a:cubicBezTo>
                </a:path>
              </a:pathLst>
            </a:custGeom>
            <a:noFill/>
            <a:ln w="5715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90" name="AutoShape 6"/>
            <p:cNvSpPr>
              <a:spLocks noChangeArrowheads="1"/>
            </p:cNvSpPr>
            <p:nvPr/>
          </p:nvSpPr>
          <p:spPr bwMode="auto">
            <a:xfrm rot="5400000" flipV="1">
              <a:off x="4671" y="2047"/>
              <a:ext cx="1980" cy="360"/>
            </a:xfrm>
            <a:prstGeom prst="flowChartDelay">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91" name="AutoShape 7"/>
            <p:cNvSpPr>
              <a:spLocks noChangeArrowheads="1"/>
            </p:cNvSpPr>
            <p:nvPr/>
          </p:nvSpPr>
          <p:spPr bwMode="auto">
            <a:xfrm rot="6150486" flipV="1">
              <a:off x="5171" y="2667"/>
              <a:ext cx="840" cy="500"/>
            </a:xfrm>
            <a:custGeom>
              <a:avLst/>
              <a:gdLst>
                <a:gd name="T0" fmla="*/ 25 w 21600"/>
                <a:gd name="T1" fmla="*/ 1 h 21600"/>
                <a:gd name="T2" fmla="*/ 19 w 21600"/>
                <a:gd name="T3" fmla="*/ 1 h 21600"/>
                <a:gd name="T4" fmla="*/ 24 w 21600"/>
                <a:gd name="T5" fmla="*/ 2 h 21600"/>
                <a:gd name="T6" fmla="*/ 33 w 21600"/>
                <a:gd name="T7" fmla="*/ 2 h 21600"/>
                <a:gd name="T8" fmla="*/ 32 w 21600"/>
                <a:gd name="T9" fmla="*/ 4 h 21600"/>
                <a:gd name="T10" fmla="*/ 24 w 21600"/>
                <a:gd name="T11" fmla="*/ 4 h 21600"/>
                <a:gd name="T12" fmla="*/ 0 60000 65536"/>
                <a:gd name="T13" fmla="*/ 0 60000 65536"/>
                <a:gd name="T14" fmla="*/ 0 60000 65536"/>
                <a:gd name="T15" fmla="*/ 0 60000 65536"/>
                <a:gd name="T16" fmla="*/ 0 60000 65536"/>
                <a:gd name="T17" fmla="*/ 0 60000 65536"/>
                <a:gd name="T18" fmla="*/ 3163 w 21600"/>
                <a:gd name="T19" fmla="*/ 3154 h 21600"/>
                <a:gd name="T20" fmla="*/ 18437 w 21600"/>
                <a:gd name="T21" fmla="*/ 1844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56" y="5874"/>
                  </a:moveTo>
                  <a:cubicBezTo>
                    <a:pt x="16719" y="3905"/>
                    <a:pt x="14640" y="2564"/>
                    <a:pt x="12295" y="2158"/>
                  </a:cubicBezTo>
                  <a:lnTo>
                    <a:pt x="12642" y="158"/>
                  </a:lnTo>
                  <a:cubicBezTo>
                    <a:pt x="15529" y="658"/>
                    <a:pt x="18090" y="2309"/>
                    <a:pt x="19735" y="4734"/>
                  </a:cubicBezTo>
                  <a:lnTo>
                    <a:pt x="21969" y="3218"/>
                  </a:lnTo>
                  <a:lnTo>
                    <a:pt x="20982" y="8378"/>
                  </a:lnTo>
                  <a:lnTo>
                    <a:pt x="15822" y="7390"/>
                  </a:lnTo>
                  <a:lnTo>
                    <a:pt x="18056" y="5874"/>
                  </a:lnTo>
                  <a:close/>
                </a:path>
              </a:pathLst>
            </a:cu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92" name="AutoShape 8"/>
            <p:cNvSpPr>
              <a:spLocks noChangeArrowheads="1"/>
            </p:cNvSpPr>
            <p:nvPr/>
          </p:nvSpPr>
          <p:spPr bwMode="auto">
            <a:xfrm rot="-6150486" flipH="1" flipV="1">
              <a:off x="5311" y="2667"/>
              <a:ext cx="840" cy="500"/>
            </a:xfrm>
            <a:custGeom>
              <a:avLst/>
              <a:gdLst>
                <a:gd name="T0" fmla="*/ 25 w 21600"/>
                <a:gd name="T1" fmla="*/ 1 h 21600"/>
                <a:gd name="T2" fmla="*/ 19 w 21600"/>
                <a:gd name="T3" fmla="*/ 1 h 21600"/>
                <a:gd name="T4" fmla="*/ 24 w 21600"/>
                <a:gd name="T5" fmla="*/ 2 h 21600"/>
                <a:gd name="T6" fmla="*/ 33 w 21600"/>
                <a:gd name="T7" fmla="*/ 2 h 21600"/>
                <a:gd name="T8" fmla="*/ 32 w 21600"/>
                <a:gd name="T9" fmla="*/ 4 h 21600"/>
                <a:gd name="T10" fmla="*/ 24 w 21600"/>
                <a:gd name="T11" fmla="*/ 4 h 21600"/>
                <a:gd name="T12" fmla="*/ 0 60000 65536"/>
                <a:gd name="T13" fmla="*/ 0 60000 65536"/>
                <a:gd name="T14" fmla="*/ 0 60000 65536"/>
                <a:gd name="T15" fmla="*/ 0 60000 65536"/>
                <a:gd name="T16" fmla="*/ 0 60000 65536"/>
                <a:gd name="T17" fmla="*/ 0 60000 65536"/>
                <a:gd name="T18" fmla="*/ 3163 w 21600"/>
                <a:gd name="T19" fmla="*/ 3154 h 21600"/>
                <a:gd name="T20" fmla="*/ 18437 w 21600"/>
                <a:gd name="T21" fmla="*/ 1844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056" y="5874"/>
                  </a:moveTo>
                  <a:cubicBezTo>
                    <a:pt x="16719" y="3905"/>
                    <a:pt x="14640" y="2564"/>
                    <a:pt x="12295" y="2158"/>
                  </a:cubicBezTo>
                  <a:lnTo>
                    <a:pt x="12642" y="158"/>
                  </a:lnTo>
                  <a:cubicBezTo>
                    <a:pt x="15529" y="658"/>
                    <a:pt x="18090" y="2309"/>
                    <a:pt x="19735" y="4734"/>
                  </a:cubicBezTo>
                  <a:lnTo>
                    <a:pt x="21969" y="3218"/>
                  </a:lnTo>
                  <a:lnTo>
                    <a:pt x="20982" y="8378"/>
                  </a:lnTo>
                  <a:lnTo>
                    <a:pt x="15822" y="7390"/>
                  </a:lnTo>
                  <a:lnTo>
                    <a:pt x="18056" y="5874"/>
                  </a:lnTo>
                  <a:close/>
                </a:path>
              </a:pathLst>
            </a:cu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grpSp>
        <p:nvGrpSpPr>
          <p:cNvPr id="27652" name="Group 9"/>
          <p:cNvGrpSpPr>
            <a:grpSpLocks/>
          </p:cNvGrpSpPr>
          <p:nvPr/>
        </p:nvGrpSpPr>
        <p:grpSpPr bwMode="auto">
          <a:xfrm>
            <a:off x="6990224" y="1828109"/>
            <a:ext cx="533400" cy="2233612"/>
            <a:chOff x="5301" y="1237"/>
            <a:chExt cx="840" cy="3776"/>
          </a:xfrm>
        </p:grpSpPr>
        <p:sp>
          <p:nvSpPr>
            <p:cNvPr id="27684" name="Freeform 10"/>
            <p:cNvSpPr>
              <a:spLocks/>
            </p:cNvSpPr>
            <p:nvPr/>
          </p:nvSpPr>
          <p:spPr bwMode="auto">
            <a:xfrm rot="-220226">
              <a:off x="5474" y="1418"/>
              <a:ext cx="296" cy="3252"/>
            </a:xfrm>
            <a:custGeom>
              <a:avLst/>
              <a:gdLst>
                <a:gd name="T0" fmla="*/ 148 w 420"/>
                <a:gd name="T1" fmla="*/ 0 h 3420"/>
                <a:gd name="T2" fmla="*/ 275 w 420"/>
                <a:gd name="T3" fmla="*/ 513 h 3420"/>
                <a:gd name="T4" fmla="*/ 275 w 420"/>
                <a:gd name="T5" fmla="*/ 856 h 3420"/>
                <a:gd name="T6" fmla="*/ 148 w 420"/>
                <a:gd name="T7" fmla="*/ 1540 h 3420"/>
                <a:gd name="T8" fmla="*/ 275 w 420"/>
                <a:gd name="T9" fmla="*/ 1540 h 3420"/>
                <a:gd name="T10" fmla="*/ 21 w 420"/>
                <a:gd name="T11" fmla="*/ 2225 h 3420"/>
                <a:gd name="T12" fmla="*/ 148 w 420"/>
                <a:gd name="T13" fmla="*/ 2910 h 3420"/>
                <a:gd name="T14" fmla="*/ 21 w 420"/>
                <a:gd name="T15" fmla="*/ 3252 h 3420"/>
                <a:gd name="T16" fmla="*/ 0 60000 65536"/>
                <a:gd name="T17" fmla="*/ 0 60000 65536"/>
                <a:gd name="T18" fmla="*/ 0 60000 65536"/>
                <a:gd name="T19" fmla="*/ 0 60000 65536"/>
                <a:gd name="T20" fmla="*/ 0 60000 65536"/>
                <a:gd name="T21" fmla="*/ 0 60000 65536"/>
                <a:gd name="T22" fmla="*/ 0 60000 65536"/>
                <a:gd name="T23" fmla="*/ 0 60000 65536"/>
                <a:gd name="T24" fmla="*/ 0 w 420"/>
                <a:gd name="T25" fmla="*/ 0 h 3420"/>
                <a:gd name="T26" fmla="*/ 420 w 420"/>
                <a:gd name="T27" fmla="*/ 3420 h 3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0" h="3420">
                  <a:moveTo>
                    <a:pt x="210" y="0"/>
                  </a:moveTo>
                  <a:cubicBezTo>
                    <a:pt x="285" y="195"/>
                    <a:pt x="360" y="390"/>
                    <a:pt x="390" y="540"/>
                  </a:cubicBezTo>
                  <a:cubicBezTo>
                    <a:pt x="420" y="690"/>
                    <a:pt x="420" y="720"/>
                    <a:pt x="390" y="900"/>
                  </a:cubicBezTo>
                  <a:cubicBezTo>
                    <a:pt x="360" y="1080"/>
                    <a:pt x="210" y="1500"/>
                    <a:pt x="210" y="1620"/>
                  </a:cubicBezTo>
                  <a:cubicBezTo>
                    <a:pt x="210" y="1740"/>
                    <a:pt x="420" y="1500"/>
                    <a:pt x="390" y="1620"/>
                  </a:cubicBezTo>
                  <a:cubicBezTo>
                    <a:pt x="360" y="1740"/>
                    <a:pt x="60" y="2100"/>
                    <a:pt x="30" y="2340"/>
                  </a:cubicBezTo>
                  <a:cubicBezTo>
                    <a:pt x="0" y="2580"/>
                    <a:pt x="210" y="2880"/>
                    <a:pt x="210" y="3060"/>
                  </a:cubicBezTo>
                  <a:cubicBezTo>
                    <a:pt x="210" y="3240"/>
                    <a:pt x="120" y="3330"/>
                    <a:pt x="30" y="3420"/>
                  </a:cubicBezTo>
                </a:path>
              </a:pathLst>
            </a:custGeom>
            <a:noFill/>
            <a:ln w="3810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5" name="Freeform 11"/>
            <p:cNvSpPr>
              <a:spLocks/>
            </p:cNvSpPr>
            <p:nvPr/>
          </p:nvSpPr>
          <p:spPr bwMode="auto">
            <a:xfrm rot="178308">
              <a:off x="5845" y="1419"/>
              <a:ext cx="296" cy="3594"/>
            </a:xfrm>
            <a:custGeom>
              <a:avLst/>
              <a:gdLst>
                <a:gd name="T0" fmla="*/ 109 w 570"/>
                <a:gd name="T1" fmla="*/ 0 h 3420"/>
                <a:gd name="T2" fmla="*/ 16 w 570"/>
                <a:gd name="T3" fmla="*/ 567 h 3420"/>
                <a:gd name="T4" fmla="*/ 109 w 570"/>
                <a:gd name="T5" fmla="*/ 1135 h 3420"/>
                <a:gd name="T6" fmla="*/ 16 w 570"/>
                <a:gd name="T7" fmla="*/ 1513 h 3420"/>
                <a:gd name="T8" fmla="*/ 203 w 570"/>
                <a:gd name="T9" fmla="*/ 2270 h 3420"/>
                <a:gd name="T10" fmla="*/ 109 w 570"/>
                <a:gd name="T11" fmla="*/ 3027 h 3420"/>
                <a:gd name="T12" fmla="*/ 109 w 570"/>
                <a:gd name="T13" fmla="*/ 3405 h 3420"/>
                <a:gd name="T14" fmla="*/ 296 w 570"/>
                <a:gd name="T15" fmla="*/ 3594 h 3420"/>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3420"/>
                <a:gd name="T26" fmla="*/ 570 w 570"/>
                <a:gd name="T27" fmla="*/ 3420 h 3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3420">
                  <a:moveTo>
                    <a:pt x="210" y="0"/>
                  </a:moveTo>
                  <a:cubicBezTo>
                    <a:pt x="120" y="180"/>
                    <a:pt x="30" y="360"/>
                    <a:pt x="30" y="540"/>
                  </a:cubicBezTo>
                  <a:cubicBezTo>
                    <a:pt x="30" y="720"/>
                    <a:pt x="210" y="930"/>
                    <a:pt x="210" y="1080"/>
                  </a:cubicBezTo>
                  <a:cubicBezTo>
                    <a:pt x="210" y="1230"/>
                    <a:pt x="0" y="1260"/>
                    <a:pt x="30" y="1440"/>
                  </a:cubicBezTo>
                  <a:cubicBezTo>
                    <a:pt x="60" y="1620"/>
                    <a:pt x="360" y="1920"/>
                    <a:pt x="390" y="2160"/>
                  </a:cubicBezTo>
                  <a:cubicBezTo>
                    <a:pt x="420" y="2400"/>
                    <a:pt x="240" y="2700"/>
                    <a:pt x="210" y="2880"/>
                  </a:cubicBezTo>
                  <a:cubicBezTo>
                    <a:pt x="180" y="3060"/>
                    <a:pt x="150" y="3150"/>
                    <a:pt x="210" y="3240"/>
                  </a:cubicBezTo>
                  <a:cubicBezTo>
                    <a:pt x="270" y="3330"/>
                    <a:pt x="420" y="3375"/>
                    <a:pt x="570" y="3420"/>
                  </a:cubicBezTo>
                </a:path>
              </a:pathLst>
            </a:custGeom>
            <a:noFill/>
            <a:ln w="3810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6" name="Freeform 12"/>
            <p:cNvSpPr>
              <a:spLocks/>
            </p:cNvSpPr>
            <p:nvPr/>
          </p:nvSpPr>
          <p:spPr bwMode="auto">
            <a:xfrm rot="-141712">
              <a:off x="5661" y="1237"/>
              <a:ext cx="180" cy="1620"/>
            </a:xfrm>
            <a:custGeom>
              <a:avLst/>
              <a:gdLst>
                <a:gd name="T0" fmla="*/ 0 w 180"/>
                <a:gd name="T1" fmla="*/ 0 h 1620"/>
                <a:gd name="T2" fmla="*/ 180 w 180"/>
                <a:gd name="T3" fmla="*/ 900 h 1620"/>
                <a:gd name="T4" fmla="*/ 0 w 180"/>
                <a:gd name="T5" fmla="*/ 1620 h 1620"/>
                <a:gd name="T6" fmla="*/ 0 60000 65536"/>
                <a:gd name="T7" fmla="*/ 0 60000 65536"/>
                <a:gd name="T8" fmla="*/ 0 60000 65536"/>
                <a:gd name="T9" fmla="*/ 0 w 180"/>
                <a:gd name="T10" fmla="*/ 0 h 1620"/>
                <a:gd name="T11" fmla="*/ 180 w 180"/>
                <a:gd name="T12" fmla="*/ 1620 h 1620"/>
              </a:gdLst>
              <a:ahLst/>
              <a:cxnLst>
                <a:cxn ang="T6">
                  <a:pos x="T0" y="T1"/>
                </a:cxn>
                <a:cxn ang="T7">
                  <a:pos x="T2" y="T3"/>
                </a:cxn>
                <a:cxn ang="T8">
                  <a:pos x="T4" y="T5"/>
                </a:cxn>
              </a:cxnLst>
              <a:rect l="T9" t="T10" r="T11" b="T12"/>
              <a:pathLst>
                <a:path w="180" h="1620">
                  <a:moveTo>
                    <a:pt x="0" y="0"/>
                  </a:moveTo>
                  <a:cubicBezTo>
                    <a:pt x="90" y="315"/>
                    <a:pt x="180" y="630"/>
                    <a:pt x="180" y="900"/>
                  </a:cubicBezTo>
                  <a:cubicBezTo>
                    <a:pt x="180" y="1170"/>
                    <a:pt x="30" y="1500"/>
                    <a:pt x="0" y="1620"/>
                  </a:cubicBezTo>
                </a:path>
              </a:pathLst>
            </a:custGeom>
            <a:noFill/>
            <a:ln w="285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7" name="Line 13"/>
            <p:cNvSpPr>
              <a:spLocks noChangeShapeType="1"/>
            </p:cNvSpPr>
            <p:nvPr/>
          </p:nvSpPr>
          <p:spPr bwMode="auto">
            <a:xfrm rot="19500000" flipH="1">
              <a:off x="5301" y="3214"/>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grpSp>
      <p:grpSp>
        <p:nvGrpSpPr>
          <p:cNvPr id="27653" name="Group 14"/>
          <p:cNvGrpSpPr>
            <a:grpSpLocks/>
          </p:cNvGrpSpPr>
          <p:nvPr/>
        </p:nvGrpSpPr>
        <p:grpSpPr bwMode="auto">
          <a:xfrm>
            <a:off x="9268801" y="1689605"/>
            <a:ext cx="800100" cy="2305050"/>
            <a:chOff x="6741" y="1057"/>
            <a:chExt cx="1260" cy="3962"/>
          </a:xfrm>
        </p:grpSpPr>
        <p:grpSp>
          <p:nvGrpSpPr>
            <p:cNvPr id="27675" name="Group 15"/>
            <p:cNvGrpSpPr>
              <a:grpSpLocks/>
            </p:cNvGrpSpPr>
            <p:nvPr/>
          </p:nvGrpSpPr>
          <p:grpSpPr bwMode="auto">
            <a:xfrm>
              <a:off x="7100" y="1417"/>
              <a:ext cx="541" cy="3602"/>
              <a:chOff x="7100" y="1595"/>
              <a:chExt cx="901" cy="3787"/>
            </a:xfrm>
          </p:grpSpPr>
          <p:sp>
            <p:nvSpPr>
              <p:cNvPr id="27682" name="Freeform 16"/>
              <p:cNvSpPr>
                <a:spLocks/>
              </p:cNvSpPr>
              <p:nvPr/>
            </p:nvSpPr>
            <p:spPr bwMode="auto">
              <a:xfrm rot="178308">
                <a:off x="7641" y="1602"/>
                <a:ext cx="360" cy="3780"/>
              </a:xfrm>
              <a:custGeom>
                <a:avLst/>
                <a:gdLst>
                  <a:gd name="T0" fmla="*/ 133 w 570"/>
                  <a:gd name="T1" fmla="*/ 0 h 3420"/>
                  <a:gd name="T2" fmla="*/ 19 w 570"/>
                  <a:gd name="T3" fmla="*/ 597 h 3420"/>
                  <a:gd name="T4" fmla="*/ 133 w 570"/>
                  <a:gd name="T5" fmla="*/ 1194 h 3420"/>
                  <a:gd name="T6" fmla="*/ 19 w 570"/>
                  <a:gd name="T7" fmla="*/ 1592 h 3420"/>
                  <a:gd name="T8" fmla="*/ 246 w 570"/>
                  <a:gd name="T9" fmla="*/ 2387 h 3420"/>
                  <a:gd name="T10" fmla="*/ 133 w 570"/>
                  <a:gd name="T11" fmla="*/ 3183 h 3420"/>
                  <a:gd name="T12" fmla="*/ 133 w 570"/>
                  <a:gd name="T13" fmla="*/ 3581 h 3420"/>
                  <a:gd name="T14" fmla="*/ 360 w 570"/>
                  <a:gd name="T15" fmla="*/ 3780 h 3420"/>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3420"/>
                  <a:gd name="T26" fmla="*/ 570 w 570"/>
                  <a:gd name="T27" fmla="*/ 3420 h 3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3420">
                    <a:moveTo>
                      <a:pt x="210" y="0"/>
                    </a:moveTo>
                    <a:cubicBezTo>
                      <a:pt x="120" y="180"/>
                      <a:pt x="30" y="360"/>
                      <a:pt x="30" y="540"/>
                    </a:cubicBezTo>
                    <a:cubicBezTo>
                      <a:pt x="30" y="720"/>
                      <a:pt x="210" y="930"/>
                      <a:pt x="210" y="1080"/>
                    </a:cubicBezTo>
                    <a:cubicBezTo>
                      <a:pt x="210" y="1230"/>
                      <a:pt x="0" y="1260"/>
                      <a:pt x="30" y="1440"/>
                    </a:cubicBezTo>
                    <a:cubicBezTo>
                      <a:pt x="60" y="1620"/>
                      <a:pt x="360" y="1920"/>
                      <a:pt x="390" y="2160"/>
                    </a:cubicBezTo>
                    <a:cubicBezTo>
                      <a:pt x="420" y="2400"/>
                      <a:pt x="240" y="2700"/>
                      <a:pt x="210" y="2880"/>
                    </a:cubicBezTo>
                    <a:cubicBezTo>
                      <a:pt x="180" y="3060"/>
                      <a:pt x="150" y="3150"/>
                      <a:pt x="210" y="3240"/>
                    </a:cubicBezTo>
                    <a:cubicBezTo>
                      <a:pt x="270" y="3330"/>
                      <a:pt x="420" y="3375"/>
                      <a:pt x="570" y="3420"/>
                    </a:cubicBezTo>
                  </a:path>
                </a:pathLst>
              </a:custGeom>
              <a:noFill/>
              <a:ln w="3810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3" name="Freeform 17"/>
              <p:cNvSpPr>
                <a:spLocks/>
              </p:cNvSpPr>
              <p:nvPr/>
            </p:nvSpPr>
            <p:spPr bwMode="auto">
              <a:xfrm rot="21551075" flipH="1">
                <a:off x="7100" y="1595"/>
                <a:ext cx="366" cy="3780"/>
              </a:xfrm>
              <a:custGeom>
                <a:avLst/>
                <a:gdLst>
                  <a:gd name="T0" fmla="*/ 135 w 570"/>
                  <a:gd name="T1" fmla="*/ 0 h 3420"/>
                  <a:gd name="T2" fmla="*/ 19 w 570"/>
                  <a:gd name="T3" fmla="*/ 597 h 3420"/>
                  <a:gd name="T4" fmla="*/ 135 w 570"/>
                  <a:gd name="T5" fmla="*/ 1194 h 3420"/>
                  <a:gd name="T6" fmla="*/ 19 w 570"/>
                  <a:gd name="T7" fmla="*/ 1592 h 3420"/>
                  <a:gd name="T8" fmla="*/ 250 w 570"/>
                  <a:gd name="T9" fmla="*/ 2387 h 3420"/>
                  <a:gd name="T10" fmla="*/ 135 w 570"/>
                  <a:gd name="T11" fmla="*/ 3183 h 3420"/>
                  <a:gd name="T12" fmla="*/ 135 w 570"/>
                  <a:gd name="T13" fmla="*/ 3581 h 3420"/>
                  <a:gd name="T14" fmla="*/ 366 w 570"/>
                  <a:gd name="T15" fmla="*/ 3780 h 3420"/>
                  <a:gd name="T16" fmla="*/ 0 60000 65536"/>
                  <a:gd name="T17" fmla="*/ 0 60000 65536"/>
                  <a:gd name="T18" fmla="*/ 0 60000 65536"/>
                  <a:gd name="T19" fmla="*/ 0 60000 65536"/>
                  <a:gd name="T20" fmla="*/ 0 60000 65536"/>
                  <a:gd name="T21" fmla="*/ 0 60000 65536"/>
                  <a:gd name="T22" fmla="*/ 0 60000 65536"/>
                  <a:gd name="T23" fmla="*/ 0 60000 65536"/>
                  <a:gd name="T24" fmla="*/ 0 w 570"/>
                  <a:gd name="T25" fmla="*/ 0 h 3420"/>
                  <a:gd name="T26" fmla="*/ 570 w 570"/>
                  <a:gd name="T27" fmla="*/ 3420 h 3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0" h="3420">
                    <a:moveTo>
                      <a:pt x="210" y="0"/>
                    </a:moveTo>
                    <a:cubicBezTo>
                      <a:pt x="120" y="180"/>
                      <a:pt x="30" y="360"/>
                      <a:pt x="30" y="540"/>
                    </a:cubicBezTo>
                    <a:cubicBezTo>
                      <a:pt x="30" y="720"/>
                      <a:pt x="210" y="930"/>
                      <a:pt x="210" y="1080"/>
                    </a:cubicBezTo>
                    <a:cubicBezTo>
                      <a:pt x="210" y="1230"/>
                      <a:pt x="0" y="1260"/>
                      <a:pt x="30" y="1440"/>
                    </a:cubicBezTo>
                    <a:cubicBezTo>
                      <a:pt x="60" y="1620"/>
                      <a:pt x="360" y="1920"/>
                      <a:pt x="390" y="2160"/>
                    </a:cubicBezTo>
                    <a:cubicBezTo>
                      <a:pt x="420" y="2400"/>
                      <a:pt x="240" y="2700"/>
                      <a:pt x="210" y="2880"/>
                    </a:cubicBezTo>
                    <a:cubicBezTo>
                      <a:pt x="180" y="3060"/>
                      <a:pt x="150" y="3150"/>
                      <a:pt x="210" y="3240"/>
                    </a:cubicBezTo>
                    <a:cubicBezTo>
                      <a:pt x="270" y="3330"/>
                      <a:pt x="420" y="3375"/>
                      <a:pt x="570" y="3420"/>
                    </a:cubicBezTo>
                  </a:path>
                </a:pathLst>
              </a:custGeom>
              <a:noFill/>
              <a:ln w="38100">
                <a:solidFill>
                  <a:srgbClr val="FF99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grpSp>
          <p:nvGrpSpPr>
            <p:cNvPr id="27676" name="Group 18"/>
            <p:cNvGrpSpPr>
              <a:grpSpLocks/>
            </p:cNvGrpSpPr>
            <p:nvPr/>
          </p:nvGrpSpPr>
          <p:grpSpPr bwMode="auto">
            <a:xfrm>
              <a:off x="7279" y="2677"/>
              <a:ext cx="182" cy="540"/>
              <a:chOff x="7279" y="2677"/>
              <a:chExt cx="182" cy="540"/>
            </a:xfrm>
          </p:grpSpPr>
          <p:sp>
            <p:nvSpPr>
              <p:cNvPr id="27680" name="Freeform 19"/>
              <p:cNvSpPr>
                <a:spLocks/>
              </p:cNvSpPr>
              <p:nvPr/>
            </p:nvSpPr>
            <p:spPr bwMode="auto">
              <a:xfrm>
                <a:off x="7281" y="2677"/>
                <a:ext cx="180" cy="540"/>
              </a:xfrm>
              <a:custGeom>
                <a:avLst/>
                <a:gdLst>
                  <a:gd name="T0" fmla="*/ 0 w 180"/>
                  <a:gd name="T1" fmla="*/ 360 h 540"/>
                  <a:gd name="T2" fmla="*/ 0 w 180"/>
                  <a:gd name="T3" fmla="*/ 540 h 540"/>
                  <a:gd name="T4" fmla="*/ 180 w 180"/>
                  <a:gd name="T5" fmla="*/ 360 h 540"/>
                  <a:gd name="T6" fmla="*/ 0 w 180"/>
                  <a:gd name="T7" fmla="*/ 0 h 540"/>
                  <a:gd name="T8" fmla="*/ 0 w 180"/>
                  <a:gd name="T9" fmla="*/ 540 h 540"/>
                  <a:gd name="T10" fmla="*/ 0 60000 65536"/>
                  <a:gd name="T11" fmla="*/ 0 60000 65536"/>
                  <a:gd name="T12" fmla="*/ 0 60000 65536"/>
                  <a:gd name="T13" fmla="*/ 0 60000 65536"/>
                  <a:gd name="T14" fmla="*/ 0 60000 65536"/>
                  <a:gd name="T15" fmla="*/ 0 w 180"/>
                  <a:gd name="T16" fmla="*/ 0 h 540"/>
                  <a:gd name="T17" fmla="*/ 180 w 180"/>
                  <a:gd name="T18" fmla="*/ 540 h 540"/>
                </a:gdLst>
                <a:ahLst/>
                <a:cxnLst>
                  <a:cxn ang="T10">
                    <a:pos x="T0" y="T1"/>
                  </a:cxn>
                  <a:cxn ang="T11">
                    <a:pos x="T2" y="T3"/>
                  </a:cxn>
                  <a:cxn ang="T12">
                    <a:pos x="T4" y="T5"/>
                  </a:cxn>
                  <a:cxn ang="T13">
                    <a:pos x="T6" y="T7"/>
                  </a:cxn>
                  <a:cxn ang="T14">
                    <a:pos x="T8" y="T9"/>
                  </a:cxn>
                </a:cxnLst>
                <a:rect l="T15" t="T16" r="T17" b="T18"/>
                <a:pathLst>
                  <a:path w="180" h="540">
                    <a:moveTo>
                      <a:pt x="0" y="360"/>
                    </a:moveTo>
                    <a:lnTo>
                      <a:pt x="0" y="540"/>
                    </a:lnTo>
                    <a:lnTo>
                      <a:pt x="180" y="360"/>
                    </a:lnTo>
                    <a:lnTo>
                      <a:pt x="0" y="0"/>
                    </a:lnTo>
                    <a:lnTo>
                      <a:pt x="0" y="540"/>
                    </a:lnTo>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81" name="Freeform 20"/>
              <p:cNvSpPr>
                <a:spLocks/>
              </p:cNvSpPr>
              <p:nvPr/>
            </p:nvSpPr>
            <p:spPr bwMode="auto">
              <a:xfrm rot="44926" flipH="1">
                <a:off x="7279" y="2856"/>
                <a:ext cx="180" cy="360"/>
              </a:xfrm>
              <a:custGeom>
                <a:avLst/>
                <a:gdLst>
                  <a:gd name="T0" fmla="*/ 0 w 180"/>
                  <a:gd name="T1" fmla="*/ 240 h 540"/>
                  <a:gd name="T2" fmla="*/ 0 w 180"/>
                  <a:gd name="T3" fmla="*/ 360 h 540"/>
                  <a:gd name="T4" fmla="*/ 180 w 180"/>
                  <a:gd name="T5" fmla="*/ 240 h 540"/>
                  <a:gd name="T6" fmla="*/ 0 w 180"/>
                  <a:gd name="T7" fmla="*/ 0 h 540"/>
                  <a:gd name="T8" fmla="*/ 0 w 180"/>
                  <a:gd name="T9" fmla="*/ 360 h 540"/>
                  <a:gd name="T10" fmla="*/ 0 60000 65536"/>
                  <a:gd name="T11" fmla="*/ 0 60000 65536"/>
                  <a:gd name="T12" fmla="*/ 0 60000 65536"/>
                  <a:gd name="T13" fmla="*/ 0 60000 65536"/>
                  <a:gd name="T14" fmla="*/ 0 60000 65536"/>
                  <a:gd name="T15" fmla="*/ 0 w 180"/>
                  <a:gd name="T16" fmla="*/ 0 h 540"/>
                  <a:gd name="T17" fmla="*/ 180 w 180"/>
                  <a:gd name="T18" fmla="*/ 540 h 540"/>
                </a:gdLst>
                <a:ahLst/>
                <a:cxnLst>
                  <a:cxn ang="T10">
                    <a:pos x="T0" y="T1"/>
                  </a:cxn>
                  <a:cxn ang="T11">
                    <a:pos x="T2" y="T3"/>
                  </a:cxn>
                  <a:cxn ang="T12">
                    <a:pos x="T4" y="T5"/>
                  </a:cxn>
                  <a:cxn ang="T13">
                    <a:pos x="T6" y="T7"/>
                  </a:cxn>
                  <a:cxn ang="T14">
                    <a:pos x="T8" y="T9"/>
                  </a:cxn>
                </a:cxnLst>
                <a:rect l="T15" t="T16" r="T17" b="T18"/>
                <a:pathLst>
                  <a:path w="180" h="540">
                    <a:moveTo>
                      <a:pt x="0" y="360"/>
                    </a:moveTo>
                    <a:lnTo>
                      <a:pt x="0" y="540"/>
                    </a:lnTo>
                    <a:lnTo>
                      <a:pt x="180" y="360"/>
                    </a:lnTo>
                    <a:lnTo>
                      <a:pt x="0" y="0"/>
                    </a:lnTo>
                    <a:lnTo>
                      <a:pt x="0" y="540"/>
                    </a:lnTo>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sp>
          <p:nvSpPr>
            <p:cNvPr id="27677" name="Freeform 21"/>
            <p:cNvSpPr>
              <a:spLocks/>
            </p:cNvSpPr>
            <p:nvPr/>
          </p:nvSpPr>
          <p:spPr bwMode="auto">
            <a:xfrm rot="-141712">
              <a:off x="7274" y="1057"/>
              <a:ext cx="187" cy="2218"/>
            </a:xfrm>
            <a:custGeom>
              <a:avLst/>
              <a:gdLst>
                <a:gd name="T0" fmla="*/ 0 w 180"/>
                <a:gd name="T1" fmla="*/ 0 h 1620"/>
                <a:gd name="T2" fmla="*/ 187 w 180"/>
                <a:gd name="T3" fmla="*/ 1232 h 1620"/>
                <a:gd name="T4" fmla="*/ 0 w 180"/>
                <a:gd name="T5" fmla="*/ 2218 h 1620"/>
                <a:gd name="T6" fmla="*/ 0 60000 65536"/>
                <a:gd name="T7" fmla="*/ 0 60000 65536"/>
                <a:gd name="T8" fmla="*/ 0 60000 65536"/>
                <a:gd name="T9" fmla="*/ 0 w 180"/>
                <a:gd name="T10" fmla="*/ 0 h 1620"/>
                <a:gd name="T11" fmla="*/ 180 w 180"/>
                <a:gd name="T12" fmla="*/ 1620 h 1620"/>
              </a:gdLst>
              <a:ahLst/>
              <a:cxnLst>
                <a:cxn ang="T6">
                  <a:pos x="T0" y="T1"/>
                </a:cxn>
                <a:cxn ang="T7">
                  <a:pos x="T2" y="T3"/>
                </a:cxn>
                <a:cxn ang="T8">
                  <a:pos x="T4" y="T5"/>
                </a:cxn>
              </a:cxnLst>
              <a:rect l="T9" t="T10" r="T11" b="T12"/>
              <a:pathLst>
                <a:path w="180" h="1620">
                  <a:moveTo>
                    <a:pt x="0" y="0"/>
                  </a:moveTo>
                  <a:cubicBezTo>
                    <a:pt x="90" y="315"/>
                    <a:pt x="180" y="630"/>
                    <a:pt x="180" y="900"/>
                  </a:cubicBezTo>
                  <a:cubicBezTo>
                    <a:pt x="180" y="1170"/>
                    <a:pt x="30" y="1500"/>
                    <a:pt x="0" y="1620"/>
                  </a:cubicBezTo>
                </a:path>
              </a:pathLst>
            </a:custGeom>
            <a:noFill/>
            <a:ln w="285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78" name="Line 22"/>
            <p:cNvSpPr>
              <a:spLocks noChangeShapeType="1"/>
            </p:cNvSpPr>
            <p:nvPr/>
          </p:nvSpPr>
          <p:spPr bwMode="auto">
            <a:xfrm rot="-1620000" flipH="1" flipV="1">
              <a:off x="6741" y="285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sp>
          <p:nvSpPr>
            <p:cNvPr id="27679" name="Line 23"/>
            <p:cNvSpPr>
              <a:spLocks noChangeShapeType="1"/>
            </p:cNvSpPr>
            <p:nvPr/>
          </p:nvSpPr>
          <p:spPr bwMode="auto">
            <a:xfrm rot="1620000" flipV="1">
              <a:off x="7641" y="285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grpSp>
      <p:grpSp>
        <p:nvGrpSpPr>
          <p:cNvPr id="27654" name="Group 24"/>
          <p:cNvGrpSpPr>
            <a:grpSpLocks/>
          </p:cNvGrpSpPr>
          <p:nvPr/>
        </p:nvGrpSpPr>
        <p:grpSpPr bwMode="auto">
          <a:xfrm>
            <a:off x="4727575" y="1773238"/>
            <a:ext cx="571500" cy="2171700"/>
            <a:chOff x="3861" y="1597"/>
            <a:chExt cx="900" cy="3420"/>
          </a:xfrm>
        </p:grpSpPr>
        <p:sp>
          <p:nvSpPr>
            <p:cNvPr id="27659" name="Freeform 25"/>
            <p:cNvSpPr>
              <a:spLocks/>
            </p:cNvSpPr>
            <p:nvPr/>
          </p:nvSpPr>
          <p:spPr bwMode="auto">
            <a:xfrm>
              <a:off x="4041" y="1957"/>
              <a:ext cx="540" cy="720"/>
            </a:xfrm>
            <a:custGeom>
              <a:avLst/>
              <a:gdLst>
                <a:gd name="T0" fmla="*/ 21 w 780"/>
                <a:gd name="T1" fmla="*/ 720 h 720"/>
                <a:gd name="T2" fmla="*/ 21 w 780"/>
                <a:gd name="T3" fmla="*/ 540 h 720"/>
                <a:gd name="T4" fmla="*/ 145 w 780"/>
                <a:gd name="T5" fmla="*/ 360 h 720"/>
                <a:gd name="T6" fmla="*/ 270 w 780"/>
                <a:gd name="T7" fmla="*/ 0 h 720"/>
                <a:gd name="T8" fmla="*/ 395 w 780"/>
                <a:gd name="T9" fmla="*/ 360 h 720"/>
                <a:gd name="T10" fmla="*/ 519 w 780"/>
                <a:gd name="T11" fmla="*/ 540 h 720"/>
                <a:gd name="T12" fmla="*/ 519 w 780"/>
                <a:gd name="T13" fmla="*/ 720 h 720"/>
                <a:gd name="T14" fmla="*/ 0 60000 65536"/>
                <a:gd name="T15" fmla="*/ 0 60000 65536"/>
                <a:gd name="T16" fmla="*/ 0 60000 65536"/>
                <a:gd name="T17" fmla="*/ 0 60000 65536"/>
                <a:gd name="T18" fmla="*/ 0 60000 65536"/>
                <a:gd name="T19" fmla="*/ 0 60000 65536"/>
                <a:gd name="T20" fmla="*/ 0 60000 65536"/>
                <a:gd name="T21" fmla="*/ 0 w 780"/>
                <a:gd name="T22" fmla="*/ 0 h 720"/>
                <a:gd name="T23" fmla="*/ 780 w 780"/>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720">
                  <a:moveTo>
                    <a:pt x="30" y="720"/>
                  </a:moveTo>
                  <a:cubicBezTo>
                    <a:pt x="15" y="660"/>
                    <a:pt x="0" y="600"/>
                    <a:pt x="30" y="540"/>
                  </a:cubicBezTo>
                  <a:cubicBezTo>
                    <a:pt x="60" y="480"/>
                    <a:pt x="150" y="450"/>
                    <a:pt x="210" y="360"/>
                  </a:cubicBezTo>
                  <a:cubicBezTo>
                    <a:pt x="270" y="270"/>
                    <a:pt x="330" y="0"/>
                    <a:pt x="390" y="0"/>
                  </a:cubicBezTo>
                  <a:cubicBezTo>
                    <a:pt x="450" y="0"/>
                    <a:pt x="510" y="270"/>
                    <a:pt x="570" y="360"/>
                  </a:cubicBezTo>
                  <a:cubicBezTo>
                    <a:pt x="630" y="450"/>
                    <a:pt x="720" y="480"/>
                    <a:pt x="750" y="540"/>
                  </a:cubicBezTo>
                  <a:cubicBezTo>
                    <a:pt x="780" y="600"/>
                    <a:pt x="750" y="690"/>
                    <a:pt x="750" y="720"/>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60" name="Freeform 26"/>
            <p:cNvSpPr>
              <a:spLocks/>
            </p:cNvSpPr>
            <p:nvPr/>
          </p:nvSpPr>
          <p:spPr bwMode="auto">
            <a:xfrm flipV="1">
              <a:off x="4041" y="3937"/>
              <a:ext cx="540" cy="720"/>
            </a:xfrm>
            <a:custGeom>
              <a:avLst/>
              <a:gdLst>
                <a:gd name="T0" fmla="*/ 21 w 780"/>
                <a:gd name="T1" fmla="*/ 720 h 720"/>
                <a:gd name="T2" fmla="*/ 21 w 780"/>
                <a:gd name="T3" fmla="*/ 540 h 720"/>
                <a:gd name="T4" fmla="*/ 145 w 780"/>
                <a:gd name="T5" fmla="*/ 360 h 720"/>
                <a:gd name="T6" fmla="*/ 270 w 780"/>
                <a:gd name="T7" fmla="*/ 0 h 720"/>
                <a:gd name="T8" fmla="*/ 395 w 780"/>
                <a:gd name="T9" fmla="*/ 360 h 720"/>
                <a:gd name="T10" fmla="*/ 519 w 780"/>
                <a:gd name="T11" fmla="*/ 540 h 720"/>
                <a:gd name="T12" fmla="*/ 519 w 780"/>
                <a:gd name="T13" fmla="*/ 720 h 720"/>
                <a:gd name="T14" fmla="*/ 0 60000 65536"/>
                <a:gd name="T15" fmla="*/ 0 60000 65536"/>
                <a:gd name="T16" fmla="*/ 0 60000 65536"/>
                <a:gd name="T17" fmla="*/ 0 60000 65536"/>
                <a:gd name="T18" fmla="*/ 0 60000 65536"/>
                <a:gd name="T19" fmla="*/ 0 60000 65536"/>
                <a:gd name="T20" fmla="*/ 0 60000 65536"/>
                <a:gd name="T21" fmla="*/ 0 w 780"/>
                <a:gd name="T22" fmla="*/ 0 h 720"/>
                <a:gd name="T23" fmla="*/ 780 w 780"/>
                <a:gd name="T24" fmla="*/ 720 h 7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0" h="720">
                  <a:moveTo>
                    <a:pt x="30" y="720"/>
                  </a:moveTo>
                  <a:cubicBezTo>
                    <a:pt x="15" y="660"/>
                    <a:pt x="0" y="600"/>
                    <a:pt x="30" y="540"/>
                  </a:cubicBezTo>
                  <a:cubicBezTo>
                    <a:pt x="60" y="480"/>
                    <a:pt x="150" y="450"/>
                    <a:pt x="210" y="360"/>
                  </a:cubicBezTo>
                  <a:cubicBezTo>
                    <a:pt x="270" y="270"/>
                    <a:pt x="330" y="0"/>
                    <a:pt x="390" y="0"/>
                  </a:cubicBezTo>
                  <a:cubicBezTo>
                    <a:pt x="450" y="0"/>
                    <a:pt x="510" y="270"/>
                    <a:pt x="570" y="360"/>
                  </a:cubicBezTo>
                  <a:cubicBezTo>
                    <a:pt x="630" y="450"/>
                    <a:pt x="720" y="480"/>
                    <a:pt x="750" y="540"/>
                  </a:cubicBezTo>
                  <a:cubicBezTo>
                    <a:pt x="780" y="600"/>
                    <a:pt x="750" y="690"/>
                    <a:pt x="750" y="720"/>
                  </a:cubicBezTo>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61" name="Rectangle 27"/>
            <p:cNvSpPr>
              <a:spLocks noChangeArrowheads="1"/>
            </p:cNvSpPr>
            <p:nvPr/>
          </p:nvSpPr>
          <p:spPr bwMode="auto">
            <a:xfrm>
              <a:off x="4088" y="2677"/>
              <a:ext cx="454" cy="126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nvGrpSpPr>
            <p:cNvPr id="27662" name="Group 28"/>
            <p:cNvGrpSpPr>
              <a:grpSpLocks/>
            </p:cNvGrpSpPr>
            <p:nvPr/>
          </p:nvGrpSpPr>
          <p:grpSpPr bwMode="auto">
            <a:xfrm rot="21517358" flipH="1">
              <a:off x="4417" y="1957"/>
              <a:ext cx="344" cy="2879"/>
              <a:chOff x="6561" y="1957"/>
              <a:chExt cx="413" cy="2879"/>
            </a:xfrm>
          </p:grpSpPr>
          <p:sp>
            <p:nvSpPr>
              <p:cNvPr id="27673" name="Freeform 29"/>
              <p:cNvSpPr>
                <a:spLocks/>
              </p:cNvSpPr>
              <p:nvPr/>
            </p:nvSpPr>
            <p:spPr bwMode="auto">
              <a:xfrm rot="49146">
                <a:off x="6734" y="2676"/>
                <a:ext cx="240" cy="2160"/>
              </a:xfrm>
              <a:custGeom>
                <a:avLst/>
                <a:gdLst>
                  <a:gd name="T0" fmla="*/ 30 w 240"/>
                  <a:gd name="T1" fmla="*/ 0 h 3060"/>
                  <a:gd name="T2" fmla="*/ 210 w 240"/>
                  <a:gd name="T3" fmla="*/ 508 h 3060"/>
                  <a:gd name="T4" fmla="*/ 210 w 240"/>
                  <a:gd name="T5" fmla="*/ 1016 h 3060"/>
                  <a:gd name="T6" fmla="*/ 30 w 240"/>
                  <a:gd name="T7" fmla="*/ 1398 h 3060"/>
                  <a:gd name="T8" fmla="*/ 30 w 240"/>
                  <a:gd name="T9" fmla="*/ 2160 h 3060"/>
                  <a:gd name="T10" fmla="*/ 0 60000 65536"/>
                  <a:gd name="T11" fmla="*/ 0 60000 65536"/>
                  <a:gd name="T12" fmla="*/ 0 60000 65536"/>
                  <a:gd name="T13" fmla="*/ 0 60000 65536"/>
                  <a:gd name="T14" fmla="*/ 0 60000 65536"/>
                  <a:gd name="T15" fmla="*/ 0 w 240"/>
                  <a:gd name="T16" fmla="*/ 0 h 3060"/>
                  <a:gd name="T17" fmla="*/ 240 w 240"/>
                  <a:gd name="T18" fmla="*/ 3060 h 3060"/>
                </a:gdLst>
                <a:ahLst/>
                <a:cxnLst>
                  <a:cxn ang="T10">
                    <a:pos x="T0" y="T1"/>
                  </a:cxn>
                  <a:cxn ang="T11">
                    <a:pos x="T2" y="T3"/>
                  </a:cxn>
                  <a:cxn ang="T12">
                    <a:pos x="T4" y="T5"/>
                  </a:cxn>
                  <a:cxn ang="T13">
                    <a:pos x="T6" y="T7"/>
                  </a:cxn>
                  <a:cxn ang="T14">
                    <a:pos x="T8" y="T9"/>
                  </a:cxn>
                </a:cxnLst>
                <a:rect l="T15" t="T16" r="T17" b="T18"/>
                <a:pathLst>
                  <a:path w="240" h="3060">
                    <a:moveTo>
                      <a:pt x="30" y="0"/>
                    </a:moveTo>
                    <a:cubicBezTo>
                      <a:pt x="105" y="240"/>
                      <a:pt x="180" y="480"/>
                      <a:pt x="210" y="720"/>
                    </a:cubicBezTo>
                    <a:cubicBezTo>
                      <a:pt x="240" y="960"/>
                      <a:pt x="240" y="1230"/>
                      <a:pt x="210" y="1440"/>
                    </a:cubicBezTo>
                    <a:cubicBezTo>
                      <a:pt x="180" y="1650"/>
                      <a:pt x="60" y="1710"/>
                      <a:pt x="30" y="1980"/>
                    </a:cubicBezTo>
                    <a:cubicBezTo>
                      <a:pt x="0" y="2250"/>
                      <a:pt x="15" y="2655"/>
                      <a:pt x="30" y="3060"/>
                    </a:cubicBezTo>
                  </a:path>
                </a:pathLst>
              </a:custGeom>
              <a:solidFill>
                <a:srgbClr val="0000FF"/>
              </a:solidFill>
              <a:ln w="57150">
                <a:solidFill>
                  <a:srgbClr val="FF99CC"/>
                </a:solidFill>
                <a:round/>
                <a:headEnd/>
                <a:tailEnd/>
              </a:ln>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74" name="Freeform 30"/>
              <p:cNvSpPr>
                <a:spLocks/>
              </p:cNvSpPr>
              <p:nvPr/>
            </p:nvSpPr>
            <p:spPr bwMode="auto">
              <a:xfrm>
                <a:off x="6561" y="1957"/>
                <a:ext cx="210" cy="720"/>
              </a:xfrm>
              <a:custGeom>
                <a:avLst/>
                <a:gdLst>
                  <a:gd name="T0" fmla="*/ 30 w 210"/>
                  <a:gd name="T1" fmla="*/ 0 h 720"/>
                  <a:gd name="T2" fmla="*/ 30 w 210"/>
                  <a:gd name="T3" fmla="*/ 360 h 720"/>
                  <a:gd name="T4" fmla="*/ 210 w 210"/>
                  <a:gd name="T5" fmla="*/ 720 h 720"/>
                  <a:gd name="T6" fmla="*/ 0 60000 65536"/>
                  <a:gd name="T7" fmla="*/ 0 60000 65536"/>
                  <a:gd name="T8" fmla="*/ 0 60000 65536"/>
                  <a:gd name="T9" fmla="*/ 0 w 210"/>
                  <a:gd name="T10" fmla="*/ 0 h 720"/>
                  <a:gd name="T11" fmla="*/ 210 w 210"/>
                  <a:gd name="T12" fmla="*/ 720 h 720"/>
                </a:gdLst>
                <a:ahLst/>
                <a:cxnLst>
                  <a:cxn ang="T6">
                    <a:pos x="T0" y="T1"/>
                  </a:cxn>
                  <a:cxn ang="T7">
                    <a:pos x="T2" y="T3"/>
                  </a:cxn>
                  <a:cxn ang="T8">
                    <a:pos x="T4" y="T5"/>
                  </a:cxn>
                </a:cxnLst>
                <a:rect l="T9" t="T10" r="T11" b="T12"/>
                <a:pathLst>
                  <a:path w="210" h="720">
                    <a:moveTo>
                      <a:pt x="30" y="0"/>
                    </a:moveTo>
                    <a:cubicBezTo>
                      <a:pt x="15" y="120"/>
                      <a:pt x="0" y="240"/>
                      <a:pt x="30" y="360"/>
                    </a:cubicBezTo>
                    <a:cubicBezTo>
                      <a:pt x="60" y="480"/>
                      <a:pt x="135" y="600"/>
                      <a:pt x="210" y="720"/>
                    </a:cubicBezTo>
                  </a:path>
                </a:pathLst>
              </a:custGeom>
              <a:solidFill>
                <a:srgbClr val="0000FF"/>
              </a:solidFill>
              <a:ln w="57150">
                <a:solidFill>
                  <a:srgbClr val="FF99CC"/>
                </a:solidFill>
                <a:round/>
                <a:headEnd/>
                <a:tailEnd/>
              </a:ln>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grpSp>
          <p:nvGrpSpPr>
            <p:cNvPr id="27663" name="Group 31"/>
            <p:cNvGrpSpPr>
              <a:grpSpLocks/>
            </p:cNvGrpSpPr>
            <p:nvPr/>
          </p:nvGrpSpPr>
          <p:grpSpPr bwMode="auto">
            <a:xfrm rot="82642">
              <a:off x="3861" y="1957"/>
              <a:ext cx="344" cy="2879"/>
              <a:chOff x="6561" y="1957"/>
              <a:chExt cx="413" cy="2879"/>
            </a:xfrm>
          </p:grpSpPr>
          <p:sp>
            <p:nvSpPr>
              <p:cNvPr id="27671" name="Freeform 32"/>
              <p:cNvSpPr>
                <a:spLocks/>
              </p:cNvSpPr>
              <p:nvPr/>
            </p:nvSpPr>
            <p:spPr bwMode="auto">
              <a:xfrm rot="49146">
                <a:off x="6734" y="2676"/>
                <a:ext cx="240" cy="2160"/>
              </a:xfrm>
              <a:custGeom>
                <a:avLst/>
                <a:gdLst>
                  <a:gd name="T0" fmla="*/ 30 w 240"/>
                  <a:gd name="T1" fmla="*/ 0 h 3060"/>
                  <a:gd name="T2" fmla="*/ 210 w 240"/>
                  <a:gd name="T3" fmla="*/ 508 h 3060"/>
                  <a:gd name="T4" fmla="*/ 210 w 240"/>
                  <a:gd name="T5" fmla="*/ 1016 h 3060"/>
                  <a:gd name="T6" fmla="*/ 30 w 240"/>
                  <a:gd name="T7" fmla="*/ 1398 h 3060"/>
                  <a:gd name="T8" fmla="*/ 30 w 240"/>
                  <a:gd name="T9" fmla="*/ 2160 h 3060"/>
                  <a:gd name="T10" fmla="*/ 0 60000 65536"/>
                  <a:gd name="T11" fmla="*/ 0 60000 65536"/>
                  <a:gd name="T12" fmla="*/ 0 60000 65536"/>
                  <a:gd name="T13" fmla="*/ 0 60000 65536"/>
                  <a:gd name="T14" fmla="*/ 0 60000 65536"/>
                  <a:gd name="T15" fmla="*/ 0 w 240"/>
                  <a:gd name="T16" fmla="*/ 0 h 3060"/>
                  <a:gd name="T17" fmla="*/ 240 w 240"/>
                  <a:gd name="T18" fmla="*/ 3060 h 3060"/>
                </a:gdLst>
                <a:ahLst/>
                <a:cxnLst>
                  <a:cxn ang="T10">
                    <a:pos x="T0" y="T1"/>
                  </a:cxn>
                  <a:cxn ang="T11">
                    <a:pos x="T2" y="T3"/>
                  </a:cxn>
                  <a:cxn ang="T12">
                    <a:pos x="T4" y="T5"/>
                  </a:cxn>
                  <a:cxn ang="T13">
                    <a:pos x="T6" y="T7"/>
                  </a:cxn>
                  <a:cxn ang="T14">
                    <a:pos x="T8" y="T9"/>
                  </a:cxn>
                </a:cxnLst>
                <a:rect l="T15" t="T16" r="T17" b="T18"/>
                <a:pathLst>
                  <a:path w="240" h="3060">
                    <a:moveTo>
                      <a:pt x="30" y="0"/>
                    </a:moveTo>
                    <a:cubicBezTo>
                      <a:pt x="105" y="240"/>
                      <a:pt x="180" y="480"/>
                      <a:pt x="210" y="720"/>
                    </a:cubicBezTo>
                    <a:cubicBezTo>
                      <a:pt x="240" y="960"/>
                      <a:pt x="240" y="1230"/>
                      <a:pt x="210" y="1440"/>
                    </a:cubicBezTo>
                    <a:cubicBezTo>
                      <a:pt x="180" y="1650"/>
                      <a:pt x="60" y="1710"/>
                      <a:pt x="30" y="1980"/>
                    </a:cubicBezTo>
                    <a:cubicBezTo>
                      <a:pt x="0" y="2250"/>
                      <a:pt x="15" y="2655"/>
                      <a:pt x="30" y="3060"/>
                    </a:cubicBezTo>
                  </a:path>
                </a:pathLst>
              </a:custGeom>
              <a:solidFill>
                <a:srgbClr val="0000FF"/>
              </a:solidFill>
              <a:ln w="57150">
                <a:solidFill>
                  <a:srgbClr val="FF99CC"/>
                </a:solidFill>
                <a:round/>
                <a:headEnd/>
                <a:tailEnd/>
              </a:ln>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72" name="Freeform 33"/>
              <p:cNvSpPr>
                <a:spLocks/>
              </p:cNvSpPr>
              <p:nvPr/>
            </p:nvSpPr>
            <p:spPr bwMode="auto">
              <a:xfrm>
                <a:off x="6561" y="1957"/>
                <a:ext cx="210" cy="720"/>
              </a:xfrm>
              <a:custGeom>
                <a:avLst/>
                <a:gdLst>
                  <a:gd name="T0" fmla="*/ 30 w 210"/>
                  <a:gd name="T1" fmla="*/ 0 h 720"/>
                  <a:gd name="T2" fmla="*/ 30 w 210"/>
                  <a:gd name="T3" fmla="*/ 360 h 720"/>
                  <a:gd name="T4" fmla="*/ 210 w 210"/>
                  <a:gd name="T5" fmla="*/ 720 h 720"/>
                  <a:gd name="T6" fmla="*/ 0 60000 65536"/>
                  <a:gd name="T7" fmla="*/ 0 60000 65536"/>
                  <a:gd name="T8" fmla="*/ 0 60000 65536"/>
                  <a:gd name="T9" fmla="*/ 0 w 210"/>
                  <a:gd name="T10" fmla="*/ 0 h 720"/>
                  <a:gd name="T11" fmla="*/ 210 w 210"/>
                  <a:gd name="T12" fmla="*/ 720 h 720"/>
                </a:gdLst>
                <a:ahLst/>
                <a:cxnLst>
                  <a:cxn ang="T6">
                    <a:pos x="T0" y="T1"/>
                  </a:cxn>
                  <a:cxn ang="T7">
                    <a:pos x="T2" y="T3"/>
                  </a:cxn>
                  <a:cxn ang="T8">
                    <a:pos x="T4" y="T5"/>
                  </a:cxn>
                </a:cxnLst>
                <a:rect l="T9" t="T10" r="T11" b="T12"/>
                <a:pathLst>
                  <a:path w="210" h="720">
                    <a:moveTo>
                      <a:pt x="30" y="0"/>
                    </a:moveTo>
                    <a:cubicBezTo>
                      <a:pt x="15" y="120"/>
                      <a:pt x="0" y="240"/>
                      <a:pt x="30" y="360"/>
                    </a:cubicBezTo>
                    <a:cubicBezTo>
                      <a:pt x="60" y="480"/>
                      <a:pt x="135" y="600"/>
                      <a:pt x="210" y="720"/>
                    </a:cubicBezTo>
                  </a:path>
                </a:pathLst>
              </a:custGeom>
              <a:solidFill>
                <a:srgbClr val="0000FF"/>
              </a:solidFill>
              <a:ln w="57150">
                <a:solidFill>
                  <a:srgbClr val="FF99CC"/>
                </a:solidFill>
                <a:round/>
                <a:headEnd/>
                <a:tailEnd/>
              </a:ln>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sp>
          <p:nvSpPr>
            <p:cNvPr id="27664" name="Line 34"/>
            <p:cNvSpPr>
              <a:spLocks noChangeShapeType="1"/>
            </p:cNvSpPr>
            <p:nvPr/>
          </p:nvSpPr>
          <p:spPr bwMode="auto">
            <a:xfrm>
              <a:off x="4311" y="1597"/>
              <a:ext cx="0" cy="34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7665" name="Line 35"/>
            <p:cNvSpPr>
              <a:spLocks noChangeShapeType="1"/>
            </p:cNvSpPr>
            <p:nvPr/>
          </p:nvSpPr>
          <p:spPr bwMode="auto">
            <a:xfrm rot="21101383" flipH="1">
              <a:off x="3861" y="339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sp>
          <p:nvSpPr>
            <p:cNvPr id="27666" name="Line 36"/>
            <p:cNvSpPr>
              <a:spLocks noChangeShapeType="1"/>
            </p:cNvSpPr>
            <p:nvPr/>
          </p:nvSpPr>
          <p:spPr bwMode="auto">
            <a:xfrm rot="-142939" flipH="1" flipV="1">
              <a:off x="3861" y="303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sp>
          <p:nvSpPr>
            <p:cNvPr id="27667" name="Line 37"/>
            <p:cNvSpPr>
              <a:spLocks noChangeShapeType="1"/>
            </p:cNvSpPr>
            <p:nvPr/>
          </p:nvSpPr>
          <p:spPr bwMode="auto">
            <a:xfrm rot="142939" flipV="1">
              <a:off x="4401" y="303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sp>
          <p:nvSpPr>
            <p:cNvPr id="27668" name="Line 38"/>
            <p:cNvSpPr>
              <a:spLocks noChangeShapeType="1"/>
            </p:cNvSpPr>
            <p:nvPr/>
          </p:nvSpPr>
          <p:spPr bwMode="auto">
            <a:xfrm rot="498617">
              <a:off x="4401" y="3397"/>
              <a:ext cx="360" cy="180"/>
            </a:xfrm>
            <a:prstGeom prst="line">
              <a:avLst/>
            </a:prstGeom>
            <a:noFill/>
            <a:ln w="28575">
              <a:solidFill>
                <a:srgbClr val="FFFF00"/>
              </a:solidFill>
              <a:round/>
              <a:headEnd/>
              <a:tailEnd type="stealth" w="sm" len="sm"/>
            </a:ln>
            <a:extLst>
              <a:ext uri="{909E8E84-426E-40DD-AFC4-6F175D3DCCD1}">
                <a14:hiddenFill xmlns:a14="http://schemas.microsoft.com/office/drawing/2010/main">
                  <a:noFill/>
                </a14:hiddenFill>
              </a:ext>
            </a:extLst>
          </p:spPr>
          <p:txBody>
            <a:bodyPr/>
            <a:lstStyle/>
            <a:p>
              <a:endParaRPr lang="es-ES"/>
            </a:p>
          </p:txBody>
        </p:sp>
        <p:sp>
          <p:nvSpPr>
            <p:cNvPr id="27669" name="Rectangle 39"/>
            <p:cNvSpPr>
              <a:spLocks noChangeArrowheads="1"/>
            </p:cNvSpPr>
            <p:nvPr/>
          </p:nvSpPr>
          <p:spPr bwMode="auto">
            <a:xfrm rot="-1260000">
              <a:off x="4037" y="2656"/>
              <a:ext cx="85" cy="191"/>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7670" name="Rectangle 40"/>
            <p:cNvSpPr>
              <a:spLocks noChangeArrowheads="1"/>
            </p:cNvSpPr>
            <p:nvPr/>
          </p:nvSpPr>
          <p:spPr bwMode="auto">
            <a:xfrm rot="1260000" flipH="1">
              <a:off x="4496" y="2666"/>
              <a:ext cx="85" cy="191"/>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grpSp>
      <p:sp>
        <p:nvSpPr>
          <p:cNvPr id="27655" name="Rectangle 41"/>
          <p:cNvSpPr>
            <a:spLocks noChangeArrowheads="1"/>
          </p:cNvSpPr>
          <p:nvPr/>
        </p:nvSpPr>
        <p:spPr bwMode="auto">
          <a:xfrm>
            <a:off x="1737615" y="4502116"/>
            <a:ext cx="236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Dilatación por bujía</a:t>
            </a:r>
          </a:p>
          <a:p>
            <a:pPr marL="285750" indent="-285750" eaLnBrk="1" hangingPunct="1">
              <a:buClr>
                <a:schemeClr val="accent1"/>
              </a:buClr>
              <a:buFont typeface="Wingdings" panose="05000000000000000000" pitchFamily="2" charset="2"/>
              <a:buChar char="Ø"/>
            </a:pPr>
            <a:r>
              <a:rPr lang="es-ES" altLang="es-ES" sz="1600" b="0" dirty="0">
                <a:solidFill>
                  <a:schemeClr val="tx1"/>
                </a:solidFill>
                <a:latin typeface="Tahoma" panose="020B0604030504040204" pitchFamily="34" charset="0"/>
                <a:ea typeface="Tahoma" panose="020B0604030504040204" pitchFamily="34" charset="0"/>
                <a:cs typeface="Tahoma" panose="020B0604030504040204" pitchFamily="34" charset="0"/>
              </a:rPr>
              <a:t>Fuerza de dilatación longitudinal</a:t>
            </a:r>
          </a:p>
          <a:p>
            <a:pPr marL="285750" indent="-285750" eaLnBrk="1" hangingPunct="1">
              <a:buClr>
                <a:schemeClr val="accent1"/>
              </a:buClr>
              <a:buFont typeface="Wingdings" panose="05000000000000000000" pitchFamily="2" charset="2"/>
              <a:buChar char="Ø"/>
            </a:pPr>
            <a:r>
              <a:rPr lang="es-ES" altLang="es-ES" sz="1600" b="0" dirty="0">
                <a:solidFill>
                  <a:schemeClr val="tx1"/>
                </a:solidFill>
                <a:latin typeface="Tahoma" panose="020B0604030504040204" pitchFamily="34" charset="0"/>
                <a:ea typeface="Tahoma" panose="020B0604030504040204" pitchFamily="34" charset="0"/>
                <a:cs typeface="Tahoma" panose="020B0604030504040204" pitchFamily="34" charset="0"/>
              </a:rPr>
              <a:t>Riesgo de perforación</a:t>
            </a:r>
          </a:p>
        </p:txBody>
      </p:sp>
      <p:sp>
        <p:nvSpPr>
          <p:cNvPr id="27656" name="Rectangle 42"/>
          <p:cNvSpPr>
            <a:spLocks noChangeArrowheads="1"/>
          </p:cNvSpPr>
          <p:nvPr/>
        </p:nvSpPr>
        <p:spPr bwMode="auto">
          <a:xfrm>
            <a:off x="4099815" y="4397436"/>
            <a:ext cx="2209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Dilatación de balón</a:t>
            </a:r>
          </a:p>
          <a:p>
            <a:pPr marL="285750" indent="-285750" eaLnBrk="1" hangingPunct="1">
              <a:buClr>
                <a:schemeClr val="accent1"/>
              </a:buClr>
              <a:buFont typeface="Wingdings" panose="05000000000000000000" pitchFamily="2" charset="2"/>
              <a:buChar char="Ø"/>
            </a:pPr>
            <a:r>
              <a:rPr lang="es-ES" altLang="es-ES" sz="1600" b="0" dirty="0">
                <a:solidFill>
                  <a:schemeClr val="tx1"/>
                </a:solidFill>
                <a:latin typeface="Tahoma" panose="020B0604030504040204" pitchFamily="34" charset="0"/>
                <a:ea typeface="Tahoma" panose="020B0604030504040204" pitchFamily="34" charset="0"/>
                <a:cs typeface="Tahoma" panose="020B0604030504040204" pitchFamily="34" charset="0"/>
              </a:rPr>
              <a:t>Estiramiento radial y fuerza estacionaria</a:t>
            </a:r>
          </a:p>
        </p:txBody>
      </p:sp>
      <p:sp>
        <p:nvSpPr>
          <p:cNvPr id="27657" name="Rectangle 43"/>
          <p:cNvSpPr>
            <a:spLocks noChangeArrowheads="1"/>
          </p:cNvSpPr>
          <p:nvPr/>
        </p:nvSpPr>
        <p:spPr bwMode="auto">
          <a:xfrm>
            <a:off x="6526251" y="4301868"/>
            <a:ext cx="251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Perforación debida al paso de la bujía por vía falsa</a:t>
            </a:r>
          </a:p>
        </p:txBody>
      </p:sp>
      <p:sp>
        <p:nvSpPr>
          <p:cNvPr id="27658" name="Rectangle 44"/>
          <p:cNvSpPr>
            <a:spLocks noChangeArrowheads="1"/>
          </p:cNvSpPr>
          <p:nvPr/>
        </p:nvSpPr>
        <p:spPr bwMode="auto">
          <a:xfrm>
            <a:off x="9257487" y="4346990"/>
            <a:ext cx="19050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 altLang="es-ES" b="0" dirty="0">
                <a:solidFill>
                  <a:schemeClr val="tx1"/>
                </a:solidFill>
                <a:latin typeface="Tahoma" panose="020B0604030504040204" pitchFamily="34" charset="0"/>
                <a:ea typeface="Tahoma" panose="020B0604030504040204" pitchFamily="34" charset="0"/>
                <a:cs typeface="Tahoma" panose="020B0604030504040204" pitchFamily="34" charset="0"/>
              </a:rPr>
              <a:t>Perforación después de una dilatación no gentil</a:t>
            </a:r>
          </a:p>
        </p:txBody>
      </p:sp>
    </p:spTree>
    <p:extLst>
      <p:ext uri="{BB962C8B-B14F-4D97-AF65-F5344CB8AC3E}">
        <p14:creationId xmlns:p14="http://schemas.microsoft.com/office/powerpoint/2010/main" val="400436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029806450"/>
              </p:ext>
            </p:extLst>
          </p:nvPr>
        </p:nvGraphicFramePr>
        <p:xfrm>
          <a:off x="2333625" y="377241"/>
          <a:ext cx="7612063" cy="6143875"/>
        </p:xfrm>
        <a:graphic>
          <a:graphicData uri="http://schemas.openxmlformats.org/presentationml/2006/ole">
            <mc:AlternateContent xmlns:mc="http://schemas.openxmlformats.org/markup-compatibility/2006">
              <mc:Choice xmlns:v="urn:schemas-microsoft-com:vml" Requires="v">
                <p:oleObj spid="_x0000_s8276" name="Presentación" r:id="rId3" imgW="4594975" imgH="3444204" progId="PowerPoint.Show.8">
                  <p:embed/>
                </p:oleObj>
              </mc:Choice>
              <mc:Fallback>
                <p:oleObj name="Presentación" r:id="rId3" imgW="4594975" imgH="3444204" progId="PowerPoint.Show.8">
                  <p:embed/>
                  <p:pic>
                    <p:nvPicPr>
                      <p:cNvPr id="0" name=""/>
                      <p:cNvPicPr>
                        <a:picLocks noChangeAspect="1" noChangeArrowheads="1"/>
                      </p:cNvPicPr>
                      <p:nvPr/>
                    </p:nvPicPr>
                    <p:blipFill>
                      <a:blip r:embed="rId4"/>
                      <a:srcRect/>
                      <a:stretch>
                        <a:fillRect/>
                      </a:stretch>
                    </p:blipFill>
                    <p:spPr bwMode="auto">
                      <a:xfrm>
                        <a:off x="2333625" y="377241"/>
                        <a:ext cx="7612063" cy="6143875"/>
                      </a:xfrm>
                      <a:prstGeom prst="rect">
                        <a:avLst/>
                      </a:prstGeom>
                      <a:solidFill>
                        <a:schemeClr val="accent2">
                          <a:lumMod val="20000"/>
                          <a:lumOff val="80000"/>
                        </a:schemeClr>
                      </a:solidFill>
                      <a:ln>
                        <a:noFill/>
                      </a:ln>
                      <a:effectLst/>
                      <a:extLst/>
                    </p:spPr>
                  </p:pic>
                </p:oleObj>
              </mc:Fallback>
            </mc:AlternateContent>
          </a:graphicData>
        </a:graphic>
      </p:graphicFrame>
    </p:spTree>
    <p:extLst>
      <p:ext uri="{BB962C8B-B14F-4D97-AF65-F5344CB8AC3E}">
        <p14:creationId xmlns:p14="http://schemas.microsoft.com/office/powerpoint/2010/main" val="34912917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061089696"/>
              </p:ext>
            </p:extLst>
          </p:nvPr>
        </p:nvGraphicFramePr>
        <p:xfrm>
          <a:off x="1660359" y="641684"/>
          <a:ext cx="9144000" cy="5876089"/>
        </p:xfrm>
        <a:graphic>
          <a:graphicData uri="http://schemas.openxmlformats.org/presentationml/2006/ole">
            <mc:AlternateContent xmlns:mc="http://schemas.openxmlformats.org/markup-compatibility/2006">
              <mc:Choice xmlns:v="urn:schemas-microsoft-com:vml" Requires="v">
                <p:oleObj spid="_x0000_s9300" name="Diapositiva" r:id="rId3" imgW="2837533" imgH="2127388" progId="PowerPoint.Slide.8">
                  <p:embed/>
                </p:oleObj>
              </mc:Choice>
              <mc:Fallback>
                <p:oleObj name="Diapositiva" r:id="rId3" imgW="2837533" imgH="2127388" progId="PowerPoint.Slide.8">
                  <p:embed/>
                  <p:pic>
                    <p:nvPicPr>
                      <p:cNvPr id="0" name=""/>
                      <p:cNvPicPr>
                        <a:picLocks noChangeAspect="1" noChangeArrowheads="1"/>
                      </p:cNvPicPr>
                      <p:nvPr/>
                    </p:nvPicPr>
                    <p:blipFill>
                      <a:blip r:embed="rId4"/>
                      <a:srcRect/>
                      <a:stretch>
                        <a:fillRect/>
                      </a:stretch>
                    </p:blipFill>
                    <p:spPr bwMode="auto">
                      <a:xfrm>
                        <a:off x="1660359" y="641684"/>
                        <a:ext cx="9144000" cy="5876089"/>
                      </a:xfrm>
                      <a:prstGeom prst="rect">
                        <a:avLst/>
                      </a:prstGeom>
                      <a:noFill/>
                      <a:ln>
                        <a:noFill/>
                      </a:ln>
                      <a:effectLst/>
                      <a:extLst/>
                    </p:spPr>
                  </p:pic>
                </p:oleObj>
              </mc:Fallback>
            </mc:AlternateContent>
          </a:graphicData>
        </a:graphic>
      </p:graphicFrame>
      <p:sp>
        <p:nvSpPr>
          <p:cNvPr id="2" name="Flecha derecha 1"/>
          <p:cNvSpPr/>
          <p:nvPr/>
        </p:nvSpPr>
        <p:spPr>
          <a:xfrm>
            <a:off x="4475748" y="3400926"/>
            <a:ext cx="320842" cy="1788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514978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rrowheads="1"/>
          </p:cNvSpPr>
          <p:nvPr>
            <p:ph type="title"/>
          </p:nvPr>
        </p:nvSpPr>
        <p:spPr>
          <a:xfrm>
            <a:off x="2127166" y="461170"/>
            <a:ext cx="7772400" cy="533400"/>
          </a:xfrm>
        </p:spPr>
        <p:txBody>
          <a:bodyPr>
            <a:no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Dilatación esofágica con bujías de Savary</a:t>
            </a:r>
          </a:p>
        </p:txBody>
      </p:sp>
      <p:sp>
        <p:nvSpPr>
          <p:cNvPr id="194563" name="Rectangle 3"/>
          <p:cNvSpPr>
            <a:spLocks noGrp="1" noRot="1" noChangeArrowheads="1"/>
          </p:cNvSpPr>
          <p:nvPr>
            <p:ph type="body" sz="half" idx="1"/>
          </p:nvPr>
        </p:nvSpPr>
        <p:spPr>
          <a:xfrm>
            <a:off x="1530185" y="4999039"/>
            <a:ext cx="2716129" cy="1371600"/>
          </a:xfrm>
        </p:spPr>
        <p:txBody>
          <a:bodyPr>
            <a:normAutofit/>
          </a:bodyPr>
          <a:lstStyle/>
          <a:p>
            <a:pPr eaLnBrk="1" hangingPunct="1">
              <a:buFont typeface="Wingdings" panose="05000000000000000000" pitchFamily="2" charset="2"/>
              <a:buNone/>
              <a:defRPr/>
            </a:pPr>
            <a:r>
              <a:rPr lang="es-ES" sz="1200" dirty="0">
                <a:solidFill>
                  <a:schemeClr val="tx1"/>
                </a:solidFill>
                <a:latin typeface="Tahoma" panose="020B0604030504040204" pitchFamily="34" charset="0"/>
                <a:ea typeface="Tahoma" panose="020B0604030504040204" pitchFamily="34" charset="0"/>
                <a:cs typeface="Tahoma" panose="020B0604030504040204" pitchFamily="34" charset="0"/>
              </a:rPr>
              <a:t>Paso de la guía metálica a través </a:t>
            </a:r>
          </a:p>
          <a:p>
            <a:pPr eaLnBrk="1" hangingPunct="1">
              <a:buFont typeface="Wingdings" panose="05000000000000000000" pitchFamily="2" charset="2"/>
              <a:buNone/>
              <a:defRPr/>
            </a:pPr>
            <a:r>
              <a:rPr lang="es-ES" sz="1200" dirty="0">
                <a:solidFill>
                  <a:schemeClr val="tx1"/>
                </a:solidFill>
                <a:latin typeface="Tahoma" panose="020B0604030504040204" pitchFamily="34" charset="0"/>
                <a:ea typeface="Tahoma" panose="020B0604030504040204" pitchFamily="34" charset="0"/>
                <a:cs typeface="Tahoma" panose="020B0604030504040204" pitchFamily="34" charset="0"/>
              </a:rPr>
              <a:t>del  endoscopio por la zona </a:t>
            </a:r>
          </a:p>
          <a:p>
            <a:pPr eaLnBrk="1" hangingPunct="1">
              <a:buFont typeface="Wingdings" panose="05000000000000000000" pitchFamily="2" charset="2"/>
              <a:buNone/>
              <a:defRPr/>
            </a:pPr>
            <a:r>
              <a:rPr lang="es-ES" sz="1200" dirty="0">
                <a:solidFill>
                  <a:schemeClr val="tx1"/>
                </a:solidFill>
                <a:latin typeface="Tahoma" panose="020B0604030504040204" pitchFamily="34" charset="0"/>
                <a:ea typeface="Tahoma" panose="020B0604030504040204" pitchFamily="34" charset="0"/>
                <a:cs typeface="Tahoma" panose="020B0604030504040204" pitchFamily="34" charset="0"/>
              </a:rPr>
              <a:t>estenótica bajo  visión directa y </a:t>
            </a:r>
          </a:p>
          <a:p>
            <a:pPr eaLnBrk="1" hangingPunct="1">
              <a:buFont typeface="Wingdings" panose="05000000000000000000" pitchFamily="2" charset="2"/>
              <a:buNone/>
              <a:defRPr/>
            </a:pPr>
            <a:r>
              <a:rPr lang="es-ES" sz="1200" dirty="0">
                <a:solidFill>
                  <a:schemeClr val="tx1"/>
                </a:solidFill>
                <a:latin typeface="Tahoma" panose="020B0604030504040204" pitchFamily="34" charset="0"/>
                <a:ea typeface="Tahoma" panose="020B0604030504040204" pitchFamily="34" charset="0"/>
                <a:cs typeface="Tahoma" panose="020B0604030504040204" pitchFamily="34" charset="0"/>
              </a:rPr>
              <a:t>fluoroscópica simultáneamente</a:t>
            </a:r>
          </a:p>
        </p:txBody>
      </p:sp>
      <p:pic>
        <p:nvPicPr>
          <p:cNvPr id="29700" name="Picture 4" descr="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30185" y="1469915"/>
            <a:ext cx="2634666" cy="3370263"/>
          </a:xfrm>
          <a:noFill/>
          <a:extLst>
            <a:ext uri="{909E8E84-426E-40DD-AFC4-6F175D3DCCD1}">
              <a14:hiddenFill xmlns:a14="http://schemas.microsoft.com/office/drawing/2010/main">
                <a:solidFill>
                  <a:srgbClr val="FFFFFF"/>
                </a:solidFill>
              </a14:hiddenFill>
            </a:ext>
          </a:extLst>
        </p:spPr>
      </p:pic>
      <p:pic>
        <p:nvPicPr>
          <p:cNvPr id="29701"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026" y="1469915"/>
            <a:ext cx="2315911"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6"/>
          <p:cNvSpPr>
            <a:spLocks noChangeArrowheads="1"/>
          </p:cNvSpPr>
          <p:nvPr/>
        </p:nvSpPr>
        <p:spPr bwMode="auto">
          <a:xfrm>
            <a:off x="8328026" y="5100063"/>
            <a:ext cx="20812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 altLang="es-ES" sz="1200" b="0" dirty="0">
                <a:solidFill>
                  <a:schemeClr val="tx1"/>
                </a:solidFill>
                <a:latin typeface="Tahoma" panose="020B0604030504040204" pitchFamily="34" charset="0"/>
                <a:ea typeface="Tahoma" panose="020B0604030504040204" pitchFamily="34" charset="0"/>
                <a:cs typeface="Tahoma" panose="020B0604030504040204" pitchFamily="34" charset="0"/>
              </a:rPr>
              <a:t>Paso de la bujía de Savary-Gilliard a través de la  estenosis deslizándose sobre la guía metálica</a:t>
            </a:r>
          </a:p>
        </p:txBody>
      </p:sp>
      <p:pic>
        <p:nvPicPr>
          <p:cNvPr id="29703" name="Picture 11" descr="DilEsofPas Buj 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9" y="2060575"/>
            <a:ext cx="33115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4864686" y="4999039"/>
            <a:ext cx="2582779" cy="461665"/>
          </a:xfrm>
          <a:prstGeom prst="rect">
            <a:avLst/>
          </a:prstGeom>
          <a:noFill/>
        </p:spPr>
        <p:txBody>
          <a:bodyPr wrap="square" rtlCol="0">
            <a:spAutoFit/>
          </a:bodyPr>
          <a:lstStyle/>
          <a:p>
            <a:r>
              <a:rPr lang="es-ES" sz="1200" dirty="0" smtClean="0">
                <a:latin typeface="Tahoma" panose="020B0604030504040204" pitchFamily="34" charset="0"/>
                <a:ea typeface="Tahoma" panose="020B0604030504040204" pitchFamily="34" charset="0"/>
                <a:cs typeface="Tahoma" panose="020B0604030504040204" pitchFamily="34" charset="0"/>
              </a:rPr>
              <a:t>Paso de las bujías a través de la guía metálica</a:t>
            </a:r>
            <a:endParaRPr lang="es-E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804915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474231" y="805877"/>
            <a:ext cx="3576275" cy="717883"/>
          </a:xfrm>
        </p:spPr>
        <p:txBody>
          <a:bodyPr>
            <a:normAutofit/>
          </a:bodyPr>
          <a:lstStyle/>
          <a:p>
            <a:r>
              <a:rPr lang="es-ES" altLang="es-ES" sz="3200" dirty="0" smtClean="0">
                <a:latin typeface="Tahoma" panose="020B0604030504040204" pitchFamily="34" charset="0"/>
                <a:ea typeface="Tahoma" panose="020B0604030504040204" pitchFamily="34" charset="0"/>
                <a:cs typeface="Tahoma" panose="020B0604030504040204" pitchFamily="34" charset="0"/>
              </a:rPr>
              <a:t>Esófago de Barret</a:t>
            </a:r>
            <a:endParaRPr lang="es-ES" altLang="es-ES" sz="3200" dirty="0">
              <a:latin typeface="Tahoma" panose="020B0604030504040204" pitchFamily="34" charset="0"/>
              <a:ea typeface="Tahoma" panose="020B0604030504040204" pitchFamily="34" charset="0"/>
              <a:cs typeface="Tahoma" panose="020B0604030504040204" pitchFamily="34" charset="0"/>
            </a:endParaRPr>
          </a:p>
        </p:txBody>
      </p:sp>
      <p:pic>
        <p:nvPicPr>
          <p:cNvPr id="74756" name="Picture 4" descr="Barrett_dys_150_1a1_2186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194130" y="2171851"/>
            <a:ext cx="3581028" cy="3135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uadroTexto 5"/>
          <p:cNvSpPr txBox="1"/>
          <p:nvPr/>
        </p:nvSpPr>
        <p:spPr>
          <a:xfrm>
            <a:off x="5927556" y="1796477"/>
            <a:ext cx="5021179" cy="1384995"/>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Diagnostico endoscópico del esófago de Barret mediante endoscopia convencional según su longitud:</a:t>
            </a:r>
          </a:p>
          <a:p>
            <a:pPr marL="285750" indent="-285750">
              <a:buClr>
                <a:schemeClr val="accent1"/>
              </a:buClr>
              <a:buFont typeface="Wingdings" panose="05000000000000000000" pitchFamily="2" charset="2"/>
              <a:buChar char="Ø"/>
            </a:pPr>
            <a:r>
              <a:rPr lang="es-ES" sz="1400" dirty="0" smtClean="0">
                <a:latin typeface="Tahoma" panose="020B0604030504040204" pitchFamily="34" charset="0"/>
                <a:ea typeface="Tahoma" panose="020B0604030504040204" pitchFamily="34" charset="0"/>
                <a:cs typeface="Tahoma" panose="020B0604030504040204" pitchFamily="34" charset="0"/>
              </a:rPr>
              <a:t>Esófago de Barret de segmento largo (&gt; 3 </a:t>
            </a:r>
            <a:r>
              <a:rPr lang="es-ES" sz="1400" dirty="0" err="1" smtClean="0">
                <a:latin typeface="Tahoma" panose="020B0604030504040204" pitchFamily="34" charset="0"/>
                <a:ea typeface="Tahoma" panose="020B0604030504040204" pitchFamily="34" charset="0"/>
                <a:cs typeface="Tahoma" panose="020B0604030504040204" pitchFamily="34" charset="0"/>
              </a:rPr>
              <a:t>cms</a:t>
            </a:r>
            <a:r>
              <a:rPr lang="es-ES" sz="1400" dirty="0" smtClean="0">
                <a:latin typeface="Tahoma" panose="020B0604030504040204" pitchFamily="34" charset="0"/>
                <a:ea typeface="Tahoma" panose="020B0604030504040204" pitchFamily="34" charset="0"/>
                <a:cs typeface="Tahoma" panose="020B0604030504040204" pitchFamily="34" charset="0"/>
              </a:rPr>
              <a:t>)</a:t>
            </a:r>
          </a:p>
          <a:p>
            <a:pPr marL="285750" indent="-285750">
              <a:buClr>
                <a:schemeClr val="accent1"/>
              </a:buClr>
              <a:buFont typeface="Wingdings" panose="05000000000000000000" pitchFamily="2" charset="2"/>
              <a:buChar char="Ø"/>
            </a:pPr>
            <a:r>
              <a:rPr lang="es-ES" sz="1400" dirty="0">
                <a:latin typeface="Tahoma" panose="020B0604030504040204" pitchFamily="34" charset="0"/>
                <a:ea typeface="Tahoma" panose="020B0604030504040204" pitchFamily="34" charset="0"/>
                <a:cs typeface="Tahoma" panose="020B0604030504040204" pitchFamily="34" charset="0"/>
              </a:rPr>
              <a:t>Esófago de Barret de </a:t>
            </a:r>
            <a:r>
              <a:rPr lang="es-ES" sz="1400" dirty="0" smtClean="0">
                <a:latin typeface="Tahoma" panose="020B0604030504040204" pitchFamily="34" charset="0"/>
                <a:ea typeface="Tahoma" panose="020B0604030504040204" pitchFamily="34" charset="0"/>
                <a:cs typeface="Tahoma" panose="020B0604030504040204" pitchFamily="34" charset="0"/>
              </a:rPr>
              <a:t>segmento corto (&lt; 3 </a:t>
            </a:r>
            <a:r>
              <a:rPr lang="es-ES" sz="1400" dirty="0" err="1" smtClean="0">
                <a:latin typeface="Tahoma" panose="020B0604030504040204" pitchFamily="34" charset="0"/>
                <a:ea typeface="Tahoma" panose="020B0604030504040204" pitchFamily="34" charset="0"/>
                <a:cs typeface="Tahoma" panose="020B0604030504040204" pitchFamily="34" charset="0"/>
              </a:rPr>
              <a:t>cms</a:t>
            </a:r>
            <a:r>
              <a:rPr lang="es-ES" sz="1400" dirty="0" smtClean="0">
                <a:latin typeface="Tahoma" panose="020B0604030504040204" pitchFamily="34" charset="0"/>
                <a:ea typeface="Tahoma" panose="020B0604030504040204" pitchFamily="34" charset="0"/>
                <a:cs typeface="Tahoma" panose="020B0604030504040204" pitchFamily="34" charset="0"/>
              </a:rPr>
              <a:t>)</a:t>
            </a:r>
          </a:p>
          <a:p>
            <a:pPr marL="285750" indent="-285750">
              <a:buClr>
                <a:schemeClr val="accent1"/>
              </a:buClr>
              <a:buFont typeface="Wingdings" panose="05000000000000000000" pitchFamily="2" charset="2"/>
              <a:buChar char="Ø"/>
            </a:pPr>
            <a:r>
              <a:rPr lang="es-ES" sz="1400" dirty="0">
                <a:latin typeface="Tahoma" panose="020B0604030504040204" pitchFamily="34" charset="0"/>
                <a:ea typeface="Tahoma" panose="020B0604030504040204" pitchFamily="34" charset="0"/>
                <a:cs typeface="Tahoma" panose="020B0604030504040204" pitchFamily="34" charset="0"/>
              </a:rPr>
              <a:t>Esófago de Barret de </a:t>
            </a:r>
            <a:r>
              <a:rPr lang="es-ES" sz="1400" dirty="0" smtClean="0">
                <a:latin typeface="Tahoma" panose="020B0604030504040204" pitchFamily="34" charset="0"/>
                <a:ea typeface="Tahoma" panose="020B0604030504040204" pitchFamily="34" charset="0"/>
                <a:cs typeface="Tahoma" panose="020B0604030504040204" pitchFamily="34" charset="0"/>
              </a:rPr>
              <a:t>segmento ultracorto (&lt; 1 cm)</a:t>
            </a:r>
            <a:endParaRPr lang="es-ES" sz="1400" dirty="0">
              <a:latin typeface="Tahoma" panose="020B0604030504040204" pitchFamily="34" charset="0"/>
              <a:ea typeface="Tahoma" panose="020B0604030504040204" pitchFamily="34" charset="0"/>
              <a:cs typeface="Tahoma" panose="020B0604030504040204" pitchFamily="34" charset="0"/>
            </a:endParaRPr>
          </a:p>
          <a:p>
            <a:r>
              <a:rPr lang="es-ES" sz="1400" dirty="0" smtClean="0">
                <a:latin typeface="Tahoma" panose="020B0604030504040204" pitchFamily="34" charset="0"/>
                <a:ea typeface="Tahoma" panose="020B0604030504040204" pitchFamily="34" charset="0"/>
                <a:cs typeface="Tahoma" panose="020B0604030504040204" pitchFamily="34" charset="0"/>
              </a:rPr>
              <a:t> </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
        <p:nvSpPr>
          <p:cNvPr id="2" name="CuadroTexto 1"/>
          <p:cNvSpPr txBox="1"/>
          <p:nvPr/>
        </p:nvSpPr>
        <p:spPr>
          <a:xfrm>
            <a:off x="5927556" y="3360821"/>
            <a:ext cx="4572000" cy="1815882"/>
          </a:xfrm>
          <a:prstGeom prst="rect">
            <a:avLst/>
          </a:prstGeom>
          <a:noFill/>
        </p:spPr>
        <p:txBody>
          <a:bodyPr wrap="square" rtlCol="0">
            <a:spAutoFit/>
          </a:bodyPr>
          <a:lstStyle/>
          <a:p>
            <a:r>
              <a:rPr lang="es-ES" sz="1400" dirty="0">
                <a:latin typeface="Tahoma" panose="020B0604030504040204" pitchFamily="34" charset="0"/>
                <a:ea typeface="Tahoma" panose="020B0604030504040204" pitchFamily="34" charset="0"/>
                <a:cs typeface="Tahoma" panose="020B0604030504040204" pitchFamily="34" charset="0"/>
              </a:rPr>
              <a:t>Diagnostico endoscópico del esófago de Barret mediante endoscopia convencional </a:t>
            </a:r>
            <a:r>
              <a:rPr lang="es-ES" sz="1400" dirty="0" smtClean="0">
                <a:latin typeface="Tahoma" panose="020B0604030504040204" pitchFamily="34" charset="0"/>
                <a:ea typeface="Tahoma" panose="020B0604030504040204" pitchFamily="34" charset="0"/>
                <a:cs typeface="Tahoma" panose="020B0604030504040204" pitchFamily="34" charset="0"/>
              </a:rPr>
              <a:t>según la forma de prolongación</a:t>
            </a:r>
          </a:p>
          <a:p>
            <a:pPr marL="285750" indent="-285750">
              <a:buClr>
                <a:schemeClr val="accent1"/>
              </a:buClr>
              <a:buFont typeface="Wingdings" panose="05000000000000000000" pitchFamily="2" charset="2"/>
              <a:buChar char="Ø"/>
            </a:pPr>
            <a:r>
              <a:rPr lang="es-ES" sz="1400" dirty="0">
                <a:latin typeface="Tahoma" panose="020B0604030504040204" pitchFamily="34" charset="0"/>
                <a:ea typeface="Tahoma" panose="020B0604030504040204" pitchFamily="34" charset="0"/>
                <a:cs typeface="Tahoma" panose="020B0604030504040204" pitchFamily="34" charset="0"/>
              </a:rPr>
              <a:t>Esófago de </a:t>
            </a:r>
            <a:r>
              <a:rPr lang="es-ES" sz="1400" dirty="0" smtClean="0">
                <a:latin typeface="Tahoma" panose="020B0604030504040204" pitchFamily="34" charset="0"/>
                <a:ea typeface="Tahoma" panose="020B0604030504040204" pitchFamily="34" charset="0"/>
                <a:cs typeface="Tahoma" panose="020B0604030504040204" pitchFamily="34" charset="0"/>
              </a:rPr>
              <a:t>Barret tipo I : Circunferencial con extensión en forma de lengüetas, llamas o dedos</a:t>
            </a:r>
          </a:p>
          <a:p>
            <a:pPr marL="285750" indent="-285750">
              <a:buClr>
                <a:schemeClr val="accent1"/>
              </a:buClr>
              <a:buFont typeface="Wingdings" panose="05000000000000000000" pitchFamily="2" charset="2"/>
              <a:buChar char="Ø"/>
            </a:pPr>
            <a:r>
              <a:rPr lang="es-ES" sz="1400" dirty="0">
                <a:latin typeface="Tahoma" panose="020B0604030504040204" pitchFamily="34" charset="0"/>
                <a:ea typeface="Tahoma" panose="020B0604030504040204" pitchFamily="34" charset="0"/>
                <a:cs typeface="Tahoma" panose="020B0604030504040204" pitchFamily="34" charset="0"/>
              </a:rPr>
              <a:t>Esófago de Barret tipo </a:t>
            </a:r>
            <a:r>
              <a:rPr lang="es-ES" sz="1400" dirty="0" smtClean="0">
                <a:latin typeface="Tahoma" panose="020B0604030504040204" pitchFamily="34" charset="0"/>
                <a:ea typeface="Tahoma" panose="020B0604030504040204" pitchFamily="34" charset="0"/>
                <a:cs typeface="Tahoma" panose="020B0604030504040204" pitchFamily="34" charset="0"/>
              </a:rPr>
              <a:t>II : A islotes: limite muy irregular, se observa la presencia de islotes de epitelio escamosos por debajo de este </a:t>
            </a:r>
            <a:endParaRPr lang="es-ES" sz="1400" dirty="0"/>
          </a:p>
        </p:txBody>
      </p:sp>
    </p:spTree>
    <p:extLst>
      <p:ext uri="{BB962C8B-B14F-4D97-AF65-F5344CB8AC3E}">
        <p14:creationId xmlns:p14="http://schemas.microsoft.com/office/powerpoint/2010/main" val="224032949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1968961" y="554038"/>
            <a:ext cx="8828755" cy="381000"/>
          </a:xfrm>
        </p:spPr>
        <p:txBody>
          <a:bodyPr>
            <a:noAutofit/>
          </a:bodyPr>
          <a:lstStyle/>
          <a:p>
            <a:pPr eaLnBrk="1" hangingPunct="1">
              <a:defRPr/>
            </a:pPr>
            <a:r>
              <a:rPr 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Dilatación de estenosis esofágica post cáustico</a:t>
            </a:r>
          </a:p>
        </p:txBody>
      </p:sp>
      <p:sp>
        <p:nvSpPr>
          <p:cNvPr id="193539" name="Rectangle 3"/>
          <p:cNvSpPr>
            <a:spLocks noGrp="1" noRot="1" noChangeArrowheads="1"/>
          </p:cNvSpPr>
          <p:nvPr>
            <p:ph type="body" sz="half" idx="1"/>
          </p:nvPr>
        </p:nvSpPr>
        <p:spPr>
          <a:xfrm>
            <a:off x="1988344" y="4768432"/>
            <a:ext cx="4038600" cy="1086936"/>
          </a:xfrm>
        </p:spPr>
        <p:txBody>
          <a:bodyPr/>
          <a:lstStyle/>
          <a:p>
            <a:pPr algn="just" eaLnBrk="1" hangingPunct="1">
              <a:buFont typeface="Wingdings" panose="05000000000000000000" pitchFamily="2" charset="2"/>
              <a:buNone/>
              <a:defRPr/>
            </a:pPr>
            <a:r>
              <a:rPr lang="es-ES" sz="2000" b="1" dirty="0">
                <a:solidFill>
                  <a:srgbClr val="FFFF00"/>
                </a:solidFill>
              </a:rPr>
              <a:t>     </a:t>
            </a: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Marcada reducción de la luz del órgano (3mm aprox.). Gran fibrosis con bandas de colágeno. Zonas de mucosa con eritema y friabilidad.</a:t>
            </a:r>
          </a:p>
        </p:txBody>
      </p:sp>
      <p:pic>
        <p:nvPicPr>
          <p:cNvPr id="28676" name="Picture 4" descr="ne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847850" y="1700213"/>
            <a:ext cx="4319588" cy="2787650"/>
          </a:xfrm>
          <a:noFill/>
          <a:extLst>
            <a:ext uri="{909E8E84-426E-40DD-AFC4-6F175D3DCCD1}">
              <a14:hiddenFill xmlns:a14="http://schemas.microsoft.com/office/drawing/2010/main">
                <a:solidFill>
                  <a:srgbClr val="FFFFFF"/>
                </a:solidFill>
              </a14:hiddenFill>
            </a:ext>
          </a:extLst>
        </p:spPr>
      </p:pic>
      <p:pic>
        <p:nvPicPr>
          <p:cNvPr id="28677" name="Picture 5" descr="Dil Esof End Pas Bu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9" y="1773238"/>
            <a:ext cx="410527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6383338" y="4768432"/>
            <a:ext cx="41760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 altLang="es-ES" sz="1400" b="0" dirty="0">
                <a:solidFill>
                  <a:schemeClr val="tx1"/>
                </a:solidFill>
                <a:latin typeface="Tahoma" panose="020B0604030504040204" pitchFamily="34" charset="0"/>
                <a:ea typeface="Tahoma" panose="020B0604030504040204" pitchFamily="34" charset="0"/>
                <a:cs typeface="Tahoma" panose="020B0604030504040204" pitchFamily="34" charset="0"/>
              </a:rPr>
              <a:t>Luz esofágica disminuida de calibre. Obsérvese el paso de la guía metálica a través de la luz en el cuadrante inferior derecho.</a:t>
            </a:r>
          </a:p>
        </p:txBody>
      </p:sp>
      <p:sp>
        <p:nvSpPr>
          <p:cNvPr id="28679" name="Rectangle 8"/>
          <p:cNvSpPr>
            <a:spLocks noChangeArrowheads="1"/>
          </p:cNvSpPr>
          <p:nvPr/>
        </p:nvSpPr>
        <p:spPr bwMode="auto">
          <a:xfrm>
            <a:off x="4343400" y="6096000"/>
            <a:ext cx="457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endParaRPr lang="es-ES" altLang="es-ES" sz="120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289641696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body" sz="half" idx="4294967295"/>
          </p:nvPr>
        </p:nvSpPr>
        <p:spPr>
          <a:xfrm>
            <a:off x="1774825" y="2275944"/>
            <a:ext cx="4194175" cy="2253916"/>
          </a:xfrm>
        </p:spPr>
        <p:txBody>
          <a:bodyPr/>
          <a:lstStyle/>
          <a:p>
            <a:pPr eaLnBrk="1" hangingPunct="1">
              <a:buFont typeface="Wingdings" panose="05000000000000000000" pitchFamily="2" charset="2"/>
              <a:buNone/>
              <a:defRPr/>
            </a:pPr>
            <a:endParaRPr lang="es-ES_tradnl" sz="2800" dirty="0"/>
          </a:p>
          <a:p>
            <a:pPr eaLnBrk="1" hangingPunct="1">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Evita la cicatrización y reduce la fibrosis transmural</a:t>
            </a:r>
          </a:p>
          <a:p>
            <a:pPr eaLnBrk="1" hangingPunct="1">
              <a:buFont typeface="Wingdings" panose="05000000000000000000" pitchFamily="2" charset="2"/>
              <a:buChar char="Ø"/>
              <a:defRPr/>
            </a:pPr>
            <a:r>
              <a:rPr lang="es-ES_tradnl" sz="2000" dirty="0">
                <a:latin typeface="Tahoma" panose="020B0604030504040204" pitchFamily="34" charset="0"/>
                <a:ea typeface="Tahoma" panose="020B0604030504040204" pitchFamily="34" charset="0"/>
                <a:cs typeface="Tahoma" panose="020B0604030504040204" pitchFamily="34" charset="0"/>
              </a:rPr>
              <a:t>Complemento eficaz al tratamiento con dilatadores</a:t>
            </a:r>
          </a:p>
          <a:p>
            <a:pPr eaLnBrk="1" hangingPunct="1">
              <a:defRPr/>
            </a:pPr>
            <a:endParaRPr lang="es-ES_tradnl" sz="2800" dirty="0"/>
          </a:p>
        </p:txBody>
      </p:sp>
      <p:pic>
        <p:nvPicPr>
          <p:cNvPr id="30723" name="Picture 3" descr="Inyectoterapia"/>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571455" y="3902553"/>
            <a:ext cx="2949576" cy="2058866"/>
          </a:xfrm>
          <a:noFill/>
          <a:extLst>
            <a:ext uri="{909E8E84-426E-40DD-AFC4-6F175D3DCCD1}">
              <a14:hiddenFill xmlns:a14="http://schemas.microsoft.com/office/drawing/2010/main">
                <a:solidFill>
                  <a:srgbClr val="FFFFFF"/>
                </a:solidFill>
              </a14:hiddenFill>
            </a:ext>
          </a:extLst>
        </p:spPr>
      </p:pic>
      <p:pic>
        <p:nvPicPr>
          <p:cNvPr id="30724" name="Picture 4"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55" y="1184226"/>
            <a:ext cx="2949576" cy="189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6975642" y="3110515"/>
            <a:ext cx="316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r>
              <a:rPr lang="es-ES" altLang="es-ES" sz="2000" dirty="0">
                <a:solidFill>
                  <a:srgbClr val="FFFF00"/>
                </a:solidFill>
              </a:rPr>
              <a:t> </a:t>
            </a:r>
            <a:r>
              <a:rPr lang="es-ES" altLang="es-ES" sz="1200" b="0" dirty="0">
                <a:solidFill>
                  <a:schemeClr val="tx1"/>
                </a:solidFill>
                <a:latin typeface="Tahoma" panose="020B0604030504040204" pitchFamily="34" charset="0"/>
                <a:ea typeface="Tahoma" panose="020B0604030504040204" pitchFamily="34" charset="0"/>
                <a:cs typeface="Tahoma" panose="020B0604030504040204" pitchFamily="34" charset="0"/>
              </a:rPr>
              <a:t>Aguja inyectora</a:t>
            </a:r>
          </a:p>
          <a:p>
            <a:pPr eaLnBrk="1" hangingPunct="1"/>
            <a:r>
              <a:rPr lang="es-ES" altLang="es-ES" sz="1200" b="0" dirty="0">
                <a:solidFill>
                  <a:schemeClr val="tx1"/>
                </a:solidFill>
                <a:latin typeface="Tahoma" panose="020B0604030504040204" pitchFamily="34" charset="0"/>
                <a:ea typeface="Tahoma" panose="020B0604030504040204" pitchFamily="34" charset="0"/>
                <a:cs typeface="Tahoma" panose="020B0604030504040204" pitchFamily="34" charset="0"/>
              </a:rPr>
              <a:t> en la zona de fibrosis</a:t>
            </a:r>
          </a:p>
        </p:txBody>
      </p:sp>
      <p:sp>
        <p:nvSpPr>
          <p:cNvPr id="230406" name="AutoShape 6"/>
          <p:cNvSpPr>
            <a:spLocks noChangeArrowheads="1"/>
          </p:cNvSpPr>
          <p:nvPr/>
        </p:nvSpPr>
        <p:spPr bwMode="auto">
          <a:xfrm>
            <a:off x="2279650" y="908051"/>
            <a:ext cx="2808288" cy="1223963"/>
          </a:xfrm>
          <a:prstGeom prst="downArrowCallout">
            <a:avLst>
              <a:gd name="adj1" fmla="val 57361"/>
              <a:gd name="adj2" fmla="val 57361"/>
              <a:gd name="adj3" fmla="val 16667"/>
              <a:gd name="adj4" fmla="val 66667"/>
            </a:avLst>
          </a:prstGeom>
          <a:solidFill>
            <a:srgbClr val="F3EDC3"/>
          </a:solidFill>
          <a:ln w="9525">
            <a:solidFill>
              <a:schemeClr val="tx1"/>
            </a:solidFill>
            <a:miter lim="800000"/>
            <a:headEnd/>
            <a:tailEnd/>
          </a:ln>
          <a:effectLst/>
        </p:spPr>
        <p:txBody>
          <a:bodyPr wrap="none" anchor="ctr"/>
          <a:lstStyle/>
          <a:p>
            <a:pPr algn="ctr">
              <a:defRPr/>
            </a:pPr>
            <a:r>
              <a:rPr lang="es-ES_tradnl" sz="3200" dirty="0">
                <a:latin typeface="Tahoma" panose="020B0604030504040204" pitchFamily="34" charset="0"/>
                <a:ea typeface="Tahoma" panose="020B0604030504040204" pitchFamily="34" charset="0"/>
                <a:cs typeface="Tahoma" panose="020B0604030504040204" pitchFamily="34" charset="0"/>
              </a:rPr>
              <a:t>Inyectoterapia</a:t>
            </a:r>
          </a:p>
        </p:txBody>
      </p:sp>
    </p:spTree>
    <p:extLst>
      <p:ext uri="{BB962C8B-B14F-4D97-AF65-F5344CB8AC3E}">
        <p14:creationId xmlns:p14="http://schemas.microsoft.com/office/powerpoint/2010/main" val="32163124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rrowheads="1"/>
          </p:cNvSpPr>
          <p:nvPr>
            <p:ph type="title"/>
          </p:nvPr>
        </p:nvSpPr>
        <p:spPr>
          <a:xfrm>
            <a:off x="3089220" y="628150"/>
            <a:ext cx="5806128" cy="803276"/>
          </a:xfrm>
        </p:spPr>
        <p:txBody>
          <a:bodyPr>
            <a:normAutofit/>
          </a:bodyPr>
          <a:lstStyle/>
          <a:p>
            <a:pPr eaLnBrk="1" hangingPunct="1">
              <a:defRPr/>
            </a:pPr>
            <a:r>
              <a:rPr lang="es-ES_tradnl" sz="3200" dirty="0" smtClean="0">
                <a:solidFill>
                  <a:schemeClr val="tx1"/>
                </a:solidFill>
                <a:latin typeface="Tahoma" panose="020B0604030504040204" pitchFamily="34" charset="0"/>
                <a:ea typeface="Tahoma" panose="020B0604030504040204" pitchFamily="34" charset="0"/>
                <a:cs typeface="Tahoma" panose="020B0604030504040204" pitchFamily="34" charset="0"/>
              </a:rPr>
              <a:t>Dilatación con sonda de balón</a:t>
            </a:r>
          </a:p>
        </p:txBody>
      </p:sp>
      <p:sp>
        <p:nvSpPr>
          <p:cNvPr id="231427" name="Rectangle 3"/>
          <p:cNvSpPr>
            <a:spLocks noGrp="1" noRot="1" noChangeArrowheads="1"/>
          </p:cNvSpPr>
          <p:nvPr>
            <p:ph type="body" sz="half" idx="1"/>
          </p:nvPr>
        </p:nvSpPr>
        <p:spPr>
          <a:xfrm>
            <a:off x="1951289" y="2148389"/>
            <a:ext cx="4194175" cy="4422775"/>
          </a:xfrm>
        </p:spPr>
        <p:txBody>
          <a:bodyPr>
            <a:normAutofit/>
          </a:bodyPr>
          <a:lstStyle/>
          <a:p>
            <a:pPr eaLnBrk="1" hangingPunct="1">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Adaptabilidad del balón a la anatomía de la lesión</a:t>
            </a:r>
          </a:p>
          <a:p>
            <a:pPr eaLnBrk="1" hangingPunct="1">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Mejor distribución de la fuerza de dilatación</a:t>
            </a:r>
          </a:p>
          <a:p>
            <a:pPr eaLnBrk="1" hangingPunct="1">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Estiramiento radial y fuerza estacionaria controlada.</a:t>
            </a:r>
          </a:p>
          <a:p>
            <a:pPr eaLnBrk="1" hangingPunct="1">
              <a:buFont typeface="Wingdings" panose="05000000000000000000" pitchFamily="2" charset="2"/>
              <a:buChar char="Ø"/>
              <a:defRPr/>
            </a:pPr>
            <a:r>
              <a:rPr lang="es-ES_tradnl" dirty="0">
                <a:latin typeface="Tahoma" panose="020B0604030504040204" pitchFamily="34" charset="0"/>
                <a:ea typeface="Tahoma" panose="020B0604030504040204" pitchFamily="34" charset="0"/>
                <a:cs typeface="Tahoma" panose="020B0604030504040204" pitchFamily="34" charset="0"/>
              </a:rPr>
              <a:t>Es considerada mas eficiente para comenzar y combinar con Bujías de </a:t>
            </a:r>
            <a:r>
              <a:rPr lang="es-ES_tradnl" dirty="0" err="1">
                <a:latin typeface="Tahoma" panose="020B0604030504040204" pitchFamily="34" charset="0"/>
                <a:ea typeface="Tahoma" panose="020B0604030504040204" pitchFamily="34" charset="0"/>
                <a:cs typeface="Tahoma" panose="020B0604030504040204" pitchFamily="34" charset="0"/>
              </a:rPr>
              <a:t>Savary</a:t>
            </a:r>
            <a:endParaRPr lang="es-ES_tradnl" dirty="0">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s-ES_tradnl" dirty="0">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es-ES_tradnl" sz="2400" dirty="0"/>
          </a:p>
        </p:txBody>
      </p:sp>
      <p:pic>
        <p:nvPicPr>
          <p:cNvPr id="31748" name="Picture 4" descr="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88164" y="1700214"/>
            <a:ext cx="3178257" cy="3717925"/>
          </a:xfrm>
          <a:noFill/>
          <a:extLst>
            <a:ext uri="{909E8E84-426E-40DD-AFC4-6F175D3DCCD1}">
              <a14:hiddenFill xmlns:a14="http://schemas.microsoft.com/office/drawing/2010/main">
                <a:solidFill>
                  <a:srgbClr val="FFFFFF"/>
                </a:solidFill>
              </a14:hiddenFill>
            </a:ext>
          </a:extLst>
        </p:spPr>
      </p:pic>
      <p:sp>
        <p:nvSpPr>
          <p:cNvPr id="31749" name="Text Box 6"/>
          <p:cNvSpPr txBox="1">
            <a:spLocks noChangeArrowheads="1"/>
          </p:cNvSpPr>
          <p:nvPr/>
        </p:nvSpPr>
        <p:spPr bwMode="auto">
          <a:xfrm>
            <a:off x="2012701" y="6312569"/>
            <a:ext cx="49736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Catana D, et al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Endoscopic</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dilatations</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in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esophageal</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stenosis</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eaLnBrk="1" hangingPunct="1">
              <a:spcBef>
                <a:spcPct val="50000"/>
              </a:spcBef>
            </a:pP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J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Pediatr</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Gastroenterol</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Nutr</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2004; 39 (</a:t>
            </a:r>
            <a:r>
              <a:rPr lang="es-ES_tradnl" altLang="es-ES" sz="800" dirty="0" err="1">
                <a:solidFill>
                  <a:schemeClr val="tx1"/>
                </a:solidFill>
                <a:latin typeface="Tahoma" panose="020B0604030504040204" pitchFamily="34" charset="0"/>
                <a:ea typeface="Tahoma" panose="020B0604030504040204" pitchFamily="34" charset="0"/>
                <a:cs typeface="Tahoma" panose="020B0604030504040204" pitchFamily="34" charset="0"/>
              </a:rPr>
              <a:t>suppl</a:t>
            </a:r>
            <a:r>
              <a:rPr lang="es-ES_tradnl" altLang="es-ES" sz="800" dirty="0">
                <a:solidFill>
                  <a:schemeClr val="tx1"/>
                </a:solidFill>
                <a:latin typeface="Tahoma" panose="020B0604030504040204" pitchFamily="34" charset="0"/>
                <a:ea typeface="Tahoma" panose="020B0604030504040204" pitchFamily="34" charset="0"/>
                <a:cs typeface="Tahoma" panose="020B0604030504040204" pitchFamily="34" charset="0"/>
              </a:rPr>
              <a:t> 1 June). </a:t>
            </a:r>
          </a:p>
        </p:txBody>
      </p:sp>
    </p:spTree>
    <p:extLst>
      <p:ext uri="{BB962C8B-B14F-4D97-AF65-F5344CB8AC3E}">
        <p14:creationId xmlns:p14="http://schemas.microsoft.com/office/powerpoint/2010/main" val="5252319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351088" y="1"/>
            <a:ext cx="7200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spcBef>
                <a:spcPct val="50000"/>
              </a:spcBef>
            </a:pPr>
            <a:endParaRPr lang="es-ES" altLang="es-ES" b="0">
              <a:solidFill>
                <a:schemeClr val="tx1"/>
              </a:solidFill>
            </a:endParaRPr>
          </a:p>
        </p:txBody>
      </p:sp>
      <p:sp>
        <p:nvSpPr>
          <p:cNvPr id="35843" name="AutoShape 5"/>
          <p:cNvSpPr>
            <a:spLocks noChangeArrowheads="1"/>
          </p:cNvSpPr>
          <p:nvPr/>
        </p:nvSpPr>
        <p:spPr bwMode="auto">
          <a:xfrm>
            <a:off x="2854326" y="4741362"/>
            <a:ext cx="6697662" cy="1008062"/>
          </a:xfrm>
          <a:prstGeom prst="roundRect">
            <a:avLst>
              <a:gd name="adj" fmla="val 16667"/>
            </a:avLst>
          </a:prstGeom>
          <a:solidFill>
            <a:srgbClr val="F3EDC3"/>
          </a:solidFill>
          <a:ln w="9525">
            <a:solidFill>
              <a:schemeClr val="tx1"/>
            </a:solidFill>
            <a:round/>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algn="ctr" eaLnBrk="1" hangingPunct="1"/>
            <a:r>
              <a:rPr lang="es-ES_tradnl" altLang="es-ES" sz="3200" b="0" dirty="0">
                <a:solidFill>
                  <a:schemeClr val="tx1"/>
                </a:solidFill>
                <a:latin typeface="Tahoma" panose="020B0604030504040204" pitchFamily="34" charset="0"/>
                <a:ea typeface="Tahoma" panose="020B0604030504040204" pitchFamily="34" charset="0"/>
                <a:cs typeface="Tahoma" panose="020B0604030504040204" pitchFamily="34" charset="0"/>
              </a:rPr>
              <a:t>Disminución  de la mortalidad</a:t>
            </a:r>
          </a:p>
        </p:txBody>
      </p:sp>
      <p:sp>
        <p:nvSpPr>
          <p:cNvPr id="35844" name="AutoShape 6"/>
          <p:cNvSpPr>
            <a:spLocks noChangeArrowheads="1"/>
          </p:cNvSpPr>
          <p:nvPr/>
        </p:nvSpPr>
        <p:spPr bwMode="auto">
          <a:xfrm>
            <a:off x="3575050" y="765176"/>
            <a:ext cx="4681538" cy="3671888"/>
          </a:xfrm>
          <a:prstGeom prst="downArrowCallout">
            <a:avLst>
              <a:gd name="adj1" fmla="val 31874"/>
              <a:gd name="adj2" fmla="val 31874"/>
              <a:gd name="adj3" fmla="val 16667"/>
              <a:gd name="adj4" fmla="val 66667"/>
            </a:avLst>
          </a:prstGeom>
          <a:noFill/>
          <a:ln w="9525">
            <a:solidFill>
              <a:srgbClr val="C00000"/>
            </a:solidFill>
            <a:miter lim="800000"/>
            <a:headEnd/>
            <a:tailEnd/>
          </a:ln>
        </p:spPr>
        <p:txBody>
          <a:bodyPr wrap="none" anchor="ctr"/>
          <a:lstStyle>
            <a:lvl1pPr eaLnBrk="0" hangingPunct="0">
              <a:defRPr b="1">
                <a:solidFill>
                  <a:schemeClr val="bg2"/>
                </a:solidFill>
                <a:latin typeface="Arial" panose="020B0604020202020204" pitchFamily="34" charset="0"/>
              </a:defRPr>
            </a:lvl1pPr>
            <a:lvl2pPr marL="742950" indent="-285750" eaLnBrk="0" hangingPunct="0">
              <a:defRPr b="1">
                <a:solidFill>
                  <a:schemeClr val="bg2"/>
                </a:solidFill>
                <a:latin typeface="Arial" panose="020B0604020202020204" pitchFamily="34" charset="0"/>
              </a:defRPr>
            </a:lvl2pPr>
            <a:lvl3pPr marL="1143000" indent="-228600" eaLnBrk="0" hangingPunct="0">
              <a:defRPr b="1">
                <a:solidFill>
                  <a:schemeClr val="bg2"/>
                </a:solidFill>
                <a:latin typeface="Arial" panose="020B0604020202020204" pitchFamily="34" charset="0"/>
              </a:defRPr>
            </a:lvl3pPr>
            <a:lvl4pPr marL="1600200" indent="-228600" eaLnBrk="0" hangingPunct="0">
              <a:defRPr b="1">
                <a:solidFill>
                  <a:schemeClr val="bg2"/>
                </a:solidFill>
                <a:latin typeface="Arial" panose="020B0604020202020204" pitchFamily="34" charset="0"/>
              </a:defRPr>
            </a:lvl4pPr>
            <a:lvl5pPr marL="2057400" indent="-228600" eaLnBrk="0" hangingPunct="0">
              <a:defRPr b="1">
                <a:solidFill>
                  <a:schemeClr val="bg2"/>
                </a:solidFill>
                <a:latin typeface="Arial" panose="020B0604020202020204" pitchFamily="34" charset="0"/>
              </a:defRPr>
            </a:lvl5pPr>
            <a:lvl6pPr marL="2514600" indent="-228600" eaLnBrk="0" fontAlgn="base" hangingPunct="0">
              <a:spcBef>
                <a:spcPct val="0"/>
              </a:spcBef>
              <a:spcAft>
                <a:spcPct val="0"/>
              </a:spcAft>
              <a:defRPr b="1">
                <a:solidFill>
                  <a:schemeClr val="bg2"/>
                </a:solidFill>
                <a:latin typeface="Arial" panose="020B0604020202020204" pitchFamily="34" charset="0"/>
              </a:defRPr>
            </a:lvl6pPr>
            <a:lvl7pPr marL="2971800" indent="-228600" eaLnBrk="0" fontAlgn="base" hangingPunct="0">
              <a:spcBef>
                <a:spcPct val="0"/>
              </a:spcBef>
              <a:spcAft>
                <a:spcPct val="0"/>
              </a:spcAft>
              <a:defRPr b="1">
                <a:solidFill>
                  <a:schemeClr val="bg2"/>
                </a:solidFill>
                <a:latin typeface="Arial" panose="020B0604020202020204" pitchFamily="34" charset="0"/>
              </a:defRPr>
            </a:lvl7pPr>
            <a:lvl8pPr marL="3429000" indent="-228600" eaLnBrk="0" fontAlgn="base" hangingPunct="0">
              <a:spcBef>
                <a:spcPct val="0"/>
              </a:spcBef>
              <a:spcAft>
                <a:spcPct val="0"/>
              </a:spcAft>
              <a:defRPr b="1">
                <a:solidFill>
                  <a:schemeClr val="bg2"/>
                </a:solidFill>
                <a:latin typeface="Arial" panose="020B0604020202020204" pitchFamily="34" charset="0"/>
              </a:defRPr>
            </a:lvl8pPr>
            <a:lvl9pPr marL="3886200" indent="-228600" eaLnBrk="0" fontAlgn="base" hangingPunct="0">
              <a:spcBef>
                <a:spcPct val="0"/>
              </a:spcBef>
              <a:spcAft>
                <a:spcPct val="0"/>
              </a:spcAft>
              <a:defRPr b="1">
                <a:solidFill>
                  <a:schemeClr val="bg2"/>
                </a:solidFill>
                <a:latin typeface="Arial" panose="020B0604020202020204" pitchFamily="34" charset="0"/>
              </a:defRPr>
            </a:lvl9pPr>
          </a:lstStyle>
          <a:p>
            <a:pPr eaLnBrk="1" hangingPunct="1"/>
            <a:endParaRPr lang="pt-PT" altLang="es-ES"/>
          </a:p>
        </p:txBody>
      </p:sp>
      <p:sp>
        <p:nvSpPr>
          <p:cNvPr id="223239" name="Text Box 7"/>
          <p:cNvSpPr txBox="1">
            <a:spLocks noChangeArrowheads="1"/>
          </p:cNvSpPr>
          <p:nvPr/>
        </p:nvSpPr>
        <p:spPr bwMode="auto">
          <a:xfrm>
            <a:off x="3779316" y="1142165"/>
            <a:ext cx="4344444" cy="1892826"/>
          </a:xfrm>
          <a:prstGeom prst="rect">
            <a:avLst/>
          </a:prstGeom>
          <a:noFill/>
          <a:ln w="9525">
            <a:noFill/>
            <a:miter lim="800000"/>
            <a:headEnd/>
            <a:tailEnd/>
          </a:ln>
          <a:effectLst/>
        </p:spPr>
        <p:txBody>
          <a:bodyPr wrap="square">
            <a:spAutoFit/>
          </a:bodyPr>
          <a:lstStyle/>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Avances tecnológicos en la endoscopia</a:t>
            </a:r>
            <a:endParaRPr lang="en-US" dirty="0">
              <a:latin typeface="Tahoma" panose="020B0604030504040204" pitchFamily="34" charset="0"/>
              <a:ea typeface="Tahoma" panose="020B0604030504040204" pitchFamily="34" charset="0"/>
              <a:cs typeface="Tahoma" panose="020B0604030504040204" pitchFamily="34" charset="0"/>
            </a:endParaRP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 Nuevos dilatadores y su uso precoz</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Prevención y control de las infecciones</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Soporte nutricional </a:t>
            </a:r>
          </a:p>
          <a:p>
            <a:pPr>
              <a:buClr>
                <a:schemeClr val="accent1"/>
              </a:buClr>
              <a:buFont typeface="Wingdings" pitchFamily="2" charset="2"/>
              <a:buChar char="Ø"/>
              <a:defRPr/>
            </a:pPr>
            <a:r>
              <a:rPr lang="es-ES" dirty="0">
                <a:latin typeface="Tahoma" panose="020B0604030504040204" pitchFamily="34" charset="0"/>
                <a:ea typeface="Tahoma" panose="020B0604030504040204" pitchFamily="34" charset="0"/>
                <a:cs typeface="Tahoma" panose="020B0604030504040204" pitchFamily="34" charset="0"/>
              </a:rPr>
              <a:t>Cuidados intensivos a pacientes críticos</a:t>
            </a:r>
          </a:p>
          <a:p>
            <a:pPr>
              <a:spcBef>
                <a:spcPct val="50000"/>
              </a:spcBef>
              <a:buClr>
                <a:schemeClr val="accent1"/>
              </a:buClr>
              <a:buFont typeface="Wingdings" pitchFamily="2" charset="2"/>
              <a:buChar char="Ø"/>
              <a:defRPr/>
            </a:pPr>
            <a:endParaRPr lang="es-ES_trad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29046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Ingestion de cuerpos extraños</a:t>
            </a:r>
            <a:endParaRPr lang="es-ES" sz="3200" dirty="0">
              <a:latin typeface="Tahoma" panose="020B0604030504040204" pitchFamily="34" charset="0"/>
              <a:ea typeface="Tahoma" panose="020B0604030504040204" pitchFamily="34" charset="0"/>
              <a:cs typeface="Tahoma" panose="020B0604030504040204" pitchFamily="34" charset="0"/>
            </a:endParaRPr>
          </a:p>
        </p:txBody>
      </p:sp>
      <p:sp>
        <p:nvSpPr>
          <p:cNvPr id="6" name="Subtítulo 5"/>
          <p:cNvSpPr>
            <a:spLocks noGrp="1"/>
          </p:cNvSpPr>
          <p:nvPr>
            <p:ph type="subTitle" idx="1"/>
          </p:nvPr>
        </p:nvSpPr>
        <p:spPr/>
        <p:txBody>
          <a:bodyPr/>
          <a:lstStyle/>
          <a:p>
            <a:endParaRPr lang="es-ES"/>
          </a:p>
        </p:txBody>
      </p:sp>
    </p:spTree>
    <p:extLst>
      <p:ext uri="{BB962C8B-B14F-4D97-AF65-F5344CB8AC3E}">
        <p14:creationId xmlns:p14="http://schemas.microsoft.com/office/powerpoint/2010/main" val="568004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929804" y="2204961"/>
            <a:ext cx="81534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cs typeface="Tahoma" panose="020B0604030504040204" pitchFamily="34" charset="0"/>
              </a:rPr>
              <a:t>La ingestión de cuerpos extraños es una urgencia frecuente en Gastroenterología.</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cs typeface="Tahoma" panose="020B0604030504040204" pitchFamily="34" charset="0"/>
              </a:rPr>
              <a:t>Los niños pequeños y en particular lactantes gustan con frecuencia llevar objetos a la boca y se degluten.</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cs typeface="Tahoma" panose="020B0604030504040204" pitchFamily="34" charset="0"/>
              </a:rPr>
              <a:t>La incidencia máxima ocurre entre los 6 meses y 3 años de edad.</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cs typeface="Tahoma" panose="020B0604030504040204" pitchFamily="34" charset="0"/>
              </a:rPr>
              <a:t>Los niños y adolescentes con retraso mental y/o alteraciones psiquiátricas constituyen un grupo de riesgo.</a:t>
            </a:r>
          </a:p>
        </p:txBody>
      </p:sp>
      <p:sp>
        <p:nvSpPr>
          <p:cNvPr id="101382" name="Rectangle 6"/>
          <p:cNvSpPr>
            <a:spLocks noGrp="1" noRot="1" noChangeArrowheads="1"/>
          </p:cNvSpPr>
          <p:nvPr>
            <p:ph type="title"/>
          </p:nvPr>
        </p:nvSpPr>
        <p:spPr>
          <a:xfrm>
            <a:off x="349167" y="759083"/>
            <a:ext cx="8510587" cy="1325562"/>
          </a:xfrm>
        </p:spPr>
        <p:txBody>
          <a:bodyPr/>
          <a:lstStyle/>
          <a:p>
            <a:pPr algn="ctr">
              <a:defRPr/>
            </a:pPr>
            <a:r>
              <a:rPr lang="es-ES_tradnl" sz="3200" dirty="0">
                <a:solidFill>
                  <a:schemeClr val="tx1"/>
                </a:solidFill>
                <a:latin typeface="Tahoma" pitchFamily="34" charset="0"/>
                <a:ea typeface="Tahoma" pitchFamily="34" charset="0"/>
                <a:cs typeface="Tahoma" pitchFamily="34" charset="0"/>
              </a:rPr>
              <a:t>Ingestión de cuerpos extraños</a:t>
            </a:r>
          </a:p>
        </p:txBody>
      </p:sp>
    </p:spTree>
    <p:extLst>
      <p:ext uri="{BB962C8B-B14F-4D97-AF65-F5344CB8AC3E}">
        <p14:creationId xmlns:p14="http://schemas.microsoft.com/office/powerpoint/2010/main" val="3258224441"/>
      </p:ext>
    </p:extLst>
  </p:cSld>
  <p:clrMapOvr>
    <a:masterClrMapping/>
  </p:clrMapOvr>
  <p:transition>
    <p:randomBa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351584" y="1935559"/>
            <a:ext cx="8153400" cy="255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Afortunadamente el 80-90 % de los cuerpos extraños que llegan al estomago se expulsan espontáneamente.</a:t>
            </a:r>
          </a:p>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 En 10 a 20 % se requiere extracción endoscópica.</a:t>
            </a:r>
          </a:p>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Solamente el 1% requiere intervención quirúrgica.</a:t>
            </a:r>
          </a:p>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La </a:t>
            </a:r>
            <a:r>
              <a:rPr lang="es-ES_tradnl" altLang="es-ES" sz="1800" dirty="0" err="1">
                <a:latin typeface="Tahoma" panose="020B0604030504040204" pitchFamily="34" charset="0"/>
                <a:cs typeface="Tahoma" panose="020B0604030504040204" pitchFamily="34" charset="0"/>
              </a:rPr>
              <a:t>panendoscopía</a:t>
            </a:r>
            <a:r>
              <a:rPr lang="es-ES_tradnl" altLang="es-ES" sz="1800" dirty="0">
                <a:latin typeface="Tahoma" panose="020B0604030504040204" pitchFamily="34" charset="0"/>
                <a:cs typeface="Tahoma" panose="020B0604030504040204" pitchFamily="34" charset="0"/>
              </a:rPr>
              <a:t> de urgencia es el proceder mas utilizado para diagnóstico y tratamiento.</a:t>
            </a:r>
          </a:p>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Cada caso debe abordarse de modo individual.</a:t>
            </a:r>
          </a:p>
          <a:p>
            <a:pPr eaLnBrk="1" hangingPunct="1">
              <a:lnSpc>
                <a:spcPct val="80000"/>
              </a:lnSpc>
              <a:spcBef>
                <a:spcPct val="50000"/>
              </a:spcBef>
              <a:buSzPct val="80000"/>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 El tiempo y la paciencia se convierten en aliados importantes.</a:t>
            </a:r>
            <a:endParaRPr lang="en-US" altLang="es-ES" sz="1800" dirty="0">
              <a:latin typeface="Tahoma" panose="020B0604030504040204" pitchFamily="34" charset="0"/>
              <a:cs typeface="Tahoma" panose="020B0604030504040204" pitchFamily="34" charset="0"/>
            </a:endParaRPr>
          </a:p>
        </p:txBody>
      </p:sp>
      <p:sp>
        <p:nvSpPr>
          <p:cNvPr id="101382" name="Rectangle 6"/>
          <p:cNvSpPr>
            <a:spLocks noGrp="1" noRot="1" noChangeArrowheads="1"/>
          </p:cNvSpPr>
          <p:nvPr>
            <p:ph type="title"/>
          </p:nvPr>
        </p:nvSpPr>
        <p:spPr>
          <a:xfrm>
            <a:off x="461463" y="686051"/>
            <a:ext cx="8510587" cy="1325562"/>
          </a:xfrm>
        </p:spPr>
        <p:txBody>
          <a:bodyPr/>
          <a:lstStyle/>
          <a:p>
            <a:pPr algn="ctr">
              <a:defRPr/>
            </a:pPr>
            <a:r>
              <a:rPr lang="es-ES_tradnl" sz="3200" dirty="0">
                <a:solidFill>
                  <a:schemeClr val="tx1"/>
                </a:solidFill>
                <a:latin typeface="Tahoma" pitchFamily="34" charset="0"/>
                <a:ea typeface="Tahoma" pitchFamily="34" charset="0"/>
                <a:cs typeface="Tahoma" pitchFamily="34" charset="0"/>
              </a:rPr>
              <a:t>Ingestión de cuerpos extraños</a:t>
            </a:r>
          </a:p>
        </p:txBody>
      </p:sp>
    </p:spTree>
    <p:extLst>
      <p:ext uri="{BB962C8B-B14F-4D97-AF65-F5344CB8AC3E}">
        <p14:creationId xmlns:p14="http://schemas.microsoft.com/office/powerpoint/2010/main" val="2832344219"/>
      </p:ext>
    </p:extLst>
  </p:cSld>
  <p:clrMapOvr>
    <a:masterClrMapping/>
  </p:clrMapOvr>
  <p:transition>
    <p:randomBa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335797" y="2461713"/>
            <a:ext cx="7086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Tipo de cuerpo extraño</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Localización en el tubo digestivo</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Presencia o no de síntomas</a:t>
            </a:r>
          </a:p>
        </p:txBody>
      </p:sp>
      <p:sp>
        <p:nvSpPr>
          <p:cNvPr id="50179" name="Rectangle 3"/>
          <p:cNvSpPr>
            <a:spLocks noGrp="1" noRot="1" noChangeArrowheads="1"/>
          </p:cNvSpPr>
          <p:nvPr>
            <p:ph type="title"/>
          </p:nvPr>
        </p:nvSpPr>
        <p:spPr>
          <a:xfrm>
            <a:off x="1991544" y="749025"/>
            <a:ext cx="6205972" cy="823101"/>
          </a:xfrm>
        </p:spPr>
        <p:txBody>
          <a:bodyPr/>
          <a:lstStyle/>
          <a:p>
            <a:pPr eaLnBrk="1" hangingPunct="1">
              <a:defRPr/>
            </a:pPr>
            <a:r>
              <a:rPr lang="es-ES_tradnl" altLang="es-ES" sz="2800" dirty="0">
                <a:solidFill>
                  <a:schemeClr val="tx1"/>
                </a:solidFill>
                <a:latin typeface="Tahoma" panose="020B0604030504040204" pitchFamily="34" charset="0"/>
                <a:ea typeface="Tahoma" panose="020B0604030504040204" pitchFamily="34" charset="0"/>
                <a:cs typeface="Tahoma" panose="020B0604030504040204" pitchFamily="34" charset="0"/>
              </a:rPr>
              <a:t>Consideraciones  a tener en cuenta</a:t>
            </a:r>
          </a:p>
        </p:txBody>
      </p:sp>
      <p:pic>
        <p:nvPicPr>
          <p:cNvPr id="4" name="Picture 2" descr="F:\DSC_0027.JPG"/>
          <p:cNvPicPr/>
          <p:nvPr/>
        </p:nvPicPr>
        <p:blipFill rotWithShape="1">
          <a:blip r:embed="rId2" cstate="print">
            <a:extLst>
              <a:ext uri="{28A0092B-C50C-407E-A947-70E740481C1C}">
                <a14:useLocalDpi xmlns:a14="http://schemas.microsoft.com/office/drawing/2010/main" val="0"/>
              </a:ext>
            </a:extLst>
          </a:blip>
          <a:srcRect t="72638"/>
          <a:stretch/>
        </p:blipFill>
        <p:spPr bwMode="auto">
          <a:xfrm>
            <a:off x="7458810" y="2283213"/>
            <a:ext cx="2415105" cy="7259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37590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208213" y="2276475"/>
            <a:ext cx="4572000" cy="2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lnSpc>
                <a:spcPct val="80000"/>
              </a:lnSpc>
              <a:spcBef>
                <a:spcPct val="50000"/>
              </a:spcBef>
              <a:buSzTx/>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Alfileres ( Imperdibles y de seguridad)</a:t>
            </a:r>
          </a:p>
          <a:p>
            <a:pPr eaLnBrk="1" hangingPunct="1">
              <a:lnSpc>
                <a:spcPct val="80000"/>
              </a:lnSpc>
              <a:spcBef>
                <a:spcPct val="50000"/>
              </a:spcBef>
              <a:buSzTx/>
              <a:buFont typeface="Wingdings" panose="05000000000000000000" pitchFamily="2" charset="2"/>
              <a:buChar char="Ø"/>
            </a:pPr>
            <a:r>
              <a:rPr lang="es-ES_tradnl" altLang="es-ES" sz="1800" dirty="0">
                <a:solidFill>
                  <a:srgbClr val="FF0000"/>
                </a:solidFill>
                <a:latin typeface="Tahoma" panose="020B0604030504040204" pitchFamily="34" charset="0"/>
                <a:cs typeface="Tahoma" panose="020B0604030504040204" pitchFamily="34" charset="0"/>
              </a:rPr>
              <a:t>Monedas</a:t>
            </a:r>
          </a:p>
          <a:p>
            <a:pPr eaLnBrk="1" hangingPunct="1">
              <a:lnSpc>
                <a:spcPct val="80000"/>
              </a:lnSpc>
              <a:spcBef>
                <a:spcPct val="50000"/>
              </a:spcBef>
              <a:buSzTx/>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Baterías en forma de discos</a:t>
            </a:r>
          </a:p>
          <a:p>
            <a:pPr eaLnBrk="1" hangingPunct="1">
              <a:lnSpc>
                <a:spcPct val="80000"/>
              </a:lnSpc>
              <a:spcBef>
                <a:spcPct val="50000"/>
              </a:spcBef>
              <a:buSzTx/>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Huesos de pollo</a:t>
            </a:r>
          </a:p>
          <a:p>
            <a:pPr eaLnBrk="1" hangingPunct="1">
              <a:lnSpc>
                <a:spcPct val="80000"/>
              </a:lnSpc>
              <a:spcBef>
                <a:spcPct val="50000"/>
              </a:spcBef>
              <a:buSzTx/>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Espinas de pescado</a:t>
            </a:r>
          </a:p>
          <a:p>
            <a:pPr eaLnBrk="1" hangingPunct="1">
              <a:lnSpc>
                <a:spcPct val="80000"/>
              </a:lnSpc>
              <a:spcBef>
                <a:spcPct val="50000"/>
              </a:spcBef>
              <a:buSzTx/>
              <a:buFont typeface="Wingdings" panose="05000000000000000000" pitchFamily="2" charset="2"/>
              <a:buChar char="Ø"/>
            </a:pPr>
            <a:r>
              <a:rPr lang="es-ES_tradnl" altLang="es-ES" sz="1800" dirty="0">
                <a:latin typeface="Tahoma" panose="020B0604030504040204" pitchFamily="34" charset="0"/>
                <a:cs typeface="Tahoma" panose="020B0604030504040204" pitchFamily="34" charset="0"/>
              </a:rPr>
              <a:t>Tornillos</a:t>
            </a:r>
          </a:p>
        </p:txBody>
      </p:sp>
      <p:sp>
        <p:nvSpPr>
          <p:cNvPr id="102404" name="Text Box 4"/>
          <p:cNvSpPr txBox="1">
            <a:spLocks noChangeArrowheads="1"/>
          </p:cNvSpPr>
          <p:nvPr/>
        </p:nvSpPr>
        <p:spPr bwMode="auto">
          <a:xfrm>
            <a:off x="6600825" y="2133601"/>
            <a:ext cx="5181600" cy="3250121"/>
          </a:xfrm>
          <a:prstGeom prst="rect">
            <a:avLst/>
          </a:prstGeom>
          <a:noFill/>
          <a:ln w="9525">
            <a:noFill/>
            <a:miter lim="800000"/>
            <a:headEnd/>
            <a:tailEnd/>
          </a:ln>
          <a:effectLst/>
        </p:spPr>
        <p:txBody>
          <a:bodyPr>
            <a:spAutoFit/>
          </a:bodyPr>
          <a:lstStyle/>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Tachuelas </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Clavos</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Fragmentos de vidrio</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Bolígrafos</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Llaves</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Goma de borrar</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Tapas de frascos</a:t>
            </a:r>
          </a:p>
          <a:p>
            <a:pPr>
              <a:lnSpc>
                <a:spcPct val="80000"/>
              </a:lnSpc>
              <a:spcBef>
                <a:spcPct val="50000"/>
              </a:spcBef>
              <a:buClr>
                <a:schemeClr val="accent1"/>
              </a:buClr>
              <a:buFont typeface="Wingdings" pitchFamily="2" charset="2"/>
              <a:buChar char="Ø"/>
              <a:defRPr/>
            </a:pPr>
            <a:r>
              <a:rPr lang="es-ES_tradnl" dirty="0">
                <a:latin typeface="Tahoma" pitchFamily="34" charset="0"/>
                <a:ea typeface="Tahoma" pitchFamily="34" charset="0"/>
                <a:cs typeface="Tahoma" pitchFamily="34" charset="0"/>
              </a:rPr>
              <a:t>Tornillos</a:t>
            </a:r>
            <a:endParaRPr lang="en-US" dirty="0">
              <a:latin typeface="Tahoma" pitchFamily="34" charset="0"/>
              <a:ea typeface="Tahoma" pitchFamily="34" charset="0"/>
              <a:cs typeface="Tahoma" pitchFamily="34" charset="0"/>
            </a:endParaRPr>
          </a:p>
          <a:p>
            <a:pPr>
              <a:spcBef>
                <a:spcPct val="50000"/>
              </a:spcBef>
              <a:buClr>
                <a:srgbClr val="FFFF00"/>
              </a:buClr>
              <a:buFont typeface="Wingdings" pitchFamily="2" charset="2"/>
              <a:buChar char="Ø"/>
              <a:defRPr/>
            </a:pPr>
            <a:endParaRPr lang="es-ES_tradnl" dirty="0">
              <a:latin typeface="Times New Roman" pitchFamily="18" charset="0"/>
            </a:endParaRPr>
          </a:p>
        </p:txBody>
      </p:sp>
      <p:sp>
        <p:nvSpPr>
          <p:cNvPr id="102405" name="Rectangle 5"/>
          <p:cNvSpPr>
            <a:spLocks noGrp="1" noRot="1" noChangeArrowheads="1"/>
          </p:cNvSpPr>
          <p:nvPr>
            <p:ph type="title"/>
          </p:nvPr>
        </p:nvSpPr>
        <p:spPr>
          <a:xfrm>
            <a:off x="1718678" y="721518"/>
            <a:ext cx="8510588" cy="590550"/>
          </a:xfrm>
        </p:spPr>
        <p:txBody>
          <a:bodyPr/>
          <a:lstStyle/>
          <a:p>
            <a:pPr algn="ctr">
              <a:defRPr/>
            </a:pPr>
            <a:r>
              <a:rPr lang="es-ES_tradnl" sz="3200" dirty="0" smtClean="0">
                <a:solidFill>
                  <a:schemeClr val="tx1"/>
                </a:solidFill>
                <a:latin typeface="Tahoma" pitchFamily="34" charset="0"/>
                <a:ea typeface="Tahoma" pitchFamily="34" charset="0"/>
                <a:cs typeface="Tahoma" pitchFamily="34" charset="0"/>
              </a:rPr>
              <a:t>Cuerpos extraños deglutidos con frecuencia</a:t>
            </a:r>
            <a:endParaRPr lang="es-ES_tradnl" sz="3200" dirty="0">
              <a:solidFill>
                <a:schemeClr val="tx1"/>
              </a:solidFill>
              <a:latin typeface="Tahoma" pitchFamily="34" charset="0"/>
              <a:ea typeface="Tahoma" pitchFamily="34" charset="0"/>
              <a:cs typeface="Tahoma" pitchFamily="34" charset="0"/>
            </a:endParaRPr>
          </a:p>
        </p:txBody>
      </p:sp>
      <p:sp>
        <p:nvSpPr>
          <p:cNvPr id="10245" name="Text Box 6"/>
          <p:cNvSpPr txBox="1">
            <a:spLocks noChangeArrowheads="1"/>
          </p:cNvSpPr>
          <p:nvPr/>
        </p:nvSpPr>
        <p:spPr bwMode="auto">
          <a:xfrm>
            <a:off x="1593433" y="6035978"/>
            <a:ext cx="5072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50000"/>
              </a:spcBef>
              <a:buClrTx/>
              <a:buSzTx/>
              <a:buFontTx/>
              <a:buNone/>
            </a:pPr>
            <a:r>
              <a:rPr lang="es-ES_tradnl" altLang="es-ES" sz="800" b="1" dirty="0">
                <a:latin typeface="Tahoma" panose="020B0604030504040204" pitchFamily="34" charset="0"/>
                <a:ea typeface="Tahoma" panose="020B0604030504040204" pitchFamily="34" charset="0"/>
                <a:cs typeface="Tahoma" panose="020B0604030504040204" pitchFamily="34" charset="0"/>
              </a:rPr>
              <a:t>American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Society</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a:t>
            </a:r>
            <a:r>
              <a:rPr lang="es-ES_tradnl" altLang="es-ES" sz="800" b="1" dirty="0">
                <a:latin typeface="Tahoma" panose="020B0604030504040204" pitchFamily="34" charset="0"/>
                <a:ea typeface="Tahoma" panose="020B0604030504040204" pitchFamily="34" charset="0"/>
                <a:cs typeface="Tahoma" panose="020B0604030504040204" pitchFamily="34" charset="0"/>
              </a:rPr>
              <a:t> Gastrointestinal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Endoscopy</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Guideline</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the</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management</a:t>
            </a:r>
            <a:r>
              <a:rPr lang="es-ES_tradnl" altLang="es-ES" sz="800" b="1" dirty="0">
                <a:latin typeface="Tahoma" panose="020B0604030504040204" pitchFamily="34" charset="0"/>
                <a:ea typeface="Tahoma" panose="020B0604030504040204" pitchFamily="34" charset="0"/>
                <a:cs typeface="Tahoma" panose="020B0604030504040204" pitchFamily="34" charset="0"/>
              </a:rPr>
              <a:t> of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ingested</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foreign</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bodies</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Gastrointest</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Endosc</a:t>
            </a:r>
            <a:r>
              <a:rPr lang="es-ES_tradnl" altLang="es-ES" sz="800" b="1" dirty="0">
                <a:latin typeface="Tahoma" panose="020B0604030504040204" pitchFamily="34" charset="0"/>
                <a:ea typeface="Tahoma" panose="020B0604030504040204" pitchFamily="34" charset="0"/>
                <a:cs typeface="Tahoma" panose="020B0604030504040204" pitchFamily="34" charset="0"/>
              </a:rPr>
              <a:t> 2002,55:802-6</a:t>
            </a:r>
          </a:p>
        </p:txBody>
      </p:sp>
    </p:spTree>
    <p:extLst>
      <p:ext uri="{BB962C8B-B14F-4D97-AF65-F5344CB8AC3E}">
        <p14:creationId xmlns:p14="http://schemas.microsoft.com/office/powerpoint/2010/main" val="2555924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55397" y="444513"/>
            <a:ext cx="5899634" cy="883848"/>
          </a:xfrm>
        </p:spPr>
        <p:txBody>
          <a:bodyPr>
            <a:normAutofit/>
          </a:bodyPr>
          <a:lstStyle/>
          <a:p>
            <a:r>
              <a:rPr lang="es-ES_tradnl" sz="3200" dirty="0">
                <a:solidFill>
                  <a:schemeClr val="tx1"/>
                </a:solidFill>
                <a:latin typeface="Tahoma" pitchFamily="34" charset="0"/>
                <a:ea typeface="Tahoma" pitchFamily="34" charset="0"/>
                <a:cs typeface="Tahoma" pitchFamily="34" charset="0"/>
              </a:rPr>
              <a:t>Ingestión de cuerpos extraños</a:t>
            </a:r>
            <a:endParaRPr lang="es-ES" sz="3200" dirty="0">
              <a:solidFill>
                <a:schemeClr val="tx1"/>
              </a:solidFill>
            </a:endParaRPr>
          </a:p>
        </p:txBody>
      </p:sp>
      <p:pic>
        <p:nvPicPr>
          <p:cNvPr id="3" name="Picture 4" descr="eso_seeds_150_1e1_23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190" y="4098068"/>
            <a:ext cx="2582779" cy="190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Imagen 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6736" y="1383633"/>
            <a:ext cx="2773613" cy="216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agen 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2459" y="1480136"/>
            <a:ext cx="2296425" cy="208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p:cNvSpPr txBox="1"/>
          <p:nvPr/>
        </p:nvSpPr>
        <p:spPr>
          <a:xfrm>
            <a:off x="3689683" y="3569203"/>
            <a:ext cx="1443789" cy="307777"/>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Hebilla</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
        <p:nvSpPr>
          <p:cNvPr id="7" name="CuadroTexto 6"/>
          <p:cNvSpPr txBox="1"/>
          <p:nvPr/>
        </p:nvSpPr>
        <p:spPr>
          <a:xfrm>
            <a:off x="7226969" y="3679747"/>
            <a:ext cx="1596190" cy="307777"/>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Moneda</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
        <p:nvSpPr>
          <p:cNvPr id="8" name="CuadroTexto 7"/>
          <p:cNvSpPr txBox="1"/>
          <p:nvPr/>
        </p:nvSpPr>
        <p:spPr>
          <a:xfrm>
            <a:off x="5495991" y="6117623"/>
            <a:ext cx="1065229" cy="307777"/>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Semilla</a:t>
            </a:r>
            <a:endParaRPr lang="es-E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4653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651705" y="527857"/>
            <a:ext cx="4916386" cy="627174"/>
          </a:xfrm>
        </p:spPr>
        <p:txBody>
          <a:bodyPr>
            <a:normAutofit/>
          </a:bodyPr>
          <a:lstStyle/>
          <a:p>
            <a:r>
              <a:rPr lang="es-ES" sz="3200" dirty="0" smtClean="0">
                <a:latin typeface="Tahoma" panose="020B0604030504040204" pitchFamily="34" charset="0"/>
                <a:ea typeface="Tahoma" panose="020B0604030504040204" pitchFamily="34" charset="0"/>
                <a:cs typeface="Tahoma" panose="020B0604030504040204" pitchFamily="34" charset="0"/>
              </a:rPr>
              <a:t>Esofagitis eosinofilica</a:t>
            </a:r>
            <a:endParaRPr lang="es-E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1916" y="1371601"/>
            <a:ext cx="6689558" cy="4973052"/>
          </a:xfrm>
          <a:prstGeom prst="rect">
            <a:avLst/>
          </a:prstGeom>
        </p:spPr>
      </p:pic>
      <p:sp>
        <p:nvSpPr>
          <p:cNvPr id="2" name="CuadroTexto 1"/>
          <p:cNvSpPr txBox="1"/>
          <p:nvPr/>
        </p:nvSpPr>
        <p:spPr>
          <a:xfrm>
            <a:off x="1989221" y="2454442"/>
            <a:ext cx="3312695" cy="2154436"/>
          </a:xfrm>
          <a:prstGeom prst="rect">
            <a:avLst/>
          </a:prstGeom>
          <a:noFill/>
        </p:spPr>
        <p:txBody>
          <a:bodyPr wrap="square" rtlCol="0">
            <a:spAutoFit/>
          </a:bodyPr>
          <a:lstStyle/>
          <a:p>
            <a:r>
              <a:rPr lang="es-ES" sz="1400" dirty="0" smtClean="0">
                <a:latin typeface="Tahoma" panose="020B0604030504040204" pitchFamily="34" charset="0"/>
                <a:ea typeface="Tahoma" panose="020B0604030504040204" pitchFamily="34" charset="0"/>
                <a:cs typeface="Tahoma" panose="020B0604030504040204" pitchFamily="34" charset="0"/>
              </a:rPr>
              <a:t>Endoscópicamente se caracteriza por:</a:t>
            </a:r>
          </a:p>
          <a:p>
            <a:pPr marL="285750" indent="-285750">
              <a:buClr>
                <a:schemeClr val="accent1"/>
              </a:buClr>
              <a:buFont typeface="Wingdings" panose="05000000000000000000" pitchFamily="2" charset="2"/>
              <a:buChar char="Ø"/>
            </a:pPr>
            <a:r>
              <a:rPr lang="es-ES" sz="1200" dirty="0" smtClean="0">
                <a:latin typeface="Tahoma" panose="020B0604030504040204" pitchFamily="34" charset="0"/>
                <a:ea typeface="Tahoma" panose="020B0604030504040204" pitchFamily="34" charset="0"/>
                <a:cs typeface="Tahoma" panose="020B0604030504040204" pitchFamily="34" charset="0"/>
              </a:rPr>
              <a:t>Engrosamiento de la pared con friabilidad, anormal friabilidad de la mucosa que se desgarra al paso del endoscopio</a:t>
            </a:r>
          </a:p>
          <a:p>
            <a:pPr marL="285750" indent="-285750">
              <a:buClr>
                <a:schemeClr val="accent1"/>
              </a:buClr>
              <a:buFont typeface="Wingdings" panose="05000000000000000000" pitchFamily="2" charset="2"/>
              <a:buChar char="Ø"/>
            </a:pPr>
            <a:r>
              <a:rPr lang="es-ES" sz="1200" dirty="0" smtClean="0">
                <a:latin typeface="Tahoma" panose="020B0604030504040204" pitchFamily="34" charset="0"/>
                <a:ea typeface="Tahoma" panose="020B0604030504040204" pitchFamily="34" charset="0"/>
                <a:cs typeface="Tahoma" panose="020B0604030504040204" pitchFamily="34" charset="0"/>
              </a:rPr>
              <a:t>Aspecto anular de la mucosa, corrugado esofágico, aspecto de traquealizacion, surcos lineales o longitudinales que recuerdan arañazos de gatos</a:t>
            </a:r>
          </a:p>
          <a:p>
            <a:pPr marL="285750" indent="-285750">
              <a:buClr>
                <a:schemeClr val="accent1"/>
              </a:buClr>
              <a:buFont typeface="Wingdings" panose="05000000000000000000" pitchFamily="2" charset="2"/>
              <a:buChar char="Ø"/>
            </a:pPr>
            <a:r>
              <a:rPr lang="es-ES" sz="1200" dirty="0" smtClean="0">
                <a:latin typeface="Tahoma" panose="020B0604030504040204" pitchFamily="34" charset="0"/>
                <a:ea typeface="Tahoma" panose="020B0604030504040204" pitchFamily="34" charset="0"/>
                <a:cs typeface="Tahoma" panose="020B0604030504040204" pitchFamily="34" charset="0"/>
              </a:rPr>
              <a:t>Punteado blanquecino que representa los </a:t>
            </a:r>
            <a:r>
              <a:rPr lang="es-ES" sz="1200" dirty="0" err="1" smtClean="0">
                <a:latin typeface="Tahoma" panose="020B0604030504040204" pitchFamily="34" charset="0"/>
                <a:ea typeface="Tahoma" panose="020B0604030504040204" pitchFamily="34" charset="0"/>
                <a:cs typeface="Tahoma" panose="020B0604030504040204" pitchFamily="34" charset="0"/>
              </a:rPr>
              <a:t>microabcesos</a:t>
            </a:r>
            <a:r>
              <a:rPr lang="es-ES" sz="1200" dirty="0" smtClean="0">
                <a:latin typeface="Tahoma" panose="020B0604030504040204" pitchFamily="34" charset="0"/>
                <a:ea typeface="Tahoma" panose="020B0604030504040204" pitchFamily="34" charset="0"/>
                <a:cs typeface="Tahoma" panose="020B0604030504040204" pitchFamily="34" charset="0"/>
              </a:rPr>
              <a:t> </a:t>
            </a:r>
            <a:r>
              <a:rPr lang="es-ES" sz="1200" dirty="0" err="1" smtClean="0">
                <a:latin typeface="Tahoma" panose="020B0604030504040204" pitchFamily="34" charset="0"/>
                <a:ea typeface="Tahoma" panose="020B0604030504040204" pitchFamily="34" charset="0"/>
                <a:cs typeface="Tahoma" panose="020B0604030504040204" pitchFamily="34" charset="0"/>
              </a:rPr>
              <a:t>eosinofilicos</a:t>
            </a:r>
            <a:r>
              <a:rPr lang="es-ES" sz="1200" dirty="0" smtClean="0">
                <a:latin typeface="Tahoma" panose="020B0604030504040204" pitchFamily="34" charset="0"/>
                <a:ea typeface="Tahoma" panose="020B0604030504040204" pitchFamily="34" charset="0"/>
                <a:cs typeface="Tahoma" panose="020B0604030504040204" pitchFamily="34" charset="0"/>
              </a:rPr>
              <a:t>.</a:t>
            </a:r>
            <a:endParaRPr lang="es-ES"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280990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2222334" y="2257677"/>
            <a:ext cx="8181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Monedas en el esófago mas de 24 horas.</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Monedas en estómago después de 4 semanas.</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Baterías en forma de disco en el esófago. </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Baterías en forma de disco en estómago más de 48 horas.</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Cuerpos extraños alargados de más de 2 cm. de anchura o 5 cm. de longitud ( 3 cm. de longitud para lactantes).</a:t>
            </a:r>
          </a:p>
          <a:p>
            <a:pPr eaLnBrk="1" hangingPunct="1">
              <a:lnSpc>
                <a:spcPct val="80000"/>
              </a:lnSpc>
              <a:spcBef>
                <a:spcPct val="50000"/>
              </a:spcBef>
              <a:buSzPct val="80000"/>
              <a:buFont typeface="Wingdings" panose="05000000000000000000" pitchFamily="2" charset="2"/>
              <a:buChar char="Ø"/>
            </a:pPr>
            <a:r>
              <a:rPr lang="es-ES_tradnl" altLang="es-ES" sz="2000" dirty="0">
                <a:latin typeface="Tahoma" panose="020B0604030504040204" pitchFamily="34" charset="0"/>
                <a:ea typeface="Tahoma" panose="020B0604030504040204" pitchFamily="34" charset="0"/>
                <a:cs typeface="Tahoma" panose="020B0604030504040204" pitchFamily="34" charset="0"/>
              </a:rPr>
              <a:t>Objetos de más de 25 mm de diámetro.</a:t>
            </a:r>
            <a:endParaRPr lang="en-US" altLang="es-ES" sz="2000" dirty="0">
              <a:latin typeface="Tahoma" panose="020B0604030504040204" pitchFamily="34" charset="0"/>
              <a:ea typeface="Tahoma" panose="020B0604030504040204" pitchFamily="34" charset="0"/>
              <a:cs typeface="Tahoma" panose="020B0604030504040204" pitchFamily="34" charset="0"/>
            </a:endParaRPr>
          </a:p>
        </p:txBody>
      </p:sp>
      <p:sp>
        <p:nvSpPr>
          <p:cNvPr id="104456" name="Rectangle 8"/>
          <p:cNvSpPr>
            <a:spLocks noGrp="1" noRot="1" noChangeArrowheads="1"/>
          </p:cNvSpPr>
          <p:nvPr>
            <p:ph type="title"/>
          </p:nvPr>
        </p:nvSpPr>
        <p:spPr>
          <a:xfrm>
            <a:off x="812884" y="557716"/>
            <a:ext cx="8183562" cy="1050925"/>
          </a:xfrm>
        </p:spPr>
        <p:txBody>
          <a:bodyPr>
            <a:normAutofit/>
          </a:bodyPr>
          <a:lstStyle/>
          <a:p>
            <a:pPr algn="ctr">
              <a:defRPr/>
            </a:pPr>
            <a:r>
              <a:rPr lang="es-ES_tradnl" sz="2800" dirty="0">
                <a:solidFill>
                  <a:schemeClr val="tx1"/>
                </a:solidFill>
                <a:latin typeface="Tahoma" pitchFamily="34" charset="0"/>
                <a:ea typeface="Tahoma" pitchFamily="34" charset="0"/>
                <a:cs typeface="Tahoma" pitchFamily="34" charset="0"/>
              </a:rPr>
              <a:t>Ingestión de cuerpos extraños</a:t>
            </a:r>
            <a:br>
              <a:rPr lang="es-ES_tradnl" sz="2800" dirty="0">
                <a:solidFill>
                  <a:schemeClr val="tx1"/>
                </a:solidFill>
                <a:latin typeface="Tahoma" pitchFamily="34" charset="0"/>
                <a:ea typeface="Tahoma" pitchFamily="34" charset="0"/>
                <a:cs typeface="Tahoma" pitchFamily="34" charset="0"/>
              </a:rPr>
            </a:br>
            <a:r>
              <a:rPr lang="es-ES_tradnl" sz="2800" dirty="0">
                <a:solidFill>
                  <a:schemeClr val="tx1"/>
                </a:solidFill>
                <a:latin typeface="Tahoma" pitchFamily="34" charset="0"/>
                <a:ea typeface="Tahoma" pitchFamily="34" charset="0"/>
                <a:cs typeface="Tahoma" pitchFamily="34" charset="0"/>
              </a:rPr>
              <a:t>Indicaciones de extracción endoscópica</a:t>
            </a:r>
          </a:p>
        </p:txBody>
      </p:sp>
      <p:sp>
        <p:nvSpPr>
          <p:cNvPr id="11268" name="Rectângulo 3"/>
          <p:cNvSpPr>
            <a:spLocks noChangeArrowheads="1"/>
          </p:cNvSpPr>
          <p:nvPr/>
        </p:nvSpPr>
        <p:spPr bwMode="auto">
          <a:xfrm>
            <a:off x="1604713" y="5890713"/>
            <a:ext cx="6143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50000"/>
              </a:spcBef>
              <a:buClrTx/>
              <a:buSzTx/>
              <a:buFontTx/>
              <a:buNone/>
            </a:pPr>
            <a:r>
              <a:rPr lang="es-ES_tradnl" altLang="es-ES" sz="800" b="1" dirty="0">
                <a:latin typeface="Tahoma" panose="020B0604030504040204" pitchFamily="34" charset="0"/>
                <a:ea typeface="Tahoma" panose="020B0604030504040204" pitchFamily="34" charset="0"/>
                <a:cs typeface="Tahoma" panose="020B0604030504040204" pitchFamily="34" charset="0"/>
              </a:rPr>
              <a:t>American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Society</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a:t>
            </a:r>
            <a:r>
              <a:rPr lang="es-ES_tradnl" altLang="es-ES" sz="800" b="1" dirty="0">
                <a:latin typeface="Tahoma" panose="020B0604030504040204" pitchFamily="34" charset="0"/>
                <a:ea typeface="Tahoma" panose="020B0604030504040204" pitchFamily="34" charset="0"/>
                <a:cs typeface="Tahoma" panose="020B0604030504040204" pitchFamily="34" charset="0"/>
              </a:rPr>
              <a:t> Gastrointestinal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Endoscopy</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Guideline</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the</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management</a:t>
            </a:r>
            <a:r>
              <a:rPr lang="es-ES_tradnl" altLang="es-ES" sz="800" b="1" dirty="0">
                <a:latin typeface="Tahoma" panose="020B0604030504040204" pitchFamily="34" charset="0"/>
                <a:ea typeface="Tahoma" panose="020B0604030504040204" pitchFamily="34" charset="0"/>
                <a:cs typeface="Tahoma" panose="020B0604030504040204" pitchFamily="34" charset="0"/>
              </a:rPr>
              <a:t> of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ingested</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foreign</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bodies</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Gastrointest</a:t>
            </a:r>
            <a:r>
              <a:rPr lang="es-ES_tradnl" altLang="es-ES" sz="800" b="1" dirty="0">
                <a:latin typeface="Tahoma" panose="020B0604030504040204" pitchFamily="34" charset="0"/>
                <a:ea typeface="Tahoma" panose="020B0604030504040204" pitchFamily="34" charset="0"/>
                <a:cs typeface="Tahoma" panose="020B0604030504040204" pitchFamily="34" charset="0"/>
              </a:rPr>
              <a:t> </a:t>
            </a:r>
            <a:r>
              <a:rPr lang="es-ES_tradnl" altLang="es-ES" sz="800" b="1" dirty="0" err="1">
                <a:latin typeface="Tahoma" panose="020B0604030504040204" pitchFamily="34" charset="0"/>
                <a:ea typeface="Tahoma" panose="020B0604030504040204" pitchFamily="34" charset="0"/>
                <a:cs typeface="Tahoma" panose="020B0604030504040204" pitchFamily="34" charset="0"/>
              </a:rPr>
              <a:t>Endosc</a:t>
            </a:r>
            <a:r>
              <a:rPr lang="es-ES_tradnl" altLang="es-ES" sz="800" b="1" dirty="0">
                <a:latin typeface="Tahoma" panose="020B0604030504040204" pitchFamily="34" charset="0"/>
                <a:ea typeface="Tahoma" panose="020B0604030504040204" pitchFamily="34" charset="0"/>
                <a:cs typeface="Tahoma" panose="020B0604030504040204" pitchFamily="34" charset="0"/>
              </a:rPr>
              <a:t> 2002,55:802-6</a:t>
            </a:r>
          </a:p>
        </p:txBody>
      </p:sp>
    </p:spTree>
    <p:extLst>
      <p:ext uri="{BB962C8B-B14F-4D97-AF65-F5344CB8AC3E}">
        <p14:creationId xmlns:p14="http://schemas.microsoft.com/office/powerpoint/2010/main" val="38331377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73597" y="2309311"/>
            <a:ext cx="7086600"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Localización en el tubo digestivo</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Presencia o no de síntomas</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Tiempo y paciencia</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Tipo de cuerpo extraño</a:t>
            </a:r>
          </a:p>
          <a:p>
            <a:pPr eaLnBrk="1" hangingPunct="1">
              <a:spcBef>
                <a:spcPct val="50000"/>
              </a:spcBef>
              <a:buClr>
                <a:schemeClr val="accent1"/>
              </a:buClr>
              <a:buSzPct val="80000"/>
              <a:buFont typeface="Wingdings" panose="05000000000000000000" pitchFamily="2" charset="2"/>
              <a:buChar char="Ø"/>
              <a:defRPr/>
            </a:pPr>
            <a:r>
              <a:rPr lang="es-ES_tradnl" altLang="es-ES" sz="2000" dirty="0">
                <a:latin typeface="Tahoma" panose="020B0604030504040204" pitchFamily="34" charset="0"/>
                <a:ea typeface="Tahoma" panose="020B0604030504040204" pitchFamily="34" charset="0"/>
                <a:cs typeface="Tahoma" panose="020B0604030504040204" pitchFamily="34" charset="0"/>
              </a:rPr>
              <a:t>La mayoría pasan espontáneamente</a:t>
            </a:r>
            <a:endParaRPr lang="en-US" altLang="es-ES" sz="2000" dirty="0">
              <a:latin typeface="Tahoma" panose="020B0604030504040204" pitchFamily="34" charset="0"/>
              <a:ea typeface="Tahoma" panose="020B0604030504040204" pitchFamily="34" charset="0"/>
              <a:cs typeface="Tahoma" panose="020B0604030504040204" pitchFamily="34" charset="0"/>
            </a:endParaRPr>
          </a:p>
        </p:txBody>
      </p:sp>
      <p:sp>
        <p:nvSpPr>
          <p:cNvPr id="50179" name="Rectangle 3"/>
          <p:cNvSpPr>
            <a:spLocks noGrp="1" noRot="1" noChangeArrowheads="1"/>
          </p:cNvSpPr>
          <p:nvPr>
            <p:ph type="title"/>
          </p:nvPr>
        </p:nvSpPr>
        <p:spPr>
          <a:xfrm>
            <a:off x="1983523" y="749024"/>
            <a:ext cx="8229600" cy="1143000"/>
          </a:xfrm>
        </p:spPr>
        <p:txBody>
          <a:bodyPr>
            <a:normAutofit/>
          </a:bodyPr>
          <a:lstStyle/>
          <a:p>
            <a:pPr eaLnBrk="1" hangingPunct="1">
              <a:defRPr/>
            </a:pPr>
            <a:r>
              <a:rPr lang="es-ES_tradnl" altLang="es-ES" sz="3200" dirty="0">
                <a:solidFill>
                  <a:schemeClr val="tx1"/>
                </a:solidFill>
                <a:latin typeface="Tahoma" panose="020B0604030504040204" pitchFamily="34" charset="0"/>
                <a:ea typeface="Tahoma" panose="020B0604030504040204" pitchFamily="34" charset="0"/>
                <a:cs typeface="Tahoma" panose="020B0604030504040204" pitchFamily="34" charset="0"/>
              </a:rPr>
              <a:t>Consideraciones  a tener en cuenta</a:t>
            </a:r>
          </a:p>
        </p:txBody>
      </p:sp>
    </p:spTree>
    <p:extLst>
      <p:ext uri="{BB962C8B-B14F-4D97-AF65-F5344CB8AC3E}">
        <p14:creationId xmlns:p14="http://schemas.microsoft.com/office/powerpoint/2010/main" val="3306818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686</TotalTime>
  <Words>4022</Words>
  <Application>Microsoft Office PowerPoint</Application>
  <PresentationFormat>Widescreen</PresentationFormat>
  <Paragraphs>582</Paragraphs>
  <Slides>91</Slides>
  <Notes>19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5</vt:i4>
      </vt:variant>
      <vt:variant>
        <vt:lpstr>Slide Titles</vt:lpstr>
      </vt:variant>
      <vt:variant>
        <vt:i4>91</vt:i4>
      </vt:variant>
    </vt:vector>
  </HeadingPairs>
  <TitlesOfParts>
    <vt:vector size="107" baseType="lpstr">
      <vt:lpstr>ＭＳ Ｐゴシック</vt:lpstr>
      <vt:lpstr>Arial</vt:lpstr>
      <vt:lpstr>Batang</vt:lpstr>
      <vt:lpstr>Calibri</vt:lpstr>
      <vt:lpstr>Century Gothic</vt:lpstr>
      <vt:lpstr>Tahoma</vt:lpstr>
      <vt:lpstr>Times New Roman</vt:lpstr>
      <vt:lpstr>Verdana</vt:lpstr>
      <vt:lpstr>Wingdings</vt:lpstr>
      <vt:lpstr>Wingdings 3</vt:lpstr>
      <vt:lpstr>Espiral</vt:lpstr>
      <vt:lpstr>Photo Editor 写真</vt:lpstr>
      <vt:lpstr>Bitmap Image</vt:lpstr>
      <vt:lpstr>Gráfico</vt:lpstr>
      <vt:lpstr>Presentación</vt:lpstr>
      <vt:lpstr>Diapositiva</vt:lpstr>
      <vt:lpstr>Afecciones endoscópicas mas frecuentes en Pediatría</vt:lpstr>
      <vt:lpstr>Esofago</vt:lpstr>
      <vt:lpstr>Esófago normal</vt:lpstr>
      <vt:lpstr>Esofagitis</vt:lpstr>
      <vt:lpstr>Esofagitis por reflujo gastroesofágico </vt:lpstr>
      <vt:lpstr>PowerPoint Presentation</vt:lpstr>
      <vt:lpstr>Esófago de Barret</vt:lpstr>
      <vt:lpstr>Esófago de Barret</vt:lpstr>
      <vt:lpstr>Esofagitis eosinofilica</vt:lpstr>
      <vt:lpstr>Esofagitis eosinofilica</vt:lpstr>
      <vt:lpstr>Varices esofágicas</vt:lpstr>
      <vt:lpstr>Esofagitis caustica</vt:lpstr>
      <vt:lpstr>Esofagitis caustica</vt:lpstr>
      <vt:lpstr>Estómago</vt:lpstr>
      <vt:lpstr>PowerPoint Presentation</vt:lpstr>
      <vt:lpstr>Gastritis antral</vt:lpstr>
      <vt:lpstr>Gastritis nodular por H. Pylori</vt:lpstr>
      <vt:lpstr>Gastritis alcalina</vt:lpstr>
      <vt:lpstr>Gastritis por AINES</vt:lpstr>
      <vt:lpstr>Gastropatía portal hipertensiva</vt:lpstr>
      <vt:lpstr>Duodeno</vt:lpstr>
      <vt:lpstr>Ulcera péptica</vt:lpstr>
      <vt:lpstr>Hemorragia digestiva alta no varicial</vt:lpstr>
      <vt:lpstr>Hemorragia digestiva alta  </vt:lpstr>
      <vt:lpstr>Hemorragia digestiva alta</vt:lpstr>
      <vt:lpstr>Hemorragia digestiva alta Expresión clínica</vt:lpstr>
      <vt:lpstr>Hemorragia digestive alta Objetivos del manejo</vt:lpstr>
      <vt:lpstr>PowerPoint Presentation</vt:lpstr>
      <vt:lpstr>Hemorragia digestiva alta Factores de mal pronóstico</vt:lpstr>
      <vt:lpstr>Hemorragia digestive alta Diagnóstico</vt:lpstr>
      <vt:lpstr>PowerPoint Presentation</vt:lpstr>
      <vt:lpstr>Hemorragia digestiva Endoscopia digestiva superior</vt:lpstr>
      <vt:lpstr>Cápsula endoscópica</vt:lpstr>
      <vt:lpstr>PowerPoint Presentation</vt:lpstr>
      <vt:lpstr>Hemorragia digestiva alta Gammagrafía marcada con tecnecio</vt:lpstr>
      <vt:lpstr>Gastritis aguda hemorragica</vt:lpstr>
      <vt:lpstr>Gastritis por Helicobacter pylori</vt:lpstr>
      <vt:lpstr>Gastropatía portal hipertensiva</vt:lpstr>
      <vt:lpstr>Sangrado masivo por el estomago</vt:lpstr>
      <vt:lpstr>Clasificación de Forrest</vt:lpstr>
      <vt:lpstr>Ulcera duodenal</vt:lpstr>
      <vt:lpstr>Ulcera duodenal</vt:lpstr>
      <vt:lpstr>Ulcera duodenal</vt:lpstr>
      <vt:lpstr>Ulcera duodenal</vt:lpstr>
      <vt:lpstr>Ulcera duodenal</vt:lpstr>
      <vt:lpstr>Duodenitis aguda</vt:lpstr>
      <vt:lpstr>Hemorragia no variceal</vt:lpstr>
      <vt:lpstr>Hemorragia digestiva alta variceal</vt:lpstr>
      <vt:lpstr>Hemorragia variceal</vt:lpstr>
      <vt:lpstr>Varices esofágicas</vt:lpstr>
      <vt:lpstr>Riesgo para desarrollar várices esofágicas </vt:lpstr>
      <vt:lpstr>Esclerosis de várices</vt:lpstr>
      <vt:lpstr>Ligadura de várices esofágicas</vt:lpstr>
      <vt:lpstr>Ligadura de várices esofágicas</vt:lpstr>
      <vt:lpstr>Várices gástricas</vt:lpstr>
      <vt:lpstr>PowerPoint Presentation</vt:lpstr>
      <vt:lpstr>Terapéutica endoscópica en pediatría</vt:lpstr>
      <vt:lpstr>Terapéutica endoscópica en pediatría</vt:lpstr>
      <vt:lpstr>Terapéutica endoscópica Contraindicaciones</vt:lpstr>
      <vt:lpstr>Clasificación de Forrest</vt:lpstr>
      <vt:lpstr>Indicaciones del tratamiento endoscópico en la úlcera péptica</vt:lpstr>
      <vt:lpstr>Métodos de homeostasis </vt:lpstr>
      <vt:lpstr>Electrocoagulación</vt:lpstr>
      <vt:lpstr>Inyectoterapia</vt:lpstr>
      <vt:lpstr>Argón plasma coagulación</vt:lpstr>
      <vt:lpstr>Métodos combinados</vt:lpstr>
      <vt:lpstr>Esclerosis de várices</vt:lpstr>
      <vt:lpstr>Ligadura de várices esofágicas</vt:lpstr>
      <vt:lpstr>Ligadura de várices esofágicas</vt:lpstr>
      <vt:lpstr>Complicaciones de la terapéutica endoscópica</vt:lpstr>
      <vt:lpstr>Dilataciones esofágicas</vt:lpstr>
      <vt:lpstr>Estenosis esofágica</vt:lpstr>
      <vt:lpstr>Causas más frecuentes de estenosis esofágica  Hospital Pediátrico Universitario “Juan Manuel Márquez”</vt:lpstr>
      <vt:lpstr>Dilatación de estenosis esofágica</vt:lpstr>
      <vt:lpstr>Estenosis esofágica Métodos de dilatación</vt:lpstr>
      <vt:lpstr>Principio de acción de los dilatadores</vt:lpstr>
      <vt:lpstr>PowerPoint Presentation</vt:lpstr>
      <vt:lpstr>PowerPoint Presentation</vt:lpstr>
      <vt:lpstr>Dilatación esofágica con bujías de Savary</vt:lpstr>
      <vt:lpstr>Dilatación de estenosis esofágica post cáustico</vt:lpstr>
      <vt:lpstr>PowerPoint Presentation</vt:lpstr>
      <vt:lpstr>Dilatación con sonda de balón</vt:lpstr>
      <vt:lpstr>PowerPoint Presentation</vt:lpstr>
      <vt:lpstr>Ingestion de cuerpos extraños</vt:lpstr>
      <vt:lpstr>Ingestión de cuerpos extraños</vt:lpstr>
      <vt:lpstr>Ingestión de cuerpos extraños</vt:lpstr>
      <vt:lpstr>Consideraciones  a tener en cuenta</vt:lpstr>
      <vt:lpstr>Cuerpos extraños deglutidos con frecuencia</vt:lpstr>
      <vt:lpstr>Ingestión de cuerpos extraños</vt:lpstr>
      <vt:lpstr>Ingestión de cuerpos extraños Indicaciones de extracción endoscópica</vt:lpstr>
      <vt:lpstr>Consideraciones  a tener en cuenta</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Afecciones endoscópicas mas frecuentes en Pediatria</dc:title>
  <dc:creator>maria elena</dc:creator>
  <cp:lastModifiedBy>User</cp:lastModifiedBy>
  <cp:revision>126</cp:revision>
  <dcterms:created xsi:type="dcterms:W3CDTF">2021-03-01T22:15:55Z</dcterms:created>
  <dcterms:modified xsi:type="dcterms:W3CDTF">2021-03-24T12:33:49Z</dcterms:modified>
</cp:coreProperties>
</file>