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11EFED7-A340-4351-AC6C-C2FB92B5B3D6}">
  <a:tblStyle styleId="{211EFED7-A340-4351-AC6C-C2FB92B5B3D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51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74488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720"/>
              </a:spcBef>
              <a:spcAft>
                <a:spcPts val="0"/>
              </a:spcAft>
              <a:buSzPts val="3240"/>
              <a:buFont typeface="Noto Sans Symbols"/>
              <a:buNone/>
              <a:defRPr sz="3600"/>
            </a:lvl1pPr>
            <a:lvl2pPr lvl="1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lvl="6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lvl="7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lvl="8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 rot="5400000">
            <a:off x="4731600" y="2175613"/>
            <a:ext cx="5853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 rot="5400000">
            <a:off x="540600" y="194413"/>
            <a:ext cx="58530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 rot="5400000">
            <a:off x="2306700" y="-249300"/>
            <a:ext cx="4530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1480" algn="l" rtl="0">
              <a:spcBef>
                <a:spcPts val="640"/>
              </a:spcBef>
              <a:spcAft>
                <a:spcPts val="0"/>
              </a:spcAft>
              <a:buSzPts val="288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marL="1371600" lvl="2" indent="-365760" algn="l" rtl="0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marL="2286000" lvl="4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5pPr>
            <a:lvl6pPr marL="2743200" lvl="5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6pPr>
            <a:lvl7pPr marL="3200400" lvl="6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7pPr>
            <a:lvl8pPr marL="3657600" lvl="7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8pPr>
            <a:lvl9pPr marL="4114800" lvl="8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16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65760" algn="l" rtl="0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31469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20039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marL="2743200" lvl="5" indent="-320039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marL="3200400" lvl="6" indent="-320039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marL="3657600" lvl="7" indent="-320040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marL="4114800" lvl="8" indent="-320040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16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65760" algn="l" rtl="0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31469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20039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marL="2743200" lvl="5" indent="-320039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marL="3200400" lvl="6" indent="-320039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marL="3657600" lvl="7" indent="-320040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marL="4114800" lvl="8" indent="-320040" algn="l" rtl="0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8620" algn="l" rtl="0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marL="2743200" lvl="5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marL="3657600" lvl="7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8620" algn="l" rtl="0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marL="2743200" lvl="5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marL="3200400" lvl="6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marL="3657600" lvl="7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marL="4114800" lvl="8" indent="-331470" algn="l" rtl="0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SzPts val="1800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SzPts val="1440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6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0"/>
            <a:ext cx="9144000" cy="6856412"/>
            <a:chOff x="0" y="0"/>
            <a:chExt cx="9144000" cy="6856412"/>
          </a:xfrm>
        </p:grpSpPr>
        <p:sp>
          <p:nvSpPr>
            <p:cNvPr id="7" name="Shape 7"/>
            <p:cNvSpPr/>
            <p:nvPr/>
          </p:nvSpPr>
          <p:spPr>
            <a:xfrm>
              <a:off x="0" y="19050"/>
              <a:ext cx="9140821" cy="5195888"/>
            </a:xfrm>
            <a:custGeom>
              <a:avLst/>
              <a:gdLst/>
              <a:ahLst/>
              <a:cxnLst/>
              <a:rect l="0" t="0" r="0" b="0"/>
              <a:pathLst>
                <a:path w="5740" h="3273" extrusionOk="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Shape 8"/>
            <p:cNvSpPr/>
            <p:nvPr/>
          </p:nvSpPr>
          <p:spPr>
            <a:xfrm>
              <a:off x="236537" y="0"/>
              <a:ext cx="8904283" cy="5148263"/>
            </a:xfrm>
            <a:custGeom>
              <a:avLst/>
              <a:gdLst/>
              <a:ahLst/>
              <a:cxnLst/>
              <a:rect l="0" t="0" r="0" b="0"/>
              <a:pathLst>
                <a:path w="5591" h="3243" extrusionOk="0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0" y="5449887"/>
              <a:ext cx="6410329" cy="303212"/>
            </a:xfrm>
            <a:custGeom>
              <a:avLst/>
              <a:gdLst/>
              <a:ahLst/>
              <a:cxnLst/>
              <a:rect l="0" t="0" r="0" b="0"/>
              <a:pathLst>
                <a:path w="4042" h="192" extrusionOk="0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6410325" y="5678487"/>
              <a:ext cx="2730498" cy="103187"/>
            </a:xfrm>
            <a:custGeom>
              <a:avLst/>
              <a:gdLst/>
              <a:ahLst/>
              <a:cxnLst/>
              <a:rect l="0" t="0" r="0" b="0"/>
              <a:pathLst>
                <a:path w="1722" h="66" extrusionOk="0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x="0" y="5915025"/>
              <a:ext cx="7594600" cy="522287"/>
            </a:xfrm>
            <a:custGeom>
              <a:avLst/>
              <a:gdLst/>
              <a:ahLst/>
              <a:cxnLst/>
              <a:rect l="0" t="0" r="0" b="0"/>
              <a:pathLst>
                <a:path w="4789" h="329" extrusionOk="0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7594600" y="5876925"/>
              <a:ext cx="1546226" cy="160337"/>
            </a:xfrm>
            <a:custGeom>
              <a:avLst/>
              <a:gdLst/>
              <a:ahLst/>
              <a:cxnLst/>
              <a:rect l="0" t="0" r="0" b="0"/>
              <a:pathLst>
                <a:path w="975" h="101" extrusionOk="0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5745162" y="6056312"/>
              <a:ext cx="3395663" cy="314325"/>
            </a:xfrm>
            <a:custGeom>
              <a:avLst/>
              <a:gdLst/>
              <a:ahLst/>
              <a:cxnLst/>
              <a:rect l="0" t="0" r="0" b="0"/>
              <a:pathLst>
                <a:path w="2141" h="198" extrusionOk="0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6303962"/>
              <a:ext cx="5745163" cy="552450"/>
            </a:xfrm>
            <a:custGeom>
              <a:avLst/>
              <a:gdLst/>
              <a:ahLst/>
              <a:cxnLst/>
              <a:rect l="0" t="0" r="0" b="0"/>
              <a:pathLst>
                <a:path w="3623" h="348" extrusionOk="0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3328987" y="6418262"/>
              <a:ext cx="3990974" cy="438150"/>
            </a:xfrm>
            <a:custGeom>
              <a:avLst/>
              <a:gdLst/>
              <a:ahLst/>
              <a:cxnLst/>
              <a:rect l="0" t="0" r="0" b="0"/>
              <a:pathLst>
                <a:path w="2517" h="276" extrusionOk="0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6911975" y="6142037"/>
              <a:ext cx="2228850" cy="600075"/>
            </a:xfrm>
            <a:custGeom>
              <a:avLst/>
              <a:gdLst/>
              <a:ahLst/>
              <a:cxnLst/>
              <a:rect l="0" t="0" r="0" b="0"/>
              <a:pathLst>
                <a:path w="1405" h="378" extrusionOk="0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7985125" y="5002212"/>
              <a:ext cx="1155700" cy="381000"/>
            </a:xfrm>
            <a:custGeom>
              <a:avLst/>
              <a:gdLst/>
              <a:ahLst/>
              <a:cxnLst/>
              <a:rect l="0" t="0" r="0" b="0"/>
              <a:pathLst>
                <a:path w="729" h="240" extrusionOk="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2359025"/>
              <a:ext cx="7985120" cy="2652712"/>
            </a:xfrm>
            <a:custGeom>
              <a:avLst/>
              <a:gdLst/>
              <a:ahLst/>
              <a:cxnLst/>
              <a:rect l="0" t="0" r="0" b="0"/>
              <a:pathLst>
                <a:path w="5035" h="1672" extrusionOk="0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>
              <a:off x="7985125" y="4840287"/>
              <a:ext cx="1155700" cy="504825"/>
            </a:xfrm>
            <a:custGeom>
              <a:avLst/>
              <a:gdLst/>
              <a:ahLst/>
              <a:cxnLst/>
              <a:rect l="0" t="0" r="0" b="0"/>
              <a:pathLst>
                <a:path w="729" h="318" extrusionOk="0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0" y="1454150"/>
              <a:ext cx="7985120" cy="3471864"/>
            </a:xfrm>
            <a:custGeom>
              <a:avLst/>
              <a:gdLst/>
              <a:ahLst/>
              <a:cxnLst/>
              <a:rect l="0" t="0" r="0" b="0"/>
              <a:pathLst>
                <a:path w="5035" h="2188" extrusionOk="0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3641725" y="0"/>
              <a:ext cx="5014913" cy="4325936"/>
            </a:xfrm>
            <a:custGeom>
              <a:avLst/>
              <a:gdLst/>
              <a:ahLst/>
              <a:cxnLst/>
              <a:rect l="0" t="0" r="0" b="0"/>
              <a:pathLst>
                <a:path w="3163" h="2727" extrusionOk="0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8628062" y="4289425"/>
              <a:ext cx="512762" cy="474662"/>
            </a:xfrm>
            <a:custGeom>
              <a:avLst/>
              <a:gdLst/>
              <a:ahLst/>
              <a:cxnLst/>
              <a:rect l="0" t="0" r="0" b="0"/>
              <a:pathLst>
                <a:path w="323" h="299" extrusionOk="0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8694737" y="4108450"/>
              <a:ext cx="446087" cy="531812"/>
            </a:xfrm>
            <a:custGeom>
              <a:avLst/>
              <a:gdLst/>
              <a:ahLst/>
              <a:cxnLst/>
              <a:rect l="0" t="0" r="0" b="0"/>
              <a:pathLst>
                <a:path w="281" h="335" extrusionOk="0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3895725" y="0"/>
              <a:ext cx="4951414" cy="4251324"/>
            </a:xfrm>
            <a:custGeom>
              <a:avLst/>
              <a:gdLst/>
              <a:ahLst/>
              <a:cxnLst/>
              <a:rect l="0" t="0" r="0" b="0"/>
              <a:pathLst>
                <a:path w="3122" h="2680" extrusionOk="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8931275" y="4022725"/>
              <a:ext cx="209550" cy="209550"/>
            </a:xfrm>
            <a:custGeom>
              <a:avLst/>
              <a:gdLst/>
              <a:ahLst/>
              <a:cxnLst/>
              <a:rect l="0" t="0" r="0" b="0"/>
              <a:pathLst>
                <a:path w="132" h="132" extrusionOk="0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4940300" y="0"/>
              <a:ext cx="3990974" cy="4022724"/>
            </a:xfrm>
            <a:custGeom>
              <a:avLst/>
              <a:gdLst/>
              <a:ahLst/>
              <a:cxnLst/>
              <a:rect l="0" t="0" r="0" b="0"/>
              <a:pathLst>
                <a:path w="2517" h="2536" extrusionOk="0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5537200" y="0"/>
              <a:ext cx="3489327" cy="3936998"/>
            </a:xfrm>
            <a:custGeom>
              <a:avLst/>
              <a:gdLst/>
              <a:ahLst/>
              <a:cxnLst/>
              <a:rect l="0" t="0" r="0" b="0"/>
              <a:pathLst>
                <a:path w="2200" h="2482" extrusionOk="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9007475" y="3927475"/>
              <a:ext cx="133350" cy="152400"/>
            </a:xfrm>
            <a:custGeom>
              <a:avLst/>
              <a:gdLst/>
              <a:ahLst/>
              <a:cxnLst/>
              <a:rect l="0" t="0" r="0" b="0"/>
              <a:pathLst>
                <a:path w="84" h="96" extrusionOk="0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8894762" y="1349375"/>
              <a:ext cx="246062" cy="819150"/>
            </a:xfrm>
            <a:custGeom>
              <a:avLst/>
              <a:gdLst/>
              <a:ahLst/>
              <a:cxnLst/>
              <a:rect l="0" t="0" r="0" b="0"/>
              <a:pathLst>
                <a:path w="155" h="516" extrusionOk="0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8107362" y="0"/>
              <a:ext cx="909636" cy="1654175"/>
            </a:xfrm>
            <a:custGeom>
              <a:avLst/>
              <a:gdLst/>
              <a:ahLst/>
              <a:cxnLst/>
              <a:rect l="0" t="0" r="0" b="0"/>
              <a:pathLst>
                <a:path w="574" h="1043" extrusionOk="0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8589962" y="0"/>
              <a:ext cx="541337" cy="1263649"/>
            </a:xfrm>
            <a:custGeom>
              <a:avLst/>
              <a:gdLst/>
              <a:ahLst/>
              <a:cxnLst/>
              <a:rect l="0" t="0" r="0" b="0"/>
              <a:pathLst>
                <a:path w="341" h="797" extrusionOk="0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9045575" y="1036637"/>
              <a:ext cx="95250" cy="493712"/>
            </a:xfrm>
            <a:custGeom>
              <a:avLst/>
              <a:gdLst/>
              <a:ahLst/>
              <a:cxnLst/>
              <a:rect l="0" t="0" r="0" b="0"/>
              <a:pathLst>
                <a:path w="60" h="312" extrusionOk="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3175" y="2541587"/>
              <a:ext cx="9131307" cy="2959100"/>
            </a:xfrm>
            <a:custGeom>
              <a:avLst/>
              <a:gdLst/>
              <a:ahLst/>
              <a:cxnLst/>
              <a:rect l="0" t="0" r="0" b="0"/>
              <a:pathLst>
                <a:path w="5740" h="1864" extrusionOk="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9134475" y="5529262"/>
              <a:ext cx="9525" cy="9525"/>
            </a:xfrm>
            <a:custGeom>
              <a:avLst/>
              <a:gdLst/>
              <a:ahLst/>
              <a:cxnLst/>
              <a:rect l="0" t="0" r="0" b="0"/>
              <a:pathLst>
                <a:path w="6" h="6" extrusionOk="0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3175" y="3416300"/>
              <a:ext cx="9131307" cy="2122488"/>
            </a:xfrm>
            <a:custGeom>
              <a:avLst/>
              <a:gdLst/>
              <a:ahLst/>
              <a:cxnLst/>
              <a:rect l="0" t="0" r="0" b="0"/>
              <a:pathLst>
                <a:path w="5740" h="1337" extrusionOk="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>
              <a:off x="3175" y="5043487"/>
              <a:ext cx="9131307" cy="657225"/>
            </a:xfrm>
            <a:custGeom>
              <a:avLst/>
              <a:gdLst/>
              <a:ahLst/>
              <a:cxnLst/>
              <a:rect l="0" t="0" r="0" b="0"/>
              <a:pathLst>
                <a:path w="5740" h="414" extrusionOk="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>
              <a:off x="2058987" y="0"/>
              <a:ext cx="7075489" cy="5043488"/>
            </a:xfrm>
            <a:custGeom>
              <a:avLst/>
              <a:gdLst/>
              <a:ahLst/>
              <a:cxnLst/>
              <a:rect l="0" t="0" r="0" b="0"/>
              <a:pathLst>
                <a:path w="4448" h="3177" extrusionOk="0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5272087" y="0"/>
              <a:ext cx="3862390" cy="4149725"/>
            </a:xfrm>
            <a:custGeom>
              <a:avLst/>
              <a:gdLst/>
              <a:ahLst/>
              <a:cxnLst/>
              <a:rect l="0" t="0" r="0" b="0"/>
              <a:pathLst>
                <a:path w="2428" h="2614" extrusionOk="0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6270625" y="0"/>
              <a:ext cx="2863849" cy="3911600"/>
            </a:xfrm>
            <a:custGeom>
              <a:avLst/>
              <a:gdLst/>
              <a:ahLst/>
              <a:cxnLst/>
              <a:rect l="0" t="0" r="0" b="0"/>
              <a:pathLst>
                <a:path w="1800" h="2464" extrusionOk="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7173912" y="0"/>
              <a:ext cx="1960562" cy="3292475"/>
            </a:xfrm>
            <a:custGeom>
              <a:avLst/>
              <a:gdLst/>
              <a:ahLst/>
              <a:cxnLst/>
              <a:rect l="0" t="0" r="0" b="0"/>
              <a:pathLst>
                <a:path w="1232" h="2074" extrusionOk="0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7451725" y="0"/>
              <a:ext cx="1682749" cy="3073400"/>
            </a:xfrm>
            <a:custGeom>
              <a:avLst/>
              <a:gdLst/>
              <a:ahLst/>
              <a:cxnLst/>
              <a:rect l="0" t="0" r="0" b="0"/>
              <a:pathLst>
                <a:path w="1058" h="1936" extrusionOk="0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7907337" y="0"/>
              <a:ext cx="1227137" cy="2360613"/>
            </a:xfrm>
            <a:custGeom>
              <a:avLst/>
              <a:gdLst/>
              <a:ahLst/>
              <a:cxnLst/>
              <a:rect l="0" t="0" r="0" b="0"/>
              <a:pathLst>
                <a:path w="771" h="1487" extrusionOk="0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3" name="Shape 43"/>
            <p:cNvGrpSpPr/>
            <p:nvPr/>
          </p:nvGrpSpPr>
          <p:grpSpPr>
            <a:xfrm>
              <a:off x="0" y="2590800"/>
              <a:ext cx="9140827" cy="2949575"/>
              <a:chOff x="0" y="2590800"/>
              <a:chExt cx="9140827" cy="2949575"/>
            </a:xfrm>
          </p:grpSpPr>
          <p:sp>
            <p:nvSpPr>
              <p:cNvPr id="44" name="Shape 44"/>
              <p:cNvSpPr/>
              <p:nvPr/>
            </p:nvSpPr>
            <p:spPr>
              <a:xfrm>
                <a:off x="0" y="2590800"/>
                <a:ext cx="5826125" cy="2084388"/>
              </a:xfrm>
              <a:custGeom>
                <a:avLst/>
                <a:gdLst/>
                <a:ahLst/>
                <a:cxnLst/>
                <a:rect l="0" t="0" r="0" b="0"/>
                <a:pathLst>
                  <a:path w="3659" h="1313" extrusionOk="0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Shape 45"/>
              <p:cNvSpPr/>
              <p:nvPr/>
            </p:nvSpPr>
            <p:spPr>
              <a:xfrm>
                <a:off x="5788025" y="4437062"/>
                <a:ext cx="3352802" cy="1103313"/>
              </a:xfrm>
              <a:custGeom>
                <a:avLst/>
                <a:gdLst/>
                <a:ahLst/>
                <a:cxnLst/>
                <a:rect l="0" t="0" r="0" b="0"/>
                <a:pathLst>
                  <a:path w="2105" h="695" extrusionOk="0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114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sz="32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576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6" scaled="0"/>
        </a:gra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Shape 115"/>
          <p:cNvGrpSpPr/>
          <p:nvPr/>
        </p:nvGrpSpPr>
        <p:grpSpPr>
          <a:xfrm>
            <a:off x="0" y="0"/>
            <a:ext cx="9144000" cy="6856412"/>
            <a:chOff x="0" y="0"/>
            <a:chExt cx="9144000" cy="6856412"/>
          </a:xfrm>
        </p:grpSpPr>
        <p:sp>
          <p:nvSpPr>
            <p:cNvPr id="116" name="Shape 116"/>
            <p:cNvSpPr/>
            <p:nvPr/>
          </p:nvSpPr>
          <p:spPr>
            <a:xfrm>
              <a:off x="0" y="19050"/>
              <a:ext cx="9140821" cy="5195888"/>
            </a:xfrm>
            <a:custGeom>
              <a:avLst/>
              <a:gdLst/>
              <a:ahLst/>
              <a:cxnLst/>
              <a:rect l="0" t="0" r="0" b="0"/>
              <a:pathLst>
                <a:path w="5740" h="3273" extrusionOk="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236537" y="0"/>
              <a:ext cx="8904283" cy="5148263"/>
            </a:xfrm>
            <a:custGeom>
              <a:avLst/>
              <a:gdLst/>
              <a:ahLst/>
              <a:cxnLst/>
              <a:rect l="0" t="0" r="0" b="0"/>
              <a:pathLst>
                <a:path w="5591" h="3243" extrusionOk="0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5449887"/>
              <a:ext cx="6410329" cy="303212"/>
            </a:xfrm>
            <a:custGeom>
              <a:avLst/>
              <a:gdLst/>
              <a:ahLst/>
              <a:cxnLst/>
              <a:rect l="0" t="0" r="0" b="0"/>
              <a:pathLst>
                <a:path w="4042" h="192" extrusionOk="0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6410325" y="5678487"/>
              <a:ext cx="2730498" cy="103187"/>
            </a:xfrm>
            <a:custGeom>
              <a:avLst/>
              <a:gdLst/>
              <a:ahLst/>
              <a:cxnLst/>
              <a:rect l="0" t="0" r="0" b="0"/>
              <a:pathLst>
                <a:path w="1722" h="66" extrusionOk="0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0" y="5915025"/>
              <a:ext cx="7594600" cy="522287"/>
            </a:xfrm>
            <a:custGeom>
              <a:avLst/>
              <a:gdLst/>
              <a:ahLst/>
              <a:cxnLst/>
              <a:rect l="0" t="0" r="0" b="0"/>
              <a:pathLst>
                <a:path w="4789" h="329" extrusionOk="0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7594600" y="5876925"/>
              <a:ext cx="1546226" cy="160337"/>
            </a:xfrm>
            <a:custGeom>
              <a:avLst/>
              <a:gdLst/>
              <a:ahLst/>
              <a:cxnLst/>
              <a:rect l="0" t="0" r="0" b="0"/>
              <a:pathLst>
                <a:path w="975" h="101" extrusionOk="0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5745162" y="6056312"/>
              <a:ext cx="3395663" cy="314325"/>
            </a:xfrm>
            <a:custGeom>
              <a:avLst/>
              <a:gdLst/>
              <a:ahLst/>
              <a:cxnLst/>
              <a:rect l="0" t="0" r="0" b="0"/>
              <a:pathLst>
                <a:path w="2141" h="198" extrusionOk="0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0" y="6303962"/>
              <a:ext cx="5745163" cy="552450"/>
            </a:xfrm>
            <a:custGeom>
              <a:avLst/>
              <a:gdLst/>
              <a:ahLst/>
              <a:cxnLst/>
              <a:rect l="0" t="0" r="0" b="0"/>
              <a:pathLst>
                <a:path w="3623" h="348" extrusionOk="0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3328987" y="6418262"/>
              <a:ext cx="3990974" cy="438150"/>
            </a:xfrm>
            <a:custGeom>
              <a:avLst/>
              <a:gdLst/>
              <a:ahLst/>
              <a:cxnLst/>
              <a:rect l="0" t="0" r="0" b="0"/>
              <a:pathLst>
                <a:path w="2517" h="276" extrusionOk="0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6911975" y="6142037"/>
              <a:ext cx="2228850" cy="600075"/>
            </a:xfrm>
            <a:custGeom>
              <a:avLst/>
              <a:gdLst/>
              <a:ahLst/>
              <a:cxnLst/>
              <a:rect l="0" t="0" r="0" b="0"/>
              <a:pathLst>
                <a:path w="1405" h="378" extrusionOk="0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7985125" y="5002212"/>
              <a:ext cx="1155700" cy="381000"/>
            </a:xfrm>
            <a:custGeom>
              <a:avLst/>
              <a:gdLst/>
              <a:ahLst/>
              <a:cxnLst/>
              <a:rect l="0" t="0" r="0" b="0"/>
              <a:pathLst>
                <a:path w="729" h="240" extrusionOk="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0" y="2359025"/>
              <a:ext cx="7985120" cy="2652712"/>
            </a:xfrm>
            <a:custGeom>
              <a:avLst/>
              <a:gdLst/>
              <a:ahLst/>
              <a:cxnLst/>
              <a:rect l="0" t="0" r="0" b="0"/>
              <a:pathLst>
                <a:path w="5035" h="1672" extrusionOk="0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7985125" y="4840287"/>
              <a:ext cx="1155700" cy="504825"/>
            </a:xfrm>
            <a:custGeom>
              <a:avLst/>
              <a:gdLst/>
              <a:ahLst/>
              <a:cxnLst/>
              <a:rect l="0" t="0" r="0" b="0"/>
              <a:pathLst>
                <a:path w="729" h="318" extrusionOk="0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0" y="1454150"/>
              <a:ext cx="7985120" cy="3471864"/>
            </a:xfrm>
            <a:custGeom>
              <a:avLst/>
              <a:gdLst/>
              <a:ahLst/>
              <a:cxnLst/>
              <a:rect l="0" t="0" r="0" b="0"/>
              <a:pathLst>
                <a:path w="5035" h="2188" extrusionOk="0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3641725" y="0"/>
              <a:ext cx="5014913" cy="4325936"/>
            </a:xfrm>
            <a:custGeom>
              <a:avLst/>
              <a:gdLst/>
              <a:ahLst/>
              <a:cxnLst/>
              <a:rect l="0" t="0" r="0" b="0"/>
              <a:pathLst>
                <a:path w="3163" h="2727" extrusionOk="0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8628062" y="4289425"/>
              <a:ext cx="512762" cy="474662"/>
            </a:xfrm>
            <a:custGeom>
              <a:avLst/>
              <a:gdLst/>
              <a:ahLst/>
              <a:cxnLst/>
              <a:rect l="0" t="0" r="0" b="0"/>
              <a:pathLst>
                <a:path w="323" h="299" extrusionOk="0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8694737" y="4108450"/>
              <a:ext cx="446087" cy="531812"/>
            </a:xfrm>
            <a:custGeom>
              <a:avLst/>
              <a:gdLst/>
              <a:ahLst/>
              <a:cxnLst/>
              <a:rect l="0" t="0" r="0" b="0"/>
              <a:pathLst>
                <a:path w="281" h="335" extrusionOk="0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3895725" y="0"/>
              <a:ext cx="4951414" cy="4251324"/>
            </a:xfrm>
            <a:custGeom>
              <a:avLst/>
              <a:gdLst/>
              <a:ahLst/>
              <a:cxnLst/>
              <a:rect l="0" t="0" r="0" b="0"/>
              <a:pathLst>
                <a:path w="3122" h="2680" extrusionOk="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8931275" y="4022725"/>
              <a:ext cx="209550" cy="209550"/>
            </a:xfrm>
            <a:custGeom>
              <a:avLst/>
              <a:gdLst/>
              <a:ahLst/>
              <a:cxnLst/>
              <a:rect l="0" t="0" r="0" b="0"/>
              <a:pathLst>
                <a:path w="132" h="132" extrusionOk="0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4940300" y="0"/>
              <a:ext cx="3990974" cy="4022724"/>
            </a:xfrm>
            <a:custGeom>
              <a:avLst/>
              <a:gdLst/>
              <a:ahLst/>
              <a:cxnLst/>
              <a:rect l="0" t="0" r="0" b="0"/>
              <a:pathLst>
                <a:path w="2517" h="2536" extrusionOk="0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5537200" y="0"/>
              <a:ext cx="3489327" cy="3936998"/>
            </a:xfrm>
            <a:custGeom>
              <a:avLst/>
              <a:gdLst/>
              <a:ahLst/>
              <a:cxnLst/>
              <a:rect l="0" t="0" r="0" b="0"/>
              <a:pathLst>
                <a:path w="2200" h="2482" extrusionOk="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9007475" y="3927475"/>
              <a:ext cx="133350" cy="152400"/>
            </a:xfrm>
            <a:custGeom>
              <a:avLst/>
              <a:gdLst/>
              <a:ahLst/>
              <a:cxnLst/>
              <a:rect l="0" t="0" r="0" b="0"/>
              <a:pathLst>
                <a:path w="84" h="96" extrusionOk="0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8894762" y="1349375"/>
              <a:ext cx="246062" cy="819150"/>
            </a:xfrm>
            <a:custGeom>
              <a:avLst/>
              <a:gdLst/>
              <a:ahLst/>
              <a:cxnLst/>
              <a:rect l="0" t="0" r="0" b="0"/>
              <a:pathLst>
                <a:path w="155" h="516" extrusionOk="0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8107362" y="0"/>
              <a:ext cx="909636" cy="1654175"/>
            </a:xfrm>
            <a:custGeom>
              <a:avLst/>
              <a:gdLst/>
              <a:ahLst/>
              <a:cxnLst/>
              <a:rect l="0" t="0" r="0" b="0"/>
              <a:pathLst>
                <a:path w="574" h="1043" extrusionOk="0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8589962" y="0"/>
              <a:ext cx="541337" cy="1263649"/>
            </a:xfrm>
            <a:custGeom>
              <a:avLst/>
              <a:gdLst/>
              <a:ahLst/>
              <a:cxnLst/>
              <a:rect l="0" t="0" r="0" b="0"/>
              <a:pathLst>
                <a:path w="341" h="797" extrusionOk="0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9045575" y="1036637"/>
              <a:ext cx="95250" cy="493712"/>
            </a:xfrm>
            <a:custGeom>
              <a:avLst/>
              <a:gdLst/>
              <a:ahLst/>
              <a:cxnLst/>
              <a:rect l="0" t="0" r="0" b="0"/>
              <a:pathLst>
                <a:path w="60" h="312" extrusionOk="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3175" y="2541587"/>
              <a:ext cx="9131307" cy="2959100"/>
            </a:xfrm>
            <a:custGeom>
              <a:avLst/>
              <a:gdLst/>
              <a:ahLst/>
              <a:cxnLst/>
              <a:rect l="0" t="0" r="0" b="0"/>
              <a:pathLst>
                <a:path w="5740" h="1864" extrusionOk="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9134475" y="5529262"/>
              <a:ext cx="9525" cy="9525"/>
            </a:xfrm>
            <a:custGeom>
              <a:avLst/>
              <a:gdLst/>
              <a:ahLst/>
              <a:cxnLst/>
              <a:rect l="0" t="0" r="0" b="0"/>
              <a:pathLst>
                <a:path w="6" h="6" extrusionOk="0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3175" y="3416300"/>
              <a:ext cx="9131307" cy="2122488"/>
            </a:xfrm>
            <a:custGeom>
              <a:avLst/>
              <a:gdLst/>
              <a:ahLst/>
              <a:cxnLst/>
              <a:rect l="0" t="0" r="0" b="0"/>
              <a:pathLst>
                <a:path w="5740" h="1337" extrusionOk="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3175" y="5043487"/>
              <a:ext cx="9131307" cy="657225"/>
            </a:xfrm>
            <a:custGeom>
              <a:avLst/>
              <a:gdLst/>
              <a:ahLst/>
              <a:cxnLst/>
              <a:rect l="0" t="0" r="0" b="0"/>
              <a:pathLst>
                <a:path w="5740" h="414" extrusionOk="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058987" y="0"/>
              <a:ext cx="7075489" cy="5043488"/>
            </a:xfrm>
            <a:custGeom>
              <a:avLst/>
              <a:gdLst/>
              <a:ahLst/>
              <a:cxnLst/>
              <a:rect l="0" t="0" r="0" b="0"/>
              <a:pathLst>
                <a:path w="4448" h="3177" extrusionOk="0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5272087" y="0"/>
              <a:ext cx="3862390" cy="4149725"/>
            </a:xfrm>
            <a:custGeom>
              <a:avLst/>
              <a:gdLst/>
              <a:ahLst/>
              <a:cxnLst/>
              <a:rect l="0" t="0" r="0" b="0"/>
              <a:pathLst>
                <a:path w="2428" h="2614" extrusionOk="0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6270625" y="0"/>
              <a:ext cx="2863849" cy="3911600"/>
            </a:xfrm>
            <a:custGeom>
              <a:avLst/>
              <a:gdLst/>
              <a:ahLst/>
              <a:cxnLst/>
              <a:rect l="0" t="0" r="0" b="0"/>
              <a:pathLst>
                <a:path w="1800" h="2464" extrusionOk="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7173912" y="0"/>
              <a:ext cx="1960562" cy="3292475"/>
            </a:xfrm>
            <a:custGeom>
              <a:avLst/>
              <a:gdLst/>
              <a:ahLst/>
              <a:cxnLst/>
              <a:rect l="0" t="0" r="0" b="0"/>
              <a:pathLst>
                <a:path w="1232" h="2074" extrusionOk="0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7451725" y="0"/>
              <a:ext cx="1682749" cy="3073400"/>
            </a:xfrm>
            <a:custGeom>
              <a:avLst/>
              <a:gdLst/>
              <a:ahLst/>
              <a:cxnLst/>
              <a:rect l="0" t="0" r="0" b="0"/>
              <a:pathLst>
                <a:path w="1058" h="1936" extrusionOk="0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7907337" y="0"/>
              <a:ext cx="1227137" cy="2360613"/>
            </a:xfrm>
            <a:custGeom>
              <a:avLst/>
              <a:gdLst/>
              <a:ahLst/>
              <a:cxnLst/>
              <a:rect l="0" t="0" r="0" b="0"/>
              <a:pathLst>
                <a:path w="771" h="1487" extrusionOk="0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2" name="Shape 152"/>
            <p:cNvGrpSpPr/>
            <p:nvPr/>
          </p:nvGrpSpPr>
          <p:grpSpPr>
            <a:xfrm>
              <a:off x="0" y="2590800"/>
              <a:ext cx="9140827" cy="2949575"/>
              <a:chOff x="0" y="2590800"/>
              <a:chExt cx="9140827" cy="2949575"/>
            </a:xfrm>
          </p:grpSpPr>
          <p:sp>
            <p:nvSpPr>
              <p:cNvPr id="153" name="Shape 153"/>
              <p:cNvSpPr/>
              <p:nvPr/>
            </p:nvSpPr>
            <p:spPr>
              <a:xfrm>
                <a:off x="0" y="2590800"/>
                <a:ext cx="5826125" cy="2084388"/>
              </a:xfrm>
              <a:custGeom>
                <a:avLst/>
                <a:gdLst/>
                <a:ahLst/>
                <a:cxnLst/>
                <a:rect l="0" t="0" r="0" b="0"/>
                <a:pathLst>
                  <a:path w="3659" h="1313" extrusionOk="0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/>
              <p:nvPr/>
            </p:nvSpPr>
            <p:spPr>
              <a:xfrm>
                <a:off x="5788025" y="4437062"/>
                <a:ext cx="3352802" cy="1103313"/>
              </a:xfrm>
              <a:custGeom>
                <a:avLst/>
                <a:gdLst/>
                <a:ahLst/>
                <a:cxnLst/>
                <a:rect l="0" t="0" r="0" b="0"/>
                <a:pathLst>
                  <a:path w="2105" h="695" extrusionOk="0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114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sz="32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576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2051050" y="1052512"/>
            <a:ext cx="6362700" cy="638175"/>
          </a:xfrm>
          <a:prstGeom prst="rect">
            <a:avLst/>
          </a:prstGeom>
          <a:solidFill>
            <a:srgbClr val="FFFFFF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sng" cap="none">
                <a:latin typeface="Arial Black"/>
              </a:rPr>
              <a:t>Técnicas e Instrumentos 
</a:t>
            </a:r>
          </a:p>
        </p:txBody>
      </p:sp>
      <p:sp>
        <p:nvSpPr>
          <p:cNvPr id="171" name="Shape 171"/>
          <p:cNvSpPr/>
          <p:nvPr/>
        </p:nvSpPr>
        <p:spPr>
          <a:xfrm>
            <a:off x="3492500" y="2349500"/>
            <a:ext cx="4103675" cy="719125"/>
          </a:xfrm>
          <a:prstGeom prst="rect">
            <a:avLst/>
          </a:prstGeom>
          <a:solidFill>
            <a:srgbClr val="FFFFFF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sng" cap="none">
                <a:latin typeface="Arial Black"/>
              </a:rPr>
              <a:t>para recolectar
</a:t>
            </a:r>
          </a:p>
        </p:txBody>
      </p:sp>
      <p:sp>
        <p:nvSpPr>
          <p:cNvPr id="172" name="Shape 172"/>
          <p:cNvSpPr/>
          <p:nvPr/>
        </p:nvSpPr>
        <p:spPr>
          <a:xfrm>
            <a:off x="4356100" y="3500437"/>
            <a:ext cx="3600450" cy="638175"/>
          </a:xfrm>
          <a:prstGeom prst="rect">
            <a:avLst/>
          </a:prstGeom>
          <a:solidFill>
            <a:srgbClr val="FFFFFF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sng" cap="none">
                <a:latin typeface="Arial Black"/>
              </a:rPr>
              <a:t>Información.
</a:t>
            </a:r>
          </a:p>
        </p:txBody>
      </p:sp>
      <p:pic>
        <p:nvPicPr>
          <p:cNvPr id="173" name="Shape 173" descr="ANALIZA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3644900"/>
            <a:ext cx="2665412" cy="287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/>
        </p:nvSpPr>
        <p:spPr>
          <a:xfrm>
            <a:off x="1331912" y="393700"/>
            <a:ext cx="7488300" cy="41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Politómicas </a:t>
            </a:r>
            <a:r>
              <a:rPr lang="en-US" sz="2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comprenden más de 2 posibilidades para el interrogado: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Usted fuma?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  No________ A veces________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Cómo es la atención que se le brinda?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Buena______   Regular_____Mala____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1" u="none">
              <a:solidFill>
                <a:srgbClr val="99CC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Shape 257" descr="DIRECT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359999">
            <a:off x="0" y="4437062"/>
            <a:ext cx="2713037" cy="2420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/>
        </p:nvSpPr>
        <p:spPr>
          <a:xfrm>
            <a:off x="1258887" y="765175"/>
            <a:ext cx="71295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3" name="Shape 263" descr="RAPID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297362"/>
            <a:ext cx="2484436" cy="2560637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 txBox="1"/>
          <p:nvPr/>
        </p:nvSpPr>
        <p:spPr>
          <a:xfrm>
            <a:off x="2124075" y="692150"/>
            <a:ext cx="66960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Mixtas</a:t>
            </a:r>
            <a:endParaRPr/>
          </a:p>
        </p:txBody>
      </p:sp>
      <p:sp>
        <p:nvSpPr>
          <p:cNvPr id="265" name="Shape 265"/>
          <p:cNvSpPr txBox="1"/>
          <p:nvPr/>
        </p:nvSpPr>
        <p:spPr>
          <a:xfrm>
            <a:off x="2843212" y="1700212"/>
            <a:ext cx="6050100" cy="41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Son aquéllas que presentan una combinación de abiertas y cerradas.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Le gusta el trabajo que realiza?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Sí______    No_________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¿Por qué?_____________________________________________________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2124075" y="476250"/>
            <a:ext cx="7020000" cy="58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función que cumplan en el cuestionario.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endParaRPr sz="4000" b="1" i="1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Filtro: </a:t>
            </a:r>
            <a:r>
              <a:rPr lang="en-US" sz="32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Estas preguntas facilitan información previa sobre el asunto en que se pretende profundizar.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Conoce usted que es la diabetes Mellitus?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Si__________</a:t>
            </a:r>
            <a:r>
              <a:rPr lang="en-US" sz="3200" b="1" i="1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    No_________</a:t>
            </a:r>
            <a:endParaRPr/>
          </a:p>
        </p:txBody>
      </p:sp>
      <p:pic>
        <p:nvPicPr>
          <p:cNvPr id="271" name="Shape 271" descr="PLANES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573462"/>
            <a:ext cx="2195512" cy="3068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900112" y="836612"/>
            <a:ext cx="7704000" cy="43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Control: </a:t>
            </a:r>
            <a:r>
              <a:rPr lang="en-US" sz="2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Tiene la función de comprobar la consistencia de las repuestas del interrogado acerca de un mismo tema y contenido ,pero redactadas de forma diferente. Debe ir bien delimitadas entre si en el cuestionario para lograr efectividad.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Realizar las relaciones sexuales prematrimoniales es algo incorrecto?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  No__________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/>
        </p:nvSpPr>
        <p:spPr>
          <a:xfrm>
            <a:off x="2916237" y="908050"/>
            <a:ext cx="5904000" cy="39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Contenido:</a:t>
            </a:r>
            <a:r>
              <a:rPr lang="en-US" sz="32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Son aquéllas que están directamente relacionadas con los indicadores que se manejan en la investigación o recogen información complementaria de interés para el investigador.</a:t>
            </a:r>
            <a:endParaRPr/>
          </a:p>
        </p:txBody>
      </p:sp>
      <p:pic>
        <p:nvPicPr>
          <p:cNvPr id="282" name="Shape 282" descr="RIS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50" y="3068637"/>
            <a:ext cx="2808287" cy="349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/>
        </p:nvSpPr>
        <p:spPr>
          <a:xfrm>
            <a:off x="395287" y="333375"/>
            <a:ext cx="82803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naturaleza del interrogatorio y la interrogación.</a:t>
            </a:r>
            <a:endParaRPr/>
          </a:p>
        </p:txBody>
      </p:sp>
      <p:sp>
        <p:nvSpPr>
          <p:cNvPr id="288" name="Shape 288"/>
          <p:cNvSpPr txBox="1"/>
          <p:nvPr/>
        </p:nvSpPr>
        <p:spPr>
          <a:xfrm>
            <a:off x="971550" y="1844675"/>
            <a:ext cx="7775700" cy="39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Objetivas</a:t>
            </a:r>
            <a:r>
              <a:rPr lang="en-US" sz="32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Buscan datos que por su naturaleza tienen una existencia independiente de la voluntad, de las motivación, de las opiniones o de los deseos del sujeto.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Cuál es su ingreso promedio?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Qué edad tienen sus hijos?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395287" y="549275"/>
            <a:ext cx="8353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Shape 294"/>
          <p:cNvSpPr txBox="1"/>
          <p:nvPr/>
        </p:nvSpPr>
        <p:spPr>
          <a:xfrm>
            <a:off x="539750" y="908050"/>
            <a:ext cx="8064600" cy="25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Subjetivas: </a:t>
            </a:r>
            <a:r>
              <a:rPr lang="en-US" sz="32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Indagan sobre datos que estén relacionados esencialmente con los valores, las motivaciones, los intereses, las aspiraciones y los deseos del interrogado.</a:t>
            </a:r>
            <a:endParaRPr/>
          </a:p>
        </p:txBody>
      </p:sp>
      <p:sp>
        <p:nvSpPr>
          <p:cNvPr id="295" name="Shape 295"/>
          <p:cNvSpPr txBox="1"/>
          <p:nvPr/>
        </p:nvSpPr>
        <p:spPr>
          <a:xfrm>
            <a:off x="827087" y="3644900"/>
            <a:ext cx="73455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Corsiva"/>
              <a:buNone/>
            </a:pPr>
            <a:r>
              <a:rPr lang="en-US" sz="3200" b="1" i="1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¿ </a:t>
            </a: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Qué cree usted sobre las relaciones sexuales prematrimoniales?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Qué usted haría para favorecer el cumplimiento de los principios de la ética médica en su unidad de salud?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0" y="260350"/>
            <a:ext cx="9144000" cy="10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rsiva"/>
              <a:buNone/>
            </a:pPr>
            <a:r>
              <a:rPr lang="en-US" sz="32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   </a:t>
            </a:r>
            <a:r>
              <a:rPr lang="en-US" sz="2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 Reglas que pueden utilizarse como guía en la elaboración.</a:t>
            </a:r>
            <a:endParaRPr/>
          </a:p>
        </p:txBody>
      </p:sp>
      <p:sp>
        <p:nvSpPr>
          <p:cNvPr id="301" name="Shape 301"/>
          <p:cNvSpPr txBox="1"/>
          <p:nvPr/>
        </p:nvSpPr>
        <p:spPr>
          <a:xfrm>
            <a:off x="250825" y="1052512"/>
            <a:ext cx="8642400" cy="55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AutoNum type="arabicPeriod"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Partir de la hipótesis , si la hubiere, y de los indicadores de  cada variable, ya que éstos nos permiten traducirlos en preguntas concretas.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AutoNum type="arabicPeriod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Demandar la cooperación y señalar la importancia de la información, de la facilidad para responder y del carácter confidencial del cuestionario.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AutoNum type="arabicPeriod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Al redactar  preguntas  claras y usar términos comprensibles, se formulan de manera positiva, para evitar las ambigüedades y la inclusión de 2 preguntas en 1.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AutoNum type="arabicPeriod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Evitar las preguntas tendenciosas de modo que no predispongan la respuesta.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1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/>
        </p:nvSpPr>
        <p:spPr>
          <a:xfrm>
            <a:off x="539750" y="404812"/>
            <a:ext cx="80646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Shape 307"/>
          <p:cNvSpPr txBox="1"/>
          <p:nvPr/>
        </p:nvSpPr>
        <p:spPr>
          <a:xfrm>
            <a:off x="250825" y="836612"/>
            <a:ext cx="8893200" cy="59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None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5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Hacer preguntas que no exijan muchos  esfuerzo de la memoria.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6. Formular las preguntas difíciles de modo impersonal de manera que se prevengan conflictos al  sujeto.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7. Ordenarlas de lo simple a lo complejo, de lo impersonal a lo personal.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8. Contrarrestar el efecto monotonía en los cuestionarios cerrados y buscar que las alternativas de respuesta no siempre estén  en el mismo orden.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9. Incluir una pregunta final de opinión sobre el cuestionario.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2400" b="1" i="1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1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Shape 312" descr="AMI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0737" y="4292600"/>
            <a:ext cx="1973262" cy="2276475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Shape 313"/>
          <p:cNvSpPr txBox="1"/>
          <p:nvPr/>
        </p:nvSpPr>
        <p:spPr>
          <a:xfrm>
            <a:off x="468312" y="333375"/>
            <a:ext cx="7488300" cy="49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Entrevista: </a:t>
            </a:r>
            <a:r>
              <a:rPr lang="en-US" sz="40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Técnica de interrogación que tiene la particularidad de realizarse mediante un proceso verbal, que se da generalmente a través de la relación “cara a cara” entre, al menos, 2 individuos.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684212" y="1844675"/>
            <a:ext cx="8136000" cy="28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Técnicas de investigación la operación especial que se realiza con el propósito de lograr y recolectar determinada información bajo una orientación dirigida.</a:t>
            </a:r>
            <a:endParaRPr/>
          </a:p>
        </p:txBody>
      </p:sp>
      <p:sp>
        <p:nvSpPr>
          <p:cNvPr id="179" name="Shape 179"/>
          <p:cNvSpPr txBox="1"/>
          <p:nvPr/>
        </p:nvSpPr>
        <p:spPr>
          <a:xfrm>
            <a:off x="539750" y="549275"/>
            <a:ext cx="83535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4400"/>
              <a:buFont typeface="Corsiva"/>
              <a:buNone/>
            </a:pPr>
            <a:r>
              <a:rPr lang="en-US" sz="4400" b="1" i="1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Técnicas de recolección de información.</a:t>
            </a:r>
            <a:endParaRPr/>
          </a:p>
        </p:txBody>
      </p:sp>
      <p:pic>
        <p:nvPicPr>
          <p:cNvPr id="180" name="Shape 180" descr="BUSCARC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6687" y="4221162"/>
            <a:ext cx="2376487" cy="2376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/>
        </p:nvSpPr>
        <p:spPr>
          <a:xfrm>
            <a:off x="395287" y="260350"/>
            <a:ext cx="8748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 criterios para clasificar las preguntas de una entrevista</a:t>
            </a:r>
            <a:endParaRPr/>
          </a:p>
        </p:txBody>
      </p:sp>
      <p:sp>
        <p:nvSpPr>
          <p:cNvPr id="319" name="Shape 319"/>
          <p:cNvSpPr txBox="1"/>
          <p:nvPr/>
        </p:nvSpPr>
        <p:spPr>
          <a:xfrm>
            <a:off x="611187" y="1268412"/>
            <a:ext cx="8208900" cy="12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 l a relación que se establece entre el entrevistador y el entrevistado puede ser </a:t>
            </a:r>
            <a:r>
              <a:rPr lang="en-US" sz="24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telefónica o “cara a cara”</a:t>
            </a:r>
            <a:endParaRPr/>
          </a:p>
        </p:txBody>
      </p:sp>
      <p:sp>
        <p:nvSpPr>
          <p:cNvPr id="320" name="Shape 320"/>
          <p:cNvSpPr txBox="1"/>
          <p:nvPr/>
        </p:nvSpPr>
        <p:spPr>
          <a:xfrm>
            <a:off x="684212" y="2492375"/>
            <a:ext cx="7991400" cy="36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forma que adopte la entrevista.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Noto Sans Symbols"/>
              <a:buAutoNum type="alphaLcPeriod"/>
            </a:pPr>
            <a:r>
              <a:rPr lang="en-US" sz="24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Estandarizada: Aquéllas  en la que al prepara las preguntas se hacen con las mismas palabras y el mismo orden.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Noto Sans Symbols"/>
              <a:buAutoNum type="alphaLcPeriod"/>
            </a:pPr>
            <a:r>
              <a:rPr lang="en-US" sz="24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No estandarizada: Se le da al entrevistado un tema o conjunto de éstos par que lo desarrolle.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Noto Sans Symbols"/>
              <a:buAutoNum type="alphaLcPeriod"/>
            </a:pPr>
            <a:r>
              <a:rPr lang="en-US" sz="24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Semiestandarizada: Es una combinación de las formas anteriores.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/>
        </p:nvSpPr>
        <p:spPr>
          <a:xfrm>
            <a:off x="-739775" y="2997200"/>
            <a:ext cx="98838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</a:pPr>
            <a:r>
              <a:rPr lang="en-US"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26" name="Shape 326"/>
          <p:cNvSpPr txBox="1"/>
          <p:nvPr/>
        </p:nvSpPr>
        <p:spPr>
          <a:xfrm>
            <a:off x="539750" y="549275"/>
            <a:ext cx="8208900" cy="50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los objetivos de la investigación.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FF00FF"/>
              </a:buClr>
              <a:buSzPts val="2800"/>
              <a:buFont typeface="Noto Sans Symbols"/>
              <a:buAutoNum type="alphaLcParenR"/>
            </a:pPr>
            <a:r>
              <a:rPr lang="en-US" sz="28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Exploratoria: Se realiza antes de iniciar el proceso de la investigación con vista a obtener información previa que permita precisar el diseño teórico de la investigación. Se utiliza para la comprobación de la hipótesis y de los objetivos de la investigación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b="1" i="1" u="none">
              <a:solidFill>
                <a:srgbClr val="FF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1" u="none">
              <a:solidFill>
                <a:srgbClr val="FF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7" name="Shape 327" descr="ERROR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72225" y="3141662"/>
            <a:ext cx="210185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/>
        </p:nvSpPr>
        <p:spPr>
          <a:xfrm>
            <a:off x="323850" y="333375"/>
            <a:ext cx="8569200" cy="9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Requisitos Básicos para la elaboración de una entrevista.</a:t>
            </a:r>
            <a:endParaRPr/>
          </a:p>
        </p:txBody>
      </p:sp>
      <p:sp>
        <p:nvSpPr>
          <p:cNvPr id="333" name="Shape 333"/>
          <p:cNvSpPr txBox="1"/>
          <p:nvPr/>
        </p:nvSpPr>
        <p:spPr>
          <a:xfrm>
            <a:off x="323850" y="1268412"/>
            <a:ext cx="8569200" cy="47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AutoNum type="arabicPeriod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Prepara los aspectos que se tratarán en la entrevista, para lo que puede confeccionar una guía de acuerdo con los propósito que persigue y el tipo de entrevista.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Hacer la presentación e identificación  necesarias antes el entrevistado y solicitar su cooperación, después de especificar los propósitos y objetivos que dan origen al estudio que está realizando.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Ofrecer apariencia personal adecuada acorde con las características de los entrevistados.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Actuar  con naturalidad , se mantendrán los patrones de educación requeridos, sin abusar de la confianza.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/>
        </p:nvSpPr>
        <p:spPr>
          <a:xfrm>
            <a:off x="539750" y="765175"/>
            <a:ext cx="8136000" cy="59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AutoNum type="arabicPeriod" startAt="5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Tener en cuenta la edad y el sexo del entrevistado.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Saber escuchar pacientemente y mantener un ambiente (psicológico) agradable durante el transcurso de la entrevista.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Evitar las actitudes dominantes  respecto al entrevistado y no manifestar ninguna opinión propia.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Prescindir de valores morales y consejos, así como cuidar los gestos y las discusiones.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5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Hablar o hacer preguntas sólo en determinadas circunstancias tales como: ayudar  a que la persona se exprese, librar miedos y tensiones en el entrevistado para comprobar o para insistir y/o  profundizar en otro tema.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468312" y="333375"/>
            <a:ext cx="8675700" cy="3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rsiva"/>
              <a:buAutoNum type="arabicPeriod" startAt="10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Recoger la información de la manera más fiel posible, para ello podrá usar grabadora, taquigrafía o copiará literalmente lo expresado por el entrevistado.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10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Despedirse de forma amable y amistosa. Deberá agradecer la cooperación brindada.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 startAt="10"/>
            </a:pP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En caso de tener que postergar la entrevista, fijará día y hora y será puntual para no crear estado de ánimo desfavorable.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1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4" name="Shape 344" descr="QUEJA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84887" y="3943350"/>
            <a:ext cx="2524125" cy="2914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/>
        </p:nvSpPr>
        <p:spPr>
          <a:xfrm>
            <a:off x="539750" y="549275"/>
            <a:ext cx="82803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Ventajas.</a:t>
            </a:r>
            <a:endParaRPr/>
          </a:p>
        </p:txBody>
      </p:sp>
      <p:sp>
        <p:nvSpPr>
          <p:cNvPr id="350" name="Shape 350"/>
          <p:cNvSpPr txBox="1"/>
          <p:nvPr/>
        </p:nvSpPr>
        <p:spPr>
          <a:xfrm>
            <a:off x="539750" y="1268412"/>
            <a:ext cx="8280300" cy="57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Noto Sans Symbols"/>
              <a:buChar char="✓"/>
            </a:pPr>
            <a:r>
              <a:rPr lang="en-US" sz="3200" b="1" i="1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Puede aplicarse con independencia del nivel de escolaridad y de preparación que tienen los individuos respecto a la escritura y la lectura.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Noto Sans Symbols"/>
              <a:buChar char="✓"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Permite lograr gran nivel de confianza respecto al entrevistado.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Noto Sans Symbols"/>
              <a:buChar char="✓"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Su flexibilidad y dinamismo posibilitan repetir preguntas y aclarar aspectos que no han sido entendido.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Noto Sans Symbols"/>
              <a:buChar char="✓"/>
            </a:pPr>
            <a:r>
              <a:rPr lang="en-US" sz="28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Puede valorarse el lenguaje extraverbal (gestos, entonación, pausas, silencios).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1" u="none">
              <a:solidFill>
                <a:srgbClr val="99CC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5" name="Shape 355"/>
          <p:cNvGraphicFramePr/>
          <p:nvPr/>
        </p:nvGraphicFramePr>
        <p:xfrm>
          <a:off x="684212" y="333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{211EFED7-A340-4351-AC6C-C2FB92B5B3D6}</a:tableStyleId>
              </a:tblPr>
              <a:tblGrid>
                <a:gridCol w="3995725"/>
                <a:gridCol w="3995725"/>
              </a:tblGrid>
              <a:tr h="588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Cuestionario</a:t>
                      </a:r>
                      <a:endParaRPr/>
                    </a:p>
                  </a:txBody>
                  <a:tcPr marL="0" marR="0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Entrevista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859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Sólo recoge información esencial.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endParaRPr sz="2800" b="1" i="1" u="none" strike="noStrike" cap="non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Carácter directo.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endParaRPr sz="2800" b="1" i="1" u="none" strike="noStrike" cap="non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Más extensivo y menos costoso.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Está centrado en su elaboración.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Se siente más seguro con el anonimato.</a:t>
                      </a:r>
                      <a:endParaRPr/>
                    </a:p>
                  </a:txBody>
                  <a:tcPr marL="0" marR="0" marT="0" marB="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Por la relación personal y física es más rica y variada.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Carácter interpersonal.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Menos extensivo y más costoso.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 Está centrado en su aplicación.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ts val="2520"/>
                        <a:buFont typeface="Arial"/>
                        <a:buChar char="•"/>
                      </a:pPr>
                      <a:r>
                        <a:rPr lang="en-US" sz="2800" b="1" i="1" u="none" strike="noStrike" cap="non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rPr>
                        <a:t> Menos seguro con el anonimato.</a:t>
                      </a:r>
                      <a:endParaRPr/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250825" y="908050"/>
            <a:ext cx="88932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lang="en-US" sz="40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Técnicas utilizadas en la investigación empírica</a:t>
            </a:r>
            <a:endParaRPr/>
          </a:p>
        </p:txBody>
      </p:sp>
      <p:grpSp>
        <p:nvGrpSpPr>
          <p:cNvPr id="186" name="Shape 186"/>
          <p:cNvGrpSpPr/>
          <p:nvPr/>
        </p:nvGrpSpPr>
        <p:grpSpPr>
          <a:xfrm>
            <a:off x="0" y="2420962"/>
            <a:ext cx="1835150" cy="2232000"/>
            <a:chOff x="0" y="2420962"/>
            <a:chExt cx="1835150" cy="2232000"/>
          </a:xfrm>
        </p:grpSpPr>
        <p:sp>
          <p:nvSpPr>
            <p:cNvPr id="187" name="Shape 187"/>
            <p:cNvSpPr/>
            <p:nvPr/>
          </p:nvSpPr>
          <p:spPr>
            <a:xfrm rot="10800000">
              <a:off x="50" y="2420962"/>
              <a:ext cx="1835100" cy="2232000"/>
            </a:xfrm>
            <a:prstGeom prst="cloudCallout">
              <a:avLst>
                <a:gd name="adj1" fmla="val 6483"/>
                <a:gd name="adj2" fmla="val 29680"/>
              </a:avLst>
            </a:prstGeom>
            <a:gradFill>
              <a:gsLst>
                <a:gs pos="0">
                  <a:schemeClr val="dk2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0" y="3284537"/>
              <a:ext cx="17637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ts val="2800"/>
                <a:buFont typeface="Corsiva"/>
                <a:buNone/>
              </a:pPr>
              <a:r>
                <a:rPr lang="en-US" sz="2800" b="1" i="1" u="none">
                  <a:solidFill>
                    <a:srgbClr val="FF00FF"/>
                  </a:solidFill>
                  <a:latin typeface="Corsiva"/>
                  <a:ea typeface="Corsiva"/>
                  <a:cs typeface="Corsiva"/>
                  <a:sym typeface="Corsiva"/>
                </a:rPr>
                <a:t>Observación</a:t>
              </a:r>
              <a:endParaRPr/>
            </a:p>
          </p:txBody>
        </p:sp>
      </p:grpSp>
      <p:grpSp>
        <p:nvGrpSpPr>
          <p:cNvPr id="189" name="Shape 189"/>
          <p:cNvGrpSpPr/>
          <p:nvPr/>
        </p:nvGrpSpPr>
        <p:grpSpPr>
          <a:xfrm>
            <a:off x="1547937" y="3644925"/>
            <a:ext cx="2016038" cy="2232000"/>
            <a:chOff x="1547937" y="3644925"/>
            <a:chExt cx="2016038" cy="2232000"/>
          </a:xfrm>
        </p:grpSpPr>
        <p:sp>
          <p:nvSpPr>
            <p:cNvPr id="190" name="Shape 190"/>
            <p:cNvSpPr/>
            <p:nvPr/>
          </p:nvSpPr>
          <p:spPr>
            <a:xfrm rot="10800000">
              <a:off x="1547937" y="3644925"/>
              <a:ext cx="2016000" cy="2232000"/>
            </a:xfrm>
            <a:prstGeom prst="cloudCallout">
              <a:avLst>
                <a:gd name="adj1" fmla="val 10068"/>
                <a:gd name="adj2" fmla="val 39697"/>
              </a:avLst>
            </a:prstGeom>
            <a:gradFill>
              <a:gsLst>
                <a:gs pos="0">
                  <a:schemeClr val="dk1"/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1692275" y="4437062"/>
              <a:ext cx="18717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Corsiva"/>
                <a:buNone/>
              </a:pPr>
              <a:r>
                <a:rPr lang="en-US" sz="2800" b="1" i="1" u="none">
                  <a:solidFill>
                    <a:srgbClr val="FF0000"/>
                  </a:solidFill>
                  <a:latin typeface="Corsiva"/>
                  <a:ea typeface="Corsiva"/>
                  <a:cs typeface="Corsiva"/>
                  <a:sym typeface="Corsiva"/>
                </a:rPr>
                <a:t>Cuestionario</a:t>
              </a:r>
              <a:endParaRPr/>
            </a:p>
          </p:txBody>
        </p:sp>
      </p:grpSp>
      <p:grpSp>
        <p:nvGrpSpPr>
          <p:cNvPr id="192" name="Shape 192"/>
          <p:cNvGrpSpPr/>
          <p:nvPr/>
        </p:nvGrpSpPr>
        <p:grpSpPr>
          <a:xfrm>
            <a:off x="3492500" y="2708300"/>
            <a:ext cx="1727200" cy="2232000"/>
            <a:chOff x="3492500" y="2708300"/>
            <a:chExt cx="1727200" cy="2232000"/>
          </a:xfrm>
        </p:grpSpPr>
        <p:sp>
          <p:nvSpPr>
            <p:cNvPr id="193" name="Shape 193"/>
            <p:cNvSpPr/>
            <p:nvPr/>
          </p:nvSpPr>
          <p:spPr>
            <a:xfrm rot="10800000">
              <a:off x="3492600" y="2708300"/>
              <a:ext cx="1727100" cy="2232000"/>
            </a:xfrm>
            <a:prstGeom prst="cloudCallout">
              <a:avLst>
                <a:gd name="adj1" fmla="val 13162"/>
                <a:gd name="adj2" fmla="val 30464"/>
              </a:avLst>
            </a:prstGeom>
            <a:gradFill>
              <a:gsLst>
                <a:gs pos="0">
                  <a:schemeClr val="dk2"/>
                </a:gs>
                <a:gs pos="100000">
                  <a:schemeClr val="lt2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3492500" y="3644900"/>
              <a:ext cx="15843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folHlink"/>
                </a:buClr>
                <a:buSzPts val="2800"/>
                <a:buFont typeface="Corsiva"/>
                <a:buNone/>
              </a:pPr>
              <a:r>
                <a:rPr lang="en-US" sz="2800" b="1" i="1" u="none">
                  <a:solidFill>
                    <a:schemeClr val="folHlink"/>
                  </a:solidFill>
                  <a:latin typeface="Corsiva"/>
                  <a:ea typeface="Corsiva"/>
                  <a:cs typeface="Corsiva"/>
                  <a:sym typeface="Corsiva"/>
                </a:rPr>
                <a:t>Entrevista</a:t>
              </a:r>
              <a:endParaRPr/>
            </a:p>
          </p:txBody>
        </p:sp>
      </p:grpSp>
      <p:grpSp>
        <p:nvGrpSpPr>
          <p:cNvPr id="195" name="Shape 195"/>
          <p:cNvGrpSpPr/>
          <p:nvPr/>
        </p:nvGrpSpPr>
        <p:grpSpPr>
          <a:xfrm>
            <a:off x="5219587" y="3141687"/>
            <a:ext cx="1728900" cy="2232000"/>
            <a:chOff x="5219587" y="3141687"/>
            <a:chExt cx="1728900" cy="2232000"/>
          </a:xfrm>
        </p:grpSpPr>
        <p:sp>
          <p:nvSpPr>
            <p:cNvPr id="196" name="Shape 196"/>
            <p:cNvSpPr/>
            <p:nvPr/>
          </p:nvSpPr>
          <p:spPr>
            <a:xfrm rot="10800000">
              <a:off x="5219587" y="3141687"/>
              <a:ext cx="1728900" cy="2232000"/>
            </a:xfrm>
            <a:prstGeom prst="cloudCallout">
              <a:avLst>
                <a:gd name="adj1" fmla="val 16700"/>
                <a:gd name="adj2" fmla="val 36179"/>
              </a:avLst>
            </a:prstGeom>
            <a:gradFill>
              <a:gsLst>
                <a:gs pos="0">
                  <a:schemeClr val="dk2"/>
                </a:gs>
                <a:gs pos="100000">
                  <a:schemeClr val="lt2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5795962" y="3933825"/>
              <a:ext cx="1081200" cy="51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800"/>
                <a:buFont typeface="Corsiva"/>
                <a:buNone/>
              </a:pPr>
              <a:r>
                <a:rPr lang="en-US" sz="2800" b="1" i="1" u="none">
                  <a:solidFill>
                    <a:srgbClr val="FFFF00"/>
                  </a:solidFill>
                  <a:latin typeface="Corsiva"/>
                  <a:ea typeface="Corsiva"/>
                  <a:cs typeface="Corsiva"/>
                  <a:sym typeface="Corsiva"/>
                </a:rPr>
                <a:t>Test</a:t>
              </a:r>
              <a:endParaRPr/>
            </a:p>
          </p:txBody>
        </p:sp>
      </p:grpSp>
      <p:grpSp>
        <p:nvGrpSpPr>
          <p:cNvPr id="198" name="Shape 198"/>
          <p:cNvGrpSpPr/>
          <p:nvPr/>
        </p:nvGrpSpPr>
        <p:grpSpPr>
          <a:xfrm>
            <a:off x="7020000" y="2924200"/>
            <a:ext cx="2124087" cy="2232000"/>
            <a:chOff x="7020000" y="2924200"/>
            <a:chExt cx="2124087" cy="2232000"/>
          </a:xfrm>
        </p:grpSpPr>
        <p:sp>
          <p:nvSpPr>
            <p:cNvPr id="199" name="Shape 199"/>
            <p:cNvSpPr/>
            <p:nvPr/>
          </p:nvSpPr>
          <p:spPr>
            <a:xfrm rot="10800000">
              <a:off x="7020000" y="2924200"/>
              <a:ext cx="2124000" cy="2232000"/>
            </a:xfrm>
            <a:prstGeom prst="cloudCallout">
              <a:avLst>
                <a:gd name="adj1" fmla="val 16999"/>
                <a:gd name="adj2" fmla="val 34397"/>
              </a:avLst>
            </a:prstGeom>
            <a:gradFill>
              <a:gsLst>
                <a:gs pos="0">
                  <a:schemeClr val="dk2"/>
                </a:gs>
                <a:gs pos="100000">
                  <a:schemeClr val="lt2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Shape 200"/>
            <p:cNvSpPr txBox="1"/>
            <p:nvPr/>
          </p:nvSpPr>
          <p:spPr>
            <a:xfrm>
              <a:off x="7164387" y="3789362"/>
              <a:ext cx="1979700" cy="82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orsiva"/>
                <a:buNone/>
              </a:pPr>
              <a:r>
                <a:rPr lang="en-US" sz="2400" b="1" i="1" u="none">
                  <a:solidFill>
                    <a:srgbClr val="000000"/>
                  </a:solidFill>
                  <a:latin typeface="Corsiva"/>
                  <a:ea typeface="Corsiva"/>
                  <a:cs typeface="Corsiva"/>
                  <a:sym typeface="Corsiva"/>
                </a:rPr>
                <a:t>Recopilación de documentos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DECISI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476250"/>
            <a:ext cx="2701924" cy="2392362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/>
          <p:nvPr/>
        </p:nvSpPr>
        <p:spPr>
          <a:xfrm>
            <a:off x="3635375" y="692150"/>
            <a:ext cx="51132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lang="en-US" sz="40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Observación.</a:t>
            </a:r>
            <a:endParaRPr/>
          </a:p>
        </p:txBody>
      </p:sp>
      <p:sp>
        <p:nvSpPr>
          <p:cNvPr id="207" name="Shape 207"/>
          <p:cNvSpPr txBox="1"/>
          <p:nvPr/>
        </p:nvSpPr>
        <p:spPr>
          <a:xfrm>
            <a:off x="3492500" y="1700212"/>
            <a:ext cx="5400600" cy="4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Como técnica que nos permite obtener información directa del fenómeno y objeto estudiado , específicamente a la acción de observación cuyo resultado es un dato que expresa rasgos del objeto observado.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1258887" y="1196975"/>
            <a:ext cx="62658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orsiva"/>
              <a:buNone/>
            </a:pPr>
            <a:r>
              <a:rPr lang="en-US" sz="4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Encuesta</a:t>
            </a:r>
            <a:endParaRPr/>
          </a:p>
        </p:txBody>
      </p:sp>
      <p:cxnSp>
        <p:nvCxnSpPr>
          <p:cNvPr id="213" name="Shape 213"/>
          <p:cNvCxnSpPr/>
          <p:nvPr/>
        </p:nvCxnSpPr>
        <p:spPr>
          <a:xfrm flipH="1">
            <a:off x="3779962" y="1989137"/>
            <a:ext cx="720600" cy="792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14" name="Shape 214"/>
          <p:cNvCxnSpPr/>
          <p:nvPr/>
        </p:nvCxnSpPr>
        <p:spPr>
          <a:xfrm rot="359570">
            <a:off x="4427513" y="2060502"/>
            <a:ext cx="1224090" cy="57616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grpSp>
        <p:nvGrpSpPr>
          <p:cNvPr id="215" name="Shape 215"/>
          <p:cNvGrpSpPr/>
          <p:nvPr/>
        </p:nvGrpSpPr>
        <p:grpSpPr>
          <a:xfrm>
            <a:off x="1331912" y="2492375"/>
            <a:ext cx="3240108" cy="2592378"/>
            <a:chOff x="1331912" y="2492375"/>
            <a:chExt cx="3240108" cy="2592378"/>
          </a:xfrm>
        </p:grpSpPr>
        <p:sp>
          <p:nvSpPr>
            <p:cNvPr id="216" name="Shape 216"/>
            <p:cNvSpPr/>
            <p:nvPr/>
          </p:nvSpPr>
          <p:spPr>
            <a:xfrm>
              <a:off x="1331912" y="2492375"/>
              <a:ext cx="3240108" cy="2592378"/>
            </a:xfrm>
            <a:prstGeom prst="irregularSeal2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1763712" y="3500437"/>
              <a:ext cx="2160600" cy="57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orsiva"/>
                <a:buNone/>
              </a:pPr>
              <a:r>
                <a:rPr lang="en-US" sz="3200" b="1" i="1" u="none">
                  <a:solidFill>
                    <a:schemeClr val="lt1"/>
                  </a:solidFill>
                  <a:latin typeface="Corsiva"/>
                  <a:ea typeface="Corsiva"/>
                  <a:cs typeface="Corsiva"/>
                  <a:sym typeface="Corsiva"/>
                </a:rPr>
                <a:t>Cuestionario</a:t>
              </a:r>
              <a:endParaRPr/>
            </a:p>
          </p:txBody>
        </p:sp>
      </p:grpSp>
      <p:grpSp>
        <p:nvGrpSpPr>
          <p:cNvPr id="218" name="Shape 218"/>
          <p:cNvGrpSpPr/>
          <p:nvPr/>
        </p:nvGrpSpPr>
        <p:grpSpPr>
          <a:xfrm>
            <a:off x="5195792" y="1892205"/>
            <a:ext cx="3073572" cy="3073572"/>
            <a:chOff x="5195792" y="1892205"/>
            <a:chExt cx="3073572" cy="3073572"/>
          </a:xfrm>
        </p:grpSpPr>
        <p:sp>
          <p:nvSpPr>
            <p:cNvPr id="219" name="Shape 219"/>
            <p:cNvSpPr/>
            <p:nvPr/>
          </p:nvSpPr>
          <p:spPr>
            <a:xfrm rot="240002">
              <a:off x="5292725" y="1989137"/>
              <a:ext cx="2879707" cy="2879707"/>
            </a:xfrm>
            <a:prstGeom prst="irregularSeal2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5651500" y="3357562"/>
              <a:ext cx="1944600" cy="57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orsiva"/>
                <a:buNone/>
              </a:pPr>
              <a:r>
                <a:rPr lang="en-US" sz="3200" b="1" i="1" u="none">
                  <a:solidFill>
                    <a:schemeClr val="lt1"/>
                  </a:solidFill>
                  <a:latin typeface="Corsiva"/>
                  <a:ea typeface="Corsiva"/>
                  <a:cs typeface="Corsiva"/>
                  <a:sym typeface="Corsiva"/>
                </a:rPr>
                <a:t>Entrevista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Shape 225" descr="ME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4005262"/>
            <a:ext cx="2592387" cy="2528887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1835150" y="836612"/>
            <a:ext cx="70581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1979612" y="404812"/>
            <a:ext cx="69135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lang="en-US" sz="40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Cuestionario.</a:t>
            </a:r>
            <a:endParaRPr/>
          </a:p>
        </p:txBody>
      </p:sp>
      <p:sp>
        <p:nvSpPr>
          <p:cNvPr id="228" name="Shape 228"/>
          <p:cNvSpPr txBox="1"/>
          <p:nvPr/>
        </p:nvSpPr>
        <p:spPr>
          <a:xfrm>
            <a:off x="2843212" y="1557337"/>
            <a:ext cx="5905500" cy="50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 una técnica de interrogatorio que se aplica a los sujetos mediante un formulario impreso, destinado a recibir respuesta a preguntas previamente elaboradas, significativas para la investigación.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/>
        </p:nvSpPr>
        <p:spPr>
          <a:xfrm>
            <a:off x="395287" y="260350"/>
            <a:ext cx="8748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 criterios para clasificar las preguntas de un cuestionario</a:t>
            </a:r>
            <a:r>
              <a:rPr lang="en-US" sz="3200" b="1" i="1" u="sng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.</a:t>
            </a:r>
            <a:endParaRPr/>
          </a:p>
        </p:txBody>
      </p:sp>
      <p:sp>
        <p:nvSpPr>
          <p:cNvPr id="234" name="Shape 234"/>
          <p:cNvSpPr txBox="1"/>
          <p:nvPr/>
        </p:nvSpPr>
        <p:spPr>
          <a:xfrm>
            <a:off x="611187" y="1268412"/>
            <a:ext cx="8208900" cy="12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el grupo de libertad de las respuestas, éstas pueden ser </a:t>
            </a:r>
            <a:r>
              <a:rPr lang="en-US" sz="24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abiertas, cerradas (politómicas ó dicotómicas) y mixtas.</a:t>
            </a:r>
            <a:endParaRPr/>
          </a:p>
        </p:txBody>
      </p:sp>
      <p:sp>
        <p:nvSpPr>
          <p:cNvPr id="235" name="Shape 235"/>
          <p:cNvSpPr txBox="1"/>
          <p:nvPr/>
        </p:nvSpPr>
        <p:spPr>
          <a:xfrm>
            <a:off x="684212" y="2492375"/>
            <a:ext cx="7991400" cy="8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función que cumplan en el cuestionario se denominan de </a:t>
            </a:r>
            <a:r>
              <a:rPr lang="en-US" sz="24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filtro, de control y de contenido. </a:t>
            </a:r>
            <a:endParaRPr/>
          </a:p>
        </p:txBody>
      </p:sp>
      <p:sp>
        <p:nvSpPr>
          <p:cNvPr id="236" name="Shape 236"/>
          <p:cNvSpPr txBox="1"/>
          <p:nvPr/>
        </p:nvSpPr>
        <p:spPr>
          <a:xfrm>
            <a:off x="684212" y="3789362"/>
            <a:ext cx="8459700" cy="8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2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Según la naturaleza del interrogatorio y la interrogación se ordenan en </a:t>
            </a:r>
            <a:r>
              <a:rPr lang="en-US" sz="2400" b="1" i="1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objetivas y subjetivas.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/>
        </p:nvSpPr>
        <p:spPr>
          <a:xfrm>
            <a:off x="468312" y="333375"/>
            <a:ext cx="82803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orsiva"/>
              <a:buNone/>
            </a:pPr>
            <a:r>
              <a:rPr lang="en-US" sz="4000" b="1" i="1" u="sng">
                <a:solidFill>
                  <a:schemeClr val="lt1"/>
                </a:solidFill>
                <a:latin typeface="Corsiva"/>
                <a:ea typeface="Corsiva"/>
                <a:cs typeface="Corsiva"/>
                <a:sym typeface="Corsiva"/>
              </a:rPr>
              <a:t>Según la libertad de las preguntas</a:t>
            </a:r>
            <a:endParaRPr/>
          </a:p>
        </p:txBody>
      </p:sp>
      <p:sp>
        <p:nvSpPr>
          <p:cNvPr id="242" name="Shape 242"/>
          <p:cNvSpPr txBox="1"/>
          <p:nvPr/>
        </p:nvSpPr>
        <p:spPr>
          <a:xfrm>
            <a:off x="684212" y="1557337"/>
            <a:ext cx="8064600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➢"/>
            </a:pPr>
            <a:r>
              <a:rPr lang="en-US" sz="36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Abiertas</a:t>
            </a:r>
            <a:r>
              <a:rPr lang="en-US" sz="36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Son aquellas que dan completa libertad al interrogado para responder .</a:t>
            </a:r>
            <a:endParaRPr/>
          </a:p>
        </p:txBody>
      </p:sp>
      <p:sp>
        <p:nvSpPr>
          <p:cNvPr id="243" name="Shape 243"/>
          <p:cNvSpPr txBox="1"/>
          <p:nvPr/>
        </p:nvSpPr>
        <p:spPr>
          <a:xfrm>
            <a:off x="1331912" y="3189287"/>
            <a:ext cx="8424900" cy="2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Corsiva"/>
              <a:buNone/>
            </a:pPr>
            <a:r>
              <a:rPr lang="en-US" sz="3200" b="1" i="1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¿ </a:t>
            </a:r>
            <a:r>
              <a:rPr lang="en-US" sz="24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Qué opina usted sobre las relaciones prematrimoniales?.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¿ Qué opina usted del lavado bucal 4 veces al día?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1" u="none">
              <a:solidFill>
                <a:srgbClr val="99CC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4" name="Shape 244" descr="DESCUBR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312" y="4467225"/>
            <a:ext cx="2381250" cy="239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/>
        </p:nvSpPr>
        <p:spPr>
          <a:xfrm>
            <a:off x="971550" y="620712"/>
            <a:ext cx="7704000" cy="30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➢"/>
            </a:pP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Cerradas</a:t>
            </a:r>
            <a:r>
              <a:rPr lang="en-US" sz="32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Se distinguen porque se le presentan a la persona interrogada diferentes opciones de respuestas elaboradas previamente, para que ésta seleccione la que coincida con su opinión.</a:t>
            </a:r>
            <a:endParaRPr/>
          </a:p>
        </p:txBody>
      </p:sp>
      <p:pic>
        <p:nvPicPr>
          <p:cNvPr id="250" name="Shape 250" descr="DUDA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35825" y="3573462"/>
            <a:ext cx="1622425" cy="2879726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Shape 251"/>
          <p:cNvSpPr txBox="1"/>
          <p:nvPr/>
        </p:nvSpPr>
        <p:spPr>
          <a:xfrm>
            <a:off x="539750" y="3860800"/>
            <a:ext cx="6696000" cy="25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Corsiva"/>
              <a:buNone/>
            </a:pPr>
            <a:r>
              <a:rPr lang="en-US" sz="3200" b="1" i="1" u="none">
                <a:solidFill>
                  <a:srgbClr val="99CCFF"/>
                </a:solidFill>
                <a:latin typeface="Corsiva"/>
                <a:ea typeface="Corsiva"/>
                <a:cs typeface="Corsiva"/>
                <a:sym typeface="Corsiva"/>
              </a:rPr>
              <a:t> </a:t>
            </a:r>
            <a:r>
              <a:rPr lang="en-US" sz="3200" b="1" i="1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Dicotómicas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 ¿ Está usted satisfecho con la atención que se le brinda?.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Arial"/>
              <a:buNone/>
            </a:pPr>
            <a:r>
              <a:rPr lang="en-US" sz="3200" b="1" i="1" u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rPr>
              <a:t>Si__________     No_________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az de luz">
  <a:themeElements>
    <a:clrScheme name="Haz de luz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az de luz">
  <a:themeElements>
    <a:clrScheme name="Haz de luz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1360</Words>
  <Application>Microsoft Office PowerPoint</Application>
  <PresentationFormat>Presentación en pantalla (4:3)</PresentationFormat>
  <Paragraphs>108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28" baseType="lpstr">
      <vt:lpstr>Haz de luz</vt:lpstr>
      <vt:lpstr>1_Haz de luz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Ines Elisa Treto Bravo</dc:creator>
  <cp:lastModifiedBy>admin</cp:lastModifiedBy>
  <cp:revision>1</cp:revision>
  <dcterms:modified xsi:type="dcterms:W3CDTF">2024-11-25T18:22:08Z</dcterms:modified>
</cp:coreProperties>
</file>