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-44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1390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0142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6828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4775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8559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3168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409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8222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248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6441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4943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464DF-512A-47D4-B12D-226EFBD79B7C}" type="datetimeFigureOut">
              <a:rPr lang="es-ES" smtClean="0"/>
              <a:pPr/>
              <a:t>13/04/2020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CDF3B-9FBB-4F80-8C74-8788C03CD7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9759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Traumatologia</a:t>
            </a:r>
            <a:r>
              <a:rPr lang="es-ES" dirty="0" smtClean="0"/>
              <a:t> forense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mtClean="0"/>
              <a:t>Parte 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388730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Rectángulo"/>
          <p:cNvSpPr>
            <a:spLocks noChangeArrowheads="1"/>
          </p:cNvSpPr>
          <p:nvPr/>
        </p:nvSpPr>
        <p:spPr bwMode="auto">
          <a:xfrm>
            <a:off x="3200400" y="457201"/>
            <a:ext cx="51196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CO" altLang="es-ES">
                <a:latin typeface="Arial" panose="020B0604020202020204" pitchFamily="34" charset="0"/>
                <a:cs typeface="Arial" panose="020B0604020202020204" pitchFamily="34" charset="0"/>
              </a:rPr>
              <a:t>DERECHO PENAL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CO" altLang="es-ES">
                <a:latin typeface="Arial" panose="020B0604020202020204" pitchFamily="34" charset="0"/>
                <a:cs typeface="Arial" panose="020B0604020202020204" pitchFamily="34" charset="0"/>
              </a:rPr>
              <a:t>Importancia de las lesiones</a:t>
            </a:r>
            <a:endParaRPr lang="es-ES" altLang="es-E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s-E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Tahoma" pitchFamily="34" charset="0"/>
                <a:cs typeface="Arial" pitchFamily="34" charset="0"/>
              </a:rPr>
              <a:t>Incumplimiento del deber de denunciar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es-ES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s-E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Tahoma" pitchFamily="34" charset="0"/>
                <a:cs typeface="Arial" pitchFamily="34" charset="0"/>
              </a:rPr>
              <a:t>Delitos contra la vida y la integridad corporal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"/>
              <a:defRPr/>
            </a:pPr>
            <a:r>
              <a:rPr lang="es-E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Tahoma" pitchFamily="34" charset="0"/>
                <a:cs typeface="Arial" pitchFamily="34" charset="0"/>
              </a:rPr>
              <a:t>Lesiones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"/>
              <a:defRPr/>
            </a:pPr>
            <a:r>
              <a:rPr lang="es-E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Tahoma" pitchFamily="34" charset="0"/>
                <a:cs typeface="Arial" pitchFamily="34" charset="0"/>
              </a:rPr>
              <a:t>Homicidio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"/>
              <a:defRPr/>
            </a:pPr>
            <a:r>
              <a:rPr lang="es-E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Tahoma" pitchFamily="34" charset="0"/>
                <a:cs typeface="Arial" pitchFamily="34" charset="0"/>
              </a:rPr>
              <a:t>Asesinato </a:t>
            </a:r>
          </a:p>
          <a:p>
            <a:pPr>
              <a:buClr>
                <a:srgbClr val="FF0000"/>
              </a:buClr>
              <a:buNone/>
              <a:defRPr/>
            </a:pPr>
            <a:r>
              <a:rPr lang="es-E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s-E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s-ES" b="1" dirty="0" smtClean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  <a:defRPr/>
            </a:pPr>
            <a:endParaRPr lang="es-ES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endParaRPr lang="es-ES" dirty="0" smtClean="0"/>
          </a:p>
        </p:txBody>
      </p:sp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5B0986-D78C-461E-82A7-F014D82C51EA}" type="slidenum">
              <a:rPr lang="es-ES" altLang="es-E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s-ES" altLang="es-E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49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O" altLang="es-ES" sz="3600">
                <a:latin typeface="Arial" panose="020B0604020202020204" pitchFamily="34" charset="0"/>
                <a:cs typeface="Arial" panose="020B0604020202020204" pitchFamily="34" charset="0"/>
              </a:rPr>
              <a:t>Bases legales de las actuaciones medicolegales con lesionados</a:t>
            </a:r>
            <a:endParaRPr lang="es-ES" altLang="es-E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Marcador de contenido"/>
          <p:cNvSpPr>
            <a:spLocks noGrp="1"/>
          </p:cNvSpPr>
          <p:nvPr>
            <p:ph idx="1"/>
          </p:nvPr>
        </p:nvSpPr>
        <p:spPr>
          <a:xfrm>
            <a:off x="1752600" y="1600201"/>
            <a:ext cx="8915400" cy="4525963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s-CO" dirty="0" smtClean="0">
                <a:latin typeface="Arial" pitchFamily="34" charset="0"/>
                <a:cs typeface="Arial" pitchFamily="34" charset="0"/>
              </a:rPr>
              <a:t>Ley No. 41 de Salud Pública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Calibri" pitchFamily="34" charset="0"/>
              <a:buChar char="−"/>
              <a:defRPr/>
            </a:pPr>
            <a:r>
              <a:rPr lang="es-ES" dirty="0" smtClean="0"/>
              <a:t>Actuaciones médico-legales</a:t>
            </a:r>
          </a:p>
          <a:p>
            <a:pPr indent="19050">
              <a:spcBef>
                <a:spcPts val="0"/>
              </a:spcBef>
              <a:buNone/>
              <a:defRPr/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Actividades médicas que se desarrollan en las unidades asistenciales y demás dependencias del Sistema Nacional de Salud en ocasión de prestarse atención facultativa a una persona que presente enfermedad o lesión en su integridad física o mental que implique una responsabilidad penal, o sea determinante de una concreta situación médico-legal. </a:t>
            </a:r>
          </a:p>
          <a:p>
            <a:pPr indent="19050">
              <a:lnSpc>
                <a:spcPct val="80000"/>
              </a:lnSpc>
              <a:buNone/>
              <a:defRPr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None/>
              <a:defRPr/>
            </a:pPr>
            <a:endParaRPr lang="es-ES" dirty="0" smtClean="0"/>
          </a:p>
        </p:txBody>
      </p:sp>
      <p:sp>
        <p:nvSpPr>
          <p:cNvPr id="12292" name="9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4AC8B5-07CA-425E-A330-77FF54012016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173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O" altLang="es-ES" sz="3600">
                <a:latin typeface="Arial" panose="020B0604020202020204" pitchFamily="34" charset="0"/>
                <a:cs typeface="Arial" panose="020B0604020202020204" pitchFamily="34" charset="0"/>
              </a:rPr>
              <a:t>Bases legales de las actuaciones medicolegales con lesionados</a:t>
            </a:r>
            <a:endParaRPr lang="es-ES" altLang="es-E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Marcador de contenido"/>
          <p:cNvSpPr>
            <a:spLocks noGrp="1"/>
          </p:cNvSpPr>
          <p:nvPr>
            <p:ph idx="1"/>
          </p:nvPr>
        </p:nvSpPr>
        <p:spPr>
          <a:xfrm>
            <a:off x="1752600" y="1600201"/>
            <a:ext cx="8915400" cy="4525963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s-CO" dirty="0" smtClean="0">
                <a:latin typeface="Arial" pitchFamily="34" charset="0"/>
                <a:cs typeface="Arial" pitchFamily="34" charset="0"/>
              </a:rPr>
              <a:t>Ley No. 41 de Salud Pública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Calibri" pitchFamily="34" charset="0"/>
              <a:buChar char="−"/>
              <a:defRPr/>
            </a:pPr>
            <a:r>
              <a:rPr lang="es-ES" dirty="0" smtClean="0"/>
              <a:t>Actuaciones médico-legales</a:t>
            </a:r>
          </a:p>
          <a:p>
            <a:pPr indent="19050">
              <a:spcBef>
                <a:spcPts val="0"/>
              </a:spcBef>
              <a:buNone/>
              <a:defRPr/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También  la realización de actividades contenidas en declaraciones, dictámenes, informes, certificados o partes relacionados con la salud del paciente, emitidos espontáneamente o a solicitud de la unidad asistencial o dependencia del Sistema Nacional de Salud, por las autoridades judiciales o los funcionarios de los organismos competentes, siempre que las actividades relacionadas se refieran a cuestiones médicas. </a:t>
            </a:r>
          </a:p>
          <a:p>
            <a:pPr indent="19050">
              <a:lnSpc>
                <a:spcPct val="80000"/>
              </a:lnSpc>
              <a:buNone/>
              <a:defRPr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None/>
              <a:defRPr/>
            </a:pPr>
            <a:endParaRPr lang="es-ES" dirty="0" smtClean="0"/>
          </a:p>
        </p:txBody>
      </p:sp>
      <p:sp>
        <p:nvSpPr>
          <p:cNvPr id="13316" name="9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B23C1F-C69C-41BD-A6B5-41F19417DFA5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898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>
          <a:xfrm>
            <a:off x="1752600" y="274638"/>
            <a:ext cx="8915400" cy="1096962"/>
          </a:xfrm>
        </p:spPr>
        <p:txBody>
          <a:bodyPr/>
          <a:lstStyle/>
          <a:p>
            <a:pPr>
              <a:lnSpc>
                <a:spcPts val="3500"/>
              </a:lnSpc>
            </a:pPr>
            <a:r>
              <a:rPr lang="es-ES" altLang="es-ES" smtClean="0"/>
              <a:t>Actuación medicolegal con personas lesionadas por otras</a:t>
            </a:r>
          </a:p>
        </p:txBody>
      </p:sp>
      <p:sp>
        <p:nvSpPr>
          <p:cNvPr id="14339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B48D16-7513-44D7-ADDD-B09A9171D5B4}" type="slidenum">
              <a:rPr lang="es-ES" altLang="es-E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s-ES" altLang="es-E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pSp>
        <p:nvGrpSpPr>
          <p:cNvPr id="14340" name="18 Grupo"/>
          <p:cNvGrpSpPr>
            <a:grpSpLocks/>
          </p:cNvGrpSpPr>
          <p:nvPr/>
        </p:nvGrpSpPr>
        <p:grpSpPr bwMode="auto">
          <a:xfrm>
            <a:off x="1752600" y="1447800"/>
            <a:ext cx="8610600" cy="4724400"/>
            <a:chOff x="228600" y="1447800"/>
            <a:chExt cx="8610600" cy="4724400"/>
          </a:xfrm>
        </p:grpSpPr>
        <p:sp>
          <p:nvSpPr>
            <p:cNvPr id="5" name="4 Rectángulo"/>
            <p:cNvSpPr/>
            <p:nvPr/>
          </p:nvSpPr>
          <p:spPr>
            <a:xfrm>
              <a:off x="228600" y="2847975"/>
              <a:ext cx="3505200" cy="33242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r>
                <a:rPr lang="es-ES" dirty="0">
                  <a:solidFill>
                    <a:schemeClr val="tx1"/>
                  </a:solidFill>
                </a:rPr>
                <a:t>Certificado de Asistencia de Primera intención de un lesionado</a:t>
              </a:r>
            </a:p>
            <a:p>
              <a:pPr>
                <a:defRPr/>
              </a:pPr>
              <a:r>
                <a:rPr lang="es-ES" dirty="0">
                  <a:solidFill>
                    <a:schemeClr val="tx1"/>
                  </a:solidFill>
                </a:rPr>
                <a:t>Incluye: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s-ES" dirty="0">
                  <a:solidFill>
                    <a:schemeClr val="tx1"/>
                  </a:solidFill>
                </a:rPr>
                <a:t> Descripción de las lesiones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s-ES" dirty="0">
                  <a:solidFill>
                    <a:schemeClr val="tx1"/>
                  </a:solidFill>
                </a:rPr>
                <a:t> Pronóstico </a:t>
              </a:r>
              <a:r>
                <a:rPr lang="es-ES" dirty="0" err="1">
                  <a:solidFill>
                    <a:schemeClr val="tx1"/>
                  </a:solidFill>
                </a:rPr>
                <a:t>medicolegal</a:t>
              </a:r>
              <a:r>
                <a:rPr lang="es-ES" dirty="0">
                  <a:solidFill>
                    <a:schemeClr val="tx1"/>
                  </a:solidFill>
                </a:rPr>
                <a:t> de las lesiones:</a:t>
              </a:r>
            </a:p>
            <a:p>
              <a:pPr lvl="1">
                <a:defRPr/>
              </a:pPr>
              <a:r>
                <a:rPr lang="es-ES" dirty="0">
                  <a:solidFill>
                    <a:schemeClr val="tx1"/>
                  </a:solidFill>
                </a:rPr>
                <a:t>- Grave con o sin peligro inminente para la vida o,</a:t>
              </a:r>
            </a:p>
            <a:p>
              <a:pPr lvl="1">
                <a:defRPr/>
              </a:pPr>
              <a:r>
                <a:rPr lang="es-ES" dirty="0">
                  <a:solidFill>
                    <a:schemeClr val="tx1"/>
                  </a:solidFill>
                </a:rPr>
                <a:t>- No Grave que requiere tratamiento médico o,</a:t>
              </a:r>
            </a:p>
            <a:p>
              <a:pPr lvl="1">
                <a:defRPr/>
              </a:pPr>
              <a:r>
                <a:rPr lang="es-ES" dirty="0">
                  <a:solidFill>
                    <a:schemeClr val="tx1"/>
                  </a:solidFill>
                </a:rPr>
                <a:t>- No Grave sin necesidad de asistencia médica</a:t>
              </a: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457200" y="2057400"/>
              <a:ext cx="3124200" cy="43021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 algn="ctr">
                <a:defRPr/>
              </a:pPr>
              <a:r>
                <a:rPr lang="es-ES" sz="2800" b="1" dirty="0">
                  <a:solidFill>
                    <a:schemeClr val="tx1"/>
                  </a:solidFill>
                </a:rPr>
                <a:t>Médico de asistencia</a:t>
              </a:r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838200" y="1447800"/>
              <a:ext cx="1981200" cy="2762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 algn="ctr">
                <a:defRPr/>
              </a:pPr>
              <a:r>
                <a:rPr lang="es-ES" dirty="0">
                  <a:solidFill>
                    <a:schemeClr val="tx1"/>
                  </a:solidFill>
                </a:rPr>
                <a:t>Cuerpo de Guardia</a:t>
              </a:r>
            </a:p>
          </p:txBody>
        </p:sp>
        <p:sp>
          <p:nvSpPr>
            <p:cNvPr id="23" name="22 Rectángulo"/>
            <p:cNvSpPr/>
            <p:nvPr/>
          </p:nvSpPr>
          <p:spPr>
            <a:xfrm>
              <a:off x="4057650" y="3352800"/>
              <a:ext cx="990600" cy="2762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 algn="ctr">
                <a:defRPr/>
              </a:pPr>
              <a:r>
                <a:rPr lang="es-ES" dirty="0">
                  <a:solidFill>
                    <a:schemeClr val="tx1"/>
                  </a:solidFill>
                </a:rPr>
                <a:t>Curación</a:t>
              </a:r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5334000" y="2868613"/>
              <a:ext cx="3505200" cy="277018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r>
                <a:rPr lang="es-ES" dirty="0">
                  <a:solidFill>
                    <a:schemeClr val="tx1"/>
                  </a:solidFill>
                </a:rPr>
                <a:t>Dictamen de Sanidad  legal de  las lesiones</a:t>
              </a:r>
            </a:p>
            <a:p>
              <a:pPr>
                <a:defRPr/>
              </a:pPr>
              <a:r>
                <a:rPr lang="es-ES" dirty="0">
                  <a:solidFill>
                    <a:schemeClr val="tx1"/>
                  </a:solidFill>
                </a:rPr>
                <a:t>Incluye: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s-ES" dirty="0">
                  <a:solidFill>
                    <a:schemeClr val="tx1"/>
                  </a:solidFill>
                </a:rPr>
                <a:t> Calificación de las lesiones</a:t>
              </a:r>
            </a:p>
            <a:p>
              <a:pPr lvl="1">
                <a:defRPr/>
              </a:pPr>
              <a:r>
                <a:rPr lang="es-ES" dirty="0">
                  <a:solidFill>
                    <a:schemeClr val="tx1"/>
                  </a:solidFill>
                </a:rPr>
                <a:t>Grave con o sin peligro inminente para la vida  o,</a:t>
              </a:r>
            </a:p>
            <a:p>
              <a:pPr lvl="1">
                <a:defRPr/>
              </a:pPr>
              <a:r>
                <a:rPr lang="es-ES" dirty="0">
                  <a:solidFill>
                    <a:schemeClr val="tx1"/>
                  </a:solidFill>
                </a:rPr>
                <a:t>No Grave que requiere tratamiento médico o,</a:t>
              </a:r>
            </a:p>
            <a:p>
              <a:pPr lvl="1">
                <a:defRPr/>
              </a:pPr>
              <a:r>
                <a:rPr lang="es-ES" dirty="0">
                  <a:solidFill>
                    <a:schemeClr val="tx1"/>
                  </a:solidFill>
                </a:rPr>
                <a:t>No Grave sin necesidad de asistencia médica</a:t>
              </a:r>
            </a:p>
          </p:txBody>
        </p:sp>
        <p:sp>
          <p:nvSpPr>
            <p:cNvPr id="27" name="26 Rectángulo"/>
            <p:cNvSpPr/>
            <p:nvPr/>
          </p:nvSpPr>
          <p:spPr>
            <a:xfrm>
              <a:off x="6019800" y="2066925"/>
              <a:ext cx="1981200" cy="2762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 algn="ctr">
                <a:defRPr/>
              </a:pPr>
              <a:r>
                <a:rPr lang="es-ES" dirty="0">
                  <a:solidFill>
                    <a:schemeClr val="tx1"/>
                  </a:solidFill>
                </a:rPr>
                <a:t>Médico legista</a:t>
              </a:r>
            </a:p>
          </p:txBody>
        </p:sp>
        <p:sp>
          <p:nvSpPr>
            <p:cNvPr id="28" name="27 Rectángulo"/>
            <p:cNvSpPr/>
            <p:nvPr/>
          </p:nvSpPr>
          <p:spPr>
            <a:xfrm>
              <a:off x="6019800" y="1476375"/>
              <a:ext cx="1981200" cy="2762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 algn="ctr">
                <a:defRPr/>
              </a:pPr>
              <a:r>
                <a:rPr lang="es-ES" dirty="0">
                  <a:solidFill>
                    <a:schemeClr val="tx1"/>
                  </a:solidFill>
                </a:rPr>
                <a:t>Consulta </a:t>
              </a:r>
              <a:r>
                <a:rPr lang="es-ES" dirty="0" err="1">
                  <a:solidFill>
                    <a:schemeClr val="tx1"/>
                  </a:solidFill>
                </a:rPr>
                <a:t>medicolegal</a:t>
              </a:r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4038600" y="3914775"/>
              <a:ext cx="990600" cy="13843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spAutoFit/>
            </a:bodyPr>
            <a:lstStyle/>
            <a:p>
              <a:pPr>
                <a:defRPr/>
              </a:pPr>
              <a:r>
                <a:rPr lang="es-ES" dirty="0">
                  <a:solidFill>
                    <a:schemeClr val="tx1"/>
                  </a:solidFill>
                </a:rPr>
                <a:t>- Historia clínica</a:t>
              </a:r>
            </a:p>
            <a:p>
              <a:pPr>
                <a:defRPr/>
              </a:pPr>
              <a:r>
                <a:rPr lang="es-ES" dirty="0">
                  <a:solidFill>
                    <a:schemeClr val="tx1"/>
                  </a:solidFill>
                </a:rPr>
                <a:t>- Parte de estado de salud</a:t>
              </a:r>
            </a:p>
          </p:txBody>
        </p:sp>
        <p:sp>
          <p:nvSpPr>
            <p:cNvPr id="13" name="12 Flecha derecha"/>
            <p:cNvSpPr/>
            <p:nvPr/>
          </p:nvSpPr>
          <p:spPr>
            <a:xfrm>
              <a:off x="3810000" y="3429000"/>
              <a:ext cx="228600" cy="15240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4" name="13 Flecha derecha"/>
            <p:cNvSpPr/>
            <p:nvPr/>
          </p:nvSpPr>
          <p:spPr>
            <a:xfrm>
              <a:off x="5105400" y="3429000"/>
              <a:ext cx="228600" cy="15240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5" name="14 Flecha abajo"/>
            <p:cNvSpPr/>
            <p:nvPr/>
          </p:nvSpPr>
          <p:spPr>
            <a:xfrm>
              <a:off x="1752600" y="2590800"/>
              <a:ext cx="304800" cy="152400"/>
            </a:xfrm>
            <a:prstGeom prst="downArrow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6" name="15 Flecha abajo"/>
            <p:cNvSpPr/>
            <p:nvPr/>
          </p:nvSpPr>
          <p:spPr>
            <a:xfrm>
              <a:off x="1752600" y="1828800"/>
              <a:ext cx="304800" cy="152400"/>
            </a:xfrm>
            <a:prstGeom prst="downArrow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7" name="16 Flecha abajo"/>
            <p:cNvSpPr/>
            <p:nvPr/>
          </p:nvSpPr>
          <p:spPr>
            <a:xfrm>
              <a:off x="6858000" y="1828800"/>
              <a:ext cx="304800" cy="152400"/>
            </a:xfrm>
            <a:prstGeom prst="downArrow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8" name="17 Flecha abajo"/>
            <p:cNvSpPr/>
            <p:nvPr/>
          </p:nvSpPr>
          <p:spPr>
            <a:xfrm>
              <a:off x="6858000" y="2438400"/>
              <a:ext cx="304800" cy="152400"/>
            </a:xfrm>
            <a:prstGeom prst="downArrow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xmlns="" val="384074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altLang="es-ES" sz="3200">
                <a:latin typeface="Arial" panose="020B0604020202020204" pitchFamily="34" charset="0"/>
                <a:cs typeface="Arial" panose="020B0604020202020204" pitchFamily="34" charset="0"/>
              </a:rPr>
              <a:t>CONDUCTA  MÉDICA ANTE UN LESIONADO</a:t>
            </a:r>
            <a:endParaRPr lang="es-ES" altLang="es-E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s-ES_tradnl" altLang="es-E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Brindar asistencia médica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ES_tradnl" altLang="es-E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Denunciar el hecho (Certificado de Asistencia de Primera Intención de un Lesionado. Modelo 53-13, MINSAP) Base legal: Código Penal y Ley de Procedimiento Penal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ES_tradnl" altLang="es-E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Conservar todo lo útil (Ej: vestuario) </a:t>
            </a:r>
            <a:endParaRPr lang="es-ES" altLang="es-E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C39C5B-919F-4A15-AEE0-9D0AA53C9CD5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027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6764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s-ES_tradnl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MEDICINA LEGAL Y ETICA MEDICA</a:t>
            </a:r>
            <a:endParaRPr lang="es-ES" sz="36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0" y="1295400"/>
            <a:ext cx="9144000" cy="5181600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SUMARIO: Traumatología forense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Los traumatismos en Medicina Legal. 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Los delitos. Definición y variedades. 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Los traumatismos como delito de lesiones.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Actuaciones medicolegales con lesionados y sus 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bases legales.  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Aspectos de interés medicolegal de los hechos traumáticos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de mayor incidencia en la producción de lesiones que 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constituyen delitos en nuestro medio:</a:t>
            </a:r>
            <a:endParaRPr lang="es-ES" altLang="es-E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- los accidentes de tránsito </a:t>
            </a:r>
            <a:endParaRPr lang="es-ES" altLang="es-E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- las caídas y precipitaciones </a:t>
            </a:r>
            <a:endParaRPr lang="es-ES" altLang="es-E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- Importancia del vestuario. </a:t>
            </a:r>
            <a:endParaRPr lang="es-ES" altLang="es-E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DF70AF-441C-4DDD-B2B5-4F2BFD263223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48142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6764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s-ES_tradnl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MEDICINA LEGAL Y ETICA MEDICA</a:t>
            </a:r>
            <a:endParaRPr lang="es-ES" sz="36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- Clasificación, pronóstico y calificación medicolegal de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las lesiones. </a:t>
            </a:r>
            <a:endParaRPr lang="es-ES" altLang="es-E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- La actuación medicolegal con el lesionado. Metodología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para la certificación de las lesiones. El Certificado de 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Asistencia de Primera Intención de un Lesionado. </a:t>
            </a:r>
            <a:endParaRPr lang="es-ES" altLang="es-E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- Trascendencia medicolegal de la Historia Clínica, el parte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de estado y el Certificado de Asistencia de Primera 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Intención de un Lesionado. </a:t>
            </a:r>
            <a:endParaRPr lang="es-ES" altLang="es-E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- Labor preventivo–educativa ante las afecciones </a:t>
            </a:r>
          </a:p>
          <a:p>
            <a:pPr marL="609600" indent="-609600">
              <a:buNone/>
            </a:pPr>
            <a:r>
              <a:rPr lang="es-ES_tradnl" altLang="es-E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traumáticas fundamentales.</a:t>
            </a:r>
            <a:endParaRPr lang="es-ES" altLang="es-E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7C86CC-A2E1-4BD0-B9CE-BE2B32E83C38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0499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92100"/>
            <a:ext cx="8229600" cy="1308100"/>
          </a:xfrm>
        </p:spPr>
        <p:txBody>
          <a:bodyPr/>
          <a:lstStyle/>
          <a:p>
            <a:pPr eaLnBrk="1" hangingPunct="1"/>
            <a:r>
              <a:rPr lang="es-ES_tradnl" altLang="es-ES" sz="3200"/>
              <a:t>                                      </a:t>
            </a:r>
            <a:br>
              <a:rPr lang="es-ES_tradnl" altLang="es-ES" sz="3200"/>
            </a:br>
            <a:endParaRPr lang="es-ES" altLang="es-ES" sz="320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304800"/>
            <a:ext cx="8839200" cy="6172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ES_tradnl" altLang="es-ES" b="1" smtClean="0">
                <a:latin typeface="Arial" panose="020B0604020202020204" pitchFamily="34" charset="0"/>
                <a:cs typeface="Arial" panose="020B0604020202020204" pitchFamily="34" charset="0"/>
              </a:rPr>
              <a:t>               TRAUMA </a:t>
            </a:r>
            <a:r>
              <a:rPr lang="es-ES_tradnl" altLang="es-ES" u="sng" smtClean="0">
                <a:latin typeface="Arial" panose="020B0604020202020204" pitchFamily="34" charset="0"/>
                <a:cs typeface="Arial" panose="020B0604020202020204" pitchFamily="34" charset="0"/>
              </a:rPr>
              <a:t>TOLOGÍA</a:t>
            </a:r>
            <a:r>
              <a:rPr lang="es-ES_tradnl" altLang="es-ES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_tradnl" altLang="es-ES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_tradnl" altLang="es-ES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_tradnl" altLang="es-ES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s-ES_tradnl" altLang="es-ES" smtClean="0">
                <a:latin typeface="Arial" panose="020B0604020202020204" pitchFamily="34" charset="0"/>
                <a:cs typeface="Arial" panose="020B0604020202020204" pitchFamily="34" charset="0"/>
              </a:rPr>
              <a:t>       Herida                     </a:t>
            </a:r>
            <a:r>
              <a:rPr lang="es-ES_tradnl" altLang="es-ES" b="1" smtClean="0">
                <a:latin typeface="Arial" panose="020B0604020202020204" pitchFamily="34" charset="0"/>
                <a:cs typeface="Arial" panose="020B0604020202020204" pitchFamily="34" charset="0"/>
              </a:rPr>
              <a:t>Tratado</a:t>
            </a:r>
          </a:p>
          <a:p>
            <a:pPr eaLnBrk="1" hangingPunct="1">
              <a:buFontTx/>
              <a:buNone/>
            </a:pPr>
            <a:r>
              <a:rPr lang="es-ES_tradnl" altLang="es-ES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s-ES_tradnl" altLang="es-ES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LESIONOLOGÍA</a:t>
            </a:r>
          </a:p>
          <a:p>
            <a:pPr eaLnBrk="1" hangingPunct="1">
              <a:buFontTx/>
              <a:buNone/>
            </a:pPr>
            <a:r>
              <a:rPr lang="es-ES_tradnl" altLang="es-ES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s-ES_tradnl" altLang="es-ES" smtClean="0">
                <a:latin typeface="Arial" panose="020B0604020202020204" pitchFamily="34" charset="0"/>
                <a:cs typeface="Arial" panose="020B0604020202020204" pitchFamily="34" charset="0"/>
              </a:rPr>
              <a:t>  TRAUMATOLOGÍA MEDICOLEGAL:</a:t>
            </a:r>
          </a:p>
          <a:p>
            <a:pPr eaLnBrk="1" hangingPunct="1">
              <a:buFontTx/>
              <a:buNone/>
            </a:pPr>
            <a:r>
              <a:rPr lang="es-ES_tradnl" altLang="es-ES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_tradnl" altLang="es-ES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el estudio de los daños corporales o a la </a:t>
            </a:r>
          </a:p>
          <a:p>
            <a:pPr eaLnBrk="1" hangingPunct="1">
              <a:buFontTx/>
              <a:buNone/>
            </a:pPr>
            <a:r>
              <a:rPr lang="es-ES_tradnl" altLang="es-ES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salud de las personas causadas por cualquier </a:t>
            </a:r>
          </a:p>
          <a:p>
            <a:pPr eaLnBrk="1" hangingPunct="1">
              <a:buFontTx/>
              <a:buNone/>
            </a:pPr>
            <a:r>
              <a:rPr lang="es-ES_tradnl" altLang="es-ES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agente, externo o interno.    </a:t>
            </a:r>
          </a:p>
          <a:p>
            <a:pPr eaLnBrk="1" hangingPunct="1">
              <a:buFontTx/>
              <a:buNone/>
            </a:pPr>
            <a:endParaRPr lang="es-ES" altLang="es-E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3581400" y="838200"/>
            <a:ext cx="6096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125" name="Line 6"/>
          <p:cNvSpPr>
            <a:spLocks noChangeShapeType="1"/>
          </p:cNvSpPr>
          <p:nvPr/>
        </p:nvSpPr>
        <p:spPr bwMode="auto">
          <a:xfrm>
            <a:off x="6248400" y="838200"/>
            <a:ext cx="6858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512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76EF62-FEB1-4D63-A6FB-0B3F5D4486CD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092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8839200" cy="6248400"/>
          </a:xfrm>
        </p:spPr>
        <p:txBody>
          <a:bodyPr/>
          <a:lstStyle/>
          <a:p>
            <a:pPr eaLnBrk="1" hangingPunct="1"/>
            <a: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  <a:t>TRAUMATISMO: </a:t>
            </a:r>
            <a: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Alteración o daño anatómico del organismo, originado por un agente externo.</a:t>
            </a:r>
            <a:b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  <a:t>LESIÓN: </a:t>
            </a:r>
            <a: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cualquier alteración anatómica, funcional o psíquica causada por un agente externo o interno.</a:t>
            </a:r>
            <a:b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  <a:t>DELITO DE LESIONES: </a:t>
            </a:r>
            <a: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Cuando existe responsabilidad penal de la persona que le provocó lesiones a otra. </a:t>
            </a:r>
            <a:b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_tradnl" altLang="es-ES" sz="2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_tradnl" altLang="es-ES" sz="2800" b="1">
                <a:latin typeface="Arial" panose="020B0604020202020204" pitchFamily="34" charset="0"/>
                <a:cs typeface="Arial" panose="020B0604020202020204" pitchFamily="34" charset="0"/>
              </a:rPr>
              <a:t>Excepto: Accidentes fortuitos, de trabajo o autoinfligidos</a:t>
            </a:r>
            <a: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br>
              <a:rPr lang="es-ES_tradnl" altLang="es-ES"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altLang="es-ES" sz="2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2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705BFE-94F1-4D5A-AF15-09DC305B95A8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9725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1676400" y="2057400"/>
            <a:ext cx="8763000" cy="4191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s-ES_tradnl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3100" dirty="0">
                <a:latin typeface="Arial" pitchFamily="34" charset="0"/>
                <a:ea typeface="Tahoma" pitchFamily="34" charset="0"/>
                <a:cs typeface="Arial" pitchFamily="34" charset="0"/>
              </a:rPr>
              <a:t>CONCEPTO DE DELITO: art. 8.1 del C.P.</a:t>
            </a:r>
            <a:r>
              <a:rPr lang="es-ES_tradnl" sz="28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800" dirty="0">
                <a:latin typeface="Arial" pitchFamily="34" charset="0"/>
                <a:cs typeface="Arial" pitchFamily="34" charset="0"/>
              </a:rPr>
            </a:br>
            <a:r>
              <a:rPr lang="es-ES_tradnl" sz="2800" dirty="0">
                <a:latin typeface="Arial" pitchFamily="34" charset="0"/>
                <a:cs typeface="Arial" pitchFamily="34" charset="0"/>
              </a:rPr>
              <a:t>acción u omisión socialmente peligrosa prohibida por la ley bajo conminación de una sanción penal.</a:t>
            </a:r>
            <a:br>
              <a:rPr lang="es-ES_tradnl" sz="2800" dirty="0">
                <a:latin typeface="Arial" pitchFamily="34" charset="0"/>
                <a:cs typeface="Arial" pitchFamily="34" charset="0"/>
              </a:rPr>
            </a:br>
            <a:r>
              <a:rPr lang="es-ES_tradnl" sz="28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800" dirty="0">
                <a:latin typeface="Arial" pitchFamily="34" charset="0"/>
                <a:cs typeface="Arial" pitchFamily="34" charset="0"/>
              </a:rPr>
            </a:br>
            <a:r>
              <a:rPr lang="es-ES_tradnl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3100" dirty="0">
                <a:latin typeface="Arial" pitchFamily="34" charset="0"/>
                <a:ea typeface="Tahoma" pitchFamily="34" charset="0"/>
                <a:cs typeface="Arial" pitchFamily="34" charset="0"/>
              </a:rPr>
              <a:t>VARIEDADES DEL DELITO: art. 9.1 del C.P.</a:t>
            </a:r>
            <a:r>
              <a:rPr lang="es-ES_tradnl" sz="27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700" dirty="0">
                <a:latin typeface="Arial" pitchFamily="34" charset="0"/>
                <a:cs typeface="Arial" pitchFamily="34" charset="0"/>
              </a:rPr>
            </a:br>
            <a:r>
              <a:rPr lang="es-ES_tradnl" sz="28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800" dirty="0">
                <a:latin typeface="Arial" pitchFamily="34" charset="0"/>
                <a:cs typeface="Arial" pitchFamily="34" charset="0"/>
              </a:rPr>
            </a:br>
            <a:r>
              <a:rPr lang="es-ES_tradnl" sz="2700" dirty="0">
                <a:latin typeface="Arial" pitchFamily="34" charset="0"/>
                <a:cs typeface="Arial" pitchFamily="34" charset="0"/>
              </a:rPr>
              <a:t>1- Intencional o doloso: acción consciente y voluntaria, resultado querido o asume el riesgo de una posibilidad prevista. </a:t>
            </a:r>
            <a:br>
              <a:rPr lang="es-ES_tradnl" sz="2700" dirty="0">
                <a:latin typeface="Arial" pitchFamily="34" charset="0"/>
                <a:cs typeface="Arial" pitchFamily="34" charset="0"/>
              </a:rPr>
            </a:br>
            <a:r>
              <a:rPr lang="es-ES_tradnl" sz="27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700" dirty="0">
                <a:latin typeface="Arial" pitchFamily="34" charset="0"/>
                <a:cs typeface="Arial" pitchFamily="34" charset="0"/>
              </a:rPr>
            </a:br>
            <a:r>
              <a:rPr lang="es-ES_tradnl" sz="2700" dirty="0">
                <a:latin typeface="Arial" pitchFamily="34" charset="0"/>
                <a:cs typeface="Arial" pitchFamily="34" charset="0"/>
              </a:rPr>
              <a:t>2- No intencional, por imprudencia o culposo: previó la posibilidad y esperaba, con ligereza, evitarla o no previó la posibilidad a pesar de que pudo o debió haberla previsto.</a:t>
            </a:r>
            <a:r>
              <a:rPr lang="es-ES_tradnl" sz="36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3600" dirty="0">
                <a:latin typeface="Arial" pitchFamily="34" charset="0"/>
                <a:cs typeface="Arial" pitchFamily="34" charset="0"/>
              </a:rPr>
            </a:br>
            <a:r>
              <a:rPr lang="es-ES_tradnl" sz="36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3600" dirty="0">
                <a:latin typeface="Arial" pitchFamily="34" charset="0"/>
                <a:cs typeface="Arial" pitchFamily="34" charset="0"/>
              </a:rPr>
            </a:br>
            <a:r>
              <a:rPr lang="es-ES_tradnl" sz="28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800" dirty="0">
                <a:latin typeface="Arial" pitchFamily="34" charset="0"/>
                <a:cs typeface="Arial" pitchFamily="34" charset="0"/>
              </a:rPr>
            </a:br>
            <a:r>
              <a:rPr lang="es-ES_tradnl" sz="28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800" dirty="0">
                <a:latin typeface="Arial" pitchFamily="34" charset="0"/>
                <a:cs typeface="Arial" pitchFamily="34" charset="0"/>
              </a:rPr>
            </a:b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2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501A38-E886-4524-B491-46FEE3DC6083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634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2286000" y="3657601"/>
            <a:ext cx="76009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ES" altLang="es-ES" sz="26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s-MX" altLang="es-ES" sz="26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elito de lesiones o </a:t>
            </a:r>
            <a:r>
              <a:rPr lang="es-ES" altLang="es-ES" sz="26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Contravención</a:t>
            </a:r>
            <a:r>
              <a:rPr lang="es-MX" altLang="es-ES" sz="26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s-ES" altLang="es-ES" sz="2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2612" name="Text Box 4"/>
          <p:cNvSpPr txBox="1">
            <a:spLocks noChangeArrowheads="1"/>
          </p:cNvSpPr>
          <p:nvPr/>
        </p:nvSpPr>
        <p:spPr bwMode="auto">
          <a:xfrm>
            <a:off x="4619626" y="609600"/>
            <a:ext cx="2924175" cy="584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3200" b="1" dirty="0">
                <a:effectLst>
                  <a:outerShdw blurRad="38100" dist="38100" dir="2700000" algn="tl">
                    <a:srgbClr val="FFFFFF"/>
                  </a:outerShdw>
                </a:effectLst>
                <a:ea typeface="Tahoma" pitchFamily="34" charset="0"/>
                <a:cs typeface="Arial" pitchFamily="34" charset="0"/>
              </a:rPr>
              <a:t>Lesión 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1981200" y="1527176"/>
            <a:ext cx="82296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MX" altLang="es-ES" sz="26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Provocada por otra persona, con o sin intención</a:t>
            </a:r>
            <a:endParaRPr lang="es-ES_tradnl" altLang="es-ES" sz="2600" b="1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97" name="8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B8F8D7-1A4B-42D4-9EE5-625DDDE7A3FC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3810000" y="2438401"/>
            <a:ext cx="16573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MX" altLang="es-ES" sz="2600" b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origina </a:t>
            </a:r>
            <a:endParaRPr lang="es-ES" altLang="es-ES" sz="20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6 Flecha abajo"/>
          <p:cNvSpPr/>
          <p:nvPr/>
        </p:nvSpPr>
        <p:spPr>
          <a:xfrm>
            <a:off x="5715000" y="2209800"/>
            <a:ext cx="914400" cy="1447800"/>
          </a:xfrm>
          <a:prstGeom prst="downArrow">
            <a:avLst/>
          </a:prstGeom>
          <a:solidFill>
            <a:srgbClr val="0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1340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O" altLang="es-ES" sz="3600">
                <a:latin typeface="Arial" panose="020B0604020202020204" pitchFamily="34" charset="0"/>
                <a:cs typeface="Arial" panose="020B0604020202020204" pitchFamily="34" charset="0"/>
              </a:rPr>
              <a:t>Bases legales de las actuaciones medicolegales con lesionados</a:t>
            </a:r>
            <a:endParaRPr lang="es-ES" altLang="es-E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s-CO" dirty="0" smtClean="0">
                <a:latin typeface="Arial" pitchFamily="34" charset="0"/>
                <a:cs typeface="Arial" pitchFamily="34" charset="0"/>
              </a:rPr>
              <a:t>Ley No. 62   Código Penal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Calibri" pitchFamily="34" charset="0"/>
              <a:buChar char="−"/>
              <a:defRPr/>
            </a:pPr>
            <a:r>
              <a:rPr lang="es-ES" dirty="0" smtClean="0"/>
              <a:t>Incumplimiento del deber de denunciar</a:t>
            </a:r>
          </a:p>
          <a:p>
            <a:pPr indent="19050">
              <a:spcBef>
                <a:spcPts val="0"/>
              </a:spcBef>
              <a:buNone/>
              <a:defRPr/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El médico que al asistir a una persona o reconocer a un cadáver nota u observa signos de lesiones externas por violencia o indicios de intoxicación, de envenenamiento o de haberse cometido cualquier delito y no da cuenta inmediatamente a las autoridades, consignando los datos correspondientes, incurre en sanción de privación de libertad de seis meses a dos años o multa de doscientas a quinientas cuotas, siempre que el hecho no constituya un delito de mayor entidad.</a:t>
            </a:r>
          </a:p>
          <a:p>
            <a:pPr>
              <a:buFont typeface="Arial" charset="0"/>
              <a:buNone/>
              <a:defRPr/>
            </a:pPr>
            <a:endParaRPr lang="es-ES" dirty="0" smtClean="0"/>
          </a:p>
        </p:txBody>
      </p:sp>
      <p:sp>
        <p:nvSpPr>
          <p:cNvPr id="9220" name="9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16C981-04D5-411D-B593-94F2EADEA569}" type="slidenum">
              <a:rPr lang="es-ES" altLang="es-ES" sz="1200" b="1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s-ES" altLang="es-ES" sz="12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19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 idx="4294967295"/>
          </p:nvPr>
        </p:nvSpPr>
        <p:spPr>
          <a:xfrm>
            <a:off x="1524000" y="292100"/>
            <a:ext cx="8229600" cy="1384300"/>
          </a:xfrm>
        </p:spPr>
        <p:txBody>
          <a:bodyPr/>
          <a:lstStyle/>
          <a:p>
            <a:pPr marL="484188"/>
            <a:r>
              <a:rPr lang="es-ES" altLang="es-ES" sz="3200" b="1">
                <a:latin typeface="Arial" panose="020B0604020202020204" pitchFamily="34" charset="0"/>
                <a:cs typeface="Arial" panose="020B0604020202020204" pitchFamily="34" charset="0"/>
              </a:rPr>
              <a:t>Lesiones</a:t>
            </a:r>
          </a:p>
        </p:txBody>
      </p:sp>
      <p:sp>
        <p:nvSpPr>
          <p:cNvPr id="10243" name="2 Marcador de contenido"/>
          <p:cNvSpPr>
            <a:spLocks noGrp="1"/>
          </p:cNvSpPr>
          <p:nvPr>
            <p:ph idx="4294967295"/>
          </p:nvPr>
        </p:nvSpPr>
        <p:spPr>
          <a:xfrm>
            <a:off x="1905000" y="1905000"/>
            <a:ext cx="8229600" cy="4114800"/>
          </a:xfrm>
        </p:spPr>
        <p:txBody>
          <a:bodyPr/>
          <a:lstStyle/>
          <a:p>
            <a:pPr marL="447675" indent="-382588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altLang="es-ES">
                <a:latin typeface="Arial" panose="020B0604020202020204" pitchFamily="34" charset="0"/>
                <a:cs typeface="Arial" panose="020B0604020202020204" pitchFamily="34" charset="0"/>
              </a:rPr>
              <a:t>El que cause </a:t>
            </a:r>
            <a:r>
              <a:rPr lang="es-ES" altLang="es-ES" b="1" u="sng">
                <a:latin typeface="Arial" panose="020B0604020202020204" pitchFamily="34" charset="0"/>
                <a:cs typeface="Arial" panose="020B0604020202020204" pitchFamily="34" charset="0"/>
              </a:rPr>
              <a:t>lesiones corporales</a:t>
            </a:r>
            <a:r>
              <a:rPr lang="es-ES" altLang="es-ES">
                <a:latin typeface="Arial" panose="020B0604020202020204" pitchFamily="34" charset="0"/>
                <a:cs typeface="Arial" panose="020B0604020202020204" pitchFamily="34" charset="0"/>
              </a:rPr>
              <a:t> o dañe la salud a otro que, aun cuando no ponen en peligro la vida de la víctima, ni le dejan las secuelas señaladas en los artículos 272 y 273, </a:t>
            </a:r>
            <a:r>
              <a:rPr lang="es-ES" altLang="es-ES" b="1" u="sng">
                <a:latin typeface="Arial" panose="020B0604020202020204" pitchFamily="34" charset="0"/>
                <a:cs typeface="Arial" panose="020B0604020202020204" pitchFamily="34" charset="0"/>
              </a:rPr>
              <a:t>requieren para su curación tratamiento médico</a:t>
            </a:r>
            <a:r>
              <a:rPr lang="es-ES" altLang="es-ES">
                <a:latin typeface="Arial" panose="020B0604020202020204" pitchFamily="34" charset="0"/>
                <a:cs typeface="Arial" panose="020B0604020202020204" pitchFamily="34" charset="0"/>
              </a:rPr>
              <a:t>, incurre en sanción de privación de libertad de tres meses a un año o multa de cien a trescientas cuotas o ambas.</a:t>
            </a:r>
          </a:p>
        </p:txBody>
      </p:sp>
      <p:sp>
        <p:nvSpPr>
          <p:cNvPr id="10244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2E0AEC-B888-4308-8CA5-354EB73D5E7A}" type="slidenum">
              <a:rPr lang="es-ES" altLang="es-E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s-ES" altLang="es-E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50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752</Words>
  <Application>Microsoft Office PowerPoint</Application>
  <PresentationFormat>Personalizado</PresentationFormat>
  <Paragraphs>102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Traumatologia forense </vt:lpstr>
      <vt:lpstr>MEDICINA LEGAL Y ETICA MEDICA</vt:lpstr>
      <vt:lpstr>MEDICINA LEGAL Y ETICA MEDICA</vt:lpstr>
      <vt:lpstr>                                       </vt:lpstr>
      <vt:lpstr>TRAUMATISMO: Alteración o daño anatómico del organismo, originado por un agente externo.   LESIÓN: Es cualquier alteración anatómica, funcional o psíquica causada por un agente externo o interno.    DELITO DE LESIONES: Cuando existe responsabilidad penal de la persona que le provocó lesiones a otra.   (Excepto: Accidentes fortuitos, de trabajo o autoinfligidos). </vt:lpstr>
      <vt:lpstr> CONCEPTO DE DELITO: art. 8.1 del C.P. acción u omisión socialmente peligrosa prohibida por la ley bajo conminación de una sanción penal.   VARIEDADES DEL DELITO: art. 9.1 del C.P.  1- Intencional o doloso: acción consciente y voluntaria, resultado querido o asume el riesgo de una posibilidad prevista.   2- No intencional, por imprudencia o culposo: previó la posibilidad y esperaba, con ligereza, evitarla o no previó la posibilidad a pesar de que pudo o debió haberla previsto.    </vt:lpstr>
      <vt:lpstr>Diapositiva 7</vt:lpstr>
      <vt:lpstr>Bases legales de las actuaciones medicolegales con lesionados</vt:lpstr>
      <vt:lpstr>Lesiones</vt:lpstr>
      <vt:lpstr>Diapositiva 10</vt:lpstr>
      <vt:lpstr>Bases legales de las actuaciones medicolegales con lesionados</vt:lpstr>
      <vt:lpstr>Bases legales de las actuaciones medicolegales con lesionados</vt:lpstr>
      <vt:lpstr>Actuación medicolegal con personas lesionadas por otras</vt:lpstr>
      <vt:lpstr>CONDUCTA  MÉDICA ANTE UN LESIONADO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Traumatologia forense</dc:title>
  <dc:creator>Amanda Serrano Montalvo</dc:creator>
  <cp:lastModifiedBy>ldiaz</cp:lastModifiedBy>
  <cp:revision>1</cp:revision>
  <dcterms:created xsi:type="dcterms:W3CDTF">2020-04-03T15:21:06Z</dcterms:created>
  <dcterms:modified xsi:type="dcterms:W3CDTF">2020-04-13T14:49:55Z</dcterms:modified>
</cp:coreProperties>
</file>