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8" r:id="rId6"/>
    <p:sldId id="267" r:id="rId7"/>
    <p:sldId id="269" r:id="rId8"/>
    <p:sldId id="259" r:id="rId9"/>
    <p:sldId id="260" r:id="rId10"/>
    <p:sldId id="261" r:id="rId11"/>
    <p:sldId id="262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90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91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1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98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63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14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88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46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5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6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96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D678-B69B-45CA-801F-F8F3B2F37D8E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382-D55B-4F3C-A349-56BE8E4F6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4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67793" y="404664"/>
            <a:ext cx="6957353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Universidad de Ciencias </a:t>
            </a:r>
          </a:p>
          <a:p>
            <a:pPr algn="ctr"/>
            <a:r>
              <a:rPr lang="es-E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Médicas de La Habana</a:t>
            </a:r>
          </a:p>
          <a:p>
            <a:pPr algn="ctr"/>
            <a:r>
              <a:rPr lang="es-E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 la EXCELENCIA </a:t>
            </a:r>
          </a:p>
          <a:p>
            <a:pPr algn="ctr"/>
            <a:r>
              <a:rPr lang="es-E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s-E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endParaRPr lang="es-E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" name="Imagen 8">
            <a:extLst>
              <a:ext uri="{FF2B5EF4-FFF2-40B4-BE49-F238E27FC236}">
                <a16:creationId xmlns:a16="http://schemas.microsoft.com/office/drawing/2014/main" xmlns="" id="{E182BEBF-EA5A-4C73-8B06-04A9AF0C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45382"/>
            <a:ext cx="1512168" cy="1715020"/>
          </a:xfrm>
          <a:prstGeom prst="rect">
            <a:avLst/>
          </a:prstGeom>
        </p:spPr>
      </p:pic>
      <p:sp>
        <p:nvSpPr>
          <p:cNvPr id="136" name="135 Rectángulo"/>
          <p:cNvSpPr/>
          <p:nvPr/>
        </p:nvSpPr>
        <p:spPr>
          <a:xfrm>
            <a:off x="390565" y="3861048"/>
            <a:ext cx="8213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/>
              <a:t>Promover una cultura de </a:t>
            </a:r>
            <a:r>
              <a:rPr lang="es-ES" b="1" i="1" dirty="0" smtClean="0"/>
              <a:t>GESTIÓN DE LA CALIDAD en </a:t>
            </a:r>
            <a:r>
              <a:rPr lang="es-ES" b="1" i="1" dirty="0"/>
              <a:t>la Facultad de Ciencias Médicas </a:t>
            </a:r>
            <a:r>
              <a:rPr lang="es-ES" b="1" i="1" dirty="0" smtClean="0"/>
              <a:t>“Miguel Enríquez”</a:t>
            </a:r>
            <a:r>
              <a:rPr lang="es-ES" i="1" dirty="0" smtClean="0"/>
              <a:t>, </a:t>
            </a:r>
            <a:r>
              <a:rPr lang="es-ES" i="1" dirty="0"/>
              <a:t>que posibilite la adopción de decisiones acertadas y oportunas en la dirección de los procesos </a:t>
            </a:r>
            <a:r>
              <a:rPr lang="es-ES" i="1" dirty="0" smtClean="0"/>
              <a:t>sustantivos de la facultad, </a:t>
            </a:r>
            <a:r>
              <a:rPr lang="es-ES" i="1" dirty="0"/>
              <a:t>propiciando la mejora continua, que  conduce a la </a:t>
            </a:r>
            <a:r>
              <a:rPr lang="es-ES" b="1" i="1" dirty="0"/>
              <a:t>acreditación</a:t>
            </a:r>
            <a:r>
              <a:rPr lang="es-ES" i="1" dirty="0"/>
              <a:t> y al reconocimiento social de la calidad alcanzada, con visibilidad nacional e internacional.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1379"/>
            <a:ext cx="1809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137 Rectángulo"/>
          <p:cNvSpPr/>
          <p:nvPr/>
        </p:nvSpPr>
        <p:spPr>
          <a:xfrm>
            <a:off x="1767270" y="5445224"/>
            <a:ext cx="5463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Facultad de Ciencias Médicas “Miguel Enríquez”</a:t>
            </a:r>
          </a:p>
          <a:p>
            <a:pPr algn="ctr"/>
            <a:r>
              <a:rPr lang="es-ES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 la EXCELENCIA </a:t>
            </a:r>
          </a:p>
          <a:p>
            <a:pPr algn="ctr"/>
            <a:r>
              <a:rPr lang="es-ES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s-ES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512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Proceso de autoaprendizaje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23528" y="162880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autoaprendizaje es un </a:t>
            </a:r>
            <a:r>
              <a:rPr lang="es-ES" sz="2400" b="1" dirty="0" smtClean="0"/>
              <a:t>proceso que implica la gestión de los propios conocimientos, habilidades y valores por el sujeto que lo realiza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427938" y="2780928"/>
            <a:ext cx="8176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Es </a:t>
            </a:r>
            <a:r>
              <a:rPr lang="es-ES" sz="2400" dirty="0"/>
              <a:t>la forma de </a:t>
            </a:r>
            <a:r>
              <a:rPr lang="es-ES" sz="2400" dirty="0" smtClean="0"/>
              <a:t>aprender por </a:t>
            </a:r>
            <a:r>
              <a:rPr lang="es-ES" sz="2400" dirty="0"/>
              <a:t>uno mismo. Un sujeto enfocado al autoaprendizaje busca por sí mismo la </a:t>
            </a:r>
            <a:r>
              <a:rPr lang="es-ES" sz="2400" dirty="0" smtClean="0"/>
              <a:t>información, los recursos necesarios y </a:t>
            </a:r>
            <a:r>
              <a:rPr lang="es-ES" sz="2400" dirty="0"/>
              <a:t>lleva adelante las prácticas o experimentos que </a:t>
            </a:r>
            <a:r>
              <a:rPr lang="es-ES" sz="2400" dirty="0" smtClean="0"/>
              <a:t>requiere. Requiere de motivación, perseverancia, responsabilidad, estudio independiente y aprendizaje constante.</a:t>
            </a:r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70" y="4725144"/>
            <a:ext cx="28384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9920"/>
            <a:ext cx="1777723" cy="19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43" y="4725144"/>
            <a:ext cx="269119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Proceso de enseñanza y aprendizaje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23528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Interacciones e intercambios entre los estudiantes y los docentes, intencionalmente concebido, planificado, organizado y ejecutado en función del cumplimiento de objetivos.  Es una actividad didáctica interactiva y de comunicación, de autonomía e independencia.</a:t>
            </a:r>
          </a:p>
          <a:p>
            <a:pPr algn="just"/>
            <a:r>
              <a:rPr lang="es-ES" sz="2400" dirty="0" smtClean="0"/>
              <a:t>Profesor – estudiante    </a:t>
            </a:r>
          </a:p>
          <a:p>
            <a:pPr algn="just"/>
            <a:r>
              <a:rPr lang="es-ES" sz="2400" dirty="0" smtClean="0"/>
              <a:t>Estudiante – estudiante   </a:t>
            </a:r>
          </a:p>
          <a:p>
            <a:pPr algn="just"/>
            <a:r>
              <a:rPr lang="es-ES" sz="2400" dirty="0" smtClean="0"/>
              <a:t>Estudiante – profesor  </a:t>
            </a:r>
          </a:p>
          <a:p>
            <a:pPr algn="just"/>
            <a:r>
              <a:rPr lang="es-ES" sz="2400" dirty="0" smtClean="0"/>
              <a:t>Y el grupo</a:t>
            </a:r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3657"/>
            <a:ext cx="34480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663657"/>
            <a:ext cx="2957476" cy="202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95" y="4653136"/>
            <a:ext cx="2955509" cy="202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391" y="76470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Proceso de enseñanza y aprendizaje</a:t>
            </a:r>
            <a:br>
              <a:rPr lang="es-ES" b="1" dirty="0" smtClean="0"/>
            </a:br>
            <a:endParaRPr lang="es-ES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899592" y="1700808"/>
            <a:ext cx="7200900" cy="4005263"/>
            <a:chOff x="899592" y="1988840"/>
            <a:chExt cx="7200900" cy="4005263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899592" y="1988840"/>
              <a:ext cx="7200900" cy="4005263"/>
              <a:chOff x="748" y="1570"/>
              <a:chExt cx="3992" cy="2586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1746" y="2523"/>
                <a:ext cx="2041" cy="681"/>
              </a:xfrm>
              <a:prstGeom prst="ellipse">
                <a:avLst/>
              </a:prstGeom>
              <a:solidFill>
                <a:srgbClr val="F0FEF0"/>
              </a:solidFill>
              <a:ln>
                <a:noFill/>
              </a:ln>
              <a:effectLst>
                <a:prstShdw prst="shdw18" dist="17961" dir="13500000">
                  <a:srgbClr val="F0FEF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s-ES_tradnl" sz="2400" b="1" dirty="0" smtClean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Componentes</a:t>
                </a:r>
                <a:endParaRPr lang="es-E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748" y="1570"/>
                <a:ext cx="3992" cy="2586"/>
                <a:chOff x="748" y="1570"/>
                <a:chExt cx="3992" cy="2586"/>
              </a:xfrm>
            </p:grpSpPr>
            <p:sp>
              <p:nvSpPr>
                <p:cNvPr id="10" name="Text Box 7"/>
                <p:cNvSpPr txBox="1">
                  <a:spLocks noChangeArrowheads="1"/>
                </p:cNvSpPr>
                <p:nvPr/>
              </p:nvSpPr>
              <p:spPr bwMode="auto">
                <a:xfrm rot="-645406">
                  <a:off x="1789" y="2114"/>
                  <a:ext cx="1089" cy="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/>
                    <a:t>Objetivos</a:t>
                  </a:r>
                  <a:endParaRPr lang="es-ES" sz="2400" b="1"/>
                </a:p>
              </p:txBody>
            </p:sp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 rot="1137492">
                  <a:off x="2924" y="2234"/>
                  <a:ext cx="1226" cy="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/>
                    <a:t>Contenidos</a:t>
                  </a:r>
                  <a:endParaRPr lang="es-ES" sz="2400" b="1"/>
                </a:p>
              </p:txBody>
            </p:sp>
            <p:sp>
              <p:nvSpPr>
                <p:cNvPr id="12" name="Text Box 9"/>
                <p:cNvSpPr txBox="1">
                  <a:spLocks noChangeArrowheads="1"/>
                </p:cNvSpPr>
                <p:nvPr/>
              </p:nvSpPr>
              <p:spPr bwMode="auto">
                <a:xfrm rot="-3000002">
                  <a:off x="3398" y="2862"/>
                  <a:ext cx="1224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/>
                    <a:t>Métodos</a:t>
                  </a:r>
                  <a:endParaRPr lang="es-ES" sz="2400" b="1"/>
                </a:p>
              </p:txBody>
            </p:sp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5" y="3369"/>
                  <a:ext cx="862" cy="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 dirty="0"/>
                    <a:t>Medios</a:t>
                  </a:r>
                  <a:endParaRPr lang="es-ES" sz="2400" b="1" dirty="0"/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 rot="645946">
                  <a:off x="1745" y="3276"/>
                  <a:ext cx="1179" cy="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/>
                    <a:t>Evaluación</a:t>
                  </a:r>
                  <a:endParaRPr lang="es-ES" sz="2400" b="1"/>
                </a:p>
              </p:txBody>
            </p:sp>
            <p:sp>
              <p:nvSpPr>
                <p:cNvPr id="15" name="Text Box 1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19" y="2662"/>
                  <a:ext cx="1452" cy="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s-ES_tradnl" sz="2400" b="1"/>
                    <a:t>Formas organizativas</a:t>
                  </a:r>
                  <a:endParaRPr lang="es-ES" sz="2400" b="1"/>
                </a:p>
              </p:txBody>
            </p:sp>
            <p:sp>
              <p:nvSpPr>
                <p:cNvPr id="16" name="Oval 13"/>
                <p:cNvSpPr>
                  <a:spLocks noChangeArrowheads="1"/>
                </p:cNvSpPr>
                <p:nvPr/>
              </p:nvSpPr>
              <p:spPr bwMode="auto">
                <a:xfrm>
                  <a:off x="1066" y="1888"/>
                  <a:ext cx="3356" cy="19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auto">
                <a:xfrm>
                  <a:off x="748" y="1570"/>
                  <a:ext cx="3992" cy="258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45" y="1617"/>
                  <a:ext cx="1044" cy="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 dirty="0"/>
                    <a:t>Profesor</a:t>
                  </a:r>
                  <a:endParaRPr lang="es-ES" sz="2400" b="1" dirty="0"/>
                </a:p>
              </p:txBody>
            </p:sp>
            <p:sp>
              <p:nvSpPr>
                <p:cNvPr id="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97" y="3838"/>
                  <a:ext cx="1361" cy="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400" b="1" dirty="0"/>
                    <a:t>Estudiantes</a:t>
                  </a:r>
                  <a:endParaRPr lang="es-ES" sz="2400" b="1" dirty="0"/>
                </a:p>
              </p:txBody>
            </p:sp>
          </p:grpSp>
        </p:grp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 rot="21136591">
              <a:off x="5167268" y="5353650"/>
              <a:ext cx="18832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400" b="1" dirty="0" smtClean="0"/>
                <a:t>Grupo</a:t>
              </a:r>
              <a:endParaRPr lang="es-ES" sz="2400" b="1" dirty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2338"/>
            <a:ext cx="7383482" cy="452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49391" y="76470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Proceso de enseñanza y aprendizaje</a:t>
            </a:r>
            <a:br>
              <a:rPr lang="es-ES" b="1" dirty="0" smtClean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4325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907704" y="1570880"/>
            <a:ext cx="5616624" cy="4220296"/>
            <a:chOff x="1331640" y="1573897"/>
            <a:chExt cx="5616624" cy="4220296"/>
          </a:xfrm>
        </p:grpSpPr>
        <p:sp>
          <p:nvSpPr>
            <p:cNvPr id="4" name="3 Elipse"/>
            <p:cNvSpPr/>
            <p:nvPr/>
          </p:nvSpPr>
          <p:spPr>
            <a:xfrm>
              <a:off x="2771800" y="2636912"/>
              <a:ext cx="2952328" cy="20882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Proceso de enseñanza y aprendizaje</a:t>
              </a:r>
              <a:endParaRPr lang="es-ES" sz="2400" b="1" dirty="0"/>
            </a:p>
          </p:txBody>
        </p:sp>
        <p:sp>
          <p:nvSpPr>
            <p:cNvPr id="5" name="4 Elipse"/>
            <p:cNvSpPr/>
            <p:nvPr/>
          </p:nvSpPr>
          <p:spPr>
            <a:xfrm>
              <a:off x="3275856" y="1573897"/>
              <a:ext cx="1656184" cy="10690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5292080" y="2194453"/>
              <a:ext cx="1656184" cy="10690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1331640" y="2492896"/>
              <a:ext cx="1656184" cy="10690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rgbClr val="FFFF00"/>
                  </a:solidFill>
                </a:rPr>
                <a:t>¿Se cumplen  objetivos?</a:t>
              </a:r>
            </a:p>
            <a:p>
              <a:pPr algn="ctr"/>
              <a:endParaRPr lang="es-ES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1547664" y="4077072"/>
              <a:ext cx="1656184" cy="10690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5292080" y="4064117"/>
              <a:ext cx="1656184" cy="10690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Elipse"/>
            <p:cNvSpPr/>
            <p:nvPr/>
          </p:nvSpPr>
          <p:spPr>
            <a:xfrm>
              <a:off x="3491880" y="4725144"/>
              <a:ext cx="1656184" cy="10690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311860" y="1877588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FF00"/>
                  </a:solidFill>
                </a:rPr>
                <a:t>¿Para qué?</a:t>
              </a:r>
              <a:endParaRPr lang="es-E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569574" y="2533500"/>
              <a:ext cx="1101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FF00"/>
                  </a:solidFill>
                </a:rPr>
                <a:t>¿Qué?</a:t>
              </a:r>
              <a:endParaRPr lang="es-E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555902" y="4367808"/>
              <a:ext cx="1378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FF00"/>
                  </a:solidFill>
                </a:rPr>
                <a:t>¿Cómo?</a:t>
              </a:r>
              <a:endParaRPr lang="es-E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527884" y="5028835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FF00"/>
                  </a:solidFill>
                </a:rPr>
                <a:t>¿Con qué?</a:t>
              </a:r>
              <a:endParaRPr lang="es-E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614211" y="4197838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FF00"/>
                  </a:solidFill>
                </a:rPr>
                <a:t>¿De qué forma?</a:t>
              </a:r>
              <a:endParaRPr lang="es-ES" sz="2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80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046" y="571327"/>
            <a:ext cx="8782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Proceso de enseñanza y aprendizaje</a:t>
            </a:r>
            <a:endParaRPr lang="es-ES" sz="4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19" y="3501008"/>
            <a:ext cx="3028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587914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075" y="5446965"/>
            <a:ext cx="414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Juan Carlos Fonden Calzadilla</a:t>
            </a:r>
          </a:p>
          <a:p>
            <a:pPr algn="ctr"/>
            <a:r>
              <a:rPr lang="es-ES" b="1" dirty="0" smtClean="0"/>
              <a:t> 2024</a:t>
            </a:r>
            <a:endParaRPr lang="es-ES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182BEBF-EA5A-4C73-8B06-04A9AF0CF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945381"/>
            <a:ext cx="1571727" cy="178256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1379"/>
            <a:ext cx="1809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638880" y="537358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Licenciatura </a:t>
            </a:r>
            <a:r>
              <a:rPr lang="es-ES" b="1" smtClean="0"/>
              <a:t>en servicios </a:t>
            </a:r>
            <a:r>
              <a:rPr lang="es-ES" b="1" dirty="0"/>
              <a:t>e</a:t>
            </a:r>
            <a:r>
              <a:rPr lang="es-ES" b="1" smtClean="0"/>
              <a:t>stomatológicos 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101728" y="-1963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Sumario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417107"/>
            <a:ext cx="76328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es-ES" sz="2500" b="1" dirty="0" smtClean="0"/>
              <a:t>Proceso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/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Ø"/>
            </a:pPr>
            <a:r>
              <a:rPr lang="es-ES" sz="2500" b="1" dirty="0" smtClean="0"/>
              <a:t>Proceso de enseñanza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/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Ø"/>
            </a:pPr>
            <a:r>
              <a:rPr lang="es-ES" sz="2500" b="1" dirty="0" smtClean="0"/>
              <a:t>Proceso de aprendizaje y autoaprendizaje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/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Ø"/>
            </a:pPr>
            <a:r>
              <a:rPr lang="es-ES" sz="2500" b="1" dirty="0" smtClean="0"/>
              <a:t>Proceso de enseñanza y aprendizaje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/>
          </a:p>
          <a:p>
            <a:pPr marL="342900" indent="-342900">
              <a:buClr>
                <a:srgbClr val="FF0066"/>
              </a:buClr>
              <a:buFont typeface="Wingdings" pitchFamily="2" charset="2"/>
              <a:buChar char="Ø"/>
            </a:pPr>
            <a:r>
              <a:rPr lang="es-ES" sz="2500" b="1" dirty="0" smtClean="0"/>
              <a:t>Componentes del proceso de enseñanza y aprendizaje</a:t>
            </a:r>
          </a:p>
          <a:p>
            <a:endParaRPr lang="es-ES" sz="2500" b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1136" y="1340768"/>
            <a:ext cx="810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Tema No 1. Conceptos generales relacionados con el Proceso de enseñanza y aprendizaje.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955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Proceso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341944" y="4434873"/>
            <a:ext cx="5022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effectLst/>
              </a:rPr>
              <a:t>Conjunto secuencial de acciones ejecutadas para alcanzar un determinado objetivo</a:t>
            </a:r>
            <a:r>
              <a:rPr lang="es-ES" sz="2400" dirty="0" smtClean="0">
                <a:effectLst/>
              </a:rPr>
              <a:t>. Secuencia lógica y planificada de etapas que se cumplen con la intención de alcanzar cierto propósito.</a:t>
            </a:r>
            <a:endParaRPr lang="es-ES" sz="2400" dirty="0"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39173" y="2786152"/>
            <a:ext cx="3581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Conjunto de actividades mutuamente relacionadas que al interactuar juntas convierten los elementos de entrada en resultados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62" y="1100444"/>
            <a:ext cx="2664261" cy="17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806728" y="1143464"/>
            <a:ext cx="4016825" cy="3240360"/>
            <a:chOff x="3347864" y="2636912"/>
            <a:chExt cx="4016825" cy="3240360"/>
          </a:xfrm>
        </p:grpSpPr>
        <p:grpSp>
          <p:nvGrpSpPr>
            <p:cNvPr id="22" name="21 Grupo"/>
            <p:cNvGrpSpPr/>
            <p:nvPr/>
          </p:nvGrpSpPr>
          <p:grpSpPr>
            <a:xfrm>
              <a:off x="3347864" y="4293096"/>
              <a:ext cx="1152129" cy="720080"/>
              <a:chOff x="2826693" y="4437112"/>
              <a:chExt cx="1152129" cy="720080"/>
            </a:xfrm>
          </p:grpSpPr>
          <p:sp>
            <p:nvSpPr>
              <p:cNvPr id="23" name="22 Elipse"/>
              <p:cNvSpPr/>
              <p:nvPr/>
            </p:nvSpPr>
            <p:spPr>
              <a:xfrm>
                <a:off x="2826693" y="4437112"/>
                <a:ext cx="1097235" cy="720080"/>
              </a:xfrm>
              <a:prstGeom prst="ellipse">
                <a:avLst/>
              </a:prstGeom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 dirty="0"/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2998157" y="4468105"/>
                <a:ext cx="980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¿Para  qué?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491880" y="2636912"/>
              <a:ext cx="3872809" cy="3240360"/>
              <a:chOff x="3491880" y="2636912"/>
              <a:chExt cx="3872809" cy="3240360"/>
            </a:xfrm>
          </p:grpSpPr>
          <p:sp>
            <p:nvSpPr>
              <p:cNvPr id="3" name="2 Elipse"/>
              <p:cNvSpPr/>
              <p:nvPr/>
            </p:nvSpPr>
            <p:spPr>
              <a:xfrm>
                <a:off x="4355976" y="3368418"/>
                <a:ext cx="2016224" cy="1788774"/>
              </a:xfrm>
              <a:prstGeom prst="ellipse">
                <a:avLst/>
              </a:prstGeom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 smtClean="0"/>
                  <a:t>En todo proceso</a:t>
                </a:r>
                <a:endParaRPr lang="es-ES" sz="2400" b="1" dirty="0"/>
              </a:p>
            </p:txBody>
          </p:sp>
          <p:grpSp>
            <p:nvGrpSpPr>
              <p:cNvPr id="10" name="9 Grupo"/>
              <p:cNvGrpSpPr/>
              <p:nvPr/>
            </p:nvGrpSpPr>
            <p:grpSpPr>
              <a:xfrm>
                <a:off x="4788024" y="2636912"/>
                <a:ext cx="1097235" cy="720080"/>
                <a:chOff x="2826693" y="4437112"/>
                <a:chExt cx="1097235" cy="720080"/>
              </a:xfrm>
            </p:grpSpPr>
            <p:sp>
              <p:nvSpPr>
                <p:cNvPr id="4" name="3 Elipse"/>
                <p:cNvSpPr/>
                <p:nvPr/>
              </p:nvSpPr>
              <p:spPr>
                <a:xfrm>
                  <a:off x="2826693" y="4437112"/>
                  <a:ext cx="1097235" cy="720080"/>
                </a:xfrm>
                <a:prstGeom prst="ellipse">
                  <a:avLst/>
                </a:prstGeom>
                <a:solidFill>
                  <a:srgbClr val="C00000"/>
                </a:solidFill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s-ES" dirty="0"/>
                </a:p>
              </p:txBody>
            </p:sp>
            <p:sp>
              <p:nvSpPr>
                <p:cNvPr id="9" name="8 CuadroTexto"/>
                <p:cNvSpPr txBox="1"/>
                <p:nvPr/>
              </p:nvSpPr>
              <p:spPr>
                <a:xfrm>
                  <a:off x="2943262" y="4612486"/>
                  <a:ext cx="8640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 smtClean="0">
                      <a:solidFill>
                        <a:schemeClr val="bg1"/>
                      </a:solidFill>
                    </a:rPr>
                    <a:t>¿Qué?</a:t>
                  </a:r>
                  <a:endParaRPr lang="es-E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12 Grupo"/>
              <p:cNvGrpSpPr/>
              <p:nvPr/>
            </p:nvGrpSpPr>
            <p:grpSpPr>
              <a:xfrm>
                <a:off x="6057683" y="3177346"/>
                <a:ext cx="1097235" cy="720080"/>
                <a:chOff x="2826693" y="4437112"/>
                <a:chExt cx="1097235" cy="720080"/>
              </a:xfrm>
            </p:grpSpPr>
            <p:sp>
              <p:nvSpPr>
                <p:cNvPr id="14" name="13 Elipse"/>
                <p:cNvSpPr/>
                <p:nvPr/>
              </p:nvSpPr>
              <p:spPr>
                <a:xfrm>
                  <a:off x="2826693" y="4437112"/>
                  <a:ext cx="1097235" cy="720080"/>
                </a:xfrm>
                <a:prstGeom prst="ellipse">
                  <a:avLst/>
                </a:prstGeom>
                <a:solidFill>
                  <a:srgbClr val="C00000"/>
                </a:solidFill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s-ES" dirty="0"/>
                </a:p>
              </p:txBody>
            </p:sp>
            <p:sp>
              <p:nvSpPr>
                <p:cNvPr id="15" name="14 CuadroTexto"/>
                <p:cNvSpPr txBox="1"/>
                <p:nvPr/>
              </p:nvSpPr>
              <p:spPr>
                <a:xfrm>
                  <a:off x="2880625" y="4612486"/>
                  <a:ext cx="9806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 smtClean="0">
                      <a:solidFill>
                        <a:schemeClr val="bg1"/>
                      </a:solidFill>
                    </a:rPr>
                    <a:t>¿Quién?</a:t>
                  </a:r>
                  <a:endParaRPr lang="es-E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" name="15 Grupo"/>
              <p:cNvGrpSpPr/>
              <p:nvPr/>
            </p:nvGrpSpPr>
            <p:grpSpPr>
              <a:xfrm>
                <a:off x="6267454" y="4336669"/>
                <a:ext cx="1097235" cy="720080"/>
                <a:chOff x="2826693" y="4437112"/>
                <a:chExt cx="1097235" cy="720080"/>
              </a:xfrm>
            </p:grpSpPr>
            <p:sp>
              <p:nvSpPr>
                <p:cNvPr id="17" name="16 Elipse"/>
                <p:cNvSpPr/>
                <p:nvPr/>
              </p:nvSpPr>
              <p:spPr>
                <a:xfrm>
                  <a:off x="2826693" y="4437112"/>
                  <a:ext cx="1097235" cy="720080"/>
                </a:xfrm>
                <a:prstGeom prst="ellipse">
                  <a:avLst/>
                </a:prstGeom>
                <a:solidFill>
                  <a:srgbClr val="C00000"/>
                </a:solidFill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s-ES" dirty="0"/>
                </a:p>
              </p:txBody>
            </p:sp>
            <p:sp>
              <p:nvSpPr>
                <p:cNvPr id="18" name="17 CuadroTexto"/>
                <p:cNvSpPr txBox="1"/>
                <p:nvPr/>
              </p:nvSpPr>
              <p:spPr>
                <a:xfrm>
                  <a:off x="2880625" y="4612486"/>
                  <a:ext cx="9806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 smtClean="0">
                      <a:solidFill>
                        <a:schemeClr val="bg1"/>
                      </a:solidFill>
                    </a:rPr>
                    <a:t>¿Cómo?</a:t>
                  </a:r>
                  <a:endParaRPr lang="es-E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18 Grupo"/>
              <p:cNvGrpSpPr/>
              <p:nvPr/>
            </p:nvGrpSpPr>
            <p:grpSpPr>
              <a:xfrm>
                <a:off x="4860032" y="5157192"/>
                <a:ext cx="1152129" cy="720080"/>
                <a:chOff x="2826693" y="4437112"/>
                <a:chExt cx="1152129" cy="720080"/>
              </a:xfrm>
            </p:grpSpPr>
            <p:sp>
              <p:nvSpPr>
                <p:cNvPr id="20" name="19 Elipse"/>
                <p:cNvSpPr/>
                <p:nvPr/>
              </p:nvSpPr>
              <p:spPr>
                <a:xfrm>
                  <a:off x="2826693" y="4437112"/>
                  <a:ext cx="1097235" cy="720080"/>
                </a:xfrm>
                <a:prstGeom prst="ellipse">
                  <a:avLst/>
                </a:prstGeom>
                <a:solidFill>
                  <a:srgbClr val="C00000"/>
                </a:solidFill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s-ES" dirty="0"/>
                </a:p>
              </p:txBody>
            </p:sp>
            <p:sp>
              <p:nvSpPr>
                <p:cNvPr id="21" name="20 CuadroTexto"/>
                <p:cNvSpPr txBox="1"/>
                <p:nvPr/>
              </p:nvSpPr>
              <p:spPr>
                <a:xfrm>
                  <a:off x="2998157" y="4612486"/>
                  <a:ext cx="9806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 smtClean="0">
                      <a:solidFill>
                        <a:schemeClr val="bg1"/>
                      </a:solidFill>
                    </a:rPr>
                    <a:t>Lugar</a:t>
                  </a:r>
                  <a:endParaRPr lang="es-E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24 Grupo"/>
              <p:cNvGrpSpPr/>
              <p:nvPr/>
            </p:nvGrpSpPr>
            <p:grpSpPr>
              <a:xfrm>
                <a:off x="3491880" y="3213871"/>
                <a:ext cx="1251582" cy="720080"/>
                <a:chOff x="2799248" y="4437112"/>
                <a:chExt cx="1251582" cy="720080"/>
              </a:xfrm>
            </p:grpSpPr>
            <p:sp>
              <p:nvSpPr>
                <p:cNvPr id="26" name="25 Elipse"/>
                <p:cNvSpPr/>
                <p:nvPr/>
              </p:nvSpPr>
              <p:spPr>
                <a:xfrm>
                  <a:off x="2826693" y="4437112"/>
                  <a:ext cx="1097235" cy="720080"/>
                </a:xfrm>
                <a:prstGeom prst="ellipse">
                  <a:avLst/>
                </a:prstGeom>
                <a:solidFill>
                  <a:srgbClr val="C00000"/>
                </a:solidFill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s-ES" dirty="0"/>
                </a:p>
              </p:txBody>
            </p:sp>
            <p:sp>
              <p:nvSpPr>
                <p:cNvPr id="27" name="26 CuadroTexto"/>
                <p:cNvSpPr txBox="1"/>
                <p:nvPr/>
              </p:nvSpPr>
              <p:spPr>
                <a:xfrm>
                  <a:off x="2799248" y="4642949"/>
                  <a:ext cx="12515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b="1" dirty="0" smtClean="0">
                      <a:solidFill>
                        <a:schemeClr val="bg1"/>
                      </a:solidFill>
                    </a:rPr>
                    <a:t>¿Cuándo?</a:t>
                  </a:r>
                  <a:endParaRPr lang="es-E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68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65526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Los procesos se interrelacionan con otros procesos</a:t>
            </a:r>
            <a:endParaRPr lang="es-E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414415" cy="454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5" y="1484784"/>
            <a:ext cx="8879802" cy="40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95736" y="65526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¿Qué es un mapa de procesos?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6612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Un </a:t>
            </a:r>
            <a:r>
              <a:rPr lang="es-ES" sz="2400" b="1" dirty="0"/>
              <a:t>mapa de procesos</a:t>
            </a:r>
            <a:r>
              <a:rPr lang="es-ES" sz="2400" dirty="0"/>
              <a:t> es una </a:t>
            </a:r>
            <a:r>
              <a:rPr lang="es-ES" sz="2400" b="1" dirty="0"/>
              <a:t>representación gráfica</a:t>
            </a:r>
            <a:r>
              <a:rPr lang="es-ES" sz="2400" dirty="0"/>
              <a:t> que muestra cómo se interrelacionan todos los procesos de una empresa. </a:t>
            </a:r>
          </a:p>
        </p:txBody>
      </p:sp>
    </p:spTree>
    <p:extLst>
      <p:ext uri="{BB962C8B-B14F-4D97-AF65-F5344CB8AC3E}">
        <p14:creationId xmlns:p14="http://schemas.microsoft.com/office/powerpoint/2010/main" val="11065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84976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51520" y="620769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Mapa de procesos. Informe de autoevaluación institucional  2023.</a:t>
            </a:r>
            <a:endParaRPr lang="es-ES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Proceso de enseñanza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23528" y="162880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Conjunto de actividades mutuamente relacionadas encaminadas a la </a:t>
            </a:r>
            <a:r>
              <a:rPr lang="es-ES" sz="2400" dirty="0" smtClean="0"/>
              <a:t>transmisión de conocimientos del docente hacia el estudiante, a través de diversos, métodos, medios y formas organizativas.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Proceso de interacción e intercomunicación entre varios sujetos y, fundamentalmente tiene lugar en forma grupal, donde el pedagogo tiene un rol de gran importancia.  Planifica, organiza y conduce el proceso.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45120"/>
            <a:ext cx="3067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33" y="5045120"/>
            <a:ext cx="221061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69" y="5045120"/>
            <a:ext cx="2264047" cy="15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Proceso de aprendizaje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23528" y="162880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Conjunto de actividades mutuamente relacionadas encaminadas a la </a:t>
            </a:r>
            <a:r>
              <a:rPr lang="es-ES" sz="2400" dirty="0" smtClean="0"/>
              <a:t>adquisición de conocimientos, desarrollo de habilidades y formación de valores.</a:t>
            </a:r>
          </a:p>
          <a:p>
            <a:pPr algn="just"/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427938" y="3134838"/>
            <a:ext cx="8176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Los procesos de aprendizaje </a:t>
            </a:r>
            <a:r>
              <a:rPr lang="es-ES" sz="2400" dirty="0"/>
              <a:t>pueden darse en el entorno educativo y fuera de este</a:t>
            </a:r>
            <a:r>
              <a:rPr lang="es-ES" sz="2400" dirty="0" smtClean="0"/>
              <a:t>. Puede darse en casa con la interacción de los padres u otras personas; en internet, donde hay gran acceso a la información; en un parque; un museo; en la práctica profesional, entre muchas posibilidades de aprendizaje.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8" y="5073830"/>
            <a:ext cx="2048036" cy="13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69" y="5106854"/>
            <a:ext cx="2387460" cy="134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9" y="5136775"/>
            <a:ext cx="2250607" cy="131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01728" y="6203"/>
            <a:ext cx="1042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Calidad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605</Words>
  <Application>Microsoft Office PowerPoint</Application>
  <PresentationFormat>Presentación en pantalla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Sumario</vt:lpstr>
      <vt:lpstr>Proceso</vt:lpstr>
      <vt:lpstr>Presentación de PowerPoint</vt:lpstr>
      <vt:lpstr>Presentación de PowerPoint</vt:lpstr>
      <vt:lpstr>Presentación de PowerPoint</vt:lpstr>
      <vt:lpstr>Proceso de enseñanza</vt:lpstr>
      <vt:lpstr>Proceso de aprendizaje</vt:lpstr>
      <vt:lpstr>Proceso de autoaprendizaje</vt:lpstr>
      <vt:lpstr>Proceso de enseñanza y aprendizaje</vt:lpstr>
      <vt:lpstr>Proceso de enseñanza y aprendizaje </vt:lpstr>
      <vt:lpstr>Proceso de enseñanza y aprendizaje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Arbitro</dc:creator>
  <cp:lastModifiedBy>Arbitro</cp:lastModifiedBy>
  <cp:revision>59</cp:revision>
  <dcterms:created xsi:type="dcterms:W3CDTF">2024-01-21T23:15:30Z</dcterms:created>
  <dcterms:modified xsi:type="dcterms:W3CDTF">2024-02-12T03:02:33Z</dcterms:modified>
</cp:coreProperties>
</file>