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sldIdLst>
    <p:sldId id="257" r:id="rId2"/>
    <p:sldId id="258" r:id="rId3"/>
    <p:sldId id="259" r:id="rId4"/>
    <p:sldId id="261" r:id="rId5"/>
    <p:sldId id="262" r:id="rId6"/>
    <p:sldId id="263" r:id="rId7"/>
    <p:sldId id="264" r:id="rId8"/>
    <p:sldId id="265" r:id="rId9"/>
    <p:sldId id="266" r:id="rId10"/>
    <p:sldId id="267" r:id="rId11"/>
    <p:sldId id="268" r:id="rId12"/>
    <p:sldId id="271" r:id="rId13"/>
    <p:sldId id="272" r:id="rId14"/>
    <p:sldId id="273" r:id="rId15"/>
    <p:sldId id="274" r:id="rId16"/>
    <p:sldId id="275" r:id="rId17"/>
    <p:sldId id="335" r:id="rId18"/>
    <p:sldId id="336" r:id="rId19"/>
    <p:sldId id="276" r:id="rId20"/>
    <p:sldId id="277" r:id="rId21"/>
    <p:sldId id="278" r:id="rId22"/>
    <p:sldId id="279" r:id="rId23"/>
    <p:sldId id="280" r:id="rId24"/>
    <p:sldId id="281" r:id="rId25"/>
    <p:sldId id="282" r:id="rId26"/>
    <p:sldId id="283" r:id="rId27"/>
    <p:sldId id="284" r:id="rId28"/>
    <p:sldId id="337" r:id="rId29"/>
    <p:sldId id="285" r:id="rId30"/>
    <p:sldId id="286" r:id="rId31"/>
    <p:sldId id="288" r:id="rId32"/>
    <p:sldId id="289" r:id="rId33"/>
    <p:sldId id="290" r:id="rId34"/>
    <p:sldId id="291" r:id="rId35"/>
    <p:sldId id="292" r:id="rId36"/>
    <p:sldId id="293" r:id="rId37"/>
    <p:sldId id="294" r:id="rId38"/>
    <p:sldId id="295" r:id="rId39"/>
    <p:sldId id="296" r:id="rId40"/>
    <p:sldId id="297" r:id="rId41"/>
    <p:sldId id="338"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8" r:id="rId72"/>
    <p:sldId id="329" r:id="rId73"/>
    <p:sldId id="330" r:id="rId74"/>
    <p:sldId id="331" r:id="rId75"/>
    <p:sldId id="332" r:id="rId76"/>
    <p:sldId id="333" r:id="rId77"/>
    <p:sldId id="334" r:id="rId78"/>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8545" autoAdjust="0"/>
  </p:normalViewPr>
  <p:slideViewPr>
    <p:cSldViewPr snapToGrid="0">
      <p:cViewPr varScale="1">
        <p:scale>
          <a:sx n="61" d="100"/>
          <a:sy n="61" d="100"/>
        </p:scale>
        <p:origin x="102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634750-4B18-410B-B49B-F52970647CC1}" type="datetimeFigureOut">
              <a:rPr lang="es-ES" smtClean="0"/>
              <a:t>11/01/2021</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9BE65B-E49D-43C5-A2E4-F33D51A23F41}" type="slidenum">
              <a:rPr lang="es-ES" smtClean="0"/>
              <a:t>‹Nº›</a:t>
            </a:fld>
            <a:endParaRPr lang="es-ES"/>
          </a:p>
        </p:txBody>
      </p:sp>
    </p:spTree>
    <p:extLst>
      <p:ext uri="{BB962C8B-B14F-4D97-AF65-F5344CB8AC3E}">
        <p14:creationId xmlns:p14="http://schemas.microsoft.com/office/powerpoint/2010/main" val="1834066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 name="PlaceHolder 1"/>
          <p:cNvSpPr>
            <a:spLocks noGrp="1" noRot="1" noChangeAspect="1"/>
          </p:cNvSpPr>
          <p:nvPr>
            <p:ph type="sldImg"/>
          </p:nvPr>
        </p:nvSpPr>
        <p:spPr>
          <a:xfrm>
            <a:off x="685800" y="1143000"/>
            <a:ext cx="5486400" cy="3086100"/>
          </a:xfrm>
          <a:prstGeom prst="rect">
            <a:avLst/>
          </a:prstGeom>
        </p:spPr>
      </p:sp>
      <p:sp>
        <p:nvSpPr>
          <p:cNvPr id="1169"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es-CU" sz="2000" b="0" strike="noStrike" spc="-1" dirty="0">
                <a:latin typeface="Arial"/>
              </a:rPr>
              <a:t>1 porción olfatoria con las CO (células olfatorias</a:t>
            </a:r>
            <a:r>
              <a:rPr lang="es-CU" sz="2000" b="0" strike="noStrike" spc="-1" dirty="0" smtClean="0">
                <a:latin typeface="Arial"/>
              </a:rPr>
              <a:t>) localizada en la concha nasal superior,</a:t>
            </a:r>
            <a:r>
              <a:rPr lang="es-CU" sz="2000" b="0" strike="noStrike" spc="-1" baseline="0" dirty="0" smtClean="0">
                <a:latin typeface="Arial"/>
              </a:rPr>
              <a:t> techo y porción superior del tabique nasal</a:t>
            </a:r>
            <a:r>
              <a:rPr lang="es-CU" sz="2000" b="0" strike="noStrike" spc="-1" dirty="0" smtClean="0">
                <a:latin typeface="Arial"/>
              </a:rPr>
              <a:t> </a:t>
            </a:r>
          </a:p>
          <a:p>
            <a:pPr marL="216000" indent="-216000">
              <a:lnSpc>
                <a:spcPct val="100000"/>
              </a:lnSpc>
            </a:pPr>
            <a:r>
              <a:rPr lang="es-CU" sz="2000" b="0" strike="noStrike" spc="-1" dirty="0" smtClean="0">
                <a:latin typeface="Arial"/>
              </a:rPr>
              <a:t>2 </a:t>
            </a:r>
            <a:r>
              <a:rPr lang="es-CU" sz="2000" b="0" strike="noStrike" spc="-1" dirty="0">
                <a:latin typeface="Arial"/>
              </a:rPr>
              <a:t>porción </a:t>
            </a:r>
            <a:r>
              <a:rPr lang="es-CU" sz="2000" b="0" strike="noStrike" spc="-1" dirty="0" smtClean="0">
                <a:latin typeface="Arial"/>
              </a:rPr>
              <a:t>respiratoria localizada en la concha nasal media e inferior, en los 3 meatos y en la porción inferior del tabique nasa, presenta los dispositivos para la elaboración mecánica del aire (epitelio respiratorio cuyos cilios al vibrar purifican el aire, ya que eliminan partículas de polvo, las glandulas de la mucosa cuya secresión humedece el aire, y los plexos venosos de la lámina propia que calientan el aire</a:t>
            </a:r>
          </a:p>
          <a:p>
            <a:pPr marL="216000" indent="-216000">
              <a:lnSpc>
                <a:spcPct val="100000"/>
              </a:lnSpc>
            </a:pPr>
            <a:r>
              <a:rPr lang="es-CU" sz="2000" b="0" strike="noStrike" spc="-1" dirty="0" smtClean="0">
                <a:latin typeface="Arial"/>
              </a:rPr>
              <a:t> </a:t>
            </a:r>
            <a:r>
              <a:rPr lang="es-CU" sz="2000" b="0" strike="noStrike" spc="-1" dirty="0">
                <a:latin typeface="Arial"/>
              </a:rPr>
              <a:t>3 vestibulo </a:t>
            </a:r>
            <a:endParaRPr lang="es-CU" sz="2000" b="0" strike="noStrike" spc="-1" dirty="0" smtClean="0">
              <a:latin typeface="Arial"/>
            </a:endParaRPr>
          </a:p>
          <a:p>
            <a:pPr marL="216000" indent="-216000">
              <a:lnSpc>
                <a:spcPct val="100000"/>
              </a:lnSpc>
            </a:pPr>
            <a:r>
              <a:rPr lang="es-CU" sz="2000" b="0" strike="noStrike" spc="-1" dirty="0" smtClean="0">
                <a:latin typeface="Arial"/>
              </a:rPr>
              <a:t>A </a:t>
            </a:r>
            <a:r>
              <a:rPr lang="es-CU" sz="2000" b="0" strike="noStrike" spc="-1" dirty="0">
                <a:latin typeface="Arial"/>
              </a:rPr>
              <a:t>concha nasal superior </a:t>
            </a:r>
            <a:endParaRPr lang="es-CU" sz="2000" b="0" strike="noStrike" spc="-1" dirty="0" smtClean="0">
              <a:latin typeface="Arial"/>
            </a:endParaRPr>
          </a:p>
          <a:p>
            <a:pPr marL="216000" indent="-216000">
              <a:lnSpc>
                <a:spcPct val="100000"/>
              </a:lnSpc>
            </a:pPr>
            <a:r>
              <a:rPr lang="es-CU" sz="2000" b="0" strike="noStrike" spc="-1" dirty="0" smtClean="0">
                <a:latin typeface="Arial"/>
              </a:rPr>
              <a:t>B </a:t>
            </a:r>
            <a:r>
              <a:rPr lang="es-CU" sz="2000" b="0" strike="noStrike" spc="-1" dirty="0">
                <a:latin typeface="Arial"/>
              </a:rPr>
              <a:t>media </a:t>
            </a:r>
            <a:endParaRPr lang="es-CU" sz="2000" b="0" strike="noStrike" spc="-1" dirty="0" smtClean="0">
              <a:latin typeface="Arial"/>
            </a:endParaRPr>
          </a:p>
          <a:p>
            <a:pPr marL="216000" indent="-216000">
              <a:lnSpc>
                <a:spcPct val="100000"/>
              </a:lnSpc>
            </a:pPr>
            <a:r>
              <a:rPr lang="es-CU" sz="2000" b="0" strike="noStrike" spc="-1" dirty="0" smtClean="0">
                <a:latin typeface="Arial"/>
              </a:rPr>
              <a:t>C </a:t>
            </a:r>
            <a:r>
              <a:rPr lang="es-CU" sz="2000" b="0" strike="noStrike" spc="-1" dirty="0">
                <a:latin typeface="Arial"/>
              </a:rPr>
              <a:t>inferior </a:t>
            </a:r>
          </a:p>
        </p:txBody>
      </p:sp>
      <p:sp>
        <p:nvSpPr>
          <p:cNvPr id="1170"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9387B6D9-2354-424A-B7AA-AD1AE297531F}" type="slidenum">
              <a:rPr lang="es-CU" sz="1200" b="0" strike="noStrike" spc="-1">
                <a:solidFill>
                  <a:srgbClr val="000000"/>
                </a:solidFill>
                <a:latin typeface="Arial"/>
              </a:rPr>
              <a:t>16</a:t>
            </a:fld>
            <a:endParaRPr lang="es-CU" sz="1200" b="0" strike="noStrike" spc="-1">
              <a:latin typeface="Times New Roman"/>
            </a:endParaRPr>
          </a:p>
        </p:txBody>
      </p:sp>
    </p:spTree>
    <p:extLst>
      <p:ext uri="{BB962C8B-B14F-4D97-AF65-F5344CB8AC3E}">
        <p14:creationId xmlns:p14="http://schemas.microsoft.com/office/powerpoint/2010/main" val="1944956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5" name="TextShape 1"/>
          <p:cNvSpPr txBox="1"/>
          <p:nvPr/>
        </p:nvSpPr>
        <p:spPr>
          <a:xfrm>
            <a:off x="3884760" y="8685360"/>
            <a:ext cx="2971440" cy="458280"/>
          </a:xfrm>
          <a:prstGeom prst="rect">
            <a:avLst/>
          </a:prstGeom>
          <a:noFill/>
          <a:ln>
            <a:noFill/>
          </a:ln>
        </p:spPr>
        <p:txBody>
          <a:bodyPr anchor="b">
            <a:noAutofit/>
          </a:bodyPr>
          <a:lstStyle/>
          <a:p>
            <a:pPr algn="r">
              <a:lnSpc>
                <a:spcPct val="100000"/>
              </a:lnSpc>
            </a:pPr>
            <a:fld id="{C83C8EA2-A6A7-4506-892D-FF9F4948FBC6}" type="slidenum">
              <a:rPr lang="es-CU" sz="1200" b="0" strike="noStrike" spc="-1">
                <a:solidFill>
                  <a:srgbClr val="000000"/>
                </a:solidFill>
                <a:latin typeface="Calibri"/>
              </a:rPr>
              <a:t>31</a:t>
            </a:fld>
            <a:endParaRPr lang="es-CU" sz="1200" b="0" strike="noStrike" spc="-1">
              <a:latin typeface="Times New Roman"/>
            </a:endParaRPr>
          </a:p>
        </p:txBody>
      </p:sp>
      <p:sp>
        <p:nvSpPr>
          <p:cNvPr id="1196" name="PlaceHolder 2"/>
          <p:cNvSpPr>
            <a:spLocks noGrp="1" noRot="1" noChangeAspect="1"/>
          </p:cNvSpPr>
          <p:nvPr>
            <p:ph type="sldImg"/>
          </p:nvPr>
        </p:nvSpPr>
        <p:spPr>
          <a:xfrm>
            <a:off x="1371600" y="1143000"/>
            <a:ext cx="4114440" cy="3085920"/>
          </a:xfrm>
          <a:prstGeom prst="rect">
            <a:avLst/>
          </a:prstGeom>
        </p:spPr>
      </p:sp>
      <p:sp>
        <p:nvSpPr>
          <p:cNvPr id="1197" name="PlaceHolder 3"/>
          <p:cNvSpPr>
            <a:spLocks noGrp="1"/>
          </p:cNvSpPr>
          <p:nvPr>
            <p:ph type="body"/>
          </p:nvPr>
        </p:nvSpPr>
        <p:spPr>
          <a:xfrm>
            <a:off x="685800" y="4400640"/>
            <a:ext cx="5486040" cy="3600000"/>
          </a:xfrm>
          <a:prstGeom prst="rect">
            <a:avLst/>
          </a:prstGeom>
        </p:spPr>
        <p:txBody>
          <a:bodyPr>
            <a:noAutofit/>
          </a:bodyPr>
          <a:lstStyle/>
          <a:p>
            <a:pPr marL="457200" indent="-457200">
              <a:buAutoNum type="arabicPeriod"/>
            </a:pPr>
            <a:r>
              <a:rPr lang="es-ES" sz="2000" b="0" strike="noStrike" spc="-1" dirty="0" smtClean="0">
                <a:latin typeface="Arial"/>
              </a:rPr>
              <a:t>P</a:t>
            </a:r>
            <a:r>
              <a:rPr lang="es-CU" sz="2000" b="0" strike="noStrike" spc="-1" dirty="0" smtClean="0">
                <a:latin typeface="Arial"/>
              </a:rPr>
              <a:t>liegue vocal</a:t>
            </a:r>
          </a:p>
          <a:p>
            <a:pPr marL="457200" indent="-457200">
              <a:buAutoNum type="arabicPeriod"/>
            </a:pPr>
            <a:r>
              <a:rPr lang="es-ES" sz="2000" b="0" strike="noStrike" spc="-1" dirty="0" smtClean="0">
                <a:latin typeface="Arial"/>
              </a:rPr>
              <a:t>P</a:t>
            </a:r>
            <a:r>
              <a:rPr lang="es-CU" sz="2000" b="0" strike="noStrike" spc="-1" dirty="0" smtClean="0">
                <a:latin typeface="Arial"/>
              </a:rPr>
              <a:t>liegue vestibular</a:t>
            </a:r>
          </a:p>
          <a:p>
            <a:pPr marL="457200" indent="-457200">
              <a:buAutoNum type="arabicPeriod"/>
            </a:pPr>
            <a:r>
              <a:rPr lang="es-ES" sz="2000" b="0" strike="noStrike" spc="-1" dirty="0" smtClean="0">
                <a:latin typeface="Arial"/>
              </a:rPr>
              <a:t>G</a:t>
            </a:r>
            <a:r>
              <a:rPr lang="es-CU" sz="2000" b="0" strike="noStrike" spc="-1" dirty="0" smtClean="0">
                <a:latin typeface="Arial"/>
              </a:rPr>
              <a:t>lotis</a:t>
            </a:r>
          </a:p>
          <a:p>
            <a:pPr marL="457200" indent="-457200">
              <a:buAutoNum type="arabicPeriod"/>
            </a:pPr>
            <a:r>
              <a:rPr lang="es-ES" sz="2000" b="0" strike="noStrike" spc="-1" dirty="0" smtClean="0">
                <a:latin typeface="Arial"/>
              </a:rPr>
              <a:t>A</a:t>
            </a:r>
            <a:r>
              <a:rPr lang="es-CU" sz="2000" b="0" strike="noStrike" spc="-1" dirty="0" smtClean="0">
                <a:latin typeface="Arial"/>
              </a:rPr>
              <a:t>ditus laríngeo</a:t>
            </a:r>
            <a:endParaRPr lang="es-CU" sz="2000" b="0" strike="noStrike" spc="-1" dirty="0">
              <a:latin typeface="Arial"/>
            </a:endParaRPr>
          </a:p>
        </p:txBody>
      </p:sp>
    </p:spTree>
    <p:extLst>
      <p:ext uri="{BB962C8B-B14F-4D97-AF65-F5344CB8AC3E}">
        <p14:creationId xmlns:p14="http://schemas.microsoft.com/office/powerpoint/2010/main" val="902229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smtClean="0"/>
              <a:t>Sitio: glotis en la laringe</a:t>
            </a:r>
          </a:p>
          <a:p>
            <a:r>
              <a:rPr lang="es-MX" dirty="0" smtClean="0"/>
              <a:t>Incisión en la tráquea, entre os anillos traqueales superiores</a:t>
            </a:r>
            <a:endParaRPr lang="es-ES" dirty="0"/>
          </a:p>
        </p:txBody>
      </p:sp>
      <p:sp>
        <p:nvSpPr>
          <p:cNvPr id="4" name="Marcador de número de diapositiva 3"/>
          <p:cNvSpPr>
            <a:spLocks noGrp="1"/>
          </p:cNvSpPr>
          <p:nvPr>
            <p:ph type="sldNum" sz="quarter" idx="10"/>
          </p:nvPr>
        </p:nvSpPr>
        <p:spPr/>
        <p:txBody>
          <a:bodyPr/>
          <a:lstStyle/>
          <a:p>
            <a:fld id="{059BE65B-E49D-43C5-A2E4-F33D51A23F41}" type="slidenum">
              <a:rPr lang="es-ES" smtClean="0"/>
              <a:t>34</a:t>
            </a:fld>
            <a:endParaRPr lang="es-ES"/>
          </a:p>
        </p:txBody>
      </p:sp>
    </p:spTree>
    <p:extLst>
      <p:ext uri="{BB962C8B-B14F-4D97-AF65-F5344CB8AC3E}">
        <p14:creationId xmlns:p14="http://schemas.microsoft.com/office/powerpoint/2010/main" val="2708216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 name="PlaceHolder 1"/>
          <p:cNvSpPr>
            <a:spLocks noGrp="1" noRot="1" noChangeAspect="1"/>
          </p:cNvSpPr>
          <p:nvPr>
            <p:ph type="sldImg"/>
          </p:nvPr>
        </p:nvSpPr>
        <p:spPr>
          <a:xfrm>
            <a:off x="1371600" y="1143000"/>
            <a:ext cx="4114440" cy="3085920"/>
          </a:xfrm>
          <a:prstGeom prst="rect">
            <a:avLst/>
          </a:prstGeom>
        </p:spPr>
      </p:sp>
      <p:sp>
        <p:nvSpPr>
          <p:cNvPr id="1199" name="PlaceHolder 2"/>
          <p:cNvSpPr>
            <a:spLocks noGrp="1"/>
          </p:cNvSpPr>
          <p:nvPr>
            <p:ph type="body"/>
          </p:nvPr>
        </p:nvSpPr>
        <p:spPr>
          <a:xfrm>
            <a:off x="685800" y="4400640"/>
            <a:ext cx="5486040" cy="3600000"/>
          </a:xfrm>
          <a:prstGeom prst="rect">
            <a:avLst/>
          </a:prstGeom>
        </p:spPr>
        <p:txBody>
          <a:bodyPr>
            <a:noAutofit/>
          </a:bodyPr>
          <a:lstStyle/>
          <a:p>
            <a:pPr algn="just">
              <a:defRPr/>
            </a:pPr>
            <a:r>
              <a:rPr lang="es-ES" sz="2000" b="1" dirty="0" smtClean="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Situación: parte </a:t>
            </a:r>
            <a:r>
              <a:rPr lang="es-ES" sz="2000" b="1" dirty="0" err="1" smtClean="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anteroinferior</a:t>
            </a:r>
            <a:r>
              <a:rPr lang="es-ES" sz="2000" b="1" dirty="0" smtClean="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 del cuello y porción superior del tórax.</a:t>
            </a:r>
          </a:p>
          <a:p>
            <a:pPr algn="just">
              <a:defRPr/>
            </a:pPr>
            <a:r>
              <a:rPr lang="es-ES" sz="2000" b="1" dirty="0" smtClean="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Se extiende de la VI vértebra cervical a la V torácica.</a:t>
            </a:r>
          </a:p>
          <a:p>
            <a:pPr algn="just">
              <a:defRPr/>
            </a:pPr>
            <a:r>
              <a:rPr lang="es-ES" sz="2000" b="1" dirty="0" smtClean="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Constituida por un esqueleto cartilaginoso de anillos incompletos (16 a 20), los  cuales están unidos por los ligamentos anulares.</a:t>
            </a:r>
          </a:p>
          <a:p>
            <a:pPr algn="just">
              <a:defRPr/>
            </a:pPr>
            <a:r>
              <a:rPr lang="es-MX" sz="2000" b="1" dirty="0" smtClean="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PORCIONES: cervical y torácica</a:t>
            </a:r>
            <a:endParaRPr lang="es-ES" sz="2000" b="1" dirty="0" smtClean="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endParaRPr>
          </a:p>
          <a:p>
            <a:endParaRPr lang="es-CU" sz="2000" b="0" strike="noStrike" spc="-1" dirty="0">
              <a:latin typeface="Arial"/>
            </a:endParaRPr>
          </a:p>
        </p:txBody>
      </p:sp>
      <p:sp>
        <p:nvSpPr>
          <p:cNvPr id="1200"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94016A4C-11F3-4BF1-BD93-79C3C40623ED}" type="slidenum">
              <a:rPr lang="es-CU" sz="1200" b="0" strike="noStrike" spc="-1">
                <a:solidFill>
                  <a:srgbClr val="000000"/>
                </a:solidFill>
                <a:latin typeface="Arial"/>
              </a:rPr>
              <a:t>35</a:t>
            </a:fld>
            <a:endParaRPr lang="es-CU" sz="1200" b="0" strike="noStrike" spc="-1">
              <a:latin typeface="Times New Roman"/>
            </a:endParaRPr>
          </a:p>
        </p:txBody>
      </p:sp>
    </p:spTree>
    <p:extLst>
      <p:ext uri="{BB962C8B-B14F-4D97-AF65-F5344CB8AC3E}">
        <p14:creationId xmlns:p14="http://schemas.microsoft.com/office/powerpoint/2010/main" val="165437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1" name="TextShape 1"/>
          <p:cNvSpPr txBox="1"/>
          <p:nvPr/>
        </p:nvSpPr>
        <p:spPr>
          <a:xfrm>
            <a:off x="3884760" y="8685360"/>
            <a:ext cx="2971440" cy="458280"/>
          </a:xfrm>
          <a:prstGeom prst="rect">
            <a:avLst/>
          </a:prstGeom>
          <a:noFill/>
          <a:ln>
            <a:noFill/>
          </a:ln>
        </p:spPr>
        <p:txBody>
          <a:bodyPr anchor="b">
            <a:noAutofit/>
          </a:bodyPr>
          <a:lstStyle/>
          <a:p>
            <a:pPr algn="r">
              <a:lnSpc>
                <a:spcPct val="100000"/>
              </a:lnSpc>
            </a:pPr>
            <a:fld id="{C9D7A020-2C10-4DF7-BCC2-A846DF4DBB3A}" type="slidenum">
              <a:rPr lang="es-CU" sz="1200" b="0" strike="noStrike" spc="-1">
                <a:solidFill>
                  <a:srgbClr val="000000"/>
                </a:solidFill>
                <a:latin typeface="Calibri"/>
              </a:rPr>
              <a:t>36</a:t>
            </a:fld>
            <a:endParaRPr lang="es-CU" sz="1200" b="0" strike="noStrike" spc="-1">
              <a:latin typeface="Times New Roman"/>
            </a:endParaRPr>
          </a:p>
        </p:txBody>
      </p:sp>
      <p:sp>
        <p:nvSpPr>
          <p:cNvPr id="1202" name="PlaceHolder 2"/>
          <p:cNvSpPr>
            <a:spLocks noGrp="1" noRot="1" noChangeAspect="1"/>
          </p:cNvSpPr>
          <p:nvPr>
            <p:ph type="sldImg"/>
          </p:nvPr>
        </p:nvSpPr>
        <p:spPr>
          <a:xfrm>
            <a:off x="1371600" y="1143000"/>
            <a:ext cx="4114440" cy="3085920"/>
          </a:xfrm>
          <a:prstGeom prst="rect">
            <a:avLst/>
          </a:prstGeom>
        </p:spPr>
      </p:sp>
      <p:sp>
        <p:nvSpPr>
          <p:cNvPr id="1203" name="PlaceHolder 3"/>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es-CU" sz="2000" b="0" strike="noStrike" spc="-1">
                <a:latin typeface="Arial"/>
              </a:rPr>
              <a:t>Órgano Tráquea 1- Lámina propia  2-Glándulas mucosas 3- Cilios del epitelio respiratorio.</a:t>
            </a:r>
          </a:p>
        </p:txBody>
      </p:sp>
    </p:spTree>
    <p:extLst>
      <p:ext uri="{BB962C8B-B14F-4D97-AF65-F5344CB8AC3E}">
        <p14:creationId xmlns:p14="http://schemas.microsoft.com/office/powerpoint/2010/main" val="419948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4" name="PlaceHolder 1"/>
          <p:cNvSpPr>
            <a:spLocks noGrp="1" noRot="1" noChangeAspect="1"/>
          </p:cNvSpPr>
          <p:nvPr>
            <p:ph type="sldImg"/>
          </p:nvPr>
        </p:nvSpPr>
        <p:spPr>
          <a:xfrm>
            <a:off x="1371600" y="1143000"/>
            <a:ext cx="4114440" cy="3085920"/>
          </a:xfrm>
          <a:prstGeom prst="rect">
            <a:avLst/>
          </a:prstGeom>
        </p:spPr>
      </p:sp>
      <p:sp>
        <p:nvSpPr>
          <p:cNvPr id="1205"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es-CU" sz="2000" b="0" strike="noStrike" spc="-1">
                <a:latin typeface="Arial"/>
              </a:rPr>
              <a:t>Tráquea 1 mucosa 2 submucosa 3 capa de cartílago hialino 4 glándulas mucosas</a:t>
            </a:r>
          </a:p>
        </p:txBody>
      </p:sp>
      <p:sp>
        <p:nvSpPr>
          <p:cNvPr id="1206"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ADC02B3D-A3BE-48C1-A40E-008FECB14436}" type="slidenum">
              <a:rPr lang="es-CU" sz="1200" b="0" strike="noStrike" spc="-1">
                <a:solidFill>
                  <a:srgbClr val="000000"/>
                </a:solidFill>
                <a:latin typeface="Calibri"/>
              </a:rPr>
              <a:t>37</a:t>
            </a:fld>
            <a:endParaRPr lang="es-CU" sz="1200" b="0" strike="noStrike" spc="-1">
              <a:latin typeface="Times New Roman"/>
            </a:endParaRPr>
          </a:p>
        </p:txBody>
      </p:sp>
    </p:spTree>
    <p:extLst>
      <p:ext uri="{BB962C8B-B14F-4D97-AF65-F5344CB8AC3E}">
        <p14:creationId xmlns:p14="http://schemas.microsoft.com/office/powerpoint/2010/main" val="2403376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7" name="TextShape 1"/>
          <p:cNvSpPr txBox="1"/>
          <p:nvPr/>
        </p:nvSpPr>
        <p:spPr>
          <a:xfrm>
            <a:off x="3884760" y="8685360"/>
            <a:ext cx="2971440" cy="458280"/>
          </a:xfrm>
          <a:prstGeom prst="rect">
            <a:avLst/>
          </a:prstGeom>
          <a:noFill/>
          <a:ln>
            <a:noFill/>
          </a:ln>
        </p:spPr>
        <p:txBody>
          <a:bodyPr anchor="b">
            <a:noAutofit/>
          </a:bodyPr>
          <a:lstStyle/>
          <a:p>
            <a:pPr algn="r">
              <a:lnSpc>
                <a:spcPct val="100000"/>
              </a:lnSpc>
            </a:pPr>
            <a:fld id="{79E85243-9CCF-467D-B7C5-3EDF8F9873A2}" type="slidenum">
              <a:rPr lang="es-CU" sz="1200" b="0" strike="noStrike" spc="-1">
                <a:solidFill>
                  <a:srgbClr val="000000"/>
                </a:solidFill>
                <a:latin typeface="Calibri"/>
              </a:rPr>
              <a:t>38</a:t>
            </a:fld>
            <a:endParaRPr lang="es-CU" sz="1200" b="0" strike="noStrike" spc="-1">
              <a:latin typeface="Times New Roman"/>
            </a:endParaRPr>
          </a:p>
        </p:txBody>
      </p:sp>
      <p:sp>
        <p:nvSpPr>
          <p:cNvPr id="1208" name="PlaceHolder 2"/>
          <p:cNvSpPr>
            <a:spLocks noGrp="1" noRot="1" noChangeAspect="1"/>
          </p:cNvSpPr>
          <p:nvPr>
            <p:ph type="sldImg"/>
          </p:nvPr>
        </p:nvSpPr>
        <p:spPr>
          <a:xfrm>
            <a:off x="1371600" y="1143000"/>
            <a:ext cx="4114440" cy="3085920"/>
          </a:xfrm>
          <a:prstGeom prst="rect">
            <a:avLst/>
          </a:prstGeom>
        </p:spPr>
      </p:sp>
      <p:sp>
        <p:nvSpPr>
          <p:cNvPr id="1209" name="PlaceHolder 3"/>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es-CU" sz="2000" b="0" strike="noStrike" spc="-1">
                <a:latin typeface="Arial"/>
              </a:rPr>
              <a:t>Tráquea 1.Epitelio seudo estratificado cilíndrico ciliado con células caliciformes o epitelio respiratorio. 2-Glándulas mucosas 3-capa de cartílago hialino 4- Adventicia o tejido conectivo laxo y fibrosos. 5. células caliciformes  6. epitelio respiratorio</a:t>
            </a:r>
          </a:p>
        </p:txBody>
      </p:sp>
    </p:spTree>
    <p:extLst>
      <p:ext uri="{BB962C8B-B14F-4D97-AF65-F5344CB8AC3E}">
        <p14:creationId xmlns:p14="http://schemas.microsoft.com/office/powerpoint/2010/main" val="2128137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fontAlgn="base">
              <a:spcBef>
                <a:spcPct val="20000"/>
              </a:spcBef>
              <a:spcAft>
                <a:spcPct val="0"/>
              </a:spcAft>
              <a:buClr>
                <a:schemeClr val="hlink"/>
              </a:buClr>
            </a:pPr>
            <a:r>
              <a:rPr lang="en-US" dirty="0" err="1" smtClean="0">
                <a:latin typeface="Cambria" panose="02040503050406030204" pitchFamily="18" charset="0"/>
                <a:ea typeface="Cambria" panose="02040503050406030204" pitchFamily="18" charset="0"/>
              </a:rPr>
              <a:t>Porción</a:t>
            </a:r>
            <a:r>
              <a:rPr lang="en-US" dirty="0" smtClean="0">
                <a:latin typeface="Cambria" panose="02040503050406030204" pitchFamily="18" charset="0"/>
                <a:ea typeface="Cambria" panose="02040503050406030204" pitchFamily="18" charset="0"/>
              </a:rPr>
              <a:t> cervical</a:t>
            </a:r>
          </a:p>
          <a:p>
            <a:pPr lvl="0" fontAlgn="base">
              <a:spcBef>
                <a:spcPct val="20000"/>
              </a:spcBef>
              <a:spcAft>
                <a:spcPct val="0"/>
              </a:spcAft>
              <a:buClr>
                <a:schemeClr val="hlink"/>
              </a:buClr>
            </a:pPr>
            <a:r>
              <a:rPr lang="en-US" dirty="0" smtClean="0">
                <a:latin typeface="Cambria" panose="02040503050406030204" pitchFamily="18" charset="0"/>
                <a:ea typeface="Cambria" panose="02040503050406030204" pitchFamily="18" charset="0"/>
              </a:rPr>
              <a:t>Anterior:</a:t>
            </a:r>
          </a:p>
          <a:p>
            <a:pPr marL="533400" lvl="0" indent="-533400" fontAlgn="base">
              <a:spcBef>
                <a:spcPct val="20000"/>
              </a:spcBef>
              <a:spcAft>
                <a:spcPct val="0"/>
              </a:spcAft>
              <a:buClr>
                <a:schemeClr val="hlink"/>
              </a:buClr>
              <a:buFont typeface="Arial" panose="020B0604020202020204" pitchFamily="34" charset="0"/>
              <a:buChar char="•"/>
            </a:pPr>
            <a:r>
              <a:rPr lang="en-US" dirty="0" err="1" smtClean="0">
                <a:latin typeface="Cambria" panose="02040503050406030204" pitchFamily="18" charset="0"/>
                <a:ea typeface="Cambria" panose="02040503050406030204" pitchFamily="18" charset="0"/>
              </a:rPr>
              <a:t>Istmo</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glándula</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tiroides</a:t>
            </a:r>
            <a:endParaRPr lang="en-US" dirty="0" smtClean="0">
              <a:latin typeface="Cambria" panose="02040503050406030204" pitchFamily="18" charset="0"/>
              <a:ea typeface="Cambria" panose="02040503050406030204" pitchFamily="18" charset="0"/>
            </a:endParaRPr>
          </a:p>
          <a:p>
            <a:pPr marL="533400" lvl="0" indent="-533400" fontAlgn="base">
              <a:spcBef>
                <a:spcPct val="20000"/>
              </a:spcBef>
              <a:spcAft>
                <a:spcPct val="0"/>
              </a:spcAft>
              <a:buClr>
                <a:schemeClr val="hlink"/>
              </a:buClr>
              <a:buFont typeface="Arial" panose="020B0604020202020204" pitchFamily="34" charset="0"/>
              <a:buChar char="•"/>
            </a:pPr>
            <a:r>
              <a:rPr lang="en-US" dirty="0" smtClean="0">
                <a:latin typeface="Cambria" panose="02040503050406030204" pitchFamily="18" charset="0"/>
                <a:ea typeface="Cambria" panose="02040503050406030204" pitchFamily="18" charset="0"/>
              </a:rPr>
              <a:t>A y V. </a:t>
            </a:r>
            <a:r>
              <a:rPr lang="en-US" dirty="0" err="1" smtClean="0">
                <a:latin typeface="Cambria" panose="02040503050406030204" pitchFamily="18" charset="0"/>
                <a:ea typeface="Cambria" panose="02040503050406030204" pitchFamily="18" charset="0"/>
              </a:rPr>
              <a:t>tiroideas</a:t>
            </a:r>
            <a:endParaRPr lang="en-US" dirty="0" smtClean="0">
              <a:latin typeface="Cambria" panose="02040503050406030204" pitchFamily="18" charset="0"/>
              <a:ea typeface="Cambria" panose="02040503050406030204" pitchFamily="18" charset="0"/>
            </a:endParaRPr>
          </a:p>
          <a:p>
            <a:pPr marL="533400" lvl="0" indent="-533400" fontAlgn="base">
              <a:spcBef>
                <a:spcPct val="20000"/>
              </a:spcBef>
              <a:spcAft>
                <a:spcPct val="0"/>
              </a:spcAft>
              <a:buClr>
                <a:schemeClr val="hlink"/>
              </a:buClr>
              <a:buFont typeface="Arial" panose="020B0604020202020204" pitchFamily="34" charset="0"/>
              <a:buChar char="•"/>
            </a:pPr>
            <a:r>
              <a:rPr lang="en-US" dirty="0" smtClean="0">
                <a:latin typeface="Cambria" panose="02040503050406030204" pitchFamily="18" charset="0"/>
                <a:ea typeface="Cambria" panose="02040503050406030204" pitchFamily="18" charset="0"/>
              </a:rPr>
              <a:t>Arco </a:t>
            </a:r>
            <a:r>
              <a:rPr lang="en-US" dirty="0" err="1" smtClean="0">
                <a:latin typeface="Cambria" panose="02040503050406030204" pitchFamily="18" charset="0"/>
                <a:ea typeface="Cambria" panose="02040503050406030204" pitchFamily="18" charset="0"/>
              </a:rPr>
              <a:t>venoso</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yugular</a:t>
            </a:r>
            <a:endParaRPr lang="en-US" dirty="0" smtClean="0">
              <a:latin typeface="Cambria" panose="02040503050406030204" pitchFamily="18" charset="0"/>
              <a:ea typeface="Cambria" panose="02040503050406030204" pitchFamily="18" charset="0"/>
            </a:endParaRPr>
          </a:p>
          <a:p>
            <a:pPr marL="533400" lvl="0" indent="-533400" fontAlgn="base">
              <a:spcBef>
                <a:spcPct val="20000"/>
              </a:spcBef>
              <a:spcAft>
                <a:spcPct val="0"/>
              </a:spcAft>
              <a:buClr>
                <a:schemeClr val="hlink"/>
              </a:buClr>
              <a:buFont typeface="Arial" panose="020B0604020202020204" pitchFamily="34" charset="0"/>
              <a:buChar char="•"/>
            </a:pPr>
            <a:r>
              <a:rPr lang="en-US" dirty="0" err="1" smtClean="0">
                <a:latin typeface="Cambria" panose="02040503050406030204" pitchFamily="18" charset="0"/>
                <a:ea typeface="Cambria" panose="02040503050406030204" pitchFamily="18" charset="0"/>
              </a:rPr>
              <a:t>Timo</a:t>
            </a:r>
            <a:r>
              <a:rPr lang="en-US" dirty="0" smtClean="0">
                <a:latin typeface="Cambria" panose="02040503050406030204" pitchFamily="18" charset="0"/>
                <a:ea typeface="Cambria" panose="02040503050406030204" pitchFamily="18" charset="0"/>
              </a:rPr>
              <a:t>, </a:t>
            </a:r>
          </a:p>
          <a:p>
            <a:pPr marL="533400" lvl="0" indent="-533400" fontAlgn="base">
              <a:spcBef>
                <a:spcPct val="20000"/>
              </a:spcBef>
              <a:spcAft>
                <a:spcPct val="0"/>
              </a:spcAft>
              <a:buClr>
                <a:schemeClr val="hlink"/>
              </a:buClr>
              <a:buFont typeface="Arial" panose="020B0604020202020204" pitchFamily="34" charset="0"/>
              <a:buChar char="•"/>
            </a:pPr>
            <a:r>
              <a:rPr lang="en-US" dirty="0" err="1" smtClean="0">
                <a:latin typeface="Cambria" panose="02040503050406030204" pitchFamily="18" charset="0"/>
                <a:ea typeface="Cambria" panose="02040503050406030204" pitchFamily="18" charset="0"/>
              </a:rPr>
              <a:t>Musculos</a:t>
            </a:r>
            <a:r>
              <a:rPr lang="en-US" dirty="0" smtClean="0">
                <a:latin typeface="Cambria" panose="02040503050406030204" pitchFamily="18" charset="0"/>
                <a:ea typeface="Cambria" panose="02040503050406030204" pitchFamily="18" charset="0"/>
              </a:rPr>
              <a:t> EH, ET</a:t>
            </a:r>
          </a:p>
          <a:p>
            <a:pPr marL="533400" lvl="0" indent="-533400" fontAlgn="base">
              <a:spcBef>
                <a:spcPct val="20000"/>
              </a:spcBef>
              <a:spcAft>
                <a:spcPct val="0"/>
              </a:spcAft>
              <a:buClr>
                <a:schemeClr val="hlink"/>
              </a:buClr>
              <a:buFont typeface="Arial" panose="020B0604020202020204" pitchFamily="34" charset="0"/>
              <a:buChar char="•"/>
            </a:pPr>
            <a:r>
              <a:rPr lang="en-US" dirty="0" smtClean="0">
                <a:latin typeface="Cambria" panose="02040503050406030204" pitchFamily="18" charset="0"/>
                <a:ea typeface="Cambria" panose="02040503050406030204" pitchFamily="18" charset="0"/>
              </a:rPr>
              <a:t>Ap. cervical </a:t>
            </a:r>
          </a:p>
          <a:p>
            <a:pPr marL="533400" lvl="0" indent="-533400" fontAlgn="base">
              <a:spcBef>
                <a:spcPct val="20000"/>
              </a:spcBef>
              <a:spcAft>
                <a:spcPct val="0"/>
              </a:spcAft>
              <a:buClr>
                <a:schemeClr val="hlink"/>
              </a:buClr>
              <a:buFont typeface="Arial" panose="020B0604020202020204" pitchFamily="34" charset="0"/>
              <a:buChar char="•"/>
            </a:pPr>
            <a:r>
              <a:rPr lang="en-US" dirty="0" err="1" smtClean="0">
                <a:latin typeface="Cambria" panose="02040503050406030204" pitchFamily="18" charset="0"/>
                <a:ea typeface="Cambria" panose="02040503050406030204" pitchFamily="18" charset="0"/>
              </a:rPr>
              <a:t>Músculo</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Platisma</a:t>
            </a:r>
            <a:endParaRPr lang="en-US" dirty="0" smtClean="0">
              <a:latin typeface="Cambria" panose="02040503050406030204" pitchFamily="18" charset="0"/>
              <a:ea typeface="Cambria" panose="02040503050406030204" pitchFamily="18" charset="0"/>
            </a:endParaRPr>
          </a:p>
          <a:p>
            <a:pPr marL="533400" lvl="0" indent="-533400" fontAlgn="base">
              <a:spcBef>
                <a:spcPct val="20000"/>
              </a:spcBef>
              <a:spcAft>
                <a:spcPct val="0"/>
              </a:spcAft>
              <a:buClr>
                <a:schemeClr val="hlink"/>
              </a:buClr>
              <a:buFont typeface="Arial" panose="020B0604020202020204" pitchFamily="34" charset="0"/>
              <a:buChar char="•"/>
            </a:pPr>
            <a:r>
              <a:rPr lang="en-US" dirty="0" err="1" smtClean="0">
                <a:latin typeface="Cambria" panose="02040503050406030204" pitchFamily="18" charset="0"/>
                <a:ea typeface="Cambria" panose="02040503050406030204" pitchFamily="18" charset="0"/>
              </a:rPr>
              <a:t>Piel</a:t>
            </a:r>
            <a:endParaRPr lang="en-US" dirty="0" smtClean="0">
              <a:latin typeface="Cambria" panose="02040503050406030204" pitchFamily="18" charset="0"/>
              <a:ea typeface="Cambria" panose="02040503050406030204" pitchFamily="18" charset="0"/>
            </a:endParaRPr>
          </a:p>
          <a:p>
            <a:pPr marL="533400" lvl="0" indent="-533400" fontAlgn="base">
              <a:spcBef>
                <a:spcPct val="20000"/>
              </a:spcBef>
              <a:spcAft>
                <a:spcPct val="0"/>
              </a:spcAft>
              <a:buClr>
                <a:schemeClr val="hlink"/>
              </a:buClr>
            </a:pPr>
            <a:r>
              <a:rPr lang="en-US" dirty="0" err="1" smtClean="0">
                <a:latin typeface="Cambria" panose="02040503050406030204" pitchFamily="18" charset="0"/>
                <a:ea typeface="Cambria" panose="02040503050406030204" pitchFamily="18" charset="0"/>
              </a:rPr>
              <a:t>Porción</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torácica</a:t>
            </a:r>
            <a:r>
              <a:rPr lang="en-US" dirty="0" smtClean="0">
                <a:latin typeface="Cambria" panose="02040503050406030204" pitchFamily="18" charset="0"/>
                <a:ea typeface="Cambria" panose="02040503050406030204" pitchFamily="18" charset="0"/>
              </a:rPr>
              <a:t>:</a:t>
            </a:r>
          </a:p>
          <a:p>
            <a:pPr marL="533400" lvl="0" indent="-533400" fontAlgn="base">
              <a:spcBef>
                <a:spcPct val="20000"/>
              </a:spcBef>
              <a:spcAft>
                <a:spcPct val="0"/>
              </a:spcAft>
              <a:buClr>
                <a:schemeClr val="hlink"/>
              </a:buClr>
            </a:pPr>
            <a:r>
              <a:rPr lang="en-US" dirty="0" smtClean="0">
                <a:latin typeface="Cambria" panose="02040503050406030204" pitchFamily="18" charset="0"/>
                <a:ea typeface="Cambria" panose="02040503050406030204" pitchFamily="18" charset="0"/>
              </a:rPr>
              <a:t>Anterior</a:t>
            </a:r>
          </a:p>
          <a:p>
            <a:pPr marL="533400" lvl="0" indent="-533400" fontAlgn="base">
              <a:spcBef>
                <a:spcPct val="20000"/>
              </a:spcBef>
              <a:spcAft>
                <a:spcPct val="0"/>
              </a:spcAft>
              <a:buClr>
                <a:schemeClr val="hlink"/>
              </a:buClr>
              <a:buFont typeface="Arial" panose="020B0604020202020204" pitchFamily="34" charset="0"/>
              <a:buChar char="•"/>
            </a:pPr>
            <a:r>
              <a:rPr lang="en-US" dirty="0" err="1" smtClean="0">
                <a:latin typeface="Cambria" panose="02040503050406030204" pitchFamily="18" charset="0"/>
                <a:ea typeface="Cambria" panose="02040503050406030204" pitchFamily="18" charset="0"/>
              </a:rPr>
              <a:t>Timo</a:t>
            </a:r>
            <a:r>
              <a:rPr lang="en-US" dirty="0" smtClean="0">
                <a:latin typeface="Cambria" panose="02040503050406030204" pitchFamily="18" charset="0"/>
                <a:ea typeface="Cambria" panose="02040503050406030204" pitchFamily="18" charset="0"/>
              </a:rPr>
              <a:t> o </a:t>
            </a:r>
            <a:r>
              <a:rPr lang="en-US" dirty="0" err="1" smtClean="0">
                <a:latin typeface="Cambria" panose="02040503050406030204" pitchFamily="18" charset="0"/>
                <a:ea typeface="Cambria" panose="02040503050406030204" pitchFamily="18" charset="0"/>
              </a:rPr>
              <a:t>sus</a:t>
            </a:r>
            <a:r>
              <a:rPr lang="en-US" dirty="0" smtClean="0">
                <a:latin typeface="Cambria" panose="02040503050406030204" pitchFamily="18" charset="0"/>
                <a:ea typeface="Cambria" panose="02040503050406030204" pitchFamily="18" charset="0"/>
              </a:rPr>
              <a:t> </a:t>
            </a:r>
            <a:r>
              <a:rPr lang="en-US" dirty="0" err="1" smtClean="0">
                <a:latin typeface="Cambria" panose="02040503050406030204" pitchFamily="18" charset="0"/>
                <a:ea typeface="Cambria" panose="02040503050406030204" pitchFamily="18" charset="0"/>
              </a:rPr>
              <a:t>restos</a:t>
            </a:r>
            <a:endParaRPr lang="en-US" dirty="0" smtClean="0">
              <a:latin typeface="Cambria" panose="02040503050406030204" pitchFamily="18" charset="0"/>
              <a:ea typeface="Cambria" panose="02040503050406030204" pitchFamily="18" charset="0"/>
            </a:endParaRPr>
          </a:p>
          <a:p>
            <a:pPr marL="533400" lvl="0" indent="-533400" fontAlgn="base">
              <a:spcBef>
                <a:spcPct val="20000"/>
              </a:spcBef>
              <a:spcAft>
                <a:spcPct val="0"/>
              </a:spcAft>
              <a:buClr>
                <a:schemeClr val="hlink"/>
              </a:buClr>
              <a:buFont typeface="Arial" panose="020B0604020202020204" pitchFamily="34" charset="0"/>
              <a:buChar char="•"/>
            </a:pPr>
            <a:r>
              <a:rPr lang="en-US" dirty="0" smtClean="0">
                <a:latin typeface="Cambria" panose="02040503050406030204" pitchFamily="18" charset="0"/>
                <a:ea typeface="Cambria" panose="02040503050406030204" pitchFamily="18" charset="0"/>
              </a:rPr>
              <a:t>VBCI, </a:t>
            </a:r>
          </a:p>
          <a:p>
            <a:pPr marL="533400" lvl="0" indent="-533400" fontAlgn="base">
              <a:spcBef>
                <a:spcPct val="20000"/>
              </a:spcBef>
              <a:spcAft>
                <a:spcPct val="0"/>
              </a:spcAft>
              <a:buClr>
                <a:schemeClr val="hlink"/>
              </a:buClr>
              <a:buFont typeface="Arial" panose="020B0604020202020204" pitchFamily="34" charset="0"/>
              <a:buChar char="•"/>
            </a:pPr>
            <a:r>
              <a:rPr lang="en-US" dirty="0" smtClean="0">
                <a:latin typeface="Cambria" panose="02040503050406030204" pitchFamily="18" charset="0"/>
                <a:ea typeface="Cambria" panose="02040503050406030204" pitchFamily="18" charset="0"/>
              </a:rPr>
              <a:t>Arco </a:t>
            </a:r>
            <a:r>
              <a:rPr lang="en-US" dirty="0" err="1" smtClean="0">
                <a:latin typeface="Cambria" panose="02040503050406030204" pitchFamily="18" charset="0"/>
                <a:ea typeface="Cambria" panose="02040503050406030204" pitchFamily="18" charset="0"/>
              </a:rPr>
              <a:t>aórtico</a:t>
            </a:r>
            <a:endParaRPr lang="en-US" dirty="0" smtClean="0">
              <a:latin typeface="Cambria" panose="02040503050406030204" pitchFamily="18" charset="0"/>
              <a:ea typeface="Cambria" panose="02040503050406030204" pitchFamily="18" charset="0"/>
            </a:endParaRPr>
          </a:p>
          <a:p>
            <a:pPr marL="533400" lvl="0" indent="-533400" fontAlgn="base">
              <a:spcBef>
                <a:spcPct val="20000"/>
              </a:spcBef>
              <a:spcAft>
                <a:spcPct val="0"/>
              </a:spcAft>
              <a:buClr>
                <a:schemeClr val="hlink"/>
              </a:buClr>
              <a:buFont typeface="Arial" panose="020B0604020202020204" pitchFamily="34" charset="0"/>
              <a:buChar char="•"/>
            </a:pPr>
            <a:r>
              <a:rPr lang="en-US" dirty="0" smtClean="0">
                <a:latin typeface="Cambria" panose="02040503050406030204" pitchFamily="18" charset="0"/>
                <a:ea typeface="Cambria" panose="02040503050406030204" pitchFamily="18" charset="0"/>
              </a:rPr>
              <a:t>TBC,</a:t>
            </a:r>
          </a:p>
          <a:p>
            <a:pPr marL="533400" lvl="0" indent="-533400" fontAlgn="base">
              <a:spcBef>
                <a:spcPct val="20000"/>
              </a:spcBef>
              <a:spcAft>
                <a:spcPct val="0"/>
              </a:spcAft>
              <a:buClr>
                <a:schemeClr val="hlink"/>
              </a:buClr>
              <a:buFont typeface="Arial" panose="020B0604020202020204" pitchFamily="34" charset="0"/>
              <a:buChar char="•"/>
            </a:pPr>
            <a:r>
              <a:rPr lang="en-US" dirty="0" smtClean="0">
                <a:latin typeface="Cambria" panose="02040503050406030204" pitchFamily="18" charset="0"/>
                <a:ea typeface="Cambria" panose="02040503050406030204" pitchFamily="18" charset="0"/>
              </a:rPr>
              <a:t>ACCI</a:t>
            </a:r>
          </a:p>
          <a:p>
            <a:pPr marL="533400" lvl="0" indent="-533400" algn="just" fontAlgn="base">
              <a:spcBef>
                <a:spcPct val="20000"/>
              </a:spcBef>
              <a:spcAft>
                <a:spcPct val="0"/>
              </a:spcAft>
              <a:buClr>
                <a:schemeClr val="hlink"/>
              </a:buClr>
            </a:pPr>
            <a:r>
              <a:rPr lang="es-ES" dirty="0" smtClean="0">
                <a:latin typeface="Cambria" panose="02040503050406030204" pitchFamily="18" charset="0"/>
                <a:ea typeface="Cambria" panose="02040503050406030204" pitchFamily="18" charset="0"/>
              </a:rPr>
              <a:t>Laterales:</a:t>
            </a:r>
          </a:p>
          <a:p>
            <a:pPr marL="533400" lvl="0" indent="-533400" algn="just" fontAlgn="base">
              <a:spcBef>
                <a:spcPct val="20000"/>
              </a:spcBef>
              <a:spcAft>
                <a:spcPct val="0"/>
              </a:spcAft>
              <a:buClr>
                <a:schemeClr val="hlink"/>
              </a:buClr>
              <a:buFont typeface="Arial" panose="020B0604020202020204" pitchFamily="34" charset="0"/>
              <a:buChar char="•"/>
            </a:pPr>
            <a:r>
              <a:rPr lang="es-ES" dirty="0" smtClean="0">
                <a:latin typeface="Cambria" panose="02040503050406030204" pitchFamily="18" charset="0"/>
                <a:ea typeface="Cambria" panose="02040503050406030204" pitchFamily="18" charset="0"/>
              </a:rPr>
              <a:t>Lóbulos laterales de la glándula Tiroides</a:t>
            </a:r>
          </a:p>
          <a:p>
            <a:pPr marL="533400" indent="-533400" algn="just" fontAlgn="base">
              <a:spcBef>
                <a:spcPct val="20000"/>
              </a:spcBef>
              <a:spcAft>
                <a:spcPct val="0"/>
              </a:spcAft>
              <a:buClr>
                <a:schemeClr val="hlink"/>
              </a:buClr>
              <a:buFont typeface="Arial" panose="020B0604020202020204" pitchFamily="34" charset="0"/>
              <a:buChar char="•"/>
            </a:pPr>
            <a:r>
              <a:rPr lang="es-ES" dirty="0" smtClean="0">
                <a:latin typeface="Cambria" panose="02040503050406030204" pitchFamily="18" charset="0"/>
                <a:ea typeface="Cambria" panose="02040503050406030204" pitchFamily="18" charset="0"/>
              </a:rPr>
              <a:t>Paquete </a:t>
            </a:r>
            <a:r>
              <a:rPr lang="es-ES" dirty="0" err="1" smtClean="0">
                <a:latin typeface="Cambria" panose="02040503050406030204" pitchFamily="18" charset="0"/>
                <a:ea typeface="Cambria" panose="02040503050406030204" pitchFamily="18" charset="0"/>
              </a:rPr>
              <a:t>Vásculo</a:t>
            </a:r>
            <a:r>
              <a:rPr lang="es-ES" dirty="0" smtClean="0">
                <a:latin typeface="Cambria" panose="02040503050406030204" pitchFamily="18" charset="0"/>
                <a:ea typeface="Cambria" panose="02040503050406030204" pitchFamily="18" charset="0"/>
              </a:rPr>
              <a:t> nervioso del cuello: ACC, VYI, n. vago</a:t>
            </a:r>
          </a:p>
          <a:p>
            <a:pPr marL="533400" lvl="0" indent="-533400" algn="just" fontAlgn="base">
              <a:spcBef>
                <a:spcPct val="20000"/>
              </a:spcBef>
              <a:spcAft>
                <a:spcPct val="0"/>
              </a:spcAft>
              <a:buClr>
                <a:schemeClr val="hlink"/>
              </a:buClr>
              <a:buFont typeface="Arial" panose="020B0604020202020204" pitchFamily="34" charset="0"/>
              <a:buChar char="•"/>
            </a:pPr>
            <a:r>
              <a:rPr lang="es-ES" dirty="0" smtClean="0">
                <a:latin typeface="Cambria" panose="02040503050406030204" pitchFamily="18" charset="0"/>
                <a:ea typeface="Cambria" panose="02040503050406030204" pitchFamily="18" charset="0"/>
              </a:rPr>
              <a:t>N. Recurrentes</a:t>
            </a:r>
          </a:p>
          <a:p>
            <a:pPr marL="533400" lvl="0" indent="-533400" algn="just" fontAlgn="base">
              <a:spcBef>
                <a:spcPct val="20000"/>
              </a:spcBef>
              <a:spcAft>
                <a:spcPct val="0"/>
              </a:spcAft>
              <a:buClr>
                <a:schemeClr val="hlink"/>
              </a:buClr>
              <a:buFont typeface="Arial" panose="020B0604020202020204" pitchFamily="34" charset="0"/>
              <a:buChar char="•"/>
            </a:pPr>
            <a:r>
              <a:rPr lang="es-ES" dirty="0" err="1" smtClean="0">
                <a:latin typeface="Cambria" panose="02040503050406030204" pitchFamily="18" charset="0"/>
                <a:ea typeface="Cambria" panose="02040503050406030204" pitchFamily="18" charset="0"/>
              </a:rPr>
              <a:t>Linfonodos</a:t>
            </a:r>
            <a:endParaRPr lang="es-ES" dirty="0" smtClean="0">
              <a:latin typeface="Cambria" panose="02040503050406030204" pitchFamily="18" charset="0"/>
              <a:ea typeface="Cambria" panose="02040503050406030204" pitchFamily="18" charset="0"/>
            </a:endParaRPr>
          </a:p>
          <a:p>
            <a:pPr marL="533400" lvl="0" indent="-533400" algn="just" fontAlgn="base">
              <a:spcBef>
                <a:spcPct val="20000"/>
              </a:spcBef>
              <a:spcAft>
                <a:spcPct val="0"/>
              </a:spcAft>
              <a:buClr>
                <a:schemeClr val="hlink"/>
              </a:buClr>
              <a:buFont typeface="Arial" panose="020B0604020202020204" pitchFamily="34" charset="0"/>
              <a:buChar char="•"/>
            </a:pPr>
            <a:r>
              <a:rPr lang="es-MX" dirty="0" smtClean="0">
                <a:latin typeface="Cambria" panose="02040503050406030204" pitchFamily="18" charset="0"/>
                <a:ea typeface="Cambria" panose="02040503050406030204" pitchFamily="18" charset="0"/>
              </a:rPr>
              <a:t>Pleuras </a:t>
            </a:r>
            <a:r>
              <a:rPr lang="es-MX" dirty="0" err="1" smtClean="0">
                <a:latin typeface="Cambria" panose="02040503050406030204" pitchFamily="18" charset="0"/>
                <a:ea typeface="Cambria" panose="02040503050406030204" pitchFamily="18" charset="0"/>
              </a:rPr>
              <a:t>mediastínicas</a:t>
            </a:r>
            <a:r>
              <a:rPr lang="es-MX" dirty="0" smtClean="0">
                <a:latin typeface="Cambria" panose="02040503050406030204" pitchFamily="18" charset="0"/>
                <a:ea typeface="Cambria" panose="02040503050406030204" pitchFamily="18" charset="0"/>
              </a:rPr>
              <a:t> (en porción torácica)</a:t>
            </a:r>
            <a:endParaRPr lang="es-ES" dirty="0" smtClean="0">
              <a:latin typeface="Cambria" panose="02040503050406030204" pitchFamily="18" charset="0"/>
              <a:ea typeface="Cambria" panose="02040503050406030204" pitchFamily="18" charset="0"/>
            </a:endParaRPr>
          </a:p>
          <a:p>
            <a:pPr lvl="0" fontAlgn="base">
              <a:spcBef>
                <a:spcPct val="20000"/>
              </a:spcBef>
              <a:spcAft>
                <a:spcPct val="0"/>
              </a:spcAft>
              <a:buClr>
                <a:schemeClr val="hlink"/>
              </a:buClr>
            </a:pPr>
            <a:r>
              <a:rPr lang="en-US" dirty="0" smtClean="0">
                <a:latin typeface="Cambria" panose="02040503050406030204" pitchFamily="18" charset="0"/>
                <a:ea typeface="Cambria" panose="02040503050406030204" pitchFamily="18" charset="0"/>
              </a:rPr>
              <a:t>Posterior:</a:t>
            </a:r>
          </a:p>
          <a:p>
            <a:pPr lvl="0" fontAlgn="base">
              <a:spcBef>
                <a:spcPct val="20000"/>
              </a:spcBef>
              <a:spcAft>
                <a:spcPct val="0"/>
              </a:spcAft>
              <a:buClr>
                <a:schemeClr val="hlink"/>
              </a:buClr>
            </a:pPr>
            <a:r>
              <a:rPr lang="en-US" dirty="0" err="1" smtClean="0">
                <a:latin typeface="Cambria" panose="02040503050406030204" pitchFamily="18" charset="0"/>
                <a:ea typeface="Cambria" panose="02040503050406030204" pitchFamily="18" charset="0"/>
              </a:rPr>
              <a:t>Esófago</a:t>
            </a:r>
            <a:endParaRPr lang="en-US" dirty="0" smtClean="0">
              <a:latin typeface="Cambria" panose="02040503050406030204" pitchFamily="18" charset="0"/>
              <a:ea typeface="Cambria" panose="02040503050406030204" pitchFamily="18" charset="0"/>
            </a:endParaRPr>
          </a:p>
          <a:p>
            <a:endParaRPr lang="es-ES" dirty="0"/>
          </a:p>
        </p:txBody>
      </p:sp>
      <p:sp>
        <p:nvSpPr>
          <p:cNvPr id="4" name="Marcador de número de diapositiva 3"/>
          <p:cNvSpPr>
            <a:spLocks noGrp="1"/>
          </p:cNvSpPr>
          <p:nvPr>
            <p:ph type="sldNum" sz="quarter" idx="10"/>
          </p:nvPr>
        </p:nvSpPr>
        <p:spPr/>
        <p:txBody>
          <a:bodyPr/>
          <a:lstStyle/>
          <a:p>
            <a:fld id="{059BE65B-E49D-43C5-A2E4-F33D51A23F41}" type="slidenum">
              <a:rPr lang="es-ES" smtClean="0"/>
              <a:t>39</a:t>
            </a:fld>
            <a:endParaRPr lang="es-ES"/>
          </a:p>
        </p:txBody>
      </p:sp>
    </p:spTree>
    <p:extLst>
      <p:ext uri="{BB962C8B-B14F-4D97-AF65-F5344CB8AC3E}">
        <p14:creationId xmlns:p14="http://schemas.microsoft.com/office/powerpoint/2010/main" val="1531962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altLang="es-ES" smtClean="0"/>
              <a:t>Los bronquios principales son los segmentos de las vías respiratorias bajas extrapulmonares que también tienen la función de conducción del aire en el proceso de la ventilación pulmonar. Los bronquios principales son dos, derecho e izquierdo, que están situados en la cavidad torácica (en la región del mediastino posterior, por detrás de los grandes vasos). Se inician en la bifurcación de la tráquea y se dirigen hacia el pulmón correspondiente, donde terminan formando las ramas del árbol bronquial que constituyen la porción conductora de los pulmones o bronquios intrapulmonares, que al penetrar en los pulmones se dividen y subdividen en bronquios cada vez más pequeños, destacándose los de mayor calibre que se denominan lobares o lobulares y segmentales o segmentarios</a:t>
            </a:r>
          </a:p>
          <a:p>
            <a:pPr eaLnBrk="1" hangingPunct="1">
              <a:spcBef>
                <a:spcPct val="0"/>
              </a:spcBef>
            </a:pPr>
            <a:r>
              <a:rPr lang="es-ES" altLang="es-ES" smtClean="0"/>
              <a:t>En general el bronquio derecho es mas corto, más ancho y más vertical, por lo cual, cualquier cuerpo extraño que pasa a las vías respiratorias bajas, por una broncoaspiración, tiende a alojarse en el árbol bronquial derecho.</a:t>
            </a:r>
          </a:p>
        </p:txBody>
      </p:sp>
      <p:sp>
        <p:nvSpPr>
          <p:cNvPr id="12902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7B06670-0D05-4162-9873-9AFEF33B6A54}" type="slidenum">
              <a:rPr lang="es-ES" altLang="es-ES"/>
              <a:pPr eaLnBrk="1" hangingPunct="1"/>
              <a:t>41</a:t>
            </a:fld>
            <a:endParaRPr lang="es-ES" altLang="es-ES"/>
          </a:p>
        </p:txBody>
      </p:sp>
    </p:spTree>
    <p:extLst>
      <p:ext uri="{BB962C8B-B14F-4D97-AF65-F5344CB8AC3E}">
        <p14:creationId xmlns:p14="http://schemas.microsoft.com/office/powerpoint/2010/main" val="1781068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0" name="TextShape 1"/>
          <p:cNvSpPr txBox="1"/>
          <p:nvPr/>
        </p:nvSpPr>
        <p:spPr>
          <a:xfrm>
            <a:off x="3884760" y="8685360"/>
            <a:ext cx="2971440" cy="458280"/>
          </a:xfrm>
          <a:prstGeom prst="rect">
            <a:avLst/>
          </a:prstGeom>
          <a:noFill/>
          <a:ln>
            <a:noFill/>
          </a:ln>
        </p:spPr>
        <p:txBody>
          <a:bodyPr anchor="b">
            <a:noAutofit/>
          </a:bodyPr>
          <a:lstStyle/>
          <a:p>
            <a:pPr algn="r">
              <a:lnSpc>
                <a:spcPct val="100000"/>
              </a:lnSpc>
            </a:pPr>
            <a:fld id="{C82DF401-4202-4504-8D64-7FA8FEE42911}" type="slidenum">
              <a:rPr lang="es-CU" sz="1200" b="0" strike="noStrike" spc="-1">
                <a:solidFill>
                  <a:srgbClr val="000000"/>
                </a:solidFill>
                <a:latin typeface="Calibri"/>
              </a:rPr>
              <a:t>45</a:t>
            </a:fld>
            <a:endParaRPr lang="es-CU" sz="1200" b="0" strike="noStrike" spc="-1">
              <a:latin typeface="Times New Roman"/>
            </a:endParaRPr>
          </a:p>
        </p:txBody>
      </p:sp>
      <p:sp>
        <p:nvSpPr>
          <p:cNvPr id="1211" name="PlaceHolder 2"/>
          <p:cNvSpPr>
            <a:spLocks noGrp="1" noRot="1" noChangeAspect="1"/>
          </p:cNvSpPr>
          <p:nvPr>
            <p:ph type="sldImg"/>
          </p:nvPr>
        </p:nvSpPr>
        <p:spPr>
          <a:xfrm>
            <a:off x="1371600" y="1143000"/>
            <a:ext cx="4114440" cy="3085920"/>
          </a:xfrm>
          <a:prstGeom prst="rect">
            <a:avLst/>
          </a:prstGeom>
        </p:spPr>
      </p:sp>
      <p:sp>
        <p:nvSpPr>
          <p:cNvPr id="1212" name="PlaceHolder 3"/>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es-CU" sz="2000" b="0" strike="noStrike" spc="-1">
                <a:latin typeface="Arial"/>
              </a:rPr>
              <a:t>Bronquio intrapulmonar. 1-Epitelio respiratorio pasa a </a:t>
            </a:r>
            <a:r>
              <a:rPr lang="es-CU" sz="2000" b="1" strike="noStrike" spc="-1">
                <a:latin typeface="Arial"/>
              </a:rPr>
              <a:t>simple cilíndrico ciliado</a:t>
            </a:r>
            <a:r>
              <a:rPr lang="es-CU" sz="2000" b="0" strike="noStrike" spc="-1">
                <a:latin typeface="Arial"/>
              </a:rPr>
              <a:t>  con células caliciformes. 2- Muscular de la mucosa o capa de  fibras musculares lisas  3-cartílago hialino</a:t>
            </a:r>
          </a:p>
        </p:txBody>
      </p:sp>
    </p:spTree>
    <p:extLst>
      <p:ext uri="{BB962C8B-B14F-4D97-AF65-F5344CB8AC3E}">
        <p14:creationId xmlns:p14="http://schemas.microsoft.com/office/powerpoint/2010/main" val="11676406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3" name="TextShape 1"/>
          <p:cNvSpPr txBox="1"/>
          <p:nvPr/>
        </p:nvSpPr>
        <p:spPr>
          <a:xfrm>
            <a:off x="3884760" y="8685360"/>
            <a:ext cx="2971440" cy="458280"/>
          </a:xfrm>
          <a:prstGeom prst="rect">
            <a:avLst/>
          </a:prstGeom>
          <a:noFill/>
          <a:ln>
            <a:noFill/>
          </a:ln>
        </p:spPr>
        <p:txBody>
          <a:bodyPr anchor="b">
            <a:noAutofit/>
          </a:bodyPr>
          <a:lstStyle/>
          <a:p>
            <a:pPr algn="r">
              <a:lnSpc>
                <a:spcPct val="100000"/>
              </a:lnSpc>
            </a:pPr>
            <a:fld id="{4DCFDAB6-C008-4445-BB3E-529CDBD1209E}" type="slidenum">
              <a:rPr lang="es-CU" sz="1200" b="0" strike="noStrike" spc="-1">
                <a:solidFill>
                  <a:srgbClr val="000000"/>
                </a:solidFill>
                <a:latin typeface="Calibri"/>
              </a:rPr>
              <a:t>46</a:t>
            </a:fld>
            <a:endParaRPr lang="es-CU" sz="1200" b="0" strike="noStrike" spc="-1">
              <a:latin typeface="Times New Roman"/>
            </a:endParaRPr>
          </a:p>
        </p:txBody>
      </p:sp>
      <p:sp>
        <p:nvSpPr>
          <p:cNvPr id="1214" name="PlaceHolder 2"/>
          <p:cNvSpPr>
            <a:spLocks noGrp="1" noRot="1" noChangeAspect="1"/>
          </p:cNvSpPr>
          <p:nvPr>
            <p:ph type="sldImg"/>
          </p:nvPr>
        </p:nvSpPr>
        <p:spPr>
          <a:xfrm>
            <a:off x="1371600" y="1143000"/>
            <a:ext cx="4114440" cy="3085920"/>
          </a:xfrm>
          <a:prstGeom prst="rect">
            <a:avLst/>
          </a:prstGeom>
        </p:spPr>
      </p:sp>
      <p:sp>
        <p:nvSpPr>
          <p:cNvPr id="1215" name="PlaceHolder 3"/>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es-CU" sz="2000" b="0" strike="noStrike" spc="-1">
                <a:latin typeface="Arial"/>
              </a:rPr>
              <a:t>Bronquio intrapulmonar. 1- muscular de la mucosa 2- alveolo 3- cartílago hialino</a:t>
            </a:r>
          </a:p>
        </p:txBody>
      </p:sp>
    </p:spTree>
    <p:extLst>
      <p:ext uri="{BB962C8B-B14F-4D97-AF65-F5344CB8AC3E}">
        <p14:creationId xmlns:p14="http://schemas.microsoft.com/office/powerpoint/2010/main" val="64376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73B19E6D-989A-4FB7-8075-E3A4DEBAFDC5}" type="slidenum">
              <a:rPr lang="es-ES" smtClean="0"/>
              <a:t>17</a:t>
            </a:fld>
            <a:endParaRPr lang="es-ES"/>
          </a:p>
        </p:txBody>
      </p:sp>
    </p:spTree>
    <p:extLst>
      <p:ext uri="{BB962C8B-B14F-4D97-AF65-F5344CB8AC3E}">
        <p14:creationId xmlns:p14="http://schemas.microsoft.com/office/powerpoint/2010/main" val="7957932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6" name="TextShape 1"/>
          <p:cNvSpPr txBox="1"/>
          <p:nvPr/>
        </p:nvSpPr>
        <p:spPr>
          <a:xfrm>
            <a:off x="3884760" y="8685360"/>
            <a:ext cx="2971440" cy="458280"/>
          </a:xfrm>
          <a:prstGeom prst="rect">
            <a:avLst/>
          </a:prstGeom>
          <a:noFill/>
          <a:ln>
            <a:noFill/>
          </a:ln>
        </p:spPr>
        <p:txBody>
          <a:bodyPr anchor="b">
            <a:noAutofit/>
          </a:bodyPr>
          <a:lstStyle/>
          <a:p>
            <a:pPr algn="r">
              <a:lnSpc>
                <a:spcPct val="100000"/>
              </a:lnSpc>
            </a:pPr>
            <a:fld id="{648E3D8D-F5E2-45DB-B60D-17D554356962}" type="slidenum">
              <a:rPr lang="es-CU" sz="1200" b="0" strike="noStrike" spc="-1">
                <a:solidFill>
                  <a:srgbClr val="000000"/>
                </a:solidFill>
                <a:latin typeface="Calibri"/>
              </a:rPr>
              <a:t>47</a:t>
            </a:fld>
            <a:endParaRPr lang="es-CU" sz="1200" b="0" strike="noStrike" spc="-1">
              <a:latin typeface="Times New Roman"/>
            </a:endParaRPr>
          </a:p>
        </p:txBody>
      </p:sp>
      <p:sp>
        <p:nvSpPr>
          <p:cNvPr id="1217" name="PlaceHolder 2"/>
          <p:cNvSpPr>
            <a:spLocks noGrp="1" noRot="1" noChangeAspect="1"/>
          </p:cNvSpPr>
          <p:nvPr>
            <p:ph type="sldImg"/>
          </p:nvPr>
        </p:nvSpPr>
        <p:spPr>
          <a:xfrm>
            <a:off x="1371600" y="1143000"/>
            <a:ext cx="4114440" cy="3085920"/>
          </a:xfrm>
          <a:prstGeom prst="rect">
            <a:avLst/>
          </a:prstGeom>
        </p:spPr>
      </p:sp>
      <p:sp>
        <p:nvSpPr>
          <p:cNvPr id="1218" name="PlaceHolder 3"/>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es-CU" sz="2000" b="0" strike="noStrike" spc="-1">
                <a:latin typeface="Arial"/>
              </a:rPr>
              <a:t>Órgano Pulmón. 1- bronquiolo 2-alvéolo 3- saco alveolar</a:t>
            </a:r>
          </a:p>
        </p:txBody>
      </p:sp>
    </p:spTree>
    <p:extLst>
      <p:ext uri="{BB962C8B-B14F-4D97-AF65-F5344CB8AC3E}">
        <p14:creationId xmlns:p14="http://schemas.microsoft.com/office/powerpoint/2010/main" val="3412810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9" name="TextShape 1"/>
          <p:cNvSpPr txBox="1"/>
          <p:nvPr/>
        </p:nvSpPr>
        <p:spPr>
          <a:xfrm>
            <a:off x="3884760" y="8685360"/>
            <a:ext cx="2971440" cy="458280"/>
          </a:xfrm>
          <a:prstGeom prst="rect">
            <a:avLst/>
          </a:prstGeom>
          <a:noFill/>
          <a:ln>
            <a:noFill/>
          </a:ln>
        </p:spPr>
        <p:txBody>
          <a:bodyPr anchor="b">
            <a:noAutofit/>
          </a:bodyPr>
          <a:lstStyle/>
          <a:p>
            <a:pPr algn="r">
              <a:lnSpc>
                <a:spcPct val="100000"/>
              </a:lnSpc>
            </a:pPr>
            <a:fld id="{5D6DFC72-3B22-4C49-88B1-2A14EC3D208A}" type="slidenum">
              <a:rPr lang="es-CU" sz="1200" b="0" strike="noStrike" spc="-1">
                <a:solidFill>
                  <a:srgbClr val="000000"/>
                </a:solidFill>
                <a:latin typeface="Calibri"/>
              </a:rPr>
              <a:t>48</a:t>
            </a:fld>
            <a:endParaRPr lang="es-CU" sz="1200" b="0" strike="noStrike" spc="-1">
              <a:latin typeface="Times New Roman"/>
            </a:endParaRPr>
          </a:p>
        </p:txBody>
      </p:sp>
      <p:sp>
        <p:nvSpPr>
          <p:cNvPr id="1220" name="PlaceHolder 2"/>
          <p:cNvSpPr>
            <a:spLocks noGrp="1" noRot="1" noChangeAspect="1"/>
          </p:cNvSpPr>
          <p:nvPr>
            <p:ph type="sldImg"/>
          </p:nvPr>
        </p:nvSpPr>
        <p:spPr>
          <a:xfrm>
            <a:off x="1371600" y="1143000"/>
            <a:ext cx="4114440" cy="3085920"/>
          </a:xfrm>
          <a:prstGeom prst="rect">
            <a:avLst/>
          </a:prstGeom>
        </p:spPr>
      </p:sp>
      <p:sp>
        <p:nvSpPr>
          <p:cNvPr id="1221" name="PlaceHolder 3"/>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es-CU" sz="2000" b="0" strike="noStrike" spc="-1">
                <a:latin typeface="Arial"/>
              </a:rPr>
              <a:t>Órgano pulmón. 1- bronquiolo 2- Alvéolo 3-Epitelio simple cúbico alto o cúbico  ciliado con células de clara o células  no ciliadas .</a:t>
            </a:r>
          </a:p>
        </p:txBody>
      </p:sp>
    </p:spTree>
    <p:extLst>
      <p:ext uri="{BB962C8B-B14F-4D97-AF65-F5344CB8AC3E}">
        <p14:creationId xmlns:p14="http://schemas.microsoft.com/office/powerpoint/2010/main" val="21585151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2" name="PlaceHolder 1"/>
          <p:cNvSpPr>
            <a:spLocks noGrp="1" noRot="1" noChangeAspect="1"/>
          </p:cNvSpPr>
          <p:nvPr>
            <p:ph type="sldImg"/>
          </p:nvPr>
        </p:nvSpPr>
        <p:spPr>
          <a:xfrm>
            <a:off x="1371600" y="1143000"/>
            <a:ext cx="4114440" cy="3085920"/>
          </a:xfrm>
          <a:prstGeom prst="rect">
            <a:avLst/>
          </a:prstGeom>
        </p:spPr>
      </p:sp>
      <p:sp>
        <p:nvSpPr>
          <p:cNvPr id="1223" name="PlaceHolder 2"/>
          <p:cNvSpPr>
            <a:spLocks noGrp="1"/>
          </p:cNvSpPr>
          <p:nvPr>
            <p:ph type="body"/>
          </p:nvPr>
        </p:nvSpPr>
        <p:spPr>
          <a:xfrm>
            <a:off x="685800" y="4400640"/>
            <a:ext cx="5486040" cy="3600000"/>
          </a:xfrm>
          <a:prstGeom prst="rect">
            <a:avLst/>
          </a:prstGeom>
        </p:spPr>
        <p:txBody>
          <a:bodyPr>
            <a:noAutofit/>
          </a:bodyPr>
          <a:lstStyle/>
          <a:p>
            <a:r>
              <a:rPr lang="es-ES" altLang="es-ES" sz="2000" dirty="0" smtClean="0">
                <a:latin typeface="Cambria" panose="02040503050406030204" pitchFamily="18" charset="0"/>
                <a:ea typeface="Cambria" panose="02040503050406030204" pitchFamily="18" charset="0"/>
              </a:rPr>
              <a:t>En las partes laterales de la cavidad torácica, separados por un espacio llamado mediastino, donde se encuentran los otros órganos contenidos en esta cavidad </a:t>
            </a:r>
          </a:p>
          <a:p>
            <a:r>
              <a:rPr lang="es-MX" sz="2000" dirty="0" smtClean="0">
                <a:latin typeface="Cambria" panose="02040503050406030204" pitchFamily="18" charset="0"/>
                <a:ea typeface="Cambria" panose="02040503050406030204" pitchFamily="18" charset="0"/>
              </a:rPr>
              <a:t>El derecho es más ancho, corto y voluminoso,</a:t>
            </a:r>
            <a:r>
              <a:rPr lang="es-MX" sz="2000" baseline="0" dirty="0" smtClean="0">
                <a:latin typeface="Cambria" panose="02040503050406030204" pitchFamily="18" charset="0"/>
                <a:ea typeface="Cambria" panose="02040503050406030204" pitchFamily="18" charset="0"/>
              </a:rPr>
              <a:t> por la presencia del hígado a la derecha. El izquierdo es más estrecho, más largo y menos voluminoso por la presencia del corazón dirigido a la izquierda</a:t>
            </a:r>
          </a:p>
          <a:p>
            <a:r>
              <a:rPr lang="es-MX" sz="2000" baseline="0" dirty="0" smtClean="0">
                <a:latin typeface="Cambria" panose="02040503050406030204" pitchFamily="18" charset="0"/>
                <a:ea typeface="Cambria" panose="02040503050406030204" pitchFamily="18" charset="0"/>
              </a:rPr>
              <a:t>E derecho tiene 2 fisuras (horizontal y oblicua) y </a:t>
            </a:r>
            <a:r>
              <a:rPr lang="es-ES" sz="2000" dirty="0" smtClean="0">
                <a:latin typeface="Cambria" panose="02040503050406030204" pitchFamily="18" charset="0"/>
                <a:ea typeface="Cambria" panose="02040503050406030204" pitchFamily="18" charset="0"/>
              </a:rPr>
              <a:t>3 lóbulos (</a:t>
            </a:r>
            <a:r>
              <a:rPr lang="es-ES" sz="2000" dirty="0" err="1" smtClean="0">
                <a:latin typeface="Cambria" panose="02040503050406030204" pitchFamily="18" charset="0"/>
                <a:ea typeface="Cambria" panose="02040503050406030204" pitchFamily="18" charset="0"/>
              </a:rPr>
              <a:t>sup</a:t>
            </a:r>
            <a:r>
              <a:rPr lang="es-ES" sz="2000" dirty="0" smtClean="0">
                <a:latin typeface="Cambria" panose="02040503050406030204" pitchFamily="18" charset="0"/>
                <a:ea typeface="Cambria" panose="02040503050406030204" pitchFamily="18" charset="0"/>
              </a:rPr>
              <a:t>, medio e </a:t>
            </a:r>
            <a:r>
              <a:rPr lang="es-ES" sz="2000" dirty="0" err="1" smtClean="0">
                <a:latin typeface="Cambria" panose="02040503050406030204" pitchFamily="18" charset="0"/>
                <a:ea typeface="Cambria" panose="02040503050406030204" pitchFamily="18" charset="0"/>
              </a:rPr>
              <a:t>inf</a:t>
            </a:r>
            <a:r>
              <a:rPr lang="es-ES" sz="2000" dirty="0" smtClean="0">
                <a:latin typeface="Cambria" panose="02040503050406030204" pitchFamily="18" charset="0"/>
                <a:ea typeface="Cambria" panose="02040503050406030204" pitchFamily="18" charset="0"/>
              </a:rPr>
              <a:t>) el pulmón izquierdo tiene 1 fisura oblicua y 2 lóbulos </a:t>
            </a:r>
            <a:r>
              <a:rPr lang="es-ES" sz="2000" dirty="0" err="1" smtClean="0">
                <a:latin typeface="Cambria" panose="02040503050406030204" pitchFamily="18" charset="0"/>
                <a:ea typeface="Cambria" panose="02040503050406030204" pitchFamily="18" charset="0"/>
              </a:rPr>
              <a:t>sup</a:t>
            </a:r>
            <a:r>
              <a:rPr lang="es-ES" sz="2000" dirty="0" smtClean="0">
                <a:latin typeface="Cambria" panose="02040503050406030204" pitchFamily="18" charset="0"/>
                <a:ea typeface="Cambria" panose="02040503050406030204" pitchFamily="18" charset="0"/>
              </a:rPr>
              <a:t> e </a:t>
            </a:r>
            <a:r>
              <a:rPr lang="es-ES" sz="2000" dirty="0" err="1" smtClean="0">
                <a:latin typeface="Cambria" panose="02040503050406030204" pitchFamily="18" charset="0"/>
                <a:ea typeface="Cambria" panose="02040503050406030204" pitchFamily="18" charset="0"/>
              </a:rPr>
              <a:t>inf</a:t>
            </a:r>
            <a:r>
              <a:rPr lang="es-ES" sz="2000" dirty="0" smtClean="0">
                <a:latin typeface="Cambria" panose="02040503050406030204" pitchFamily="18" charset="0"/>
                <a:ea typeface="Cambria" panose="02040503050406030204" pitchFamily="18" charset="0"/>
              </a:rPr>
              <a:t>.</a:t>
            </a:r>
          </a:p>
          <a:p>
            <a:r>
              <a:rPr lang="es-ES" sz="2000" dirty="0" smtClean="0">
                <a:latin typeface="Cambria" panose="02040503050406030204" pitchFamily="18" charset="0"/>
                <a:ea typeface="Cambria" panose="02040503050406030204" pitchFamily="18" charset="0"/>
              </a:rPr>
              <a:t> Cada lóbulo a su  vez se subdividen en </a:t>
            </a:r>
            <a:r>
              <a:rPr lang="es-ES" sz="2000" b="1" i="1" dirty="0" smtClean="0">
                <a:latin typeface="Cambria" panose="02040503050406030204" pitchFamily="18" charset="0"/>
                <a:ea typeface="Cambria" panose="02040503050406030204" pitchFamily="18" charset="0"/>
              </a:rPr>
              <a:t>segmentos</a:t>
            </a:r>
            <a:r>
              <a:rPr lang="es-ES" sz="2000" dirty="0" smtClean="0">
                <a:latin typeface="Cambria" panose="02040503050406030204" pitchFamily="18" charset="0"/>
                <a:ea typeface="Cambria" panose="02040503050406030204" pitchFamily="18" charset="0"/>
              </a:rPr>
              <a:t> </a:t>
            </a:r>
            <a:r>
              <a:rPr lang="es-ES" sz="2000" b="1" i="1" dirty="0" smtClean="0">
                <a:latin typeface="Cambria" panose="02040503050406030204" pitchFamily="18" charset="0"/>
                <a:ea typeface="Cambria" panose="02040503050406030204" pitchFamily="18" charset="0"/>
              </a:rPr>
              <a:t>broncopulmonares</a:t>
            </a:r>
            <a:r>
              <a:rPr lang="es-ES" sz="2000" dirty="0" smtClean="0">
                <a:latin typeface="Cambria" panose="02040503050406030204" pitchFamily="18" charset="0"/>
                <a:ea typeface="Cambria" panose="02040503050406030204" pitchFamily="18" charset="0"/>
              </a:rPr>
              <a:t>, 10 en el pulmón derecho y 9 en el izquierdo.</a:t>
            </a:r>
          </a:p>
          <a:p>
            <a:r>
              <a:rPr lang="es-MX" sz="2000" dirty="0" smtClean="0">
                <a:latin typeface="Cambria" panose="02040503050406030204" pitchFamily="18" charset="0"/>
                <a:ea typeface="Cambria" panose="02040503050406030204" pitchFamily="18" charset="0"/>
              </a:rPr>
              <a:t>En el borde anterior del pulmón </a:t>
            </a:r>
            <a:r>
              <a:rPr lang="es-MX" sz="2000" dirty="0" err="1" smtClean="0">
                <a:latin typeface="Cambria" panose="02040503050406030204" pitchFamily="18" charset="0"/>
                <a:ea typeface="Cambria" panose="02040503050406030204" pitchFamily="18" charset="0"/>
              </a:rPr>
              <a:t>izq</a:t>
            </a:r>
            <a:r>
              <a:rPr lang="es-MX" sz="2000" dirty="0" smtClean="0">
                <a:latin typeface="Cambria" panose="02040503050406030204" pitchFamily="18" charset="0"/>
                <a:ea typeface="Cambria" panose="02040503050406030204" pitchFamily="18" charset="0"/>
              </a:rPr>
              <a:t> presenta la incisura cardíaca y la </a:t>
            </a:r>
            <a:r>
              <a:rPr lang="es-MX" sz="2000" dirty="0" err="1" smtClean="0">
                <a:latin typeface="Cambria" panose="02040503050406030204" pitchFamily="18" charset="0"/>
                <a:ea typeface="Cambria" panose="02040503050406030204" pitchFamily="18" charset="0"/>
              </a:rPr>
              <a:t>língula</a:t>
            </a:r>
            <a:endParaRPr lang="es-ES" sz="2000" dirty="0">
              <a:latin typeface="Cambria" panose="02040503050406030204" pitchFamily="18" charset="0"/>
              <a:ea typeface="Cambria" panose="02040503050406030204" pitchFamily="18" charset="0"/>
            </a:endParaRPr>
          </a:p>
        </p:txBody>
      </p:sp>
      <p:sp>
        <p:nvSpPr>
          <p:cNvPr id="1224"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510539C6-4E58-4602-B609-23CAB1B9BD41}" type="slidenum">
              <a:rPr lang="es-CU" sz="1200" b="0" strike="noStrike" spc="-1">
                <a:solidFill>
                  <a:srgbClr val="000000"/>
                </a:solidFill>
                <a:latin typeface="Arial"/>
              </a:rPr>
              <a:t>55</a:t>
            </a:fld>
            <a:endParaRPr lang="es-CU" sz="1200" b="0" strike="noStrike" spc="-1">
              <a:latin typeface="Times New Roman"/>
            </a:endParaRPr>
          </a:p>
        </p:txBody>
      </p:sp>
    </p:spTree>
    <p:extLst>
      <p:ext uri="{BB962C8B-B14F-4D97-AF65-F5344CB8AC3E}">
        <p14:creationId xmlns:p14="http://schemas.microsoft.com/office/powerpoint/2010/main" val="20649483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5" name="TextShape 1"/>
          <p:cNvSpPr txBox="1"/>
          <p:nvPr/>
        </p:nvSpPr>
        <p:spPr>
          <a:xfrm>
            <a:off x="3884760" y="8685360"/>
            <a:ext cx="2971440" cy="458280"/>
          </a:xfrm>
          <a:prstGeom prst="rect">
            <a:avLst/>
          </a:prstGeom>
          <a:noFill/>
          <a:ln>
            <a:noFill/>
          </a:ln>
        </p:spPr>
        <p:txBody>
          <a:bodyPr anchor="b">
            <a:noAutofit/>
          </a:bodyPr>
          <a:lstStyle/>
          <a:p>
            <a:pPr algn="r">
              <a:lnSpc>
                <a:spcPct val="100000"/>
              </a:lnSpc>
            </a:pPr>
            <a:fld id="{6952B4A3-4288-467C-961F-212DD575DE6D}" type="slidenum">
              <a:rPr lang="es-CU" sz="1200" b="0" strike="noStrike" spc="-1">
                <a:solidFill>
                  <a:srgbClr val="000000"/>
                </a:solidFill>
                <a:latin typeface="Arial"/>
              </a:rPr>
              <a:t>56</a:t>
            </a:fld>
            <a:endParaRPr lang="es-CU" sz="1200" b="0" strike="noStrike" spc="-1">
              <a:latin typeface="Times New Roman"/>
            </a:endParaRPr>
          </a:p>
        </p:txBody>
      </p:sp>
      <p:sp>
        <p:nvSpPr>
          <p:cNvPr id="1226" name="PlaceHolder 2"/>
          <p:cNvSpPr>
            <a:spLocks noGrp="1" noRot="1" noChangeAspect="1"/>
          </p:cNvSpPr>
          <p:nvPr>
            <p:ph type="sldImg"/>
          </p:nvPr>
        </p:nvSpPr>
        <p:spPr>
          <a:xfrm>
            <a:off x="1371600" y="1143000"/>
            <a:ext cx="4114440" cy="3085920"/>
          </a:xfrm>
          <a:prstGeom prst="rect">
            <a:avLst/>
          </a:prstGeom>
        </p:spPr>
      </p:sp>
      <p:sp>
        <p:nvSpPr>
          <p:cNvPr id="1227" name="PlaceHolder 3"/>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es-CU" sz="2000" b="0" strike="noStrike" spc="-1">
                <a:latin typeface="Arial"/>
              </a:rPr>
              <a:t>Forma de cono. Porciones: base, ápice, 3 caras y 3 bordes. 1 ápice, 2 base 3 cara costal 4 cara medial a porción mediastinal b porción vertebral 5 cara inferior (diafragmática) 6 borde anterior 7 borde posterior  8 borde inferior</a:t>
            </a:r>
            <a:r>
              <a:t/>
            </a:r>
            <a:br/>
            <a:endParaRPr lang="es-CU" sz="2000" b="0" strike="noStrike" spc="-1">
              <a:latin typeface="Arial"/>
            </a:endParaRPr>
          </a:p>
        </p:txBody>
      </p:sp>
    </p:spTree>
    <p:extLst>
      <p:ext uri="{BB962C8B-B14F-4D97-AF65-F5344CB8AC3E}">
        <p14:creationId xmlns:p14="http://schemas.microsoft.com/office/powerpoint/2010/main" val="278220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 name="TextShape 1"/>
          <p:cNvSpPr txBox="1"/>
          <p:nvPr/>
        </p:nvSpPr>
        <p:spPr>
          <a:xfrm>
            <a:off x="3884760" y="8685360"/>
            <a:ext cx="2971440" cy="458280"/>
          </a:xfrm>
          <a:prstGeom prst="rect">
            <a:avLst/>
          </a:prstGeom>
          <a:noFill/>
          <a:ln>
            <a:noFill/>
          </a:ln>
        </p:spPr>
        <p:txBody>
          <a:bodyPr anchor="b">
            <a:noAutofit/>
          </a:bodyPr>
          <a:lstStyle/>
          <a:p>
            <a:pPr algn="r">
              <a:lnSpc>
                <a:spcPct val="100000"/>
              </a:lnSpc>
            </a:pPr>
            <a:fld id="{B8B8DB31-0127-4B54-8058-CF4EBDF84E66}" type="slidenum">
              <a:rPr lang="es-CU" sz="1200" b="0" strike="noStrike" spc="-1">
                <a:solidFill>
                  <a:srgbClr val="000000"/>
                </a:solidFill>
                <a:latin typeface="Arial"/>
              </a:rPr>
              <a:t>57</a:t>
            </a:fld>
            <a:endParaRPr lang="es-CU" sz="1200" b="0" strike="noStrike" spc="-1">
              <a:latin typeface="Times New Roman"/>
            </a:endParaRPr>
          </a:p>
        </p:txBody>
      </p:sp>
      <p:sp>
        <p:nvSpPr>
          <p:cNvPr id="1229" name="PlaceHolder 2"/>
          <p:cNvSpPr>
            <a:spLocks noGrp="1" noRot="1" noChangeAspect="1"/>
          </p:cNvSpPr>
          <p:nvPr>
            <p:ph type="sldImg"/>
          </p:nvPr>
        </p:nvSpPr>
        <p:spPr>
          <a:xfrm>
            <a:off x="1371600" y="1143000"/>
            <a:ext cx="4114440" cy="3085920"/>
          </a:xfrm>
          <a:prstGeom prst="rect">
            <a:avLst/>
          </a:prstGeom>
        </p:spPr>
      </p:sp>
      <p:sp>
        <p:nvSpPr>
          <p:cNvPr id="1230" name="PlaceHolder 3"/>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t/>
            </a:r>
            <a:br/>
            <a:endParaRPr lang="es-CU" sz="2000" b="0" strike="noStrike" spc="-1">
              <a:latin typeface="Arial"/>
            </a:endParaRPr>
          </a:p>
        </p:txBody>
      </p:sp>
    </p:spTree>
    <p:extLst>
      <p:ext uri="{BB962C8B-B14F-4D97-AF65-F5344CB8AC3E}">
        <p14:creationId xmlns:p14="http://schemas.microsoft.com/office/powerpoint/2010/main" val="40051313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 name="PlaceHolder 1"/>
          <p:cNvSpPr>
            <a:spLocks noGrp="1" noRot="1" noChangeAspect="1"/>
          </p:cNvSpPr>
          <p:nvPr>
            <p:ph type="sldImg"/>
          </p:nvPr>
        </p:nvSpPr>
        <p:spPr>
          <a:xfrm>
            <a:off x="1371600" y="1143000"/>
            <a:ext cx="4114440" cy="3085920"/>
          </a:xfrm>
          <a:prstGeom prst="rect">
            <a:avLst/>
          </a:prstGeom>
        </p:spPr>
      </p:sp>
      <p:sp>
        <p:nvSpPr>
          <p:cNvPr id="1232"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t/>
            </a:r>
            <a:br/>
            <a:endParaRPr lang="es-CU" sz="2000" b="0" strike="noStrike" spc="-1">
              <a:latin typeface="Arial"/>
            </a:endParaRPr>
          </a:p>
        </p:txBody>
      </p:sp>
      <p:sp>
        <p:nvSpPr>
          <p:cNvPr id="1233"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CF2973CA-49B6-4D31-8AC0-AFADBC9CB48A}" type="slidenum">
              <a:rPr lang="es-CU" sz="1200" b="0" strike="noStrike" spc="-1">
                <a:solidFill>
                  <a:srgbClr val="000000"/>
                </a:solidFill>
                <a:latin typeface="Arial"/>
              </a:rPr>
              <a:t>58</a:t>
            </a:fld>
            <a:endParaRPr lang="es-CU" sz="1200" b="0" strike="noStrike" spc="-1">
              <a:latin typeface="Times New Roman"/>
            </a:endParaRPr>
          </a:p>
        </p:txBody>
      </p:sp>
    </p:spTree>
    <p:extLst>
      <p:ext uri="{BB962C8B-B14F-4D97-AF65-F5344CB8AC3E}">
        <p14:creationId xmlns:p14="http://schemas.microsoft.com/office/powerpoint/2010/main" val="23028230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4" name="PlaceHolder 1"/>
          <p:cNvSpPr>
            <a:spLocks noGrp="1" noRot="1" noChangeAspect="1"/>
          </p:cNvSpPr>
          <p:nvPr>
            <p:ph type="sldImg"/>
          </p:nvPr>
        </p:nvSpPr>
        <p:spPr>
          <a:xfrm>
            <a:off x="1371600" y="1143000"/>
            <a:ext cx="4114440" cy="3085920"/>
          </a:xfrm>
          <a:prstGeom prst="rect">
            <a:avLst/>
          </a:prstGeom>
        </p:spPr>
      </p:sp>
      <p:sp>
        <p:nvSpPr>
          <p:cNvPr id="1235"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t/>
            </a:r>
            <a:br/>
            <a:endParaRPr lang="es-CU" sz="2000" b="0" strike="noStrike" spc="-1">
              <a:latin typeface="Arial"/>
            </a:endParaRPr>
          </a:p>
        </p:txBody>
      </p:sp>
      <p:sp>
        <p:nvSpPr>
          <p:cNvPr id="1236"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DCB8234C-B0C5-4C62-BE69-CB07DF73F15E}" type="slidenum">
              <a:rPr lang="es-CU" sz="1200" b="0" strike="noStrike" spc="-1">
                <a:solidFill>
                  <a:srgbClr val="000000"/>
                </a:solidFill>
                <a:latin typeface="Arial"/>
              </a:rPr>
              <a:t>59</a:t>
            </a:fld>
            <a:endParaRPr lang="es-CU" sz="1200" b="0" strike="noStrike" spc="-1">
              <a:latin typeface="Times New Roman"/>
            </a:endParaRPr>
          </a:p>
        </p:txBody>
      </p:sp>
    </p:spTree>
    <p:extLst>
      <p:ext uri="{BB962C8B-B14F-4D97-AF65-F5344CB8AC3E}">
        <p14:creationId xmlns:p14="http://schemas.microsoft.com/office/powerpoint/2010/main" val="22022844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7" name="TextShape 1"/>
          <p:cNvSpPr txBox="1"/>
          <p:nvPr/>
        </p:nvSpPr>
        <p:spPr>
          <a:xfrm>
            <a:off x="3884760" y="8685360"/>
            <a:ext cx="2971440" cy="458280"/>
          </a:xfrm>
          <a:prstGeom prst="rect">
            <a:avLst/>
          </a:prstGeom>
          <a:noFill/>
          <a:ln>
            <a:noFill/>
          </a:ln>
        </p:spPr>
        <p:txBody>
          <a:bodyPr anchor="b">
            <a:noAutofit/>
          </a:bodyPr>
          <a:lstStyle/>
          <a:p>
            <a:pPr algn="r">
              <a:lnSpc>
                <a:spcPct val="100000"/>
              </a:lnSpc>
            </a:pPr>
            <a:fld id="{E0FB549B-7C64-4BF1-BBA4-8C4BF950942E}" type="slidenum">
              <a:rPr lang="es-CU" sz="1200" b="0" strike="noStrike" spc="-1">
                <a:solidFill>
                  <a:srgbClr val="000000"/>
                </a:solidFill>
                <a:latin typeface="Arial"/>
              </a:rPr>
              <a:t>60</a:t>
            </a:fld>
            <a:endParaRPr lang="es-CU" sz="1200" b="0" strike="noStrike" spc="-1">
              <a:latin typeface="Times New Roman"/>
            </a:endParaRPr>
          </a:p>
        </p:txBody>
      </p:sp>
      <p:sp>
        <p:nvSpPr>
          <p:cNvPr id="1238" name="PlaceHolder 2"/>
          <p:cNvSpPr>
            <a:spLocks noGrp="1" noRot="1" noChangeAspect="1"/>
          </p:cNvSpPr>
          <p:nvPr>
            <p:ph type="sldImg"/>
          </p:nvPr>
        </p:nvSpPr>
        <p:spPr>
          <a:xfrm>
            <a:off x="1371600" y="1143000"/>
            <a:ext cx="4114440" cy="3085920"/>
          </a:xfrm>
          <a:prstGeom prst="rect">
            <a:avLst/>
          </a:prstGeom>
        </p:spPr>
      </p:sp>
      <p:sp>
        <p:nvSpPr>
          <p:cNvPr id="1239" name="PlaceHolder 3"/>
          <p:cNvSpPr>
            <a:spLocks noGrp="1"/>
          </p:cNvSpPr>
          <p:nvPr>
            <p:ph type="body"/>
          </p:nvPr>
        </p:nvSpPr>
        <p:spPr>
          <a:xfrm>
            <a:off x="685800" y="4400640"/>
            <a:ext cx="5486040" cy="3600000"/>
          </a:xfrm>
          <a:prstGeom prst="rect">
            <a:avLst/>
          </a:prstGeom>
        </p:spPr>
        <p:txBody>
          <a:bodyPr>
            <a:noAutofit/>
          </a:bodyPr>
          <a:lstStyle/>
          <a:p>
            <a:pPr marL="285840" indent="-285480" algn="just">
              <a:lnSpc>
                <a:spcPct val="150000"/>
              </a:lnSpc>
              <a:buClr>
                <a:srgbClr val="000000"/>
              </a:buClr>
              <a:buFont typeface="Wingdings" charset="2"/>
              <a:buChar char=""/>
            </a:pPr>
            <a:r>
              <a:rPr lang="es-CU" sz="1200" b="0" strike="noStrike" spc="-1">
                <a:latin typeface="Verdana"/>
                <a:ea typeface="Verdana"/>
              </a:rPr>
              <a:t>Unidad estructural y funcional del pulmón</a:t>
            </a:r>
            <a:endParaRPr lang="es-CU" sz="1200" b="0" strike="noStrike" spc="-1">
              <a:latin typeface="Arial"/>
            </a:endParaRPr>
          </a:p>
          <a:p>
            <a:pPr marL="285840" indent="-285480" algn="just">
              <a:lnSpc>
                <a:spcPct val="150000"/>
              </a:lnSpc>
              <a:buClr>
                <a:srgbClr val="000000"/>
              </a:buClr>
              <a:buFont typeface="Wingdings" charset="2"/>
              <a:buChar char=""/>
            </a:pPr>
            <a:r>
              <a:rPr lang="es-CU" sz="1200" b="0" strike="noStrike" spc="-1">
                <a:latin typeface="Verdana"/>
                <a:ea typeface="Verdana"/>
              </a:rPr>
              <a:t>Tiene forma piramidal, su vértice mira al hilio del pulmón y su base descansa en la pleura</a:t>
            </a:r>
            <a:endParaRPr lang="es-CU" sz="1200" b="0" strike="noStrike" spc="-1">
              <a:latin typeface="Arial"/>
            </a:endParaRPr>
          </a:p>
          <a:p>
            <a:pPr marL="285840" indent="-285480" algn="just">
              <a:lnSpc>
                <a:spcPct val="150000"/>
              </a:lnSpc>
              <a:buClr>
                <a:srgbClr val="000000"/>
              </a:buClr>
              <a:buFont typeface="Wingdings" charset="2"/>
              <a:buChar char=""/>
            </a:pPr>
            <a:r>
              <a:rPr lang="es-CU" sz="1200" b="0" strike="noStrike" spc="-1">
                <a:latin typeface="Verdana"/>
                <a:ea typeface="Verdana"/>
              </a:rPr>
              <a:t>Se origina a partir de un bronquiolo terminal que se acompaña de una rama de la arteria pulmonar.</a:t>
            </a:r>
            <a:endParaRPr lang="es-CU" sz="1200" b="0" strike="noStrike" spc="-1">
              <a:latin typeface="Arial"/>
            </a:endParaRPr>
          </a:p>
          <a:p>
            <a:pPr marL="285840" indent="-285480" algn="just">
              <a:lnSpc>
                <a:spcPct val="150000"/>
              </a:lnSpc>
              <a:buClr>
                <a:srgbClr val="000000"/>
              </a:buClr>
              <a:buFont typeface="Wingdings" charset="2"/>
              <a:buChar char=""/>
            </a:pPr>
            <a:r>
              <a:rPr lang="es-CU" sz="1200" b="0" strike="noStrike" spc="-1">
                <a:latin typeface="Verdana"/>
                <a:ea typeface="Verdana"/>
              </a:rPr>
              <a:t>Se compone de bronquiolo respiratorio, conducto alveolar, sacos alveolares y alvéolos</a:t>
            </a:r>
            <a:endParaRPr lang="es-CU" sz="1200" b="0" strike="noStrike" spc="-1">
              <a:latin typeface="Arial"/>
            </a:endParaRPr>
          </a:p>
          <a:p>
            <a:pPr>
              <a:lnSpc>
                <a:spcPct val="100000"/>
              </a:lnSpc>
            </a:pPr>
            <a:r>
              <a:t/>
            </a:r>
            <a:br/>
            <a:r>
              <a:t/>
            </a:r>
            <a:br/>
            <a:endParaRPr lang="es-CU" sz="1200" b="0" strike="noStrike" spc="-1">
              <a:latin typeface="Arial"/>
            </a:endParaRPr>
          </a:p>
        </p:txBody>
      </p:sp>
    </p:spTree>
    <p:extLst>
      <p:ext uri="{BB962C8B-B14F-4D97-AF65-F5344CB8AC3E}">
        <p14:creationId xmlns:p14="http://schemas.microsoft.com/office/powerpoint/2010/main" val="41106713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 name="PlaceHolder 1"/>
          <p:cNvSpPr>
            <a:spLocks noGrp="1" noRot="1" noChangeAspect="1"/>
          </p:cNvSpPr>
          <p:nvPr>
            <p:ph type="sldImg"/>
          </p:nvPr>
        </p:nvSpPr>
        <p:spPr>
          <a:xfrm>
            <a:off x="1371600" y="1143000"/>
            <a:ext cx="4114440" cy="3085920"/>
          </a:xfrm>
          <a:prstGeom prst="rect">
            <a:avLst/>
          </a:prstGeom>
        </p:spPr>
      </p:sp>
      <p:sp>
        <p:nvSpPr>
          <p:cNvPr id="1241" name="PlaceHolder 2"/>
          <p:cNvSpPr>
            <a:spLocks noGrp="1"/>
          </p:cNvSpPr>
          <p:nvPr>
            <p:ph type="body"/>
          </p:nvPr>
        </p:nvSpPr>
        <p:spPr>
          <a:xfrm>
            <a:off x="685800" y="4400640"/>
            <a:ext cx="5486040" cy="3600000"/>
          </a:xfrm>
          <a:prstGeom prst="rect">
            <a:avLst/>
          </a:prstGeom>
        </p:spPr>
        <p:txBody>
          <a:bodyPr>
            <a:noAutofit/>
          </a:bodyPr>
          <a:lstStyle/>
          <a:p>
            <a:pPr>
              <a:lnSpc>
                <a:spcPct val="100000"/>
              </a:lnSpc>
            </a:pPr>
            <a:r>
              <a:rPr lang="es-CU" sz="1200" b="1" strike="noStrike" spc="-1">
                <a:latin typeface="Arial"/>
              </a:rPr>
              <a:t>Región más delgada del tabique interalveolar donde se realiza el intercambio gaseoso. En este lugar el neumocito tipo I se pone en contacto con el endotelio capilar y la lámina basal de ambos se fusiona.</a:t>
            </a:r>
            <a:endParaRPr lang="es-CU" sz="1200" b="0" strike="noStrike" spc="-1">
              <a:latin typeface="Arial"/>
            </a:endParaRPr>
          </a:p>
          <a:p>
            <a:pPr>
              <a:lnSpc>
                <a:spcPct val="100000"/>
              </a:lnSpc>
            </a:pPr>
            <a:endParaRPr lang="es-CU" sz="1200" b="0" strike="noStrike" spc="-1">
              <a:latin typeface="Arial"/>
            </a:endParaRPr>
          </a:p>
        </p:txBody>
      </p:sp>
      <p:sp>
        <p:nvSpPr>
          <p:cNvPr id="1242"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C19F4D3B-F6B3-4068-AEFE-E1CFFAD61DD4}" type="slidenum">
              <a:rPr lang="es-CU" sz="1200" b="0" strike="noStrike" spc="-1">
                <a:solidFill>
                  <a:srgbClr val="000000"/>
                </a:solidFill>
                <a:latin typeface="Arial"/>
                <a:ea typeface="+mn-ea"/>
              </a:rPr>
              <a:t>63</a:t>
            </a:fld>
            <a:endParaRPr lang="es-CU" sz="1200" b="0" strike="noStrike" spc="-1">
              <a:latin typeface="Times New Roman"/>
            </a:endParaRPr>
          </a:p>
        </p:txBody>
      </p:sp>
    </p:spTree>
    <p:extLst>
      <p:ext uri="{BB962C8B-B14F-4D97-AF65-F5344CB8AC3E}">
        <p14:creationId xmlns:p14="http://schemas.microsoft.com/office/powerpoint/2010/main" val="34644504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3" name="TextShape 1"/>
          <p:cNvSpPr txBox="1"/>
          <p:nvPr/>
        </p:nvSpPr>
        <p:spPr>
          <a:xfrm>
            <a:off x="3884760" y="8685360"/>
            <a:ext cx="2971440" cy="458280"/>
          </a:xfrm>
          <a:prstGeom prst="rect">
            <a:avLst/>
          </a:prstGeom>
          <a:noFill/>
          <a:ln>
            <a:noFill/>
          </a:ln>
        </p:spPr>
        <p:txBody>
          <a:bodyPr anchor="b">
            <a:noAutofit/>
          </a:bodyPr>
          <a:lstStyle/>
          <a:p>
            <a:pPr algn="r">
              <a:lnSpc>
                <a:spcPct val="100000"/>
              </a:lnSpc>
            </a:pPr>
            <a:fld id="{5C59E443-01C0-43B2-AA8A-834EE2BF0376}" type="slidenum">
              <a:rPr lang="es-CU" sz="1200" b="0" strike="noStrike" spc="-1">
                <a:solidFill>
                  <a:srgbClr val="000000"/>
                </a:solidFill>
                <a:latin typeface="Calibri"/>
              </a:rPr>
              <a:t>64</a:t>
            </a:fld>
            <a:endParaRPr lang="es-CU" sz="1200" b="0" strike="noStrike" spc="-1">
              <a:latin typeface="Times New Roman"/>
            </a:endParaRPr>
          </a:p>
        </p:txBody>
      </p:sp>
      <p:sp>
        <p:nvSpPr>
          <p:cNvPr id="1244" name="PlaceHolder 2"/>
          <p:cNvSpPr>
            <a:spLocks noGrp="1" noRot="1" noChangeAspect="1"/>
          </p:cNvSpPr>
          <p:nvPr>
            <p:ph type="sldImg"/>
          </p:nvPr>
        </p:nvSpPr>
        <p:spPr>
          <a:xfrm>
            <a:off x="1371600" y="1143000"/>
            <a:ext cx="4114440" cy="3085920"/>
          </a:xfrm>
          <a:prstGeom prst="rect">
            <a:avLst/>
          </a:prstGeom>
        </p:spPr>
      </p:sp>
      <p:sp>
        <p:nvSpPr>
          <p:cNvPr id="1245" name="PlaceHolder 3"/>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es-CU" sz="2000" b="0" strike="noStrike" spc="-1">
                <a:latin typeface="Arial"/>
              </a:rPr>
              <a:t>La barrera sangre aire o membrana respiratorio es una delgada estructura a través de la cual difunden los gases O</a:t>
            </a:r>
            <a:r>
              <a:rPr lang="es-CU" sz="2000" b="0" strike="noStrike" spc="-1" baseline="-25000">
                <a:latin typeface="Arial"/>
              </a:rPr>
              <a:t>2</a:t>
            </a:r>
            <a:r>
              <a:rPr lang="es-CU" sz="2000" b="0" strike="noStrike" spc="-1">
                <a:latin typeface="Arial"/>
              </a:rPr>
              <a:t> y CO</a:t>
            </a:r>
            <a:r>
              <a:rPr lang="es-CU" sz="2000" b="0" strike="noStrike" spc="-1" baseline="-25000">
                <a:latin typeface="Arial"/>
              </a:rPr>
              <a:t>2</a:t>
            </a:r>
            <a:r>
              <a:rPr lang="es-CU" sz="2000" b="0" strike="noStrike" spc="-1">
                <a:latin typeface="Arial"/>
              </a:rPr>
              <a:t> y está compuesta por: 1) capa de sustancia surfactante, 2) epitelio alveolar, 3) membrana basal del epitelio alveolar, 4) zona difusa es un espacio intersticial fino, 5) membrana basal del endotelio de los capilares y 6) endotelio de los capilares.</a:t>
            </a:r>
            <a:r>
              <a:t/>
            </a:r>
            <a:br/>
            <a:r>
              <a:rPr lang="es-CU" sz="2000" b="0" strike="noStrike" spc="-1">
                <a:latin typeface="Arial"/>
              </a:rPr>
              <a:t>La hematosis se produce por difusión pasiva, por simple diferencia de presión de los gases</a:t>
            </a:r>
            <a:r>
              <a:t/>
            </a:r>
            <a:br/>
            <a:r>
              <a:rPr lang="es-CU" sz="2000" b="0" strike="noStrike" spc="-1">
                <a:latin typeface="Arial"/>
              </a:rPr>
              <a:t> del aire alveolar con respecto a los de la circulación pulmonar.. El sistema respiratorio  presenta una superficie de intercambio muy grande, ideal en facilitar la difusión gaseosa. </a:t>
            </a:r>
          </a:p>
          <a:p>
            <a:pPr marL="216000" indent="-216000">
              <a:lnSpc>
                <a:spcPct val="100000"/>
              </a:lnSpc>
            </a:pPr>
            <a:r>
              <a:rPr lang="es-CU" sz="2000" b="0" strike="noStrike" spc="-1">
                <a:latin typeface="Arial"/>
              </a:rPr>
              <a:t> En el individuo sano la barrera alveolo capilar no representa obstáculo para el intercambio </a:t>
            </a:r>
            <a:r>
              <a:t/>
            </a:r>
            <a:br/>
            <a:r>
              <a:rPr lang="es-CU" sz="2000" b="0" strike="noStrike" spc="-1">
                <a:latin typeface="Arial"/>
              </a:rPr>
              <a:t>gaseoso, ni en reposo ni en esfuerzo. </a:t>
            </a:r>
            <a:r>
              <a:t/>
            </a:r>
            <a:br/>
            <a:r>
              <a:rPr lang="es-CU" sz="2000" b="0" strike="noStrike" spc="-1">
                <a:latin typeface="Arial"/>
              </a:rPr>
              <a:t>Las enfermedades caracterizadas por aumento del espesor de la barrera alveolo capilar  (fibrosis intersticial) podrían dificultar la difusión del O2.</a:t>
            </a:r>
            <a:r>
              <a:t/>
            </a:r>
            <a:br/>
            <a:r>
              <a:rPr lang="es-CU" sz="2000" b="0" strike="noStrike" spc="-1">
                <a:latin typeface="Arial"/>
              </a:rPr>
              <a:t>En el proceso de difusión de los gases, las moléculas se mueven libremente, chocando entre  ellas y contra la superficie de las vías respiratoria y los alvéolos.  Esto origina una presión  la cual es proporcional a la concentración de las moléculas del gas. Estas moléculas  gaseosas disueltas en un líquido  ejercen su propia</a:t>
            </a:r>
            <a:r>
              <a:t/>
            </a:r>
            <a:br/>
            <a:r>
              <a:rPr lang="es-CU" sz="2000" b="0" strike="noStrike" spc="-1">
                <a:latin typeface="Arial"/>
              </a:rPr>
              <a:t>presión al chocar contra la membrana  respiratoria Las presiones de los diferentes gases se designan como presiones parciales de  PO2, PCO2, etc.</a:t>
            </a:r>
            <a:r>
              <a:t/>
            </a:r>
            <a:br/>
            <a:r>
              <a:rPr lang="es-CU" sz="2000" b="0" strike="noStrike" spc="-1">
                <a:latin typeface="Arial"/>
              </a:rPr>
              <a:t>La difusión de los gases  a través de la unidad respiratoria (bronquiolo respiratorio, conductos alveolares, los atrios y los alvéolos) se efectúan cuando la presión de un gas es mayor en una zona que en otra, produciéndose puede una difusión neta desde la zona de presión elevada a la de presión baja.      </a:t>
            </a:r>
            <a:r>
              <a:t/>
            </a:r>
            <a:br/>
            <a:r>
              <a:rPr lang="es-CU" sz="2000" b="0" strike="noStrike" spc="-1">
                <a:latin typeface="Arial"/>
              </a:rPr>
              <a:t>Los gases de importancia respiratoria O2 y CO2, son muy solubles en las membranas celulares. Su mayor</a:t>
            </a:r>
            <a:r>
              <a:t/>
            </a:r>
            <a:br/>
            <a:r>
              <a:rPr lang="es-CU" sz="2000" b="0" strike="noStrike" spc="-1">
                <a:latin typeface="Arial"/>
              </a:rPr>
              <a:t>limitación depende de su difusión en el agua tisular.</a:t>
            </a:r>
            <a:r>
              <a:t/>
            </a:r>
            <a:br/>
            <a:r>
              <a:rPr lang="es-CU" sz="2000" b="0" strike="noStrike" spc="-1">
                <a:latin typeface="Arial"/>
              </a:rPr>
              <a:t>La concentración del O2 en los alvéolos es mayor que en la sangre arterial, por lo que su difusión se ve</a:t>
            </a:r>
            <a:r>
              <a:t/>
            </a:r>
            <a:br/>
            <a:r>
              <a:rPr lang="es-CU" sz="2000" b="0" strike="noStrike" spc="-1">
                <a:latin typeface="Arial"/>
              </a:rPr>
              <a:t>favorecida de los alvéolos a la sangre. Lo contrario ocurre con el dióxido de carbono (CO2), el cual al</a:t>
            </a:r>
            <a:r>
              <a:t/>
            </a:r>
            <a:br/>
            <a:r>
              <a:rPr lang="es-CU" sz="2000" b="0" strike="noStrike" spc="-1">
                <a:latin typeface="Arial"/>
              </a:rPr>
              <a:t>estar formándose continuamente en los tejidos y ser transportado por la sangre venosa a los alvéolos su</a:t>
            </a:r>
            <a:r>
              <a:t/>
            </a:r>
            <a:br/>
            <a:r>
              <a:rPr lang="es-CU" sz="2000" b="0" strike="noStrike" spc="-1">
                <a:latin typeface="Arial"/>
              </a:rPr>
              <a:t>mayor concentración en sangre favorece su paso a los alvéolos. Por tanto la concentración y presiones</a:t>
            </a:r>
            <a:r>
              <a:t/>
            </a:r>
            <a:br/>
            <a:r>
              <a:rPr lang="es-CU" sz="2000" b="0" strike="noStrike" spc="-1">
                <a:latin typeface="Arial"/>
              </a:rPr>
              <a:t>parciales del O2 y CO2 en los alvéolos están determinadas por las tasas de absorción o excreción de</a:t>
            </a:r>
            <a:r>
              <a:t/>
            </a:r>
            <a:br/>
            <a:r>
              <a:rPr lang="es-CU" sz="2000" b="0" strike="noStrike" spc="-1">
                <a:latin typeface="Arial"/>
              </a:rPr>
              <a:t>los dos gases y por el nivel de la ventilación alveolar.</a:t>
            </a:r>
            <a:r>
              <a:t/>
            </a:r>
            <a:br/>
            <a:r>
              <a:rPr lang="es-CU" sz="2000" b="0" strike="noStrike" spc="-1">
                <a:latin typeface="Arial"/>
              </a:rPr>
              <a:t>Los diferentes factores que determinan la difusión de gases a través de la membrana respiratoria son: 1.- El</a:t>
            </a:r>
            <a:r>
              <a:t/>
            </a:r>
            <a:br/>
            <a:r>
              <a:rPr lang="es-CU" sz="2000" b="0" strike="noStrike" spc="-1">
                <a:latin typeface="Arial"/>
              </a:rPr>
              <a:t>grosos de la membrana, 2.- El área de la superficie de la membrana, 3.- El coeficiente de difusión del gas y</a:t>
            </a:r>
            <a:r>
              <a:t/>
            </a:r>
            <a:br/>
            <a:r>
              <a:rPr lang="es-CU" sz="2000" b="0" strike="noStrike" spc="-1">
                <a:latin typeface="Arial"/>
              </a:rPr>
              <a:t>4.- La diferencia de presiones (PO2 y PCO2) a ambos lados de la membrana respiratoria..</a:t>
            </a:r>
            <a:r>
              <a:t/>
            </a:r>
            <a:br/>
            <a:r>
              <a:rPr lang="es-CU" sz="2000" b="0" strike="noStrike" spc="-1">
                <a:latin typeface="Arial"/>
              </a:rPr>
              <a:t>La difusión  puede ser expresada en la siguiente formula:</a:t>
            </a:r>
            <a:r>
              <a:t/>
            </a:r>
            <a:br/>
            <a:r>
              <a:rPr lang="es-CU" sz="2000" b="0" strike="noStrike" spc="-1">
                <a:latin typeface="Arial"/>
              </a:rPr>
              <a:t> Difusión =área de membrana respiratoria - gradiente de los gases   Grosor de la membrana</a:t>
            </a:r>
            <a:r>
              <a:t/>
            </a:r>
            <a:br/>
            <a:r>
              <a:rPr lang="es-CU" sz="2000" b="0" strike="noStrike" spc="-1">
                <a:latin typeface="Arial"/>
              </a:rPr>
              <a:t>Una vez que el oxígeno ha difundido de los alveolos a la sangre pulmonar, éste se transporta unido a la</a:t>
            </a:r>
            <a:r>
              <a:t/>
            </a:r>
            <a:br/>
            <a:r>
              <a:rPr lang="es-CU" sz="2000" b="0" strike="noStrike" spc="-1">
                <a:latin typeface="Arial"/>
              </a:rPr>
              <a:t>hemoglobina de los glóbulos rojos, difundiendo a las células por la diferencia de presión entre ambos medios. </a:t>
            </a:r>
            <a:r>
              <a:t/>
            </a:r>
            <a:br/>
            <a:r>
              <a:rPr lang="es-CU" sz="2000" b="0" strike="noStrike" spc="-1">
                <a:latin typeface="Arial"/>
              </a:rPr>
              <a:t>A la inversa, cuando el oxigeno se metaboliza intracelularmente se forma el dióxido de carbono (CO2)</a:t>
            </a:r>
            <a:r>
              <a:t/>
            </a:r>
            <a:br/>
            <a:r>
              <a:rPr lang="es-CU" sz="2000" b="0" strike="noStrike" spc="-1">
                <a:latin typeface="Arial"/>
              </a:rPr>
              <a:t>aumentando su presión, lo que hace que difunda de las células a los capilares venosos. A nivel de los</a:t>
            </a:r>
            <a:r>
              <a:t/>
            </a:r>
            <a:br/>
            <a:r>
              <a:rPr lang="es-CU" sz="2000" b="0" strike="noStrike" spc="-1">
                <a:latin typeface="Arial"/>
              </a:rPr>
              <a:t>capilares pulmonares debido a una mayor PCO2 respecto a los alveolos difundirá hacia estos.</a:t>
            </a:r>
            <a:r>
              <a:t/>
            </a:r>
            <a:br/>
            <a:r>
              <a:rPr lang="es-CU" sz="2000" b="0" strike="noStrike" spc="-1">
                <a:latin typeface="Arial"/>
              </a:rPr>
              <a:t>Las cifras de PO2 en los alveolos es de 104 mmHg, mientras en la sangre venosa es de 40 mmHg, debido a</a:t>
            </a:r>
            <a:r>
              <a:t/>
            </a:r>
            <a:br/>
            <a:r>
              <a:rPr lang="es-CU" sz="2000" b="0" strike="noStrike" spc="-1">
                <a:latin typeface="Arial"/>
              </a:rPr>
              <a:t>la gran cantidad de oxigeno que ha sido extraída de la sangre por los tejidos. </a:t>
            </a:r>
            <a:r>
              <a:t/>
            </a:r>
            <a:br/>
            <a:r>
              <a:rPr lang="es-CU" sz="2000" b="0" strike="noStrike" spc="-1">
                <a:latin typeface="Arial"/>
              </a:rPr>
              <a:t>En la sangre de los capilares arteriales los valores del PO2 son de 95 mmHg y en las células la PO2 es de</a:t>
            </a:r>
            <a:r>
              <a:t/>
            </a:r>
            <a:br/>
            <a:r>
              <a:rPr lang="es-CU" sz="2000" b="0" strike="noStrike" spc="-1">
                <a:latin typeface="Arial"/>
              </a:rPr>
              <a:t>23 mmHg por lo que las diferencias de presión hacen difundir este gas de los capilares arteriales a los</a:t>
            </a:r>
            <a:r>
              <a:t/>
            </a:r>
            <a:br/>
            <a:r>
              <a:rPr lang="es-CU" sz="2000" b="0" strike="noStrike" spc="-1">
                <a:latin typeface="Arial"/>
              </a:rPr>
              <a:t>tejidos.  Respecto a las presiones del CO2 son de 46 mmHg intracelularmente, de 45 mmHg en el espacio</a:t>
            </a:r>
            <a:r>
              <a:t/>
            </a:r>
            <a:br/>
            <a:r>
              <a:rPr lang="es-CU" sz="2000" b="0" strike="noStrike" spc="-1">
                <a:latin typeface="Arial"/>
              </a:rPr>
              <a:t>insterticial y de 40 mmHg en la sangre venosa.  A nivel del capilar arterial alveolar la PCO2 es de 45</a:t>
            </a:r>
            <a:r>
              <a:t/>
            </a:r>
            <a:br/>
            <a:r>
              <a:rPr lang="es-CU" sz="2000" b="0" strike="noStrike" spc="-1">
                <a:latin typeface="Arial"/>
              </a:rPr>
              <a:t>mmHg lo que hace difundir este gas desde el capilar al alveolo.</a:t>
            </a:r>
            <a:r>
              <a:t/>
            </a:r>
            <a:br/>
            <a:r>
              <a:rPr lang="es-CU" sz="2000" b="0" strike="noStrike" spc="-1">
                <a:latin typeface="Arial"/>
              </a:rPr>
              <a:t>Estas diferencias permiten la difusión del CO2 inverso a como ocurre con el O2. Del tejido a la sangre y de</a:t>
            </a:r>
            <a:r>
              <a:t/>
            </a:r>
            <a:br/>
            <a:r>
              <a:rPr lang="es-CU" sz="2000" b="0" strike="noStrike" spc="-1">
                <a:latin typeface="Arial"/>
              </a:rPr>
              <a:t>esta al alveolo.. No obstante es de interés señalar que el CO2 es 20 veces mas difusible que el O2 a</a:t>
            </a:r>
            <a:r>
              <a:t/>
            </a:r>
            <a:br/>
            <a:r>
              <a:rPr lang="es-CU" sz="2000" b="0" strike="noStrike" spc="-1">
                <a:latin typeface="Arial"/>
              </a:rPr>
              <a:t>través de las membranas celulares, lo que hace que con menos diferencia de presión que el oxigeno, ocurra su</a:t>
            </a:r>
            <a:r>
              <a:t/>
            </a:r>
            <a:br/>
            <a:r>
              <a:rPr lang="es-CU" sz="2000" b="0" strike="noStrike" spc="-1">
                <a:latin typeface="Arial"/>
              </a:rPr>
              <a:t>difusión.</a:t>
            </a:r>
            <a:r>
              <a:t/>
            </a:r>
            <a:br/>
            <a:r>
              <a:t/>
            </a:r>
            <a:br/>
            <a:r>
              <a:rPr lang="es-CU" sz="2000" b="0" strike="noStrike" spc="-1">
                <a:latin typeface="Arial"/>
              </a:rPr>
              <a:t>El aire del alveolo tiene mayor concentración de O</a:t>
            </a:r>
            <a:r>
              <a:rPr lang="es-CU" sz="2000" b="0" strike="noStrike" spc="-1" baseline="-25000">
                <a:latin typeface="Arial"/>
              </a:rPr>
              <a:t>2</a:t>
            </a:r>
            <a:r>
              <a:rPr lang="es-CU" sz="2000" b="0" strike="noStrike" spc="-1">
                <a:latin typeface="Arial"/>
              </a:rPr>
              <a:t> que difunde hacia  los capilares sanguíneos y se transporta por la hemoglobina de la sangre a todo el organismo</a:t>
            </a:r>
            <a:r>
              <a:t/>
            </a:r>
            <a:br/>
            <a:endParaRPr lang="es-CU" sz="2000" b="0" strike="noStrike" spc="-1">
              <a:latin typeface="Arial"/>
            </a:endParaRPr>
          </a:p>
        </p:txBody>
      </p:sp>
    </p:spTree>
    <p:extLst>
      <p:ext uri="{BB962C8B-B14F-4D97-AF65-F5344CB8AC3E}">
        <p14:creationId xmlns:p14="http://schemas.microsoft.com/office/powerpoint/2010/main" val="3048893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1" name="PlaceHolder 1"/>
          <p:cNvSpPr>
            <a:spLocks noGrp="1" noRot="1" noChangeAspect="1"/>
          </p:cNvSpPr>
          <p:nvPr>
            <p:ph type="sldImg"/>
          </p:nvPr>
        </p:nvSpPr>
        <p:spPr>
          <a:xfrm>
            <a:off x="1371600" y="1143000"/>
            <a:ext cx="4114440" cy="3085920"/>
          </a:xfrm>
          <a:prstGeom prst="rect">
            <a:avLst/>
          </a:prstGeom>
        </p:spPr>
      </p:sp>
      <p:sp>
        <p:nvSpPr>
          <p:cNvPr id="1172" name="PlaceHolder 2"/>
          <p:cNvSpPr>
            <a:spLocks noGrp="1"/>
          </p:cNvSpPr>
          <p:nvPr>
            <p:ph type="body"/>
          </p:nvPr>
        </p:nvSpPr>
        <p:spPr>
          <a:xfrm>
            <a:off x="685800" y="4400640"/>
            <a:ext cx="5486040" cy="3600000"/>
          </a:xfrm>
          <a:prstGeom prst="rect">
            <a:avLst/>
          </a:prstGeom>
        </p:spPr>
        <p:txBody>
          <a:bodyPr>
            <a:noAutofit/>
          </a:bodyPr>
          <a:lstStyle/>
          <a:p>
            <a:pPr marL="228600" indent="-228240">
              <a:lnSpc>
                <a:spcPct val="100000"/>
              </a:lnSpc>
              <a:buClr>
                <a:srgbClr val="000000"/>
              </a:buClr>
              <a:buFont typeface="StarSymbol"/>
              <a:buAutoNum type="alphaUcPeriod"/>
            </a:pPr>
            <a:r>
              <a:rPr lang="es-CU" sz="2000" b="0" strike="noStrike" spc="-1">
                <a:latin typeface="Arial"/>
              </a:rPr>
              <a:t>por delate a través de las nares con el exterior</a:t>
            </a:r>
          </a:p>
          <a:p>
            <a:pPr marL="228600" indent="-228240">
              <a:lnSpc>
                <a:spcPct val="100000"/>
              </a:lnSpc>
              <a:buClr>
                <a:srgbClr val="000000"/>
              </a:buClr>
              <a:buFont typeface="StarSymbol"/>
              <a:buAutoNum type="alphaUcPeriod"/>
            </a:pPr>
            <a:r>
              <a:rPr lang="es-CU" sz="2000" b="0" strike="noStrike" spc="-1">
                <a:latin typeface="Arial"/>
              </a:rPr>
              <a:t>Por detrás con la faringe a través de las coanas</a:t>
            </a:r>
          </a:p>
        </p:txBody>
      </p:sp>
      <p:sp>
        <p:nvSpPr>
          <p:cNvPr id="1173"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22DB4464-BAFF-4666-B5CB-60C5D7FB8E82}" type="slidenum">
              <a:rPr lang="es-CU" sz="1200" b="0" strike="noStrike" spc="-1">
                <a:solidFill>
                  <a:srgbClr val="000000"/>
                </a:solidFill>
                <a:latin typeface="Arial"/>
              </a:rPr>
              <a:t>19</a:t>
            </a:fld>
            <a:endParaRPr lang="es-CU" sz="1200" b="0" strike="noStrike" spc="-1">
              <a:latin typeface="Times New Roman"/>
            </a:endParaRPr>
          </a:p>
        </p:txBody>
      </p:sp>
    </p:spTree>
    <p:extLst>
      <p:ext uri="{BB962C8B-B14F-4D97-AF65-F5344CB8AC3E}">
        <p14:creationId xmlns:p14="http://schemas.microsoft.com/office/powerpoint/2010/main" val="2136088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6" name="PlaceHolder 1"/>
          <p:cNvSpPr>
            <a:spLocks noGrp="1" noRot="1" noChangeAspect="1"/>
          </p:cNvSpPr>
          <p:nvPr>
            <p:ph type="sldImg"/>
          </p:nvPr>
        </p:nvSpPr>
        <p:spPr>
          <a:xfrm>
            <a:off x="1371600" y="1143000"/>
            <a:ext cx="4114440" cy="3085920"/>
          </a:xfrm>
          <a:prstGeom prst="rect">
            <a:avLst/>
          </a:prstGeom>
        </p:spPr>
      </p:sp>
      <p:sp>
        <p:nvSpPr>
          <p:cNvPr id="1247" name="PlaceHolder 2"/>
          <p:cNvSpPr>
            <a:spLocks noGrp="1"/>
          </p:cNvSpPr>
          <p:nvPr>
            <p:ph type="body"/>
          </p:nvPr>
        </p:nvSpPr>
        <p:spPr>
          <a:xfrm>
            <a:off x="685800" y="4400640"/>
            <a:ext cx="5486040" cy="3600000"/>
          </a:xfrm>
          <a:prstGeom prst="rect">
            <a:avLst/>
          </a:prstGeom>
        </p:spPr>
        <p:txBody>
          <a:bodyPr>
            <a:noAutofit/>
          </a:bodyPr>
          <a:lstStyle/>
          <a:p>
            <a:pPr eaLnBrk="1" hangingPunct="1">
              <a:spcBef>
                <a:spcPct val="0"/>
              </a:spcBef>
            </a:pPr>
            <a:r>
              <a:rPr lang="es-ES" altLang="es-ES" sz="2000" dirty="0" smtClean="0"/>
              <a:t>Pleura visceral: tapiza al pulmón, íntimamente adherida al tejido pulmonar.</a:t>
            </a:r>
          </a:p>
          <a:p>
            <a:pPr eaLnBrk="1" hangingPunct="1">
              <a:spcBef>
                <a:spcPct val="0"/>
              </a:spcBef>
            </a:pPr>
            <a:r>
              <a:rPr lang="es-ES" altLang="es-ES" sz="2000" dirty="0" smtClean="0"/>
              <a:t>Pleura Parietal: tapiza las paredes de la cavidad torácica. Se divide en pleura costal, diafragmática y </a:t>
            </a:r>
            <a:r>
              <a:rPr lang="es-ES" altLang="es-ES" sz="2000" dirty="0" err="1" smtClean="0"/>
              <a:t>mediastínica</a:t>
            </a:r>
            <a:r>
              <a:rPr lang="es-ES" altLang="es-ES" sz="2000" dirty="0" smtClean="0"/>
              <a:t> (tapizan las estructuras de acuerdo a su nombre)</a:t>
            </a:r>
          </a:p>
          <a:p>
            <a:pPr eaLnBrk="1" hangingPunct="1">
              <a:spcBef>
                <a:spcPct val="0"/>
              </a:spcBef>
            </a:pPr>
            <a:r>
              <a:rPr lang="es-MX" altLang="es-ES" sz="2000" dirty="0" smtClean="0"/>
              <a:t>Senos: </a:t>
            </a:r>
            <a:r>
              <a:rPr lang="es-MX" altLang="es-ES" sz="2000" dirty="0" err="1" smtClean="0"/>
              <a:t>costodiafragmático</a:t>
            </a:r>
            <a:r>
              <a:rPr lang="es-MX" altLang="es-ES" sz="2000" dirty="0" smtClean="0"/>
              <a:t> y costo </a:t>
            </a:r>
            <a:r>
              <a:rPr lang="es-MX" altLang="es-ES" sz="2000" dirty="0" err="1" smtClean="0"/>
              <a:t>mediastínico</a:t>
            </a:r>
            <a:endParaRPr lang="es-ES" altLang="es-ES" sz="2000" dirty="0" smtClean="0"/>
          </a:p>
          <a:p>
            <a:endParaRPr lang="es-CU" sz="2000" b="0" strike="noStrike" spc="-1" dirty="0">
              <a:latin typeface="Arial"/>
            </a:endParaRPr>
          </a:p>
        </p:txBody>
      </p:sp>
      <p:sp>
        <p:nvSpPr>
          <p:cNvPr id="1248"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A373BAFD-A1F1-4A2B-9C98-D8DB90379F25}" type="slidenum">
              <a:rPr lang="es-CU" sz="1200" b="0" strike="noStrike" spc="-1">
                <a:solidFill>
                  <a:srgbClr val="000000"/>
                </a:solidFill>
                <a:latin typeface="Arial"/>
              </a:rPr>
              <a:t>65</a:t>
            </a:fld>
            <a:endParaRPr lang="es-CU" sz="1200" b="0" strike="noStrike" spc="-1">
              <a:latin typeface="Times New Roman"/>
            </a:endParaRPr>
          </a:p>
        </p:txBody>
      </p:sp>
    </p:spTree>
    <p:extLst>
      <p:ext uri="{BB962C8B-B14F-4D97-AF65-F5344CB8AC3E}">
        <p14:creationId xmlns:p14="http://schemas.microsoft.com/office/powerpoint/2010/main" val="3252322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4" name="PlaceHolder 1"/>
          <p:cNvSpPr>
            <a:spLocks noGrp="1" noRot="1" noChangeAspect="1"/>
          </p:cNvSpPr>
          <p:nvPr>
            <p:ph type="sldImg"/>
          </p:nvPr>
        </p:nvSpPr>
        <p:spPr>
          <a:xfrm>
            <a:off x="1371600" y="1143000"/>
            <a:ext cx="4114440" cy="3085920"/>
          </a:xfrm>
          <a:prstGeom prst="rect">
            <a:avLst/>
          </a:prstGeom>
        </p:spPr>
      </p:sp>
      <p:sp>
        <p:nvSpPr>
          <p:cNvPr id="1175" name="PlaceHolder 2"/>
          <p:cNvSpPr>
            <a:spLocks noGrp="1"/>
          </p:cNvSpPr>
          <p:nvPr>
            <p:ph type="body"/>
          </p:nvPr>
        </p:nvSpPr>
        <p:spPr>
          <a:xfrm>
            <a:off x="685800" y="4400640"/>
            <a:ext cx="5486040" cy="3600000"/>
          </a:xfrm>
          <a:prstGeom prst="rect">
            <a:avLst/>
          </a:prstGeom>
        </p:spPr>
        <p:txBody>
          <a:bodyPr>
            <a:noAutofit/>
          </a:bodyPr>
          <a:lstStyle/>
          <a:p>
            <a:pPr marL="216000" indent="-216000">
              <a:lnSpc>
                <a:spcPct val="100000"/>
              </a:lnSpc>
            </a:pPr>
            <a:r>
              <a:rPr lang="es-CU" sz="2000" b="0" strike="noStrike" spc="-1">
                <a:latin typeface="Arial"/>
              </a:rPr>
              <a:t>1. Concha nasal superior 2 media 3 inferior 4 concha inferior 5 concha media 6 meato común 7 meato medio 8 meato inferior 9 receso esfenoetmoidal</a:t>
            </a:r>
          </a:p>
        </p:txBody>
      </p:sp>
      <p:sp>
        <p:nvSpPr>
          <p:cNvPr id="1176"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5B463D28-B4D1-4AF7-9DE5-657EE8341CDF}" type="slidenum">
              <a:rPr lang="es-CU" sz="1200" b="0" strike="noStrike" spc="-1">
                <a:solidFill>
                  <a:srgbClr val="000000"/>
                </a:solidFill>
                <a:latin typeface="Calibri"/>
              </a:rPr>
              <a:t>20</a:t>
            </a:fld>
            <a:endParaRPr lang="es-CU" sz="1200" b="0" strike="noStrike" spc="-1">
              <a:latin typeface="Times New Roman"/>
            </a:endParaRPr>
          </a:p>
        </p:txBody>
      </p:sp>
    </p:spTree>
    <p:extLst>
      <p:ext uri="{BB962C8B-B14F-4D97-AF65-F5344CB8AC3E}">
        <p14:creationId xmlns:p14="http://schemas.microsoft.com/office/powerpoint/2010/main" val="3996458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 name="PlaceHolder 1"/>
          <p:cNvSpPr>
            <a:spLocks noGrp="1" noRot="1" noChangeAspect="1"/>
          </p:cNvSpPr>
          <p:nvPr>
            <p:ph type="sldImg"/>
          </p:nvPr>
        </p:nvSpPr>
        <p:spPr>
          <a:xfrm>
            <a:off x="685800" y="1143000"/>
            <a:ext cx="5486400" cy="3086100"/>
          </a:xfrm>
          <a:prstGeom prst="rect">
            <a:avLst/>
          </a:prstGeom>
        </p:spPr>
      </p:sp>
      <p:sp>
        <p:nvSpPr>
          <p:cNvPr id="1178" name="PlaceHolder 2"/>
          <p:cNvSpPr>
            <a:spLocks noGrp="1"/>
          </p:cNvSpPr>
          <p:nvPr>
            <p:ph type="body"/>
          </p:nvPr>
        </p:nvSpPr>
        <p:spPr>
          <a:xfrm>
            <a:off x="685800" y="4400640"/>
            <a:ext cx="5486040" cy="3600000"/>
          </a:xfrm>
          <a:prstGeom prst="rect">
            <a:avLst/>
          </a:prstGeom>
        </p:spPr>
        <p:txBody>
          <a:bodyPr>
            <a:noAutofit/>
          </a:bodyPr>
          <a:lstStyle/>
          <a:p>
            <a:pPr marL="457200" indent="-457200">
              <a:lnSpc>
                <a:spcPct val="100000"/>
              </a:lnSpc>
              <a:buAutoNum type="arabicPeriod"/>
            </a:pPr>
            <a:r>
              <a:rPr lang="es-CU" sz="2000" b="0" strike="noStrike" spc="-1" dirty="0" smtClean="0">
                <a:latin typeface="Arial"/>
              </a:rPr>
              <a:t>Tonsila </a:t>
            </a:r>
            <a:r>
              <a:rPr lang="es-CU" sz="2000" b="0" strike="noStrike" spc="-1" dirty="0">
                <a:latin typeface="Arial"/>
              </a:rPr>
              <a:t>faringea 2 tubarica 3 palatina 4 </a:t>
            </a:r>
            <a:r>
              <a:rPr lang="es-CU" sz="2000" b="0" strike="noStrike" spc="-1" dirty="0" smtClean="0">
                <a:latin typeface="Arial"/>
              </a:rPr>
              <a:t>lingual</a:t>
            </a:r>
          </a:p>
          <a:p>
            <a:pPr marL="457200" indent="-457200">
              <a:lnSpc>
                <a:spcPct val="100000"/>
              </a:lnSpc>
              <a:buAutoNum type="arabicPeriod"/>
            </a:pPr>
            <a:r>
              <a:rPr lang="es-CU" sz="2000" b="0" strike="noStrike" spc="-1" dirty="0" smtClean="0">
                <a:latin typeface="Arial"/>
              </a:rPr>
              <a:t>Función: defensa</a:t>
            </a:r>
            <a:endParaRPr lang="es-CU" sz="2000" b="0" strike="noStrike" spc="-1" dirty="0">
              <a:latin typeface="Arial"/>
            </a:endParaRPr>
          </a:p>
        </p:txBody>
      </p:sp>
      <p:sp>
        <p:nvSpPr>
          <p:cNvPr id="1179"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DD845C5C-B754-44B3-807E-5166AF0D85AA}" type="slidenum">
              <a:rPr lang="es-CU" sz="1200" b="0" strike="noStrike" spc="-1">
                <a:solidFill>
                  <a:srgbClr val="000000"/>
                </a:solidFill>
                <a:latin typeface="Calibri"/>
              </a:rPr>
              <a:t>23</a:t>
            </a:fld>
            <a:endParaRPr lang="es-CU" sz="1200" b="0" strike="noStrike" spc="-1">
              <a:latin typeface="Times New Roman"/>
            </a:endParaRPr>
          </a:p>
        </p:txBody>
      </p:sp>
    </p:spTree>
    <p:extLst>
      <p:ext uri="{BB962C8B-B14F-4D97-AF65-F5344CB8AC3E}">
        <p14:creationId xmlns:p14="http://schemas.microsoft.com/office/powerpoint/2010/main" val="704355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0" name="PlaceHolder 1"/>
          <p:cNvSpPr>
            <a:spLocks noGrp="1" noRot="1" noChangeAspect="1"/>
          </p:cNvSpPr>
          <p:nvPr>
            <p:ph type="sldImg"/>
          </p:nvPr>
        </p:nvSpPr>
        <p:spPr>
          <a:xfrm>
            <a:off x="685800" y="1143000"/>
            <a:ext cx="5486400" cy="3086100"/>
          </a:xfrm>
          <a:prstGeom prst="rect">
            <a:avLst/>
          </a:prstGeom>
        </p:spPr>
      </p:sp>
      <p:sp>
        <p:nvSpPr>
          <p:cNvPr id="1181" name="PlaceHolder 2"/>
          <p:cNvSpPr>
            <a:spLocks noGrp="1"/>
          </p:cNvSpPr>
          <p:nvPr>
            <p:ph type="body"/>
          </p:nvPr>
        </p:nvSpPr>
        <p:spPr>
          <a:xfrm>
            <a:off x="685800" y="4400640"/>
            <a:ext cx="5486040" cy="3600000"/>
          </a:xfrm>
          <a:prstGeom prst="rect">
            <a:avLst/>
          </a:prstGeom>
        </p:spPr>
        <p:txBody>
          <a:bodyPr>
            <a:noAutofit/>
          </a:bodyPr>
          <a:lstStyle/>
          <a:p>
            <a:pPr marL="216000" marR="0" indent="-216000" algn="l" defTabSz="914400" rtl="0" eaLnBrk="1" fontAlgn="auto" latinLnBrk="0" hangingPunct="1">
              <a:lnSpc>
                <a:spcPct val="100000"/>
              </a:lnSpc>
              <a:spcBef>
                <a:spcPts val="0"/>
              </a:spcBef>
              <a:spcAft>
                <a:spcPts val="0"/>
              </a:spcAft>
              <a:buClrTx/>
              <a:buSzTx/>
              <a:buFontTx/>
              <a:buNone/>
              <a:tabLst/>
              <a:defRPr/>
            </a:pPr>
            <a:r>
              <a:rPr lang="es-ES" altLang="es-ES" sz="2000" dirty="0" smtClean="0"/>
              <a:t>Situación: por delante de la porción basilar del occipital y de las 6 primeras vértebras cervicales, detrás de la cavidad nasal, bucal y laringe.</a:t>
            </a:r>
            <a:r>
              <a:rPr lang="es-ES_tradnl" altLang="es-ES" sz="2000" dirty="0" smtClean="0"/>
              <a:t>  </a:t>
            </a:r>
          </a:p>
          <a:p>
            <a:pPr eaLnBrk="1" hangingPunct="1">
              <a:spcBef>
                <a:spcPct val="0"/>
              </a:spcBef>
            </a:pPr>
            <a:r>
              <a:rPr lang="es-ES_tradnl" altLang="es-ES" sz="2000" dirty="0" smtClean="0"/>
              <a:t>Porciones: </a:t>
            </a:r>
          </a:p>
          <a:p>
            <a:pPr eaLnBrk="1" hangingPunct="1">
              <a:spcBef>
                <a:spcPct val="0"/>
              </a:spcBef>
              <a:buFontTx/>
              <a:buChar char="•"/>
            </a:pPr>
            <a:r>
              <a:rPr lang="es-ES_tradnl" altLang="es-ES" sz="2000" dirty="0" smtClean="0"/>
              <a:t> Porción  Nasal, Nasofaringe o Rinofaringe. </a:t>
            </a:r>
          </a:p>
          <a:p>
            <a:pPr eaLnBrk="1" hangingPunct="1">
              <a:spcBef>
                <a:spcPct val="0"/>
              </a:spcBef>
              <a:buFontTx/>
              <a:buChar char="•"/>
            </a:pPr>
            <a:r>
              <a:rPr lang="es-ES_tradnl" altLang="es-ES" sz="2000" dirty="0" smtClean="0"/>
              <a:t> Porción Bucal u oral, </a:t>
            </a:r>
            <a:r>
              <a:rPr lang="es-ES_tradnl" altLang="es-ES" sz="2000" dirty="0" err="1" smtClean="0"/>
              <a:t>Orofaringe</a:t>
            </a:r>
            <a:r>
              <a:rPr lang="es-ES_tradnl" altLang="es-ES" sz="2000" dirty="0" smtClean="0"/>
              <a:t> o </a:t>
            </a:r>
            <a:r>
              <a:rPr lang="es-ES_tradnl" altLang="es-ES" sz="2000" dirty="0" err="1" smtClean="0"/>
              <a:t>Bucofaringe</a:t>
            </a:r>
            <a:r>
              <a:rPr lang="es-ES_tradnl" altLang="es-ES" sz="2000" dirty="0" smtClean="0"/>
              <a:t>. </a:t>
            </a:r>
          </a:p>
          <a:p>
            <a:pPr eaLnBrk="1" hangingPunct="1">
              <a:spcBef>
                <a:spcPct val="0"/>
              </a:spcBef>
              <a:buFontTx/>
              <a:buChar char="•"/>
            </a:pPr>
            <a:r>
              <a:rPr lang="es-ES_tradnl" altLang="es-ES" sz="2000" dirty="0" smtClean="0"/>
              <a:t>Porción Laríngea o </a:t>
            </a:r>
            <a:r>
              <a:rPr lang="es-ES_tradnl" altLang="es-ES" sz="2000" dirty="0" err="1" smtClean="0"/>
              <a:t>Laringofaringe</a:t>
            </a:r>
            <a:r>
              <a:rPr lang="es-ES_tradnl" altLang="es-ES" sz="2000" dirty="0" smtClean="0"/>
              <a:t>. </a:t>
            </a:r>
          </a:p>
          <a:p>
            <a:pPr eaLnBrk="1" hangingPunct="1">
              <a:spcBef>
                <a:spcPct val="0"/>
              </a:spcBef>
              <a:buFontTx/>
              <a:buNone/>
            </a:pPr>
            <a:r>
              <a:rPr lang="es-ES_tradnl" altLang="es-ES" sz="2000" dirty="0" smtClean="0"/>
              <a:t>Comunicación:</a:t>
            </a:r>
          </a:p>
          <a:p>
            <a:pPr eaLnBrk="1" hangingPunct="1">
              <a:spcBef>
                <a:spcPct val="0"/>
              </a:spcBef>
              <a:buFontTx/>
              <a:buChar char="•"/>
            </a:pPr>
            <a:r>
              <a:rPr lang="es-ES_tradnl" altLang="es-ES" sz="2000" dirty="0" smtClean="0"/>
              <a:t>Porción  Nasal o Rinofaringe: comunica con la cavidad nasal a través de las Coanas y con el </a:t>
            </a:r>
            <a:r>
              <a:rPr lang="es-ES_tradnl" altLang="es-ES" sz="2000" dirty="0" err="1" smtClean="0"/>
              <a:t>oido</a:t>
            </a:r>
            <a:r>
              <a:rPr lang="es-ES_tradnl" altLang="es-ES" sz="2000" dirty="0" smtClean="0"/>
              <a:t> medio a través de la tuba auditiva. </a:t>
            </a:r>
          </a:p>
          <a:p>
            <a:pPr eaLnBrk="1" hangingPunct="1">
              <a:spcBef>
                <a:spcPct val="0"/>
              </a:spcBef>
              <a:buFontTx/>
              <a:buChar char="•"/>
            </a:pPr>
            <a:r>
              <a:rPr lang="es-ES_tradnl" altLang="es-ES" sz="2000" dirty="0" smtClean="0"/>
              <a:t> Porción oral, </a:t>
            </a:r>
            <a:r>
              <a:rPr lang="es-ES_tradnl" altLang="es-ES" sz="2000" dirty="0" err="1" smtClean="0"/>
              <a:t>Orofaringe</a:t>
            </a:r>
            <a:r>
              <a:rPr lang="es-ES_tradnl" altLang="es-ES" sz="2000" dirty="0" smtClean="0"/>
              <a:t> o </a:t>
            </a:r>
            <a:r>
              <a:rPr lang="es-ES_tradnl" altLang="es-ES" sz="2000" dirty="0" err="1" smtClean="0"/>
              <a:t>Bucofaringe</a:t>
            </a:r>
            <a:r>
              <a:rPr lang="es-ES_tradnl" altLang="es-ES" sz="2000" dirty="0" smtClean="0"/>
              <a:t>: comunica con la cavidad bucal a través del Istmo de las Fauces. </a:t>
            </a:r>
          </a:p>
          <a:p>
            <a:pPr eaLnBrk="1" hangingPunct="1">
              <a:spcBef>
                <a:spcPct val="0"/>
              </a:spcBef>
              <a:buFontTx/>
              <a:buChar char="•"/>
            </a:pPr>
            <a:r>
              <a:rPr lang="es-ES_tradnl" altLang="es-ES" sz="2000" dirty="0" smtClean="0"/>
              <a:t>Porción Laríngea o </a:t>
            </a:r>
            <a:r>
              <a:rPr lang="es-ES_tradnl" altLang="es-ES" sz="2000" dirty="0" err="1" smtClean="0"/>
              <a:t>Laringofaringe</a:t>
            </a:r>
            <a:r>
              <a:rPr lang="es-ES_tradnl" altLang="es-ES" sz="2000" dirty="0" smtClean="0"/>
              <a:t>: comunica con la laringe a través del </a:t>
            </a:r>
            <a:r>
              <a:rPr lang="es-ES_tradnl" altLang="es-ES" sz="2000" dirty="0" err="1" smtClean="0"/>
              <a:t>aditus</a:t>
            </a:r>
            <a:r>
              <a:rPr lang="es-ES_tradnl" altLang="es-ES" sz="2000" dirty="0" smtClean="0"/>
              <a:t> laríngeo. </a:t>
            </a:r>
            <a:endParaRPr lang="es-ES" altLang="es-ES" sz="2000" dirty="0" smtClean="0"/>
          </a:p>
          <a:p>
            <a:pPr marL="0" marR="0" indent="0" algn="l" defTabSz="914400" rtl="0" eaLnBrk="1" fontAlgn="auto" latinLnBrk="0" hangingPunct="1">
              <a:lnSpc>
                <a:spcPct val="100000"/>
              </a:lnSpc>
              <a:spcBef>
                <a:spcPct val="0"/>
              </a:spcBef>
              <a:spcAft>
                <a:spcPts val="0"/>
              </a:spcAft>
              <a:buClrTx/>
              <a:buSzTx/>
              <a:buFontTx/>
              <a:buNone/>
              <a:tabLst/>
              <a:defRPr/>
            </a:pPr>
            <a:r>
              <a:rPr lang="es-ES" altLang="es-ES" sz="2000" b="1" dirty="0" smtClean="0">
                <a:solidFill>
                  <a:srgbClr val="0000FF"/>
                </a:solidFill>
              </a:rPr>
              <a:t>Funciones</a:t>
            </a:r>
            <a:r>
              <a:rPr lang="es-ES" altLang="es-ES" sz="2000" b="1" dirty="0" smtClean="0">
                <a:solidFill>
                  <a:srgbClr val="000000"/>
                </a:solidFill>
              </a:rPr>
              <a:t>: digestiva y respiratoria</a:t>
            </a:r>
            <a:endParaRPr lang="es-CU" sz="2000" b="0" strike="noStrike" spc="-1" dirty="0" smtClean="0">
              <a:latin typeface="Arial"/>
            </a:endParaRPr>
          </a:p>
          <a:p>
            <a:pPr eaLnBrk="1" hangingPunct="1">
              <a:spcBef>
                <a:spcPct val="0"/>
              </a:spcBef>
            </a:pPr>
            <a:r>
              <a:rPr lang="es-ES_tradnl" altLang="es-ES" sz="2000" dirty="0" smtClean="0"/>
              <a:t>Porción  Nasal, Nasofaringe o Rinofaringe. Función respiratoria.</a:t>
            </a:r>
          </a:p>
          <a:p>
            <a:pPr eaLnBrk="1" hangingPunct="1">
              <a:spcBef>
                <a:spcPct val="0"/>
              </a:spcBef>
              <a:buFontTx/>
              <a:buChar char="•"/>
            </a:pPr>
            <a:r>
              <a:rPr lang="es-ES_tradnl" altLang="es-ES" sz="2000" dirty="0" smtClean="0"/>
              <a:t> Porción Bucal u </a:t>
            </a:r>
            <a:r>
              <a:rPr lang="es-ES_tradnl" altLang="es-ES" sz="2000" dirty="0" err="1" smtClean="0"/>
              <a:t>Orofaringe</a:t>
            </a:r>
            <a:r>
              <a:rPr lang="es-ES_tradnl" altLang="es-ES" sz="2000" dirty="0" smtClean="0"/>
              <a:t> o </a:t>
            </a:r>
            <a:r>
              <a:rPr lang="es-ES_tradnl" altLang="es-ES" sz="2000" dirty="0" err="1" smtClean="0"/>
              <a:t>Bucofaringe</a:t>
            </a:r>
            <a:r>
              <a:rPr lang="es-ES_tradnl" altLang="es-ES" sz="2000" dirty="0" smtClean="0"/>
              <a:t>. Función mixta (respiratoria y digestiva)</a:t>
            </a:r>
          </a:p>
          <a:p>
            <a:pPr eaLnBrk="1" hangingPunct="1">
              <a:spcBef>
                <a:spcPct val="0"/>
              </a:spcBef>
              <a:buFontTx/>
              <a:buChar char="•"/>
            </a:pPr>
            <a:r>
              <a:rPr lang="es-ES_tradnl" altLang="es-ES" sz="2000" dirty="0" smtClean="0"/>
              <a:t>Porción Laríngea o </a:t>
            </a:r>
            <a:r>
              <a:rPr lang="es-ES_tradnl" altLang="es-ES" sz="2000" dirty="0" err="1" smtClean="0"/>
              <a:t>Laringofaringe</a:t>
            </a:r>
            <a:r>
              <a:rPr lang="es-ES_tradnl" altLang="es-ES" sz="2000" dirty="0" smtClean="0"/>
              <a:t>. Función digestiva.</a:t>
            </a:r>
          </a:p>
          <a:p>
            <a:pPr eaLnBrk="1" hangingPunct="1">
              <a:spcBef>
                <a:spcPct val="0"/>
              </a:spcBef>
            </a:pPr>
            <a:r>
              <a:rPr lang="es-ES_tradnl" altLang="es-ES" sz="2000" dirty="0" smtClean="0"/>
              <a:t>Importante recordar el cruzamiento de las vías respiratorias en la </a:t>
            </a:r>
            <a:r>
              <a:rPr lang="es-ES_tradnl" altLang="es-ES" sz="2000" dirty="0" err="1" smtClean="0"/>
              <a:t>orofaringe</a:t>
            </a:r>
            <a:r>
              <a:rPr lang="es-ES_tradnl" altLang="es-ES" sz="2000" dirty="0" smtClean="0"/>
              <a:t> y ver que la parte superior de la faringe es respiratoria pura por lo que su mucosa tiene las características de este aparato</a:t>
            </a:r>
            <a:endParaRPr lang="es-ES" altLang="es-ES" sz="2000" dirty="0" smtClean="0"/>
          </a:p>
          <a:p>
            <a:pPr lvl="0" fontAlgn="base">
              <a:spcBef>
                <a:spcPct val="20000"/>
              </a:spcBef>
              <a:spcAft>
                <a:spcPct val="0"/>
              </a:spcAft>
              <a:buClr>
                <a:schemeClr val="hlink"/>
              </a:buClr>
            </a:pPr>
            <a:r>
              <a:rPr lang="es-MX" altLang="es-ES" sz="2000" dirty="0" smtClean="0"/>
              <a:t>Relaciones:</a:t>
            </a:r>
          </a:p>
          <a:p>
            <a:pPr lvl="0" fontAlgn="base">
              <a:spcBef>
                <a:spcPct val="20000"/>
              </a:spcBef>
              <a:spcAft>
                <a:spcPct val="0"/>
              </a:spcAft>
              <a:buClr>
                <a:schemeClr val="hlink"/>
              </a:buClr>
            </a:pPr>
            <a:r>
              <a:rPr lang="es-ES" sz="2000" dirty="0" smtClean="0">
                <a:latin typeface="Cambria" panose="02040503050406030204" pitchFamily="18" charset="0"/>
                <a:ea typeface="Cambria" panose="02040503050406030204" pitchFamily="18" charset="0"/>
              </a:rPr>
              <a:t>Anterior: Cavidad nasal, Cavidad bucal, Laringe</a:t>
            </a:r>
          </a:p>
          <a:p>
            <a:pPr lvl="0" fontAlgn="base">
              <a:spcBef>
                <a:spcPct val="20000"/>
              </a:spcBef>
              <a:spcAft>
                <a:spcPct val="0"/>
              </a:spcAft>
              <a:buClr>
                <a:schemeClr val="hlink"/>
              </a:buClr>
            </a:pPr>
            <a:r>
              <a:rPr lang="es-ES" sz="2000" dirty="0" smtClean="0">
                <a:latin typeface="Cambria" panose="02040503050406030204" pitchFamily="18" charset="0"/>
                <a:ea typeface="Cambria" panose="02040503050406030204" pitchFamily="18" charset="0"/>
              </a:rPr>
              <a:t>Lateral:</a:t>
            </a:r>
          </a:p>
          <a:p>
            <a:pPr marL="285750" lvl="0" indent="-285750" fontAlgn="base">
              <a:spcBef>
                <a:spcPct val="20000"/>
              </a:spcBef>
              <a:spcAft>
                <a:spcPct val="0"/>
              </a:spcAft>
              <a:buClr>
                <a:schemeClr val="hlink"/>
              </a:buClr>
              <a:buFont typeface="Arial" panose="020B0604020202020204" pitchFamily="34" charset="0"/>
              <a:buChar char="•"/>
            </a:pPr>
            <a:r>
              <a:rPr lang="es-ES" sz="2000" dirty="0" smtClean="0">
                <a:latin typeface="Cambria" panose="02040503050406030204" pitchFamily="18" charset="0"/>
                <a:ea typeface="Cambria" panose="02040503050406030204" pitchFamily="18" charset="0"/>
              </a:rPr>
              <a:t>Nervios craneales IX, X, XI</a:t>
            </a:r>
          </a:p>
          <a:p>
            <a:pPr marL="285750" lvl="0" indent="-285750" fontAlgn="base">
              <a:spcBef>
                <a:spcPct val="20000"/>
              </a:spcBef>
              <a:spcAft>
                <a:spcPct val="0"/>
              </a:spcAft>
              <a:buClr>
                <a:schemeClr val="hlink"/>
              </a:buClr>
              <a:buFont typeface="Arial" panose="020B0604020202020204" pitchFamily="34" charset="0"/>
              <a:buChar char="•"/>
            </a:pPr>
            <a:r>
              <a:rPr lang="es-ES" sz="2000" dirty="0" smtClean="0">
                <a:latin typeface="Cambria" panose="02040503050406030204" pitchFamily="18" charset="0"/>
                <a:ea typeface="Cambria" panose="02040503050406030204" pitchFamily="18" charset="0"/>
              </a:rPr>
              <a:t>Paquete </a:t>
            </a:r>
            <a:r>
              <a:rPr lang="es-ES" sz="2000" dirty="0" err="1" smtClean="0">
                <a:latin typeface="Cambria" panose="02040503050406030204" pitchFamily="18" charset="0"/>
                <a:ea typeface="Cambria" panose="02040503050406030204" pitchFamily="18" charset="0"/>
              </a:rPr>
              <a:t>vásculonervioso</a:t>
            </a:r>
            <a:r>
              <a:rPr lang="es-ES" sz="2000" dirty="0" smtClean="0">
                <a:latin typeface="Cambria" panose="02040503050406030204" pitchFamily="18" charset="0"/>
                <a:ea typeface="Cambria" panose="02040503050406030204" pitchFamily="18" charset="0"/>
              </a:rPr>
              <a:t> del cuello: A. Carótida común, V. Yugular interna y XII NC.</a:t>
            </a:r>
          </a:p>
          <a:p>
            <a:pPr marL="285750" lvl="0" indent="-285750" fontAlgn="base">
              <a:spcBef>
                <a:spcPct val="20000"/>
              </a:spcBef>
              <a:spcAft>
                <a:spcPct val="0"/>
              </a:spcAft>
              <a:buClr>
                <a:schemeClr val="hlink"/>
              </a:buClr>
              <a:buFont typeface="Arial" panose="020B0604020202020204" pitchFamily="34" charset="0"/>
              <a:buChar char="•"/>
            </a:pPr>
            <a:r>
              <a:rPr lang="es-ES" sz="2000" dirty="0" smtClean="0">
                <a:latin typeface="Cambria" panose="02040503050406030204" pitchFamily="18" charset="0"/>
                <a:ea typeface="Cambria" panose="02040503050406030204" pitchFamily="18" charset="0"/>
              </a:rPr>
              <a:t>Lóbulos laterales Glándula tiroides</a:t>
            </a:r>
          </a:p>
          <a:p>
            <a:r>
              <a:rPr lang="es-ES" sz="2000" dirty="0" smtClean="0">
                <a:latin typeface="Cambria" panose="02040503050406030204" pitchFamily="18" charset="0"/>
                <a:ea typeface="Cambria" panose="02040503050406030204" pitchFamily="18" charset="0"/>
              </a:rPr>
              <a:t>Posterior:</a:t>
            </a:r>
          </a:p>
          <a:p>
            <a:r>
              <a:rPr lang="es-ES" sz="2000" dirty="0" smtClean="0">
                <a:latin typeface="Cambria" panose="02040503050406030204" pitchFamily="18" charset="0"/>
                <a:ea typeface="Cambria" panose="02040503050406030204" pitchFamily="18" charset="0"/>
              </a:rPr>
              <a:t>Porción basilar del h. occipital, </a:t>
            </a:r>
          </a:p>
          <a:p>
            <a:r>
              <a:rPr lang="es-ES" sz="2000" dirty="0" smtClean="0">
                <a:latin typeface="Cambria" panose="02040503050406030204" pitchFamily="18" charset="0"/>
                <a:ea typeface="Cambria" panose="02040503050406030204" pitchFamily="18" charset="0"/>
              </a:rPr>
              <a:t>Vértebras cervicales I-VI</a:t>
            </a:r>
          </a:p>
          <a:p>
            <a:r>
              <a:rPr lang="es-MX" sz="2000" dirty="0" smtClean="0">
                <a:latin typeface="Cambria" panose="02040503050406030204" pitchFamily="18" charset="0"/>
                <a:ea typeface="Cambria" panose="02040503050406030204" pitchFamily="18" charset="0"/>
              </a:rPr>
              <a:t>Fascias y músculos</a:t>
            </a:r>
            <a:endParaRPr lang="es-ES" sz="2000" dirty="0" smtClean="0">
              <a:latin typeface="Cambria" panose="02040503050406030204" pitchFamily="18" charset="0"/>
              <a:ea typeface="Cambria" panose="02040503050406030204" pitchFamily="18" charset="0"/>
            </a:endParaRPr>
          </a:p>
          <a:p>
            <a:pPr lvl="0" fontAlgn="base">
              <a:spcBef>
                <a:spcPct val="20000"/>
              </a:spcBef>
              <a:spcAft>
                <a:spcPct val="0"/>
              </a:spcAft>
              <a:buClr>
                <a:schemeClr val="hlink"/>
              </a:buClr>
            </a:pPr>
            <a:r>
              <a:rPr lang="es-ES" sz="2000" dirty="0" smtClean="0">
                <a:latin typeface="Cambria" panose="02040503050406030204" pitchFamily="18" charset="0"/>
                <a:ea typeface="Cambria" panose="02040503050406030204" pitchFamily="18" charset="0"/>
              </a:rPr>
              <a:t>Inferior:</a:t>
            </a:r>
          </a:p>
          <a:p>
            <a:pPr lvl="0" fontAlgn="base">
              <a:spcBef>
                <a:spcPct val="20000"/>
              </a:spcBef>
              <a:spcAft>
                <a:spcPct val="0"/>
              </a:spcAft>
              <a:buClr>
                <a:schemeClr val="hlink"/>
              </a:buClr>
            </a:pPr>
            <a:r>
              <a:rPr lang="es-ES" sz="2000" dirty="0" smtClean="0">
                <a:latin typeface="Cambria" panose="02040503050406030204" pitchFamily="18" charset="0"/>
                <a:ea typeface="Cambria" panose="02040503050406030204" pitchFamily="18" charset="0"/>
              </a:rPr>
              <a:t>Esófago</a:t>
            </a:r>
            <a:endParaRPr lang="es-ES" sz="1800" b="1" dirty="0" smtClean="0">
              <a:latin typeface="Cambria" panose="02040503050406030204" pitchFamily="18" charset="0"/>
              <a:ea typeface="Cambria" panose="02040503050406030204" pitchFamily="18" charset="0"/>
            </a:endParaRPr>
          </a:p>
          <a:p>
            <a:pPr lvl="0" fontAlgn="base">
              <a:spcBef>
                <a:spcPct val="20000"/>
              </a:spcBef>
              <a:spcAft>
                <a:spcPct val="0"/>
              </a:spcAft>
              <a:buClr>
                <a:schemeClr val="hlink"/>
              </a:buClr>
            </a:pPr>
            <a:endParaRPr lang="es-ES" sz="2000" dirty="0" smtClean="0">
              <a:latin typeface="Cambria" panose="02040503050406030204" pitchFamily="18" charset="0"/>
              <a:ea typeface="Cambria" panose="02040503050406030204" pitchFamily="18" charset="0"/>
            </a:endParaRPr>
          </a:p>
          <a:p>
            <a:pPr eaLnBrk="1" hangingPunct="1">
              <a:spcBef>
                <a:spcPct val="0"/>
              </a:spcBef>
              <a:buFontTx/>
              <a:buChar char="•"/>
            </a:pPr>
            <a:endParaRPr lang="es-ES" altLang="es-ES" sz="2000" dirty="0" smtClean="0"/>
          </a:p>
          <a:p>
            <a:pPr eaLnBrk="1" hangingPunct="1">
              <a:spcBef>
                <a:spcPct val="0"/>
              </a:spcBef>
            </a:pPr>
            <a:endParaRPr lang="es-ES" altLang="es-ES" sz="2000" dirty="0" smtClean="0"/>
          </a:p>
          <a:p>
            <a:pPr marL="216000" indent="-216000">
              <a:lnSpc>
                <a:spcPct val="100000"/>
              </a:lnSpc>
            </a:pPr>
            <a:endParaRPr lang="es-CU" sz="2000" b="0" strike="noStrike" spc="-1" dirty="0">
              <a:latin typeface="Arial"/>
            </a:endParaRPr>
          </a:p>
          <a:p>
            <a:pPr marL="216000" indent="-216000">
              <a:lnSpc>
                <a:spcPct val="100000"/>
              </a:lnSpc>
            </a:pPr>
            <a:endParaRPr lang="es-CU" sz="2000" b="0" strike="noStrike" spc="-1" dirty="0">
              <a:latin typeface="Arial"/>
            </a:endParaRPr>
          </a:p>
        </p:txBody>
      </p:sp>
      <p:sp>
        <p:nvSpPr>
          <p:cNvPr id="1182"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2551F159-3AF4-4304-80AC-409D56DF0EDA}" type="slidenum">
              <a:rPr lang="es-CU" sz="1200" b="0" strike="noStrike" spc="-1">
                <a:solidFill>
                  <a:srgbClr val="000000"/>
                </a:solidFill>
                <a:latin typeface="Arial"/>
              </a:rPr>
              <a:t>24</a:t>
            </a:fld>
            <a:endParaRPr lang="es-CU" sz="1200" b="0" strike="noStrike" spc="-1">
              <a:latin typeface="Times New Roman"/>
            </a:endParaRPr>
          </a:p>
        </p:txBody>
      </p:sp>
    </p:spTree>
    <p:extLst>
      <p:ext uri="{BB962C8B-B14F-4D97-AF65-F5344CB8AC3E}">
        <p14:creationId xmlns:p14="http://schemas.microsoft.com/office/powerpoint/2010/main" val="325565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3" name="PlaceHolder 1"/>
          <p:cNvSpPr>
            <a:spLocks noGrp="1" noRot="1" noChangeAspect="1"/>
          </p:cNvSpPr>
          <p:nvPr>
            <p:ph type="sldImg"/>
          </p:nvPr>
        </p:nvSpPr>
        <p:spPr>
          <a:xfrm>
            <a:off x="685800" y="1143000"/>
            <a:ext cx="5486400" cy="3086100"/>
          </a:xfrm>
          <a:prstGeom prst="rect">
            <a:avLst/>
          </a:prstGeom>
        </p:spPr>
      </p:sp>
      <p:sp>
        <p:nvSpPr>
          <p:cNvPr id="1184" name="PlaceHolder 2"/>
          <p:cNvSpPr>
            <a:spLocks noGrp="1"/>
          </p:cNvSpPr>
          <p:nvPr>
            <p:ph type="body"/>
          </p:nvPr>
        </p:nvSpPr>
        <p:spPr>
          <a:xfrm>
            <a:off x="685800" y="4400640"/>
            <a:ext cx="5486040" cy="3600000"/>
          </a:xfrm>
          <a:prstGeom prst="rect">
            <a:avLst/>
          </a:prstGeom>
        </p:spPr>
        <p:txBody>
          <a:bodyPr>
            <a:noAutofit/>
          </a:bodyPr>
          <a:lstStyle/>
          <a:p>
            <a:r>
              <a:rPr lang="es-CU" sz="2000" b="0" strike="noStrike" spc="-1" dirty="0" smtClean="0">
                <a:latin typeface="Arial"/>
              </a:rPr>
              <a:t>Laringe</a:t>
            </a:r>
          </a:p>
          <a:p>
            <a:r>
              <a:rPr lang="es-ES" sz="2000" b="1" i="1" dirty="0" smtClean="0">
                <a:solidFill>
                  <a:srgbClr val="000000"/>
                </a:solidFill>
                <a:latin typeface="Cambria" panose="02040503050406030204" pitchFamily="18" charset="0"/>
                <a:ea typeface="Cambria" panose="02040503050406030204" pitchFamily="18" charset="0"/>
              </a:rPr>
              <a:t>Situación</a:t>
            </a:r>
            <a:r>
              <a:rPr lang="es-ES" sz="2000" b="1" dirty="0" smtClean="0">
                <a:solidFill>
                  <a:srgbClr val="000000"/>
                </a:solidFill>
                <a:latin typeface="Cambria" panose="02040503050406030204" pitchFamily="18" charset="0"/>
                <a:ea typeface="Cambria" panose="02040503050406030204" pitchFamily="18" charset="0"/>
              </a:rPr>
              <a:t>: parte antero superior y media del cuello,</a:t>
            </a:r>
            <a:r>
              <a:rPr lang="es-ES" sz="2000" b="1" baseline="0" dirty="0" smtClean="0">
                <a:solidFill>
                  <a:srgbClr val="000000"/>
                </a:solidFill>
                <a:latin typeface="Cambria" panose="02040503050406030204" pitchFamily="18" charset="0"/>
                <a:ea typeface="Cambria" panose="02040503050406030204" pitchFamily="18" charset="0"/>
              </a:rPr>
              <a:t> </a:t>
            </a:r>
            <a:r>
              <a:rPr lang="es-ES" sz="2000" b="1" dirty="0" smtClean="0">
                <a:solidFill>
                  <a:srgbClr val="000000"/>
                </a:solidFill>
                <a:latin typeface="Cambria" panose="02040503050406030204" pitchFamily="18" charset="0"/>
                <a:ea typeface="Cambria" panose="02040503050406030204" pitchFamily="18" charset="0"/>
              </a:rPr>
              <a:t>a nivel de IV, V y VI vértebras cervicales</a:t>
            </a:r>
          </a:p>
          <a:p>
            <a:r>
              <a:rPr lang="es-ES" sz="2000" b="1" dirty="0" smtClean="0">
                <a:solidFill>
                  <a:srgbClr val="000000"/>
                </a:solidFill>
                <a:latin typeface="Cambria" panose="02040503050406030204" pitchFamily="18" charset="0"/>
                <a:ea typeface="Cambria" panose="02040503050406030204" pitchFamily="18" charset="0"/>
              </a:rPr>
              <a:t>FUNCIONES:</a:t>
            </a:r>
          </a:p>
          <a:p>
            <a:pPr marL="342900" indent="-342900" algn="just">
              <a:buFont typeface="Arial" panose="020B0604020202020204" pitchFamily="34" charset="0"/>
              <a:buChar char="•"/>
              <a:defRPr/>
            </a:pPr>
            <a:r>
              <a:rPr lang="es-ES" sz="2000" b="1" dirty="0" smtClean="0">
                <a:solidFill>
                  <a:srgbClr val="000000"/>
                </a:solidFill>
                <a:latin typeface="Cambria" panose="02040503050406030204" pitchFamily="18" charset="0"/>
                <a:ea typeface="Cambria" panose="02040503050406030204" pitchFamily="18" charset="0"/>
              </a:rPr>
              <a:t>CONDUCCIÓN DEL AIRE,</a:t>
            </a:r>
          </a:p>
          <a:p>
            <a:pPr marL="342900" indent="-342900" algn="just">
              <a:buFont typeface="Arial" panose="020B0604020202020204" pitchFamily="34" charset="0"/>
              <a:buChar char="•"/>
              <a:defRPr/>
            </a:pPr>
            <a:r>
              <a:rPr lang="es-ES" sz="2000" b="1" dirty="0" smtClean="0">
                <a:solidFill>
                  <a:srgbClr val="000000"/>
                </a:solidFill>
                <a:latin typeface="Cambria" panose="02040503050406030204" pitchFamily="18" charset="0"/>
                <a:ea typeface="Cambria" panose="02040503050406030204" pitchFamily="18" charset="0"/>
              </a:rPr>
              <a:t>VÁLVULA DE PROTECCIÓN  DE VÍAS RESPIRATORIAS BAJAS, </a:t>
            </a:r>
          </a:p>
          <a:p>
            <a:pPr marL="342900" indent="-342900" algn="just">
              <a:buFont typeface="Arial" panose="020B0604020202020204" pitchFamily="34" charset="0"/>
              <a:buChar char="•"/>
              <a:defRPr/>
            </a:pPr>
            <a:r>
              <a:rPr lang="es-ES" sz="2000" b="1" dirty="0" smtClean="0">
                <a:solidFill>
                  <a:srgbClr val="000000"/>
                </a:solidFill>
                <a:latin typeface="Cambria" panose="02040503050406030204" pitchFamily="18" charset="0"/>
                <a:ea typeface="Cambria" panose="02040503050406030204" pitchFamily="18" charset="0"/>
              </a:rPr>
              <a:t>ÓRGANO ESENCIAL DE LA FONACIÓN</a:t>
            </a:r>
          </a:p>
          <a:p>
            <a:pPr algn="just"/>
            <a:endParaRPr lang="es-CU" sz="2000" b="0" strike="noStrike" spc="-1" dirty="0">
              <a:latin typeface="Arial"/>
            </a:endParaRPr>
          </a:p>
        </p:txBody>
      </p:sp>
      <p:sp>
        <p:nvSpPr>
          <p:cNvPr id="1185"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AE3A0CB9-50AE-4A2B-AD87-776D8FEEF6FF}" type="slidenum">
              <a:rPr lang="es-CU" sz="1200" b="0" strike="noStrike" spc="-1">
                <a:solidFill>
                  <a:srgbClr val="000000"/>
                </a:solidFill>
                <a:latin typeface="Calibri"/>
              </a:rPr>
              <a:t>27</a:t>
            </a:fld>
            <a:endParaRPr lang="es-CU" sz="1200" b="0" strike="noStrike" spc="-1">
              <a:latin typeface="Times New Roman"/>
            </a:endParaRPr>
          </a:p>
        </p:txBody>
      </p:sp>
    </p:spTree>
    <p:extLst>
      <p:ext uri="{BB962C8B-B14F-4D97-AF65-F5344CB8AC3E}">
        <p14:creationId xmlns:p14="http://schemas.microsoft.com/office/powerpoint/2010/main" val="2268205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6" name="TextShape 1"/>
          <p:cNvSpPr txBox="1"/>
          <p:nvPr/>
        </p:nvSpPr>
        <p:spPr>
          <a:xfrm>
            <a:off x="3884760" y="8685360"/>
            <a:ext cx="2971440" cy="458280"/>
          </a:xfrm>
          <a:prstGeom prst="rect">
            <a:avLst/>
          </a:prstGeom>
          <a:noFill/>
          <a:ln>
            <a:noFill/>
          </a:ln>
        </p:spPr>
        <p:txBody>
          <a:bodyPr anchor="b">
            <a:noAutofit/>
          </a:bodyPr>
          <a:lstStyle/>
          <a:p>
            <a:pPr algn="r">
              <a:lnSpc>
                <a:spcPct val="100000"/>
              </a:lnSpc>
            </a:pPr>
            <a:fld id="{3B67FD74-8990-413A-BDA3-E43B7D32F226}" type="slidenum">
              <a:rPr lang="es-CU" sz="1200" b="0" strike="noStrike" spc="-1">
                <a:solidFill>
                  <a:srgbClr val="000000"/>
                </a:solidFill>
                <a:latin typeface="Calibri"/>
              </a:rPr>
              <a:t>29</a:t>
            </a:fld>
            <a:endParaRPr lang="es-CU" sz="1200" b="0" strike="noStrike" spc="-1">
              <a:latin typeface="Times New Roman"/>
            </a:endParaRPr>
          </a:p>
        </p:txBody>
      </p:sp>
      <p:sp>
        <p:nvSpPr>
          <p:cNvPr id="1187" name="PlaceHolder 2"/>
          <p:cNvSpPr>
            <a:spLocks noGrp="1" noRot="1" noChangeAspect="1"/>
          </p:cNvSpPr>
          <p:nvPr>
            <p:ph type="sldImg"/>
          </p:nvPr>
        </p:nvSpPr>
        <p:spPr>
          <a:xfrm>
            <a:off x="1371600" y="1143000"/>
            <a:ext cx="4114440" cy="3085920"/>
          </a:xfrm>
          <a:prstGeom prst="rect">
            <a:avLst/>
          </a:prstGeom>
        </p:spPr>
      </p:sp>
      <p:sp>
        <p:nvSpPr>
          <p:cNvPr id="1188" name="PlaceHolder 3"/>
          <p:cNvSpPr>
            <a:spLocks noGrp="1"/>
          </p:cNvSpPr>
          <p:nvPr>
            <p:ph type="body"/>
          </p:nvPr>
        </p:nvSpPr>
        <p:spPr>
          <a:xfrm>
            <a:off x="685800" y="4400640"/>
            <a:ext cx="5486040" cy="3600000"/>
          </a:xfrm>
          <a:prstGeom prst="rect">
            <a:avLst/>
          </a:prstGeom>
        </p:spPr>
        <p:txBody>
          <a:bodyPr>
            <a:noAutofit/>
          </a:bodyPr>
          <a:lstStyle/>
          <a:p>
            <a:r>
              <a:rPr lang="es-ES" sz="2000" b="0" strike="noStrike" spc="-1" dirty="0" smtClean="0">
                <a:latin typeface="Arial"/>
              </a:rPr>
              <a:t>C</a:t>
            </a:r>
            <a:r>
              <a:rPr lang="es-CU" sz="2000" b="0" strike="noStrike" spc="-1" dirty="0" smtClean="0">
                <a:latin typeface="Arial"/>
              </a:rPr>
              <a:t>artílagos</a:t>
            </a:r>
          </a:p>
          <a:p>
            <a:pPr marL="457200" indent="-457200">
              <a:buAutoNum type="arabicPeriod"/>
            </a:pPr>
            <a:r>
              <a:rPr lang="es-ES" sz="2000" b="0" strike="noStrike" spc="-1" dirty="0" smtClean="0">
                <a:latin typeface="Arial"/>
              </a:rPr>
              <a:t>E</a:t>
            </a:r>
            <a:r>
              <a:rPr lang="es-CU" sz="2000" b="0" strike="noStrike" spc="-1" dirty="0" smtClean="0">
                <a:latin typeface="Arial"/>
              </a:rPr>
              <a:t>piglotis</a:t>
            </a:r>
          </a:p>
          <a:p>
            <a:pPr marL="457200" indent="-457200">
              <a:buAutoNum type="arabicPeriod"/>
            </a:pPr>
            <a:r>
              <a:rPr lang="es-CU" sz="2000" b="0" strike="noStrike" spc="-1" dirty="0" smtClean="0">
                <a:latin typeface="Arial"/>
              </a:rPr>
              <a:t>Tiroides</a:t>
            </a:r>
          </a:p>
          <a:p>
            <a:pPr marL="457200" indent="-457200">
              <a:buAutoNum type="arabicPeriod"/>
            </a:pPr>
            <a:r>
              <a:rPr lang="es-ES" sz="2000" b="0" strike="noStrike" spc="-1" dirty="0" smtClean="0">
                <a:latin typeface="Arial"/>
              </a:rPr>
              <a:t>C</a:t>
            </a:r>
            <a:r>
              <a:rPr lang="es-CU" sz="2000" b="0" strike="noStrike" spc="-1" dirty="0" smtClean="0">
                <a:latin typeface="Arial"/>
              </a:rPr>
              <a:t>ricoides </a:t>
            </a:r>
          </a:p>
          <a:p>
            <a:pPr marL="457200" indent="-457200">
              <a:buAutoNum type="arabicPeriod"/>
            </a:pPr>
            <a:r>
              <a:rPr lang="es-CU" sz="2000" b="0" strike="noStrike" spc="-1" dirty="0" smtClean="0">
                <a:latin typeface="Arial"/>
              </a:rPr>
              <a:t>Aritenoides</a:t>
            </a:r>
          </a:p>
          <a:p>
            <a:pPr marL="457200" indent="-457200">
              <a:buAutoNum type="arabicPeriod"/>
            </a:pPr>
            <a:r>
              <a:rPr lang="es-ES" sz="2000" b="0" strike="noStrike" spc="-1" dirty="0" smtClean="0">
                <a:latin typeface="Arial"/>
              </a:rPr>
              <a:t>C</a:t>
            </a:r>
            <a:r>
              <a:rPr lang="es-CU" sz="2000" b="0" strike="noStrike" spc="-1" dirty="0" smtClean="0">
                <a:latin typeface="Arial"/>
              </a:rPr>
              <a:t>orniculados</a:t>
            </a:r>
          </a:p>
          <a:p>
            <a:pPr marL="457200" indent="-457200">
              <a:buAutoNum type="arabicPeriod"/>
            </a:pPr>
            <a:r>
              <a:rPr lang="es-ES" sz="2000" b="0" strike="noStrike" spc="-1" dirty="0" smtClean="0">
                <a:latin typeface="Arial"/>
              </a:rPr>
              <a:t>C</a:t>
            </a:r>
            <a:r>
              <a:rPr lang="es-CU" sz="2000" b="0" strike="noStrike" spc="-1" dirty="0" smtClean="0">
                <a:latin typeface="Arial"/>
              </a:rPr>
              <a:t>uneiformes </a:t>
            </a:r>
          </a:p>
          <a:p>
            <a:pPr marL="457200" indent="-457200">
              <a:buAutoNum type="arabicPeriod"/>
            </a:pPr>
            <a:r>
              <a:rPr lang="es-ES" sz="2000" b="0" strike="noStrike" spc="-1" dirty="0" smtClean="0">
                <a:latin typeface="Arial"/>
              </a:rPr>
              <a:t>L</a:t>
            </a:r>
            <a:r>
              <a:rPr lang="es-CU" sz="2000" b="0" strike="noStrike" spc="-1" dirty="0" smtClean="0">
                <a:latin typeface="Arial"/>
              </a:rPr>
              <a:t>ig. vocal </a:t>
            </a:r>
            <a:endParaRPr lang="es-CU" sz="2000" b="0" strike="noStrike" spc="-1" dirty="0">
              <a:latin typeface="Arial"/>
            </a:endParaRPr>
          </a:p>
        </p:txBody>
      </p:sp>
    </p:spTree>
    <p:extLst>
      <p:ext uri="{BB962C8B-B14F-4D97-AF65-F5344CB8AC3E}">
        <p14:creationId xmlns:p14="http://schemas.microsoft.com/office/powerpoint/2010/main" val="4232192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9" name="TextShape 1"/>
          <p:cNvSpPr txBox="1"/>
          <p:nvPr/>
        </p:nvSpPr>
        <p:spPr>
          <a:xfrm>
            <a:off x="3884760" y="8685360"/>
            <a:ext cx="2971440" cy="458280"/>
          </a:xfrm>
          <a:prstGeom prst="rect">
            <a:avLst/>
          </a:prstGeom>
          <a:noFill/>
          <a:ln>
            <a:noFill/>
          </a:ln>
        </p:spPr>
        <p:txBody>
          <a:bodyPr anchor="b">
            <a:noAutofit/>
          </a:bodyPr>
          <a:lstStyle/>
          <a:p>
            <a:pPr algn="r">
              <a:lnSpc>
                <a:spcPct val="100000"/>
              </a:lnSpc>
            </a:pPr>
            <a:fld id="{F180A1A7-4D59-45A1-949F-429ABEDA282D}" type="slidenum">
              <a:rPr lang="es-CU" sz="1200" b="0" strike="noStrike" spc="-1">
                <a:solidFill>
                  <a:srgbClr val="000000"/>
                </a:solidFill>
                <a:latin typeface="Calibri"/>
              </a:rPr>
              <a:t>30</a:t>
            </a:fld>
            <a:endParaRPr lang="es-CU" sz="1200" b="0" strike="noStrike" spc="-1">
              <a:latin typeface="Times New Roman"/>
            </a:endParaRPr>
          </a:p>
        </p:txBody>
      </p:sp>
      <p:sp>
        <p:nvSpPr>
          <p:cNvPr id="1190" name="PlaceHolder 2"/>
          <p:cNvSpPr>
            <a:spLocks noGrp="1" noRot="1" noChangeAspect="1"/>
          </p:cNvSpPr>
          <p:nvPr>
            <p:ph type="sldImg"/>
          </p:nvPr>
        </p:nvSpPr>
        <p:spPr>
          <a:xfrm>
            <a:off x="685800" y="1143000"/>
            <a:ext cx="5486400" cy="3086100"/>
          </a:xfrm>
          <a:prstGeom prst="rect">
            <a:avLst/>
          </a:prstGeom>
        </p:spPr>
      </p:sp>
      <p:sp>
        <p:nvSpPr>
          <p:cNvPr id="1191" name="PlaceHolder 3"/>
          <p:cNvSpPr>
            <a:spLocks noGrp="1"/>
          </p:cNvSpPr>
          <p:nvPr>
            <p:ph type="body"/>
          </p:nvPr>
        </p:nvSpPr>
        <p:spPr>
          <a:xfrm>
            <a:off x="685800" y="4400640"/>
            <a:ext cx="5486040" cy="3600000"/>
          </a:xfrm>
          <a:prstGeom prst="rect">
            <a:avLst/>
          </a:prstGeom>
        </p:spPr>
        <p:txBody>
          <a:bodyPr>
            <a:noAutofit/>
          </a:bodyPr>
          <a:lstStyle/>
          <a:p>
            <a:pPr marL="457200" indent="-457200">
              <a:lnSpc>
                <a:spcPct val="100000"/>
              </a:lnSpc>
              <a:buAutoNum type="arabicPeriod"/>
            </a:pPr>
            <a:r>
              <a:rPr lang="es-CU" sz="2000" b="0" strike="noStrike" spc="-1" dirty="0" smtClean="0">
                <a:latin typeface="Arial"/>
              </a:rPr>
              <a:t>Porción superior: Vestíbulo o porción supraglótica</a:t>
            </a:r>
          </a:p>
          <a:p>
            <a:pPr marL="457200" indent="-457200">
              <a:lnSpc>
                <a:spcPct val="100000"/>
              </a:lnSpc>
              <a:buAutoNum type="arabicPeriod"/>
            </a:pPr>
            <a:r>
              <a:rPr lang="es-CU" sz="2000" b="0" strike="noStrike" spc="-1" dirty="0" smtClean="0">
                <a:latin typeface="Arial"/>
              </a:rPr>
              <a:t>Porción media o glótica</a:t>
            </a:r>
          </a:p>
          <a:p>
            <a:pPr marL="457200" indent="-457200">
              <a:lnSpc>
                <a:spcPct val="100000"/>
              </a:lnSpc>
              <a:buAutoNum type="arabicPeriod"/>
            </a:pPr>
            <a:r>
              <a:rPr lang="es-CU" sz="2000" b="0" strike="noStrike" spc="-1" dirty="0" smtClean="0">
                <a:latin typeface="Arial"/>
              </a:rPr>
              <a:t>Porción inferior o</a:t>
            </a:r>
            <a:r>
              <a:rPr lang="es-CU" sz="2000" b="0" strike="noStrike" spc="-1" baseline="0" dirty="0" smtClean="0">
                <a:latin typeface="Arial"/>
              </a:rPr>
              <a:t> infraglótica</a:t>
            </a:r>
          </a:p>
          <a:p>
            <a:pPr marL="457200" indent="-457200">
              <a:lnSpc>
                <a:spcPct val="100000"/>
              </a:lnSpc>
              <a:buAutoNum type="arabicPeriod"/>
            </a:pPr>
            <a:r>
              <a:rPr lang="es-ES" sz="2000" b="0" strike="noStrike" spc="-1" baseline="0" dirty="0" smtClean="0">
                <a:latin typeface="Arial"/>
              </a:rPr>
              <a:t>P</a:t>
            </a:r>
            <a:r>
              <a:rPr lang="es-CU" sz="2000" b="0" strike="noStrike" spc="-1" baseline="0" dirty="0" smtClean="0">
                <a:latin typeface="Arial"/>
              </a:rPr>
              <a:t>liegue vestibular. </a:t>
            </a:r>
            <a:r>
              <a:rPr lang="es-ES" sz="2000" b="0" strike="noStrike" spc="-1" baseline="0" dirty="0" smtClean="0">
                <a:latin typeface="Arial"/>
              </a:rPr>
              <a:t>C</a:t>
            </a:r>
            <a:r>
              <a:rPr lang="es-CU" sz="2000" b="0" strike="noStrike" spc="-1" baseline="0" dirty="0" smtClean="0">
                <a:latin typeface="Arial"/>
              </a:rPr>
              <a:t>ontiene el ligamento vestibular</a:t>
            </a:r>
          </a:p>
          <a:p>
            <a:pPr marL="457200" indent="-457200">
              <a:lnSpc>
                <a:spcPct val="100000"/>
              </a:lnSpc>
              <a:buAutoNum type="arabicPeriod"/>
            </a:pPr>
            <a:r>
              <a:rPr lang="es-ES" sz="2000" b="0" strike="noStrike" spc="-1" baseline="0" dirty="0" smtClean="0">
                <a:latin typeface="Arial"/>
              </a:rPr>
              <a:t>P</a:t>
            </a:r>
            <a:r>
              <a:rPr lang="es-CU" sz="2000" b="0" strike="noStrike" spc="-1" baseline="0" dirty="0" smtClean="0">
                <a:latin typeface="Arial"/>
              </a:rPr>
              <a:t>liegue vocal. </a:t>
            </a:r>
            <a:r>
              <a:rPr lang="es-ES" sz="2000" b="0" strike="noStrike" spc="-1" baseline="0" dirty="0" smtClean="0">
                <a:latin typeface="Arial"/>
              </a:rPr>
              <a:t>C</a:t>
            </a:r>
            <a:r>
              <a:rPr lang="es-CU" sz="2000" b="0" strike="noStrike" spc="-1" baseline="0" dirty="0" smtClean="0">
                <a:latin typeface="Arial"/>
              </a:rPr>
              <a:t>ontiene el ligamento vocal y el músculo vocal</a:t>
            </a:r>
          </a:p>
          <a:p>
            <a:pPr marL="457200" indent="-457200">
              <a:lnSpc>
                <a:spcPct val="100000"/>
              </a:lnSpc>
              <a:buAutoNum type="arabicPeriod"/>
            </a:pPr>
            <a:r>
              <a:rPr lang="es-ES" sz="2000" b="0" strike="noStrike" spc="-1" baseline="0" dirty="0" smtClean="0">
                <a:latin typeface="Arial"/>
              </a:rPr>
              <a:t>H</a:t>
            </a:r>
            <a:r>
              <a:rPr lang="es-CU" sz="2000" b="0" strike="noStrike" spc="-1" baseline="0" dirty="0" smtClean="0">
                <a:latin typeface="Arial"/>
              </a:rPr>
              <a:t>endidura o rima vestibular</a:t>
            </a:r>
          </a:p>
          <a:p>
            <a:pPr marL="457200" indent="-457200">
              <a:lnSpc>
                <a:spcPct val="100000"/>
              </a:lnSpc>
              <a:buAutoNum type="arabicPeriod"/>
            </a:pPr>
            <a:r>
              <a:rPr lang="es-ES" sz="2000" b="0" strike="noStrike" spc="-1" baseline="0" dirty="0" smtClean="0">
                <a:latin typeface="Arial"/>
              </a:rPr>
              <a:t>H</a:t>
            </a:r>
            <a:r>
              <a:rPr lang="es-CU" sz="2000" b="0" strike="noStrike" spc="-1" baseline="0" dirty="0" smtClean="0">
                <a:latin typeface="Arial"/>
              </a:rPr>
              <a:t>endidura glótica o glotis</a:t>
            </a:r>
          </a:p>
          <a:p>
            <a:pPr marL="457200" indent="-457200">
              <a:lnSpc>
                <a:spcPct val="100000"/>
              </a:lnSpc>
              <a:buAutoNum type="arabicPeriod"/>
            </a:pPr>
            <a:r>
              <a:rPr lang="es-ES" sz="2000" b="0" strike="noStrike" spc="-1" baseline="0" dirty="0" smtClean="0">
                <a:latin typeface="Arial"/>
              </a:rPr>
              <a:t>V</a:t>
            </a:r>
            <a:r>
              <a:rPr lang="es-CU" sz="2000" b="0" strike="noStrike" spc="-1" baseline="0" dirty="0" smtClean="0">
                <a:latin typeface="Arial"/>
              </a:rPr>
              <a:t>entrículo laríngeo</a:t>
            </a:r>
          </a:p>
          <a:p>
            <a:pPr marL="457200" indent="-457200">
              <a:lnSpc>
                <a:spcPct val="100000"/>
              </a:lnSpc>
              <a:buAutoNum type="arabicPeriod"/>
            </a:pPr>
            <a:r>
              <a:rPr lang="es-ES" sz="2000" b="0" strike="noStrike" spc="-1" baseline="0" dirty="0" smtClean="0">
                <a:latin typeface="Arial"/>
              </a:rPr>
              <a:t>A</a:t>
            </a:r>
            <a:r>
              <a:rPr lang="es-CU" sz="2000" b="0" strike="noStrike" spc="-1" baseline="0" dirty="0" smtClean="0">
                <a:latin typeface="Arial"/>
              </a:rPr>
              <a:t>ditus laríngeo </a:t>
            </a:r>
            <a:endParaRPr lang="es-CU" sz="2000" b="0" strike="noStrike" spc="-1" dirty="0" smtClean="0">
              <a:latin typeface="Arial"/>
            </a:endParaRPr>
          </a:p>
          <a:p>
            <a:pPr marL="457200" indent="-457200">
              <a:lnSpc>
                <a:spcPct val="100000"/>
              </a:lnSpc>
              <a:buAutoNum type="arabicPeriod"/>
            </a:pPr>
            <a:endParaRPr lang="es-CU" sz="2000" b="0" strike="noStrike" spc="-1" dirty="0">
              <a:latin typeface="Arial"/>
            </a:endParaRPr>
          </a:p>
          <a:p>
            <a:pPr marL="216000" indent="-216000">
              <a:lnSpc>
                <a:spcPct val="100000"/>
              </a:lnSpc>
            </a:pPr>
            <a:endParaRPr lang="es-CU" sz="2000" b="0" strike="noStrike" spc="-1" dirty="0">
              <a:latin typeface="Arial"/>
            </a:endParaRPr>
          </a:p>
        </p:txBody>
      </p:sp>
    </p:spTree>
    <p:extLst>
      <p:ext uri="{BB962C8B-B14F-4D97-AF65-F5344CB8AC3E}">
        <p14:creationId xmlns:p14="http://schemas.microsoft.com/office/powerpoint/2010/main" val="3433932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ES"/>
          </a:p>
        </p:txBody>
      </p:sp>
      <p:sp>
        <p:nvSpPr>
          <p:cNvPr id="4" name="Marcador de fecha 3"/>
          <p:cNvSpPr>
            <a:spLocks noGrp="1"/>
          </p:cNvSpPr>
          <p:nvPr>
            <p:ph type="dt" sz="half" idx="10"/>
          </p:nvPr>
        </p:nvSpPr>
        <p:spPr/>
        <p:txBody>
          <a:bodyPr/>
          <a:lstStyle/>
          <a:p>
            <a:fld id="{B0EBB6F8-6D28-4380-875C-B6700105FECE}" type="datetimeFigureOut">
              <a:rPr lang="es-ES" smtClean="0"/>
              <a:t>11/01/2021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0DC8E3E-D888-46FA-B955-2521E9CECF57}" type="slidenum">
              <a:rPr lang="es-ES" smtClean="0"/>
              <a:t>‹Nº›</a:t>
            </a:fld>
            <a:endParaRPr lang="es-ES"/>
          </a:p>
        </p:txBody>
      </p:sp>
    </p:spTree>
    <p:extLst>
      <p:ext uri="{BB962C8B-B14F-4D97-AF65-F5344CB8AC3E}">
        <p14:creationId xmlns:p14="http://schemas.microsoft.com/office/powerpoint/2010/main" val="1520410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B0EBB6F8-6D28-4380-875C-B6700105FECE}" type="datetimeFigureOut">
              <a:rPr lang="es-ES" smtClean="0"/>
              <a:t>11/01/2021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0DC8E3E-D888-46FA-B955-2521E9CECF57}" type="slidenum">
              <a:rPr lang="es-ES" smtClean="0"/>
              <a:t>‹Nº›</a:t>
            </a:fld>
            <a:endParaRPr lang="es-ES"/>
          </a:p>
        </p:txBody>
      </p:sp>
    </p:spTree>
    <p:extLst>
      <p:ext uri="{BB962C8B-B14F-4D97-AF65-F5344CB8AC3E}">
        <p14:creationId xmlns:p14="http://schemas.microsoft.com/office/powerpoint/2010/main" val="2716937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B0EBB6F8-6D28-4380-875C-B6700105FECE}" type="datetimeFigureOut">
              <a:rPr lang="es-ES" smtClean="0"/>
              <a:t>11/01/2021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0DC8E3E-D888-46FA-B955-2521E9CECF57}" type="slidenum">
              <a:rPr lang="es-ES" smtClean="0"/>
              <a:t>‹Nº›</a:t>
            </a:fld>
            <a:endParaRPr lang="es-ES"/>
          </a:p>
        </p:txBody>
      </p:sp>
    </p:spTree>
    <p:extLst>
      <p:ext uri="{BB962C8B-B14F-4D97-AF65-F5344CB8AC3E}">
        <p14:creationId xmlns:p14="http://schemas.microsoft.com/office/powerpoint/2010/main" val="35962375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PlaceHolder 1"/>
          <p:cNvSpPr>
            <a:spLocks noGrp="1"/>
          </p:cNvSpPr>
          <p:nvPr>
            <p:ph type="title"/>
          </p:nvPr>
        </p:nvSpPr>
        <p:spPr>
          <a:xfrm>
            <a:off x="1097280" y="286560"/>
            <a:ext cx="10057920" cy="1450440"/>
          </a:xfrm>
          <a:prstGeom prst="rect">
            <a:avLst/>
          </a:prstGeom>
        </p:spPr>
        <p:txBody>
          <a:bodyPr lIns="0" tIns="0" rIns="0" bIns="0" anchor="ctr">
            <a:noAutofit/>
          </a:bodyPr>
          <a:lstStyle/>
          <a:p>
            <a:endParaRPr lang="es-ES" sz="4800" b="0" strike="noStrike" spc="-1">
              <a:solidFill>
                <a:srgbClr val="000000"/>
              </a:solidFill>
              <a:latin typeface="Arial"/>
            </a:endParaRPr>
          </a:p>
        </p:txBody>
      </p:sp>
      <p:sp>
        <p:nvSpPr>
          <p:cNvPr id="12" name="PlaceHolder 2"/>
          <p:cNvSpPr>
            <a:spLocks noGrp="1"/>
          </p:cNvSpPr>
          <p:nvPr>
            <p:ph type="subTitle"/>
          </p:nvPr>
        </p:nvSpPr>
        <p:spPr>
          <a:xfrm>
            <a:off x="1097280" y="1845720"/>
            <a:ext cx="10057920" cy="4023000"/>
          </a:xfrm>
          <a:prstGeom prst="rect">
            <a:avLst/>
          </a:prstGeom>
        </p:spPr>
        <p:txBody>
          <a:bodyPr lIns="0" tIns="0" rIns="0" bIns="0" anchor="ctr">
            <a:noAutofit/>
          </a:bodyPr>
          <a:lstStyle/>
          <a:p>
            <a:pPr algn="ctr"/>
            <a:endParaRPr lang="es-CU" sz="3200" b="0" strike="noStrike" spc="-1">
              <a:latin typeface="Arial"/>
            </a:endParaRPr>
          </a:p>
        </p:txBody>
      </p:sp>
    </p:spTree>
    <p:extLst>
      <p:ext uri="{BB962C8B-B14F-4D97-AF65-F5344CB8AC3E}">
        <p14:creationId xmlns:p14="http://schemas.microsoft.com/office/powerpoint/2010/main" val="19181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B0EBB6F8-6D28-4380-875C-B6700105FECE}" type="datetimeFigureOut">
              <a:rPr lang="es-ES" smtClean="0"/>
              <a:t>11/01/2021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0DC8E3E-D888-46FA-B955-2521E9CECF57}" type="slidenum">
              <a:rPr lang="es-ES" smtClean="0"/>
              <a:t>‹Nº›</a:t>
            </a:fld>
            <a:endParaRPr lang="es-ES"/>
          </a:p>
        </p:txBody>
      </p:sp>
    </p:spTree>
    <p:extLst>
      <p:ext uri="{BB962C8B-B14F-4D97-AF65-F5344CB8AC3E}">
        <p14:creationId xmlns:p14="http://schemas.microsoft.com/office/powerpoint/2010/main" val="2229090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B0EBB6F8-6D28-4380-875C-B6700105FECE}" type="datetimeFigureOut">
              <a:rPr lang="es-ES" smtClean="0"/>
              <a:t>11/01/2021</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0DC8E3E-D888-46FA-B955-2521E9CECF57}" type="slidenum">
              <a:rPr lang="es-ES" smtClean="0"/>
              <a:t>‹Nº›</a:t>
            </a:fld>
            <a:endParaRPr lang="es-ES"/>
          </a:p>
        </p:txBody>
      </p:sp>
    </p:spTree>
    <p:extLst>
      <p:ext uri="{BB962C8B-B14F-4D97-AF65-F5344CB8AC3E}">
        <p14:creationId xmlns:p14="http://schemas.microsoft.com/office/powerpoint/2010/main" val="1034627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B0EBB6F8-6D28-4380-875C-B6700105FECE}" type="datetimeFigureOut">
              <a:rPr lang="es-ES" smtClean="0"/>
              <a:t>11/01/2021</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E0DC8E3E-D888-46FA-B955-2521E9CECF57}" type="slidenum">
              <a:rPr lang="es-ES" smtClean="0"/>
              <a:t>‹Nº›</a:t>
            </a:fld>
            <a:endParaRPr lang="es-ES"/>
          </a:p>
        </p:txBody>
      </p:sp>
    </p:spTree>
    <p:extLst>
      <p:ext uri="{BB962C8B-B14F-4D97-AF65-F5344CB8AC3E}">
        <p14:creationId xmlns:p14="http://schemas.microsoft.com/office/powerpoint/2010/main" val="1203941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B0EBB6F8-6D28-4380-875C-B6700105FECE}" type="datetimeFigureOut">
              <a:rPr lang="es-ES" smtClean="0"/>
              <a:t>11/01/2021</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E0DC8E3E-D888-46FA-B955-2521E9CECF57}" type="slidenum">
              <a:rPr lang="es-ES" smtClean="0"/>
              <a:t>‹Nº›</a:t>
            </a:fld>
            <a:endParaRPr lang="es-ES"/>
          </a:p>
        </p:txBody>
      </p:sp>
    </p:spTree>
    <p:extLst>
      <p:ext uri="{BB962C8B-B14F-4D97-AF65-F5344CB8AC3E}">
        <p14:creationId xmlns:p14="http://schemas.microsoft.com/office/powerpoint/2010/main" val="2003725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B0EBB6F8-6D28-4380-875C-B6700105FECE}" type="datetimeFigureOut">
              <a:rPr lang="es-ES" smtClean="0"/>
              <a:t>11/01/2021</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E0DC8E3E-D888-46FA-B955-2521E9CECF57}" type="slidenum">
              <a:rPr lang="es-ES" smtClean="0"/>
              <a:t>‹Nº›</a:t>
            </a:fld>
            <a:endParaRPr lang="es-ES"/>
          </a:p>
        </p:txBody>
      </p:sp>
    </p:spTree>
    <p:extLst>
      <p:ext uri="{BB962C8B-B14F-4D97-AF65-F5344CB8AC3E}">
        <p14:creationId xmlns:p14="http://schemas.microsoft.com/office/powerpoint/2010/main" val="2799771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0EBB6F8-6D28-4380-875C-B6700105FECE}" type="datetimeFigureOut">
              <a:rPr lang="es-ES" smtClean="0"/>
              <a:t>11/01/2021</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E0DC8E3E-D888-46FA-B955-2521E9CECF57}" type="slidenum">
              <a:rPr lang="es-ES" smtClean="0"/>
              <a:t>‹Nº›</a:t>
            </a:fld>
            <a:endParaRPr lang="es-ES"/>
          </a:p>
        </p:txBody>
      </p:sp>
    </p:spTree>
    <p:extLst>
      <p:ext uri="{BB962C8B-B14F-4D97-AF65-F5344CB8AC3E}">
        <p14:creationId xmlns:p14="http://schemas.microsoft.com/office/powerpoint/2010/main" val="1175900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B0EBB6F8-6D28-4380-875C-B6700105FECE}" type="datetimeFigureOut">
              <a:rPr lang="es-ES" smtClean="0"/>
              <a:t>11/01/2021</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E0DC8E3E-D888-46FA-B955-2521E9CECF57}" type="slidenum">
              <a:rPr lang="es-ES" smtClean="0"/>
              <a:t>‹Nº›</a:t>
            </a:fld>
            <a:endParaRPr lang="es-ES"/>
          </a:p>
        </p:txBody>
      </p:sp>
    </p:spTree>
    <p:extLst>
      <p:ext uri="{BB962C8B-B14F-4D97-AF65-F5344CB8AC3E}">
        <p14:creationId xmlns:p14="http://schemas.microsoft.com/office/powerpoint/2010/main" val="2075766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B0EBB6F8-6D28-4380-875C-B6700105FECE}" type="datetimeFigureOut">
              <a:rPr lang="es-ES" smtClean="0"/>
              <a:t>11/01/2021</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E0DC8E3E-D888-46FA-B955-2521E9CECF57}" type="slidenum">
              <a:rPr lang="es-ES" smtClean="0"/>
              <a:t>‹Nº›</a:t>
            </a:fld>
            <a:endParaRPr lang="es-ES"/>
          </a:p>
        </p:txBody>
      </p:sp>
    </p:spTree>
    <p:extLst>
      <p:ext uri="{BB962C8B-B14F-4D97-AF65-F5344CB8AC3E}">
        <p14:creationId xmlns:p14="http://schemas.microsoft.com/office/powerpoint/2010/main" val="629402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EBB6F8-6D28-4380-875C-B6700105FECE}" type="datetimeFigureOut">
              <a:rPr lang="es-ES" smtClean="0"/>
              <a:t>11/01/2021</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DC8E3E-D888-46FA-B955-2521E9CECF57}" type="slidenum">
              <a:rPr lang="es-ES" smtClean="0"/>
              <a:t>‹Nº›</a:t>
            </a:fld>
            <a:endParaRPr lang="es-ES"/>
          </a:p>
        </p:txBody>
      </p:sp>
    </p:spTree>
    <p:extLst>
      <p:ext uri="{BB962C8B-B14F-4D97-AF65-F5344CB8AC3E}">
        <p14:creationId xmlns:p14="http://schemas.microsoft.com/office/powerpoint/2010/main" val="3938962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eg"/><Relationship Id="rId1" Type="http://schemas.openxmlformats.org/officeDocument/2006/relationships/slideLayout" Target="../slideLayouts/slideLayout4.xml"/><Relationship Id="rId4" Type="http://schemas.openxmlformats.org/officeDocument/2006/relationships/image" Target="../media/image27.emf"/></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png"/></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TextShape 1"/>
          <p:cNvSpPr txBox="1"/>
          <p:nvPr/>
        </p:nvSpPr>
        <p:spPr>
          <a:xfrm>
            <a:off x="1834381" y="3869165"/>
            <a:ext cx="8603280" cy="1752120"/>
          </a:xfrm>
          <a:prstGeom prst="rect">
            <a:avLst/>
          </a:prstGeom>
          <a:noFill/>
          <a:ln>
            <a:noFill/>
          </a:ln>
        </p:spPr>
        <p:txBody>
          <a:bodyPr>
            <a:normAutofit fontScale="70000" lnSpcReduction="20000"/>
          </a:bodyPr>
          <a:lstStyle/>
          <a:p>
            <a:pPr algn="ctr">
              <a:lnSpc>
                <a:spcPct val="90000"/>
              </a:lnSpc>
              <a:spcBef>
                <a:spcPts val="1199"/>
              </a:spcBef>
              <a:spcAft>
                <a:spcPts val="201"/>
              </a:spcAft>
            </a:pPr>
            <a:r>
              <a:rPr lang="es-CU" sz="2400" cap="all" spc="199" dirty="0">
                <a:solidFill>
                  <a:srgbClr val="455F51"/>
                </a:solidFill>
                <a:latin typeface="Cambria Math"/>
                <a:ea typeface="Cambria Math"/>
              </a:rPr>
              <a:t>Curso 2020-2021</a:t>
            </a:r>
            <a:endParaRPr lang="es-CU" sz="2400" spc="-1" dirty="0">
              <a:latin typeface="Arial"/>
            </a:endParaRPr>
          </a:p>
          <a:p>
            <a:pPr algn="ctr">
              <a:lnSpc>
                <a:spcPct val="90000"/>
              </a:lnSpc>
              <a:spcBef>
                <a:spcPts val="1199"/>
              </a:spcBef>
              <a:spcAft>
                <a:spcPts val="201"/>
              </a:spcAft>
            </a:pPr>
            <a:r>
              <a:rPr lang="es-CU" sz="2400" b="1" spc="199" dirty="0">
                <a:solidFill>
                  <a:srgbClr val="066EA0"/>
                </a:solidFill>
                <a:latin typeface="Cambria Math"/>
                <a:ea typeface="Cambria Math"/>
              </a:rPr>
              <a:t>Dra. Hilda Milagros Aguilera </a:t>
            </a:r>
            <a:r>
              <a:rPr lang="es-CU" sz="2400" b="1" spc="199" dirty="0" smtClean="0">
                <a:solidFill>
                  <a:srgbClr val="066EA0"/>
                </a:solidFill>
                <a:latin typeface="Cambria Math"/>
                <a:ea typeface="Cambria Math"/>
              </a:rPr>
              <a:t>Perera</a:t>
            </a:r>
          </a:p>
          <a:p>
            <a:pPr algn="ctr">
              <a:lnSpc>
                <a:spcPct val="90000"/>
              </a:lnSpc>
              <a:spcBef>
                <a:spcPts val="1199"/>
              </a:spcBef>
              <a:spcAft>
                <a:spcPts val="201"/>
              </a:spcAft>
            </a:pPr>
            <a:r>
              <a:rPr lang="es-CU" sz="2400" b="1" spc="199" dirty="0" smtClean="0">
                <a:solidFill>
                  <a:srgbClr val="066EA0"/>
                </a:solidFill>
                <a:latin typeface="Cambria Math"/>
                <a:ea typeface="Cambria Math"/>
              </a:rPr>
              <a:t>Dra. Janet Cueto</a:t>
            </a:r>
          </a:p>
          <a:p>
            <a:pPr algn="ctr">
              <a:lnSpc>
                <a:spcPct val="90000"/>
              </a:lnSpc>
              <a:spcBef>
                <a:spcPts val="1199"/>
              </a:spcBef>
              <a:spcAft>
                <a:spcPts val="201"/>
              </a:spcAft>
            </a:pPr>
            <a:r>
              <a:rPr lang="es-CU" sz="2400" b="1" spc="199" dirty="0" smtClean="0">
                <a:solidFill>
                  <a:srgbClr val="066EA0"/>
                </a:solidFill>
                <a:latin typeface="Cambria Math"/>
                <a:ea typeface="Cambria Math"/>
              </a:rPr>
              <a:t>Dra. Ana P</a:t>
            </a:r>
            <a:r>
              <a:rPr lang="es-ES" sz="2400" b="1" spc="199" dirty="0" smtClean="0">
                <a:solidFill>
                  <a:srgbClr val="066EA0"/>
                </a:solidFill>
                <a:latin typeface="Cambria Math"/>
                <a:ea typeface="Cambria Math"/>
              </a:rPr>
              <a:t>a</a:t>
            </a:r>
            <a:r>
              <a:rPr lang="es-CU" sz="2400" b="1" spc="199" dirty="0" smtClean="0">
                <a:solidFill>
                  <a:srgbClr val="066EA0"/>
                </a:solidFill>
                <a:latin typeface="Cambria Math"/>
                <a:ea typeface="Cambria Math"/>
              </a:rPr>
              <a:t>tricia Díaz Rangel</a:t>
            </a:r>
          </a:p>
          <a:p>
            <a:pPr algn="ctr">
              <a:lnSpc>
                <a:spcPct val="90000"/>
              </a:lnSpc>
              <a:spcBef>
                <a:spcPts val="1199"/>
              </a:spcBef>
              <a:spcAft>
                <a:spcPts val="201"/>
              </a:spcAft>
            </a:pPr>
            <a:r>
              <a:rPr lang="es-CU" sz="2400" b="1" spc="199" dirty="0" smtClean="0">
                <a:solidFill>
                  <a:srgbClr val="066EA0"/>
                </a:solidFill>
                <a:latin typeface="Cambria Math"/>
                <a:ea typeface="Cambria Math"/>
              </a:rPr>
              <a:t>Dra. Y</a:t>
            </a:r>
            <a:r>
              <a:rPr lang="es-ES" sz="2400" b="1" spc="199" dirty="0" smtClean="0">
                <a:solidFill>
                  <a:srgbClr val="066EA0"/>
                </a:solidFill>
                <a:latin typeface="Cambria Math"/>
                <a:ea typeface="Cambria Math"/>
              </a:rPr>
              <a:t>a</a:t>
            </a:r>
            <a:r>
              <a:rPr lang="es-CU" sz="2400" b="1" spc="199" dirty="0" smtClean="0">
                <a:solidFill>
                  <a:srgbClr val="066EA0"/>
                </a:solidFill>
                <a:latin typeface="Cambria Math"/>
                <a:ea typeface="Cambria Math"/>
              </a:rPr>
              <a:t>ima Nova</a:t>
            </a:r>
            <a:endParaRPr lang="es-CU" sz="2400" spc="-1" dirty="0">
              <a:latin typeface="Arial"/>
            </a:endParaRPr>
          </a:p>
        </p:txBody>
      </p:sp>
      <p:sp>
        <p:nvSpPr>
          <p:cNvPr id="474" name="CustomShape 2"/>
          <p:cNvSpPr/>
          <p:nvPr/>
        </p:nvSpPr>
        <p:spPr>
          <a:xfrm>
            <a:off x="4587318" y="1763640"/>
            <a:ext cx="5040204" cy="13835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s-CU" sz="2800" b="1" spc="-1" dirty="0">
                <a:solidFill>
                  <a:schemeClr val="accent1">
                    <a:lumMod val="75000"/>
                  </a:schemeClr>
                </a:solidFill>
                <a:latin typeface="Cambria Math"/>
                <a:ea typeface="Cambria Math"/>
              </a:rPr>
              <a:t>Clase Taller N</a:t>
            </a:r>
            <a:r>
              <a:rPr lang="es-CU" sz="2800" b="1" spc="-1" baseline="30000" dirty="0">
                <a:solidFill>
                  <a:schemeClr val="accent1">
                    <a:lumMod val="75000"/>
                  </a:schemeClr>
                </a:solidFill>
                <a:latin typeface="Cambria Math"/>
                <a:ea typeface="Cambria Math"/>
              </a:rPr>
              <a:t>o</a:t>
            </a:r>
            <a:r>
              <a:rPr lang="es-CU" sz="2800" b="1" spc="-1" dirty="0">
                <a:solidFill>
                  <a:schemeClr val="accent1">
                    <a:lumMod val="75000"/>
                  </a:schemeClr>
                </a:solidFill>
                <a:latin typeface="Cambria Math"/>
                <a:ea typeface="Cambria Math"/>
              </a:rPr>
              <a:t> 1: </a:t>
            </a:r>
            <a:endParaRPr lang="es-CU" sz="2800" spc="-1" dirty="0">
              <a:solidFill>
                <a:schemeClr val="accent1">
                  <a:lumMod val="75000"/>
                </a:schemeClr>
              </a:solidFill>
              <a:latin typeface="Arial"/>
            </a:endParaRPr>
          </a:p>
          <a:p>
            <a:pPr algn="ctr">
              <a:lnSpc>
                <a:spcPct val="100000"/>
              </a:lnSpc>
            </a:pPr>
            <a:r>
              <a:rPr lang="es-CU" sz="2800" b="1" spc="-1" dirty="0">
                <a:solidFill>
                  <a:srgbClr val="4D671B"/>
                </a:solidFill>
                <a:latin typeface="Cambria Math"/>
                <a:ea typeface="Cambria Math"/>
              </a:rPr>
              <a:t>Características morfológicas del </a:t>
            </a:r>
            <a:endParaRPr lang="es-CU" sz="2800" spc="-1" dirty="0">
              <a:latin typeface="Arial"/>
            </a:endParaRPr>
          </a:p>
          <a:p>
            <a:pPr algn="ctr">
              <a:lnSpc>
                <a:spcPct val="100000"/>
              </a:lnSpc>
            </a:pPr>
            <a:r>
              <a:rPr lang="es-CU" sz="2800" b="1" spc="-1" dirty="0">
                <a:solidFill>
                  <a:srgbClr val="4D671B"/>
                </a:solidFill>
                <a:latin typeface="Cambria Math"/>
                <a:ea typeface="Cambria Math"/>
              </a:rPr>
              <a:t>Sistema Respiratorio </a:t>
            </a:r>
            <a:endParaRPr lang="es-CU" sz="2800" spc="-1" dirty="0">
              <a:latin typeface="Arial"/>
            </a:endParaRPr>
          </a:p>
        </p:txBody>
      </p:sp>
      <p:pic>
        <p:nvPicPr>
          <p:cNvPr id="475" name="Picture 55" descr="23_09Figure-U"/>
          <p:cNvPicPr/>
          <p:nvPr/>
        </p:nvPicPr>
        <p:blipFill>
          <a:blip r:embed="rId2"/>
          <a:srcRect l="35466" r="33532" b="71254"/>
          <a:stretch/>
        </p:blipFill>
        <p:spPr>
          <a:xfrm>
            <a:off x="1608240" y="836640"/>
            <a:ext cx="2916000" cy="2520720"/>
          </a:xfrm>
          <a:prstGeom prst="rect">
            <a:avLst/>
          </a:prstGeom>
          <a:ln>
            <a:noFill/>
          </a:ln>
        </p:spPr>
      </p:pic>
      <p:sp>
        <p:nvSpPr>
          <p:cNvPr id="476" name="CustomShape 3"/>
          <p:cNvSpPr/>
          <p:nvPr/>
        </p:nvSpPr>
        <p:spPr>
          <a:xfrm>
            <a:off x="3706320" y="785881"/>
            <a:ext cx="3552424" cy="583321"/>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3200" spc="-1">
                <a:solidFill>
                  <a:srgbClr val="000000"/>
                </a:solidFill>
                <a:latin typeface="Bodoni MT Black"/>
              </a:rPr>
              <a:t>Asignatura: CRDR</a:t>
            </a:r>
            <a:endParaRPr lang="es-CU" sz="3200" spc="-1">
              <a:latin typeface="Arial"/>
            </a:endParaRPr>
          </a:p>
        </p:txBody>
      </p:sp>
    </p:spTree>
    <p:extLst>
      <p:ext uri="{BB962C8B-B14F-4D97-AF65-F5344CB8AC3E}">
        <p14:creationId xmlns:p14="http://schemas.microsoft.com/office/powerpoint/2010/main" val="2795961059"/>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 name="TextShape 1"/>
          <p:cNvSpPr txBox="1"/>
          <p:nvPr/>
        </p:nvSpPr>
        <p:spPr>
          <a:xfrm>
            <a:off x="1518960" y="1917000"/>
            <a:ext cx="5008680" cy="3960000"/>
          </a:xfrm>
          <a:prstGeom prst="rect">
            <a:avLst/>
          </a:prstGeom>
          <a:noFill/>
          <a:ln>
            <a:noFill/>
          </a:ln>
        </p:spPr>
        <p:txBody>
          <a:bodyPr anchor="b">
            <a:normAutofit fontScale="92500" lnSpcReduction="10000"/>
          </a:bodyPr>
          <a:lstStyle/>
          <a:p>
            <a:pPr algn="just">
              <a:lnSpc>
                <a:spcPct val="85000"/>
              </a:lnSpc>
            </a:pPr>
            <a:r>
              <a:rPr lang="es-ES" sz="2400" b="1" spc="-52">
                <a:solidFill>
                  <a:srgbClr val="000000"/>
                </a:solidFill>
                <a:latin typeface="Cambria Math"/>
                <a:ea typeface="Cambria Math"/>
              </a:rPr>
              <a:t>                 </a:t>
            </a:r>
            <a:r>
              <a:t/>
            </a:r>
            <a:br/>
            <a:r>
              <a:rPr lang="es-ES" sz="2400" b="1" spc="-52">
                <a:solidFill>
                  <a:srgbClr val="000000"/>
                </a:solidFill>
                <a:latin typeface="Cambria Math"/>
                <a:ea typeface="Cambria Math"/>
              </a:rPr>
              <a:t>* Mucosa</a:t>
            </a:r>
            <a:r>
              <a:rPr lang="es-ES" sz="2400" spc="-52">
                <a:solidFill>
                  <a:srgbClr val="000000"/>
                </a:solidFill>
                <a:latin typeface="Cambria Math"/>
                <a:ea typeface="Cambria Math"/>
              </a:rPr>
              <a:t>. Epitelio respiratorio (PCCCC) que disminuye la altura de sus células y desaparecen células caliciformes y cilios gradualmente.  Lámina basal de tejido conectivo con abundantes vasos sanguíneos, linfáticos y glándulas.</a:t>
            </a:r>
            <a:r>
              <a:t/>
            </a:r>
            <a:br/>
            <a:r>
              <a:rPr lang="es-ES" sz="2400" spc="-52">
                <a:solidFill>
                  <a:srgbClr val="000000"/>
                </a:solidFill>
                <a:latin typeface="Cambria Math"/>
                <a:ea typeface="Cambria Math"/>
              </a:rPr>
              <a:t>* </a:t>
            </a:r>
            <a:r>
              <a:rPr lang="es-ES" sz="2400" b="1" spc="-52">
                <a:solidFill>
                  <a:srgbClr val="000000"/>
                </a:solidFill>
                <a:latin typeface="Cambria Math"/>
                <a:ea typeface="Cambria Math"/>
              </a:rPr>
              <a:t>Submucosa</a:t>
            </a:r>
            <a:r>
              <a:rPr lang="es-ES" sz="2400" spc="-52">
                <a:solidFill>
                  <a:srgbClr val="000000"/>
                </a:solidFill>
                <a:latin typeface="Cambria Math"/>
                <a:ea typeface="Cambria Math"/>
              </a:rPr>
              <a:t> (tráquea y bronquios) de tejido conectivo laxo y glándulas.</a:t>
            </a:r>
            <a:r>
              <a:t/>
            </a:r>
            <a:br/>
            <a:r>
              <a:rPr lang="es-ES" sz="2400" spc="-52">
                <a:solidFill>
                  <a:srgbClr val="000000"/>
                </a:solidFill>
                <a:latin typeface="Cambria Math"/>
                <a:ea typeface="Cambria Math"/>
              </a:rPr>
              <a:t>* </a:t>
            </a:r>
            <a:r>
              <a:rPr lang="es-ES" sz="2400" b="1" spc="-52">
                <a:solidFill>
                  <a:srgbClr val="000000"/>
                </a:solidFill>
                <a:latin typeface="Cambria Math"/>
                <a:ea typeface="Cambria Math"/>
              </a:rPr>
              <a:t>Muscular</a:t>
            </a:r>
            <a:r>
              <a:rPr lang="es-ES" sz="2400" spc="-52">
                <a:solidFill>
                  <a:srgbClr val="000000"/>
                </a:solidFill>
                <a:latin typeface="Cambria Math"/>
                <a:ea typeface="Cambria Math"/>
              </a:rPr>
              <a:t>: disminuye gradualmente cartílago y aumenta el músculo.</a:t>
            </a:r>
            <a:r>
              <a:t/>
            </a:r>
            <a:br/>
            <a:r>
              <a:rPr lang="es-ES" sz="2400" spc="-52">
                <a:solidFill>
                  <a:srgbClr val="000000"/>
                </a:solidFill>
                <a:latin typeface="Cambria Math"/>
                <a:ea typeface="Cambria Math"/>
              </a:rPr>
              <a:t>* </a:t>
            </a:r>
            <a:r>
              <a:rPr lang="es-ES" sz="2400" b="1" spc="-52">
                <a:solidFill>
                  <a:srgbClr val="000000"/>
                </a:solidFill>
                <a:latin typeface="Cambria Math"/>
                <a:ea typeface="Cambria Math"/>
              </a:rPr>
              <a:t>Adventicia</a:t>
            </a:r>
            <a:r>
              <a:rPr lang="es-ES" sz="2400" spc="-52">
                <a:solidFill>
                  <a:srgbClr val="000000"/>
                </a:solidFill>
                <a:latin typeface="Cambria Math"/>
                <a:ea typeface="Cambria Math"/>
              </a:rPr>
              <a:t>: tejido conectivo laxo y abundantes vasos sanguíneos, disminuye gradualmente.</a:t>
            </a:r>
            <a:endParaRPr lang="es-ES" sz="2400" spc="-1">
              <a:solidFill>
                <a:srgbClr val="000000"/>
              </a:solidFill>
              <a:latin typeface="Arial"/>
            </a:endParaRPr>
          </a:p>
        </p:txBody>
      </p:sp>
      <p:sp>
        <p:nvSpPr>
          <p:cNvPr id="548" name="CustomShape 2"/>
          <p:cNvSpPr/>
          <p:nvPr/>
        </p:nvSpPr>
        <p:spPr>
          <a:xfrm>
            <a:off x="1847640" y="692640"/>
            <a:ext cx="8136720" cy="821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es-CU" sz="2400" b="1" spc="-1">
                <a:solidFill>
                  <a:srgbClr val="000000"/>
                </a:solidFill>
                <a:latin typeface="Cambria Math"/>
                <a:ea typeface="Cambria Math"/>
              </a:rPr>
              <a:t>Características histológicas de los órganos tubulares conductores de aire. </a:t>
            </a:r>
            <a:endParaRPr lang="es-CU" sz="2400" spc="-1">
              <a:latin typeface="Arial"/>
            </a:endParaRPr>
          </a:p>
        </p:txBody>
      </p:sp>
      <p:pic>
        <p:nvPicPr>
          <p:cNvPr id="549" name="Imagen 2"/>
          <p:cNvPicPr/>
          <p:nvPr/>
        </p:nvPicPr>
        <p:blipFill>
          <a:blip r:embed="rId2"/>
          <a:stretch/>
        </p:blipFill>
        <p:spPr>
          <a:xfrm>
            <a:off x="6600000" y="4005000"/>
            <a:ext cx="3993120" cy="2744280"/>
          </a:xfrm>
          <a:prstGeom prst="rect">
            <a:avLst/>
          </a:prstGeom>
          <a:ln>
            <a:noFill/>
          </a:ln>
        </p:spPr>
      </p:pic>
      <p:pic>
        <p:nvPicPr>
          <p:cNvPr id="550" name="Imagen 3"/>
          <p:cNvPicPr/>
          <p:nvPr/>
        </p:nvPicPr>
        <p:blipFill>
          <a:blip r:embed="rId3"/>
          <a:stretch/>
        </p:blipFill>
        <p:spPr>
          <a:xfrm>
            <a:off x="7536000" y="1268640"/>
            <a:ext cx="2597760" cy="2446560"/>
          </a:xfrm>
          <a:prstGeom prst="rect">
            <a:avLst/>
          </a:prstGeom>
          <a:ln>
            <a:noFill/>
          </a:ln>
        </p:spPr>
      </p:pic>
      <p:sp>
        <p:nvSpPr>
          <p:cNvPr id="551" name="TextShape 3"/>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2495678947"/>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 name="Imagen 4"/>
          <p:cNvPicPr/>
          <p:nvPr/>
        </p:nvPicPr>
        <p:blipFill>
          <a:blip r:embed="rId2"/>
          <a:stretch/>
        </p:blipFill>
        <p:spPr>
          <a:xfrm>
            <a:off x="5525400" y="2952360"/>
            <a:ext cx="5142240" cy="3860640"/>
          </a:xfrm>
          <a:prstGeom prst="rect">
            <a:avLst/>
          </a:prstGeom>
          <a:ln>
            <a:noFill/>
          </a:ln>
        </p:spPr>
      </p:pic>
      <p:pic>
        <p:nvPicPr>
          <p:cNvPr id="553" name="Imagen 1"/>
          <p:cNvPicPr/>
          <p:nvPr/>
        </p:nvPicPr>
        <p:blipFill>
          <a:blip r:embed="rId3"/>
          <a:stretch/>
        </p:blipFill>
        <p:spPr>
          <a:xfrm>
            <a:off x="1775640" y="0"/>
            <a:ext cx="5185800" cy="3893400"/>
          </a:xfrm>
          <a:prstGeom prst="rect">
            <a:avLst/>
          </a:prstGeom>
          <a:ln>
            <a:noFill/>
          </a:ln>
        </p:spPr>
      </p:pic>
      <p:pic>
        <p:nvPicPr>
          <p:cNvPr id="554" name="Imagen 3"/>
          <p:cNvPicPr/>
          <p:nvPr/>
        </p:nvPicPr>
        <p:blipFill>
          <a:blip r:embed="rId4"/>
          <a:stretch/>
        </p:blipFill>
        <p:spPr>
          <a:xfrm>
            <a:off x="1522560" y="4437000"/>
            <a:ext cx="4086000" cy="2171520"/>
          </a:xfrm>
          <a:prstGeom prst="rect">
            <a:avLst/>
          </a:prstGeom>
          <a:ln>
            <a:noFill/>
          </a:ln>
        </p:spPr>
      </p:pic>
      <p:sp>
        <p:nvSpPr>
          <p:cNvPr id="555" name="TextShape 1"/>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889828666"/>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CustomShape 1"/>
          <p:cNvSpPr/>
          <p:nvPr/>
        </p:nvSpPr>
        <p:spPr>
          <a:xfrm>
            <a:off x="2938887" y="2349001"/>
            <a:ext cx="6316386" cy="2583869"/>
          </a:xfrm>
          <a:prstGeom prst="rect">
            <a:avLst/>
          </a:prstGeom>
          <a:noFill/>
          <a:ln>
            <a:noFill/>
          </a:ln>
          <a:scene3d>
            <a:camera prst="orthographicFront">
              <a:rot lat="0" lon="0" rev="0"/>
            </a:camera>
            <a:lightRig rig="contrasting" dir="t">
              <a:rot lat="0" lon="0" rev="4500000"/>
            </a:lightRig>
          </a:scene3d>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s-CU" sz="5400" b="1" cap="all" spc="-1">
                <a:solidFill>
                  <a:srgbClr val="91CC3D"/>
                </a:solidFill>
                <a:latin typeface="Georgia"/>
              </a:rPr>
              <a:t>Problemas </a:t>
            </a:r>
            <a:endParaRPr lang="es-CU" sz="5400" spc="-1">
              <a:latin typeface="Arial"/>
            </a:endParaRPr>
          </a:p>
          <a:p>
            <a:pPr algn="ctr">
              <a:lnSpc>
                <a:spcPct val="100000"/>
              </a:lnSpc>
            </a:pPr>
            <a:r>
              <a:rPr lang="es-CU" sz="5400" b="1" cap="all" spc="-1">
                <a:solidFill>
                  <a:srgbClr val="91CC3D"/>
                </a:solidFill>
                <a:latin typeface="Georgia"/>
              </a:rPr>
              <a:t>a resolver </a:t>
            </a:r>
            <a:endParaRPr lang="es-CU" sz="5400" spc="-1">
              <a:latin typeface="Arial"/>
            </a:endParaRPr>
          </a:p>
          <a:p>
            <a:pPr algn="ctr">
              <a:lnSpc>
                <a:spcPct val="100000"/>
              </a:lnSpc>
            </a:pPr>
            <a:r>
              <a:rPr lang="es-CU" sz="5400" b="1" cap="all" spc="-1">
                <a:solidFill>
                  <a:srgbClr val="91CC3D"/>
                </a:solidFill>
                <a:latin typeface="Georgia"/>
              </a:rPr>
              <a:t>en cada tarea</a:t>
            </a:r>
            <a:endParaRPr lang="es-CU" sz="5400" spc="-1">
              <a:latin typeface="Arial"/>
            </a:endParaRPr>
          </a:p>
        </p:txBody>
      </p:sp>
      <p:sp>
        <p:nvSpPr>
          <p:cNvPr id="572" name="TextShape 2"/>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2609142524"/>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TextShape 1"/>
          <p:cNvSpPr txBox="1"/>
          <p:nvPr/>
        </p:nvSpPr>
        <p:spPr>
          <a:xfrm>
            <a:off x="1631640" y="266400"/>
            <a:ext cx="8928720" cy="1721880"/>
          </a:xfrm>
          <a:prstGeom prst="rect">
            <a:avLst/>
          </a:prstGeom>
          <a:noFill/>
          <a:ln>
            <a:noFill/>
          </a:ln>
        </p:spPr>
        <p:txBody>
          <a:bodyPr lIns="0" rIns="0">
            <a:normAutofit/>
          </a:bodyPr>
          <a:lstStyle/>
          <a:p>
            <a:pPr marL="363600" indent="-363240" algn="just">
              <a:lnSpc>
                <a:spcPct val="90000"/>
              </a:lnSpc>
              <a:spcBef>
                <a:spcPts val="1199"/>
              </a:spcBef>
              <a:buClr>
                <a:srgbClr val="37A76F"/>
              </a:buClr>
              <a:buFont typeface="Wingdings 2" charset="2"/>
              <a:buAutoNum type="romanUcPeriod"/>
            </a:pPr>
            <a:r>
              <a:rPr lang="es-ES" sz="2400" b="1" spc="-1" dirty="0">
                <a:latin typeface="Cambria Math"/>
                <a:ea typeface="Cambria Math"/>
              </a:rPr>
              <a:t>Paciente que llega a la consulta de aquejado de falta de olfacción, al examen físico el médico encuentra, palidez de la mucosa nasal y </a:t>
            </a:r>
            <a:r>
              <a:rPr lang="es-ES" sz="2400" b="1" spc="-1" dirty="0" err="1">
                <a:latin typeface="Cambria Math"/>
                <a:ea typeface="Cambria Math"/>
              </a:rPr>
              <a:t>rinorrea</a:t>
            </a:r>
            <a:r>
              <a:rPr lang="es-ES" sz="2400" b="1" spc="-1" dirty="0">
                <a:latin typeface="Cambria Math"/>
                <a:ea typeface="Cambria Math"/>
              </a:rPr>
              <a:t> (secreción nasal) serosa transparente. Se decide realizar un PCR, para descartar la COVID, siendo este positivo.</a:t>
            </a:r>
            <a:endParaRPr lang="es-ES" sz="2400" spc="-1" dirty="0">
              <a:latin typeface="Calibri"/>
            </a:endParaRPr>
          </a:p>
          <a:p>
            <a:pPr marL="393120" algn="just">
              <a:lnSpc>
                <a:spcPct val="90000"/>
              </a:lnSpc>
              <a:spcBef>
                <a:spcPts val="201"/>
              </a:spcBef>
            </a:pPr>
            <a:endParaRPr lang="es-ES" sz="2400" spc="-1" dirty="0">
              <a:latin typeface="Calibri"/>
            </a:endParaRPr>
          </a:p>
          <a:p>
            <a:endParaRPr lang="es-ES" sz="2400" spc="-1" dirty="0">
              <a:latin typeface="Calibri"/>
            </a:endParaRPr>
          </a:p>
          <a:p>
            <a:endParaRPr lang="es-ES" sz="2400" spc="-1" dirty="0">
              <a:latin typeface="Calibri"/>
            </a:endParaRPr>
          </a:p>
          <a:p>
            <a:pPr>
              <a:lnSpc>
                <a:spcPct val="90000"/>
              </a:lnSpc>
              <a:spcBef>
                <a:spcPts val="1199"/>
              </a:spcBef>
            </a:pPr>
            <a:endParaRPr lang="es-ES" sz="2400" spc="-1" dirty="0">
              <a:latin typeface="Calibri"/>
            </a:endParaRPr>
          </a:p>
          <a:p>
            <a:pPr>
              <a:lnSpc>
                <a:spcPct val="90000"/>
              </a:lnSpc>
              <a:spcBef>
                <a:spcPts val="1199"/>
              </a:spcBef>
            </a:pPr>
            <a:endParaRPr lang="es-ES" sz="2400" spc="-1" dirty="0">
              <a:latin typeface="Calibri"/>
            </a:endParaRPr>
          </a:p>
        </p:txBody>
      </p:sp>
      <p:pic>
        <p:nvPicPr>
          <p:cNvPr id="574" name="Imagen 4"/>
          <p:cNvPicPr/>
          <p:nvPr/>
        </p:nvPicPr>
        <p:blipFill>
          <a:blip r:embed="rId2"/>
          <a:stretch/>
        </p:blipFill>
        <p:spPr>
          <a:xfrm>
            <a:off x="1775640" y="2296440"/>
            <a:ext cx="4322160" cy="3148560"/>
          </a:xfrm>
          <a:prstGeom prst="rect">
            <a:avLst/>
          </a:prstGeom>
          <a:ln>
            <a:noFill/>
          </a:ln>
        </p:spPr>
      </p:pic>
      <p:pic>
        <p:nvPicPr>
          <p:cNvPr id="575" name="Imagen 2"/>
          <p:cNvPicPr/>
          <p:nvPr/>
        </p:nvPicPr>
        <p:blipFill>
          <a:blip r:embed="rId3"/>
          <a:stretch/>
        </p:blipFill>
        <p:spPr>
          <a:xfrm>
            <a:off x="6528000" y="2296440"/>
            <a:ext cx="3625920" cy="3148560"/>
          </a:xfrm>
          <a:prstGeom prst="rect">
            <a:avLst/>
          </a:prstGeom>
          <a:ln>
            <a:noFill/>
          </a:ln>
        </p:spPr>
      </p:pic>
      <p:sp>
        <p:nvSpPr>
          <p:cNvPr id="576" name="TextShape 2"/>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3633913797"/>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TextShape 1"/>
          <p:cNvSpPr txBox="1"/>
          <p:nvPr/>
        </p:nvSpPr>
        <p:spPr>
          <a:xfrm>
            <a:off x="1981200" y="785880"/>
            <a:ext cx="8229240" cy="5538600"/>
          </a:xfrm>
          <a:prstGeom prst="rect">
            <a:avLst/>
          </a:prstGeom>
          <a:noFill/>
          <a:ln>
            <a:noFill/>
          </a:ln>
        </p:spPr>
        <p:txBody>
          <a:bodyPr lIns="0" rIns="0">
            <a:normAutofit lnSpcReduction="10000"/>
          </a:bodyPr>
          <a:lstStyle/>
          <a:p>
            <a:pPr marL="571680" indent="-571320" algn="just">
              <a:lnSpc>
                <a:spcPct val="90000"/>
              </a:lnSpc>
              <a:spcBef>
                <a:spcPts val="1199"/>
              </a:spcBef>
              <a:buClr>
                <a:srgbClr val="37A76F"/>
              </a:buClr>
              <a:buFont typeface="Wingdings 2" charset="2"/>
              <a:buAutoNum type="romanUcPeriod"/>
            </a:pPr>
            <a:r>
              <a:rPr lang="es-ES" sz="2800" b="1" spc="-1" dirty="0">
                <a:solidFill>
                  <a:srgbClr val="000000"/>
                </a:solidFill>
                <a:latin typeface="Cambria Math"/>
                <a:ea typeface="Cambria Math"/>
              </a:rPr>
              <a:t>Preguntas:</a:t>
            </a:r>
            <a:endParaRPr lang="es-ES" sz="2800" spc="-1" dirty="0">
              <a:solidFill>
                <a:srgbClr val="404040"/>
              </a:solidFill>
              <a:latin typeface="Calibri"/>
            </a:endParaRPr>
          </a:p>
          <a:p>
            <a:pPr algn="just">
              <a:lnSpc>
                <a:spcPct val="90000"/>
              </a:lnSpc>
              <a:spcBef>
                <a:spcPts val="1199"/>
              </a:spcBef>
            </a:pPr>
            <a:endParaRPr lang="es-ES" sz="2800" spc="-1" dirty="0">
              <a:solidFill>
                <a:srgbClr val="404040"/>
              </a:solidFill>
              <a:latin typeface="Calibri"/>
            </a:endParaRPr>
          </a:p>
          <a:p>
            <a:pPr algn="just">
              <a:lnSpc>
                <a:spcPct val="90000"/>
              </a:lnSpc>
              <a:spcBef>
                <a:spcPts val="1199"/>
              </a:spcBef>
            </a:pPr>
            <a:endParaRPr lang="es-ES" sz="2800" spc="-1" dirty="0">
              <a:solidFill>
                <a:srgbClr val="404040"/>
              </a:solidFill>
              <a:latin typeface="Calibri"/>
            </a:endParaRPr>
          </a:p>
          <a:p>
            <a:pPr marL="850320" lvl="1" indent="-456840" algn="just">
              <a:lnSpc>
                <a:spcPct val="90000"/>
              </a:lnSpc>
              <a:spcBef>
                <a:spcPts val="201"/>
              </a:spcBef>
              <a:buClr>
                <a:srgbClr val="99CB38"/>
              </a:buClr>
              <a:buFont typeface="Wingdings 2" charset="2"/>
              <a:buAutoNum type="arabicPeriod"/>
            </a:pPr>
            <a:r>
              <a:rPr lang="es-ES" sz="2600" spc="-1" dirty="0">
                <a:solidFill>
                  <a:srgbClr val="000000"/>
                </a:solidFill>
                <a:latin typeface="Cambria Math"/>
                <a:ea typeface="Cambria Math"/>
              </a:rPr>
              <a:t>Según </a:t>
            </a:r>
            <a:r>
              <a:rPr lang="es-ES" sz="2600" spc="-1" dirty="0" smtClean="0">
                <a:solidFill>
                  <a:srgbClr val="000000"/>
                </a:solidFill>
                <a:latin typeface="Cambria Math"/>
                <a:ea typeface="Cambria Math"/>
              </a:rPr>
              <a:t>los </a:t>
            </a:r>
            <a:r>
              <a:rPr lang="es-ES" sz="2600" spc="-1" dirty="0">
                <a:solidFill>
                  <a:srgbClr val="000000"/>
                </a:solidFill>
                <a:latin typeface="Cambria Math"/>
                <a:ea typeface="Cambria Math"/>
              </a:rPr>
              <a:t>conocimientos de la morfología macroscópica de la cavidad nasal </a:t>
            </a:r>
            <a:r>
              <a:rPr lang="es-ES" sz="2600" spc="-1" dirty="0" smtClean="0">
                <a:solidFill>
                  <a:srgbClr val="000000"/>
                </a:solidFill>
                <a:latin typeface="Cambria Math"/>
                <a:ea typeface="Cambria Math"/>
              </a:rPr>
              <a:t>explique </a:t>
            </a:r>
            <a:r>
              <a:rPr lang="es-ES" sz="2600" spc="-1" dirty="0">
                <a:solidFill>
                  <a:srgbClr val="000000"/>
                </a:solidFill>
                <a:latin typeface="Cambria Math"/>
                <a:ea typeface="Cambria Math"/>
              </a:rPr>
              <a:t>por qué el paciente se queja de pérdida o disminución de la olfación. Explique las funciones de la cavidad nasal.</a:t>
            </a:r>
            <a:endParaRPr lang="es-ES" sz="2600" spc="-1" dirty="0">
              <a:solidFill>
                <a:srgbClr val="404040"/>
              </a:solidFill>
              <a:latin typeface="Calibri"/>
            </a:endParaRPr>
          </a:p>
          <a:p>
            <a:pPr marL="850320" lvl="1" indent="-456840" algn="just">
              <a:lnSpc>
                <a:spcPct val="90000"/>
              </a:lnSpc>
              <a:spcBef>
                <a:spcPts val="201"/>
              </a:spcBef>
              <a:buClr>
                <a:srgbClr val="99CB38"/>
              </a:buClr>
              <a:buFont typeface="Wingdings 2" charset="2"/>
              <a:buAutoNum type="arabicPeriod"/>
            </a:pPr>
            <a:r>
              <a:rPr lang="es-ES" sz="2600" spc="-1" dirty="0">
                <a:solidFill>
                  <a:srgbClr val="000000"/>
                </a:solidFill>
                <a:latin typeface="Cambria Math"/>
                <a:ea typeface="Cambria Math"/>
              </a:rPr>
              <a:t>Señale en las imágenes las porciones (regiones) de la cavidad nasal, </a:t>
            </a:r>
            <a:r>
              <a:rPr lang="es-ES" sz="2600" spc="-1" dirty="0" smtClean="0">
                <a:solidFill>
                  <a:srgbClr val="000000"/>
                </a:solidFill>
                <a:latin typeface="Cambria Math"/>
                <a:ea typeface="Cambria Math"/>
              </a:rPr>
              <a:t>dónde </a:t>
            </a:r>
            <a:r>
              <a:rPr lang="es-ES" sz="2600" spc="-1" dirty="0">
                <a:solidFill>
                  <a:srgbClr val="000000"/>
                </a:solidFill>
                <a:latin typeface="Cambria Math"/>
                <a:ea typeface="Cambria Math"/>
              </a:rPr>
              <a:t>se encuentra cada una de ellas, así como las características de su </a:t>
            </a:r>
            <a:r>
              <a:rPr lang="es-ES" sz="2600" spc="-1" dirty="0" smtClean="0">
                <a:solidFill>
                  <a:srgbClr val="000000"/>
                </a:solidFill>
                <a:latin typeface="Cambria Math"/>
                <a:ea typeface="Cambria Math"/>
              </a:rPr>
              <a:t>estructura (especifique tipo de epitelio presente) </a:t>
            </a:r>
            <a:r>
              <a:rPr lang="es-ES" sz="2600" spc="-1" dirty="0">
                <a:solidFill>
                  <a:srgbClr val="000000"/>
                </a:solidFill>
                <a:latin typeface="Cambria Math"/>
                <a:ea typeface="Cambria Math"/>
              </a:rPr>
              <a:t>.</a:t>
            </a:r>
            <a:endParaRPr lang="es-ES" sz="2600" spc="-1" dirty="0">
              <a:solidFill>
                <a:srgbClr val="404040"/>
              </a:solidFill>
              <a:latin typeface="Calibri"/>
            </a:endParaRPr>
          </a:p>
          <a:p>
            <a:pPr marL="850320" lvl="1" indent="-456840" algn="just">
              <a:lnSpc>
                <a:spcPct val="90000"/>
              </a:lnSpc>
              <a:spcBef>
                <a:spcPts val="201"/>
              </a:spcBef>
              <a:buClr>
                <a:srgbClr val="99CB38"/>
              </a:buClr>
              <a:buFont typeface="Wingdings 2" charset="2"/>
              <a:buAutoNum type="arabicPeriod"/>
            </a:pPr>
            <a:r>
              <a:rPr lang="es-ES" sz="2600" spc="-1" dirty="0">
                <a:solidFill>
                  <a:srgbClr val="000000"/>
                </a:solidFill>
                <a:latin typeface="Cambria Math"/>
                <a:ea typeface="Cambria Math"/>
              </a:rPr>
              <a:t>Describa la comunicación de la cavidad nasal, destacando los orificios que presenta y las estructuras de su pared lateral.</a:t>
            </a:r>
            <a:endParaRPr lang="es-ES" sz="2600" spc="-1" dirty="0">
              <a:solidFill>
                <a:srgbClr val="404040"/>
              </a:solidFill>
              <a:latin typeface="Calibri"/>
            </a:endParaRPr>
          </a:p>
          <a:p>
            <a:endParaRPr lang="es-ES" sz="2600" spc="-1" dirty="0">
              <a:solidFill>
                <a:srgbClr val="404040"/>
              </a:solidFill>
              <a:latin typeface="Calibri"/>
            </a:endParaRPr>
          </a:p>
          <a:p>
            <a:endParaRPr lang="es-ES" sz="2600" spc="-1" dirty="0">
              <a:solidFill>
                <a:srgbClr val="404040"/>
              </a:solidFill>
              <a:latin typeface="Calibri"/>
            </a:endParaRPr>
          </a:p>
          <a:p>
            <a:pPr>
              <a:lnSpc>
                <a:spcPct val="90000"/>
              </a:lnSpc>
              <a:spcBef>
                <a:spcPts val="1199"/>
              </a:spcBef>
            </a:pPr>
            <a:endParaRPr lang="es-ES" sz="2600" spc="-1" dirty="0">
              <a:solidFill>
                <a:srgbClr val="404040"/>
              </a:solidFill>
              <a:latin typeface="Calibri"/>
            </a:endParaRPr>
          </a:p>
          <a:p>
            <a:pPr>
              <a:lnSpc>
                <a:spcPct val="90000"/>
              </a:lnSpc>
              <a:spcBef>
                <a:spcPts val="1199"/>
              </a:spcBef>
            </a:pPr>
            <a:endParaRPr lang="es-ES" sz="2600" spc="-1" dirty="0">
              <a:solidFill>
                <a:srgbClr val="404040"/>
              </a:solidFill>
              <a:latin typeface="Calibri"/>
            </a:endParaRPr>
          </a:p>
        </p:txBody>
      </p:sp>
      <p:sp>
        <p:nvSpPr>
          <p:cNvPr id="578" name="TextShape 2"/>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3062005313"/>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 name="TextShape 1"/>
          <p:cNvSpPr txBox="1"/>
          <p:nvPr/>
        </p:nvSpPr>
        <p:spPr>
          <a:xfrm>
            <a:off x="2081280" y="762840"/>
            <a:ext cx="8229240" cy="937800"/>
          </a:xfrm>
          <a:prstGeom prst="rect">
            <a:avLst/>
          </a:prstGeom>
          <a:noFill/>
          <a:ln>
            <a:noFill/>
          </a:ln>
        </p:spPr>
        <p:txBody>
          <a:bodyPr lIns="0" rIns="0">
            <a:normAutofit/>
          </a:bodyPr>
          <a:lstStyle/>
          <a:p>
            <a:pPr marL="274320" indent="-273960" algn="just">
              <a:lnSpc>
                <a:spcPct val="90000"/>
              </a:lnSpc>
              <a:spcBef>
                <a:spcPts val="1199"/>
              </a:spcBef>
            </a:pPr>
            <a:r>
              <a:rPr lang="es-ES" sz="2800" b="1" spc="-1">
                <a:solidFill>
                  <a:srgbClr val="000000"/>
                </a:solidFill>
                <a:latin typeface="Cambria Math"/>
                <a:ea typeface="Cambria Math"/>
              </a:rPr>
              <a:t>Funciones de la Cavidad Nasal</a:t>
            </a:r>
            <a:endParaRPr lang="es-ES" sz="2800" spc="-1">
              <a:solidFill>
                <a:srgbClr val="404040"/>
              </a:solidFill>
              <a:latin typeface="Calibri"/>
            </a:endParaRPr>
          </a:p>
        </p:txBody>
      </p:sp>
      <p:sp>
        <p:nvSpPr>
          <p:cNvPr id="580" name="TextShape 2"/>
          <p:cNvSpPr txBox="1"/>
          <p:nvPr/>
        </p:nvSpPr>
        <p:spPr>
          <a:xfrm>
            <a:off x="1623533" y="2022641"/>
            <a:ext cx="8497440" cy="3384000"/>
          </a:xfrm>
          <a:prstGeom prst="rect">
            <a:avLst/>
          </a:prstGeom>
          <a:noFill/>
          <a:ln>
            <a:noFill/>
          </a:ln>
        </p:spPr>
        <p:txBody>
          <a:bodyPr anchor="b">
            <a:noAutofit/>
          </a:bodyPr>
          <a:lstStyle/>
          <a:p>
            <a:pPr>
              <a:lnSpc>
                <a:spcPct val="85000"/>
              </a:lnSpc>
              <a:buAutoNum type="arabicPeriod"/>
            </a:pPr>
            <a:r>
              <a:rPr lang="es-ES" sz="2400" spc="-52" dirty="0" smtClean="0">
                <a:solidFill>
                  <a:srgbClr val="000000"/>
                </a:solidFill>
                <a:latin typeface="Cambria" panose="02040503050406030204" pitchFamily="18" charset="0"/>
                <a:ea typeface="Cambria" panose="02040503050406030204" pitchFamily="18" charset="0"/>
              </a:rPr>
              <a:t>Conducción </a:t>
            </a:r>
            <a:r>
              <a:rPr dirty="0">
                <a:latin typeface="Cambria" panose="02040503050406030204" pitchFamily="18" charset="0"/>
                <a:ea typeface="Cambria" panose="02040503050406030204" pitchFamily="18" charset="0"/>
              </a:rPr>
              <a:t/>
            </a:r>
            <a:br>
              <a:rPr dirty="0">
                <a:latin typeface="Cambria" panose="02040503050406030204" pitchFamily="18" charset="0"/>
                <a:ea typeface="Cambria" panose="02040503050406030204" pitchFamily="18" charset="0"/>
              </a:rPr>
            </a:br>
            <a:r>
              <a:rPr dirty="0">
                <a:latin typeface="Cambria" panose="02040503050406030204" pitchFamily="18" charset="0"/>
                <a:ea typeface="Cambria" panose="02040503050406030204" pitchFamily="18" charset="0"/>
              </a:rPr>
              <a:t/>
            </a:r>
            <a:br>
              <a:rPr dirty="0">
                <a:latin typeface="Cambria" panose="02040503050406030204" pitchFamily="18" charset="0"/>
                <a:ea typeface="Cambria" panose="02040503050406030204" pitchFamily="18" charset="0"/>
              </a:rPr>
            </a:br>
            <a:r>
              <a:rPr lang="es-ES" sz="2400" spc="-52" dirty="0">
                <a:solidFill>
                  <a:srgbClr val="000000"/>
                </a:solidFill>
                <a:latin typeface="Cambria" panose="02040503050406030204" pitchFamily="18" charset="0"/>
                <a:ea typeface="Cambria" panose="02040503050406030204" pitchFamily="18" charset="0"/>
              </a:rPr>
              <a:t>2. Acondicionamiento del aire inspirado (calienta, humedece y purifica).</a:t>
            </a:r>
            <a:r>
              <a:rPr dirty="0">
                <a:latin typeface="Cambria" panose="02040503050406030204" pitchFamily="18" charset="0"/>
                <a:ea typeface="Cambria" panose="02040503050406030204" pitchFamily="18" charset="0"/>
              </a:rPr>
              <a:t/>
            </a:r>
            <a:br>
              <a:rPr dirty="0">
                <a:latin typeface="Cambria" panose="02040503050406030204" pitchFamily="18" charset="0"/>
                <a:ea typeface="Cambria" panose="02040503050406030204" pitchFamily="18" charset="0"/>
              </a:rPr>
            </a:br>
            <a:r>
              <a:rPr dirty="0">
                <a:latin typeface="Cambria" panose="02040503050406030204" pitchFamily="18" charset="0"/>
                <a:ea typeface="Cambria" panose="02040503050406030204" pitchFamily="18" charset="0"/>
              </a:rPr>
              <a:t/>
            </a:r>
            <a:br>
              <a:rPr dirty="0">
                <a:latin typeface="Cambria" panose="02040503050406030204" pitchFamily="18" charset="0"/>
                <a:ea typeface="Cambria" panose="02040503050406030204" pitchFamily="18" charset="0"/>
              </a:rPr>
            </a:br>
            <a:r>
              <a:rPr lang="es-ES" sz="2400" spc="-52" dirty="0">
                <a:solidFill>
                  <a:srgbClr val="000000"/>
                </a:solidFill>
                <a:latin typeface="Cambria" panose="02040503050406030204" pitchFamily="18" charset="0"/>
                <a:ea typeface="Cambria" panose="02040503050406030204" pitchFamily="18" charset="0"/>
              </a:rPr>
              <a:t>3. Olfación.</a:t>
            </a:r>
            <a:r>
              <a:rPr dirty="0">
                <a:latin typeface="Cambria" panose="02040503050406030204" pitchFamily="18" charset="0"/>
                <a:ea typeface="Cambria" panose="02040503050406030204" pitchFamily="18" charset="0"/>
              </a:rPr>
              <a:t/>
            </a:r>
            <a:br>
              <a:rPr dirty="0">
                <a:latin typeface="Cambria" panose="02040503050406030204" pitchFamily="18" charset="0"/>
                <a:ea typeface="Cambria" panose="02040503050406030204" pitchFamily="18" charset="0"/>
              </a:rPr>
            </a:br>
            <a:r>
              <a:rPr dirty="0">
                <a:latin typeface="Cambria" panose="02040503050406030204" pitchFamily="18" charset="0"/>
                <a:ea typeface="Cambria" panose="02040503050406030204" pitchFamily="18" charset="0"/>
              </a:rPr>
              <a:t/>
            </a:r>
            <a:br>
              <a:rPr dirty="0">
                <a:latin typeface="Cambria" panose="02040503050406030204" pitchFamily="18" charset="0"/>
                <a:ea typeface="Cambria" panose="02040503050406030204" pitchFamily="18" charset="0"/>
              </a:rPr>
            </a:br>
            <a:r>
              <a:rPr lang="es-ES" sz="2400" spc="-52" dirty="0">
                <a:solidFill>
                  <a:srgbClr val="000000"/>
                </a:solidFill>
                <a:latin typeface="Cambria" panose="02040503050406030204" pitchFamily="18" charset="0"/>
                <a:ea typeface="Cambria" panose="02040503050406030204" pitchFamily="18" charset="0"/>
              </a:rPr>
              <a:t>4. Fonación.</a:t>
            </a:r>
            <a:r>
              <a:rPr dirty="0">
                <a:latin typeface="Cambria" panose="02040503050406030204" pitchFamily="18" charset="0"/>
                <a:ea typeface="Cambria" panose="02040503050406030204" pitchFamily="18" charset="0"/>
              </a:rPr>
              <a:t/>
            </a:r>
            <a:br>
              <a:rPr dirty="0">
                <a:latin typeface="Cambria" panose="02040503050406030204" pitchFamily="18" charset="0"/>
                <a:ea typeface="Cambria" panose="02040503050406030204" pitchFamily="18" charset="0"/>
              </a:rPr>
            </a:br>
            <a:r>
              <a:rPr dirty="0">
                <a:latin typeface="Cambria" panose="02040503050406030204" pitchFamily="18" charset="0"/>
                <a:ea typeface="Cambria" panose="02040503050406030204" pitchFamily="18" charset="0"/>
              </a:rPr>
              <a:t/>
            </a:r>
            <a:br>
              <a:rPr dirty="0">
                <a:latin typeface="Cambria" panose="02040503050406030204" pitchFamily="18" charset="0"/>
                <a:ea typeface="Cambria" panose="02040503050406030204" pitchFamily="18" charset="0"/>
              </a:rPr>
            </a:br>
            <a:r>
              <a:rPr lang="es-ES" sz="2400" spc="-52" dirty="0">
                <a:solidFill>
                  <a:srgbClr val="000000"/>
                </a:solidFill>
                <a:latin typeface="Cambria" panose="02040503050406030204" pitchFamily="18" charset="0"/>
                <a:ea typeface="Cambria" panose="02040503050406030204" pitchFamily="18" charset="0"/>
              </a:rPr>
              <a:t>5. Regulación de la presión del aire inspirado</a:t>
            </a:r>
            <a:r>
              <a:rPr lang="es-ES" sz="2400" spc="-52" dirty="0" smtClean="0">
                <a:solidFill>
                  <a:srgbClr val="000000"/>
                </a:solidFill>
                <a:latin typeface="Cambria" panose="02040503050406030204" pitchFamily="18" charset="0"/>
                <a:ea typeface="Cambria" panose="02040503050406030204" pitchFamily="18" charset="0"/>
              </a:rPr>
              <a:t>.</a:t>
            </a:r>
          </a:p>
          <a:p>
            <a:pPr marL="457200" indent="-457200">
              <a:lnSpc>
                <a:spcPct val="85000"/>
              </a:lnSpc>
              <a:buAutoNum type="arabicPeriod"/>
            </a:pPr>
            <a:endParaRPr lang="es-MX" sz="2400" spc="-52" dirty="0">
              <a:solidFill>
                <a:srgbClr val="000000"/>
              </a:solidFill>
              <a:latin typeface="Cambria" panose="02040503050406030204" pitchFamily="18" charset="0"/>
              <a:ea typeface="Cambria" panose="02040503050406030204" pitchFamily="18" charset="0"/>
            </a:endParaRPr>
          </a:p>
          <a:p>
            <a:pPr>
              <a:lnSpc>
                <a:spcPct val="85000"/>
              </a:lnSpc>
            </a:pPr>
            <a:endParaRPr lang="es-MX" sz="2400" spc="-1" dirty="0" smtClean="0">
              <a:solidFill>
                <a:srgbClr val="000000"/>
              </a:solidFill>
              <a:latin typeface="Cambria" panose="02040503050406030204" pitchFamily="18" charset="0"/>
              <a:ea typeface="Cambria" panose="02040503050406030204" pitchFamily="18" charset="0"/>
            </a:endParaRPr>
          </a:p>
          <a:p>
            <a:pPr>
              <a:lnSpc>
                <a:spcPct val="85000"/>
              </a:lnSpc>
            </a:pPr>
            <a:r>
              <a:rPr lang="es-MX" sz="2400" spc="-1" dirty="0" smtClean="0">
                <a:solidFill>
                  <a:srgbClr val="000000"/>
                </a:solidFill>
                <a:latin typeface="Cambria" panose="02040503050406030204" pitchFamily="18" charset="0"/>
                <a:ea typeface="Cambria" panose="02040503050406030204" pitchFamily="18" charset="0"/>
              </a:rPr>
              <a:t>¿Por qué el paciente tiene pérdida de la olfación?</a:t>
            </a:r>
            <a:endParaRPr lang="es-ES" sz="2400" spc="-1" dirty="0">
              <a:solidFill>
                <a:srgbClr val="000000"/>
              </a:solidFill>
              <a:latin typeface="Cambria" panose="02040503050406030204" pitchFamily="18" charset="0"/>
              <a:ea typeface="Cambria" panose="02040503050406030204" pitchFamily="18" charset="0"/>
            </a:endParaRPr>
          </a:p>
        </p:txBody>
      </p:sp>
      <p:sp>
        <p:nvSpPr>
          <p:cNvPr id="581" name="TextShape 3"/>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940736385"/>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 name="CustomShape 1"/>
          <p:cNvSpPr/>
          <p:nvPr/>
        </p:nvSpPr>
        <p:spPr>
          <a:xfrm>
            <a:off x="3239040" y="642960"/>
            <a:ext cx="5158120" cy="521766"/>
          </a:xfrm>
          <a:prstGeom prst="rect">
            <a:avLst/>
          </a:prstGeom>
          <a:noFill/>
          <a:ln w="1260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800" b="1" spc="-1" dirty="0">
                <a:solidFill>
                  <a:srgbClr val="00B0F0"/>
                </a:solidFill>
                <a:latin typeface="Cambria Math"/>
                <a:ea typeface="Cambria Math"/>
              </a:rPr>
              <a:t>I.2. </a:t>
            </a:r>
            <a:r>
              <a:rPr lang="es-CU" sz="2800" b="1" spc="-1" dirty="0">
                <a:solidFill>
                  <a:srgbClr val="000000"/>
                </a:solidFill>
                <a:latin typeface="Cambria Math"/>
                <a:ea typeface="Cambria Math"/>
              </a:rPr>
              <a:t>Porciones de la cavidad nasal </a:t>
            </a:r>
            <a:endParaRPr lang="es-CU" sz="2800" spc="-1" dirty="0">
              <a:latin typeface="Arial"/>
            </a:endParaRPr>
          </a:p>
        </p:txBody>
      </p:sp>
      <p:pic>
        <p:nvPicPr>
          <p:cNvPr id="583" name="Picture 4" descr="Conchas nasales"/>
          <p:cNvPicPr/>
          <p:nvPr/>
        </p:nvPicPr>
        <p:blipFill>
          <a:blip r:embed="rId3"/>
          <a:stretch/>
        </p:blipFill>
        <p:spPr>
          <a:xfrm>
            <a:off x="3322560" y="1197000"/>
            <a:ext cx="5198760" cy="4824000"/>
          </a:xfrm>
          <a:prstGeom prst="rect">
            <a:avLst/>
          </a:prstGeom>
          <a:ln>
            <a:noFill/>
          </a:ln>
        </p:spPr>
      </p:pic>
      <p:grpSp>
        <p:nvGrpSpPr>
          <p:cNvPr id="584" name="Group 2"/>
          <p:cNvGrpSpPr/>
          <p:nvPr/>
        </p:nvGrpSpPr>
        <p:grpSpPr>
          <a:xfrm>
            <a:off x="6238561" y="1857240"/>
            <a:ext cx="2842551" cy="785880"/>
            <a:chOff x="4714560" y="1857240"/>
            <a:chExt cx="2842551" cy="785880"/>
          </a:xfrm>
        </p:grpSpPr>
        <p:sp>
          <p:nvSpPr>
            <p:cNvPr id="585" name="CustomShape 3"/>
            <p:cNvSpPr/>
            <p:nvPr/>
          </p:nvSpPr>
          <p:spPr>
            <a:xfrm>
              <a:off x="7203960" y="1857240"/>
              <a:ext cx="353151" cy="39865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000" b="1" spc="-1">
                  <a:solidFill>
                    <a:srgbClr val="000000"/>
                  </a:solidFill>
                  <a:latin typeface="Constantia"/>
                </a:rPr>
                <a:t>A</a:t>
              </a:r>
              <a:endParaRPr lang="es-CU" sz="2000" spc="-1">
                <a:latin typeface="Arial"/>
              </a:endParaRPr>
            </a:p>
          </p:txBody>
        </p:sp>
        <p:sp>
          <p:nvSpPr>
            <p:cNvPr id="586" name="Line 4"/>
            <p:cNvSpPr/>
            <p:nvPr/>
          </p:nvSpPr>
          <p:spPr>
            <a:xfrm flipH="1">
              <a:off x="4714560" y="2071440"/>
              <a:ext cx="2500560" cy="571680"/>
            </a:xfrm>
            <a:prstGeom prst="line">
              <a:avLst/>
            </a:prstGeom>
            <a:ln w="38160">
              <a:solidFill>
                <a:srgbClr val="000000"/>
              </a:solidFill>
              <a:round/>
              <a:tailEnd type="triangle" w="med" len="med"/>
            </a:ln>
          </p:spPr>
          <p:style>
            <a:lnRef idx="0">
              <a:scrgbClr r="0" g="0" b="0"/>
            </a:lnRef>
            <a:fillRef idx="0">
              <a:scrgbClr r="0" g="0" b="0"/>
            </a:fillRef>
            <a:effectRef idx="0">
              <a:scrgbClr r="0" g="0" b="0"/>
            </a:effectRef>
            <a:fontRef idx="minor"/>
          </p:style>
        </p:sp>
      </p:grpSp>
      <p:grpSp>
        <p:nvGrpSpPr>
          <p:cNvPr id="587" name="Group 5"/>
          <p:cNvGrpSpPr/>
          <p:nvPr/>
        </p:nvGrpSpPr>
        <p:grpSpPr>
          <a:xfrm>
            <a:off x="6024360" y="4214521"/>
            <a:ext cx="2694788" cy="613215"/>
            <a:chOff x="4500360" y="4214520"/>
            <a:chExt cx="2694788" cy="613215"/>
          </a:xfrm>
        </p:grpSpPr>
        <p:sp>
          <p:nvSpPr>
            <p:cNvPr id="588" name="CustomShape 6"/>
            <p:cNvSpPr/>
            <p:nvPr/>
          </p:nvSpPr>
          <p:spPr>
            <a:xfrm>
              <a:off x="6843600" y="4429080"/>
              <a:ext cx="351548" cy="39865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000" b="1" spc="-1">
                  <a:solidFill>
                    <a:srgbClr val="000000"/>
                  </a:solidFill>
                  <a:latin typeface="Constantia"/>
                </a:rPr>
                <a:t>C</a:t>
              </a:r>
              <a:endParaRPr lang="es-CU" sz="2000" spc="-1">
                <a:latin typeface="Arial"/>
              </a:endParaRPr>
            </a:p>
          </p:txBody>
        </p:sp>
        <p:sp>
          <p:nvSpPr>
            <p:cNvPr id="589" name="Line 7"/>
            <p:cNvSpPr/>
            <p:nvPr/>
          </p:nvSpPr>
          <p:spPr>
            <a:xfrm flipH="1" flipV="1">
              <a:off x="4500360" y="4214520"/>
              <a:ext cx="2357640" cy="439920"/>
            </a:xfrm>
            <a:prstGeom prst="line">
              <a:avLst/>
            </a:prstGeom>
            <a:ln w="38160">
              <a:solidFill>
                <a:srgbClr val="000000"/>
              </a:solidFill>
              <a:round/>
              <a:tailEnd type="triangle" w="med" len="med"/>
            </a:ln>
          </p:spPr>
          <p:style>
            <a:lnRef idx="0">
              <a:scrgbClr r="0" g="0" b="0"/>
            </a:lnRef>
            <a:fillRef idx="0">
              <a:scrgbClr r="0" g="0" b="0"/>
            </a:fillRef>
            <a:effectRef idx="0">
              <a:scrgbClr r="0" g="0" b="0"/>
            </a:effectRef>
            <a:fontRef idx="minor"/>
          </p:style>
        </p:sp>
      </p:grpSp>
      <p:grpSp>
        <p:nvGrpSpPr>
          <p:cNvPr id="590" name="Group 8"/>
          <p:cNvGrpSpPr/>
          <p:nvPr/>
        </p:nvGrpSpPr>
        <p:grpSpPr>
          <a:xfrm>
            <a:off x="6238560" y="3214801"/>
            <a:ext cx="2474468" cy="398655"/>
            <a:chOff x="4714560" y="3214800"/>
            <a:chExt cx="2474468" cy="398655"/>
          </a:xfrm>
        </p:grpSpPr>
        <p:sp>
          <p:nvSpPr>
            <p:cNvPr id="591" name="CustomShape 9"/>
            <p:cNvSpPr/>
            <p:nvPr/>
          </p:nvSpPr>
          <p:spPr>
            <a:xfrm>
              <a:off x="6837480" y="3214800"/>
              <a:ext cx="351548" cy="39865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000" b="1" spc="-1">
                  <a:solidFill>
                    <a:srgbClr val="000000"/>
                  </a:solidFill>
                  <a:latin typeface="Constantia"/>
                </a:rPr>
                <a:t>B</a:t>
              </a:r>
              <a:endParaRPr lang="es-CU" sz="2000" spc="-1">
                <a:latin typeface="Arial"/>
              </a:endParaRPr>
            </a:p>
          </p:txBody>
        </p:sp>
        <p:sp>
          <p:nvSpPr>
            <p:cNvPr id="592" name="Line 10"/>
            <p:cNvSpPr/>
            <p:nvPr/>
          </p:nvSpPr>
          <p:spPr>
            <a:xfrm flipH="1" flipV="1">
              <a:off x="4714560" y="3429000"/>
              <a:ext cx="2143440" cy="45720"/>
            </a:xfrm>
            <a:prstGeom prst="line">
              <a:avLst/>
            </a:prstGeom>
            <a:ln w="38160">
              <a:solidFill>
                <a:srgbClr val="000000"/>
              </a:solidFill>
              <a:round/>
              <a:tailEnd type="triangle" w="med" len="med"/>
            </a:ln>
          </p:spPr>
          <p:style>
            <a:lnRef idx="0">
              <a:scrgbClr r="0" g="0" b="0"/>
            </a:lnRef>
            <a:fillRef idx="0">
              <a:scrgbClr r="0" g="0" b="0"/>
            </a:fillRef>
            <a:effectRef idx="0">
              <a:scrgbClr r="0" g="0" b="0"/>
            </a:effectRef>
            <a:fontRef idx="minor"/>
          </p:style>
        </p:sp>
      </p:grpSp>
      <p:grpSp>
        <p:nvGrpSpPr>
          <p:cNvPr id="593" name="Group 11"/>
          <p:cNvGrpSpPr/>
          <p:nvPr/>
        </p:nvGrpSpPr>
        <p:grpSpPr>
          <a:xfrm>
            <a:off x="3151200" y="2286000"/>
            <a:ext cx="2393640" cy="395280"/>
            <a:chOff x="1627200" y="2286000"/>
            <a:chExt cx="2393640" cy="395280"/>
          </a:xfrm>
        </p:grpSpPr>
        <p:sp>
          <p:nvSpPr>
            <p:cNvPr id="594" name="CustomShape 12"/>
            <p:cNvSpPr/>
            <p:nvPr/>
          </p:nvSpPr>
          <p:spPr>
            <a:xfrm>
              <a:off x="1627200" y="2286000"/>
              <a:ext cx="309240" cy="395280"/>
            </a:xfrm>
            <a:prstGeom prst="rect">
              <a:avLst/>
            </a:prstGeom>
            <a:noFill/>
            <a:ln w="1260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000" b="1" spc="-1">
                  <a:solidFill>
                    <a:srgbClr val="000000"/>
                  </a:solidFill>
                  <a:latin typeface="Calibri"/>
                </a:rPr>
                <a:t>1</a:t>
              </a:r>
              <a:endParaRPr lang="es-CU" sz="2000" spc="-1">
                <a:latin typeface="Arial"/>
              </a:endParaRPr>
            </a:p>
          </p:txBody>
        </p:sp>
        <p:sp>
          <p:nvSpPr>
            <p:cNvPr id="595" name="Line 13"/>
            <p:cNvSpPr/>
            <p:nvPr/>
          </p:nvSpPr>
          <p:spPr>
            <a:xfrm>
              <a:off x="1946160" y="2563560"/>
              <a:ext cx="2074680" cy="92160"/>
            </a:xfrm>
            <a:prstGeom prst="line">
              <a:avLst/>
            </a:prstGeom>
            <a:ln w="38160">
              <a:solidFill>
                <a:srgbClr val="000000"/>
              </a:solidFill>
              <a:round/>
              <a:tailEnd type="triangle" w="med" len="med"/>
            </a:ln>
          </p:spPr>
          <p:style>
            <a:lnRef idx="0">
              <a:scrgbClr r="0" g="0" b="0"/>
            </a:lnRef>
            <a:fillRef idx="0">
              <a:scrgbClr r="0" g="0" b="0"/>
            </a:fillRef>
            <a:effectRef idx="0">
              <a:scrgbClr r="0" g="0" b="0"/>
            </a:effectRef>
            <a:fontRef idx="minor"/>
          </p:style>
        </p:sp>
      </p:grpSp>
      <p:grpSp>
        <p:nvGrpSpPr>
          <p:cNvPr id="596" name="Group 14"/>
          <p:cNvGrpSpPr/>
          <p:nvPr/>
        </p:nvGrpSpPr>
        <p:grpSpPr>
          <a:xfrm>
            <a:off x="2738280" y="2928960"/>
            <a:ext cx="2135160" cy="395280"/>
            <a:chOff x="1214280" y="2928960"/>
            <a:chExt cx="2135160" cy="395280"/>
          </a:xfrm>
        </p:grpSpPr>
        <p:sp>
          <p:nvSpPr>
            <p:cNvPr id="597" name="CustomShape 15"/>
            <p:cNvSpPr/>
            <p:nvPr/>
          </p:nvSpPr>
          <p:spPr>
            <a:xfrm>
              <a:off x="1214280" y="2928960"/>
              <a:ext cx="369360" cy="395280"/>
            </a:xfrm>
            <a:prstGeom prst="rect">
              <a:avLst/>
            </a:prstGeom>
            <a:noFill/>
            <a:ln w="1260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U" sz="2000" b="1" spc="-1">
                  <a:solidFill>
                    <a:srgbClr val="000000"/>
                  </a:solidFill>
                  <a:latin typeface="Calibri"/>
                </a:rPr>
                <a:t> 2</a:t>
              </a:r>
              <a:endParaRPr lang="es-CU" sz="2000" spc="-1">
                <a:latin typeface="Arial"/>
              </a:endParaRPr>
            </a:p>
          </p:txBody>
        </p:sp>
        <p:sp>
          <p:nvSpPr>
            <p:cNvPr id="598" name="Line 16"/>
            <p:cNvSpPr/>
            <p:nvPr/>
          </p:nvSpPr>
          <p:spPr>
            <a:xfrm>
              <a:off x="1714320" y="3171600"/>
              <a:ext cx="1635120" cy="133560"/>
            </a:xfrm>
            <a:prstGeom prst="line">
              <a:avLst/>
            </a:prstGeom>
            <a:ln w="38160">
              <a:solidFill>
                <a:srgbClr val="000000"/>
              </a:solidFill>
              <a:round/>
              <a:tailEnd type="triangle" w="med" len="med"/>
            </a:ln>
          </p:spPr>
          <p:style>
            <a:lnRef idx="0">
              <a:scrgbClr r="0" g="0" b="0"/>
            </a:lnRef>
            <a:fillRef idx="0">
              <a:scrgbClr r="0" g="0" b="0"/>
            </a:fillRef>
            <a:effectRef idx="0">
              <a:scrgbClr r="0" g="0" b="0"/>
            </a:effectRef>
            <a:fontRef idx="minor"/>
          </p:style>
        </p:sp>
      </p:grpSp>
      <p:grpSp>
        <p:nvGrpSpPr>
          <p:cNvPr id="599" name="Group 17"/>
          <p:cNvGrpSpPr/>
          <p:nvPr/>
        </p:nvGrpSpPr>
        <p:grpSpPr>
          <a:xfrm>
            <a:off x="2735400" y="4071960"/>
            <a:ext cx="1387080" cy="395280"/>
            <a:chOff x="1211400" y="4071960"/>
            <a:chExt cx="1387080" cy="395280"/>
          </a:xfrm>
        </p:grpSpPr>
        <p:sp>
          <p:nvSpPr>
            <p:cNvPr id="600" name="CustomShape 18"/>
            <p:cNvSpPr/>
            <p:nvPr/>
          </p:nvSpPr>
          <p:spPr>
            <a:xfrm>
              <a:off x="1211400" y="4071960"/>
              <a:ext cx="367200" cy="395280"/>
            </a:xfrm>
            <a:prstGeom prst="rect">
              <a:avLst/>
            </a:prstGeom>
            <a:noFill/>
            <a:ln w="1260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000" b="1" spc="-1">
                  <a:solidFill>
                    <a:srgbClr val="000000"/>
                  </a:solidFill>
                  <a:latin typeface="Calibri"/>
                </a:rPr>
                <a:t>3 </a:t>
              </a:r>
              <a:endParaRPr lang="es-CU" sz="2000" spc="-1">
                <a:latin typeface="Arial"/>
              </a:endParaRPr>
            </a:p>
          </p:txBody>
        </p:sp>
        <p:sp>
          <p:nvSpPr>
            <p:cNvPr id="601" name="Line 19"/>
            <p:cNvSpPr/>
            <p:nvPr/>
          </p:nvSpPr>
          <p:spPr>
            <a:xfrm flipV="1">
              <a:off x="1571400" y="4143240"/>
              <a:ext cx="1027080" cy="142920"/>
            </a:xfrm>
            <a:prstGeom prst="line">
              <a:avLst/>
            </a:prstGeom>
            <a:ln w="38160">
              <a:solidFill>
                <a:srgbClr val="000000"/>
              </a:solidFill>
              <a:round/>
              <a:tailEnd type="triangle" w="med" len="med"/>
            </a:ln>
          </p:spPr>
          <p:style>
            <a:lnRef idx="0">
              <a:scrgbClr r="0" g="0" b="0"/>
            </a:lnRef>
            <a:fillRef idx="0">
              <a:scrgbClr r="0" g="0" b="0"/>
            </a:fillRef>
            <a:effectRef idx="0">
              <a:scrgbClr r="0" g="0" b="0"/>
            </a:effectRef>
            <a:fontRef idx="minor"/>
          </p:style>
        </p:sp>
      </p:grpSp>
      <p:grpSp>
        <p:nvGrpSpPr>
          <p:cNvPr id="602" name="Group 20"/>
          <p:cNvGrpSpPr/>
          <p:nvPr/>
        </p:nvGrpSpPr>
        <p:grpSpPr>
          <a:xfrm>
            <a:off x="4101960" y="2835000"/>
            <a:ext cx="2468520" cy="1535040"/>
            <a:chOff x="2577960" y="2835000"/>
            <a:chExt cx="2468520" cy="1535040"/>
          </a:xfrm>
        </p:grpSpPr>
        <p:sp>
          <p:nvSpPr>
            <p:cNvPr id="603" name="Line 21"/>
            <p:cNvSpPr/>
            <p:nvPr/>
          </p:nvSpPr>
          <p:spPr>
            <a:xfrm>
              <a:off x="3049560" y="2835000"/>
              <a:ext cx="1996920" cy="92160"/>
            </a:xfrm>
            <a:prstGeom prst="line">
              <a:avLst/>
            </a:prstGeom>
            <a:ln w="76320">
              <a:solidFill>
                <a:srgbClr val="0066FF"/>
              </a:solidFill>
              <a:round/>
            </a:ln>
          </p:spPr>
          <p:style>
            <a:lnRef idx="0">
              <a:scrgbClr r="0" g="0" b="0"/>
            </a:lnRef>
            <a:fillRef idx="0">
              <a:scrgbClr r="0" g="0" b="0"/>
            </a:fillRef>
            <a:effectRef idx="0">
              <a:scrgbClr r="0" g="0" b="0"/>
            </a:effectRef>
            <a:fontRef idx="minor"/>
          </p:style>
        </p:sp>
        <p:sp>
          <p:nvSpPr>
            <p:cNvPr id="604" name="CustomShape 22"/>
            <p:cNvSpPr/>
            <p:nvPr/>
          </p:nvSpPr>
          <p:spPr>
            <a:xfrm>
              <a:off x="2577960" y="3679920"/>
              <a:ext cx="366480" cy="690120"/>
            </a:xfrm>
            <a:custGeom>
              <a:avLst/>
              <a:gdLst/>
              <a:ahLst/>
              <a:cxnLst/>
              <a:rect l="l" t="t" r="r" b="b"/>
              <a:pathLst>
                <a:path w="231" h="435">
                  <a:moveTo>
                    <a:pt x="0" y="0"/>
                  </a:moveTo>
                  <a:cubicBezTo>
                    <a:pt x="55" y="36"/>
                    <a:pt x="82" y="94"/>
                    <a:pt x="128" y="141"/>
                  </a:cubicBezTo>
                  <a:cubicBezTo>
                    <a:pt x="177" y="284"/>
                    <a:pt x="94" y="66"/>
                    <a:pt x="180" y="205"/>
                  </a:cubicBezTo>
                  <a:cubicBezTo>
                    <a:pt x="217" y="265"/>
                    <a:pt x="231" y="365"/>
                    <a:pt x="231" y="435"/>
                  </a:cubicBezTo>
                </a:path>
              </a:pathLst>
            </a:custGeom>
            <a:noFill/>
            <a:ln w="76320">
              <a:solidFill>
                <a:srgbClr val="0066FF"/>
              </a:solidFill>
              <a:round/>
            </a:ln>
          </p:spPr>
          <p:style>
            <a:lnRef idx="0">
              <a:scrgbClr r="0" g="0" b="0"/>
            </a:lnRef>
            <a:fillRef idx="0">
              <a:scrgbClr r="0" g="0" b="0"/>
            </a:fillRef>
            <a:effectRef idx="0">
              <a:scrgbClr r="0" g="0" b="0"/>
            </a:effectRef>
            <a:fontRef idx="minor"/>
          </p:style>
        </p:sp>
      </p:grpSp>
      <p:sp>
        <p:nvSpPr>
          <p:cNvPr id="605" name="CustomShape 23"/>
          <p:cNvSpPr/>
          <p:nvPr/>
        </p:nvSpPr>
        <p:spPr>
          <a:xfrm>
            <a:off x="8739120" y="3214800"/>
            <a:ext cx="142560" cy="1856880"/>
          </a:xfrm>
          <a:prstGeom prst="rightBrace">
            <a:avLst>
              <a:gd name="adj1" fmla="val 8333"/>
              <a:gd name="adj2" fmla="val 50000"/>
            </a:avLst>
          </a:prstGeom>
          <a:noFill/>
          <a:ln>
            <a:round/>
          </a:ln>
        </p:spPr>
        <p:style>
          <a:lnRef idx="1">
            <a:schemeClr val="accent1"/>
          </a:lnRef>
          <a:fillRef idx="0">
            <a:schemeClr val="accent1"/>
          </a:fillRef>
          <a:effectRef idx="0">
            <a:schemeClr val="accent1"/>
          </a:effectRef>
          <a:fontRef idx="minor"/>
        </p:style>
      </p:sp>
      <p:sp>
        <p:nvSpPr>
          <p:cNvPr id="606" name="CustomShape 24"/>
          <p:cNvSpPr/>
          <p:nvPr/>
        </p:nvSpPr>
        <p:spPr>
          <a:xfrm>
            <a:off x="9024960" y="3929040"/>
            <a:ext cx="928440" cy="49968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s-CU" spc="-1">
                <a:solidFill>
                  <a:srgbClr val="FFFFFF"/>
                </a:solidFill>
                <a:latin typeface="Calibri"/>
              </a:rPr>
              <a:t>D</a:t>
            </a:r>
            <a:endParaRPr lang="es-CU" spc="-1">
              <a:latin typeface="Arial"/>
            </a:endParaRPr>
          </a:p>
        </p:txBody>
      </p:sp>
      <p:sp>
        <p:nvSpPr>
          <p:cNvPr id="607" name="CustomShape 25"/>
          <p:cNvSpPr/>
          <p:nvPr/>
        </p:nvSpPr>
        <p:spPr>
          <a:xfrm>
            <a:off x="9096240" y="1785960"/>
            <a:ext cx="928440" cy="49968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s-CU" spc="-1">
                <a:solidFill>
                  <a:srgbClr val="FFFFFF"/>
                </a:solidFill>
                <a:latin typeface="Calibri"/>
              </a:rPr>
              <a:t>CO</a:t>
            </a:r>
            <a:endParaRPr lang="es-CU" spc="-1">
              <a:latin typeface="Arial"/>
            </a:endParaRPr>
          </a:p>
        </p:txBody>
      </p:sp>
      <p:sp>
        <p:nvSpPr>
          <p:cNvPr id="608" name="CustomShape 26"/>
          <p:cNvSpPr/>
          <p:nvPr/>
        </p:nvSpPr>
        <p:spPr>
          <a:xfrm>
            <a:off x="5160000" y="5716440"/>
            <a:ext cx="5507640" cy="1018800"/>
          </a:xfrm>
          <a:prstGeom prst="ellipse">
            <a:avLst/>
          </a:prstGeom>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s-CU" spc="-1">
                <a:solidFill>
                  <a:srgbClr val="FFFFFF"/>
                </a:solidFill>
                <a:latin typeface="Calibri"/>
              </a:rPr>
              <a:t>CO y D= Células Olfatorias y Dispositivos para la elaboración mecánica del aire</a:t>
            </a:r>
            <a:endParaRPr lang="es-CU" spc="-1">
              <a:latin typeface="Arial"/>
            </a:endParaRPr>
          </a:p>
        </p:txBody>
      </p:sp>
    </p:spTree>
    <p:extLst>
      <p:ext uri="{BB962C8B-B14F-4D97-AF65-F5344CB8AC3E}">
        <p14:creationId xmlns:p14="http://schemas.microsoft.com/office/powerpoint/2010/main" val="1373581960"/>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9" name="Picture 11" descr="fosas nasales 1"/>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6883960" y="3769722"/>
            <a:ext cx="4953000" cy="2925763"/>
          </a:xfrm>
          <a:noFill/>
          <a:ln>
            <a:solidFill>
              <a:srgbClr val="141100"/>
            </a:solidFill>
            <a:miter lim="800000"/>
            <a:headEnd/>
            <a:tailEnd/>
          </a:ln>
          <a:extLst>
            <a:ext uri="{909E8E84-426E-40DD-AFC4-6F175D3DCCD1}">
              <a14:hiddenFill xmlns:a14="http://schemas.microsoft.com/office/drawing/2010/main">
                <a:solidFill>
                  <a:srgbClr val="FFFFFF"/>
                </a:solidFill>
              </a14:hiddenFill>
            </a:ext>
          </a:extLst>
        </p:spPr>
      </p:pic>
      <p:grpSp>
        <p:nvGrpSpPr>
          <p:cNvPr id="5" name="Group 40"/>
          <p:cNvGrpSpPr>
            <a:grpSpLocks/>
          </p:cNvGrpSpPr>
          <p:nvPr/>
        </p:nvGrpSpPr>
        <p:grpSpPr bwMode="auto">
          <a:xfrm>
            <a:off x="3943912" y="5281022"/>
            <a:ext cx="3516313" cy="695325"/>
            <a:chOff x="710" y="3430"/>
            <a:chExt cx="2215" cy="438"/>
          </a:xfrm>
        </p:grpSpPr>
        <p:sp>
          <p:nvSpPr>
            <p:cNvPr id="58389" name="Text Box 21"/>
            <p:cNvSpPr txBox="1">
              <a:spLocks noChangeArrowheads="1"/>
            </p:cNvSpPr>
            <p:nvPr/>
          </p:nvSpPr>
          <p:spPr bwMode="auto">
            <a:xfrm>
              <a:off x="710" y="3616"/>
              <a:ext cx="1118" cy="252"/>
            </a:xfrm>
            <a:prstGeom prst="rect">
              <a:avLst/>
            </a:prstGeom>
            <a:noFill/>
            <a:ln w="28575">
              <a:solidFill>
                <a:srgbClr val="141100"/>
              </a:solidFill>
              <a:miter lim="800000"/>
              <a:headEnd/>
              <a:tailEnd/>
            </a:ln>
            <a:effectLst/>
            <a:extLst/>
          </p:spPr>
          <p:txBody>
            <a:bodyPr wrap="none">
              <a:spAutoFit/>
            </a:bodyPr>
            <a:lstStyle/>
            <a:p>
              <a:pPr algn="ctr">
                <a:defRPr/>
              </a:pPr>
              <a:r>
                <a:rPr lang="es-ES" sz="2000" dirty="0">
                  <a:latin typeface="Cambria" panose="02040503050406030204" pitchFamily="18" charset="0"/>
                  <a:ea typeface="Cambria" panose="02040503050406030204" pitchFamily="18" charset="0"/>
                </a:rPr>
                <a:t>Lámina propia</a:t>
              </a:r>
            </a:p>
          </p:txBody>
        </p:sp>
        <p:sp>
          <p:nvSpPr>
            <p:cNvPr id="12312" name="Line 22"/>
            <p:cNvSpPr>
              <a:spLocks noChangeShapeType="1"/>
            </p:cNvSpPr>
            <p:nvPr/>
          </p:nvSpPr>
          <p:spPr bwMode="auto">
            <a:xfrm flipV="1">
              <a:off x="1882" y="3430"/>
              <a:ext cx="1043" cy="318"/>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grpSp>
      <p:grpSp>
        <p:nvGrpSpPr>
          <p:cNvPr id="6" name="Group 38"/>
          <p:cNvGrpSpPr>
            <a:grpSpLocks/>
          </p:cNvGrpSpPr>
          <p:nvPr/>
        </p:nvGrpSpPr>
        <p:grpSpPr bwMode="auto">
          <a:xfrm>
            <a:off x="10268510" y="2977560"/>
            <a:ext cx="1657350" cy="1882775"/>
            <a:chOff x="4694" y="1927"/>
            <a:chExt cx="1044" cy="1186"/>
          </a:xfrm>
        </p:grpSpPr>
        <p:sp>
          <p:nvSpPr>
            <p:cNvPr id="12309" name="Line 23"/>
            <p:cNvSpPr>
              <a:spLocks noChangeShapeType="1"/>
            </p:cNvSpPr>
            <p:nvPr/>
          </p:nvSpPr>
          <p:spPr bwMode="auto">
            <a:xfrm flipH="1">
              <a:off x="4694" y="2387"/>
              <a:ext cx="273" cy="726"/>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sp>
          <p:nvSpPr>
            <p:cNvPr id="58394" name="Text Box 26"/>
            <p:cNvSpPr txBox="1">
              <a:spLocks noChangeArrowheads="1"/>
            </p:cNvSpPr>
            <p:nvPr/>
          </p:nvSpPr>
          <p:spPr bwMode="auto">
            <a:xfrm>
              <a:off x="4859" y="1927"/>
              <a:ext cx="879" cy="460"/>
            </a:xfrm>
            <a:prstGeom prst="rect">
              <a:avLst/>
            </a:prstGeom>
            <a:noFill/>
            <a:ln w="28575">
              <a:solidFill>
                <a:srgbClr val="141100"/>
              </a:solidFill>
              <a:miter lim="800000"/>
              <a:headEnd/>
              <a:tailEnd/>
            </a:ln>
            <a:effectLst/>
            <a:extLst/>
          </p:spPr>
          <p:txBody>
            <a:bodyPr wrap="none">
              <a:spAutoFit/>
            </a:bodyPr>
            <a:lstStyle/>
            <a:p>
              <a:pPr algn="ctr">
                <a:defRPr/>
              </a:pPr>
              <a:r>
                <a:rPr lang="es-ES" sz="2000" b="1">
                  <a:latin typeface="Cambria" panose="02040503050406030204" pitchFamily="18" charset="0"/>
                  <a:ea typeface="Cambria" panose="02040503050406030204" pitchFamily="18" charset="0"/>
                </a:rPr>
                <a:t>Cel. </a:t>
              </a:r>
            </a:p>
            <a:p>
              <a:pPr algn="ctr">
                <a:defRPr/>
              </a:pPr>
              <a:r>
                <a:rPr lang="es-ES" sz="2000" b="1">
                  <a:latin typeface="Cambria" panose="02040503050406030204" pitchFamily="18" charset="0"/>
                  <a:ea typeface="Cambria" panose="02040503050406030204" pitchFamily="18" charset="0"/>
                </a:rPr>
                <a:t>Olfatorias</a:t>
              </a:r>
            </a:p>
          </p:txBody>
        </p:sp>
      </p:grpSp>
      <p:grpSp>
        <p:nvGrpSpPr>
          <p:cNvPr id="7" name="Group 41"/>
          <p:cNvGrpSpPr>
            <a:grpSpLocks/>
          </p:cNvGrpSpPr>
          <p:nvPr/>
        </p:nvGrpSpPr>
        <p:grpSpPr bwMode="auto">
          <a:xfrm>
            <a:off x="4988486" y="4849221"/>
            <a:ext cx="3408363" cy="1701800"/>
            <a:chOff x="1368" y="3113"/>
            <a:chExt cx="2147" cy="1072"/>
          </a:xfrm>
        </p:grpSpPr>
        <p:sp>
          <p:nvSpPr>
            <p:cNvPr id="12307" name="Line 24"/>
            <p:cNvSpPr>
              <a:spLocks noChangeShapeType="1"/>
            </p:cNvSpPr>
            <p:nvPr/>
          </p:nvSpPr>
          <p:spPr bwMode="auto">
            <a:xfrm flipV="1">
              <a:off x="2336" y="3113"/>
              <a:ext cx="1179" cy="816"/>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sp>
          <p:nvSpPr>
            <p:cNvPr id="58395" name="Text Box 27"/>
            <p:cNvSpPr txBox="1">
              <a:spLocks noChangeArrowheads="1"/>
            </p:cNvSpPr>
            <p:nvPr/>
          </p:nvSpPr>
          <p:spPr bwMode="auto">
            <a:xfrm>
              <a:off x="1368" y="3933"/>
              <a:ext cx="924" cy="252"/>
            </a:xfrm>
            <a:prstGeom prst="rect">
              <a:avLst/>
            </a:prstGeom>
            <a:noFill/>
            <a:ln w="28575">
              <a:solidFill>
                <a:srgbClr val="141100"/>
              </a:solidFill>
              <a:miter lim="800000"/>
              <a:headEnd/>
              <a:tailEnd/>
            </a:ln>
            <a:effectLst/>
            <a:extLst/>
          </p:spPr>
          <p:txBody>
            <a:bodyPr wrap="none">
              <a:spAutoFit/>
            </a:bodyPr>
            <a:lstStyle/>
            <a:p>
              <a:pPr>
                <a:defRPr/>
              </a:pPr>
              <a:r>
                <a:rPr lang="es-ES" sz="2000" dirty="0">
                  <a:latin typeface="Cambria" panose="02040503050406030204" pitchFamily="18" charset="0"/>
                  <a:ea typeface="Cambria" panose="02040503050406030204" pitchFamily="18" charset="0"/>
                </a:rPr>
                <a:t>Cel</a:t>
              </a:r>
              <a:r>
                <a:rPr lang="es-ES" sz="2000" b="1" dirty="0">
                  <a:latin typeface="Cambria" panose="02040503050406030204" pitchFamily="18" charset="0"/>
                  <a:ea typeface="Cambria" panose="02040503050406030204" pitchFamily="18" charset="0"/>
                </a:rPr>
                <a:t>. </a:t>
              </a:r>
              <a:r>
                <a:rPr lang="es-ES" sz="2000" dirty="0">
                  <a:latin typeface="Cambria" panose="02040503050406030204" pitchFamily="18" charset="0"/>
                  <a:ea typeface="Cambria" panose="02040503050406030204" pitchFamily="18" charset="0"/>
                </a:rPr>
                <a:t>basales</a:t>
              </a:r>
            </a:p>
          </p:txBody>
        </p:sp>
      </p:grpSp>
      <p:grpSp>
        <p:nvGrpSpPr>
          <p:cNvPr id="8" name="Group 37"/>
          <p:cNvGrpSpPr>
            <a:grpSpLocks/>
          </p:cNvGrpSpPr>
          <p:nvPr/>
        </p:nvGrpSpPr>
        <p:grpSpPr bwMode="auto">
          <a:xfrm>
            <a:off x="8252386" y="3337921"/>
            <a:ext cx="1873250" cy="1289050"/>
            <a:chOff x="3424" y="2119"/>
            <a:chExt cx="1180" cy="812"/>
          </a:xfrm>
        </p:grpSpPr>
        <p:sp>
          <p:nvSpPr>
            <p:cNvPr id="12305" name="Line 25"/>
            <p:cNvSpPr>
              <a:spLocks noChangeShapeType="1"/>
            </p:cNvSpPr>
            <p:nvPr/>
          </p:nvSpPr>
          <p:spPr bwMode="auto">
            <a:xfrm>
              <a:off x="4241" y="2387"/>
              <a:ext cx="363" cy="544"/>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sp>
          <p:nvSpPr>
            <p:cNvPr id="58396" name="Text Box 28"/>
            <p:cNvSpPr txBox="1">
              <a:spLocks noChangeArrowheads="1"/>
            </p:cNvSpPr>
            <p:nvPr/>
          </p:nvSpPr>
          <p:spPr bwMode="auto">
            <a:xfrm>
              <a:off x="3424" y="2119"/>
              <a:ext cx="1049" cy="252"/>
            </a:xfrm>
            <a:prstGeom prst="rect">
              <a:avLst/>
            </a:prstGeom>
            <a:noFill/>
            <a:ln w="28575">
              <a:solidFill>
                <a:srgbClr val="141100"/>
              </a:solidFill>
              <a:miter lim="800000"/>
              <a:headEnd/>
              <a:tailEnd/>
            </a:ln>
            <a:effectLst/>
            <a:extLst/>
          </p:spPr>
          <p:txBody>
            <a:bodyPr wrap="none">
              <a:spAutoFit/>
            </a:bodyPr>
            <a:lstStyle/>
            <a:p>
              <a:pPr>
                <a:defRPr/>
              </a:pPr>
              <a:r>
                <a:rPr lang="es-ES" sz="2000" dirty="0">
                  <a:latin typeface="Cambria" panose="02040503050406030204" pitchFamily="18" charset="0"/>
                  <a:ea typeface="Cambria" panose="02040503050406030204" pitchFamily="18" charset="0"/>
                </a:rPr>
                <a:t>Cel. de sostén</a:t>
              </a:r>
            </a:p>
          </p:txBody>
        </p:sp>
      </p:grpSp>
      <p:grpSp>
        <p:nvGrpSpPr>
          <p:cNvPr id="9" name="Group 39"/>
          <p:cNvGrpSpPr>
            <a:grpSpLocks/>
          </p:cNvGrpSpPr>
          <p:nvPr/>
        </p:nvGrpSpPr>
        <p:grpSpPr bwMode="auto">
          <a:xfrm>
            <a:off x="2816785" y="3769721"/>
            <a:ext cx="4643438" cy="1727200"/>
            <a:chOff x="0" y="2478"/>
            <a:chExt cx="2925" cy="1088"/>
          </a:xfrm>
        </p:grpSpPr>
        <p:sp>
          <p:nvSpPr>
            <p:cNvPr id="58387" name="Text Box 19"/>
            <p:cNvSpPr txBox="1">
              <a:spLocks noChangeArrowheads="1"/>
            </p:cNvSpPr>
            <p:nvPr/>
          </p:nvSpPr>
          <p:spPr bwMode="auto">
            <a:xfrm>
              <a:off x="0" y="3106"/>
              <a:ext cx="2562" cy="460"/>
            </a:xfrm>
            <a:prstGeom prst="rect">
              <a:avLst/>
            </a:prstGeom>
            <a:noFill/>
            <a:ln w="28575">
              <a:solidFill>
                <a:srgbClr val="141100"/>
              </a:solidFill>
              <a:miter lim="800000"/>
              <a:headEnd/>
              <a:tailEnd/>
            </a:ln>
            <a:effectLst/>
            <a:extLst/>
          </p:spPr>
          <p:txBody>
            <a:bodyPr>
              <a:spAutoFit/>
            </a:bodyPr>
            <a:lstStyle/>
            <a:p>
              <a:pPr algn="ctr">
                <a:defRPr/>
              </a:pPr>
              <a:r>
                <a:rPr lang="es-ES" sz="2000" b="1" dirty="0">
                  <a:latin typeface="Cambria" panose="02040503050406030204" pitchFamily="18" charset="0"/>
                  <a:ea typeface="Cambria" panose="02040503050406030204" pitchFamily="18" charset="0"/>
                </a:rPr>
                <a:t>Epitelio </a:t>
              </a:r>
              <a:r>
                <a:rPr lang="es-ES" sz="2000" b="1" dirty="0" err="1">
                  <a:latin typeface="Cambria" panose="02040503050406030204" pitchFamily="18" charset="0"/>
                  <a:ea typeface="Cambria" panose="02040503050406030204" pitchFamily="18" charset="0"/>
                </a:rPr>
                <a:t>Ps</a:t>
              </a:r>
              <a:r>
                <a:rPr lang="es-ES" sz="2000" b="1" dirty="0">
                  <a:latin typeface="Cambria" panose="02040503050406030204" pitchFamily="18" charset="0"/>
                  <a:ea typeface="Cambria" panose="02040503050406030204" pitchFamily="18" charset="0"/>
                </a:rPr>
                <a:t>. Cilíndrico alto con tres tipos de células</a:t>
              </a:r>
            </a:p>
          </p:txBody>
        </p:sp>
        <p:sp>
          <p:nvSpPr>
            <p:cNvPr id="12303" name="AutoShape 32"/>
            <p:cNvSpPr>
              <a:spLocks/>
            </p:cNvSpPr>
            <p:nvPr/>
          </p:nvSpPr>
          <p:spPr bwMode="auto">
            <a:xfrm>
              <a:off x="2835" y="2478"/>
              <a:ext cx="90" cy="635"/>
            </a:xfrm>
            <a:prstGeom prst="rightBrace">
              <a:avLst>
                <a:gd name="adj1" fmla="val 58796"/>
                <a:gd name="adj2" fmla="val 50000"/>
              </a:avLst>
            </a:prstGeom>
            <a:noFill/>
            <a:ln w="28575">
              <a:solidFill>
                <a:srgbClr val="1411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s-ES" altLang="es-ES">
                <a:latin typeface="Cambria" panose="02040503050406030204" pitchFamily="18" charset="0"/>
                <a:ea typeface="Cambria" panose="02040503050406030204" pitchFamily="18" charset="0"/>
              </a:endParaRPr>
            </a:p>
          </p:txBody>
        </p:sp>
        <p:sp>
          <p:nvSpPr>
            <p:cNvPr id="12304" name="Line 33"/>
            <p:cNvSpPr>
              <a:spLocks noChangeShapeType="1"/>
            </p:cNvSpPr>
            <p:nvPr/>
          </p:nvSpPr>
          <p:spPr bwMode="auto">
            <a:xfrm flipV="1">
              <a:off x="2562" y="2840"/>
              <a:ext cx="318" cy="363"/>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grpSp>
      <p:sp>
        <p:nvSpPr>
          <p:cNvPr id="34" name="Rectangle 12"/>
          <p:cNvSpPr>
            <a:spLocks noChangeArrowheads="1"/>
          </p:cNvSpPr>
          <p:nvPr/>
        </p:nvSpPr>
        <p:spPr bwMode="auto">
          <a:xfrm>
            <a:off x="5303839" y="1034863"/>
            <a:ext cx="653312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342900" indent="-342900" algn="just" eaLnBrk="1" hangingPunct="1">
              <a:buFont typeface="Arial" panose="020B0604020202020204" pitchFamily="34" charset="0"/>
              <a:buChar char="•"/>
            </a:pPr>
            <a:r>
              <a:rPr lang="es-ES" altLang="es-ES" sz="2000" dirty="0" smtClean="0">
                <a:latin typeface="Cambria" panose="02040503050406030204" pitchFamily="18" charset="0"/>
                <a:ea typeface="Cambria" panose="02040503050406030204" pitchFamily="18" charset="0"/>
              </a:rPr>
              <a:t>Epitelio </a:t>
            </a:r>
            <a:r>
              <a:rPr lang="es-ES" altLang="es-ES" sz="2000" dirty="0" err="1">
                <a:latin typeface="Cambria" panose="02040503050406030204" pitchFamily="18" charset="0"/>
                <a:ea typeface="Cambria" panose="02040503050406030204" pitchFamily="18" charset="0"/>
              </a:rPr>
              <a:t>Pseudoestratificado</a:t>
            </a:r>
            <a:r>
              <a:rPr lang="es-ES" altLang="es-ES" sz="2000" dirty="0">
                <a:latin typeface="Cambria" panose="02040503050406030204" pitchFamily="18" charset="0"/>
                <a:ea typeface="Cambria" panose="02040503050406030204" pitchFamily="18" charset="0"/>
              </a:rPr>
              <a:t> Cilíndrico </a:t>
            </a:r>
            <a:r>
              <a:rPr lang="es-ES" altLang="es-ES" sz="2000" dirty="0" smtClean="0">
                <a:latin typeface="Cambria" panose="02040503050406030204" pitchFamily="18" charset="0"/>
                <a:ea typeface="Cambria" panose="02040503050406030204" pitchFamily="18" charset="0"/>
              </a:rPr>
              <a:t>ciliado con </a:t>
            </a:r>
            <a:r>
              <a:rPr lang="es-ES" altLang="es-ES" sz="2000" dirty="0">
                <a:latin typeface="Cambria" panose="02040503050406030204" pitchFamily="18" charset="0"/>
                <a:ea typeface="Cambria" panose="02040503050406030204" pitchFamily="18" charset="0"/>
              </a:rPr>
              <a:t>3</a:t>
            </a:r>
            <a:r>
              <a:rPr lang="es-ES" altLang="es-ES" sz="2000" dirty="0" smtClean="0">
                <a:latin typeface="Cambria" panose="02040503050406030204" pitchFamily="18" charset="0"/>
                <a:ea typeface="Cambria" panose="02040503050406030204" pitchFamily="18" charset="0"/>
              </a:rPr>
              <a:t> tipos de células: OLFATORIAS </a:t>
            </a:r>
            <a:r>
              <a:rPr lang="es-ES" sz="2000" dirty="0" smtClean="0">
                <a:latin typeface="Cambria" panose="02040503050406030204" pitchFamily="18" charset="0"/>
                <a:ea typeface="Cambria" panose="02040503050406030204" pitchFamily="18" charset="0"/>
                <a:cs typeface="Verdana" panose="020B0604030504040204" pitchFamily="34" charset="0"/>
              </a:rPr>
              <a:t>(</a:t>
            </a:r>
            <a:r>
              <a:rPr lang="es-ES" sz="2000" dirty="0">
                <a:latin typeface="Cambria" panose="02040503050406030204" pitchFamily="18" charset="0"/>
                <a:ea typeface="Cambria" panose="02040503050406030204" pitchFamily="18" charset="0"/>
                <a:cs typeface="Verdana" panose="020B0604030504040204" pitchFamily="34" charset="0"/>
              </a:rPr>
              <a:t>neuronas bipolares con </a:t>
            </a:r>
            <a:r>
              <a:rPr lang="es-ES" sz="2000" dirty="0" smtClean="0">
                <a:latin typeface="Cambria" panose="02040503050406030204" pitchFamily="18" charset="0"/>
                <a:ea typeface="Cambria" panose="02040503050406030204" pitchFamily="18" charset="0"/>
                <a:cs typeface="Verdana" panose="020B0604030504040204" pitchFamily="34" charset="0"/>
              </a:rPr>
              <a:t>cilios)</a:t>
            </a:r>
            <a:r>
              <a:rPr lang="es-ES" altLang="es-ES" sz="2000" dirty="0" smtClean="0">
                <a:latin typeface="Cambria" panose="02040503050406030204" pitchFamily="18" charset="0"/>
                <a:ea typeface="Cambria" panose="02040503050406030204" pitchFamily="18" charset="0"/>
              </a:rPr>
              <a:t>, basales y de sostén (</a:t>
            </a:r>
            <a:r>
              <a:rPr lang="es-ES" altLang="es-ES" sz="2000" b="1" dirty="0">
                <a:latin typeface="Cambria" panose="02040503050406030204" pitchFamily="18" charset="0"/>
                <a:ea typeface="Cambria" panose="02040503050406030204" pitchFamily="18" charset="0"/>
              </a:rPr>
              <a:t>Epitelio</a:t>
            </a:r>
            <a:r>
              <a:rPr lang="es-ES" altLang="es-ES" sz="2000" dirty="0">
                <a:latin typeface="Cambria" panose="02040503050406030204" pitchFamily="18" charset="0"/>
                <a:ea typeface="Cambria" panose="02040503050406030204" pitchFamily="18" charset="0"/>
              </a:rPr>
              <a:t> </a:t>
            </a:r>
            <a:r>
              <a:rPr lang="es-ES" altLang="es-ES" sz="2000" b="1" dirty="0" smtClean="0">
                <a:latin typeface="Cambria" panose="02040503050406030204" pitchFamily="18" charset="0"/>
                <a:ea typeface="Cambria" panose="02040503050406030204" pitchFamily="18" charset="0"/>
              </a:rPr>
              <a:t>Olfatorio</a:t>
            </a:r>
            <a:r>
              <a:rPr lang="es-ES" altLang="es-ES" sz="2000" dirty="0">
                <a:latin typeface="Cambria" panose="02040503050406030204" pitchFamily="18" charset="0"/>
                <a:ea typeface="Cambria" panose="02040503050406030204" pitchFamily="18" charset="0"/>
              </a:rPr>
              <a:t>)</a:t>
            </a:r>
          </a:p>
          <a:p>
            <a:pPr marL="342900" indent="-342900">
              <a:buFont typeface="Arial" panose="020B0604020202020204" pitchFamily="34" charset="0"/>
              <a:buChar char="•"/>
            </a:pPr>
            <a:r>
              <a:rPr lang="es-ES" sz="2000" dirty="0" smtClean="0">
                <a:latin typeface="Cambria" panose="02040503050406030204" pitchFamily="18" charset="0"/>
                <a:ea typeface="Cambria" panose="02040503050406030204" pitchFamily="18" charset="0"/>
                <a:cs typeface="Verdana" panose="020B0604030504040204" pitchFamily="34" charset="0"/>
              </a:rPr>
              <a:t>Lámina </a:t>
            </a:r>
            <a:r>
              <a:rPr lang="es-ES" sz="2000" dirty="0">
                <a:latin typeface="Cambria" panose="02040503050406030204" pitchFamily="18" charset="0"/>
                <a:ea typeface="Cambria" panose="02040503050406030204" pitchFamily="18" charset="0"/>
                <a:cs typeface="Verdana" panose="020B0604030504040204" pitchFamily="34" charset="0"/>
              </a:rPr>
              <a:t>propia con glándulas serosas de </a:t>
            </a:r>
            <a:r>
              <a:rPr lang="es-ES" sz="2000" dirty="0" err="1">
                <a:latin typeface="Cambria" panose="02040503050406030204" pitchFamily="18" charset="0"/>
                <a:ea typeface="Cambria" panose="02040503050406030204" pitchFamily="18" charset="0"/>
                <a:cs typeface="Verdana" panose="020B0604030504040204" pitchFamily="34" charset="0"/>
              </a:rPr>
              <a:t>Bowman</a:t>
            </a:r>
            <a:endParaRPr lang="es-ES" sz="2000" dirty="0">
              <a:latin typeface="Cambria" panose="02040503050406030204" pitchFamily="18" charset="0"/>
              <a:ea typeface="Cambria" panose="02040503050406030204" pitchFamily="18" charset="0"/>
              <a:cs typeface="Verdana" panose="020B0604030504040204" pitchFamily="34" charset="0"/>
            </a:endParaRPr>
          </a:p>
          <a:p>
            <a:pPr marL="342900" indent="-342900">
              <a:buFont typeface="Arial" panose="020B0604020202020204" pitchFamily="34" charset="0"/>
              <a:buChar char="•"/>
            </a:pPr>
            <a:r>
              <a:rPr lang="es-ES" sz="2000" dirty="0">
                <a:latin typeface="Cambria" panose="02040503050406030204" pitchFamily="18" charset="0"/>
                <a:ea typeface="Cambria" panose="02040503050406030204" pitchFamily="18" charset="0"/>
                <a:cs typeface="Verdana" panose="020B0604030504040204" pitchFamily="34" charset="0"/>
              </a:rPr>
              <a:t>Vasos sanguíneos y nervios </a:t>
            </a:r>
          </a:p>
          <a:p>
            <a:pPr algn="just" eaLnBrk="1" hangingPunct="1"/>
            <a:r>
              <a:rPr lang="es-ES" altLang="es-ES" sz="2000" dirty="0" smtClean="0">
                <a:latin typeface="Cambria" panose="02040503050406030204" pitchFamily="18" charset="0"/>
                <a:ea typeface="Cambria" panose="02040503050406030204" pitchFamily="18" charset="0"/>
              </a:rPr>
              <a:t>                                     </a:t>
            </a:r>
            <a:endParaRPr lang="es-ES" altLang="es-ES" dirty="0">
              <a:latin typeface="Cambria" panose="02040503050406030204" pitchFamily="18" charset="0"/>
              <a:ea typeface="Cambria" panose="02040503050406030204" pitchFamily="18" charset="0"/>
            </a:endParaRPr>
          </a:p>
        </p:txBody>
      </p:sp>
      <p:pic>
        <p:nvPicPr>
          <p:cNvPr id="35" name="Imagen 34"/>
          <p:cNvPicPr>
            <a:picLocks noChangeAspect="1"/>
          </p:cNvPicPr>
          <p:nvPr/>
        </p:nvPicPr>
        <p:blipFill>
          <a:blip r:embed="rId4"/>
          <a:stretch>
            <a:fillRect/>
          </a:stretch>
        </p:blipFill>
        <p:spPr>
          <a:xfrm>
            <a:off x="184013" y="1866295"/>
            <a:ext cx="5015111" cy="2821000"/>
          </a:xfrm>
          <a:prstGeom prst="rect">
            <a:avLst/>
          </a:prstGeom>
        </p:spPr>
      </p:pic>
      <p:sp>
        <p:nvSpPr>
          <p:cNvPr id="24" name="CustomShape 1"/>
          <p:cNvSpPr/>
          <p:nvPr/>
        </p:nvSpPr>
        <p:spPr>
          <a:xfrm>
            <a:off x="1474223" y="186072"/>
            <a:ext cx="5132665" cy="521766"/>
          </a:xfrm>
          <a:prstGeom prst="rect">
            <a:avLst/>
          </a:prstGeom>
          <a:noFill/>
          <a:ln w="1260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800" b="1" spc="-1" dirty="0">
                <a:solidFill>
                  <a:srgbClr val="00B0F0"/>
                </a:solidFill>
                <a:latin typeface="Cambria Math"/>
                <a:ea typeface="Cambria Math"/>
              </a:rPr>
              <a:t>I.2. </a:t>
            </a:r>
            <a:r>
              <a:rPr lang="es-CU" sz="2800" b="1" spc="-1" dirty="0" smtClean="0">
                <a:solidFill>
                  <a:srgbClr val="000000"/>
                </a:solidFill>
                <a:latin typeface="Cambria Math"/>
                <a:ea typeface="Cambria Math"/>
              </a:rPr>
              <a:t>Epitelio de la Región olfatoria</a:t>
            </a:r>
            <a:endParaRPr lang="es-CU" sz="2800" spc="-1" dirty="0">
              <a:latin typeface="Arial"/>
            </a:endParaRPr>
          </a:p>
        </p:txBody>
      </p:sp>
    </p:spTree>
    <p:extLst>
      <p:ext uri="{BB962C8B-B14F-4D97-AF65-F5344CB8AC3E}">
        <p14:creationId xmlns:p14="http://schemas.microsoft.com/office/powerpoint/2010/main" val="34819799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00" name="Rectangle 12"/>
          <p:cNvSpPr>
            <a:spLocks noChangeArrowheads="1"/>
          </p:cNvSpPr>
          <p:nvPr/>
        </p:nvSpPr>
        <p:spPr bwMode="auto">
          <a:xfrm>
            <a:off x="1308250" y="1061977"/>
            <a:ext cx="883428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342900" indent="-342900" algn="just" eaLnBrk="1" hangingPunct="1">
              <a:buFont typeface="Arial" panose="020B0604020202020204" pitchFamily="34" charset="0"/>
              <a:buChar char="•"/>
            </a:pPr>
            <a:r>
              <a:rPr lang="es-ES" altLang="es-ES" sz="2000" dirty="0" smtClean="0">
                <a:latin typeface="Cambria" panose="02040503050406030204" pitchFamily="18" charset="0"/>
                <a:ea typeface="Cambria" panose="02040503050406030204" pitchFamily="18" charset="0"/>
              </a:rPr>
              <a:t>Epitelio </a:t>
            </a:r>
            <a:r>
              <a:rPr lang="es-ES" altLang="es-ES" sz="2000" dirty="0" err="1">
                <a:latin typeface="Cambria" panose="02040503050406030204" pitchFamily="18" charset="0"/>
                <a:ea typeface="Cambria" panose="02040503050406030204" pitchFamily="18" charset="0"/>
              </a:rPr>
              <a:t>Pseudoestratificado</a:t>
            </a:r>
            <a:r>
              <a:rPr lang="es-ES" altLang="es-ES" sz="2000" dirty="0">
                <a:latin typeface="Cambria" panose="02040503050406030204" pitchFamily="18" charset="0"/>
                <a:ea typeface="Cambria" panose="02040503050406030204" pitchFamily="18" charset="0"/>
              </a:rPr>
              <a:t> Cilíndrico </a:t>
            </a:r>
            <a:r>
              <a:rPr lang="es-ES" altLang="es-ES" sz="2000" dirty="0" smtClean="0">
                <a:latin typeface="Cambria" panose="02040503050406030204" pitchFamily="18" charset="0"/>
                <a:ea typeface="Cambria" panose="02040503050406030204" pitchFamily="18" charset="0"/>
              </a:rPr>
              <a:t>Ciliado con </a:t>
            </a:r>
            <a:r>
              <a:rPr lang="es-ES" altLang="es-ES" sz="2000" dirty="0">
                <a:latin typeface="Cambria" panose="02040503050406030204" pitchFamily="18" charset="0"/>
                <a:ea typeface="Cambria" panose="02040503050406030204" pitchFamily="18" charset="0"/>
              </a:rPr>
              <a:t>células  caliciformes </a:t>
            </a:r>
            <a:r>
              <a:rPr lang="es-ES" altLang="es-ES" sz="2000" b="1" dirty="0">
                <a:latin typeface="Cambria" panose="02040503050406030204" pitchFamily="18" charset="0"/>
                <a:ea typeface="Cambria" panose="02040503050406030204" pitchFamily="18" charset="0"/>
              </a:rPr>
              <a:t>(Epitelio respiratorio)</a:t>
            </a:r>
          </a:p>
          <a:p>
            <a:pPr marL="342900" indent="-342900" algn="just">
              <a:buFont typeface="Arial" panose="020B0604020202020204" pitchFamily="34" charset="0"/>
              <a:buChar char="•"/>
            </a:pPr>
            <a:r>
              <a:rPr lang="es-ES" sz="2000" dirty="0" smtClean="0">
                <a:latin typeface="Cambria" panose="02040503050406030204" pitchFamily="18" charset="0"/>
                <a:ea typeface="Cambria" panose="02040503050406030204" pitchFamily="18" charset="0"/>
                <a:cs typeface="Verdana" panose="020B0604030504040204" pitchFamily="34" charset="0"/>
              </a:rPr>
              <a:t>Lámina </a:t>
            </a:r>
            <a:r>
              <a:rPr lang="es-ES" sz="2000" dirty="0">
                <a:latin typeface="Cambria" panose="02040503050406030204" pitchFamily="18" charset="0"/>
                <a:ea typeface="Cambria" panose="02040503050406030204" pitchFamily="18" charset="0"/>
                <a:cs typeface="Verdana" panose="020B0604030504040204" pitchFamily="34" charset="0"/>
              </a:rPr>
              <a:t>propia de tejido conectivo </a:t>
            </a:r>
            <a:r>
              <a:rPr lang="es-ES" sz="2000" dirty="0" smtClean="0">
                <a:latin typeface="Cambria" panose="02040503050406030204" pitchFamily="18" charset="0"/>
                <a:ea typeface="Cambria" panose="02040503050406030204" pitchFamily="18" charset="0"/>
                <a:cs typeface="Verdana" panose="020B0604030504040204" pitchFamily="34" charset="0"/>
              </a:rPr>
              <a:t>con </a:t>
            </a:r>
            <a:r>
              <a:rPr lang="es-ES" sz="2000" dirty="0">
                <a:latin typeface="Cambria" panose="02040503050406030204" pitchFamily="18" charset="0"/>
                <a:ea typeface="Cambria" panose="02040503050406030204" pitchFamily="18" charset="0"/>
                <a:cs typeface="Verdana" panose="020B0604030504040204" pitchFamily="34" charset="0"/>
              </a:rPr>
              <a:t>abundantes </a:t>
            </a:r>
            <a:r>
              <a:rPr lang="es-ES" sz="2000" b="1" dirty="0">
                <a:latin typeface="Cambria" panose="02040503050406030204" pitchFamily="18" charset="0"/>
                <a:ea typeface="Cambria" panose="02040503050406030204" pitchFamily="18" charset="0"/>
                <a:cs typeface="Verdana" panose="020B0604030504040204" pitchFamily="34" charset="0"/>
              </a:rPr>
              <a:t>plexos venosos</a:t>
            </a:r>
            <a:r>
              <a:rPr lang="es-ES" sz="2000" dirty="0">
                <a:latin typeface="Cambria" panose="02040503050406030204" pitchFamily="18" charset="0"/>
                <a:ea typeface="Cambria" panose="02040503050406030204" pitchFamily="18" charset="0"/>
                <a:cs typeface="Verdana" panose="020B0604030504040204" pitchFamily="34" charset="0"/>
              </a:rPr>
              <a:t>. </a:t>
            </a:r>
          </a:p>
          <a:p>
            <a:pPr marL="342900" indent="-342900" algn="just">
              <a:buFont typeface="Arial" panose="020B0604020202020204" pitchFamily="34" charset="0"/>
              <a:buChar char="•"/>
            </a:pPr>
            <a:r>
              <a:rPr lang="es-ES" sz="2000" dirty="0">
                <a:latin typeface="Cambria" panose="02040503050406030204" pitchFamily="18" charset="0"/>
                <a:ea typeface="Cambria" panose="02040503050406030204" pitchFamily="18" charset="0"/>
                <a:cs typeface="Verdana" panose="020B0604030504040204" pitchFamily="34" charset="0"/>
              </a:rPr>
              <a:t>Numerosas </a:t>
            </a:r>
            <a:r>
              <a:rPr lang="es-ES" sz="2000" b="1" dirty="0">
                <a:latin typeface="Cambria" panose="02040503050406030204" pitchFamily="18" charset="0"/>
                <a:ea typeface="Cambria" panose="02040503050406030204" pitchFamily="18" charset="0"/>
                <a:cs typeface="Verdana" panose="020B0604030504040204" pitchFamily="34" charset="0"/>
              </a:rPr>
              <a:t>glándulas</a:t>
            </a:r>
            <a:r>
              <a:rPr lang="es-ES" sz="2000" dirty="0">
                <a:latin typeface="Cambria" panose="02040503050406030204" pitchFamily="18" charset="0"/>
                <a:ea typeface="Cambria" panose="02040503050406030204" pitchFamily="18" charset="0"/>
                <a:cs typeface="Verdana" panose="020B0604030504040204" pitchFamily="34" charset="0"/>
              </a:rPr>
              <a:t> </a:t>
            </a:r>
            <a:r>
              <a:rPr lang="es-ES" sz="2000" b="1" dirty="0">
                <a:latin typeface="Cambria" panose="02040503050406030204" pitchFamily="18" charset="0"/>
                <a:ea typeface="Cambria" panose="02040503050406030204" pitchFamily="18" charset="0"/>
                <a:cs typeface="Verdana" panose="020B0604030504040204" pitchFamily="34" charset="0"/>
              </a:rPr>
              <a:t>mixtas</a:t>
            </a:r>
            <a:r>
              <a:rPr lang="es-ES" sz="2000" dirty="0">
                <a:latin typeface="Cambria" panose="02040503050406030204" pitchFamily="18" charset="0"/>
                <a:ea typeface="Cambria" panose="02040503050406030204" pitchFamily="18" charset="0"/>
                <a:cs typeface="Verdana" panose="020B0604030504040204" pitchFamily="34" charset="0"/>
              </a:rPr>
              <a:t> y gran cantidad de células del sistema inmune</a:t>
            </a:r>
          </a:p>
        </p:txBody>
      </p:sp>
      <p:pic>
        <p:nvPicPr>
          <p:cNvPr id="63501" name="Picture 13" descr="fosas nasales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1314" y="2708275"/>
            <a:ext cx="5991225" cy="3843338"/>
          </a:xfrm>
          <a:prstGeom prst="rect">
            <a:avLst/>
          </a:prstGeom>
          <a:noFill/>
          <a:ln w="9525">
            <a:solidFill>
              <a:srgbClr val="141100"/>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23"/>
          <p:cNvGrpSpPr>
            <a:grpSpLocks/>
          </p:cNvGrpSpPr>
          <p:nvPr/>
        </p:nvGrpSpPr>
        <p:grpSpPr bwMode="auto">
          <a:xfrm>
            <a:off x="1703388" y="3933825"/>
            <a:ext cx="3600450" cy="400050"/>
            <a:chOff x="113" y="2478"/>
            <a:chExt cx="2268" cy="252"/>
          </a:xfrm>
        </p:grpSpPr>
        <p:sp>
          <p:nvSpPr>
            <p:cNvPr id="63503" name="Text Box 15"/>
            <p:cNvSpPr txBox="1">
              <a:spLocks noChangeArrowheads="1"/>
            </p:cNvSpPr>
            <p:nvPr/>
          </p:nvSpPr>
          <p:spPr bwMode="auto">
            <a:xfrm>
              <a:off x="113" y="2478"/>
              <a:ext cx="1120" cy="252"/>
            </a:xfrm>
            <a:prstGeom prst="rect">
              <a:avLst/>
            </a:prstGeom>
            <a:noFill/>
            <a:ln w="28575">
              <a:solidFill>
                <a:srgbClr val="141100"/>
              </a:solidFill>
              <a:miter lim="800000"/>
              <a:headEnd/>
              <a:tailEnd/>
            </a:ln>
            <a:effectLst/>
            <a:extLst/>
          </p:spPr>
          <p:txBody>
            <a:bodyPr wrap="none">
              <a:spAutoFit/>
            </a:bodyPr>
            <a:lstStyle/>
            <a:p>
              <a:pPr>
                <a:defRPr/>
              </a:pPr>
              <a:r>
                <a:rPr lang="es-ES" sz="2000">
                  <a:latin typeface="Cambria" panose="02040503050406030204" pitchFamily="18" charset="0"/>
                  <a:ea typeface="Cambria" panose="02040503050406030204" pitchFamily="18" charset="0"/>
                </a:rPr>
                <a:t>Lámina Propia</a:t>
              </a:r>
            </a:p>
          </p:txBody>
        </p:sp>
        <p:sp>
          <p:nvSpPr>
            <p:cNvPr id="11282" name="Line 18"/>
            <p:cNvSpPr>
              <a:spLocks noChangeShapeType="1"/>
            </p:cNvSpPr>
            <p:nvPr/>
          </p:nvSpPr>
          <p:spPr bwMode="auto">
            <a:xfrm flipV="1">
              <a:off x="1338" y="2478"/>
              <a:ext cx="1043" cy="46"/>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grpSp>
        <p:nvGrpSpPr>
          <p:cNvPr id="3" name="Group 22"/>
          <p:cNvGrpSpPr>
            <a:grpSpLocks/>
          </p:cNvGrpSpPr>
          <p:nvPr/>
        </p:nvGrpSpPr>
        <p:grpSpPr bwMode="auto">
          <a:xfrm>
            <a:off x="1774825" y="2997200"/>
            <a:ext cx="2808288" cy="730250"/>
            <a:chOff x="158" y="1888"/>
            <a:chExt cx="1769" cy="460"/>
          </a:xfrm>
        </p:grpSpPr>
        <p:sp>
          <p:nvSpPr>
            <p:cNvPr id="63502" name="Text Box 14"/>
            <p:cNvSpPr txBox="1">
              <a:spLocks noChangeArrowheads="1"/>
            </p:cNvSpPr>
            <p:nvPr/>
          </p:nvSpPr>
          <p:spPr bwMode="auto">
            <a:xfrm>
              <a:off x="158" y="1888"/>
              <a:ext cx="908" cy="460"/>
            </a:xfrm>
            <a:prstGeom prst="rect">
              <a:avLst/>
            </a:prstGeom>
            <a:noFill/>
            <a:ln w="28575">
              <a:solidFill>
                <a:srgbClr val="141100"/>
              </a:solidFill>
              <a:miter lim="800000"/>
              <a:headEnd/>
              <a:tailEnd/>
            </a:ln>
            <a:effectLst/>
            <a:extLst/>
          </p:spPr>
          <p:txBody>
            <a:bodyPr>
              <a:spAutoFit/>
            </a:bodyPr>
            <a:lstStyle/>
            <a:p>
              <a:pPr algn="ctr">
                <a:defRPr/>
              </a:pPr>
              <a:r>
                <a:rPr lang="es-ES" sz="2000" b="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Epitelio</a:t>
              </a:r>
            </a:p>
            <a:p>
              <a:pPr algn="ctr">
                <a:defRPr/>
              </a:pPr>
              <a:r>
                <a:rPr lang="es-ES" sz="2000" b="1">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PsCCCC</a:t>
              </a:r>
            </a:p>
          </p:txBody>
        </p:sp>
        <p:sp>
          <p:nvSpPr>
            <p:cNvPr id="11279" name="Line 17"/>
            <p:cNvSpPr>
              <a:spLocks noChangeShapeType="1"/>
            </p:cNvSpPr>
            <p:nvPr/>
          </p:nvSpPr>
          <p:spPr bwMode="auto">
            <a:xfrm>
              <a:off x="1066" y="2115"/>
              <a:ext cx="771" cy="45"/>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1280" name="AutoShape 21"/>
            <p:cNvSpPr>
              <a:spLocks/>
            </p:cNvSpPr>
            <p:nvPr/>
          </p:nvSpPr>
          <p:spPr bwMode="auto">
            <a:xfrm>
              <a:off x="1882" y="1933"/>
              <a:ext cx="45" cy="363"/>
            </a:xfrm>
            <a:prstGeom prst="rightBrace">
              <a:avLst>
                <a:gd name="adj1" fmla="val 67222"/>
                <a:gd name="adj2" fmla="val 50000"/>
              </a:avLst>
            </a:prstGeom>
            <a:noFill/>
            <a:ln w="28575">
              <a:solidFill>
                <a:srgbClr val="1411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endParaRPr lang="es-ES" altLang="es-ES">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grpSp>
        <p:nvGrpSpPr>
          <p:cNvPr id="4" name="Group 25"/>
          <p:cNvGrpSpPr>
            <a:grpSpLocks/>
          </p:cNvGrpSpPr>
          <p:nvPr/>
        </p:nvGrpSpPr>
        <p:grpSpPr bwMode="auto">
          <a:xfrm>
            <a:off x="1609726" y="4581526"/>
            <a:ext cx="3838575" cy="760413"/>
            <a:chOff x="54" y="2886"/>
            <a:chExt cx="2418" cy="479"/>
          </a:xfrm>
        </p:grpSpPr>
        <p:sp>
          <p:nvSpPr>
            <p:cNvPr id="63504" name="Text Box 16"/>
            <p:cNvSpPr txBox="1">
              <a:spLocks noChangeArrowheads="1"/>
            </p:cNvSpPr>
            <p:nvPr/>
          </p:nvSpPr>
          <p:spPr bwMode="auto">
            <a:xfrm>
              <a:off x="54" y="3113"/>
              <a:ext cx="1452" cy="252"/>
            </a:xfrm>
            <a:prstGeom prst="rect">
              <a:avLst/>
            </a:prstGeom>
            <a:noFill/>
            <a:ln w="28575">
              <a:solidFill>
                <a:srgbClr val="141100"/>
              </a:solidFill>
              <a:miter lim="800000"/>
              <a:headEnd/>
              <a:tailEnd/>
            </a:ln>
            <a:effectLst/>
            <a:extLst/>
          </p:spPr>
          <p:txBody>
            <a:bodyPr wrap="none">
              <a:spAutoFit/>
            </a:bodyPr>
            <a:lstStyle/>
            <a:p>
              <a:pPr>
                <a:defRPr/>
              </a:pPr>
              <a:r>
                <a:rPr lang="es-ES" sz="2000" b="1">
                  <a:latin typeface="Cambria" panose="02040503050406030204" pitchFamily="18" charset="0"/>
                  <a:ea typeface="Cambria" panose="02040503050406030204" pitchFamily="18" charset="0"/>
                </a:rPr>
                <a:t>Glándulas serosas</a:t>
              </a:r>
            </a:p>
          </p:txBody>
        </p:sp>
        <p:sp>
          <p:nvSpPr>
            <p:cNvPr id="11276" name="Line 19"/>
            <p:cNvSpPr>
              <a:spLocks noChangeShapeType="1"/>
            </p:cNvSpPr>
            <p:nvPr/>
          </p:nvSpPr>
          <p:spPr bwMode="auto">
            <a:xfrm flipV="1">
              <a:off x="1610" y="2886"/>
              <a:ext cx="408" cy="363"/>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11277" name="Line 24"/>
            <p:cNvSpPr>
              <a:spLocks noChangeShapeType="1"/>
            </p:cNvSpPr>
            <p:nvPr/>
          </p:nvSpPr>
          <p:spPr bwMode="auto">
            <a:xfrm flipV="1">
              <a:off x="1655" y="2886"/>
              <a:ext cx="817" cy="363"/>
            </a:xfrm>
            <a:prstGeom prst="line">
              <a:avLst/>
            </a:prstGeom>
            <a:noFill/>
            <a:ln w="28575">
              <a:solidFill>
                <a:srgbClr val="141100"/>
              </a:solidFill>
              <a:round/>
              <a:headEnd/>
              <a:tailEnd type="triangle" w="med" len="med"/>
            </a:ln>
            <a:extLst>
              <a:ext uri="{909E8E84-426E-40DD-AFC4-6F175D3DCCD1}">
                <a14:hiddenFill xmlns:a14="http://schemas.microsoft.com/office/drawing/2010/main">
                  <a:noFill/>
                </a14:hiddenFill>
              </a:ext>
            </a:extLst>
          </p:spPr>
          <p:txBody>
            <a:bodyPr/>
            <a:lstStyle/>
            <a:p>
              <a:endParaRPr lang="es-ES">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grpSp>
      <p:sp>
        <p:nvSpPr>
          <p:cNvPr id="18" name="CustomShape 1"/>
          <p:cNvSpPr/>
          <p:nvPr/>
        </p:nvSpPr>
        <p:spPr>
          <a:xfrm>
            <a:off x="1474223" y="186072"/>
            <a:ext cx="5715389" cy="521766"/>
          </a:xfrm>
          <a:prstGeom prst="rect">
            <a:avLst/>
          </a:prstGeom>
          <a:noFill/>
          <a:ln w="1260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800" b="1" spc="-1" dirty="0">
                <a:solidFill>
                  <a:srgbClr val="00B0F0"/>
                </a:solidFill>
                <a:latin typeface="Cambria Math"/>
                <a:ea typeface="Cambria Math"/>
              </a:rPr>
              <a:t>I.2. </a:t>
            </a:r>
            <a:r>
              <a:rPr lang="es-CU" sz="2800" b="1" spc="-1" dirty="0" smtClean="0">
                <a:solidFill>
                  <a:srgbClr val="000000"/>
                </a:solidFill>
                <a:latin typeface="Cambria Math"/>
                <a:ea typeface="Cambria Math"/>
              </a:rPr>
              <a:t>Epitelio de la Región Respiratoria</a:t>
            </a:r>
            <a:endParaRPr lang="es-CU" sz="2800" spc="-1" dirty="0">
              <a:latin typeface="Arial"/>
            </a:endParaRPr>
          </a:p>
        </p:txBody>
      </p:sp>
    </p:spTree>
    <p:extLst>
      <p:ext uri="{BB962C8B-B14F-4D97-AF65-F5344CB8AC3E}">
        <p14:creationId xmlns:p14="http://schemas.microsoft.com/office/powerpoint/2010/main" val="34658335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0" name="Picture 4" descr="Conchas nasales"/>
          <p:cNvPicPr/>
          <p:nvPr/>
        </p:nvPicPr>
        <p:blipFill>
          <a:blip r:embed="rId3"/>
          <a:stretch/>
        </p:blipFill>
        <p:spPr>
          <a:xfrm>
            <a:off x="3322560" y="1197000"/>
            <a:ext cx="5198760" cy="4824000"/>
          </a:xfrm>
          <a:prstGeom prst="rect">
            <a:avLst/>
          </a:prstGeom>
          <a:ln>
            <a:noFill/>
          </a:ln>
        </p:spPr>
      </p:pic>
      <p:sp>
        <p:nvSpPr>
          <p:cNvPr id="611" name="CustomShape 1"/>
          <p:cNvSpPr/>
          <p:nvPr/>
        </p:nvSpPr>
        <p:spPr>
          <a:xfrm>
            <a:off x="3097873" y="642961"/>
            <a:ext cx="6625894" cy="583321"/>
          </a:xfrm>
          <a:prstGeom prst="rect">
            <a:avLst/>
          </a:prstGeom>
          <a:noFill/>
          <a:ln w="1260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s-CU" sz="3200" b="1" spc="-1">
                <a:solidFill>
                  <a:srgbClr val="00B0F0"/>
                </a:solidFill>
                <a:latin typeface="Cambria Math"/>
                <a:ea typeface="Cambria Math"/>
              </a:rPr>
              <a:t>I.3. </a:t>
            </a:r>
            <a:r>
              <a:rPr lang="es-CU" sz="3200" b="1" spc="-1">
                <a:solidFill>
                  <a:srgbClr val="000000"/>
                </a:solidFill>
                <a:latin typeface="Cambria Math"/>
                <a:ea typeface="Cambria Math"/>
              </a:rPr>
              <a:t>Comunicación de la Cavidad Nasal</a:t>
            </a:r>
            <a:endParaRPr lang="es-CU" sz="3200" spc="-1">
              <a:latin typeface="Arial"/>
            </a:endParaRPr>
          </a:p>
        </p:txBody>
      </p:sp>
      <p:grpSp>
        <p:nvGrpSpPr>
          <p:cNvPr id="612" name="Group 2"/>
          <p:cNvGrpSpPr/>
          <p:nvPr/>
        </p:nvGrpSpPr>
        <p:grpSpPr>
          <a:xfrm>
            <a:off x="6773520" y="3500281"/>
            <a:ext cx="2582468" cy="398655"/>
            <a:chOff x="5249520" y="3500280"/>
            <a:chExt cx="2582468" cy="398655"/>
          </a:xfrm>
        </p:grpSpPr>
        <p:sp>
          <p:nvSpPr>
            <p:cNvPr id="613" name="CustomShape 3"/>
            <p:cNvSpPr/>
            <p:nvPr/>
          </p:nvSpPr>
          <p:spPr>
            <a:xfrm>
              <a:off x="7480440" y="3500280"/>
              <a:ext cx="351548" cy="39865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000" b="1" spc="-1">
                  <a:solidFill>
                    <a:srgbClr val="000000"/>
                  </a:solidFill>
                  <a:latin typeface="Constantia"/>
                </a:rPr>
                <a:t>B</a:t>
              </a:r>
              <a:endParaRPr lang="es-CU" sz="2000" spc="-1">
                <a:latin typeface="Arial"/>
              </a:endParaRPr>
            </a:p>
          </p:txBody>
        </p:sp>
        <p:sp>
          <p:nvSpPr>
            <p:cNvPr id="614" name="Line 4"/>
            <p:cNvSpPr/>
            <p:nvPr/>
          </p:nvSpPr>
          <p:spPr>
            <a:xfrm flipH="1">
              <a:off x="5249520" y="3786120"/>
              <a:ext cx="2179800" cy="81000"/>
            </a:xfrm>
            <a:prstGeom prst="line">
              <a:avLst/>
            </a:prstGeom>
            <a:ln w="38160">
              <a:solidFill>
                <a:srgbClr val="000000"/>
              </a:solidFill>
              <a:round/>
              <a:tailEnd type="triangle" w="med" len="med"/>
            </a:ln>
          </p:spPr>
          <p:style>
            <a:lnRef idx="0">
              <a:scrgbClr r="0" g="0" b="0"/>
            </a:lnRef>
            <a:fillRef idx="0">
              <a:scrgbClr r="0" g="0" b="0"/>
            </a:fillRef>
            <a:effectRef idx="0">
              <a:scrgbClr r="0" g="0" b="0"/>
            </a:effectRef>
            <a:fontRef idx="minor"/>
          </p:style>
        </p:sp>
      </p:grpSp>
      <p:sp>
        <p:nvSpPr>
          <p:cNvPr id="615" name="CustomShape 5"/>
          <p:cNvSpPr/>
          <p:nvPr/>
        </p:nvSpPr>
        <p:spPr>
          <a:xfrm rot="1044600">
            <a:off x="6610080" y="3406680"/>
            <a:ext cx="212400" cy="1142640"/>
          </a:xfrm>
          <a:prstGeom prst="ellipse">
            <a:avLst/>
          </a:prstGeom>
          <a:noFill/>
          <a:ln>
            <a:solidFill>
              <a:schemeClr val="tx1"/>
            </a:solidFill>
            <a:prstDash val="dash"/>
            <a:round/>
          </a:ln>
        </p:spPr>
        <p:style>
          <a:lnRef idx="2">
            <a:schemeClr val="accent1">
              <a:shade val="50000"/>
            </a:schemeClr>
          </a:lnRef>
          <a:fillRef idx="1">
            <a:schemeClr val="accent1"/>
          </a:fillRef>
          <a:effectRef idx="0">
            <a:schemeClr val="accent1"/>
          </a:effectRef>
          <a:fontRef idx="minor"/>
        </p:style>
      </p:sp>
      <p:grpSp>
        <p:nvGrpSpPr>
          <p:cNvPr id="616" name="Group 6"/>
          <p:cNvGrpSpPr/>
          <p:nvPr/>
        </p:nvGrpSpPr>
        <p:grpSpPr>
          <a:xfrm>
            <a:off x="2238600" y="4000680"/>
            <a:ext cx="1642680" cy="474480"/>
            <a:chOff x="714600" y="4000680"/>
            <a:chExt cx="1642680" cy="474480"/>
          </a:xfrm>
        </p:grpSpPr>
        <p:sp>
          <p:nvSpPr>
            <p:cNvPr id="617" name="CustomShape 7"/>
            <p:cNvSpPr/>
            <p:nvPr/>
          </p:nvSpPr>
          <p:spPr>
            <a:xfrm>
              <a:off x="714600" y="4000680"/>
              <a:ext cx="353151" cy="39865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000" b="1" spc="-1">
                  <a:solidFill>
                    <a:srgbClr val="000000"/>
                  </a:solidFill>
                  <a:latin typeface="Constantia"/>
                </a:rPr>
                <a:t>A</a:t>
              </a:r>
              <a:endParaRPr lang="es-CU" sz="2000" spc="-1">
                <a:latin typeface="Arial"/>
              </a:endParaRPr>
            </a:p>
          </p:txBody>
        </p:sp>
        <p:sp>
          <p:nvSpPr>
            <p:cNvPr id="618" name="Line 8"/>
            <p:cNvSpPr/>
            <p:nvPr/>
          </p:nvSpPr>
          <p:spPr>
            <a:xfrm>
              <a:off x="1213200" y="4214520"/>
              <a:ext cx="1144080" cy="260640"/>
            </a:xfrm>
            <a:prstGeom prst="line">
              <a:avLst/>
            </a:prstGeom>
            <a:ln w="38160">
              <a:solidFill>
                <a:srgbClr val="000000"/>
              </a:solidFill>
              <a:round/>
              <a:tailEnd type="triangle" w="med" len="med"/>
            </a:ln>
          </p:spPr>
          <p:style>
            <a:lnRef idx="0">
              <a:scrgbClr r="0" g="0" b="0"/>
            </a:lnRef>
            <a:fillRef idx="0">
              <a:scrgbClr r="0" g="0" b="0"/>
            </a:fillRef>
            <a:effectRef idx="0">
              <a:scrgbClr r="0" g="0" b="0"/>
            </a:effectRef>
            <a:fontRef idx="minor"/>
          </p:style>
        </p:sp>
      </p:grpSp>
      <p:sp>
        <p:nvSpPr>
          <p:cNvPr id="619" name="CustomShape 9"/>
          <p:cNvSpPr/>
          <p:nvPr/>
        </p:nvSpPr>
        <p:spPr>
          <a:xfrm>
            <a:off x="1666920" y="3429000"/>
            <a:ext cx="1699920" cy="499680"/>
          </a:xfrm>
          <a:prstGeom prst="ellipse">
            <a:avLst/>
          </a:prstGeom>
          <a:noFill/>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s-CU" b="1" spc="-1">
                <a:solidFill>
                  <a:srgbClr val="000000"/>
                </a:solidFill>
                <a:latin typeface="Calibri"/>
              </a:rPr>
              <a:t>Delante</a:t>
            </a:r>
            <a:endParaRPr lang="es-CU" spc="-1">
              <a:latin typeface="Arial"/>
            </a:endParaRPr>
          </a:p>
        </p:txBody>
      </p:sp>
      <p:sp>
        <p:nvSpPr>
          <p:cNvPr id="620" name="CustomShape 10"/>
          <p:cNvSpPr/>
          <p:nvPr/>
        </p:nvSpPr>
        <p:spPr>
          <a:xfrm>
            <a:off x="8596200" y="2857680"/>
            <a:ext cx="1699920" cy="499680"/>
          </a:xfrm>
          <a:prstGeom prst="ellipse">
            <a:avLst/>
          </a:prstGeom>
          <a:noFill/>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s-CU" b="1" spc="-1">
                <a:solidFill>
                  <a:srgbClr val="000000"/>
                </a:solidFill>
                <a:latin typeface="Calibri"/>
              </a:rPr>
              <a:t>Detrás</a:t>
            </a:r>
            <a:endParaRPr lang="es-CU" spc="-1">
              <a:latin typeface="Arial"/>
            </a:endParaRPr>
          </a:p>
        </p:txBody>
      </p:sp>
      <p:sp>
        <p:nvSpPr>
          <p:cNvPr id="621" name="TextShape 11"/>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pic>
        <p:nvPicPr>
          <p:cNvPr id="622" name="Picture 2"/>
          <p:cNvPicPr/>
          <p:nvPr/>
        </p:nvPicPr>
        <p:blipFill>
          <a:blip r:embed="rId4"/>
          <a:stretch/>
        </p:blipFill>
        <p:spPr>
          <a:xfrm>
            <a:off x="1560720" y="4762440"/>
            <a:ext cx="2528640" cy="1922760"/>
          </a:xfrm>
          <a:prstGeom prst="rect">
            <a:avLst/>
          </a:prstGeom>
          <a:ln>
            <a:noFill/>
          </a:ln>
        </p:spPr>
      </p:pic>
    </p:spTree>
    <p:extLst>
      <p:ext uri="{BB962C8B-B14F-4D97-AF65-F5344CB8AC3E}">
        <p14:creationId xmlns:p14="http://schemas.microsoft.com/office/powerpoint/2010/main" val="2928896216"/>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TextShape 1"/>
          <p:cNvSpPr txBox="1"/>
          <p:nvPr/>
        </p:nvSpPr>
        <p:spPr>
          <a:xfrm>
            <a:off x="1952760" y="428760"/>
            <a:ext cx="8229240" cy="1142640"/>
          </a:xfrm>
          <a:prstGeom prst="rect">
            <a:avLst/>
          </a:prstGeom>
          <a:noFill/>
          <a:ln>
            <a:noFill/>
          </a:ln>
        </p:spPr>
        <p:txBody>
          <a:bodyPr anchor="b">
            <a:noAutofit/>
          </a:bodyPr>
          <a:lstStyle/>
          <a:p>
            <a:pPr algn="ctr">
              <a:lnSpc>
                <a:spcPct val="85000"/>
              </a:lnSpc>
            </a:pPr>
            <a:r>
              <a:rPr lang="es-ES" sz="4800" b="1" spc="-52">
                <a:solidFill>
                  <a:srgbClr val="404040"/>
                </a:solidFill>
                <a:latin typeface="Cambria Math"/>
                <a:ea typeface="Cambria Math"/>
              </a:rPr>
              <a:t>Sumario:</a:t>
            </a:r>
            <a:endParaRPr lang="es-ES" sz="4800" spc="-1">
              <a:solidFill>
                <a:srgbClr val="000000"/>
              </a:solidFill>
              <a:latin typeface="Arial"/>
            </a:endParaRPr>
          </a:p>
        </p:txBody>
      </p:sp>
      <p:sp>
        <p:nvSpPr>
          <p:cNvPr id="478" name="TextShape 2"/>
          <p:cNvSpPr txBox="1"/>
          <p:nvPr/>
        </p:nvSpPr>
        <p:spPr>
          <a:xfrm>
            <a:off x="1981200" y="2071440"/>
            <a:ext cx="8472240" cy="4525560"/>
          </a:xfrm>
          <a:prstGeom prst="rect">
            <a:avLst/>
          </a:prstGeom>
          <a:noFill/>
          <a:ln>
            <a:noFill/>
          </a:ln>
        </p:spPr>
        <p:txBody>
          <a:bodyPr lIns="0" rIns="0">
            <a:normAutofit/>
          </a:bodyPr>
          <a:lstStyle/>
          <a:p>
            <a:pPr marL="274320" indent="-273960">
              <a:lnSpc>
                <a:spcPct val="90000"/>
              </a:lnSpc>
              <a:spcBef>
                <a:spcPts val="1199"/>
              </a:spcBef>
              <a:buClr>
                <a:srgbClr val="37A76F"/>
              </a:buClr>
              <a:buFont typeface="Wingdings 2" charset="2"/>
              <a:buChar char=""/>
            </a:pPr>
            <a:r>
              <a:rPr lang="es-ES" sz="2400" spc="-1">
                <a:solidFill>
                  <a:srgbClr val="000000"/>
                </a:solidFill>
                <a:latin typeface="Cambria Math"/>
                <a:ea typeface="Cambria Math"/>
              </a:rPr>
              <a:t>Generalidades del Sistema Respiratorio.</a:t>
            </a:r>
            <a:endParaRPr lang="es-ES" sz="2400" spc="-1">
              <a:solidFill>
                <a:srgbClr val="404040"/>
              </a:solidFill>
              <a:latin typeface="Calibri"/>
            </a:endParaRPr>
          </a:p>
          <a:p>
            <a:pPr marL="274320" indent="-273960">
              <a:lnSpc>
                <a:spcPct val="90000"/>
              </a:lnSpc>
              <a:spcBef>
                <a:spcPts val="1199"/>
              </a:spcBef>
              <a:buClr>
                <a:srgbClr val="37A76F"/>
              </a:buClr>
              <a:buFont typeface="Wingdings 2" charset="2"/>
              <a:buChar char=""/>
            </a:pPr>
            <a:r>
              <a:rPr lang="es-ES" sz="2400" b="1" spc="-1">
                <a:solidFill>
                  <a:srgbClr val="000000"/>
                </a:solidFill>
                <a:latin typeface="Cambria Math"/>
                <a:ea typeface="Cambria Math"/>
              </a:rPr>
              <a:t>Porción Conductora. </a:t>
            </a:r>
            <a:r>
              <a:rPr lang="es-ES" sz="2400" spc="-1">
                <a:solidFill>
                  <a:srgbClr val="000000"/>
                </a:solidFill>
                <a:latin typeface="Cambria Math"/>
                <a:ea typeface="Cambria Math"/>
              </a:rPr>
              <a:t>Cavidad nasal, senos paranasales, faringe, laringe, tráquea, bronquios extrapulmonares e intrapulmonares y bronquiolos. Situación. Porciones. Relaciones anatómicas. Características morfofuncionales. </a:t>
            </a:r>
            <a:endParaRPr lang="es-ES" sz="2400" spc="-1">
              <a:solidFill>
                <a:srgbClr val="404040"/>
              </a:solidFill>
              <a:latin typeface="Calibri"/>
            </a:endParaRPr>
          </a:p>
          <a:p>
            <a:pPr marL="274320" indent="-273960">
              <a:lnSpc>
                <a:spcPct val="90000"/>
              </a:lnSpc>
              <a:spcBef>
                <a:spcPts val="1199"/>
              </a:spcBef>
              <a:buClr>
                <a:srgbClr val="37A76F"/>
              </a:buClr>
              <a:buFont typeface="Wingdings 2" charset="2"/>
              <a:buChar char=""/>
            </a:pPr>
            <a:r>
              <a:rPr lang="es-ES" sz="2400" b="1" spc="-1">
                <a:solidFill>
                  <a:srgbClr val="000000"/>
                </a:solidFill>
                <a:latin typeface="Cambria Math"/>
                <a:ea typeface="Cambria Math"/>
              </a:rPr>
              <a:t>Porción respiratoria. </a:t>
            </a:r>
            <a:r>
              <a:rPr lang="es-ES" sz="2400" spc="-1">
                <a:solidFill>
                  <a:srgbClr val="000000"/>
                </a:solidFill>
                <a:latin typeface="Cambria Math"/>
                <a:ea typeface="Cambria Math"/>
              </a:rPr>
              <a:t>Estructura y funciones. Pulmón. Lóbulos y fisuras. Segmentación pulmonar. Pleura. Cavidad torácica y Mediastino. Características morfofuncionales del pulmón como órgano macizo. Tabique interalveolar. Barrera aire sangre. Etapas de la maduración pulmonar. </a:t>
            </a:r>
            <a:endParaRPr lang="es-ES" sz="2400" spc="-1">
              <a:solidFill>
                <a:srgbClr val="404040"/>
              </a:solidFill>
              <a:latin typeface="Calibri"/>
            </a:endParaRPr>
          </a:p>
          <a:p>
            <a:pPr marL="274320" indent="-273960">
              <a:lnSpc>
                <a:spcPct val="90000"/>
              </a:lnSpc>
              <a:spcBef>
                <a:spcPts val="1199"/>
              </a:spcBef>
            </a:pPr>
            <a:endParaRPr lang="es-ES" sz="2400" spc="-1">
              <a:solidFill>
                <a:srgbClr val="404040"/>
              </a:solidFill>
              <a:latin typeface="Calibri"/>
            </a:endParaRPr>
          </a:p>
        </p:txBody>
      </p:sp>
      <p:sp>
        <p:nvSpPr>
          <p:cNvPr id="479" name="TextShape 3"/>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3738389606"/>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3" name="Picture 4" descr="Conchas nasales"/>
          <p:cNvPicPr/>
          <p:nvPr/>
        </p:nvPicPr>
        <p:blipFill>
          <a:blip r:embed="rId3"/>
          <a:stretch/>
        </p:blipFill>
        <p:spPr>
          <a:xfrm>
            <a:off x="1524000" y="2214720"/>
            <a:ext cx="4465440" cy="4142880"/>
          </a:xfrm>
          <a:prstGeom prst="rect">
            <a:avLst/>
          </a:prstGeom>
          <a:ln>
            <a:noFill/>
          </a:ln>
        </p:spPr>
      </p:pic>
      <p:sp>
        <p:nvSpPr>
          <p:cNvPr id="624" name="TextShape 1"/>
          <p:cNvSpPr txBox="1"/>
          <p:nvPr/>
        </p:nvSpPr>
        <p:spPr>
          <a:xfrm>
            <a:off x="2346960" y="286560"/>
            <a:ext cx="7543440" cy="1450440"/>
          </a:xfrm>
          <a:prstGeom prst="rect">
            <a:avLst/>
          </a:prstGeom>
          <a:noFill/>
          <a:ln>
            <a:noFill/>
          </a:ln>
        </p:spPr>
        <p:txBody>
          <a:bodyPr anchor="b">
            <a:normAutofit/>
          </a:bodyPr>
          <a:lstStyle/>
          <a:p>
            <a:pPr algn="ctr">
              <a:lnSpc>
                <a:spcPct val="85000"/>
              </a:lnSpc>
            </a:pPr>
            <a:r>
              <a:rPr lang="es-ES" sz="4000" b="1" spc="-52">
                <a:solidFill>
                  <a:srgbClr val="00B0F0"/>
                </a:solidFill>
                <a:latin typeface="Cambria Math"/>
                <a:ea typeface="Cambria Math"/>
              </a:rPr>
              <a:t>I. 3. </a:t>
            </a:r>
            <a:r>
              <a:rPr lang="es-ES" sz="4000" b="1" spc="-52">
                <a:solidFill>
                  <a:srgbClr val="000000"/>
                </a:solidFill>
                <a:latin typeface="Cambria Math"/>
                <a:ea typeface="Cambria Math"/>
              </a:rPr>
              <a:t>Estructura de la pared lateral de la cavidad nasal.</a:t>
            </a:r>
            <a:endParaRPr lang="es-ES" sz="4000" spc="-1">
              <a:solidFill>
                <a:srgbClr val="000000"/>
              </a:solidFill>
              <a:latin typeface="Arial"/>
            </a:endParaRPr>
          </a:p>
        </p:txBody>
      </p:sp>
      <p:pic>
        <p:nvPicPr>
          <p:cNvPr id="625" name="Picture 5" descr="Senos paranasales"/>
          <p:cNvPicPr/>
          <p:nvPr/>
        </p:nvPicPr>
        <p:blipFill>
          <a:blip r:embed="rId4"/>
          <a:stretch/>
        </p:blipFill>
        <p:spPr>
          <a:xfrm>
            <a:off x="6096000" y="1857240"/>
            <a:ext cx="4571640" cy="4785840"/>
          </a:xfrm>
          <a:prstGeom prst="rect">
            <a:avLst/>
          </a:prstGeom>
          <a:ln>
            <a:noFill/>
          </a:ln>
        </p:spPr>
      </p:pic>
      <p:grpSp>
        <p:nvGrpSpPr>
          <p:cNvPr id="626" name="Group 2"/>
          <p:cNvGrpSpPr/>
          <p:nvPr/>
        </p:nvGrpSpPr>
        <p:grpSpPr>
          <a:xfrm>
            <a:off x="3403200" y="4500721"/>
            <a:ext cx="6758280" cy="398655"/>
            <a:chOff x="1879200" y="4500720"/>
            <a:chExt cx="6758280" cy="398655"/>
          </a:xfrm>
        </p:grpSpPr>
        <p:sp>
          <p:nvSpPr>
            <p:cNvPr id="627" name="CustomShape 3"/>
            <p:cNvSpPr/>
            <p:nvPr/>
          </p:nvSpPr>
          <p:spPr>
            <a:xfrm>
              <a:off x="1879200" y="4500720"/>
              <a:ext cx="298649" cy="39865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000" b="1" spc="-1">
                  <a:solidFill>
                    <a:srgbClr val="000000"/>
                  </a:solidFill>
                  <a:latin typeface="Constantia"/>
                </a:rPr>
                <a:t>3</a:t>
              </a:r>
              <a:endParaRPr lang="es-CU" sz="2000" spc="-1">
                <a:latin typeface="Arial"/>
              </a:endParaRPr>
            </a:p>
          </p:txBody>
        </p:sp>
        <p:sp>
          <p:nvSpPr>
            <p:cNvPr id="628" name="Line 4"/>
            <p:cNvSpPr/>
            <p:nvPr/>
          </p:nvSpPr>
          <p:spPr>
            <a:xfrm flipH="1" flipV="1">
              <a:off x="7176960" y="4787640"/>
              <a:ext cx="1460520" cy="46080"/>
            </a:xfrm>
            <a:prstGeom prst="line">
              <a:avLst/>
            </a:prstGeom>
            <a:ln w="38160">
              <a:solidFill>
                <a:schemeClr val="tx1"/>
              </a:solidFill>
              <a:round/>
              <a:tailEnd type="triangle" w="med" len="med"/>
            </a:ln>
          </p:spPr>
          <p:style>
            <a:lnRef idx="0">
              <a:scrgbClr r="0" g="0" b="0"/>
            </a:lnRef>
            <a:fillRef idx="0">
              <a:scrgbClr r="0" g="0" b="0"/>
            </a:fillRef>
            <a:effectRef idx="0">
              <a:scrgbClr r="0" g="0" b="0"/>
            </a:effectRef>
            <a:fontRef idx="minor"/>
          </p:style>
        </p:sp>
      </p:grpSp>
      <p:sp>
        <p:nvSpPr>
          <p:cNvPr id="629" name="Line 5"/>
          <p:cNvSpPr/>
          <p:nvPr/>
        </p:nvSpPr>
        <p:spPr>
          <a:xfrm flipH="1">
            <a:off x="8613480" y="3978000"/>
            <a:ext cx="1643040" cy="285840"/>
          </a:xfrm>
          <a:prstGeom prst="line">
            <a:avLst/>
          </a:prstGeom>
          <a:ln w="38160">
            <a:solidFill>
              <a:schemeClr val="tx1"/>
            </a:solidFill>
            <a:round/>
            <a:tailEnd type="triangle" w="med" len="med"/>
          </a:ln>
        </p:spPr>
        <p:style>
          <a:lnRef idx="0">
            <a:scrgbClr r="0" g="0" b="0"/>
          </a:lnRef>
          <a:fillRef idx="0">
            <a:scrgbClr r="0" g="0" b="0"/>
          </a:fillRef>
          <a:effectRef idx="0">
            <a:scrgbClr r="0" g="0" b="0"/>
          </a:effectRef>
          <a:fontRef idx="minor"/>
        </p:style>
      </p:sp>
      <p:sp>
        <p:nvSpPr>
          <p:cNvPr id="630" name="CustomShape 6"/>
          <p:cNvSpPr/>
          <p:nvPr/>
        </p:nvSpPr>
        <p:spPr>
          <a:xfrm>
            <a:off x="6223440" y="4572001"/>
            <a:ext cx="322694" cy="39865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000" b="1" spc="-1">
                <a:solidFill>
                  <a:srgbClr val="000000"/>
                </a:solidFill>
                <a:latin typeface="Constantia"/>
              </a:rPr>
              <a:t>6</a:t>
            </a:r>
            <a:endParaRPr lang="es-CU" sz="2000" spc="-1">
              <a:latin typeface="Arial"/>
            </a:endParaRPr>
          </a:p>
        </p:txBody>
      </p:sp>
      <p:sp>
        <p:nvSpPr>
          <p:cNvPr id="631" name="CustomShape 7"/>
          <p:cNvSpPr/>
          <p:nvPr/>
        </p:nvSpPr>
        <p:spPr>
          <a:xfrm>
            <a:off x="3556560" y="3214801"/>
            <a:ext cx="274604" cy="39865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000" b="1" spc="-1">
                <a:solidFill>
                  <a:srgbClr val="000000"/>
                </a:solidFill>
                <a:latin typeface="Constantia"/>
              </a:rPr>
              <a:t>1</a:t>
            </a:r>
            <a:endParaRPr lang="es-CU" sz="2000" spc="-1">
              <a:latin typeface="Arial"/>
            </a:endParaRPr>
          </a:p>
        </p:txBody>
      </p:sp>
      <p:sp>
        <p:nvSpPr>
          <p:cNvPr id="632" name="CustomShape 8"/>
          <p:cNvSpPr/>
          <p:nvPr/>
        </p:nvSpPr>
        <p:spPr>
          <a:xfrm>
            <a:off x="3500760" y="3714841"/>
            <a:ext cx="306664" cy="39865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000" b="1" spc="-1">
                <a:solidFill>
                  <a:srgbClr val="000000"/>
                </a:solidFill>
                <a:latin typeface="Constantia"/>
              </a:rPr>
              <a:t>2</a:t>
            </a:r>
            <a:endParaRPr lang="es-CU" sz="2000" spc="-1">
              <a:latin typeface="Arial"/>
            </a:endParaRPr>
          </a:p>
        </p:txBody>
      </p:sp>
      <p:sp>
        <p:nvSpPr>
          <p:cNvPr id="633" name="Line 9"/>
          <p:cNvSpPr/>
          <p:nvPr/>
        </p:nvSpPr>
        <p:spPr>
          <a:xfrm flipV="1">
            <a:off x="6517920" y="4429080"/>
            <a:ext cx="1843200" cy="285480"/>
          </a:xfrm>
          <a:prstGeom prst="line">
            <a:avLst/>
          </a:prstGeom>
          <a:ln w="38160">
            <a:solidFill>
              <a:schemeClr val="tx1"/>
            </a:solidFill>
            <a:round/>
            <a:tailEnd type="triangle" w="med" len="med"/>
          </a:ln>
        </p:spPr>
        <p:style>
          <a:lnRef idx="0">
            <a:scrgbClr r="0" g="0" b="0"/>
          </a:lnRef>
          <a:fillRef idx="0">
            <a:scrgbClr r="0" g="0" b="0"/>
          </a:fillRef>
          <a:effectRef idx="0">
            <a:scrgbClr r="0" g="0" b="0"/>
          </a:effectRef>
          <a:fontRef idx="minor"/>
        </p:style>
      </p:sp>
      <p:sp>
        <p:nvSpPr>
          <p:cNvPr id="634" name="Line 10"/>
          <p:cNvSpPr/>
          <p:nvPr/>
        </p:nvSpPr>
        <p:spPr>
          <a:xfrm flipV="1">
            <a:off x="6810240" y="4786200"/>
            <a:ext cx="1428840" cy="285840"/>
          </a:xfrm>
          <a:prstGeom prst="line">
            <a:avLst/>
          </a:prstGeom>
          <a:ln w="38160">
            <a:solidFill>
              <a:schemeClr val="tx1"/>
            </a:solidFill>
            <a:round/>
            <a:tailEnd type="triangle" w="med" len="med"/>
          </a:ln>
        </p:spPr>
        <p:style>
          <a:lnRef idx="0">
            <a:scrgbClr r="0" g="0" b="0"/>
          </a:lnRef>
          <a:fillRef idx="0">
            <a:scrgbClr r="0" g="0" b="0"/>
          </a:fillRef>
          <a:effectRef idx="0">
            <a:scrgbClr r="0" g="0" b="0"/>
          </a:effectRef>
          <a:fontRef idx="minor"/>
        </p:style>
      </p:sp>
      <p:sp>
        <p:nvSpPr>
          <p:cNvPr id="635" name="Line 11"/>
          <p:cNvSpPr/>
          <p:nvPr/>
        </p:nvSpPr>
        <p:spPr>
          <a:xfrm>
            <a:off x="6381480" y="4000320"/>
            <a:ext cx="1928880" cy="214200"/>
          </a:xfrm>
          <a:prstGeom prst="line">
            <a:avLst/>
          </a:prstGeom>
          <a:ln w="38160">
            <a:solidFill>
              <a:schemeClr val="tx1"/>
            </a:solidFill>
            <a:round/>
            <a:tailEnd type="triangle" w="med" len="med"/>
          </a:ln>
        </p:spPr>
        <p:style>
          <a:lnRef idx="0">
            <a:scrgbClr r="0" g="0" b="0"/>
          </a:lnRef>
          <a:fillRef idx="0">
            <a:scrgbClr r="0" g="0" b="0"/>
          </a:fillRef>
          <a:effectRef idx="0">
            <a:scrgbClr r="0" g="0" b="0"/>
          </a:effectRef>
          <a:fontRef idx="minor"/>
        </p:style>
      </p:sp>
      <p:sp>
        <p:nvSpPr>
          <p:cNvPr id="636" name="Line 12"/>
          <p:cNvSpPr/>
          <p:nvPr/>
        </p:nvSpPr>
        <p:spPr>
          <a:xfrm flipH="1">
            <a:off x="4279800" y="3286080"/>
            <a:ext cx="1643040" cy="285480"/>
          </a:xfrm>
          <a:prstGeom prst="line">
            <a:avLst/>
          </a:prstGeom>
          <a:ln w="38160">
            <a:solidFill>
              <a:schemeClr val="tx1"/>
            </a:solidFill>
            <a:round/>
            <a:tailEnd type="triangle" w="med" len="med"/>
          </a:ln>
        </p:spPr>
        <p:style>
          <a:lnRef idx="0">
            <a:scrgbClr r="0" g="0" b="0"/>
          </a:lnRef>
          <a:fillRef idx="0">
            <a:scrgbClr r="0" g="0" b="0"/>
          </a:fillRef>
          <a:effectRef idx="0">
            <a:scrgbClr r="0" g="0" b="0"/>
          </a:effectRef>
          <a:fontRef idx="minor"/>
        </p:style>
      </p:sp>
      <p:sp>
        <p:nvSpPr>
          <p:cNvPr id="637" name="CustomShape 13"/>
          <p:cNvSpPr/>
          <p:nvPr/>
        </p:nvSpPr>
        <p:spPr>
          <a:xfrm>
            <a:off x="10150680" y="4643281"/>
            <a:ext cx="319488" cy="39865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000" b="1" spc="-1">
                <a:solidFill>
                  <a:srgbClr val="000000"/>
                </a:solidFill>
                <a:latin typeface="Constantia"/>
              </a:rPr>
              <a:t>8</a:t>
            </a:r>
            <a:endParaRPr lang="es-CU" sz="2000" spc="-1">
              <a:latin typeface="Arial"/>
            </a:endParaRPr>
          </a:p>
        </p:txBody>
      </p:sp>
      <p:sp>
        <p:nvSpPr>
          <p:cNvPr id="638" name="CustomShape 14"/>
          <p:cNvSpPr/>
          <p:nvPr/>
        </p:nvSpPr>
        <p:spPr>
          <a:xfrm>
            <a:off x="6141361" y="3786121"/>
            <a:ext cx="301855" cy="39865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000" b="1" spc="-1">
                <a:solidFill>
                  <a:srgbClr val="000000"/>
                </a:solidFill>
                <a:latin typeface="Constantia"/>
              </a:rPr>
              <a:t>5</a:t>
            </a:r>
            <a:endParaRPr lang="es-CU" sz="2000" spc="-1">
              <a:latin typeface="Arial"/>
            </a:endParaRPr>
          </a:p>
        </p:txBody>
      </p:sp>
      <p:sp>
        <p:nvSpPr>
          <p:cNvPr id="639" name="CustomShape 15"/>
          <p:cNvSpPr/>
          <p:nvPr/>
        </p:nvSpPr>
        <p:spPr>
          <a:xfrm>
            <a:off x="6506040" y="4857841"/>
            <a:ext cx="316282" cy="39865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000" b="1" spc="-1">
                <a:solidFill>
                  <a:srgbClr val="000000"/>
                </a:solidFill>
                <a:latin typeface="Constantia"/>
              </a:rPr>
              <a:t>4</a:t>
            </a:r>
            <a:endParaRPr lang="es-CU" sz="2000" spc="-1">
              <a:latin typeface="Arial"/>
            </a:endParaRPr>
          </a:p>
        </p:txBody>
      </p:sp>
      <p:sp>
        <p:nvSpPr>
          <p:cNvPr id="640" name="CustomShape 16"/>
          <p:cNvSpPr/>
          <p:nvPr/>
        </p:nvSpPr>
        <p:spPr>
          <a:xfrm>
            <a:off x="10214040" y="3786121"/>
            <a:ext cx="303458" cy="39865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000" b="1" spc="-1">
                <a:solidFill>
                  <a:srgbClr val="000000"/>
                </a:solidFill>
                <a:latin typeface="Constantia"/>
              </a:rPr>
              <a:t>7</a:t>
            </a:r>
            <a:endParaRPr lang="es-CU" sz="2000" spc="-1">
              <a:latin typeface="Arial"/>
            </a:endParaRPr>
          </a:p>
        </p:txBody>
      </p:sp>
      <p:sp>
        <p:nvSpPr>
          <p:cNvPr id="641" name="CustomShape 17"/>
          <p:cNvSpPr/>
          <p:nvPr/>
        </p:nvSpPr>
        <p:spPr>
          <a:xfrm>
            <a:off x="5935801" y="3071881"/>
            <a:ext cx="321091" cy="39865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000" b="1" spc="-1">
                <a:solidFill>
                  <a:srgbClr val="000000"/>
                </a:solidFill>
                <a:latin typeface="Constantia"/>
              </a:rPr>
              <a:t>9</a:t>
            </a:r>
            <a:endParaRPr lang="es-CU" sz="2000" spc="-1">
              <a:latin typeface="Arial"/>
            </a:endParaRPr>
          </a:p>
        </p:txBody>
      </p:sp>
      <p:sp>
        <p:nvSpPr>
          <p:cNvPr id="642" name="TextShape 18"/>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241128265"/>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TextShape 1"/>
          <p:cNvSpPr txBox="1"/>
          <p:nvPr/>
        </p:nvSpPr>
        <p:spPr>
          <a:xfrm>
            <a:off x="1695720" y="61200"/>
            <a:ext cx="8648640" cy="6071760"/>
          </a:xfrm>
          <a:prstGeom prst="rect">
            <a:avLst/>
          </a:prstGeom>
          <a:noFill/>
          <a:ln>
            <a:noFill/>
          </a:ln>
        </p:spPr>
        <p:txBody>
          <a:bodyPr lIns="0" rIns="0">
            <a:normAutofit/>
          </a:bodyPr>
          <a:lstStyle/>
          <a:p>
            <a:pPr algn="just">
              <a:lnSpc>
                <a:spcPct val="90000"/>
              </a:lnSpc>
              <a:spcBef>
                <a:spcPts val="1199"/>
              </a:spcBef>
            </a:pPr>
            <a:r>
              <a:rPr lang="es-ES" sz="2000" b="1" spc="-1" dirty="0">
                <a:solidFill>
                  <a:srgbClr val="404040"/>
                </a:solidFill>
                <a:latin typeface="Cambria Math"/>
                <a:ea typeface="Cambria Math"/>
              </a:rPr>
              <a:t>II. Un niño es traído  a la consulta por problemas respiratorios con dolor de garganta, tos y malestar general. Al interrogatorio se precisa que ha sufrido de catarros frecuentes y al examen físico se detecta </a:t>
            </a:r>
            <a:r>
              <a:rPr lang="es-ES" sz="2000" b="1" u="sng" spc="-1" dirty="0">
                <a:solidFill>
                  <a:srgbClr val="404040"/>
                </a:solidFill>
                <a:latin typeface="Cambria Math"/>
                <a:ea typeface="Cambria Math"/>
              </a:rPr>
              <a:t>facies adenoidea</a:t>
            </a:r>
            <a:r>
              <a:rPr lang="es-ES" sz="2000" b="1" spc="-1" dirty="0">
                <a:solidFill>
                  <a:srgbClr val="404040"/>
                </a:solidFill>
                <a:latin typeface="Cambria Math"/>
                <a:ea typeface="Cambria Math"/>
              </a:rPr>
              <a:t>, que se produce por procesos inflamatorios crónicos de la </a:t>
            </a:r>
            <a:r>
              <a:rPr lang="es-ES" sz="2000" b="1" spc="-1" dirty="0" smtClean="0">
                <a:solidFill>
                  <a:srgbClr val="404040"/>
                </a:solidFill>
                <a:latin typeface="Cambria Math"/>
                <a:ea typeface="Cambria Math"/>
              </a:rPr>
              <a:t>amígdala o tonsila faríngea</a:t>
            </a:r>
            <a:r>
              <a:rPr lang="es-ES" sz="2000" b="1" spc="-1" dirty="0">
                <a:solidFill>
                  <a:srgbClr val="404040"/>
                </a:solidFill>
                <a:latin typeface="Cambria Math"/>
                <a:ea typeface="Cambria Math"/>
              </a:rPr>
              <a:t>, cuyo crecimiento tumoral benigno </a:t>
            </a:r>
            <a:r>
              <a:rPr lang="es-ES" sz="2000" b="1" spc="-1" dirty="0" smtClean="0">
                <a:solidFill>
                  <a:srgbClr val="404040"/>
                </a:solidFill>
                <a:latin typeface="Cambria Math"/>
                <a:ea typeface="Cambria Math"/>
              </a:rPr>
              <a:t>(Adenoides) obstruye </a:t>
            </a:r>
            <a:r>
              <a:rPr lang="es-ES" sz="2000" b="1" spc="-1" dirty="0">
                <a:solidFill>
                  <a:srgbClr val="404040"/>
                </a:solidFill>
                <a:latin typeface="Cambria Math"/>
                <a:ea typeface="Cambria Math"/>
              </a:rPr>
              <a:t>las coanas, impidiendo la respiración normal. </a:t>
            </a:r>
            <a:endParaRPr lang="es-ES" sz="2000" spc="-1" dirty="0">
              <a:solidFill>
                <a:srgbClr val="404040"/>
              </a:solidFill>
              <a:latin typeface="Calibri"/>
            </a:endParaRPr>
          </a:p>
          <a:p>
            <a:pPr marL="274320" indent="-273960" algn="just">
              <a:lnSpc>
                <a:spcPct val="90000"/>
              </a:lnSpc>
              <a:spcBef>
                <a:spcPts val="1199"/>
              </a:spcBef>
            </a:pPr>
            <a:endParaRPr lang="es-ES" sz="2000" spc="-1" dirty="0">
              <a:solidFill>
                <a:srgbClr val="404040"/>
              </a:solidFill>
              <a:latin typeface="Calibri"/>
            </a:endParaRPr>
          </a:p>
          <a:p>
            <a:pPr marL="274320" indent="-273960">
              <a:lnSpc>
                <a:spcPct val="90000"/>
              </a:lnSpc>
              <a:spcBef>
                <a:spcPts val="1199"/>
              </a:spcBef>
            </a:pPr>
            <a:endParaRPr lang="es-ES" sz="2000" spc="-1" dirty="0">
              <a:solidFill>
                <a:srgbClr val="404040"/>
              </a:solidFill>
              <a:latin typeface="Calibri"/>
            </a:endParaRPr>
          </a:p>
        </p:txBody>
      </p:sp>
      <p:pic>
        <p:nvPicPr>
          <p:cNvPr id="644" name="Picture 4"/>
          <p:cNvPicPr/>
          <p:nvPr/>
        </p:nvPicPr>
        <p:blipFill>
          <a:blip r:embed="rId2"/>
          <a:stretch/>
        </p:blipFill>
        <p:spPr>
          <a:xfrm>
            <a:off x="1919640" y="2637000"/>
            <a:ext cx="3168360" cy="3225600"/>
          </a:xfrm>
          <a:prstGeom prst="rect">
            <a:avLst/>
          </a:prstGeom>
          <a:ln>
            <a:noFill/>
          </a:ln>
        </p:spPr>
      </p:pic>
      <p:pic>
        <p:nvPicPr>
          <p:cNvPr id="645" name="Picture 2"/>
          <p:cNvPicPr/>
          <p:nvPr/>
        </p:nvPicPr>
        <p:blipFill>
          <a:blip r:embed="rId3"/>
          <a:stretch/>
        </p:blipFill>
        <p:spPr>
          <a:xfrm>
            <a:off x="5878920" y="1910520"/>
            <a:ext cx="4485960" cy="4304880"/>
          </a:xfrm>
          <a:prstGeom prst="rect">
            <a:avLst/>
          </a:prstGeom>
          <a:ln>
            <a:noFill/>
          </a:ln>
        </p:spPr>
      </p:pic>
      <p:sp>
        <p:nvSpPr>
          <p:cNvPr id="646" name="TextShape 2"/>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2472796426"/>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CustomShape 1"/>
          <p:cNvSpPr/>
          <p:nvPr/>
        </p:nvSpPr>
        <p:spPr>
          <a:xfrm>
            <a:off x="1991640" y="1052640"/>
            <a:ext cx="8317800" cy="396886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es-CU" sz="2800" spc="-1" dirty="0">
                <a:solidFill>
                  <a:srgbClr val="000000"/>
                </a:solidFill>
                <a:latin typeface="Cambria Math"/>
                <a:ea typeface="Cambria Math"/>
              </a:rPr>
              <a:t>II. Preguntas</a:t>
            </a:r>
            <a:endParaRPr lang="es-CU" sz="2800" spc="-1" dirty="0">
              <a:latin typeface="Arial"/>
            </a:endParaRPr>
          </a:p>
          <a:p>
            <a:pPr algn="just">
              <a:lnSpc>
                <a:spcPct val="100000"/>
              </a:lnSpc>
            </a:pPr>
            <a:endParaRPr lang="es-CU" sz="2800" spc="-1" dirty="0">
              <a:latin typeface="Arial"/>
            </a:endParaRPr>
          </a:p>
          <a:p>
            <a:pPr marL="514440" indent="-514080" algn="just">
              <a:buClr>
                <a:srgbClr val="37A76F"/>
              </a:buClr>
              <a:buFont typeface="Calibri Light"/>
              <a:buAutoNum type="arabicPeriod"/>
            </a:pPr>
            <a:r>
              <a:rPr lang="es-CU" sz="2800" spc="-1" dirty="0">
                <a:solidFill>
                  <a:srgbClr val="000000"/>
                </a:solidFill>
                <a:latin typeface="Cambria Math"/>
                <a:ea typeface="Cambria Math"/>
              </a:rPr>
              <a:t>Explique lo ocurrido en el paciente de acuerdo a los conocimientos </a:t>
            </a:r>
            <a:r>
              <a:rPr lang="es-CU" sz="2800" spc="-1" dirty="0" smtClean="0">
                <a:solidFill>
                  <a:srgbClr val="000000"/>
                </a:solidFill>
                <a:latin typeface="Cambria Math"/>
                <a:ea typeface="Cambria Math"/>
              </a:rPr>
              <a:t>de la estructura anatómica de la región y </a:t>
            </a:r>
            <a:r>
              <a:rPr lang="es-CU" sz="2800" spc="-1" dirty="0">
                <a:solidFill>
                  <a:srgbClr val="000000"/>
                </a:solidFill>
                <a:latin typeface="Cambria Math"/>
                <a:ea typeface="Cambria Math"/>
              </a:rPr>
              <a:t>cómo está constituido el Anillo linfático epitelial, así como su importancia clínica. </a:t>
            </a:r>
            <a:endParaRPr lang="es-CU" sz="2800" spc="-1" dirty="0">
              <a:latin typeface="Arial"/>
            </a:endParaRPr>
          </a:p>
          <a:p>
            <a:pPr marL="514440" indent="-514080" algn="just">
              <a:buClr>
                <a:srgbClr val="37A76F"/>
              </a:buClr>
              <a:buFont typeface="Calibri Light"/>
              <a:buAutoNum type="arabicPeriod"/>
            </a:pPr>
            <a:r>
              <a:rPr lang="es-CU" sz="2800" spc="-1" dirty="0">
                <a:solidFill>
                  <a:srgbClr val="000000"/>
                </a:solidFill>
                <a:latin typeface="Cambria Math"/>
                <a:ea typeface="Cambria Math"/>
              </a:rPr>
              <a:t> Describa las características  morfológicas de la Faringe (situación, partes o porciones, funciones, comunicación y relaciones).</a:t>
            </a:r>
            <a:endParaRPr lang="es-CU" sz="2800" spc="-1" dirty="0">
              <a:latin typeface="Arial"/>
            </a:endParaRPr>
          </a:p>
        </p:txBody>
      </p:sp>
      <p:sp>
        <p:nvSpPr>
          <p:cNvPr id="648" name="TextShape 2"/>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2195196756"/>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9" name="Imagen 658"/>
          <p:cNvPicPr/>
          <p:nvPr/>
        </p:nvPicPr>
        <p:blipFill>
          <a:blip r:embed="rId3"/>
          <a:stretch/>
        </p:blipFill>
        <p:spPr>
          <a:xfrm>
            <a:off x="669720" y="792000"/>
            <a:ext cx="5283360" cy="6032520"/>
          </a:xfrm>
          <a:prstGeom prst="rect">
            <a:avLst/>
          </a:prstGeom>
          <a:ln>
            <a:noFill/>
          </a:ln>
        </p:spPr>
      </p:pic>
      <p:sp>
        <p:nvSpPr>
          <p:cNvPr id="649" name="CustomShape 1"/>
          <p:cNvSpPr/>
          <p:nvPr/>
        </p:nvSpPr>
        <p:spPr>
          <a:xfrm>
            <a:off x="1524000" y="285840"/>
            <a:ext cx="8751600" cy="4561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s-CU" sz="2400" spc="-1">
                <a:solidFill>
                  <a:srgbClr val="00B0F0"/>
                </a:solidFill>
                <a:latin typeface="Cambria Math"/>
                <a:ea typeface="Cambria Math"/>
              </a:rPr>
              <a:t>II.1. </a:t>
            </a:r>
            <a:r>
              <a:rPr lang="es-CU" sz="2400" spc="-1">
                <a:solidFill>
                  <a:srgbClr val="000000"/>
                </a:solidFill>
                <a:latin typeface="Cambria Math"/>
                <a:ea typeface="Cambria Math"/>
              </a:rPr>
              <a:t>Anillo Linfático epitelial de la entrada a la Faringe. Funciones. </a:t>
            </a:r>
            <a:endParaRPr lang="es-CU" sz="2400" spc="-1">
              <a:latin typeface="Arial"/>
            </a:endParaRPr>
          </a:p>
        </p:txBody>
      </p:sp>
      <p:sp>
        <p:nvSpPr>
          <p:cNvPr id="650" name="Line 2"/>
          <p:cNvSpPr/>
          <p:nvPr/>
        </p:nvSpPr>
        <p:spPr>
          <a:xfrm flipH="1">
            <a:off x="3636579" y="1563660"/>
            <a:ext cx="1744560" cy="700200"/>
          </a:xfrm>
          <a:prstGeom prst="line">
            <a:avLst/>
          </a:prstGeom>
          <a:ln w="38160">
            <a:solidFill>
              <a:schemeClr val="tx1"/>
            </a:solidFill>
            <a:round/>
            <a:tailEnd type="triangle" w="med" len="med"/>
          </a:ln>
        </p:spPr>
        <p:style>
          <a:lnRef idx="0">
            <a:scrgbClr r="0" g="0" b="0"/>
          </a:lnRef>
          <a:fillRef idx="0">
            <a:scrgbClr r="0" g="0" b="0"/>
          </a:fillRef>
          <a:effectRef idx="0">
            <a:scrgbClr r="0" g="0" b="0"/>
          </a:effectRef>
          <a:fontRef idx="minor"/>
        </p:style>
      </p:sp>
      <p:sp>
        <p:nvSpPr>
          <p:cNvPr id="651" name="Line 3"/>
          <p:cNvSpPr/>
          <p:nvPr/>
        </p:nvSpPr>
        <p:spPr>
          <a:xfrm flipH="1" flipV="1">
            <a:off x="3499260" y="2428559"/>
            <a:ext cx="1714320" cy="267343"/>
          </a:xfrm>
          <a:prstGeom prst="line">
            <a:avLst/>
          </a:prstGeom>
          <a:ln w="38160">
            <a:solidFill>
              <a:schemeClr val="tx1"/>
            </a:solidFill>
            <a:round/>
            <a:tailEnd type="triangle" w="med" len="med"/>
          </a:ln>
        </p:spPr>
        <p:style>
          <a:lnRef idx="0">
            <a:scrgbClr r="0" g="0" b="0"/>
          </a:lnRef>
          <a:fillRef idx="0">
            <a:scrgbClr r="0" g="0" b="0"/>
          </a:fillRef>
          <a:effectRef idx="0">
            <a:scrgbClr r="0" g="0" b="0"/>
          </a:effectRef>
          <a:fontRef idx="minor"/>
        </p:style>
      </p:sp>
      <p:sp>
        <p:nvSpPr>
          <p:cNvPr id="652" name="Line 4"/>
          <p:cNvSpPr/>
          <p:nvPr/>
        </p:nvSpPr>
        <p:spPr>
          <a:xfrm flipH="1">
            <a:off x="3411780" y="3150372"/>
            <a:ext cx="1801800" cy="142560"/>
          </a:xfrm>
          <a:prstGeom prst="line">
            <a:avLst/>
          </a:prstGeom>
          <a:ln w="38160">
            <a:solidFill>
              <a:schemeClr val="tx1"/>
            </a:solidFill>
            <a:round/>
            <a:tailEnd type="triangle" w="med" len="med"/>
          </a:ln>
        </p:spPr>
        <p:style>
          <a:lnRef idx="0">
            <a:scrgbClr r="0" g="0" b="0"/>
          </a:lnRef>
          <a:fillRef idx="0">
            <a:scrgbClr r="0" g="0" b="0"/>
          </a:fillRef>
          <a:effectRef idx="0">
            <a:scrgbClr r="0" g="0" b="0"/>
          </a:effectRef>
          <a:fontRef idx="minor"/>
        </p:style>
      </p:sp>
      <p:sp>
        <p:nvSpPr>
          <p:cNvPr id="653" name="Line 5"/>
          <p:cNvSpPr/>
          <p:nvPr/>
        </p:nvSpPr>
        <p:spPr>
          <a:xfrm flipH="1" flipV="1">
            <a:off x="3411780" y="3500640"/>
            <a:ext cx="2428920" cy="714240"/>
          </a:xfrm>
          <a:prstGeom prst="line">
            <a:avLst/>
          </a:prstGeom>
          <a:ln w="38160">
            <a:solidFill>
              <a:schemeClr val="tx1"/>
            </a:solidFill>
            <a:round/>
            <a:tailEnd type="triangle" w="med" len="med"/>
          </a:ln>
        </p:spPr>
        <p:style>
          <a:lnRef idx="0">
            <a:scrgbClr r="0" g="0" b="0"/>
          </a:lnRef>
          <a:fillRef idx="0">
            <a:scrgbClr r="0" g="0" b="0"/>
          </a:fillRef>
          <a:effectRef idx="0">
            <a:scrgbClr r="0" g="0" b="0"/>
          </a:effectRef>
          <a:fontRef idx="minor"/>
        </p:style>
      </p:sp>
      <p:sp>
        <p:nvSpPr>
          <p:cNvPr id="654" name="CustomShape 6"/>
          <p:cNvSpPr/>
          <p:nvPr/>
        </p:nvSpPr>
        <p:spPr>
          <a:xfrm>
            <a:off x="5667420" y="3976296"/>
            <a:ext cx="571320" cy="49968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s-CU" sz="2400" spc="-1" dirty="0">
                <a:solidFill>
                  <a:srgbClr val="000000"/>
                </a:solidFill>
                <a:latin typeface="Calibri"/>
              </a:rPr>
              <a:t>4</a:t>
            </a:r>
            <a:endParaRPr lang="es-CU" sz="2400" spc="-1" dirty="0">
              <a:latin typeface="Arial"/>
            </a:endParaRPr>
          </a:p>
        </p:txBody>
      </p:sp>
      <p:sp>
        <p:nvSpPr>
          <p:cNvPr id="655" name="CustomShape 7"/>
          <p:cNvSpPr/>
          <p:nvPr/>
        </p:nvSpPr>
        <p:spPr>
          <a:xfrm>
            <a:off x="5124706" y="2948055"/>
            <a:ext cx="571320" cy="42840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s-CU" sz="2400" spc="-1" dirty="0">
                <a:solidFill>
                  <a:srgbClr val="000000"/>
                </a:solidFill>
                <a:latin typeface="Calibri"/>
              </a:rPr>
              <a:t>3</a:t>
            </a:r>
            <a:endParaRPr lang="es-CU" sz="2400" spc="-1" dirty="0">
              <a:latin typeface="Arial"/>
            </a:endParaRPr>
          </a:p>
        </p:txBody>
      </p:sp>
      <p:sp>
        <p:nvSpPr>
          <p:cNvPr id="656" name="CustomShape 8"/>
          <p:cNvSpPr/>
          <p:nvPr/>
        </p:nvSpPr>
        <p:spPr>
          <a:xfrm>
            <a:off x="5124706" y="2492916"/>
            <a:ext cx="650520" cy="42840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s-CU" sz="2400" spc="-1" dirty="0">
                <a:solidFill>
                  <a:srgbClr val="000000"/>
                </a:solidFill>
                <a:latin typeface="Calibri"/>
              </a:rPr>
              <a:t>2</a:t>
            </a:r>
            <a:endParaRPr lang="es-CU" sz="2400" spc="-1" dirty="0">
              <a:latin typeface="Arial"/>
            </a:endParaRPr>
          </a:p>
        </p:txBody>
      </p:sp>
      <p:sp>
        <p:nvSpPr>
          <p:cNvPr id="657" name="CustomShape 9"/>
          <p:cNvSpPr/>
          <p:nvPr/>
        </p:nvSpPr>
        <p:spPr>
          <a:xfrm>
            <a:off x="5205414" y="1302931"/>
            <a:ext cx="571320" cy="35676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s-CU" sz="2400" spc="-1" dirty="0">
                <a:solidFill>
                  <a:srgbClr val="000000"/>
                </a:solidFill>
                <a:latin typeface="Calibri"/>
              </a:rPr>
              <a:t>1</a:t>
            </a:r>
            <a:endParaRPr lang="es-CU" sz="2400" spc="-1" dirty="0">
              <a:latin typeface="Arial"/>
            </a:endParaRPr>
          </a:p>
        </p:txBody>
      </p:sp>
      <p:sp>
        <p:nvSpPr>
          <p:cNvPr id="658" name="TextShape 10"/>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pic>
        <p:nvPicPr>
          <p:cNvPr id="13" name="Picture 2" descr="Pharynx-Waldeyer-circle"/>
          <p:cNvPicPr>
            <a:picLocks noChangeAspect="1" noChangeArrowheads="1"/>
          </p:cNvPicPr>
          <p:nvPr/>
        </p:nvPicPr>
        <p:blipFill>
          <a:blip r:embed="rId4"/>
          <a:srcRect/>
          <a:stretch>
            <a:fillRect/>
          </a:stretch>
        </p:blipFill>
        <p:spPr bwMode="auto">
          <a:xfrm>
            <a:off x="8080435" y="1234283"/>
            <a:ext cx="2943225" cy="5262562"/>
          </a:xfrm>
          <a:prstGeom prst="rect">
            <a:avLst/>
          </a:prstGeom>
          <a:noFill/>
          <a:ln w="9525">
            <a:noFill/>
            <a:miter lim="800000"/>
            <a:headEnd/>
            <a:tailEnd/>
          </a:ln>
        </p:spPr>
      </p:pic>
    </p:spTree>
    <p:extLst>
      <p:ext uri="{BB962C8B-B14F-4D97-AF65-F5344CB8AC3E}">
        <p14:creationId xmlns:p14="http://schemas.microsoft.com/office/powerpoint/2010/main" val="122676278"/>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3" name="Imagen 672"/>
          <p:cNvPicPr/>
          <p:nvPr/>
        </p:nvPicPr>
        <p:blipFill>
          <a:blip r:embed="rId3"/>
          <a:stretch/>
        </p:blipFill>
        <p:spPr>
          <a:xfrm>
            <a:off x="1302988" y="774720"/>
            <a:ext cx="5321160" cy="6070680"/>
          </a:xfrm>
          <a:prstGeom prst="rect">
            <a:avLst/>
          </a:prstGeom>
          <a:ln>
            <a:noFill/>
          </a:ln>
        </p:spPr>
      </p:pic>
      <p:grpSp>
        <p:nvGrpSpPr>
          <p:cNvPr id="660" name="Group 1"/>
          <p:cNvGrpSpPr/>
          <p:nvPr/>
        </p:nvGrpSpPr>
        <p:grpSpPr>
          <a:xfrm>
            <a:off x="4549800" y="2428921"/>
            <a:ext cx="2947680" cy="3245395"/>
            <a:chOff x="3025800" y="2428920"/>
            <a:chExt cx="2947680" cy="3245395"/>
          </a:xfrm>
        </p:grpSpPr>
        <p:grpSp>
          <p:nvGrpSpPr>
            <p:cNvPr id="661" name="Group 2"/>
            <p:cNvGrpSpPr/>
            <p:nvPr/>
          </p:nvGrpSpPr>
          <p:grpSpPr>
            <a:xfrm>
              <a:off x="3025800" y="2428920"/>
              <a:ext cx="2947680" cy="3245395"/>
              <a:chOff x="3025800" y="2428920"/>
              <a:chExt cx="2947680" cy="3245395"/>
            </a:xfrm>
          </p:grpSpPr>
          <p:sp>
            <p:nvSpPr>
              <p:cNvPr id="662" name="CustomShape 3"/>
              <p:cNvSpPr/>
              <p:nvPr/>
            </p:nvSpPr>
            <p:spPr>
              <a:xfrm>
                <a:off x="3025800" y="2428920"/>
                <a:ext cx="360000" cy="2428560"/>
              </a:xfrm>
              <a:prstGeom prst="rightBrace">
                <a:avLst>
                  <a:gd name="adj1" fmla="val 58289"/>
                  <a:gd name="adj2" fmla="val 50000"/>
                </a:avLst>
              </a:prstGeom>
              <a:noFill/>
              <a:ln w="38160">
                <a:solidFill>
                  <a:srgbClr val="000000"/>
                </a:solidFill>
                <a:round/>
              </a:ln>
            </p:spPr>
            <p:style>
              <a:lnRef idx="0">
                <a:scrgbClr r="0" g="0" b="0"/>
              </a:lnRef>
              <a:fillRef idx="0">
                <a:scrgbClr r="0" g="0" b="0"/>
              </a:fillRef>
              <a:effectRef idx="0">
                <a:scrgbClr r="0" g="0" b="0"/>
              </a:effectRef>
              <a:fontRef idx="minor"/>
            </p:style>
          </p:sp>
          <p:sp>
            <p:nvSpPr>
              <p:cNvPr id="663" name="CustomShape 4"/>
              <p:cNvSpPr/>
              <p:nvPr/>
            </p:nvSpPr>
            <p:spPr>
              <a:xfrm>
                <a:off x="4429080" y="3429000"/>
                <a:ext cx="1544400" cy="224531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U" sz="2000" spc="-1">
                    <a:solidFill>
                      <a:srgbClr val="000000"/>
                    </a:solidFill>
                    <a:latin typeface="Cambria Math"/>
                    <a:ea typeface="Cambria Math"/>
                  </a:rPr>
                  <a:t>Situación y</a:t>
                </a:r>
                <a:endParaRPr lang="es-CU" sz="2000" spc="-1">
                  <a:latin typeface="Arial"/>
                </a:endParaRPr>
              </a:p>
              <a:p>
                <a:pPr>
                  <a:lnSpc>
                    <a:spcPct val="100000"/>
                  </a:lnSpc>
                </a:pPr>
                <a:r>
                  <a:rPr lang="es-CU" sz="2000" spc="-1">
                    <a:solidFill>
                      <a:srgbClr val="000000"/>
                    </a:solidFill>
                    <a:latin typeface="Cambria Math"/>
                    <a:ea typeface="Cambria Math"/>
                  </a:rPr>
                  <a:t> relaciones</a:t>
                </a:r>
                <a:endParaRPr lang="es-CU" sz="2000" spc="-1">
                  <a:latin typeface="Arial"/>
                </a:endParaRPr>
              </a:p>
              <a:p>
                <a:pPr>
                  <a:lnSpc>
                    <a:spcPct val="100000"/>
                  </a:lnSpc>
                </a:pPr>
                <a:r>
                  <a:rPr lang="es-CU" sz="2000" spc="-1">
                    <a:solidFill>
                      <a:srgbClr val="000000"/>
                    </a:solidFill>
                    <a:latin typeface="Cambria Math"/>
                    <a:ea typeface="Cambria Math"/>
                  </a:rPr>
                  <a:t>por delante </a:t>
                </a:r>
                <a:endParaRPr lang="es-CU" sz="2000" spc="-1">
                  <a:latin typeface="Arial"/>
                </a:endParaRPr>
              </a:p>
              <a:p>
                <a:pPr>
                  <a:lnSpc>
                    <a:spcPct val="100000"/>
                  </a:lnSpc>
                </a:pPr>
                <a:r>
                  <a:rPr lang="es-CU" sz="2000" spc="-1">
                    <a:solidFill>
                      <a:srgbClr val="000000"/>
                    </a:solidFill>
                    <a:latin typeface="Cambria Math"/>
                    <a:ea typeface="Cambria Math"/>
                  </a:rPr>
                  <a:t>y detrás.</a:t>
                </a:r>
                <a:endParaRPr lang="es-CU" sz="2000" spc="-1">
                  <a:latin typeface="Arial"/>
                </a:endParaRPr>
              </a:p>
              <a:p>
                <a:pPr>
                  <a:lnSpc>
                    <a:spcPct val="100000"/>
                  </a:lnSpc>
                </a:pPr>
                <a:endParaRPr lang="es-CU" sz="2000" spc="-1">
                  <a:latin typeface="Arial"/>
                </a:endParaRPr>
              </a:p>
              <a:p>
                <a:pPr>
                  <a:lnSpc>
                    <a:spcPct val="100000"/>
                  </a:lnSpc>
                </a:pPr>
                <a:r>
                  <a:rPr lang="es-CU" sz="2000" spc="-1">
                    <a:solidFill>
                      <a:srgbClr val="000000"/>
                    </a:solidFill>
                    <a:latin typeface="Cambria Math"/>
                    <a:ea typeface="Cambria Math"/>
                  </a:rPr>
                  <a:t>Por los lados </a:t>
                </a:r>
                <a:endParaRPr lang="es-CU" sz="2000" spc="-1">
                  <a:latin typeface="Arial"/>
                </a:endParaRPr>
              </a:p>
            </p:txBody>
          </p:sp>
        </p:grpSp>
        <p:sp>
          <p:nvSpPr>
            <p:cNvPr id="664" name="Line 5"/>
            <p:cNvSpPr/>
            <p:nvPr/>
          </p:nvSpPr>
          <p:spPr>
            <a:xfrm flipH="1" flipV="1">
              <a:off x="3384360" y="3643200"/>
              <a:ext cx="1081080" cy="73080"/>
            </a:xfrm>
            <a:prstGeom prst="line">
              <a:avLst/>
            </a:prstGeom>
            <a:ln w="38160">
              <a:solidFill>
                <a:srgbClr val="000000"/>
              </a:solidFill>
              <a:round/>
              <a:tailEnd type="triangle" w="med" len="med"/>
            </a:ln>
          </p:spPr>
          <p:style>
            <a:lnRef idx="0">
              <a:scrgbClr r="0" g="0" b="0"/>
            </a:lnRef>
            <a:fillRef idx="0">
              <a:scrgbClr r="0" g="0" b="0"/>
            </a:fillRef>
            <a:effectRef idx="0">
              <a:scrgbClr r="0" g="0" b="0"/>
            </a:effectRef>
            <a:fontRef idx="minor"/>
          </p:style>
        </p:sp>
      </p:grpSp>
      <p:sp>
        <p:nvSpPr>
          <p:cNvPr id="665" name="CustomShape 6"/>
          <p:cNvSpPr/>
          <p:nvPr/>
        </p:nvSpPr>
        <p:spPr>
          <a:xfrm>
            <a:off x="1524000" y="285840"/>
            <a:ext cx="9143640" cy="821880"/>
          </a:xfrm>
          <a:prstGeom prst="rect">
            <a:avLst/>
          </a:prstGeom>
          <a:noFill/>
          <a:ln w="12600">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00000"/>
              </a:lnSpc>
            </a:pPr>
            <a:r>
              <a:rPr lang="es-CU" sz="2400" spc="-1">
                <a:solidFill>
                  <a:srgbClr val="00B0F0"/>
                </a:solidFill>
                <a:latin typeface="Cambria Math"/>
                <a:ea typeface="Cambria Math"/>
              </a:rPr>
              <a:t>II. 2. </a:t>
            </a:r>
            <a:r>
              <a:rPr lang="es-CU" sz="2400" spc="-1">
                <a:solidFill>
                  <a:srgbClr val="000000"/>
                </a:solidFill>
                <a:latin typeface="Cambria Math"/>
                <a:ea typeface="Cambria Math"/>
              </a:rPr>
              <a:t>FARINGE: Situación. Porciones. Funciones. Comunicación.  Relaciones.</a:t>
            </a:r>
            <a:endParaRPr lang="es-CU" sz="2400" spc="-1">
              <a:latin typeface="Arial"/>
            </a:endParaRPr>
          </a:p>
        </p:txBody>
      </p:sp>
      <p:sp>
        <p:nvSpPr>
          <p:cNvPr id="666" name="CustomShape 7"/>
          <p:cNvSpPr/>
          <p:nvPr/>
        </p:nvSpPr>
        <p:spPr>
          <a:xfrm>
            <a:off x="4051200" y="2286000"/>
            <a:ext cx="342720" cy="485280"/>
          </a:xfrm>
          <a:prstGeom prst="ellipse">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s-CU" sz="2800" b="1" spc="-1">
                <a:solidFill>
                  <a:srgbClr val="000000"/>
                </a:solidFill>
                <a:latin typeface="Calibri"/>
              </a:rPr>
              <a:t>1</a:t>
            </a:r>
            <a:endParaRPr lang="es-CU" sz="2800" spc="-1">
              <a:latin typeface="Arial"/>
            </a:endParaRPr>
          </a:p>
        </p:txBody>
      </p:sp>
      <p:sp>
        <p:nvSpPr>
          <p:cNvPr id="667" name="CustomShape 8"/>
          <p:cNvSpPr/>
          <p:nvPr/>
        </p:nvSpPr>
        <p:spPr>
          <a:xfrm>
            <a:off x="4051200" y="3071880"/>
            <a:ext cx="342720" cy="485280"/>
          </a:xfrm>
          <a:prstGeom prst="ellipse">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s-CU" sz="2800" b="1" spc="-1">
                <a:solidFill>
                  <a:srgbClr val="000000"/>
                </a:solidFill>
                <a:latin typeface="Calibri"/>
              </a:rPr>
              <a:t>2</a:t>
            </a:r>
            <a:endParaRPr lang="es-CU" sz="2800" spc="-1">
              <a:latin typeface="Arial"/>
            </a:endParaRPr>
          </a:p>
        </p:txBody>
      </p:sp>
      <p:sp>
        <p:nvSpPr>
          <p:cNvPr id="668" name="CustomShape 9"/>
          <p:cNvSpPr/>
          <p:nvPr/>
        </p:nvSpPr>
        <p:spPr>
          <a:xfrm>
            <a:off x="4265760" y="3857760"/>
            <a:ext cx="342720" cy="485280"/>
          </a:xfrm>
          <a:prstGeom prst="ellipse">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s-CU" sz="2600" b="1" spc="-1">
                <a:solidFill>
                  <a:srgbClr val="000000"/>
                </a:solidFill>
                <a:latin typeface="Calibri"/>
              </a:rPr>
              <a:t>3</a:t>
            </a:r>
            <a:endParaRPr lang="es-CU" sz="2600" spc="-1">
              <a:latin typeface="Arial"/>
            </a:endParaRPr>
          </a:p>
        </p:txBody>
      </p:sp>
      <p:pic>
        <p:nvPicPr>
          <p:cNvPr id="669" name="Picture 2" descr="Carótida común, externa e interna"/>
          <p:cNvPicPr/>
          <p:nvPr/>
        </p:nvPicPr>
        <p:blipFill>
          <a:blip r:embed="rId4"/>
          <a:stretch/>
        </p:blipFill>
        <p:spPr>
          <a:xfrm>
            <a:off x="7453200" y="1714680"/>
            <a:ext cx="2999880" cy="4849560"/>
          </a:xfrm>
          <a:prstGeom prst="rect">
            <a:avLst/>
          </a:prstGeom>
          <a:ln>
            <a:noFill/>
          </a:ln>
        </p:spPr>
      </p:pic>
      <p:sp>
        <p:nvSpPr>
          <p:cNvPr id="670" name="Line 10"/>
          <p:cNvSpPr/>
          <p:nvPr/>
        </p:nvSpPr>
        <p:spPr>
          <a:xfrm flipV="1">
            <a:off x="7167360" y="5214600"/>
            <a:ext cx="1857240" cy="214560"/>
          </a:xfrm>
          <a:prstGeom prst="line">
            <a:avLst/>
          </a:prstGeom>
          <a:ln w="38160">
            <a:solidFill>
              <a:srgbClr val="000000"/>
            </a:solidFill>
            <a:round/>
            <a:tailEnd type="triangle" w="med" len="med"/>
          </a:ln>
        </p:spPr>
        <p:style>
          <a:lnRef idx="0">
            <a:scrgbClr r="0" g="0" b="0"/>
          </a:lnRef>
          <a:fillRef idx="0">
            <a:scrgbClr r="0" g="0" b="0"/>
          </a:fillRef>
          <a:effectRef idx="0">
            <a:scrgbClr r="0" g="0" b="0"/>
          </a:effectRef>
          <a:fontRef idx="minor"/>
        </p:style>
      </p:sp>
      <p:sp>
        <p:nvSpPr>
          <p:cNvPr id="671" name="Line 11"/>
          <p:cNvSpPr/>
          <p:nvPr/>
        </p:nvSpPr>
        <p:spPr>
          <a:xfrm flipV="1">
            <a:off x="7092840" y="4714560"/>
            <a:ext cx="2146320" cy="701640"/>
          </a:xfrm>
          <a:prstGeom prst="line">
            <a:avLst/>
          </a:prstGeom>
          <a:ln w="38160">
            <a:solidFill>
              <a:srgbClr val="000000"/>
            </a:solidFill>
            <a:round/>
            <a:tailEnd type="triangle" w="med" len="med"/>
          </a:ln>
        </p:spPr>
        <p:style>
          <a:lnRef idx="0">
            <a:scrgbClr r="0" g="0" b="0"/>
          </a:lnRef>
          <a:fillRef idx="0">
            <a:scrgbClr r="0" g="0" b="0"/>
          </a:fillRef>
          <a:effectRef idx="0">
            <a:scrgbClr r="0" g="0" b="0"/>
          </a:effectRef>
          <a:fontRef idx="minor"/>
        </p:style>
      </p:sp>
      <p:sp>
        <p:nvSpPr>
          <p:cNvPr id="672" name="TextShape 12"/>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3365894129"/>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 name="TextShape 1"/>
          <p:cNvSpPr txBox="1"/>
          <p:nvPr/>
        </p:nvSpPr>
        <p:spPr>
          <a:xfrm>
            <a:off x="1847640" y="188640"/>
            <a:ext cx="8229240" cy="5681160"/>
          </a:xfrm>
          <a:prstGeom prst="rect">
            <a:avLst/>
          </a:prstGeom>
          <a:noFill/>
          <a:ln>
            <a:noFill/>
          </a:ln>
        </p:spPr>
        <p:txBody>
          <a:bodyPr lIns="0" rIns="0">
            <a:normAutofit/>
          </a:bodyPr>
          <a:lstStyle/>
          <a:p>
            <a:pPr algn="just">
              <a:lnSpc>
                <a:spcPct val="90000"/>
              </a:lnSpc>
              <a:spcBef>
                <a:spcPts val="1199"/>
              </a:spcBef>
            </a:pPr>
            <a:r>
              <a:rPr lang="es-ES" sz="2800" b="1" spc="-1">
                <a:solidFill>
                  <a:srgbClr val="404040"/>
                </a:solidFill>
                <a:latin typeface="Cambria Math"/>
                <a:ea typeface="Cambria Math"/>
              </a:rPr>
              <a:t>III. A la consulta de ORL llega un paciente que refiere que hace aproximadamente 1 mes presenta disfonía (ronquera), el médico examina al paciente y diagnostica nódulos en las cuerdas vocales. </a:t>
            </a:r>
            <a:endParaRPr lang="es-ES" sz="2800" spc="-1">
              <a:solidFill>
                <a:srgbClr val="404040"/>
              </a:solidFill>
              <a:latin typeface="Calibri"/>
            </a:endParaRPr>
          </a:p>
        </p:txBody>
      </p:sp>
      <p:pic>
        <p:nvPicPr>
          <p:cNvPr id="675" name="Picture 2" descr="Laringe inspección"/>
          <p:cNvPicPr/>
          <p:nvPr/>
        </p:nvPicPr>
        <p:blipFill>
          <a:blip r:embed="rId2"/>
          <a:stretch/>
        </p:blipFill>
        <p:spPr>
          <a:xfrm>
            <a:off x="3143640" y="1926720"/>
            <a:ext cx="6229080" cy="4814280"/>
          </a:xfrm>
          <a:prstGeom prst="rect">
            <a:avLst/>
          </a:prstGeom>
          <a:ln>
            <a:noFill/>
          </a:ln>
        </p:spPr>
      </p:pic>
      <p:sp>
        <p:nvSpPr>
          <p:cNvPr id="676" name="TextShape 2"/>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3181307139"/>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 name="TextShape 1"/>
          <p:cNvSpPr txBox="1"/>
          <p:nvPr/>
        </p:nvSpPr>
        <p:spPr>
          <a:xfrm>
            <a:off x="1952760" y="714240"/>
            <a:ext cx="8229240" cy="5681160"/>
          </a:xfrm>
          <a:prstGeom prst="rect">
            <a:avLst/>
          </a:prstGeom>
          <a:noFill/>
          <a:ln>
            <a:noFill/>
          </a:ln>
        </p:spPr>
        <p:txBody>
          <a:bodyPr lIns="0" rIns="0">
            <a:normAutofit/>
          </a:bodyPr>
          <a:lstStyle/>
          <a:p>
            <a:pPr marL="274320" indent="-273960" algn="just">
              <a:lnSpc>
                <a:spcPct val="90000"/>
              </a:lnSpc>
              <a:spcBef>
                <a:spcPts val="1199"/>
              </a:spcBef>
            </a:pPr>
            <a:endParaRPr lang="es-ES" sz="2000" spc="-1">
              <a:solidFill>
                <a:srgbClr val="404040"/>
              </a:solidFill>
              <a:latin typeface="Calibri"/>
            </a:endParaRPr>
          </a:p>
          <a:p>
            <a:pPr marL="393120" algn="just">
              <a:lnSpc>
                <a:spcPct val="90000"/>
              </a:lnSpc>
              <a:spcBef>
                <a:spcPts val="201"/>
              </a:spcBef>
            </a:pPr>
            <a:r>
              <a:rPr lang="es-ES" sz="2600" spc="-1">
                <a:solidFill>
                  <a:srgbClr val="404040"/>
                </a:solidFill>
                <a:latin typeface="Cambria Math"/>
                <a:ea typeface="Cambria Math"/>
              </a:rPr>
              <a:t>III. Preguntas</a:t>
            </a:r>
            <a:endParaRPr lang="es-ES" sz="2600" spc="-1">
              <a:solidFill>
                <a:srgbClr val="404040"/>
              </a:solidFill>
              <a:latin typeface="Calibri"/>
            </a:endParaRPr>
          </a:p>
          <a:p>
            <a:endParaRPr lang="es-ES" sz="2600" spc="-1">
              <a:solidFill>
                <a:srgbClr val="404040"/>
              </a:solidFill>
              <a:latin typeface="Calibri"/>
            </a:endParaRPr>
          </a:p>
          <a:p>
            <a:pPr marL="907560" lvl="1" indent="-514080" algn="just">
              <a:lnSpc>
                <a:spcPct val="90000"/>
              </a:lnSpc>
              <a:spcBef>
                <a:spcPts val="201"/>
              </a:spcBef>
              <a:buClr>
                <a:srgbClr val="99CB38"/>
              </a:buClr>
              <a:buFont typeface="Calibri Light"/>
              <a:buAutoNum type="arabicPeriod"/>
            </a:pPr>
            <a:r>
              <a:rPr lang="es-ES" sz="2600" spc="-1">
                <a:solidFill>
                  <a:srgbClr val="404040"/>
                </a:solidFill>
                <a:latin typeface="Cambria Math"/>
                <a:ea typeface="Cambria Math"/>
              </a:rPr>
              <a:t>¿Qué porción del aparato respiratorio se encuentra afectada? ¿Cuál es su situación y qué funciones realiza? Señale sus relaciones anatómicas.</a:t>
            </a:r>
            <a:endParaRPr lang="es-ES" sz="2600" spc="-1">
              <a:solidFill>
                <a:srgbClr val="404040"/>
              </a:solidFill>
              <a:latin typeface="Calibri"/>
            </a:endParaRPr>
          </a:p>
          <a:p>
            <a:pPr marL="907560" lvl="1" indent="-514080" algn="just">
              <a:lnSpc>
                <a:spcPct val="90000"/>
              </a:lnSpc>
              <a:spcBef>
                <a:spcPts val="201"/>
              </a:spcBef>
              <a:buClr>
                <a:srgbClr val="99CB38"/>
              </a:buClr>
              <a:buFont typeface="Calibri Light"/>
              <a:buAutoNum type="arabicPeriod"/>
            </a:pPr>
            <a:r>
              <a:rPr lang="es-ES" sz="2600" spc="-1">
                <a:solidFill>
                  <a:srgbClr val="404040"/>
                </a:solidFill>
                <a:latin typeface="Cambria Math"/>
                <a:ea typeface="Cambria Math"/>
              </a:rPr>
              <a:t>Describa brevemente la configuración externa de este órgano (cartílagos, ligamentos, músculos más importantes).</a:t>
            </a:r>
            <a:endParaRPr lang="es-ES" sz="2600" spc="-1">
              <a:solidFill>
                <a:srgbClr val="404040"/>
              </a:solidFill>
              <a:latin typeface="Calibri"/>
            </a:endParaRPr>
          </a:p>
          <a:p>
            <a:pPr marL="907560" lvl="1" indent="-514080" algn="just">
              <a:lnSpc>
                <a:spcPct val="90000"/>
              </a:lnSpc>
              <a:spcBef>
                <a:spcPts val="201"/>
              </a:spcBef>
              <a:buClr>
                <a:srgbClr val="99CB38"/>
              </a:buClr>
              <a:buFont typeface="Calibri Light"/>
              <a:buAutoNum type="arabicPeriod"/>
            </a:pPr>
            <a:r>
              <a:rPr lang="es-ES" sz="2600" spc="-1">
                <a:solidFill>
                  <a:srgbClr val="404040"/>
                </a:solidFill>
                <a:latin typeface="Cambria Math"/>
                <a:ea typeface="Cambria Math"/>
              </a:rPr>
              <a:t>Describa su cavidad (Porciones). Identifique en las imágenes orificio de entrada, pliegues vestibulares, pliegues vocales, hendidura vestibular  y hendidura  glótica así como los ventrículos laríngeos.</a:t>
            </a:r>
            <a:endParaRPr lang="es-ES" sz="2600" spc="-1">
              <a:solidFill>
                <a:srgbClr val="404040"/>
              </a:solidFill>
              <a:latin typeface="Calibri"/>
            </a:endParaRPr>
          </a:p>
          <a:p>
            <a:pPr>
              <a:lnSpc>
                <a:spcPct val="90000"/>
              </a:lnSpc>
              <a:spcBef>
                <a:spcPts val="1199"/>
              </a:spcBef>
            </a:pPr>
            <a:endParaRPr lang="es-ES" sz="2600" spc="-1">
              <a:solidFill>
                <a:srgbClr val="404040"/>
              </a:solidFill>
              <a:latin typeface="Calibri"/>
            </a:endParaRPr>
          </a:p>
        </p:txBody>
      </p:sp>
      <p:sp>
        <p:nvSpPr>
          <p:cNvPr id="678" name="TextShape 2"/>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2241002728"/>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 name="TextShape 1"/>
          <p:cNvSpPr txBox="1"/>
          <p:nvPr/>
        </p:nvSpPr>
        <p:spPr>
          <a:xfrm>
            <a:off x="2024040" y="642960"/>
            <a:ext cx="8229240" cy="1142640"/>
          </a:xfrm>
          <a:prstGeom prst="rect">
            <a:avLst/>
          </a:prstGeom>
          <a:noFill/>
          <a:ln>
            <a:noFill/>
          </a:ln>
        </p:spPr>
        <p:txBody>
          <a:bodyPr anchor="b">
            <a:noAutofit/>
          </a:bodyPr>
          <a:lstStyle/>
          <a:p>
            <a:pPr>
              <a:lnSpc>
                <a:spcPct val="85000"/>
              </a:lnSpc>
            </a:pPr>
            <a:r>
              <a:rPr lang="es-ES" sz="3200" spc="-52">
                <a:solidFill>
                  <a:srgbClr val="00B0F0"/>
                </a:solidFill>
                <a:latin typeface="Cambria Math"/>
                <a:ea typeface="Cambria Math"/>
              </a:rPr>
              <a:t>III. 1. </a:t>
            </a:r>
            <a:r>
              <a:rPr lang="es-ES" sz="3200" spc="-52">
                <a:solidFill>
                  <a:srgbClr val="000000"/>
                </a:solidFill>
                <a:latin typeface="Cambria Math"/>
                <a:ea typeface="Cambria Math"/>
              </a:rPr>
              <a:t>Estructura afectada. Situación. Funciones. Relaciones.</a:t>
            </a:r>
            <a:endParaRPr lang="es-ES" sz="3200" spc="-1">
              <a:solidFill>
                <a:srgbClr val="000000"/>
              </a:solidFill>
              <a:latin typeface="Arial"/>
            </a:endParaRPr>
          </a:p>
        </p:txBody>
      </p:sp>
      <p:pic>
        <p:nvPicPr>
          <p:cNvPr id="680" name="Picture 2" descr="Carótida común, externa e interna"/>
          <p:cNvPicPr/>
          <p:nvPr/>
        </p:nvPicPr>
        <p:blipFill>
          <a:blip r:embed="rId3"/>
          <a:stretch/>
        </p:blipFill>
        <p:spPr>
          <a:xfrm>
            <a:off x="7387410" y="1714680"/>
            <a:ext cx="3428640" cy="4849560"/>
          </a:xfrm>
          <a:prstGeom prst="rect">
            <a:avLst/>
          </a:prstGeom>
          <a:ln>
            <a:noFill/>
          </a:ln>
        </p:spPr>
      </p:pic>
      <p:pic>
        <p:nvPicPr>
          <p:cNvPr id="681" name="Imagen 1"/>
          <p:cNvPicPr/>
          <p:nvPr/>
        </p:nvPicPr>
        <p:blipFill>
          <a:blip r:embed="rId4"/>
          <a:stretch/>
        </p:blipFill>
        <p:spPr>
          <a:xfrm>
            <a:off x="417688" y="1810800"/>
            <a:ext cx="1872000" cy="2775240"/>
          </a:xfrm>
          <a:prstGeom prst="rect">
            <a:avLst/>
          </a:prstGeom>
          <a:ln>
            <a:noFill/>
          </a:ln>
        </p:spPr>
      </p:pic>
      <p:sp>
        <p:nvSpPr>
          <p:cNvPr id="682" name="TextShape 2"/>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pic>
        <p:nvPicPr>
          <p:cNvPr id="683" name="Imagen 682"/>
          <p:cNvPicPr/>
          <p:nvPr/>
        </p:nvPicPr>
        <p:blipFill>
          <a:blip r:embed="rId5"/>
          <a:stretch/>
        </p:blipFill>
        <p:spPr>
          <a:xfrm>
            <a:off x="2971920" y="1701720"/>
            <a:ext cx="4305240" cy="4788000"/>
          </a:xfrm>
          <a:prstGeom prst="rect">
            <a:avLst/>
          </a:prstGeom>
          <a:ln>
            <a:noFill/>
          </a:ln>
        </p:spPr>
      </p:pic>
    </p:spTree>
    <p:extLst>
      <p:ext uri="{BB962C8B-B14F-4D97-AF65-F5344CB8AC3E}">
        <p14:creationId xmlns:p14="http://schemas.microsoft.com/office/powerpoint/2010/main" val="4044572673"/>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Text Box 3"/>
          <p:cNvSpPr txBox="1">
            <a:spLocks noChangeArrowheads="1"/>
          </p:cNvSpPr>
          <p:nvPr/>
        </p:nvSpPr>
        <p:spPr bwMode="auto">
          <a:xfrm>
            <a:off x="2737602" y="467560"/>
            <a:ext cx="7467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s-ES" sz="2800" dirty="0" err="1">
                <a:latin typeface="Arial Black" panose="020B0A04020102020204" pitchFamily="34" charset="0"/>
              </a:rPr>
              <a:t>Relaciones</a:t>
            </a:r>
            <a:r>
              <a:rPr lang="en-US" altLang="es-ES" sz="2800" dirty="0">
                <a:latin typeface="Arial Black" panose="020B0A04020102020204" pitchFamily="34" charset="0"/>
              </a:rPr>
              <a:t> </a:t>
            </a:r>
            <a:r>
              <a:rPr lang="en-US" altLang="es-ES" sz="2800" dirty="0" err="1">
                <a:latin typeface="Arial Black" panose="020B0A04020102020204" pitchFamily="34" charset="0"/>
              </a:rPr>
              <a:t>anatómicas</a:t>
            </a:r>
            <a:r>
              <a:rPr lang="en-US" altLang="es-ES" sz="2800" dirty="0">
                <a:latin typeface="Arial Black" panose="020B0A04020102020204" pitchFamily="34" charset="0"/>
              </a:rPr>
              <a:t> de la </a:t>
            </a:r>
            <a:r>
              <a:rPr lang="en-US" altLang="es-ES" sz="2800" dirty="0" err="1">
                <a:latin typeface="Arial Black" panose="020B0A04020102020204" pitchFamily="34" charset="0"/>
              </a:rPr>
              <a:t>L</a:t>
            </a:r>
            <a:r>
              <a:rPr lang="en-US" altLang="es-ES" sz="2800" b="1" dirty="0" err="1">
                <a:latin typeface="Arial Black" panose="020B0A04020102020204" pitchFamily="34" charset="0"/>
              </a:rPr>
              <a:t>aringe</a:t>
            </a:r>
            <a:r>
              <a:rPr lang="en-US" altLang="es-ES" sz="2800" b="1" dirty="0">
                <a:latin typeface="Arial Black" panose="020B0A04020102020204" pitchFamily="34" charset="0"/>
              </a:rPr>
              <a:t>:</a:t>
            </a:r>
          </a:p>
        </p:txBody>
      </p:sp>
      <p:graphicFrame>
        <p:nvGraphicFramePr>
          <p:cNvPr id="293914" name="Group 26"/>
          <p:cNvGraphicFramePr>
            <a:graphicFrameLocks noGrp="1"/>
          </p:cNvGraphicFramePr>
          <p:nvPr>
            <p:ph sz="half" idx="2"/>
            <p:extLst/>
          </p:nvPr>
        </p:nvGraphicFramePr>
        <p:xfrm>
          <a:off x="5330885" y="1714501"/>
          <a:ext cx="6729413" cy="3467099"/>
        </p:xfrm>
        <a:graphic>
          <a:graphicData uri="http://schemas.openxmlformats.org/drawingml/2006/table">
            <a:tbl>
              <a:tblPr/>
              <a:tblGrid>
                <a:gridCol w="2286015">
                  <a:extLst>
                    <a:ext uri="{9D8B030D-6E8A-4147-A177-3AD203B41FA5}">
                      <a16:colId xmlns:a16="http://schemas.microsoft.com/office/drawing/2014/main" val="20000"/>
                    </a:ext>
                  </a:extLst>
                </a:gridCol>
                <a:gridCol w="1598598">
                  <a:extLst>
                    <a:ext uri="{9D8B030D-6E8A-4147-A177-3AD203B41FA5}">
                      <a16:colId xmlns:a16="http://schemas.microsoft.com/office/drawing/2014/main" val="20001"/>
                    </a:ext>
                  </a:extLst>
                </a:gridCol>
                <a:gridCol w="1473236">
                  <a:extLst>
                    <a:ext uri="{9D8B030D-6E8A-4147-A177-3AD203B41FA5}">
                      <a16:colId xmlns:a16="http://schemas.microsoft.com/office/drawing/2014/main" val="20002"/>
                    </a:ext>
                  </a:extLst>
                </a:gridCol>
                <a:gridCol w="1371564">
                  <a:extLst>
                    <a:ext uri="{9D8B030D-6E8A-4147-A177-3AD203B41FA5}">
                      <a16:colId xmlns:a16="http://schemas.microsoft.com/office/drawing/2014/main" val="20003"/>
                    </a:ext>
                  </a:extLst>
                </a:gridCol>
              </a:tblGrid>
              <a:tr h="793992">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400" b="1" i="0" u="none" strike="noStrike" cap="none" normalizeH="0" baseline="0" noProof="0" dirty="0" smtClean="0">
                          <a:ln>
                            <a:noFill/>
                          </a:ln>
                          <a:solidFill>
                            <a:schemeClr val="tx1"/>
                          </a:solidFill>
                          <a:effectLst/>
                          <a:latin typeface="Cambria" panose="02040503050406030204" pitchFamily="18" charset="0"/>
                          <a:ea typeface="Cambria" panose="02040503050406030204" pitchFamily="18" charset="0"/>
                        </a:rPr>
                        <a:t>Delante</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400" b="1" i="0" u="none" strike="noStrike" cap="none" normalizeH="0" baseline="0" noProof="0" dirty="0" smtClean="0">
                          <a:ln>
                            <a:noFill/>
                          </a:ln>
                          <a:solidFill>
                            <a:schemeClr val="tx1"/>
                          </a:solidFill>
                          <a:effectLst/>
                          <a:latin typeface="Cambria" panose="02040503050406030204" pitchFamily="18" charset="0"/>
                          <a:ea typeface="Cambria" panose="02040503050406030204" pitchFamily="18" charset="0"/>
                        </a:rPr>
                        <a:t>Detrás</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400" b="1" i="0" u="none" strike="noStrike" cap="none" normalizeH="0" baseline="0" noProof="0" smtClean="0">
                          <a:ln>
                            <a:noFill/>
                          </a:ln>
                          <a:solidFill>
                            <a:schemeClr val="tx1"/>
                          </a:solidFill>
                          <a:effectLst/>
                          <a:latin typeface="Cambria" panose="02040503050406030204" pitchFamily="18" charset="0"/>
                          <a:ea typeface="Cambria" panose="02040503050406030204" pitchFamily="18" charset="0"/>
                        </a:rPr>
                        <a:t>Lateral-</a:t>
                      </a:r>
                      <a:r>
                        <a:rPr kumimoji="0" lang="es-ES" sz="2000" b="1" i="0" u="none" strike="noStrike" cap="none" normalizeH="0" baseline="0" noProof="0" smtClean="0">
                          <a:ln>
                            <a:noFill/>
                          </a:ln>
                          <a:solidFill>
                            <a:schemeClr val="tx1"/>
                          </a:solidFill>
                          <a:effectLst/>
                          <a:latin typeface="Cambria" panose="02040503050406030204" pitchFamily="18" charset="0"/>
                          <a:ea typeface="Cambria" panose="02040503050406030204" pitchFamily="18" charset="0"/>
                        </a:rPr>
                        <a:t>mente</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400" b="1" i="0" u="none" strike="noStrike" cap="none" normalizeH="0" baseline="0" noProof="0" smtClean="0">
                          <a:ln>
                            <a:noFill/>
                          </a:ln>
                          <a:solidFill>
                            <a:schemeClr val="tx1"/>
                          </a:solidFill>
                          <a:effectLst/>
                          <a:latin typeface="Cambria" panose="02040503050406030204" pitchFamily="18" charset="0"/>
                          <a:ea typeface="Cambria" panose="02040503050406030204" pitchFamily="18" charset="0"/>
                        </a:rPr>
                        <a:t>Debajo</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60158">
                <a:tc rowSpan="2">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000" b="1" i="0" u="none" strike="noStrike" cap="none" normalizeH="0" baseline="0" noProof="0" dirty="0" smtClean="0">
                          <a:ln>
                            <a:noFill/>
                          </a:ln>
                          <a:solidFill>
                            <a:schemeClr val="tx1"/>
                          </a:solidFill>
                          <a:effectLst/>
                          <a:latin typeface="Cambria" panose="02040503050406030204" pitchFamily="18" charset="0"/>
                          <a:ea typeface="Cambria" panose="02040503050406030204" pitchFamily="18" charset="0"/>
                        </a:rPr>
                        <a:t>Piel</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000" b="0" i="0" u="none" strike="noStrike" cap="none" normalizeH="0" baseline="0" noProof="0" dirty="0" smtClean="0">
                          <a:ln>
                            <a:noFill/>
                          </a:ln>
                          <a:solidFill>
                            <a:schemeClr val="tx1"/>
                          </a:solidFill>
                          <a:effectLst/>
                          <a:latin typeface="Cambria" panose="02040503050406030204" pitchFamily="18" charset="0"/>
                          <a:ea typeface="Cambria" panose="02040503050406030204" pitchFamily="18" charset="0"/>
                        </a:rPr>
                        <a:t>M. </a:t>
                      </a:r>
                      <a:r>
                        <a:rPr kumimoji="0" lang="es-ES" sz="2000" b="0" i="0" u="none" strike="noStrike" cap="none" normalizeH="0" baseline="0" noProof="0" dirty="0" err="1" smtClean="0">
                          <a:ln>
                            <a:noFill/>
                          </a:ln>
                          <a:solidFill>
                            <a:schemeClr val="tx1"/>
                          </a:solidFill>
                          <a:effectLst/>
                          <a:latin typeface="Cambria" panose="02040503050406030204" pitchFamily="18" charset="0"/>
                          <a:ea typeface="Cambria" panose="02040503050406030204" pitchFamily="18" charset="0"/>
                        </a:rPr>
                        <a:t>Platisma</a:t>
                      </a:r>
                      <a:endParaRPr kumimoji="0" lang="es-ES" sz="2000" b="0" i="0" u="none" strike="noStrike" cap="none" normalizeH="0" baseline="0" noProof="0" dirty="0" smtClean="0">
                        <a:ln>
                          <a:noFill/>
                        </a:ln>
                        <a:solidFill>
                          <a:schemeClr val="tx1"/>
                        </a:solidFill>
                        <a:effectLst/>
                        <a:latin typeface="Cambria" panose="02040503050406030204" pitchFamily="18" charset="0"/>
                        <a:ea typeface="Cambria" panose="02040503050406030204" pitchFamily="18" charset="0"/>
                      </a:endParaRP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000" b="0" i="0" u="none" strike="noStrike" cap="none" normalizeH="0" baseline="0" noProof="0" dirty="0" smtClean="0">
                          <a:ln>
                            <a:noFill/>
                          </a:ln>
                          <a:solidFill>
                            <a:schemeClr val="tx1"/>
                          </a:solidFill>
                          <a:effectLst/>
                          <a:latin typeface="Cambria" panose="02040503050406030204" pitchFamily="18" charset="0"/>
                          <a:ea typeface="Cambria" panose="02040503050406030204" pitchFamily="18" charset="0"/>
                        </a:rPr>
                        <a:t>Fascia cervical, </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000" b="1" i="0" u="none" strike="noStrike" cap="none" normalizeH="0" baseline="0" noProof="0" dirty="0" smtClean="0">
                          <a:ln>
                            <a:noFill/>
                          </a:ln>
                          <a:solidFill>
                            <a:schemeClr val="tx1"/>
                          </a:solidFill>
                          <a:effectLst/>
                          <a:latin typeface="Cambria" panose="02040503050406030204" pitchFamily="18" charset="0"/>
                          <a:ea typeface="Cambria" panose="02040503050406030204" pitchFamily="18" charset="0"/>
                        </a:rPr>
                        <a:t>M. </a:t>
                      </a:r>
                      <a:r>
                        <a:rPr kumimoji="0" lang="es-ES" sz="2000" b="1" i="0" u="none" strike="noStrike" cap="none" normalizeH="0" baseline="0" noProof="0" dirty="0" err="1" smtClean="0">
                          <a:ln>
                            <a:noFill/>
                          </a:ln>
                          <a:solidFill>
                            <a:schemeClr val="tx1"/>
                          </a:solidFill>
                          <a:effectLst/>
                          <a:latin typeface="Cambria" panose="02040503050406030204" pitchFamily="18" charset="0"/>
                          <a:ea typeface="Cambria" panose="02040503050406030204" pitchFamily="18" charset="0"/>
                        </a:rPr>
                        <a:t>Infrahioideos</a:t>
                      </a:r>
                      <a:r>
                        <a:rPr kumimoji="0" lang="es-ES" sz="2000" b="1" i="0" u="none" strike="noStrike" cap="none" normalizeH="0" baseline="0" noProof="0" dirty="0" smtClean="0">
                          <a:ln>
                            <a:noFill/>
                          </a:ln>
                          <a:solidFill>
                            <a:schemeClr val="tx1"/>
                          </a:solidFill>
                          <a:effectLst/>
                          <a:latin typeface="Cambria" panose="02040503050406030204" pitchFamily="18" charset="0"/>
                          <a:ea typeface="Cambria" panose="02040503050406030204" pitchFamily="18" charset="0"/>
                        </a:rPr>
                        <a:t> </a:t>
                      </a:r>
                      <a:r>
                        <a:rPr kumimoji="0" lang="es-ES" sz="2000" b="0" i="0" u="none" strike="noStrike" cap="none" normalizeH="0" baseline="0" noProof="0" dirty="0" smtClean="0">
                          <a:ln>
                            <a:noFill/>
                          </a:ln>
                          <a:solidFill>
                            <a:schemeClr val="tx1"/>
                          </a:solidFill>
                          <a:effectLst/>
                          <a:latin typeface="Cambria" panose="02040503050406030204" pitchFamily="18" charset="0"/>
                          <a:ea typeface="Cambria" panose="02040503050406030204" pitchFamily="18" charset="0"/>
                        </a:rPr>
                        <a:t>(MEH, MET, MOH), </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000" b="1" i="0" u="none" strike="noStrike" cap="none" normalizeH="0" baseline="0" noProof="0" dirty="0" smtClean="0">
                          <a:ln>
                            <a:noFill/>
                          </a:ln>
                          <a:solidFill>
                            <a:schemeClr val="tx1"/>
                          </a:solidFill>
                          <a:effectLst/>
                          <a:latin typeface="Cambria" panose="02040503050406030204" pitchFamily="18" charset="0"/>
                          <a:ea typeface="Cambria" panose="02040503050406030204" pitchFamily="18" charset="0"/>
                        </a:rPr>
                        <a:t>Lóbulos laterales Glándula tiroides</a:t>
                      </a: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000" b="1" i="0" u="none" strike="noStrike" cap="none" normalizeH="0" baseline="0" noProof="0" dirty="0" smtClean="0">
                          <a:ln>
                            <a:noFill/>
                          </a:ln>
                          <a:solidFill>
                            <a:schemeClr val="tx1"/>
                          </a:solidFill>
                          <a:effectLst/>
                          <a:latin typeface="Cambria" panose="02040503050406030204" pitchFamily="18" charset="0"/>
                          <a:ea typeface="Cambria" panose="02040503050406030204" pitchFamily="18" charset="0"/>
                        </a:rPr>
                        <a:t>Faringe</a:t>
                      </a:r>
                      <a:r>
                        <a:rPr kumimoji="0" lang="es-ES" sz="2000" b="0" i="0" u="none" strike="noStrike" cap="none" normalizeH="0" baseline="0" noProof="0" dirty="0" smtClean="0">
                          <a:ln>
                            <a:noFill/>
                          </a:ln>
                          <a:solidFill>
                            <a:schemeClr val="tx1"/>
                          </a:solidFill>
                          <a:effectLst/>
                          <a:latin typeface="Cambria" panose="02040503050406030204" pitchFamily="18" charset="0"/>
                          <a:ea typeface="Cambria" panose="02040503050406030204" pitchFamily="18" charset="0"/>
                        </a:rPr>
                        <a:t>,</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000" b="0" i="0" u="none" strike="noStrike" cap="none" normalizeH="0" baseline="0" noProof="0" dirty="0" smtClean="0">
                          <a:ln>
                            <a:noFill/>
                          </a:ln>
                          <a:solidFill>
                            <a:schemeClr val="tx1"/>
                          </a:solidFill>
                          <a:effectLst/>
                          <a:latin typeface="Cambria" panose="02040503050406030204" pitchFamily="18" charset="0"/>
                          <a:ea typeface="Cambria" panose="02040503050406030204" pitchFamily="18" charset="0"/>
                        </a:rPr>
                        <a:t>M. pre-vertebrales,</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000" b="1" i="0" u="none" strike="noStrike" cap="none" normalizeH="0" baseline="0" noProof="0" dirty="0" smtClean="0">
                          <a:ln>
                            <a:noFill/>
                          </a:ln>
                          <a:solidFill>
                            <a:schemeClr val="tx1"/>
                          </a:solidFill>
                          <a:effectLst/>
                          <a:latin typeface="Cambria" panose="02040503050406030204" pitchFamily="18" charset="0"/>
                          <a:ea typeface="Cambria" panose="02040503050406030204" pitchFamily="18" charset="0"/>
                        </a:rPr>
                        <a:t>III-IV-V Vértebras Cervicales</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000" b="1" i="0" u="none" strike="noStrike" cap="none" normalizeH="0" baseline="0" noProof="0" dirty="0" smtClean="0">
                          <a:ln>
                            <a:noFill/>
                          </a:ln>
                          <a:solidFill>
                            <a:schemeClr val="tx1"/>
                          </a:solidFill>
                          <a:effectLst/>
                          <a:latin typeface="Cambria" panose="02040503050406030204" pitchFamily="18" charset="0"/>
                          <a:ea typeface="Cambria" panose="02040503050406030204" pitchFamily="18" charset="0"/>
                        </a:rPr>
                        <a:t>Paquete </a:t>
                      </a:r>
                      <a:r>
                        <a:rPr kumimoji="0" lang="es-ES" sz="2000" b="1" i="0" u="none" strike="noStrike" cap="none" normalizeH="0" baseline="0" noProof="0" dirty="0" err="1" smtClean="0">
                          <a:ln>
                            <a:noFill/>
                          </a:ln>
                          <a:solidFill>
                            <a:schemeClr val="tx1"/>
                          </a:solidFill>
                          <a:effectLst/>
                          <a:latin typeface="Cambria" panose="02040503050406030204" pitchFamily="18" charset="0"/>
                          <a:ea typeface="Cambria" panose="02040503050406030204" pitchFamily="18" charset="0"/>
                        </a:rPr>
                        <a:t>vásculo</a:t>
                      </a:r>
                      <a:r>
                        <a:rPr kumimoji="0" lang="es-ES" sz="2000" b="1" i="0" u="none" strike="noStrike" cap="none" normalizeH="0" baseline="0" noProof="0" dirty="0" smtClean="0">
                          <a:ln>
                            <a:noFill/>
                          </a:ln>
                          <a:solidFill>
                            <a:schemeClr val="tx1"/>
                          </a:solidFill>
                          <a:effectLst/>
                          <a:latin typeface="Cambria" panose="02040503050406030204" pitchFamily="18" charset="0"/>
                          <a:ea typeface="Cambria" panose="02040503050406030204" pitchFamily="18" charset="0"/>
                        </a:rPr>
                        <a:t>-nervioso del cuello</a:t>
                      </a:r>
                      <a:r>
                        <a:rPr kumimoji="0" lang="es-ES" sz="2000" b="0" i="0" u="none" strike="noStrike" cap="none" normalizeH="0" baseline="0" noProof="0" dirty="0" smtClean="0">
                          <a:ln>
                            <a:noFill/>
                          </a:ln>
                          <a:solidFill>
                            <a:schemeClr val="tx1"/>
                          </a:solidFill>
                          <a:effectLst/>
                          <a:latin typeface="Cambria" panose="02040503050406030204" pitchFamily="18" charset="0"/>
                          <a:ea typeface="Cambria" panose="02040503050406030204" pitchFamily="18" charset="0"/>
                        </a:rPr>
                        <a:t>: ACC, VYI, N. vago, </a:t>
                      </a:r>
                      <a:r>
                        <a:rPr kumimoji="0" lang="es-ES" sz="2000" b="0" i="0" u="none" strike="noStrike" cap="none" normalizeH="0" baseline="0" noProof="0" dirty="0" err="1" smtClean="0">
                          <a:ln>
                            <a:noFill/>
                          </a:ln>
                          <a:solidFill>
                            <a:schemeClr val="tx1"/>
                          </a:solidFill>
                          <a:effectLst/>
                          <a:latin typeface="Cambria" panose="02040503050406030204" pitchFamily="18" charset="0"/>
                          <a:ea typeface="Cambria" panose="02040503050406030204" pitchFamily="18" charset="0"/>
                        </a:rPr>
                        <a:t>Linfonodos</a:t>
                      </a:r>
                      <a:endParaRPr kumimoji="0" lang="es-ES" sz="2000" b="0" i="0" u="none" strike="noStrike" cap="none" normalizeH="0" baseline="0" noProof="0" dirty="0" smtClean="0">
                        <a:ln>
                          <a:noFill/>
                        </a:ln>
                        <a:solidFill>
                          <a:schemeClr val="tx1"/>
                        </a:solidFill>
                        <a:effectLst/>
                        <a:latin typeface="Cambria" panose="02040503050406030204" pitchFamily="18" charset="0"/>
                        <a:ea typeface="Cambria" panose="02040503050406030204" pitchFamily="18"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000" b="1" i="0" u="none" strike="noStrike" cap="none" normalizeH="0" baseline="0" noProof="0" dirty="0" smtClean="0">
                          <a:ln>
                            <a:noFill/>
                          </a:ln>
                          <a:solidFill>
                            <a:schemeClr val="tx1"/>
                          </a:solidFill>
                          <a:effectLst/>
                          <a:latin typeface="Cambria" panose="02040503050406030204" pitchFamily="18" charset="0"/>
                          <a:ea typeface="Cambria" panose="02040503050406030204" pitchFamily="18" charset="0"/>
                        </a:rPr>
                        <a:t>Tráquea</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812949">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400" b="1" i="0" u="none" strike="noStrike" cap="none" normalizeH="0" baseline="0" noProof="0" dirty="0" smtClean="0">
                          <a:ln>
                            <a:noFill/>
                          </a:ln>
                          <a:solidFill>
                            <a:schemeClr val="tx1"/>
                          </a:solidFill>
                          <a:effectLst/>
                          <a:latin typeface="Cambria" panose="02040503050406030204" pitchFamily="18" charset="0"/>
                          <a:ea typeface="Cambria" panose="02040503050406030204" pitchFamily="18" charset="0"/>
                        </a:rPr>
                        <a:t>Arriba</a:t>
                      </a:r>
                    </a:p>
                    <a:p>
                      <a:pPr marL="0" marR="0" lvl="0" indent="0" algn="l" defTabSz="914400"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s-ES" sz="2000" b="0" i="0" u="none" strike="noStrike" cap="none" normalizeH="0" baseline="0" noProof="0" dirty="0" smtClean="0">
                          <a:ln>
                            <a:noFill/>
                          </a:ln>
                          <a:solidFill>
                            <a:schemeClr val="tx1"/>
                          </a:solidFill>
                          <a:effectLst/>
                          <a:latin typeface="Cambria" panose="02040503050406030204" pitchFamily="18" charset="0"/>
                          <a:ea typeface="Cambria" panose="02040503050406030204" pitchFamily="18" charset="0"/>
                        </a:rPr>
                        <a:t>Hueso </a:t>
                      </a:r>
                      <a:r>
                        <a:rPr kumimoji="0" lang="es-ES" sz="2000" b="1" i="0" u="none" strike="noStrike" cap="none" normalizeH="0" baseline="0" noProof="0" dirty="0" smtClean="0">
                          <a:ln>
                            <a:noFill/>
                          </a:ln>
                          <a:solidFill>
                            <a:schemeClr val="tx1"/>
                          </a:solidFill>
                          <a:effectLst/>
                          <a:latin typeface="Cambria" panose="02040503050406030204" pitchFamily="18" charset="0"/>
                          <a:ea typeface="Cambria" panose="02040503050406030204" pitchFamily="18" charset="0"/>
                        </a:rPr>
                        <a:t>hioides</a:t>
                      </a: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5" name="Picture 2" descr="livingne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853" y="180375"/>
            <a:ext cx="2736784" cy="3064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p:cNvPicPr>
            <a:picLocks noChangeAspect="1"/>
          </p:cNvPicPr>
          <p:nvPr/>
        </p:nvPicPr>
        <p:blipFill>
          <a:blip r:embed="rId3"/>
          <a:stretch>
            <a:fillRect/>
          </a:stretch>
        </p:blipFill>
        <p:spPr>
          <a:xfrm>
            <a:off x="898633" y="3354758"/>
            <a:ext cx="2507927" cy="1696439"/>
          </a:xfrm>
          <a:prstGeom prst="rect">
            <a:avLst/>
          </a:prstGeom>
        </p:spPr>
      </p:pic>
      <p:pic>
        <p:nvPicPr>
          <p:cNvPr id="8" name="Imagen 7"/>
          <p:cNvPicPr>
            <a:picLocks noChangeAspect="1"/>
          </p:cNvPicPr>
          <p:nvPr/>
        </p:nvPicPr>
        <p:blipFill>
          <a:blip r:embed="rId4"/>
          <a:stretch>
            <a:fillRect/>
          </a:stretch>
        </p:blipFill>
        <p:spPr>
          <a:xfrm>
            <a:off x="1107561" y="5049318"/>
            <a:ext cx="2174108" cy="1659520"/>
          </a:xfrm>
          <a:prstGeom prst="rect">
            <a:avLst/>
          </a:prstGeom>
        </p:spPr>
      </p:pic>
    </p:spTree>
    <p:extLst>
      <p:ext uri="{BB962C8B-B14F-4D97-AF65-F5344CB8AC3E}">
        <p14:creationId xmlns:p14="http://schemas.microsoft.com/office/powerpoint/2010/main" val="1392740581"/>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4" name="Picture 3" descr="larin post"/>
          <p:cNvPicPr/>
          <p:nvPr/>
        </p:nvPicPr>
        <p:blipFill>
          <a:blip r:embed="rId3"/>
          <a:stretch/>
        </p:blipFill>
        <p:spPr>
          <a:xfrm>
            <a:off x="1560000" y="1125360"/>
            <a:ext cx="4679640" cy="5090760"/>
          </a:xfrm>
          <a:prstGeom prst="rect">
            <a:avLst/>
          </a:prstGeom>
          <a:ln>
            <a:noFill/>
          </a:ln>
        </p:spPr>
      </p:pic>
      <p:pic>
        <p:nvPicPr>
          <p:cNvPr id="685" name="Picture 2" descr="Esqueleto laríngeo"/>
          <p:cNvPicPr/>
          <p:nvPr/>
        </p:nvPicPr>
        <p:blipFill>
          <a:blip r:embed="rId4"/>
          <a:stretch/>
        </p:blipFill>
        <p:spPr>
          <a:xfrm>
            <a:off x="4944000" y="1428840"/>
            <a:ext cx="2376000" cy="4901760"/>
          </a:xfrm>
          <a:prstGeom prst="rect">
            <a:avLst/>
          </a:prstGeom>
          <a:ln>
            <a:noFill/>
          </a:ln>
        </p:spPr>
      </p:pic>
      <p:sp>
        <p:nvSpPr>
          <p:cNvPr id="686" name="CustomShape 1"/>
          <p:cNvSpPr/>
          <p:nvPr/>
        </p:nvSpPr>
        <p:spPr>
          <a:xfrm>
            <a:off x="1952760" y="501120"/>
            <a:ext cx="9143640" cy="9435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U" sz="2800" spc="-1">
                <a:solidFill>
                  <a:srgbClr val="00B0F0"/>
                </a:solidFill>
                <a:latin typeface="Cambria Math"/>
                <a:ea typeface="Cambria Math"/>
              </a:rPr>
              <a:t>III.2. </a:t>
            </a:r>
            <a:r>
              <a:rPr lang="es-CU" sz="2800" spc="-1">
                <a:solidFill>
                  <a:srgbClr val="000000"/>
                </a:solidFill>
                <a:latin typeface="Cambria Math"/>
                <a:ea typeface="Cambria Math"/>
              </a:rPr>
              <a:t>Configuración externa de de la laringe. Cartílagos y Ligamentos.</a:t>
            </a:r>
            <a:endParaRPr lang="es-CU" sz="2800" spc="-1">
              <a:latin typeface="Arial"/>
            </a:endParaRPr>
          </a:p>
        </p:txBody>
      </p:sp>
      <p:sp>
        <p:nvSpPr>
          <p:cNvPr id="687" name="CustomShape 2"/>
          <p:cNvSpPr/>
          <p:nvPr/>
        </p:nvSpPr>
        <p:spPr>
          <a:xfrm>
            <a:off x="6168720" y="2071801"/>
            <a:ext cx="351548" cy="460211"/>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spc="-1">
                <a:solidFill>
                  <a:srgbClr val="000000"/>
                </a:solidFill>
                <a:latin typeface="Cambria Math"/>
                <a:ea typeface="Cambria Math"/>
              </a:rPr>
              <a:t>1</a:t>
            </a:r>
            <a:endParaRPr lang="es-CU" sz="2400" spc="-1">
              <a:latin typeface="Arial"/>
            </a:endParaRPr>
          </a:p>
        </p:txBody>
      </p:sp>
      <p:sp>
        <p:nvSpPr>
          <p:cNvPr id="688" name="CustomShape 3"/>
          <p:cNvSpPr/>
          <p:nvPr/>
        </p:nvSpPr>
        <p:spPr>
          <a:xfrm>
            <a:off x="6240360" y="3286081"/>
            <a:ext cx="351548" cy="460211"/>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spc="-1">
                <a:solidFill>
                  <a:srgbClr val="000000"/>
                </a:solidFill>
                <a:latin typeface="Cambria Math"/>
                <a:ea typeface="Cambria Math"/>
              </a:rPr>
              <a:t>2</a:t>
            </a:r>
            <a:endParaRPr lang="es-CU" sz="2400" spc="-1">
              <a:latin typeface="Arial"/>
            </a:endParaRPr>
          </a:p>
        </p:txBody>
      </p:sp>
      <p:sp>
        <p:nvSpPr>
          <p:cNvPr id="689" name="CustomShape 4"/>
          <p:cNvSpPr/>
          <p:nvPr/>
        </p:nvSpPr>
        <p:spPr>
          <a:xfrm>
            <a:off x="5944080" y="4429080"/>
            <a:ext cx="213840" cy="4561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U" sz="2400" spc="-1">
                <a:solidFill>
                  <a:srgbClr val="000000"/>
                </a:solidFill>
                <a:latin typeface="Cambria Math"/>
                <a:ea typeface="Cambria Math"/>
              </a:rPr>
              <a:t>3</a:t>
            </a:r>
            <a:endParaRPr lang="es-CU" sz="2400" spc="-1">
              <a:latin typeface="Arial"/>
            </a:endParaRPr>
          </a:p>
        </p:txBody>
      </p:sp>
      <p:sp>
        <p:nvSpPr>
          <p:cNvPr id="690" name="Line 5"/>
          <p:cNvSpPr/>
          <p:nvPr/>
        </p:nvSpPr>
        <p:spPr>
          <a:xfrm flipH="1">
            <a:off x="3918000" y="3068640"/>
            <a:ext cx="1036080" cy="288720"/>
          </a:xfrm>
          <a:prstGeom prst="line">
            <a:avLst/>
          </a:prstGeom>
          <a:ln w="38160">
            <a:solidFill>
              <a:srgbClr val="0066FF"/>
            </a:solidFill>
            <a:round/>
            <a:tailEnd type="triangle" w="med" len="med"/>
          </a:ln>
        </p:spPr>
        <p:style>
          <a:lnRef idx="0">
            <a:scrgbClr r="0" g="0" b="0"/>
          </a:lnRef>
          <a:fillRef idx="0">
            <a:scrgbClr r="0" g="0" b="0"/>
          </a:fillRef>
          <a:effectRef idx="0">
            <a:scrgbClr r="0" g="0" b="0"/>
          </a:effectRef>
          <a:fontRef idx="minor"/>
        </p:style>
      </p:sp>
      <p:sp>
        <p:nvSpPr>
          <p:cNvPr id="691" name="Line 6"/>
          <p:cNvSpPr/>
          <p:nvPr/>
        </p:nvSpPr>
        <p:spPr>
          <a:xfrm flipH="1" flipV="1">
            <a:off x="3989280" y="3500280"/>
            <a:ext cx="810360" cy="228600"/>
          </a:xfrm>
          <a:prstGeom prst="line">
            <a:avLst/>
          </a:prstGeom>
          <a:ln w="38160">
            <a:solidFill>
              <a:srgbClr val="0066FF"/>
            </a:solidFill>
            <a:round/>
            <a:tailEnd type="triangle" w="med" len="med"/>
          </a:ln>
        </p:spPr>
        <p:style>
          <a:lnRef idx="0">
            <a:scrgbClr r="0" g="0" b="0"/>
          </a:lnRef>
          <a:fillRef idx="0">
            <a:scrgbClr r="0" g="0" b="0"/>
          </a:fillRef>
          <a:effectRef idx="0">
            <a:scrgbClr r="0" g="0" b="0"/>
          </a:effectRef>
          <a:fontRef idx="minor"/>
        </p:style>
      </p:sp>
      <p:sp>
        <p:nvSpPr>
          <p:cNvPr id="692" name="CustomShape 7"/>
          <p:cNvSpPr/>
          <p:nvPr/>
        </p:nvSpPr>
        <p:spPr>
          <a:xfrm>
            <a:off x="3428400" y="4500721"/>
            <a:ext cx="351548" cy="460211"/>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spc="-1">
                <a:solidFill>
                  <a:srgbClr val="000000"/>
                </a:solidFill>
                <a:latin typeface="Cambria Math"/>
                <a:ea typeface="Cambria Math"/>
              </a:rPr>
              <a:t>3</a:t>
            </a:r>
            <a:endParaRPr lang="es-CU" sz="2400" spc="-1">
              <a:latin typeface="Arial"/>
            </a:endParaRPr>
          </a:p>
        </p:txBody>
      </p:sp>
      <p:sp>
        <p:nvSpPr>
          <p:cNvPr id="693" name="CustomShape 8"/>
          <p:cNvSpPr/>
          <p:nvPr/>
        </p:nvSpPr>
        <p:spPr>
          <a:xfrm>
            <a:off x="2785440" y="3286081"/>
            <a:ext cx="351548" cy="460211"/>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spc="-1">
                <a:solidFill>
                  <a:srgbClr val="000000"/>
                </a:solidFill>
                <a:latin typeface="Cambria Math"/>
                <a:ea typeface="Cambria Math"/>
              </a:rPr>
              <a:t>2</a:t>
            </a:r>
            <a:endParaRPr lang="es-CU" sz="2400" spc="-1">
              <a:latin typeface="Arial"/>
            </a:endParaRPr>
          </a:p>
        </p:txBody>
      </p:sp>
      <p:sp>
        <p:nvSpPr>
          <p:cNvPr id="694" name="Line 9"/>
          <p:cNvSpPr/>
          <p:nvPr/>
        </p:nvSpPr>
        <p:spPr>
          <a:xfrm>
            <a:off x="2060400" y="2357280"/>
            <a:ext cx="1276560" cy="73080"/>
          </a:xfrm>
          <a:prstGeom prst="line">
            <a:avLst/>
          </a:prstGeom>
          <a:ln w="38160">
            <a:solidFill>
              <a:srgbClr val="0066FF"/>
            </a:solidFill>
            <a:round/>
            <a:tailEnd type="triangle" w="med" len="med"/>
          </a:ln>
        </p:spPr>
        <p:style>
          <a:lnRef idx="0">
            <a:scrgbClr r="0" g="0" b="0"/>
          </a:lnRef>
          <a:fillRef idx="0">
            <a:scrgbClr r="0" g="0" b="0"/>
          </a:fillRef>
          <a:effectRef idx="0">
            <a:scrgbClr r="0" g="0" b="0"/>
          </a:effectRef>
          <a:fontRef idx="minor"/>
        </p:style>
      </p:sp>
      <p:sp>
        <p:nvSpPr>
          <p:cNvPr id="695" name="CustomShape 10"/>
          <p:cNvSpPr/>
          <p:nvPr/>
        </p:nvSpPr>
        <p:spPr>
          <a:xfrm>
            <a:off x="1714080" y="2143081"/>
            <a:ext cx="351548" cy="460211"/>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spc="-1">
                <a:solidFill>
                  <a:srgbClr val="000000"/>
                </a:solidFill>
                <a:latin typeface="Cambria Math"/>
                <a:ea typeface="Cambria Math"/>
              </a:rPr>
              <a:t>1</a:t>
            </a:r>
            <a:endParaRPr lang="es-CU" sz="2400" spc="-1">
              <a:latin typeface="Arial"/>
            </a:endParaRPr>
          </a:p>
        </p:txBody>
      </p:sp>
      <p:sp>
        <p:nvSpPr>
          <p:cNvPr id="696" name="CustomShape 11"/>
          <p:cNvSpPr/>
          <p:nvPr/>
        </p:nvSpPr>
        <p:spPr>
          <a:xfrm>
            <a:off x="4899000" y="2802240"/>
            <a:ext cx="356760" cy="4561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U" sz="2400" spc="-1">
                <a:solidFill>
                  <a:srgbClr val="000000"/>
                </a:solidFill>
                <a:latin typeface="Cambria Math"/>
                <a:ea typeface="Cambria Math"/>
              </a:rPr>
              <a:t>6</a:t>
            </a:r>
            <a:endParaRPr lang="es-CU" sz="2400" spc="-1">
              <a:latin typeface="Arial"/>
            </a:endParaRPr>
          </a:p>
        </p:txBody>
      </p:sp>
      <p:sp>
        <p:nvSpPr>
          <p:cNvPr id="697" name="CustomShape 12"/>
          <p:cNvSpPr/>
          <p:nvPr/>
        </p:nvSpPr>
        <p:spPr>
          <a:xfrm>
            <a:off x="4774080" y="3498120"/>
            <a:ext cx="213840" cy="4561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U" sz="2400" spc="-1">
                <a:solidFill>
                  <a:srgbClr val="000000"/>
                </a:solidFill>
                <a:latin typeface="Cambria Math"/>
                <a:ea typeface="Cambria Math"/>
              </a:rPr>
              <a:t>5</a:t>
            </a:r>
            <a:endParaRPr lang="es-CU" sz="2400" spc="-1">
              <a:latin typeface="Arial"/>
            </a:endParaRPr>
          </a:p>
        </p:txBody>
      </p:sp>
      <p:sp>
        <p:nvSpPr>
          <p:cNvPr id="698" name="CustomShape 13"/>
          <p:cNvSpPr/>
          <p:nvPr/>
        </p:nvSpPr>
        <p:spPr>
          <a:xfrm>
            <a:off x="3113400" y="3728880"/>
            <a:ext cx="213840" cy="4561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U" sz="2400" spc="-1">
                <a:solidFill>
                  <a:srgbClr val="000000"/>
                </a:solidFill>
                <a:latin typeface="Cambria Math"/>
                <a:ea typeface="Cambria Math"/>
              </a:rPr>
              <a:t>4</a:t>
            </a:r>
            <a:endParaRPr lang="es-CU" sz="2400" spc="-1">
              <a:latin typeface="Arial"/>
            </a:endParaRPr>
          </a:p>
        </p:txBody>
      </p:sp>
      <p:pic>
        <p:nvPicPr>
          <p:cNvPr id="699" name="Picture 4"/>
          <p:cNvPicPr/>
          <p:nvPr/>
        </p:nvPicPr>
        <p:blipFill>
          <a:blip r:embed="rId5"/>
          <a:stretch/>
        </p:blipFill>
        <p:spPr>
          <a:xfrm>
            <a:off x="7567680" y="1428840"/>
            <a:ext cx="2895120" cy="4723920"/>
          </a:xfrm>
          <a:prstGeom prst="rect">
            <a:avLst/>
          </a:prstGeom>
          <a:ln>
            <a:noFill/>
          </a:ln>
        </p:spPr>
      </p:pic>
      <p:sp>
        <p:nvSpPr>
          <p:cNvPr id="700" name="CustomShape 14"/>
          <p:cNvSpPr/>
          <p:nvPr/>
        </p:nvSpPr>
        <p:spPr>
          <a:xfrm>
            <a:off x="8128201" y="3328921"/>
            <a:ext cx="330709" cy="460211"/>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b="1" spc="-1">
                <a:solidFill>
                  <a:srgbClr val="000000"/>
                </a:solidFill>
                <a:latin typeface="Constantia"/>
              </a:rPr>
              <a:t>2</a:t>
            </a:r>
            <a:endParaRPr lang="es-CU" sz="2400" spc="-1">
              <a:latin typeface="Arial"/>
            </a:endParaRPr>
          </a:p>
        </p:txBody>
      </p:sp>
      <p:sp>
        <p:nvSpPr>
          <p:cNvPr id="701" name="CustomShape 15"/>
          <p:cNvSpPr/>
          <p:nvPr/>
        </p:nvSpPr>
        <p:spPr>
          <a:xfrm>
            <a:off x="8903280" y="4731481"/>
            <a:ext cx="322694" cy="460211"/>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b="1" spc="-1">
                <a:solidFill>
                  <a:srgbClr val="000000"/>
                </a:solidFill>
                <a:latin typeface="Constantia"/>
              </a:rPr>
              <a:t>3</a:t>
            </a:r>
            <a:endParaRPr lang="es-CU" sz="2400" spc="-1">
              <a:latin typeface="Arial"/>
            </a:endParaRPr>
          </a:p>
        </p:txBody>
      </p:sp>
      <p:pic>
        <p:nvPicPr>
          <p:cNvPr id="702" name="Picture 4"/>
          <p:cNvPicPr/>
          <p:nvPr/>
        </p:nvPicPr>
        <p:blipFill>
          <a:blip r:embed="rId6"/>
          <a:stretch/>
        </p:blipFill>
        <p:spPr>
          <a:xfrm>
            <a:off x="6533760" y="4716720"/>
            <a:ext cx="1575720" cy="1717560"/>
          </a:xfrm>
          <a:prstGeom prst="rect">
            <a:avLst/>
          </a:prstGeom>
          <a:ln>
            <a:noFill/>
          </a:ln>
        </p:spPr>
      </p:pic>
      <p:sp>
        <p:nvSpPr>
          <p:cNvPr id="703" name="Line 16"/>
          <p:cNvSpPr/>
          <p:nvPr/>
        </p:nvSpPr>
        <p:spPr>
          <a:xfrm>
            <a:off x="6486960" y="5373000"/>
            <a:ext cx="761760" cy="1800"/>
          </a:xfrm>
          <a:prstGeom prst="line">
            <a:avLst/>
          </a:prstGeom>
          <a:ln w="38160">
            <a:solidFill>
              <a:srgbClr val="000000"/>
            </a:solidFill>
            <a:round/>
            <a:tailEnd type="triangle" w="med" len="med"/>
          </a:ln>
        </p:spPr>
        <p:style>
          <a:lnRef idx="0">
            <a:scrgbClr r="0" g="0" b="0"/>
          </a:lnRef>
          <a:fillRef idx="0">
            <a:scrgbClr r="0" g="0" b="0"/>
          </a:fillRef>
          <a:effectRef idx="0">
            <a:scrgbClr r="0" g="0" b="0"/>
          </a:effectRef>
          <a:fontRef idx="minor"/>
        </p:style>
      </p:sp>
      <p:sp>
        <p:nvSpPr>
          <p:cNvPr id="704" name="CustomShape 17"/>
          <p:cNvSpPr/>
          <p:nvPr/>
        </p:nvSpPr>
        <p:spPr>
          <a:xfrm>
            <a:off x="6231361" y="5113801"/>
            <a:ext cx="327503" cy="460211"/>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b="1" spc="-1">
                <a:solidFill>
                  <a:srgbClr val="000000"/>
                </a:solidFill>
                <a:latin typeface="Constantia"/>
              </a:rPr>
              <a:t>7</a:t>
            </a:r>
            <a:endParaRPr lang="es-CU" sz="2400" spc="-1">
              <a:latin typeface="Arial"/>
            </a:endParaRPr>
          </a:p>
        </p:txBody>
      </p:sp>
      <p:sp>
        <p:nvSpPr>
          <p:cNvPr id="705" name="TextShape 18"/>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2206524737"/>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TextShape 1"/>
          <p:cNvSpPr txBox="1"/>
          <p:nvPr/>
        </p:nvSpPr>
        <p:spPr>
          <a:xfrm>
            <a:off x="2346960" y="286560"/>
            <a:ext cx="7543440" cy="1450440"/>
          </a:xfrm>
          <a:prstGeom prst="rect">
            <a:avLst/>
          </a:prstGeom>
          <a:noFill/>
          <a:ln>
            <a:noFill/>
          </a:ln>
        </p:spPr>
        <p:txBody>
          <a:bodyPr anchor="b">
            <a:noAutofit/>
          </a:bodyPr>
          <a:lstStyle/>
          <a:p>
            <a:pPr algn="ctr">
              <a:lnSpc>
                <a:spcPct val="85000"/>
              </a:lnSpc>
            </a:pPr>
            <a:r>
              <a:rPr lang="es-ES" sz="4800" spc="-52">
                <a:solidFill>
                  <a:srgbClr val="404040"/>
                </a:solidFill>
                <a:latin typeface="Cambria Math"/>
                <a:ea typeface="Cambria Math"/>
              </a:rPr>
              <a:t>Objetivo:</a:t>
            </a:r>
            <a:endParaRPr lang="es-ES" sz="4800" spc="-1">
              <a:solidFill>
                <a:srgbClr val="000000"/>
              </a:solidFill>
              <a:latin typeface="Arial"/>
            </a:endParaRPr>
          </a:p>
        </p:txBody>
      </p:sp>
      <p:sp>
        <p:nvSpPr>
          <p:cNvPr id="481" name="TextShape 2"/>
          <p:cNvSpPr txBox="1"/>
          <p:nvPr/>
        </p:nvSpPr>
        <p:spPr>
          <a:xfrm>
            <a:off x="2346960" y="1845720"/>
            <a:ext cx="7543440" cy="4023000"/>
          </a:xfrm>
          <a:prstGeom prst="rect">
            <a:avLst/>
          </a:prstGeom>
          <a:noFill/>
          <a:ln>
            <a:noFill/>
          </a:ln>
        </p:spPr>
        <p:txBody>
          <a:bodyPr lIns="0" rIns="0">
            <a:noAutofit/>
          </a:bodyPr>
          <a:lstStyle/>
          <a:p>
            <a:pPr marL="91440" indent="-91080" algn="just">
              <a:lnSpc>
                <a:spcPct val="90000"/>
              </a:lnSpc>
              <a:spcBef>
                <a:spcPts val="1199"/>
              </a:spcBef>
              <a:spcAft>
                <a:spcPts val="201"/>
              </a:spcAft>
              <a:buClr>
                <a:srgbClr val="99CB38"/>
              </a:buClr>
              <a:buFont typeface="Calibri"/>
              <a:buChar char=" "/>
            </a:pPr>
            <a:r>
              <a:rPr lang="es-ES" sz="2000" spc="-1" dirty="0">
                <a:solidFill>
                  <a:srgbClr val="000000"/>
                </a:solidFill>
                <a:latin typeface="Cambria Math"/>
                <a:ea typeface="Cambria Math"/>
              </a:rPr>
              <a:t>Explicar las características morfológicas de los órganos del sistema respiratorio, teniendo en cuenta las particularidades </a:t>
            </a:r>
            <a:r>
              <a:rPr lang="es-ES" sz="2000" spc="-1" dirty="0">
                <a:solidFill>
                  <a:srgbClr val="000000"/>
                </a:solidFill>
                <a:latin typeface="Cambria Math"/>
                <a:ea typeface="Cambria Math"/>
              </a:rPr>
              <a:t>macro y microscópicas </a:t>
            </a:r>
            <a:r>
              <a:rPr lang="es-ES" sz="2000" spc="-1" dirty="0">
                <a:solidFill>
                  <a:srgbClr val="000000"/>
                </a:solidFill>
                <a:latin typeface="Cambria Math"/>
                <a:ea typeface="Cambria Math"/>
              </a:rPr>
              <a:t>y su origen, desarrollo, destacando la interrelación funcional de sus componentes, así como las etapas del proceso respiratorio, auxiliándose de los recursos disponibles en soporte digital, laminarios, así como la bibliografía básica y complementaria, que le servirán en su futura práctica profesional.</a:t>
            </a:r>
            <a:endParaRPr lang="es-ES" sz="2000" spc="-1" dirty="0">
              <a:solidFill>
                <a:srgbClr val="404040"/>
              </a:solidFill>
              <a:latin typeface="Calibri"/>
            </a:endParaRPr>
          </a:p>
          <a:p>
            <a:pPr algn="just">
              <a:lnSpc>
                <a:spcPct val="90000"/>
              </a:lnSpc>
              <a:spcBef>
                <a:spcPts val="1199"/>
              </a:spcBef>
              <a:spcAft>
                <a:spcPts val="201"/>
              </a:spcAft>
            </a:pPr>
            <a:endParaRPr lang="es-ES" sz="2000" spc="-1" dirty="0">
              <a:solidFill>
                <a:srgbClr val="404040"/>
              </a:solidFill>
              <a:latin typeface="Calibri"/>
            </a:endParaRPr>
          </a:p>
        </p:txBody>
      </p:sp>
      <p:sp>
        <p:nvSpPr>
          <p:cNvPr id="482" name="TextShape 3"/>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3318860502"/>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 name="Group 1"/>
          <p:cNvGrpSpPr/>
          <p:nvPr/>
        </p:nvGrpSpPr>
        <p:grpSpPr>
          <a:xfrm>
            <a:off x="990018" y="1103400"/>
            <a:ext cx="4301640" cy="5754240"/>
            <a:chOff x="2571840" y="1103400"/>
            <a:chExt cx="4301640" cy="5754240"/>
          </a:xfrm>
        </p:grpSpPr>
        <p:grpSp>
          <p:nvGrpSpPr>
            <p:cNvPr id="707" name="Group 2"/>
            <p:cNvGrpSpPr/>
            <p:nvPr/>
          </p:nvGrpSpPr>
          <p:grpSpPr>
            <a:xfrm>
              <a:off x="3041640" y="1103400"/>
              <a:ext cx="3133080" cy="5482440"/>
              <a:chOff x="3041640" y="1103400"/>
              <a:chExt cx="3133080" cy="5482440"/>
            </a:xfrm>
          </p:grpSpPr>
          <p:sp>
            <p:nvSpPr>
              <p:cNvPr id="708" name="CustomShape 3"/>
              <p:cNvSpPr/>
              <p:nvPr/>
            </p:nvSpPr>
            <p:spPr>
              <a:xfrm>
                <a:off x="3041640" y="1265760"/>
                <a:ext cx="1232280" cy="5148360"/>
              </a:xfrm>
              <a:custGeom>
                <a:avLst/>
                <a:gdLst/>
                <a:ahLst/>
                <a:cxnLst/>
                <a:rect l="l" t="t" r="r" b="b"/>
                <a:pathLst>
                  <a:path w="653" h="2727">
                    <a:moveTo>
                      <a:pt x="51" y="0"/>
                    </a:moveTo>
                    <a:cubicBezTo>
                      <a:pt x="55" y="120"/>
                      <a:pt x="53" y="240"/>
                      <a:pt x="64" y="359"/>
                    </a:cubicBezTo>
                    <a:cubicBezTo>
                      <a:pt x="73" y="455"/>
                      <a:pt x="145" y="554"/>
                      <a:pt x="179" y="640"/>
                    </a:cubicBezTo>
                    <a:cubicBezTo>
                      <a:pt x="212" y="723"/>
                      <a:pt x="200" y="735"/>
                      <a:pt x="256" y="819"/>
                    </a:cubicBezTo>
                    <a:cubicBezTo>
                      <a:pt x="275" y="848"/>
                      <a:pt x="287" y="881"/>
                      <a:pt x="307" y="909"/>
                    </a:cubicBezTo>
                    <a:cubicBezTo>
                      <a:pt x="318" y="924"/>
                      <a:pt x="335" y="933"/>
                      <a:pt x="346" y="947"/>
                    </a:cubicBezTo>
                    <a:cubicBezTo>
                      <a:pt x="402" y="1018"/>
                      <a:pt x="452" y="1090"/>
                      <a:pt x="474" y="1178"/>
                    </a:cubicBezTo>
                    <a:cubicBezTo>
                      <a:pt x="470" y="1212"/>
                      <a:pt x="478" y="1250"/>
                      <a:pt x="461" y="1280"/>
                    </a:cubicBezTo>
                    <a:cubicBezTo>
                      <a:pt x="454" y="1292"/>
                      <a:pt x="436" y="1271"/>
                      <a:pt x="423" y="1267"/>
                    </a:cubicBezTo>
                    <a:cubicBezTo>
                      <a:pt x="321" y="1234"/>
                      <a:pt x="447" y="1276"/>
                      <a:pt x="346" y="1242"/>
                    </a:cubicBezTo>
                    <a:cubicBezTo>
                      <a:pt x="282" y="1146"/>
                      <a:pt x="367" y="1260"/>
                      <a:pt x="269" y="1178"/>
                    </a:cubicBezTo>
                    <a:cubicBezTo>
                      <a:pt x="204" y="1124"/>
                      <a:pt x="285" y="1150"/>
                      <a:pt x="205" y="1114"/>
                    </a:cubicBezTo>
                    <a:cubicBezTo>
                      <a:pt x="180" y="1103"/>
                      <a:pt x="128" y="1088"/>
                      <a:pt x="128" y="1088"/>
                    </a:cubicBezTo>
                    <a:cubicBezTo>
                      <a:pt x="90" y="1092"/>
                      <a:pt x="49" y="1087"/>
                      <a:pt x="13" y="1101"/>
                    </a:cubicBezTo>
                    <a:cubicBezTo>
                      <a:pt x="1" y="1106"/>
                      <a:pt x="0" y="1126"/>
                      <a:pt x="0" y="1139"/>
                    </a:cubicBezTo>
                    <a:cubicBezTo>
                      <a:pt x="0" y="1191"/>
                      <a:pt x="6" y="1242"/>
                      <a:pt x="13" y="1293"/>
                    </a:cubicBezTo>
                    <a:cubicBezTo>
                      <a:pt x="15" y="1306"/>
                      <a:pt x="17" y="1322"/>
                      <a:pt x="26" y="1331"/>
                    </a:cubicBezTo>
                    <a:cubicBezTo>
                      <a:pt x="32" y="1337"/>
                      <a:pt x="118" y="1392"/>
                      <a:pt x="141" y="1408"/>
                    </a:cubicBezTo>
                    <a:cubicBezTo>
                      <a:pt x="191" y="1441"/>
                      <a:pt x="241" y="1485"/>
                      <a:pt x="295" y="1511"/>
                    </a:cubicBezTo>
                    <a:cubicBezTo>
                      <a:pt x="378" y="1552"/>
                      <a:pt x="464" y="1584"/>
                      <a:pt x="551" y="1613"/>
                    </a:cubicBezTo>
                    <a:cubicBezTo>
                      <a:pt x="564" y="1622"/>
                      <a:pt x="575" y="1632"/>
                      <a:pt x="589" y="1639"/>
                    </a:cubicBezTo>
                    <a:cubicBezTo>
                      <a:pt x="601" y="1645"/>
                      <a:pt x="618" y="1642"/>
                      <a:pt x="627" y="1651"/>
                    </a:cubicBezTo>
                    <a:cubicBezTo>
                      <a:pt x="633" y="1657"/>
                      <a:pt x="653" y="1740"/>
                      <a:pt x="653" y="1741"/>
                    </a:cubicBezTo>
                    <a:cubicBezTo>
                      <a:pt x="649" y="1758"/>
                      <a:pt x="653" y="1781"/>
                      <a:pt x="640" y="1792"/>
                    </a:cubicBezTo>
                    <a:cubicBezTo>
                      <a:pt x="619" y="1810"/>
                      <a:pt x="586" y="1803"/>
                      <a:pt x="563" y="1818"/>
                    </a:cubicBezTo>
                    <a:cubicBezTo>
                      <a:pt x="521" y="1846"/>
                      <a:pt x="490" y="1880"/>
                      <a:pt x="448" y="1907"/>
                    </a:cubicBezTo>
                    <a:cubicBezTo>
                      <a:pt x="440" y="1920"/>
                      <a:pt x="434" y="1935"/>
                      <a:pt x="423" y="1946"/>
                    </a:cubicBezTo>
                    <a:cubicBezTo>
                      <a:pt x="412" y="1957"/>
                      <a:pt x="392" y="1958"/>
                      <a:pt x="384" y="1971"/>
                    </a:cubicBezTo>
                    <a:cubicBezTo>
                      <a:pt x="370" y="1994"/>
                      <a:pt x="374" y="2026"/>
                      <a:pt x="359" y="2048"/>
                    </a:cubicBezTo>
                    <a:cubicBezTo>
                      <a:pt x="326" y="2098"/>
                      <a:pt x="338" y="2072"/>
                      <a:pt x="320" y="2125"/>
                    </a:cubicBezTo>
                    <a:cubicBezTo>
                      <a:pt x="308" y="2331"/>
                      <a:pt x="295" y="2520"/>
                      <a:pt x="295" y="2727"/>
                    </a:cubicBezTo>
                  </a:path>
                </a:pathLst>
              </a:custGeom>
              <a:noFill/>
              <a:ln w="76320">
                <a:solidFill>
                  <a:srgbClr val="000000"/>
                </a:solidFill>
                <a:round/>
              </a:ln>
            </p:spPr>
            <p:style>
              <a:lnRef idx="0">
                <a:scrgbClr r="0" g="0" b="0"/>
              </a:lnRef>
              <a:fillRef idx="0">
                <a:scrgbClr r="0" g="0" b="0"/>
              </a:fillRef>
              <a:effectRef idx="0">
                <a:scrgbClr r="0" g="0" b="0"/>
              </a:effectRef>
              <a:fontRef idx="minor"/>
            </p:style>
          </p:sp>
          <p:sp>
            <p:nvSpPr>
              <p:cNvPr id="709" name="CustomShape 4"/>
              <p:cNvSpPr/>
              <p:nvPr/>
            </p:nvSpPr>
            <p:spPr>
              <a:xfrm flipH="1">
                <a:off x="4881600" y="1103400"/>
                <a:ext cx="1292760" cy="5482440"/>
              </a:xfrm>
              <a:custGeom>
                <a:avLst/>
                <a:gdLst/>
                <a:ahLst/>
                <a:cxnLst/>
                <a:rect l="l" t="t" r="r" b="b"/>
                <a:pathLst>
                  <a:path w="653" h="2727">
                    <a:moveTo>
                      <a:pt x="51" y="0"/>
                    </a:moveTo>
                    <a:cubicBezTo>
                      <a:pt x="55" y="120"/>
                      <a:pt x="53" y="240"/>
                      <a:pt x="64" y="359"/>
                    </a:cubicBezTo>
                    <a:cubicBezTo>
                      <a:pt x="73" y="455"/>
                      <a:pt x="145" y="554"/>
                      <a:pt x="179" y="640"/>
                    </a:cubicBezTo>
                    <a:cubicBezTo>
                      <a:pt x="212" y="723"/>
                      <a:pt x="200" y="735"/>
                      <a:pt x="256" y="819"/>
                    </a:cubicBezTo>
                    <a:cubicBezTo>
                      <a:pt x="275" y="848"/>
                      <a:pt x="287" y="881"/>
                      <a:pt x="307" y="909"/>
                    </a:cubicBezTo>
                    <a:cubicBezTo>
                      <a:pt x="318" y="924"/>
                      <a:pt x="335" y="933"/>
                      <a:pt x="346" y="947"/>
                    </a:cubicBezTo>
                    <a:cubicBezTo>
                      <a:pt x="402" y="1018"/>
                      <a:pt x="452" y="1090"/>
                      <a:pt x="474" y="1178"/>
                    </a:cubicBezTo>
                    <a:cubicBezTo>
                      <a:pt x="470" y="1212"/>
                      <a:pt x="478" y="1250"/>
                      <a:pt x="461" y="1280"/>
                    </a:cubicBezTo>
                    <a:cubicBezTo>
                      <a:pt x="454" y="1292"/>
                      <a:pt x="436" y="1271"/>
                      <a:pt x="423" y="1267"/>
                    </a:cubicBezTo>
                    <a:cubicBezTo>
                      <a:pt x="321" y="1234"/>
                      <a:pt x="447" y="1276"/>
                      <a:pt x="346" y="1242"/>
                    </a:cubicBezTo>
                    <a:cubicBezTo>
                      <a:pt x="282" y="1146"/>
                      <a:pt x="367" y="1260"/>
                      <a:pt x="269" y="1178"/>
                    </a:cubicBezTo>
                    <a:cubicBezTo>
                      <a:pt x="204" y="1124"/>
                      <a:pt x="285" y="1150"/>
                      <a:pt x="205" y="1114"/>
                    </a:cubicBezTo>
                    <a:cubicBezTo>
                      <a:pt x="180" y="1103"/>
                      <a:pt x="128" y="1088"/>
                      <a:pt x="128" y="1088"/>
                    </a:cubicBezTo>
                    <a:cubicBezTo>
                      <a:pt x="90" y="1092"/>
                      <a:pt x="49" y="1087"/>
                      <a:pt x="13" y="1101"/>
                    </a:cubicBezTo>
                    <a:cubicBezTo>
                      <a:pt x="1" y="1106"/>
                      <a:pt x="0" y="1126"/>
                      <a:pt x="0" y="1139"/>
                    </a:cubicBezTo>
                    <a:cubicBezTo>
                      <a:pt x="0" y="1191"/>
                      <a:pt x="6" y="1242"/>
                      <a:pt x="13" y="1293"/>
                    </a:cubicBezTo>
                    <a:cubicBezTo>
                      <a:pt x="15" y="1306"/>
                      <a:pt x="17" y="1322"/>
                      <a:pt x="26" y="1331"/>
                    </a:cubicBezTo>
                    <a:cubicBezTo>
                      <a:pt x="32" y="1337"/>
                      <a:pt x="118" y="1392"/>
                      <a:pt x="141" y="1408"/>
                    </a:cubicBezTo>
                    <a:cubicBezTo>
                      <a:pt x="191" y="1441"/>
                      <a:pt x="241" y="1485"/>
                      <a:pt x="295" y="1511"/>
                    </a:cubicBezTo>
                    <a:cubicBezTo>
                      <a:pt x="378" y="1552"/>
                      <a:pt x="464" y="1584"/>
                      <a:pt x="551" y="1613"/>
                    </a:cubicBezTo>
                    <a:cubicBezTo>
                      <a:pt x="564" y="1622"/>
                      <a:pt x="575" y="1632"/>
                      <a:pt x="589" y="1639"/>
                    </a:cubicBezTo>
                    <a:cubicBezTo>
                      <a:pt x="601" y="1645"/>
                      <a:pt x="618" y="1642"/>
                      <a:pt x="627" y="1651"/>
                    </a:cubicBezTo>
                    <a:cubicBezTo>
                      <a:pt x="633" y="1657"/>
                      <a:pt x="653" y="1740"/>
                      <a:pt x="653" y="1741"/>
                    </a:cubicBezTo>
                    <a:cubicBezTo>
                      <a:pt x="649" y="1758"/>
                      <a:pt x="653" y="1781"/>
                      <a:pt x="640" y="1792"/>
                    </a:cubicBezTo>
                    <a:cubicBezTo>
                      <a:pt x="619" y="1810"/>
                      <a:pt x="586" y="1803"/>
                      <a:pt x="563" y="1818"/>
                    </a:cubicBezTo>
                    <a:cubicBezTo>
                      <a:pt x="521" y="1846"/>
                      <a:pt x="490" y="1880"/>
                      <a:pt x="448" y="1907"/>
                    </a:cubicBezTo>
                    <a:cubicBezTo>
                      <a:pt x="440" y="1920"/>
                      <a:pt x="434" y="1935"/>
                      <a:pt x="423" y="1946"/>
                    </a:cubicBezTo>
                    <a:cubicBezTo>
                      <a:pt x="412" y="1957"/>
                      <a:pt x="392" y="1958"/>
                      <a:pt x="384" y="1971"/>
                    </a:cubicBezTo>
                    <a:cubicBezTo>
                      <a:pt x="370" y="1994"/>
                      <a:pt x="374" y="2026"/>
                      <a:pt x="359" y="2048"/>
                    </a:cubicBezTo>
                    <a:cubicBezTo>
                      <a:pt x="326" y="2098"/>
                      <a:pt x="338" y="2072"/>
                      <a:pt x="320" y="2125"/>
                    </a:cubicBezTo>
                    <a:cubicBezTo>
                      <a:pt x="308" y="2331"/>
                      <a:pt x="295" y="2520"/>
                      <a:pt x="295" y="2727"/>
                    </a:cubicBezTo>
                  </a:path>
                </a:pathLst>
              </a:custGeom>
              <a:noFill/>
              <a:ln w="76320">
                <a:solidFill>
                  <a:srgbClr val="000000"/>
                </a:solidFill>
                <a:round/>
              </a:ln>
            </p:spPr>
            <p:style>
              <a:lnRef idx="0">
                <a:scrgbClr r="0" g="0" b="0"/>
              </a:lnRef>
              <a:fillRef idx="0">
                <a:scrgbClr r="0" g="0" b="0"/>
              </a:fillRef>
              <a:effectRef idx="0">
                <a:scrgbClr r="0" g="0" b="0"/>
              </a:effectRef>
              <a:fontRef idx="minor"/>
            </p:style>
          </p:sp>
        </p:grpSp>
        <p:sp>
          <p:nvSpPr>
            <p:cNvPr id="710" name="CustomShape 5"/>
            <p:cNvSpPr/>
            <p:nvPr/>
          </p:nvSpPr>
          <p:spPr>
            <a:xfrm>
              <a:off x="2571840" y="1273320"/>
              <a:ext cx="494280" cy="5412600"/>
            </a:xfrm>
            <a:custGeom>
              <a:avLst/>
              <a:gdLst/>
              <a:ahLst/>
              <a:cxnLst/>
              <a:rect l="l" t="t" r="r" b="b"/>
              <a:pathLst>
                <a:path w="262" h="2867">
                  <a:moveTo>
                    <a:pt x="51" y="0"/>
                  </a:moveTo>
                  <a:cubicBezTo>
                    <a:pt x="41" y="387"/>
                    <a:pt x="0" y="839"/>
                    <a:pt x="64" y="1216"/>
                  </a:cubicBezTo>
                  <a:cubicBezTo>
                    <a:pt x="82" y="1323"/>
                    <a:pt x="92" y="1426"/>
                    <a:pt x="141" y="1523"/>
                  </a:cubicBezTo>
                  <a:cubicBezTo>
                    <a:pt x="162" y="1608"/>
                    <a:pt x="172" y="1694"/>
                    <a:pt x="192" y="1779"/>
                  </a:cubicBezTo>
                  <a:cubicBezTo>
                    <a:pt x="200" y="1813"/>
                    <a:pt x="217" y="1881"/>
                    <a:pt x="217" y="1881"/>
                  </a:cubicBezTo>
                  <a:cubicBezTo>
                    <a:pt x="233" y="2087"/>
                    <a:pt x="262" y="2290"/>
                    <a:pt x="217" y="2496"/>
                  </a:cubicBezTo>
                  <a:cubicBezTo>
                    <a:pt x="199" y="2581"/>
                    <a:pt x="159" y="2671"/>
                    <a:pt x="128" y="2752"/>
                  </a:cubicBezTo>
                  <a:cubicBezTo>
                    <a:pt x="112" y="2794"/>
                    <a:pt x="89" y="2820"/>
                    <a:pt x="89" y="2867"/>
                  </a:cubicBezTo>
                </a:path>
              </a:pathLst>
            </a:custGeom>
            <a:noFill/>
            <a:ln w="76320">
              <a:solidFill>
                <a:srgbClr val="000000"/>
              </a:solidFill>
              <a:round/>
            </a:ln>
          </p:spPr>
          <p:style>
            <a:lnRef idx="0">
              <a:scrgbClr r="0" g="0" b="0"/>
            </a:lnRef>
            <a:fillRef idx="0">
              <a:scrgbClr r="0" g="0" b="0"/>
            </a:fillRef>
            <a:effectRef idx="0">
              <a:scrgbClr r="0" g="0" b="0"/>
            </a:effectRef>
            <a:fontRef idx="minor"/>
          </p:style>
        </p:sp>
        <p:sp>
          <p:nvSpPr>
            <p:cNvPr id="711" name="CustomShape 6"/>
            <p:cNvSpPr/>
            <p:nvPr/>
          </p:nvSpPr>
          <p:spPr>
            <a:xfrm flipH="1">
              <a:off x="6082920" y="1360080"/>
              <a:ext cx="790560" cy="5497560"/>
            </a:xfrm>
            <a:custGeom>
              <a:avLst/>
              <a:gdLst/>
              <a:ahLst/>
              <a:cxnLst/>
              <a:rect l="l" t="t" r="r" b="b"/>
              <a:pathLst>
                <a:path w="262" h="2867">
                  <a:moveTo>
                    <a:pt x="51" y="0"/>
                  </a:moveTo>
                  <a:cubicBezTo>
                    <a:pt x="41" y="387"/>
                    <a:pt x="0" y="839"/>
                    <a:pt x="64" y="1216"/>
                  </a:cubicBezTo>
                  <a:cubicBezTo>
                    <a:pt x="82" y="1323"/>
                    <a:pt x="92" y="1426"/>
                    <a:pt x="141" y="1523"/>
                  </a:cubicBezTo>
                  <a:cubicBezTo>
                    <a:pt x="162" y="1608"/>
                    <a:pt x="172" y="1694"/>
                    <a:pt x="192" y="1779"/>
                  </a:cubicBezTo>
                  <a:cubicBezTo>
                    <a:pt x="200" y="1813"/>
                    <a:pt x="217" y="1881"/>
                    <a:pt x="217" y="1881"/>
                  </a:cubicBezTo>
                  <a:cubicBezTo>
                    <a:pt x="233" y="2087"/>
                    <a:pt x="262" y="2290"/>
                    <a:pt x="217" y="2496"/>
                  </a:cubicBezTo>
                  <a:cubicBezTo>
                    <a:pt x="199" y="2581"/>
                    <a:pt x="159" y="2671"/>
                    <a:pt x="128" y="2752"/>
                  </a:cubicBezTo>
                  <a:cubicBezTo>
                    <a:pt x="112" y="2794"/>
                    <a:pt x="89" y="2820"/>
                    <a:pt x="89" y="2867"/>
                  </a:cubicBezTo>
                </a:path>
              </a:pathLst>
            </a:custGeom>
            <a:noFill/>
            <a:ln w="76320">
              <a:solidFill>
                <a:srgbClr val="000000"/>
              </a:solidFill>
              <a:round/>
            </a:ln>
          </p:spPr>
          <p:style>
            <a:lnRef idx="0">
              <a:scrgbClr r="0" g="0" b="0"/>
            </a:lnRef>
            <a:fillRef idx="0">
              <a:scrgbClr r="0" g="0" b="0"/>
            </a:fillRef>
            <a:effectRef idx="0">
              <a:scrgbClr r="0" g="0" b="0"/>
            </a:effectRef>
            <a:fontRef idx="minor"/>
          </p:style>
        </p:sp>
      </p:grpSp>
      <p:sp>
        <p:nvSpPr>
          <p:cNvPr id="712" name="Line 7"/>
          <p:cNvSpPr/>
          <p:nvPr/>
        </p:nvSpPr>
        <p:spPr>
          <a:xfrm>
            <a:off x="384647" y="2060640"/>
            <a:ext cx="2087280" cy="0"/>
          </a:xfrm>
          <a:prstGeom prst="line">
            <a:avLst/>
          </a:prstGeom>
          <a:ln w="38160">
            <a:solidFill>
              <a:srgbClr val="FF0000"/>
            </a:solidFill>
            <a:round/>
            <a:tailEnd type="triangle" w="med" len="med"/>
          </a:ln>
        </p:spPr>
        <p:style>
          <a:lnRef idx="0">
            <a:scrgbClr r="0" g="0" b="0"/>
          </a:lnRef>
          <a:fillRef idx="0">
            <a:scrgbClr r="0" g="0" b="0"/>
          </a:fillRef>
          <a:effectRef idx="0">
            <a:scrgbClr r="0" g="0" b="0"/>
          </a:effectRef>
          <a:fontRef idx="minor"/>
        </p:style>
      </p:sp>
      <p:sp>
        <p:nvSpPr>
          <p:cNvPr id="713" name="Line 8"/>
          <p:cNvSpPr/>
          <p:nvPr/>
        </p:nvSpPr>
        <p:spPr>
          <a:xfrm flipH="1">
            <a:off x="3887087" y="3174612"/>
            <a:ext cx="1611211" cy="111467"/>
          </a:xfrm>
          <a:prstGeom prst="line">
            <a:avLst/>
          </a:prstGeom>
          <a:ln w="38160">
            <a:solidFill>
              <a:srgbClr val="FF0000"/>
            </a:solidFill>
            <a:round/>
            <a:tailEnd type="triangle" w="med" len="med"/>
          </a:ln>
        </p:spPr>
        <p:style>
          <a:lnRef idx="0">
            <a:scrgbClr r="0" g="0" b="0"/>
          </a:lnRef>
          <a:fillRef idx="0">
            <a:scrgbClr r="0" g="0" b="0"/>
          </a:fillRef>
          <a:effectRef idx="0">
            <a:scrgbClr r="0" g="0" b="0"/>
          </a:effectRef>
          <a:fontRef idx="minor"/>
        </p:style>
      </p:sp>
      <p:sp>
        <p:nvSpPr>
          <p:cNvPr id="714" name="Line 9"/>
          <p:cNvSpPr/>
          <p:nvPr/>
        </p:nvSpPr>
        <p:spPr>
          <a:xfrm>
            <a:off x="510647" y="5516280"/>
            <a:ext cx="2160360" cy="0"/>
          </a:xfrm>
          <a:prstGeom prst="line">
            <a:avLst/>
          </a:prstGeom>
          <a:ln w="38160">
            <a:solidFill>
              <a:srgbClr val="FF0000"/>
            </a:solidFill>
            <a:round/>
            <a:tailEnd type="triangle" w="med" len="med"/>
          </a:ln>
        </p:spPr>
        <p:style>
          <a:lnRef idx="0">
            <a:scrgbClr r="0" g="0" b="0"/>
          </a:lnRef>
          <a:fillRef idx="0">
            <a:scrgbClr r="0" g="0" b="0"/>
          </a:fillRef>
          <a:effectRef idx="0">
            <a:scrgbClr r="0" g="0" b="0"/>
          </a:effectRef>
          <a:fontRef idx="minor"/>
        </p:style>
      </p:sp>
      <p:sp>
        <p:nvSpPr>
          <p:cNvPr id="715" name="CustomShape 10"/>
          <p:cNvSpPr/>
          <p:nvPr/>
        </p:nvSpPr>
        <p:spPr>
          <a:xfrm>
            <a:off x="58487" y="1877400"/>
            <a:ext cx="2955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b="1" spc="-1">
                <a:solidFill>
                  <a:srgbClr val="000000"/>
                </a:solidFill>
                <a:latin typeface="Times New Roman"/>
              </a:rPr>
              <a:t>1</a:t>
            </a:r>
            <a:endParaRPr lang="es-CU" spc="-1">
              <a:latin typeface="Arial"/>
            </a:endParaRPr>
          </a:p>
        </p:txBody>
      </p:sp>
      <p:sp>
        <p:nvSpPr>
          <p:cNvPr id="716" name="CustomShape 11"/>
          <p:cNvSpPr/>
          <p:nvPr/>
        </p:nvSpPr>
        <p:spPr>
          <a:xfrm>
            <a:off x="30767" y="5286240"/>
            <a:ext cx="2955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b="1" spc="-1">
                <a:solidFill>
                  <a:srgbClr val="000000"/>
                </a:solidFill>
                <a:latin typeface="Times New Roman"/>
              </a:rPr>
              <a:t>3</a:t>
            </a:r>
            <a:endParaRPr lang="es-CU" spc="-1">
              <a:latin typeface="Arial"/>
            </a:endParaRPr>
          </a:p>
        </p:txBody>
      </p:sp>
      <p:sp>
        <p:nvSpPr>
          <p:cNvPr id="717" name="CustomShape 12"/>
          <p:cNvSpPr/>
          <p:nvPr/>
        </p:nvSpPr>
        <p:spPr>
          <a:xfrm>
            <a:off x="30767" y="3643200"/>
            <a:ext cx="2955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b="1" spc="-1">
                <a:solidFill>
                  <a:srgbClr val="000000"/>
                </a:solidFill>
                <a:latin typeface="Times New Roman"/>
              </a:rPr>
              <a:t>2</a:t>
            </a:r>
            <a:endParaRPr lang="es-CU" spc="-1">
              <a:latin typeface="Arial"/>
            </a:endParaRPr>
          </a:p>
        </p:txBody>
      </p:sp>
      <p:sp>
        <p:nvSpPr>
          <p:cNvPr id="718" name="Line 13"/>
          <p:cNvSpPr/>
          <p:nvPr/>
        </p:nvSpPr>
        <p:spPr>
          <a:xfrm flipH="1">
            <a:off x="3529967" y="4286160"/>
            <a:ext cx="1607400" cy="214200"/>
          </a:xfrm>
          <a:prstGeom prst="line">
            <a:avLst/>
          </a:prstGeom>
          <a:ln w="38160">
            <a:solidFill>
              <a:srgbClr val="FF0000"/>
            </a:solidFill>
            <a:round/>
            <a:tailEnd type="triangle" w="med" len="med"/>
          </a:ln>
        </p:spPr>
        <p:style>
          <a:lnRef idx="0">
            <a:scrgbClr r="0" g="0" b="0"/>
          </a:lnRef>
          <a:fillRef idx="0">
            <a:scrgbClr r="0" g="0" b="0"/>
          </a:fillRef>
          <a:effectRef idx="0">
            <a:scrgbClr r="0" g="0" b="0"/>
          </a:effectRef>
          <a:fontRef idx="minor"/>
        </p:style>
      </p:sp>
      <p:sp>
        <p:nvSpPr>
          <p:cNvPr id="719" name="CustomShape 14"/>
          <p:cNvSpPr/>
          <p:nvPr/>
        </p:nvSpPr>
        <p:spPr>
          <a:xfrm>
            <a:off x="5498298" y="2921400"/>
            <a:ext cx="2955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b="1" spc="-1">
                <a:solidFill>
                  <a:srgbClr val="000000"/>
                </a:solidFill>
                <a:latin typeface="Times New Roman"/>
              </a:rPr>
              <a:t>4</a:t>
            </a:r>
            <a:endParaRPr lang="es-CU" spc="-1">
              <a:latin typeface="Arial"/>
            </a:endParaRPr>
          </a:p>
        </p:txBody>
      </p:sp>
      <p:sp>
        <p:nvSpPr>
          <p:cNvPr id="720" name="CustomShape 15"/>
          <p:cNvSpPr/>
          <p:nvPr/>
        </p:nvSpPr>
        <p:spPr>
          <a:xfrm>
            <a:off x="1960492" y="64832"/>
            <a:ext cx="8500680" cy="8218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s-CU" sz="2400" b="1" spc="-1">
                <a:solidFill>
                  <a:srgbClr val="00B0F0"/>
                </a:solidFill>
                <a:latin typeface="Cambria Math"/>
                <a:ea typeface="Cambria Math"/>
              </a:rPr>
              <a:t>III. 3. </a:t>
            </a:r>
            <a:r>
              <a:rPr lang="es-CU" sz="2400" b="1" spc="-1">
                <a:solidFill>
                  <a:srgbClr val="000000"/>
                </a:solidFill>
                <a:latin typeface="Cambria Math"/>
                <a:ea typeface="Cambria Math"/>
              </a:rPr>
              <a:t>Configuración Interna. Cavidad. Porciones. </a:t>
            </a:r>
            <a:endParaRPr lang="es-CU" sz="2400" spc="-1">
              <a:latin typeface="Arial"/>
            </a:endParaRPr>
          </a:p>
          <a:p>
            <a:pPr algn="ctr">
              <a:lnSpc>
                <a:spcPct val="100000"/>
              </a:lnSpc>
            </a:pPr>
            <a:r>
              <a:rPr lang="es-CU" sz="2400" b="1" spc="-1">
                <a:solidFill>
                  <a:srgbClr val="000000"/>
                </a:solidFill>
                <a:latin typeface="Cambria Math"/>
                <a:ea typeface="Cambria Math"/>
              </a:rPr>
              <a:t>Detalles. Especifique el contenido del 4 y el 5.</a:t>
            </a:r>
            <a:endParaRPr lang="es-CU" sz="2400" spc="-1">
              <a:latin typeface="Arial"/>
            </a:endParaRPr>
          </a:p>
        </p:txBody>
      </p:sp>
      <p:sp>
        <p:nvSpPr>
          <p:cNvPr id="721" name="CustomShape 16"/>
          <p:cNvSpPr/>
          <p:nvPr/>
        </p:nvSpPr>
        <p:spPr>
          <a:xfrm>
            <a:off x="3937488" y="3500281"/>
            <a:ext cx="346739" cy="460211"/>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b="1" spc="-1">
                <a:solidFill>
                  <a:srgbClr val="000000"/>
                </a:solidFill>
                <a:latin typeface="Constantia"/>
              </a:rPr>
              <a:t>8</a:t>
            </a:r>
            <a:endParaRPr lang="es-CU" sz="2400" spc="-1">
              <a:latin typeface="Arial"/>
            </a:endParaRPr>
          </a:p>
        </p:txBody>
      </p:sp>
      <p:sp>
        <p:nvSpPr>
          <p:cNvPr id="722" name="CustomShape 17"/>
          <p:cNvSpPr/>
          <p:nvPr/>
        </p:nvSpPr>
        <p:spPr>
          <a:xfrm>
            <a:off x="1672727" y="3571920"/>
            <a:ext cx="38376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U" sz="2400" b="1" spc="-1">
                <a:solidFill>
                  <a:srgbClr val="000000"/>
                </a:solidFill>
                <a:latin typeface="Constantia"/>
              </a:rPr>
              <a:t>8</a:t>
            </a:r>
            <a:endParaRPr lang="es-CU" sz="2400" spc="-1">
              <a:latin typeface="Arial"/>
            </a:endParaRPr>
          </a:p>
        </p:txBody>
      </p:sp>
      <p:sp>
        <p:nvSpPr>
          <p:cNvPr id="723" name="CustomShape 18"/>
          <p:cNvSpPr/>
          <p:nvPr/>
        </p:nvSpPr>
        <p:spPr>
          <a:xfrm>
            <a:off x="458447" y="3071880"/>
            <a:ext cx="499680" cy="1499760"/>
          </a:xfrm>
          <a:prstGeom prst="leftBrace">
            <a:avLst>
              <a:gd name="adj1" fmla="val 8333"/>
              <a:gd name="adj2" fmla="val 50924"/>
            </a:avLst>
          </a:prstGeom>
          <a:noFill/>
          <a:ln w="57240">
            <a:solidFill>
              <a:schemeClr val="tx1"/>
            </a:solidFill>
            <a:round/>
          </a:ln>
        </p:spPr>
        <p:style>
          <a:lnRef idx="1">
            <a:schemeClr val="accent1"/>
          </a:lnRef>
          <a:fillRef idx="0">
            <a:schemeClr val="accent1"/>
          </a:fillRef>
          <a:effectRef idx="0">
            <a:schemeClr val="accent1"/>
          </a:effectRef>
          <a:fontRef idx="minor"/>
        </p:style>
      </p:sp>
      <p:sp>
        <p:nvSpPr>
          <p:cNvPr id="724" name="CustomShape 19"/>
          <p:cNvSpPr/>
          <p:nvPr/>
        </p:nvSpPr>
        <p:spPr>
          <a:xfrm>
            <a:off x="5137367" y="4135680"/>
            <a:ext cx="2955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b="1" spc="-1">
                <a:solidFill>
                  <a:srgbClr val="000000"/>
                </a:solidFill>
                <a:latin typeface="Times New Roman"/>
              </a:rPr>
              <a:t>5</a:t>
            </a:r>
            <a:endParaRPr lang="es-CU" spc="-1">
              <a:latin typeface="Arial"/>
            </a:endParaRPr>
          </a:p>
        </p:txBody>
      </p:sp>
      <p:sp>
        <p:nvSpPr>
          <p:cNvPr id="725" name="CustomShape 20"/>
          <p:cNvSpPr/>
          <p:nvPr/>
        </p:nvSpPr>
        <p:spPr>
          <a:xfrm>
            <a:off x="2816807" y="3286080"/>
            <a:ext cx="2955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b="1" spc="-1">
                <a:solidFill>
                  <a:srgbClr val="000000"/>
                </a:solidFill>
                <a:latin typeface="Times New Roman"/>
              </a:rPr>
              <a:t>6</a:t>
            </a:r>
            <a:endParaRPr lang="es-CU" spc="-1">
              <a:latin typeface="Arial"/>
            </a:endParaRPr>
          </a:p>
        </p:txBody>
      </p:sp>
      <p:sp>
        <p:nvSpPr>
          <p:cNvPr id="726" name="CustomShape 21"/>
          <p:cNvSpPr/>
          <p:nvPr/>
        </p:nvSpPr>
        <p:spPr>
          <a:xfrm>
            <a:off x="2816807" y="4286160"/>
            <a:ext cx="2955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b="1" spc="-1">
                <a:solidFill>
                  <a:srgbClr val="000000"/>
                </a:solidFill>
                <a:latin typeface="Times New Roman"/>
              </a:rPr>
              <a:t>7</a:t>
            </a:r>
            <a:endParaRPr lang="es-CU" spc="-1">
              <a:latin typeface="Arial"/>
            </a:endParaRPr>
          </a:p>
        </p:txBody>
      </p:sp>
      <p:sp>
        <p:nvSpPr>
          <p:cNvPr id="727" name="TextShape 22"/>
          <p:cNvSpPr txBox="1"/>
          <p:nvPr/>
        </p:nvSpPr>
        <p:spPr>
          <a:xfrm>
            <a:off x="1510727" y="6245280"/>
            <a:ext cx="2895120" cy="47592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pic>
        <p:nvPicPr>
          <p:cNvPr id="24" name="Picture 2" descr="Laringe abierta por detrás"/>
          <p:cNvPicPr/>
          <p:nvPr/>
        </p:nvPicPr>
        <p:blipFill>
          <a:blip r:embed="rId3"/>
          <a:stretch/>
        </p:blipFill>
        <p:spPr>
          <a:xfrm>
            <a:off x="7471726" y="1428840"/>
            <a:ext cx="3499920" cy="5159160"/>
          </a:xfrm>
          <a:prstGeom prst="rect">
            <a:avLst/>
          </a:prstGeom>
          <a:ln>
            <a:noFill/>
          </a:ln>
        </p:spPr>
      </p:pic>
      <p:sp>
        <p:nvSpPr>
          <p:cNvPr id="25" name="CustomShape 1"/>
          <p:cNvSpPr/>
          <p:nvPr/>
        </p:nvSpPr>
        <p:spPr>
          <a:xfrm>
            <a:off x="6828766" y="2071800"/>
            <a:ext cx="456840" cy="4561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U" sz="2400" b="1" spc="-1">
                <a:solidFill>
                  <a:srgbClr val="000000"/>
                </a:solidFill>
                <a:latin typeface="Calibri"/>
              </a:rPr>
              <a:t>1</a:t>
            </a:r>
            <a:endParaRPr lang="es-CU" sz="2400" spc="-1">
              <a:latin typeface="Arial"/>
            </a:endParaRPr>
          </a:p>
        </p:txBody>
      </p:sp>
      <p:sp>
        <p:nvSpPr>
          <p:cNvPr id="26" name="Line 2"/>
          <p:cNvSpPr/>
          <p:nvPr/>
        </p:nvSpPr>
        <p:spPr>
          <a:xfrm>
            <a:off x="7241326" y="2276280"/>
            <a:ext cx="1512720" cy="73080"/>
          </a:xfrm>
          <a:prstGeom prst="line">
            <a:avLst/>
          </a:prstGeom>
          <a:ln w="38160">
            <a:solidFill>
              <a:srgbClr val="0066FF"/>
            </a:solidFill>
            <a:round/>
            <a:tailEnd type="triangle" w="med" len="med"/>
          </a:ln>
        </p:spPr>
        <p:style>
          <a:lnRef idx="0">
            <a:scrgbClr r="0" g="0" b="0"/>
          </a:lnRef>
          <a:fillRef idx="0">
            <a:scrgbClr r="0" g="0" b="0"/>
          </a:fillRef>
          <a:effectRef idx="0">
            <a:scrgbClr r="0" g="0" b="0"/>
          </a:effectRef>
          <a:fontRef idx="minor"/>
        </p:style>
      </p:sp>
      <p:sp>
        <p:nvSpPr>
          <p:cNvPr id="27" name="CustomShape 3"/>
          <p:cNvSpPr/>
          <p:nvPr/>
        </p:nvSpPr>
        <p:spPr>
          <a:xfrm>
            <a:off x="6685846" y="2857680"/>
            <a:ext cx="428400" cy="4561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U" sz="2400" b="1" spc="-1">
                <a:solidFill>
                  <a:srgbClr val="000000"/>
                </a:solidFill>
                <a:latin typeface="Calibri"/>
              </a:rPr>
              <a:t>2</a:t>
            </a:r>
            <a:endParaRPr lang="es-CU" sz="2400" spc="-1">
              <a:latin typeface="Arial"/>
            </a:endParaRPr>
          </a:p>
        </p:txBody>
      </p:sp>
      <p:sp>
        <p:nvSpPr>
          <p:cNvPr id="28" name="Line 4"/>
          <p:cNvSpPr/>
          <p:nvPr/>
        </p:nvSpPr>
        <p:spPr>
          <a:xfrm>
            <a:off x="7169686" y="3141360"/>
            <a:ext cx="1658880" cy="216000"/>
          </a:xfrm>
          <a:prstGeom prst="line">
            <a:avLst/>
          </a:prstGeom>
          <a:ln w="38160">
            <a:solidFill>
              <a:srgbClr val="0066FF"/>
            </a:solidFill>
            <a:round/>
            <a:tailEnd type="triangle" w="med" len="med"/>
          </a:ln>
        </p:spPr>
        <p:style>
          <a:lnRef idx="0">
            <a:scrgbClr r="0" g="0" b="0"/>
          </a:lnRef>
          <a:fillRef idx="0">
            <a:scrgbClr r="0" g="0" b="0"/>
          </a:fillRef>
          <a:effectRef idx="0">
            <a:scrgbClr r="0" g="0" b="0"/>
          </a:effectRef>
          <a:fontRef idx="minor"/>
        </p:style>
      </p:sp>
      <p:sp>
        <p:nvSpPr>
          <p:cNvPr id="29" name="CustomShape 5"/>
          <p:cNvSpPr/>
          <p:nvPr/>
        </p:nvSpPr>
        <p:spPr>
          <a:xfrm>
            <a:off x="6614206" y="4000680"/>
            <a:ext cx="669600" cy="5778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U" sz="3200" b="1" spc="-1">
                <a:solidFill>
                  <a:srgbClr val="000000"/>
                </a:solidFill>
                <a:latin typeface="Calibri"/>
              </a:rPr>
              <a:t>  </a:t>
            </a:r>
            <a:r>
              <a:rPr lang="es-CU" sz="2400" b="1" spc="-1">
                <a:solidFill>
                  <a:srgbClr val="000000"/>
                </a:solidFill>
                <a:latin typeface="Calibri"/>
              </a:rPr>
              <a:t>3</a:t>
            </a:r>
            <a:endParaRPr lang="es-CU" sz="2400" spc="-1">
              <a:latin typeface="Arial"/>
            </a:endParaRPr>
          </a:p>
        </p:txBody>
      </p:sp>
      <p:sp>
        <p:nvSpPr>
          <p:cNvPr id="30" name="Line 6"/>
          <p:cNvSpPr/>
          <p:nvPr/>
        </p:nvSpPr>
        <p:spPr>
          <a:xfrm flipV="1">
            <a:off x="7387126" y="3929040"/>
            <a:ext cx="1656000" cy="291960"/>
          </a:xfrm>
          <a:prstGeom prst="line">
            <a:avLst/>
          </a:prstGeom>
          <a:ln w="38160">
            <a:solidFill>
              <a:srgbClr val="0066FF"/>
            </a:solidFill>
            <a:round/>
            <a:tailEnd type="triangle" w="med" len="med"/>
          </a:ln>
        </p:spPr>
        <p:style>
          <a:lnRef idx="0">
            <a:scrgbClr r="0" g="0" b="0"/>
          </a:lnRef>
          <a:fillRef idx="0">
            <a:scrgbClr r="0" g="0" b="0"/>
          </a:fillRef>
          <a:effectRef idx="0">
            <a:scrgbClr r="0" g="0" b="0"/>
          </a:effectRef>
          <a:fontRef idx="minor"/>
        </p:style>
      </p:sp>
      <p:sp>
        <p:nvSpPr>
          <p:cNvPr id="31" name="Line 8"/>
          <p:cNvSpPr/>
          <p:nvPr/>
        </p:nvSpPr>
        <p:spPr>
          <a:xfrm flipH="1">
            <a:off x="9614446" y="1643040"/>
            <a:ext cx="1428840" cy="45720"/>
          </a:xfrm>
          <a:prstGeom prst="line">
            <a:avLst/>
          </a:prstGeom>
          <a:ln w="38160">
            <a:solidFill>
              <a:srgbClr val="0066FF"/>
            </a:solidFill>
            <a:round/>
            <a:tailEnd type="triangle" w="med" len="med"/>
          </a:ln>
        </p:spPr>
        <p:style>
          <a:lnRef idx="0">
            <a:scrgbClr r="0" g="0" b="0"/>
          </a:lnRef>
          <a:fillRef idx="0">
            <a:scrgbClr r="0" g="0" b="0"/>
          </a:fillRef>
          <a:effectRef idx="0">
            <a:scrgbClr r="0" g="0" b="0"/>
          </a:effectRef>
          <a:fontRef idx="minor"/>
        </p:style>
      </p:sp>
      <p:sp>
        <p:nvSpPr>
          <p:cNvPr id="32" name="CustomShape 9"/>
          <p:cNvSpPr/>
          <p:nvPr/>
        </p:nvSpPr>
        <p:spPr>
          <a:xfrm>
            <a:off x="10417885" y="4950235"/>
            <a:ext cx="337121" cy="460211"/>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b="1" spc="-1" dirty="0">
                <a:solidFill>
                  <a:srgbClr val="000000"/>
                </a:solidFill>
                <a:latin typeface="Calibri"/>
              </a:rPr>
              <a:t>5</a:t>
            </a:r>
            <a:endParaRPr lang="es-CU" sz="2400" spc="-1" dirty="0">
              <a:latin typeface="Arial"/>
            </a:endParaRPr>
          </a:p>
        </p:txBody>
      </p:sp>
      <p:sp>
        <p:nvSpPr>
          <p:cNvPr id="33" name="Line 10"/>
          <p:cNvSpPr/>
          <p:nvPr/>
        </p:nvSpPr>
        <p:spPr>
          <a:xfrm flipH="1">
            <a:off x="9400246" y="2643120"/>
            <a:ext cx="1785960" cy="574560"/>
          </a:xfrm>
          <a:prstGeom prst="line">
            <a:avLst/>
          </a:prstGeom>
          <a:ln w="28440">
            <a:solidFill>
              <a:srgbClr val="0066FF"/>
            </a:solidFill>
            <a:round/>
            <a:tailEnd type="triangle" w="med" len="med"/>
          </a:ln>
        </p:spPr>
        <p:style>
          <a:lnRef idx="0">
            <a:scrgbClr r="0" g="0" b="0"/>
          </a:lnRef>
          <a:fillRef idx="0">
            <a:scrgbClr r="0" g="0" b="0"/>
          </a:fillRef>
          <a:effectRef idx="0">
            <a:scrgbClr r="0" g="0" b="0"/>
          </a:effectRef>
          <a:fontRef idx="minor"/>
        </p:style>
      </p:sp>
      <p:sp>
        <p:nvSpPr>
          <p:cNvPr id="34" name="CustomShape 11"/>
          <p:cNvSpPr/>
          <p:nvPr/>
        </p:nvSpPr>
        <p:spPr>
          <a:xfrm>
            <a:off x="11043286" y="1360080"/>
            <a:ext cx="337121" cy="460211"/>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b="1" spc="-1" dirty="0" smtClean="0">
                <a:solidFill>
                  <a:srgbClr val="000000"/>
                </a:solidFill>
                <a:latin typeface="Calibri"/>
              </a:rPr>
              <a:t>9</a:t>
            </a:r>
            <a:endParaRPr lang="es-CU" sz="2400" spc="-1" dirty="0">
              <a:latin typeface="Arial"/>
            </a:endParaRPr>
          </a:p>
        </p:txBody>
      </p:sp>
      <p:sp>
        <p:nvSpPr>
          <p:cNvPr id="35" name="Line 12"/>
          <p:cNvSpPr/>
          <p:nvPr/>
        </p:nvSpPr>
        <p:spPr>
          <a:xfrm flipH="1" flipV="1">
            <a:off x="9328606" y="3357360"/>
            <a:ext cx="1071720" cy="1714680"/>
          </a:xfrm>
          <a:prstGeom prst="line">
            <a:avLst/>
          </a:prstGeom>
          <a:ln w="28440">
            <a:solidFill>
              <a:srgbClr val="0066FF"/>
            </a:solidFill>
            <a:round/>
            <a:tailEnd type="triangle" w="med" len="med"/>
          </a:ln>
        </p:spPr>
        <p:style>
          <a:lnRef idx="0">
            <a:scrgbClr r="0" g="0" b="0"/>
          </a:lnRef>
          <a:fillRef idx="0">
            <a:scrgbClr r="0" g="0" b="0"/>
          </a:fillRef>
          <a:effectRef idx="0">
            <a:scrgbClr r="0" g="0" b="0"/>
          </a:effectRef>
          <a:fontRef idx="minor"/>
        </p:style>
      </p:sp>
      <p:sp>
        <p:nvSpPr>
          <p:cNvPr id="36" name="CustomShape 13"/>
          <p:cNvSpPr/>
          <p:nvPr/>
        </p:nvSpPr>
        <p:spPr>
          <a:xfrm>
            <a:off x="11232114" y="3293338"/>
            <a:ext cx="335160" cy="4561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b="1" spc="-1" dirty="0" smtClean="0">
                <a:solidFill>
                  <a:srgbClr val="000000"/>
                </a:solidFill>
                <a:latin typeface="Calibri"/>
              </a:rPr>
              <a:t>8</a:t>
            </a:r>
            <a:endParaRPr lang="es-CU" sz="2400" spc="-1" dirty="0">
              <a:latin typeface="Arial"/>
            </a:endParaRPr>
          </a:p>
        </p:txBody>
      </p:sp>
      <p:sp>
        <p:nvSpPr>
          <p:cNvPr id="37" name="Line 14"/>
          <p:cNvSpPr/>
          <p:nvPr/>
        </p:nvSpPr>
        <p:spPr>
          <a:xfrm flipH="1" flipV="1">
            <a:off x="9401686" y="3286080"/>
            <a:ext cx="1785960" cy="214200"/>
          </a:xfrm>
          <a:prstGeom prst="line">
            <a:avLst/>
          </a:prstGeom>
          <a:ln w="28440">
            <a:solidFill>
              <a:srgbClr val="0066FF"/>
            </a:solidFill>
            <a:round/>
            <a:tailEnd type="triangle" w="med" len="med"/>
          </a:ln>
        </p:spPr>
        <p:style>
          <a:lnRef idx="0">
            <a:scrgbClr r="0" g="0" b="0"/>
          </a:lnRef>
          <a:fillRef idx="0">
            <a:scrgbClr r="0" g="0" b="0"/>
          </a:fillRef>
          <a:effectRef idx="0">
            <a:scrgbClr r="0" g="0" b="0"/>
          </a:effectRef>
          <a:fontRef idx="minor"/>
        </p:style>
      </p:sp>
      <p:sp>
        <p:nvSpPr>
          <p:cNvPr id="38" name="CustomShape 7"/>
          <p:cNvSpPr/>
          <p:nvPr/>
        </p:nvSpPr>
        <p:spPr>
          <a:xfrm>
            <a:off x="11402456" y="2349360"/>
            <a:ext cx="345600" cy="4561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U" sz="2400" b="1" spc="-1" dirty="0">
                <a:solidFill>
                  <a:srgbClr val="000000"/>
                </a:solidFill>
                <a:latin typeface="Calibri"/>
              </a:rPr>
              <a:t>4</a:t>
            </a:r>
            <a:endParaRPr lang="es-CU" sz="2400" spc="-1" dirty="0">
              <a:latin typeface="Arial"/>
            </a:endParaRPr>
          </a:p>
        </p:txBody>
      </p:sp>
      <p:sp>
        <p:nvSpPr>
          <p:cNvPr id="39" name="CustomShape 7"/>
          <p:cNvSpPr/>
          <p:nvPr/>
        </p:nvSpPr>
        <p:spPr>
          <a:xfrm>
            <a:off x="8898046" y="1103400"/>
            <a:ext cx="345600" cy="4561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U" sz="2400" b="1" spc="-1" dirty="0" smtClean="0">
                <a:solidFill>
                  <a:srgbClr val="000000"/>
                </a:solidFill>
                <a:latin typeface="Calibri"/>
              </a:rPr>
              <a:t>B</a:t>
            </a:r>
            <a:endParaRPr lang="es-CU" sz="2400" spc="-1" dirty="0">
              <a:latin typeface="Arial"/>
            </a:endParaRPr>
          </a:p>
        </p:txBody>
      </p:sp>
      <p:sp>
        <p:nvSpPr>
          <p:cNvPr id="40" name="CustomShape 7"/>
          <p:cNvSpPr/>
          <p:nvPr/>
        </p:nvSpPr>
        <p:spPr>
          <a:xfrm>
            <a:off x="2761310" y="1112220"/>
            <a:ext cx="345600" cy="4561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U" sz="2400" b="1" spc="-1" dirty="0" smtClean="0">
                <a:solidFill>
                  <a:srgbClr val="000000"/>
                </a:solidFill>
                <a:latin typeface="Calibri"/>
              </a:rPr>
              <a:t>A</a:t>
            </a:r>
            <a:endParaRPr lang="es-CU" sz="2400" spc="-1" dirty="0">
              <a:latin typeface="Arial"/>
            </a:endParaRPr>
          </a:p>
        </p:txBody>
      </p:sp>
      <p:sp>
        <p:nvSpPr>
          <p:cNvPr id="41" name="Forma libre 40"/>
          <p:cNvSpPr/>
          <p:nvPr/>
        </p:nvSpPr>
        <p:spPr>
          <a:xfrm>
            <a:off x="8299017" y="1496681"/>
            <a:ext cx="1734327" cy="1481959"/>
          </a:xfrm>
          <a:custGeom>
            <a:avLst/>
            <a:gdLst>
              <a:gd name="connsiteX0" fmla="*/ 0 w 1734327"/>
              <a:gd name="connsiteY0" fmla="*/ 1387366 h 1481959"/>
              <a:gd name="connsiteX1" fmla="*/ 0 w 1734327"/>
              <a:gd name="connsiteY1" fmla="*/ 1387366 h 1481959"/>
              <a:gd name="connsiteX2" fmla="*/ 47296 w 1734327"/>
              <a:gd name="connsiteY2" fmla="*/ 1261242 h 1481959"/>
              <a:gd name="connsiteX3" fmla="*/ 78827 w 1734327"/>
              <a:gd name="connsiteY3" fmla="*/ 1213945 h 1481959"/>
              <a:gd name="connsiteX4" fmla="*/ 110358 w 1734327"/>
              <a:gd name="connsiteY4" fmla="*/ 1119352 h 1481959"/>
              <a:gd name="connsiteX5" fmla="*/ 173420 w 1734327"/>
              <a:gd name="connsiteY5" fmla="*/ 1024759 h 1481959"/>
              <a:gd name="connsiteX6" fmla="*/ 220717 w 1734327"/>
              <a:gd name="connsiteY6" fmla="*/ 930166 h 1481959"/>
              <a:gd name="connsiteX7" fmla="*/ 236482 w 1734327"/>
              <a:gd name="connsiteY7" fmla="*/ 882869 h 1481959"/>
              <a:gd name="connsiteX8" fmla="*/ 268013 w 1734327"/>
              <a:gd name="connsiteY8" fmla="*/ 835573 h 1481959"/>
              <a:gd name="connsiteX9" fmla="*/ 283779 w 1734327"/>
              <a:gd name="connsiteY9" fmla="*/ 740980 h 1481959"/>
              <a:gd name="connsiteX10" fmla="*/ 315310 w 1734327"/>
              <a:gd name="connsiteY10" fmla="*/ 614856 h 1481959"/>
              <a:gd name="connsiteX11" fmla="*/ 362607 w 1734327"/>
              <a:gd name="connsiteY11" fmla="*/ 520262 h 1481959"/>
              <a:gd name="connsiteX12" fmla="*/ 378372 w 1734327"/>
              <a:gd name="connsiteY12" fmla="*/ 409904 h 1481959"/>
              <a:gd name="connsiteX13" fmla="*/ 425669 w 1734327"/>
              <a:gd name="connsiteY13" fmla="*/ 268014 h 1481959"/>
              <a:gd name="connsiteX14" fmla="*/ 441434 w 1734327"/>
              <a:gd name="connsiteY14" fmla="*/ 204952 h 1481959"/>
              <a:gd name="connsiteX15" fmla="*/ 472965 w 1734327"/>
              <a:gd name="connsiteY15" fmla="*/ 110359 h 1481959"/>
              <a:gd name="connsiteX16" fmla="*/ 567558 w 1734327"/>
              <a:gd name="connsiteY16" fmla="*/ 47297 h 1481959"/>
              <a:gd name="connsiteX17" fmla="*/ 614855 w 1734327"/>
              <a:gd name="connsiteY17" fmla="*/ 15766 h 1481959"/>
              <a:gd name="connsiteX18" fmla="*/ 662151 w 1734327"/>
              <a:gd name="connsiteY18" fmla="*/ 0 h 1481959"/>
              <a:gd name="connsiteX19" fmla="*/ 851338 w 1734327"/>
              <a:gd name="connsiteY19" fmla="*/ 15766 h 1481959"/>
              <a:gd name="connsiteX20" fmla="*/ 914400 w 1734327"/>
              <a:gd name="connsiteY20" fmla="*/ 31531 h 1481959"/>
              <a:gd name="connsiteX21" fmla="*/ 1008993 w 1734327"/>
              <a:gd name="connsiteY21" fmla="*/ 63062 h 1481959"/>
              <a:gd name="connsiteX22" fmla="*/ 1213944 w 1734327"/>
              <a:gd name="connsiteY22" fmla="*/ 78828 h 1481959"/>
              <a:gd name="connsiteX23" fmla="*/ 1261241 w 1734327"/>
              <a:gd name="connsiteY23" fmla="*/ 94593 h 1481959"/>
              <a:gd name="connsiteX24" fmla="*/ 1292772 w 1734327"/>
              <a:gd name="connsiteY24" fmla="*/ 126125 h 1481959"/>
              <a:gd name="connsiteX25" fmla="*/ 1324303 w 1734327"/>
              <a:gd name="connsiteY25" fmla="*/ 173421 h 1481959"/>
              <a:gd name="connsiteX26" fmla="*/ 1355834 w 1734327"/>
              <a:gd name="connsiteY26" fmla="*/ 268014 h 1481959"/>
              <a:gd name="connsiteX27" fmla="*/ 1371600 w 1734327"/>
              <a:gd name="connsiteY27" fmla="*/ 315311 h 1481959"/>
              <a:gd name="connsiteX28" fmla="*/ 1387365 w 1734327"/>
              <a:gd name="connsiteY28" fmla="*/ 362607 h 1481959"/>
              <a:gd name="connsiteX29" fmla="*/ 1403131 w 1734327"/>
              <a:gd name="connsiteY29" fmla="*/ 409904 h 1481959"/>
              <a:gd name="connsiteX30" fmla="*/ 1434662 w 1734327"/>
              <a:gd name="connsiteY30" fmla="*/ 551793 h 1481959"/>
              <a:gd name="connsiteX31" fmla="*/ 1466193 w 1734327"/>
              <a:gd name="connsiteY31" fmla="*/ 583325 h 1481959"/>
              <a:gd name="connsiteX32" fmla="*/ 1481958 w 1734327"/>
              <a:gd name="connsiteY32" fmla="*/ 646387 h 1481959"/>
              <a:gd name="connsiteX33" fmla="*/ 1513489 w 1734327"/>
              <a:gd name="connsiteY33" fmla="*/ 740980 h 1481959"/>
              <a:gd name="connsiteX34" fmla="*/ 1560786 w 1734327"/>
              <a:gd name="connsiteY34" fmla="*/ 914400 h 1481959"/>
              <a:gd name="connsiteX35" fmla="*/ 1576551 w 1734327"/>
              <a:gd name="connsiteY35" fmla="*/ 961697 h 1481959"/>
              <a:gd name="connsiteX36" fmla="*/ 1608082 w 1734327"/>
              <a:gd name="connsiteY36" fmla="*/ 1008993 h 1481959"/>
              <a:gd name="connsiteX37" fmla="*/ 1623848 w 1734327"/>
              <a:gd name="connsiteY37" fmla="*/ 1056290 h 1481959"/>
              <a:gd name="connsiteX38" fmla="*/ 1655379 w 1734327"/>
              <a:gd name="connsiteY38" fmla="*/ 1182414 h 1481959"/>
              <a:gd name="connsiteX39" fmla="*/ 1671144 w 1734327"/>
              <a:gd name="connsiteY39" fmla="*/ 1308538 h 1481959"/>
              <a:gd name="connsiteX40" fmla="*/ 1702676 w 1734327"/>
              <a:gd name="connsiteY40" fmla="*/ 1340069 h 1481959"/>
              <a:gd name="connsiteX41" fmla="*/ 1718441 w 1734327"/>
              <a:gd name="connsiteY41" fmla="*/ 1387366 h 1481959"/>
              <a:gd name="connsiteX42" fmla="*/ 1734207 w 1734327"/>
              <a:gd name="connsiteY42" fmla="*/ 1481959 h 1481959"/>
              <a:gd name="connsiteX43" fmla="*/ 1734207 w 1734327"/>
              <a:gd name="connsiteY43" fmla="*/ 1481959 h 1481959"/>
              <a:gd name="connsiteX44" fmla="*/ 1718441 w 1734327"/>
              <a:gd name="connsiteY44" fmla="*/ 1450428 h 1481959"/>
              <a:gd name="connsiteX45" fmla="*/ 1718441 w 1734327"/>
              <a:gd name="connsiteY45" fmla="*/ 1450428 h 1481959"/>
              <a:gd name="connsiteX46" fmla="*/ 1718441 w 1734327"/>
              <a:gd name="connsiteY46" fmla="*/ 1466193 h 148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734327" h="1481959">
                <a:moveTo>
                  <a:pt x="0" y="1387366"/>
                </a:moveTo>
                <a:lnTo>
                  <a:pt x="0" y="1387366"/>
                </a:lnTo>
                <a:cubicBezTo>
                  <a:pt x="15765" y="1345325"/>
                  <a:pt x="28716" y="1302118"/>
                  <a:pt x="47296" y="1261242"/>
                </a:cubicBezTo>
                <a:cubicBezTo>
                  <a:pt x="55137" y="1243992"/>
                  <a:pt x="71132" y="1231260"/>
                  <a:pt x="78827" y="1213945"/>
                </a:cubicBezTo>
                <a:cubicBezTo>
                  <a:pt x="92326" y="1183573"/>
                  <a:pt x="91922" y="1147007"/>
                  <a:pt x="110358" y="1119352"/>
                </a:cubicBezTo>
                <a:cubicBezTo>
                  <a:pt x="131379" y="1087821"/>
                  <a:pt x="161436" y="1060710"/>
                  <a:pt x="173420" y="1024759"/>
                </a:cubicBezTo>
                <a:cubicBezTo>
                  <a:pt x="195178" y="959487"/>
                  <a:pt x="179968" y="991289"/>
                  <a:pt x="220717" y="930166"/>
                </a:cubicBezTo>
                <a:cubicBezTo>
                  <a:pt x="225972" y="914400"/>
                  <a:pt x="229050" y="897733"/>
                  <a:pt x="236482" y="882869"/>
                </a:cubicBezTo>
                <a:cubicBezTo>
                  <a:pt x="244956" y="865922"/>
                  <a:pt x="262021" y="853548"/>
                  <a:pt x="268013" y="835573"/>
                </a:cubicBezTo>
                <a:cubicBezTo>
                  <a:pt x="278122" y="805247"/>
                  <a:pt x="278061" y="772430"/>
                  <a:pt x="283779" y="740980"/>
                </a:cubicBezTo>
                <a:cubicBezTo>
                  <a:pt x="288920" y="712704"/>
                  <a:pt x="299680" y="646116"/>
                  <a:pt x="315310" y="614856"/>
                </a:cubicBezTo>
                <a:cubicBezTo>
                  <a:pt x="376433" y="492611"/>
                  <a:pt x="322980" y="639141"/>
                  <a:pt x="362607" y="520262"/>
                </a:cubicBezTo>
                <a:cubicBezTo>
                  <a:pt x="367862" y="483476"/>
                  <a:pt x="370016" y="446112"/>
                  <a:pt x="378372" y="409904"/>
                </a:cubicBezTo>
                <a:cubicBezTo>
                  <a:pt x="425700" y="204816"/>
                  <a:pt x="394122" y="394207"/>
                  <a:pt x="425669" y="268014"/>
                </a:cubicBezTo>
                <a:cubicBezTo>
                  <a:pt x="430924" y="246993"/>
                  <a:pt x="435208" y="225706"/>
                  <a:pt x="441434" y="204952"/>
                </a:cubicBezTo>
                <a:cubicBezTo>
                  <a:pt x="450984" y="173117"/>
                  <a:pt x="445310" y="128795"/>
                  <a:pt x="472965" y="110359"/>
                </a:cubicBezTo>
                <a:lnTo>
                  <a:pt x="567558" y="47297"/>
                </a:lnTo>
                <a:cubicBezTo>
                  <a:pt x="583324" y="36787"/>
                  <a:pt x="596880" y="21758"/>
                  <a:pt x="614855" y="15766"/>
                </a:cubicBezTo>
                <a:lnTo>
                  <a:pt x="662151" y="0"/>
                </a:lnTo>
                <a:cubicBezTo>
                  <a:pt x="725213" y="5255"/>
                  <a:pt x="788546" y="7917"/>
                  <a:pt x="851338" y="15766"/>
                </a:cubicBezTo>
                <a:cubicBezTo>
                  <a:pt x="872838" y="18454"/>
                  <a:pt x="893646" y="25305"/>
                  <a:pt x="914400" y="31531"/>
                </a:cubicBezTo>
                <a:cubicBezTo>
                  <a:pt x="946235" y="41081"/>
                  <a:pt x="975854" y="60513"/>
                  <a:pt x="1008993" y="63062"/>
                </a:cubicBezTo>
                <a:lnTo>
                  <a:pt x="1213944" y="78828"/>
                </a:lnTo>
                <a:cubicBezTo>
                  <a:pt x="1229710" y="84083"/>
                  <a:pt x="1246991" y="86043"/>
                  <a:pt x="1261241" y="94593"/>
                </a:cubicBezTo>
                <a:cubicBezTo>
                  <a:pt x="1273987" y="102241"/>
                  <a:pt x="1283487" y="114518"/>
                  <a:pt x="1292772" y="126125"/>
                </a:cubicBezTo>
                <a:cubicBezTo>
                  <a:pt x="1304608" y="140921"/>
                  <a:pt x="1316608" y="156106"/>
                  <a:pt x="1324303" y="173421"/>
                </a:cubicBezTo>
                <a:cubicBezTo>
                  <a:pt x="1337802" y="203793"/>
                  <a:pt x="1345324" y="236483"/>
                  <a:pt x="1355834" y="268014"/>
                </a:cubicBezTo>
                <a:lnTo>
                  <a:pt x="1371600" y="315311"/>
                </a:lnTo>
                <a:lnTo>
                  <a:pt x="1387365" y="362607"/>
                </a:lnTo>
                <a:lnTo>
                  <a:pt x="1403131" y="409904"/>
                </a:lnTo>
                <a:cubicBezTo>
                  <a:pt x="1406316" y="429013"/>
                  <a:pt x="1416748" y="521936"/>
                  <a:pt x="1434662" y="551793"/>
                </a:cubicBezTo>
                <a:cubicBezTo>
                  <a:pt x="1442310" y="564539"/>
                  <a:pt x="1455683" y="572814"/>
                  <a:pt x="1466193" y="583325"/>
                </a:cubicBezTo>
                <a:cubicBezTo>
                  <a:pt x="1471448" y="604346"/>
                  <a:pt x="1475732" y="625633"/>
                  <a:pt x="1481958" y="646387"/>
                </a:cubicBezTo>
                <a:cubicBezTo>
                  <a:pt x="1491508" y="678222"/>
                  <a:pt x="1506971" y="708389"/>
                  <a:pt x="1513489" y="740980"/>
                </a:cubicBezTo>
                <a:cubicBezTo>
                  <a:pt x="1535774" y="852402"/>
                  <a:pt x="1520780" y="794382"/>
                  <a:pt x="1560786" y="914400"/>
                </a:cubicBezTo>
                <a:cubicBezTo>
                  <a:pt x="1566041" y="930166"/>
                  <a:pt x="1567333" y="947870"/>
                  <a:pt x="1576551" y="961697"/>
                </a:cubicBezTo>
                <a:cubicBezTo>
                  <a:pt x="1587061" y="977462"/>
                  <a:pt x="1599608" y="992046"/>
                  <a:pt x="1608082" y="1008993"/>
                </a:cubicBezTo>
                <a:cubicBezTo>
                  <a:pt x="1615514" y="1023857"/>
                  <a:pt x="1619475" y="1040257"/>
                  <a:pt x="1623848" y="1056290"/>
                </a:cubicBezTo>
                <a:cubicBezTo>
                  <a:pt x="1635250" y="1098098"/>
                  <a:pt x="1655379" y="1182414"/>
                  <a:pt x="1655379" y="1182414"/>
                </a:cubicBezTo>
                <a:cubicBezTo>
                  <a:pt x="1660634" y="1224455"/>
                  <a:pt x="1658969" y="1267956"/>
                  <a:pt x="1671144" y="1308538"/>
                </a:cubicBezTo>
                <a:cubicBezTo>
                  <a:pt x="1675415" y="1322775"/>
                  <a:pt x="1695028" y="1327323"/>
                  <a:pt x="1702676" y="1340069"/>
                </a:cubicBezTo>
                <a:cubicBezTo>
                  <a:pt x="1711226" y="1354319"/>
                  <a:pt x="1713876" y="1371387"/>
                  <a:pt x="1718441" y="1387366"/>
                </a:cubicBezTo>
                <a:cubicBezTo>
                  <a:pt x="1736756" y="1451470"/>
                  <a:pt x="1734207" y="1433201"/>
                  <a:pt x="1734207" y="1481959"/>
                </a:cubicBezTo>
                <a:lnTo>
                  <a:pt x="1734207" y="1481959"/>
                </a:lnTo>
                <a:lnTo>
                  <a:pt x="1718441" y="1450428"/>
                </a:lnTo>
                <a:lnTo>
                  <a:pt x="1718441" y="1450428"/>
                </a:lnTo>
                <a:lnTo>
                  <a:pt x="1718441" y="1466193"/>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687267618"/>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 name="Picture 2"/>
          <p:cNvPicPr/>
          <p:nvPr/>
        </p:nvPicPr>
        <p:blipFill>
          <a:blip r:embed="rId3"/>
          <a:stretch/>
        </p:blipFill>
        <p:spPr>
          <a:xfrm>
            <a:off x="3110520" y="3861000"/>
            <a:ext cx="6264360" cy="2909520"/>
          </a:xfrm>
          <a:prstGeom prst="rect">
            <a:avLst/>
          </a:prstGeom>
          <a:ln>
            <a:noFill/>
          </a:ln>
        </p:spPr>
      </p:pic>
      <p:pic>
        <p:nvPicPr>
          <p:cNvPr id="748" name="Picture 2" descr="Glotis abierta"/>
          <p:cNvPicPr/>
          <p:nvPr/>
        </p:nvPicPr>
        <p:blipFill>
          <a:blip r:embed="rId4"/>
          <a:stretch/>
        </p:blipFill>
        <p:spPr>
          <a:xfrm>
            <a:off x="1631640" y="1124640"/>
            <a:ext cx="2990520" cy="3093840"/>
          </a:xfrm>
          <a:prstGeom prst="rect">
            <a:avLst/>
          </a:prstGeom>
          <a:ln>
            <a:noFill/>
          </a:ln>
        </p:spPr>
      </p:pic>
      <p:pic>
        <p:nvPicPr>
          <p:cNvPr id="749" name="Picture 3" descr="Glotis cerrada"/>
          <p:cNvPicPr/>
          <p:nvPr/>
        </p:nvPicPr>
        <p:blipFill>
          <a:blip r:embed="rId5"/>
          <a:stretch/>
        </p:blipFill>
        <p:spPr>
          <a:xfrm>
            <a:off x="7104000" y="896040"/>
            <a:ext cx="3123720" cy="3123720"/>
          </a:xfrm>
          <a:prstGeom prst="rect">
            <a:avLst/>
          </a:prstGeom>
          <a:ln>
            <a:noFill/>
          </a:ln>
        </p:spPr>
      </p:pic>
      <p:sp>
        <p:nvSpPr>
          <p:cNvPr id="750" name="CustomShape 1"/>
          <p:cNvSpPr/>
          <p:nvPr/>
        </p:nvSpPr>
        <p:spPr>
          <a:xfrm>
            <a:off x="2881200" y="2263320"/>
            <a:ext cx="306664" cy="367878"/>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b="1" spc="-1">
                <a:solidFill>
                  <a:srgbClr val="000000"/>
                </a:solidFill>
                <a:latin typeface="Cambria Math"/>
                <a:ea typeface="Cambria Math"/>
              </a:rPr>
              <a:t>2</a:t>
            </a:r>
            <a:endParaRPr lang="es-CU" spc="-1">
              <a:latin typeface="Arial"/>
            </a:endParaRPr>
          </a:p>
        </p:txBody>
      </p:sp>
      <p:sp>
        <p:nvSpPr>
          <p:cNvPr id="751" name="CustomShape 2"/>
          <p:cNvSpPr/>
          <p:nvPr/>
        </p:nvSpPr>
        <p:spPr>
          <a:xfrm>
            <a:off x="4586520" y="1986840"/>
            <a:ext cx="306664" cy="367878"/>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b="1" spc="-1">
                <a:solidFill>
                  <a:srgbClr val="000000"/>
                </a:solidFill>
                <a:latin typeface="Cambria Math"/>
                <a:ea typeface="Cambria Math"/>
              </a:rPr>
              <a:t>3</a:t>
            </a:r>
            <a:endParaRPr lang="es-CU" spc="-1">
              <a:latin typeface="Arial"/>
            </a:endParaRPr>
          </a:p>
        </p:txBody>
      </p:sp>
      <p:sp>
        <p:nvSpPr>
          <p:cNvPr id="752" name="CustomShape 3"/>
          <p:cNvSpPr/>
          <p:nvPr/>
        </p:nvSpPr>
        <p:spPr>
          <a:xfrm>
            <a:off x="4173600" y="1352160"/>
            <a:ext cx="306664" cy="367878"/>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b="1" spc="-1">
                <a:solidFill>
                  <a:srgbClr val="000000"/>
                </a:solidFill>
                <a:latin typeface="Cambria Math"/>
                <a:ea typeface="Cambria Math"/>
              </a:rPr>
              <a:t>1</a:t>
            </a:r>
            <a:endParaRPr lang="es-CU" spc="-1">
              <a:latin typeface="Arial"/>
            </a:endParaRPr>
          </a:p>
        </p:txBody>
      </p:sp>
      <p:sp>
        <p:nvSpPr>
          <p:cNvPr id="753" name="Line 4"/>
          <p:cNvSpPr/>
          <p:nvPr/>
        </p:nvSpPr>
        <p:spPr>
          <a:xfrm flipH="1">
            <a:off x="3431640" y="1628640"/>
            <a:ext cx="734760" cy="855000"/>
          </a:xfrm>
          <a:prstGeom prst="line">
            <a:avLst/>
          </a:prstGeom>
          <a:ln w="38160">
            <a:solidFill>
              <a:srgbClr val="0066FF"/>
            </a:solidFill>
            <a:round/>
            <a:tailEnd type="triangle" w="med" len="med"/>
          </a:ln>
        </p:spPr>
        <p:style>
          <a:lnRef idx="0">
            <a:scrgbClr r="0" g="0" b="0"/>
          </a:lnRef>
          <a:fillRef idx="0">
            <a:scrgbClr r="0" g="0" b="0"/>
          </a:fillRef>
          <a:effectRef idx="0">
            <a:scrgbClr r="0" g="0" b="0"/>
          </a:effectRef>
          <a:fontRef idx="minor"/>
        </p:style>
      </p:sp>
      <p:sp>
        <p:nvSpPr>
          <p:cNvPr id="754" name="Line 5"/>
          <p:cNvSpPr/>
          <p:nvPr/>
        </p:nvSpPr>
        <p:spPr>
          <a:xfrm flipV="1">
            <a:off x="6447720" y="2351520"/>
            <a:ext cx="1239840" cy="1800"/>
          </a:xfrm>
          <a:prstGeom prst="line">
            <a:avLst/>
          </a:prstGeom>
          <a:ln w="38160">
            <a:solidFill>
              <a:srgbClr val="0066FF"/>
            </a:solidFill>
            <a:round/>
            <a:tailEnd type="triangle" w="med" len="med"/>
          </a:ln>
        </p:spPr>
        <p:style>
          <a:lnRef idx="0">
            <a:scrgbClr r="0" g="0" b="0"/>
          </a:lnRef>
          <a:fillRef idx="0">
            <a:scrgbClr r="0" g="0" b="0"/>
          </a:fillRef>
          <a:effectRef idx="0">
            <a:scrgbClr r="0" g="0" b="0"/>
          </a:effectRef>
          <a:fontRef idx="minor"/>
        </p:style>
      </p:sp>
      <p:sp>
        <p:nvSpPr>
          <p:cNvPr id="755" name="CustomShape 6"/>
          <p:cNvSpPr/>
          <p:nvPr/>
        </p:nvSpPr>
        <p:spPr>
          <a:xfrm>
            <a:off x="2878899" y="142561"/>
            <a:ext cx="6407565" cy="829543"/>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s-CU" sz="2400" b="1" spc="-1">
                <a:solidFill>
                  <a:srgbClr val="00B0F0"/>
                </a:solidFill>
                <a:latin typeface="Cambria Math"/>
                <a:ea typeface="Cambria Math"/>
              </a:rPr>
              <a:t>III. 3. </a:t>
            </a:r>
            <a:r>
              <a:rPr lang="es-CU" sz="2400" b="1" spc="-1">
                <a:solidFill>
                  <a:srgbClr val="000000"/>
                </a:solidFill>
                <a:latin typeface="Cambria Math"/>
                <a:ea typeface="Cambria Math"/>
              </a:rPr>
              <a:t>Configuración Interna. Cavidad. Porciones. </a:t>
            </a:r>
            <a:endParaRPr lang="es-CU" sz="2400" spc="-1">
              <a:latin typeface="Arial"/>
            </a:endParaRPr>
          </a:p>
          <a:p>
            <a:pPr algn="ctr">
              <a:lnSpc>
                <a:spcPct val="100000"/>
              </a:lnSpc>
            </a:pPr>
            <a:r>
              <a:rPr lang="es-CU" sz="2400" b="1" spc="-1">
                <a:solidFill>
                  <a:srgbClr val="000000"/>
                </a:solidFill>
                <a:latin typeface="Cambria Math"/>
                <a:ea typeface="Cambria Math"/>
              </a:rPr>
              <a:t>Detalles.</a:t>
            </a:r>
            <a:endParaRPr lang="es-CU" sz="2400" spc="-1">
              <a:latin typeface="Arial"/>
            </a:endParaRPr>
          </a:p>
        </p:txBody>
      </p:sp>
      <p:sp>
        <p:nvSpPr>
          <p:cNvPr id="756" name="CustomShape 7"/>
          <p:cNvSpPr/>
          <p:nvPr/>
        </p:nvSpPr>
        <p:spPr>
          <a:xfrm>
            <a:off x="7667760" y="1902600"/>
            <a:ext cx="1928520" cy="1499760"/>
          </a:xfrm>
          <a:prstGeom prst="ellipse">
            <a:avLst/>
          </a:prstGeom>
          <a:noFill/>
          <a:ln>
            <a:prstDash val="dash"/>
            <a:round/>
          </a:ln>
        </p:spPr>
        <p:style>
          <a:lnRef idx="2">
            <a:schemeClr val="accent1">
              <a:shade val="50000"/>
            </a:schemeClr>
          </a:lnRef>
          <a:fillRef idx="1">
            <a:schemeClr val="accent1"/>
          </a:fillRef>
          <a:effectRef idx="0">
            <a:schemeClr val="accent1"/>
          </a:effectRef>
          <a:fontRef idx="minor"/>
        </p:style>
      </p:sp>
      <p:sp>
        <p:nvSpPr>
          <p:cNvPr id="757" name="Line 8"/>
          <p:cNvSpPr/>
          <p:nvPr/>
        </p:nvSpPr>
        <p:spPr>
          <a:xfrm flipH="1">
            <a:off x="3583920" y="2225160"/>
            <a:ext cx="1038240" cy="410760"/>
          </a:xfrm>
          <a:prstGeom prst="line">
            <a:avLst/>
          </a:prstGeom>
          <a:ln w="38160">
            <a:solidFill>
              <a:srgbClr val="0066FF"/>
            </a:solidFill>
            <a:round/>
            <a:tailEnd type="triangle" w="med" len="med"/>
          </a:ln>
        </p:spPr>
        <p:style>
          <a:lnRef idx="0">
            <a:scrgbClr r="0" g="0" b="0"/>
          </a:lnRef>
          <a:fillRef idx="0">
            <a:scrgbClr r="0" g="0" b="0"/>
          </a:fillRef>
          <a:effectRef idx="0">
            <a:scrgbClr r="0" g="0" b="0"/>
          </a:effectRef>
          <a:fontRef idx="minor"/>
        </p:style>
      </p:sp>
      <p:sp>
        <p:nvSpPr>
          <p:cNvPr id="758" name="CustomShape 9"/>
          <p:cNvSpPr/>
          <p:nvPr/>
        </p:nvSpPr>
        <p:spPr>
          <a:xfrm>
            <a:off x="6137760" y="2144880"/>
            <a:ext cx="306664" cy="367878"/>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b="1" spc="-1">
                <a:solidFill>
                  <a:srgbClr val="000000"/>
                </a:solidFill>
                <a:latin typeface="Cambria Math"/>
                <a:ea typeface="Cambria Math"/>
              </a:rPr>
              <a:t>4</a:t>
            </a:r>
            <a:endParaRPr lang="es-CU" spc="-1">
              <a:latin typeface="Arial"/>
            </a:endParaRPr>
          </a:p>
        </p:txBody>
      </p:sp>
      <p:sp>
        <p:nvSpPr>
          <p:cNvPr id="759" name="CustomShape 10"/>
          <p:cNvSpPr/>
          <p:nvPr/>
        </p:nvSpPr>
        <p:spPr>
          <a:xfrm>
            <a:off x="4033201" y="6165361"/>
            <a:ext cx="2230973" cy="460211"/>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b="1" spc="-1">
                <a:solidFill>
                  <a:srgbClr val="0000FF"/>
                </a:solidFill>
                <a:latin typeface="Constantia"/>
              </a:rPr>
              <a:t>Laringoscopía</a:t>
            </a:r>
            <a:endParaRPr lang="es-CU" sz="2400" spc="-1">
              <a:latin typeface="Arial"/>
            </a:endParaRPr>
          </a:p>
        </p:txBody>
      </p:sp>
      <p:sp>
        <p:nvSpPr>
          <p:cNvPr id="760" name="TextShape 11"/>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755253605"/>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TextShape 1"/>
          <p:cNvSpPr txBox="1"/>
          <p:nvPr/>
        </p:nvSpPr>
        <p:spPr>
          <a:xfrm>
            <a:off x="1981200" y="260640"/>
            <a:ext cx="8229240" cy="6000480"/>
          </a:xfrm>
          <a:prstGeom prst="rect">
            <a:avLst/>
          </a:prstGeom>
          <a:noFill/>
          <a:ln>
            <a:noFill/>
          </a:ln>
        </p:spPr>
        <p:txBody>
          <a:bodyPr lIns="0" rIns="0">
            <a:normAutofit/>
          </a:bodyPr>
          <a:lstStyle/>
          <a:p>
            <a:pPr algn="just">
              <a:lnSpc>
                <a:spcPct val="90000"/>
              </a:lnSpc>
              <a:spcBef>
                <a:spcPts val="1199"/>
              </a:spcBef>
            </a:pPr>
            <a:r>
              <a:rPr lang="es-ES" sz="2000" spc="-1">
                <a:solidFill>
                  <a:srgbClr val="000000"/>
                </a:solidFill>
                <a:latin typeface="Cambria Math"/>
                <a:ea typeface="Cambria Math"/>
              </a:rPr>
              <a:t>IV. Al CMF llega un paciente, porque después de que le inyectaron un bulbo de penicilina comenzó a presentar lesiones cutáneas, rash y falta de aire intensa.  Rápidamente el médico para garantizar que pueda respirar realiza una traqueostomía de urgencia,  luego de diagnosticar una alergia severa a la penicilina.</a:t>
            </a:r>
            <a:endParaRPr lang="es-ES" sz="2000" spc="-1">
              <a:solidFill>
                <a:srgbClr val="404040"/>
              </a:solidFill>
              <a:latin typeface="Calibri"/>
            </a:endParaRPr>
          </a:p>
          <a:p>
            <a:pPr algn="just">
              <a:lnSpc>
                <a:spcPct val="90000"/>
              </a:lnSpc>
              <a:spcBef>
                <a:spcPts val="1199"/>
              </a:spcBef>
            </a:pPr>
            <a:endParaRPr lang="es-ES" sz="2000" spc="-1">
              <a:solidFill>
                <a:srgbClr val="404040"/>
              </a:solidFill>
              <a:latin typeface="Calibri"/>
            </a:endParaRPr>
          </a:p>
        </p:txBody>
      </p:sp>
      <p:sp>
        <p:nvSpPr>
          <p:cNvPr id="762" name="TextShape 2"/>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pic>
        <p:nvPicPr>
          <p:cNvPr id="763" name="Picture 2" descr="Topografía de los pulmones"/>
          <p:cNvPicPr/>
          <p:nvPr/>
        </p:nvPicPr>
        <p:blipFill>
          <a:blip r:embed="rId2"/>
          <a:stretch/>
        </p:blipFill>
        <p:spPr>
          <a:xfrm>
            <a:off x="858012" y="2225483"/>
            <a:ext cx="4225320" cy="3642840"/>
          </a:xfrm>
          <a:prstGeom prst="rect">
            <a:avLst/>
          </a:prstGeom>
          <a:ln>
            <a:noFill/>
          </a:ln>
        </p:spPr>
      </p:pic>
      <p:pic>
        <p:nvPicPr>
          <p:cNvPr id="5" name="Picture 2" descr="livingne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3233" y="2514464"/>
            <a:ext cx="2736784" cy="3064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2754005"/>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 name="TextShape 1"/>
          <p:cNvSpPr txBox="1"/>
          <p:nvPr/>
        </p:nvSpPr>
        <p:spPr>
          <a:xfrm>
            <a:off x="1919640" y="1052640"/>
            <a:ext cx="8229240" cy="6000480"/>
          </a:xfrm>
          <a:prstGeom prst="rect">
            <a:avLst/>
          </a:prstGeom>
          <a:noFill/>
          <a:ln>
            <a:noFill/>
          </a:ln>
        </p:spPr>
        <p:txBody>
          <a:bodyPr lIns="0" rIns="0">
            <a:normAutofit/>
          </a:bodyPr>
          <a:lstStyle/>
          <a:p>
            <a:pPr algn="just">
              <a:lnSpc>
                <a:spcPct val="90000"/>
              </a:lnSpc>
              <a:spcBef>
                <a:spcPts val="1199"/>
              </a:spcBef>
            </a:pPr>
            <a:r>
              <a:rPr lang="es-ES" sz="2800" b="1" spc="-1">
                <a:solidFill>
                  <a:srgbClr val="000000"/>
                </a:solidFill>
                <a:latin typeface="Cambria Math"/>
                <a:ea typeface="Cambria Math"/>
              </a:rPr>
              <a:t>IV. Preguntas</a:t>
            </a:r>
            <a:endParaRPr lang="es-ES" sz="2800" spc="-1">
              <a:solidFill>
                <a:srgbClr val="404040"/>
              </a:solidFill>
              <a:latin typeface="Calibri"/>
            </a:endParaRPr>
          </a:p>
          <a:p>
            <a:pPr algn="just">
              <a:lnSpc>
                <a:spcPct val="90000"/>
              </a:lnSpc>
              <a:spcBef>
                <a:spcPts val="1199"/>
              </a:spcBef>
            </a:pPr>
            <a:endParaRPr lang="es-ES" sz="2800" spc="-1">
              <a:solidFill>
                <a:srgbClr val="404040"/>
              </a:solidFill>
              <a:latin typeface="Calibri"/>
            </a:endParaRPr>
          </a:p>
          <a:p>
            <a:pPr marL="850320" lvl="1" indent="-456840" algn="just">
              <a:lnSpc>
                <a:spcPct val="90000"/>
              </a:lnSpc>
              <a:spcBef>
                <a:spcPts val="201"/>
              </a:spcBef>
              <a:buClr>
                <a:srgbClr val="99CB38"/>
              </a:buClr>
              <a:buFont typeface="Calibri Light"/>
              <a:buAutoNum type="arabicPeriod"/>
            </a:pPr>
            <a:r>
              <a:rPr lang="es-ES" sz="2600" spc="-1">
                <a:solidFill>
                  <a:srgbClr val="000000"/>
                </a:solidFill>
                <a:latin typeface="Cambria Math"/>
                <a:ea typeface="Cambria Math"/>
              </a:rPr>
              <a:t>¿En qué parte del sistema respiratorio  usted considera que se ha obstruido la luz y ha creado esa dificultad para respirar? Fundamente su respuesta.</a:t>
            </a:r>
            <a:endParaRPr lang="es-ES" sz="2600" spc="-1">
              <a:solidFill>
                <a:srgbClr val="404040"/>
              </a:solidFill>
              <a:latin typeface="Calibri"/>
            </a:endParaRPr>
          </a:p>
          <a:p>
            <a:pPr marL="850320" lvl="1" indent="-456840" algn="just">
              <a:lnSpc>
                <a:spcPct val="90000"/>
              </a:lnSpc>
              <a:spcBef>
                <a:spcPts val="201"/>
              </a:spcBef>
              <a:buClr>
                <a:srgbClr val="99CB38"/>
              </a:buClr>
              <a:buFont typeface="Calibri Light"/>
              <a:buAutoNum type="arabicPeriod"/>
            </a:pPr>
            <a:r>
              <a:rPr lang="es-ES" sz="2600" spc="-1">
                <a:solidFill>
                  <a:srgbClr val="000000"/>
                </a:solidFill>
                <a:latin typeface="Cambria Math"/>
                <a:ea typeface="Cambria Math"/>
              </a:rPr>
              <a:t>¿En qué porción del aparato respiratorio el médico realizó una abertura que garantizara la entrada de aire? Apoyándose en una diapositiva diga su situación, porciones y características de su estructura.  </a:t>
            </a:r>
            <a:endParaRPr lang="es-ES" sz="2600" spc="-1">
              <a:solidFill>
                <a:srgbClr val="404040"/>
              </a:solidFill>
              <a:latin typeface="Calibri"/>
            </a:endParaRPr>
          </a:p>
          <a:p>
            <a:pPr marL="850320" lvl="1" indent="-456840" algn="just">
              <a:lnSpc>
                <a:spcPct val="90000"/>
              </a:lnSpc>
              <a:spcBef>
                <a:spcPts val="201"/>
              </a:spcBef>
              <a:buClr>
                <a:srgbClr val="99CB38"/>
              </a:buClr>
              <a:buFont typeface="Calibri Light"/>
              <a:buAutoNum type="arabicPeriod"/>
            </a:pPr>
            <a:r>
              <a:rPr lang="es-ES" sz="2600" spc="-1">
                <a:solidFill>
                  <a:srgbClr val="000000"/>
                </a:solidFill>
                <a:latin typeface="Cambria Math"/>
                <a:ea typeface="Cambria Math"/>
              </a:rPr>
              <a:t>Mencione las estructuras anatómicas que tuvo que tener en cuenta para no lesionarlas con ese proceder.</a:t>
            </a:r>
            <a:endParaRPr lang="es-ES" sz="2600" spc="-1">
              <a:solidFill>
                <a:srgbClr val="404040"/>
              </a:solidFill>
              <a:latin typeface="Calibri"/>
            </a:endParaRPr>
          </a:p>
          <a:p>
            <a:pPr algn="just">
              <a:lnSpc>
                <a:spcPct val="90000"/>
              </a:lnSpc>
              <a:spcBef>
                <a:spcPts val="1199"/>
              </a:spcBef>
            </a:pPr>
            <a:endParaRPr lang="es-ES" sz="2600" spc="-1">
              <a:solidFill>
                <a:srgbClr val="404040"/>
              </a:solidFill>
              <a:latin typeface="Calibri"/>
            </a:endParaRPr>
          </a:p>
        </p:txBody>
      </p:sp>
      <p:sp>
        <p:nvSpPr>
          <p:cNvPr id="765" name="TextShape 2"/>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1969559588"/>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 name="TextShape 1"/>
          <p:cNvSpPr txBox="1"/>
          <p:nvPr/>
        </p:nvSpPr>
        <p:spPr>
          <a:xfrm>
            <a:off x="1686000" y="357120"/>
            <a:ext cx="9000720" cy="1142640"/>
          </a:xfrm>
          <a:prstGeom prst="rect">
            <a:avLst/>
          </a:prstGeom>
          <a:noFill/>
          <a:ln>
            <a:noFill/>
          </a:ln>
        </p:spPr>
        <p:txBody>
          <a:bodyPr anchor="b">
            <a:normAutofit/>
          </a:bodyPr>
          <a:lstStyle/>
          <a:p>
            <a:pPr>
              <a:lnSpc>
                <a:spcPct val="85000"/>
              </a:lnSpc>
            </a:pPr>
            <a:r>
              <a:rPr lang="es-ES" sz="2800" b="1" spc="-52">
                <a:solidFill>
                  <a:srgbClr val="00B0F0"/>
                </a:solidFill>
                <a:latin typeface="Cambria Math"/>
                <a:ea typeface="Cambria Math"/>
              </a:rPr>
              <a:t>VI. 1 y 2</a:t>
            </a:r>
            <a:r>
              <a:rPr lang="es-ES" sz="2800" b="1" spc="-52">
                <a:solidFill>
                  <a:srgbClr val="000000"/>
                </a:solidFill>
                <a:latin typeface="Cambria Math"/>
                <a:ea typeface="Cambria Math"/>
              </a:rPr>
              <a:t>. Señale el sitio de obstrucción y de la incisión.</a:t>
            </a:r>
            <a:endParaRPr lang="es-ES" sz="2800" spc="-1">
              <a:solidFill>
                <a:srgbClr val="000000"/>
              </a:solidFill>
              <a:latin typeface="Arial"/>
            </a:endParaRPr>
          </a:p>
        </p:txBody>
      </p:sp>
      <p:pic>
        <p:nvPicPr>
          <p:cNvPr id="767" name="Picture 5"/>
          <p:cNvPicPr/>
          <p:nvPr/>
        </p:nvPicPr>
        <p:blipFill>
          <a:blip r:embed="rId3"/>
          <a:stretch/>
        </p:blipFill>
        <p:spPr>
          <a:xfrm>
            <a:off x="7871160" y="1845000"/>
            <a:ext cx="1752840" cy="3965400"/>
          </a:xfrm>
          <a:prstGeom prst="rect">
            <a:avLst/>
          </a:prstGeom>
          <a:ln>
            <a:noFill/>
          </a:ln>
        </p:spPr>
      </p:pic>
      <p:pic>
        <p:nvPicPr>
          <p:cNvPr id="768" name="Imagen 6"/>
          <p:cNvPicPr/>
          <p:nvPr/>
        </p:nvPicPr>
        <p:blipFill>
          <a:blip r:embed="rId4"/>
          <a:stretch/>
        </p:blipFill>
        <p:spPr>
          <a:xfrm>
            <a:off x="1631640" y="1810800"/>
            <a:ext cx="1872000" cy="2775240"/>
          </a:xfrm>
          <a:prstGeom prst="rect">
            <a:avLst/>
          </a:prstGeom>
          <a:ln>
            <a:noFill/>
          </a:ln>
        </p:spPr>
      </p:pic>
      <p:sp>
        <p:nvSpPr>
          <p:cNvPr id="769" name="TextShape 2"/>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pic>
        <p:nvPicPr>
          <p:cNvPr id="770" name="Imagen 769"/>
          <p:cNvPicPr/>
          <p:nvPr/>
        </p:nvPicPr>
        <p:blipFill>
          <a:blip r:embed="rId5"/>
          <a:stretch/>
        </p:blipFill>
        <p:spPr>
          <a:xfrm>
            <a:off x="2971920" y="1701720"/>
            <a:ext cx="4305240" cy="4788000"/>
          </a:xfrm>
          <a:prstGeom prst="rect">
            <a:avLst/>
          </a:prstGeom>
          <a:ln>
            <a:noFill/>
          </a:ln>
        </p:spPr>
      </p:pic>
    </p:spTree>
    <p:extLst>
      <p:ext uri="{BB962C8B-B14F-4D97-AF65-F5344CB8AC3E}">
        <p14:creationId xmlns:p14="http://schemas.microsoft.com/office/powerpoint/2010/main" val="875002800"/>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1" name="Imagen 2"/>
          <p:cNvPicPr/>
          <p:nvPr/>
        </p:nvPicPr>
        <p:blipFill>
          <a:blip r:embed="rId3"/>
          <a:stretch/>
        </p:blipFill>
        <p:spPr>
          <a:xfrm>
            <a:off x="4887840" y="1669320"/>
            <a:ext cx="3018960" cy="4781160"/>
          </a:xfrm>
          <a:prstGeom prst="rect">
            <a:avLst/>
          </a:prstGeom>
          <a:ln>
            <a:noFill/>
          </a:ln>
        </p:spPr>
      </p:pic>
      <p:sp>
        <p:nvSpPr>
          <p:cNvPr id="772" name="CustomShape 1"/>
          <p:cNvSpPr/>
          <p:nvPr/>
        </p:nvSpPr>
        <p:spPr>
          <a:xfrm>
            <a:off x="1923242" y="714240"/>
            <a:ext cx="5652359" cy="521766"/>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s-CU" sz="2800" b="1" spc="-1">
                <a:solidFill>
                  <a:srgbClr val="00B0F0"/>
                </a:solidFill>
                <a:latin typeface="Cambria Math"/>
                <a:ea typeface="Cambria Math"/>
              </a:rPr>
              <a:t>IV.2. </a:t>
            </a:r>
            <a:r>
              <a:rPr lang="es-CU" sz="2800" b="1" spc="-1">
                <a:solidFill>
                  <a:srgbClr val="000000"/>
                </a:solidFill>
                <a:latin typeface="Cambria Math"/>
                <a:ea typeface="Cambria Math"/>
              </a:rPr>
              <a:t>Situación. Porciones. Estructura</a:t>
            </a:r>
            <a:endParaRPr lang="es-CU" sz="2800" spc="-1">
              <a:latin typeface="Arial"/>
            </a:endParaRPr>
          </a:p>
        </p:txBody>
      </p:sp>
      <p:pic>
        <p:nvPicPr>
          <p:cNvPr id="773" name="Picture 3" descr="Bifurcación traqueal"/>
          <p:cNvPicPr/>
          <p:nvPr/>
        </p:nvPicPr>
        <p:blipFill>
          <a:blip r:embed="rId4"/>
          <a:stretch/>
        </p:blipFill>
        <p:spPr>
          <a:xfrm>
            <a:off x="7752360" y="143280"/>
            <a:ext cx="2868840" cy="1560600"/>
          </a:xfrm>
          <a:prstGeom prst="rect">
            <a:avLst/>
          </a:prstGeom>
          <a:ln>
            <a:noFill/>
          </a:ln>
        </p:spPr>
      </p:pic>
      <p:sp>
        <p:nvSpPr>
          <p:cNvPr id="774" name="CustomShape 2"/>
          <p:cNvSpPr/>
          <p:nvPr/>
        </p:nvSpPr>
        <p:spPr>
          <a:xfrm>
            <a:off x="9066720" y="1839601"/>
            <a:ext cx="348342" cy="460211"/>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b="1" spc="-1">
                <a:solidFill>
                  <a:srgbClr val="000000"/>
                </a:solidFill>
                <a:latin typeface="Cambria Math"/>
                <a:ea typeface="Cambria Math"/>
              </a:rPr>
              <a:t>1</a:t>
            </a:r>
            <a:endParaRPr lang="es-CU" sz="2400" spc="-1">
              <a:latin typeface="Arial"/>
            </a:endParaRPr>
          </a:p>
        </p:txBody>
      </p:sp>
      <p:sp>
        <p:nvSpPr>
          <p:cNvPr id="775" name="Line 3"/>
          <p:cNvSpPr/>
          <p:nvPr/>
        </p:nvSpPr>
        <p:spPr>
          <a:xfrm flipV="1">
            <a:off x="9264000" y="975960"/>
            <a:ext cx="0" cy="863280"/>
          </a:xfrm>
          <a:prstGeom prst="line">
            <a:avLst/>
          </a:prstGeom>
          <a:ln w="38160">
            <a:solidFill>
              <a:srgbClr val="0066FF"/>
            </a:solidFill>
            <a:round/>
            <a:tailEnd type="triangle" w="med" len="med"/>
          </a:ln>
        </p:spPr>
        <p:style>
          <a:lnRef idx="0">
            <a:scrgbClr r="0" g="0" b="0"/>
          </a:lnRef>
          <a:fillRef idx="0">
            <a:scrgbClr r="0" g="0" b="0"/>
          </a:fillRef>
          <a:effectRef idx="0">
            <a:scrgbClr r="0" g="0" b="0"/>
          </a:effectRef>
          <a:fontRef idx="minor"/>
        </p:style>
      </p:sp>
      <p:pic>
        <p:nvPicPr>
          <p:cNvPr id="776" name="Imagen 1"/>
          <p:cNvPicPr/>
          <p:nvPr/>
        </p:nvPicPr>
        <p:blipFill>
          <a:blip r:embed="rId5"/>
          <a:stretch/>
        </p:blipFill>
        <p:spPr>
          <a:xfrm>
            <a:off x="1665840" y="1414080"/>
            <a:ext cx="3446280" cy="3670560"/>
          </a:xfrm>
          <a:prstGeom prst="rect">
            <a:avLst/>
          </a:prstGeom>
          <a:ln>
            <a:noFill/>
          </a:ln>
        </p:spPr>
      </p:pic>
      <p:pic>
        <p:nvPicPr>
          <p:cNvPr id="777" name="Imagen 9"/>
          <p:cNvPicPr/>
          <p:nvPr/>
        </p:nvPicPr>
        <p:blipFill>
          <a:blip r:embed="rId6"/>
          <a:stretch/>
        </p:blipFill>
        <p:spPr>
          <a:xfrm>
            <a:off x="7608000" y="2680200"/>
            <a:ext cx="2997000" cy="2902320"/>
          </a:xfrm>
          <a:prstGeom prst="rect">
            <a:avLst/>
          </a:prstGeom>
          <a:ln>
            <a:noFill/>
          </a:ln>
        </p:spPr>
      </p:pic>
      <p:sp>
        <p:nvSpPr>
          <p:cNvPr id="778" name="TextShape 4"/>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2567121951"/>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TextShape 1"/>
          <p:cNvSpPr txBox="1"/>
          <p:nvPr/>
        </p:nvSpPr>
        <p:spPr>
          <a:xfrm>
            <a:off x="1945560" y="556560"/>
            <a:ext cx="8229240" cy="713880"/>
          </a:xfrm>
          <a:prstGeom prst="rect">
            <a:avLst/>
          </a:prstGeom>
          <a:noFill/>
          <a:ln>
            <a:noFill/>
          </a:ln>
        </p:spPr>
        <p:txBody>
          <a:bodyPr anchor="b">
            <a:noAutofit/>
          </a:bodyPr>
          <a:lstStyle/>
          <a:p>
            <a:pPr>
              <a:lnSpc>
                <a:spcPct val="85000"/>
              </a:lnSpc>
            </a:pPr>
            <a:r>
              <a:rPr lang="es-ES" sz="2400" b="1" spc="-52">
                <a:solidFill>
                  <a:srgbClr val="00B0F0"/>
                </a:solidFill>
                <a:latin typeface="Cambria Math"/>
                <a:ea typeface="Cambria Math"/>
              </a:rPr>
              <a:t>IV. 2. </a:t>
            </a:r>
            <a:r>
              <a:rPr lang="es-ES" sz="2400" b="1" spc="-52">
                <a:solidFill>
                  <a:srgbClr val="000000"/>
                </a:solidFill>
                <a:latin typeface="Cambria Math"/>
                <a:ea typeface="Cambria Math"/>
              </a:rPr>
              <a:t>Identifique el órgano de la lámina y las estructuras señaladas.</a:t>
            </a:r>
            <a:endParaRPr lang="es-ES" sz="2400" spc="-1">
              <a:solidFill>
                <a:srgbClr val="000000"/>
              </a:solidFill>
              <a:latin typeface="Arial"/>
            </a:endParaRPr>
          </a:p>
        </p:txBody>
      </p:sp>
      <p:pic>
        <p:nvPicPr>
          <p:cNvPr id="780" name="Picture 3" descr="57 Tráquea"/>
          <p:cNvPicPr/>
          <p:nvPr/>
        </p:nvPicPr>
        <p:blipFill>
          <a:blip r:embed="rId3"/>
          <a:stretch/>
        </p:blipFill>
        <p:spPr>
          <a:xfrm>
            <a:off x="3216360" y="1700280"/>
            <a:ext cx="5687640" cy="4536720"/>
          </a:xfrm>
          <a:prstGeom prst="rect">
            <a:avLst/>
          </a:prstGeom>
          <a:ln>
            <a:noFill/>
          </a:ln>
        </p:spPr>
      </p:pic>
      <p:sp>
        <p:nvSpPr>
          <p:cNvPr id="781" name="Line 2"/>
          <p:cNvSpPr/>
          <p:nvPr/>
        </p:nvSpPr>
        <p:spPr>
          <a:xfrm>
            <a:off x="2424000" y="3933720"/>
            <a:ext cx="1800000" cy="1582560"/>
          </a:xfrm>
          <a:prstGeom prst="line">
            <a:avLst/>
          </a:prstGeom>
          <a:ln w="38160">
            <a:solidFill>
              <a:srgbClr val="FF0000"/>
            </a:solidFill>
            <a:round/>
            <a:tailEnd type="triangle" w="med" len="med"/>
          </a:ln>
        </p:spPr>
        <p:style>
          <a:lnRef idx="0">
            <a:scrgbClr r="0" g="0" b="0"/>
          </a:lnRef>
          <a:fillRef idx="0">
            <a:scrgbClr r="0" g="0" b="0"/>
          </a:fillRef>
          <a:effectRef idx="0">
            <a:scrgbClr r="0" g="0" b="0"/>
          </a:effectRef>
          <a:fontRef idx="minor"/>
        </p:style>
      </p:sp>
      <p:sp>
        <p:nvSpPr>
          <p:cNvPr id="782" name="CustomShape 3"/>
          <p:cNvSpPr/>
          <p:nvPr/>
        </p:nvSpPr>
        <p:spPr>
          <a:xfrm>
            <a:off x="6743640" y="2349360"/>
            <a:ext cx="144000" cy="1584000"/>
          </a:xfrm>
          <a:prstGeom prst="leftBrace">
            <a:avLst>
              <a:gd name="adj1" fmla="val 91392"/>
              <a:gd name="adj2" fmla="val 50000"/>
            </a:avLst>
          </a:prstGeom>
          <a:noFill/>
          <a:ln w="38160">
            <a:solidFill>
              <a:schemeClr val="tx1"/>
            </a:solidFill>
            <a:round/>
          </a:ln>
        </p:spPr>
        <p:style>
          <a:lnRef idx="0">
            <a:scrgbClr r="0" g="0" b="0"/>
          </a:lnRef>
          <a:fillRef idx="0">
            <a:scrgbClr r="0" g="0" b="0"/>
          </a:fillRef>
          <a:effectRef idx="0">
            <a:scrgbClr r="0" g="0" b="0"/>
          </a:effectRef>
          <a:fontRef idx="minor"/>
        </p:style>
      </p:sp>
      <p:sp>
        <p:nvSpPr>
          <p:cNvPr id="783" name="CustomShape 4"/>
          <p:cNvSpPr/>
          <p:nvPr/>
        </p:nvSpPr>
        <p:spPr>
          <a:xfrm>
            <a:off x="6453120" y="2973240"/>
            <a:ext cx="107928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spcBef>
                <a:spcPts val="1199"/>
              </a:spcBef>
            </a:pPr>
            <a:r>
              <a:rPr lang="es-CU" sz="2400" b="1" spc="-1">
                <a:solidFill>
                  <a:srgbClr val="000000"/>
                </a:solidFill>
                <a:latin typeface="Constantia"/>
              </a:rPr>
              <a:t>1</a:t>
            </a:r>
            <a:endParaRPr lang="es-CU" sz="2400" spc="-1">
              <a:latin typeface="Arial"/>
            </a:endParaRPr>
          </a:p>
        </p:txBody>
      </p:sp>
      <p:sp>
        <p:nvSpPr>
          <p:cNvPr id="784" name="CustomShape 5"/>
          <p:cNvSpPr/>
          <p:nvPr/>
        </p:nvSpPr>
        <p:spPr>
          <a:xfrm>
            <a:off x="2135280" y="3573360"/>
            <a:ext cx="57600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spcBef>
                <a:spcPts val="1199"/>
              </a:spcBef>
            </a:pPr>
            <a:r>
              <a:rPr lang="es-CU" sz="2400" b="1" spc="-1">
                <a:solidFill>
                  <a:srgbClr val="000000"/>
                </a:solidFill>
                <a:latin typeface="Constantia"/>
              </a:rPr>
              <a:t>2</a:t>
            </a:r>
            <a:endParaRPr lang="es-CU" sz="2400" spc="-1">
              <a:latin typeface="Arial"/>
            </a:endParaRPr>
          </a:p>
        </p:txBody>
      </p:sp>
      <p:sp>
        <p:nvSpPr>
          <p:cNvPr id="785" name="Line 6"/>
          <p:cNvSpPr/>
          <p:nvPr/>
        </p:nvSpPr>
        <p:spPr>
          <a:xfrm flipH="1">
            <a:off x="7608720" y="1500120"/>
            <a:ext cx="1630440" cy="344520"/>
          </a:xfrm>
          <a:prstGeom prst="line">
            <a:avLst/>
          </a:prstGeom>
          <a:ln w="38160">
            <a:solidFill>
              <a:srgbClr val="FF0000"/>
            </a:solidFill>
            <a:round/>
            <a:tailEnd type="triangle" w="med" len="med"/>
          </a:ln>
        </p:spPr>
        <p:style>
          <a:lnRef idx="0">
            <a:scrgbClr r="0" g="0" b="0"/>
          </a:lnRef>
          <a:fillRef idx="0">
            <a:scrgbClr r="0" g="0" b="0"/>
          </a:fillRef>
          <a:effectRef idx="0">
            <a:scrgbClr r="0" g="0" b="0"/>
          </a:effectRef>
          <a:fontRef idx="minor"/>
        </p:style>
      </p:sp>
      <p:sp>
        <p:nvSpPr>
          <p:cNvPr id="786" name="CustomShape 7"/>
          <p:cNvSpPr/>
          <p:nvPr/>
        </p:nvSpPr>
        <p:spPr>
          <a:xfrm>
            <a:off x="9310800" y="1143000"/>
            <a:ext cx="50436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spcBef>
                <a:spcPts val="1199"/>
              </a:spcBef>
            </a:pPr>
            <a:r>
              <a:rPr lang="es-CU" sz="2400" b="1" spc="-1">
                <a:solidFill>
                  <a:srgbClr val="000000"/>
                </a:solidFill>
                <a:latin typeface="Constantia"/>
              </a:rPr>
              <a:t>3</a:t>
            </a:r>
            <a:endParaRPr lang="es-CU" sz="2400" spc="-1">
              <a:latin typeface="Arial"/>
            </a:endParaRPr>
          </a:p>
        </p:txBody>
      </p:sp>
      <p:sp>
        <p:nvSpPr>
          <p:cNvPr id="787" name="Line 8"/>
          <p:cNvSpPr/>
          <p:nvPr/>
        </p:nvSpPr>
        <p:spPr>
          <a:xfrm>
            <a:off x="2381160" y="3929040"/>
            <a:ext cx="3300480" cy="1796760"/>
          </a:xfrm>
          <a:prstGeom prst="line">
            <a:avLst/>
          </a:prstGeom>
          <a:ln w="38160">
            <a:solidFill>
              <a:srgbClr val="FF0000"/>
            </a:solidFill>
            <a:round/>
            <a:tailEnd type="triangle" w="med" len="med"/>
          </a:ln>
        </p:spPr>
        <p:style>
          <a:lnRef idx="0">
            <a:scrgbClr r="0" g="0" b="0"/>
          </a:lnRef>
          <a:fillRef idx="0">
            <a:scrgbClr r="0" g="0" b="0"/>
          </a:fillRef>
          <a:effectRef idx="0">
            <a:scrgbClr r="0" g="0" b="0"/>
          </a:effectRef>
          <a:fontRef idx="minor"/>
        </p:style>
      </p:sp>
      <p:sp>
        <p:nvSpPr>
          <p:cNvPr id="788" name="TextShape 9"/>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3875278656"/>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9" name="Picture 5" descr="56 Tráquea"/>
          <p:cNvPicPr/>
          <p:nvPr/>
        </p:nvPicPr>
        <p:blipFill>
          <a:blip r:embed="rId3"/>
          <a:stretch/>
        </p:blipFill>
        <p:spPr>
          <a:xfrm>
            <a:off x="3167040" y="1928880"/>
            <a:ext cx="5852880" cy="4389120"/>
          </a:xfrm>
          <a:prstGeom prst="rect">
            <a:avLst/>
          </a:prstGeom>
          <a:ln>
            <a:noFill/>
          </a:ln>
        </p:spPr>
      </p:pic>
      <p:sp>
        <p:nvSpPr>
          <p:cNvPr id="790" name="CustomShape 1"/>
          <p:cNvSpPr/>
          <p:nvPr/>
        </p:nvSpPr>
        <p:spPr>
          <a:xfrm>
            <a:off x="3095760" y="3071880"/>
            <a:ext cx="142560" cy="428400"/>
          </a:xfrm>
          <a:prstGeom prst="leftBrace">
            <a:avLst>
              <a:gd name="adj1" fmla="val 91389"/>
              <a:gd name="adj2" fmla="val 50000"/>
            </a:avLst>
          </a:prstGeom>
          <a:noFill/>
          <a:ln w="38160">
            <a:solidFill>
              <a:schemeClr val="tx1"/>
            </a:solidFill>
            <a:round/>
          </a:ln>
        </p:spPr>
        <p:style>
          <a:lnRef idx="0">
            <a:scrgbClr r="0" g="0" b="0"/>
          </a:lnRef>
          <a:fillRef idx="0">
            <a:scrgbClr r="0" g="0" b="0"/>
          </a:fillRef>
          <a:effectRef idx="0">
            <a:scrgbClr r="0" g="0" b="0"/>
          </a:effectRef>
          <a:fontRef idx="minor"/>
        </p:style>
      </p:sp>
      <p:sp>
        <p:nvSpPr>
          <p:cNvPr id="791" name="CustomShape 2"/>
          <p:cNvSpPr/>
          <p:nvPr/>
        </p:nvSpPr>
        <p:spPr>
          <a:xfrm>
            <a:off x="2809920" y="2500200"/>
            <a:ext cx="107928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spcBef>
                <a:spcPts val="1199"/>
              </a:spcBef>
            </a:pPr>
            <a:r>
              <a:rPr lang="es-CU" sz="2400" b="1" spc="-1">
                <a:solidFill>
                  <a:srgbClr val="000000"/>
                </a:solidFill>
                <a:latin typeface="Constantia"/>
              </a:rPr>
              <a:t>1</a:t>
            </a:r>
            <a:endParaRPr lang="es-CU" sz="2400" spc="-1">
              <a:latin typeface="Arial"/>
            </a:endParaRPr>
          </a:p>
        </p:txBody>
      </p:sp>
      <p:sp>
        <p:nvSpPr>
          <p:cNvPr id="792" name="CustomShape 3"/>
          <p:cNvSpPr/>
          <p:nvPr/>
        </p:nvSpPr>
        <p:spPr>
          <a:xfrm>
            <a:off x="2809920" y="3071880"/>
            <a:ext cx="57600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spcBef>
                <a:spcPts val="1199"/>
              </a:spcBef>
            </a:pPr>
            <a:r>
              <a:rPr lang="es-CU" sz="2400" b="1" spc="-1">
                <a:solidFill>
                  <a:srgbClr val="000000"/>
                </a:solidFill>
                <a:latin typeface="Constantia"/>
              </a:rPr>
              <a:t>2</a:t>
            </a:r>
            <a:endParaRPr lang="es-CU" sz="2400" spc="-1">
              <a:latin typeface="Arial"/>
            </a:endParaRPr>
          </a:p>
        </p:txBody>
      </p:sp>
      <p:sp>
        <p:nvSpPr>
          <p:cNvPr id="793" name="CustomShape 4"/>
          <p:cNvSpPr/>
          <p:nvPr/>
        </p:nvSpPr>
        <p:spPr>
          <a:xfrm>
            <a:off x="2738280" y="4857840"/>
            <a:ext cx="57600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spcBef>
                <a:spcPts val="1199"/>
              </a:spcBef>
            </a:pPr>
            <a:r>
              <a:rPr lang="es-CU" sz="2400" b="1" spc="-1">
                <a:solidFill>
                  <a:srgbClr val="000000"/>
                </a:solidFill>
                <a:latin typeface="Constantia"/>
              </a:rPr>
              <a:t>3</a:t>
            </a:r>
            <a:endParaRPr lang="es-CU" sz="2400" spc="-1">
              <a:latin typeface="Arial"/>
            </a:endParaRPr>
          </a:p>
        </p:txBody>
      </p:sp>
      <p:sp>
        <p:nvSpPr>
          <p:cNvPr id="794" name="CustomShape 5"/>
          <p:cNvSpPr/>
          <p:nvPr/>
        </p:nvSpPr>
        <p:spPr>
          <a:xfrm>
            <a:off x="3095760" y="2357280"/>
            <a:ext cx="142560" cy="642600"/>
          </a:xfrm>
          <a:prstGeom prst="leftBrace">
            <a:avLst>
              <a:gd name="adj1" fmla="val 91396"/>
              <a:gd name="adj2" fmla="val 50000"/>
            </a:avLst>
          </a:prstGeom>
          <a:noFill/>
          <a:ln w="38160">
            <a:solidFill>
              <a:schemeClr val="tx1"/>
            </a:solidFill>
            <a:round/>
          </a:ln>
        </p:spPr>
        <p:style>
          <a:lnRef idx="0">
            <a:scrgbClr r="0" g="0" b="0"/>
          </a:lnRef>
          <a:fillRef idx="0">
            <a:scrgbClr r="0" g="0" b="0"/>
          </a:fillRef>
          <a:effectRef idx="0">
            <a:scrgbClr r="0" g="0" b="0"/>
          </a:effectRef>
          <a:fontRef idx="minor"/>
        </p:style>
      </p:sp>
      <p:sp>
        <p:nvSpPr>
          <p:cNvPr id="795" name="CustomShape 6"/>
          <p:cNvSpPr/>
          <p:nvPr/>
        </p:nvSpPr>
        <p:spPr>
          <a:xfrm>
            <a:off x="3024120" y="4000680"/>
            <a:ext cx="142560" cy="2285640"/>
          </a:xfrm>
          <a:prstGeom prst="leftBrace">
            <a:avLst>
              <a:gd name="adj1" fmla="val 91407"/>
              <a:gd name="adj2" fmla="val 50000"/>
            </a:avLst>
          </a:prstGeom>
          <a:noFill/>
          <a:ln w="38160">
            <a:solidFill>
              <a:schemeClr val="tx1"/>
            </a:solidFill>
            <a:round/>
          </a:ln>
        </p:spPr>
        <p:style>
          <a:lnRef idx="0">
            <a:scrgbClr r="0" g="0" b="0"/>
          </a:lnRef>
          <a:fillRef idx="0">
            <a:scrgbClr r="0" g="0" b="0"/>
          </a:fillRef>
          <a:effectRef idx="0">
            <a:scrgbClr r="0" g="0" b="0"/>
          </a:effectRef>
          <a:fontRef idx="minor"/>
        </p:style>
      </p:sp>
      <p:sp>
        <p:nvSpPr>
          <p:cNvPr id="796" name="Line 7"/>
          <p:cNvSpPr/>
          <p:nvPr/>
        </p:nvSpPr>
        <p:spPr>
          <a:xfrm flipH="1">
            <a:off x="4186200" y="2071440"/>
            <a:ext cx="695160" cy="1150920"/>
          </a:xfrm>
          <a:prstGeom prst="line">
            <a:avLst/>
          </a:prstGeom>
          <a:ln w="38160">
            <a:solidFill>
              <a:srgbClr val="FF0000"/>
            </a:solidFill>
            <a:round/>
            <a:tailEnd type="triangle" w="med" len="med"/>
          </a:ln>
        </p:spPr>
        <p:style>
          <a:lnRef idx="0">
            <a:scrgbClr r="0" g="0" b="0"/>
          </a:lnRef>
          <a:fillRef idx="0">
            <a:scrgbClr r="0" g="0" b="0"/>
          </a:fillRef>
          <a:effectRef idx="0">
            <a:scrgbClr r="0" g="0" b="0"/>
          </a:effectRef>
          <a:fontRef idx="minor"/>
        </p:style>
      </p:sp>
      <p:sp>
        <p:nvSpPr>
          <p:cNvPr id="797" name="CustomShape 8"/>
          <p:cNvSpPr/>
          <p:nvPr/>
        </p:nvSpPr>
        <p:spPr>
          <a:xfrm>
            <a:off x="4810080" y="1643040"/>
            <a:ext cx="57420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spcBef>
                <a:spcPts val="1199"/>
              </a:spcBef>
            </a:pPr>
            <a:r>
              <a:rPr lang="es-CU" sz="2400" spc="-1">
                <a:solidFill>
                  <a:srgbClr val="000000"/>
                </a:solidFill>
                <a:latin typeface="Constantia"/>
              </a:rPr>
              <a:t>4</a:t>
            </a:r>
            <a:endParaRPr lang="es-CU" sz="2400" spc="-1">
              <a:latin typeface="Arial"/>
            </a:endParaRPr>
          </a:p>
        </p:txBody>
      </p:sp>
      <p:sp>
        <p:nvSpPr>
          <p:cNvPr id="798" name="Line 9"/>
          <p:cNvSpPr/>
          <p:nvPr/>
        </p:nvSpPr>
        <p:spPr>
          <a:xfrm flipH="1">
            <a:off x="4752840" y="2071440"/>
            <a:ext cx="128520" cy="1011240"/>
          </a:xfrm>
          <a:prstGeom prst="line">
            <a:avLst/>
          </a:prstGeom>
          <a:ln w="38160">
            <a:solidFill>
              <a:srgbClr val="FF0000"/>
            </a:solidFill>
            <a:round/>
            <a:tailEnd type="triangle" w="med" len="med"/>
          </a:ln>
        </p:spPr>
        <p:style>
          <a:lnRef idx="0">
            <a:scrgbClr r="0" g="0" b="0"/>
          </a:lnRef>
          <a:fillRef idx="0">
            <a:scrgbClr r="0" g="0" b="0"/>
          </a:fillRef>
          <a:effectRef idx="0">
            <a:scrgbClr r="0" g="0" b="0"/>
          </a:effectRef>
          <a:fontRef idx="minor"/>
        </p:style>
      </p:sp>
      <p:sp>
        <p:nvSpPr>
          <p:cNvPr id="799" name="CustomShape 10"/>
          <p:cNvSpPr/>
          <p:nvPr/>
        </p:nvSpPr>
        <p:spPr>
          <a:xfrm>
            <a:off x="1945560" y="556560"/>
            <a:ext cx="8229240" cy="713880"/>
          </a:xfrm>
          <a:prstGeom prst="rect">
            <a:avLst/>
          </a:prstGeom>
          <a:noFill/>
          <a:ln>
            <a:noFill/>
          </a:ln>
        </p:spPr>
        <p:style>
          <a:lnRef idx="0">
            <a:scrgbClr r="0" g="0" b="0"/>
          </a:lnRef>
          <a:fillRef idx="0">
            <a:scrgbClr r="0" g="0" b="0"/>
          </a:fillRef>
          <a:effectRef idx="0">
            <a:scrgbClr r="0" g="0" b="0"/>
          </a:effectRef>
          <a:fontRef idx="minor"/>
        </p:style>
        <p:txBody>
          <a:bodyPr anchor="b">
            <a:normAutofit/>
          </a:bodyPr>
          <a:lstStyle/>
          <a:p>
            <a:pPr>
              <a:lnSpc>
                <a:spcPct val="85000"/>
              </a:lnSpc>
            </a:pPr>
            <a:r>
              <a:rPr lang="es-CU" sz="2400" b="1" spc="-52">
                <a:solidFill>
                  <a:srgbClr val="00B0F0"/>
                </a:solidFill>
                <a:latin typeface="Cambria Math"/>
                <a:ea typeface="Cambria Math"/>
              </a:rPr>
              <a:t>IV. 2. </a:t>
            </a:r>
            <a:r>
              <a:rPr lang="es-CU" sz="2400" b="1" spc="-52">
                <a:solidFill>
                  <a:srgbClr val="000000"/>
                </a:solidFill>
                <a:latin typeface="Cambria Math"/>
                <a:ea typeface="Cambria Math"/>
              </a:rPr>
              <a:t>Identifique el órgano de la lámina y las estructuras señaladas.</a:t>
            </a:r>
            <a:endParaRPr lang="es-CU" sz="2400" spc="-1">
              <a:latin typeface="Arial"/>
            </a:endParaRPr>
          </a:p>
        </p:txBody>
      </p:sp>
      <p:sp>
        <p:nvSpPr>
          <p:cNvPr id="800" name="TextShape 11"/>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2607014201"/>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TextShape 1"/>
          <p:cNvSpPr txBox="1"/>
          <p:nvPr/>
        </p:nvSpPr>
        <p:spPr>
          <a:xfrm>
            <a:off x="2438400" y="285840"/>
            <a:ext cx="8729280" cy="1142640"/>
          </a:xfrm>
          <a:prstGeom prst="rect">
            <a:avLst/>
          </a:prstGeom>
          <a:noFill/>
          <a:ln>
            <a:noFill/>
          </a:ln>
        </p:spPr>
        <p:txBody>
          <a:bodyPr anchor="b">
            <a:noAutofit/>
          </a:bodyPr>
          <a:lstStyle/>
          <a:p>
            <a:pPr>
              <a:lnSpc>
                <a:spcPct val="85000"/>
              </a:lnSpc>
            </a:pPr>
            <a:r>
              <a:rPr lang="es-ES" sz="2400" b="1" spc="-52">
                <a:solidFill>
                  <a:srgbClr val="000000"/>
                </a:solidFill>
                <a:latin typeface="Cambria Math"/>
                <a:ea typeface="Cambria Math"/>
              </a:rPr>
              <a:t>Identifique el órgano (imagen A y B) y las estructuras señaladas.</a:t>
            </a:r>
            <a:endParaRPr lang="es-ES" sz="2400" spc="-1">
              <a:solidFill>
                <a:srgbClr val="000000"/>
              </a:solidFill>
              <a:latin typeface="Arial"/>
            </a:endParaRPr>
          </a:p>
        </p:txBody>
      </p:sp>
      <p:pic>
        <p:nvPicPr>
          <p:cNvPr id="802" name="Picture 4" descr="61 Pulmón"/>
          <p:cNvPicPr/>
          <p:nvPr/>
        </p:nvPicPr>
        <p:blipFill>
          <a:blip r:embed="rId3"/>
          <a:stretch/>
        </p:blipFill>
        <p:spPr>
          <a:xfrm>
            <a:off x="1659720" y="2951280"/>
            <a:ext cx="5148720" cy="3861720"/>
          </a:xfrm>
          <a:prstGeom prst="rect">
            <a:avLst/>
          </a:prstGeom>
          <a:ln>
            <a:noFill/>
          </a:ln>
        </p:spPr>
      </p:pic>
      <p:sp>
        <p:nvSpPr>
          <p:cNvPr id="803" name="CustomShape 2"/>
          <p:cNvSpPr/>
          <p:nvPr/>
        </p:nvSpPr>
        <p:spPr>
          <a:xfrm>
            <a:off x="2443080" y="4754880"/>
            <a:ext cx="323640" cy="33012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es-CU" sz="2400" spc="-1">
                <a:solidFill>
                  <a:srgbClr val="000000"/>
                </a:solidFill>
                <a:latin typeface="Constantia"/>
              </a:rPr>
              <a:t>2</a:t>
            </a:r>
            <a:endParaRPr lang="es-CU" sz="2400" spc="-1">
              <a:latin typeface="Arial"/>
            </a:endParaRPr>
          </a:p>
        </p:txBody>
      </p:sp>
      <p:sp>
        <p:nvSpPr>
          <p:cNvPr id="804" name="CustomShape 3"/>
          <p:cNvSpPr/>
          <p:nvPr/>
        </p:nvSpPr>
        <p:spPr>
          <a:xfrm>
            <a:off x="6816000" y="5293440"/>
            <a:ext cx="193680" cy="825480"/>
          </a:xfrm>
          <a:prstGeom prst="rightBrace">
            <a:avLst>
              <a:gd name="adj1" fmla="val 41667"/>
              <a:gd name="adj2" fmla="val 50000"/>
            </a:avLst>
          </a:prstGeom>
          <a:noFill/>
          <a:ln w="38160">
            <a:solidFill>
              <a:schemeClr val="tx1"/>
            </a:solidFill>
            <a:round/>
          </a:ln>
        </p:spPr>
        <p:style>
          <a:lnRef idx="0">
            <a:scrgbClr r="0" g="0" b="0"/>
          </a:lnRef>
          <a:fillRef idx="0">
            <a:scrgbClr r="0" g="0" b="0"/>
          </a:fillRef>
          <a:effectRef idx="0">
            <a:scrgbClr r="0" g="0" b="0"/>
          </a:effectRef>
          <a:fontRef idx="minor"/>
        </p:style>
      </p:sp>
      <p:sp>
        <p:nvSpPr>
          <p:cNvPr id="805" name="CustomShape 4"/>
          <p:cNvSpPr/>
          <p:nvPr/>
        </p:nvSpPr>
        <p:spPr>
          <a:xfrm>
            <a:off x="2783640" y="3290760"/>
            <a:ext cx="143640" cy="713880"/>
          </a:xfrm>
          <a:prstGeom prst="rightBrace">
            <a:avLst>
              <a:gd name="adj1" fmla="val 74081"/>
              <a:gd name="adj2" fmla="val 50000"/>
            </a:avLst>
          </a:prstGeom>
          <a:noFill/>
          <a:ln w="38160">
            <a:solidFill>
              <a:schemeClr val="tx1"/>
            </a:solidFill>
            <a:round/>
          </a:ln>
        </p:spPr>
        <p:style>
          <a:lnRef idx="0">
            <a:scrgbClr r="0" g="0" b="0"/>
          </a:lnRef>
          <a:fillRef idx="0">
            <a:scrgbClr r="0" g="0" b="0"/>
          </a:fillRef>
          <a:effectRef idx="0">
            <a:scrgbClr r="0" g="0" b="0"/>
          </a:effectRef>
          <a:fontRef idx="minor"/>
        </p:style>
      </p:sp>
      <p:sp>
        <p:nvSpPr>
          <p:cNvPr id="806" name="CustomShape 5"/>
          <p:cNvSpPr/>
          <p:nvPr/>
        </p:nvSpPr>
        <p:spPr>
          <a:xfrm>
            <a:off x="4135080" y="2917440"/>
            <a:ext cx="45216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spcBef>
                <a:spcPts val="1199"/>
              </a:spcBef>
            </a:pPr>
            <a:r>
              <a:rPr lang="es-CU" sz="2400" spc="-1">
                <a:solidFill>
                  <a:srgbClr val="000000"/>
                </a:solidFill>
                <a:latin typeface="Constantia"/>
              </a:rPr>
              <a:t>1</a:t>
            </a:r>
            <a:endParaRPr lang="es-CU" sz="2400" spc="-1">
              <a:latin typeface="Arial"/>
            </a:endParaRPr>
          </a:p>
        </p:txBody>
      </p:sp>
      <p:sp>
        <p:nvSpPr>
          <p:cNvPr id="807" name="CustomShape 6"/>
          <p:cNvSpPr/>
          <p:nvPr/>
        </p:nvSpPr>
        <p:spPr>
          <a:xfrm>
            <a:off x="7032000" y="5475600"/>
            <a:ext cx="32364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spcBef>
                <a:spcPts val="1199"/>
              </a:spcBef>
            </a:pPr>
            <a:r>
              <a:rPr lang="es-CU" sz="2400" spc="-1">
                <a:solidFill>
                  <a:srgbClr val="000000"/>
                </a:solidFill>
                <a:latin typeface="Constantia"/>
              </a:rPr>
              <a:t>3</a:t>
            </a:r>
            <a:endParaRPr lang="es-CU" sz="2400" spc="-1">
              <a:latin typeface="Arial"/>
            </a:endParaRPr>
          </a:p>
        </p:txBody>
      </p:sp>
      <p:sp>
        <p:nvSpPr>
          <p:cNvPr id="808" name="CustomShape 7"/>
          <p:cNvSpPr/>
          <p:nvPr/>
        </p:nvSpPr>
        <p:spPr>
          <a:xfrm>
            <a:off x="6744000" y="6202800"/>
            <a:ext cx="51624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spcBef>
                <a:spcPts val="1199"/>
              </a:spcBef>
            </a:pPr>
            <a:r>
              <a:rPr lang="es-CU" sz="2400" spc="-1">
                <a:solidFill>
                  <a:srgbClr val="000000"/>
                </a:solidFill>
                <a:latin typeface="Constantia"/>
              </a:rPr>
              <a:t>4</a:t>
            </a:r>
            <a:endParaRPr lang="es-CU" sz="2400" spc="-1">
              <a:latin typeface="Arial"/>
            </a:endParaRPr>
          </a:p>
        </p:txBody>
      </p:sp>
      <p:sp>
        <p:nvSpPr>
          <p:cNvPr id="809" name="Line 8"/>
          <p:cNvSpPr/>
          <p:nvPr/>
        </p:nvSpPr>
        <p:spPr>
          <a:xfrm flipH="1">
            <a:off x="2927640" y="3256560"/>
            <a:ext cx="1207440" cy="391320"/>
          </a:xfrm>
          <a:prstGeom prst="line">
            <a:avLst/>
          </a:prstGeom>
          <a:ln w="38160">
            <a:solidFill>
              <a:srgbClr val="FF0000"/>
            </a:solidFill>
            <a:round/>
            <a:tailEnd type="triangle" w="med" len="med"/>
          </a:ln>
        </p:spPr>
        <p:style>
          <a:lnRef idx="0">
            <a:scrgbClr r="0" g="0" b="0"/>
          </a:lnRef>
          <a:fillRef idx="0">
            <a:scrgbClr r="0" g="0" b="0"/>
          </a:fillRef>
          <a:effectRef idx="0">
            <a:scrgbClr r="0" g="0" b="0"/>
          </a:effectRef>
          <a:fontRef idx="minor"/>
        </p:style>
      </p:sp>
      <p:pic>
        <p:nvPicPr>
          <p:cNvPr id="810" name="Picture 2" descr="sangre"/>
          <p:cNvPicPr/>
          <p:nvPr/>
        </p:nvPicPr>
        <p:blipFill>
          <a:blip r:embed="rId4"/>
          <a:stretch/>
        </p:blipFill>
        <p:spPr>
          <a:xfrm>
            <a:off x="6888000" y="1772640"/>
            <a:ext cx="3718800" cy="2638800"/>
          </a:xfrm>
          <a:prstGeom prst="rect">
            <a:avLst/>
          </a:prstGeom>
          <a:ln w="9360">
            <a:solidFill>
              <a:srgbClr val="000000"/>
            </a:solidFill>
            <a:miter/>
          </a:ln>
        </p:spPr>
      </p:pic>
      <p:sp>
        <p:nvSpPr>
          <p:cNvPr id="811" name="Line 9"/>
          <p:cNvSpPr/>
          <p:nvPr/>
        </p:nvSpPr>
        <p:spPr>
          <a:xfrm>
            <a:off x="8819040" y="1916640"/>
            <a:ext cx="547920" cy="333360"/>
          </a:xfrm>
          <a:prstGeom prst="line">
            <a:avLst/>
          </a:prstGeom>
          <a:ln w="38160">
            <a:solidFill>
              <a:srgbClr val="FF0000"/>
            </a:solidFill>
            <a:round/>
            <a:tailEnd type="triangle" w="med" len="med"/>
          </a:ln>
        </p:spPr>
        <p:style>
          <a:lnRef idx="0">
            <a:scrgbClr r="0" g="0" b="0"/>
          </a:lnRef>
          <a:fillRef idx="0">
            <a:scrgbClr r="0" g="0" b="0"/>
          </a:fillRef>
          <a:effectRef idx="0">
            <a:scrgbClr r="0" g="0" b="0"/>
          </a:effectRef>
          <a:fontRef idx="minor"/>
        </p:style>
      </p:sp>
      <p:sp>
        <p:nvSpPr>
          <p:cNvPr id="812" name="CustomShape 10"/>
          <p:cNvSpPr/>
          <p:nvPr/>
        </p:nvSpPr>
        <p:spPr>
          <a:xfrm>
            <a:off x="8819400" y="3099240"/>
            <a:ext cx="504360" cy="516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spcBef>
                <a:spcPts val="1400"/>
              </a:spcBef>
            </a:pPr>
            <a:r>
              <a:rPr lang="es-CU" sz="2800" spc="-1">
                <a:solidFill>
                  <a:srgbClr val="000000"/>
                </a:solidFill>
                <a:latin typeface="Constantia"/>
              </a:rPr>
              <a:t>5</a:t>
            </a:r>
            <a:endParaRPr lang="es-CU" sz="2800" spc="-1">
              <a:latin typeface="Arial"/>
            </a:endParaRPr>
          </a:p>
        </p:txBody>
      </p:sp>
      <p:sp>
        <p:nvSpPr>
          <p:cNvPr id="813" name="CustomShape 11"/>
          <p:cNvSpPr/>
          <p:nvPr/>
        </p:nvSpPr>
        <p:spPr>
          <a:xfrm>
            <a:off x="8544360" y="1628640"/>
            <a:ext cx="360000" cy="516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spcBef>
                <a:spcPts val="1400"/>
              </a:spcBef>
            </a:pPr>
            <a:r>
              <a:rPr lang="es-CU" sz="2800" spc="-1">
                <a:solidFill>
                  <a:srgbClr val="000000"/>
                </a:solidFill>
                <a:latin typeface="Constantia"/>
              </a:rPr>
              <a:t>6</a:t>
            </a:r>
            <a:endParaRPr lang="es-CU" sz="2800" spc="-1">
              <a:latin typeface="Arial"/>
            </a:endParaRPr>
          </a:p>
        </p:txBody>
      </p:sp>
      <p:sp>
        <p:nvSpPr>
          <p:cNvPr id="814" name="CustomShape 12"/>
          <p:cNvSpPr/>
          <p:nvPr/>
        </p:nvSpPr>
        <p:spPr>
          <a:xfrm>
            <a:off x="5524680" y="2071800"/>
            <a:ext cx="504360" cy="516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spcBef>
                <a:spcPts val="1400"/>
              </a:spcBef>
            </a:pPr>
            <a:r>
              <a:rPr lang="es-CU" sz="2800" spc="-1">
                <a:solidFill>
                  <a:srgbClr val="000000"/>
                </a:solidFill>
                <a:latin typeface="Constantia"/>
              </a:rPr>
              <a:t>A</a:t>
            </a:r>
            <a:endParaRPr lang="es-CU" sz="2800" spc="-1">
              <a:latin typeface="Arial"/>
            </a:endParaRPr>
          </a:p>
        </p:txBody>
      </p:sp>
      <p:sp>
        <p:nvSpPr>
          <p:cNvPr id="815" name="CustomShape 13"/>
          <p:cNvSpPr/>
          <p:nvPr/>
        </p:nvSpPr>
        <p:spPr>
          <a:xfrm>
            <a:off x="8832360" y="4561200"/>
            <a:ext cx="360000" cy="516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spcBef>
                <a:spcPts val="1400"/>
              </a:spcBef>
            </a:pPr>
            <a:r>
              <a:rPr lang="es-CU" sz="2800" spc="-1">
                <a:solidFill>
                  <a:srgbClr val="000000"/>
                </a:solidFill>
                <a:latin typeface="Constantia"/>
              </a:rPr>
              <a:t>B</a:t>
            </a:r>
            <a:endParaRPr lang="es-CU" sz="2800" spc="-1">
              <a:latin typeface="Arial"/>
            </a:endParaRPr>
          </a:p>
        </p:txBody>
      </p:sp>
      <p:sp>
        <p:nvSpPr>
          <p:cNvPr id="816" name="TextShape 14"/>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3835986930"/>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 name="TextShape 1"/>
          <p:cNvSpPr txBox="1"/>
          <p:nvPr/>
        </p:nvSpPr>
        <p:spPr>
          <a:xfrm>
            <a:off x="2095680" y="214200"/>
            <a:ext cx="9000720" cy="1142640"/>
          </a:xfrm>
          <a:prstGeom prst="rect">
            <a:avLst/>
          </a:prstGeom>
          <a:noFill/>
          <a:ln>
            <a:noFill/>
          </a:ln>
        </p:spPr>
        <p:txBody>
          <a:bodyPr anchor="b">
            <a:noAutofit/>
          </a:bodyPr>
          <a:lstStyle/>
          <a:p>
            <a:pPr>
              <a:lnSpc>
                <a:spcPct val="85000"/>
              </a:lnSpc>
            </a:pPr>
            <a:r>
              <a:rPr lang="es-ES" sz="2800" b="1" spc="-52">
                <a:solidFill>
                  <a:srgbClr val="00B0F0"/>
                </a:solidFill>
                <a:latin typeface="Cambria Math"/>
                <a:ea typeface="Cambria Math"/>
              </a:rPr>
              <a:t>IV. 3. </a:t>
            </a:r>
            <a:r>
              <a:rPr lang="es-ES" sz="2800" b="1" spc="-52">
                <a:solidFill>
                  <a:srgbClr val="000000"/>
                </a:solidFill>
                <a:latin typeface="Cambria Math"/>
                <a:ea typeface="Cambria Math"/>
              </a:rPr>
              <a:t>Relaciones anatómicas de la tráquea.</a:t>
            </a:r>
            <a:endParaRPr lang="es-ES" sz="2800" spc="-1">
              <a:solidFill>
                <a:srgbClr val="000000"/>
              </a:solidFill>
              <a:latin typeface="Arial"/>
            </a:endParaRPr>
          </a:p>
        </p:txBody>
      </p:sp>
      <p:pic>
        <p:nvPicPr>
          <p:cNvPr id="818" name="Picture 2" descr="Carótida común, externa e interna"/>
          <p:cNvPicPr/>
          <p:nvPr/>
        </p:nvPicPr>
        <p:blipFill>
          <a:blip r:embed="rId3"/>
          <a:stretch/>
        </p:blipFill>
        <p:spPr>
          <a:xfrm>
            <a:off x="7024800" y="1714680"/>
            <a:ext cx="3428640" cy="4849560"/>
          </a:xfrm>
          <a:prstGeom prst="rect">
            <a:avLst/>
          </a:prstGeom>
          <a:ln>
            <a:noFill/>
          </a:ln>
        </p:spPr>
      </p:pic>
      <p:pic>
        <p:nvPicPr>
          <p:cNvPr id="819" name="Marcador de contenido 5"/>
          <p:cNvPicPr/>
          <p:nvPr/>
        </p:nvPicPr>
        <p:blipFill>
          <a:blip r:embed="rId4"/>
          <a:stretch/>
        </p:blipFill>
        <p:spPr>
          <a:xfrm>
            <a:off x="2095680" y="1855440"/>
            <a:ext cx="4144320" cy="4413960"/>
          </a:xfrm>
          <a:prstGeom prst="rect">
            <a:avLst/>
          </a:prstGeom>
          <a:ln>
            <a:noFill/>
          </a:ln>
        </p:spPr>
      </p:pic>
      <p:sp>
        <p:nvSpPr>
          <p:cNvPr id="820" name="TextShape 2"/>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2017406321"/>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CustomShape 1"/>
          <p:cNvSpPr/>
          <p:nvPr/>
        </p:nvSpPr>
        <p:spPr>
          <a:xfrm>
            <a:off x="3390008" y="2967480"/>
            <a:ext cx="6268424" cy="921876"/>
          </a:xfrm>
          <a:prstGeom prst="rect">
            <a:avLst/>
          </a:prstGeom>
          <a:noFill/>
          <a:ln>
            <a:noFill/>
          </a:ln>
          <a:scene3d>
            <a:camera prst="orthographicFront">
              <a:rot lat="0" lon="0" rev="0"/>
            </a:camera>
            <a:lightRig rig="contrasting" dir="t">
              <a:rot lat="0" lon="0" rev="4500000"/>
            </a:lightRig>
          </a:scene3d>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s-CU" sz="5400" b="1" cap="all" spc="-1">
                <a:solidFill>
                  <a:srgbClr val="91CC3D"/>
                </a:solidFill>
                <a:latin typeface="Georgia"/>
              </a:rPr>
              <a:t>INTRODUCCIÓN</a:t>
            </a:r>
            <a:endParaRPr lang="es-CU" sz="5400" spc="-1">
              <a:latin typeface="Arial"/>
            </a:endParaRPr>
          </a:p>
        </p:txBody>
      </p:sp>
      <p:sp>
        <p:nvSpPr>
          <p:cNvPr id="491" name="TextShape 2"/>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2250484281"/>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 name="TextShape 1"/>
          <p:cNvSpPr txBox="1"/>
          <p:nvPr/>
        </p:nvSpPr>
        <p:spPr>
          <a:xfrm>
            <a:off x="1794000" y="93240"/>
            <a:ext cx="8605800" cy="1290240"/>
          </a:xfrm>
          <a:prstGeom prst="rect">
            <a:avLst/>
          </a:prstGeom>
          <a:noFill/>
          <a:ln>
            <a:noFill/>
          </a:ln>
        </p:spPr>
        <p:txBody>
          <a:bodyPr lIns="0" rIns="0">
            <a:normAutofit/>
          </a:bodyPr>
          <a:lstStyle/>
          <a:p>
            <a:pPr algn="just">
              <a:lnSpc>
                <a:spcPct val="90000"/>
              </a:lnSpc>
              <a:spcBef>
                <a:spcPts val="1199"/>
              </a:spcBef>
            </a:pPr>
            <a:r>
              <a:rPr lang="es-ES" sz="2000" b="1" spc="-1">
                <a:solidFill>
                  <a:srgbClr val="000000"/>
                </a:solidFill>
                <a:latin typeface="Cambria Math"/>
                <a:ea typeface="Cambria Math"/>
              </a:rPr>
              <a:t>V. Un cuerpo extraño es aspirado por un niño a través de las fosas nasales. Mencione ordenadamente los orificios y estructuras por donde transita el cuerpo extraño, hasta llegar al pulmón que usted considere con más probabilidad, que dicho cuerpo extraño se dirija. Fundamente su respuesta.</a:t>
            </a:r>
            <a:endParaRPr lang="es-ES" sz="2000" spc="-1">
              <a:solidFill>
                <a:srgbClr val="404040"/>
              </a:solidFill>
              <a:latin typeface="Calibri"/>
            </a:endParaRPr>
          </a:p>
          <a:p>
            <a:pPr marL="274320" indent="-273960">
              <a:lnSpc>
                <a:spcPct val="90000"/>
              </a:lnSpc>
              <a:spcBef>
                <a:spcPts val="1199"/>
              </a:spcBef>
            </a:pPr>
            <a:endParaRPr lang="es-ES" sz="2000" spc="-1">
              <a:solidFill>
                <a:srgbClr val="404040"/>
              </a:solidFill>
              <a:latin typeface="Calibri"/>
            </a:endParaRPr>
          </a:p>
        </p:txBody>
      </p:sp>
      <p:pic>
        <p:nvPicPr>
          <p:cNvPr id="822" name="Picture 2" descr="Tráquea y bronquios"/>
          <p:cNvPicPr/>
          <p:nvPr/>
        </p:nvPicPr>
        <p:blipFill>
          <a:blip r:embed="rId2"/>
          <a:stretch/>
        </p:blipFill>
        <p:spPr>
          <a:xfrm>
            <a:off x="1559640" y="1860120"/>
            <a:ext cx="3989520" cy="4512600"/>
          </a:xfrm>
          <a:prstGeom prst="rect">
            <a:avLst/>
          </a:prstGeom>
          <a:ln>
            <a:noFill/>
          </a:ln>
        </p:spPr>
      </p:pic>
      <p:pic>
        <p:nvPicPr>
          <p:cNvPr id="823" name="Picture 2" descr="Topografía de los pulmones"/>
          <p:cNvPicPr/>
          <p:nvPr/>
        </p:nvPicPr>
        <p:blipFill>
          <a:blip r:embed="rId3"/>
          <a:stretch/>
        </p:blipFill>
        <p:spPr>
          <a:xfrm>
            <a:off x="6790800" y="2565000"/>
            <a:ext cx="3876840" cy="3721320"/>
          </a:xfrm>
          <a:prstGeom prst="rect">
            <a:avLst/>
          </a:prstGeom>
          <a:ln>
            <a:noFill/>
          </a:ln>
        </p:spPr>
      </p:pic>
      <p:sp>
        <p:nvSpPr>
          <p:cNvPr id="824" name="TextShape 2"/>
          <p:cNvSpPr txBox="1"/>
          <p:nvPr/>
        </p:nvSpPr>
        <p:spPr>
          <a:xfrm>
            <a:off x="1631280" y="1335240"/>
            <a:ext cx="9000720" cy="1142640"/>
          </a:xfrm>
          <a:prstGeom prst="rect">
            <a:avLst/>
          </a:prstGeom>
          <a:noFill/>
          <a:ln>
            <a:noFill/>
          </a:ln>
        </p:spPr>
        <p:txBody>
          <a:bodyPr anchor="b">
            <a:normAutofit lnSpcReduction="10000"/>
          </a:bodyPr>
          <a:lstStyle/>
          <a:p>
            <a:pPr algn="ctr">
              <a:lnSpc>
                <a:spcPct val="85000"/>
              </a:lnSpc>
            </a:pPr>
            <a:r>
              <a:rPr lang="es-ES" sz="2800" b="1" spc="-52">
                <a:solidFill>
                  <a:srgbClr val="000000"/>
                </a:solidFill>
                <a:latin typeface="Cambria Math"/>
                <a:ea typeface="Cambria Math"/>
              </a:rPr>
              <a:t>Diferencias entre el bronquio derecho y el izquierdo. </a:t>
            </a:r>
            <a:r>
              <a:t/>
            </a:r>
            <a:br/>
            <a:r>
              <a:rPr lang="es-ES" sz="2800" b="1" spc="-52">
                <a:solidFill>
                  <a:srgbClr val="000000"/>
                </a:solidFill>
                <a:latin typeface="Cambria Math"/>
                <a:ea typeface="Cambria Math"/>
              </a:rPr>
              <a:t>Revisar el cuadro de EI</a:t>
            </a:r>
            <a:r>
              <a:t/>
            </a:r>
            <a:br/>
            <a:endParaRPr lang="es-ES" sz="2800" spc="-1">
              <a:solidFill>
                <a:srgbClr val="000000"/>
              </a:solidFill>
              <a:latin typeface="Arial"/>
            </a:endParaRPr>
          </a:p>
        </p:txBody>
      </p:sp>
      <p:sp>
        <p:nvSpPr>
          <p:cNvPr id="825" name="TextShape 3"/>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704628930"/>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2820047" y="200819"/>
            <a:ext cx="6877050" cy="4000500"/>
          </a:xfrm>
          <a:prstGeom prst="rect">
            <a:avLst/>
          </a:prstGeom>
        </p:spPr>
      </p:pic>
      <p:grpSp>
        <p:nvGrpSpPr>
          <p:cNvPr id="2" name="Group 17"/>
          <p:cNvGrpSpPr>
            <a:grpSpLocks/>
          </p:cNvGrpSpPr>
          <p:nvPr/>
        </p:nvGrpSpPr>
        <p:grpSpPr bwMode="auto">
          <a:xfrm>
            <a:off x="3842627" y="2643090"/>
            <a:ext cx="1516063" cy="1130300"/>
            <a:chOff x="2367" y="3062"/>
            <a:chExt cx="955" cy="712"/>
          </a:xfrm>
        </p:grpSpPr>
        <p:sp>
          <p:nvSpPr>
            <p:cNvPr id="202757" name="Text Box 5"/>
            <p:cNvSpPr txBox="1">
              <a:spLocks noChangeArrowheads="1"/>
            </p:cNvSpPr>
            <p:nvPr/>
          </p:nvSpPr>
          <p:spPr bwMode="auto">
            <a:xfrm>
              <a:off x="2367" y="3328"/>
              <a:ext cx="955" cy="446"/>
            </a:xfrm>
            <a:prstGeom prst="rect">
              <a:avLst/>
            </a:prstGeom>
            <a:noFill/>
            <a:ln w="9525">
              <a:noFill/>
              <a:miter lim="800000"/>
              <a:headEnd/>
              <a:tailEnd/>
            </a:ln>
            <a:effectLst/>
          </p:spPr>
          <p:txBody>
            <a:bodyPr wrap="none">
              <a:spAutoFit/>
            </a:bodyPr>
            <a:lstStyle/>
            <a:p>
              <a:pPr>
                <a:defRPr/>
              </a:pPr>
              <a:r>
                <a:rPr lang="es-ES" sz="2000" b="1" dirty="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Bronquios</a:t>
              </a:r>
            </a:p>
            <a:p>
              <a:pPr>
                <a:defRPr/>
              </a:pPr>
              <a:r>
                <a:rPr lang="es-ES" sz="2000" b="1" dirty="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principales</a:t>
              </a:r>
            </a:p>
          </p:txBody>
        </p:sp>
        <p:sp>
          <p:nvSpPr>
            <p:cNvPr id="6154" name="Line 6"/>
            <p:cNvSpPr>
              <a:spLocks noChangeShapeType="1"/>
            </p:cNvSpPr>
            <p:nvPr/>
          </p:nvSpPr>
          <p:spPr bwMode="auto">
            <a:xfrm flipV="1">
              <a:off x="2861" y="3158"/>
              <a:ext cx="160" cy="168"/>
            </a:xfrm>
            <a:prstGeom prst="line">
              <a:avLst/>
            </a:prstGeom>
            <a:noFill/>
            <a:ln w="38100">
              <a:solidFill>
                <a:srgbClr val="CC00CC"/>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sp>
          <p:nvSpPr>
            <p:cNvPr id="6155" name="Line 7"/>
            <p:cNvSpPr>
              <a:spLocks noChangeShapeType="1"/>
            </p:cNvSpPr>
            <p:nvPr/>
          </p:nvSpPr>
          <p:spPr bwMode="auto">
            <a:xfrm flipH="1" flipV="1">
              <a:off x="2592" y="3062"/>
              <a:ext cx="130" cy="279"/>
            </a:xfrm>
            <a:prstGeom prst="line">
              <a:avLst/>
            </a:prstGeom>
            <a:noFill/>
            <a:ln w="38100">
              <a:solidFill>
                <a:srgbClr val="0303FF"/>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grpSp>
      <p:grpSp>
        <p:nvGrpSpPr>
          <p:cNvPr id="3" name="Group 15"/>
          <p:cNvGrpSpPr>
            <a:grpSpLocks/>
          </p:cNvGrpSpPr>
          <p:nvPr/>
        </p:nvGrpSpPr>
        <p:grpSpPr bwMode="auto">
          <a:xfrm>
            <a:off x="390746" y="2925371"/>
            <a:ext cx="2786064" cy="3504027"/>
            <a:chOff x="204" y="2613"/>
            <a:chExt cx="1755" cy="1495"/>
          </a:xfrm>
          <a:solidFill>
            <a:schemeClr val="accent2">
              <a:lumMod val="40000"/>
              <a:lumOff val="60000"/>
            </a:schemeClr>
          </a:solidFill>
        </p:grpSpPr>
        <p:sp>
          <p:nvSpPr>
            <p:cNvPr id="202761" name="AutoShape 9"/>
            <p:cNvSpPr>
              <a:spLocks noChangeArrowheads="1"/>
            </p:cNvSpPr>
            <p:nvPr/>
          </p:nvSpPr>
          <p:spPr bwMode="auto">
            <a:xfrm rot="4575334">
              <a:off x="1035" y="2177"/>
              <a:ext cx="297" cy="1169"/>
            </a:xfrm>
            <a:prstGeom prst="curvedRightArrow">
              <a:avLst>
                <a:gd name="adj1" fmla="val 61365"/>
                <a:gd name="adj2" fmla="val 97935"/>
                <a:gd name="adj3" fmla="val 33333"/>
              </a:avLst>
            </a:prstGeom>
            <a:grpFill/>
            <a:ln w="76200">
              <a:solidFill>
                <a:srgbClr val="0066FF"/>
              </a:solidFill>
              <a:miter lim="800000"/>
              <a:headEnd/>
              <a:tailEnd/>
            </a:ln>
            <a:effectLst>
              <a:outerShdw dist="104727" dir="6242175" algn="ctr" rotWithShape="0">
                <a:schemeClr val="bg2">
                  <a:alpha val="50000"/>
                </a:schemeClr>
              </a:outerShdw>
            </a:effectLst>
          </p:spPr>
          <p:txBody>
            <a:bodyPr wrap="none" anchor="ctr"/>
            <a:lstStyle/>
            <a:p>
              <a:pPr>
                <a:defRPr/>
              </a:pPr>
              <a:endParaRPr lang="es-ES">
                <a:latin typeface="Cambria" panose="02040503050406030204" pitchFamily="18" charset="0"/>
                <a:ea typeface="Cambria" panose="02040503050406030204" pitchFamily="18" charset="0"/>
              </a:endParaRPr>
            </a:p>
          </p:txBody>
        </p:sp>
        <p:sp>
          <p:nvSpPr>
            <p:cNvPr id="202762" name="Rectangle 10"/>
            <p:cNvSpPr>
              <a:spLocks noChangeArrowheads="1"/>
            </p:cNvSpPr>
            <p:nvPr/>
          </p:nvSpPr>
          <p:spPr bwMode="auto">
            <a:xfrm>
              <a:off x="204" y="3072"/>
              <a:ext cx="1755" cy="1036"/>
            </a:xfrm>
            <a:prstGeom prst="rect">
              <a:avLst/>
            </a:prstGeom>
            <a:grpFill/>
            <a:ln w="76200" algn="ctr">
              <a:solidFill>
                <a:srgbClr val="0066FF"/>
              </a:solidFill>
              <a:miter lim="800000"/>
              <a:headEnd/>
              <a:tailEnd/>
            </a:ln>
            <a:effectLst>
              <a:outerShdw dist="107763" dir="2700000" algn="ctr" rotWithShape="0">
                <a:schemeClr val="bg2">
                  <a:alpha val="50000"/>
                </a:schemeClr>
              </a:outerShdw>
            </a:effectLst>
          </p:spPr>
          <p:txBody>
            <a:bodyPr wrap="none" anchor="ctr"/>
            <a:lstStyle/>
            <a:p>
              <a:pPr algn="ctr">
                <a:defRPr/>
              </a:pPr>
              <a:r>
                <a:rPr lang="es-ES" sz="2000" b="1" dirty="0">
                  <a:solidFill>
                    <a:srgbClr val="000000"/>
                  </a:solidFill>
                  <a:latin typeface="Cambria" panose="02040503050406030204" pitchFamily="18" charset="0"/>
                  <a:ea typeface="Cambria" panose="02040503050406030204" pitchFamily="18" charset="0"/>
                </a:rPr>
                <a:t>6-8 anillos</a:t>
              </a:r>
            </a:p>
            <a:p>
              <a:pPr algn="ctr">
                <a:defRPr/>
              </a:pPr>
              <a:r>
                <a:rPr lang="es-ES" sz="2000" b="1" dirty="0">
                  <a:solidFill>
                    <a:srgbClr val="000000"/>
                  </a:solidFill>
                  <a:latin typeface="Cambria" panose="02040503050406030204" pitchFamily="18" charset="0"/>
                  <a:ea typeface="Cambria" panose="02040503050406030204" pitchFamily="18" charset="0"/>
                </a:rPr>
                <a:t>Más corto</a:t>
              </a:r>
            </a:p>
            <a:p>
              <a:pPr algn="ctr">
                <a:defRPr/>
              </a:pPr>
              <a:r>
                <a:rPr lang="es-ES" sz="2000" b="1" dirty="0">
                  <a:solidFill>
                    <a:srgbClr val="000000"/>
                  </a:solidFill>
                  <a:latin typeface="Cambria" panose="02040503050406030204" pitchFamily="18" charset="0"/>
                  <a:ea typeface="Cambria" panose="02040503050406030204" pitchFamily="18" charset="0"/>
                </a:rPr>
                <a:t>Más ancho</a:t>
              </a:r>
            </a:p>
            <a:p>
              <a:pPr algn="ctr">
                <a:defRPr/>
              </a:pPr>
              <a:r>
                <a:rPr lang="en-US" sz="2000" b="1" dirty="0">
                  <a:solidFill>
                    <a:srgbClr val="000000"/>
                  </a:solidFill>
                  <a:latin typeface="Cambria" panose="02040503050406030204" pitchFamily="18" charset="0"/>
                  <a:ea typeface="Cambria" panose="02040503050406030204" pitchFamily="18" charset="0"/>
                </a:rPr>
                <a:t>Mayor </a:t>
              </a:r>
              <a:r>
                <a:rPr lang="es-ES" sz="2000" b="1" dirty="0">
                  <a:solidFill>
                    <a:srgbClr val="000000"/>
                  </a:solidFill>
                  <a:latin typeface="Cambria" panose="02040503050406030204" pitchFamily="18" charset="0"/>
                  <a:ea typeface="Cambria" panose="02040503050406030204" pitchFamily="18" charset="0"/>
                </a:rPr>
                <a:t>diámetro</a:t>
              </a:r>
            </a:p>
            <a:p>
              <a:pPr algn="ctr">
                <a:defRPr/>
              </a:pPr>
              <a:r>
                <a:rPr lang="es-ES" sz="2000" b="1" dirty="0">
                  <a:solidFill>
                    <a:srgbClr val="000000"/>
                  </a:solidFill>
                  <a:latin typeface="Cambria" panose="02040503050406030204" pitchFamily="18" charset="0"/>
                  <a:ea typeface="Cambria" panose="02040503050406030204" pitchFamily="18" charset="0"/>
                </a:rPr>
                <a:t>Más vertical</a:t>
              </a:r>
            </a:p>
            <a:p>
              <a:pPr algn="ctr">
                <a:defRPr/>
              </a:pPr>
              <a:r>
                <a:rPr lang="en-US" sz="2000" b="1" dirty="0" err="1">
                  <a:solidFill>
                    <a:srgbClr val="000000"/>
                  </a:solidFill>
                  <a:latin typeface="Cambria" panose="02040503050406030204" pitchFamily="18" charset="0"/>
                  <a:ea typeface="Cambria" panose="02040503050406030204" pitchFamily="18" charset="0"/>
                </a:rPr>
                <a:t>Relacionado</a:t>
              </a:r>
              <a:r>
                <a:rPr lang="en-US" sz="2000" b="1" dirty="0">
                  <a:solidFill>
                    <a:srgbClr val="000000"/>
                  </a:solidFill>
                  <a:latin typeface="Cambria" panose="02040503050406030204" pitchFamily="18" charset="0"/>
                  <a:ea typeface="Cambria" panose="02040503050406030204" pitchFamily="18" charset="0"/>
                </a:rPr>
                <a:t> con el </a:t>
              </a:r>
            </a:p>
            <a:p>
              <a:pPr algn="ctr">
                <a:defRPr/>
              </a:pPr>
              <a:r>
                <a:rPr lang="en-US" sz="2000" b="1" dirty="0" err="1">
                  <a:solidFill>
                    <a:srgbClr val="000000"/>
                  </a:solidFill>
                  <a:latin typeface="Cambria" panose="02040503050406030204" pitchFamily="18" charset="0"/>
                  <a:ea typeface="Cambria" panose="02040503050406030204" pitchFamily="18" charset="0"/>
                </a:rPr>
                <a:t>cayado</a:t>
              </a:r>
              <a:r>
                <a:rPr lang="en-US" sz="2000" b="1" dirty="0">
                  <a:solidFill>
                    <a:srgbClr val="000000"/>
                  </a:solidFill>
                  <a:latin typeface="Cambria" panose="02040503050406030204" pitchFamily="18" charset="0"/>
                  <a:ea typeface="Cambria" panose="02040503050406030204" pitchFamily="18" charset="0"/>
                </a:rPr>
                <a:t> de la V. </a:t>
              </a:r>
              <a:r>
                <a:rPr lang="en-US" sz="2000" b="1" dirty="0" err="1">
                  <a:solidFill>
                    <a:srgbClr val="000000"/>
                  </a:solidFill>
                  <a:latin typeface="Cambria" panose="02040503050406030204" pitchFamily="18" charset="0"/>
                  <a:ea typeface="Cambria" panose="02040503050406030204" pitchFamily="18" charset="0"/>
                </a:rPr>
                <a:t>Acigos</a:t>
              </a:r>
              <a:endParaRPr lang="es-ES" sz="2000" b="1" dirty="0">
                <a:solidFill>
                  <a:srgbClr val="000000"/>
                </a:solidFill>
                <a:latin typeface="Cambria" panose="02040503050406030204" pitchFamily="18" charset="0"/>
                <a:ea typeface="Cambria" panose="02040503050406030204" pitchFamily="18" charset="0"/>
              </a:endParaRPr>
            </a:p>
          </p:txBody>
        </p:sp>
      </p:grpSp>
      <p:grpSp>
        <p:nvGrpSpPr>
          <p:cNvPr id="4" name="Group 16"/>
          <p:cNvGrpSpPr>
            <a:grpSpLocks/>
          </p:cNvGrpSpPr>
          <p:nvPr/>
        </p:nvGrpSpPr>
        <p:grpSpPr bwMode="auto">
          <a:xfrm>
            <a:off x="9456749" y="2928935"/>
            <a:ext cx="2500313" cy="3357563"/>
            <a:chOff x="4047" y="2704"/>
            <a:chExt cx="1575" cy="2115"/>
          </a:xfrm>
          <a:solidFill>
            <a:srgbClr val="FF99FF"/>
          </a:solidFill>
        </p:grpSpPr>
        <p:sp>
          <p:nvSpPr>
            <p:cNvPr id="202764" name="Rectangle 12"/>
            <p:cNvSpPr>
              <a:spLocks noChangeArrowheads="1"/>
            </p:cNvSpPr>
            <p:nvPr/>
          </p:nvSpPr>
          <p:spPr bwMode="auto">
            <a:xfrm>
              <a:off x="4047" y="3339"/>
              <a:ext cx="1575" cy="1480"/>
            </a:xfrm>
            <a:prstGeom prst="rect">
              <a:avLst/>
            </a:prstGeom>
            <a:grpFill/>
            <a:ln w="76200" algn="ctr">
              <a:solidFill>
                <a:srgbClr val="0066FF"/>
              </a:solidFill>
              <a:miter lim="800000"/>
              <a:headEnd/>
              <a:tailEnd/>
            </a:ln>
            <a:effectLst>
              <a:outerShdw dist="107763" dir="2700000" algn="ctr" rotWithShape="0">
                <a:schemeClr val="bg2">
                  <a:alpha val="50000"/>
                </a:schemeClr>
              </a:outerShdw>
            </a:effectLst>
          </p:spPr>
          <p:txBody>
            <a:bodyPr wrap="none" anchor="ctr"/>
            <a:lstStyle/>
            <a:p>
              <a:pPr algn="ctr">
                <a:defRPr/>
              </a:pPr>
              <a:r>
                <a:rPr lang="es-ES" sz="2000" b="1" dirty="0">
                  <a:solidFill>
                    <a:srgbClr val="000000"/>
                  </a:solidFill>
                  <a:latin typeface="Cambria" panose="02040503050406030204" pitchFamily="18" charset="0"/>
                  <a:ea typeface="Cambria" panose="02040503050406030204" pitchFamily="18" charset="0"/>
                </a:rPr>
                <a:t>9-12 anillos</a:t>
              </a:r>
            </a:p>
            <a:p>
              <a:pPr algn="ctr">
                <a:defRPr/>
              </a:pPr>
              <a:r>
                <a:rPr lang="es-ES" sz="2000" b="1" dirty="0">
                  <a:solidFill>
                    <a:srgbClr val="000000"/>
                  </a:solidFill>
                  <a:latin typeface="Cambria" panose="02040503050406030204" pitchFamily="18" charset="0"/>
                  <a:ea typeface="Cambria" panose="02040503050406030204" pitchFamily="18" charset="0"/>
                </a:rPr>
                <a:t>Más largo</a:t>
              </a:r>
            </a:p>
            <a:p>
              <a:pPr algn="ctr">
                <a:defRPr/>
              </a:pPr>
              <a:r>
                <a:rPr lang="es-ES" sz="2000" b="1" dirty="0">
                  <a:solidFill>
                    <a:srgbClr val="000000"/>
                  </a:solidFill>
                  <a:latin typeface="Cambria" panose="02040503050406030204" pitchFamily="18" charset="0"/>
                  <a:ea typeface="Cambria" panose="02040503050406030204" pitchFamily="18" charset="0"/>
                </a:rPr>
                <a:t>Más estrecho</a:t>
              </a:r>
            </a:p>
            <a:p>
              <a:pPr algn="ctr">
                <a:defRPr/>
              </a:pPr>
              <a:r>
                <a:rPr lang="en-US" sz="2000" b="1" dirty="0" err="1">
                  <a:solidFill>
                    <a:srgbClr val="000000"/>
                  </a:solidFill>
                  <a:latin typeface="Cambria" panose="02040503050406030204" pitchFamily="18" charset="0"/>
                  <a:ea typeface="Cambria" panose="02040503050406030204" pitchFamily="18" charset="0"/>
                </a:rPr>
                <a:t>Menor</a:t>
              </a:r>
              <a:r>
                <a:rPr lang="en-US" sz="2000" b="1" dirty="0">
                  <a:solidFill>
                    <a:srgbClr val="000000"/>
                  </a:solidFill>
                  <a:latin typeface="Cambria" panose="02040503050406030204" pitchFamily="18" charset="0"/>
                  <a:ea typeface="Cambria" panose="02040503050406030204" pitchFamily="18" charset="0"/>
                </a:rPr>
                <a:t> </a:t>
              </a:r>
              <a:r>
                <a:rPr lang="es-ES" sz="2000" b="1" dirty="0">
                  <a:solidFill>
                    <a:srgbClr val="000000"/>
                  </a:solidFill>
                  <a:latin typeface="Cambria" panose="02040503050406030204" pitchFamily="18" charset="0"/>
                  <a:ea typeface="Cambria" panose="02040503050406030204" pitchFamily="18" charset="0"/>
                </a:rPr>
                <a:t>diámetro</a:t>
              </a:r>
            </a:p>
            <a:p>
              <a:pPr algn="ctr">
                <a:defRPr/>
              </a:pPr>
              <a:r>
                <a:rPr lang="es-ES" sz="2000" b="1" dirty="0">
                  <a:solidFill>
                    <a:srgbClr val="000000"/>
                  </a:solidFill>
                  <a:latin typeface="Cambria" panose="02040503050406030204" pitchFamily="18" charset="0"/>
                  <a:ea typeface="Cambria" panose="02040503050406030204" pitchFamily="18" charset="0"/>
                </a:rPr>
                <a:t>Más horizontal</a:t>
              </a:r>
            </a:p>
            <a:p>
              <a:pPr algn="ctr">
                <a:defRPr/>
              </a:pPr>
              <a:r>
                <a:rPr lang="en-US" sz="2000" b="1" dirty="0" err="1">
                  <a:solidFill>
                    <a:srgbClr val="000000"/>
                  </a:solidFill>
                  <a:latin typeface="Cambria" panose="02040503050406030204" pitchFamily="18" charset="0"/>
                  <a:ea typeface="Cambria" panose="02040503050406030204" pitchFamily="18" charset="0"/>
                </a:rPr>
                <a:t>Relacionado</a:t>
              </a:r>
              <a:r>
                <a:rPr lang="en-US" sz="2000" b="1" dirty="0">
                  <a:solidFill>
                    <a:srgbClr val="000000"/>
                  </a:solidFill>
                  <a:latin typeface="Cambria" panose="02040503050406030204" pitchFamily="18" charset="0"/>
                  <a:ea typeface="Cambria" panose="02040503050406030204" pitchFamily="18" charset="0"/>
                </a:rPr>
                <a:t> con el </a:t>
              </a:r>
            </a:p>
            <a:p>
              <a:pPr algn="ctr">
                <a:defRPr/>
              </a:pPr>
              <a:r>
                <a:rPr lang="en-US" sz="2000" b="1" dirty="0" err="1">
                  <a:solidFill>
                    <a:srgbClr val="000000"/>
                  </a:solidFill>
                  <a:latin typeface="Cambria" panose="02040503050406030204" pitchFamily="18" charset="0"/>
                  <a:ea typeface="Cambria" panose="02040503050406030204" pitchFamily="18" charset="0"/>
                </a:rPr>
                <a:t>Cayado</a:t>
              </a:r>
              <a:r>
                <a:rPr lang="en-US" sz="2000" b="1" dirty="0">
                  <a:solidFill>
                    <a:srgbClr val="000000"/>
                  </a:solidFill>
                  <a:latin typeface="Cambria" panose="02040503050406030204" pitchFamily="18" charset="0"/>
                  <a:ea typeface="Cambria" panose="02040503050406030204" pitchFamily="18" charset="0"/>
                </a:rPr>
                <a:t> </a:t>
              </a:r>
              <a:r>
                <a:rPr lang="en-US" sz="2000" b="1" dirty="0" err="1" smtClean="0">
                  <a:solidFill>
                    <a:srgbClr val="000000"/>
                  </a:solidFill>
                  <a:latin typeface="Cambria" panose="02040503050406030204" pitchFamily="18" charset="0"/>
                  <a:ea typeface="Cambria" panose="02040503050406030204" pitchFamily="18" charset="0"/>
                </a:rPr>
                <a:t>Aórtico</a:t>
              </a:r>
              <a:endParaRPr lang="es-ES" sz="2000" b="1" dirty="0">
                <a:solidFill>
                  <a:srgbClr val="000000"/>
                </a:solidFill>
                <a:latin typeface="Cambria" panose="02040503050406030204" pitchFamily="18" charset="0"/>
                <a:ea typeface="Cambria" panose="02040503050406030204" pitchFamily="18" charset="0"/>
              </a:endParaRPr>
            </a:p>
          </p:txBody>
        </p:sp>
        <p:sp>
          <p:nvSpPr>
            <p:cNvPr id="202766" name="AutoShape 14"/>
            <p:cNvSpPr>
              <a:spLocks noChangeArrowheads="1"/>
            </p:cNvSpPr>
            <p:nvPr/>
          </p:nvSpPr>
          <p:spPr bwMode="auto">
            <a:xfrm rot="16675615" flipH="1">
              <a:off x="4544" y="2310"/>
              <a:ext cx="381" cy="1169"/>
            </a:xfrm>
            <a:prstGeom prst="curvedRightArrow">
              <a:avLst>
                <a:gd name="adj1" fmla="val 61365"/>
                <a:gd name="adj2" fmla="val 122730"/>
                <a:gd name="adj3" fmla="val 33333"/>
              </a:avLst>
            </a:prstGeom>
            <a:grpFill/>
            <a:ln w="76200">
              <a:solidFill>
                <a:srgbClr val="0066FF"/>
              </a:solidFill>
              <a:miter lim="800000"/>
              <a:headEnd/>
              <a:tailEnd/>
            </a:ln>
            <a:effectLst>
              <a:outerShdw dist="104727" dir="6242175" algn="ctr" rotWithShape="0">
                <a:schemeClr val="bg2">
                  <a:alpha val="50000"/>
                </a:schemeClr>
              </a:outerShdw>
            </a:effectLst>
          </p:spPr>
          <p:txBody>
            <a:bodyPr wrap="none" anchor="ctr"/>
            <a:lstStyle/>
            <a:p>
              <a:pPr>
                <a:defRPr/>
              </a:pPr>
              <a:endParaRPr lang="es-ES">
                <a:latin typeface="Cambria" panose="02040503050406030204" pitchFamily="18" charset="0"/>
                <a:ea typeface="Cambria" panose="02040503050406030204" pitchFamily="18" charset="0"/>
              </a:endParaRPr>
            </a:p>
          </p:txBody>
        </p:sp>
      </p:grpSp>
      <p:sp>
        <p:nvSpPr>
          <p:cNvPr id="15" name="Text Box 5"/>
          <p:cNvSpPr txBox="1">
            <a:spLocks noChangeArrowheads="1"/>
          </p:cNvSpPr>
          <p:nvPr/>
        </p:nvSpPr>
        <p:spPr bwMode="auto">
          <a:xfrm>
            <a:off x="1344280" y="1428750"/>
            <a:ext cx="1550987" cy="1200150"/>
          </a:xfrm>
          <a:prstGeom prst="rect">
            <a:avLst/>
          </a:prstGeom>
          <a:noFill/>
          <a:ln w="9525">
            <a:noFill/>
            <a:miter lim="800000"/>
            <a:headEnd/>
            <a:tailEnd/>
          </a:ln>
          <a:effectLst/>
        </p:spPr>
        <p:txBody>
          <a:bodyPr wrap="none">
            <a:spAutoFit/>
          </a:bodyPr>
          <a:lstStyle/>
          <a:p>
            <a:pPr>
              <a:defRPr/>
            </a:pPr>
            <a:r>
              <a:rPr lang="es-ES" sz="2400" b="1" dirty="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Bronquio</a:t>
            </a:r>
          </a:p>
          <a:p>
            <a:pPr>
              <a:defRPr/>
            </a:pPr>
            <a:r>
              <a:rPr lang="es-ES" sz="2400" b="1" dirty="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Principal</a:t>
            </a:r>
          </a:p>
          <a:p>
            <a:pPr>
              <a:defRPr/>
            </a:pPr>
            <a:r>
              <a:rPr lang="en-US" sz="2400" b="1" dirty="0" err="1">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Derecho</a:t>
            </a:r>
            <a:endParaRPr lang="es-ES" sz="2400" b="1" dirty="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endParaRPr>
          </a:p>
        </p:txBody>
      </p:sp>
      <p:sp>
        <p:nvSpPr>
          <p:cNvPr id="16" name="Text Box 5"/>
          <p:cNvSpPr txBox="1">
            <a:spLocks noChangeArrowheads="1"/>
          </p:cNvSpPr>
          <p:nvPr/>
        </p:nvSpPr>
        <p:spPr bwMode="auto">
          <a:xfrm>
            <a:off x="9627264" y="1609476"/>
            <a:ext cx="1563570" cy="1200329"/>
          </a:xfrm>
          <a:prstGeom prst="rect">
            <a:avLst/>
          </a:prstGeom>
          <a:noFill/>
          <a:ln w="9525">
            <a:noFill/>
            <a:miter lim="800000"/>
            <a:headEnd/>
            <a:tailEnd/>
          </a:ln>
          <a:effectLst/>
        </p:spPr>
        <p:txBody>
          <a:bodyPr wrap="none">
            <a:spAutoFit/>
          </a:bodyPr>
          <a:lstStyle/>
          <a:p>
            <a:pPr>
              <a:defRPr/>
            </a:pPr>
            <a:r>
              <a:rPr lang="es-ES" sz="2400" b="1" dirty="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Bronquio</a:t>
            </a:r>
          </a:p>
          <a:p>
            <a:pPr>
              <a:defRPr/>
            </a:pPr>
            <a:r>
              <a:rPr lang="es-ES" sz="2400" b="1" dirty="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Principal </a:t>
            </a:r>
            <a:endParaRPr lang="es-ES" sz="2400" b="1" dirty="0" smtClean="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endParaRPr>
          </a:p>
          <a:p>
            <a:pPr>
              <a:defRPr/>
            </a:pPr>
            <a:r>
              <a:rPr lang="es-ES" sz="2400" b="1" dirty="0" smtClean="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Izquierdo</a:t>
            </a:r>
            <a:endParaRPr lang="es-ES" sz="2400" b="1" dirty="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endParaRPr>
          </a:p>
        </p:txBody>
      </p:sp>
      <p:sp>
        <p:nvSpPr>
          <p:cNvPr id="17" name="16 Rectángulo"/>
          <p:cNvSpPr/>
          <p:nvPr/>
        </p:nvSpPr>
        <p:spPr>
          <a:xfrm>
            <a:off x="4549936" y="285750"/>
            <a:ext cx="3229154" cy="1077218"/>
          </a:xfrm>
          <a:prstGeom prst="rect">
            <a:avLst/>
          </a:prstGeom>
        </p:spPr>
        <p:txBody>
          <a:bodyPr wrap="none">
            <a:spAutoFit/>
          </a:bodyPr>
          <a:lstStyle/>
          <a:p>
            <a:pPr algn="ctr">
              <a:defRPr/>
            </a:pPr>
            <a:r>
              <a:rPr lang="es-ES" sz="3200" b="1" dirty="0" smtClean="0">
                <a:solidFill>
                  <a:srgbClr val="000000"/>
                </a:solidFill>
                <a:effectLst>
                  <a:outerShdw blurRad="38100" dist="38100" dir="2700000" algn="tl">
                    <a:srgbClr val="FFFFFF"/>
                  </a:outerShdw>
                </a:effectLst>
                <a:latin typeface="Arial Black" pitchFamily="34" charset="0"/>
              </a:rPr>
              <a:t>BRONQUIOS</a:t>
            </a:r>
          </a:p>
          <a:p>
            <a:pPr algn="ctr">
              <a:defRPr/>
            </a:pPr>
            <a:r>
              <a:rPr lang="es-MX" sz="3200" b="1" dirty="0" smtClean="0">
                <a:solidFill>
                  <a:srgbClr val="000000"/>
                </a:solidFill>
                <a:effectLst>
                  <a:outerShdw blurRad="38100" dist="38100" dir="2700000" algn="tl">
                    <a:srgbClr val="FFFFFF"/>
                  </a:outerShdw>
                </a:effectLst>
                <a:latin typeface="Arial Black" pitchFamily="34" charset="0"/>
              </a:rPr>
              <a:t>PRINCIPALES</a:t>
            </a:r>
            <a:endParaRPr lang="es-ES" sz="3200" b="1" dirty="0">
              <a:solidFill>
                <a:srgbClr val="000000"/>
              </a:solidFill>
              <a:effectLst>
                <a:outerShdw blurRad="38100" dist="38100" dir="2700000" algn="tl">
                  <a:srgbClr val="FFFFFF"/>
                </a:outerShdw>
              </a:effectLst>
              <a:latin typeface="Arial Black" pitchFamily="34" charset="0"/>
            </a:endParaRPr>
          </a:p>
        </p:txBody>
      </p:sp>
      <p:grpSp>
        <p:nvGrpSpPr>
          <p:cNvPr id="19" name="Group 17"/>
          <p:cNvGrpSpPr>
            <a:grpSpLocks/>
          </p:cNvGrpSpPr>
          <p:nvPr/>
        </p:nvGrpSpPr>
        <p:grpSpPr bwMode="auto">
          <a:xfrm>
            <a:off x="7069941" y="2519368"/>
            <a:ext cx="1516063" cy="1474789"/>
            <a:chOff x="2232" y="3041"/>
            <a:chExt cx="955" cy="929"/>
          </a:xfrm>
        </p:grpSpPr>
        <p:sp>
          <p:nvSpPr>
            <p:cNvPr id="20" name="Text Box 5"/>
            <p:cNvSpPr txBox="1">
              <a:spLocks noChangeArrowheads="1"/>
            </p:cNvSpPr>
            <p:nvPr/>
          </p:nvSpPr>
          <p:spPr bwMode="auto">
            <a:xfrm>
              <a:off x="2232" y="3524"/>
              <a:ext cx="955" cy="446"/>
            </a:xfrm>
            <a:prstGeom prst="rect">
              <a:avLst/>
            </a:prstGeom>
            <a:noFill/>
            <a:ln w="9525">
              <a:noFill/>
              <a:miter lim="800000"/>
              <a:headEnd/>
              <a:tailEnd/>
            </a:ln>
            <a:effectLst/>
          </p:spPr>
          <p:txBody>
            <a:bodyPr wrap="none">
              <a:spAutoFit/>
            </a:bodyPr>
            <a:lstStyle/>
            <a:p>
              <a:pPr>
                <a:defRPr/>
              </a:pPr>
              <a:r>
                <a:rPr lang="es-ES" sz="2000" b="1" dirty="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Bronquios</a:t>
              </a:r>
            </a:p>
            <a:p>
              <a:pPr>
                <a:defRPr/>
              </a:pPr>
              <a:r>
                <a:rPr lang="es-ES" sz="2000" b="1" dirty="0">
                  <a:solidFill>
                    <a:srgbClr val="000000"/>
                  </a:solidFill>
                  <a:effectLst>
                    <a:outerShdw blurRad="38100" dist="38100" dir="2700000" algn="tl">
                      <a:srgbClr val="FFFFFF"/>
                    </a:outerShdw>
                  </a:effectLst>
                  <a:latin typeface="Cambria" panose="02040503050406030204" pitchFamily="18" charset="0"/>
                  <a:ea typeface="Cambria" panose="02040503050406030204" pitchFamily="18" charset="0"/>
                </a:rPr>
                <a:t>principales</a:t>
              </a:r>
            </a:p>
          </p:txBody>
        </p:sp>
        <p:sp>
          <p:nvSpPr>
            <p:cNvPr id="21" name="Line 6"/>
            <p:cNvSpPr>
              <a:spLocks noChangeShapeType="1"/>
            </p:cNvSpPr>
            <p:nvPr/>
          </p:nvSpPr>
          <p:spPr bwMode="auto">
            <a:xfrm flipH="1" flipV="1">
              <a:off x="2477" y="3077"/>
              <a:ext cx="200" cy="442"/>
            </a:xfrm>
            <a:prstGeom prst="line">
              <a:avLst/>
            </a:prstGeom>
            <a:noFill/>
            <a:ln w="38100">
              <a:solidFill>
                <a:srgbClr val="CC00CC"/>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sp>
          <p:nvSpPr>
            <p:cNvPr id="22" name="Line 7"/>
            <p:cNvSpPr>
              <a:spLocks noChangeShapeType="1"/>
            </p:cNvSpPr>
            <p:nvPr/>
          </p:nvSpPr>
          <p:spPr bwMode="auto">
            <a:xfrm flipV="1">
              <a:off x="2851" y="3041"/>
              <a:ext cx="123" cy="478"/>
            </a:xfrm>
            <a:prstGeom prst="line">
              <a:avLst/>
            </a:prstGeom>
            <a:noFill/>
            <a:ln w="38100">
              <a:solidFill>
                <a:srgbClr val="0303FF"/>
              </a:solidFill>
              <a:round/>
              <a:headEnd/>
              <a:tailEnd type="triangle" w="med" len="med"/>
            </a:ln>
            <a:extLst>
              <a:ext uri="{909E8E84-426E-40DD-AFC4-6F175D3DCCD1}">
                <a14:hiddenFill xmlns:a14="http://schemas.microsoft.com/office/drawing/2010/main">
                  <a:noFill/>
                </a14:hiddenFill>
              </a:ext>
            </a:extLst>
          </p:spPr>
          <p:txBody>
            <a:bodyPr/>
            <a:lstStyle/>
            <a:p>
              <a:endParaRPr lang="es-ES">
                <a:latin typeface="Cambria" panose="02040503050406030204" pitchFamily="18" charset="0"/>
                <a:ea typeface="Cambria" panose="02040503050406030204" pitchFamily="18" charset="0"/>
              </a:endParaRPr>
            </a:p>
          </p:txBody>
        </p:sp>
      </p:grpSp>
      <p:pic>
        <p:nvPicPr>
          <p:cNvPr id="36" name="Imagen 35"/>
          <p:cNvPicPr>
            <a:picLocks noChangeAspect="1"/>
          </p:cNvPicPr>
          <p:nvPr/>
        </p:nvPicPr>
        <p:blipFill>
          <a:blip r:embed="rId4"/>
          <a:stretch>
            <a:fillRect/>
          </a:stretch>
        </p:blipFill>
        <p:spPr>
          <a:xfrm>
            <a:off x="3695299" y="4204011"/>
            <a:ext cx="3028950" cy="2686050"/>
          </a:xfrm>
          <a:prstGeom prst="rect">
            <a:avLst/>
          </a:prstGeom>
        </p:spPr>
      </p:pic>
      <p:sp>
        <p:nvSpPr>
          <p:cNvPr id="37" name="Text Box 4"/>
          <p:cNvSpPr txBox="1">
            <a:spLocks noChangeArrowheads="1"/>
          </p:cNvSpPr>
          <p:nvPr/>
        </p:nvSpPr>
        <p:spPr bwMode="auto">
          <a:xfrm>
            <a:off x="5611909" y="4197238"/>
            <a:ext cx="1751505" cy="369332"/>
          </a:xfrm>
          <a:prstGeom prst="rect">
            <a:avLst/>
          </a:prstGeom>
          <a:noFill/>
          <a:ln w="9525">
            <a:noFill/>
            <a:miter lim="800000"/>
            <a:headEnd/>
            <a:tailEnd/>
          </a:ln>
          <a:effectLst/>
        </p:spPr>
        <p:txBody>
          <a:bodyPr wrap="none">
            <a:spAutoFit/>
          </a:bodyPr>
          <a:lstStyle/>
          <a:p>
            <a:pPr>
              <a:defRPr/>
            </a:pPr>
            <a:r>
              <a:rPr lang="es-ES_tradnl" b="1" dirty="0">
                <a:effectLst>
                  <a:outerShdw blurRad="38100" dist="38100" dir="2700000" algn="tl">
                    <a:srgbClr val="C0C0C0"/>
                  </a:outerShdw>
                </a:effectLst>
                <a:latin typeface="Cambria" panose="02040503050406030204" pitchFamily="18" charset="0"/>
                <a:ea typeface="Cambria" panose="02040503050406030204" pitchFamily="18" charset="0"/>
              </a:rPr>
              <a:t>Cayado aórtico</a:t>
            </a:r>
            <a:endParaRPr lang="es-ES" b="1" dirty="0">
              <a:effectLst>
                <a:outerShdw blurRad="38100" dist="38100" dir="2700000" algn="tl">
                  <a:srgbClr val="C0C0C0"/>
                </a:outerShdw>
              </a:effectLst>
              <a:latin typeface="Cambria" panose="02040503050406030204" pitchFamily="18" charset="0"/>
              <a:ea typeface="Cambria" panose="02040503050406030204" pitchFamily="18" charset="0"/>
            </a:endParaRPr>
          </a:p>
        </p:txBody>
      </p:sp>
      <p:sp>
        <p:nvSpPr>
          <p:cNvPr id="38" name="Text Box 10"/>
          <p:cNvSpPr txBox="1">
            <a:spLocks noChangeArrowheads="1"/>
          </p:cNvSpPr>
          <p:nvPr/>
        </p:nvSpPr>
        <p:spPr bwMode="auto">
          <a:xfrm>
            <a:off x="6898866" y="5003466"/>
            <a:ext cx="2135136" cy="369332"/>
          </a:xfrm>
          <a:prstGeom prst="rect">
            <a:avLst/>
          </a:prstGeom>
          <a:noFill/>
          <a:ln w="9525">
            <a:noFill/>
            <a:miter lim="800000"/>
            <a:headEnd/>
            <a:tailEnd/>
          </a:ln>
          <a:effectLst/>
        </p:spPr>
        <p:txBody>
          <a:bodyPr wrap="none">
            <a:spAutoFit/>
          </a:bodyPr>
          <a:lstStyle/>
          <a:p>
            <a:pPr>
              <a:defRPr/>
            </a:pPr>
            <a:r>
              <a:rPr lang="es-ES_tradnl" b="1">
                <a:effectLst>
                  <a:outerShdw blurRad="38100" dist="38100" dir="2700000" algn="tl">
                    <a:srgbClr val="C0C0C0"/>
                  </a:outerShdw>
                </a:effectLst>
                <a:latin typeface="Cambria" panose="02040503050406030204" pitchFamily="18" charset="0"/>
                <a:ea typeface="Cambria" panose="02040503050406030204" pitchFamily="18" charset="0"/>
              </a:rPr>
              <a:t>Bronquios lobares</a:t>
            </a:r>
            <a:endParaRPr lang="es-ES" b="1">
              <a:effectLst>
                <a:outerShdw blurRad="38100" dist="38100" dir="2700000" algn="tl">
                  <a:srgbClr val="C0C0C0"/>
                </a:outerShdw>
              </a:effectLst>
              <a:latin typeface="Cambria" panose="02040503050406030204" pitchFamily="18" charset="0"/>
              <a:ea typeface="Cambria" panose="02040503050406030204" pitchFamily="18" charset="0"/>
            </a:endParaRPr>
          </a:p>
        </p:txBody>
      </p:sp>
      <p:sp>
        <p:nvSpPr>
          <p:cNvPr id="39" name="Text Box 13"/>
          <p:cNvSpPr txBox="1">
            <a:spLocks noChangeArrowheads="1"/>
          </p:cNvSpPr>
          <p:nvPr/>
        </p:nvSpPr>
        <p:spPr bwMode="auto">
          <a:xfrm>
            <a:off x="6529173" y="6091458"/>
            <a:ext cx="2781339" cy="369332"/>
          </a:xfrm>
          <a:prstGeom prst="rect">
            <a:avLst/>
          </a:prstGeom>
          <a:noFill/>
          <a:ln w="9525">
            <a:noFill/>
            <a:miter lim="800000"/>
            <a:headEnd/>
            <a:tailEnd/>
          </a:ln>
          <a:effectLst/>
        </p:spPr>
        <p:txBody>
          <a:bodyPr wrap="none">
            <a:spAutoFit/>
          </a:bodyPr>
          <a:lstStyle/>
          <a:p>
            <a:pPr>
              <a:defRPr/>
            </a:pPr>
            <a:r>
              <a:rPr lang="es-ES_tradnl" b="1" dirty="0">
                <a:effectLst>
                  <a:outerShdw blurRad="38100" dist="38100" dir="2700000" algn="tl">
                    <a:srgbClr val="C0C0C0"/>
                  </a:outerShdw>
                </a:effectLst>
                <a:latin typeface="Cambria" panose="02040503050406030204" pitchFamily="18" charset="0"/>
                <a:ea typeface="Cambria" panose="02040503050406030204" pitchFamily="18" charset="0"/>
              </a:rPr>
              <a:t>Bronquios segmentarios</a:t>
            </a:r>
            <a:endParaRPr lang="es-ES" b="1" dirty="0">
              <a:effectLst>
                <a:outerShdw blurRad="38100" dist="38100" dir="2700000" algn="tl">
                  <a:srgbClr val="C0C0C0"/>
                </a:outerShdw>
              </a:effectLst>
              <a:latin typeface="Cambria" panose="02040503050406030204" pitchFamily="18" charset="0"/>
              <a:ea typeface="Cambria" panose="02040503050406030204" pitchFamily="18" charset="0"/>
            </a:endParaRPr>
          </a:p>
        </p:txBody>
      </p:sp>
      <p:sp>
        <p:nvSpPr>
          <p:cNvPr id="40" name="Text Box 15"/>
          <p:cNvSpPr txBox="1">
            <a:spLocks noChangeArrowheads="1"/>
          </p:cNvSpPr>
          <p:nvPr/>
        </p:nvSpPr>
        <p:spPr bwMode="auto">
          <a:xfrm>
            <a:off x="3270626" y="3888541"/>
            <a:ext cx="1551002" cy="646331"/>
          </a:xfrm>
          <a:prstGeom prst="rect">
            <a:avLst/>
          </a:prstGeom>
          <a:noFill/>
          <a:ln w="9525">
            <a:noFill/>
            <a:miter lim="800000"/>
            <a:headEnd/>
            <a:tailEnd/>
          </a:ln>
          <a:effectLst/>
        </p:spPr>
        <p:txBody>
          <a:bodyPr wrap="none">
            <a:spAutoFit/>
          </a:bodyPr>
          <a:lstStyle/>
          <a:p>
            <a:pPr>
              <a:defRPr/>
            </a:pPr>
            <a:r>
              <a:rPr lang="es-ES" b="1" dirty="0" smtClean="0">
                <a:effectLst>
                  <a:outerShdw blurRad="38100" dist="38100" dir="2700000" algn="tl">
                    <a:srgbClr val="C0C0C0"/>
                  </a:outerShdw>
                </a:effectLst>
                <a:latin typeface="Cambria" panose="02040503050406030204" pitchFamily="18" charset="0"/>
                <a:ea typeface="Cambria" panose="02040503050406030204" pitchFamily="18" charset="0"/>
              </a:rPr>
              <a:t>Cayado de la </a:t>
            </a:r>
          </a:p>
          <a:p>
            <a:pPr>
              <a:defRPr/>
            </a:pPr>
            <a:r>
              <a:rPr lang="es-ES" b="1" dirty="0" smtClean="0">
                <a:effectLst>
                  <a:outerShdw blurRad="38100" dist="38100" dir="2700000" algn="tl">
                    <a:srgbClr val="C0C0C0"/>
                  </a:outerShdw>
                </a:effectLst>
                <a:latin typeface="Cambria" panose="02040503050406030204" pitchFamily="18" charset="0"/>
                <a:ea typeface="Cambria" panose="02040503050406030204" pitchFamily="18" charset="0"/>
              </a:rPr>
              <a:t>V. Ácigos</a:t>
            </a:r>
            <a:endParaRPr lang="es-ES" b="1" dirty="0">
              <a:effectLst>
                <a:outerShdw blurRad="38100" dist="38100" dir="2700000" algn="tl">
                  <a:srgbClr val="C0C0C0"/>
                </a:outerShdw>
              </a:effectLst>
              <a:latin typeface="Cambria" panose="02040503050406030204" pitchFamily="18" charset="0"/>
              <a:ea typeface="Cambria" panose="02040503050406030204" pitchFamily="18" charset="0"/>
            </a:endParaRPr>
          </a:p>
        </p:txBody>
      </p:sp>
      <p:sp>
        <p:nvSpPr>
          <p:cNvPr id="41" name="Line 17"/>
          <p:cNvSpPr>
            <a:spLocks noChangeShapeType="1"/>
          </p:cNvSpPr>
          <p:nvPr/>
        </p:nvSpPr>
        <p:spPr bwMode="auto">
          <a:xfrm>
            <a:off x="4047555" y="4541630"/>
            <a:ext cx="679611" cy="33166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42" name="Line 18"/>
          <p:cNvSpPr>
            <a:spLocks noChangeShapeType="1"/>
          </p:cNvSpPr>
          <p:nvPr/>
        </p:nvSpPr>
        <p:spPr bwMode="auto">
          <a:xfrm flipH="1">
            <a:off x="5427252" y="4404400"/>
            <a:ext cx="184657" cy="211716"/>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43" name="Line 21"/>
          <p:cNvSpPr>
            <a:spLocks noChangeShapeType="1"/>
          </p:cNvSpPr>
          <p:nvPr/>
        </p:nvSpPr>
        <p:spPr bwMode="auto">
          <a:xfrm flipH="1" flipV="1">
            <a:off x="6635341" y="5840078"/>
            <a:ext cx="287337" cy="21590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44" name="Line 22"/>
          <p:cNvSpPr>
            <a:spLocks noChangeShapeType="1"/>
          </p:cNvSpPr>
          <p:nvPr/>
        </p:nvSpPr>
        <p:spPr bwMode="auto">
          <a:xfrm flipH="1">
            <a:off x="5914615" y="5192378"/>
            <a:ext cx="1008062" cy="43180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45" name="Line 23"/>
          <p:cNvSpPr>
            <a:spLocks noChangeShapeType="1"/>
          </p:cNvSpPr>
          <p:nvPr/>
        </p:nvSpPr>
        <p:spPr bwMode="auto">
          <a:xfrm flipH="1">
            <a:off x="5914615" y="5192378"/>
            <a:ext cx="1008062" cy="144462"/>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Tree>
    <p:extLst>
      <p:ext uri="{BB962C8B-B14F-4D97-AF65-F5344CB8AC3E}">
        <p14:creationId xmlns:p14="http://schemas.microsoft.com/office/powerpoint/2010/main" val="2271922258"/>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 name="TextShape 1"/>
          <p:cNvSpPr txBox="1"/>
          <p:nvPr/>
        </p:nvSpPr>
        <p:spPr>
          <a:xfrm>
            <a:off x="1725600" y="476640"/>
            <a:ext cx="8648280" cy="2160000"/>
          </a:xfrm>
          <a:prstGeom prst="rect">
            <a:avLst/>
          </a:prstGeom>
          <a:noFill/>
          <a:ln>
            <a:noFill/>
          </a:ln>
        </p:spPr>
        <p:txBody>
          <a:bodyPr lIns="0" rIns="0">
            <a:normAutofit lnSpcReduction="10000"/>
          </a:bodyPr>
          <a:lstStyle/>
          <a:p>
            <a:pPr algn="just">
              <a:lnSpc>
                <a:spcPct val="90000"/>
              </a:lnSpc>
              <a:spcBef>
                <a:spcPts val="1199"/>
              </a:spcBef>
            </a:pPr>
            <a:r>
              <a:rPr lang="es-ES" sz="2000" b="1" spc="-1">
                <a:solidFill>
                  <a:srgbClr val="000000"/>
                </a:solidFill>
                <a:latin typeface="Cambria Math"/>
                <a:ea typeface="Cambria Math"/>
              </a:rPr>
              <a:t>VI. Un paciente acude al cuerpo de guardia por presentar una crisis  aguda  de asma bronquial que se caracteriza por presentar silbidos durante la respiración, que se auscultan al examen físico (estertores sibilantes) y se produce una dificultad al  espirar que impide la normal salida de aire de la porción respiratoria. </a:t>
            </a:r>
            <a:endParaRPr lang="es-ES" sz="2000" spc="-1">
              <a:solidFill>
                <a:srgbClr val="404040"/>
              </a:solidFill>
              <a:latin typeface="Calibri"/>
            </a:endParaRPr>
          </a:p>
          <a:p>
            <a:pPr algn="just">
              <a:lnSpc>
                <a:spcPct val="90000"/>
              </a:lnSpc>
              <a:spcBef>
                <a:spcPts val="1199"/>
              </a:spcBef>
            </a:pPr>
            <a:r>
              <a:rPr lang="es-ES" sz="2000" b="1" spc="-1">
                <a:solidFill>
                  <a:srgbClr val="000000"/>
                </a:solidFill>
                <a:latin typeface="Cambria Math"/>
                <a:ea typeface="Cambria Math"/>
              </a:rPr>
              <a:t>La obstrucción obedece a tres mecanismos: bronco constricción,  acompañado de edema y tapones mucosos.</a:t>
            </a:r>
            <a:endParaRPr lang="es-ES" sz="2000" spc="-1">
              <a:solidFill>
                <a:srgbClr val="404040"/>
              </a:solidFill>
              <a:latin typeface="Calibri"/>
            </a:endParaRPr>
          </a:p>
        </p:txBody>
      </p:sp>
      <p:pic>
        <p:nvPicPr>
          <p:cNvPr id="827" name="Imagen 1"/>
          <p:cNvPicPr/>
          <p:nvPr/>
        </p:nvPicPr>
        <p:blipFill>
          <a:blip r:embed="rId2"/>
          <a:stretch/>
        </p:blipFill>
        <p:spPr>
          <a:xfrm>
            <a:off x="1703640" y="3068280"/>
            <a:ext cx="3676320" cy="2304720"/>
          </a:xfrm>
          <a:prstGeom prst="rect">
            <a:avLst/>
          </a:prstGeom>
          <a:ln>
            <a:noFill/>
          </a:ln>
        </p:spPr>
      </p:pic>
      <p:pic>
        <p:nvPicPr>
          <p:cNvPr id="828" name="Imagen 5"/>
          <p:cNvPicPr/>
          <p:nvPr/>
        </p:nvPicPr>
        <p:blipFill>
          <a:blip r:embed="rId3"/>
          <a:stretch/>
        </p:blipFill>
        <p:spPr>
          <a:xfrm>
            <a:off x="5520000" y="3061080"/>
            <a:ext cx="5047920" cy="2704680"/>
          </a:xfrm>
          <a:prstGeom prst="rect">
            <a:avLst/>
          </a:prstGeom>
          <a:ln>
            <a:noFill/>
          </a:ln>
        </p:spPr>
      </p:pic>
      <p:sp>
        <p:nvSpPr>
          <p:cNvPr id="829" name="TextShape 2"/>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898361770"/>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 name="TextShape 1"/>
          <p:cNvSpPr txBox="1"/>
          <p:nvPr/>
        </p:nvSpPr>
        <p:spPr>
          <a:xfrm>
            <a:off x="1919640" y="1052640"/>
            <a:ext cx="8229240" cy="5252760"/>
          </a:xfrm>
          <a:prstGeom prst="rect">
            <a:avLst/>
          </a:prstGeom>
          <a:noFill/>
          <a:ln>
            <a:noFill/>
          </a:ln>
        </p:spPr>
        <p:txBody>
          <a:bodyPr lIns="0" rIns="0">
            <a:normAutofit/>
          </a:bodyPr>
          <a:lstStyle/>
          <a:p>
            <a:pPr algn="just">
              <a:lnSpc>
                <a:spcPct val="90000"/>
              </a:lnSpc>
              <a:spcBef>
                <a:spcPts val="1199"/>
              </a:spcBef>
            </a:pPr>
            <a:r>
              <a:rPr lang="es-ES" sz="2000" b="1" spc="-1">
                <a:solidFill>
                  <a:srgbClr val="000000"/>
                </a:solidFill>
                <a:latin typeface="Cambria Math"/>
                <a:ea typeface="Cambria Math"/>
              </a:rPr>
              <a:t>VI. Preguntas</a:t>
            </a:r>
            <a:endParaRPr lang="es-ES" sz="2000" spc="-1">
              <a:solidFill>
                <a:srgbClr val="404040"/>
              </a:solidFill>
              <a:latin typeface="Calibri"/>
            </a:endParaRPr>
          </a:p>
          <a:p>
            <a:pPr marL="274320" indent="-273960" algn="just">
              <a:lnSpc>
                <a:spcPct val="90000"/>
              </a:lnSpc>
              <a:spcBef>
                <a:spcPts val="1199"/>
              </a:spcBef>
            </a:pPr>
            <a:endParaRPr lang="es-ES" sz="2000" spc="-1">
              <a:solidFill>
                <a:srgbClr val="404040"/>
              </a:solidFill>
              <a:latin typeface="Calibri"/>
            </a:endParaRPr>
          </a:p>
          <a:p>
            <a:pPr marL="514440" indent="-514080" algn="just">
              <a:lnSpc>
                <a:spcPct val="90000"/>
              </a:lnSpc>
              <a:spcBef>
                <a:spcPts val="1199"/>
              </a:spcBef>
              <a:buClr>
                <a:srgbClr val="37A76F"/>
              </a:buClr>
              <a:buFont typeface="Calibri Light"/>
              <a:buAutoNum type="arabicPeriod"/>
            </a:pPr>
            <a:r>
              <a:rPr lang="es-ES" sz="2000" spc="-1">
                <a:solidFill>
                  <a:srgbClr val="000000"/>
                </a:solidFill>
                <a:latin typeface="Cambria Math"/>
                <a:ea typeface="Cambria Math"/>
              </a:rPr>
              <a:t>Exponga las porciones del sistema respiratorio que están relacionadas directamente  con esta crisis.  Describa las características histológicas de estas y especifique las estructuras que son responsables de la secreción del moco y donde se localizan. </a:t>
            </a:r>
            <a:endParaRPr lang="es-ES" sz="2000" spc="-1">
              <a:solidFill>
                <a:srgbClr val="404040"/>
              </a:solidFill>
              <a:latin typeface="Calibri"/>
            </a:endParaRPr>
          </a:p>
          <a:p>
            <a:pPr marL="514440" indent="-514080" algn="just">
              <a:lnSpc>
                <a:spcPct val="90000"/>
              </a:lnSpc>
              <a:spcBef>
                <a:spcPts val="1199"/>
              </a:spcBef>
              <a:buClr>
                <a:srgbClr val="37A76F"/>
              </a:buClr>
              <a:buFont typeface="Calibri Light"/>
              <a:buAutoNum type="arabicPeriod"/>
            </a:pPr>
            <a:r>
              <a:rPr lang="es-ES" sz="2000" spc="-1">
                <a:solidFill>
                  <a:srgbClr val="000000"/>
                </a:solidFill>
                <a:latin typeface="Cambria Math"/>
                <a:ea typeface="Cambria Math"/>
              </a:rPr>
              <a:t>Compare la estructura  histológica de los bronquios y los bronquiolos</a:t>
            </a:r>
            <a:endParaRPr lang="es-ES" sz="2000" spc="-1">
              <a:solidFill>
                <a:srgbClr val="404040"/>
              </a:solidFill>
              <a:latin typeface="Calibri"/>
            </a:endParaRPr>
          </a:p>
          <a:p>
            <a:pPr marL="514440" indent="-514080" algn="just">
              <a:lnSpc>
                <a:spcPct val="90000"/>
              </a:lnSpc>
              <a:spcBef>
                <a:spcPts val="1199"/>
              </a:spcBef>
              <a:buClr>
                <a:srgbClr val="37A76F"/>
              </a:buClr>
              <a:buFont typeface="Calibri Light"/>
              <a:buAutoNum type="arabicPeriod"/>
            </a:pPr>
            <a:r>
              <a:rPr lang="es-ES" sz="2000" spc="-1">
                <a:solidFill>
                  <a:srgbClr val="000000"/>
                </a:solidFill>
                <a:latin typeface="Cambria Math"/>
                <a:ea typeface="Cambria Math"/>
              </a:rPr>
              <a:t>Describa cómo varía la estructura histológica desde los bronquios hasta los bronquiolos respiratorios y alveolos . </a:t>
            </a:r>
            <a:endParaRPr lang="es-ES" sz="2000" spc="-1">
              <a:solidFill>
                <a:srgbClr val="404040"/>
              </a:solidFill>
              <a:latin typeface="Calibri"/>
            </a:endParaRPr>
          </a:p>
          <a:p>
            <a:pPr algn="just">
              <a:lnSpc>
                <a:spcPct val="90000"/>
              </a:lnSpc>
              <a:spcBef>
                <a:spcPts val="1199"/>
              </a:spcBef>
            </a:pPr>
            <a:endParaRPr lang="es-ES" sz="2000" spc="-1">
              <a:solidFill>
                <a:srgbClr val="404040"/>
              </a:solidFill>
              <a:latin typeface="Calibri"/>
            </a:endParaRPr>
          </a:p>
        </p:txBody>
      </p:sp>
      <p:sp>
        <p:nvSpPr>
          <p:cNvPr id="831" name="TextShape 2"/>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561891038"/>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 name="TextShape 1"/>
          <p:cNvSpPr txBox="1"/>
          <p:nvPr/>
        </p:nvSpPr>
        <p:spPr>
          <a:xfrm>
            <a:off x="2346960" y="286560"/>
            <a:ext cx="7543440" cy="1450440"/>
          </a:xfrm>
          <a:prstGeom prst="rect">
            <a:avLst/>
          </a:prstGeom>
          <a:noFill/>
          <a:ln>
            <a:noFill/>
          </a:ln>
        </p:spPr>
        <p:txBody>
          <a:bodyPr anchor="b">
            <a:normAutofit/>
          </a:bodyPr>
          <a:lstStyle/>
          <a:p>
            <a:pPr>
              <a:lnSpc>
                <a:spcPct val="85000"/>
              </a:lnSpc>
            </a:pPr>
            <a:r>
              <a:rPr lang="es-ES" sz="3200" spc="-52">
                <a:solidFill>
                  <a:srgbClr val="404040"/>
                </a:solidFill>
                <a:latin typeface="Cambria Math"/>
                <a:ea typeface="Cambria Math"/>
              </a:rPr>
              <a:t>VI. 1. Porción relacionada con la crisis de Asma Bronquial.</a:t>
            </a:r>
            <a:endParaRPr lang="es-ES" sz="3200" spc="-1">
              <a:solidFill>
                <a:srgbClr val="000000"/>
              </a:solidFill>
              <a:latin typeface="Arial"/>
            </a:endParaRPr>
          </a:p>
        </p:txBody>
      </p:sp>
      <p:sp>
        <p:nvSpPr>
          <p:cNvPr id="833" name="TextShape 2"/>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pic>
        <p:nvPicPr>
          <p:cNvPr id="834" name="Imagen 5"/>
          <p:cNvPicPr/>
          <p:nvPr/>
        </p:nvPicPr>
        <p:blipFill>
          <a:blip r:embed="rId2"/>
          <a:stretch/>
        </p:blipFill>
        <p:spPr>
          <a:xfrm>
            <a:off x="3206640" y="2205360"/>
            <a:ext cx="5301360" cy="3626640"/>
          </a:xfrm>
          <a:prstGeom prst="rect">
            <a:avLst/>
          </a:prstGeom>
          <a:ln>
            <a:noFill/>
          </a:ln>
        </p:spPr>
      </p:pic>
    </p:spTree>
    <p:extLst>
      <p:ext uri="{BB962C8B-B14F-4D97-AF65-F5344CB8AC3E}">
        <p14:creationId xmlns:p14="http://schemas.microsoft.com/office/powerpoint/2010/main" val="1936756684"/>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TextShape 1"/>
          <p:cNvSpPr txBox="1"/>
          <p:nvPr/>
        </p:nvSpPr>
        <p:spPr>
          <a:xfrm>
            <a:off x="2095680" y="357120"/>
            <a:ext cx="8229240" cy="1142640"/>
          </a:xfrm>
          <a:prstGeom prst="rect">
            <a:avLst/>
          </a:prstGeom>
          <a:noFill/>
          <a:ln>
            <a:noFill/>
          </a:ln>
        </p:spPr>
        <p:txBody>
          <a:bodyPr anchor="b">
            <a:noAutofit/>
          </a:bodyPr>
          <a:lstStyle/>
          <a:p>
            <a:pPr>
              <a:lnSpc>
                <a:spcPct val="85000"/>
              </a:lnSpc>
            </a:pPr>
            <a:r>
              <a:rPr lang="es-ES" sz="2400" spc="-52">
                <a:solidFill>
                  <a:srgbClr val="000000"/>
                </a:solidFill>
                <a:latin typeface="Cambria Math"/>
                <a:ea typeface="Cambria Math"/>
              </a:rPr>
              <a:t>VI. 1. Identifique el órgano y las estructuras señaladas.</a:t>
            </a:r>
            <a:endParaRPr lang="es-ES" sz="2400" spc="-1">
              <a:solidFill>
                <a:srgbClr val="000000"/>
              </a:solidFill>
              <a:latin typeface="Arial"/>
            </a:endParaRPr>
          </a:p>
        </p:txBody>
      </p:sp>
      <p:pic>
        <p:nvPicPr>
          <p:cNvPr id="836" name="Picture 3" descr="60 Pulmón"/>
          <p:cNvPicPr/>
          <p:nvPr/>
        </p:nvPicPr>
        <p:blipFill>
          <a:blip r:embed="rId3"/>
          <a:stretch/>
        </p:blipFill>
        <p:spPr>
          <a:xfrm>
            <a:off x="2856000" y="1628640"/>
            <a:ext cx="5976720" cy="4482720"/>
          </a:xfrm>
          <a:prstGeom prst="rect">
            <a:avLst/>
          </a:prstGeom>
          <a:ln>
            <a:noFill/>
          </a:ln>
        </p:spPr>
      </p:pic>
      <p:sp>
        <p:nvSpPr>
          <p:cNvPr id="837" name="Line 2"/>
          <p:cNvSpPr/>
          <p:nvPr/>
        </p:nvSpPr>
        <p:spPr>
          <a:xfrm flipH="1">
            <a:off x="8040360" y="2349360"/>
            <a:ext cx="1656000" cy="718920"/>
          </a:xfrm>
          <a:prstGeom prst="line">
            <a:avLst/>
          </a:prstGeom>
          <a:ln w="38160">
            <a:solidFill>
              <a:srgbClr val="FF0000"/>
            </a:solidFill>
            <a:round/>
            <a:tailEnd type="triangle" w="med" len="med"/>
          </a:ln>
        </p:spPr>
        <p:style>
          <a:lnRef idx="0">
            <a:scrgbClr r="0" g="0" b="0"/>
          </a:lnRef>
          <a:fillRef idx="0">
            <a:scrgbClr r="0" g="0" b="0"/>
          </a:fillRef>
          <a:effectRef idx="0">
            <a:scrgbClr r="0" g="0" b="0"/>
          </a:effectRef>
          <a:fontRef idx="minor"/>
        </p:style>
      </p:sp>
      <p:sp>
        <p:nvSpPr>
          <p:cNvPr id="838" name="CustomShape 3"/>
          <p:cNvSpPr/>
          <p:nvPr/>
        </p:nvSpPr>
        <p:spPr>
          <a:xfrm>
            <a:off x="9667920" y="2000160"/>
            <a:ext cx="64728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spcBef>
                <a:spcPts val="1199"/>
              </a:spcBef>
            </a:pPr>
            <a:r>
              <a:rPr lang="es-CU" sz="2400" spc="-1">
                <a:solidFill>
                  <a:srgbClr val="000000"/>
                </a:solidFill>
                <a:latin typeface="Constantia"/>
              </a:rPr>
              <a:t>2</a:t>
            </a:r>
            <a:endParaRPr lang="es-CU" sz="2400" spc="-1">
              <a:latin typeface="Arial"/>
            </a:endParaRPr>
          </a:p>
        </p:txBody>
      </p:sp>
      <p:sp>
        <p:nvSpPr>
          <p:cNvPr id="839" name="Line 4"/>
          <p:cNvSpPr/>
          <p:nvPr/>
        </p:nvSpPr>
        <p:spPr>
          <a:xfrm>
            <a:off x="2350920" y="3789360"/>
            <a:ext cx="1297080" cy="718920"/>
          </a:xfrm>
          <a:prstGeom prst="line">
            <a:avLst/>
          </a:prstGeom>
          <a:ln w="38160">
            <a:solidFill>
              <a:srgbClr val="FF0000"/>
            </a:solidFill>
            <a:round/>
            <a:tailEnd type="triangle" w="med" len="med"/>
          </a:ln>
        </p:spPr>
        <p:style>
          <a:lnRef idx="0">
            <a:scrgbClr r="0" g="0" b="0"/>
          </a:lnRef>
          <a:fillRef idx="0">
            <a:scrgbClr r="0" g="0" b="0"/>
          </a:fillRef>
          <a:effectRef idx="0">
            <a:scrgbClr r="0" g="0" b="0"/>
          </a:effectRef>
          <a:fontRef idx="minor"/>
        </p:style>
      </p:sp>
      <p:sp>
        <p:nvSpPr>
          <p:cNvPr id="840" name="CustomShape 5"/>
          <p:cNvSpPr/>
          <p:nvPr/>
        </p:nvSpPr>
        <p:spPr>
          <a:xfrm>
            <a:off x="2020800" y="3467160"/>
            <a:ext cx="43128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spcBef>
                <a:spcPts val="1199"/>
              </a:spcBef>
            </a:pPr>
            <a:r>
              <a:rPr lang="es-CU" sz="2400" spc="-1">
                <a:solidFill>
                  <a:srgbClr val="000000"/>
                </a:solidFill>
                <a:latin typeface="Constantia"/>
              </a:rPr>
              <a:t>3</a:t>
            </a:r>
            <a:endParaRPr lang="es-CU" sz="2400" spc="-1">
              <a:latin typeface="Arial"/>
            </a:endParaRPr>
          </a:p>
        </p:txBody>
      </p:sp>
      <p:sp>
        <p:nvSpPr>
          <p:cNvPr id="841" name="Line 6"/>
          <p:cNvSpPr/>
          <p:nvPr/>
        </p:nvSpPr>
        <p:spPr>
          <a:xfrm flipH="1">
            <a:off x="6816720" y="3933720"/>
            <a:ext cx="2734920" cy="863640"/>
          </a:xfrm>
          <a:prstGeom prst="line">
            <a:avLst/>
          </a:prstGeom>
          <a:ln w="38160">
            <a:solidFill>
              <a:srgbClr val="FF0000"/>
            </a:solidFill>
            <a:round/>
            <a:tailEnd type="triangle" w="med" len="med"/>
          </a:ln>
        </p:spPr>
        <p:style>
          <a:lnRef idx="0">
            <a:scrgbClr r="0" g="0" b="0"/>
          </a:lnRef>
          <a:fillRef idx="0">
            <a:scrgbClr r="0" g="0" b="0"/>
          </a:fillRef>
          <a:effectRef idx="0">
            <a:scrgbClr r="0" g="0" b="0"/>
          </a:effectRef>
          <a:fontRef idx="minor"/>
        </p:style>
      </p:sp>
      <p:sp>
        <p:nvSpPr>
          <p:cNvPr id="842" name="CustomShape 7"/>
          <p:cNvSpPr/>
          <p:nvPr/>
        </p:nvSpPr>
        <p:spPr>
          <a:xfrm>
            <a:off x="9512400" y="3657600"/>
            <a:ext cx="43128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spcBef>
                <a:spcPts val="1199"/>
              </a:spcBef>
            </a:pPr>
            <a:r>
              <a:rPr lang="es-CU" sz="2400" b="1" spc="-1">
                <a:solidFill>
                  <a:srgbClr val="000000"/>
                </a:solidFill>
                <a:latin typeface="Constantia"/>
              </a:rPr>
              <a:t>1</a:t>
            </a:r>
            <a:endParaRPr lang="es-CU" sz="2400" spc="-1">
              <a:latin typeface="Arial"/>
            </a:endParaRPr>
          </a:p>
        </p:txBody>
      </p:sp>
      <p:sp>
        <p:nvSpPr>
          <p:cNvPr id="843" name="TextShape 8"/>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586893002"/>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 name="TextShape 1"/>
          <p:cNvSpPr txBox="1"/>
          <p:nvPr/>
        </p:nvSpPr>
        <p:spPr>
          <a:xfrm>
            <a:off x="2024040" y="71280"/>
            <a:ext cx="8229240" cy="1142640"/>
          </a:xfrm>
          <a:prstGeom prst="rect">
            <a:avLst/>
          </a:prstGeom>
          <a:noFill/>
          <a:ln>
            <a:noFill/>
          </a:ln>
        </p:spPr>
        <p:txBody>
          <a:bodyPr anchor="b">
            <a:noAutofit/>
          </a:bodyPr>
          <a:lstStyle/>
          <a:p>
            <a:pPr>
              <a:lnSpc>
                <a:spcPct val="85000"/>
              </a:lnSpc>
            </a:pPr>
            <a:r>
              <a:rPr lang="es-ES" sz="2400" spc="-52">
                <a:solidFill>
                  <a:srgbClr val="000000"/>
                </a:solidFill>
                <a:latin typeface="Cambria Math"/>
                <a:ea typeface="Cambria Math"/>
              </a:rPr>
              <a:t>Identifique el órgano y las estructuras señaladas.</a:t>
            </a:r>
            <a:endParaRPr lang="es-ES" sz="2400" spc="-1">
              <a:solidFill>
                <a:srgbClr val="000000"/>
              </a:solidFill>
              <a:latin typeface="Arial"/>
            </a:endParaRPr>
          </a:p>
        </p:txBody>
      </p:sp>
      <p:pic>
        <p:nvPicPr>
          <p:cNvPr id="845" name="Picture 4" descr="59 Pulmón"/>
          <p:cNvPicPr/>
          <p:nvPr/>
        </p:nvPicPr>
        <p:blipFill>
          <a:blip r:embed="rId3"/>
          <a:stretch/>
        </p:blipFill>
        <p:spPr>
          <a:xfrm>
            <a:off x="2519400" y="1285920"/>
            <a:ext cx="7005240" cy="5254200"/>
          </a:xfrm>
          <a:prstGeom prst="rect">
            <a:avLst/>
          </a:prstGeom>
          <a:ln>
            <a:noFill/>
          </a:ln>
        </p:spPr>
      </p:pic>
      <p:sp>
        <p:nvSpPr>
          <p:cNvPr id="846" name="Line 2"/>
          <p:cNvSpPr/>
          <p:nvPr/>
        </p:nvSpPr>
        <p:spPr>
          <a:xfrm flipH="1">
            <a:off x="7464360" y="4500360"/>
            <a:ext cx="2274840" cy="1015920"/>
          </a:xfrm>
          <a:prstGeom prst="line">
            <a:avLst/>
          </a:prstGeom>
          <a:ln w="38160">
            <a:solidFill>
              <a:srgbClr val="FF0000"/>
            </a:solidFill>
            <a:round/>
            <a:tailEnd type="triangle" w="med" len="med"/>
          </a:ln>
        </p:spPr>
        <p:style>
          <a:lnRef idx="0">
            <a:scrgbClr r="0" g="0" b="0"/>
          </a:lnRef>
          <a:fillRef idx="0">
            <a:scrgbClr r="0" g="0" b="0"/>
          </a:fillRef>
          <a:effectRef idx="0">
            <a:scrgbClr r="0" g="0" b="0"/>
          </a:effectRef>
          <a:fontRef idx="minor"/>
        </p:style>
      </p:sp>
      <p:sp>
        <p:nvSpPr>
          <p:cNvPr id="847" name="Line 3"/>
          <p:cNvSpPr/>
          <p:nvPr/>
        </p:nvSpPr>
        <p:spPr>
          <a:xfrm flipH="1">
            <a:off x="8096160" y="3214440"/>
            <a:ext cx="1571400" cy="214560"/>
          </a:xfrm>
          <a:prstGeom prst="line">
            <a:avLst/>
          </a:prstGeom>
          <a:ln w="38160">
            <a:solidFill>
              <a:srgbClr val="FF0000"/>
            </a:solidFill>
            <a:round/>
            <a:tailEnd type="triangle" w="med" len="med"/>
          </a:ln>
        </p:spPr>
        <p:style>
          <a:lnRef idx="0">
            <a:scrgbClr r="0" g="0" b="0"/>
          </a:lnRef>
          <a:fillRef idx="0">
            <a:scrgbClr r="0" g="0" b="0"/>
          </a:fillRef>
          <a:effectRef idx="0">
            <a:scrgbClr r="0" g="0" b="0"/>
          </a:effectRef>
          <a:fontRef idx="minor"/>
        </p:style>
      </p:sp>
      <p:sp>
        <p:nvSpPr>
          <p:cNvPr id="848" name="Line 4"/>
          <p:cNvSpPr/>
          <p:nvPr/>
        </p:nvSpPr>
        <p:spPr>
          <a:xfrm flipH="1">
            <a:off x="6310200" y="2643120"/>
            <a:ext cx="3571920" cy="714240"/>
          </a:xfrm>
          <a:prstGeom prst="line">
            <a:avLst/>
          </a:prstGeom>
          <a:ln w="38160">
            <a:solidFill>
              <a:srgbClr val="FF0000"/>
            </a:solidFill>
            <a:round/>
            <a:tailEnd type="triangle" w="med" len="med"/>
          </a:ln>
        </p:spPr>
        <p:style>
          <a:lnRef idx="0">
            <a:scrgbClr r="0" g="0" b="0"/>
          </a:lnRef>
          <a:fillRef idx="0">
            <a:scrgbClr r="0" g="0" b="0"/>
          </a:fillRef>
          <a:effectRef idx="0">
            <a:scrgbClr r="0" g="0" b="0"/>
          </a:effectRef>
          <a:fontRef idx="minor"/>
        </p:style>
      </p:sp>
      <p:sp>
        <p:nvSpPr>
          <p:cNvPr id="849" name="CustomShape 5"/>
          <p:cNvSpPr/>
          <p:nvPr/>
        </p:nvSpPr>
        <p:spPr>
          <a:xfrm>
            <a:off x="9882120" y="2357280"/>
            <a:ext cx="57600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spcBef>
                <a:spcPts val="1199"/>
              </a:spcBef>
            </a:pPr>
            <a:r>
              <a:rPr lang="es-CU" sz="2400" spc="-1">
                <a:solidFill>
                  <a:srgbClr val="000000"/>
                </a:solidFill>
                <a:latin typeface="Constantia"/>
              </a:rPr>
              <a:t>1</a:t>
            </a:r>
            <a:endParaRPr lang="es-CU" sz="2400" spc="-1">
              <a:latin typeface="Arial"/>
            </a:endParaRPr>
          </a:p>
        </p:txBody>
      </p:sp>
      <p:sp>
        <p:nvSpPr>
          <p:cNvPr id="850" name="CustomShape 6"/>
          <p:cNvSpPr/>
          <p:nvPr/>
        </p:nvSpPr>
        <p:spPr>
          <a:xfrm>
            <a:off x="9667920" y="2928960"/>
            <a:ext cx="57600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spcBef>
                <a:spcPts val="1199"/>
              </a:spcBef>
            </a:pPr>
            <a:r>
              <a:rPr lang="es-CU" sz="2400" spc="-1">
                <a:solidFill>
                  <a:srgbClr val="000000"/>
                </a:solidFill>
                <a:latin typeface="Constantia"/>
              </a:rPr>
              <a:t>2</a:t>
            </a:r>
            <a:endParaRPr lang="es-CU" sz="2400" spc="-1">
              <a:latin typeface="Arial"/>
            </a:endParaRPr>
          </a:p>
        </p:txBody>
      </p:sp>
      <p:sp>
        <p:nvSpPr>
          <p:cNvPr id="851" name="CustomShape 7"/>
          <p:cNvSpPr/>
          <p:nvPr/>
        </p:nvSpPr>
        <p:spPr>
          <a:xfrm>
            <a:off x="9810840" y="4286160"/>
            <a:ext cx="57600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spcBef>
                <a:spcPts val="1199"/>
              </a:spcBef>
            </a:pPr>
            <a:r>
              <a:rPr lang="es-CU" sz="2400" spc="-1">
                <a:solidFill>
                  <a:srgbClr val="000000"/>
                </a:solidFill>
                <a:latin typeface="Constantia"/>
              </a:rPr>
              <a:t>3</a:t>
            </a:r>
            <a:endParaRPr lang="es-CU" sz="2400" spc="-1">
              <a:latin typeface="Arial"/>
            </a:endParaRPr>
          </a:p>
        </p:txBody>
      </p:sp>
      <p:sp>
        <p:nvSpPr>
          <p:cNvPr id="852" name="TextShape 8"/>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105441730"/>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TextShape 1"/>
          <p:cNvSpPr txBox="1"/>
          <p:nvPr/>
        </p:nvSpPr>
        <p:spPr>
          <a:xfrm>
            <a:off x="1952760" y="500040"/>
            <a:ext cx="8229240" cy="1142640"/>
          </a:xfrm>
          <a:prstGeom prst="rect">
            <a:avLst/>
          </a:prstGeom>
          <a:noFill/>
          <a:ln>
            <a:noFill/>
          </a:ln>
        </p:spPr>
        <p:txBody>
          <a:bodyPr anchor="b">
            <a:normAutofit/>
          </a:bodyPr>
          <a:lstStyle/>
          <a:p>
            <a:pPr>
              <a:lnSpc>
                <a:spcPct val="85000"/>
              </a:lnSpc>
            </a:pPr>
            <a:r>
              <a:rPr lang="es-ES" sz="2800" spc="-52">
                <a:solidFill>
                  <a:srgbClr val="000000"/>
                </a:solidFill>
                <a:latin typeface="Cambria Math"/>
                <a:ea typeface="Cambria Math"/>
              </a:rPr>
              <a:t>Identifique el órgano y las estructuras señaladas.</a:t>
            </a:r>
            <a:endParaRPr lang="es-ES" sz="2800" spc="-1">
              <a:solidFill>
                <a:srgbClr val="000000"/>
              </a:solidFill>
              <a:latin typeface="Arial"/>
            </a:endParaRPr>
          </a:p>
        </p:txBody>
      </p:sp>
      <p:pic>
        <p:nvPicPr>
          <p:cNvPr id="854" name="Picture 3" descr="66 Pulmón"/>
          <p:cNvPicPr/>
          <p:nvPr/>
        </p:nvPicPr>
        <p:blipFill>
          <a:blip r:embed="rId3"/>
          <a:stretch/>
        </p:blipFill>
        <p:spPr>
          <a:xfrm>
            <a:off x="3287640" y="2058840"/>
            <a:ext cx="5256000" cy="3941280"/>
          </a:xfrm>
          <a:prstGeom prst="rect">
            <a:avLst/>
          </a:prstGeom>
          <a:ln>
            <a:noFill/>
          </a:ln>
        </p:spPr>
      </p:pic>
      <p:sp>
        <p:nvSpPr>
          <p:cNvPr id="855" name="Line 2"/>
          <p:cNvSpPr/>
          <p:nvPr/>
        </p:nvSpPr>
        <p:spPr>
          <a:xfrm flipH="1">
            <a:off x="6024360" y="2714400"/>
            <a:ext cx="3429000" cy="1001880"/>
          </a:xfrm>
          <a:prstGeom prst="line">
            <a:avLst/>
          </a:prstGeom>
          <a:ln w="38160">
            <a:solidFill>
              <a:srgbClr val="FF0000"/>
            </a:solidFill>
            <a:round/>
            <a:tailEnd type="triangle" w="med" len="med"/>
          </a:ln>
        </p:spPr>
        <p:style>
          <a:lnRef idx="0">
            <a:scrgbClr r="0" g="0" b="0"/>
          </a:lnRef>
          <a:fillRef idx="0">
            <a:scrgbClr r="0" g="0" b="0"/>
          </a:fillRef>
          <a:effectRef idx="0">
            <a:scrgbClr r="0" g="0" b="0"/>
          </a:effectRef>
          <a:fontRef idx="minor"/>
        </p:style>
      </p:sp>
      <p:sp>
        <p:nvSpPr>
          <p:cNvPr id="856" name="CustomShape 3"/>
          <p:cNvSpPr/>
          <p:nvPr/>
        </p:nvSpPr>
        <p:spPr>
          <a:xfrm>
            <a:off x="9453720" y="2500200"/>
            <a:ext cx="71892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spcBef>
                <a:spcPts val="1199"/>
              </a:spcBef>
            </a:pPr>
            <a:r>
              <a:rPr lang="es-CU" sz="2400" spc="-1">
                <a:solidFill>
                  <a:srgbClr val="000000"/>
                </a:solidFill>
                <a:latin typeface="Constantia"/>
              </a:rPr>
              <a:t>1</a:t>
            </a:r>
            <a:endParaRPr lang="es-CU" sz="2400" spc="-1">
              <a:latin typeface="Arial"/>
            </a:endParaRPr>
          </a:p>
        </p:txBody>
      </p:sp>
      <p:sp>
        <p:nvSpPr>
          <p:cNvPr id="857" name="Line 4"/>
          <p:cNvSpPr/>
          <p:nvPr/>
        </p:nvSpPr>
        <p:spPr>
          <a:xfrm flipH="1">
            <a:off x="6240360" y="4076640"/>
            <a:ext cx="3168720" cy="792000"/>
          </a:xfrm>
          <a:prstGeom prst="line">
            <a:avLst/>
          </a:prstGeom>
          <a:ln w="38160">
            <a:solidFill>
              <a:srgbClr val="FF0000"/>
            </a:solidFill>
            <a:round/>
            <a:tailEnd type="triangle" w="med" len="med"/>
          </a:ln>
        </p:spPr>
        <p:style>
          <a:lnRef idx="0">
            <a:scrgbClr r="0" g="0" b="0"/>
          </a:lnRef>
          <a:fillRef idx="0">
            <a:scrgbClr r="0" g="0" b="0"/>
          </a:fillRef>
          <a:effectRef idx="0">
            <a:scrgbClr r="0" g="0" b="0"/>
          </a:effectRef>
          <a:fontRef idx="minor"/>
        </p:style>
      </p:sp>
      <p:sp>
        <p:nvSpPr>
          <p:cNvPr id="858" name="CustomShape 5"/>
          <p:cNvSpPr/>
          <p:nvPr/>
        </p:nvSpPr>
        <p:spPr>
          <a:xfrm>
            <a:off x="9453720" y="3857760"/>
            <a:ext cx="35856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spcBef>
                <a:spcPts val="1199"/>
              </a:spcBef>
            </a:pPr>
            <a:r>
              <a:rPr lang="es-CU" sz="2400" spc="-1">
                <a:solidFill>
                  <a:srgbClr val="000000"/>
                </a:solidFill>
                <a:latin typeface="Constantia"/>
              </a:rPr>
              <a:t>2</a:t>
            </a:r>
            <a:endParaRPr lang="es-CU" sz="2400" spc="-1">
              <a:latin typeface="Arial"/>
            </a:endParaRPr>
          </a:p>
        </p:txBody>
      </p:sp>
      <p:sp>
        <p:nvSpPr>
          <p:cNvPr id="859" name="Line 6"/>
          <p:cNvSpPr/>
          <p:nvPr/>
        </p:nvSpPr>
        <p:spPr>
          <a:xfrm>
            <a:off x="2782560" y="3429000"/>
            <a:ext cx="1368720" cy="647640"/>
          </a:xfrm>
          <a:prstGeom prst="line">
            <a:avLst/>
          </a:prstGeom>
          <a:ln w="38160">
            <a:solidFill>
              <a:srgbClr val="FF0000"/>
            </a:solidFill>
            <a:round/>
            <a:tailEnd type="triangle" w="med" len="med"/>
          </a:ln>
        </p:spPr>
        <p:style>
          <a:lnRef idx="0">
            <a:scrgbClr r="0" g="0" b="0"/>
          </a:lnRef>
          <a:fillRef idx="0">
            <a:scrgbClr r="0" g="0" b="0"/>
          </a:fillRef>
          <a:effectRef idx="0">
            <a:scrgbClr r="0" g="0" b="0"/>
          </a:effectRef>
          <a:fontRef idx="minor"/>
        </p:style>
      </p:sp>
      <p:sp>
        <p:nvSpPr>
          <p:cNvPr id="860" name="CustomShape 7"/>
          <p:cNvSpPr/>
          <p:nvPr/>
        </p:nvSpPr>
        <p:spPr>
          <a:xfrm>
            <a:off x="2452800" y="3214800"/>
            <a:ext cx="57600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spcBef>
                <a:spcPts val="1199"/>
              </a:spcBef>
            </a:pPr>
            <a:r>
              <a:rPr lang="es-CU" sz="2400" spc="-1">
                <a:solidFill>
                  <a:srgbClr val="000000"/>
                </a:solidFill>
                <a:latin typeface="Constantia"/>
              </a:rPr>
              <a:t>3</a:t>
            </a:r>
            <a:endParaRPr lang="es-CU" sz="2400" spc="-1">
              <a:latin typeface="Arial"/>
            </a:endParaRPr>
          </a:p>
        </p:txBody>
      </p:sp>
      <p:sp>
        <p:nvSpPr>
          <p:cNvPr id="861" name="TextShape 8"/>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3769045587"/>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 name="TextShape 1"/>
          <p:cNvSpPr txBox="1"/>
          <p:nvPr/>
        </p:nvSpPr>
        <p:spPr>
          <a:xfrm>
            <a:off x="2095680" y="214200"/>
            <a:ext cx="8229240" cy="1142640"/>
          </a:xfrm>
          <a:prstGeom prst="rect">
            <a:avLst/>
          </a:prstGeom>
          <a:noFill/>
          <a:ln>
            <a:noFill/>
          </a:ln>
        </p:spPr>
        <p:txBody>
          <a:bodyPr anchor="b">
            <a:noAutofit/>
          </a:bodyPr>
          <a:lstStyle/>
          <a:p>
            <a:pPr>
              <a:lnSpc>
                <a:spcPct val="85000"/>
              </a:lnSpc>
            </a:pPr>
            <a:r>
              <a:rPr lang="es-ES" sz="2400" spc="-52">
                <a:solidFill>
                  <a:srgbClr val="000000"/>
                </a:solidFill>
                <a:latin typeface="Cambria Math"/>
                <a:ea typeface="Cambria Math"/>
              </a:rPr>
              <a:t>Identifique el órgano y las estructuras señaladas.</a:t>
            </a:r>
            <a:endParaRPr lang="es-ES" sz="2400" spc="-1">
              <a:solidFill>
                <a:srgbClr val="000000"/>
              </a:solidFill>
              <a:latin typeface="Arial"/>
            </a:endParaRPr>
          </a:p>
        </p:txBody>
      </p:sp>
      <p:pic>
        <p:nvPicPr>
          <p:cNvPr id="863" name="Picture 4" descr="62 Pulmón"/>
          <p:cNvPicPr/>
          <p:nvPr/>
        </p:nvPicPr>
        <p:blipFill>
          <a:blip r:embed="rId3"/>
          <a:stretch/>
        </p:blipFill>
        <p:spPr>
          <a:xfrm>
            <a:off x="2881200" y="1714680"/>
            <a:ext cx="5876640" cy="4408200"/>
          </a:xfrm>
          <a:prstGeom prst="rect">
            <a:avLst/>
          </a:prstGeom>
          <a:ln>
            <a:noFill/>
          </a:ln>
        </p:spPr>
      </p:pic>
      <p:sp>
        <p:nvSpPr>
          <p:cNvPr id="864" name="CustomShape 2"/>
          <p:cNvSpPr/>
          <p:nvPr/>
        </p:nvSpPr>
        <p:spPr>
          <a:xfrm>
            <a:off x="5519640" y="2060640"/>
            <a:ext cx="144000" cy="3384360"/>
          </a:xfrm>
          <a:prstGeom prst="leftBrace">
            <a:avLst>
              <a:gd name="adj1" fmla="val 195239"/>
              <a:gd name="adj2" fmla="val 50000"/>
            </a:avLst>
          </a:prstGeom>
          <a:noFill/>
          <a:ln w="38160">
            <a:solidFill>
              <a:schemeClr val="tx1"/>
            </a:solidFill>
            <a:round/>
          </a:ln>
        </p:spPr>
        <p:style>
          <a:lnRef idx="0">
            <a:scrgbClr r="0" g="0" b="0"/>
          </a:lnRef>
          <a:fillRef idx="0">
            <a:scrgbClr r="0" g="0" b="0"/>
          </a:fillRef>
          <a:effectRef idx="0">
            <a:scrgbClr r="0" g="0" b="0"/>
          </a:effectRef>
          <a:fontRef idx="minor"/>
        </p:style>
      </p:sp>
      <p:sp>
        <p:nvSpPr>
          <p:cNvPr id="865" name="CustomShape 3"/>
          <p:cNvSpPr/>
          <p:nvPr/>
        </p:nvSpPr>
        <p:spPr>
          <a:xfrm>
            <a:off x="5095920" y="3500280"/>
            <a:ext cx="50292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spcBef>
                <a:spcPts val="1199"/>
              </a:spcBef>
            </a:pPr>
            <a:r>
              <a:rPr lang="es-CU" sz="2400" spc="-1">
                <a:solidFill>
                  <a:srgbClr val="000000"/>
                </a:solidFill>
                <a:latin typeface="Constantia"/>
              </a:rPr>
              <a:t>1</a:t>
            </a:r>
            <a:endParaRPr lang="es-CU" sz="2400" spc="-1">
              <a:latin typeface="Arial"/>
            </a:endParaRPr>
          </a:p>
        </p:txBody>
      </p:sp>
      <p:sp>
        <p:nvSpPr>
          <p:cNvPr id="866" name="Line 4"/>
          <p:cNvSpPr/>
          <p:nvPr/>
        </p:nvSpPr>
        <p:spPr>
          <a:xfrm flipH="1">
            <a:off x="7896000" y="2060280"/>
            <a:ext cx="1944720" cy="360360"/>
          </a:xfrm>
          <a:prstGeom prst="line">
            <a:avLst/>
          </a:prstGeom>
          <a:ln w="38160">
            <a:solidFill>
              <a:srgbClr val="FF0000"/>
            </a:solidFill>
            <a:round/>
            <a:tailEnd type="triangle" w="med" len="med"/>
          </a:ln>
        </p:spPr>
        <p:style>
          <a:lnRef idx="0">
            <a:scrgbClr r="0" g="0" b="0"/>
          </a:lnRef>
          <a:fillRef idx="0">
            <a:scrgbClr r="0" g="0" b="0"/>
          </a:fillRef>
          <a:effectRef idx="0">
            <a:scrgbClr r="0" g="0" b="0"/>
          </a:effectRef>
          <a:fontRef idx="minor"/>
        </p:style>
      </p:sp>
      <p:sp>
        <p:nvSpPr>
          <p:cNvPr id="867" name="CustomShape 5"/>
          <p:cNvSpPr/>
          <p:nvPr/>
        </p:nvSpPr>
        <p:spPr>
          <a:xfrm>
            <a:off x="9810840" y="1714680"/>
            <a:ext cx="57600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spcBef>
                <a:spcPts val="1199"/>
              </a:spcBef>
            </a:pPr>
            <a:r>
              <a:rPr lang="es-CU" sz="2400" spc="-1">
                <a:solidFill>
                  <a:srgbClr val="000000"/>
                </a:solidFill>
                <a:latin typeface="Constantia"/>
              </a:rPr>
              <a:t>2</a:t>
            </a:r>
            <a:endParaRPr lang="es-CU" sz="2400" spc="-1">
              <a:latin typeface="Arial"/>
            </a:endParaRPr>
          </a:p>
        </p:txBody>
      </p:sp>
      <p:sp>
        <p:nvSpPr>
          <p:cNvPr id="868" name="Line 6"/>
          <p:cNvSpPr/>
          <p:nvPr/>
        </p:nvSpPr>
        <p:spPr>
          <a:xfrm flipH="1">
            <a:off x="7391280" y="2923920"/>
            <a:ext cx="1944720" cy="1441440"/>
          </a:xfrm>
          <a:prstGeom prst="line">
            <a:avLst/>
          </a:prstGeom>
          <a:ln w="38160">
            <a:solidFill>
              <a:srgbClr val="FF0000"/>
            </a:solidFill>
            <a:round/>
            <a:tailEnd type="triangle" w="med" len="med"/>
          </a:ln>
        </p:spPr>
        <p:style>
          <a:lnRef idx="0">
            <a:scrgbClr r="0" g="0" b="0"/>
          </a:lnRef>
          <a:fillRef idx="0">
            <a:scrgbClr r="0" g="0" b="0"/>
          </a:fillRef>
          <a:effectRef idx="0">
            <a:scrgbClr r="0" g="0" b="0"/>
          </a:effectRef>
          <a:fontRef idx="minor"/>
        </p:style>
      </p:sp>
      <p:sp>
        <p:nvSpPr>
          <p:cNvPr id="869" name="CustomShape 7"/>
          <p:cNvSpPr/>
          <p:nvPr/>
        </p:nvSpPr>
        <p:spPr>
          <a:xfrm>
            <a:off x="9480720" y="2565360"/>
            <a:ext cx="50292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spcBef>
                <a:spcPts val="1199"/>
              </a:spcBef>
            </a:pPr>
            <a:r>
              <a:rPr lang="es-CU" sz="2400" spc="-1">
                <a:solidFill>
                  <a:srgbClr val="000000"/>
                </a:solidFill>
                <a:latin typeface="Constantia"/>
              </a:rPr>
              <a:t>3</a:t>
            </a:r>
            <a:endParaRPr lang="es-CU" sz="2400" spc="-1">
              <a:latin typeface="Arial"/>
            </a:endParaRPr>
          </a:p>
        </p:txBody>
      </p:sp>
      <p:sp>
        <p:nvSpPr>
          <p:cNvPr id="870" name="TextShape 8"/>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2983340169"/>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 name="TextShape 1"/>
          <p:cNvSpPr txBox="1"/>
          <p:nvPr/>
        </p:nvSpPr>
        <p:spPr>
          <a:xfrm>
            <a:off x="2346960" y="286560"/>
            <a:ext cx="7543440" cy="1450440"/>
          </a:xfrm>
          <a:prstGeom prst="rect">
            <a:avLst/>
          </a:prstGeom>
          <a:noFill/>
          <a:ln>
            <a:noFill/>
          </a:ln>
        </p:spPr>
        <p:txBody>
          <a:bodyPr anchor="b">
            <a:normAutofit/>
          </a:bodyPr>
          <a:lstStyle/>
          <a:p>
            <a:pPr>
              <a:lnSpc>
                <a:spcPct val="85000"/>
              </a:lnSpc>
            </a:pPr>
            <a:r>
              <a:rPr lang="es-ES" sz="3200" spc="-52">
                <a:solidFill>
                  <a:srgbClr val="000000"/>
                </a:solidFill>
                <a:latin typeface="Cambria Math"/>
                <a:ea typeface="Cambria Math"/>
              </a:rPr>
              <a:t>VII. 2. Compare la estructura histológica de los bronquios y bronquiolos</a:t>
            </a:r>
            <a:endParaRPr lang="es-ES" sz="3200" spc="-1">
              <a:solidFill>
                <a:srgbClr val="000000"/>
              </a:solidFill>
              <a:latin typeface="Arial"/>
            </a:endParaRPr>
          </a:p>
        </p:txBody>
      </p:sp>
      <p:sp>
        <p:nvSpPr>
          <p:cNvPr id="872" name="TextShape 2"/>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pic>
        <p:nvPicPr>
          <p:cNvPr id="873" name="Marcador de contenido 4"/>
          <p:cNvPicPr/>
          <p:nvPr/>
        </p:nvPicPr>
        <p:blipFill>
          <a:blip r:embed="rId2"/>
          <a:stretch/>
        </p:blipFill>
        <p:spPr>
          <a:xfrm>
            <a:off x="3719640" y="1868400"/>
            <a:ext cx="4920480" cy="4080240"/>
          </a:xfrm>
          <a:prstGeom prst="rect">
            <a:avLst/>
          </a:prstGeom>
          <a:ln>
            <a:noFill/>
          </a:ln>
        </p:spPr>
      </p:pic>
    </p:spTree>
    <p:extLst>
      <p:ext uri="{BB962C8B-B14F-4D97-AF65-F5344CB8AC3E}">
        <p14:creationId xmlns:p14="http://schemas.microsoft.com/office/powerpoint/2010/main" val="436251376"/>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TextShape 1"/>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
        <p:nvSpPr>
          <p:cNvPr id="493" name="CustomShape 2"/>
          <p:cNvSpPr/>
          <p:nvPr/>
        </p:nvSpPr>
        <p:spPr>
          <a:xfrm rot="18217800">
            <a:off x="3975240" y="1889280"/>
            <a:ext cx="4534200" cy="5034600"/>
          </a:xfrm>
          <a:prstGeom prst="circularArrow">
            <a:avLst>
              <a:gd name="adj1" fmla="val 8562"/>
              <a:gd name="adj2" fmla="val 1503646"/>
              <a:gd name="adj3" fmla="val 12884099"/>
              <a:gd name="adj4" fmla="val 16029346"/>
              <a:gd name="adj5" fmla="val 11281"/>
            </a:avLst>
          </a:prstGeom>
          <a:solidFill>
            <a:srgbClr val="9900CC"/>
          </a:solidFill>
          <a:ln>
            <a:noFill/>
          </a:ln>
          <a:scene3d>
            <a:camera prst="orthographicFront"/>
            <a:lightRig rig="threePt" dir="t"/>
          </a:scene3d>
          <a:sp3d/>
        </p:spPr>
        <p:style>
          <a:lnRef idx="0">
            <a:schemeClr val="accent1">
              <a:hueOff val="0"/>
              <a:satOff val="0"/>
              <a:lumOff val="0"/>
              <a:alphaOff val="0"/>
            </a:schemeClr>
          </a:lnRef>
          <a:fillRef idx="0">
            <a:scrgbClr r="0" g="0" b="0"/>
          </a:fillRef>
          <a:effectRef idx="0">
            <a:schemeClr val="accent1">
              <a:tint val="40000"/>
              <a:hueOff val="0"/>
              <a:satOff val="0"/>
              <a:lumOff val="0"/>
              <a:alphaOff val="0"/>
            </a:schemeClr>
          </a:effectRef>
          <a:fontRef idx="minor"/>
        </p:style>
      </p:sp>
      <p:sp>
        <p:nvSpPr>
          <p:cNvPr id="494" name="CustomShape 3"/>
          <p:cNvSpPr/>
          <p:nvPr/>
        </p:nvSpPr>
        <p:spPr>
          <a:xfrm>
            <a:off x="1722360" y="4541400"/>
            <a:ext cx="2156760" cy="599040"/>
          </a:xfrm>
          <a:prstGeom prst="roundRect">
            <a:avLst>
              <a:gd name="adj" fmla="val 50000"/>
            </a:avLst>
          </a:prstGeom>
          <a:solidFill>
            <a:schemeClr val="bg2">
              <a:lumMod val="60000"/>
              <a:lumOff val="40000"/>
            </a:schemeClr>
          </a:solidFill>
          <a:ln w="9360">
            <a:noFill/>
          </a:ln>
          <a:effectLst>
            <a:outerShdw blurRad="44450" dist="2808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s-CU" b="1" spc="-1">
                <a:solidFill>
                  <a:srgbClr val="000000"/>
                </a:solidFill>
                <a:latin typeface="Cambria Math"/>
                <a:ea typeface="Cambria Math"/>
              </a:rPr>
              <a:t>Regulación del pH</a:t>
            </a:r>
            <a:endParaRPr lang="es-CU" spc="-1">
              <a:latin typeface="Arial"/>
            </a:endParaRPr>
          </a:p>
        </p:txBody>
      </p:sp>
      <p:sp>
        <p:nvSpPr>
          <p:cNvPr id="495" name="CustomShape 4"/>
          <p:cNvSpPr/>
          <p:nvPr/>
        </p:nvSpPr>
        <p:spPr>
          <a:xfrm>
            <a:off x="8451120" y="4126680"/>
            <a:ext cx="1575360" cy="713880"/>
          </a:xfrm>
          <a:prstGeom prst="roundRect">
            <a:avLst>
              <a:gd name="adj" fmla="val 48667"/>
            </a:avLst>
          </a:prstGeom>
          <a:solidFill>
            <a:schemeClr val="bg2">
              <a:lumMod val="60000"/>
              <a:lumOff val="40000"/>
            </a:schemeClr>
          </a:solidFill>
          <a:ln w="9360">
            <a:noFill/>
          </a:ln>
          <a:effectLst>
            <a:outerShdw blurRad="44450" dist="2808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s-CU" b="1" spc="-1">
                <a:solidFill>
                  <a:srgbClr val="000000"/>
                </a:solidFill>
                <a:latin typeface="Cambria Math"/>
                <a:ea typeface="Cambria Math"/>
              </a:rPr>
              <a:t>Fonación</a:t>
            </a:r>
            <a:endParaRPr lang="es-CU" spc="-1">
              <a:latin typeface="Arial"/>
            </a:endParaRPr>
          </a:p>
        </p:txBody>
      </p:sp>
      <p:sp>
        <p:nvSpPr>
          <p:cNvPr id="496" name="CustomShape 5"/>
          <p:cNvSpPr/>
          <p:nvPr/>
        </p:nvSpPr>
        <p:spPr>
          <a:xfrm>
            <a:off x="8150520" y="2987280"/>
            <a:ext cx="1317600" cy="534960"/>
          </a:xfrm>
          <a:prstGeom prst="roundRect">
            <a:avLst>
              <a:gd name="adj" fmla="val 50000"/>
            </a:avLst>
          </a:prstGeom>
          <a:solidFill>
            <a:schemeClr val="bg2">
              <a:lumMod val="60000"/>
              <a:lumOff val="40000"/>
            </a:schemeClr>
          </a:solidFill>
          <a:ln w="9360">
            <a:noFill/>
          </a:ln>
          <a:effectLst>
            <a:outerShdw blurRad="44450" dist="2808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s-CU" b="1" spc="-1">
                <a:solidFill>
                  <a:srgbClr val="000000"/>
                </a:solidFill>
                <a:latin typeface="Cambria Math"/>
                <a:ea typeface="Cambria Math"/>
              </a:rPr>
              <a:t>Olfación </a:t>
            </a:r>
            <a:endParaRPr lang="es-CU" spc="-1">
              <a:latin typeface="Arial"/>
            </a:endParaRPr>
          </a:p>
        </p:txBody>
      </p:sp>
      <p:sp>
        <p:nvSpPr>
          <p:cNvPr id="497" name="CustomShape 6"/>
          <p:cNvSpPr/>
          <p:nvPr/>
        </p:nvSpPr>
        <p:spPr>
          <a:xfrm>
            <a:off x="3678600" y="1882440"/>
            <a:ext cx="5297400" cy="515520"/>
          </a:xfrm>
          <a:prstGeom prst="roundRect">
            <a:avLst>
              <a:gd name="adj" fmla="val 50000"/>
            </a:avLst>
          </a:prstGeom>
          <a:solidFill>
            <a:schemeClr val="bg2">
              <a:lumMod val="40000"/>
              <a:lumOff val="60000"/>
            </a:schemeClr>
          </a:solidFill>
          <a:ln w="9360">
            <a:noFill/>
          </a:ln>
          <a:effectLst>
            <a:outerShdw blurRad="44450" dist="2808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s-CU" sz="1600" b="1" spc="-1">
                <a:solidFill>
                  <a:srgbClr val="000000"/>
                </a:solidFill>
                <a:latin typeface="Cambria Math"/>
                <a:ea typeface="Cambria Math"/>
              </a:rPr>
              <a:t>Conducción y acondicionamiento del aire inspirado </a:t>
            </a:r>
            <a:endParaRPr lang="es-CU" sz="1600" spc="-1">
              <a:latin typeface="Arial"/>
            </a:endParaRPr>
          </a:p>
        </p:txBody>
      </p:sp>
      <p:sp>
        <p:nvSpPr>
          <p:cNvPr id="498" name="CustomShape 7"/>
          <p:cNvSpPr/>
          <p:nvPr/>
        </p:nvSpPr>
        <p:spPr>
          <a:xfrm>
            <a:off x="2826840" y="3321000"/>
            <a:ext cx="1523880" cy="720000"/>
          </a:xfrm>
          <a:prstGeom prst="roundRect">
            <a:avLst>
              <a:gd name="adj" fmla="val 50000"/>
            </a:avLst>
          </a:prstGeom>
          <a:solidFill>
            <a:schemeClr val="bg2">
              <a:lumMod val="60000"/>
              <a:lumOff val="40000"/>
            </a:schemeClr>
          </a:solidFill>
          <a:ln w="9360">
            <a:noFill/>
          </a:ln>
          <a:effectLst>
            <a:outerShdw blurRad="44450" dist="2808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s-CU" b="1" spc="-1">
                <a:solidFill>
                  <a:srgbClr val="000000"/>
                </a:solidFill>
                <a:latin typeface="Cambria Math"/>
                <a:ea typeface="Cambria Math"/>
              </a:rPr>
              <a:t>Hematosis</a:t>
            </a:r>
            <a:endParaRPr lang="es-CU" spc="-1">
              <a:latin typeface="Arial"/>
            </a:endParaRPr>
          </a:p>
        </p:txBody>
      </p:sp>
      <p:sp>
        <p:nvSpPr>
          <p:cNvPr id="499" name="CustomShape 8"/>
          <p:cNvSpPr/>
          <p:nvPr/>
        </p:nvSpPr>
        <p:spPr>
          <a:xfrm>
            <a:off x="8057640" y="5427360"/>
            <a:ext cx="2051280" cy="659160"/>
          </a:xfrm>
          <a:prstGeom prst="roundRect">
            <a:avLst>
              <a:gd name="adj" fmla="val 50000"/>
            </a:avLst>
          </a:prstGeom>
          <a:solidFill>
            <a:schemeClr val="bg2">
              <a:lumMod val="60000"/>
              <a:lumOff val="40000"/>
            </a:schemeClr>
          </a:solidFill>
          <a:ln w="9360">
            <a:noFill/>
          </a:ln>
          <a:effectLst>
            <a:outerShdw blurRad="44450" dist="2808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s-CU" b="1" spc="-1">
                <a:solidFill>
                  <a:srgbClr val="000000"/>
                </a:solidFill>
                <a:latin typeface="Cambria Math"/>
                <a:ea typeface="Cambria Math"/>
              </a:rPr>
              <a:t>Secreción de IgA</a:t>
            </a:r>
            <a:endParaRPr lang="es-CU" spc="-1">
              <a:latin typeface="Arial"/>
            </a:endParaRPr>
          </a:p>
        </p:txBody>
      </p:sp>
      <p:sp>
        <p:nvSpPr>
          <p:cNvPr id="500" name="CustomShape 9"/>
          <p:cNvSpPr/>
          <p:nvPr/>
        </p:nvSpPr>
        <p:spPr>
          <a:xfrm>
            <a:off x="4288800" y="3236400"/>
            <a:ext cx="4239360" cy="2351160"/>
          </a:xfrm>
          <a:prstGeom prst="irregularSeal1">
            <a:avLst/>
          </a:prstGeom>
          <a:solidFill>
            <a:schemeClr val="accent1">
              <a:lumMod val="60000"/>
              <a:lumOff val="40000"/>
            </a:schemeClr>
          </a:solid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endParaRPr lang="es-CU" spc="-1">
              <a:latin typeface="Arial"/>
            </a:endParaRPr>
          </a:p>
          <a:p>
            <a:pPr>
              <a:lnSpc>
                <a:spcPct val="100000"/>
              </a:lnSpc>
            </a:pPr>
            <a:r>
              <a:rPr lang="es-CU" sz="2000" b="1" spc="-1">
                <a:solidFill>
                  <a:srgbClr val="000000"/>
                </a:solidFill>
                <a:latin typeface="Times New Roman"/>
              </a:rPr>
              <a:t>FUNCIONES</a:t>
            </a:r>
            <a:endParaRPr lang="es-CU" sz="2000" spc="-1">
              <a:latin typeface="Arial"/>
            </a:endParaRPr>
          </a:p>
        </p:txBody>
      </p:sp>
      <p:sp>
        <p:nvSpPr>
          <p:cNvPr id="501" name="CustomShape 10"/>
          <p:cNvSpPr/>
          <p:nvPr/>
        </p:nvSpPr>
        <p:spPr>
          <a:xfrm>
            <a:off x="4441080" y="7147800"/>
            <a:ext cx="3616920" cy="364680"/>
          </a:xfrm>
          <a:prstGeom prst="rect">
            <a:avLst/>
          </a:prstGeom>
          <a:noFill/>
          <a:ln>
            <a:noFill/>
          </a:ln>
        </p:spPr>
        <p:style>
          <a:lnRef idx="0">
            <a:scrgbClr r="0" g="0" b="0"/>
          </a:lnRef>
          <a:fillRef idx="0">
            <a:scrgbClr r="0" g="0" b="0"/>
          </a:fillRef>
          <a:effectRef idx="0">
            <a:scrgbClr r="0" g="0" b="0"/>
          </a:effectRef>
          <a:fontRef idx="minor"/>
        </p:style>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Arial"/>
            </a:endParaRPr>
          </a:p>
        </p:txBody>
      </p:sp>
      <p:sp>
        <p:nvSpPr>
          <p:cNvPr id="502" name="TextShape 11"/>
          <p:cNvSpPr txBox="1"/>
          <p:nvPr/>
        </p:nvSpPr>
        <p:spPr>
          <a:xfrm>
            <a:off x="2346960" y="286560"/>
            <a:ext cx="7543440" cy="1450440"/>
          </a:xfrm>
          <a:prstGeom prst="rect">
            <a:avLst/>
          </a:prstGeom>
          <a:noFill/>
          <a:ln>
            <a:noFill/>
          </a:ln>
        </p:spPr>
        <p:txBody>
          <a:bodyPr anchor="b">
            <a:noAutofit/>
          </a:bodyPr>
          <a:lstStyle/>
          <a:p>
            <a:pPr algn="ctr">
              <a:lnSpc>
                <a:spcPct val="85000"/>
              </a:lnSpc>
            </a:pPr>
            <a:r>
              <a:rPr lang="es-ES" sz="4800" spc="-52">
                <a:solidFill>
                  <a:srgbClr val="000000"/>
                </a:solidFill>
                <a:latin typeface="Cambria Math"/>
                <a:ea typeface="Cambria Math"/>
              </a:rPr>
              <a:t>Sistema Respiratorio</a:t>
            </a:r>
            <a:endParaRPr lang="es-ES" sz="4800" spc="-1">
              <a:solidFill>
                <a:srgbClr val="000000"/>
              </a:solidFill>
              <a:latin typeface="Arial"/>
            </a:endParaRPr>
          </a:p>
        </p:txBody>
      </p:sp>
      <p:pic>
        <p:nvPicPr>
          <p:cNvPr id="503" name="Picture 4"/>
          <p:cNvPicPr/>
          <p:nvPr/>
        </p:nvPicPr>
        <p:blipFill>
          <a:blip r:embed="rId2"/>
          <a:stretch/>
        </p:blipFill>
        <p:spPr>
          <a:xfrm>
            <a:off x="1524000" y="0"/>
            <a:ext cx="1557000" cy="1988640"/>
          </a:xfrm>
          <a:prstGeom prst="rect">
            <a:avLst/>
          </a:prstGeom>
          <a:ln>
            <a:noFill/>
          </a:ln>
        </p:spPr>
      </p:pic>
      <p:sp>
        <p:nvSpPr>
          <p:cNvPr id="504" name="CustomShape 12"/>
          <p:cNvSpPr/>
          <p:nvPr/>
        </p:nvSpPr>
        <p:spPr>
          <a:xfrm>
            <a:off x="1559640" y="5445360"/>
            <a:ext cx="3384000" cy="921960"/>
          </a:xfrm>
          <a:prstGeom prst="roundRect">
            <a:avLst>
              <a:gd name="adj" fmla="val 50000"/>
            </a:avLst>
          </a:prstGeom>
          <a:solidFill>
            <a:schemeClr val="bg2">
              <a:lumMod val="60000"/>
              <a:lumOff val="40000"/>
            </a:schemeClr>
          </a:solidFill>
          <a:ln w="9360">
            <a:noFill/>
          </a:ln>
          <a:effectLst>
            <a:outerShdw blurRad="44450" dist="2808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s-CU" b="1" spc="-1">
                <a:solidFill>
                  <a:srgbClr val="000000"/>
                </a:solidFill>
                <a:latin typeface="Cambria Math"/>
                <a:ea typeface="Cambria Math"/>
              </a:rPr>
              <a:t>Regulación de la TA (acción de la enzima convertidora)</a:t>
            </a:r>
            <a:endParaRPr lang="es-CU" spc="-1">
              <a:latin typeface="Arial"/>
            </a:endParaRPr>
          </a:p>
        </p:txBody>
      </p:sp>
    </p:spTree>
    <p:extLst>
      <p:ext uri="{BB962C8B-B14F-4D97-AF65-F5344CB8AC3E}">
        <p14:creationId xmlns:p14="http://schemas.microsoft.com/office/powerpoint/2010/main" val="1800286668"/>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 name="TextShape 1"/>
          <p:cNvSpPr txBox="1"/>
          <p:nvPr/>
        </p:nvSpPr>
        <p:spPr>
          <a:xfrm>
            <a:off x="1631640" y="116640"/>
            <a:ext cx="8856720" cy="1450440"/>
          </a:xfrm>
          <a:prstGeom prst="rect">
            <a:avLst/>
          </a:prstGeom>
          <a:noFill/>
          <a:ln>
            <a:noFill/>
          </a:ln>
        </p:spPr>
        <p:txBody>
          <a:bodyPr anchor="b">
            <a:normAutofit/>
          </a:bodyPr>
          <a:lstStyle/>
          <a:p>
            <a:pPr>
              <a:lnSpc>
                <a:spcPct val="85000"/>
              </a:lnSpc>
            </a:pPr>
            <a:r>
              <a:rPr lang="es-ES" sz="2800" spc="-52">
                <a:solidFill>
                  <a:srgbClr val="404040"/>
                </a:solidFill>
                <a:latin typeface="Cambria Math"/>
                <a:ea typeface="Cambria Math"/>
              </a:rPr>
              <a:t>VII. 3. Describa cómo varía la estructura histológica desde los bronquios hasta los bronquiolos y alveolos aplicando el Patrón de Órgano Tubular (chequear EI).</a:t>
            </a:r>
            <a:endParaRPr lang="es-ES" sz="2800" spc="-1">
              <a:solidFill>
                <a:srgbClr val="000000"/>
              </a:solidFill>
              <a:latin typeface="Arial"/>
            </a:endParaRPr>
          </a:p>
        </p:txBody>
      </p:sp>
      <p:sp>
        <p:nvSpPr>
          <p:cNvPr id="875" name="TextShape 2"/>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pic>
        <p:nvPicPr>
          <p:cNvPr id="876" name="Marcador de contenido 4"/>
          <p:cNvPicPr/>
          <p:nvPr/>
        </p:nvPicPr>
        <p:blipFill>
          <a:blip r:embed="rId2"/>
          <a:stretch/>
        </p:blipFill>
        <p:spPr>
          <a:xfrm>
            <a:off x="2423640" y="1958760"/>
            <a:ext cx="6724800" cy="4002120"/>
          </a:xfrm>
          <a:prstGeom prst="rect">
            <a:avLst/>
          </a:prstGeom>
          <a:ln>
            <a:noFill/>
          </a:ln>
        </p:spPr>
      </p:pic>
    </p:spTree>
    <p:extLst>
      <p:ext uri="{BB962C8B-B14F-4D97-AF65-F5344CB8AC3E}">
        <p14:creationId xmlns:p14="http://schemas.microsoft.com/office/powerpoint/2010/main" val="2490870112"/>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7" name="Picture 2"/>
          <p:cNvPicPr/>
          <p:nvPr/>
        </p:nvPicPr>
        <p:blipFill>
          <a:blip r:embed="rId2"/>
          <a:srcRect b="663"/>
          <a:stretch/>
        </p:blipFill>
        <p:spPr>
          <a:xfrm>
            <a:off x="2524080" y="476280"/>
            <a:ext cx="7643520" cy="6238440"/>
          </a:xfrm>
          <a:prstGeom prst="rect">
            <a:avLst/>
          </a:prstGeom>
          <a:ln>
            <a:noFill/>
          </a:ln>
        </p:spPr>
      </p:pic>
      <p:sp>
        <p:nvSpPr>
          <p:cNvPr id="878" name="TextShape 1"/>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4176392059"/>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 name="CustomShape 1"/>
          <p:cNvSpPr/>
          <p:nvPr/>
        </p:nvSpPr>
        <p:spPr>
          <a:xfrm>
            <a:off x="1954560" y="2117160"/>
            <a:ext cx="1594440" cy="73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U" sz="2100" b="1" spc="-1">
                <a:solidFill>
                  <a:srgbClr val="002060"/>
                </a:solidFill>
                <a:latin typeface="Cambria Math"/>
                <a:ea typeface="Cambria Math"/>
              </a:rPr>
              <a:t>Bronquiolo </a:t>
            </a:r>
            <a:endParaRPr lang="es-CU" sz="2100" spc="-1">
              <a:latin typeface="Arial"/>
            </a:endParaRPr>
          </a:p>
          <a:p>
            <a:pPr>
              <a:lnSpc>
                <a:spcPct val="100000"/>
              </a:lnSpc>
            </a:pPr>
            <a:r>
              <a:rPr lang="es-CU" sz="2100" b="1" spc="-1">
                <a:solidFill>
                  <a:srgbClr val="002060"/>
                </a:solidFill>
                <a:latin typeface="Cambria Math"/>
                <a:ea typeface="Cambria Math"/>
              </a:rPr>
              <a:t>Respiratorio</a:t>
            </a:r>
            <a:endParaRPr lang="es-CU" sz="2100" spc="-1">
              <a:latin typeface="Arial"/>
            </a:endParaRPr>
          </a:p>
        </p:txBody>
      </p:sp>
      <p:sp>
        <p:nvSpPr>
          <p:cNvPr id="880" name="CustomShape 2"/>
          <p:cNvSpPr/>
          <p:nvPr/>
        </p:nvSpPr>
        <p:spPr>
          <a:xfrm>
            <a:off x="3740880" y="1511280"/>
            <a:ext cx="6203880" cy="2147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257040" indent="-256680" algn="just">
              <a:lnSpc>
                <a:spcPct val="150000"/>
              </a:lnSpc>
              <a:buClr>
                <a:srgbClr val="000000"/>
              </a:buClr>
              <a:buFont typeface="Wingdings" charset="2"/>
              <a:buChar char=""/>
            </a:pPr>
            <a:r>
              <a:rPr lang="es-CU" b="1" spc="-1">
                <a:solidFill>
                  <a:srgbClr val="000000"/>
                </a:solidFill>
                <a:latin typeface="Cambria Math"/>
                <a:ea typeface="Cambria Math"/>
              </a:rPr>
              <a:t>Alvéolos en su pared que van aumentando en número</a:t>
            </a:r>
            <a:endParaRPr lang="es-CU" spc="-1">
              <a:latin typeface="Arial"/>
            </a:endParaRPr>
          </a:p>
          <a:p>
            <a:pPr marL="257040" indent="-256680" algn="just">
              <a:lnSpc>
                <a:spcPct val="150000"/>
              </a:lnSpc>
              <a:buClr>
                <a:srgbClr val="000000"/>
              </a:buClr>
              <a:buFont typeface="Wingdings" charset="2"/>
              <a:buChar char=""/>
            </a:pPr>
            <a:r>
              <a:rPr lang="es-CU" b="1" spc="-1">
                <a:solidFill>
                  <a:srgbClr val="000000"/>
                </a:solidFill>
                <a:latin typeface="Cambria Math"/>
                <a:ea typeface="Cambria Math"/>
              </a:rPr>
              <a:t>Epitelio simple cúbico bajo con escasos cilios que desaparecen en los más pequeños</a:t>
            </a:r>
            <a:endParaRPr lang="es-CU" spc="-1">
              <a:latin typeface="Arial"/>
            </a:endParaRPr>
          </a:p>
          <a:p>
            <a:pPr marL="257040" indent="-256680" algn="just">
              <a:lnSpc>
                <a:spcPct val="150000"/>
              </a:lnSpc>
              <a:buClr>
                <a:srgbClr val="000000"/>
              </a:buClr>
              <a:buFont typeface="Wingdings" charset="2"/>
              <a:buChar char=""/>
            </a:pPr>
            <a:r>
              <a:rPr lang="es-CU" b="1" spc="-1">
                <a:solidFill>
                  <a:srgbClr val="000000"/>
                </a:solidFill>
                <a:latin typeface="Cambria Math"/>
                <a:ea typeface="Cambria Math"/>
              </a:rPr>
              <a:t>Fibras musculares lisas y elásticas que no constituye una túnica media bien estructurada </a:t>
            </a:r>
            <a:endParaRPr lang="es-CU" spc="-1">
              <a:latin typeface="Arial"/>
            </a:endParaRPr>
          </a:p>
        </p:txBody>
      </p:sp>
      <p:sp>
        <p:nvSpPr>
          <p:cNvPr id="881" name="CustomShape 3"/>
          <p:cNvSpPr/>
          <p:nvPr/>
        </p:nvSpPr>
        <p:spPr>
          <a:xfrm>
            <a:off x="3166680" y="3919320"/>
            <a:ext cx="5214960" cy="1690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U" sz="2100" b="1" spc="-1">
                <a:solidFill>
                  <a:srgbClr val="002060"/>
                </a:solidFill>
                <a:latin typeface="Cambria Math"/>
                <a:ea typeface="Cambria Math"/>
              </a:rPr>
              <a:t>El bronquiolo </a:t>
            </a:r>
            <a:r>
              <a:rPr lang="es-CU" sz="2100" b="1" i="1" u="sng" spc="-1">
                <a:solidFill>
                  <a:srgbClr val="CC3300"/>
                </a:solidFill>
                <a:latin typeface="Cambria Math"/>
                <a:ea typeface="Cambria Math"/>
              </a:rPr>
              <a:t>No</a:t>
            </a:r>
            <a:r>
              <a:rPr lang="es-CU" sz="2100" b="1" spc="-1">
                <a:solidFill>
                  <a:srgbClr val="002060"/>
                </a:solidFill>
                <a:latin typeface="Cambria Math"/>
                <a:ea typeface="Cambria Math"/>
              </a:rPr>
              <a:t> posee:</a:t>
            </a:r>
            <a:endParaRPr lang="es-CU" sz="2100" spc="-1">
              <a:latin typeface="Arial"/>
            </a:endParaRPr>
          </a:p>
          <a:p>
            <a:pPr>
              <a:lnSpc>
                <a:spcPct val="100000"/>
              </a:lnSpc>
            </a:pPr>
            <a:r>
              <a:rPr lang="es-CU" sz="2100" b="1" spc="-1">
                <a:solidFill>
                  <a:srgbClr val="002060"/>
                </a:solidFill>
                <a:latin typeface="Cambria Math"/>
                <a:ea typeface="Cambria Math"/>
              </a:rPr>
              <a:t>a) Nódulos linfáticos.</a:t>
            </a:r>
            <a:endParaRPr lang="es-CU" sz="2100" spc="-1">
              <a:latin typeface="Arial"/>
            </a:endParaRPr>
          </a:p>
          <a:p>
            <a:pPr>
              <a:lnSpc>
                <a:spcPct val="100000"/>
              </a:lnSpc>
            </a:pPr>
            <a:r>
              <a:rPr lang="es-CU" sz="2100" b="1" spc="-1">
                <a:solidFill>
                  <a:srgbClr val="002060"/>
                </a:solidFill>
                <a:latin typeface="Cambria Math"/>
                <a:ea typeface="Cambria Math"/>
              </a:rPr>
              <a:t>b) Cartílagos.</a:t>
            </a:r>
            <a:endParaRPr lang="es-CU" sz="2100" spc="-1">
              <a:latin typeface="Arial"/>
            </a:endParaRPr>
          </a:p>
          <a:p>
            <a:pPr>
              <a:lnSpc>
                <a:spcPct val="100000"/>
              </a:lnSpc>
            </a:pPr>
            <a:r>
              <a:rPr lang="es-CU" sz="2100" b="1" spc="-1">
                <a:solidFill>
                  <a:srgbClr val="002060"/>
                </a:solidFill>
                <a:latin typeface="Cambria Math"/>
                <a:ea typeface="Cambria Math"/>
              </a:rPr>
              <a:t>c) Submucosa.</a:t>
            </a:r>
            <a:endParaRPr lang="es-CU" sz="2100" spc="-1">
              <a:latin typeface="Arial"/>
            </a:endParaRPr>
          </a:p>
          <a:p>
            <a:pPr>
              <a:lnSpc>
                <a:spcPct val="100000"/>
              </a:lnSpc>
            </a:pPr>
            <a:r>
              <a:rPr lang="es-CU" sz="2100" b="1" spc="-1">
                <a:solidFill>
                  <a:srgbClr val="002060"/>
                </a:solidFill>
                <a:latin typeface="Cambria Math"/>
                <a:ea typeface="Cambria Math"/>
              </a:rPr>
              <a:t>d) Glándulas. </a:t>
            </a:r>
            <a:endParaRPr lang="es-CU" sz="2100" spc="-1">
              <a:latin typeface="Arial"/>
            </a:endParaRPr>
          </a:p>
        </p:txBody>
      </p:sp>
      <p:sp>
        <p:nvSpPr>
          <p:cNvPr id="882" name="CustomShape 4"/>
          <p:cNvSpPr/>
          <p:nvPr/>
        </p:nvSpPr>
        <p:spPr>
          <a:xfrm>
            <a:off x="3421920" y="1511280"/>
            <a:ext cx="243720" cy="2103480"/>
          </a:xfrm>
          <a:prstGeom prst="leftBrace">
            <a:avLst>
              <a:gd name="adj1" fmla="val 8333"/>
              <a:gd name="adj2" fmla="val 50000"/>
            </a:avLst>
          </a:prstGeom>
          <a:noFill/>
          <a:ln>
            <a:round/>
          </a:ln>
        </p:spPr>
        <p:style>
          <a:lnRef idx="1">
            <a:schemeClr val="dk1"/>
          </a:lnRef>
          <a:fillRef idx="0">
            <a:schemeClr val="dk1"/>
          </a:fillRef>
          <a:effectRef idx="0">
            <a:schemeClr val="dk1"/>
          </a:effectRef>
          <a:fontRef idx="minor"/>
        </p:style>
      </p:sp>
      <p:pic>
        <p:nvPicPr>
          <p:cNvPr id="883" name="Imagen 5"/>
          <p:cNvPicPr/>
          <p:nvPr/>
        </p:nvPicPr>
        <p:blipFill>
          <a:blip r:embed="rId2"/>
          <a:stretch/>
        </p:blipFill>
        <p:spPr>
          <a:xfrm>
            <a:off x="7072320" y="3839760"/>
            <a:ext cx="2428560" cy="1464120"/>
          </a:xfrm>
          <a:prstGeom prst="rect">
            <a:avLst/>
          </a:prstGeom>
          <a:ln>
            <a:noFill/>
          </a:ln>
        </p:spPr>
      </p:pic>
      <p:sp>
        <p:nvSpPr>
          <p:cNvPr id="884" name="TextShape 5"/>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4100187361"/>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 name="TextShape 1"/>
          <p:cNvSpPr txBox="1"/>
          <p:nvPr/>
        </p:nvSpPr>
        <p:spPr>
          <a:xfrm>
            <a:off x="1631640" y="116640"/>
            <a:ext cx="8928720" cy="6000480"/>
          </a:xfrm>
          <a:prstGeom prst="rect">
            <a:avLst/>
          </a:prstGeom>
          <a:noFill/>
          <a:ln>
            <a:noFill/>
          </a:ln>
        </p:spPr>
        <p:txBody>
          <a:bodyPr lIns="0" rIns="0">
            <a:normAutofit/>
          </a:bodyPr>
          <a:lstStyle/>
          <a:p>
            <a:pPr algn="just">
              <a:lnSpc>
                <a:spcPct val="90000"/>
              </a:lnSpc>
              <a:spcBef>
                <a:spcPts val="1199"/>
              </a:spcBef>
            </a:pPr>
            <a:r>
              <a:rPr lang="es-ES" sz="2000" b="1" spc="-1">
                <a:solidFill>
                  <a:srgbClr val="000000"/>
                </a:solidFill>
                <a:latin typeface="Cambria Math"/>
                <a:ea typeface="Cambria Math"/>
              </a:rPr>
              <a:t>VIII. Un paciente acude a consulta por presentar dolor intenso en la parte derecha del tórax (dolor en punta de costado), fiebre alta, escalofríos, tos y abundante secreción mucopurulenta. Se le indica un Rx de tórax en el que se observa una zona de radiopacidad hacia la parte inferior del pulmón derecho y el área correspondiente al receso costodiafragmático ocupada, por lo que se le diagnostica una neumonía complicada con derrame pleural.</a:t>
            </a:r>
            <a:endParaRPr lang="es-ES" sz="2000" spc="-1">
              <a:solidFill>
                <a:srgbClr val="404040"/>
              </a:solidFill>
              <a:latin typeface="Calibri"/>
            </a:endParaRPr>
          </a:p>
          <a:p>
            <a:pPr marL="571680" indent="-571320" algn="just">
              <a:lnSpc>
                <a:spcPct val="90000"/>
              </a:lnSpc>
              <a:spcBef>
                <a:spcPts val="1199"/>
              </a:spcBef>
            </a:pPr>
            <a:endParaRPr lang="es-ES" sz="2000" spc="-1">
              <a:solidFill>
                <a:srgbClr val="404040"/>
              </a:solidFill>
              <a:latin typeface="Calibri"/>
            </a:endParaRPr>
          </a:p>
        </p:txBody>
      </p:sp>
      <p:pic>
        <p:nvPicPr>
          <p:cNvPr id="886" name="Picture 2" descr="C:\Users\User\Pictures\images AnatRadiol.jpg"/>
          <p:cNvPicPr/>
          <p:nvPr/>
        </p:nvPicPr>
        <p:blipFill>
          <a:blip r:embed="rId2"/>
          <a:stretch/>
        </p:blipFill>
        <p:spPr>
          <a:xfrm>
            <a:off x="4846800" y="1845000"/>
            <a:ext cx="2544840" cy="1905840"/>
          </a:xfrm>
          <a:prstGeom prst="rect">
            <a:avLst/>
          </a:prstGeom>
          <a:ln>
            <a:noFill/>
          </a:ln>
        </p:spPr>
      </p:pic>
      <p:pic>
        <p:nvPicPr>
          <p:cNvPr id="887" name="Picture 2"/>
          <p:cNvPicPr/>
          <p:nvPr/>
        </p:nvPicPr>
        <p:blipFill>
          <a:blip r:embed="rId3"/>
          <a:stretch/>
        </p:blipFill>
        <p:spPr>
          <a:xfrm>
            <a:off x="1658640" y="3429000"/>
            <a:ext cx="3823200" cy="3427920"/>
          </a:xfrm>
          <a:prstGeom prst="rect">
            <a:avLst/>
          </a:prstGeom>
          <a:ln w="9360">
            <a:noFill/>
          </a:ln>
        </p:spPr>
      </p:pic>
      <p:pic>
        <p:nvPicPr>
          <p:cNvPr id="888" name="Picture 2"/>
          <p:cNvPicPr/>
          <p:nvPr/>
        </p:nvPicPr>
        <p:blipFill>
          <a:blip r:embed="rId4"/>
          <a:stretch/>
        </p:blipFill>
        <p:spPr>
          <a:xfrm>
            <a:off x="6880080" y="3429000"/>
            <a:ext cx="3758760" cy="3382200"/>
          </a:xfrm>
          <a:prstGeom prst="rect">
            <a:avLst/>
          </a:prstGeom>
          <a:ln w="9360">
            <a:noFill/>
          </a:ln>
        </p:spPr>
      </p:pic>
      <p:pic>
        <p:nvPicPr>
          <p:cNvPr id="889" name="Picture 3"/>
          <p:cNvPicPr/>
          <p:nvPr/>
        </p:nvPicPr>
        <p:blipFill>
          <a:blip r:embed="rId5"/>
          <a:stretch/>
        </p:blipFill>
        <p:spPr>
          <a:xfrm>
            <a:off x="9120360" y="1813680"/>
            <a:ext cx="1202760" cy="1494720"/>
          </a:xfrm>
          <a:prstGeom prst="rect">
            <a:avLst/>
          </a:prstGeom>
          <a:ln w="9360">
            <a:noFill/>
          </a:ln>
        </p:spPr>
      </p:pic>
      <p:pic>
        <p:nvPicPr>
          <p:cNvPr id="890" name="Picture 14" descr="F:\2. Anatomia Clinica\Fotos\is.jpg"/>
          <p:cNvPicPr/>
          <p:nvPr/>
        </p:nvPicPr>
        <p:blipFill>
          <a:blip r:embed="rId6"/>
          <a:stretch/>
        </p:blipFill>
        <p:spPr>
          <a:xfrm>
            <a:off x="1919640" y="1873080"/>
            <a:ext cx="1581480" cy="1189800"/>
          </a:xfrm>
          <a:prstGeom prst="rect">
            <a:avLst/>
          </a:prstGeom>
          <a:ln>
            <a:noFill/>
          </a:ln>
        </p:spPr>
      </p:pic>
      <p:sp>
        <p:nvSpPr>
          <p:cNvPr id="891" name="TextShape 2"/>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3766828041"/>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 name="TextShape 1"/>
          <p:cNvSpPr txBox="1"/>
          <p:nvPr/>
        </p:nvSpPr>
        <p:spPr>
          <a:xfrm>
            <a:off x="1919640" y="548640"/>
            <a:ext cx="7992360" cy="4389120"/>
          </a:xfrm>
          <a:prstGeom prst="rect">
            <a:avLst/>
          </a:prstGeom>
          <a:noFill/>
          <a:ln>
            <a:noFill/>
          </a:ln>
        </p:spPr>
        <p:txBody>
          <a:bodyPr lIns="0" rIns="0">
            <a:normAutofit/>
          </a:bodyPr>
          <a:lstStyle/>
          <a:p>
            <a:pPr>
              <a:lnSpc>
                <a:spcPct val="90000"/>
              </a:lnSpc>
              <a:spcBef>
                <a:spcPts val="1199"/>
              </a:spcBef>
            </a:pPr>
            <a:endParaRPr lang="es-ES" sz="2000" spc="-1">
              <a:solidFill>
                <a:srgbClr val="404040"/>
              </a:solidFill>
              <a:latin typeface="Calibri"/>
            </a:endParaRPr>
          </a:p>
          <a:p>
            <a:pPr>
              <a:lnSpc>
                <a:spcPct val="90000"/>
              </a:lnSpc>
              <a:spcBef>
                <a:spcPts val="1199"/>
              </a:spcBef>
            </a:pPr>
            <a:endParaRPr lang="es-ES" sz="2000" spc="-1">
              <a:solidFill>
                <a:srgbClr val="404040"/>
              </a:solidFill>
              <a:latin typeface="Calibri"/>
            </a:endParaRPr>
          </a:p>
          <a:p>
            <a:pPr>
              <a:lnSpc>
                <a:spcPct val="90000"/>
              </a:lnSpc>
              <a:spcBef>
                <a:spcPts val="1199"/>
              </a:spcBef>
            </a:pPr>
            <a:r>
              <a:rPr lang="es-ES" sz="2000" spc="-1">
                <a:solidFill>
                  <a:srgbClr val="000000"/>
                </a:solidFill>
                <a:latin typeface="Cambria Math"/>
                <a:ea typeface="Cambria Math"/>
              </a:rPr>
              <a:t>VIII. Preguntas</a:t>
            </a:r>
            <a:endParaRPr lang="es-ES" sz="2000" spc="-1">
              <a:solidFill>
                <a:srgbClr val="404040"/>
              </a:solidFill>
              <a:latin typeface="Calibri"/>
            </a:endParaRPr>
          </a:p>
          <a:p>
            <a:pPr marL="457200" indent="-456840">
              <a:lnSpc>
                <a:spcPct val="90000"/>
              </a:lnSpc>
              <a:spcBef>
                <a:spcPts val="1199"/>
              </a:spcBef>
              <a:buClr>
                <a:srgbClr val="37A76F"/>
              </a:buClr>
              <a:buFont typeface="Calibri Light"/>
              <a:buAutoNum type="arabicPeriod"/>
            </a:pPr>
            <a:r>
              <a:rPr lang="es-ES" sz="2000" spc="-1">
                <a:solidFill>
                  <a:srgbClr val="000000"/>
                </a:solidFill>
                <a:latin typeface="Cambria Math"/>
                <a:ea typeface="Cambria Math"/>
              </a:rPr>
              <a:t>Describa las características morfológicas de los pulmones, estableciendo diferencias significativas. </a:t>
            </a:r>
            <a:endParaRPr lang="es-ES" sz="2000" spc="-1">
              <a:solidFill>
                <a:srgbClr val="404040"/>
              </a:solidFill>
              <a:latin typeface="Calibri"/>
            </a:endParaRPr>
          </a:p>
          <a:p>
            <a:pPr marL="514440" indent="-514080">
              <a:lnSpc>
                <a:spcPct val="90000"/>
              </a:lnSpc>
              <a:spcBef>
                <a:spcPts val="1199"/>
              </a:spcBef>
              <a:buClr>
                <a:srgbClr val="37A76F"/>
              </a:buClr>
              <a:buFont typeface="Calibri Light"/>
              <a:buAutoNum type="arabicPeriod" startAt="2"/>
            </a:pPr>
            <a:r>
              <a:rPr lang="es-ES" sz="2000" spc="-1">
                <a:solidFill>
                  <a:srgbClr val="000000"/>
                </a:solidFill>
                <a:latin typeface="Cambria Math"/>
                <a:ea typeface="Cambria Math"/>
              </a:rPr>
              <a:t>Exponga ordenadamente los elementos de la porción respiratoria.</a:t>
            </a:r>
            <a:endParaRPr lang="es-ES" sz="2000" spc="-1">
              <a:solidFill>
                <a:srgbClr val="404040"/>
              </a:solidFill>
              <a:latin typeface="Calibri"/>
            </a:endParaRPr>
          </a:p>
          <a:p>
            <a:pPr marL="514440" indent="-514080">
              <a:lnSpc>
                <a:spcPct val="90000"/>
              </a:lnSpc>
              <a:spcBef>
                <a:spcPts val="1199"/>
              </a:spcBef>
              <a:buClr>
                <a:srgbClr val="37A76F"/>
              </a:buClr>
              <a:buFont typeface="Calibri Light"/>
              <a:buAutoNum type="arabicPeriod" startAt="2"/>
            </a:pPr>
            <a:r>
              <a:rPr lang="es-ES" sz="2000" spc="-1">
                <a:solidFill>
                  <a:srgbClr val="000000"/>
                </a:solidFill>
                <a:latin typeface="Cambria Math"/>
                <a:ea typeface="Cambria Math"/>
              </a:rPr>
              <a:t>Describa el tabique interalvoeloar .</a:t>
            </a:r>
            <a:endParaRPr lang="es-ES" sz="2000" spc="-1">
              <a:solidFill>
                <a:srgbClr val="404040"/>
              </a:solidFill>
              <a:latin typeface="Calibri"/>
            </a:endParaRPr>
          </a:p>
          <a:p>
            <a:pPr marL="514440" indent="-514080">
              <a:lnSpc>
                <a:spcPct val="90000"/>
              </a:lnSpc>
              <a:spcBef>
                <a:spcPts val="1199"/>
              </a:spcBef>
              <a:buClr>
                <a:srgbClr val="37A76F"/>
              </a:buClr>
              <a:buFont typeface="Calibri Light"/>
              <a:buAutoNum type="arabicPeriod" startAt="2"/>
            </a:pPr>
            <a:r>
              <a:rPr lang="es-ES" sz="2000" spc="-1">
                <a:solidFill>
                  <a:srgbClr val="000000"/>
                </a:solidFill>
                <a:latin typeface="Cambria Math"/>
                <a:ea typeface="Cambria Math"/>
              </a:rPr>
              <a:t>Describa la barrera  sangre aire.</a:t>
            </a:r>
            <a:endParaRPr lang="es-ES" sz="2000" spc="-1">
              <a:solidFill>
                <a:srgbClr val="404040"/>
              </a:solidFill>
              <a:latin typeface="Calibri"/>
            </a:endParaRPr>
          </a:p>
          <a:p>
            <a:pPr marL="514440" indent="-514080">
              <a:lnSpc>
                <a:spcPct val="90000"/>
              </a:lnSpc>
              <a:spcBef>
                <a:spcPts val="1199"/>
              </a:spcBef>
              <a:buClr>
                <a:srgbClr val="37A76F"/>
              </a:buClr>
              <a:buFont typeface="Calibri Light"/>
              <a:buAutoNum type="arabicPeriod" startAt="2"/>
            </a:pPr>
            <a:r>
              <a:rPr lang="es-ES" sz="2000" spc="-1">
                <a:solidFill>
                  <a:srgbClr val="000000"/>
                </a:solidFill>
                <a:latin typeface="Cambria Math"/>
                <a:ea typeface="Cambria Math"/>
              </a:rPr>
              <a:t>Describa la serosa que cubre al pulmón</a:t>
            </a:r>
            <a:endParaRPr lang="es-ES" sz="2000" spc="-1">
              <a:solidFill>
                <a:srgbClr val="404040"/>
              </a:solidFill>
              <a:latin typeface="Calibri"/>
            </a:endParaRPr>
          </a:p>
          <a:p>
            <a:pPr>
              <a:lnSpc>
                <a:spcPct val="90000"/>
              </a:lnSpc>
              <a:spcBef>
                <a:spcPts val="1199"/>
              </a:spcBef>
            </a:pPr>
            <a:endParaRPr lang="es-ES" sz="2000" spc="-1">
              <a:solidFill>
                <a:srgbClr val="404040"/>
              </a:solidFill>
              <a:latin typeface="Calibri"/>
            </a:endParaRPr>
          </a:p>
          <a:p>
            <a:pPr marL="274320" indent="-273960">
              <a:lnSpc>
                <a:spcPct val="90000"/>
              </a:lnSpc>
              <a:spcBef>
                <a:spcPts val="1199"/>
              </a:spcBef>
            </a:pPr>
            <a:endParaRPr lang="es-ES" sz="2000" spc="-1">
              <a:solidFill>
                <a:srgbClr val="404040"/>
              </a:solidFill>
              <a:latin typeface="Calibri"/>
            </a:endParaRPr>
          </a:p>
        </p:txBody>
      </p:sp>
      <p:sp>
        <p:nvSpPr>
          <p:cNvPr id="893" name="TextShape 2"/>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300292430"/>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4" name="Picture 2" descr="Topografía de los pulmones"/>
          <p:cNvPicPr/>
          <p:nvPr/>
        </p:nvPicPr>
        <p:blipFill>
          <a:blip r:embed="rId3"/>
          <a:stretch/>
        </p:blipFill>
        <p:spPr>
          <a:xfrm>
            <a:off x="3569160" y="1161720"/>
            <a:ext cx="4225320" cy="3642840"/>
          </a:xfrm>
          <a:prstGeom prst="rect">
            <a:avLst/>
          </a:prstGeom>
          <a:ln>
            <a:noFill/>
          </a:ln>
        </p:spPr>
      </p:pic>
      <p:sp>
        <p:nvSpPr>
          <p:cNvPr id="895" name="CustomShape 1"/>
          <p:cNvSpPr/>
          <p:nvPr/>
        </p:nvSpPr>
        <p:spPr>
          <a:xfrm>
            <a:off x="2238240" y="500040"/>
            <a:ext cx="8214840" cy="456120"/>
          </a:xfrm>
          <a:prstGeom prst="rect">
            <a:avLst/>
          </a:prstGeom>
          <a:noFill/>
          <a:ln w="1260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U" sz="2400" b="1" spc="-1">
                <a:solidFill>
                  <a:srgbClr val="00B0F0"/>
                </a:solidFill>
                <a:latin typeface="Cambria Math"/>
                <a:ea typeface="Cambria Math"/>
              </a:rPr>
              <a:t>VIII. 1. </a:t>
            </a:r>
            <a:r>
              <a:rPr lang="es-CU" sz="2400" b="1" spc="-1">
                <a:solidFill>
                  <a:srgbClr val="000000"/>
                </a:solidFill>
                <a:latin typeface="Cambria Math"/>
                <a:ea typeface="Cambria Math"/>
              </a:rPr>
              <a:t>Pulmones: Situación. Diferencias macroscópicas. </a:t>
            </a:r>
            <a:endParaRPr lang="es-CU" sz="2400" spc="-1">
              <a:latin typeface="Arial"/>
            </a:endParaRPr>
          </a:p>
        </p:txBody>
      </p:sp>
      <p:pic>
        <p:nvPicPr>
          <p:cNvPr id="896" name="Picture 2" descr="C:\8. MORFOFISIOLOGÍA 6\Imágenes\anatomia_2.png"/>
          <p:cNvPicPr/>
          <p:nvPr/>
        </p:nvPicPr>
        <p:blipFill>
          <a:blip r:embed="rId4"/>
          <a:stretch/>
        </p:blipFill>
        <p:spPr>
          <a:xfrm>
            <a:off x="1740000" y="1519560"/>
            <a:ext cx="2437560" cy="3276000"/>
          </a:xfrm>
          <a:prstGeom prst="rect">
            <a:avLst/>
          </a:prstGeom>
          <a:ln>
            <a:noFill/>
          </a:ln>
        </p:spPr>
      </p:pic>
      <p:pic>
        <p:nvPicPr>
          <p:cNvPr id="897" name="Picture 2" descr="Pulmones"/>
          <p:cNvPicPr/>
          <p:nvPr/>
        </p:nvPicPr>
        <p:blipFill>
          <a:blip r:embed="rId5"/>
          <a:stretch/>
        </p:blipFill>
        <p:spPr>
          <a:xfrm>
            <a:off x="7294080" y="1340640"/>
            <a:ext cx="3184200" cy="3463920"/>
          </a:xfrm>
          <a:prstGeom prst="rect">
            <a:avLst/>
          </a:prstGeom>
          <a:ln>
            <a:noFill/>
          </a:ln>
        </p:spPr>
      </p:pic>
      <p:sp>
        <p:nvSpPr>
          <p:cNvPr id="898" name="TextShape 2"/>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740485638"/>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9" name="Picture 2" descr="Pulmón izquierdo cara medial"/>
          <p:cNvPicPr/>
          <p:nvPr/>
        </p:nvPicPr>
        <p:blipFill>
          <a:blip r:embed="rId3"/>
          <a:stretch/>
        </p:blipFill>
        <p:spPr>
          <a:xfrm>
            <a:off x="8096160" y="1143000"/>
            <a:ext cx="2571480" cy="3819240"/>
          </a:xfrm>
          <a:prstGeom prst="rect">
            <a:avLst/>
          </a:prstGeom>
          <a:ln>
            <a:noFill/>
          </a:ln>
        </p:spPr>
      </p:pic>
      <p:pic>
        <p:nvPicPr>
          <p:cNvPr id="900" name="Picture 2" descr="Pulmones"/>
          <p:cNvPicPr/>
          <p:nvPr/>
        </p:nvPicPr>
        <p:blipFill>
          <a:blip r:embed="rId4"/>
          <a:stretch/>
        </p:blipFill>
        <p:spPr>
          <a:xfrm>
            <a:off x="2667000" y="981000"/>
            <a:ext cx="4500360" cy="4895640"/>
          </a:xfrm>
          <a:prstGeom prst="rect">
            <a:avLst/>
          </a:prstGeom>
          <a:ln>
            <a:noFill/>
          </a:ln>
        </p:spPr>
      </p:pic>
      <p:sp>
        <p:nvSpPr>
          <p:cNvPr id="901" name="CustomShape 1"/>
          <p:cNvSpPr/>
          <p:nvPr/>
        </p:nvSpPr>
        <p:spPr>
          <a:xfrm>
            <a:off x="4810080" y="5643721"/>
            <a:ext cx="428400" cy="952653"/>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U" sz="3200" b="1" spc="-1">
                <a:solidFill>
                  <a:srgbClr val="000000"/>
                </a:solidFill>
                <a:latin typeface="Arial"/>
              </a:rPr>
              <a:t>           </a:t>
            </a:r>
            <a:r>
              <a:rPr lang="es-CU" sz="2400" b="1" spc="-1">
                <a:solidFill>
                  <a:srgbClr val="000000"/>
                </a:solidFill>
                <a:latin typeface="Arial"/>
              </a:rPr>
              <a:t>2</a:t>
            </a:r>
            <a:endParaRPr lang="es-CU" sz="2400" spc="-1">
              <a:latin typeface="Arial"/>
            </a:endParaRPr>
          </a:p>
        </p:txBody>
      </p:sp>
      <p:sp>
        <p:nvSpPr>
          <p:cNvPr id="902" name="Line 2"/>
          <p:cNvSpPr/>
          <p:nvPr/>
        </p:nvSpPr>
        <p:spPr>
          <a:xfrm flipH="1" flipV="1">
            <a:off x="4090800" y="5518080"/>
            <a:ext cx="790560" cy="696960"/>
          </a:xfrm>
          <a:prstGeom prst="line">
            <a:avLst/>
          </a:prstGeom>
          <a:ln w="38160">
            <a:solidFill>
              <a:srgbClr val="0066FF"/>
            </a:solidFill>
            <a:round/>
            <a:tailEnd type="triangle" w="med" len="med"/>
          </a:ln>
        </p:spPr>
        <p:style>
          <a:lnRef idx="0">
            <a:scrgbClr r="0" g="0" b="0"/>
          </a:lnRef>
          <a:fillRef idx="0">
            <a:scrgbClr r="0" g="0" b="0"/>
          </a:fillRef>
          <a:effectRef idx="0">
            <a:scrgbClr r="0" g="0" b="0"/>
          </a:effectRef>
          <a:fontRef idx="minor"/>
        </p:style>
      </p:sp>
      <p:sp>
        <p:nvSpPr>
          <p:cNvPr id="903" name="Line 3"/>
          <p:cNvSpPr/>
          <p:nvPr/>
        </p:nvSpPr>
        <p:spPr>
          <a:xfrm flipV="1">
            <a:off x="5167200" y="5715000"/>
            <a:ext cx="793800" cy="502920"/>
          </a:xfrm>
          <a:prstGeom prst="line">
            <a:avLst/>
          </a:prstGeom>
          <a:ln w="38160">
            <a:solidFill>
              <a:srgbClr val="0066FF"/>
            </a:solidFill>
            <a:round/>
            <a:tailEnd type="triangle" w="med" len="med"/>
          </a:ln>
        </p:spPr>
        <p:style>
          <a:lnRef idx="0">
            <a:scrgbClr r="0" g="0" b="0"/>
          </a:lnRef>
          <a:fillRef idx="0">
            <a:scrgbClr r="0" g="0" b="0"/>
          </a:fillRef>
          <a:effectRef idx="0">
            <a:scrgbClr r="0" g="0" b="0"/>
          </a:effectRef>
          <a:fontRef idx="minor"/>
        </p:style>
      </p:sp>
      <p:sp>
        <p:nvSpPr>
          <p:cNvPr id="904" name="CustomShape 4"/>
          <p:cNvSpPr/>
          <p:nvPr/>
        </p:nvSpPr>
        <p:spPr>
          <a:xfrm>
            <a:off x="1697160" y="357120"/>
            <a:ext cx="8970480" cy="4561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s-CU" sz="2400" b="1" spc="-1">
                <a:solidFill>
                  <a:srgbClr val="00B0F0"/>
                </a:solidFill>
                <a:latin typeface="Cambria Math"/>
                <a:ea typeface="Cambria Math"/>
              </a:rPr>
              <a:t>VIII. 1. </a:t>
            </a:r>
            <a:r>
              <a:rPr lang="es-CU" sz="2400" b="1" spc="-1">
                <a:solidFill>
                  <a:srgbClr val="000000"/>
                </a:solidFill>
                <a:latin typeface="Cambria Math"/>
                <a:ea typeface="Cambria Math"/>
              </a:rPr>
              <a:t>Configuración externa de los Pulmones:  forma, porciones.</a:t>
            </a:r>
            <a:endParaRPr lang="es-CU" sz="2400" spc="-1">
              <a:latin typeface="Arial"/>
            </a:endParaRPr>
          </a:p>
        </p:txBody>
      </p:sp>
      <p:sp>
        <p:nvSpPr>
          <p:cNvPr id="905" name="CustomShape 5"/>
          <p:cNvSpPr/>
          <p:nvPr/>
        </p:nvSpPr>
        <p:spPr>
          <a:xfrm>
            <a:off x="2312400" y="1571760"/>
            <a:ext cx="350280" cy="4561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b="1" spc="-1">
                <a:solidFill>
                  <a:srgbClr val="000000"/>
                </a:solidFill>
                <a:latin typeface="Arial"/>
              </a:rPr>
              <a:t>1</a:t>
            </a:r>
            <a:endParaRPr lang="es-CU" sz="2400" spc="-1">
              <a:latin typeface="Arial"/>
            </a:endParaRPr>
          </a:p>
        </p:txBody>
      </p:sp>
      <p:sp>
        <p:nvSpPr>
          <p:cNvPr id="906" name="CustomShape 6"/>
          <p:cNvSpPr/>
          <p:nvPr/>
        </p:nvSpPr>
        <p:spPr>
          <a:xfrm>
            <a:off x="6384360" y="1571760"/>
            <a:ext cx="350280" cy="4561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b="1" spc="-1">
                <a:solidFill>
                  <a:srgbClr val="000000"/>
                </a:solidFill>
                <a:latin typeface="Arial"/>
              </a:rPr>
              <a:t>1</a:t>
            </a:r>
            <a:endParaRPr lang="es-CU" sz="2400" spc="-1">
              <a:latin typeface="Arial"/>
            </a:endParaRPr>
          </a:p>
        </p:txBody>
      </p:sp>
      <p:sp>
        <p:nvSpPr>
          <p:cNvPr id="907" name="Line 7"/>
          <p:cNvSpPr/>
          <p:nvPr/>
        </p:nvSpPr>
        <p:spPr>
          <a:xfrm>
            <a:off x="2722440" y="1915920"/>
            <a:ext cx="1444680" cy="298440"/>
          </a:xfrm>
          <a:prstGeom prst="line">
            <a:avLst/>
          </a:prstGeom>
          <a:ln w="38160">
            <a:solidFill>
              <a:srgbClr val="0066FF"/>
            </a:solidFill>
            <a:round/>
            <a:tailEnd type="triangle" w="med" len="med"/>
          </a:ln>
        </p:spPr>
        <p:style>
          <a:lnRef idx="0">
            <a:scrgbClr r="0" g="0" b="0"/>
          </a:lnRef>
          <a:fillRef idx="0">
            <a:scrgbClr r="0" g="0" b="0"/>
          </a:fillRef>
          <a:effectRef idx="0">
            <a:scrgbClr r="0" g="0" b="0"/>
          </a:effectRef>
          <a:fontRef idx="minor"/>
        </p:style>
      </p:sp>
      <p:sp>
        <p:nvSpPr>
          <p:cNvPr id="908" name="Line 8"/>
          <p:cNvSpPr/>
          <p:nvPr/>
        </p:nvSpPr>
        <p:spPr>
          <a:xfrm flipH="1">
            <a:off x="5595600" y="1857240"/>
            <a:ext cx="714600" cy="361800"/>
          </a:xfrm>
          <a:prstGeom prst="line">
            <a:avLst/>
          </a:prstGeom>
          <a:ln w="38160">
            <a:solidFill>
              <a:srgbClr val="0066FF"/>
            </a:solidFill>
            <a:round/>
            <a:tailEnd type="triangle" w="med" len="med"/>
          </a:ln>
        </p:spPr>
        <p:style>
          <a:lnRef idx="0">
            <a:scrgbClr r="0" g="0" b="0"/>
          </a:lnRef>
          <a:fillRef idx="0">
            <a:scrgbClr r="0" g="0" b="0"/>
          </a:fillRef>
          <a:effectRef idx="0">
            <a:scrgbClr r="0" g="0" b="0"/>
          </a:effectRef>
          <a:fontRef idx="minor"/>
        </p:style>
      </p:sp>
      <p:sp>
        <p:nvSpPr>
          <p:cNvPr id="909" name="CustomShape 9"/>
          <p:cNvSpPr/>
          <p:nvPr/>
        </p:nvSpPr>
        <p:spPr>
          <a:xfrm>
            <a:off x="9170400" y="4114800"/>
            <a:ext cx="350280" cy="4561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b="1" spc="-1">
                <a:solidFill>
                  <a:srgbClr val="000000"/>
                </a:solidFill>
                <a:latin typeface="Arial"/>
              </a:rPr>
              <a:t>5</a:t>
            </a:r>
            <a:endParaRPr lang="es-CU" sz="2400" spc="-1">
              <a:latin typeface="Arial"/>
            </a:endParaRPr>
          </a:p>
        </p:txBody>
      </p:sp>
      <p:sp>
        <p:nvSpPr>
          <p:cNvPr id="910" name="CustomShape 10"/>
          <p:cNvSpPr/>
          <p:nvPr/>
        </p:nvSpPr>
        <p:spPr>
          <a:xfrm>
            <a:off x="6738960" y="2928960"/>
            <a:ext cx="77112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U" sz="2400" b="1" spc="-1">
                <a:solidFill>
                  <a:srgbClr val="000000"/>
                </a:solidFill>
                <a:latin typeface="Constantia"/>
              </a:rPr>
              <a:t>7</a:t>
            </a:r>
            <a:endParaRPr lang="es-CU" sz="2400" spc="-1">
              <a:latin typeface="Arial"/>
            </a:endParaRPr>
          </a:p>
        </p:txBody>
      </p:sp>
      <p:sp>
        <p:nvSpPr>
          <p:cNvPr id="911" name="Line 11"/>
          <p:cNvSpPr/>
          <p:nvPr/>
        </p:nvSpPr>
        <p:spPr>
          <a:xfrm flipV="1">
            <a:off x="3238320" y="5643360"/>
            <a:ext cx="433440" cy="785880"/>
          </a:xfrm>
          <a:prstGeom prst="line">
            <a:avLst/>
          </a:prstGeom>
          <a:ln w="38160">
            <a:solidFill>
              <a:srgbClr val="0066FF"/>
            </a:solidFill>
            <a:round/>
            <a:tailEnd type="triangle" w="med" len="med"/>
          </a:ln>
        </p:spPr>
        <p:style>
          <a:lnRef idx="0">
            <a:scrgbClr r="0" g="0" b="0"/>
          </a:lnRef>
          <a:fillRef idx="0">
            <a:scrgbClr r="0" g="0" b="0"/>
          </a:fillRef>
          <a:effectRef idx="0">
            <a:scrgbClr r="0" g="0" b="0"/>
          </a:effectRef>
          <a:fontRef idx="minor"/>
        </p:style>
      </p:sp>
      <p:sp>
        <p:nvSpPr>
          <p:cNvPr id="912" name="CustomShape 12"/>
          <p:cNvSpPr/>
          <p:nvPr/>
        </p:nvSpPr>
        <p:spPr>
          <a:xfrm flipH="1">
            <a:off x="1881120" y="3786120"/>
            <a:ext cx="499680" cy="4561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U" sz="2400" b="1" spc="-1">
                <a:solidFill>
                  <a:srgbClr val="000000"/>
                </a:solidFill>
                <a:latin typeface="Arial"/>
              </a:rPr>
              <a:t>6</a:t>
            </a:r>
            <a:endParaRPr lang="es-CU" sz="2400" spc="-1">
              <a:latin typeface="Arial"/>
            </a:endParaRPr>
          </a:p>
        </p:txBody>
      </p:sp>
      <p:sp>
        <p:nvSpPr>
          <p:cNvPr id="913" name="CustomShape 13"/>
          <p:cNvSpPr/>
          <p:nvPr/>
        </p:nvSpPr>
        <p:spPr>
          <a:xfrm>
            <a:off x="3667080" y="4500720"/>
            <a:ext cx="571320" cy="4561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U" sz="2400" b="1" spc="-1">
                <a:solidFill>
                  <a:srgbClr val="000000"/>
                </a:solidFill>
                <a:latin typeface="Arial"/>
              </a:rPr>
              <a:t>3</a:t>
            </a:r>
            <a:endParaRPr lang="es-CU" sz="2400" spc="-1">
              <a:latin typeface="Arial"/>
            </a:endParaRPr>
          </a:p>
        </p:txBody>
      </p:sp>
      <p:sp>
        <p:nvSpPr>
          <p:cNvPr id="914" name="Line 14"/>
          <p:cNvSpPr/>
          <p:nvPr/>
        </p:nvSpPr>
        <p:spPr>
          <a:xfrm flipV="1">
            <a:off x="2309520" y="3643200"/>
            <a:ext cx="2473560" cy="428400"/>
          </a:xfrm>
          <a:prstGeom prst="line">
            <a:avLst/>
          </a:prstGeom>
          <a:ln w="38160">
            <a:solidFill>
              <a:srgbClr val="0066FF"/>
            </a:solidFill>
            <a:round/>
            <a:tailEnd type="triangle" w="med" len="med"/>
          </a:ln>
        </p:spPr>
        <p:style>
          <a:lnRef idx="0">
            <a:scrgbClr r="0" g="0" b="0"/>
          </a:lnRef>
          <a:fillRef idx="0">
            <a:scrgbClr r="0" g="0" b="0"/>
          </a:fillRef>
          <a:effectRef idx="0">
            <a:scrgbClr r="0" g="0" b="0"/>
          </a:effectRef>
          <a:fontRef idx="minor"/>
        </p:style>
      </p:sp>
      <p:sp>
        <p:nvSpPr>
          <p:cNvPr id="915" name="Line 15"/>
          <p:cNvSpPr/>
          <p:nvPr/>
        </p:nvSpPr>
        <p:spPr>
          <a:xfrm flipH="1">
            <a:off x="5381400" y="3214440"/>
            <a:ext cx="1357200" cy="1362240"/>
          </a:xfrm>
          <a:prstGeom prst="line">
            <a:avLst/>
          </a:prstGeom>
          <a:ln w="38160">
            <a:solidFill>
              <a:srgbClr val="0066FF"/>
            </a:solidFill>
            <a:round/>
            <a:tailEnd type="triangle" w="med" len="med"/>
          </a:ln>
        </p:spPr>
        <p:style>
          <a:lnRef idx="0">
            <a:scrgbClr r="0" g="0" b="0"/>
          </a:lnRef>
          <a:fillRef idx="0">
            <a:scrgbClr r="0" g="0" b="0"/>
          </a:fillRef>
          <a:effectRef idx="0">
            <a:scrgbClr r="0" g="0" b="0"/>
          </a:effectRef>
          <a:fontRef idx="minor"/>
        </p:style>
      </p:sp>
      <p:sp>
        <p:nvSpPr>
          <p:cNvPr id="916" name="CustomShape 16"/>
          <p:cNvSpPr/>
          <p:nvPr/>
        </p:nvSpPr>
        <p:spPr>
          <a:xfrm>
            <a:off x="8383800" y="3324240"/>
            <a:ext cx="621360" cy="4561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b="1" spc="-1">
                <a:solidFill>
                  <a:srgbClr val="000000"/>
                </a:solidFill>
                <a:latin typeface="Arial"/>
              </a:rPr>
              <a:t>4 b</a:t>
            </a:r>
            <a:endParaRPr lang="es-CU" sz="2400" spc="-1">
              <a:latin typeface="Arial"/>
            </a:endParaRPr>
          </a:p>
        </p:txBody>
      </p:sp>
      <p:sp>
        <p:nvSpPr>
          <p:cNvPr id="917" name="Line 17"/>
          <p:cNvSpPr/>
          <p:nvPr/>
        </p:nvSpPr>
        <p:spPr>
          <a:xfrm flipV="1">
            <a:off x="2422200" y="3970080"/>
            <a:ext cx="2718000" cy="101520"/>
          </a:xfrm>
          <a:prstGeom prst="line">
            <a:avLst/>
          </a:prstGeom>
          <a:ln w="38160">
            <a:solidFill>
              <a:srgbClr val="0066FF"/>
            </a:solidFill>
            <a:round/>
            <a:tailEnd type="triangle" w="med" len="med"/>
          </a:ln>
        </p:spPr>
        <p:style>
          <a:lnRef idx="0">
            <a:scrgbClr r="0" g="0" b="0"/>
          </a:lnRef>
          <a:fillRef idx="0">
            <a:scrgbClr r="0" g="0" b="0"/>
          </a:fillRef>
          <a:effectRef idx="0">
            <a:scrgbClr r="0" g="0" b="0"/>
          </a:effectRef>
          <a:fontRef idx="minor"/>
        </p:style>
      </p:sp>
      <p:sp>
        <p:nvSpPr>
          <p:cNvPr id="918" name="Line 18"/>
          <p:cNvSpPr/>
          <p:nvPr/>
        </p:nvSpPr>
        <p:spPr>
          <a:xfrm flipV="1">
            <a:off x="7096080" y="2428560"/>
            <a:ext cx="1285920" cy="642960"/>
          </a:xfrm>
          <a:prstGeom prst="line">
            <a:avLst/>
          </a:prstGeom>
          <a:ln w="38160">
            <a:solidFill>
              <a:srgbClr val="0066FF"/>
            </a:solidFill>
            <a:round/>
            <a:tailEnd type="triangle" w="med" len="med"/>
          </a:ln>
        </p:spPr>
        <p:style>
          <a:lnRef idx="0">
            <a:scrgbClr r="0" g="0" b="0"/>
          </a:lnRef>
          <a:fillRef idx="0">
            <a:scrgbClr r="0" g="0" b="0"/>
          </a:fillRef>
          <a:effectRef idx="0">
            <a:scrgbClr r="0" g="0" b="0"/>
          </a:effectRef>
          <a:fontRef idx="minor"/>
        </p:style>
      </p:sp>
      <p:sp>
        <p:nvSpPr>
          <p:cNvPr id="919" name="CustomShape 19"/>
          <p:cNvSpPr/>
          <p:nvPr/>
        </p:nvSpPr>
        <p:spPr>
          <a:xfrm>
            <a:off x="2883720" y="6215040"/>
            <a:ext cx="350280" cy="4561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b="1" spc="-1">
                <a:solidFill>
                  <a:srgbClr val="000000"/>
                </a:solidFill>
                <a:latin typeface="Arial"/>
              </a:rPr>
              <a:t>8</a:t>
            </a:r>
            <a:endParaRPr lang="es-CU" sz="2400" spc="-1">
              <a:latin typeface="Arial"/>
            </a:endParaRPr>
          </a:p>
        </p:txBody>
      </p:sp>
      <p:sp>
        <p:nvSpPr>
          <p:cNvPr id="920" name="CustomShape 20"/>
          <p:cNvSpPr/>
          <p:nvPr/>
        </p:nvSpPr>
        <p:spPr>
          <a:xfrm>
            <a:off x="6312720" y="3929040"/>
            <a:ext cx="350280" cy="4561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b="1" spc="-1">
                <a:solidFill>
                  <a:srgbClr val="000000"/>
                </a:solidFill>
                <a:latin typeface="Arial"/>
              </a:rPr>
              <a:t>3</a:t>
            </a:r>
            <a:endParaRPr lang="es-CU" sz="2400" spc="-1">
              <a:latin typeface="Arial"/>
            </a:endParaRPr>
          </a:p>
        </p:txBody>
      </p:sp>
      <p:sp>
        <p:nvSpPr>
          <p:cNvPr id="921" name="CustomShape 21"/>
          <p:cNvSpPr/>
          <p:nvPr/>
        </p:nvSpPr>
        <p:spPr>
          <a:xfrm>
            <a:off x="9599880" y="3354480"/>
            <a:ext cx="519480" cy="4561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b="1" spc="-1">
                <a:solidFill>
                  <a:srgbClr val="000000"/>
                </a:solidFill>
                <a:latin typeface="Arial"/>
              </a:rPr>
              <a:t>4a</a:t>
            </a:r>
            <a:endParaRPr lang="es-CU" sz="2400" spc="-1">
              <a:latin typeface="Arial"/>
            </a:endParaRPr>
          </a:p>
        </p:txBody>
      </p:sp>
      <p:sp>
        <p:nvSpPr>
          <p:cNvPr id="922" name="TextShape 22"/>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1358323904"/>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 name="Picture 2" descr="Pulmones"/>
          <p:cNvPicPr/>
          <p:nvPr/>
        </p:nvPicPr>
        <p:blipFill>
          <a:blip r:embed="rId3"/>
          <a:stretch/>
        </p:blipFill>
        <p:spPr>
          <a:xfrm>
            <a:off x="3810000" y="1319040"/>
            <a:ext cx="4870080" cy="4895640"/>
          </a:xfrm>
          <a:prstGeom prst="rect">
            <a:avLst/>
          </a:prstGeom>
          <a:ln>
            <a:noFill/>
          </a:ln>
        </p:spPr>
      </p:pic>
      <p:sp>
        <p:nvSpPr>
          <p:cNvPr id="924" name="Line 1"/>
          <p:cNvSpPr/>
          <p:nvPr/>
        </p:nvSpPr>
        <p:spPr>
          <a:xfrm flipH="1">
            <a:off x="7667400" y="2357280"/>
            <a:ext cx="142920" cy="1714320"/>
          </a:xfrm>
          <a:prstGeom prst="line">
            <a:avLst/>
          </a:prstGeom>
          <a:ln w="38160">
            <a:solidFill>
              <a:srgbClr val="CC00CC"/>
            </a:solidFill>
            <a:round/>
            <a:tailEnd type="triangle" w="med" len="med"/>
          </a:ln>
        </p:spPr>
        <p:style>
          <a:lnRef idx="0">
            <a:scrgbClr r="0" g="0" b="0"/>
          </a:lnRef>
          <a:fillRef idx="0">
            <a:scrgbClr r="0" g="0" b="0"/>
          </a:fillRef>
          <a:effectRef idx="0">
            <a:scrgbClr r="0" g="0" b="0"/>
          </a:effectRef>
          <a:fontRef idx="minor"/>
        </p:style>
      </p:sp>
      <p:sp>
        <p:nvSpPr>
          <p:cNvPr id="925" name="Line 2"/>
          <p:cNvSpPr/>
          <p:nvPr/>
        </p:nvSpPr>
        <p:spPr>
          <a:xfrm flipH="1" flipV="1">
            <a:off x="8239080" y="5715000"/>
            <a:ext cx="1277640" cy="214200"/>
          </a:xfrm>
          <a:prstGeom prst="line">
            <a:avLst/>
          </a:prstGeom>
          <a:ln w="38160">
            <a:solidFill>
              <a:srgbClr val="CC00CC"/>
            </a:solidFill>
            <a:round/>
            <a:tailEnd type="triangle" w="med" len="med"/>
          </a:ln>
        </p:spPr>
        <p:style>
          <a:lnRef idx="0">
            <a:scrgbClr r="0" g="0" b="0"/>
          </a:lnRef>
          <a:fillRef idx="0">
            <a:scrgbClr r="0" g="0" b="0"/>
          </a:fillRef>
          <a:effectRef idx="0">
            <a:scrgbClr r="0" g="0" b="0"/>
          </a:effectRef>
          <a:fontRef idx="minor"/>
        </p:style>
      </p:sp>
      <p:sp>
        <p:nvSpPr>
          <p:cNvPr id="926" name="CustomShape 3"/>
          <p:cNvSpPr/>
          <p:nvPr/>
        </p:nvSpPr>
        <p:spPr>
          <a:xfrm>
            <a:off x="1809840" y="285840"/>
            <a:ext cx="8470440" cy="94356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s-CU" sz="2800" spc="-1">
                <a:solidFill>
                  <a:srgbClr val="00B0F0"/>
                </a:solidFill>
                <a:latin typeface="Cambria Math"/>
                <a:ea typeface="Cambria Math"/>
              </a:rPr>
              <a:t>VIII. 1. </a:t>
            </a:r>
            <a:r>
              <a:rPr lang="es-CU" sz="2800" spc="-1">
                <a:solidFill>
                  <a:srgbClr val="000000"/>
                </a:solidFill>
                <a:latin typeface="Cambria Math"/>
                <a:ea typeface="Cambria Math"/>
              </a:rPr>
              <a:t>Configuración externa de los Pulmones: fisuras y lóbulos.</a:t>
            </a:r>
            <a:endParaRPr lang="es-CU" sz="2800" spc="-1">
              <a:latin typeface="Arial"/>
            </a:endParaRPr>
          </a:p>
        </p:txBody>
      </p:sp>
      <p:sp>
        <p:nvSpPr>
          <p:cNvPr id="927" name="CustomShape 4"/>
          <p:cNvSpPr/>
          <p:nvPr/>
        </p:nvSpPr>
        <p:spPr>
          <a:xfrm>
            <a:off x="3598320" y="3286080"/>
            <a:ext cx="350280" cy="4561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b="1" spc="-1">
                <a:solidFill>
                  <a:srgbClr val="000000"/>
                </a:solidFill>
                <a:latin typeface="Arial"/>
              </a:rPr>
              <a:t>1</a:t>
            </a:r>
            <a:endParaRPr lang="es-CU" sz="2400" spc="-1">
              <a:latin typeface="Arial"/>
            </a:endParaRPr>
          </a:p>
        </p:txBody>
      </p:sp>
      <p:sp>
        <p:nvSpPr>
          <p:cNvPr id="928" name="CustomShape 5"/>
          <p:cNvSpPr/>
          <p:nvPr/>
        </p:nvSpPr>
        <p:spPr>
          <a:xfrm>
            <a:off x="7741560" y="2000160"/>
            <a:ext cx="350280" cy="4561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b="1" spc="-1">
                <a:solidFill>
                  <a:srgbClr val="000000"/>
                </a:solidFill>
                <a:latin typeface="Arial"/>
              </a:rPr>
              <a:t>7</a:t>
            </a:r>
            <a:endParaRPr lang="es-CU" sz="2400" spc="-1">
              <a:latin typeface="Arial"/>
            </a:endParaRPr>
          </a:p>
        </p:txBody>
      </p:sp>
      <p:sp>
        <p:nvSpPr>
          <p:cNvPr id="929" name="Line 6"/>
          <p:cNvSpPr/>
          <p:nvPr/>
        </p:nvSpPr>
        <p:spPr>
          <a:xfrm flipV="1">
            <a:off x="5268720" y="5000400"/>
            <a:ext cx="46080" cy="1071720"/>
          </a:xfrm>
          <a:prstGeom prst="line">
            <a:avLst/>
          </a:prstGeom>
          <a:ln w="38160">
            <a:solidFill>
              <a:srgbClr val="CC00CC"/>
            </a:solidFill>
            <a:round/>
            <a:tailEnd type="triangle" w="med" len="med"/>
          </a:ln>
        </p:spPr>
        <p:style>
          <a:lnRef idx="0">
            <a:scrgbClr r="0" g="0" b="0"/>
          </a:lnRef>
          <a:fillRef idx="0">
            <a:scrgbClr r="0" g="0" b="0"/>
          </a:fillRef>
          <a:effectRef idx="0">
            <a:scrgbClr r="0" g="0" b="0"/>
          </a:effectRef>
          <a:fontRef idx="minor"/>
        </p:style>
      </p:sp>
      <p:sp>
        <p:nvSpPr>
          <p:cNvPr id="930" name="CustomShape 7"/>
          <p:cNvSpPr/>
          <p:nvPr/>
        </p:nvSpPr>
        <p:spPr>
          <a:xfrm>
            <a:off x="9313320" y="3643200"/>
            <a:ext cx="350280" cy="4561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b="1" spc="-1">
                <a:solidFill>
                  <a:srgbClr val="000000"/>
                </a:solidFill>
                <a:latin typeface="Arial"/>
              </a:rPr>
              <a:t>3</a:t>
            </a:r>
            <a:endParaRPr lang="es-CU" sz="2400" spc="-1">
              <a:latin typeface="Arial"/>
            </a:endParaRPr>
          </a:p>
        </p:txBody>
      </p:sp>
      <p:sp>
        <p:nvSpPr>
          <p:cNvPr id="931" name="CustomShape 8"/>
          <p:cNvSpPr/>
          <p:nvPr/>
        </p:nvSpPr>
        <p:spPr>
          <a:xfrm>
            <a:off x="2881200" y="4786200"/>
            <a:ext cx="1402920" cy="4561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U" sz="2400" b="1" spc="-1">
                <a:solidFill>
                  <a:srgbClr val="000000"/>
                </a:solidFill>
                <a:latin typeface="Arial"/>
              </a:rPr>
              <a:t>2</a:t>
            </a:r>
            <a:endParaRPr lang="es-CU" sz="2400" spc="-1">
              <a:latin typeface="Arial"/>
            </a:endParaRPr>
          </a:p>
        </p:txBody>
      </p:sp>
      <p:sp>
        <p:nvSpPr>
          <p:cNvPr id="932" name="Line 9"/>
          <p:cNvSpPr/>
          <p:nvPr/>
        </p:nvSpPr>
        <p:spPr>
          <a:xfrm>
            <a:off x="3167040" y="5000400"/>
            <a:ext cx="1147680" cy="71640"/>
          </a:xfrm>
          <a:prstGeom prst="line">
            <a:avLst/>
          </a:prstGeom>
          <a:ln w="38160">
            <a:solidFill>
              <a:srgbClr val="0066FF"/>
            </a:solidFill>
            <a:round/>
            <a:tailEnd type="triangle" w="med" len="med"/>
          </a:ln>
        </p:spPr>
        <p:style>
          <a:lnRef idx="0">
            <a:scrgbClr r="0" g="0" b="0"/>
          </a:lnRef>
          <a:fillRef idx="0">
            <a:scrgbClr r="0" g="0" b="0"/>
          </a:fillRef>
          <a:effectRef idx="0">
            <a:scrgbClr r="0" g="0" b="0"/>
          </a:effectRef>
          <a:fontRef idx="minor"/>
        </p:style>
      </p:sp>
      <p:sp>
        <p:nvSpPr>
          <p:cNvPr id="933" name="Line 10"/>
          <p:cNvSpPr/>
          <p:nvPr/>
        </p:nvSpPr>
        <p:spPr>
          <a:xfrm>
            <a:off x="3881280" y="3571560"/>
            <a:ext cx="1633680" cy="1149480"/>
          </a:xfrm>
          <a:prstGeom prst="line">
            <a:avLst/>
          </a:prstGeom>
          <a:ln w="38160">
            <a:solidFill>
              <a:srgbClr val="0066FF"/>
            </a:solidFill>
            <a:round/>
            <a:tailEnd type="triangle" w="med" len="med"/>
          </a:ln>
        </p:spPr>
        <p:style>
          <a:lnRef idx="0">
            <a:scrgbClr r="0" g="0" b="0"/>
          </a:lnRef>
          <a:fillRef idx="0">
            <a:scrgbClr r="0" g="0" b="0"/>
          </a:fillRef>
          <a:effectRef idx="0">
            <a:scrgbClr r="0" g="0" b="0"/>
          </a:effectRef>
          <a:fontRef idx="minor"/>
        </p:style>
      </p:sp>
      <p:sp>
        <p:nvSpPr>
          <p:cNvPr id="934" name="Line 11"/>
          <p:cNvSpPr/>
          <p:nvPr/>
        </p:nvSpPr>
        <p:spPr>
          <a:xfrm flipH="1">
            <a:off x="8239080" y="3929040"/>
            <a:ext cx="1079280" cy="502920"/>
          </a:xfrm>
          <a:prstGeom prst="line">
            <a:avLst/>
          </a:prstGeom>
          <a:ln w="38160">
            <a:solidFill>
              <a:srgbClr val="0066FF"/>
            </a:solidFill>
            <a:round/>
            <a:tailEnd type="triangle" w="med" len="med"/>
          </a:ln>
        </p:spPr>
        <p:style>
          <a:lnRef idx="0">
            <a:scrgbClr r="0" g="0" b="0"/>
          </a:lnRef>
          <a:fillRef idx="0">
            <a:scrgbClr r="0" g="0" b="0"/>
          </a:fillRef>
          <a:effectRef idx="0">
            <a:scrgbClr r="0" g="0" b="0"/>
          </a:effectRef>
          <a:fontRef idx="minor"/>
        </p:style>
      </p:sp>
      <p:sp>
        <p:nvSpPr>
          <p:cNvPr id="935" name="CustomShape 12"/>
          <p:cNvSpPr/>
          <p:nvPr/>
        </p:nvSpPr>
        <p:spPr>
          <a:xfrm>
            <a:off x="5098440" y="6072120"/>
            <a:ext cx="350280" cy="4561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b="1" spc="-1">
                <a:solidFill>
                  <a:srgbClr val="000000"/>
                </a:solidFill>
                <a:latin typeface="Arial"/>
              </a:rPr>
              <a:t>6</a:t>
            </a:r>
            <a:endParaRPr lang="es-CU" sz="2400" spc="-1">
              <a:latin typeface="Arial"/>
            </a:endParaRPr>
          </a:p>
        </p:txBody>
      </p:sp>
      <p:sp>
        <p:nvSpPr>
          <p:cNvPr id="936" name="CustomShape 13"/>
          <p:cNvSpPr/>
          <p:nvPr/>
        </p:nvSpPr>
        <p:spPr>
          <a:xfrm>
            <a:off x="9527520" y="5643720"/>
            <a:ext cx="350280" cy="4561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b="1" spc="-1">
                <a:solidFill>
                  <a:srgbClr val="000000"/>
                </a:solidFill>
                <a:latin typeface="Arial"/>
              </a:rPr>
              <a:t>8</a:t>
            </a:r>
            <a:endParaRPr lang="es-CU" sz="2400" spc="-1">
              <a:latin typeface="Arial"/>
            </a:endParaRPr>
          </a:p>
        </p:txBody>
      </p:sp>
      <p:sp>
        <p:nvSpPr>
          <p:cNvPr id="937" name="CustomShape 14"/>
          <p:cNvSpPr/>
          <p:nvPr/>
        </p:nvSpPr>
        <p:spPr>
          <a:xfrm>
            <a:off x="4026720" y="2071800"/>
            <a:ext cx="350280" cy="4561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b="1" spc="-1">
                <a:solidFill>
                  <a:srgbClr val="000000"/>
                </a:solidFill>
                <a:latin typeface="Arial"/>
              </a:rPr>
              <a:t>4</a:t>
            </a:r>
            <a:endParaRPr lang="es-CU" sz="2400" spc="-1">
              <a:latin typeface="Arial"/>
            </a:endParaRPr>
          </a:p>
        </p:txBody>
      </p:sp>
      <p:sp>
        <p:nvSpPr>
          <p:cNvPr id="938" name="CustomShape 15"/>
          <p:cNvSpPr/>
          <p:nvPr/>
        </p:nvSpPr>
        <p:spPr>
          <a:xfrm>
            <a:off x="2669520" y="5857920"/>
            <a:ext cx="350280" cy="4561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b="1" spc="-1">
                <a:solidFill>
                  <a:srgbClr val="000000"/>
                </a:solidFill>
                <a:latin typeface="Arial"/>
              </a:rPr>
              <a:t>5</a:t>
            </a:r>
            <a:endParaRPr lang="es-CU" sz="2400" spc="-1">
              <a:latin typeface="Arial"/>
            </a:endParaRPr>
          </a:p>
        </p:txBody>
      </p:sp>
      <p:sp>
        <p:nvSpPr>
          <p:cNvPr id="939" name="Line 16"/>
          <p:cNvSpPr/>
          <p:nvPr/>
        </p:nvSpPr>
        <p:spPr>
          <a:xfrm>
            <a:off x="4381320" y="2500200"/>
            <a:ext cx="990720" cy="720720"/>
          </a:xfrm>
          <a:prstGeom prst="line">
            <a:avLst/>
          </a:prstGeom>
          <a:ln w="38160">
            <a:solidFill>
              <a:srgbClr val="CC00CC"/>
            </a:solidFill>
            <a:round/>
            <a:tailEnd type="triangle" w="med" len="med"/>
          </a:ln>
        </p:spPr>
        <p:style>
          <a:lnRef idx="0">
            <a:scrgbClr r="0" g="0" b="0"/>
          </a:lnRef>
          <a:fillRef idx="0">
            <a:scrgbClr r="0" g="0" b="0"/>
          </a:fillRef>
          <a:effectRef idx="0">
            <a:scrgbClr r="0" g="0" b="0"/>
          </a:effectRef>
          <a:fontRef idx="minor"/>
        </p:style>
      </p:sp>
      <p:sp>
        <p:nvSpPr>
          <p:cNvPr id="940" name="Line 17"/>
          <p:cNvSpPr/>
          <p:nvPr/>
        </p:nvSpPr>
        <p:spPr>
          <a:xfrm flipV="1">
            <a:off x="2952480" y="5715000"/>
            <a:ext cx="1204920" cy="421920"/>
          </a:xfrm>
          <a:prstGeom prst="line">
            <a:avLst/>
          </a:prstGeom>
          <a:ln w="38160">
            <a:solidFill>
              <a:srgbClr val="CC00CC"/>
            </a:solidFill>
            <a:round/>
            <a:tailEnd type="triangle" w="med" len="med"/>
          </a:ln>
        </p:spPr>
        <p:style>
          <a:lnRef idx="0">
            <a:scrgbClr r="0" g="0" b="0"/>
          </a:lnRef>
          <a:fillRef idx="0">
            <a:scrgbClr r="0" g="0" b="0"/>
          </a:fillRef>
          <a:effectRef idx="0">
            <a:scrgbClr r="0" g="0" b="0"/>
          </a:effectRef>
          <a:fontRef idx="minor"/>
        </p:style>
      </p:sp>
      <p:sp>
        <p:nvSpPr>
          <p:cNvPr id="941" name="TextShape 18"/>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1054550441"/>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 name="Picture 2" descr="Pulmón izquierdo cara medial"/>
          <p:cNvPicPr/>
          <p:nvPr/>
        </p:nvPicPr>
        <p:blipFill>
          <a:blip r:embed="rId3"/>
          <a:stretch/>
        </p:blipFill>
        <p:spPr>
          <a:xfrm>
            <a:off x="6312000" y="907920"/>
            <a:ext cx="3311280" cy="4490640"/>
          </a:xfrm>
          <a:prstGeom prst="rect">
            <a:avLst/>
          </a:prstGeom>
          <a:ln>
            <a:noFill/>
          </a:ln>
        </p:spPr>
      </p:pic>
      <p:pic>
        <p:nvPicPr>
          <p:cNvPr id="943" name="Picture 3" descr="Pulmón derecho cara medial"/>
          <p:cNvPicPr/>
          <p:nvPr/>
        </p:nvPicPr>
        <p:blipFill>
          <a:blip r:embed="rId4"/>
          <a:stretch/>
        </p:blipFill>
        <p:spPr>
          <a:xfrm>
            <a:off x="2782920" y="981000"/>
            <a:ext cx="3596760" cy="4262040"/>
          </a:xfrm>
          <a:prstGeom prst="rect">
            <a:avLst/>
          </a:prstGeom>
          <a:ln>
            <a:noFill/>
          </a:ln>
        </p:spPr>
      </p:pic>
      <p:grpSp>
        <p:nvGrpSpPr>
          <p:cNvPr id="944" name="Group 1"/>
          <p:cNvGrpSpPr/>
          <p:nvPr/>
        </p:nvGrpSpPr>
        <p:grpSpPr>
          <a:xfrm>
            <a:off x="4953001" y="3500281"/>
            <a:ext cx="2759425" cy="2901343"/>
            <a:chOff x="3429000" y="3500280"/>
            <a:chExt cx="2759425" cy="2901343"/>
          </a:xfrm>
        </p:grpSpPr>
        <p:sp>
          <p:nvSpPr>
            <p:cNvPr id="945" name="CustomShape 2"/>
            <p:cNvSpPr/>
            <p:nvPr/>
          </p:nvSpPr>
          <p:spPr>
            <a:xfrm>
              <a:off x="5838480" y="5572080"/>
              <a:ext cx="349945" cy="829543"/>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b="1" spc="-1">
                  <a:solidFill>
                    <a:srgbClr val="000000"/>
                  </a:solidFill>
                  <a:latin typeface="Constantia"/>
                </a:rPr>
                <a:t>6</a:t>
              </a:r>
              <a:endParaRPr lang="es-CU" sz="2400" spc="-1">
                <a:latin typeface="Arial"/>
              </a:endParaRPr>
            </a:p>
            <a:p>
              <a:pPr>
                <a:lnSpc>
                  <a:spcPct val="100000"/>
                </a:lnSpc>
              </a:pPr>
              <a:r>
                <a:rPr lang="es-CU" sz="2400" b="1" spc="-1">
                  <a:solidFill>
                    <a:srgbClr val="000000"/>
                  </a:solidFill>
                  <a:latin typeface="Constantia"/>
                </a:rPr>
                <a:t> </a:t>
              </a:r>
              <a:endParaRPr lang="es-CU" sz="2400" spc="-1">
                <a:latin typeface="Arial"/>
              </a:endParaRPr>
            </a:p>
          </p:txBody>
        </p:sp>
        <p:sp>
          <p:nvSpPr>
            <p:cNvPr id="946" name="Line 3"/>
            <p:cNvSpPr/>
            <p:nvPr/>
          </p:nvSpPr>
          <p:spPr>
            <a:xfrm flipH="1" flipV="1">
              <a:off x="3429000" y="3500280"/>
              <a:ext cx="2357280" cy="2143080"/>
            </a:xfrm>
            <a:prstGeom prst="line">
              <a:avLst/>
            </a:prstGeom>
            <a:ln w="38160">
              <a:solidFill>
                <a:srgbClr val="000000"/>
              </a:solidFill>
              <a:round/>
              <a:tailEnd type="triangle" w="med" len="med"/>
            </a:ln>
          </p:spPr>
          <p:style>
            <a:lnRef idx="0">
              <a:scrgbClr r="0" g="0" b="0"/>
            </a:lnRef>
            <a:fillRef idx="0">
              <a:scrgbClr r="0" g="0" b="0"/>
            </a:fillRef>
            <a:effectRef idx="0">
              <a:scrgbClr r="0" g="0" b="0"/>
            </a:effectRef>
            <a:fontRef idx="minor"/>
          </p:style>
        </p:sp>
      </p:grpSp>
      <p:grpSp>
        <p:nvGrpSpPr>
          <p:cNvPr id="947" name="Group 4"/>
          <p:cNvGrpSpPr/>
          <p:nvPr/>
        </p:nvGrpSpPr>
        <p:grpSpPr>
          <a:xfrm>
            <a:off x="2278560" y="3071521"/>
            <a:ext cx="2602800" cy="2817851"/>
            <a:chOff x="754560" y="3071520"/>
            <a:chExt cx="2602800" cy="2817851"/>
          </a:xfrm>
        </p:grpSpPr>
        <p:sp>
          <p:nvSpPr>
            <p:cNvPr id="948" name="CustomShape 5"/>
            <p:cNvSpPr/>
            <p:nvPr/>
          </p:nvSpPr>
          <p:spPr>
            <a:xfrm>
              <a:off x="754560" y="5429160"/>
              <a:ext cx="325900" cy="460211"/>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b="1" spc="-1">
                  <a:solidFill>
                    <a:srgbClr val="000000"/>
                  </a:solidFill>
                  <a:latin typeface="Constantia"/>
                </a:rPr>
                <a:t>5</a:t>
              </a:r>
              <a:endParaRPr lang="es-CU" sz="2400" spc="-1">
                <a:latin typeface="Arial"/>
              </a:endParaRPr>
            </a:p>
          </p:txBody>
        </p:sp>
        <p:sp>
          <p:nvSpPr>
            <p:cNvPr id="949" name="Line 6"/>
            <p:cNvSpPr/>
            <p:nvPr/>
          </p:nvSpPr>
          <p:spPr>
            <a:xfrm flipV="1">
              <a:off x="1143000" y="3071520"/>
              <a:ext cx="2214360" cy="2428920"/>
            </a:xfrm>
            <a:prstGeom prst="line">
              <a:avLst/>
            </a:prstGeom>
            <a:ln w="38160">
              <a:solidFill>
                <a:srgbClr val="000000"/>
              </a:solidFill>
              <a:round/>
              <a:tailEnd type="triangle" w="med" len="med"/>
            </a:ln>
          </p:spPr>
          <p:style>
            <a:lnRef idx="0">
              <a:scrgbClr r="0" g="0" b="0"/>
            </a:lnRef>
            <a:fillRef idx="0">
              <a:scrgbClr r="0" g="0" b="0"/>
            </a:fillRef>
            <a:effectRef idx="0">
              <a:scrgbClr r="0" g="0" b="0"/>
            </a:effectRef>
            <a:fontRef idx="minor"/>
          </p:style>
        </p:sp>
      </p:grpSp>
      <p:sp>
        <p:nvSpPr>
          <p:cNvPr id="950" name="Line 7"/>
          <p:cNvSpPr/>
          <p:nvPr/>
        </p:nvSpPr>
        <p:spPr>
          <a:xfrm flipV="1">
            <a:off x="7453200" y="3286080"/>
            <a:ext cx="149040" cy="2214360"/>
          </a:xfrm>
          <a:prstGeom prst="line">
            <a:avLst/>
          </a:prstGeom>
          <a:ln w="38160">
            <a:solidFill>
              <a:srgbClr val="000000"/>
            </a:solidFill>
            <a:round/>
            <a:tailEnd type="triangle" w="med" len="med"/>
          </a:ln>
        </p:spPr>
        <p:style>
          <a:lnRef idx="0">
            <a:scrgbClr r="0" g="0" b="0"/>
          </a:lnRef>
          <a:fillRef idx="0">
            <a:scrgbClr r="0" g="0" b="0"/>
          </a:fillRef>
          <a:effectRef idx="0">
            <a:scrgbClr r="0" g="0" b="0"/>
          </a:effectRef>
          <a:fontRef idx="minor"/>
        </p:style>
      </p:sp>
      <p:grpSp>
        <p:nvGrpSpPr>
          <p:cNvPr id="951" name="Group 8"/>
          <p:cNvGrpSpPr/>
          <p:nvPr/>
        </p:nvGrpSpPr>
        <p:grpSpPr>
          <a:xfrm>
            <a:off x="3348120" y="1214280"/>
            <a:ext cx="1215720" cy="1527120"/>
            <a:chOff x="1824120" y="1214280"/>
            <a:chExt cx="1215720" cy="1527120"/>
          </a:xfrm>
        </p:grpSpPr>
        <p:sp>
          <p:nvSpPr>
            <p:cNvPr id="952" name="CustomShape 9"/>
            <p:cNvSpPr/>
            <p:nvPr/>
          </p:nvSpPr>
          <p:spPr>
            <a:xfrm>
              <a:off x="1824120" y="1214280"/>
              <a:ext cx="322694" cy="460211"/>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b="1" spc="-1">
                  <a:solidFill>
                    <a:srgbClr val="000000"/>
                  </a:solidFill>
                  <a:latin typeface="Constantia"/>
                </a:rPr>
                <a:t>3</a:t>
              </a:r>
              <a:endParaRPr lang="es-CU" sz="2400" spc="-1">
                <a:latin typeface="Arial"/>
              </a:endParaRPr>
            </a:p>
          </p:txBody>
        </p:sp>
        <p:sp>
          <p:nvSpPr>
            <p:cNvPr id="953" name="Line 10"/>
            <p:cNvSpPr/>
            <p:nvPr/>
          </p:nvSpPr>
          <p:spPr>
            <a:xfrm>
              <a:off x="2234880" y="1584000"/>
              <a:ext cx="804960" cy="1157400"/>
            </a:xfrm>
            <a:prstGeom prst="line">
              <a:avLst/>
            </a:prstGeom>
            <a:ln w="38160">
              <a:solidFill>
                <a:srgbClr val="000000"/>
              </a:solidFill>
              <a:round/>
              <a:tailEnd type="triangle" w="med" len="med"/>
            </a:ln>
          </p:spPr>
          <p:style>
            <a:lnRef idx="0">
              <a:scrgbClr r="0" g="0" b="0"/>
            </a:lnRef>
            <a:fillRef idx="0">
              <a:scrgbClr r="0" g="0" b="0"/>
            </a:fillRef>
            <a:effectRef idx="0">
              <a:scrgbClr r="0" g="0" b="0"/>
            </a:effectRef>
            <a:fontRef idx="minor"/>
          </p:style>
        </p:sp>
      </p:grpSp>
      <p:grpSp>
        <p:nvGrpSpPr>
          <p:cNvPr id="954" name="Group 11"/>
          <p:cNvGrpSpPr/>
          <p:nvPr/>
        </p:nvGrpSpPr>
        <p:grpSpPr>
          <a:xfrm>
            <a:off x="7967641" y="1000080"/>
            <a:ext cx="1301629" cy="1500120"/>
            <a:chOff x="6443640" y="1000080"/>
            <a:chExt cx="1301629" cy="1500120"/>
          </a:xfrm>
        </p:grpSpPr>
        <p:sp>
          <p:nvSpPr>
            <p:cNvPr id="955" name="CustomShape 12"/>
            <p:cNvSpPr/>
            <p:nvPr/>
          </p:nvSpPr>
          <p:spPr>
            <a:xfrm>
              <a:off x="7414560" y="1000080"/>
              <a:ext cx="330709" cy="829543"/>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b="1" spc="-1">
                  <a:solidFill>
                    <a:srgbClr val="000000"/>
                  </a:solidFill>
                  <a:latin typeface="Constantia"/>
                </a:rPr>
                <a:t>2</a:t>
              </a:r>
              <a:endParaRPr lang="es-CU" sz="2400" spc="-1">
                <a:latin typeface="Arial"/>
              </a:endParaRPr>
            </a:p>
            <a:p>
              <a:pPr>
                <a:lnSpc>
                  <a:spcPct val="100000"/>
                </a:lnSpc>
              </a:pPr>
              <a:endParaRPr lang="es-CU" sz="2400" spc="-1">
                <a:latin typeface="Arial"/>
              </a:endParaRPr>
            </a:p>
          </p:txBody>
        </p:sp>
        <p:sp>
          <p:nvSpPr>
            <p:cNvPr id="956" name="Line 13"/>
            <p:cNvSpPr/>
            <p:nvPr/>
          </p:nvSpPr>
          <p:spPr>
            <a:xfrm flipH="1">
              <a:off x="6443640" y="1412640"/>
              <a:ext cx="1023840" cy="1087560"/>
            </a:xfrm>
            <a:prstGeom prst="line">
              <a:avLst/>
            </a:prstGeom>
            <a:ln w="38160">
              <a:solidFill>
                <a:srgbClr val="000000"/>
              </a:solidFill>
              <a:round/>
              <a:tailEnd type="triangle" w="med" len="med"/>
            </a:ln>
          </p:spPr>
          <p:style>
            <a:lnRef idx="0">
              <a:scrgbClr r="0" g="0" b="0"/>
            </a:lnRef>
            <a:fillRef idx="0">
              <a:scrgbClr r="0" g="0" b="0"/>
            </a:fillRef>
            <a:effectRef idx="0">
              <a:scrgbClr r="0" g="0" b="0"/>
            </a:effectRef>
            <a:fontRef idx="minor"/>
          </p:style>
        </p:sp>
      </p:grpSp>
      <p:sp>
        <p:nvSpPr>
          <p:cNvPr id="957" name="CustomShape 14"/>
          <p:cNvSpPr/>
          <p:nvPr/>
        </p:nvSpPr>
        <p:spPr>
          <a:xfrm>
            <a:off x="2898481" y="357121"/>
            <a:ext cx="6178143" cy="460211"/>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b="1" spc="-1">
                <a:solidFill>
                  <a:srgbClr val="000000"/>
                </a:solidFill>
                <a:latin typeface="Constantia"/>
              </a:rPr>
              <a:t>CARA MEDIAL DE LOS PULMONES: Hilio</a:t>
            </a:r>
            <a:endParaRPr lang="es-CU" sz="2400" spc="-1">
              <a:latin typeface="Arial"/>
            </a:endParaRPr>
          </a:p>
        </p:txBody>
      </p:sp>
      <p:grpSp>
        <p:nvGrpSpPr>
          <p:cNvPr id="958" name="Group 15"/>
          <p:cNvGrpSpPr/>
          <p:nvPr/>
        </p:nvGrpSpPr>
        <p:grpSpPr>
          <a:xfrm>
            <a:off x="2631720" y="3071521"/>
            <a:ext cx="1808280" cy="531851"/>
            <a:chOff x="1107720" y="3071520"/>
            <a:chExt cx="1808280" cy="531851"/>
          </a:xfrm>
        </p:grpSpPr>
        <p:sp>
          <p:nvSpPr>
            <p:cNvPr id="959" name="CustomShape 16"/>
            <p:cNvSpPr/>
            <p:nvPr/>
          </p:nvSpPr>
          <p:spPr>
            <a:xfrm>
              <a:off x="1107720" y="3143160"/>
              <a:ext cx="343533" cy="460211"/>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b="1" spc="-1">
                  <a:solidFill>
                    <a:srgbClr val="000000"/>
                  </a:solidFill>
                  <a:latin typeface="Constantia"/>
                </a:rPr>
                <a:t>4</a:t>
              </a:r>
              <a:endParaRPr lang="es-CU" sz="2400" spc="-1">
                <a:latin typeface="Arial"/>
              </a:endParaRPr>
            </a:p>
          </p:txBody>
        </p:sp>
        <p:sp>
          <p:nvSpPr>
            <p:cNvPr id="960" name="Line 17"/>
            <p:cNvSpPr/>
            <p:nvPr/>
          </p:nvSpPr>
          <p:spPr>
            <a:xfrm flipV="1">
              <a:off x="1461960" y="3071520"/>
              <a:ext cx="1454040" cy="212760"/>
            </a:xfrm>
            <a:prstGeom prst="line">
              <a:avLst/>
            </a:prstGeom>
            <a:ln w="38160">
              <a:solidFill>
                <a:srgbClr val="000000"/>
              </a:solidFill>
              <a:round/>
              <a:tailEnd type="triangle" w="med" len="med"/>
            </a:ln>
          </p:spPr>
          <p:style>
            <a:lnRef idx="0">
              <a:scrgbClr r="0" g="0" b="0"/>
            </a:lnRef>
            <a:fillRef idx="0">
              <a:scrgbClr r="0" g="0" b="0"/>
            </a:fillRef>
            <a:effectRef idx="0">
              <a:scrgbClr r="0" g="0" b="0"/>
            </a:effectRef>
            <a:fontRef idx="minor"/>
          </p:style>
        </p:sp>
      </p:grpSp>
      <p:sp>
        <p:nvSpPr>
          <p:cNvPr id="961" name="Line 18"/>
          <p:cNvSpPr/>
          <p:nvPr/>
        </p:nvSpPr>
        <p:spPr>
          <a:xfrm>
            <a:off x="6524400" y="1285560"/>
            <a:ext cx="1071720" cy="1357560"/>
          </a:xfrm>
          <a:prstGeom prst="line">
            <a:avLst/>
          </a:prstGeom>
          <a:ln w="38160">
            <a:solidFill>
              <a:srgbClr val="000000"/>
            </a:solidFill>
            <a:round/>
            <a:tailEnd type="triangle" w="med" len="med"/>
          </a:ln>
        </p:spPr>
        <p:style>
          <a:lnRef idx="0">
            <a:scrgbClr r="0" g="0" b="0"/>
          </a:lnRef>
          <a:fillRef idx="0">
            <a:scrgbClr r="0" g="0" b="0"/>
          </a:fillRef>
          <a:effectRef idx="0">
            <a:scrgbClr r="0" g="0" b="0"/>
          </a:effectRef>
          <a:fontRef idx="minor"/>
        </p:style>
      </p:sp>
      <p:grpSp>
        <p:nvGrpSpPr>
          <p:cNvPr id="962" name="Group 19"/>
          <p:cNvGrpSpPr/>
          <p:nvPr/>
        </p:nvGrpSpPr>
        <p:grpSpPr>
          <a:xfrm>
            <a:off x="4953000" y="857160"/>
            <a:ext cx="1603880" cy="1714320"/>
            <a:chOff x="3429000" y="857160"/>
            <a:chExt cx="1603880" cy="1714320"/>
          </a:xfrm>
        </p:grpSpPr>
        <p:sp>
          <p:nvSpPr>
            <p:cNvPr id="963" name="CustomShape 20"/>
            <p:cNvSpPr/>
            <p:nvPr/>
          </p:nvSpPr>
          <p:spPr>
            <a:xfrm>
              <a:off x="4739040" y="857160"/>
              <a:ext cx="293840" cy="460211"/>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b="1" spc="-1">
                  <a:solidFill>
                    <a:srgbClr val="000000"/>
                  </a:solidFill>
                  <a:latin typeface="Constantia"/>
                </a:rPr>
                <a:t>1</a:t>
              </a:r>
              <a:endParaRPr lang="es-CU" sz="2400" spc="-1">
                <a:latin typeface="Arial"/>
              </a:endParaRPr>
            </a:p>
          </p:txBody>
        </p:sp>
        <p:sp>
          <p:nvSpPr>
            <p:cNvPr id="964" name="Line 21"/>
            <p:cNvSpPr/>
            <p:nvPr/>
          </p:nvSpPr>
          <p:spPr>
            <a:xfrm flipH="1">
              <a:off x="3429000" y="1268280"/>
              <a:ext cx="1430280" cy="1303200"/>
            </a:xfrm>
            <a:prstGeom prst="line">
              <a:avLst/>
            </a:prstGeom>
            <a:ln w="38160">
              <a:solidFill>
                <a:srgbClr val="000000"/>
              </a:solidFill>
              <a:round/>
              <a:tailEnd type="triangle" w="med" len="med"/>
            </a:ln>
          </p:spPr>
          <p:style>
            <a:lnRef idx="0">
              <a:scrgbClr r="0" g="0" b="0"/>
            </a:lnRef>
            <a:fillRef idx="0">
              <a:scrgbClr r="0" g="0" b="0"/>
            </a:fillRef>
            <a:effectRef idx="0">
              <a:scrgbClr r="0" g="0" b="0"/>
            </a:effectRef>
            <a:fontRef idx="minor"/>
          </p:style>
        </p:sp>
      </p:grpSp>
      <p:grpSp>
        <p:nvGrpSpPr>
          <p:cNvPr id="965" name="Group 22"/>
          <p:cNvGrpSpPr/>
          <p:nvPr/>
        </p:nvGrpSpPr>
        <p:grpSpPr>
          <a:xfrm>
            <a:off x="8096161" y="2714401"/>
            <a:ext cx="1897259" cy="1031891"/>
            <a:chOff x="6572160" y="2714400"/>
            <a:chExt cx="1897259" cy="1031891"/>
          </a:xfrm>
        </p:grpSpPr>
        <p:sp>
          <p:nvSpPr>
            <p:cNvPr id="966" name="CustomShape 23"/>
            <p:cNvSpPr/>
            <p:nvPr/>
          </p:nvSpPr>
          <p:spPr>
            <a:xfrm>
              <a:off x="8122680" y="3286080"/>
              <a:ext cx="346739" cy="460211"/>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b="1" spc="-1">
                  <a:solidFill>
                    <a:srgbClr val="000000"/>
                  </a:solidFill>
                  <a:latin typeface="Constantia"/>
                </a:rPr>
                <a:t>8</a:t>
              </a:r>
              <a:endParaRPr lang="es-CU" sz="2400" spc="-1">
                <a:latin typeface="Arial"/>
              </a:endParaRPr>
            </a:p>
          </p:txBody>
        </p:sp>
        <p:sp>
          <p:nvSpPr>
            <p:cNvPr id="967" name="Line 24"/>
            <p:cNvSpPr/>
            <p:nvPr/>
          </p:nvSpPr>
          <p:spPr>
            <a:xfrm flipH="1" flipV="1">
              <a:off x="6572160" y="2714400"/>
              <a:ext cx="1546200" cy="646200"/>
            </a:xfrm>
            <a:prstGeom prst="line">
              <a:avLst/>
            </a:prstGeom>
            <a:ln w="38160">
              <a:solidFill>
                <a:srgbClr val="000000"/>
              </a:solidFill>
              <a:round/>
              <a:tailEnd type="triangle" w="med" len="med"/>
            </a:ln>
          </p:spPr>
          <p:style>
            <a:lnRef idx="0">
              <a:scrgbClr r="0" g="0" b="0"/>
            </a:lnRef>
            <a:fillRef idx="0">
              <a:scrgbClr r="0" g="0" b="0"/>
            </a:fillRef>
            <a:effectRef idx="0">
              <a:scrgbClr r="0" g="0" b="0"/>
            </a:effectRef>
            <a:fontRef idx="minor"/>
          </p:style>
        </p:sp>
      </p:grpSp>
      <p:grpSp>
        <p:nvGrpSpPr>
          <p:cNvPr id="968" name="Group 25"/>
          <p:cNvGrpSpPr/>
          <p:nvPr/>
        </p:nvGrpSpPr>
        <p:grpSpPr>
          <a:xfrm>
            <a:off x="6238920" y="2357280"/>
            <a:ext cx="1428480" cy="576360"/>
            <a:chOff x="4714920" y="2357280"/>
            <a:chExt cx="1428480" cy="576360"/>
          </a:xfrm>
        </p:grpSpPr>
        <p:sp>
          <p:nvSpPr>
            <p:cNvPr id="969" name="CustomShape 26"/>
            <p:cNvSpPr/>
            <p:nvPr/>
          </p:nvSpPr>
          <p:spPr>
            <a:xfrm>
              <a:off x="4714920" y="2357280"/>
              <a:ext cx="64260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U" sz="2400" b="1" spc="-1">
                  <a:solidFill>
                    <a:srgbClr val="000000"/>
                  </a:solidFill>
                  <a:latin typeface="Constantia"/>
                </a:rPr>
                <a:t>7</a:t>
              </a:r>
              <a:endParaRPr lang="es-CU" sz="2400" spc="-1">
                <a:latin typeface="Arial"/>
              </a:endParaRPr>
            </a:p>
          </p:txBody>
        </p:sp>
        <p:sp>
          <p:nvSpPr>
            <p:cNvPr id="970" name="Line 27"/>
            <p:cNvSpPr/>
            <p:nvPr/>
          </p:nvSpPr>
          <p:spPr>
            <a:xfrm>
              <a:off x="5286240" y="2714400"/>
              <a:ext cx="857160" cy="219240"/>
            </a:xfrm>
            <a:prstGeom prst="line">
              <a:avLst/>
            </a:prstGeom>
            <a:ln w="38160">
              <a:solidFill>
                <a:srgbClr val="000000"/>
              </a:solidFill>
              <a:round/>
              <a:tailEnd type="triangle" w="med" len="med"/>
            </a:ln>
          </p:spPr>
          <p:style>
            <a:lnRef idx="0">
              <a:scrgbClr r="0" g="0" b="0"/>
            </a:lnRef>
            <a:fillRef idx="0">
              <a:scrgbClr r="0" g="0" b="0"/>
            </a:fillRef>
            <a:effectRef idx="0">
              <a:scrgbClr r="0" g="0" b="0"/>
            </a:effectRef>
            <a:fontRef idx="minor"/>
          </p:style>
        </p:sp>
      </p:grpSp>
      <p:sp>
        <p:nvSpPr>
          <p:cNvPr id="971" name="TextShape 28"/>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1328265186"/>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 name="Picture 2" descr="Pulmón izquierdo cara medial"/>
          <p:cNvPicPr/>
          <p:nvPr/>
        </p:nvPicPr>
        <p:blipFill>
          <a:blip r:embed="rId3"/>
          <a:stretch/>
        </p:blipFill>
        <p:spPr>
          <a:xfrm>
            <a:off x="6312000" y="907920"/>
            <a:ext cx="3311280" cy="4490640"/>
          </a:xfrm>
          <a:prstGeom prst="rect">
            <a:avLst/>
          </a:prstGeom>
          <a:ln>
            <a:noFill/>
          </a:ln>
        </p:spPr>
      </p:pic>
      <p:pic>
        <p:nvPicPr>
          <p:cNvPr id="973" name="Picture 3" descr="Pulmón derecho cara medial"/>
          <p:cNvPicPr/>
          <p:nvPr/>
        </p:nvPicPr>
        <p:blipFill>
          <a:blip r:embed="rId4"/>
          <a:stretch/>
        </p:blipFill>
        <p:spPr>
          <a:xfrm>
            <a:off x="2782920" y="981000"/>
            <a:ext cx="3596760" cy="4262040"/>
          </a:xfrm>
          <a:prstGeom prst="rect">
            <a:avLst/>
          </a:prstGeom>
          <a:ln>
            <a:noFill/>
          </a:ln>
        </p:spPr>
      </p:pic>
      <p:grpSp>
        <p:nvGrpSpPr>
          <p:cNvPr id="974" name="Group 1"/>
          <p:cNvGrpSpPr/>
          <p:nvPr/>
        </p:nvGrpSpPr>
        <p:grpSpPr>
          <a:xfrm>
            <a:off x="4787761" y="1285920"/>
            <a:ext cx="1034869" cy="1142640"/>
            <a:chOff x="3263760" y="1285920"/>
            <a:chExt cx="1034869" cy="1142640"/>
          </a:xfrm>
        </p:grpSpPr>
        <p:sp>
          <p:nvSpPr>
            <p:cNvPr id="975" name="CustomShape 2"/>
            <p:cNvSpPr/>
            <p:nvPr/>
          </p:nvSpPr>
          <p:spPr>
            <a:xfrm>
              <a:off x="3967920" y="1285920"/>
              <a:ext cx="330709" cy="460211"/>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b="1" spc="-1">
                  <a:solidFill>
                    <a:srgbClr val="000000"/>
                  </a:solidFill>
                  <a:latin typeface="Constantia"/>
                </a:rPr>
                <a:t>2</a:t>
              </a:r>
              <a:endParaRPr lang="es-CU" sz="2400" spc="-1">
                <a:latin typeface="Arial"/>
              </a:endParaRPr>
            </a:p>
          </p:txBody>
        </p:sp>
        <p:sp>
          <p:nvSpPr>
            <p:cNvPr id="976" name="Line 3"/>
            <p:cNvSpPr/>
            <p:nvPr/>
          </p:nvSpPr>
          <p:spPr>
            <a:xfrm flipH="1">
              <a:off x="3263760" y="1642680"/>
              <a:ext cx="807480" cy="785880"/>
            </a:xfrm>
            <a:prstGeom prst="line">
              <a:avLst/>
            </a:prstGeom>
            <a:ln w="38160">
              <a:solidFill>
                <a:srgbClr val="000000"/>
              </a:solidFill>
              <a:round/>
              <a:tailEnd type="triangle" w="med" len="med"/>
            </a:ln>
          </p:spPr>
          <p:style>
            <a:lnRef idx="0">
              <a:scrgbClr r="0" g="0" b="0"/>
            </a:lnRef>
            <a:fillRef idx="0">
              <a:scrgbClr r="0" g="0" b="0"/>
            </a:fillRef>
            <a:effectRef idx="0">
              <a:scrgbClr r="0" g="0" b="0"/>
            </a:effectRef>
            <a:fontRef idx="minor"/>
          </p:style>
        </p:sp>
      </p:grpSp>
      <p:grpSp>
        <p:nvGrpSpPr>
          <p:cNvPr id="977" name="Group 4"/>
          <p:cNvGrpSpPr/>
          <p:nvPr/>
        </p:nvGrpSpPr>
        <p:grpSpPr>
          <a:xfrm>
            <a:off x="4524240" y="4143241"/>
            <a:ext cx="1961360" cy="1817771"/>
            <a:chOff x="3000240" y="4143240"/>
            <a:chExt cx="1961360" cy="1817771"/>
          </a:xfrm>
        </p:grpSpPr>
        <p:sp>
          <p:nvSpPr>
            <p:cNvPr id="978" name="CustomShape 5"/>
            <p:cNvSpPr/>
            <p:nvPr/>
          </p:nvSpPr>
          <p:spPr>
            <a:xfrm>
              <a:off x="4667760" y="5500800"/>
              <a:ext cx="293840" cy="460211"/>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b="1" spc="-1">
                  <a:solidFill>
                    <a:srgbClr val="000000"/>
                  </a:solidFill>
                  <a:latin typeface="Constantia"/>
                </a:rPr>
                <a:t>1</a:t>
              </a:r>
              <a:endParaRPr lang="es-CU" sz="2400" spc="-1">
                <a:latin typeface="Arial"/>
              </a:endParaRPr>
            </a:p>
          </p:txBody>
        </p:sp>
        <p:sp>
          <p:nvSpPr>
            <p:cNvPr id="979" name="Line 6"/>
            <p:cNvSpPr/>
            <p:nvPr/>
          </p:nvSpPr>
          <p:spPr>
            <a:xfrm flipH="1" flipV="1">
              <a:off x="3000240" y="4143240"/>
              <a:ext cx="1714320" cy="1571760"/>
            </a:xfrm>
            <a:prstGeom prst="line">
              <a:avLst/>
            </a:prstGeom>
            <a:ln w="38160">
              <a:solidFill>
                <a:srgbClr val="000000"/>
              </a:solidFill>
              <a:round/>
              <a:tailEnd type="triangle" w="med" len="med"/>
            </a:ln>
          </p:spPr>
          <p:style>
            <a:lnRef idx="0">
              <a:scrgbClr r="0" g="0" b="0"/>
            </a:lnRef>
            <a:fillRef idx="0">
              <a:scrgbClr r="0" g="0" b="0"/>
            </a:fillRef>
            <a:effectRef idx="0">
              <a:scrgbClr r="0" g="0" b="0"/>
            </a:effectRef>
            <a:fontRef idx="minor"/>
          </p:style>
        </p:sp>
      </p:grpSp>
      <p:sp>
        <p:nvSpPr>
          <p:cNvPr id="980" name="Line 7"/>
          <p:cNvSpPr/>
          <p:nvPr/>
        </p:nvSpPr>
        <p:spPr>
          <a:xfrm flipV="1">
            <a:off x="6524400" y="4143240"/>
            <a:ext cx="1643040" cy="1500120"/>
          </a:xfrm>
          <a:prstGeom prst="line">
            <a:avLst/>
          </a:prstGeom>
          <a:ln w="38160">
            <a:solidFill>
              <a:srgbClr val="000000"/>
            </a:solidFill>
            <a:round/>
            <a:tailEnd type="triangle" w="med" len="med"/>
          </a:ln>
        </p:spPr>
        <p:style>
          <a:lnRef idx="0">
            <a:scrgbClr r="0" g="0" b="0"/>
          </a:lnRef>
          <a:fillRef idx="0">
            <a:scrgbClr r="0" g="0" b="0"/>
          </a:fillRef>
          <a:effectRef idx="0">
            <a:scrgbClr r="0" g="0" b="0"/>
          </a:effectRef>
          <a:fontRef idx="minor"/>
        </p:style>
      </p:sp>
      <p:grpSp>
        <p:nvGrpSpPr>
          <p:cNvPr id="981" name="Group 8"/>
          <p:cNvGrpSpPr/>
          <p:nvPr/>
        </p:nvGrpSpPr>
        <p:grpSpPr>
          <a:xfrm>
            <a:off x="2919720" y="1643040"/>
            <a:ext cx="1304280" cy="777600"/>
            <a:chOff x="1395720" y="1643040"/>
            <a:chExt cx="1304280" cy="777600"/>
          </a:xfrm>
        </p:grpSpPr>
        <p:sp>
          <p:nvSpPr>
            <p:cNvPr id="982" name="CustomShape 9"/>
            <p:cNvSpPr/>
            <p:nvPr/>
          </p:nvSpPr>
          <p:spPr>
            <a:xfrm>
              <a:off x="1395720" y="1643040"/>
              <a:ext cx="322694" cy="460211"/>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b="1" spc="-1">
                  <a:solidFill>
                    <a:srgbClr val="000000"/>
                  </a:solidFill>
                  <a:latin typeface="Constantia"/>
                </a:rPr>
                <a:t>3</a:t>
              </a:r>
              <a:endParaRPr lang="es-CU" sz="2400" spc="-1">
                <a:latin typeface="Arial"/>
              </a:endParaRPr>
            </a:p>
          </p:txBody>
        </p:sp>
        <p:sp>
          <p:nvSpPr>
            <p:cNvPr id="983" name="Line 10"/>
            <p:cNvSpPr/>
            <p:nvPr/>
          </p:nvSpPr>
          <p:spPr>
            <a:xfrm>
              <a:off x="1714320" y="1857240"/>
              <a:ext cx="985680" cy="563400"/>
            </a:xfrm>
            <a:prstGeom prst="line">
              <a:avLst/>
            </a:prstGeom>
            <a:ln w="38160">
              <a:solidFill>
                <a:srgbClr val="000000"/>
              </a:solidFill>
              <a:round/>
              <a:tailEnd type="triangle" w="med" len="med"/>
            </a:ln>
          </p:spPr>
          <p:style>
            <a:lnRef idx="0">
              <a:scrgbClr r="0" g="0" b="0"/>
            </a:lnRef>
            <a:fillRef idx="0">
              <a:scrgbClr r="0" g="0" b="0"/>
            </a:fillRef>
            <a:effectRef idx="0">
              <a:scrgbClr r="0" g="0" b="0"/>
            </a:effectRef>
            <a:fontRef idx="minor"/>
          </p:style>
        </p:sp>
      </p:grpSp>
      <p:grpSp>
        <p:nvGrpSpPr>
          <p:cNvPr id="984" name="Group 11"/>
          <p:cNvGrpSpPr/>
          <p:nvPr/>
        </p:nvGrpSpPr>
        <p:grpSpPr>
          <a:xfrm>
            <a:off x="8270760" y="1071721"/>
            <a:ext cx="1120060" cy="829543"/>
            <a:chOff x="6746760" y="1071720"/>
            <a:chExt cx="1120060" cy="829543"/>
          </a:xfrm>
        </p:grpSpPr>
        <p:sp>
          <p:nvSpPr>
            <p:cNvPr id="985" name="CustomShape 12"/>
            <p:cNvSpPr/>
            <p:nvPr/>
          </p:nvSpPr>
          <p:spPr>
            <a:xfrm>
              <a:off x="7540920" y="1071720"/>
              <a:ext cx="325900" cy="829543"/>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b="1" spc="-1">
                  <a:solidFill>
                    <a:srgbClr val="000000"/>
                  </a:solidFill>
                  <a:latin typeface="Constantia"/>
                </a:rPr>
                <a:t>5</a:t>
              </a:r>
              <a:endParaRPr lang="es-CU" sz="2400" spc="-1">
                <a:latin typeface="Arial"/>
              </a:endParaRPr>
            </a:p>
            <a:p>
              <a:pPr>
                <a:lnSpc>
                  <a:spcPct val="100000"/>
                </a:lnSpc>
              </a:pPr>
              <a:endParaRPr lang="es-CU" sz="2400" spc="-1">
                <a:latin typeface="Arial"/>
              </a:endParaRPr>
            </a:p>
          </p:txBody>
        </p:sp>
        <p:sp>
          <p:nvSpPr>
            <p:cNvPr id="986" name="Line 13"/>
            <p:cNvSpPr/>
            <p:nvPr/>
          </p:nvSpPr>
          <p:spPr>
            <a:xfrm flipH="1">
              <a:off x="6746760" y="1357200"/>
              <a:ext cx="825480" cy="357120"/>
            </a:xfrm>
            <a:prstGeom prst="line">
              <a:avLst/>
            </a:prstGeom>
            <a:ln w="38160">
              <a:solidFill>
                <a:srgbClr val="000000"/>
              </a:solidFill>
              <a:round/>
              <a:tailEnd type="triangle" w="med" len="med"/>
            </a:ln>
          </p:spPr>
          <p:style>
            <a:lnRef idx="0">
              <a:scrgbClr r="0" g="0" b="0"/>
            </a:lnRef>
            <a:fillRef idx="0">
              <a:scrgbClr r="0" g="0" b="0"/>
            </a:fillRef>
            <a:effectRef idx="0">
              <a:scrgbClr r="0" g="0" b="0"/>
            </a:effectRef>
            <a:fontRef idx="minor"/>
          </p:style>
        </p:sp>
      </p:grpSp>
      <p:sp>
        <p:nvSpPr>
          <p:cNvPr id="987" name="CustomShape 14"/>
          <p:cNvSpPr/>
          <p:nvPr/>
        </p:nvSpPr>
        <p:spPr>
          <a:xfrm>
            <a:off x="3515472" y="214201"/>
            <a:ext cx="5359777" cy="829543"/>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s-CU" sz="2400" b="1" spc="-1">
                <a:solidFill>
                  <a:srgbClr val="000000"/>
                </a:solidFill>
                <a:latin typeface="Constantia"/>
              </a:rPr>
              <a:t>CARA MEDIAL DE LOS PULMONES:</a:t>
            </a:r>
            <a:endParaRPr lang="es-CU" sz="2400" spc="-1">
              <a:latin typeface="Arial"/>
            </a:endParaRPr>
          </a:p>
          <a:p>
            <a:pPr algn="ctr">
              <a:lnSpc>
                <a:spcPct val="100000"/>
              </a:lnSpc>
            </a:pPr>
            <a:r>
              <a:rPr lang="es-CU" sz="2400" b="1" spc="-1">
                <a:solidFill>
                  <a:srgbClr val="000000"/>
                </a:solidFill>
                <a:latin typeface="Constantia"/>
              </a:rPr>
              <a:t>Impresiones y relaciones</a:t>
            </a:r>
            <a:endParaRPr lang="es-CU" sz="2400" spc="-1">
              <a:latin typeface="Arial"/>
            </a:endParaRPr>
          </a:p>
        </p:txBody>
      </p:sp>
      <p:grpSp>
        <p:nvGrpSpPr>
          <p:cNvPr id="988" name="Group 15"/>
          <p:cNvGrpSpPr/>
          <p:nvPr/>
        </p:nvGrpSpPr>
        <p:grpSpPr>
          <a:xfrm>
            <a:off x="7524481" y="3571921"/>
            <a:ext cx="2075425" cy="460211"/>
            <a:chOff x="6000480" y="3571920"/>
            <a:chExt cx="2075425" cy="460211"/>
          </a:xfrm>
        </p:grpSpPr>
        <p:sp>
          <p:nvSpPr>
            <p:cNvPr id="989" name="CustomShape 16"/>
            <p:cNvSpPr/>
            <p:nvPr/>
          </p:nvSpPr>
          <p:spPr>
            <a:xfrm>
              <a:off x="7725960" y="3571920"/>
              <a:ext cx="349945" cy="460211"/>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b="1" spc="-1">
                  <a:solidFill>
                    <a:srgbClr val="000000"/>
                  </a:solidFill>
                  <a:latin typeface="Constantia"/>
                </a:rPr>
                <a:t>6</a:t>
              </a:r>
              <a:endParaRPr lang="es-CU" sz="2400" spc="-1">
                <a:latin typeface="Arial"/>
              </a:endParaRPr>
            </a:p>
          </p:txBody>
        </p:sp>
        <p:sp>
          <p:nvSpPr>
            <p:cNvPr id="990" name="Line 17"/>
            <p:cNvSpPr/>
            <p:nvPr/>
          </p:nvSpPr>
          <p:spPr>
            <a:xfrm flipH="1">
              <a:off x="6000480" y="3857400"/>
              <a:ext cx="1785960" cy="46080"/>
            </a:xfrm>
            <a:prstGeom prst="line">
              <a:avLst/>
            </a:prstGeom>
            <a:ln w="38160">
              <a:solidFill>
                <a:srgbClr val="000000"/>
              </a:solidFill>
              <a:round/>
              <a:tailEnd type="triangle" w="med" len="med"/>
            </a:ln>
          </p:spPr>
          <p:style>
            <a:lnRef idx="0">
              <a:scrgbClr r="0" g="0" b="0"/>
            </a:lnRef>
            <a:fillRef idx="0">
              <a:scrgbClr r="0" g="0" b="0"/>
            </a:fillRef>
            <a:effectRef idx="0">
              <a:scrgbClr r="0" g="0" b="0"/>
            </a:effectRef>
            <a:fontRef idx="minor"/>
          </p:style>
        </p:sp>
      </p:grpSp>
      <p:sp>
        <p:nvSpPr>
          <p:cNvPr id="991" name="Line 18"/>
          <p:cNvSpPr/>
          <p:nvPr/>
        </p:nvSpPr>
        <p:spPr>
          <a:xfrm>
            <a:off x="6453120" y="2214360"/>
            <a:ext cx="1009440" cy="345960"/>
          </a:xfrm>
          <a:prstGeom prst="line">
            <a:avLst/>
          </a:prstGeom>
          <a:ln w="38160">
            <a:solidFill>
              <a:srgbClr val="000000"/>
            </a:solidFill>
            <a:round/>
            <a:tailEnd type="triangle" w="med" len="med"/>
          </a:ln>
        </p:spPr>
        <p:style>
          <a:lnRef idx="0">
            <a:scrgbClr r="0" g="0" b="0"/>
          </a:lnRef>
          <a:fillRef idx="0">
            <a:scrgbClr r="0" g="0" b="0"/>
          </a:fillRef>
          <a:effectRef idx="0">
            <a:scrgbClr r="0" g="0" b="0"/>
          </a:effectRef>
          <a:fontRef idx="minor"/>
        </p:style>
      </p:sp>
      <p:sp>
        <p:nvSpPr>
          <p:cNvPr id="992" name="CustomShape 19"/>
          <p:cNvSpPr/>
          <p:nvPr/>
        </p:nvSpPr>
        <p:spPr>
          <a:xfrm>
            <a:off x="6073321" y="1785961"/>
            <a:ext cx="343533" cy="460211"/>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b="1" spc="-1">
                <a:solidFill>
                  <a:srgbClr val="000000"/>
                </a:solidFill>
                <a:latin typeface="Constantia"/>
              </a:rPr>
              <a:t>4</a:t>
            </a:r>
            <a:endParaRPr lang="es-CU" sz="2400" spc="-1">
              <a:latin typeface="Arial"/>
            </a:endParaRPr>
          </a:p>
        </p:txBody>
      </p:sp>
      <p:sp>
        <p:nvSpPr>
          <p:cNvPr id="993" name="TextShape 20"/>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3681281152"/>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TextShape 1"/>
          <p:cNvSpPr txBox="1"/>
          <p:nvPr/>
        </p:nvSpPr>
        <p:spPr>
          <a:xfrm>
            <a:off x="2346960" y="286560"/>
            <a:ext cx="7543440" cy="1450440"/>
          </a:xfrm>
          <a:prstGeom prst="rect">
            <a:avLst/>
          </a:prstGeom>
          <a:noFill/>
          <a:ln>
            <a:noFill/>
          </a:ln>
        </p:spPr>
        <p:txBody>
          <a:bodyPr anchor="b">
            <a:noAutofit/>
          </a:bodyPr>
          <a:lstStyle/>
          <a:p>
            <a:pPr algn="ctr">
              <a:lnSpc>
                <a:spcPct val="85000"/>
              </a:lnSpc>
            </a:pPr>
            <a:r>
              <a:rPr lang="es-ES" sz="4800" spc="-52">
                <a:solidFill>
                  <a:srgbClr val="000000"/>
                </a:solidFill>
                <a:latin typeface="Cambria Math"/>
                <a:ea typeface="Cambria Math"/>
              </a:rPr>
              <a:t>Componentes</a:t>
            </a:r>
            <a:r>
              <a:rPr lang="es-ES" sz="4800" spc="-52">
                <a:solidFill>
                  <a:srgbClr val="404040"/>
                </a:solidFill>
                <a:latin typeface="Cambria Math"/>
                <a:ea typeface="Cambria Math"/>
              </a:rPr>
              <a:t>:</a:t>
            </a:r>
            <a:endParaRPr lang="es-ES" sz="4800" spc="-1">
              <a:solidFill>
                <a:srgbClr val="000000"/>
              </a:solidFill>
              <a:latin typeface="Arial"/>
            </a:endParaRPr>
          </a:p>
        </p:txBody>
      </p:sp>
      <p:sp>
        <p:nvSpPr>
          <p:cNvPr id="506" name="TextShape 2"/>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
        <p:nvSpPr>
          <p:cNvPr id="507" name="TextShape 3"/>
          <p:cNvSpPr txBox="1"/>
          <p:nvPr/>
        </p:nvSpPr>
        <p:spPr>
          <a:xfrm>
            <a:off x="1703640" y="1845720"/>
            <a:ext cx="8186760" cy="4023000"/>
          </a:xfrm>
          <a:prstGeom prst="rect">
            <a:avLst/>
          </a:prstGeom>
          <a:noFill/>
          <a:ln>
            <a:noFill/>
          </a:ln>
        </p:spPr>
        <p:txBody>
          <a:bodyPr lIns="0" rIns="0">
            <a:normAutofit/>
          </a:bodyPr>
          <a:lstStyle/>
          <a:p>
            <a:pPr marL="91440" indent="-91080">
              <a:lnSpc>
                <a:spcPct val="90000"/>
              </a:lnSpc>
              <a:spcBef>
                <a:spcPts val="1199"/>
              </a:spcBef>
              <a:spcAft>
                <a:spcPts val="201"/>
              </a:spcAft>
              <a:buClr>
                <a:srgbClr val="99CB38"/>
              </a:buClr>
              <a:buFont typeface="Calibri"/>
              <a:buChar char=" "/>
            </a:pPr>
            <a:r>
              <a:rPr lang="es-ES" sz="2400" spc="-1">
                <a:solidFill>
                  <a:srgbClr val="000000"/>
                </a:solidFill>
                <a:latin typeface="Cambria Math"/>
                <a:ea typeface="Cambria Math"/>
              </a:rPr>
              <a:t>a.</a:t>
            </a:r>
            <a:r>
              <a:rPr lang="es-ES" sz="2400" b="1" spc="-1">
                <a:solidFill>
                  <a:srgbClr val="000000"/>
                </a:solidFill>
                <a:latin typeface="Cambria Math"/>
                <a:ea typeface="Cambria Math"/>
              </a:rPr>
              <a:t> </a:t>
            </a:r>
            <a:r>
              <a:rPr lang="es-ES" sz="2400" u="sng" spc="-1">
                <a:solidFill>
                  <a:srgbClr val="000000"/>
                </a:solidFill>
                <a:latin typeface="Cambria Math"/>
                <a:ea typeface="Cambria Math"/>
              </a:rPr>
              <a:t>Topográficamente</a:t>
            </a:r>
            <a:r>
              <a:rPr lang="es-ES" sz="2400" spc="-1">
                <a:solidFill>
                  <a:srgbClr val="000000"/>
                </a:solidFill>
                <a:latin typeface="Cambria Math"/>
                <a:ea typeface="Cambria Math"/>
              </a:rPr>
              <a:t>.</a:t>
            </a:r>
            <a:r>
              <a:t/>
            </a:r>
            <a:br/>
            <a:r>
              <a:rPr lang="es-ES" sz="2400" spc="-1">
                <a:solidFill>
                  <a:srgbClr val="000000"/>
                </a:solidFill>
                <a:latin typeface="Cambria Math"/>
                <a:ea typeface="Cambria Math"/>
              </a:rPr>
              <a:t>-Vías respiratorias (altas y bajas).  </a:t>
            </a:r>
            <a:r>
              <a:t/>
            </a:r>
            <a:br/>
            <a:r>
              <a:rPr lang="es-ES" sz="2400" spc="-1">
                <a:solidFill>
                  <a:srgbClr val="000000"/>
                </a:solidFill>
                <a:latin typeface="Cambria Math"/>
                <a:ea typeface="Cambria Math"/>
              </a:rPr>
              <a:t>-Órganos respiratorios (pulmones).</a:t>
            </a:r>
            <a:r>
              <a:t/>
            </a:r>
            <a:br/>
            <a:r>
              <a:rPr lang="es-ES" sz="2400" spc="-1">
                <a:solidFill>
                  <a:srgbClr val="000000"/>
                </a:solidFill>
                <a:latin typeface="Cambria Math"/>
                <a:ea typeface="Cambria Math"/>
              </a:rPr>
              <a:t>                                       </a:t>
            </a:r>
            <a:endParaRPr lang="es-ES" sz="2400" spc="-1">
              <a:solidFill>
                <a:srgbClr val="404040"/>
              </a:solidFill>
              <a:latin typeface="Calibri"/>
            </a:endParaRPr>
          </a:p>
          <a:p>
            <a:pPr marL="91440" indent="-91080">
              <a:lnSpc>
                <a:spcPct val="90000"/>
              </a:lnSpc>
              <a:spcBef>
                <a:spcPts val="1199"/>
              </a:spcBef>
              <a:spcAft>
                <a:spcPts val="201"/>
              </a:spcAft>
              <a:buClr>
                <a:srgbClr val="99CB38"/>
              </a:buClr>
              <a:buFont typeface="Calibri"/>
              <a:buChar char=" "/>
            </a:pPr>
            <a:r>
              <a:rPr lang="es-ES" sz="2400" spc="-1">
                <a:solidFill>
                  <a:srgbClr val="000000"/>
                </a:solidFill>
                <a:latin typeface="Cambria Math"/>
                <a:ea typeface="Cambria Math"/>
              </a:rPr>
              <a:t>                                       Altas (cavidad nasal y faringe).  </a:t>
            </a:r>
            <a:r>
              <a:t/>
            </a:r>
            <a:br/>
            <a:r>
              <a:rPr lang="es-ES" sz="2400" spc="-1">
                <a:solidFill>
                  <a:srgbClr val="000000"/>
                </a:solidFill>
                <a:latin typeface="Cambria Math"/>
              </a:rPr>
              <a:t> </a:t>
            </a:r>
            <a:endParaRPr lang="es-ES" sz="2400" spc="-1">
              <a:solidFill>
                <a:srgbClr val="404040"/>
              </a:solidFill>
              <a:latin typeface="Calibri"/>
            </a:endParaRPr>
          </a:p>
          <a:p>
            <a:pPr marL="91440" indent="-91080">
              <a:lnSpc>
                <a:spcPct val="90000"/>
              </a:lnSpc>
              <a:spcBef>
                <a:spcPts val="1199"/>
              </a:spcBef>
              <a:spcAft>
                <a:spcPts val="201"/>
              </a:spcAft>
              <a:buClr>
                <a:srgbClr val="99CB38"/>
              </a:buClr>
              <a:buFont typeface="Calibri"/>
              <a:buChar char=" "/>
            </a:pPr>
            <a:r>
              <a:rPr lang="es-ES" sz="2400" spc="-1">
                <a:solidFill>
                  <a:srgbClr val="000000"/>
                </a:solidFill>
                <a:latin typeface="Cambria Math"/>
                <a:ea typeface="Cambria Math"/>
              </a:rPr>
              <a:t>Vías respiratorias </a:t>
            </a:r>
            <a:r>
              <a:t/>
            </a:r>
            <a:br/>
            <a:r>
              <a:rPr lang="es-ES" sz="2400" spc="-1">
                <a:solidFill>
                  <a:srgbClr val="000000"/>
                </a:solidFill>
                <a:latin typeface="Cambria Math"/>
                <a:ea typeface="Cambria Math"/>
              </a:rPr>
              <a:t>                                       Bajas (laringe, tráquea y bronquios). </a:t>
            </a:r>
            <a:r>
              <a:t/>
            </a:r>
            <a:br/>
            <a:r>
              <a:t/>
            </a:r>
            <a:br/>
            <a:r>
              <a:rPr lang="es-ES" sz="2400" spc="-1">
                <a:solidFill>
                  <a:srgbClr val="000000"/>
                </a:solidFill>
                <a:latin typeface="Cambria Math"/>
              </a:rPr>
              <a:t> </a:t>
            </a:r>
            <a:endParaRPr lang="es-ES" sz="2400" spc="-1">
              <a:solidFill>
                <a:srgbClr val="404040"/>
              </a:solidFill>
              <a:latin typeface="Calibri"/>
            </a:endParaRPr>
          </a:p>
        </p:txBody>
      </p:sp>
      <p:sp>
        <p:nvSpPr>
          <p:cNvPr id="508" name="CustomShape 4"/>
          <p:cNvSpPr/>
          <p:nvPr/>
        </p:nvSpPr>
        <p:spPr>
          <a:xfrm>
            <a:off x="4133280" y="3285000"/>
            <a:ext cx="306000" cy="1872000"/>
          </a:xfrm>
          <a:prstGeom prst="leftBrace">
            <a:avLst>
              <a:gd name="adj1" fmla="val 39687"/>
              <a:gd name="adj2" fmla="val 50000"/>
            </a:avLst>
          </a:prstGeom>
          <a:noFill/>
          <a:ln w="28440">
            <a:solidFill>
              <a:schemeClr val="tx1"/>
            </a:solidFill>
            <a:roun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620082945"/>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4" name="Picture 2" descr="Lobulillo pulmonar"/>
          <p:cNvPicPr/>
          <p:nvPr/>
        </p:nvPicPr>
        <p:blipFill>
          <a:blip r:embed="rId3"/>
          <a:stretch/>
        </p:blipFill>
        <p:spPr>
          <a:xfrm>
            <a:off x="1992360" y="1628640"/>
            <a:ext cx="4320720" cy="4044600"/>
          </a:xfrm>
          <a:prstGeom prst="rect">
            <a:avLst/>
          </a:prstGeom>
          <a:ln>
            <a:noFill/>
          </a:ln>
        </p:spPr>
      </p:pic>
      <p:sp>
        <p:nvSpPr>
          <p:cNvPr id="995" name="CustomShape 1"/>
          <p:cNvSpPr/>
          <p:nvPr/>
        </p:nvSpPr>
        <p:spPr>
          <a:xfrm>
            <a:off x="3067697" y="571681"/>
            <a:ext cx="6595886" cy="829543"/>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s-CU" sz="2400" b="1" spc="-1">
                <a:solidFill>
                  <a:srgbClr val="000000"/>
                </a:solidFill>
                <a:latin typeface="Constantia"/>
              </a:rPr>
              <a:t>VIII. 2. Componentes del lobulillo pulmonar</a:t>
            </a:r>
            <a:endParaRPr lang="es-CU" sz="2400" spc="-1">
              <a:latin typeface="Arial"/>
            </a:endParaRPr>
          </a:p>
          <a:p>
            <a:pPr algn="ctr">
              <a:lnSpc>
                <a:spcPct val="100000"/>
              </a:lnSpc>
            </a:pPr>
            <a:r>
              <a:rPr lang="es-CU" sz="2400" b="1" spc="-1">
                <a:solidFill>
                  <a:srgbClr val="FF0000"/>
                </a:solidFill>
                <a:latin typeface="Constantia"/>
              </a:rPr>
              <a:t>(Porción respiratoria)</a:t>
            </a:r>
            <a:endParaRPr lang="es-CU" sz="2400" spc="-1">
              <a:latin typeface="Arial"/>
            </a:endParaRPr>
          </a:p>
        </p:txBody>
      </p:sp>
      <p:sp>
        <p:nvSpPr>
          <p:cNvPr id="996" name="CustomShape 2"/>
          <p:cNvSpPr/>
          <p:nvPr/>
        </p:nvSpPr>
        <p:spPr>
          <a:xfrm>
            <a:off x="5933281" y="2781361"/>
            <a:ext cx="337121" cy="460211"/>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b="1" spc="-1">
                <a:solidFill>
                  <a:srgbClr val="0000FF"/>
                </a:solidFill>
                <a:latin typeface="Calibri"/>
              </a:rPr>
              <a:t>1</a:t>
            </a:r>
            <a:endParaRPr lang="es-CU" sz="2400" spc="-1">
              <a:latin typeface="Arial"/>
            </a:endParaRPr>
          </a:p>
        </p:txBody>
      </p:sp>
      <p:sp>
        <p:nvSpPr>
          <p:cNvPr id="997" name="Line 3"/>
          <p:cNvSpPr/>
          <p:nvPr/>
        </p:nvSpPr>
        <p:spPr>
          <a:xfrm flipH="1">
            <a:off x="4872000" y="3141360"/>
            <a:ext cx="936360" cy="142920"/>
          </a:xfrm>
          <a:prstGeom prst="line">
            <a:avLst/>
          </a:prstGeom>
          <a:ln w="38160">
            <a:solidFill>
              <a:srgbClr val="0066FF"/>
            </a:solidFill>
            <a:round/>
            <a:tailEnd type="triangle" w="med" len="med"/>
          </a:ln>
        </p:spPr>
        <p:style>
          <a:lnRef idx="0">
            <a:scrgbClr r="0" g="0" b="0"/>
          </a:lnRef>
          <a:fillRef idx="0">
            <a:scrgbClr r="0" g="0" b="0"/>
          </a:fillRef>
          <a:effectRef idx="0">
            <a:scrgbClr r="0" g="0" b="0"/>
          </a:effectRef>
          <a:fontRef idx="minor"/>
        </p:style>
      </p:sp>
      <p:sp>
        <p:nvSpPr>
          <p:cNvPr id="998" name="CustomShape 4"/>
          <p:cNvSpPr/>
          <p:nvPr/>
        </p:nvSpPr>
        <p:spPr>
          <a:xfrm>
            <a:off x="6476521" y="3419641"/>
            <a:ext cx="337121" cy="460211"/>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b="1" spc="-1">
                <a:solidFill>
                  <a:srgbClr val="0000FF"/>
                </a:solidFill>
                <a:latin typeface="Calibri"/>
              </a:rPr>
              <a:t>2</a:t>
            </a:r>
            <a:endParaRPr lang="es-CU" sz="2400" spc="-1">
              <a:latin typeface="Arial"/>
            </a:endParaRPr>
          </a:p>
        </p:txBody>
      </p:sp>
      <p:sp>
        <p:nvSpPr>
          <p:cNvPr id="999" name="Line 5"/>
          <p:cNvSpPr/>
          <p:nvPr/>
        </p:nvSpPr>
        <p:spPr>
          <a:xfrm flipH="1">
            <a:off x="5016360" y="3716280"/>
            <a:ext cx="1366920" cy="144360"/>
          </a:xfrm>
          <a:prstGeom prst="line">
            <a:avLst/>
          </a:prstGeom>
          <a:ln w="38160">
            <a:solidFill>
              <a:srgbClr val="0066FF"/>
            </a:solidFill>
            <a:round/>
            <a:tailEnd type="triangle" w="med" len="med"/>
          </a:ln>
        </p:spPr>
        <p:style>
          <a:lnRef idx="0">
            <a:scrgbClr r="0" g="0" b="0"/>
          </a:lnRef>
          <a:fillRef idx="0">
            <a:scrgbClr r="0" g="0" b="0"/>
          </a:fillRef>
          <a:effectRef idx="0">
            <a:scrgbClr r="0" g="0" b="0"/>
          </a:effectRef>
          <a:fontRef idx="minor"/>
        </p:style>
      </p:sp>
      <p:sp>
        <p:nvSpPr>
          <p:cNvPr id="1000" name="CustomShape 6"/>
          <p:cNvSpPr/>
          <p:nvPr/>
        </p:nvSpPr>
        <p:spPr>
          <a:xfrm>
            <a:off x="6504601" y="4356001"/>
            <a:ext cx="337121" cy="460211"/>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b="1" spc="-1">
                <a:solidFill>
                  <a:srgbClr val="0000FF"/>
                </a:solidFill>
                <a:latin typeface="Calibri"/>
              </a:rPr>
              <a:t>3</a:t>
            </a:r>
            <a:endParaRPr lang="es-CU" sz="2400" spc="-1">
              <a:latin typeface="Arial"/>
            </a:endParaRPr>
          </a:p>
        </p:txBody>
      </p:sp>
      <p:sp>
        <p:nvSpPr>
          <p:cNvPr id="1001" name="CustomShape 7"/>
          <p:cNvSpPr/>
          <p:nvPr/>
        </p:nvSpPr>
        <p:spPr>
          <a:xfrm>
            <a:off x="6661560" y="5292720"/>
            <a:ext cx="335160" cy="45612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b="1" spc="-1">
                <a:solidFill>
                  <a:srgbClr val="0000FF"/>
                </a:solidFill>
                <a:latin typeface="Calibri"/>
              </a:rPr>
              <a:t>4</a:t>
            </a:r>
            <a:endParaRPr lang="es-CU" sz="2400" spc="-1">
              <a:latin typeface="Arial"/>
            </a:endParaRPr>
          </a:p>
        </p:txBody>
      </p:sp>
      <p:sp>
        <p:nvSpPr>
          <p:cNvPr id="1002" name="Line 8"/>
          <p:cNvSpPr/>
          <p:nvPr/>
        </p:nvSpPr>
        <p:spPr>
          <a:xfrm flipH="1" flipV="1">
            <a:off x="5881440" y="4572000"/>
            <a:ext cx="571680" cy="71280"/>
          </a:xfrm>
          <a:prstGeom prst="line">
            <a:avLst/>
          </a:prstGeom>
          <a:ln w="38160">
            <a:solidFill>
              <a:srgbClr val="0066FF"/>
            </a:solidFill>
            <a:round/>
            <a:tailEnd type="triangle" w="med" len="med"/>
          </a:ln>
        </p:spPr>
        <p:style>
          <a:lnRef idx="0">
            <a:scrgbClr r="0" g="0" b="0"/>
          </a:lnRef>
          <a:fillRef idx="0">
            <a:scrgbClr r="0" g="0" b="0"/>
          </a:fillRef>
          <a:effectRef idx="0">
            <a:scrgbClr r="0" g="0" b="0"/>
          </a:effectRef>
          <a:fontRef idx="minor"/>
        </p:style>
      </p:sp>
      <p:sp>
        <p:nvSpPr>
          <p:cNvPr id="1003" name="Line 9"/>
          <p:cNvSpPr/>
          <p:nvPr/>
        </p:nvSpPr>
        <p:spPr>
          <a:xfrm flipH="1" flipV="1">
            <a:off x="5448000" y="5157720"/>
            <a:ext cx="1224000" cy="431640"/>
          </a:xfrm>
          <a:prstGeom prst="line">
            <a:avLst/>
          </a:prstGeom>
          <a:ln w="38160">
            <a:solidFill>
              <a:srgbClr val="0066FF"/>
            </a:solidFill>
            <a:round/>
            <a:tailEnd type="triangle" w="med" len="med"/>
          </a:ln>
        </p:spPr>
        <p:style>
          <a:lnRef idx="0">
            <a:scrgbClr r="0" g="0" b="0"/>
          </a:lnRef>
          <a:fillRef idx="0">
            <a:scrgbClr r="0" g="0" b="0"/>
          </a:fillRef>
          <a:effectRef idx="0">
            <a:scrgbClr r="0" g="0" b="0"/>
          </a:effectRef>
          <a:fontRef idx="minor"/>
        </p:style>
      </p:sp>
      <p:sp>
        <p:nvSpPr>
          <p:cNvPr id="1004" name="CustomShape 10"/>
          <p:cNvSpPr/>
          <p:nvPr/>
        </p:nvSpPr>
        <p:spPr>
          <a:xfrm>
            <a:off x="5079360" y="1707120"/>
            <a:ext cx="3499920" cy="42840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noAutofit/>
          </a:bodyPr>
          <a:lstStyle/>
          <a:p>
            <a:pPr algn="r">
              <a:lnSpc>
                <a:spcPct val="100000"/>
              </a:lnSpc>
            </a:pPr>
            <a:r>
              <a:rPr lang="es-CU" sz="1400" b="1" spc="-1">
                <a:solidFill>
                  <a:srgbClr val="000000"/>
                </a:solidFill>
                <a:latin typeface="Tahoma"/>
                <a:ea typeface="ヒラギノ角ゴ Pro W3"/>
              </a:rPr>
              <a:t>20 a 25 divisiones hasta los alveolos</a:t>
            </a:r>
            <a:endParaRPr lang="es-CU" sz="1400" spc="-1">
              <a:latin typeface="Arial"/>
            </a:endParaRPr>
          </a:p>
        </p:txBody>
      </p:sp>
      <p:sp>
        <p:nvSpPr>
          <p:cNvPr id="1005" name="CustomShape 11"/>
          <p:cNvSpPr/>
          <p:nvPr/>
        </p:nvSpPr>
        <p:spPr>
          <a:xfrm>
            <a:off x="7252320" y="1779840"/>
            <a:ext cx="3205080" cy="5439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285840" indent="-285480" algn="just">
              <a:lnSpc>
                <a:spcPct val="150000"/>
              </a:lnSpc>
              <a:buClr>
                <a:srgbClr val="000000"/>
              </a:buClr>
              <a:buFont typeface="Wingdings" charset="2"/>
              <a:buChar char=""/>
            </a:pPr>
            <a:r>
              <a:rPr lang="es-CU" spc="-1">
                <a:solidFill>
                  <a:srgbClr val="000000"/>
                </a:solidFill>
                <a:latin typeface="Cambria Math"/>
                <a:ea typeface="Cambria Math"/>
              </a:rPr>
              <a:t>Unidad estructural y funcional del pulmón</a:t>
            </a:r>
            <a:endParaRPr lang="es-CU" spc="-1">
              <a:latin typeface="Arial"/>
            </a:endParaRPr>
          </a:p>
          <a:p>
            <a:pPr marL="285840" indent="-285480" algn="just">
              <a:lnSpc>
                <a:spcPct val="150000"/>
              </a:lnSpc>
              <a:buClr>
                <a:srgbClr val="000000"/>
              </a:buClr>
              <a:buFont typeface="Wingdings" charset="2"/>
              <a:buChar char=""/>
            </a:pPr>
            <a:r>
              <a:rPr lang="es-CU" spc="-1">
                <a:solidFill>
                  <a:srgbClr val="000000"/>
                </a:solidFill>
                <a:latin typeface="Cambria Math"/>
                <a:ea typeface="Cambria Math"/>
              </a:rPr>
              <a:t>Tiene forma piramidal, su vértice mira al hilio del pulmón y su base descansa en la pleura</a:t>
            </a:r>
            <a:endParaRPr lang="es-CU" spc="-1">
              <a:latin typeface="Arial"/>
            </a:endParaRPr>
          </a:p>
          <a:p>
            <a:pPr marL="285840" indent="-285480" algn="just">
              <a:lnSpc>
                <a:spcPct val="150000"/>
              </a:lnSpc>
              <a:buClr>
                <a:srgbClr val="000000"/>
              </a:buClr>
              <a:buFont typeface="Wingdings" charset="2"/>
              <a:buChar char=""/>
            </a:pPr>
            <a:r>
              <a:rPr lang="es-CU" spc="-1">
                <a:solidFill>
                  <a:srgbClr val="000000"/>
                </a:solidFill>
                <a:latin typeface="Cambria Math"/>
                <a:ea typeface="Cambria Math"/>
              </a:rPr>
              <a:t>Se origina a partir de un bronquiolo terminal que se acompaña de una rama de la arteria pulmonar y las restantes estructuras del hilio del pulmón..</a:t>
            </a:r>
            <a:endParaRPr lang="es-CU" spc="-1">
              <a:latin typeface="Arial"/>
            </a:endParaRPr>
          </a:p>
          <a:p>
            <a:pPr algn="just">
              <a:lnSpc>
                <a:spcPct val="150000"/>
              </a:lnSpc>
            </a:pPr>
            <a:endParaRPr lang="es-CU" spc="-1">
              <a:latin typeface="Arial"/>
            </a:endParaRPr>
          </a:p>
        </p:txBody>
      </p:sp>
      <p:sp>
        <p:nvSpPr>
          <p:cNvPr id="1006" name="TextShape 12"/>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3493188629"/>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7" name="Group 1"/>
          <p:cNvGrpSpPr/>
          <p:nvPr/>
        </p:nvGrpSpPr>
        <p:grpSpPr>
          <a:xfrm>
            <a:off x="1560360" y="115920"/>
            <a:ext cx="9378720" cy="6605280"/>
            <a:chOff x="36360" y="115920"/>
            <a:chExt cx="9378720" cy="6605280"/>
          </a:xfrm>
        </p:grpSpPr>
        <p:pic>
          <p:nvPicPr>
            <p:cNvPr id="1008" name="Picture 3" descr="23_09Figureb-U"/>
            <p:cNvPicPr/>
            <p:nvPr/>
          </p:nvPicPr>
          <p:blipFill>
            <a:blip r:embed="rId2"/>
            <a:stretch/>
          </p:blipFill>
          <p:spPr>
            <a:xfrm>
              <a:off x="63360" y="136440"/>
              <a:ext cx="7773480" cy="6584760"/>
            </a:xfrm>
            <a:prstGeom prst="rect">
              <a:avLst/>
            </a:prstGeom>
            <a:ln>
              <a:noFill/>
            </a:ln>
          </p:spPr>
        </p:pic>
        <p:sp>
          <p:nvSpPr>
            <p:cNvPr id="1009" name="CustomShape 2"/>
            <p:cNvSpPr/>
            <p:nvPr/>
          </p:nvSpPr>
          <p:spPr>
            <a:xfrm>
              <a:off x="1266840" y="260280"/>
              <a:ext cx="928440" cy="20772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noAutofit/>
            </a:bodyPr>
            <a:lstStyle/>
            <a:p>
              <a:pPr algn="r">
                <a:lnSpc>
                  <a:spcPct val="100000"/>
                </a:lnSpc>
              </a:pPr>
              <a:r>
                <a:rPr lang="es-CU" sz="1400" b="1" spc="-1">
                  <a:solidFill>
                    <a:srgbClr val="EE7B08"/>
                  </a:solidFill>
                  <a:latin typeface="Tahoma"/>
                  <a:ea typeface="ヒラギノ角ゴ Pro W3"/>
                </a:rPr>
                <a:t>Bronquiolo</a:t>
              </a:r>
              <a:endParaRPr lang="es-CU" sz="1400" spc="-1">
                <a:latin typeface="Arial"/>
              </a:endParaRPr>
            </a:p>
          </p:txBody>
        </p:sp>
        <p:sp>
          <p:nvSpPr>
            <p:cNvPr id="1010" name="CustomShape 3"/>
            <p:cNvSpPr/>
            <p:nvPr/>
          </p:nvSpPr>
          <p:spPr>
            <a:xfrm>
              <a:off x="539640" y="765000"/>
              <a:ext cx="1728360" cy="604440"/>
            </a:xfrm>
            <a:prstGeom prst="rect">
              <a:avLst/>
            </a:prstGeom>
            <a:noFill/>
            <a:ln w="9360">
              <a:noFill/>
            </a:ln>
          </p:spPr>
          <p:style>
            <a:lnRef idx="0">
              <a:scrgbClr r="0" g="0" b="0"/>
            </a:lnRef>
            <a:fillRef idx="0">
              <a:scrgbClr r="0" g="0" b="0"/>
            </a:fillRef>
            <a:effectRef idx="0">
              <a:scrgbClr r="0" g="0" b="0"/>
            </a:effectRef>
            <a:fontRef idx="minor"/>
          </p:style>
          <p:txBody>
            <a:bodyPr wrap="none" lIns="0" tIns="0" rIns="0" bIns="0">
              <a:noAutofit/>
            </a:bodyPr>
            <a:lstStyle/>
            <a:p>
              <a:pPr algn="r">
                <a:lnSpc>
                  <a:spcPct val="100000"/>
                </a:lnSpc>
              </a:pPr>
              <a:r>
                <a:rPr lang="es-CU" sz="1400" b="1" spc="-1">
                  <a:solidFill>
                    <a:srgbClr val="FC182E"/>
                  </a:solidFill>
                  <a:latin typeface="Tahoma"/>
                  <a:ea typeface="ヒラギノ角ゴ Pro W3"/>
                </a:rPr>
                <a:t>Arteria bronquial</a:t>
              </a:r>
              <a:r>
                <a:rPr lang="es-CU" sz="1400" b="1" spc="-1">
                  <a:solidFill>
                    <a:srgbClr val="000000"/>
                  </a:solidFill>
                  <a:latin typeface="Tahoma"/>
                  <a:ea typeface="ヒラギノ角ゴ Pro W3"/>
                </a:rPr>
                <a:t>,</a:t>
              </a:r>
              <a:endParaRPr lang="es-CU" sz="1400" spc="-1">
                <a:latin typeface="Arial"/>
              </a:endParaRPr>
            </a:p>
            <a:p>
              <a:pPr algn="r">
                <a:lnSpc>
                  <a:spcPct val="100000"/>
                </a:lnSpc>
              </a:pPr>
              <a:r>
                <a:rPr lang="es-CU" sz="1400" b="1" spc="-1">
                  <a:solidFill>
                    <a:srgbClr val="000000"/>
                  </a:solidFill>
                  <a:latin typeface="Tahoma"/>
                  <a:ea typeface="ヒラギノ角ゴ Pro W3"/>
                </a:rPr>
                <a:t> </a:t>
              </a:r>
              <a:r>
                <a:rPr lang="es-CU" sz="1400" b="1" spc="-1">
                  <a:solidFill>
                    <a:srgbClr val="0000FF"/>
                  </a:solidFill>
                  <a:latin typeface="Tahoma"/>
                  <a:ea typeface="ヒラギノ角ゴ Pro W3"/>
                </a:rPr>
                <a:t>vena </a:t>
              </a:r>
              <a:r>
                <a:rPr lang="es-CU" sz="1400" b="1" spc="-1">
                  <a:solidFill>
                    <a:srgbClr val="000000"/>
                  </a:solidFill>
                  <a:latin typeface="Tahoma"/>
                  <a:ea typeface="ヒラギノ角ゴ Pro W3"/>
                </a:rPr>
                <a:t>y</a:t>
              </a:r>
              <a:endParaRPr lang="es-CU" sz="1400" spc="-1">
                <a:latin typeface="Arial"/>
              </a:endParaRPr>
            </a:p>
            <a:p>
              <a:pPr algn="r">
                <a:lnSpc>
                  <a:spcPct val="90000"/>
                </a:lnSpc>
              </a:pPr>
              <a:r>
                <a:rPr lang="es-CU" sz="1400" b="1" spc="-1">
                  <a:solidFill>
                    <a:srgbClr val="FFFF00"/>
                  </a:solidFill>
                  <a:latin typeface="Tahoma"/>
                  <a:ea typeface="ヒラギノ角ゴ Pro W3"/>
                </a:rPr>
                <a:t>nervio</a:t>
              </a:r>
              <a:r>
                <a:rPr lang="es-CU" sz="1400" b="1" spc="-1">
                  <a:solidFill>
                    <a:srgbClr val="000000"/>
                  </a:solidFill>
                  <a:latin typeface="Tahoma"/>
                  <a:ea typeface="ヒラギノ角ゴ Pro W3"/>
                </a:rPr>
                <a:t> </a:t>
              </a:r>
              <a:endParaRPr lang="es-CU" sz="1400" spc="-1">
                <a:latin typeface="Arial"/>
              </a:endParaRPr>
            </a:p>
          </p:txBody>
        </p:sp>
        <p:sp>
          <p:nvSpPr>
            <p:cNvPr id="1011" name="CustomShape 4"/>
            <p:cNvSpPr/>
            <p:nvPr/>
          </p:nvSpPr>
          <p:spPr>
            <a:xfrm>
              <a:off x="1249200" y="1628640"/>
              <a:ext cx="910800" cy="4042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noAutofit/>
            </a:bodyPr>
            <a:lstStyle/>
            <a:p>
              <a:pPr algn="r">
                <a:lnSpc>
                  <a:spcPct val="100000"/>
                </a:lnSpc>
              </a:pPr>
              <a:r>
                <a:rPr lang="es-CU" sz="1400" b="1" spc="-1">
                  <a:solidFill>
                    <a:srgbClr val="EE7B08"/>
                  </a:solidFill>
                  <a:latin typeface="Tahoma"/>
                  <a:ea typeface="ヒラギノ角ゴ Pro W3"/>
                </a:rPr>
                <a:t>Bronquiolo </a:t>
              </a:r>
              <a:endParaRPr lang="es-CU" sz="1400" spc="-1">
                <a:latin typeface="Arial"/>
              </a:endParaRPr>
            </a:p>
            <a:p>
              <a:pPr algn="r">
                <a:lnSpc>
                  <a:spcPct val="100000"/>
                </a:lnSpc>
              </a:pPr>
              <a:r>
                <a:rPr lang="es-CU" sz="1400" b="1" spc="-1">
                  <a:solidFill>
                    <a:srgbClr val="EE7B08"/>
                  </a:solidFill>
                  <a:latin typeface="Tahoma"/>
                  <a:ea typeface="ヒラギノ角ゴ Pro W3"/>
                </a:rPr>
                <a:t>terminal</a:t>
              </a:r>
              <a:endParaRPr lang="es-CU" sz="1400" spc="-1">
                <a:latin typeface="Arial"/>
              </a:endParaRPr>
            </a:p>
          </p:txBody>
        </p:sp>
        <p:sp>
          <p:nvSpPr>
            <p:cNvPr id="1012" name="CustomShape 5"/>
            <p:cNvSpPr/>
            <p:nvPr/>
          </p:nvSpPr>
          <p:spPr>
            <a:xfrm>
              <a:off x="1179360" y="2184480"/>
              <a:ext cx="983880" cy="41400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noAutofit/>
            </a:bodyPr>
            <a:lstStyle/>
            <a:p>
              <a:pPr algn="r">
                <a:lnSpc>
                  <a:spcPct val="100000"/>
                </a:lnSpc>
              </a:pPr>
              <a:r>
                <a:rPr lang="es-CU" sz="1400" b="1" spc="-1">
                  <a:solidFill>
                    <a:srgbClr val="EE7B08"/>
                  </a:solidFill>
                  <a:latin typeface="Tahoma"/>
                  <a:ea typeface="ヒラギノ角ゴ Pro W3"/>
                </a:rPr>
                <a:t>Bronquiolo </a:t>
              </a:r>
              <a:endParaRPr lang="es-CU" sz="1400" spc="-1">
                <a:latin typeface="Arial"/>
              </a:endParaRPr>
            </a:p>
            <a:p>
              <a:pPr algn="r">
                <a:lnSpc>
                  <a:spcPct val="100000"/>
                </a:lnSpc>
              </a:pPr>
              <a:r>
                <a:rPr lang="es-CU" sz="1400" b="1" spc="-1">
                  <a:solidFill>
                    <a:srgbClr val="EE7B08"/>
                  </a:solidFill>
                  <a:latin typeface="Tahoma"/>
                  <a:ea typeface="ヒラギノ角ゴ Pro W3"/>
                </a:rPr>
                <a:t>respiratorio</a:t>
              </a:r>
              <a:endParaRPr lang="es-CU" sz="1400" spc="-1">
                <a:latin typeface="Arial"/>
              </a:endParaRPr>
            </a:p>
          </p:txBody>
        </p:sp>
        <p:sp>
          <p:nvSpPr>
            <p:cNvPr id="1013" name="CustomShape 6"/>
            <p:cNvSpPr/>
            <p:nvPr/>
          </p:nvSpPr>
          <p:spPr>
            <a:xfrm>
              <a:off x="1030320" y="2670120"/>
              <a:ext cx="1139400" cy="1918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noAutofit/>
            </a:bodyPr>
            <a:lstStyle/>
            <a:p>
              <a:pPr algn="r">
                <a:lnSpc>
                  <a:spcPct val="100000"/>
                </a:lnSpc>
              </a:pPr>
              <a:r>
                <a:rPr lang="es-CU" sz="1400" b="1" spc="-1">
                  <a:solidFill>
                    <a:srgbClr val="000000"/>
                  </a:solidFill>
                  <a:latin typeface="Tahoma"/>
                  <a:ea typeface="ヒラギノ角ゴ Pro W3"/>
                </a:rPr>
                <a:t>Fibras elásticas</a:t>
              </a:r>
              <a:endParaRPr lang="es-CU" sz="1400" spc="-1">
                <a:latin typeface="Arial"/>
              </a:endParaRPr>
            </a:p>
          </p:txBody>
        </p:sp>
        <p:sp>
          <p:nvSpPr>
            <p:cNvPr id="1014" name="CustomShape 7"/>
            <p:cNvSpPr/>
            <p:nvPr/>
          </p:nvSpPr>
          <p:spPr>
            <a:xfrm>
              <a:off x="1414440" y="2952720"/>
              <a:ext cx="748800" cy="4204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noAutofit/>
            </a:bodyPr>
            <a:lstStyle/>
            <a:p>
              <a:pPr algn="r">
                <a:lnSpc>
                  <a:spcPct val="100000"/>
                </a:lnSpc>
              </a:pPr>
              <a:r>
                <a:rPr lang="es-CU" sz="1400" b="1" spc="-1">
                  <a:solidFill>
                    <a:srgbClr val="000000"/>
                  </a:solidFill>
                  <a:latin typeface="Tahoma"/>
                  <a:ea typeface="ヒラギノ角ゴ Pro W3"/>
                </a:rPr>
                <a:t>Lecho </a:t>
              </a:r>
              <a:endParaRPr lang="es-CU" sz="1400" spc="-1">
                <a:latin typeface="Arial"/>
              </a:endParaRPr>
            </a:p>
            <a:p>
              <a:pPr algn="r">
                <a:lnSpc>
                  <a:spcPct val="100000"/>
                </a:lnSpc>
              </a:pPr>
              <a:r>
                <a:rPr lang="es-CU" sz="1400" b="1" spc="-1">
                  <a:solidFill>
                    <a:srgbClr val="000000"/>
                  </a:solidFill>
                  <a:latin typeface="Tahoma"/>
                  <a:ea typeface="ヒラギノ角ゴ Pro W3"/>
                </a:rPr>
                <a:t>capilar</a:t>
              </a:r>
              <a:endParaRPr lang="es-CU" sz="1400" spc="-1">
                <a:latin typeface="Arial"/>
              </a:endParaRPr>
            </a:p>
          </p:txBody>
        </p:sp>
        <p:sp>
          <p:nvSpPr>
            <p:cNvPr id="1015" name="CustomShape 8"/>
            <p:cNvSpPr/>
            <p:nvPr/>
          </p:nvSpPr>
          <p:spPr>
            <a:xfrm>
              <a:off x="36360" y="3124080"/>
              <a:ext cx="964800" cy="5950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noAutofit/>
            </a:bodyPr>
            <a:lstStyle/>
            <a:p>
              <a:pPr algn="r">
                <a:lnSpc>
                  <a:spcPct val="100000"/>
                </a:lnSpc>
              </a:pPr>
              <a:r>
                <a:rPr lang="es-CU" sz="1400" b="1" spc="-1">
                  <a:solidFill>
                    <a:srgbClr val="000000"/>
                  </a:solidFill>
                  <a:latin typeface="Tahoma"/>
                  <a:ea typeface="ヒラギノ角ゴ Pro W3"/>
                </a:rPr>
                <a:t>Vena</a:t>
              </a:r>
              <a:endParaRPr lang="es-CU" sz="1400" spc="-1">
                <a:latin typeface="Arial"/>
              </a:endParaRPr>
            </a:p>
            <a:p>
              <a:pPr algn="r">
                <a:lnSpc>
                  <a:spcPct val="100000"/>
                </a:lnSpc>
              </a:pPr>
              <a:r>
                <a:rPr lang="es-CU" sz="1400" b="1" spc="-1">
                  <a:solidFill>
                    <a:srgbClr val="000000"/>
                  </a:solidFill>
                  <a:latin typeface="Tahoma"/>
                  <a:ea typeface="ヒラギノ角ゴ Pro W3"/>
                </a:rPr>
                <a:t> pulmonar</a:t>
              </a:r>
              <a:endParaRPr lang="es-CU" sz="1400" spc="-1">
                <a:latin typeface="Arial"/>
              </a:endParaRPr>
            </a:p>
          </p:txBody>
        </p:sp>
        <p:sp>
          <p:nvSpPr>
            <p:cNvPr id="1016" name="CustomShape 9"/>
            <p:cNvSpPr/>
            <p:nvPr/>
          </p:nvSpPr>
          <p:spPr>
            <a:xfrm>
              <a:off x="4687920" y="347760"/>
              <a:ext cx="912600" cy="56628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noAutofit/>
            </a:bodyPr>
            <a:lstStyle/>
            <a:p>
              <a:pPr>
                <a:lnSpc>
                  <a:spcPct val="100000"/>
                </a:lnSpc>
              </a:pPr>
              <a:r>
                <a:rPr lang="es-CU" sz="1400" b="1" spc="-1">
                  <a:solidFill>
                    <a:srgbClr val="000000"/>
                  </a:solidFill>
                  <a:latin typeface="Tahoma"/>
                  <a:ea typeface="ヒラギノ角ゴ Pro W3"/>
                </a:rPr>
                <a:t>Arteria</a:t>
              </a:r>
              <a:endParaRPr lang="es-CU" sz="1400" spc="-1">
                <a:latin typeface="Arial"/>
              </a:endParaRPr>
            </a:p>
            <a:p>
              <a:pPr>
                <a:lnSpc>
                  <a:spcPct val="100000"/>
                </a:lnSpc>
              </a:pPr>
              <a:r>
                <a:rPr lang="es-CU" sz="1400" b="1" spc="-1">
                  <a:solidFill>
                    <a:srgbClr val="000000"/>
                  </a:solidFill>
                  <a:latin typeface="Tahoma"/>
                  <a:ea typeface="ヒラギノ角ゴ Pro W3"/>
                </a:rPr>
                <a:t> pulmonar</a:t>
              </a:r>
              <a:endParaRPr lang="es-CU" sz="1400" spc="-1">
                <a:latin typeface="Arial"/>
              </a:endParaRPr>
            </a:p>
          </p:txBody>
        </p:sp>
        <p:sp>
          <p:nvSpPr>
            <p:cNvPr id="1017" name="CustomShape 10"/>
            <p:cNvSpPr/>
            <p:nvPr/>
          </p:nvSpPr>
          <p:spPr>
            <a:xfrm>
              <a:off x="4681440" y="1209600"/>
              <a:ext cx="1114200" cy="27432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noAutofit/>
            </a:bodyPr>
            <a:lstStyle/>
            <a:p>
              <a:pPr>
                <a:lnSpc>
                  <a:spcPct val="100000"/>
                </a:lnSpc>
              </a:pPr>
              <a:r>
                <a:rPr lang="es-CU" sz="1400" b="1" spc="-1">
                  <a:solidFill>
                    <a:srgbClr val="000000"/>
                  </a:solidFill>
                  <a:latin typeface="Tahoma"/>
                  <a:ea typeface="ヒラギノ角ゴ Pro W3"/>
                </a:rPr>
                <a:t>Músculo liso</a:t>
              </a:r>
              <a:endParaRPr lang="es-CU" sz="1400" spc="-1">
                <a:latin typeface="Arial"/>
              </a:endParaRPr>
            </a:p>
          </p:txBody>
        </p:sp>
        <p:sp>
          <p:nvSpPr>
            <p:cNvPr id="1018" name="CustomShape 11"/>
            <p:cNvSpPr/>
            <p:nvPr/>
          </p:nvSpPr>
          <p:spPr>
            <a:xfrm>
              <a:off x="4248000" y="3006720"/>
              <a:ext cx="717120" cy="18072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noAutofit/>
            </a:bodyPr>
            <a:lstStyle/>
            <a:p>
              <a:pPr>
                <a:lnSpc>
                  <a:spcPct val="100000"/>
                </a:lnSpc>
              </a:pPr>
              <a:r>
                <a:rPr lang="es-CU" sz="1400" b="1" spc="-1">
                  <a:solidFill>
                    <a:srgbClr val="000000"/>
                  </a:solidFill>
                  <a:latin typeface="Tahoma"/>
                  <a:ea typeface="ヒラギノ角ゴ Pro W3"/>
                </a:rPr>
                <a:t>Arteriola</a:t>
              </a:r>
              <a:endParaRPr lang="es-CU" sz="1400" spc="-1">
                <a:latin typeface="Arial"/>
              </a:endParaRPr>
            </a:p>
          </p:txBody>
        </p:sp>
        <p:sp>
          <p:nvSpPr>
            <p:cNvPr id="1019" name="CustomShape 12"/>
            <p:cNvSpPr/>
            <p:nvPr/>
          </p:nvSpPr>
          <p:spPr>
            <a:xfrm>
              <a:off x="5734080" y="3103560"/>
              <a:ext cx="1071360" cy="32976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noAutofit/>
            </a:bodyPr>
            <a:lstStyle/>
            <a:p>
              <a:pPr>
                <a:lnSpc>
                  <a:spcPct val="100000"/>
                </a:lnSpc>
              </a:pPr>
              <a:r>
                <a:rPr lang="es-CU" sz="1400" b="1" spc="-1">
                  <a:solidFill>
                    <a:srgbClr val="000000"/>
                  </a:solidFill>
                  <a:latin typeface="Tahoma"/>
                  <a:ea typeface="ヒラギノ角ゴ Pro W3"/>
                </a:rPr>
                <a:t>Vaso linfático </a:t>
              </a:r>
              <a:endParaRPr lang="es-CU" sz="1400" spc="-1">
                <a:latin typeface="Arial"/>
              </a:endParaRPr>
            </a:p>
          </p:txBody>
        </p:sp>
        <p:sp>
          <p:nvSpPr>
            <p:cNvPr id="1020" name="CustomShape 13"/>
            <p:cNvSpPr/>
            <p:nvPr/>
          </p:nvSpPr>
          <p:spPr>
            <a:xfrm>
              <a:off x="4484520" y="3408480"/>
              <a:ext cx="684000" cy="39024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noAutofit/>
            </a:bodyPr>
            <a:lstStyle/>
            <a:p>
              <a:pPr>
                <a:lnSpc>
                  <a:spcPct val="100000"/>
                </a:lnSpc>
              </a:pPr>
              <a:r>
                <a:rPr lang="es-CU" sz="1400" b="1" spc="-1">
                  <a:solidFill>
                    <a:srgbClr val="EE7B08"/>
                  </a:solidFill>
                  <a:latin typeface="Tahoma"/>
                  <a:ea typeface="ヒラギノ角ゴ Pro W3"/>
                </a:rPr>
                <a:t>Conducto </a:t>
              </a:r>
              <a:endParaRPr lang="es-CU" sz="1400" spc="-1">
                <a:latin typeface="Arial"/>
              </a:endParaRPr>
            </a:p>
            <a:p>
              <a:pPr>
                <a:lnSpc>
                  <a:spcPct val="100000"/>
                </a:lnSpc>
              </a:pPr>
              <a:r>
                <a:rPr lang="es-CU" sz="1400" b="1" spc="-1">
                  <a:solidFill>
                    <a:srgbClr val="EE7B08"/>
                  </a:solidFill>
                  <a:latin typeface="Tahoma"/>
                  <a:ea typeface="ヒラギノ角ゴ Pro W3"/>
                </a:rPr>
                <a:t>alveolar</a:t>
              </a:r>
              <a:endParaRPr lang="es-CU" sz="1400" spc="-1">
                <a:latin typeface="Arial"/>
              </a:endParaRPr>
            </a:p>
          </p:txBody>
        </p:sp>
        <p:sp>
          <p:nvSpPr>
            <p:cNvPr id="1021" name="CustomShape 14"/>
            <p:cNvSpPr/>
            <p:nvPr/>
          </p:nvSpPr>
          <p:spPr>
            <a:xfrm>
              <a:off x="5735520" y="3687840"/>
              <a:ext cx="606240" cy="20124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noAutofit/>
            </a:bodyPr>
            <a:lstStyle/>
            <a:p>
              <a:pPr>
                <a:lnSpc>
                  <a:spcPct val="100000"/>
                </a:lnSpc>
              </a:pPr>
              <a:r>
                <a:rPr lang="es-CU" sz="1400" b="1" spc="-1">
                  <a:solidFill>
                    <a:srgbClr val="EE7B08"/>
                  </a:solidFill>
                  <a:latin typeface="Tahoma"/>
                  <a:ea typeface="ヒラギノ角ゴ Pro W3"/>
                </a:rPr>
                <a:t>Alvéolos</a:t>
              </a:r>
              <a:endParaRPr lang="es-CU" sz="1400" spc="-1">
                <a:latin typeface="Arial"/>
              </a:endParaRPr>
            </a:p>
          </p:txBody>
        </p:sp>
        <p:sp>
          <p:nvSpPr>
            <p:cNvPr id="1022" name="CustomShape 15"/>
            <p:cNvSpPr/>
            <p:nvPr/>
          </p:nvSpPr>
          <p:spPr>
            <a:xfrm>
              <a:off x="6524640" y="4235400"/>
              <a:ext cx="1042560" cy="23940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noAutofit/>
            </a:bodyPr>
            <a:lstStyle/>
            <a:p>
              <a:pPr>
                <a:lnSpc>
                  <a:spcPct val="100000"/>
                </a:lnSpc>
              </a:pPr>
              <a:r>
                <a:rPr lang="es-CU" sz="1400" b="1" spc="-1">
                  <a:solidFill>
                    <a:srgbClr val="EE7B08"/>
                  </a:solidFill>
                  <a:latin typeface="Tahoma"/>
                  <a:ea typeface="ヒラギノ角ゴ Pro W3"/>
                </a:rPr>
                <a:t>Saco alveolar</a:t>
              </a:r>
              <a:endParaRPr lang="es-CU" sz="1400" spc="-1">
                <a:latin typeface="Arial"/>
              </a:endParaRPr>
            </a:p>
          </p:txBody>
        </p:sp>
        <p:sp>
          <p:nvSpPr>
            <p:cNvPr id="1023" name="CustomShape 16"/>
            <p:cNvSpPr/>
            <p:nvPr/>
          </p:nvSpPr>
          <p:spPr>
            <a:xfrm>
              <a:off x="6531120" y="4581360"/>
              <a:ext cx="1014120" cy="41256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noAutofit/>
            </a:bodyPr>
            <a:lstStyle/>
            <a:p>
              <a:pPr>
                <a:lnSpc>
                  <a:spcPct val="100000"/>
                </a:lnSpc>
              </a:pPr>
              <a:r>
                <a:rPr lang="es-CU" sz="1400" b="1" spc="-1">
                  <a:solidFill>
                    <a:srgbClr val="000000"/>
                  </a:solidFill>
                  <a:latin typeface="Tahoma"/>
                  <a:ea typeface="ヒラギノ角ゴ Pro W3"/>
                </a:rPr>
                <a:t>Septum </a:t>
              </a:r>
              <a:endParaRPr lang="es-CU" sz="1400" spc="-1">
                <a:latin typeface="Arial"/>
              </a:endParaRPr>
            </a:p>
            <a:p>
              <a:pPr>
                <a:lnSpc>
                  <a:spcPct val="100000"/>
                </a:lnSpc>
              </a:pPr>
              <a:r>
                <a:rPr lang="es-CU" sz="1400" b="1" spc="-1">
                  <a:solidFill>
                    <a:srgbClr val="000000"/>
                  </a:solidFill>
                  <a:latin typeface="Tahoma"/>
                  <a:ea typeface="ヒラギノ角ゴ Pro W3"/>
                </a:rPr>
                <a:t>Interlobular</a:t>
              </a:r>
              <a:endParaRPr lang="es-CU" sz="1400" spc="-1">
                <a:latin typeface="Arial"/>
              </a:endParaRPr>
            </a:p>
            <a:p>
              <a:pPr>
                <a:lnSpc>
                  <a:spcPct val="90000"/>
                </a:lnSpc>
              </a:pPr>
              <a:endParaRPr lang="es-CU" sz="1400" spc="-1">
                <a:latin typeface="Arial"/>
              </a:endParaRPr>
            </a:p>
          </p:txBody>
        </p:sp>
        <p:sp>
          <p:nvSpPr>
            <p:cNvPr id="1024" name="CustomShape 17"/>
            <p:cNvSpPr/>
            <p:nvPr/>
          </p:nvSpPr>
          <p:spPr>
            <a:xfrm>
              <a:off x="6534000" y="5114880"/>
              <a:ext cx="1272960" cy="21384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noAutofit/>
            </a:bodyPr>
            <a:lstStyle/>
            <a:p>
              <a:pPr>
                <a:lnSpc>
                  <a:spcPct val="100000"/>
                </a:lnSpc>
              </a:pPr>
              <a:r>
                <a:rPr lang="es-CU" sz="1400" b="1" spc="-1">
                  <a:solidFill>
                    <a:srgbClr val="000000"/>
                  </a:solidFill>
                  <a:latin typeface="Tahoma"/>
                  <a:ea typeface="ヒラギノ角ゴ Pro W3"/>
                </a:rPr>
                <a:t>Pleura visceral </a:t>
              </a:r>
              <a:endParaRPr lang="es-CU" sz="1400" spc="-1">
                <a:latin typeface="Arial"/>
              </a:endParaRPr>
            </a:p>
          </p:txBody>
        </p:sp>
        <p:sp>
          <p:nvSpPr>
            <p:cNvPr id="1025" name="CustomShape 18"/>
            <p:cNvSpPr/>
            <p:nvPr/>
          </p:nvSpPr>
          <p:spPr>
            <a:xfrm>
              <a:off x="6534000" y="5410080"/>
              <a:ext cx="1158480" cy="23292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noAutofit/>
            </a:bodyPr>
            <a:lstStyle/>
            <a:p>
              <a:pPr>
                <a:lnSpc>
                  <a:spcPct val="100000"/>
                </a:lnSpc>
              </a:pPr>
              <a:r>
                <a:rPr lang="es-CU" sz="1400" b="1" spc="-1">
                  <a:solidFill>
                    <a:srgbClr val="000000"/>
                  </a:solidFill>
                  <a:latin typeface="Tahoma"/>
                  <a:ea typeface="ヒラギノ角ゴ Pro W3"/>
                </a:rPr>
                <a:t>Cavidad pleural</a:t>
              </a:r>
              <a:endParaRPr lang="es-CU" sz="1400" spc="-1">
                <a:latin typeface="Arial"/>
              </a:endParaRPr>
            </a:p>
          </p:txBody>
        </p:sp>
        <p:sp>
          <p:nvSpPr>
            <p:cNvPr id="1026" name="CustomShape 19"/>
            <p:cNvSpPr/>
            <p:nvPr/>
          </p:nvSpPr>
          <p:spPr>
            <a:xfrm>
              <a:off x="6540480" y="5711760"/>
              <a:ext cx="1272960" cy="232920"/>
            </a:xfrm>
            <a:prstGeom prst="rect">
              <a:avLst/>
            </a:prstGeom>
            <a:noFill/>
            <a:ln>
              <a:noFill/>
            </a:ln>
          </p:spPr>
          <p:style>
            <a:lnRef idx="0">
              <a:scrgbClr r="0" g="0" b="0"/>
            </a:lnRef>
            <a:fillRef idx="0">
              <a:scrgbClr r="0" g="0" b="0"/>
            </a:fillRef>
            <a:effectRef idx="0">
              <a:scrgbClr r="0" g="0" b="0"/>
            </a:effectRef>
            <a:fontRef idx="minor"/>
          </p:style>
          <p:txBody>
            <a:bodyPr wrap="none" lIns="0" tIns="0" rIns="0" bIns="0">
              <a:noAutofit/>
            </a:bodyPr>
            <a:lstStyle/>
            <a:p>
              <a:pPr>
                <a:lnSpc>
                  <a:spcPct val="100000"/>
                </a:lnSpc>
              </a:pPr>
              <a:r>
                <a:rPr lang="es-CU" sz="1400" b="1" spc="-1">
                  <a:solidFill>
                    <a:srgbClr val="000000"/>
                  </a:solidFill>
                  <a:latin typeface="Tahoma"/>
                  <a:ea typeface="ヒラギノ角ゴ Pro W3"/>
                </a:rPr>
                <a:t>Pleura parietal</a:t>
              </a:r>
              <a:endParaRPr lang="es-CU" sz="1400" spc="-1">
                <a:latin typeface="Arial"/>
              </a:endParaRPr>
            </a:p>
          </p:txBody>
        </p:sp>
        <p:sp>
          <p:nvSpPr>
            <p:cNvPr id="1027" name="Line 20"/>
            <p:cNvSpPr/>
            <p:nvPr/>
          </p:nvSpPr>
          <p:spPr>
            <a:xfrm>
              <a:off x="2268360" y="404640"/>
              <a:ext cx="790560" cy="328680"/>
            </a:xfrm>
            <a:prstGeom prst="line">
              <a:avLst/>
            </a:prstGeom>
            <a:ln w="12600">
              <a:solidFill>
                <a:schemeClr val="tx1"/>
              </a:solidFill>
              <a:round/>
            </a:ln>
          </p:spPr>
          <p:style>
            <a:lnRef idx="0">
              <a:scrgbClr r="0" g="0" b="0"/>
            </a:lnRef>
            <a:fillRef idx="0">
              <a:scrgbClr r="0" g="0" b="0"/>
            </a:fillRef>
            <a:effectRef idx="0">
              <a:scrgbClr r="0" g="0" b="0"/>
            </a:effectRef>
            <a:fontRef idx="minor"/>
          </p:style>
        </p:sp>
        <p:sp>
          <p:nvSpPr>
            <p:cNvPr id="1028" name="Line 21"/>
            <p:cNvSpPr/>
            <p:nvPr/>
          </p:nvSpPr>
          <p:spPr>
            <a:xfrm>
              <a:off x="2220840" y="1019160"/>
              <a:ext cx="415800" cy="304560"/>
            </a:xfrm>
            <a:prstGeom prst="line">
              <a:avLst/>
            </a:prstGeom>
            <a:ln w="12600">
              <a:solidFill>
                <a:schemeClr val="tx1"/>
              </a:solidFill>
              <a:round/>
            </a:ln>
          </p:spPr>
          <p:style>
            <a:lnRef idx="0">
              <a:scrgbClr r="0" g="0" b="0"/>
            </a:lnRef>
            <a:fillRef idx="0">
              <a:scrgbClr r="0" g="0" b="0"/>
            </a:fillRef>
            <a:effectRef idx="0">
              <a:scrgbClr r="0" g="0" b="0"/>
            </a:effectRef>
            <a:fontRef idx="minor"/>
          </p:style>
        </p:sp>
        <p:sp>
          <p:nvSpPr>
            <p:cNvPr id="1029" name="Line 22"/>
            <p:cNvSpPr/>
            <p:nvPr/>
          </p:nvSpPr>
          <p:spPr>
            <a:xfrm>
              <a:off x="2211120" y="1015920"/>
              <a:ext cx="628560" cy="0"/>
            </a:xfrm>
            <a:prstGeom prst="line">
              <a:avLst/>
            </a:prstGeom>
            <a:ln w="12600">
              <a:solidFill>
                <a:schemeClr val="tx1"/>
              </a:solidFill>
              <a:round/>
            </a:ln>
          </p:spPr>
          <p:style>
            <a:lnRef idx="0">
              <a:scrgbClr r="0" g="0" b="0"/>
            </a:lnRef>
            <a:fillRef idx="0">
              <a:scrgbClr r="0" g="0" b="0"/>
            </a:fillRef>
            <a:effectRef idx="0">
              <a:scrgbClr r="0" g="0" b="0"/>
            </a:effectRef>
            <a:fontRef idx="minor"/>
          </p:style>
        </p:sp>
        <p:sp>
          <p:nvSpPr>
            <p:cNvPr id="1030" name="Line 23"/>
            <p:cNvSpPr/>
            <p:nvPr/>
          </p:nvSpPr>
          <p:spPr>
            <a:xfrm>
              <a:off x="2220840" y="1019160"/>
              <a:ext cx="577800" cy="225360"/>
            </a:xfrm>
            <a:prstGeom prst="line">
              <a:avLst/>
            </a:prstGeom>
            <a:ln w="12600">
              <a:solidFill>
                <a:schemeClr val="tx1"/>
              </a:solidFill>
              <a:round/>
            </a:ln>
          </p:spPr>
          <p:style>
            <a:lnRef idx="0">
              <a:scrgbClr r="0" g="0" b="0"/>
            </a:lnRef>
            <a:fillRef idx="0">
              <a:scrgbClr r="0" g="0" b="0"/>
            </a:fillRef>
            <a:effectRef idx="0">
              <a:scrgbClr r="0" g="0" b="0"/>
            </a:effectRef>
            <a:fontRef idx="minor"/>
          </p:style>
        </p:sp>
        <p:sp>
          <p:nvSpPr>
            <p:cNvPr id="1031" name="Line 24"/>
            <p:cNvSpPr/>
            <p:nvPr/>
          </p:nvSpPr>
          <p:spPr>
            <a:xfrm>
              <a:off x="2198520" y="1830240"/>
              <a:ext cx="196920" cy="0"/>
            </a:xfrm>
            <a:prstGeom prst="line">
              <a:avLst/>
            </a:prstGeom>
            <a:ln w="12600">
              <a:solidFill>
                <a:schemeClr val="tx1"/>
              </a:solidFill>
              <a:round/>
            </a:ln>
          </p:spPr>
          <p:style>
            <a:lnRef idx="0">
              <a:scrgbClr r="0" g="0" b="0"/>
            </a:lnRef>
            <a:fillRef idx="0">
              <a:scrgbClr r="0" g="0" b="0"/>
            </a:fillRef>
            <a:effectRef idx="0">
              <a:scrgbClr r="0" g="0" b="0"/>
            </a:effectRef>
            <a:fontRef idx="minor"/>
          </p:style>
        </p:sp>
        <p:sp>
          <p:nvSpPr>
            <p:cNvPr id="1032" name="Line 25"/>
            <p:cNvSpPr/>
            <p:nvPr/>
          </p:nvSpPr>
          <p:spPr>
            <a:xfrm>
              <a:off x="2207880" y="2327040"/>
              <a:ext cx="158760" cy="0"/>
            </a:xfrm>
            <a:prstGeom prst="line">
              <a:avLst/>
            </a:prstGeom>
            <a:ln w="12600">
              <a:solidFill>
                <a:schemeClr val="tx1"/>
              </a:solidFill>
              <a:round/>
            </a:ln>
          </p:spPr>
          <p:style>
            <a:lnRef idx="0">
              <a:scrgbClr r="0" g="0" b="0"/>
            </a:lnRef>
            <a:fillRef idx="0">
              <a:scrgbClr r="0" g="0" b="0"/>
            </a:fillRef>
            <a:effectRef idx="0">
              <a:scrgbClr r="0" g="0" b="0"/>
            </a:effectRef>
            <a:fontRef idx="minor"/>
          </p:style>
        </p:sp>
        <p:sp>
          <p:nvSpPr>
            <p:cNvPr id="1033" name="Line 26"/>
            <p:cNvSpPr/>
            <p:nvPr/>
          </p:nvSpPr>
          <p:spPr>
            <a:xfrm>
              <a:off x="2363760" y="2330280"/>
              <a:ext cx="882360" cy="584280"/>
            </a:xfrm>
            <a:prstGeom prst="line">
              <a:avLst/>
            </a:prstGeom>
            <a:ln w="12600">
              <a:solidFill>
                <a:schemeClr val="tx1"/>
              </a:solidFill>
              <a:round/>
            </a:ln>
          </p:spPr>
          <p:style>
            <a:lnRef idx="0">
              <a:scrgbClr r="0" g="0" b="0"/>
            </a:lnRef>
            <a:fillRef idx="0">
              <a:scrgbClr r="0" g="0" b="0"/>
            </a:fillRef>
            <a:effectRef idx="0">
              <a:scrgbClr r="0" g="0" b="0"/>
            </a:effectRef>
            <a:fontRef idx="minor"/>
          </p:style>
        </p:sp>
        <p:sp>
          <p:nvSpPr>
            <p:cNvPr id="1034" name="Line 27"/>
            <p:cNvSpPr/>
            <p:nvPr/>
          </p:nvSpPr>
          <p:spPr>
            <a:xfrm>
              <a:off x="2192040" y="2787480"/>
              <a:ext cx="285840" cy="6480"/>
            </a:xfrm>
            <a:prstGeom prst="line">
              <a:avLst/>
            </a:prstGeom>
            <a:ln w="12600">
              <a:solidFill>
                <a:schemeClr val="tx1"/>
              </a:solidFill>
              <a:round/>
            </a:ln>
          </p:spPr>
          <p:style>
            <a:lnRef idx="0">
              <a:scrgbClr r="0" g="0" b="0"/>
            </a:lnRef>
            <a:fillRef idx="0">
              <a:scrgbClr r="0" g="0" b="0"/>
            </a:fillRef>
            <a:effectRef idx="0">
              <a:scrgbClr r="0" g="0" b="0"/>
            </a:effectRef>
            <a:fontRef idx="minor"/>
          </p:style>
        </p:sp>
        <p:sp>
          <p:nvSpPr>
            <p:cNvPr id="1035" name="Line 28"/>
            <p:cNvSpPr/>
            <p:nvPr/>
          </p:nvSpPr>
          <p:spPr>
            <a:xfrm>
              <a:off x="2477880" y="2796840"/>
              <a:ext cx="336600" cy="993960"/>
            </a:xfrm>
            <a:prstGeom prst="line">
              <a:avLst/>
            </a:prstGeom>
            <a:ln w="12600">
              <a:solidFill>
                <a:schemeClr val="tx1"/>
              </a:solidFill>
              <a:round/>
            </a:ln>
          </p:spPr>
          <p:style>
            <a:lnRef idx="0">
              <a:scrgbClr r="0" g="0" b="0"/>
            </a:lnRef>
            <a:fillRef idx="0">
              <a:scrgbClr r="0" g="0" b="0"/>
            </a:fillRef>
            <a:effectRef idx="0">
              <a:scrgbClr r="0" g="0" b="0"/>
            </a:effectRef>
            <a:fontRef idx="minor"/>
          </p:style>
        </p:sp>
        <p:sp>
          <p:nvSpPr>
            <p:cNvPr id="1036" name="Line 29"/>
            <p:cNvSpPr/>
            <p:nvPr/>
          </p:nvSpPr>
          <p:spPr>
            <a:xfrm>
              <a:off x="2474640" y="2793960"/>
              <a:ext cx="571680" cy="371160"/>
            </a:xfrm>
            <a:prstGeom prst="line">
              <a:avLst/>
            </a:prstGeom>
            <a:ln w="12600">
              <a:solidFill>
                <a:schemeClr val="tx1"/>
              </a:solidFill>
              <a:round/>
            </a:ln>
          </p:spPr>
          <p:style>
            <a:lnRef idx="0">
              <a:scrgbClr r="0" g="0" b="0"/>
            </a:lnRef>
            <a:fillRef idx="0">
              <a:scrgbClr r="0" g="0" b="0"/>
            </a:fillRef>
            <a:effectRef idx="0">
              <a:scrgbClr r="0" g="0" b="0"/>
            </a:effectRef>
            <a:fontRef idx="minor"/>
          </p:style>
        </p:sp>
        <p:sp>
          <p:nvSpPr>
            <p:cNvPr id="1037" name="Line 30"/>
            <p:cNvSpPr/>
            <p:nvPr/>
          </p:nvSpPr>
          <p:spPr>
            <a:xfrm flipH="1">
              <a:off x="1969920" y="3358800"/>
              <a:ext cx="31680" cy="882720"/>
            </a:xfrm>
            <a:prstGeom prst="line">
              <a:avLst/>
            </a:prstGeom>
            <a:ln w="12600">
              <a:solidFill>
                <a:schemeClr val="tx1"/>
              </a:solidFill>
              <a:round/>
            </a:ln>
          </p:spPr>
          <p:style>
            <a:lnRef idx="0">
              <a:scrgbClr r="0" g="0" b="0"/>
            </a:lnRef>
            <a:fillRef idx="0">
              <a:scrgbClr r="0" g="0" b="0"/>
            </a:fillRef>
            <a:effectRef idx="0">
              <a:scrgbClr r="0" g="0" b="0"/>
            </a:effectRef>
            <a:fontRef idx="minor"/>
          </p:style>
        </p:sp>
        <p:sp>
          <p:nvSpPr>
            <p:cNvPr id="1038" name="Line 31"/>
            <p:cNvSpPr/>
            <p:nvPr/>
          </p:nvSpPr>
          <p:spPr>
            <a:xfrm>
              <a:off x="2008080" y="3358800"/>
              <a:ext cx="438120" cy="844560"/>
            </a:xfrm>
            <a:prstGeom prst="line">
              <a:avLst/>
            </a:prstGeom>
            <a:ln w="12600">
              <a:solidFill>
                <a:schemeClr val="tx1"/>
              </a:solidFill>
              <a:round/>
            </a:ln>
          </p:spPr>
          <p:style>
            <a:lnRef idx="0">
              <a:scrgbClr r="0" g="0" b="0"/>
            </a:lnRef>
            <a:fillRef idx="0">
              <a:scrgbClr r="0" g="0" b="0"/>
            </a:fillRef>
            <a:effectRef idx="0">
              <a:scrgbClr r="0" g="0" b="0"/>
            </a:effectRef>
            <a:fontRef idx="minor"/>
          </p:style>
        </p:sp>
        <p:sp>
          <p:nvSpPr>
            <p:cNvPr id="1039" name="Line 32"/>
            <p:cNvSpPr/>
            <p:nvPr/>
          </p:nvSpPr>
          <p:spPr>
            <a:xfrm>
              <a:off x="1049040" y="3238200"/>
              <a:ext cx="266760" cy="0"/>
            </a:xfrm>
            <a:prstGeom prst="line">
              <a:avLst/>
            </a:prstGeom>
            <a:ln w="12600">
              <a:solidFill>
                <a:schemeClr val="tx1"/>
              </a:solidFill>
              <a:round/>
            </a:ln>
          </p:spPr>
          <p:style>
            <a:lnRef idx="0">
              <a:scrgbClr r="0" g="0" b="0"/>
            </a:lnRef>
            <a:fillRef idx="0">
              <a:scrgbClr r="0" g="0" b="0"/>
            </a:fillRef>
            <a:effectRef idx="0">
              <a:scrgbClr r="0" g="0" b="0"/>
            </a:effectRef>
            <a:fontRef idx="minor"/>
          </p:style>
        </p:sp>
        <p:sp>
          <p:nvSpPr>
            <p:cNvPr id="1040" name="Line 33"/>
            <p:cNvSpPr/>
            <p:nvPr/>
          </p:nvSpPr>
          <p:spPr>
            <a:xfrm>
              <a:off x="4081320" y="446040"/>
              <a:ext cx="549360" cy="0"/>
            </a:xfrm>
            <a:prstGeom prst="line">
              <a:avLst/>
            </a:prstGeom>
            <a:ln w="12600">
              <a:solidFill>
                <a:schemeClr val="tx1"/>
              </a:solidFill>
              <a:round/>
            </a:ln>
          </p:spPr>
          <p:style>
            <a:lnRef idx="0">
              <a:scrgbClr r="0" g="0" b="0"/>
            </a:lnRef>
            <a:fillRef idx="0">
              <a:scrgbClr r="0" g="0" b="0"/>
            </a:fillRef>
            <a:effectRef idx="0">
              <a:scrgbClr r="0" g="0" b="0"/>
            </a:effectRef>
            <a:fontRef idx="minor"/>
          </p:style>
        </p:sp>
        <p:sp>
          <p:nvSpPr>
            <p:cNvPr id="1041" name="Line 34"/>
            <p:cNvSpPr/>
            <p:nvPr/>
          </p:nvSpPr>
          <p:spPr>
            <a:xfrm>
              <a:off x="3443040" y="1320480"/>
              <a:ext cx="1168560" cy="14400"/>
            </a:xfrm>
            <a:prstGeom prst="line">
              <a:avLst/>
            </a:prstGeom>
            <a:ln w="12600">
              <a:solidFill>
                <a:schemeClr val="tx1"/>
              </a:solidFill>
              <a:round/>
            </a:ln>
          </p:spPr>
          <p:style>
            <a:lnRef idx="0">
              <a:scrgbClr r="0" g="0" b="0"/>
            </a:lnRef>
            <a:fillRef idx="0">
              <a:scrgbClr r="0" g="0" b="0"/>
            </a:fillRef>
            <a:effectRef idx="0">
              <a:scrgbClr r="0" g="0" b="0"/>
            </a:effectRef>
            <a:fontRef idx="minor"/>
          </p:style>
        </p:sp>
        <p:sp>
          <p:nvSpPr>
            <p:cNvPr id="1042" name="Line 35"/>
            <p:cNvSpPr/>
            <p:nvPr/>
          </p:nvSpPr>
          <p:spPr>
            <a:xfrm flipV="1">
              <a:off x="3740040" y="1334880"/>
              <a:ext cx="869760" cy="239760"/>
            </a:xfrm>
            <a:prstGeom prst="line">
              <a:avLst/>
            </a:prstGeom>
            <a:ln w="12600">
              <a:solidFill>
                <a:schemeClr val="tx1"/>
              </a:solidFill>
              <a:round/>
            </a:ln>
          </p:spPr>
          <p:style>
            <a:lnRef idx="0">
              <a:scrgbClr r="0" g="0" b="0"/>
            </a:lnRef>
            <a:fillRef idx="0">
              <a:scrgbClr r="0" g="0" b="0"/>
            </a:fillRef>
            <a:effectRef idx="0">
              <a:scrgbClr r="0" g="0" b="0"/>
            </a:effectRef>
            <a:fontRef idx="minor"/>
          </p:style>
        </p:sp>
        <p:sp>
          <p:nvSpPr>
            <p:cNvPr id="1043" name="Line 36"/>
            <p:cNvSpPr/>
            <p:nvPr/>
          </p:nvSpPr>
          <p:spPr>
            <a:xfrm>
              <a:off x="3755880" y="3132000"/>
              <a:ext cx="466560" cy="4680"/>
            </a:xfrm>
            <a:prstGeom prst="line">
              <a:avLst/>
            </a:prstGeom>
            <a:ln w="12600">
              <a:solidFill>
                <a:schemeClr val="tx1"/>
              </a:solidFill>
              <a:round/>
            </a:ln>
          </p:spPr>
          <p:style>
            <a:lnRef idx="0">
              <a:scrgbClr r="0" g="0" b="0"/>
            </a:lnRef>
            <a:fillRef idx="0">
              <a:scrgbClr r="0" g="0" b="0"/>
            </a:fillRef>
            <a:effectRef idx="0">
              <a:scrgbClr r="0" g="0" b="0"/>
            </a:effectRef>
            <a:fontRef idx="minor"/>
          </p:style>
        </p:sp>
        <p:sp>
          <p:nvSpPr>
            <p:cNvPr id="1044" name="Line 37"/>
            <p:cNvSpPr/>
            <p:nvPr/>
          </p:nvSpPr>
          <p:spPr>
            <a:xfrm flipH="1">
              <a:off x="3968640" y="3533760"/>
              <a:ext cx="298440" cy="428400"/>
            </a:xfrm>
            <a:prstGeom prst="line">
              <a:avLst/>
            </a:prstGeom>
            <a:ln w="12600">
              <a:solidFill>
                <a:schemeClr val="tx1"/>
              </a:solidFill>
              <a:round/>
            </a:ln>
          </p:spPr>
          <p:style>
            <a:lnRef idx="0">
              <a:scrgbClr r="0" g="0" b="0"/>
            </a:lnRef>
            <a:fillRef idx="0">
              <a:scrgbClr r="0" g="0" b="0"/>
            </a:fillRef>
            <a:effectRef idx="0">
              <a:scrgbClr r="0" g="0" b="0"/>
            </a:effectRef>
            <a:fontRef idx="minor"/>
          </p:style>
        </p:sp>
        <p:sp>
          <p:nvSpPr>
            <p:cNvPr id="1045" name="Line 38"/>
            <p:cNvSpPr/>
            <p:nvPr/>
          </p:nvSpPr>
          <p:spPr>
            <a:xfrm flipH="1">
              <a:off x="4160520" y="3539880"/>
              <a:ext cx="108000" cy="663480"/>
            </a:xfrm>
            <a:prstGeom prst="line">
              <a:avLst/>
            </a:prstGeom>
            <a:ln w="12600">
              <a:solidFill>
                <a:schemeClr val="tx1"/>
              </a:solidFill>
              <a:round/>
            </a:ln>
          </p:spPr>
          <p:style>
            <a:lnRef idx="0">
              <a:scrgbClr r="0" g="0" b="0"/>
            </a:lnRef>
            <a:fillRef idx="0">
              <a:scrgbClr r="0" g="0" b="0"/>
            </a:fillRef>
            <a:effectRef idx="0">
              <a:scrgbClr r="0" g="0" b="0"/>
            </a:effectRef>
            <a:fontRef idx="minor"/>
          </p:style>
        </p:sp>
        <p:sp>
          <p:nvSpPr>
            <p:cNvPr id="1046" name="Line 39"/>
            <p:cNvSpPr/>
            <p:nvPr/>
          </p:nvSpPr>
          <p:spPr>
            <a:xfrm>
              <a:off x="4262400" y="3536640"/>
              <a:ext cx="180720" cy="3240"/>
            </a:xfrm>
            <a:prstGeom prst="line">
              <a:avLst/>
            </a:prstGeom>
            <a:ln w="12600">
              <a:solidFill>
                <a:schemeClr val="tx1"/>
              </a:solidFill>
              <a:round/>
            </a:ln>
          </p:spPr>
          <p:style>
            <a:lnRef idx="0">
              <a:scrgbClr r="0" g="0" b="0"/>
            </a:lnRef>
            <a:fillRef idx="0">
              <a:scrgbClr r="0" g="0" b="0"/>
            </a:fillRef>
            <a:effectRef idx="0">
              <a:scrgbClr r="0" g="0" b="0"/>
            </a:effectRef>
            <a:fontRef idx="minor"/>
          </p:style>
        </p:sp>
        <p:sp>
          <p:nvSpPr>
            <p:cNvPr id="1047" name="Line 40"/>
            <p:cNvSpPr/>
            <p:nvPr/>
          </p:nvSpPr>
          <p:spPr>
            <a:xfrm>
              <a:off x="5221080" y="3222360"/>
              <a:ext cx="450720" cy="3240"/>
            </a:xfrm>
            <a:prstGeom prst="line">
              <a:avLst/>
            </a:prstGeom>
            <a:ln w="12600">
              <a:solidFill>
                <a:schemeClr val="tx1"/>
              </a:solidFill>
              <a:round/>
            </a:ln>
          </p:spPr>
          <p:style>
            <a:lnRef idx="0">
              <a:scrgbClr r="0" g="0" b="0"/>
            </a:lnRef>
            <a:fillRef idx="0">
              <a:scrgbClr r="0" g="0" b="0"/>
            </a:fillRef>
            <a:effectRef idx="0">
              <a:scrgbClr r="0" g="0" b="0"/>
            </a:effectRef>
            <a:fontRef idx="minor"/>
          </p:style>
        </p:sp>
        <p:sp>
          <p:nvSpPr>
            <p:cNvPr id="1048" name="Line 41"/>
            <p:cNvSpPr/>
            <p:nvPr/>
          </p:nvSpPr>
          <p:spPr>
            <a:xfrm flipV="1">
              <a:off x="4030560" y="3806640"/>
              <a:ext cx="1457280" cy="1031760"/>
            </a:xfrm>
            <a:prstGeom prst="line">
              <a:avLst/>
            </a:prstGeom>
            <a:ln w="12600">
              <a:solidFill>
                <a:schemeClr val="tx1"/>
              </a:solidFill>
              <a:round/>
            </a:ln>
          </p:spPr>
          <p:style>
            <a:lnRef idx="0">
              <a:scrgbClr r="0" g="0" b="0"/>
            </a:lnRef>
            <a:fillRef idx="0">
              <a:scrgbClr r="0" g="0" b="0"/>
            </a:fillRef>
            <a:effectRef idx="0">
              <a:scrgbClr r="0" g="0" b="0"/>
            </a:effectRef>
            <a:fontRef idx="minor"/>
          </p:style>
        </p:sp>
        <p:sp>
          <p:nvSpPr>
            <p:cNvPr id="1049" name="Line 42"/>
            <p:cNvSpPr/>
            <p:nvPr/>
          </p:nvSpPr>
          <p:spPr>
            <a:xfrm flipV="1">
              <a:off x="5046480" y="3806640"/>
              <a:ext cx="447840" cy="612720"/>
            </a:xfrm>
            <a:prstGeom prst="line">
              <a:avLst/>
            </a:prstGeom>
            <a:ln w="12600">
              <a:solidFill>
                <a:schemeClr val="tx1"/>
              </a:solidFill>
              <a:round/>
            </a:ln>
          </p:spPr>
          <p:style>
            <a:lnRef idx="0">
              <a:scrgbClr r="0" g="0" b="0"/>
            </a:lnRef>
            <a:fillRef idx="0">
              <a:scrgbClr r="0" g="0" b="0"/>
            </a:fillRef>
            <a:effectRef idx="0">
              <a:scrgbClr r="0" g="0" b="0"/>
            </a:effectRef>
            <a:fontRef idx="minor"/>
          </p:style>
        </p:sp>
        <p:sp>
          <p:nvSpPr>
            <p:cNvPr id="1050" name="Line 43"/>
            <p:cNvSpPr/>
            <p:nvPr/>
          </p:nvSpPr>
          <p:spPr>
            <a:xfrm>
              <a:off x="5481360" y="3806640"/>
              <a:ext cx="187560" cy="3240"/>
            </a:xfrm>
            <a:prstGeom prst="line">
              <a:avLst/>
            </a:prstGeom>
            <a:ln w="12600">
              <a:solidFill>
                <a:schemeClr val="tx1"/>
              </a:solidFill>
              <a:round/>
            </a:ln>
          </p:spPr>
          <p:style>
            <a:lnRef idx="0">
              <a:scrgbClr r="0" g="0" b="0"/>
            </a:lnRef>
            <a:fillRef idx="0">
              <a:scrgbClr r="0" g="0" b="0"/>
            </a:fillRef>
            <a:effectRef idx="0">
              <a:scrgbClr r="0" g="0" b="0"/>
            </a:effectRef>
            <a:fontRef idx="minor"/>
          </p:style>
        </p:sp>
        <p:sp>
          <p:nvSpPr>
            <p:cNvPr id="1051" name="Line 44"/>
            <p:cNvSpPr/>
            <p:nvPr/>
          </p:nvSpPr>
          <p:spPr>
            <a:xfrm flipV="1">
              <a:off x="4862160" y="4359240"/>
              <a:ext cx="1613160" cy="393480"/>
            </a:xfrm>
            <a:prstGeom prst="line">
              <a:avLst/>
            </a:prstGeom>
            <a:ln w="12600">
              <a:solidFill>
                <a:schemeClr val="tx1"/>
              </a:solidFill>
              <a:round/>
            </a:ln>
          </p:spPr>
          <p:style>
            <a:lnRef idx="0">
              <a:scrgbClr r="0" g="0" b="0"/>
            </a:lnRef>
            <a:fillRef idx="0">
              <a:scrgbClr r="0" g="0" b="0"/>
            </a:fillRef>
            <a:effectRef idx="0">
              <a:scrgbClr r="0" g="0" b="0"/>
            </a:effectRef>
            <a:fontRef idx="minor"/>
          </p:style>
        </p:sp>
        <p:sp>
          <p:nvSpPr>
            <p:cNvPr id="1052" name="Line 45"/>
            <p:cNvSpPr/>
            <p:nvPr/>
          </p:nvSpPr>
          <p:spPr>
            <a:xfrm flipV="1">
              <a:off x="5763960" y="4711680"/>
              <a:ext cx="711360" cy="282240"/>
            </a:xfrm>
            <a:prstGeom prst="line">
              <a:avLst/>
            </a:prstGeom>
            <a:ln w="12600">
              <a:solidFill>
                <a:schemeClr val="tx1"/>
              </a:solidFill>
              <a:round/>
            </a:ln>
          </p:spPr>
          <p:style>
            <a:lnRef idx="0">
              <a:scrgbClr r="0" g="0" b="0"/>
            </a:lnRef>
            <a:fillRef idx="0">
              <a:scrgbClr r="0" g="0" b="0"/>
            </a:fillRef>
            <a:effectRef idx="0">
              <a:scrgbClr r="0" g="0" b="0"/>
            </a:effectRef>
            <a:fontRef idx="minor"/>
          </p:style>
        </p:sp>
        <p:sp>
          <p:nvSpPr>
            <p:cNvPr id="1053" name="CustomShape 46"/>
            <p:cNvSpPr/>
            <p:nvPr/>
          </p:nvSpPr>
          <p:spPr>
            <a:xfrm rot="19892400">
              <a:off x="6221160" y="5221080"/>
              <a:ext cx="42480" cy="258480"/>
            </a:xfrm>
            <a:prstGeom prst="rightBracket">
              <a:avLst>
                <a:gd name="adj" fmla="val 0"/>
              </a:avLst>
            </a:prstGeom>
            <a:noFill/>
            <a:ln w="12600">
              <a:solidFill>
                <a:schemeClr val="tx1"/>
              </a:solidFill>
              <a:round/>
            </a:ln>
          </p:spPr>
          <p:style>
            <a:lnRef idx="0">
              <a:scrgbClr r="0" g="0" b="0"/>
            </a:lnRef>
            <a:fillRef idx="0">
              <a:scrgbClr r="0" g="0" b="0"/>
            </a:fillRef>
            <a:effectRef idx="0">
              <a:scrgbClr r="0" g="0" b="0"/>
            </a:effectRef>
            <a:fontRef idx="minor"/>
          </p:style>
        </p:sp>
        <p:sp>
          <p:nvSpPr>
            <p:cNvPr id="1054" name="Line 47"/>
            <p:cNvSpPr/>
            <p:nvPr/>
          </p:nvSpPr>
          <p:spPr>
            <a:xfrm flipV="1">
              <a:off x="6262560" y="5232240"/>
              <a:ext cx="216000" cy="114120"/>
            </a:xfrm>
            <a:prstGeom prst="line">
              <a:avLst/>
            </a:prstGeom>
            <a:ln w="12600">
              <a:solidFill>
                <a:schemeClr val="tx1"/>
              </a:solidFill>
              <a:round/>
            </a:ln>
          </p:spPr>
          <p:style>
            <a:lnRef idx="0">
              <a:scrgbClr r="0" g="0" b="0"/>
            </a:lnRef>
            <a:fillRef idx="0">
              <a:scrgbClr r="0" g="0" b="0"/>
            </a:fillRef>
            <a:effectRef idx="0">
              <a:scrgbClr r="0" g="0" b="0"/>
            </a:effectRef>
            <a:fontRef idx="minor"/>
          </p:style>
        </p:sp>
        <p:sp>
          <p:nvSpPr>
            <p:cNvPr id="1055" name="Line 48"/>
            <p:cNvSpPr/>
            <p:nvPr/>
          </p:nvSpPr>
          <p:spPr>
            <a:xfrm flipV="1">
              <a:off x="6192720" y="5537160"/>
              <a:ext cx="295200" cy="85680"/>
            </a:xfrm>
            <a:prstGeom prst="line">
              <a:avLst/>
            </a:prstGeom>
            <a:ln w="12600">
              <a:solidFill>
                <a:schemeClr val="tx1"/>
              </a:solidFill>
              <a:round/>
            </a:ln>
          </p:spPr>
          <p:style>
            <a:lnRef idx="0">
              <a:scrgbClr r="0" g="0" b="0"/>
            </a:lnRef>
            <a:fillRef idx="0">
              <a:scrgbClr r="0" g="0" b="0"/>
            </a:fillRef>
            <a:effectRef idx="0">
              <a:scrgbClr r="0" g="0" b="0"/>
            </a:effectRef>
            <a:fontRef idx="minor"/>
          </p:style>
        </p:sp>
        <p:sp>
          <p:nvSpPr>
            <p:cNvPr id="1056" name="CustomShape 49"/>
            <p:cNvSpPr/>
            <p:nvPr/>
          </p:nvSpPr>
          <p:spPr>
            <a:xfrm>
              <a:off x="6334200" y="5670720"/>
              <a:ext cx="45720" cy="317160"/>
            </a:xfrm>
            <a:prstGeom prst="rightBracket">
              <a:avLst>
                <a:gd name="adj" fmla="val 0"/>
              </a:avLst>
            </a:prstGeom>
            <a:noFill/>
            <a:ln w="12600">
              <a:solidFill>
                <a:schemeClr val="tx1"/>
              </a:solidFill>
              <a:round/>
            </a:ln>
          </p:spPr>
          <p:style>
            <a:lnRef idx="0">
              <a:scrgbClr r="0" g="0" b="0"/>
            </a:lnRef>
            <a:fillRef idx="0">
              <a:scrgbClr r="0" g="0" b="0"/>
            </a:fillRef>
            <a:effectRef idx="0">
              <a:scrgbClr r="0" g="0" b="0"/>
            </a:effectRef>
            <a:fontRef idx="minor"/>
          </p:style>
        </p:sp>
        <p:sp>
          <p:nvSpPr>
            <p:cNvPr id="1057" name="Line 50"/>
            <p:cNvSpPr/>
            <p:nvPr/>
          </p:nvSpPr>
          <p:spPr>
            <a:xfrm flipV="1">
              <a:off x="6383160" y="5835600"/>
              <a:ext cx="114120" cy="2880"/>
            </a:xfrm>
            <a:prstGeom prst="line">
              <a:avLst/>
            </a:prstGeom>
            <a:ln w="12600">
              <a:solidFill>
                <a:schemeClr val="tx1"/>
              </a:solidFill>
              <a:round/>
            </a:ln>
          </p:spPr>
          <p:style>
            <a:lnRef idx="0">
              <a:scrgbClr r="0" g="0" b="0"/>
            </a:lnRef>
            <a:fillRef idx="0">
              <a:scrgbClr r="0" g="0" b="0"/>
            </a:fillRef>
            <a:effectRef idx="0">
              <a:scrgbClr r="0" g="0" b="0"/>
            </a:effectRef>
            <a:fontRef idx="minor"/>
          </p:style>
        </p:sp>
        <p:pic>
          <p:nvPicPr>
            <p:cNvPr id="1058" name="Picture 53" descr="23_09Figure-U"/>
            <p:cNvPicPr/>
            <p:nvPr/>
          </p:nvPicPr>
          <p:blipFill>
            <a:blip r:embed="rId3"/>
            <a:srcRect l="34706" r="41256" b="70779"/>
            <a:stretch/>
          </p:blipFill>
          <p:spPr>
            <a:xfrm>
              <a:off x="5867280" y="115920"/>
              <a:ext cx="1525320" cy="1728360"/>
            </a:xfrm>
            <a:prstGeom prst="rect">
              <a:avLst/>
            </a:prstGeom>
            <a:ln>
              <a:noFill/>
            </a:ln>
          </p:spPr>
        </p:pic>
        <p:pic>
          <p:nvPicPr>
            <p:cNvPr id="1059" name="Picture 54" descr="23_09Figure-U"/>
            <p:cNvPicPr/>
            <p:nvPr/>
          </p:nvPicPr>
          <p:blipFill>
            <a:blip r:embed="rId3"/>
            <a:srcRect l="58744" b="37970"/>
            <a:stretch/>
          </p:blipFill>
          <p:spPr>
            <a:xfrm>
              <a:off x="7272360" y="233280"/>
              <a:ext cx="2142720" cy="3219120"/>
            </a:xfrm>
            <a:prstGeom prst="rect">
              <a:avLst/>
            </a:prstGeom>
            <a:ln>
              <a:noFill/>
            </a:ln>
          </p:spPr>
        </p:pic>
      </p:grpSp>
      <p:sp>
        <p:nvSpPr>
          <p:cNvPr id="1060" name="TextShape 51"/>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3993009890"/>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 name="CustomShape 1"/>
          <p:cNvSpPr/>
          <p:nvPr/>
        </p:nvSpPr>
        <p:spPr>
          <a:xfrm>
            <a:off x="2146080" y="1486080"/>
            <a:ext cx="1562760" cy="91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U" b="1" spc="-1">
                <a:solidFill>
                  <a:srgbClr val="002060"/>
                </a:solidFill>
                <a:latin typeface="Arial"/>
              </a:rPr>
              <a:t>TABIQUE INTER-ALVEOLAR</a:t>
            </a:r>
            <a:endParaRPr lang="es-CU" spc="-1">
              <a:latin typeface="Arial"/>
            </a:endParaRPr>
          </a:p>
        </p:txBody>
      </p:sp>
      <p:sp>
        <p:nvSpPr>
          <p:cNvPr id="1062" name="CustomShape 2"/>
          <p:cNvSpPr/>
          <p:nvPr/>
        </p:nvSpPr>
        <p:spPr>
          <a:xfrm>
            <a:off x="3898920" y="1190161"/>
            <a:ext cx="5709240" cy="147587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just">
              <a:lnSpc>
                <a:spcPct val="150000"/>
              </a:lnSpc>
            </a:pPr>
            <a:r>
              <a:rPr lang="es-CU" sz="1500" spc="-1">
                <a:solidFill>
                  <a:srgbClr val="000000"/>
                </a:solidFill>
                <a:latin typeface="Verdana"/>
                <a:ea typeface="Verdana"/>
              </a:rPr>
              <a:t>Epitelio simple plano alveolar y su lámina basal Tejido conectivo laxo: fibras reticulares y elásticas finas y abundante red capilar	 Epitelio simple plano alveolar y su lámina basal </a:t>
            </a:r>
            <a:endParaRPr lang="es-CU" sz="1500" spc="-1">
              <a:latin typeface="Arial"/>
            </a:endParaRPr>
          </a:p>
        </p:txBody>
      </p:sp>
      <p:sp>
        <p:nvSpPr>
          <p:cNvPr id="1063" name="CustomShape 3"/>
          <p:cNvSpPr/>
          <p:nvPr/>
        </p:nvSpPr>
        <p:spPr>
          <a:xfrm>
            <a:off x="1970400" y="3844440"/>
            <a:ext cx="191340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U" b="1" spc="-1">
                <a:solidFill>
                  <a:srgbClr val="002060"/>
                </a:solidFill>
                <a:latin typeface="Arial"/>
              </a:rPr>
              <a:t>CÉLULAS DEL TABIQUE INTERALVEOLAR</a:t>
            </a:r>
            <a:endParaRPr lang="es-CU" spc="-1">
              <a:latin typeface="Arial"/>
            </a:endParaRPr>
          </a:p>
        </p:txBody>
      </p:sp>
      <p:sp>
        <p:nvSpPr>
          <p:cNvPr id="1064" name="CustomShape 4"/>
          <p:cNvSpPr/>
          <p:nvPr/>
        </p:nvSpPr>
        <p:spPr>
          <a:xfrm>
            <a:off x="3469800" y="1287720"/>
            <a:ext cx="311400" cy="1309320"/>
          </a:xfrm>
          <a:prstGeom prst="leftBrace">
            <a:avLst>
              <a:gd name="adj1" fmla="val 8333"/>
              <a:gd name="adj2" fmla="val 50000"/>
            </a:avLst>
          </a:prstGeom>
          <a:noFill/>
          <a:ln w="38160">
            <a:round/>
          </a:ln>
        </p:spPr>
        <p:style>
          <a:lnRef idx="1">
            <a:schemeClr val="dk1"/>
          </a:lnRef>
          <a:fillRef idx="0">
            <a:schemeClr val="dk1"/>
          </a:fillRef>
          <a:effectRef idx="0">
            <a:schemeClr val="dk1"/>
          </a:effectRef>
          <a:fontRef idx="minor"/>
        </p:style>
      </p:sp>
      <p:sp>
        <p:nvSpPr>
          <p:cNvPr id="1065" name="CustomShape 5"/>
          <p:cNvSpPr/>
          <p:nvPr/>
        </p:nvSpPr>
        <p:spPr>
          <a:xfrm>
            <a:off x="4139760" y="3329281"/>
            <a:ext cx="5597640" cy="216837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257040" indent="-256680">
              <a:lnSpc>
                <a:spcPct val="150000"/>
              </a:lnSpc>
              <a:buClr>
                <a:srgbClr val="000000"/>
              </a:buClr>
              <a:buFont typeface="Wingdings" charset="2"/>
              <a:buChar char=""/>
            </a:pPr>
            <a:r>
              <a:rPr lang="es-CU" sz="1500" spc="-1">
                <a:solidFill>
                  <a:srgbClr val="000000"/>
                </a:solidFill>
                <a:latin typeface="Verdana"/>
                <a:ea typeface="Verdana"/>
              </a:rPr>
              <a:t>Neumocito tipo I (célula epitelial plana)</a:t>
            </a:r>
            <a:endParaRPr lang="es-CU" sz="1500" spc="-1">
              <a:latin typeface="Arial"/>
            </a:endParaRPr>
          </a:p>
          <a:p>
            <a:pPr marL="257040" indent="-256680">
              <a:lnSpc>
                <a:spcPct val="150000"/>
              </a:lnSpc>
              <a:buClr>
                <a:srgbClr val="000000"/>
              </a:buClr>
              <a:buFont typeface="Wingdings" charset="2"/>
              <a:buChar char=""/>
            </a:pPr>
            <a:r>
              <a:rPr lang="es-CU" sz="1500" spc="-1">
                <a:solidFill>
                  <a:srgbClr val="000000"/>
                </a:solidFill>
                <a:latin typeface="Verdana"/>
                <a:ea typeface="Verdana"/>
              </a:rPr>
              <a:t>Neumocito tipo II (célula alveolar)</a:t>
            </a:r>
            <a:endParaRPr lang="es-CU" sz="1500" spc="-1">
              <a:latin typeface="Arial"/>
            </a:endParaRPr>
          </a:p>
          <a:p>
            <a:pPr marL="257040" indent="-256680">
              <a:lnSpc>
                <a:spcPct val="150000"/>
              </a:lnSpc>
              <a:buClr>
                <a:srgbClr val="000000"/>
              </a:buClr>
              <a:buFont typeface="Wingdings" charset="2"/>
              <a:buChar char=""/>
            </a:pPr>
            <a:r>
              <a:rPr lang="es-CU" sz="1500" spc="-1">
                <a:solidFill>
                  <a:srgbClr val="000000"/>
                </a:solidFill>
                <a:latin typeface="Verdana"/>
                <a:ea typeface="Verdana"/>
              </a:rPr>
              <a:t>Células endoteliales</a:t>
            </a:r>
            <a:endParaRPr lang="es-CU" sz="1500" spc="-1">
              <a:latin typeface="Arial"/>
            </a:endParaRPr>
          </a:p>
          <a:p>
            <a:pPr marL="257040" indent="-256680">
              <a:lnSpc>
                <a:spcPct val="150000"/>
              </a:lnSpc>
              <a:buClr>
                <a:srgbClr val="000000"/>
              </a:buClr>
              <a:buFont typeface="Wingdings" charset="2"/>
              <a:buChar char=""/>
            </a:pPr>
            <a:r>
              <a:rPr lang="es-CU" sz="1500" spc="-1">
                <a:solidFill>
                  <a:srgbClr val="000000"/>
                </a:solidFill>
                <a:latin typeface="Verdana"/>
                <a:ea typeface="Verdana"/>
              </a:rPr>
              <a:t>Macrófagos alveolares</a:t>
            </a:r>
            <a:endParaRPr lang="es-CU" sz="1500" spc="-1">
              <a:latin typeface="Arial"/>
            </a:endParaRPr>
          </a:p>
          <a:p>
            <a:pPr marL="257040" indent="-256680">
              <a:lnSpc>
                <a:spcPct val="150000"/>
              </a:lnSpc>
              <a:buClr>
                <a:srgbClr val="000000"/>
              </a:buClr>
              <a:buFont typeface="Wingdings" charset="2"/>
              <a:buChar char=""/>
            </a:pPr>
            <a:r>
              <a:rPr lang="es-CU" sz="1500" spc="-1">
                <a:solidFill>
                  <a:srgbClr val="000000"/>
                </a:solidFill>
                <a:latin typeface="Verdana"/>
                <a:ea typeface="Verdana"/>
              </a:rPr>
              <a:t>Células sanguíneas (dentro de los capilares)</a:t>
            </a:r>
            <a:endParaRPr lang="es-CU" sz="1500" spc="-1">
              <a:latin typeface="Arial"/>
            </a:endParaRPr>
          </a:p>
          <a:p>
            <a:pPr marL="257040" indent="-256680">
              <a:lnSpc>
                <a:spcPct val="150000"/>
              </a:lnSpc>
              <a:buClr>
                <a:srgbClr val="000000"/>
              </a:buClr>
              <a:buFont typeface="Wingdings" charset="2"/>
              <a:buChar char=""/>
            </a:pPr>
            <a:r>
              <a:rPr lang="es-CU" sz="1500" spc="-1">
                <a:solidFill>
                  <a:srgbClr val="000000"/>
                </a:solidFill>
                <a:latin typeface="Verdana"/>
                <a:ea typeface="Verdana"/>
              </a:rPr>
              <a:t>fibroblastos</a:t>
            </a:r>
            <a:endParaRPr lang="es-CU" sz="1500" spc="-1">
              <a:latin typeface="Arial"/>
            </a:endParaRPr>
          </a:p>
        </p:txBody>
      </p:sp>
      <p:sp>
        <p:nvSpPr>
          <p:cNvPr id="1066" name="CustomShape 6"/>
          <p:cNvSpPr/>
          <p:nvPr/>
        </p:nvSpPr>
        <p:spPr>
          <a:xfrm>
            <a:off x="3868320" y="3329280"/>
            <a:ext cx="179280" cy="2146320"/>
          </a:xfrm>
          <a:prstGeom prst="leftBrace">
            <a:avLst>
              <a:gd name="adj1" fmla="val 8333"/>
              <a:gd name="adj2" fmla="val 50000"/>
            </a:avLst>
          </a:prstGeom>
          <a:noFill/>
          <a:ln w="38160">
            <a:round/>
          </a:ln>
        </p:spPr>
        <p:style>
          <a:lnRef idx="1">
            <a:schemeClr val="dk1"/>
          </a:lnRef>
          <a:fillRef idx="0">
            <a:schemeClr val="dk1"/>
          </a:fillRef>
          <a:effectRef idx="0">
            <a:schemeClr val="dk1"/>
          </a:effectRef>
          <a:fontRef idx="minor"/>
        </p:style>
      </p:sp>
      <p:sp>
        <p:nvSpPr>
          <p:cNvPr id="1067" name="CustomShape 7"/>
          <p:cNvSpPr/>
          <p:nvPr/>
        </p:nvSpPr>
        <p:spPr>
          <a:xfrm>
            <a:off x="1919280" y="63360"/>
            <a:ext cx="856908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U" sz="2400" b="1" spc="-1">
                <a:solidFill>
                  <a:srgbClr val="000000"/>
                </a:solidFill>
                <a:latin typeface="Constantia"/>
              </a:rPr>
              <a:t>VIII. 3. Describa el tabique interalveolar</a:t>
            </a:r>
            <a:endParaRPr lang="es-CU" sz="2400" spc="-1">
              <a:latin typeface="Arial"/>
            </a:endParaRPr>
          </a:p>
        </p:txBody>
      </p:sp>
      <p:sp>
        <p:nvSpPr>
          <p:cNvPr id="1068" name="TextShape 8"/>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3447341648"/>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9" name="CustomShape 1"/>
          <p:cNvSpPr/>
          <p:nvPr/>
        </p:nvSpPr>
        <p:spPr>
          <a:xfrm>
            <a:off x="2855640" y="654120"/>
            <a:ext cx="4736520" cy="765360"/>
          </a:xfrm>
          <a:prstGeom prst="roundRect">
            <a:avLst>
              <a:gd name="adj" fmla="val 16667"/>
            </a:avLst>
          </a:prstGeom>
          <a:ln>
            <a:round/>
          </a:ln>
          <a:scene3d>
            <a:camera prst="orthographicFront"/>
            <a:lightRig rig="threePt" dir="t"/>
          </a:scene3d>
          <a:sp3d>
            <a:bevelT w="196850" h="120650"/>
          </a:sp3d>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s-CU" sz="2100" b="1" spc="-1">
                <a:solidFill>
                  <a:srgbClr val="002060"/>
                </a:solidFill>
                <a:latin typeface="Calibri"/>
              </a:rPr>
              <a:t>BARRERA SANGRE-AIRE</a:t>
            </a:r>
            <a:endParaRPr lang="es-CU" sz="2100" spc="-1">
              <a:latin typeface="Arial"/>
            </a:endParaRPr>
          </a:p>
        </p:txBody>
      </p:sp>
      <p:sp>
        <p:nvSpPr>
          <p:cNvPr id="1070" name="CustomShape 2"/>
          <p:cNvSpPr/>
          <p:nvPr/>
        </p:nvSpPr>
        <p:spPr>
          <a:xfrm>
            <a:off x="3386640" y="2468161"/>
            <a:ext cx="4397040" cy="216837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257040" indent="-256680">
              <a:lnSpc>
                <a:spcPct val="150000"/>
              </a:lnSpc>
              <a:buClr>
                <a:srgbClr val="000000"/>
              </a:buClr>
              <a:buFont typeface="Wingdings" charset="2"/>
              <a:buChar char=""/>
            </a:pPr>
            <a:r>
              <a:rPr lang="es-CU" sz="1500" b="1" spc="-1">
                <a:solidFill>
                  <a:srgbClr val="000000"/>
                </a:solidFill>
                <a:latin typeface="Cambria Math"/>
                <a:ea typeface="Cambria Math"/>
              </a:rPr>
              <a:t>Endotelio</a:t>
            </a:r>
            <a:r>
              <a:rPr lang="es-CU" sz="1500" b="1" spc="-1">
                <a:solidFill>
                  <a:srgbClr val="000000"/>
                </a:solidFill>
                <a:latin typeface="Arial"/>
                <a:ea typeface="Cambria Math"/>
              </a:rPr>
              <a:t> continuo de los capilares </a:t>
            </a:r>
            <a:endParaRPr lang="es-CU" sz="1500" spc="-1">
              <a:latin typeface="Arial"/>
            </a:endParaRPr>
          </a:p>
          <a:p>
            <a:pPr marL="257040" indent="-256680">
              <a:lnSpc>
                <a:spcPct val="150000"/>
              </a:lnSpc>
              <a:buClr>
                <a:srgbClr val="000000"/>
              </a:buClr>
              <a:buFont typeface="Wingdings" charset="2"/>
              <a:buChar char=""/>
            </a:pPr>
            <a:r>
              <a:rPr lang="es-CU" sz="1500" b="1" spc="-1">
                <a:solidFill>
                  <a:srgbClr val="000000"/>
                </a:solidFill>
                <a:latin typeface="Arial"/>
                <a:ea typeface="Cambria Math"/>
              </a:rPr>
              <a:t>Membrana basal del capilar continuo</a:t>
            </a:r>
            <a:endParaRPr lang="es-CU" sz="1500" spc="-1">
              <a:latin typeface="Arial"/>
            </a:endParaRPr>
          </a:p>
          <a:p>
            <a:pPr marL="257040" indent="-256680">
              <a:lnSpc>
                <a:spcPct val="150000"/>
              </a:lnSpc>
              <a:buClr>
                <a:srgbClr val="000000"/>
              </a:buClr>
              <a:buFont typeface="Wingdings" charset="2"/>
              <a:buChar char=""/>
            </a:pPr>
            <a:r>
              <a:rPr lang="es-CU" sz="1500" b="1" spc="-1">
                <a:solidFill>
                  <a:srgbClr val="000000"/>
                </a:solidFill>
                <a:latin typeface="Arial"/>
                <a:ea typeface="Cambria Math"/>
              </a:rPr>
              <a:t>Zona difusa </a:t>
            </a:r>
            <a:endParaRPr lang="es-CU" sz="1500" spc="-1">
              <a:latin typeface="Arial"/>
            </a:endParaRPr>
          </a:p>
          <a:p>
            <a:pPr marL="257040" indent="-256680">
              <a:lnSpc>
                <a:spcPct val="150000"/>
              </a:lnSpc>
              <a:buClr>
                <a:srgbClr val="000000"/>
              </a:buClr>
              <a:buFont typeface="Wingdings" charset="2"/>
              <a:buChar char=""/>
            </a:pPr>
            <a:r>
              <a:rPr lang="es-CU" sz="1500" b="1" spc="-1">
                <a:solidFill>
                  <a:srgbClr val="000000"/>
                </a:solidFill>
                <a:latin typeface="Arial"/>
                <a:ea typeface="Cambria Math"/>
              </a:rPr>
              <a:t>Membrana basal del neumocito tipo I</a:t>
            </a:r>
            <a:endParaRPr lang="es-CU" sz="1500" spc="-1">
              <a:latin typeface="Arial"/>
            </a:endParaRPr>
          </a:p>
          <a:p>
            <a:pPr marL="257040" indent="-256680">
              <a:lnSpc>
                <a:spcPct val="150000"/>
              </a:lnSpc>
              <a:buClr>
                <a:srgbClr val="000000"/>
              </a:buClr>
              <a:buFont typeface="Wingdings" charset="2"/>
              <a:buChar char=""/>
            </a:pPr>
            <a:r>
              <a:rPr lang="es-CU" sz="1500" b="1" spc="-1">
                <a:solidFill>
                  <a:srgbClr val="000000"/>
                </a:solidFill>
                <a:latin typeface="Arial"/>
                <a:ea typeface="Cambria Math"/>
              </a:rPr>
              <a:t>Citoplasma de la célula epitelial alveolar</a:t>
            </a:r>
            <a:endParaRPr lang="es-CU" sz="1500" spc="-1">
              <a:latin typeface="Arial"/>
            </a:endParaRPr>
          </a:p>
          <a:p>
            <a:pPr marL="257040" indent="-256680">
              <a:lnSpc>
                <a:spcPct val="150000"/>
              </a:lnSpc>
              <a:buClr>
                <a:srgbClr val="000000"/>
              </a:buClr>
              <a:buFont typeface="Wingdings" charset="2"/>
              <a:buChar char=""/>
            </a:pPr>
            <a:r>
              <a:rPr lang="es-CU" sz="1500" b="1" spc="-1">
                <a:solidFill>
                  <a:srgbClr val="000000"/>
                </a:solidFill>
                <a:latin typeface="Arial"/>
                <a:ea typeface="Cambria Math"/>
              </a:rPr>
              <a:t>Película del surfactante pulmonar</a:t>
            </a:r>
            <a:endParaRPr lang="es-CU" sz="1500" spc="-1">
              <a:latin typeface="Arial"/>
            </a:endParaRPr>
          </a:p>
        </p:txBody>
      </p:sp>
      <p:pic>
        <p:nvPicPr>
          <p:cNvPr id="1071" name="Imagen 9"/>
          <p:cNvPicPr/>
          <p:nvPr/>
        </p:nvPicPr>
        <p:blipFill>
          <a:blip r:embed="rId3"/>
          <a:stretch/>
        </p:blipFill>
        <p:spPr>
          <a:xfrm>
            <a:off x="8174640" y="1498320"/>
            <a:ext cx="2493000" cy="3231360"/>
          </a:xfrm>
          <a:prstGeom prst="rect">
            <a:avLst/>
          </a:prstGeom>
          <a:ln>
            <a:noFill/>
          </a:ln>
        </p:spPr>
      </p:pic>
      <p:sp>
        <p:nvSpPr>
          <p:cNvPr id="1072" name="CustomShape 3"/>
          <p:cNvSpPr/>
          <p:nvPr/>
        </p:nvSpPr>
        <p:spPr>
          <a:xfrm rot="19816800">
            <a:off x="6011400" y="4687560"/>
            <a:ext cx="1864080" cy="910800"/>
          </a:xfrm>
          <a:prstGeom prst="flowChartMagneticDrum">
            <a:avLst/>
          </a:prstGeom>
          <a:solidFill>
            <a:srgbClr val="FF0000"/>
          </a:solidFill>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s-CU" sz="1500" b="1" spc="-1">
                <a:solidFill>
                  <a:srgbClr val="FFFFFF"/>
                </a:solidFill>
                <a:latin typeface="Calibri"/>
                <a:ea typeface="Times New Roman"/>
              </a:rPr>
              <a:t>Luz alveolar O</a:t>
            </a:r>
            <a:r>
              <a:rPr lang="es-CU" sz="1500" b="1" spc="-1" baseline="-25000">
                <a:solidFill>
                  <a:srgbClr val="FFFFFF"/>
                </a:solidFill>
                <a:latin typeface="Calibri"/>
                <a:ea typeface="Times New Roman"/>
              </a:rPr>
              <a:t>2</a:t>
            </a:r>
            <a:endParaRPr lang="es-CU" sz="1500" spc="-1">
              <a:latin typeface="Arial"/>
            </a:endParaRPr>
          </a:p>
        </p:txBody>
      </p:sp>
      <p:sp>
        <p:nvSpPr>
          <p:cNvPr id="1073" name="CustomShape 4"/>
          <p:cNvSpPr/>
          <p:nvPr/>
        </p:nvSpPr>
        <p:spPr>
          <a:xfrm rot="20235600">
            <a:off x="1616880" y="2427840"/>
            <a:ext cx="1687320" cy="818640"/>
          </a:xfrm>
          <a:prstGeom prst="flowChartMagneticDrum">
            <a:avLst/>
          </a:prstGeom>
          <a:solidFill>
            <a:srgbClr val="00B0F0"/>
          </a:solidFill>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es-CU" sz="1500" b="1" spc="-1">
                <a:solidFill>
                  <a:srgbClr val="002060"/>
                </a:solidFill>
                <a:latin typeface="Calibri"/>
                <a:ea typeface="Times New Roman"/>
              </a:rPr>
              <a:t>Luz del capilar  CO</a:t>
            </a:r>
            <a:r>
              <a:rPr lang="es-CU" sz="1500" b="1" spc="-1" baseline="-25000">
                <a:solidFill>
                  <a:srgbClr val="002060"/>
                </a:solidFill>
                <a:latin typeface="Calibri"/>
                <a:ea typeface="Times New Roman"/>
              </a:rPr>
              <a:t>2</a:t>
            </a:r>
            <a:endParaRPr lang="es-CU" sz="1500" spc="-1">
              <a:latin typeface="Arial"/>
            </a:endParaRPr>
          </a:p>
        </p:txBody>
      </p:sp>
      <p:sp>
        <p:nvSpPr>
          <p:cNvPr id="1074" name="TextShape 5"/>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1322483863"/>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 name="Picture 2" descr="Tabique interalveolar"/>
          <p:cNvPicPr/>
          <p:nvPr/>
        </p:nvPicPr>
        <p:blipFill>
          <a:blip r:embed="rId3"/>
          <a:stretch/>
        </p:blipFill>
        <p:spPr>
          <a:xfrm>
            <a:off x="4224360" y="692280"/>
            <a:ext cx="3812760" cy="2469960"/>
          </a:xfrm>
          <a:prstGeom prst="rect">
            <a:avLst/>
          </a:prstGeom>
          <a:ln>
            <a:noFill/>
          </a:ln>
        </p:spPr>
      </p:pic>
      <p:sp>
        <p:nvSpPr>
          <p:cNvPr id="1076" name="Line 1"/>
          <p:cNvSpPr/>
          <p:nvPr/>
        </p:nvSpPr>
        <p:spPr>
          <a:xfrm flipH="1">
            <a:off x="5374920" y="1626840"/>
            <a:ext cx="649440" cy="73080"/>
          </a:xfrm>
          <a:prstGeom prst="line">
            <a:avLst/>
          </a:prstGeom>
          <a:ln w="28440">
            <a:solidFill>
              <a:srgbClr val="3366CC"/>
            </a:solidFill>
            <a:round/>
            <a:tailEnd type="triangle" w="med" len="med"/>
          </a:ln>
        </p:spPr>
        <p:style>
          <a:lnRef idx="0">
            <a:scrgbClr r="0" g="0" b="0"/>
          </a:lnRef>
          <a:fillRef idx="0">
            <a:scrgbClr r="0" g="0" b="0"/>
          </a:fillRef>
          <a:effectRef idx="0">
            <a:scrgbClr r="0" g="0" b="0"/>
          </a:effectRef>
          <a:fontRef idx="minor"/>
        </p:style>
      </p:sp>
      <p:sp>
        <p:nvSpPr>
          <p:cNvPr id="1077" name="Line 2"/>
          <p:cNvSpPr/>
          <p:nvPr/>
        </p:nvSpPr>
        <p:spPr>
          <a:xfrm>
            <a:off x="5448000" y="1125360"/>
            <a:ext cx="576360" cy="216000"/>
          </a:xfrm>
          <a:prstGeom prst="line">
            <a:avLst/>
          </a:prstGeom>
          <a:ln w="38160">
            <a:solidFill>
              <a:srgbClr val="FF3300"/>
            </a:solidFill>
            <a:round/>
            <a:tailEnd type="triangle" w="med" len="med"/>
          </a:ln>
        </p:spPr>
        <p:style>
          <a:lnRef idx="0">
            <a:scrgbClr r="0" g="0" b="0"/>
          </a:lnRef>
          <a:fillRef idx="0">
            <a:scrgbClr r="0" g="0" b="0"/>
          </a:fillRef>
          <a:effectRef idx="0">
            <a:scrgbClr r="0" g="0" b="0"/>
          </a:effectRef>
          <a:fontRef idx="minor"/>
        </p:style>
      </p:sp>
      <p:sp>
        <p:nvSpPr>
          <p:cNvPr id="1078" name="CustomShape 3"/>
          <p:cNvSpPr/>
          <p:nvPr/>
        </p:nvSpPr>
        <p:spPr>
          <a:xfrm>
            <a:off x="5052001" y="905041"/>
            <a:ext cx="598347" cy="583321"/>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3200" b="1" spc="-1">
                <a:solidFill>
                  <a:srgbClr val="000000"/>
                </a:solidFill>
                <a:latin typeface="Calibri"/>
              </a:rPr>
              <a:t>O</a:t>
            </a:r>
            <a:r>
              <a:rPr lang="es-CU" sz="3200" b="1" spc="-1" baseline="-25000">
                <a:solidFill>
                  <a:srgbClr val="000000"/>
                </a:solidFill>
                <a:latin typeface="Calibri"/>
              </a:rPr>
              <a:t>2</a:t>
            </a:r>
            <a:endParaRPr lang="es-CU" sz="3200" spc="-1">
              <a:latin typeface="Arial"/>
            </a:endParaRPr>
          </a:p>
        </p:txBody>
      </p:sp>
      <p:sp>
        <p:nvSpPr>
          <p:cNvPr id="1079" name="CustomShape 4"/>
          <p:cNvSpPr/>
          <p:nvPr/>
        </p:nvSpPr>
        <p:spPr>
          <a:xfrm>
            <a:off x="4804321" y="1484281"/>
            <a:ext cx="813213" cy="583321"/>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3200" b="1" spc="-1">
                <a:solidFill>
                  <a:srgbClr val="000000"/>
                </a:solidFill>
                <a:latin typeface="Calibri"/>
              </a:rPr>
              <a:t>CO</a:t>
            </a:r>
            <a:r>
              <a:rPr lang="es-CU" sz="3200" b="1" spc="-1" baseline="-25000">
                <a:solidFill>
                  <a:srgbClr val="000000"/>
                </a:solidFill>
                <a:latin typeface="Calibri"/>
              </a:rPr>
              <a:t>2</a:t>
            </a:r>
            <a:endParaRPr lang="es-CU" sz="3200" spc="-1">
              <a:latin typeface="Arial"/>
            </a:endParaRPr>
          </a:p>
        </p:txBody>
      </p:sp>
      <p:sp>
        <p:nvSpPr>
          <p:cNvPr id="1080" name="Line 5"/>
          <p:cNvSpPr/>
          <p:nvPr/>
        </p:nvSpPr>
        <p:spPr>
          <a:xfrm>
            <a:off x="3863640" y="1989000"/>
            <a:ext cx="1511280" cy="142920"/>
          </a:xfrm>
          <a:prstGeom prst="line">
            <a:avLst/>
          </a:prstGeom>
          <a:ln w="38160">
            <a:solidFill>
              <a:srgbClr val="0066FF"/>
            </a:solidFill>
            <a:round/>
            <a:tailEnd type="triangle" w="med" len="med"/>
          </a:ln>
        </p:spPr>
        <p:style>
          <a:lnRef idx="0">
            <a:scrgbClr r="0" g="0" b="0"/>
          </a:lnRef>
          <a:fillRef idx="0">
            <a:scrgbClr r="0" g="0" b="0"/>
          </a:fillRef>
          <a:effectRef idx="0">
            <a:scrgbClr r="0" g="0" b="0"/>
          </a:effectRef>
          <a:fontRef idx="minor"/>
        </p:style>
      </p:sp>
      <p:sp>
        <p:nvSpPr>
          <p:cNvPr id="1081" name="CustomShape 6"/>
          <p:cNvSpPr/>
          <p:nvPr/>
        </p:nvSpPr>
        <p:spPr>
          <a:xfrm>
            <a:off x="3167040" y="1714680"/>
            <a:ext cx="641160" cy="5778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U" sz="3200" b="1" spc="-1">
                <a:solidFill>
                  <a:srgbClr val="000000"/>
                </a:solidFill>
                <a:latin typeface="Calibri"/>
              </a:rPr>
              <a:t>1</a:t>
            </a:r>
            <a:endParaRPr lang="es-CU" sz="3200" spc="-1">
              <a:latin typeface="Arial"/>
            </a:endParaRPr>
          </a:p>
        </p:txBody>
      </p:sp>
      <p:sp>
        <p:nvSpPr>
          <p:cNvPr id="1082" name="CustomShape 7"/>
          <p:cNvSpPr/>
          <p:nvPr/>
        </p:nvSpPr>
        <p:spPr>
          <a:xfrm>
            <a:off x="1632000" y="4653000"/>
            <a:ext cx="2468160" cy="1075764"/>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U" sz="3200" b="1" spc="-1" dirty="0">
                <a:solidFill>
                  <a:srgbClr val="000000"/>
                </a:solidFill>
                <a:latin typeface="Cambria Math"/>
                <a:ea typeface="Cambria Math"/>
              </a:rPr>
              <a:t>Barrera sangre-aire</a:t>
            </a:r>
            <a:endParaRPr lang="es-CU" sz="3200" spc="-1" dirty="0">
              <a:latin typeface="Arial"/>
            </a:endParaRPr>
          </a:p>
        </p:txBody>
      </p:sp>
      <p:sp>
        <p:nvSpPr>
          <p:cNvPr id="1083" name="CustomShape 8"/>
          <p:cNvSpPr/>
          <p:nvPr/>
        </p:nvSpPr>
        <p:spPr>
          <a:xfrm>
            <a:off x="3864000" y="3284640"/>
            <a:ext cx="360000" cy="3573000"/>
          </a:xfrm>
          <a:prstGeom prst="leftBrace">
            <a:avLst>
              <a:gd name="adj1" fmla="val 82636"/>
              <a:gd name="adj2" fmla="val 50000"/>
            </a:avLst>
          </a:prstGeom>
          <a:noFill/>
          <a:ln w="38160">
            <a:solidFill>
              <a:schemeClr val="tx1"/>
            </a:solidFill>
            <a:round/>
          </a:ln>
        </p:spPr>
        <p:style>
          <a:lnRef idx="0">
            <a:scrgbClr r="0" g="0" b="0"/>
          </a:lnRef>
          <a:fillRef idx="0">
            <a:scrgbClr r="0" g="0" b="0"/>
          </a:fillRef>
          <a:effectRef idx="0">
            <a:scrgbClr r="0" g="0" b="0"/>
          </a:effectRef>
          <a:fontRef idx="minor"/>
        </p:style>
      </p:sp>
      <p:sp>
        <p:nvSpPr>
          <p:cNvPr id="1084" name="CustomShape 9"/>
          <p:cNvSpPr/>
          <p:nvPr/>
        </p:nvSpPr>
        <p:spPr>
          <a:xfrm>
            <a:off x="4106640" y="3274921"/>
            <a:ext cx="390020" cy="583321"/>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3200" b="1" spc="-1">
                <a:solidFill>
                  <a:srgbClr val="000000"/>
                </a:solidFill>
                <a:latin typeface="Calibri"/>
              </a:rPr>
              <a:t>1</a:t>
            </a:r>
            <a:endParaRPr lang="es-CU" sz="3200" spc="-1">
              <a:latin typeface="Arial"/>
            </a:endParaRPr>
          </a:p>
        </p:txBody>
      </p:sp>
      <p:sp>
        <p:nvSpPr>
          <p:cNvPr id="1085" name="CustomShape 10"/>
          <p:cNvSpPr/>
          <p:nvPr/>
        </p:nvSpPr>
        <p:spPr>
          <a:xfrm>
            <a:off x="4150560" y="3857761"/>
            <a:ext cx="390020" cy="583321"/>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3200" b="1" spc="-1">
                <a:solidFill>
                  <a:srgbClr val="000000"/>
                </a:solidFill>
                <a:latin typeface="Calibri"/>
              </a:rPr>
              <a:t>2</a:t>
            </a:r>
            <a:endParaRPr lang="es-CU" sz="3200" spc="-1">
              <a:latin typeface="Arial"/>
            </a:endParaRPr>
          </a:p>
        </p:txBody>
      </p:sp>
      <p:sp>
        <p:nvSpPr>
          <p:cNvPr id="1086" name="CustomShape 11"/>
          <p:cNvSpPr/>
          <p:nvPr/>
        </p:nvSpPr>
        <p:spPr>
          <a:xfrm>
            <a:off x="4144080" y="4505401"/>
            <a:ext cx="390020" cy="583321"/>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3200" b="1" spc="-1">
                <a:solidFill>
                  <a:srgbClr val="000000"/>
                </a:solidFill>
                <a:latin typeface="Calibri"/>
              </a:rPr>
              <a:t>3</a:t>
            </a:r>
            <a:endParaRPr lang="es-CU" sz="3200" spc="-1">
              <a:latin typeface="Arial"/>
            </a:endParaRPr>
          </a:p>
        </p:txBody>
      </p:sp>
      <p:sp>
        <p:nvSpPr>
          <p:cNvPr id="1087" name="CustomShape 12"/>
          <p:cNvSpPr/>
          <p:nvPr/>
        </p:nvSpPr>
        <p:spPr>
          <a:xfrm>
            <a:off x="4209960" y="5226120"/>
            <a:ext cx="387000" cy="57780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3200" b="1" spc="-1">
                <a:solidFill>
                  <a:srgbClr val="000000"/>
                </a:solidFill>
                <a:latin typeface="Calibri"/>
              </a:rPr>
              <a:t>4</a:t>
            </a:r>
            <a:endParaRPr lang="es-CU" sz="3200" spc="-1">
              <a:latin typeface="Arial"/>
            </a:endParaRPr>
          </a:p>
        </p:txBody>
      </p:sp>
      <p:sp>
        <p:nvSpPr>
          <p:cNvPr id="1088" name="CustomShape 13"/>
          <p:cNvSpPr/>
          <p:nvPr/>
        </p:nvSpPr>
        <p:spPr>
          <a:xfrm>
            <a:off x="4146600" y="5940361"/>
            <a:ext cx="390020" cy="583321"/>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3200" b="1" spc="-1">
                <a:solidFill>
                  <a:srgbClr val="000000"/>
                </a:solidFill>
                <a:latin typeface="Calibri"/>
              </a:rPr>
              <a:t>5</a:t>
            </a:r>
            <a:endParaRPr lang="es-CU" sz="3200" spc="-1">
              <a:latin typeface="Arial"/>
            </a:endParaRPr>
          </a:p>
        </p:txBody>
      </p:sp>
      <p:sp>
        <p:nvSpPr>
          <p:cNvPr id="1089" name="CustomShape 14"/>
          <p:cNvSpPr/>
          <p:nvPr/>
        </p:nvSpPr>
        <p:spPr>
          <a:xfrm>
            <a:off x="1919280" y="63360"/>
            <a:ext cx="8569080" cy="70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U" sz="2000" b="1" spc="-1">
                <a:solidFill>
                  <a:srgbClr val="000000"/>
                </a:solidFill>
                <a:latin typeface="Constantia"/>
              </a:rPr>
              <a:t>VIII. 4. Mencione ordenadamente los componentes de la barrera aire-sangre que atraviesan los gases</a:t>
            </a:r>
            <a:endParaRPr lang="es-CU" sz="2000" spc="-1">
              <a:latin typeface="Arial"/>
            </a:endParaRPr>
          </a:p>
        </p:txBody>
      </p:sp>
      <p:pic>
        <p:nvPicPr>
          <p:cNvPr id="1090" name="Imagen 16"/>
          <p:cNvPicPr/>
          <p:nvPr/>
        </p:nvPicPr>
        <p:blipFill>
          <a:blip r:embed="rId4"/>
          <a:stretch/>
        </p:blipFill>
        <p:spPr>
          <a:xfrm>
            <a:off x="5854440" y="3382920"/>
            <a:ext cx="4813200" cy="3346920"/>
          </a:xfrm>
          <a:prstGeom prst="rect">
            <a:avLst/>
          </a:prstGeom>
          <a:ln>
            <a:noFill/>
          </a:ln>
        </p:spPr>
      </p:pic>
      <p:sp>
        <p:nvSpPr>
          <p:cNvPr id="1091" name="CustomShape 15"/>
          <p:cNvSpPr/>
          <p:nvPr/>
        </p:nvSpPr>
        <p:spPr>
          <a:xfrm>
            <a:off x="9264360" y="4911840"/>
            <a:ext cx="450360" cy="776160"/>
          </a:xfrm>
          <a:prstGeom prst="rect">
            <a:avLst/>
          </a:prstGeom>
          <a:noFill/>
          <a:ln w="76320">
            <a:solidFill>
              <a:srgbClr val="FF0000"/>
            </a:solidFill>
            <a:round/>
          </a:ln>
        </p:spPr>
        <p:style>
          <a:lnRef idx="2">
            <a:schemeClr val="accent1">
              <a:shade val="50000"/>
            </a:schemeClr>
          </a:lnRef>
          <a:fillRef idx="1">
            <a:schemeClr val="accent1"/>
          </a:fillRef>
          <a:effectRef idx="0">
            <a:schemeClr val="accent1"/>
          </a:effectRef>
          <a:fontRef idx="minor"/>
        </p:style>
      </p:sp>
      <p:sp>
        <p:nvSpPr>
          <p:cNvPr id="1092" name="TextShape 16"/>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1815893198"/>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3" name="CustomShape 1"/>
          <p:cNvSpPr/>
          <p:nvPr/>
        </p:nvSpPr>
        <p:spPr>
          <a:xfrm>
            <a:off x="2063640" y="332640"/>
            <a:ext cx="8178480" cy="821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U" sz="2400" b="1" spc="-1">
                <a:solidFill>
                  <a:srgbClr val="000000"/>
                </a:solidFill>
                <a:latin typeface="Constantia"/>
              </a:rPr>
              <a:t>VIII. 5. Serosa que cubre al Pulmón: Pleura. Estructura. Hojas, cavidad pleural. Senos.</a:t>
            </a:r>
            <a:endParaRPr lang="es-CU" sz="2400" spc="-1">
              <a:latin typeface="Arial"/>
            </a:endParaRPr>
          </a:p>
        </p:txBody>
      </p:sp>
      <p:pic>
        <p:nvPicPr>
          <p:cNvPr id="1094" name="Picture 3"/>
          <p:cNvPicPr/>
          <p:nvPr/>
        </p:nvPicPr>
        <p:blipFill>
          <a:blip r:embed="rId3"/>
          <a:srcRect l="20710" t="14723" r="29208" b="22277"/>
          <a:stretch/>
        </p:blipFill>
        <p:spPr>
          <a:xfrm>
            <a:off x="3381240" y="1454040"/>
            <a:ext cx="5928840" cy="5403600"/>
          </a:xfrm>
          <a:prstGeom prst="rect">
            <a:avLst/>
          </a:prstGeom>
          <a:ln>
            <a:noFill/>
          </a:ln>
        </p:spPr>
      </p:pic>
      <p:sp>
        <p:nvSpPr>
          <p:cNvPr id="1095" name="TextShape 2"/>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2649593209"/>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 name="CustomShape 1"/>
          <p:cNvSpPr/>
          <p:nvPr/>
        </p:nvSpPr>
        <p:spPr>
          <a:xfrm>
            <a:off x="2381160" y="1285920"/>
            <a:ext cx="8143560" cy="5571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marL="2967120" indent="87480" algn="just">
              <a:spcBef>
                <a:spcPts val="479"/>
              </a:spcBef>
            </a:pPr>
            <a:r>
              <a:rPr lang="es-CU" sz="2400" b="1" spc="-1">
                <a:solidFill>
                  <a:srgbClr val="000000"/>
                </a:solidFill>
                <a:latin typeface="Cambria Math"/>
                <a:ea typeface="Cambria Math"/>
              </a:rPr>
              <a:t>Se le indica un Rx de tórax en el que se observa una zona de radiopacidad hacia la parte media del pulmón derecho. Se sospecha la presencia de una tumoración, por lo que se le realizan varios estudios y se  diagnostica cáncer de pulmón. El cirujano decide realizarle una extirpación del lóbulo (lobectomía) o segmento afectado.</a:t>
            </a:r>
            <a:endParaRPr lang="es-CU" sz="2400" spc="-1">
              <a:latin typeface="Arial"/>
            </a:endParaRPr>
          </a:p>
          <a:p>
            <a:pPr algn="just">
              <a:spcBef>
                <a:spcPts val="479"/>
              </a:spcBef>
            </a:pPr>
            <a:endParaRPr lang="es-CU" sz="2400" spc="-1">
              <a:latin typeface="Arial"/>
            </a:endParaRPr>
          </a:p>
          <a:p>
            <a:pPr marL="571680" indent="-571320" algn="just">
              <a:spcBef>
                <a:spcPts val="479"/>
              </a:spcBef>
            </a:pPr>
            <a:endParaRPr lang="es-CU" sz="2400" spc="-1">
              <a:latin typeface="Arial"/>
            </a:endParaRPr>
          </a:p>
        </p:txBody>
      </p:sp>
      <p:pic>
        <p:nvPicPr>
          <p:cNvPr id="1097" name="Picture 6" descr="Copia (2) de lung-cancer-frontal-chest-x-ray"/>
          <p:cNvPicPr/>
          <p:nvPr/>
        </p:nvPicPr>
        <p:blipFill>
          <a:blip r:embed="rId2"/>
          <a:stretch/>
        </p:blipFill>
        <p:spPr>
          <a:xfrm>
            <a:off x="1524000" y="1871640"/>
            <a:ext cx="3682800" cy="4986000"/>
          </a:xfrm>
          <a:prstGeom prst="rect">
            <a:avLst/>
          </a:prstGeom>
          <a:ln>
            <a:noFill/>
          </a:ln>
        </p:spPr>
      </p:pic>
      <p:sp>
        <p:nvSpPr>
          <p:cNvPr id="1098" name="CustomShape 2"/>
          <p:cNvSpPr/>
          <p:nvPr/>
        </p:nvSpPr>
        <p:spPr>
          <a:xfrm>
            <a:off x="1524000" y="142920"/>
            <a:ext cx="9143640" cy="1187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U" sz="2400" b="1" spc="-1">
                <a:solidFill>
                  <a:srgbClr val="0070C0"/>
                </a:solidFill>
                <a:latin typeface="Cambria Math"/>
                <a:ea typeface="Cambria Math"/>
              </a:rPr>
              <a:t>IX. </a:t>
            </a:r>
            <a:r>
              <a:rPr lang="es-CU" sz="2400" b="1" spc="-1">
                <a:solidFill>
                  <a:srgbClr val="000000"/>
                </a:solidFill>
                <a:latin typeface="Cambria Math"/>
                <a:ea typeface="Cambria Math"/>
              </a:rPr>
              <a:t>Paciente de 69 años, fumador crónico, desde los 16 años, acude a consulta por presentar dolor en la parte derecha del tórax, tos y secreción mucosa. </a:t>
            </a:r>
            <a:endParaRPr lang="es-CU" sz="2400" spc="-1">
              <a:latin typeface="Arial"/>
            </a:endParaRPr>
          </a:p>
        </p:txBody>
      </p:sp>
      <p:sp>
        <p:nvSpPr>
          <p:cNvPr id="1099" name="TextShape 3"/>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3069373151"/>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0" name="TextShape 1"/>
          <p:cNvSpPr txBox="1"/>
          <p:nvPr/>
        </p:nvSpPr>
        <p:spPr>
          <a:xfrm>
            <a:off x="1919640" y="548640"/>
            <a:ext cx="7992360" cy="4389120"/>
          </a:xfrm>
          <a:prstGeom prst="rect">
            <a:avLst/>
          </a:prstGeom>
          <a:noFill/>
          <a:ln>
            <a:noFill/>
          </a:ln>
        </p:spPr>
        <p:txBody>
          <a:bodyPr lIns="0" rIns="0">
            <a:normAutofit/>
          </a:bodyPr>
          <a:lstStyle/>
          <a:p>
            <a:pPr>
              <a:lnSpc>
                <a:spcPct val="90000"/>
              </a:lnSpc>
              <a:spcBef>
                <a:spcPts val="1199"/>
              </a:spcBef>
            </a:pPr>
            <a:endParaRPr lang="es-ES" sz="2000" spc="-1">
              <a:solidFill>
                <a:srgbClr val="404040"/>
              </a:solidFill>
              <a:latin typeface="Calibri"/>
            </a:endParaRPr>
          </a:p>
          <a:p>
            <a:pPr>
              <a:lnSpc>
                <a:spcPct val="90000"/>
              </a:lnSpc>
              <a:spcBef>
                <a:spcPts val="1199"/>
              </a:spcBef>
            </a:pPr>
            <a:endParaRPr lang="es-ES" sz="2000" spc="-1">
              <a:solidFill>
                <a:srgbClr val="404040"/>
              </a:solidFill>
              <a:latin typeface="Calibri"/>
            </a:endParaRPr>
          </a:p>
          <a:p>
            <a:pPr>
              <a:lnSpc>
                <a:spcPct val="90000"/>
              </a:lnSpc>
              <a:spcBef>
                <a:spcPts val="1199"/>
              </a:spcBef>
            </a:pPr>
            <a:r>
              <a:rPr lang="es-ES" sz="2000" spc="-1">
                <a:solidFill>
                  <a:srgbClr val="000000"/>
                </a:solidFill>
                <a:latin typeface="Cambria Math"/>
                <a:ea typeface="Cambria Math"/>
              </a:rPr>
              <a:t>IX. Preguntas</a:t>
            </a:r>
            <a:endParaRPr lang="es-ES" sz="2000" spc="-1">
              <a:solidFill>
                <a:srgbClr val="404040"/>
              </a:solidFill>
              <a:latin typeface="Calibri"/>
            </a:endParaRPr>
          </a:p>
          <a:p>
            <a:pPr marL="457200" indent="-456840">
              <a:lnSpc>
                <a:spcPct val="90000"/>
              </a:lnSpc>
              <a:spcBef>
                <a:spcPts val="1199"/>
              </a:spcBef>
              <a:buClr>
                <a:srgbClr val="37A76F"/>
              </a:buClr>
              <a:buFont typeface="Calibri Light"/>
              <a:buAutoNum type="arabicPeriod"/>
            </a:pPr>
            <a:r>
              <a:rPr lang="es-ES" sz="2000" spc="-1">
                <a:solidFill>
                  <a:srgbClr val="000000"/>
                </a:solidFill>
                <a:latin typeface="Cambria Math"/>
                <a:ea typeface="Cambria Math"/>
              </a:rPr>
              <a:t>Defina el concepto de segmento   broncopulmonar, su importancia clínica y los segmentos de cada pulmón. </a:t>
            </a:r>
            <a:endParaRPr lang="es-ES" sz="2000" spc="-1">
              <a:solidFill>
                <a:srgbClr val="404040"/>
              </a:solidFill>
              <a:latin typeface="Calibri"/>
            </a:endParaRPr>
          </a:p>
          <a:p>
            <a:pPr marL="514440" indent="-514080">
              <a:lnSpc>
                <a:spcPct val="90000"/>
              </a:lnSpc>
              <a:spcBef>
                <a:spcPts val="1199"/>
              </a:spcBef>
              <a:buClr>
                <a:srgbClr val="37A76F"/>
              </a:buClr>
              <a:buFont typeface="Calibri Light"/>
              <a:buAutoNum type="arabicPeriod" startAt="2"/>
            </a:pPr>
            <a:r>
              <a:rPr lang="es-ES" sz="2000" spc="-1">
                <a:solidFill>
                  <a:srgbClr val="000000"/>
                </a:solidFill>
                <a:latin typeface="Cambria Math"/>
                <a:ea typeface="Cambria Math"/>
              </a:rPr>
              <a:t>¿Qué alteraciones morfológicas espera usted encontrar en el árbol bronquial en este paciente?</a:t>
            </a:r>
            <a:endParaRPr lang="es-ES" sz="2000" spc="-1">
              <a:solidFill>
                <a:srgbClr val="404040"/>
              </a:solidFill>
              <a:latin typeface="Calibri"/>
            </a:endParaRPr>
          </a:p>
          <a:p>
            <a:pPr>
              <a:lnSpc>
                <a:spcPct val="90000"/>
              </a:lnSpc>
              <a:spcBef>
                <a:spcPts val="1199"/>
              </a:spcBef>
            </a:pPr>
            <a:endParaRPr lang="es-ES" sz="2000" spc="-1">
              <a:solidFill>
                <a:srgbClr val="404040"/>
              </a:solidFill>
              <a:latin typeface="Calibri"/>
            </a:endParaRPr>
          </a:p>
          <a:p>
            <a:pPr marL="274320" indent="-273960">
              <a:lnSpc>
                <a:spcPct val="90000"/>
              </a:lnSpc>
              <a:spcBef>
                <a:spcPts val="1199"/>
              </a:spcBef>
            </a:pPr>
            <a:endParaRPr lang="es-ES" sz="2000" spc="-1">
              <a:solidFill>
                <a:srgbClr val="404040"/>
              </a:solidFill>
              <a:latin typeface="Calibri"/>
            </a:endParaRPr>
          </a:p>
        </p:txBody>
      </p:sp>
      <p:sp>
        <p:nvSpPr>
          <p:cNvPr id="1101" name="TextShape 2"/>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1566232269"/>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2" name="Picture 2" descr="Segmentos broncopulmonares cara anterior"/>
          <p:cNvPicPr/>
          <p:nvPr/>
        </p:nvPicPr>
        <p:blipFill>
          <a:blip r:embed="rId2"/>
          <a:stretch/>
        </p:blipFill>
        <p:spPr>
          <a:xfrm>
            <a:off x="2495640" y="907920"/>
            <a:ext cx="6408360" cy="5047920"/>
          </a:xfrm>
          <a:prstGeom prst="rect">
            <a:avLst/>
          </a:prstGeom>
          <a:ln>
            <a:noFill/>
          </a:ln>
        </p:spPr>
      </p:pic>
      <p:grpSp>
        <p:nvGrpSpPr>
          <p:cNvPr id="1103" name="Group 1"/>
          <p:cNvGrpSpPr/>
          <p:nvPr/>
        </p:nvGrpSpPr>
        <p:grpSpPr>
          <a:xfrm>
            <a:off x="4860120" y="836640"/>
            <a:ext cx="351420" cy="793440"/>
            <a:chOff x="3336120" y="836640"/>
            <a:chExt cx="351420" cy="793440"/>
          </a:xfrm>
        </p:grpSpPr>
        <p:sp>
          <p:nvSpPr>
            <p:cNvPr id="1104" name="CustomShape 2"/>
            <p:cNvSpPr/>
            <p:nvPr/>
          </p:nvSpPr>
          <p:spPr>
            <a:xfrm>
              <a:off x="3336120" y="836640"/>
              <a:ext cx="351420" cy="367878"/>
            </a:xfrm>
            <a:prstGeom prst="rect">
              <a:avLst/>
            </a:prstGeom>
            <a:noFill/>
            <a:ln w="1260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b="1" spc="-1">
                  <a:solidFill>
                    <a:srgbClr val="000000"/>
                  </a:solidFill>
                  <a:latin typeface="Calibri"/>
                </a:rPr>
                <a:t>1 </a:t>
              </a:r>
              <a:endParaRPr lang="es-CU" spc="-1">
                <a:latin typeface="Arial"/>
              </a:endParaRPr>
            </a:p>
          </p:txBody>
        </p:sp>
        <p:sp>
          <p:nvSpPr>
            <p:cNvPr id="1105" name="Line 3"/>
            <p:cNvSpPr/>
            <p:nvPr/>
          </p:nvSpPr>
          <p:spPr>
            <a:xfrm flipH="1">
              <a:off x="3348000" y="1196640"/>
              <a:ext cx="215640" cy="433440"/>
            </a:xfrm>
            <a:prstGeom prst="line">
              <a:avLst/>
            </a:prstGeom>
            <a:ln w="38160">
              <a:solidFill>
                <a:srgbClr val="000000"/>
              </a:solidFill>
              <a:round/>
              <a:tailEnd type="triangle" w="med" len="med"/>
            </a:ln>
          </p:spPr>
          <p:style>
            <a:lnRef idx="0">
              <a:scrgbClr r="0" g="0" b="0"/>
            </a:lnRef>
            <a:fillRef idx="0">
              <a:scrgbClr r="0" g="0" b="0"/>
            </a:fillRef>
            <a:effectRef idx="0">
              <a:scrgbClr r="0" g="0" b="0"/>
            </a:effectRef>
            <a:fontRef idx="minor"/>
          </p:style>
        </p:sp>
      </p:grpSp>
      <p:grpSp>
        <p:nvGrpSpPr>
          <p:cNvPr id="1106" name="Group 4"/>
          <p:cNvGrpSpPr/>
          <p:nvPr/>
        </p:nvGrpSpPr>
        <p:grpSpPr>
          <a:xfrm>
            <a:off x="2881200" y="1714680"/>
            <a:ext cx="550800" cy="641160"/>
            <a:chOff x="1357200" y="1714680"/>
            <a:chExt cx="550800" cy="641160"/>
          </a:xfrm>
        </p:grpSpPr>
        <p:sp>
          <p:nvSpPr>
            <p:cNvPr id="1107" name="CustomShape 5"/>
            <p:cNvSpPr/>
            <p:nvPr/>
          </p:nvSpPr>
          <p:spPr>
            <a:xfrm>
              <a:off x="1357200" y="1714680"/>
              <a:ext cx="296640" cy="364680"/>
            </a:xfrm>
            <a:prstGeom prst="rect">
              <a:avLst/>
            </a:prstGeom>
            <a:noFill/>
            <a:ln w="1260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b="1" spc="-1">
                  <a:solidFill>
                    <a:srgbClr val="000000"/>
                  </a:solidFill>
                  <a:latin typeface="Calibri"/>
                </a:rPr>
                <a:t>2</a:t>
              </a:r>
              <a:endParaRPr lang="es-CU" spc="-1">
                <a:latin typeface="Arial"/>
              </a:endParaRPr>
            </a:p>
          </p:txBody>
        </p:sp>
        <p:sp>
          <p:nvSpPr>
            <p:cNvPr id="1108" name="Line 6"/>
            <p:cNvSpPr/>
            <p:nvPr/>
          </p:nvSpPr>
          <p:spPr>
            <a:xfrm>
              <a:off x="1618920" y="1995480"/>
              <a:ext cx="289080" cy="360360"/>
            </a:xfrm>
            <a:prstGeom prst="line">
              <a:avLst/>
            </a:prstGeom>
            <a:ln w="38160">
              <a:solidFill>
                <a:srgbClr val="000000"/>
              </a:solidFill>
              <a:round/>
              <a:tailEnd type="triangle" w="med" len="med"/>
            </a:ln>
          </p:spPr>
          <p:style>
            <a:lnRef idx="0">
              <a:scrgbClr r="0" g="0" b="0"/>
            </a:lnRef>
            <a:fillRef idx="0">
              <a:scrgbClr r="0" g="0" b="0"/>
            </a:fillRef>
            <a:effectRef idx="0">
              <a:scrgbClr r="0" g="0" b="0"/>
            </a:effectRef>
            <a:fontRef idx="minor"/>
          </p:style>
        </p:sp>
      </p:grpSp>
      <p:sp>
        <p:nvSpPr>
          <p:cNvPr id="1109" name="CustomShape 7"/>
          <p:cNvSpPr/>
          <p:nvPr/>
        </p:nvSpPr>
        <p:spPr>
          <a:xfrm>
            <a:off x="3027720" y="3786120"/>
            <a:ext cx="297000" cy="364680"/>
          </a:xfrm>
          <a:prstGeom prst="rect">
            <a:avLst/>
          </a:prstGeom>
          <a:noFill/>
          <a:ln w="1260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b="1" spc="-1">
                <a:solidFill>
                  <a:srgbClr val="000000"/>
                </a:solidFill>
                <a:latin typeface="Calibri"/>
              </a:rPr>
              <a:t>4</a:t>
            </a:r>
            <a:endParaRPr lang="es-CU" spc="-1">
              <a:latin typeface="Arial"/>
            </a:endParaRPr>
          </a:p>
        </p:txBody>
      </p:sp>
      <p:grpSp>
        <p:nvGrpSpPr>
          <p:cNvPr id="1110" name="Group 8"/>
          <p:cNvGrpSpPr/>
          <p:nvPr/>
        </p:nvGrpSpPr>
        <p:grpSpPr>
          <a:xfrm>
            <a:off x="4355040" y="4516200"/>
            <a:ext cx="445320" cy="1607760"/>
            <a:chOff x="2831040" y="4516200"/>
            <a:chExt cx="445320" cy="1607760"/>
          </a:xfrm>
        </p:grpSpPr>
        <p:sp>
          <p:nvSpPr>
            <p:cNvPr id="1111" name="CustomShape 9"/>
            <p:cNvSpPr/>
            <p:nvPr/>
          </p:nvSpPr>
          <p:spPr>
            <a:xfrm>
              <a:off x="2831040" y="5759280"/>
              <a:ext cx="297000" cy="364680"/>
            </a:xfrm>
            <a:prstGeom prst="rect">
              <a:avLst/>
            </a:prstGeom>
            <a:noFill/>
            <a:ln w="1260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b="1" spc="-1">
                  <a:solidFill>
                    <a:srgbClr val="000000"/>
                  </a:solidFill>
                  <a:latin typeface="Calibri"/>
                </a:rPr>
                <a:t>6</a:t>
              </a:r>
              <a:endParaRPr lang="es-CU" spc="-1">
                <a:latin typeface="Arial"/>
              </a:endParaRPr>
            </a:p>
          </p:txBody>
        </p:sp>
        <p:sp>
          <p:nvSpPr>
            <p:cNvPr id="1112" name="Line 10"/>
            <p:cNvSpPr/>
            <p:nvPr/>
          </p:nvSpPr>
          <p:spPr>
            <a:xfrm flipH="1" flipV="1">
              <a:off x="2916000" y="4516200"/>
              <a:ext cx="360360" cy="1295280"/>
            </a:xfrm>
            <a:prstGeom prst="line">
              <a:avLst/>
            </a:prstGeom>
            <a:ln w="38160">
              <a:solidFill>
                <a:srgbClr val="000000"/>
              </a:solidFill>
              <a:round/>
              <a:tailEnd type="triangle" w="med" len="med"/>
            </a:ln>
          </p:spPr>
          <p:style>
            <a:lnRef idx="0">
              <a:scrgbClr r="0" g="0" b="0"/>
            </a:lnRef>
            <a:fillRef idx="0">
              <a:scrgbClr r="0" g="0" b="0"/>
            </a:fillRef>
            <a:effectRef idx="0">
              <a:scrgbClr r="0" g="0" b="0"/>
            </a:effectRef>
            <a:fontRef idx="minor"/>
          </p:style>
        </p:sp>
      </p:grpSp>
      <p:grpSp>
        <p:nvGrpSpPr>
          <p:cNvPr id="1113" name="Group 11"/>
          <p:cNvGrpSpPr/>
          <p:nvPr/>
        </p:nvGrpSpPr>
        <p:grpSpPr>
          <a:xfrm>
            <a:off x="7967640" y="2879640"/>
            <a:ext cx="1077120" cy="772920"/>
            <a:chOff x="6443640" y="2879640"/>
            <a:chExt cx="1077120" cy="772920"/>
          </a:xfrm>
        </p:grpSpPr>
        <p:sp>
          <p:nvSpPr>
            <p:cNvPr id="1114" name="CustomShape 12"/>
            <p:cNvSpPr/>
            <p:nvPr/>
          </p:nvSpPr>
          <p:spPr>
            <a:xfrm>
              <a:off x="7223760" y="2879640"/>
              <a:ext cx="297000" cy="364680"/>
            </a:xfrm>
            <a:prstGeom prst="rect">
              <a:avLst/>
            </a:prstGeom>
            <a:noFill/>
            <a:ln w="1260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b="1" spc="-1">
                  <a:solidFill>
                    <a:srgbClr val="000000"/>
                  </a:solidFill>
                  <a:latin typeface="Calibri"/>
                </a:rPr>
                <a:t>9</a:t>
              </a:r>
              <a:endParaRPr lang="es-CU" spc="-1">
                <a:latin typeface="Arial"/>
              </a:endParaRPr>
            </a:p>
          </p:txBody>
        </p:sp>
        <p:sp>
          <p:nvSpPr>
            <p:cNvPr id="1115" name="Line 13"/>
            <p:cNvSpPr/>
            <p:nvPr/>
          </p:nvSpPr>
          <p:spPr>
            <a:xfrm flipH="1">
              <a:off x="6443640" y="3219120"/>
              <a:ext cx="720720" cy="433440"/>
            </a:xfrm>
            <a:prstGeom prst="line">
              <a:avLst/>
            </a:prstGeom>
            <a:ln w="38160">
              <a:solidFill>
                <a:srgbClr val="000000"/>
              </a:solidFill>
              <a:round/>
              <a:tailEnd type="triangle" w="med" len="med"/>
            </a:ln>
          </p:spPr>
          <p:style>
            <a:lnRef idx="0">
              <a:scrgbClr r="0" g="0" b="0"/>
            </a:lnRef>
            <a:fillRef idx="0">
              <a:scrgbClr r="0" g="0" b="0"/>
            </a:fillRef>
            <a:effectRef idx="0">
              <a:scrgbClr r="0" g="0" b="0"/>
            </a:effectRef>
            <a:fontRef idx="minor"/>
          </p:style>
        </p:sp>
      </p:grpSp>
      <p:grpSp>
        <p:nvGrpSpPr>
          <p:cNvPr id="1116" name="Group 14"/>
          <p:cNvGrpSpPr/>
          <p:nvPr/>
        </p:nvGrpSpPr>
        <p:grpSpPr>
          <a:xfrm>
            <a:off x="7751640" y="3795840"/>
            <a:ext cx="1391140" cy="720360"/>
            <a:chOff x="6227640" y="3795840"/>
            <a:chExt cx="1391140" cy="720360"/>
          </a:xfrm>
        </p:grpSpPr>
        <p:sp>
          <p:nvSpPr>
            <p:cNvPr id="1117" name="CustomShape 15"/>
            <p:cNvSpPr/>
            <p:nvPr/>
          </p:nvSpPr>
          <p:spPr>
            <a:xfrm>
              <a:off x="7203240" y="3795840"/>
              <a:ext cx="415540" cy="367878"/>
            </a:xfrm>
            <a:prstGeom prst="rect">
              <a:avLst/>
            </a:prstGeom>
            <a:noFill/>
            <a:ln w="1260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b="1" spc="-1">
                  <a:solidFill>
                    <a:srgbClr val="000000"/>
                  </a:solidFill>
                  <a:latin typeface="Calibri"/>
                </a:rPr>
                <a:t>10</a:t>
              </a:r>
              <a:endParaRPr lang="es-CU" spc="-1">
                <a:latin typeface="Arial"/>
              </a:endParaRPr>
            </a:p>
          </p:txBody>
        </p:sp>
        <p:sp>
          <p:nvSpPr>
            <p:cNvPr id="1118" name="Line 16"/>
            <p:cNvSpPr/>
            <p:nvPr/>
          </p:nvSpPr>
          <p:spPr>
            <a:xfrm flipH="1">
              <a:off x="6227640" y="4011480"/>
              <a:ext cx="1008000" cy="504720"/>
            </a:xfrm>
            <a:prstGeom prst="line">
              <a:avLst/>
            </a:prstGeom>
            <a:ln w="38160">
              <a:solidFill>
                <a:srgbClr val="000000"/>
              </a:solidFill>
              <a:round/>
              <a:tailEnd type="triangle" w="med" len="med"/>
            </a:ln>
          </p:spPr>
          <p:style>
            <a:lnRef idx="0">
              <a:scrgbClr r="0" g="0" b="0"/>
            </a:lnRef>
            <a:fillRef idx="0">
              <a:scrgbClr r="0" g="0" b="0"/>
            </a:fillRef>
            <a:effectRef idx="0">
              <a:scrgbClr r="0" g="0" b="0"/>
            </a:effectRef>
            <a:fontRef idx="minor"/>
          </p:style>
        </p:sp>
      </p:grpSp>
      <p:grpSp>
        <p:nvGrpSpPr>
          <p:cNvPr id="1119" name="Group 17"/>
          <p:cNvGrpSpPr/>
          <p:nvPr/>
        </p:nvGrpSpPr>
        <p:grpSpPr>
          <a:xfrm>
            <a:off x="8183280" y="4816440"/>
            <a:ext cx="1302940" cy="411120"/>
            <a:chOff x="6659280" y="4816440"/>
            <a:chExt cx="1302940" cy="411120"/>
          </a:xfrm>
        </p:grpSpPr>
        <p:sp>
          <p:nvSpPr>
            <p:cNvPr id="1120" name="CustomShape 18"/>
            <p:cNvSpPr/>
            <p:nvPr/>
          </p:nvSpPr>
          <p:spPr>
            <a:xfrm>
              <a:off x="7546680" y="4816440"/>
              <a:ext cx="415540" cy="367878"/>
            </a:xfrm>
            <a:prstGeom prst="rect">
              <a:avLst/>
            </a:prstGeom>
            <a:noFill/>
            <a:ln w="1260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b="1" spc="-1">
                  <a:solidFill>
                    <a:srgbClr val="000000"/>
                  </a:solidFill>
                  <a:latin typeface="Calibri"/>
                </a:rPr>
                <a:t>11</a:t>
              </a:r>
              <a:endParaRPr lang="es-CU" spc="-1">
                <a:latin typeface="Arial"/>
              </a:endParaRPr>
            </a:p>
          </p:txBody>
        </p:sp>
        <p:sp>
          <p:nvSpPr>
            <p:cNvPr id="1121" name="Line 19"/>
            <p:cNvSpPr/>
            <p:nvPr/>
          </p:nvSpPr>
          <p:spPr>
            <a:xfrm flipH="1" flipV="1">
              <a:off x="6659280" y="5155920"/>
              <a:ext cx="936720" cy="71640"/>
            </a:xfrm>
            <a:prstGeom prst="line">
              <a:avLst/>
            </a:prstGeom>
            <a:ln w="38160">
              <a:solidFill>
                <a:srgbClr val="000000"/>
              </a:solidFill>
              <a:round/>
              <a:tailEnd type="triangle" w="med" len="med"/>
            </a:ln>
          </p:spPr>
          <p:style>
            <a:lnRef idx="0">
              <a:scrgbClr r="0" g="0" b="0"/>
            </a:lnRef>
            <a:fillRef idx="0">
              <a:scrgbClr r="0" g="0" b="0"/>
            </a:fillRef>
            <a:effectRef idx="0">
              <a:scrgbClr r="0" g="0" b="0"/>
            </a:effectRef>
            <a:fontRef idx="minor"/>
          </p:style>
        </p:sp>
      </p:grpSp>
      <p:grpSp>
        <p:nvGrpSpPr>
          <p:cNvPr id="1122" name="Group 20"/>
          <p:cNvGrpSpPr/>
          <p:nvPr/>
        </p:nvGrpSpPr>
        <p:grpSpPr>
          <a:xfrm>
            <a:off x="2022240" y="4357800"/>
            <a:ext cx="905040" cy="510840"/>
            <a:chOff x="498240" y="4357800"/>
            <a:chExt cx="905040" cy="510840"/>
          </a:xfrm>
        </p:grpSpPr>
        <p:sp>
          <p:nvSpPr>
            <p:cNvPr id="1123" name="CustomShape 21"/>
            <p:cNvSpPr/>
            <p:nvPr/>
          </p:nvSpPr>
          <p:spPr>
            <a:xfrm>
              <a:off x="498240" y="4357800"/>
              <a:ext cx="298649" cy="367878"/>
            </a:xfrm>
            <a:prstGeom prst="rect">
              <a:avLst/>
            </a:prstGeom>
            <a:noFill/>
            <a:ln w="12600">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b="1" spc="-1">
                  <a:solidFill>
                    <a:srgbClr val="000000"/>
                  </a:solidFill>
                  <a:latin typeface="Calibri"/>
                </a:rPr>
                <a:t>5</a:t>
              </a:r>
              <a:endParaRPr lang="es-CU" spc="-1">
                <a:latin typeface="Arial"/>
              </a:endParaRPr>
            </a:p>
          </p:txBody>
        </p:sp>
        <p:sp>
          <p:nvSpPr>
            <p:cNvPr id="1124" name="Line 22"/>
            <p:cNvSpPr/>
            <p:nvPr/>
          </p:nvSpPr>
          <p:spPr>
            <a:xfrm>
              <a:off x="826920" y="4508280"/>
              <a:ext cx="576360" cy="360360"/>
            </a:xfrm>
            <a:prstGeom prst="line">
              <a:avLst/>
            </a:prstGeom>
            <a:ln w="38160">
              <a:solidFill>
                <a:srgbClr val="000000"/>
              </a:solidFill>
              <a:round/>
              <a:tailEnd type="triangle" w="med" len="med"/>
            </a:ln>
          </p:spPr>
          <p:style>
            <a:lnRef idx="0">
              <a:scrgbClr r="0" g="0" b="0"/>
            </a:lnRef>
            <a:fillRef idx="0">
              <a:scrgbClr r="0" g="0" b="0"/>
            </a:fillRef>
            <a:effectRef idx="0">
              <a:scrgbClr r="0" g="0" b="0"/>
            </a:effectRef>
            <a:fontRef idx="minor"/>
          </p:style>
        </p:sp>
      </p:grpSp>
      <p:sp>
        <p:nvSpPr>
          <p:cNvPr id="1125" name="CustomShape 23"/>
          <p:cNvSpPr/>
          <p:nvPr/>
        </p:nvSpPr>
        <p:spPr>
          <a:xfrm>
            <a:off x="1389000" y="285841"/>
            <a:ext cx="6638012" cy="460211"/>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spc="-1">
                <a:solidFill>
                  <a:srgbClr val="000000"/>
                </a:solidFill>
                <a:latin typeface="Constantia"/>
              </a:rPr>
              <a:t>IX. 1. Segmentación  broncopulmonar. Concepto.</a:t>
            </a:r>
            <a:endParaRPr lang="es-CU" sz="2400" spc="-1">
              <a:latin typeface="Arial"/>
            </a:endParaRPr>
          </a:p>
        </p:txBody>
      </p:sp>
      <p:grpSp>
        <p:nvGrpSpPr>
          <p:cNvPr id="1126" name="Group 24"/>
          <p:cNvGrpSpPr/>
          <p:nvPr/>
        </p:nvGrpSpPr>
        <p:grpSpPr>
          <a:xfrm>
            <a:off x="7175280" y="1000080"/>
            <a:ext cx="433440" cy="628560"/>
            <a:chOff x="5651280" y="1000080"/>
            <a:chExt cx="433440" cy="628560"/>
          </a:xfrm>
        </p:grpSpPr>
        <p:sp>
          <p:nvSpPr>
            <p:cNvPr id="1127" name="CustomShape 25"/>
            <p:cNvSpPr/>
            <p:nvPr/>
          </p:nvSpPr>
          <p:spPr>
            <a:xfrm>
              <a:off x="5681520" y="1000080"/>
              <a:ext cx="290634" cy="3678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b="1" spc="-1">
                  <a:solidFill>
                    <a:srgbClr val="000000"/>
                  </a:solidFill>
                  <a:latin typeface="Constantia"/>
                </a:rPr>
                <a:t>7</a:t>
              </a:r>
              <a:endParaRPr lang="es-CU" spc="-1">
                <a:latin typeface="Arial"/>
              </a:endParaRPr>
            </a:p>
          </p:txBody>
        </p:sp>
        <p:sp>
          <p:nvSpPr>
            <p:cNvPr id="1128" name="Line 26"/>
            <p:cNvSpPr/>
            <p:nvPr/>
          </p:nvSpPr>
          <p:spPr>
            <a:xfrm flipH="1">
              <a:off x="5651280" y="1341360"/>
              <a:ext cx="433440" cy="287280"/>
            </a:xfrm>
            <a:prstGeom prst="line">
              <a:avLst/>
            </a:prstGeom>
            <a:ln w="28440">
              <a:solidFill>
                <a:srgbClr val="000000"/>
              </a:solidFill>
              <a:round/>
              <a:tailEnd type="triangle" w="med" len="med"/>
            </a:ln>
          </p:spPr>
          <p:style>
            <a:lnRef idx="0">
              <a:scrgbClr r="0" g="0" b="0"/>
            </a:lnRef>
            <a:fillRef idx="0">
              <a:scrgbClr r="0" g="0" b="0"/>
            </a:fillRef>
            <a:effectRef idx="0">
              <a:scrgbClr r="0" g="0" b="0"/>
            </a:effectRef>
            <a:fontRef idx="minor"/>
          </p:style>
        </p:sp>
      </p:grpSp>
      <p:sp>
        <p:nvSpPr>
          <p:cNvPr id="1129" name="CustomShape 27"/>
          <p:cNvSpPr/>
          <p:nvPr/>
        </p:nvSpPr>
        <p:spPr>
          <a:xfrm>
            <a:off x="4643400" y="3000240"/>
            <a:ext cx="287428" cy="3678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b="1" spc="-1">
                <a:solidFill>
                  <a:srgbClr val="000000"/>
                </a:solidFill>
                <a:latin typeface="Constantia"/>
              </a:rPr>
              <a:t>3</a:t>
            </a:r>
            <a:endParaRPr lang="es-CU" spc="-1">
              <a:latin typeface="Arial"/>
            </a:endParaRPr>
          </a:p>
        </p:txBody>
      </p:sp>
      <p:grpSp>
        <p:nvGrpSpPr>
          <p:cNvPr id="1130" name="Group 28"/>
          <p:cNvGrpSpPr/>
          <p:nvPr/>
        </p:nvGrpSpPr>
        <p:grpSpPr>
          <a:xfrm>
            <a:off x="7535641" y="2008080"/>
            <a:ext cx="1422141" cy="844560"/>
            <a:chOff x="6011640" y="2008080"/>
            <a:chExt cx="1422141" cy="844560"/>
          </a:xfrm>
        </p:grpSpPr>
        <p:sp>
          <p:nvSpPr>
            <p:cNvPr id="1131" name="CustomShape 29"/>
            <p:cNvSpPr/>
            <p:nvPr/>
          </p:nvSpPr>
          <p:spPr>
            <a:xfrm>
              <a:off x="7128720" y="2008080"/>
              <a:ext cx="305061" cy="3678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b="1" spc="-1">
                  <a:solidFill>
                    <a:srgbClr val="000000"/>
                  </a:solidFill>
                  <a:latin typeface="Constantia"/>
                </a:rPr>
                <a:t>8</a:t>
              </a:r>
              <a:endParaRPr lang="es-CU" spc="-1">
                <a:latin typeface="Arial"/>
              </a:endParaRPr>
            </a:p>
          </p:txBody>
        </p:sp>
        <p:sp>
          <p:nvSpPr>
            <p:cNvPr id="1132" name="Line 30"/>
            <p:cNvSpPr/>
            <p:nvPr/>
          </p:nvSpPr>
          <p:spPr>
            <a:xfrm flipH="1">
              <a:off x="6011640" y="2276280"/>
              <a:ext cx="1008000" cy="576360"/>
            </a:xfrm>
            <a:prstGeom prst="line">
              <a:avLst/>
            </a:prstGeom>
            <a:ln w="28440">
              <a:solidFill>
                <a:srgbClr val="000000"/>
              </a:solidFill>
              <a:round/>
              <a:tailEnd type="triangle" w="med" len="med"/>
            </a:ln>
          </p:spPr>
          <p:style>
            <a:lnRef idx="0">
              <a:scrgbClr r="0" g="0" b="0"/>
            </a:lnRef>
            <a:fillRef idx="0">
              <a:scrgbClr r="0" g="0" b="0"/>
            </a:fillRef>
            <a:effectRef idx="0">
              <a:scrgbClr r="0" g="0" b="0"/>
            </a:effectRef>
            <a:fontRef idx="minor"/>
          </p:style>
        </p:sp>
      </p:grpSp>
      <p:sp>
        <p:nvSpPr>
          <p:cNvPr id="1133" name="TextShape 31"/>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2137271017"/>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4" name="Imagen 2"/>
          <p:cNvPicPr/>
          <p:nvPr/>
        </p:nvPicPr>
        <p:blipFill>
          <a:blip r:embed="rId2"/>
          <a:stretch/>
        </p:blipFill>
        <p:spPr>
          <a:xfrm>
            <a:off x="6922635" y="2942280"/>
            <a:ext cx="4315320" cy="3452040"/>
          </a:xfrm>
          <a:prstGeom prst="rect">
            <a:avLst/>
          </a:prstGeom>
          <a:ln>
            <a:noFill/>
          </a:ln>
        </p:spPr>
      </p:pic>
      <p:pic>
        <p:nvPicPr>
          <p:cNvPr id="1135" name="Imagen 6"/>
          <p:cNvPicPr/>
          <p:nvPr/>
        </p:nvPicPr>
        <p:blipFill>
          <a:blip r:embed="rId3"/>
          <a:stretch/>
        </p:blipFill>
        <p:spPr>
          <a:xfrm>
            <a:off x="962661" y="3314700"/>
            <a:ext cx="3928680" cy="2707200"/>
          </a:xfrm>
          <a:prstGeom prst="rect">
            <a:avLst/>
          </a:prstGeom>
          <a:ln>
            <a:noFill/>
          </a:ln>
        </p:spPr>
      </p:pic>
      <p:pic>
        <p:nvPicPr>
          <p:cNvPr id="1136" name="Imagen 3"/>
          <p:cNvPicPr/>
          <p:nvPr/>
        </p:nvPicPr>
        <p:blipFill>
          <a:blip r:embed="rId4"/>
          <a:stretch/>
        </p:blipFill>
        <p:spPr>
          <a:xfrm>
            <a:off x="3501840" y="476640"/>
            <a:ext cx="4260960" cy="2400120"/>
          </a:xfrm>
          <a:prstGeom prst="rect">
            <a:avLst/>
          </a:prstGeom>
          <a:ln>
            <a:noFill/>
          </a:ln>
        </p:spPr>
      </p:pic>
      <p:sp>
        <p:nvSpPr>
          <p:cNvPr id="1137" name="TextShape 1"/>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25970780"/>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 name="Picture 4" descr="23_01Figure-U"/>
          <p:cNvPicPr/>
          <p:nvPr/>
        </p:nvPicPr>
        <p:blipFill>
          <a:blip r:embed="rId2"/>
          <a:stretch/>
        </p:blipFill>
        <p:spPr>
          <a:xfrm>
            <a:off x="1632000" y="136440"/>
            <a:ext cx="7462440" cy="6584760"/>
          </a:xfrm>
          <a:prstGeom prst="rect">
            <a:avLst/>
          </a:prstGeom>
          <a:ln>
            <a:noFill/>
          </a:ln>
        </p:spPr>
      </p:pic>
      <p:grpSp>
        <p:nvGrpSpPr>
          <p:cNvPr id="510" name="Group 1"/>
          <p:cNvGrpSpPr/>
          <p:nvPr/>
        </p:nvGrpSpPr>
        <p:grpSpPr>
          <a:xfrm>
            <a:off x="5951281" y="1484280"/>
            <a:ext cx="3343261" cy="367878"/>
            <a:chOff x="4427280" y="1484280"/>
            <a:chExt cx="3343261" cy="367878"/>
          </a:xfrm>
        </p:grpSpPr>
        <p:sp>
          <p:nvSpPr>
            <p:cNvPr id="511" name="CustomShape 2"/>
            <p:cNvSpPr/>
            <p:nvPr/>
          </p:nvSpPr>
          <p:spPr>
            <a:xfrm>
              <a:off x="6581520" y="1484280"/>
              <a:ext cx="1189021" cy="367878"/>
            </a:xfrm>
            <a:prstGeom prst="rect">
              <a:avLst/>
            </a:prstGeom>
            <a:solidFill>
              <a:schemeClr val="bg2">
                <a:lumMod val="90000"/>
              </a:schemeClr>
            </a:solidFill>
            <a:ln w="38160">
              <a:solidFill>
                <a:srgbClr val="FF0066"/>
              </a:solidFill>
              <a:miter/>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b="1" spc="-1">
                  <a:solidFill>
                    <a:srgbClr val="000000"/>
                  </a:solidFill>
                  <a:latin typeface="Constantia"/>
                </a:rPr>
                <a:t>FARINGE</a:t>
              </a:r>
              <a:endParaRPr lang="es-CU" spc="-1">
                <a:latin typeface="Arial"/>
              </a:endParaRPr>
            </a:p>
          </p:txBody>
        </p:sp>
        <p:sp>
          <p:nvSpPr>
            <p:cNvPr id="512" name="Line 3"/>
            <p:cNvSpPr/>
            <p:nvPr/>
          </p:nvSpPr>
          <p:spPr>
            <a:xfrm flipH="1">
              <a:off x="4427280" y="1628640"/>
              <a:ext cx="2232000" cy="0"/>
            </a:xfrm>
            <a:prstGeom prst="line">
              <a:avLst/>
            </a:prstGeom>
            <a:ln w="38160">
              <a:solidFill>
                <a:srgbClr val="FF0066"/>
              </a:solidFill>
              <a:round/>
              <a:tailEnd type="triangle" w="med" len="med"/>
            </a:ln>
          </p:spPr>
          <p:style>
            <a:lnRef idx="0">
              <a:scrgbClr r="0" g="0" b="0"/>
            </a:lnRef>
            <a:fillRef idx="0">
              <a:scrgbClr r="0" g="0" b="0"/>
            </a:fillRef>
            <a:effectRef idx="0">
              <a:scrgbClr r="0" g="0" b="0"/>
            </a:effectRef>
            <a:fontRef idx="minor"/>
          </p:style>
        </p:sp>
      </p:grpSp>
      <p:grpSp>
        <p:nvGrpSpPr>
          <p:cNvPr id="513" name="Group 4"/>
          <p:cNvGrpSpPr/>
          <p:nvPr/>
        </p:nvGrpSpPr>
        <p:grpSpPr>
          <a:xfrm>
            <a:off x="5790721" y="2768760"/>
            <a:ext cx="3672491" cy="367878"/>
            <a:chOff x="4266720" y="2768760"/>
            <a:chExt cx="3672491" cy="367878"/>
          </a:xfrm>
        </p:grpSpPr>
        <p:sp>
          <p:nvSpPr>
            <p:cNvPr id="514" name="CustomShape 5"/>
            <p:cNvSpPr/>
            <p:nvPr/>
          </p:nvSpPr>
          <p:spPr>
            <a:xfrm>
              <a:off x="6644520" y="2768760"/>
              <a:ext cx="1294691" cy="367878"/>
            </a:xfrm>
            <a:prstGeom prst="rect">
              <a:avLst/>
            </a:prstGeom>
            <a:solidFill>
              <a:schemeClr val="bg2">
                <a:lumMod val="90000"/>
              </a:schemeClr>
            </a:solidFill>
            <a:ln w="38160">
              <a:solidFill>
                <a:srgbClr val="FF0066"/>
              </a:solidFill>
              <a:miter/>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b="1" spc="-1">
                  <a:solidFill>
                    <a:srgbClr val="000000"/>
                  </a:solidFill>
                  <a:latin typeface="Constantia"/>
                </a:rPr>
                <a:t>TRÁQUEA</a:t>
              </a:r>
              <a:endParaRPr lang="es-CU" spc="-1">
                <a:latin typeface="Arial"/>
              </a:endParaRPr>
            </a:p>
          </p:txBody>
        </p:sp>
        <p:sp>
          <p:nvSpPr>
            <p:cNvPr id="515" name="Line 6"/>
            <p:cNvSpPr/>
            <p:nvPr/>
          </p:nvSpPr>
          <p:spPr>
            <a:xfrm flipH="1" flipV="1">
              <a:off x="4266720" y="2923920"/>
              <a:ext cx="2448000" cy="3240"/>
            </a:xfrm>
            <a:prstGeom prst="line">
              <a:avLst/>
            </a:prstGeom>
            <a:ln w="38160">
              <a:solidFill>
                <a:srgbClr val="FF0066"/>
              </a:solidFill>
              <a:round/>
              <a:tailEnd type="triangle" w="med" len="med"/>
            </a:ln>
          </p:spPr>
          <p:style>
            <a:lnRef idx="0">
              <a:scrgbClr r="0" g="0" b="0"/>
            </a:lnRef>
            <a:fillRef idx="0">
              <a:scrgbClr r="0" g="0" b="0"/>
            </a:fillRef>
            <a:effectRef idx="0">
              <a:scrgbClr r="0" g="0" b="0"/>
            </a:effectRef>
            <a:fontRef idx="minor"/>
          </p:style>
        </p:sp>
      </p:grpSp>
      <p:grpSp>
        <p:nvGrpSpPr>
          <p:cNvPr id="516" name="Group 7"/>
          <p:cNvGrpSpPr/>
          <p:nvPr/>
        </p:nvGrpSpPr>
        <p:grpSpPr>
          <a:xfrm>
            <a:off x="4974960" y="5280120"/>
            <a:ext cx="1598186" cy="1409358"/>
            <a:chOff x="3450960" y="5280120"/>
            <a:chExt cx="1598186" cy="1409358"/>
          </a:xfrm>
        </p:grpSpPr>
        <p:sp>
          <p:nvSpPr>
            <p:cNvPr id="517" name="CustomShape 8"/>
            <p:cNvSpPr/>
            <p:nvPr/>
          </p:nvSpPr>
          <p:spPr>
            <a:xfrm>
              <a:off x="3571200" y="6321600"/>
              <a:ext cx="1477946" cy="367878"/>
            </a:xfrm>
            <a:prstGeom prst="rect">
              <a:avLst/>
            </a:prstGeom>
            <a:solidFill>
              <a:schemeClr val="bg2">
                <a:lumMod val="90000"/>
              </a:schemeClr>
            </a:solidFill>
            <a:ln w="38160">
              <a:solidFill>
                <a:srgbClr val="FF0066"/>
              </a:solidFill>
              <a:miter/>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b="1" spc="-1">
                  <a:solidFill>
                    <a:srgbClr val="000000"/>
                  </a:solidFill>
                  <a:latin typeface="Constantia"/>
                </a:rPr>
                <a:t>PULMONES</a:t>
              </a:r>
              <a:endParaRPr lang="es-CU" spc="-1">
                <a:latin typeface="Arial"/>
              </a:endParaRPr>
            </a:p>
          </p:txBody>
        </p:sp>
        <p:sp>
          <p:nvSpPr>
            <p:cNvPr id="518" name="Line 9"/>
            <p:cNvSpPr/>
            <p:nvPr/>
          </p:nvSpPr>
          <p:spPr>
            <a:xfrm flipH="1" flipV="1">
              <a:off x="3450960" y="5280120"/>
              <a:ext cx="543960" cy="1040760"/>
            </a:xfrm>
            <a:prstGeom prst="line">
              <a:avLst/>
            </a:prstGeom>
            <a:ln w="38160">
              <a:solidFill>
                <a:srgbClr val="FF0066"/>
              </a:solidFill>
              <a:round/>
              <a:tailEnd type="triangle" w="med" len="med"/>
            </a:ln>
          </p:spPr>
          <p:style>
            <a:lnRef idx="0">
              <a:scrgbClr r="0" g="0" b="0"/>
            </a:lnRef>
            <a:fillRef idx="0">
              <a:scrgbClr r="0" g="0" b="0"/>
            </a:fillRef>
            <a:effectRef idx="0">
              <a:scrgbClr r="0" g="0" b="0"/>
            </a:effectRef>
            <a:fontRef idx="minor"/>
          </p:style>
        </p:sp>
        <p:sp>
          <p:nvSpPr>
            <p:cNvPr id="519" name="Line 10"/>
            <p:cNvSpPr/>
            <p:nvPr/>
          </p:nvSpPr>
          <p:spPr>
            <a:xfrm flipV="1">
              <a:off x="4427280" y="5345280"/>
              <a:ext cx="493560" cy="975600"/>
            </a:xfrm>
            <a:prstGeom prst="line">
              <a:avLst/>
            </a:prstGeom>
            <a:ln w="38160">
              <a:solidFill>
                <a:srgbClr val="FF0066"/>
              </a:solidFill>
              <a:round/>
              <a:tailEnd type="triangle" w="med" len="med"/>
            </a:ln>
          </p:spPr>
          <p:style>
            <a:lnRef idx="0">
              <a:scrgbClr r="0" g="0" b="0"/>
            </a:lnRef>
            <a:fillRef idx="0">
              <a:scrgbClr r="0" g="0" b="0"/>
            </a:fillRef>
            <a:effectRef idx="0">
              <a:scrgbClr r="0" g="0" b="0"/>
            </a:effectRef>
            <a:fontRef idx="minor"/>
          </p:style>
        </p:sp>
      </p:grpSp>
      <p:grpSp>
        <p:nvGrpSpPr>
          <p:cNvPr id="520" name="Group 11"/>
          <p:cNvGrpSpPr/>
          <p:nvPr/>
        </p:nvGrpSpPr>
        <p:grpSpPr>
          <a:xfrm>
            <a:off x="7030560" y="658800"/>
            <a:ext cx="2749426" cy="367878"/>
            <a:chOff x="5506560" y="658800"/>
            <a:chExt cx="2749426" cy="367878"/>
          </a:xfrm>
        </p:grpSpPr>
        <p:sp>
          <p:nvSpPr>
            <p:cNvPr id="521" name="CustomShape 12"/>
            <p:cNvSpPr/>
            <p:nvPr/>
          </p:nvSpPr>
          <p:spPr>
            <a:xfrm>
              <a:off x="6244560" y="658800"/>
              <a:ext cx="2011426" cy="367878"/>
            </a:xfrm>
            <a:prstGeom prst="rect">
              <a:avLst/>
            </a:prstGeom>
            <a:solidFill>
              <a:schemeClr val="bg2">
                <a:lumMod val="90000"/>
              </a:schemeClr>
            </a:solidFill>
            <a:ln w="38160">
              <a:solidFill>
                <a:srgbClr val="FF0066"/>
              </a:solidFill>
              <a:miter/>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b="1" spc="-1">
                  <a:solidFill>
                    <a:srgbClr val="000000"/>
                  </a:solidFill>
                  <a:latin typeface="Constantia"/>
                </a:rPr>
                <a:t>CAVIDAD NASAL</a:t>
              </a:r>
              <a:endParaRPr lang="es-CU" spc="-1">
                <a:latin typeface="Arial"/>
              </a:endParaRPr>
            </a:p>
          </p:txBody>
        </p:sp>
        <p:sp>
          <p:nvSpPr>
            <p:cNvPr id="522" name="Line 13"/>
            <p:cNvSpPr/>
            <p:nvPr/>
          </p:nvSpPr>
          <p:spPr>
            <a:xfrm flipH="1">
              <a:off x="5506560" y="907920"/>
              <a:ext cx="865080" cy="0"/>
            </a:xfrm>
            <a:prstGeom prst="line">
              <a:avLst/>
            </a:prstGeom>
            <a:ln w="38160">
              <a:solidFill>
                <a:srgbClr val="FF0066"/>
              </a:solidFill>
              <a:round/>
              <a:tailEnd type="triangle" w="med" len="med"/>
            </a:ln>
          </p:spPr>
          <p:style>
            <a:lnRef idx="0">
              <a:scrgbClr r="0" g="0" b="0"/>
            </a:lnRef>
            <a:fillRef idx="0">
              <a:scrgbClr r="0" g="0" b="0"/>
            </a:fillRef>
            <a:effectRef idx="0">
              <a:scrgbClr r="0" g="0" b="0"/>
            </a:effectRef>
            <a:fontRef idx="minor"/>
          </p:style>
        </p:sp>
      </p:grpSp>
      <p:grpSp>
        <p:nvGrpSpPr>
          <p:cNvPr id="523" name="Group 14"/>
          <p:cNvGrpSpPr/>
          <p:nvPr/>
        </p:nvGrpSpPr>
        <p:grpSpPr>
          <a:xfrm>
            <a:off x="6103560" y="2276280"/>
            <a:ext cx="3137576" cy="368238"/>
            <a:chOff x="4579560" y="2276280"/>
            <a:chExt cx="3137576" cy="368238"/>
          </a:xfrm>
        </p:grpSpPr>
        <p:sp>
          <p:nvSpPr>
            <p:cNvPr id="524" name="CustomShape 15"/>
            <p:cNvSpPr/>
            <p:nvPr/>
          </p:nvSpPr>
          <p:spPr>
            <a:xfrm>
              <a:off x="6504840" y="2276640"/>
              <a:ext cx="1212296" cy="367878"/>
            </a:xfrm>
            <a:prstGeom prst="rect">
              <a:avLst/>
            </a:prstGeom>
            <a:solidFill>
              <a:schemeClr val="bg2">
                <a:lumMod val="90000"/>
              </a:schemeClr>
            </a:solidFill>
            <a:ln w="38160">
              <a:solidFill>
                <a:srgbClr val="FF0066"/>
              </a:solidFill>
              <a:miter/>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b="1" spc="-1">
                  <a:solidFill>
                    <a:srgbClr val="000000"/>
                  </a:solidFill>
                  <a:latin typeface="Constantia"/>
                </a:rPr>
                <a:t>LARINGE</a:t>
              </a:r>
              <a:endParaRPr lang="es-CU" spc="-1">
                <a:latin typeface="Arial"/>
              </a:endParaRPr>
            </a:p>
          </p:txBody>
        </p:sp>
        <p:sp>
          <p:nvSpPr>
            <p:cNvPr id="525" name="Line 16"/>
            <p:cNvSpPr/>
            <p:nvPr/>
          </p:nvSpPr>
          <p:spPr>
            <a:xfrm flipH="1" flipV="1">
              <a:off x="4579560" y="2276280"/>
              <a:ext cx="2008080" cy="71280"/>
            </a:xfrm>
            <a:prstGeom prst="line">
              <a:avLst/>
            </a:prstGeom>
            <a:ln w="38160">
              <a:solidFill>
                <a:srgbClr val="FF0066"/>
              </a:solidFill>
              <a:round/>
              <a:tailEnd type="triangle" w="med" len="med"/>
            </a:ln>
          </p:spPr>
          <p:style>
            <a:lnRef idx="0">
              <a:scrgbClr r="0" g="0" b="0"/>
            </a:lnRef>
            <a:fillRef idx="0">
              <a:scrgbClr r="0" g="0" b="0"/>
            </a:fillRef>
            <a:effectRef idx="0">
              <a:scrgbClr r="0" g="0" b="0"/>
            </a:effectRef>
            <a:fontRef idx="minor"/>
          </p:style>
        </p:sp>
      </p:grpSp>
      <p:grpSp>
        <p:nvGrpSpPr>
          <p:cNvPr id="526" name="Group 17"/>
          <p:cNvGrpSpPr/>
          <p:nvPr/>
        </p:nvGrpSpPr>
        <p:grpSpPr>
          <a:xfrm>
            <a:off x="5662201" y="3240000"/>
            <a:ext cx="3981573" cy="836640"/>
            <a:chOff x="4138200" y="3240000"/>
            <a:chExt cx="3981573" cy="836640"/>
          </a:xfrm>
        </p:grpSpPr>
        <p:sp>
          <p:nvSpPr>
            <p:cNvPr id="527" name="CustomShape 18"/>
            <p:cNvSpPr/>
            <p:nvPr/>
          </p:nvSpPr>
          <p:spPr>
            <a:xfrm>
              <a:off x="6495120" y="3240000"/>
              <a:ext cx="1624653" cy="367878"/>
            </a:xfrm>
            <a:prstGeom prst="rect">
              <a:avLst/>
            </a:prstGeom>
            <a:solidFill>
              <a:schemeClr val="bg2">
                <a:lumMod val="90000"/>
              </a:schemeClr>
            </a:solidFill>
            <a:ln w="28440">
              <a:solidFill>
                <a:srgbClr val="FF0066"/>
              </a:solidFill>
              <a:miter/>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b="1" spc="-1">
                  <a:solidFill>
                    <a:srgbClr val="000000"/>
                  </a:solidFill>
                  <a:latin typeface="Constantia"/>
                </a:rPr>
                <a:t>BRONQUIOS</a:t>
              </a:r>
              <a:endParaRPr lang="es-CU" spc="-1">
                <a:latin typeface="Arial"/>
              </a:endParaRPr>
            </a:p>
          </p:txBody>
        </p:sp>
        <p:sp>
          <p:nvSpPr>
            <p:cNvPr id="528" name="Line 19"/>
            <p:cNvSpPr/>
            <p:nvPr/>
          </p:nvSpPr>
          <p:spPr>
            <a:xfrm flipH="1">
              <a:off x="4138200" y="3240000"/>
              <a:ext cx="2449440" cy="836640"/>
            </a:xfrm>
            <a:prstGeom prst="line">
              <a:avLst/>
            </a:prstGeom>
            <a:ln w="38160">
              <a:solidFill>
                <a:srgbClr val="FF0066"/>
              </a:solidFill>
              <a:round/>
              <a:tailEnd type="triangle" w="med" len="med"/>
            </a:ln>
          </p:spPr>
          <p:style>
            <a:lnRef idx="0">
              <a:scrgbClr r="0" g="0" b="0"/>
            </a:lnRef>
            <a:fillRef idx="0">
              <a:scrgbClr r="0" g="0" b="0"/>
            </a:fillRef>
            <a:effectRef idx="0">
              <a:scrgbClr r="0" g="0" b="0"/>
            </a:effectRef>
            <a:fontRef idx="minor"/>
          </p:style>
        </p:sp>
        <p:sp>
          <p:nvSpPr>
            <p:cNvPr id="529" name="Line 20"/>
            <p:cNvSpPr/>
            <p:nvPr/>
          </p:nvSpPr>
          <p:spPr>
            <a:xfrm flipH="1">
              <a:off x="4579560" y="3619440"/>
              <a:ext cx="2008080" cy="457200"/>
            </a:xfrm>
            <a:prstGeom prst="line">
              <a:avLst/>
            </a:prstGeom>
            <a:ln w="38160">
              <a:solidFill>
                <a:srgbClr val="FF0066"/>
              </a:solidFill>
              <a:round/>
              <a:tailEnd type="triangle" w="med" len="med"/>
            </a:ln>
          </p:spPr>
          <p:style>
            <a:lnRef idx="0">
              <a:scrgbClr r="0" g="0" b="0"/>
            </a:lnRef>
            <a:fillRef idx="0">
              <a:scrgbClr r="0" g="0" b="0"/>
            </a:fillRef>
            <a:effectRef idx="0">
              <a:scrgbClr r="0" g="0" b="0"/>
            </a:effectRef>
            <a:fontRef idx="minor"/>
          </p:style>
        </p:sp>
      </p:grpSp>
      <p:sp>
        <p:nvSpPr>
          <p:cNvPr id="530" name="CustomShape 21"/>
          <p:cNvSpPr/>
          <p:nvPr/>
        </p:nvSpPr>
        <p:spPr>
          <a:xfrm>
            <a:off x="1632000" y="1494000"/>
            <a:ext cx="3311280" cy="367878"/>
          </a:xfrm>
          <a:prstGeom prst="rect">
            <a:avLst/>
          </a:prstGeom>
          <a:solidFill>
            <a:schemeClr val="bg2">
              <a:lumMod val="90000"/>
            </a:schemeClr>
          </a:solidFill>
          <a:ln w="38160">
            <a:solidFill>
              <a:srgbClr val="FF0066"/>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U" b="1" spc="-1">
                <a:solidFill>
                  <a:srgbClr val="000000"/>
                </a:solidFill>
                <a:latin typeface="Constantia"/>
              </a:rPr>
              <a:t>VÍAS RESPIRATORIAS ALTAS</a:t>
            </a:r>
            <a:endParaRPr lang="es-CU" spc="-1">
              <a:latin typeface="Arial"/>
            </a:endParaRPr>
          </a:p>
        </p:txBody>
      </p:sp>
      <p:sp>
        <p:nvSpPr>
          <p:cNvPr id="531" name="CustomShape 22"/>
          <p:cNvSpPr/>
          <p:nvPr/>
        </p:nvSpPr>
        <p:spPr>
          <a:xfrm>
            <a:off x="1632000" y="2286000"/>
            <a:ext cx="3311280" cy="367878"/>
          </a:xfrm>
          <a:prstGeom prst="rect">
            <a:avLst/>
          </a:prstGeom>
          <a:solidFill>
            <a:schemeClr val="bg2">
              <a:lumMod val="90000"/>
            </a:schemeClr>
          </a:solidFill>
          <a:ln w="38160">
            <a:solidFill>
              <a:srgbClr val="FF0066"/>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U" b="1" spc="-1">
                <a:solidFill>
                  <a:srgbClr val="000000"/>
                </a:solidFill>
                <a:latin typeface="Constantia"/>
              </a:rPr>
              <a:t>VÍAS RESPIRATORIAS BAJAS</a:t>
            </a:r>
            <a:endParaRPr lang="es-CU" spc="-1">
              <a:latin typeface="Arial"/>
            </a:endParaRPr>
          </a:p>
        </p:txBody>
      </p:sp>
      <p:sp>
        <p:nvSpPr>
          <p:cNvPr id="532" name="CustomShape 23"/>
          <p:cNvSpPr/>
          <p:nvPr/>
        </p:nvSpPr>
        <p:spPr>
          <a:xfrm>
            <a:off x="1601760" y="5599080"/>
            <a:ext cx="1402920" cy="921876"/>
          </a:xfrm>
          <a:prstGeom prst="rect">
            <a:avLst/>
          </a:prstGeom>
          <a:solidFill>
            <a:schemeClr val="bg2">
              <a:lumMod val="90000"/>
            </a:schemeClr>
          </a:solidFill>
          <a:ln w="38160">
            <a:solidFill>
              <a:srgbClr val="FF0066"/>
            </a:solidFill>
            <a:miter/>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U" b="1" spc="-1">
                <a:solidFill>
                  <a:srgbClr val="000000"/>
                </a:solidFill>
                <a:latin typeface="Constantia"/>
              </a:rPr>
              <a:t>ÓRGANOS RESPIRATORIOS </a:t>
            </a:r>
            <a:endParaRPr lang="es-CU" spc="-1">
              <a:latin typeface="Arial"/>
            </a:endParaRPr>
          </a:p>
        </p:txBody>
      </p:sp>
      <p:sp>
        <p:nvSpPr>
          <p:cNvPr id="533" name="TextShape 24"/>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2104138125"/>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8" name="Imagen 1"/>
          <p:cNvPicPr/>
          <p:nvPr/>
        </p:nvPicPr>
        <p:blipFill>
          <a:blip r:embed="rId2"/>
          <a:stretch/>
        </p:blipFill>
        <p:spPr>
          <a:xfrm>
            <a:off x="1703640" y="802440"/>
            <a:ext cx="4915080" cy="4078080"/>
          </a:xfrm>
          <a:prstGeom prst="rect">
            <a:avLst/>
          </a:prstGeom>
          <a:ln>
            <a:noFill/>
          </a:ln>
        </p:spPr>
      </p:pic>
      <p:pic>
        <p:nvPicPr>
          <p:cNvPr id="1139" name="Imagen 2"/>
          <p:cNvPicPr/>
          <p:nvPr/>
        </p:nvPicPr>
        <p:blipFill>
          <a:blip r:embed="rId3"/>
          <a:stretch/>
        </p:blipFill>
        <p:spPr>
          <a:xfrm>
            <a:off x="6763080" y="0"/>
            <a:ext cx="3885840" cy="3352320"/>
          </a:xfrm>
          <a:prstGeom prst="rect">
            <a:avLst/>
          </a:prstGeom>
          <a:ln>
            <a:noFill/>
          </a:ln>
        </p:spPr>
      </p:pic>
      <p:pic>
        <p:nvPicPr>
          <p:cNvPr id="1140" name="Imagen 3"/>
          <p:cNvPicPr/>
          <p:nvPr/>
        </p:nvPicPr>
        <p:blipFill>
          <a:blip r:embed="rId4"/>
          <a:stretch/>
        </p:blipFill>
        <p:spPr>
          <a:xfrm>
            <a:off x="7248000" y="3260160"/>
            <a:ext cx="2971800" cy="3313440"/>
          </a:xfrm>
          <a:prstGeom prst="rect">
            <a:avLst/>
          </a:prstGeom>
          <a:ln>
            <a:noFill/>
          </a:ln>
        </p:spPr>
      </p:pic>
      <p:sp>
        <p:nvSpPr>
          <p:cNvPr id="1141" name="TextShape 1"/>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271237160"/>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 name="TextShape 1"/>
          <p:cNvSpPr txBox="1"/>
          <p:nvPr/>
        </p:nvSpPr>
        <p:spPr>
          <a:xfrm>
            <a:off x="1631640" y="116640"/>
            <a:ext cx="8928720" cy="6000480"/>
          </a:xfrm>
          <a:prstGeom prst="rect">
            <a:avLst/>
          </a:prstGeom>
          <a:noFill/>
          <a:ln>
            <a:noFill/>
          </a:ln>
        </p:spPr>
        <p:txBody>
          <a:bodyPr lIns="0" rIns="0">
            <a:normAutofit/>
          </a:bodyPr>
          <a:lstStyle/>
          <a:p>
            <a:pPr algn="just">
              <a:lnSpc>
                <a:spcPct val="90000"/>
              </a:lnSpc>
              <a:spcBef>
                <a:spcPts val="1199"/>
              </a:spcBef>
            </a:pPr>
            <a:r>
              <a:rPr lang="es-ES" sz="2000" b="1" spc="-1">
                <a:solidFill>
                  <a:srgbClr val="000000"/>
                </a:solidFill>
                <a:latin typeface="Cambria Math"/>
                <a:ea typeface="Cambria Math"/>
              </a:rPr>
              <a:t>X. Un paciente.</a:t>
            </a:r>
            <a:endParaRPr lang="es-ES" sz="2000" spc="-1">
              <a:solidFill>
                <a:srgbClr val="404040"/>
              </a:solidFill>
              <a:latin typeface="Calibri"/>
            </a:endParaRPr>
          </a:p>
          <a:p>
            <a:pPr marL="571680" indent="-571320" algn="just">
              <a:lnSpc>
                <a:spcPct val="90000"/>
              </a:lnSpc>
              <a:spcBef>
                <a:spcPts val="1199"/>
              </a:spcBef>
            </a:pPr>
            <a:endParaRPr lang="es-ES" sz="2000" spc="-1">
              <a:solidFill>
                <a:srgbClr val="404040"/>
              </a:solidFill>
              <a:latin typeface="Calibri"/>
            </a:endParaRPr>
          </a:p>
        </p:txBody>
      </p:sp>
      <p:sp>
        <p:nvSpPr>
          <p:cNvPr id="1145" name="TextShape 2"/>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1277090961"/>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 name="TextShape 1"/>
          <p:cNvSpPr txBox="1"/>
          <p:nvPr/>
        </p:nvSpPr>
        <p:spPr>
          <a:xfrm>
            <a:off x="1919640" y="548640"/>
            <a:ext cx="7992360" cy="4389120"/>
          </a:xfrm>
          <a:prstGeom prst="rect">
            <a:avLst/>
          </a:prstGeom>
          <a:noFill/>
          <a:ln>
            <a:noFill/>
          </a:ln>
        </p:spPr>
        <p:txBody>
          <a:bodyPr lIns="0" rIns="0">
            <a:normAutofit/>
          </a:bodyPr>
          <a:lstStyle/>
          <a:p>
            <a:pPr>
              <a:lnSpc>
                <a:spcPct val="90000"/>
              </a:lnSpc>
              <a:spcBef>
                <a:spcPts val="1199"/>
              </a:spcBef>
            </a:pPr>
            <a:endParaRPr lang="es-ES" sz="2000" spc="-1">
              <a:solidFill>
                <a:srgbClr val="404040"/>
              </a:solidFill>
              <a:latin typeface="Calibri"/>
            </a:endParaRPr>
          </a:p>
          <a:p>
            <a:pPr>
              <a:lnSpc>
                <a:spcPct val="90000"/>
              </a:lnSpc>
              <a:spcBef>
                <a:spcPts val="1199"/>
              </a:spcBef>
            </a:pPr>
            <a:endParaRPr lang="es-ES" sz="2000" spc="-1">
              <a:solidFill>
                <a:srgbClr val="404040"/>
              </a:solidFill>
              <a:latin typeface="Calibri"/>
            </a:endParaRPr>
          </a:p>
          <a:p>
            <a:pPr>
              <a:lnSpc>
                <a:spcPct val="90000"/>
              </a:lnSpc>
              <a:spcBef>
                <a:spcPts val="1199"/>
              </a:spcBef>
            </a:pPr>
            <a:r>
              <a:rPr lang="es-ES" sz="2000" spc="-1">
                <a:solidFill>
                  <a:srgbClr val="000000"/>
                </a:solidFill>
                <a:latin typeface="Cambria Math"/>
                <a:ea typeface="Cambria Math"/>
              </a:rPr>
              <a:t>X. Preguntas</a:t>
            </a:r>
            <a:endParaRPr lang="es-ES" sz="2000" spc="-1">
              <a:solidFill>
                <a:srgbClr val="404040"/>
              </a:solidFill>
              <a:latin typeface="Calibri"/>
            </a:endParaRPr>
          </a:p>
          <a:p>
            <a:pPr marL="514440" indent="-514080">
              <a:lnSpc>
                <a:spcPct val="90000"/>
              </a:lnSpc>
              <a:spcBef>
                <a:spcPts val="1199"/>
              </a:spcBef>
              <a:buClr>
                <a:srgbClr val="37A76F"/>
              </a:buClr>
              <a:buFont typeface="Calibri Light"/>
              <a:buAutoNum type="arabicPeriod"/>
            </a:pPr>
            <a:r>
              <a:rPr lang="es-ES" sz="2000" spc="-1">
                <a:solidFill>
                  <a:srgbClr val="000000"/>
                </a:solidFill>
                <a:latin typeface="Cambria Math"/>
                <a:ea typeface="Cambria Math"/>
              </a:rPr>
              <a:t>Describa las etapas de la maduración pulmonar durante el desarrollo prenatal.</a:t>
            </a:r>
            <a:endParaRPr lang="es-ES" sz="2000" spc="-1">
              <a:solidFill>
                <a:srgbClr val="404040"/>
              </a:solidFill>
              <a:latin typeface="Calibri"/>
            </a:endParaRPr>
          </a:p>
          <a:p>
            <a:pPr>
              <a:lnSpc>
                <a:spcPct val="90000"/>
              </a:lnSpc>
              <a:spcBef>
                <a:spcPts val="1199"/>
              </a:spcBef>
            </a:pPr>
            <a:endParaRPr lang="es-ES" sz="2000" spc="-1">
              <a:solidFill>
                <a:srgbClr val="404040"/>
              </a:solidFill>
              <a:latin typeface="Calibri"/>
            </a:endParaRPr>
          </a:p>
          <a:p>
            <a:pPr marL="274320" indent="-273960">
              <a:lnSpc>
                <a:spcPct val="90000"/>
              </a:lnSpc>
              <a:spcBef>
                <a:spcPts val="1199"/>
              </a:spcBef>
            </a:pPr>
            <a:endParaRPr lang="es-ES" sz="2000" spc="-1">
              <a:solidFill>
                <a:srgbClr val="404040"/>
              </a:solidFill>
              <a:latin typeface="Calibri"/>
            </a:endParaRPr>
          </a:p>
        </p:txBody>
      </p:sp>
      <p:sp>
        <p:nvSpPr>
          <p:cNvPr id="1147" name="TextShape 2"/>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1855265441"/>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8" name="Table 1"/>
          <p:cNvGraphicFramePr/>
          <p:nvPr/>
        </p:nvGraphicFramePr>
        <p:xfrm>
          <a:off x="1774920" y="903240"/>
          <a:ext cx="8820000" cy="5705280"/>
        </p:xfrm>
        <a:graphic>
          <a:graphicData uri="http://schemas.openxmlformats.org/drawingml/2006/table">
            <a:tbl>
              <a:tblPr/>
              <a:tblGrid>
                <a:gridCol w="2736720">
                  <a:extLst>
                    <a:ext uri="{9D8B030D-6E8A-4147-A177-3AD203B41FA5}">
                      <a16:colId xmlns:a16="http://schemas.microsoft.com/office/drawing/2014/main" val="20000"/>
                    </a:ext>
                  </a:extLst>
                </a:gridCol>
                <a:gridCol w="6083280">
                  <a:extLst>
                    <a:ext uri="{9D8B030D-6E8A-4147-A177-3AD203B41FA5}">
                      <a16:colId xmlns:a16="http://schemas.microsoft.com/office/drawing/2014/main" val="20001"/>
                    </a:ext>
                  </a:extLst>
                </a:gridCol>
              </a:tblGrid>
              <a:tr h="1633320">
                <a:tc>
                  <a:txBody>
                    <a:bodyPr/>
                    <a:lstStyle/>
                    <a:p>
                      <a:pPr>
                        <a:lnSpc>
                          <a:spcPct val="100000"/>
                        </a:lnSpc>
                        <a:spcBef>
                          <a:spcPts val="439"/>
                        </a:spcBef>
                      </a:pPr>
                      <a:r>
                        <a:rPr lang="es-CU" sz="2200" b="0" strike="noStrike" spc="-1">
                          <a:solidFill>
                            <a:srgbClr val="000000"/>
                          </a:solidFill>
                          <a:latin typeface="Cambria Math"/>
                          <a:ea typeface="Cambria Math"/>
                        </a:rPr>
                        <a:t>Embrionaria </a:t>
                      </a:r>
                      <a:endParaRPr lang="es-CU" sz="2200" b="0" strike="noStrike" spc="-1">
                        <a:latin typeface="Arial"/>
                      </a:endParaRPr>
                    </a:p>
                    <a:p>
                      <a:pPr>
                        <a:lnSpc>
                          <a:spcPct val="100000"/>
                        </a:lnSpc>
                        <a:spcBef>
                          <a:spcPts val="439"/>
                        </a:spcBef>
                      </a:pPr>
                      <a:r>
                        <a:rPr lang="es-CU" sz="2200" b="0" strike="noStrike" spc="-1">
                          <a:solidFill>
                            <a:srgbClr val="000000"/>
                          </a:solidFill>
                          <a:latin typeface="Cambria Math"/>
                          <a:ea typeface="Cambria Math"/>
                        </a:rPr>
                        <a:t>(4ta-7ma semana)</a:t>
                      </a:r>
                      <a:endParaRPr lang="es-CU" sz="2200" b="0" strike="noStrike" spc="-1">
                        <a:latin typeface="Arial"/>
                      </a:endParaRPr>
                    </a:p>
                  </a:txBody>
                  <a:tcPr>
                    <a:lnL w="28080">
                      <a:solidFill>
                        <a:srgbClr val="000000"/>
                      </a:solidFill>
                    </a:lnL>
                    <a:lnR w="12240">
                      <a:solidFill>
                        <a:srgbClr val="000000"/>
                      </a:solidFill>
                    </a:lnR>
                    <a:lnT w="28080">
                      <a:solidFill>
                        <a:srgbClr val="000000"/>
                      </a:solidFill>
                    </a:lnT>
                    <a:lnB w="12240">
                      <a:solidFill>
                        <a:srgbClr val="000000"/>
                      </a:solidFill>
                    </a:lnB>
                    <a:noFill/>
                  </a:tcPr>
                </a:tc>
                <a:tc>
                  <a:txBody>
                    <a:bodyPr/>
                    <a:lstStyle/>
                    <a:p>
                      <a:pPr>
                        <a:lnSpc>
                          <a:spcPct val="100000"/>
                        </a:lnSpc>
                        <a:spcBef>
                          <a:spcPts val="439"/>
                        </a:spcBef>
                      </a:pPr>
                      <a:r>
                        <a:rPr lang="es-CU" sz="2200" b="0" strike="noStrike" spc="-1">
                          <a:solidFill>
                            <a:srgbClr val="000000"/>
                          </a:solidFill>
                          <a:latin typeface="Cambria Math"/>
                          <a:ea typeface="Cambria Math"/>
                        </a:rPr>
                        <a:t>Formación del divertículo respiratorio</a:t>
                      </a:r>
                      <a:endParaRPr lang="es-CU" sz="2200" b="0" strike="noStrike" spc="-1">
                        <a:latin typeface="Arial"/>
                      </a:endParaRPr>
                    </a:p>
                    <a:p>
                      <a:pPr>
                        <a:lnSpc>
                          <a:spcPct val="100000"/>
                        </a:lnSpc>
                        <a:spcBef>
                          <a:spcPts val="439"/>
                        </a:spcBef>
                      </a:pPr>
                      <a:r>
                        <a:rPr lang="es-CU" sz="2200" b="0" strike="noStrike" spc="-1">
                          <a:solidFill>
                            <a:srgbClr val="000000"/>
                          </a:solidFill>
                          <a:latin typeface="Cambria Math"/>
                          <a:ea typeface="Cambria Math"/>
                        </a:rPr>
                        <a:t>hasta los bronquios primarios.</a:t>
                      </a:r>
                      <a:endParaRPr lang="es-CU" sz="2200" b="0" strike="noStrike" spc="-1">
                        <a:latin typeface="Arial"/>
                      </a:endParaRPr>
                    </a:p>
                    <a:p>
                      <a:pPr>
                        <a:lnSpc>
                          <a:spcPct val="100000"/>
                        </a:lnSpc>
                        <a:spcBef>
                          <a:spcPts val="439"/>
                        </a:spcBef>
                      </a:pPr>
                      <a:r>
                        <a:rPr lang="es-CU" sz="2200" b="0" strike="noStrike" spc="-1">
                          <a:solidFill>
                            <a:srgbClr val="000000"/>
                          </a:solidFill>
                          <a:latin typeface="Cambria Math"/>
                          <a:ea typeface="Cambria Math"/>
                        </a:rPr>
                        <a:t>Pulmones desarrollan arquitectura de</a:t>
                      </a:r>
                      <a:endParaRPr lang="es-CU" sz="2200" b="0" strike="noStrike" spc="-1">
                        <a:latin typeface="Arial"/>
                      </a:endParaRPr>
                    </a:p>
                    <a:p>
                      <a:pPr>
                        <a:lnSpc>
                          <a:spcPct val="100000"/>
                        </a:lnSpc>
                        <a:spcBef>
                          <a:spcPts val="439"/>
                        </a:spcBef>
                      </a:pPr>
                      <a:r>
                        <a:rPr lang="es-CU" sz="2200" b="0" strike="noStrike" spc="-1">
                          <a:solidFill>
                            <a:srgbClr val="000000"/>
                          </a:solidFill>
                          <a:latin typeface="Cambria Math"/>
                          <a:ea typeface="Cambria Math"/>
                        </a:rPr>
                        <a:t>lóbulos y segmentos.</a:t>
                      </a:r>
                      <a:endParaRPr lang="es-CU" sz="2200" b="0" strike="noStrike" spc="-1">
                        <a:latin typeface="Arial"/>
                      </a:endParaRPr>
                    </a:p>
                  </a:txBody>
                  <a:tcPr>
                    <a:lnL w="12240">
                      <a:solidFill>
                        <a:srgbClr val="000000"/>
                      </a:solidFill>
                    </a:lnL>
                    <a:lnR w="28080">
                      <a:solidFill>
                        <a:srgbClr val="000000"/>
                      </a:solidFill>
                    </a:lnR>
                    <a:lnT w="28080">
                      <a:solidFill>
                        <a:srgbClr val="000000"/>
                      </a:solidFill>
                    </a:lnT>
                    <a:lnB w="12240">
                      <a:solidFill>
                        <a:srgbClr val="000000"/>
                      </a:solidFill>
                    </a:lnB>
                    <a:noFill/>
                  </a:tcPr>
                </a:tc>
                <a:extLst>
                  <a:ext uri="{0D108BD9-81ED-4DB2-BD59-A6C34878D82A}">
                    <a16:rowId xmlns:a16="http://schemas.microsoft.com/office/drawing/2014/main" val="10000"/>
                  </a:ext>
                </a:extLst>
              </a:tr>
              <a:tr h="1633320">
                <a:tc>
                  <a:txBody>
                    <a:bodyPr/>
                    <a:lstStyle/>
                    <a:p>
                      <a:pPr>
                        <a:lnSpc>
                          <a:spcPct val="100000"/>
                        </a:lnSpc>
                        <a:spcBef>
                          <a:spcPts val="439"/>
                        </a:spcBef>
                      </a:pPr>
                      <a:r>
                        <a:rPr lang="es-CU" sz="2200" b="0" strike="noStrike" spc="-1">
                          <a:solidFill>
                            <a:srgbClr val="000000"/>
                          </a:solidFill>
                          <a:latin typeface="Cambria Math"/>
                          <a:ea typeface="Cambria Math"/>
                        </a:rPr>
                        <a:t>Pseudoglandular </a:t>
                      </a:r>
                      <a:endParaRPr lang="es-CU" sz="2200" b="0" strike="noStrike" spc="-1">
                        <a:latin typeface="Arial"/>
                      </a:endParaRPr>
                    </a:p>
                    <a:p>
                      <a:pPr>
                        <a:lnSpc>
                          <a:spcPct val="100000"/>
                        </a:lnSpc>
                        <a:spcBef>
                          <a:spcPts val="439"/>
                        </a:spcBef>
                      </a:pPr>
                      <a:r>
                        <a:rPr lang="es-CU" sz="2200" b="0" strike="noStrike" spc="-1">
                          <a:solidFill>
                            <a:srgbClr val="000000"/>
                          </a:solidFill>
                          <a:latin typeface="Cambria Math"/>
                          <a:ea typeface="Cambria Math"/>
                        </a:rPr>
                        <a:t>(8va-16 semana) </a:t>
                      </a:r>
                      <a:endParaRPr lang="es-CU" sz="2200" b="0" strike="noStrike" spc="-1">
                        <a:latin typeface="Arial"/>
                      </a:endParaRPr>
                    </a:p>
                  </a:txBody>
                  <a:tcPr>
                    <a:lnL w="2808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spcBef>
                          <a:spcPts val="439"/>
                        </a:spcBef>
                      </a:pPr>
                      <a:r>
                        <a:rPr lang="es-CU" sz="2200" b="0" strike="noStrike" spc="-1">
                          <a:solidFill>
                            <a:srgbClr val="000000"/>
                          </a:solidFill>
                          <a:latin typeface="Cambria Math"/>
                          <a:ea typeface="Cambria Math"/>
                        </a:rPr>
                        <a:t>Formación de bronquiolos terminales</a:t>
                      </a:r>
                      <a:endParaRPr lang="es-CU" sz="2200" b="0" strike="noStrike" spc="-1">
                        <a:latin typeface="Arial"/>
                      </a:endParaRPr>
                    </a:p>
                    <a:p>
                      <a:pPr>
                        <a:lnSpc>
                          <a:spcPct val="100000"/>
                        </a:lnSpc>
                        <a:spcBef>
                          <a:spcPts val="439"/>
                        </a:spcBef>
                      </a:pPr>
                      <a:r>
                        <a:rPr lang="es-CU" sz="2200" b="0" strike="noStrike" spc="-1">
                          <a:solidFill>
                            <a:srgbClr val="000000"/>
                          </a:solidFill>
                          <a:latin typeface="Cambria Math"/>
                          <a:ea typeface="Cambria Math"/>
                        </a:rPr>
                        <a:t>Formación del sistema arterial pulmonar.</a:t>
                      </a:r>
                      <a:endParaRPr lang="es-CU" sz="2200" b="0" strike="noStrike" spc="-1">
                        <a:latin typeface="Arial"/>
                      </a:endParaRPr>
                    </a:p>
                    <a:p>
                      <a:pPr>
                        <a:lnSpc>
                          <a:spcPct val="100000"/>
                        </a:lnSpc>
                        <a:spcBef>
                          <a:spcPts val="439"/>
                        </a:spcBef>
                      </a:pPr>
                      <a:r>
                        <a:rPr lang="es-CU" sz="2200" b="0" strike="noStrike" spc="-1">
                          <a:solidFill>
                            <a:srgbClr val="000000"/>
                          </a:solidFill>
                          <a:latin typeface="Cambria Math"/>
                          <a:ea typeface="Cambria Math"/>
                        </a:rPr>
                        <a:t>Estructura histológica de aspecto</a:t>
                      </a:r>
                      <a:endParaRPr lang="es-CU" sz="2200" b="0" strike="noStrike" spc="-1">
                        <a:latin typeface="Arial"/>
                      </a:endParaRPr>
                    </a:p>
                    <a:p>
                      <a:pPr>
                        <a:lnSpc>
                          <a:spcPct val="100000"/>
                        </a:lnSpc>
                        <a:spcBef>
                          <a:spcPts val="439"/>
                        </a:spcBef>
                      </a:pPr>
                      <a:r>
                        <a:rPr lang="es-CU" sz="2200" b="0" strike="noStrike" spc="-1">
                          <a:solidFill>
                            <a:srgbClr val="000000"/>
                          </a:solidFill>
                          <a:latin typeface="Cambria Math"/>
                          <a:ea typeface="Cambria Math"/>
                        </a:rPr>
                        <a:t>glandular con epitelio cilíndrico alto.</a:t>
                      </a:r>
                      <a:endParaRPr lang="es-CU" sz="2200" b="0" strike="noStrike" spc="-1">
                        <a:latin typeface="Arial"/>
                      </a:endParaRPr>
                    </a:p>
                  </a:txBody>
                  <a:tcPr>
                    <a:lnL w="12240">
                      <a:solidFill>
                        <a:srgbClr val="000000"/>
                      </a:solidFill>
                    </a:lnL>
                    <a:lnR w="2808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1"/>
                  </a:ext>
                </a:extLst>
              </a:tr>
              <a:tr h="2438640">
                <a:tc>
                  <a:txBody>
                    <a:bodyPr/>
                    <a:lstStyle/>
                    <a:p>
                      <a:pPr>
                        <a:lnSpc>
                          <a:spcPct val="100000"/>
                        </a:lnSpc>
                        <a:spcBef>
                          <a:spcPts val="439"/>
                        </a:spcBef>
                      </a:pPr>
                      <a:r>
                        <a:rPr lang="es-CU" sz="2200" b="0" strike="noStrike" spc="-1">
                          <a:solidFill>
                            <a:srgbClr val="000000"/>
                          </a:solidFill>
                          <a:latin typeface="Cambria Math"/>
                          <a:ea typeface="Cambria Math"/>
                        </a:rPr>
                        <a:t>Canalicular </a:t>
                      </a:r>
                      <a:endParaRPr lang="es-CU" sz="2200" b="0" strike="noStrike" spc="-1">
                        <a:latin typeface="Arial"/>
                      </a:endParaRPr>
                    </a:p>
                    <a:p>
                      <a:pPr>
                        <a:lnSpc>
                          <a:spcPct val="100000"/>
                        </a:lnSpc>
                        <a:spcBef>
                          <a:spcPts val="439"/>
                        </a:spcBef>
                      </a:pPr>
                      <a:r>
                        <a:rPr lang="es-CU" sz="2200" b="0" strike="noStrike" spc="-1">
                          <a:solidFill>
                            <a:srgbClr val="000000"/>
                          </a:solidFill>
                          <a:latin typeface="Cambria Math"/>
                          <a:ea typeface="Cambria Math"/>
                        </a:rPr>
                        <a:t>(17-26 semana) </a:t>
                      </a:r>
                      <a:endParaRPr lang="es-CU" sz="2200" b="0" strike="noStrike" spc="-1">
                        <a:latin typeface="Arial"/>
                      </a:endParaRPr>
                    </a:p>
                  </a:txBody>
                  <a:tcPr>
                    <a:lnL w="28080">
                      <a:solidFill>
                        <a:srgbClr val="000000"/>
                      </a:solidFill>
                    </a:lnL>
                    <a:lnR w="12240">
                      <a:solidFill>
                        <a:srgbClr val="000000"/>
                      </a:solidFill>
                    </a:lnR>
                    <a:lnT w="12240">
                      <a:solidFill>
                        <a:srgbClr val="000000"/>
                      </a:solidFill>
                    </a:lnT>
                    <a:lnB w="28080">
                      <a:solidFill>
                        <a:srgbClr val="000000"/>
                      </a:solidFill>
                    </a:lnB>
                    <a:noFill/>
                  </a:tcPr>
                </a:tc>
                <a:tc>
                  <a:txBody>
                    <a:bodyPr/>
                    <a:lstStyle/>
                    <a:p>
                      <a:pPr>
                        <a:lnSpc>
                          <a:spcPct val="100000"/>
                        </a:lnSpc>
                        <a:spcBef>
                          <a:spcPts val="439"/>
                        </a:spcBef>
                      </a:pPr>
                      <a:r>
                        <a:rPr lang="es-CU" sz="2200" b="0" strike="noStrike" spc="-1">
                          <a:solidFill>
                            <a:srgbClr val="000000"/>
                          </a:solidFill>
                          <a:latin typeface="Cambria Math"/>
                          <a:ea typeface="Cambria Math"/>
                        </a:rPr>
                        <a:t>Formación de conductos alveolares.</a:t>
                      </a:r>
                      <a:endParaRPr lang="es-CU" sz="2200" b="0" strike="noStrike" spc="-1">
                        <a:latin typeface="Arial"/>
                      </a:endParaRPr>
                    </a:p>
                    <a:p>
                      <a:pPr>
                        <a:lnSpc>
                          <a:spcPct val="100000"/>
                        </a:lnSpc>
                        <a:spcBef>
                          <a:spcPts val="439"/>
                        </a:spcBef>
                      </a:pPr>
                      <a:r>
                        <a:rPr lang="es-CU" sz="2200" b="0" strike="noStrike" spc="-1">
                          <a:solidFill>
                            <a:srgbClr val="000000"/>
                          </a:solidFill>
                          <a:latin typeface="Cambria Math"/>
                          <a:ea typeface="Cambria Math"/>
                        </a:rPr>
                        <a:t>Notable crecimiento vascular y </a:t>
                      </a:r>
                      <a:endParaRPr lang="es-CU" sz="2200" b="0" strike="noStrike" spc="-1">
                        <a:latin typeface="Arial"/>
                      </a:endParaRPr>
                    </a:p>
                    <a:p>
                      <a:pPr>
                        <a:lnSpc>
                          <a:spcPct val="100000"/>
                        </a:lnSpc>
                        <a:spcBef>
                          <a:spcPts val="439"/>
                        </a:spcBef>
                      </a:pPr>
                      <a:r>
                        <a:rPr lang="es-CU" sz="2200" b="0" strike="noStrike" spc="-1">
                          <a:solidFill>
                            <a:srgbClr val="000000"/>
                          </a:solidFill>
                          <a:latin typeface="Cambria Math"/>
                          <a:ea typeface="Cambria Math"/>
                        </a:rPr>
                        <a:t>relación con los bronquiolos respiratorios</a:t>
                      </a:r>
                      <a:endParaRPr lang="es-CU" sz="2200" b="0" strike="noStrike" spc="-1">
                        <a:latin typeface="Arial"/>
                      </a:endParaRPr>
                    </a:p>
                    <a:p>
                      <a:pPr>
                        <a:lnSpc>
                          <a:spcPct val="100000"/>
                        </a:lnSpc>
                        <a:spcBef>
                          <a:spcPts val="439"/>
                        </a:spcBef>
                      </a:pPr>
                      <a:r>
                        <a:rPr lang="es-CU" sz="2200" b="0" strike="noStrike" spc="-1">
                          <a:solidFill>
                            <a:srgbClr val="000000"/>
                          </a:solidFill>
                          <a:latin typeface="Cambria Math"/>
                          <a:ea typeface="Cambria Math"/>
                        </a:rPr>
                        <a:t>Al final comienza pdcción de surfactante</a:t>
                      </a:r>
                      <a:endParaRPr lang="es-CU" sz="2200" b="0" strike="noStrike" spc="-1">
                        <a:latin typeface="Arial"/>
                      </a:endParaRPr>
                    </a:p>
                    <a:p>
                      <a:pPr>
                        <a:lnSpc>
                          <a:spcPct val="100000"/>
                        </a:lnSpc>
                        <a:spcBef>
                          <a:spcPts val="439"/>
                        </a:spcBef>
                      </a:pPr>
                      <a:r>
                        <a:rPr lang="es-CU" sz="2200" b="0" strike="noStrike" spc="-1">
                          <a:solidFill>
                            <a:srgbClr val="000000"/>
                          </a:solidFill>
                          <a:latin typeface="Cambria Math"/>
                          <a:ea typeface="Cambria Math"/>
                        </a:rPr>
                        <a:t>por neumocitos tipo II.</a:t>
                      </a:r>
                      <a:endParaRPr lang="es-CU" sz="2200" b="0" strike="noStrike" spc="-1">
                        <a:latin typeface="Arial"/>
                      </a:endParaRPr>
                    </a:p>
                    <a:p>
                      <a:pPr>
                        <a:lnSpc>
                          <a:spcPct val="100000"/>
                        </a:lnSpc>
                        <a:spcBef>
                          <a:spcPts val="439"/>
                        </a:spcBef>
                      </a:pPr>
                      <a:r>
                        <a:rPr lang="es-CU" sz="2200" b="0" strike="noStrike" spc="-1">
                          <a:solidFill>
                            <a:srgbClr val="000000"/>
                          </a:solidFill>
                          <a:latin typeface="Cambria Math"/>
                          <a:ea typeface="Cambria Math"/>
                        </a:rPr>
                        <a:t>Posible sobrevivir con cuidados intensivos.</a:t>
                      </a:r>
                      <a:endParaRPr lang="es-CU" sz="2200" b="0" strike="noStrike" spc="-1">
                        <a:latin typeface="Arial"/>
                      </a:endParaRPr>
                    </a:p>
                  </a:txBody>
                  <a:tcPr>
                    <a:lnL w="12240">
                      <a:solidFill>
                        <a:srgbClr val="000000"/>
                      </a:solidFill>
                    </a:lnL>
                    <a:lnR w="28080">
                      <a:solidFill>
                        <a:srgbClr val="000000"/>
                      </a:solidFill>
                    </a:lnR>
                    <a:lnT w="12240">
                      <a:solidFill>
                        <a:srgbClr val="000000"/>
                      </a:solidFill>
                    </a:lnT>
                    <a:lnB w="28080">
                      <a:solidFill>
                        <a:srgbClr val="000000"/>
                      </a:solidFill>
                    </a:lnB>
                    <a:noFill/>
                  </a:tcPr>
                </a:tc>
                <a:extLst>
                  <a:ext uri="{0D108BD9-81ED-4DB2-BD59-A6C34878D82A}">
                    <a16:rowId xmlns:a16="http://schemas.microsoft.com/office/drawing/2014/main" val="10002"/>
                  </a:ext>
                </a:extLst>
              </a:tr>
            </a:tbl>
          </a:graphicData>
        </a:graphic>
      </p:graphicFrame>
      <p:sp>
        <p:nvSpPr>
          <p:cNvPr id="1149" name="CustomShape 2"/>
          <p:cNvSpPr/>
          <p:nvPr/>
        </p:nvSpPr>
        <p:spPr>
          <a:xfrm>
            <a:off x="3610200" y="235081"/>
            <a:ext cx="4675360" cy="460211"/>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b="1" spc="-1">
                <a:solidFill>
                  <a:srgbClr val="455F51"/>
                </a:solidFill>
                <a:latin typeface="Cambria Math"/>
                <a:ea typeface="Cambria Math"/>
              </a:rPr>
              <a:t>Etapas de la maduración pulmonar</a:t>
            </a:r>
            <a:endParaRPr lang="es-CU" sz="2400" spc="-1">
              <a:latin typeface="Arial"/>
            </a:endParaRPr>
          </a:p>
        </p:txBody>
      </p:sp>
      <p:sp>
        <p:nvSpPr>
          <p:cNvPr id="1150" name="TextShape 3"/>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4109804415"/>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51" name="Table 1"/>
          <p:cNvGraphicFramePr/>
          <p:nvPr/>
        </p:nvGraphicFramePr>
        <p:xfrm>
          <a:off x="1848000" y="907920"/>
          <a:ext cx="8424720" cy="3169920"/>
        </p:xfrm>
        <a:graphic>
          <a:graphicData uri="http://schemas.openxmlformats.org/drawingml/2006/table">
            <a:tbl>
              <a:tblPr/>
              <a:tblGrid>
                <a:gridCol w="2879640">
                  <a:extLst>
                    <a:ext uri="{9D8B030D-6E8A-4147-A177-3AD203B41FA5}">
                      <a16:colId xmlns:a16="http://schemas.microsoft.com/office/drawing/2014/main" val="20000"/>
                    </a:ext>
                  </a:extLst>
                </a:gridCol>
                <a:gridCol w="5545080">
                  <a:extLst>
                    <a:ext uri="{9D8B030D-6E8A-4147-A177-3AD203B41FA5}">
                      <a16:colId xmlns:a16="http://schemas.microsoft.com/office/drawing/2014/main" val="20001"/>
                    </a:ext>
                  </a:extLst>
                </a:gridCol>
              </a:tblGrid>
              <a:tr h="2044800">
                <a:tc>
                  <a:txBody>
                    <a:bodyPr/>
                    <a:lstStyle/>
                    <a:p>
                      <a:pPr>
                        <a:lnSpc>
                          <a:spcPct val="100000"/>
                        </a:lnSpc>
                        <a:spcBef>
                          <a:spcPts val="439"/>
                        </a:spcBef>
                      </a:pPr>
                      <a:r>
                        <a:rPr lang="es-CU" sz="2200" b="0" strike="noStrike" spc="-1">
                          <a:solidFill>
                            <a:srgbClr val="000000"/>
                          </a:solidFill>
                          <a:latin typeface="Cambria Math"/>
                          <a:ea typeface="Cambria Math"/>
                        </a:rPr>
                        <a:t>Sáculo terminal </a:t>
                      </a:r>
                      <a:endParaRPr lang="es-CU" sz="2200" b="0" strike="noStrike" spc="-1">
                        <a:latin typeface="Arial"/>
                      </a:endParaRPr>
                    </a:p>
                    <a:p>
                      <a:pPr>
                        <a:lnSpc>
                          <a:spcPct val="100000"/>
                        </a:lnSpc>
                        <a:spcBef>
                          <a:spcPts val="439"/>
                        </a:spcBef>
                      </a:pPr>
                      <a:r>
                        <a:rPr lang="es-CU" sz="2200" b="0" strike="noStrike" spc="-1">
                          <a:solidFill>
                            <a:srgbClr val="000000"/>
                          </a:solidFill>
                          <a:latin typeface="Cambria Math"/>
                          <a:ea typeface="Cambria Math"/>
                        </a:rPr>
                        <a:t>(27 - nacimiento) </a:t>
                      </a:r>
                      <a:endParaRPr lang="es-CU" sz="2200" b="0" strike="noStrike" spc="-1">
                        <a:latin typeface="Arial"/>
                      </a:endParaRPr>
                    </a:p>
                  </a:txBody>
                  <a:tcPr>
                    <a:lnL w="28080">
                      <a:solidFill>
                        <a:srgbClr val="000000"/>
                      </a:solidFill>
                    </a:lnL>
                    <a:lnR w="12240">
                      <a:solidFill>
                        <a:srgbClr val="000000"/>
                      </a:solidFill>
                    </a:lnR>
                    <a:lnT w="28080">
                      <a:solidFill>
                        <a:srgbClr val="000000"/>
                      </a:solidFill>
                    </a:lnT>
                    <a:lnB w="12240">
                      <a:solidFill>
                        <a:srgbClr val="000000"/>
                      </a:solidFill>
                    </a:lnB>
                    <a:noFill/>
                  </a:tcPr>
                </a:tc>
                <a:tc>
                  <a:txBody>
                    <a:bodyPr/>
                    <a:lstStyle/>
                    <a:p>
                      <a:pPr>
                        <a:lnSpc>
                          <a:spcPct val="100000"/>
                        </a:lnSpc>
                        <a:spcBef>
                          <a:spcPts val="439"/>
                        </a:spcBef>
                      </a:pPr>
                      <a:r>
                        <a:rPr lang="es-CU" sz="2200" b="0" strike="noStrike" spc="-1">
                          <a:solidFill>
                            <a:srgbClr val="000000"/>
                          </a:solidFill>
                          <a:latin typeface="Cambria Math"/>
                          <a:ea typeface="Cambria Math"/>
                        </a:rPr>
                        <a:t>Formación de sacos alveolares y</a:t>
                      </a:r>
                      <a:endParaRPr lang="es-CU" sz="2200" b="0" strike="noStrike" spc="-1">
                        <a:latin typeface="Arial"/>
                      </a:endParaRPr>
                    </a:p>
                    <a:p>
                      <a:pPr>
                        <a:lnSpc>
                          <a:spcPct val="100000"/>
                        </a:lnSpc>
                        <a:spcBef>
                          <a:spcPts val="439"/>
                        </a:spcBef>
                      </a:pPr>
                      <a:r>
                        <a:rPr lang="es-CU" sz="2200" b="0" strike="noStrike" spc="-1">
                          <a:solidFill>
                            <a:srgbClr val="000000"/>
                          </a:solidFill>
                          <a:latin typeface="Cambria Math"/>
                          <a:ea typeface="Cambria Math"/>
                        </a:rPr>
                        <a:t>alveolos primitivos.</a:t>
                      </a:r>
                      <a:endParaRPr lang="es-CU" sz="2200" b="0" strike="noStrike" spc="-1">
                        <a:latin typeface="Arial"/>
                      </a:endParaRPr>
                    </a:p>
                    <a:p>
                      <a:pPr>
                        <a:lnSpc>
                          <a:spcPct val="100000"/>
                        </a:lnSpc>
                        <a:spcBef>
                          <a:spcPts val="439"/>
                        </a:spcBef>
                      </a:pPr>
                      <a:r>
                        <a:rPr lang="es-CU" sz="2200" b="0" strike="noStrike" spc="-1">
                          <a:solidFill>
                            <a:srgbClr val="000000"/>
                          </a:solidFill>
                          <a:latin typeface="Cambria Math"/>
                          <a:ea typeface="Cambria Math"/>
                        </a:rPr>
                        <a:t>Adelgazamiento del epitelio alveolar</a:t>
                      </a:r>
                      <a:endParaRPr lang="es-CU" sz="2200" b="0" strike="noStrike" spc="-1">
                        <a:latin typeface="Arial"/>
                      </a:endParaRPr>
                    </a:p>
                    <a:p>
                      <a:pPr>
                        <a:lnSpc>
                          <a:spcPct val="100000"/>
                        </a:lnSpc>
                        <a:spcBef>
                          <a:spcPts val="439"/>
                        </a:spcBef>
                      </a:pPr>
                      <a:r>
                        <a:rPr lang="es-CU" sz="2200" b="0" strike="noStrike" spc="-1">
                          <a:solidFill>
                            <a:srgbClr val="000000"/>
                          </a:solidFill>
                          <a:latin typeface="Cambria Math"/>
                          <a:ea typeface="Cambria Math"/>
                        </a:rPr>
                        <a:t>(plano) y relación epitelio-endotelio.</a:t>
                      </a:r>
                      <a:endParaRPr lang="es-CU" sz="2200" b="0" strike="noStrike" spc="-1">
                        <a:latin typeface="Arial"/>
                      </a:endParaRPr>
                    </a:p>
                    <a:p>
                      <a:pPr>
                        <a:lnSpc>
                          <a:spcPct val="100000"/>
                        </a:lnSpc>
                        <a:spcBef>
                          <a:spcPts val="439"/>
                        </a:spcBef>
                      </a:pPr>
                      <a:r>
                        <a:rPr lang="es-CU" sz="2200" b="0" strike="noStrike" spc="-1">
                          <a:solidFill>
                            <a:srgbClr val="000000"/>
                          </a:solidFill>
                          <a:latin typeface="Cambria Math"/>
                          <a:ea typeface="Cambria Math"/>
                        </a:rPr>
                        <a:t>Formación de neumocitos tipo I y II.</a:t>
                      </a:r>
                      <a:endParaRPr lang="es-CU" sz="2200" b="0" strike="noStrike" spc="-1">
                        <a:latin typeface="Arial"/>
                      </a:endParaRPr>
                    </a:p>
                    <a:p>
                      <a:pPr>
                        <a:lnSpc>
                          <a:spcPct val="100000"/>
                        </a:lnSpc>
                        <a:spcBef>
                          <a:spcPts val="439"/>
                        </a:spcBef>
                      </a:pPr>
                      <a:r>
                        <a:rPr lang="es-CU" sz="2200" b="0" strike="noStrike" spc="-1">
                          <a:solidFill>
                            <a:srgbClr val="000000"/>
                          </a:solidFill>
                          <a:latin typeface="Cambria Math"/>
                          <a:ea typeface="Cambria Math"/>
                        </a:rPr>
                        <a:t>Continúa producción de surfactante.</a:t>
                      </a:r>
                      <a:endParaRPr lang="es-CU" sz="2200" b="0" strike="noStrike" spc="-1">
                        <a:latin typeface="Arial"/>
                      </a:endParaRPr>
                    </a:p>
                  </a:txBody>
                  <a:tcPr>
                    <a:lnL w="12240">
                      <a:solidFill>
                        <a:srgbClr val="000000"/>
                      </a:solidFill>
                    </a:lnL>
                    <a:lnR w="28080">
                      <a:solidFill>
                        <a:srgbClr val="000000"/>
                      </a:solidFill>
                    </a:lnR>
                    <a:lnT w="28080">
                      <a:solidFill>
                        <a:srgbClr val="000000"/>
                      </a:solidFill>
                    </a:lnT>
                    <a:lnB w="12240">
                      <a:solidFill>
                        <a:srgbClr val="000000"/>
                      </a:solidFill>
                    </a:lnB>
                    <a:noFill/>
                  </a:tcPr>
                </a:tc>
                <a:extLst>
                  <a:ext uri="{0D108BD9-81ED-4DB2-BD59-A6C34878D82A}">
                    <a16:rowId xmlns:a16="http://schemas.microsoft.com/office/drawing/2014/main" val="10000"/>
                  </a:ext>
                </a:extLst>
              </a:tr>
              <a:tr h="705600">
                <a:tc>
                  <a:txBody>
                    <a:bodyPr/>
                    <a:lstStyle/>
                    <a:p>
                      <a:pPr>
                        <a:lnSpc>
                          <a:spcPct val="100000"/>
                        </a:lnSpc>
                        <a:spcBef>
                          <a:spcPts val="439"/>
                        </a:spcBef>
                      </a:pPr>
                      <a:r>
                        <a:rPr lang="es-CU" sz="2200" b="0" strike="noStrike" spc="-1">
                          <a:solidFill>
                            <a:srgbClr val="000000"/>
                          </a:solidFill>
                          <a:latin typeface="Cambria Math"/>
                          <a:ea typeface="Cambria Math"/>
                        </a:rPr>
                        <a:t>Alveolar </a:t>
                      </a:r>
                      <a:endParaRPr lang="es-CU" sz="2200" b="0" strike="noStrike" spc="-1">
                        <a:latin typeface="Arial"/>
                      </a:endParaRPr>
                    </a:p>
                    <a:p>
                      <a:pPr>
                        <a:lnSpc>
                          <a:spcPct val="100000"/>
                        </a:lnSpc>
                        <a:spcBef>
                          <a:spcPts val="439"/>
                        </a:spcBef>
                      </a:pPr>
                      <a:r>
                        <a:rPr lang="es-CU" sz="2200" b="0" strike="noStrike" spc="-1">
                          <a:solidFill>
                            <a:srgbClr val="000000"/>
                          </a:solidFill>
                          <a:latin typeface="Cambria Math"/>
                          <a:ea typeface="Cambria Math"/>
                        </a:rPr>
                        <a:t>(nacimiento-10 años)</a:t>
                      </a:r>
                      <a:endParaRPr lang="es-CU" sz="2200" b="0" strike="noStrike" spc="-1">
                        <a:latin typeface="Arial"/>
                      </a:endParaRPr>
                    </a:p>
                  </a:txBody>
                  <a:tcPr>
                    <a:lnL w="28080">
                      <a:solidFill>
                        <a:srgbClr val="000000"/>
                      </a:solidFill>
                    </a:lnL>
                    <a:lnR w="12240">
                      <a:solidFill>
                        <a:srgbClr val="000000"/>
                      </a:solidFill>
                    </a:lnR>
                    <a:lnT w="12240">
                      <a:solidFill>
                        <a:srgbClr val="000000"/>
                      </a:solidFill>
                    </a:lnT>
                    <a:lnB w="28080">
                      <a:solidFill>
                        <a:srgbClr val="000000"/>
                      </a:solidFill>
                    </a:lnB>
                    <a:noFill/>
                  </a:tcPr>
                </a:tc>
                <a:tc>
                  <a:txBody>
                    <a:bodyPr/>
                    <a:lstStyle/>
                    <a:p>
                      <a:pPr>
                        <a:lnSpc>
                          <a:spcPct val="100000"/>
                        </a:lnSpc>
                        <a:spcBef>
                          <a:spcPts val="439"/>
                        </a:spcBef>
                      </a:pPr>
                      <a:r>
                        <a:rPr lang="es-CU" sz="2200" b="0" strike="noStrike" spc="-1">
                          <a:solidFill>
                            <a:srgbClr val="000000"/>
                          </a:solidFill>
                          <a:latin typeface="Cambria Math"/>
                          <a:ea typeface="Cambria Math"/>
                        </a:rPr>
                        <a:t>Formación del 90% de alveolos maduros. </a:t>
                      </a:r>
                      <a:endParaRPr lang="es-CU" sz="2200" b="0" strike="noStrike" spc="-1">
                        <a:latin typeface="Arial"/>
                      </a:endParaRPr>
                    </a:p>
                  </a:txBody>
                  <a:tcPr>
                    <a:lnL w="12240">
                      <a:solidFill>
                        <a:srgbClr val="000000"/>
                      </a:solidFill>
                    </a:lnL>
                    <a:lnR w="28080">
                      <a:solidFill>
                        <a:srgbClr val="000000"/>
                      </a:solidFill>
                    </a:lnR>
                    <a:lnT w="12240">
                      <a:solidFill>
                        <a:srgbClr val="000000"/>
                      </a:solidFill>
                    </a:lnT>
                    <a:lnB w="28080">
                      <a:solidFill>
                        <a:srgbClr val="000000"/>
                      </a:solidFill>
                    </a:lnB>
                    <a:noFill/>
                  </a:tcPr>
                </a:tc>
                <a:extLst>
                  <a:ext uri="{0D108BD9-81ED-4DB2-BD59-A6C34878D82A}">
                    <a16:rowId xmlns:a16="http://schemas.microsoft.com/office/drawing/2014/main" val="10001"/>
                  </a:ext>
                </a:extLst>
              </a:tr>
            </a:tbl>
          </a:graphicData>
        </a:graphic>
      </p:graphicFrame>
      <p:sp>
        <p:nvSpPr>
          <p:cNvPr id="1152" name="CustomShape 2"/>
          <p:cNvSpPr/>
          <p:nvPr/>
        </p:nvSpPr>
        <p:spPr>
          <a:xfrm>
            <a:off x="3610200" y="225361"/>
            <a:ext cx="4675360" cy="460211"/>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es-CU" sz="2400" b="1" spc="-1">
                <a:solidFill>
                  <a:srgbClr val="455F51"/>
                </a:solidFill>
                <a:latin typeface="Cambria Math"/>
                <a:ea typeface="Cambria Math"/>
              </a:rPr>
              <a:t>Etapas de la maduración pulmonar</a:t>
            </a:r>
            <a:endParaRPr lang="es-CU" sz="2400" spc="-1">
              <a:latin typeface="Arial"/>
            </a:endParaRPr>
          </a:p>
        </p:txBody>
      </p:sp>
      <p:sp>
        <p:nvSpPr>
          <p:cNvPr id="1153" name="TextShape 3"/>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2703555844"/>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 name="TextShape 1"/>
          <p:cNvSpPr txBox="1"/>
          <p:nvPr/>
        </p:nvSpPr>
        <p:spPr>
          <a:xfrm>
            <a:off x="1981200" y="274680"/>
            <a:ext cx="8229240" cy="6249600"/>
          </a:xfrm>
          <a:prstGeom prst="rect">
            <a:avLst/>
          </a:prstGeom>
          <a:noFill/>
          <a:ln>
            <a:noFill/>
          </a:ln>
        </p:spPr>
        <p:txBody>
          <a:bodyPr anchor="b">
            <a:noAutofit/>
          </a:bodyPr>
          <a:lstStyle/>
          <a:p>
            <a:pPr>
              <a:lnSpc>
                <a:spcPct val="85000"/>
              </a:lnSpc>
            </a:pPr>
            <a:r>
              <a:rPr lang="es-ES" sz="2800" b="1" spc="-52">
                <a:solidFill>
                  <a:srgbClr val="000000"/>
                </a:solidFill>
                <a:latin typeface="Cambria Math"/>
                <a:ea typeface="Cambria Math"/>
              </a:rPr>
              <a:t>Fosfolípidos.</a:t>
            </a:r>
            <a:r>
              <a:t/>
            </a:r>
            <a:br/>
            <a:r>
              <a:t/>
            </a:r>
            <a:br/>
            <a:r>
              <a:rPr lang="es-ES" sz="2400" spc="-52">
                <a:solidFill>
                  <a:srgbClr val="000000"/>
                </a:solidFill>
                <a:latin typeface="Cambria Math"/>
                <a:ea typeface="Cambria Math"/>
              </a:rPr>
              <a:t>Formados por el grupo fosfato, glicerol y ácidos grasos.</a:t>
            </a:r>
            <a:r>
              <a:t/>
            </a:r>
            <a:br/>
            <a:r>
              <a:t/>
            </a:r>
            <a:br/>
            <a:r>
              <a:rPr lang="es-ES" sz="2400" spc="-52">
                <a:solidFill>
                  <a:srgbClr val="000000"/>
                </a:solidFill>
                <a:latin typeface="Cambria Math"/>
                <a:ea typeface="Cambria Math"/>
              </a:rPr>
              <a:t>Funciones:</a:t>
            </a:r>
            <a:r>
              <a:t/>
            </a:r>
            <a:br/>
            <a:r>
              <a:rPr lang="es-ES" sz="2400" spc="-52">
                <a:solidFill>
                  <a:srgbClr val="000000"/>
                </a:solidFill>
                <a:latin typeface="Cambria Math"/>
                <a:ea typeface="Cambria Math"/>
              </a:rPr>
              <a:t>1. Componentes de las membranas celulares.</a:t>
            </a:r>
            <a:r>
              <a:t/>
            </a:r>
            <a:br/>
            <a:r>
              <a:t/>
            </a:r>
            <a:br/>
            <a:r>
              <a:rPr lang="es-ES" sz="2400" spc="-52">
                <a:solidFill>
                  <a:srgbClr val="000000"/>
                </a:solidFill>
                <a:latin typeface="Cambria Math"/>
                <a:ea typeface="Cambria Math"/>
              </a:rPr>
              <a:t>2. Intervienen en el proceso de la coagulación sanguínea.</a:t>
            </a:r>
            <a:r>
              <a:t/>
            </a:r>
            <a:br/>
            <a:r>
              <a:t/>
            </a:r>
            <a:br/>
            <a:r>
              <a:rPr lang="es-ES" sz="2400" spc="-52">
                <a:solidFill>
                  <a:srgbClr val="000000"/>
                </a:solidFill>
                <a:latin typeface="Cambria Math"/>
                <a:ea typeface="Cambria Math"/>
              </a:rPr>
              <a:t>3. Componentes del surfactante pulmonar (disminuye</a:t>
            </a:r>
            <a:r>
              <a:t/>
            </a:r>
            <a:br/>
            <a:r>
              <a:rPr lang="es-ES" sz="2400" spc="-52">
                <a:solidFill>
                  <a:srgbClr val="000000"/>
                </a:solidFill>
                <a:latin typeface="Cambria Math"/>
                <a:ea typeface="Cambria Math"/>
              </a:rPr>
              <a:t>    tensión superficial).</a:t>
            </a:r>
            <a:r>
              <a:t/>
            </a:r>
            <a:br/>
            <a:r>
              <a:t/>
            </a:r>
            <a:br/>
            <a:r>
              <a:rPr lang="es-ES" sz="2400" spc="-52">
                <a:solidFill>
                  <a:srgbClr val="000000"/>
                </a:solidFill>
                <a:latin typeface="Cambria Math"/>
                <a:ea typeface="Cambria Math"/>
              </a:rPr>
              <a:t>4. Precursores de compuestos de gran importancia </a:t>
            </a:r>
            <a:r>
              <a:t/>
            </a:r>
            <a:br/>
            <a:r>
              <a:rPr lang="es-ES" sz="2400" spc="-52">
                <a:solidFill>
                  <a:srgbClr val="000000"/>
                </a:solidFill>
                <a:latin typeface="Cambria Math"/>
                <a:ea typeface="Cambria Math"/>
              </a:rPr>
              <a:t>    biológica (prostaglandinas, tromboxano, leucotrienos)</a:t>
            </a:r>
            <a:r>
              <a:t/>
            </a:r>
            <a:br/>
            <a:r>
              <a:t/>
            </a:r>
            <a:br/>
            <a:r>
              <a:rPr lang="es-ES" sz="2400" spc="-52">
                <a:solidFill>
                  <a:srgbClr val="000000"/>
                </a:solidFill>
                <a:latin typeface="Cambria Math"/>
                <a:ea typeface="Cambria Math"/>
              </a:rPr>
              <a:t>5. Acción como 2dos mensajeros de la acción hormonal.</a:t>
            </a:r>
            <a:endParaRPr lang="es-ES" sz="2400" spc="-1">
              <a:solidFill>
                <a:srgbClr val="000000"/>
              </a:solidFill>
              <a:latin typeface="Arial"/>
            </a:endParaRPr>
          </a:p>
        </p:txBody>
      </p:sp>
      <p:sp>
        <p:nvSpPr>
          <p:cNvPr id="1155" name="TextShape 2"/>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1433804585"/>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6" name="TextShape 1"/>
          <p:cNvSpPr txBox="1"/>
          <p:nvPr/>
        </p:nvSpPr>
        <p:spPr>
          <a:xfrm>
            <a:off x="2346960" y="286560"/>
            <a:ext cx="7543440" cy="1450440"/>
          </a:xfrm>
          <a:prstGeom prst="rect">
            <a:avLst/>
          </a:prstGeom>
          <a:noFill/>
          <a:ln>
            <a:noFill/>
          </a:ln>
        </p:spPr>
        <p:txBody>
          <a:bodyPr anchor="b">
            <a:normAutofit/>
          </a:bodyPr>
          <a:lstStyle/>
          <a:p>
            <a:pPr>
              <a:lnSpc>
                <a:spcPct val="85000"/>
              </a:lnSpc>
            </a:pPr>
            <a:r>
              <a:rPr lang="es-ES" sz="3600" spc="-52">
                <a:solidFill>
                  <a:srgbClr val="000000"/>
                </a:solidFill>
                <a:latin typeface="Cambria Math"/>
                <a:ea typeface="Cambria Math"/>
              </a:rPr>
              <a:t>Orientación del EI y Bibliografía</a:t>
            </a:r>
            <a:endParaRPr lang="es-ES" sz="3600" spc="-1">
              <a:solidFill>
                <a:srgbClr val="000000"/>
              </a:solidFill>
              <a:latin typeface="Arial"/>
            </a:endParaRPr>
          </a:p>
        </p:txBody>
      </p:sp>
      <p:sp>
        <p:nvSpPr>
          <p:cNvPr id="1157" name="TextShape 2"/>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
        <p:nvSpPr>
          <p:cNvPr id="1158" name="CustomShape 3"/>
          <p:cNvSpPr/>
          <p:nvPr/>
        </p:nvSpPr>
        <p:spPr>
          <a:xfrm>
            <a:off x="2207640" y="1935361"/>
            <a:ext cx="7560360" cy="255309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457200" indent="-456840">
              <a:buClr>
                <a:srgbClr val="000000"/>
              </a:buClr>
              <a:buFont typeface="Arial"/>
              <a:buChar char="•"/>
            </a:pPr>
            <a:r>
              <a:rPr lang="es-CU" sz="3200" spc="-1">
                <a:solidFill>
                  <a:srgbClr val="000000"/>
                </a:solidFill>
                <a:latin typeface="Cambria Math"/>
                <a:ea typeface="Cambria Math"/>
              </a:rPr>
              <a:t>Estudiar por los cuadros orientados en la conferencia, en los que se reume la mayor parte del contenido.</a:t>
            </a:r>
            <a:endParaRPr lang="es-CU" sz="3200" spc="-1">
              <a:latin typeface="Arial"/>
            </a:endParaRPr>
          </a:p>
          <a:p>
            <a:pPr marL="457200" indent="-456840">
              <a:buClr>
                <a:srgbClr val="000000"/>
              </a:buClr>
              <a:buFont typeface="Arial"/>
              <a:buChar char="•"/>
            </a:pPr>
            <a:r>
              <a:rPr lang="es-CU" sz="3200" spc="-1">
                <a:solidFill>
                  <a:srgbClr val="000000"/>
                </a:solidFill>
                <a:latin typeface="Cambria Math"/>
                <a:ea typeface="Cambria Math"/>
              </a:rPr>
              <a:t>Bibliografía: Libro de Morfofisiologia Tomo III. Colectivo de Autores.</a:t>
            </a:r>
            <a:endParaRPr lang="es-CU" sz="3200" spc="-1">
              <a:latin typeface="Arial"/>
            </a:endParaRPr>
          </a:p>
        </p:txBody>
      </p:sp>
    </p:spTree>
    <p:extLst>
      <p:ext uri="{BB962C8B-B14F-4D97-AF65-F5344CB8AC3E}">
        <p14:creationId xmlns:p14="http://schemas.microsoft.com/office/powerpoint/2010/main" val="1169267426"/>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 name="CustomShape 1"/>
          <p:cNvSpPr/>
          <p:nvPr/>
        </p:nvSpPr>
        <p:spPr>
          <a:xfrm>
            <a:off x="2037366" y="692640"/>
            <a:ext cx="6228348" cy="921876"/>
          </a:xfrm>
          <a:prstGeom prst="rect">
            <a:avLst/>
          </a:prstGeom>
          <a:noFill/>
          <a:ln>
            <a:noFill/>
          </a:ln>
          <a:scene3d>
            <a:camera prst="orthographicFront">
              <a:rot lat="0" lon="0" rev="0"/>
            </a:camera>
            <a:lightRig rig="contrasting" dir="t">
              <a:rot lat="0" lon="0" rev="4500000"/>
            </a:lightRig>
          </a:scene3d>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s-CU" sz="5400" b="1" cap="all" spc="-1">
                <a:solidFill>
                  <a:srgbClr val="91CC3D"/>
                </a:solidFill>
                <a:latin typeface="Georgia"/>
              </a:rPr>
              <a:t>Conclusiones</a:t>
            </a:r>
            <a:endParaRPr lang="es-CU" sz="5400" spc="-1">
              <a:latin typeface="Arial"/>
            </a:endParaRPr>
          </a:p>
        </p:txBody>
      </p:sp>
      <p:sp>
        <p:nvSpPr>
          <p:cNvPr id="1160" name="TextShape 2"/>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
        <p:nvSpPr>
          <p:cNvPr id="1161" name="CustomShape 3"/>
          <p:cNvSpPr/>
          <p:nvPr/>
        </p:nvSpPr>
        <p:spPr>
          <a:xfrm>
            <a:off x="2207640" y="1935360"/>
            <a:ext cx="5428800" cy="156820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es-CU" sz="3200" spc="-1">
                <a:solidFill>
                  <a:srgbClr val="000000"/>
                </a:solidFill>
                <a:latin typeface="Cambria Math"/>
                <a:ea typeface="Cambria Math"/>
              </a:rPr>
              <a:t>Puntualizar las deficiencias encontradas en el transcurso de la clase y cómo superarlas</a:t>
            </a:r>
            <a:endParaRPr lang="es-CU" sz="3200" spc="-1">
              <a:latin typeface="Arial"/>
            </a:endParaRPr>
          </a:p>
        </p:txBody>
      </p:sp>
      <p:pic>
        <p:nvPicPr>
          <p:cNvPr id="1162" name="Imagen 1161"/>
          <p:cNvPicPr/>
          <p:nvPr/>
        </p:nvPicPr>
        <p:blipFill>
          <a:blip r:embed="rId2"/>
          <a:stretch/>
        </p:blipFill>
        <p:spPr>
          <a:xfrm>
            <a:off x="8077080" y="1612800"/>
            <a:ext cx="2273400" cy="4165560"/>
          </a:xfrm>
          <a:prstGeom prst="rect">
            <a:avLst/>
          </a:prstGeom>
          <a:ln>
            <a:noFill/>
          </a:ln>
        </p:spPr>
      </p:pic>
    </p:spTree>
    <p:extLst>
      <p:ext uri="{BB962C8B-B14F-4D97-AF65-F5344CB8AC3E}">
        <p14:creationId xmlns:p14="http://schemas.microsoft.com/office/powerpoint/2010/main" val="2250178468"/>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 name="TextShape 1"/>
          <p:cNvSpPr txBox="1"/>
          <p:nvPr/>
        </p:nvSpPr>
        <p:spPr>
          <a:xfrm>
            <a:off x="1703280" y="778680"/>
            <a:ext cx="8821440" cy="6178320"/>
          </a:xfrm>
          <a:prstGeom prst="rect">
            <a:avLst/>
          </a:prstGeom>
          <a:noFill/>
          <a:ln>
            <a:noFill/>
          </a:ln>
        </p:spPr>
        <p:txBody>
          <a:bodyPr anchor="b">
            <a:noAutofit/>
          </a:bodyPr>
          <a:lstStyle/>
          <a:p>
            <a:pPr>
              <a:lnSpc>
                <a:spcPct val="85000"/>
              </a:lnSpc>
            </a:pPr>
            <a:r>
              <a:rPr dirty="0"/>
              <a:t/>
            </a:r>
            <a:br>
              <a:rPr dirty="0"/>
            </a:br>
            <a:r>
              <a:rPr lang="es-ES" sz="2400" spc="-52" dirty="0">
                <a:solidFill>
                  <a:srgbClr val="000000"/>
                </a:solidFill>
                <a:latin typeface="Cambria Math"/>
                <a:ea typeface="Cambria Math"/>
              </a:rPr>
              <a:t>b. </a:t>
            </a:r>
            <a:r>
              <a:rPr lang="es-ES" sz="2400" u="sng" spc="-52" dirty="0">
                <a:solidFill>
                  <a:srgbClr val="000000"/>
                </a:solidFill>
                <a:latin typeface="Cambria Math"/>
                <a:ea typeface="Cambria Math"/>
              </a:rPr>
              <a:t>Por la participación en el proceso </a:t>
            </a:r>
            <a:r>
              <a:rPr lang="es-ES" sz="2400" u="sng" spc="-52" dirty="0" smtClean="0">
                <a:solidFill>
                  <a:srgbClr val="000000"/>
                </a:solidFill>
                <a:latin typeface="Cambria Math"/>
                <a:ea typeface="Cambria Math"/>
              </a:rPr>
              <a:t>respiratorio o desde el punto de vista funcional</a:t>
            </a:r>
            <a:r>
              <a:rPr lang="es-ES" sz="2400" spc="-52" dirty="0" smtClean="0">
                <a:solidFill>
                  <a:srgbClr val="000000"/>
                </a:solidFill>
                <a:latin typeface="Cambria Math"/>
                <a:ea typeface="Cambria Math"/>
              </a:rPr>
              <a:t>.</a:t>
            </a:r>
            <a:r>
              <a:rPr dirty="0"/>
              <a:t/>
            </a:r>
            <a:br>
              <a:rPr dirty="0"/>
            </a:br>
            <a:r>
              <a:rPr dirty="0"/>
              <a:t/>
            </a:r>
            <a:br>
              <a:rPr dirty="0"/>
            </a:br>
            <a:r>
              <a:rPr lang="es-ES" sz="2400" spc="-52" dirty="0">
                <a:solidFill>
                  <a:srgbClr val="000000"/>
                </a:solidFill>
                <a:latin typeface="Cambria Math"/>
                <a:ea typeface="Cambria Math"/>
              </a:rPr>
              <a:t>                                                                              cavidad nasal, faringe, </a:t>
            </a:r>
            <a:r>
              <a:rPr dirty="0"/>
              <a:t/>
            </a:r>
            <a:br>
              <a:rPr dirty="0"/>
            </a:br>
            <a:r>
              <a:rPr lang="es-ES" sz="2400" spc="-52" dirty="0">
                <a:solidFill>
                  <a:srgbClr val="000000"/>
                </a:solidFill>
                <a:latin typeface="Cambria Math"/>
                <a:ea typeface="Cambria Math"/>
              </a:rPr>
              <a:t>                                </a:t>
            </a:r>
            <a:r>
              <a:rPr lang="es-ES" sz="2400" spc="-52" dirty="0" err="1">
                <a:solidFill>
                  <a:srgbClr val="000000"/>
                </a:solidFill>
                <a:latin typeface="Cambria Math"/>
                <a:ea typeface="Cambria Math"/>
              </a:rPr>
              <a:t>Extrapulmonares</a:t>
            </a:r>
            <a:r>
              <a:rPr lang="es-ES" sz="2400" spc="-52" dirty="0">
                <a:solidFill>
                  <a:srgbClr val="000000"/>
                </a:solidFill>
                <a:latin typeface="Cambria Math"/>
                <a:ea typeface="Cambria Math"/>
              </a:rPr>
              <a:t>           laringe, tráquea,  </a:t>
            </a:r>
            <a:r>
              <a:rPr dirty="0"/>
              <a:t/>
            </a:r>
            <a:br>
              <a:rPr dirty="0"/>
            </a:br>
            <a:r>
              <a:rPr lang="es-ES" sz="2400" spc="-52" dirty="0">
                <a:solidFill>
                  <a:srgbClr val="000000"/>
                </a:solidFill>
                <a:latin typeface="Cambria Math"/>
                <a:ea typeface="Cambria Math"/>
              </a:rPr>
              <a:t>                                                                               bronquios primarios. </a:t>
            </a:r>
            <a:r>
              <a:rPr dirty="0"/>
              <a:t/>
            </a:r>
            <a:br>
              <a:rPr dirty="0"/>
            </a:br>
            <a:r>
              <a:rPr lang="es-ES" sz="2400" spc="-52" dirty="0">
                <a:solidFill>
                  <a:srgbClr val="000000"/>
                </a:solidFill>
                <a:latin typeface="Cambria Math"/>
                <a:ea typeface="Cambria Math"/>
              </a:rPr>
              <a:t>1. Conductora </a:t>
            </a:r>
            <a:r>
              <a:rPr dirty="0"/>
              <a:t/>
            </a:r>
            <a:br>
              <a:rPr dirty="0"/>
            </a:br>
            <a:r>
              <a:rPr lang="es-ES" sz="2400" spc="-52" dirty="0">
                <a:solidFill>
                  <a:srgbClr val="000000"/>
                </a:solidFill>
                <a:latin typeface="Cambria Math"/>
                <a:ea typeface="Cambria Math"/>
              </a:rPr>
              <a:t>                                                                             bronquios </a:t>
            </a:r>
            <a:r>
              <a:rPr lang="es-ES" sz="2400" spc="-52" dirty="0" err="1">
                <a:solidFill>
                  <a:srgbClr val="000000"/>
                </a:solidFill>
                <a:latin typeface="Cambria Math"/>
                <a:ea typeface="Cambria Math"/>
              </a:rPr>
              <a:t>intrapulmonares</a:t>
            </a:r>
            <a:r>
              <a:rPr dirty="0"/>
              <a:t/>
            </a:r>
            <a:br>
              <a:rPr dirty="0"/>
            </a:br>
            <a:r>
              <a:rPr lang="es-ES" sz="2400" spc="-52" dirty="0">
                <a:solidFill>
                  <a:srgbClr val="000000"/>
                </a:solidFill>
                <a:latin typeface="Cambria Math"/>
                <a:ea typeface="Cambria Math"/>
              </a:rPr>
              <a:t>                                </a:t>
            </a:r>
            <a:r>
              <a:rPr lang="es-ES" sz="2400" spc="-52" dirty="0" err="1">
                <a:solidFill>
                  <a:srgbClr val="000000"/>
                </a:solidFill>
                <a:latin typeface="Cambria Math"/>
                <a:ea typeface="Cambria Math"/>
              </a:rPr>
              <a:t>Intrapulmonares</a:t>
            </a:r>
            <a:r>
              <a:rPr lang="es-ES" sz="2400" spc="-52" dirty="0">
                <a:solidFill>
                  <a:srgbClr val="000000"/>
                </a:solidFill>
                <a:latin typeface="Cambria Math"/>
                <a:ea typeface="Cambria Math"/>
              </a:rPr>
              <a:t>          hasta el bronquiolo terminal </a:t>
            </a:r>
            <a:r>
              <a:rPr dirty="0"/>
              <a:t/>
            </a:r>
            <a:br>
              <a:rPr dirty="0"/>
            </a:br>
            <a:r>
              <a:rPr lang="es-ES" sz="2400" spc="-52" dirty="0">
                <a:solidFill>
                  <a:srgbClr val="000000"/>
                </a:solidFill>
                <a:latin typeface="Cambria Math"/>
                <a:ea typeface="Cambria Math"/>
              </a:rPr>
              <a:t>                                                                             (no respiratorio).</a:t>
            </a:r>
            <a:r>
              <a:rPr dirty="0"/>
              <a:t/>
            </a:r>
            <a:br>
              <a:rPr dirty="0"/>
            </a:br>
            <a:r>
              <a:rPr dirty="0"/>
              <a:t/>
            </a:r>
            <a:br>
              <a:rPr dirty="0"/>
            </a:br>
            <a:r>
              <a:rPr dirty="0"/>
              <a:t/>
            </a:r>
            <a:br>
              <a:rPr dirty="0"/>
            </a:br>
            <a:r>
              <a:rPr lang="es-ES" sz="2400" spc="-52" dirty="0">
                <a:solidFill>
                  <a:srgbClr val="000000"/>
                </a:solidFill>
                <a:latin typeface="Cambria Math"/>
                <a:ea typeface="Cambria Math"/>
              </a:rPr>
              <a:t>                                                Bronquiolo respiratorio </a:t>
            </a:r>
            <a:r>
              <a:rPr dirty="0"/>
              <a:t/>
            </a:r>
            <a:br>
              <a:rPr dirty="0"/>
            </a:br>
            <a:r>
              <a:rPr lang="es-ES" sz="2400" spc="-52" dirty="0">
                <a:solidFill>
                  <a:srgbClr val="000000"/>
                </a:solidFill>
                <a:latin typeface="Cambria Math"/>
                <a:ea typeface="Cambria Math"/>
              </a:rPr>
              <a:t>2. Respiratoria                  Conducto alveolar</a:t>
            </a:r>
            <a:r>
              <a:rPr dirty="0"/>
              <a:t/>
            </a:r>
            <a:br>
              <a:rPr dirty="0"/>
            </a:br>
            <a:r>
              <a:rPr lang="es-ES" sz="2400" spc="-52" dirty="0">
                <a:solidFill>
                  <a:srgbClr val="000000"/>
                </a:solidFill>
                <a:latin typeface="Cambria Math"/>
                <a:ea typeface="Cambria Math"/>
              </a:rPr>
              <a:t>(</a:t>
            </a:r>
            <a:r>
              <a:rPr lang="es-ES" sz="2400" spc="-52" dirty="0" err="1">
                <a:solidFill>
                  <a:srgbClr val="000000"/>
                </a:solidFill>
                <a:latin typeface="Cambria Math"/>
                <a:ea typeface="Cambria Math"/>
              </a:rPr>
              <a:t>acino</a:t>
            </a:r>
            <a:r>
              <a:rPr lang="es-ES" sz="2400" spc="-52" dirty="0">
                <a:solidFill>
                  <a:srgbClr val="000000"/>
                </a:solidFill>
                <a:latin typeface="Cambria Math"/>
                <a:ea typeface="Cambria Math"/>
              </a:rPr>
              <a:t> respiratorio)        Saco alveolar</a:t>
            </a:r>
            <a:r>
              <a:rPr dirty="0"/>
              <a:t/>
            </a:r>
            <a:br>
              <a:rPr dirty="0"/>
            </a:br>
            <a:r>
              <a:rPr lang="es-ES" sz="2400" spc="-52" dirty="0">
                <a:solidFill>
                  <a:srgbClr val="000000"/>
                </a:solidFill>
                <a:latin typeface="Cambria Math"/>
                <a:ea typeface="Cambria Math"/>
              </a:rPr>
              <a:t>                                                Alveolo.</a:t>
            </a:r>
            <a:r>
              <a:rPr dirty="0"/>
              <a:t/>
            </a:r>
            <a:br>
              <a:rPr dirty="0"/>
            </a:br>
            <a:endParaRPr lang="es-ES" sz="2400" spc="-1" dirty="0">
              <a:solidFill>
                <a:srgbClr val="000000"/>
              </a:solidFill>
              <a:latin typeface="Arial"/>
            </a:endParaRPr>
          </a:p>
        </p:txBody>
      </p:sp>
      <p:sp>
        <p:nvSpPr>
          <p:cNvPr id="535" name="CustomShape 2"/>
          <p:cNvSpPr/>
          <p:nvPr/>
        </p:nvSpPr>
        <p:spPr>
          <a:xfrm>
            <a:off x="3576360" y="2419560"/>
            <a:ext cx="286920" cy="2449080"/>
          </a:xfrm>
          <a:prstGeom prst="leftBrace">
            <a:avLst>
              <a:gd name="adj1" fmla="val 71041"/>
              <a:gd name="adj2" fmla="val 50000"/>
            </a:avLst>
          </a:prstGeom>
          <a:noFill/>
          <a:ln w="28440">
            <a:solidFill>
              <a:schemeClr val="tx1"/>
            </a:solidFill>
            <a:round/>
          </a:ln>
        </p:spPr>
        <p:style>
          <a:lnRef idx="0">
            <a:scrgbClr r="0" g="0" b="0"/>
          </a:lnRef>
          <a:fillRef idx="0">
            <a:scrgbClr r="0" g="0" b="0"/>
          </a:fillRef>
          <a:effectRef idx="0">
            <a:scrgbClr r="0" g="0" b="0"/>
          </a:effectRef>
          <a:fontRef idx="minor"/>
        </p:style>
      </p:sp>
      <p:sp>
        <p:nvSpPr>
          <p:cNvPr id="536" name="CustomShape 3"/>
          <p:cNvSpPr/>
          <p:nvPr/>
        </p:nvSpPr>
        <p:spPr>
          <a:xfrm>
            <a:off x="4223640" y="4916880"/>
            <a:ext cx="286920" cy="1872720"/>
          </a:xfrm>
          <a:prstGeom prst="leftBrace">
            <a:avLst>
              <a:gd name="adj1" fmla="val 54328"/>
              <a:gd name="adj2" fmla="val 50000"/>
            </a:avLst>
          </a:prstGeom>
          <a:noFill/>
          <a:ln w="28440">
            <a:solidFill>
              <a:schemeClr val="tx1"/>
            </a:solidFill>
            <a:round/>
          </a:ln>
        </p:spPr>
        <p:style>
          <a:lnRef idx="0">
            <a:scrgbClr r="0" g="0" b="0"/>
          </a:lnRef>
          <a:fillRef idx="0">
            <a:scrgbClr r="0" g="0" b="0"/>
          </a:fillRef>
          <a:effectRef idx="0">
            <a:scrgbClr r="0" g="0" b="0"/>
          </a:effectRef>
          <a:fontRef idx="minor"/>
        </p:style>
      </p:sp>
      <p:sp>
        <p:nvSpPr>
          <p:cNvPr id="537" name="CustomShape 4"/>
          <p:cNvSpPr/>
          <p:nvPr/>
        </p:nvSpPr>
        <p:spPr>
          <a:xfrm>
            <a:off x="5950920" y="3717360"/>
            <a:ext cx="288720" cy="1223640"/>
          </a:xfrm>
          <a:prstGeom prst="leftBrace">
            <a:avLst>
              <a:gd name="adj1" fmla="val 35302"/>
              <a:gd name="adj2" fmla="val 50000"/>
            </a:avLst>
          </a:prstGeom>
          <a:noFill/>
          <a:ln w="28440">
            <a:solidFill>
              <a:schemeClr val="tx1"/>
            </a:solidFill>
            <a:round/>
          </a:ln>
        </p:spPr>
        <p:style>
          <a:lnRef idx="0">
            <a:scrgbClr r="0" g="0" b="0"/>
          </a:lnRef>
          <a:fillRef idx="0">
            <a:scrgbClr r="0" g="0" b="0"/>
          </a:fillRef>
          <a:effectRef idx="0">
            <a:scrgbClr r="0" g="0" b="0"/>
          </a:effectRef>
          <a:fontRef idx="minor"/>
        </p:style>
      </p:sp>
      <p:sp>
        <p:nvSpPr>
          <p:cNvPr id="538" name="CustomShape 5"/>
          <p:cNvSpPr/>
          <p:nvPr/>
        </p:nvSpPr>
        <p:spPr>
          <a:xfrm>
            <a:off x="5952720" y="2396880"/>
            <a:ext cx="286920" cy="1223640"/>
          </a:xfrm>
          <a:prstGeom prst="leftBrace">
            <a:avLst>
              <a:gd name="adj1" fmla="val 35497"/>
              <a:gd name="adj2" fmla="val 50000"/>
            </a:avLst>
          </a:prstGeom>
          <a:noFill/>
          <a:ln w="28440">
            <a:solidFill>
              <a:schemeClr val="tx1"/>
            </a:solidFill>
            <a:round/>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nSpc>
                <a:spcPct val="100000"/>
              </a:lnSpc>
            </a:pPr>
            <a:r>
              <a:rPr lang="es-CU" spc="-1">
                <a:solidFill>
                  <a:srgbClr val="000000"/>
                </a:solidFill>
                <a:latin typeface="Arial"/>
              </a:rPr>
              <a:t> </a:t>
            </a:r>
            <a:endParaRPr lang="es-CU" spc="-1">
              <a:latin typeface="Arial"/>
            </a:endParaRPr>
          </a:p>
        </p:txBody>
      </p:sp>
      <p:sp>
        <p:nvSpPr>
          <p:cNvPr id="539" name="CustomShape 6"/>
          <p:cNvSpPr/>
          <p:nvPr/>
        </p:nvSpPr>
        <p:spPr>
          <a:xfrm>
            <a:off x="2346960" y="286560"/>
            <a:ext cx="7543440" cy="1450440"/>
          </a:xfrm>
          <a:prstGeom prst="rect">
            <a:avLst/>
          </a:prstGeom>
          <a:noFill/>
          <a:ln>
            <a:noFill/>
          </a:ln>
        </p:spPr>
        <p:style>
          <a:lnRef idx="0">
            <a:scrgbClr r="0" g="0" b="0"/>
          </a:lnRef>
          <a:fillRef idx="0">
            <a:scrgbClr r="0" g="0" b="0"/>
          </a:fillRef>
          <a:effectRef idx="0">
            <a:scrgbClr r="0" g="0" b="0"/>
          </a:effectRef>
          <a:fontRef idx="minor"/>
        </p:style>
        <p:txBody>
          <a:bodyPr anchor="b">
            <a:normAutofit/>
          </a:bodyPr>
          <a:lstStyle/>
          <a:p>
            <a:pPr algn="ctr">
              <a:lnSpc>
                <a:spcPct val="85000"/>
              </a:lnSpc>
            </a:pPr>
            <a:r>
              <a:rPr lang="es-CU" sz="4800" spc="-52">
                <a:solidFill>
                  <a:srgbClr val="000000"/>
                </a:solidFill>
                <a:latin typeface="Cambria Math"/>
                <a:ea typeface="Cambria Math"/>
              </a:rPr>
              <a:t>Componentes</a:t>
            </a:r>
            <a:r>
              <a:rPr lang="es-CU" sz="4800" spc="-52">
                <a:solidFill>
                  <a:srgbClr val="404040"/>
                </a:solidFill>
                <a:latin typeface="Cambria Math"/>
                <a:ea typeface="Cambria Math"/>
              </a:rPr>
              <a:t>:</a:t>
            </a:r>
            <a:endParaRPr lang="es-CU" sz="4800" spc="-1">
              <a:latin typeface="Arial"/>
            </a:endParaRPr>
          </a:p>
        </p:txBody>
      </p:sp>
      <p:sp>
        <p:nvSpPr>
          <p:cNvPr id="540" name="TextShape 7"/>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spTree>
    <p:extLst>
      <p:ext uri="{BB962C8B-B14F-4D97-AF65-F5344CB8AC3E}">
        <p14:creationId xmlns:p14="http://schemas.microsoft.com/office/powerpoint/2010/main" val="1302943147"/>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TextShape 1"/>
          <p:cNvSpPr txBox="1"/>
          <p:nvPr/>
        </p:nvSpPr>
        <p:spPr>
          <a:xfrm>
            <a:off x="4288800" y="6459840"/>
            <a:ext cx="3616920" cy="364680"/>
          </a:xfrm>
          <a:prstGeom prst="rect">
            <a:avLst/>
          </a:prstGeom>
          <a:noFill/>
          <a:ln>
            <a:noFill/>
          </a:ln>
        </p:spPr>
        <p:txBody>
          <a:bodyPr anchor="ctr">
            <a:noAutofit/>
          </a:bodyPr>
          <a:lstStyle/>
          <a:p>
            <a:pPr algn="ctr">
              <a:lnSpc>
                <a:spcPct val="100000"/>
              </a:lnSpc>
            </a:pPr>
            <a:r>
              <a:rPr lang="es-CU" sz="900" cap="all" spc="-1">
                <a:solidFill>
                  <a:srgbClr val="FFFFFF"/>
                </a:solidFill>
                <a:latin typeface="Arial"/>
              </a:rPr>
              <a:t>Dra. Hilda Milagros Aguilera Perera. Profesora Auxiliar</a:t>
            </a:r>
            <a:endParaRPr lang="es-CU" sz="900" spc="-1">
              <a:latin typeface="Times New Roman"/>
            </a:endParaRPr>
          </a:p>
        </p:txBody>
      </p:sp>
      <p:pic>
        <p:nvPicPr>
          <p:cNvPr id="542" name="Imagen 3"/>
          <p:cNvPicPr/>
          <p:nvPr/>
        </p:nvPicPr>
        <p:blipFill>
          <a:blip r:embed="rId2"/>
          <a:stretch/>
        </p:blipFill>
        <p:spPr>
          <a:xfrm>
            <a:off x="3091800" y="626400"/>
            <a:ext cx="7036200" cy="5538600"/>
          </a:xfrm>
          <a:prstGeom prst="rect">
            <a:avLst/>
          </a:prstGeom>
          <a:ln>
            <a:noFill/>
          </a:ln>
        </p:spPr>
      </p:pic>
      <p:sp>
        <p:nvSpPr>
          <p:cNvPr id="543" name="CustomShape 2"/>
          <p:cNvSpPr/>
          <p:nvPr/>
        </p:nvSpPr>
        <p:spPr>
          <a:xfrm>
            <a:off x="1601400" y="2214360"/>
            <a:ext cx="2405880" cy="1237680"/>
          </a:xfrm>
          <a:prstGeom prst="roundRect">
            <a:avLst>
              <a:gd name="adj" fmla="val 16667"/>
            </a:avLst>
          </a:prstGeom>
          <a:ln>
            <a:round/>
          </a:ln>
        </p:spPr>
        <p:style>
          <a:lnRef idx="2">
            <a:schemeClr val="accent1">
              <a:shade val="50000"/>
            </a:schemeClr>
          </a:lnRef>
          <a:fillRef idx="1">
            <a:schemeClr val="accent1"/>
          </a:fillRef>
          <a:effectRef idx="0">
            <a:schemeClr val="accent1"/>
          </a:effectRef>
          <a:fontRef idx="minor"/>
        </p:style>
      </p:sp>
      <p:sp>
        <p:nvSpPr>
          <p:cNvPr id="544" name="CustomShape 3"/>
          <p:cNvSpPr/>
          <p:nvPr/>
        </p:nvSpPr>
        <p:spPr>
          <a:xfrm>
            <a:off x="1607880" y="4423320"/>
            <a:ext cx="2405880" cy="1237680"/>
          </a:xfrm>
          <a:prstGeom prst="roundRect">
            <a:avLst>
              <a:gd name="adj" fmla="val 16667"/>
            </a:avLst>
          </a:prstGeom>
          <a:ln>
            <a:round/>
          </a:ln>
        </p:spPr>
        <p:style>
          <a:lnRef idx="2">
            <a:schemeClr val="accent1">
              <a:shade val="50000"/>
            </a:schemeClr>
          </a:lnRef>
          <a:fillRef idx="1">
            <a:schemeClr val="accent1"/>
          </a:fillRef>
          <a:effectRef idx="0">
            <a:schemeClr val="accent1"/>
          </a:effectRef>
          <a:fontRef idx="minor"/>
        </p:style>
      </p:sp>
      <p:sp>
        <p:nvSpPr>
          <p:cNvPr id="545" name="CustomShape 4"/>
          <p:cNvSpPr/>
          <p:nvPr/>
        </p:nvSpPr>
        <p:spPr>
          <a:xfrm flipH="1">
            <a:off x="1266240" y="2479320"/>
            <a:ext cx="2680920" cy="70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s-CU" sz="2000" b="1" spc="-1">
                <a:solidFill>
                  <a:srgbClr val="000000"/>
                </a:solidFill>
                <a:latin typeface="Cambria Math"/>
                <a:ea typeface="Cambria Math"/>
              </a:rPr>
              <a:t>PORCIÓN  </a:t>
            </a:r>
            <a:endParaRPr lang="es-CU" sz="2000" spc="-1">
              <a:latin typeface="Arial"/>
            </a:endParaRPr>
          </a:p>
          <a:p>
            <a:pPr algn="ctr">
              <a:lnSpc>
                <a:spcPct val="100000"/>
              </a:lnSpc>
            </a:pPr>
            <a:r>
              <a:rPr lang="es-CU" sz="2000" b="1" spc="-1">
                <a:solidFill>
                  <a:srgbClr val="000000"/>
                </a:solidFill>
                <a:latin typeface="Cambria Math"/>
                <a:ea typeface="Cambria Math"/>
              </a:rPr>
              <a:t>CONDUCTORA</a:t>
            </a:r>
            <a:endParaRPr lang="es-CU" sz="2000" spc="-1">
              <a:latin typeface="Arial"/>
            </a:endParaRPr>
          </a:p>
        </p:txBody>
      </p:sp>
      <p:sp>
        <p:nvSpPr>
          <p:cNvPr id="546" name="CustomShape 5"/>
          <p:cNvSpPr/>
          <p:nvPr/>
        </p:nvSpPr>
        <p:spPr>
          <a:xfrm flipH="1">
            <a:off x="1418520" y="4665240"/>
            <a:ext cx="2680920" cy="70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s-CU" sz="2000" b="1" spc="-1">
                <a:solidFill>
                  <a:srgbClr val="000000"/>
                </a:solidFill>
                <a:latin typeface="Cambria Math"/>
                <a:ea typeface="Cambria Math"/>
              </a:rPr>
              <a:t>PORCIÓN  </a:t>
            </a:r>
            <a:endParaRPr lang="es-CU" sz="2000" spc="-1">
              <a:latin typeface="Arial"/>
            </a:endParaRPr>
          </a:p>
          <a:p>
            <a:pPr algn="ctr">
              <a:lnSpc>
                <a:spcPct val="100000"/>
              </a:lnSpc>
            </a:pPr>
            <a:r>
              <a:rPr lang="es-CU" sz="2000" b="1" spc="-1">
                <a:solidFill>
                  <a:srgbClr val="000000"/>
                </a:solidFill>
                <a:latin typeface="Cambria Math"/>
                <a:ea typeface="Cambria Math"/>
              </a:rPr>
              <a:t>RESPIRATORIA</a:t>
            </a:r>
            <a:endParaRPr lang="es-CU" sz="2000" spc="-1">
              <a:latin typeface="Arial"/>
            </a:endParaRPr>
          </a:p>
        </p:txBody>
      </p:sp>
    </p:spTree>
    <p:extLst>
      <p:ext uri="{BB962C8B-B14F-4D97-AF65-F5344CB8AC3E}">
        <p14:creationId xmlns:p14="http://schemas.microsoft.com/office/powerpoint/2010/main" val="853174024"/>
      </p:ext>
    </p:extLst>
  </p:cSld>
  <p:clrMapOvr>
    <a:masterClrMapping/>
  </p:clrMapOvr>
  <mc:AlternateContent xmlns:mc="http://schemas.openxmlformats.org/markup-compatibility/2006" xmlns:p14="http://schemas.microsoft.com/office/powerpoint/2010/main">
    <mc:Choice Requires="p14">
      <p:transition spd="slow" p14:dur="2000"/>
    </mc:Choice>
    <mc:Fallback xmlns:p15="http://schemas.microsoft.com/office/powerpoint/2012/main" xmlns="">
      <p:transition spd="slow"/>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4591</Words>
  <Application>Microsoft Office PowerPoint</Application>
  <PresentationFormat>Panorámica</PresentationFormat>
  <Paragraphs>702</Paragraphs>
  <Slides>77</Slides>
  <Notes>30</Notes>
  <HiddenSlides>2</HiddenSlides>
  <MMClips>0</MMClips>
  <ScaleCrop>false</ScaleCrop>
  <HeadingPairs>
    <vt:vector size="6" baseType="variant">
      <vt:variant>
        <vt:lpstr>Fuentes usadas</vt:lpstr>
      </vt:variant>
      <vt:variant>
        <vt:i4>16</vt:i4>
      </vt:variant>
      <vt:variant>
        <vt:lpstr>Tema</vt:lpstr>
      </vt:variant>
      <vt:variant>
        <vt:i4>1</vt:i4>
      </vt:variant>
      <vt:variant>
        <vt:lpstr>Títulos de diapositiva</vt:lpstr>
      </vt:variant>
      <vt:variant>
        <vt:i4>77</vt:i4>
      </vt:variant>
    </vt:vector>
  </HeadingPairs>
  <TitlesOfParts>
    <vt:vector size="94" baseType="lpstr">
      <vt:lpstr>Arial</vt:lpstr>
      <vt:lpstr>Arial Black</vt:lpstr>
      <vt:lpstr>Bodoni MT Black</vt:lpstr>
      <vt:lpstr>Calibri</vt:lpstr>
      <vt:lpstr>Calibri Light</vt:lpstr>
      <vt:lpstr>Cambria</vt:lpstr>
      <vt:lpstr>Cambria Math</vt:lpstr>
      <vt:lpstr>Constantia</vt:lpstr>
      <vt:lpstr>Georgia</vt:lpstr>
      <vt:lpstr>StarSymbol</vt:lpstr>
      <vt:lpstr>Tahoma</vt:lpstr>
      <vt:lpstr>Times New Roman</vt:lpstr>
      <vt:lpstr>Verdana</vt:lpstr>
      <vt:lpstr>Wingdings</vt:lpstr>
      <vt:lpstr>Wingdings 2</vt:lpstr>
      <vt:lpstr>ヒラギノ角ゴ Pro W3</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Dra. Hilda Aguilera</dc:creator>
  <cp:lastModifiedBy>Dra. Hilda Aguilera</cp:lastModifiedBy>
  <cp:revision>9</cp:revision>
  <dcterms:created xsi:type="dcterms:W3CDTF">2021-01-11T04:28:14Z</dcterms:created>
  <dcterms:modified xsi:type="dcterms:W3CDTF">2021-01-11T05:50:48Z</dcterms:modified>
</cp:coreProperties>
</file>