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1" r:id="rId2"/>
    <p:sldId id="265" r:id="rId3"/>
    <p:sldId id="268" r:id="rId4"/>
    <p:sldId id="269" r:id="rId5"/>
    <p:sldId id="270" r:id="rId6"/>
    <p:sldId id="271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80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6" r:id="rId24"/>
    <p:sldId id="307" r:id="rId25"/>
    <p:sldId id="316" r:id="rId26"/>
    <p:sldId id="317" r:id="rId27"/>
    <p:sldId id="318" r:id="rId28"/>
    <p:sldId id="322" r:id="rId29"/>
    <p:sldId id="319" r:id="rId30"/>
    <p:sldId id="320" r:id="rId31"/>
    <p:sldId id="321" r:id="rId3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8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485CF-33BF-4B09-AD25-D68C12FB0D94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82409-A58C-4FD4-9C76-A4BB769BC2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87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53D47-43EE-4F6E-B79F-6B9790289DE4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9536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200" dirty="0">
              <a:latin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53D47-43EE-4F6E-B79F-6B9790289DE4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298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200" dirty="0">
              <a:latin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53D47-43EE-4F6E-B79F-6B9790289DE4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959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200" dirty="0">
              <a:latin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53D47-43EE-4F6E-B79F-6B9790289DE4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8991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200" dirty="0">
              <a:latin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53D47-43EE-4F6E-B79F-6B9790289DE4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9744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200" dirty="0">
              <a:latin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53D47-43EE-4F6E-B79F-6B9790289DE4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137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200" dirty="0">
              <a:latin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53D47-43EE-4F6E-B79F-6B9790289DE4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9653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200" dirty="0">
              <a:latin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53D47-43EE-4F6E-B79F-6B9790289DE4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1131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200" dirty="0">
              <a:latin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53D47-43EE-4F6E-B79F-6B9790289DE4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0787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200" dirty="0">
              <a:latin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53D47-43EE-4F6E-B79F-6B9790289DE4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003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200" dirty="0">
              <a:latin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53D47-43EE-4F6E-B79F-6B9790289DE4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936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200" dirty="0">
              <a:latin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53D47-43EE-4F6E-B79F-6B9790289DE4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73494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200" dirty="0">
              <a:latin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53D47-43EE-4F6E-B79F-6B9790289DE4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9958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200" dirty="0">
              <a:latin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53D47-43EE-4F6E-B79F-6B9790289DE4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19964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200" dirty="0">
              <a:latin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53D47-43EE-4F6E-B79F-6B9790289DE4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12033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200" dirty="0">
              <a:latin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53D47-43EE-4F6E-B79F-6B9790289DE4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89702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200" dirty="0">
              <a:latin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53D47-43EE-4F6E-B79F-6B9790289DE4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35471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200" dirty="0">
              <a:latin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53D47-43EE-4F6E-B79F-6B9790289DE4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4317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200" dirty="0">
              <a:latin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53D47-43EE-4F6E-B79F-6B9790289DE4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02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200" dirty="0">
              <a:latin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53D47-43EE-4F6E-B79F-6B9790289DE4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3416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200" dirty="0">
              <a:latin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53D47-43EE-4F6E-B79F-6B9790289DE4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69894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200" dirty="0">
              <a:latin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53D47-43EE-4F6E-B79F-6B9790289DE4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684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200" dirty="0">
              <a:latin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53D47-43EE-4F6E-B79F-6B9790289DE4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43373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200" dirty="0">
              <a:latin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53D47-43EE-4F6E-B79F-6B9790289DE4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4841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200" dirty="0">
              <a:latin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53D47-43EE-4F6E-B79F-6B9790289DE4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762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200" dirty="0">
              <a:latin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53D47-43EE-4F6E-B79F-6B9790289DE4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75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200" dirty="0">
              <a:latin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53D47-43EE-4F6E-B79F-6B9790289DE4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080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200" dirty="0">
              <a:latin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53D47-43EE-4F6E-B79F-6B9790289DE4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2562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200" dirty="0">
              <a:latin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53D47-43EE-4F6E-B79F-6B9790289DE4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4145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200" dirty="0">
              <a:latin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53D47-43EE-4F6E-B79F-6B9790289DE4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188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200" dirty="0">
              <a:latin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53D47-43EE-4F6E-B79F-6B9790289DE4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2492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9E09-3DB3-4F05-871E-1300BE9EC1CA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A2FD-1B52-4F11-B069-69A817BB11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780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9E09-3DB3-4F05-871E-1300BE9EC1CA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A2FD-1B52-4F11-B069-69A817BB11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886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9E09-3DB3-4F05-871E-1300BE9EC1CA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A2FD-1B52-4F11-B069-69A817BB11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4824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9E09-3DB3-4F05-871E-1300BE9EC1CA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A2FD-1B52-4F11-B069-69A817BB11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23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9E09-3DB3-4F05-871E-1300BE9EC1CA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A2FD-1B52-4F11-B069-69A817BB11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477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9E09-3DB3-4F05-871E-1300BE9EC1CA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A2FD-1B52-4F11-B069-69A817BB11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356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9E09-3DB3-4F05-871E-1300BE9EC1CA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A2FD-1B52-4F11-B069-69A817BB11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525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9E09-3DB3-4F05-871E-1300BE9EC1CA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A2FD-1B52-4F11-B069-69A817BB11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510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9E09-3DB3-4F05-871E-1300BE9EC1CA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A2FD-1B52-4F11-B069-69A817BB11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876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9E09-3DB3-4F05-871E-1300BE9EC1CA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A2FD-1B52-4F11-B069-69A817BB11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969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9E09-3DB3-4F05-871E-1300BE9EC1CA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A2FD-1B52-4F11-B069-69A817BB11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593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19E09-3DB3-4F05-871E-1300BE9EC1CA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A2FD-1B52-4F11-B069-69A817BB11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441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vscuba.sld.cu/libro/medicina-general-integral-tomo-i-salud-y-medicina-vol-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429485" y="4738275"/>
            <a:ext cx="11404455" cy="187917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01778" y="1698495"/>
            <a:ext cx="11404455" cy="27349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200000"/>
              </a:lnSpc>
            </a:pP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Conferencia:</a:t>
            </a:r>
          </a:p>
          <a:p>
            <a:pPr lvl="0" algn="ctr">
              <a:lnSpc>
                <a:spcPct val="200000"/>
              </a:lnSpc>
            </a:pP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Actividades específicas en Medicina General Integral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74073" y="304796"/>
            <a:ext cx="11404455" cy="12270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881158" y="5467812"/>
            <a:ext cx="84296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x-none" sz="2200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La Habana, 202</a:t>
            </a:r>
            <a:r>
              <a:rPr lang="es-ES" sz="2200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5</a:t>
            </a:r>
            <a:endParaRPr lang="x-none" sz="2200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43345" y="368858"/>
            <a:ext cx="11293617" cy="1053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UNIVERSIDAD DE CIENCIAS MÉDICAS DE LA HABANA</a:t>
            </a:r>
            <a:br>
              <a:rPr lang="es-ES" sz="2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</a:br>
            <a:r>
              <a:rPr lang="es-ES" sz="2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FACULTAD DE CIENCIAS MEDICAS MIGUEL ENRIQUEZ </a:t>
            </a:r>
          </a:p>
        </p:txBody>
      </p:sp>
      <p:sp>
        <p:nvSpPr>
          <p:cNvPr id="3" name="CuadroTexto 2"/>
          <p:cNvSpPr txBox="1"/>
          <p:nvPr/>
        </p:nvSpPr>
        <p:spPr>
          <a:xfrm flipH="1">
            <a:off x="443345" y="1856508"/>
            <a:ext cx="11293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endParaRPr lang="es-E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defTabSz="457200">
              <a:defRPr/>
            </a:pPr>
            <a:endParaRPr lang="es-E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266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8">
            <a:extLst>
              <a:ext uri="{FF2B5EF4-FFF2-40B4-BE49-F238E27FC236}">
                <a16:creationId xmlns:a16="http://schemas.microsoft.com/office/drawing/2014/main" id="{A4B12A2D-BBB9-0202-E440-B360D828A959}"/>
              </a:ext>
            </a:extLst>
          </p:cNvPr>
          <p:cNvSpPr txBox="1"/>
          <p:nvPr/>
        </p:nvSpPr>
        <p:spPr>
          <a:xfrm>
            <a:off x="401781" y="316810"/>
            <a:ext cx="1140445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s-ES" sz="2400" b="1">
                <a:latin typeface="Arial" pitchFamily="34" charset="0"/>
                <a:cs typeface="Arial" pitchFamily="34" charset="0"/>
              </a:rPr>
              <a:t>DISPENSARIZACIÓN</a:t>
            </a:r>
            <a:endParaRPr lang="es-ES" sz="24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401781" y="1058779"/>
            <a:ext cx="11404453" cy="3388530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>
                <a:schemeClr val="tx1"/>
              </a:buClr>
              <a:defRPr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Grupos </a:t>
            </a:r>
            <a:r>
              <a:rPr lang="es-E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dispensariales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</a:p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  Grupo I: personas supuestamente sanas</a:t>
            </a:r>
          </a:p>
          <a:p>
            <a:pPr marL="342900" indent="-342900" algn="just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 Grupo II: personas con riesgos</a:t>
            </a:r>
          </a:p>
          <a:p>
            <a:pPr marL="342900" indent="-342900" algn="just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 Grupo III: personas enfermas</a:t>
            </a:r>
          </a:p>
          <a:p>
            <a:pPr marL="342900" indent="-342900" algn="just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 Grupo IV: personas con discapacidades o minusvalía</a:t>
            </a:r>
            <a:endParaRPr lang="es-E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4" t="13194" r="53781" b="72315"/>
          <a:stretch/>
        </p:blipFill>
        <p:spPr>
          <a:xfrm>
            <a:off x="401781" y="4727613"/>
            <a:ext cx="2022766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731" y="4728000"/>
            <a:ext cx="2277596" cy="1523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11" y="4727613"/>
            <a:ext cx="2202873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0" t="15555" r="9596" b="68889"/>
          <a:stretch/>
        </p:blipFill>
        <p:spPr>
          <a:xfrm>
            <a:off x="9201063" y="4727613"/>
            <a:ext cx="2605171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98582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8">
            <a:extLst>
              <a:ext uri="{FF2B5EF4-FFF2-40B4-BE49-F238E27FC236}">
                <a16:creationId xmlns:a16="http://schemas.microsoft.com/office/drawing/2014/main" id="{A4B12A2D-BBB9-0202-E440-B360D828A959}"/>
              </a:ext>
            </a:extLst>
          </p:cNvPr>
          <p:cNvSpPr txBox="1"/>
          <p:nvPr/>
        </p:nvSpPr>
        <p:spPr>
          <a:xfrm>
            <a:off x="401781" y="316810"/>
            <a:ext cx="1140445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s-ES" sz="2400" b="1">
                <a:latin typeface="Arial" pitchFamily="34" charset="0"/>
                <a:cs typeface="Arial" pitchFamily="34" charset="0"/>
              </a:rPr>
              <a:t>DISPENSARIZACIÓN</a:t>
            </a:r>
            <a:endParaRPr lang="es-ES" sz="24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401783" y="1066799"/>
            <a:ext cx="11404453" cy="3322321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>
                <a:schemeClr val="tx1"/>
              </a:buClr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Grupo I: Personas supuestamente sanas</a:t>
            </a:r>
          </a:p>
          <a:p>
            <a:pPr algn="just">
              <a:lnSpc>
                <a:spcPct val="150000"/>
              </a:lnSpc>
              <a:buClrTx/>
              <a:buNone/>
              <a:defRPr/>
            </a:pPr>
            <a:r>
              <a:rPr lang="es-ES_tradnl" sz="2400" dirty="0">
                <a:latin typeface="Arial" pitchFamily="34" charset="0"/>
                <a:cs typeface="Arial" pitchFamily="34" charset="0"/>
              </a:rPr>
              <a:t>No tienen riesgo, daño a la salud ni discapacidad.</a:t>
            </a:r>
          </a:p>
          <a:p>
            <a:pPr algn="just">
              <a:lnSpc>
                <a:spcPct val="150000"/>
              </a:lnSpc>
              <a:buClrTx/>
              <a:defRPr/>
            </a:pPr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ClrTx/>
              <a:buNone/>
              <a:defRPr/>
            </a:pPr>
            <a:r>
              <a:rPr lang="es-ES_tradnl" sz="2400" dirty="0">
                <a:latin typeface="Arial" pitchFamily="34" charset="0"/>
                <a:cs typeface="Arial" pitchFamily="34" charset="0"/>
              </a:rPr>
              <a:t>Son capaces de enfrentar equilibradamente los problemas de la vida cotidiana con autonomía y responsabilidad según las etapas del crecimiento y desarrollo.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t="40107" r="51044" b="48600"/>
          <a:stretch/>
        </p:blipFill>
        <p:spPr>
          <a:xfrm>
            <a:off x="401783" y="4584153"/>
            <a:ext cx="2452253" cy="2151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4" t="13316" r="4923" b="71429"/>
          <a:stretch/>
        </p:blipFill>
        <p:spPr>
          <a:xfrm>
            <a:off x="8905873" y="4584150"/>
            <a:ext cx="2900363" cy="2151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1" t="35486" r="6944" b="50519"/>
          <a:stretch/>
        </p:blipFill>
        <p:spPr>
          <a:xfrm>
            <a:off x="5749633" y="4584151"/>
            <a:ext cx="3045399" cy="2151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4" t="13194" r="53781" b="71181"/>
          <a:stretch/>
        </p:blipFill>
        <p:spPr>
          <a:xfrm>
            <a:off x="2978725" y="4584152"/>
            <a:ext cx="2646219" cy="2151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678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8">
            <a:extLst>
              <a:ext uri="{FF2B5EF4-FFF2-40B4-BE49-F238E27FC236}">
                <a16:creationId xmlns:a16="http://schemas.microsoft.com/office/drawing/2014/main" id="{A4B12A2D-BBB9-0202-E440-B360D828A959}"/>
              </a:ext>
            </a:extLst>
          </p:cNvPr>
          <p:cNvSpPr txBox="1"/>
          <p:nvPr/>
        </p:nvSpPr>
        <p:spPr>
          <a:xfrm>
            <a:off x="401781" y="316810"/>
            <a:ext cx="1140445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s-ES" sz="2400" b="1">
                <a:latin typeface="Arial" pitchFamily="34" charset="0"/>
                <a:cs typeface="Arial" pitchFamily="34" charset="0"/>
              </a:rPr>
              <a:t>DISPENSARIZACIÓN</a:t>
            </a:r>
            <a:endParaRPr lang="es-ES" sz="24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401783" y="1058779"/>
            <a:ext cx="11404453" cy="3528461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>
                <a:schemeClr val="tx1"/>
              </a:buClr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Grupo II: Personas con Riesgos</a:t>
            </a:r>
          </a:p>
          <a:p>
            <a:pPr algn="just">
              <a:lnSpc>
                <a:spcPct val="150000"/>
              </a:lnSpc>
              <a:defRPr/>
            </a:pPr>
            <a:r>
              <a:rPr lang="es-ES_tradnl" sz="2400" dirty="0">
                <a:latin typeface="Arial" pitchFamily="34" charset="0"/>
                <a:cs typeface="Arial" pitchFamily="34" charset="0"/>
              </a:rPr>
              <a:t>Están expuestas a condiciones que, de no controlarse, aumentan la vulnerabilidad a sufrir daños a la salud individual o familiar, y disminuye la capacidad de enfrentar equilibradamente los problemas de la vida cotidiana.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83" y="4844736"/>
            <a:ext cx="2764072" cy="1777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866" y="4768378"/>
            <a:ext cx="2630370" cy="1774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95" y="4858100"/>
            <a:ext cx="2630371" cy="1777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986" y="4827272"/>
            <a:ext cx="2764072" cy="1774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09214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8">
            <a:extLst>
              <a:ext uri="{FF2B5EF4-FFF2-40B4-BE49-F238E27FC236}">
                <a16:creationId xmlns:a16="http://schemas.microsoft.com/office/drawing/2014/main" id="{A4B12A2D-BBB9-0202-E440-B360D828A959}"/>
              </a:ext>
            </a:extLst>
          </p:cNvPr>
          <p:cNvSpPr txBox="1"/>
          <p:nvPr/>
        </p:nvSpPr>
        <p:spPr>
          <a:xfrm>
            <a:off x="401781" y="316810"/>
            <a:ext cx="1140445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s-ES" sz="2400" b="1">
                <a:latin typeface="Arial" pitchFamily="34" charset="0"/>
                <a:cs typeface="Arial" pitchFamily="34" charset="0"/>
              </a:rPr>
              <a:t>DISPENSARIZACIÓN</a:t>
            </a:r>
            <a:endParaRPr lang="es-ES" sz="24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401783" y="1058779"/>
            <a:ext cx="11404453" cy="2080661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Grupo III: Personas Enfermas 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s-ES_tradnl" sz="2400" dirty="0">
                <a:latin typeface="Arial" pitchFamily="34" charset="0"/>
                <a:cs typeface="Arial" pitchFamily="34" charset="0"/>
              </a:rPr>
              <a:t>Presentan diagnóstico de enfermedad no transmisible o transmisible.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4" t="57778" r="5107" b="26262"/>
          <a:stretch/>
        </p:blipFill>
        <p:spPr>
          <a:xfrm>
            <a:off x="401782" y="3890799"/>
            <a:ext cx="2549236" cy="2329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1" t="58673" r="4658" b="31515"/>
          <a:stretch/>
        </p:blipFill>
        <p:spPr>
          <a:xfrm>
            <a:off x="8936182" y="3890799"/>
            <a:ext cx="2870054" cy="2329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9" name="8 Grupo"/>
          <p:cNvGrpSpPr/>
          <p:nvPr/>
        </p:nvGrpSpPr>
        <p:grpSpPr>
          <a:xfrm>
            <a:off x="3103418" y="3890799"/>
            <a:ext cx="5708073" cy="2329891"/>
            <a:chOff x="155575" y="1007982"/>
            <a:chExt cx="4684770" cy="1159511"/>
          </a:xfrm>
        </p:grpSpPr>
        <p:pic>
          <p:nvPicPr>
            <p:cNvPr id="14" name="Imagen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575" y="1007982"/>
              <a:ext cx="2356718" cy="11595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5" name="Imagen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97625" y="1010483"/>
              <a:ext cx="2242720" cy="115701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795186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8">
            <a:extLst>
              <a:ext uri="{FF2B5EF4-FFF2-40B4-BE49-F238E27FC236}">
                <a16:creationId xmlns:a16="http://schemas.microsoft.com/office/drawing/2014/main" id="{A4B12A2D-BBB9-0202-E440-B360D828A959}"/>
              </a:ext>
            </a:extLst>
          </p:cNvPr>
          <p:cNvSpPr txBox="1"/>
          <p:nvPr/>
        </p:nvSpPr>
        <p:spPr>
          <a:xfrm>
            <a:off x="401781" y="316810"/>
            <a:ext cx="1140445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s-ES" sz="2400" b="1">
                <a:latin typeface="Arial" pitchFamily="34" charset="0"/>
                <a:cs typeface="Arial" pitchFamily="34" charset="0"/>
              </a:rPr>
              <a:t>DISPENSARIZACIÓN</a:t>
            </a:r>
            <a:endParaRPr lang="es-ES" sz="24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401783" y="1058779"/>
            <a:ext cx="11404453" cy="1928261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Grupo IV: Personas con discapacidad o minusvalía </a:t>
            </a:r>
          </a:p>
          <a:p>
            <a:pPr algn="just">
              <a:lnSpc>
                <a:spcPct val="150000"/>
              </a:lnSpc>
            </a:pPr>
            <a:r>
              <a:rPr lang="es-ES_tradnl" sz="2400" dirty="0">
                <a:latin typeface="Arial" pitchFamily="34" charset="0"/>
                <a:cs typeface="Arial" pitchFamily="34" charset="0"/>
              </a:rPr>
              <a:t>Presentan diagnóstico de discapacidad.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415638" y="5320145"/>
            <a:ext cx="11404453" cy="1338350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s-ES_tradnl" sz="2400" dirty="0">
                <a:latin typeface="Arial" pitchFamily="34" charset="0"/>
                <a:cs typeface="Arial" pitchFamily="34" charset="0"/>
              </a:rPr>
              <a:t>Cuando en una persona coinciden riesgos, enfermedad o secuela se clasificará en el grupo dispensarial de mayor gravedad.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" t="15353" r="52244" b="68687"/>
          <a:stretch/>
        </p:blipFill>
        <p:spPr>
          <a:xfrm>
            <a:off x="8728364" y="3167149"/>
            <a:ext cx="3077872" cy="20284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t="60405" r="53143" b="24241"/>
          <a:stretch/>
        </p:blipFill>
        <p:spPr>
          <a:xfrm>
            <a:off x="4415383" y="3167149"/>
            <a:ext cx="3426293" cy="197288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4" t="53940" r="6453" b="31515"/>
          <a:stretch/>
        </p:blipFill>
        <p:spPr>
          <a:xfrm>
            <a:off x="415637" y="3167149"/>
            <a:ext cx="3113058" cy="197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21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1783" y="179039"/>
            <a:ext cx="11404455" cy="6927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" pitchFamily="34" charset="0"/>
                <a:cs typeface="Arial" pitchFamily="34" charset="0"/>
              </a:rPr>
              <a:t>DISPENSARIZACIÓN</a:t>
            </a:r>
            <a:endParaRPr lang="es-ES" sz="24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05726"/>
              </p:ext>
            </p:extLst>
          </p:nvPr>
        </p:nvGraphicFramePr>
        <p:xfrm>
          <a:off x="401784" y="1039084"/>
          <a:ext cx="11404456" cy="44196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735780">
                  <a:extLst>
                    <a:ext uri="{9D8B030D-6E8A-4147-A177-3AD203B41FA5}">
                      <a16:colId xmlns:a16="http://schemas.microsoft.com/office/drawing/2014/main" val="2810463437"/>
                    </a:ext>
                  </a:extLst>
                </a:gridCol>
                <a:gridCol w="1856509">
                  <a:extLst>
                    <a:ext uri="{9D8B030D-6E8A-4147-A177-3AD203B41FA5}">
                      <a16:colId xmlns:a16="http://schemas.microsoft.com/office/drawing/2014/main" val="3402947535"/>
                    </a:ext>
                  </a:extLst>
                </a:gridCol>
                <a:gridCol w="2036618">
                  <a:extLst>
                    <a:ext uri="{9D8B030D-6E8A-4147-A177-3AD203B41FA5}">
                      <a16:colId xmlns:a16="http://schemas.microsoft.com/office/drawing/2014/main" val="1331526072"/>
                    </a:ext>
                  </a:extLst>
                </a:gridCol>
                <a:gridCol w="1775549">
                  <a:extLst>
                    <a:ext uri="{9D8B030D-6E8A-4147-A177-3AD203B41FA5}">
                      <a16:colId xmlns:a16="http://schemas.microsoft.com/office/drawing/2014/main" val="1115345308"/>
                    </a:ext>
                  </a:extLst>
                </a:gridCol>
              </a:tblGrid>
              <a:tr h="1024835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Grupo dispensarial</a:t>
                      </a:r>
                    </a:p>
                    <a:p>
                      <a:endParaRPr lang="es-ES" sz="2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Frecuencia mínima de evaluación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252731"/>
                  </a:ext>
                </a:extLst>
              </a:tr>
              <a:tr h="600869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</a:t>
                      </a:r>
                      <a:endParaRPr lang="es-E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Terreno</a:t>
                      </a:r>
                      <a:endParaRPr lang="es-E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Anual</a:t>
                      </a:r>
                      <a:endParaRPr lang="es-E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1220514"/>
                  </a:ext>
                </a:extLst>
              </a:tr>
              <a:tr h="698474">
                <a:tc>
                  <a:txBody>
                    <a:bodyPr/>
                    <a:lstStyle/>
                    <a:p>
                      <a:pPr algn="l" fontAlgn="ctr"/>
                      <a:r>
                        <a:rPr lang="es-ES" sz="2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 </a:t>
                      </a:r>
                      <a:r>
                        <a:rPr lang="es-ES_tradnl" sz="2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Personas supuestamente sanas</a:t>
                      </a:r>
                      <a:endParaRPr lang="es-E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2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7624787"/>
                  </a:ext>
                </a:extLst>
              </a:tr>
              <a:tr h="69847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II.</a:t>
                      </a:r>
                      <a:r>
                        <a:rPr lang="es-ES_tradnl" sz="2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Personas con Riesgos</a:t>
                      </a:r>
                    </a:p>
                    <a:p>
                      <a:pPr algn="l" fontAlgn="ctr"/>
                      <a:endParaRPr lang="es-E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022474"/>
                  </a:ext>
                </a:extLst>
              </a:tr>
              <a:tr h="698474">
                <a:tc>
                  <a:txBody>
                    <a:bodyPr/>
                    <a:lstStyle/>
                    <a:p>
                      <a:pPr algn="l" fontAlgn="ctr"/>
                      <a:r>
                        <a:rPr lang="es-ES" sz="2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III. </a:t>
                      </a:r>
                      <a:r>
                        <a:rPr lang="es-ES_tradnl" sz="2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Personas Enfermas </a:t>
                      </a:r>
                      <a:endParaRPr lang="es-E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2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2641388"/>
                  </a:ext>
                </a:extLst>
              </a:tr>
              <a:tr h="69847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IV. </a:t>
                      </a:r>
                      <a:r>
                        <a:rPr lang="es-ES_tradnl" sz="2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Personas con discapacidad o minusvalía </a:t>
                      </a:r>
                    </a:p>
                    <a:p>
                      <a:pPr algn="l" fontAlgn="ctr"/>
                      <a:endParaRPr lang="es-E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consulta o terreno </a:t>
                      </a:r>
                      <a:endParaRPr lang="es-E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es-E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8572413"/>
                  </a:ext>
                </a:extLst>
              </a:tr>
            </a:tbl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415638" y="5626001"/>
            <a:ext cx="11404453" cy="1032493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s-ES_tradnl" sz="2400" dirty="0">
                <a:latin typeface="Arial" pitchFamily="34" charset="0"/>
                <a:cs typeface="Arial" pitchFamily="34" charset="0"/>
              </a:rPr>
              <a:t>El incremento de esta frecuencia estará dado por la necesidad de atención del individuo y/o la familia.</a:t>
            </a:r>
          </a:p>
        </p:txBody>
      </p:sp>
    </p:spTree>
    <p:extLst>
      <p:ext uri="{BB962C8B-B14F-4D97-AF65-F5344CB8AC3E}">
        <p14:creationId xmlns:p14="http://schemas.microsoft.com/office/powerpoint/2010/main" val="437861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8">
            <a:extLst>
              <a:ext uri="{FF2B5EF4-FFF2-40B4-BE49-F238E27FC236}">
                <a16:creationId xmlns:a16="http://schemas.microsoft.com/office/drawing/2014/main" id="{A4B12A2D-BBB9-0202-E440-B360D828A959}"/>
              </a:ext>
            </a:extLst>
          </p:cNvPr>
          <p:cNvSpPr txBox="1"/>
          <p:nvPr/>
        </p:nvSpPr>
        <p:spPr>
          <a:xfrm>
            <a:off x="401781" y="316810"/>
            <a:ext cx="1140445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Arial" pitchFamily="34" charset="0"/>
                <a:cs typeface="Arial" pitchFamily="34" charset="0"/>
              </a:rPr>
              <a:t>DISPENSARIZACIÓN DE LA FAMILIA</a:t>
            </a:r>
            <a:endParaRPr lang="es-ES" sz="24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401783" y="1058779"/>
            <a:ext cx="11404453" cy="3693330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s-ES_tradnl" sz="2400" dirty="0">
                <a:latin typeface="Arial" pitchFamily="34" charset="0"/>
                <a:cs typeface="Arial" pitchFamily="34" charset="0"/>
              </a:rPr>
              <a:t>La evaluación de la salud familiar debe basarse siempre en: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_tradnl" sz="2400" dirty="0">
                <a:latin typeface="Arial" pitchFamily="34" charset="0"/>
                <a:cs typeface="Arial" pitchFamily="34" charset="0"/>
              </a:rPr>
              <a:t>Estructura y composición de la familia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_tradnl" sz="2400" dirty="0">
                <a:latin typeface="Arial" pitchFamily="34" charset="0"/>
                <a:cs typeface="Arial" pitchFamily="34" charset="0"/>
              </a:rPr>
              <a:t>Condiciones materiales de vida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_tradnl" sz="2400" dirty="0">
                <a:latin typeface="Arial" pitchFamily="34" charset="0"/>
                <a:cs typeface="Arial" pitchFamily="34" charset="0"/>
              </a:rPr>
              <a:t>Salud de los integrantes de la familia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_tradnl" sz="2400" dirty="0">
                <a:latin typeface="Arial" pitchFamily="34" charset="0"/>
                <a:cs typeface="Arial" pitchFamily="34" charset="0"/>
              </a:rPr>
              <a:t>Funcionamiento familiar: funciones básicas de la familia y dinámica de las relaciones internas </a:t>
            </a:r>
          </a:p>
        </p:txBody>
      </p:sp>
    </p:spTree>
    <p:extLst>
      <p:ext uri="{BB962C8B-B14F-4D97-AF65-F5344CB8AC3E}">
        <p14:creationId xmlns:p14="http://schemas.microsoft.com/office/powerpoint/2010/main" val="2233245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8">
            <a:extLst>
              <a:ext uri="{FF2B5EF4-FFF2-40B4-BE49-F238E27FC236}">
                <a16:creationId xmlns:a16="http://schemas.microsoft.com/office/drawing/2014/main" id="{A4B12A2D-BBB9-0202-E440-B360D828A959}"/>
              </a:ext>
            </a:extLst>
          </p:cNvPr>
          <p:cNvSpPr txBox="1"/>
          <p:nvPr/>
        </p:nvSpPr>
        <p:spPr>
          <a:xfrm>
            <a:off x="401781" y="316810"/>
            <a:ext cx="1140445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Arial" pitchFamily="34" charset="0"/>
                <a:cs typeface="Arial" pitchFamily="34" charset="0"/>
              </a:rPr>
              <a:t>DISPENSARIZACIÓN DE LA FAMILIA</a:t>
            </a:r>
            <a:endParaRPr lang="es-ES" sz="24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401783" y="1058779"/>
            <a:ext cx="11404453" cy="3693330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s-ES_tradnl" sz="2400" b="1" dirty="0">
                <a:latin typeface="Arial" pitchFamily="34" charset="0"/>
                <a:cs typeface="Arial" pitchFamily="34" charset="0"/>
              </a:rPr>
              <a:t>Clasificación de la familia: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_tradnl" sz="2400" dirty="0">
                <a:latin typeface="Arial" pitchFamily="34" charset="0"/>
                <a:cs typeface="Arial" pitchFamily="34" charset="0"/>
              </a:rPr>
              <a:t>Familia sin problemas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_tradnl" sz="2400" dirty="0">
                <a:latin typeface="Arial" pitchFamily="34" charset="0"/>
                <a:cs typeface="Arial" pitchFamily="34" charset="0"/>
              </a:rPr>
              <a:t>Familia con problemas de salud en la(s) esfera(s) de: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_tradnl" sz="2400" dirty="0">
                <a:latin typeface="Arial" pitchFamily="34" charset="0"/>
                <a:cs typeface="Arial" pitchFamily="34" charset="0"/>
              </a:rPr>
              <a:t>Condiciones materiales de vida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_tradnl" sz="2400" dirty="0">
                <a:latin typeface="Arial" pitchFamily="34" charset="0"/>
                <a:cs typeface="Arial" pitchFamily="34" charset="0"/>
              </a:rPr>
              <a:t>Salud de los integrantes de la familia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_tradnl" sz="2400" dirty="0">
                <a:latin typeface="Arial" pitchFamily="34" charset="0"/>
                <a:cs typeface="Arial" pitchFamily="34" charset="0"/>
              </a:rPr>
              <a:t>Funcionamiento familiar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401783" y="5292434"/>
            <a:ext cx="11404453" cy="876846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s-ES_tradnl" sz="2400" dirty="0">
                <a:latin typeface="Arial" pitchFamily="34" charset="0"/>
                <a:cs typeface="Arial" pitchFamily="34" charset="0"/>
              </a:rPr>
              <a:t>El médico realizará una visita integral a la familia una vez al año.</a:t>
            </a:r>
          </a:p>
        </p:txBody>
      </p:sp>
    </p:spTree>
    <p:extLst>
      <p:ext uri="{BB962C8B-B14F-4D97-AF65-F5344CB8AC3E}">
        <p14:creationId xmlns:p14="http://schemas.microsoft.com/office/powerpoint/2010/main" val="503490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8">
            <a:extLst>
              <a:ext uri="{FF2B5EF4-FFF2-40B4-BE49-F238E27FC236}">
                <a16:creationId xmlns:a16="http://schemas.microsoft.com/office/drawing/2014/main" id="{A4B12A2D-BBB9-0202-E440-B360D828A959}"/>
              </a:ext>
            </a:extLst>
          </p:cNvPr>
          <p:cNvSpPr txBox="1"/>
          <p:nvPr/>
        </p:nvSpPr>
        <p:spPr>
          <a:xfrm>
            <a:off x="387927" y="330658"/>
            <a:ext cx="11404455" cy="60170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s-ES" sz="2200" b="1" dirty="0">
                <a:latin typeface="Arial" pitchFamily="34" charset="0"/>
                <a:cs typeface="Arial" pitchFamily="34" charset="0"/>
              </a:rPr>
              <a:t>Pregunta de comprobación: </a:t>
            </a:r>
          </a:p>
          <a:p>
            <a:pPr algn="just">
              <a:lnSpc>
                <a:spcPct val="150000"/>
              </a:lnSpc>
            </a:pPr>
            <a:r>
              <a:rPr lang="es-ES" sz="2200" dirty="0">
                <a:latin typeface="Arial" pitchFamily="34" charset="0"/>
                <a:cs typeface="Arial" pitchFamily="34" charset="0"/>
              </a:rPr>
              <a:t>Diga, teniendo en cuenta las situaciones problémicas que se le presentan, el grupo dispensarial al que corresponden los siguientes casos y la frecuencia mínima de evaluación que le corresponde:</a:t>
            </a:r>
          </a:p>
          <a:p>
            <a:pPr algn="just">
              <a:lnSpc>
                <a:spcPct val="150000"/>
              </a:lnSpc>
            </a:pPr>
            <a:endParaRPr lang="es-ES" sz="22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200" dirty="0">
                <a:latin typeface="Arial" pitchFamily="34" charset="0"/>
                <a:cs typeface="Arial" pitchFamily="34" charset="0"/>
              </a:rPr>
              <a:t>Paciente masculino de 58 años, fumador e hipertenso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200" dirty="0">
                <a:latin typeface="Arial" pitchFamily="34" charset="0"/>
                <a:cs typeface="Arial" pitchFamily="34" charset="0"/>
              </a:rPr>
              <a:t>Paciente femenino de 16 años que refiere relaciones sexuales desprotegidas desde sus inicios a los 13 años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200" dirty="0">
                <a:latin typeface="Arial" pitchFamily="34" charset="0"/>
                <a:cs typeface="Arial" pitchFamily="34" charset="0"/>
              </a:rPr>
              <a:t>Paciente masculino de 42 años que niega hábitos tóxicos y APP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200" dirty="0">
                <a:latin typeface="Arial" pitchFamily="34" charset="0"/>
                <a:cs typeface="Arial" pitchFamily="34" charset="0"/>
              </a:rPr>
              <a:t>Paciente de 62 años que hace aproximadamente un año presentó un AVE tipo isquémico, que le dejo como consecuencia una hemiplejia derecha, que le imposibilita valerse por sí mismo</a:t>
            </a:r>
            <a:endParaRPr lang="es-ES_tradnl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760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8">
            <a:extLst>
              <a:ext uri="{FF2B5EF4-FFF2-40B4-BE49-F238E27FC236}">
                <a16:creationId xmlns:a16="http://schemas.microsoft.com/office/drawing/2014/main" id="{A4B12A2D-BBB9-0202-E440-B360D828A959}"/>
              </a:ext>
            </a:extLst>
          </p:cNvPr>
          <p:cNvSpPr txBox="1"/>
          <p:nvPr/>
        </p:nvSpPr>
        <p:spPr>
          <a:xfrm>
            <a:off x="401781" y="316810"/>
            <a:ext cx="1140445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Arial" pitchFamily="34" charset="0"/>
                <a:cs typeface="Arial" pitchFamily="34" charset="0"/>
              </a:rPr>
              <a:t>INGRESO EN EL HOGAR</a:t>
            </a:r>
            <a:endParaRPr lang="es-ES" sz="24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401783" y="1058779"/>
            <a:ext cx="11404453" cy="2644541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>
                <a:schemeClr val="tx1"/>
              </a:buClr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Atención médica integral, integrada y continua que brinda el Equipo Básico de Salud a los enfermos en su domicilio, siempre que la condiciones o evolución de su afección no precisen de la infraestructura hospitalaria, ni asistencia compleja, ni asistencia compleja, pero sí de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encamamiento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, aislamiento o reposo.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7" t="36363" r="6453" b="49293"/>
          <a:stretch/>
        </p:blipFill>
        <p:spPr>
          <a:xfrm>
            <a:off x="2745361" y="3983623"/>
            <a:ext cx="3358647" cy="2555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4" t="41818" r="4928" b="44041"/>
          <a:stretch/>
        </p:blipFill>
        <p:spPr>
          <a:xfrm>
            <a:off x="6470073" y="3983624"/>
            <a:ext cx="3408218" cy="2555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7847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8">
            <a:extLst>
              <a:ext uri="{FF2B5EF4-FFF2-40B4-BE49-F238E27FC236}">
                <a16:creationId xmlns:a16="http://schemas.microsoft.com/office/drawing/2014/main" id="{A4B12A2D-BBB9-0202-E440-B360D828A959}"/>
              </a:ext>
            </a:extLst>
          </p:cNvPr>
          <p:cNvSpPr txBox="1"/>
          <p:nvPr/>
        </p:nvSpPr>
        <p:spPr>
          <a:xfrm>
            <a:off x="484909" y="774015"/>
            <a:ext cx="11404455" cy="33478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Asignatura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: Medicina general Integral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Tema 1 :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Actividades específicas en Medicina General Integral.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F.O.E: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Conferencia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Duración: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100 minutos</a:t>
            </a:r>
          </a:p>
          <a:p>
            <a:pPr algn="just">
              <a:lnSpc>
                <a:spcPct val="150000"/>
              </a:lnSpc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Dirigida a: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Alumnos de 5to año de medicina.</a:t>
            </a:r>
          </a:p>
          <a:p>
            <a:pPr algn="just">
              <a:lnSpc>
                <a:spcPct val="150000"/>
              </a:lnSpc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Profesor: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Dra. Marielys Grillo Martín</a:t>
            </a:r>
          </a:p>
        </p:txBody>
      </p:sp>
    </p:spTree>
    <p:extLst>
      <p:ext uri="{BB962C8B-B14F-4D97-AF65-F5344CB8AC3E}">
        <p14:creationId xmlns:p14="http://schemas.microsoft.com/office/powerpoint/2010/main" val="3980811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8">
            <a:extLst>
              <a:ext uri="{FF2B5EF4-FFF2-40B4-BE49-F238E27FC236}">
                <a16:creationId xmlns:a16="http://schemas.microsoft.com/office/drawing/2014/main" id="{A4B12A2D-BBB9-0202-E440-B360D828A959}"/>
              </a:ext>
            </a:extLst>
          </p:cNvPr>
          <p:cNvSpPr txBox="1"/>
          <p:nvPr/>
        </p:nvSpPr>
        <p:spPr>
          <a:xfrm>
            <a:off x="401781" y="316810"/>
            <a:ext cx="1140445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Arial" pitchFamily="34" charset="0"/>
                <a:cs typeface="Arial" pitchFamily="34" charset="0"/>
              </a:rPr>
              <a:t>INGRESO EN EL HOGAR</a:t>
            </a:r>
            <a:endParaRPr lang="es-ES" sz="24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401783" y="1058779"/>
            <a:ext cx="11404453" cy="5128661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>
                <a:schemeClr val="tx1"/>
              </a:buClr>
              <a:defRPr/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Requisitos:</a:t>
            </a:r>
          </a:p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Situación o problema de salud que no ponga en peligro la vida del paciente</a:t>
            </a:r>
          </a:p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Voluntariedad del paciente y de la familia de asumir el ingreso en el hogar</a:t>
            </a:r>
          </a:p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Condiciones socioeconómicas en la familia favorables</a:t>
            </a:r>
          </a:p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Condiciones ambientales e higiénicas de la vivienda</a:t>
            </a:r>
          </a:p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Disponibilidad de los medicamentos en la red de farmacia comunitaria</a:t>
            </a:r>
          </a:p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Disponibilidad y accesibilidad para la realización de exámenes complementarios necesarios</a:t>
            </a:r>
          </a:p>
        </p:txBody>
      </p:sp>
    </p:spTree>
    <p:extLst>
      <p:ext uri="{BB962C8B-B14F-4D97-AF65-F5344CB8AC3E}">
        <p14:creationId xmlns:p14="http://schemas.microsoft.com/office/powerpoint/2010/main" val="1174886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8">
            <a:extLst>
              <a:ext uri="{FF2B5EF4-FFF2-40B4-BE49-F238E27FC236}">
                <a16:creationId xmlns:a16="http://schemas.microsoft.com/office/drawing/2014/main" id="{A4B12A2D-BBB9-0202-E440-B360D828A959}"/>
              </a:ext>
            </a:extLst>
          </p:cNvPr>
          <p:cNvSpPr txBox="1"/>
          <p:nvPr/>
        </p:nvSpPr>
        <p:spPr>
          <a:xfrm>
            <a:off x="401781" y="316810"/>
            <a:ext cx="1140445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Arial" pitchFamily="34" charset="0"/>
                <a:cs typeface="Arial" pitchFamily="34" charset="0"/>
              </a:rPr>
              <a:t>INGRESO EN EL HOGAR</a:t>
            </a:r>
            <a:endParaRPr lang="es-ES" sz="24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401783" y="990601"/>
            <a:ext cx="11404453" cy="5699760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>
                <a:schemeClr val="tx1"/>
              </a:buClr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   Propósitos:</a:t>
            </a:r>
          </a:p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Mejorar la calidad de la atención y elevar la satisfacción de la población</a:t>
            </a:r>
          </a:p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Fomentar  la responsabilidad y la participación de la familia en el proceso de atención y recuperación de la salud de sus miembros</a:t>
            </a:r>
          </a:p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Evitar el estrés y los riesgos a que se exponen el enfermo y la familia con el ingreso hospitalario</a:t>
            </a:r>
          </a:p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Facilitar el egreso precoz </a:t>
            </a:r>
          </a:p>
        </p:txBody>
      </p:sp>
    </p:spTree>
    <p:extLst>
      <p:ext uri="{BB962C8B-B14F-4D97-AF65-F5344CB8AC3E}">
        <p14:creationId xmlns:p14="http://schemas.microsoft.com/office/powerpoint/2010/main" val="3131882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8">
            <a:extLst>
              <a:ext uri="{FF2B5EF4-FFF2-40B4-BE49-F238E27FC236}">
                <a16:creationId xmlns:a16="http://schemas.microsoft.com/office/drawing/2014/main" id="{A4B12A2D-BBB9-0202-E440-B360D828A959}"/>
              </a:ext>
            </a:extLst>
          </p:cNvPr>
          <p:cNvSpPr txBox="1"/>
          <p:nvPr/>
        </p:nvSpPr>
        <p:spPr>
          <a:xfrm>
            <a:off x="401781" y="316810"/>
            <a:ext cx="1140445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Arial" pitchFamily="34" charset="0"/>
                <a:cs typeface="Arial" pitchFamily="34" charset="0"/>
              </a:rPr>
              <a:t>INGRESO EN EL HOGAR</a:t>
            </a:r>
            <a:endParaRPr lang="es-ES" sz="24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401783" y="990601"/>
            <a:ext cx="11404453" cy="5577839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>
                <a:schemeClr val="tx1"/>
              </a:buClr>
              <a:defRPr/>
            </a:pPr>
            <a:r>
              <a:rPr lang="en-US" sz="2200" b="1" dirty="0" err="1">
                <a:latin typeface="Arial" pitchFamily="34" charset="0"/>
                <a:cs typeface="Arial" pitchFamily="34" charset="0"/>
              </a:rPr>
              <a:t>Ventajas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ES" sz="2200" dirty="0">
                <a:latin typeface="Arial" pitchFamily="34" charset="0"/>
                <a:cs typeface="Arial" pitchFamily="34" charset="0"/>
              </a:rPr>
              <a:t>El paciente permanece en su medio habitual</a:t>
            </a:r>
          </a:p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ES" sz="2200" dirty="0">
                <a:latin typeface="Arial" pitchFamily="34" charset="0"/>
                <a:cs typeface="Arial" pitchFamily="34" charset="0"/>
              </a:rPr>
              <a:t>Mejor estado psicológico del paciente</a:t>
            </a:r>
          </a:p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ES" sz="2200" dirty="0">
                <a:latin typeface="Arial" pitchFamily="34" charset="0"/>
                <a:cs typeface="Arial" pitchFamily="34" charset="0"/>
              </a:rPr>
              <a:t>Atención más individual e integral del enfermo</a:t>
            </a:r>
          </a:p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ES" sz="2200" dirty="0">
                <a:latin typeface="Arial" pitchFamily="34" charset="0"/>
                <a:cs typeface="Arial" pitchFamily="34" charset="0"/>
              </a:rPr>
              <a:t>Mejora la relación médico – paciente – familia</a:t>
            </a:r>
          </a:p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ES" sz="2200" dirty="0">
                <a:latin typeface="Arial" pitchFamily="34" charset="0"/>
                <a:cs typeface="Arial" pitchFamily="34" charset="0"/>
              </a:rPr>
              <a:t>Promueve la participación de la familia y la comunidad en la atención y/o recuperación</a:t>
            </a:r>
          </a:p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ES" sz="2200" dirty="0">
                <a:latin typeface="Arial" pitchFamily="34" charset="0"/>
                <a:cs typeface="Arial" pitchFamily="34" charset="0"/>
              </a:rPr>
              <a:t>Disminuye costos para la familia y el estado</a:t>
            </a:r>
          </a:p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ES" sz="2200" dirty="0">
                <a:latin typeface="Arial" pitchFamily="34" charset="0"/>
                <a:cs typeface="Arial" pitchFamily="34" charset="0"/>
              </a:rPr>
              <a:t>Menor riesgo de enfermedades nosocomiales</a:t>
            </a:r>
          </a:p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ES" sz="2200" dirty="0">
                <a:latin typeface="Arial" pitchFamily="34" charset="0"/>
                <a:cs typeface="Arial" pitchFamily="34" charset="0"/>
              </a:rPr>
              <a:t>Uso más racional de camas y recursos hospitalarios</a:t>
            </a:r>
          </a:p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ES" sz="2200" dirty="0">
                <a:latin typeface="Arial" pitchFamily="34" charset="0"/>
                <a:cs typeface="Arial" pitchFamily="34" charset="0"/>
              </a:rPr>
              <a:t>Mejora la calidad de la atención médica</a:t>
            </a:r>
          </a:p>
        </p:txBody>
      </p:sp>
    </p:spTree>
    <p:extLst>
      <p:ext uri="{BB962C8B-B14F-4D97-AF65-F5344CB8AC3E}">
        <p14:creationId xmlns:p14="http://schemas.microsoft.com/office/powerpoint/2010/main" val="4132976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8">
            <a:extLst>
              <a:ext uri="{FF2B5EF4-FFF2-40B4-BE49-F238E27FC236}">
                <a16:creationId xmlns:a16="http://schemas.microsoft.com/office/drawing/2014/main" id="{A4B12A2D-BBB9-0202-E440-B360D828A959}"/>
              </a:ext>
            </a:extLst>
          </p:cNvPr>
          <p:cNvSpPr txBox="1"/>
          <p:nvPr/>
        </p:nvSpPr>
        <p:spPr>
          <a:xfrm>
            <a:off x="401781" y="316810"/>
            <a:ext cx="1140445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Arial" pitchFamily="34" charset="0"/>
                <a:cs typeface="Arial" pitchFamily="34" charset="0"/>
              </a:rPr>
              <a:t>SITUACIÓN TERMINAL</a:t>
            </a:r>
            <a:endParaRPr lang="es-ES" sz="24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401783" y="1018309"/>
            <a:ext cx="11404453" cy="2316479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>
                <a:schemeClr val="tx1"/>
              </a:buClr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Estadio avanzado e irreversible de una enfermedad con síntomas múltiples, impacto emocional, pérdida de la autonomía con escasa o nula respuesta al tratamiento y con pronóstico de vida limitado a semanas o meses.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401783" y="3886206"/>
            <a:ext cx="11404453" cy="2316479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>
                <a:schemeClr val="tx1"/>
              </a:buClr>
              <a:defRPr/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Criterios que definen una enfermedad como terminal o progresiva:</a:t>
            </a: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AutoNum type="arabicPeriod"/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Diagnóstico histológico exacto y probado</a:t>
            </a: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AutoNum type="arabicPeriod"/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El paciente tiene que haber recibido la terapéutica estándar y eficaz conocida</a:t>
            </a: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AutoNum type="arabicPeriod"/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Predecir en cierto modo el momento de la muerte </a:t>
            </a:r>
          </a:p>
        </p:txBody>
      </p:sp>
    </p:spTree>
    <p:extLst>
      <p:ext uri="{BB962C8B-B14F-4D97-AF65-F5344CB8AC3E}">
        <p14:creationId xmlns:p14="http://schemas.microsoft.com/office/powerpoint/2010/main" val="306368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8">
            <a:extLst>
              <a:ext uri="{FF2B5EF4-FFF2-40B4-BE49-F238E27FC236}">
                <a16:creationId xmlns:a16="http://schemas.microsoft.com/office/drawing/2014/main" id="{A4B12A2D-BBB9-0202-E440-B360D828A959}"/>
              </a:ext>
            </a:extLst>
          </p:cNvPr>
          <p:cNvSpPr txBox="1"/>
          <p:nvPr/>
        </p:nvSpPr>
        <p:spPr>
          <a:xfrm>
            <a:off x="401781" y="316810"/>
            <a:ext cx="1140445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Arial" pitchFamily="34" charset="0"/>
                <a:cs typeface="Arial" pitchFamily="34" charset="0"/>
              </a:rPr>
              <a:t>SITUACIÓN TERMINAL</a:t>
            </a:r>
            <a:endParaRPr lang="es-ES" sz="24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401781" y="1143001"/>
            <a:ext cx="11404453" cy="2376054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>
                <a:schemeClr val="tx1"/>
              </a:buClr>
              <a:defRPr/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Cuidados paliativos</a:t>
            </a:r>
            <a:endParaRPr lang="es-ES" sz="24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chemeClr val="tx1"/>
              </a:buClr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Son cuidados que ayudan a las personas con enfermedades graves a sentirse mejor al prevenir o tratar los síntomas y efectos secundarios de la enfermedad y el tratamiento.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6" t="13535" r="4658" b="71919"/>
          <a:stretch/>
        </p:blipFill>
        <p:spPr>
          <a:xfrm>
            <a:off x="6525491" y="4128655"/>
            <a:ext cx="4087091" cy="2493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3" t="35960" r="53591" b="49899"/>
          <a:stretch/>
        </p:blipFill>
        <p:spPr>
          <a:xfrm>
            <a:off x="2105891" y="4128655"/>
            <a:ext cx="3998116" cy="2493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86122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8">
            <a:extLst>
              <a:ext uri="{FF2B5EF4-FFF2-40B4-BE49-F238E27FC236}">
                <a16:creationId xmlns:a16="http://schemas.microsoft.com/office/drawing/2014/main" id="{A4B12A2D-BBB9-0202-E440-B360D828A959}"/>
              </a:ext>
            </a:extLst>
          </p:cNvPr>
          <p:cNvSpPr txBox="1"/>
          <p:nvPr/>
        </p:nvSpPr>
        <p:spPr>
          <a:xfrm>
            <a:off x="401781" y="316810"/>
            <a:ext cx="1140445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Arial" pitchFamily="34" charset="0"/>
                <a:cs typeface="Arial" pitchFamily="34" charset="0"/>
              </a:rPr>
              <a:t>SITUACIÓN TERMINAL</a:t>
            </a:r>
            <a:endParaRPr lang="es-ES" sz="24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401783" y="990601"/>
            <a:ext cx="11404453" cy="5577839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>
                <a:schemeClr val="tx1"/>
              </a:buClr>
              <a:defRPr/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Síntomas y signos más frecuentes: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Dolor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Disnea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Tos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Anorexia, caquexia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Síntomas gastrointestinales: nauseas, vómitos, constipación, diarreas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Síntomas urinarios: incontinencia urinaria, retención urinaria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Síntomas neuropsicológicos: insomnio, ansiedad, depresión, confusión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Ulceras de decúbito</a:t>
            </a:r>
          </a:p>
        </p:txBody>
      </p:sp>
    </p:spTree>
    <p:extLst>
      <p:ext uri="{BB962C8B-B14F-4D97-AF65-F5344CB8AC3E}">
        <p14:creationId xmlns:p14="http://schemas.microsoft.com/office/powerpoint/2010/main" val="2747514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8">
            <a:extLst>
              <a:ext uri="{FF2B5EF4-FFF2-40B4-BE49-F238E27FC236}">
                <a16:creationId xmlns:a16="http://schemas.microsoft.com/office/drawing/2014/main" id="{A4B12A2D-BBB9-0202-E440-B360D828A959}"/>
              </a:ext>
            </a:extLst>
          </p:cNvPr>
          <p:cNvSpPr txBox="1"/>
          <p:nvPr/>
        </p:nvSpPr>
        <p:spPr>
          <a:xfrm>
            <a:off x="401781" y="316810"/>
            <a:ext cx="1140445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Arial" pitchFamily="34" charset="0"/>
                <a:cs typeface="Arial" pitchFamily="34" charset="0"/>
              </a:rPr>
              <a:t>SITUACIÓN TERMINAL</a:t>
            </a:r>
            <a:endParaRPr lang="es-ES" sz="24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401783" y="1032165"/>
            <a:ext cx="11404453" cy="3886199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>
                <a:schemeClr val="tx1"/>
              </a:buClr>
              <a:defRPr/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Rol del médico de Atención Primaria de Salud</a:t>
            </a:r>
          </a:p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 Saber escuchar</a:t>
            </a:r>
          </a:p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 Dar información sobre evolución y pronóstico</a:t>
            </a:r>
          </a:p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 No dar falsas esperanzas</a:t>
            </a:r>
          </a:p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 Tener paciencia</a:t>
            </a:r>
          </a:p>
          <a:p>
            <a:pPr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 Comprensión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473" y="1566884"/>
            <a:ext cx="3216190" cy="2816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434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8">
            <a:extLst>
              <a:ext uri="{FF2B5EF4-FFF2-40B4-BE49-F238E27FC236}">
                <a16:creationId xmlns:a16="http://schemas.microsoft.com/office/drawing/2014/main" id="{A4B12A2D-BBB9-0202-E440-B360D828A959}"/>
              </a:ext>
            </a:extLst>
          </p:cNvPr>
          <p:cNvSpPr txBox="1"/>
          <p:nvPr/>
        </p:nvSpPr>
        <p:spPr>
          <a:xfrm>
            <a:off x="484909" y="441495"/>
            <a:ext cx="11404455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Conclusiones: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El médico de familia es la figura fundamental del sistema sanitario y tiene como misión realizar una atención médica integrada y completa a los miembros de la comunidad.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_trad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La dispensarización es una herramienta esencial en la Atención Primaria de Salud por su capacidad para evaluar, clasificar y planificar intervenciones que mejoren el estado de salud de las personas, familias y comunidades.</a:t>
            </a:r>
          </a:p>
        </p:txBody>
      </p:sp>
    </p:spTree>
    <p:extLst>
      <p:ext uri="{BB962C8B-B14F-4D97-AF65-F5344CB8AC3E}">
        <p14:creationId xmlns:p14="http://schemas.microsoft.com/office/powerpoint/2010/main" val="3838183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8">
            <a:extLst>
              <a:ext uri="{FF2B5EF4-FFF2-40B4-BE49-F238E27FC236}">
                <a16:creationId xmlns:a16="http://schemas.microsoft.com/office/drawing/2014/main" id="{A4B12A2D-BBB9-0202-E440-B360D828A959}"/>
              </a:ext>
            </a:extLst>
          </p:cNvPr>
          <p:cNvSpPr txBox="1"/>
          <p:nvPr/>
        </p:nvSpPr>
        <p:spPr>
          <a:xfrm>
            <a:off x="484909" y="441495"/>
            <a:ext cx="11404455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Conclusiones: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El ingreso en el hogar mejora la calidad de atención sanitaria, reduce los costos y fomenta un enfoque más humano y cercano en el cuidado de los pacientes.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_trad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El reconocimiento de un paciente con enfermedad en estadio terminal es primordial para una atención humanizada, basada en el confort y la calidad de vida, tanto del paciente como de su entorno familiar. 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40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8">
            <a:extLst>
              <a:ext uri="{FF2B5EF4-FFF2-40B4-BE49-F238E27FC236}">
                <a16:creationId xmlns:a16="http://schemas.microsoft.com/office/drawing/2014/main" id="{A4B12A2D-BBB9-0202-E440-B360D828A959}"/>
              </a:ext>
            </a:extLst>
          </p:cNvPr>
          <p:cNvSpPr txBox="1"/>
          <p:nvPr/>
        </p:nvSpPr>
        <p:spPr>
          <a:xfrm>
            <a:off x="540327" y="441495"/>
            <a:ext cx="11404455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Preguntas de comprobación: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¿</a:t>
            </a:r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Qué debe tener en cuenta el médico de familia para proceder a realizar un ingreso en el hogar? 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Mencione cinco afecciones que ameriten realizar un ingreso en el hogar.</a:t>
            </a:r>
          </a:p>
          <a:p>
            <a:pPr marL="457200" indent="-457200" algn="just">
              <a:lnSpc>
                <a:spcPct val="150000"/>
              </a:lnSpc>
              <a:buFontTx/>
              <a:buAutoNum type="arabicPeriod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¿</a:t>
            </a:r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Qué conducta debe asumir el médico de familia ante un enfermo en estadio terminal y sus familiares?</a:t>
            </a:r>
          </a:p>
        </p:txBody>
      </p:sp>
    </p:spTree>
    <p:extLst>
      <p:ext uri="{BB962C8B-B14F-4D97-AF65-F5344CB8AC3E}">
        <p14:creationId xmlns:p14="http://schemas.microsoft.com/office/powerpoint/2010/main" val="721831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8">
            <a:extLst>
              <a:ext uri="{FF2B5EF4-FFF2-40B4-BE49-F238E27FC236}">
                <a16:creationId xmlns:a16="http://schemas.microsoft.com/office/drawing/2014/main" id="{A4B12A2D-BBB9-0202-E440-B360D828A959}"/>
              </a:ext>
            </a:extLst>
          </p:cNvPr>
          <p:cNvSpPr txBox="1"/>
          <p:nvPr/>
        </p:nvSpPr>
        <p:spPr>
          <a:xfrm>
            <a:off x="484909" y="635464"/>
            <a:ext cx="11404455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Encuesta inicial:</a:t>
            </a:r>
          </a:p>
          <a:p>
            <a:pPr algn="just">
              <a:lnSpc>
                <a:spcPct val="150000"/>
              </a:lnSpc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¿</a:t>
            </a:r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Qué es un médico de familia?</a:t>
            </a:r>
          </a:p>
          <a:p>
            <a:pPr algn="just">
              <a:lnSpc>
                <a:spcPct val="150000"/>
              </a:lnSpc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¿Cuáles son las funciones que realiza </a:t>
            </a:r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un médico de familia?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8" y="3851564"/>
            <a:ext cx="3699165" cy="27847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1" y="3851565"/>
            <a:ext cx="3519058" cy="27847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9" t="7677" r="19697" b="4242"/>
          <a:stretch/>
        </p:blipFill>
        <p:spPr>
          <a:xfrm>
            <a:off x="8478980" y="3851565"/>
            <a:ext cx="3368820" cy="278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51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8">
            <a:extLst>
              <a:ext uri="{FF2B5EF4-FFF2-40B4-BE49-F238E27FC236}">
                <a16:creationId xmlns:a16="http://schemas.microsoft.com/office/drawing/2014/main" id="{A4B12A2D-BBB9-0202-E440-B360D828A959}"/>
              </a:ext>
            </a:extLst>
          </p:cNvPr>
          <p:cNvSpPr txBox="1"/>
          <p:nvPr/>
        </p:nvSpPr>
        <p:spPr>
          <a:xfrm>
            <a:off x="484909" y="247525"/>
            <a:ext cx="1144385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Estudio independiente:</a:t>
            </a:r>
          </a:p>
          <a:p>
            <a:pPr algn="just">
              <a:lnSpc>
                <a:spcPct val="150000"/>
              </a:lnSpc>
            </a:pPr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Profundizar en el correcto llenado del certificado de defunción.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0" b="12295"/>
          <a:stretch/>
        </p:blipFill>
        <p:spPr>
          <a:xfrm>
            <a:off x="8548255" y="1579419"/>
            <a:ext cx="3380509" cy="5056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3" b="13939"/>
          <a:stretch/>
        </p:blipFill>
        <p:spPr>
          <a:xfrm>
            <a:off x="484909" y="1579419"/>
            <a:ext cx="3697434" cy="5195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b="13132"/>
          <a:stretch/>
        </p:blipFill>
        <p:spPr>
          <a:xfrm>
            <a:off x="4502727" y="1579419"/>
            <a:ext cx="3796145" cy="5056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76919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8">
            <a:extLst>
              <a:ext uri="{FF2B5EF4-FFF2-40B4-BE49-F238E27FC236}">
                <a16:creationId xmlns:a16="http://schemas.microsoft.com/office/drawing/2014/main" id="{A4B12A2D-BBB9-0202-E440-B360D828A959}"/>
              </a:ext>
            </a:extLst>
          </p:cNvPr>
          <p:cNvSpPr txBox="1"/>
          <p:nvPr/>
        </p:nvSpPr>
        <p:spPr>
          <a:xfrm>
            <a:off x="401783" y="2256452"/>
            <a:ext cx="11404455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Próxima clase:</a:t>
            </a:r>
          </a:p>
          <a:p>
            <a:pPr algn="just">
              <a:lnSpc>
                <a:spcPct val="150000"/>
              </a:lnSpc>
            </a:pP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 atención médica integral a las enfermedades no transmisibles y otros daños a la salud.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8">
            <a:extLst>
              <a:ext uri="{FF2B5EF4-FFF2-40B4-BE49-F238E27FC236}">
                <a16:creationId xmlns:a16="http://schemas.microsoft.com/office/drawing/2014/main" id="{A4B12A2D-BBB9-0202-E440-B360D828A959}"/>
              </a:ext>
            </a:extLst>
          </p:cNvPr>
          <p:cNvSpPr txBox="1"/>
          <p:nvPr/>
        </p:nvSpPr>
        <p:spPr>
          <a:xfrm>
            <a:off x="9989127" y="4750269"/>
            <a:ext cx="181711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920768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8">
            <a:extLst>
              <a:ext uri="{FF2B5EF4-FFF2-40B4-BE49-F238E27FC236}">
                <a16:creationId xmlns:a16="http://schemas.microsoft.com/office/drawing/2014/main" id="{A4B12A2D-BBB9-0202-E440-B360D828A959}"/>
              </a:ext>
            </a:extLst>
          </p:cNvPr>
          <p:cNvSpPr txBox="1"/>
          <p:nvPr/>
        </p:nvSpPr>
        <p:spPr>
          <a:xfrm>
            <a:off x="387927" y="829424"/>
            <a:ext cx="11404455" cy="23852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lvl="1" algn="just">
              <a:lnSpc>
                <a:spcPct val="150000"/>
              </a:lnSpc>
              <a:spcAft>
                <a:spcPts val="600"/>
              </a:spcAft>
              <a:buClr>
                <a:srgbClr val="000099"/>
              </a:buClr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 de la conferencia 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Realizar las actividades específicas de la Medicina General Integral para el desarrollo de las habilidades y los conocimientos que le permitan el enfoque integral de atención a la persona, la familia, la comunidad y el ambiente.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461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8">
            <a:extLst>
              <a:ext uri="{FF2B5EF4-FFF2-40B4-BE49-F238E27FC236}">
                <a16:creationId xmlns:a16="http://schemas.microsoft.com/office/drawing/2014/main" id="{A4B12A2D-BBB9-0202-E440-B360D828A959}"/>
              </a:ext>
            </a:extLst>
          </p:cNvPr>
          <p:cNvSpPr txBox="1"/>
          <p:nvPr/>
        </p:nvSpPr>
        <p:spPr>
          <a:xfrm>
            <a:off x="443347" y="843279"/>
            <a:ext cx="11404455" cy="3801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lvl="1" algn="just">
              <a:lnSpc>
                <a:spcPct val="150000"/>
              </a:lnSpc>
              <a:spcAft>
                <a:spcPts val="600"/>
              </a:spcAft>
              <a:buClr>
                <a:srgbClr val="000099"/>
              </a:buClr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Sumario de la conferencia 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La dispensarización como proceso. 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El ingreso en el hogar.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Atención al enfermo en estadio terminal y a su familia.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Seguimiento de pacientes atendidos en el segundo y tercer nivel.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Plan de ejecución del diagnóstico de salud.</a:t>
            </a:r>
          </a:p>
        </p:txBody>
      </p:sp>
    </p:spTree>
    <p:extLst>
      <p:ext uri="{BB962C8B-B14F-4D97-AF65-F5344CB8AC3E}">
        <p14:creationId xmlns:p14="http://schemas.microsoft.com/office/powerpoint/2010/main" val="3143499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8">
            <a:extLst>
              <a:ext uri="{FF2B5EF4-FFF2-40B4-BE49-F238E27FC236}">
                <a16:creationId xmlns:a16="http://schemas.microsoft.com/office/drawing/2014/main" id="{A4B12A2D-BBB9-0202-E440-B360D828A959}"/>
              </a:ext>
            </a:extLst>
          </p:cNvPr>
          <p:cNvSpPr txBox="1"/>
          <p:nvPr/>
        </p:nvSpPr>
        <p:spPr>
          <a:xfrm>
            <a:off x="387927" y="829424"/>
            <a:ext cx="11404455" cy="5509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/>
            <a:r>
              <a:rPr lang="es-MX" sz="2200" b="1" dirty="0">
                <a:latin typeface="Arial" pitchFamily="34" charset="0"/>
                <a:cs typeface="Arial" pitchFamily="34" charset="0"/>
              </a:rPr>
              <a:t>Bibliografía básica y complementaria:</a:t>
            </a:r>
          </a:p>
          <a:p>
            <a:pPr algn="just"/>
            <a:endParaRPr lang="es-MX" sz="22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200" dirty="0">
                <a:latin typeface="Arial" pitchFamily="34" charset="0"/>
                <a:cs typeface="Arial" pitchFamily="34" charset="0"/>
              </a:rPr>
              <a:t>Álvarez Sintes R Hernández Cabrera GV, García </a:t>
            </a:r>
            <a:r>
              <a:rPr lang="es-MX" sz="2200" dirty="0" err="1">
                <a:latin typeface="Arial" pitchFamily="34" charset="0"/>
                <a:cs typeface="Arial" pitchFamily="34" charset="0"/>
              </a:rPr>
              <a:t>Nuñez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 RD, Barcos Pina I, </a:t>
            </a:r>
            <a:r>
              <a:rPr lang="es-MX" sz="2200" dirty="0" err="1">
                <a:latin typeface="Arial" pitchFamily="34" charset="0"/>
                <a:cs typeface="Arial" pitchFamily="34" charset="0"/>
              </a:rPr>
              <a:t>Báster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 Moro JC. Medicina General Integral;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[Internet].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 4. ed. T. 1. Vol. 1 y 2.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Salud y medicina. 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La Habana: Editorial Ciencias Médicas, 2022. ISBN 978-959-316-023-0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Disponible en: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http://www.bvscuba.sld.cu/libro/medicina-general-integral-tomo-i-salud-y-medicina-vol-1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s-MX" sz="2200" dirty="0" err="1">
                <a:latin typeface="Arial" pitchFamily="34" charset="0"/>
                <a:cs typeface="Arial" pitchFamily="34" charset="0"/>
              </a:rPr>
              <a:t>lvarez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 Sintes R. Fundamentos de Medicina General Integral. La Habana: Editorial Ciencias Médicas, 2023. ISBN 978-959-316-053-7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MX" sz="22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200" dirty="0">
                <a:latin typeface="Arial" pitchFamily="34" charset="0"/>
                <a:cs typeface="Arial" pitchFamily="34" charset="0"/>
              </a:rPr>
              <a:t>Márquez MF, </a:t>
            </a:r>
            <a:r>
              <a:rPr lang="es-MX" sz="2200" dirty="0" err="1">
                <a:latin typeface="Arial" pitchFamily="34" charset="0"/>
                <a:cs typeface="Arial" pitchFamily="34" charset="0"/>
              </a:rPr>
              <a:t>Sansó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200" dirty="0" err="1">
                <a:latin typeface="Arial" pitchFamily="34" charset="0"/>
                <a:cs typeface="Arial" pitchFamily="34" charset="0"/>
              </a:rPr>
              <a:t>Soberats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 FJ, Alonso </a:t>
            </a:r>
            <a:r>
              <a:rPr lang="es-MX" sz="2200" dirty="0" err="1">
                <a:latin typeface="Arial" pitchFamily="34" charset="0"/>
                <a:cs typeface="Arial" pitchFamily="34" charset="0"/>
              </a:rPr>
              <a:t>Galbán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 P. Medicina General – Medicina Familiar. Experiencia internacional y enfoque cubano. La Habana: Editorial Ciencias Médicas, 2011. ISBN 978-959-212-658-9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MX" sz="22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200" dirty="0" err="1">
                <a:latin typeface="Arial" pitchFamily="34" charset="0"/>
                <a:cs typeface="Arial" pitchFamily="34" charset="0"/>
              </a:rPr>
              <a:t>Louro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 Bernal I. Manual para la Intervención en la Salud Familiar. La Habana: Editorial Ciencias Médicas, 2007. ISBN 978-959-212-266-6 </a:t>
            </a:r>
          </a:p>
        </p:txBody>
      </p:sp>
    </p:spTree>
    <p:extLst>
      <p:ext uri="{BB962C8B-B14F-4D97-AF65-F5344CB8AC3E}">
        <p14:creationId xmlns:p14="http://schemas.microsoft.com/office/powerpoint/2010/main" val="1298393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8">
            <a:extLst>
              <a:ext uri="{FF2B5EF4-FFF2-40B4-BE49-F238E27FC236}">
                <a16:creationId xmlns:a16="http://schemas.microsoft.com/office/drawing/2014/main" id="{A4B12A2D-BBB9-0202-E440-B360D828A959}"/>
              </a:ext>
            </a:extLst>
          </p:cNvPr>
          <p:cNvSpPr txBox="1"/>
          <p:nvPr/>
        </p:nvSpPr>
        <p:spPr>
          <a:xfrm>
            <a:off x="401781" y="316810"/>
            <a:ext cx="1140445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s-ES" sz="2400" b="1">
                <a:latin typeface="Arial" pitchFamily="34" charset="0"/>
                <a:cs typeface="Arial" pitchFamily="34" charset="0"/>
              </a:rPr>
              <a:t>DISPENSARIZACIÓN</a:t>
            </a:r>
            <a:endParaRPr lang="es-ES" sz="24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401783" y="1072634"/>
            <a:ext cx="11404453" cy="5390148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>
                <a:schemeClr val="tx1"/>
              </a:buClr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Registro, agrupamiento y control de las personas y familias a él asignadas.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defRPr/>
            </a:pP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 Proceso organizado, continuo y dinámico</a:t>
            </a:r>
          </a:p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 Permite la evaluación e intervención planificada y programada</a:t>
            </a:r>
          </a:p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 Liderado y coordinado por el Equipo Básico de Salud</a:t>
            </a:r>
          </a:p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 Enfoque clínico, epidemiológico y social del estado de salud de los individuos y familias.</a:t>
            </a:r>
          </a:p>
        </p:txBody>
      </p:sp>
    </p:spTree>
    <p:extLst>
      <p:ext uri="{BB962C8B-B14F-4D97-AF65-F5344CB8AC3E}">
        <p14:creationId xmlns:p14="http://schemas.microsoft.com/office/powerpoint/2010/main" val="1449905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8">
            <a:extLst>
              <a:ext uri="{FF2B5EF4-FFF2-40B4-BE49-F238E27FC236}">
                <a16:creationId xmlns:a16="http://schemas.microsoft.com/office/drawing/2014/main" id="{A4B12A2D-BBB9-0202-E440-B360D828A959}"/>
              </a:ext>
            </a:extLst>
          </p:cNvPr>
          <p:cNvSpPr txBox="1"/>
          <p:nvPr/>
        </p:nvSpPr>
        <p:spPr>
          <a:xfrm>
            <a:off x="401781" y="316810"/>
            <a:ext cx="1140445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s-ES" sz="2400" b="1">
                <a:latin typeface="Arial" pitchFamily="34" charset="0"/>
                <a:cs typeface="Arial" pitchFamily="34" charset="0"/>
              </a:rPr>
              <a:t>DISPENSARIZACIÓN</a:t>
            </a:r>
            <a:endParaRPr lang="es-ES" sz="24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401783" y="1058779"/>
            <a:ext cx="11404453" cy="5390148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>
                <a:schemeClr val="tx1"/>
              </a:buClr>
              <a:defRPr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Objetivos de la dispensarización: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 Identificar el nivel de salud de la población.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 Mejorar la salud de individuos, familias, grupos y colectivos.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 Planificar recursos y acciones acordes a las necesidades individuales y colectivas.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 Pesquisar activamente riesgos y daños.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 Garantizar la programación de consultas y visitas al hogar, con enfoques de riesgo.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149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8">
            <a:extLst>
              <a:ext uri="{FF2B5EF4-FFF2-40B4-BE49-F238E27FC236}">
                <a16:creationId xmlns:a16="http://schemas.microsoft.com/office/drawing/2014/main" id="{A4B12A2D-BBB9-0202-E440-B360D828A959}"/>
              </a:ext>
            </a:extLst>
          </p:cNvPr>
          <p:cNvSpPr txBox="1"/>
          <p:nvPr/>
        </p:nvSpPr>
        <p:spPr>
          <a:xfrm>
            <a:off x="401781" y="316810"/>
            <a:ext cx="1140445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s-ES" sz="2400" b="1">
                <a:latin typeface="Arial" pitchFamily="34" charset="0"/>
                <a:cs typeface="Arial" pitchFamily="34" charset="0"/>
              </a:rPr>
              <a:t>DISPENSARIZACIÓN</a:t>
            </a:r>
            <a:endParaRPr lang="es-ES" sz="24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401783" y="1058779"/>
            <a:ext cx="11404453" cy="5390148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>
                <a:schemeClr val="tx1"/>
              </a:buClr>
              <a:defRPr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Metodología: </a:t>
            </a:r>
          </a:p>
          <a:p>
            <a:pPr algn="just">
              <a:lnSpc>
                <a:spcPct val="150000"/>
              </a:lnSpc>
              <a:buClrTx/>
              <a:buNone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 Registrar a las personas y familias por tres vías fundamentales:</a:t>
            </a:r>
          </a:p>
          <a:p>
            <a:pPr marL="342900" indent="-342900" algn="just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Presentación espontánea de los individuos</a:t>
            </a:r>
          </a:p>
          <a:p>
            <a:pPr marL="342900" indent="-342900" algn="just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Visitas programadas a las viviendas</a:t>
            </a:r>
          </a:p>
          <a:p>
            <a:pPr marL="342900" indent="-342900" algn="just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Actualización sistemática con el registro de las organizaciones de la comunidad (Comité de Defensa de la Revolución)</a:t>
            </a:r>
          </a:p>
          <a:p>
            <a:pPr algn="just">
              <a:lnSpc>
                <a:spcPct val="150000"/>
              </a:lnSpc>
              <a:buNone/>
            </a:pP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Evaluar de forma periódica la salud de personas y familias.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Clr>
                <a:schemeClr val="tx1"/>
              </a:buClr>
              <a:defRPr/>
            </a:pP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0738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1659</Words>
  <Application>Microsoft Office PowerPoint</Application>
  <PresentationFormat>Panorámica</PresentationFormat>
  <Paragraphs>218</Paragraphs>
  <Slides>31</Slides>
  <Notes>31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Técnicos Inside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Caridad</dc:creator>
  <cp:lastModifiedBy>José Martínez</cp:lastModifiedBy>
  <cp:revision>33</cp:revision>
  <dcterms:created xsi:type="dcterms:W3CDTF">2025-03-26T11:34:37Z</dcterms:created>
  <dcterms:modified xsi:type="dcterms:W3CDTF">2025-03-27T01:40:30Z</dcterms:modified>
</cp:coreProperties>
</file>