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0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59" r:id="rId13"/>
    <p:sldId id="260" r:id="rId14"/>
    <p:sldId id="261" r:id="rId15"/>
    <p:sldId id="262" r:id="rId16"/>
    <p:sldId id="263" r:id="rId17"/>
    <p:sldId id="279" r:id="rId18"/>
    <p:sldId id="264" r:id="rId19"/>
    <p:sldId id="276" r:id="rId20"/>
    <p:sldId id="275" r:id="rId21"/>
    <p:sldId id="277" r:id="rId22"/>
    <p:sldId id="278" r:id="rId23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s-E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3C318-49E9-42A6-98AE-313760A42C3A}" type="datetimeFigureOut">
              <a:rPr lang="pt-PT" smtClean="0"/>
              <a:pPr/>
              <a:t>06/03/2023</a:t>
            </a:fld>
            <a:endParaRPr lang="es-E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35FB-ED24-4C61-98DD-CCB2992BE2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s-E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s-E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3C318-49E9-42A6-98AE-313760A42C3A}" type="datetimeFigureOut">
              <a:rPr lang="pt-PT" smtClean="0"/>
              <a:pPr/>
              <a:t>06/03/2023</a:t>
            </a:fld>
            <a:endParaRPr lang="es-E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35FB-ED24-4C61-98DD-CCB2992BE2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s-E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s-E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3C318-49E9-42A6-98AE-313760A42C3A}" type="datetimeFigureOut">
              <a:rPr lang="pt-PT" smtClean="0"/>
              <a:pPr/>
              <a:t>06/03/2023</a:t>
            </a:fld>
            <a:endParaRPr lang="es-E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35FB-ED24-4C61-98DD-CCB2992BE2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s-E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s-E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3C318-49E9-42A6-98AE-313760A42C3A}" type="datetimeFigureOut">
              <a:rPr lang="pt-PT" smtClean="0"/>
              <a:pPr/>
              <a:t>06/03/2023</a:t>
            </a:fld>
            <a:endParaRPr lang="es-E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35FB-ED24-4C61-98DD-CCB2992BE2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es-E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3C318-49E9-42A6-98AE-313760A42C3A}" type="datetimeFigureOut">
              <a:rPr lang="pt-PT" smtClean="0"/>
              <a:pPr/>
              <a:t>06/03/2023</a:t>
            </a:fld>
            <a:endParaRPr lang="es-E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35FB-ED24-4C61-98DD-CCB2992BE2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s-E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s-E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s-E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3C318-49E9-42A6-98AE-313760A42C3A}" type="datetimeFigureOut">
              <a:rPr lang="pt-PT" smtClean="0"/>
              <a:pPr/>
              <a:t>06/03/2023</a:t>
            </a:fld>
            <a:endParaRPr lang="es-E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35FB-ED24-4C61-98DD-CCB2992BE2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s-E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s-ES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s-E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3C318-49E9-42A6-98AE-313760A42C3A}" type="datetimeFigureOut">
              <a:rPr lang="pt-PT" smtClean="0"/>
              <a:pPr/>
              <a:t>06/03/2023</a:t>
            </a:fld>
            <a:endParaRPr lang="es-ES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35FB-ED24-4C61-98DD-CCB2992BE2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s-E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3C318-49E9-42A6-98AE-313760A42C3A}" type="datetimeFigureOut">
              <a:rPr lang="pt-PT" smtClean="0"/>
              <a:pPr/>
              <a:t>06/03/2023</a:t>
            </a:fld>
            <a:endParaRPr lang="es-ES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35FB-ED24-4C61-98DD-CCB2992BE2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3C318-49E9-42A6-98AE-313760A42C3A}" type="datetimeFigureOut">
              <a:rPr lang="pt-PT" smtClean="0"/>
              <a:pPr/>
              <a:t>06/03/2023</a:t>
            </a:fld>
            <a:endParaRPr lang="es-E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35FB-ED24-4C61-98DD-CCB2992BE2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es-E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s-E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3C318-49E9-42A6-98AE-313760A42C3A}" type="datetimeFigureOut">
              <a:rPr lang="pt-PT" smtClean="0"/>
              <a:pPr/>
              <a:t>06/03/2023</a:t>
            </a:fld>
            <a:endParaRPr lang="es-E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35FB-ED24-4C61-98DD-CCB2992BE2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es-E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3C318-49E9-42A6-98AE-313760A42C3A}" type="datetimeFigureOut">
              <a:rPr lang="pt-PT" smtClean="0"/>
              <a:pPr/>
              <a:t>06/03/2023</a:t>
            </a:fld>
            <a:endParaRPr lang="es-E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35FB-ED24-4C61-98DD-CCB2992BE2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s-E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s-E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3C318-49E9-42A6-98AE-313760A42C3A}" type="datetimeFigureOut">
              <a:rPr lang="pt-PT" smtClean="0"/>
              <a:pPr/>
              <a:t>06/03/2023</a:t>
            </a:fld>
            <a:endParaRPr lang="es-E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035FB-ED24-4C61-98DD-CCB2992BE2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m.br/imgres?imgurl=www.animationlibrary.com/Animation9/Flags/cuba.gif&amp;imgrefurl=http://www.virtualtourist.com/m/2002e/193131/&amp;h=148&amp;w=270&amp;prev=/images?q=cuba&amp;start=120&amp;svnum=10&amp;hl=pt-BR&amp;lr=&amp;ie=UTF-8&amp;sa=N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ES" sz="4200" smtClean="0"/>
              <a:t>Curso: Vigilancia Epidemiológica</a:t>
            </a:r>
          </a:p>
        </p:txBody>
      </p:sp>
      <p:sp>
        <p:nvSpPr>
          <p:cNvPr id="2051" name="CaixaDeTexto 2"/>
          <p:cNvSpPr txBox="1">
            <a:spLocks noChangeArrowheads="1"/>
          </p:cNvSpPr>
          <p:nvPr/>
        </p:nvSpPr>
        <p:spPr bwMode="auto">
          <a:xfrm>
            <a:off x="714375" y="1857375"/>
            <a:ext cx="7929563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ES" sz="2800" dirty="0"/>
              <a:t>Tema 1. </a:t>
            </a:r>
            <a:r>
              <a:rPr lang="es-ES" sz="2800" dirty="0" smtClean="0"/>
              <a:t>Sistemas </a:t>
            </a:r>
            <a:r>
              <a:rPr lang="es-ES" sz="2800" dirty="0"/>
              <a:t>Vigilancia Epidemiológica</a:t>
            </a:r>
          </a:p>
          <a:p>
            <a:pPr algn="just"/>
            <a:r>
              <a:rPr lang="es-ES" sz="2800" dirty="0" smtClean="0"/>
              <a:t>Atributos. Subsistemas de vigilancia. Evaluación de los Sistemas de Vigilancia.</a:t>
            </a:r>
            <a:endParaRPr lang="es-ES" sz="2800" dirty="0"/>
          </a:p>
          <a:p>
            <a:pPr algn="just"/>
            <a:endParaRPr lang="es-ES" dirty="0"/>
          </a:p>
        </p:txBody>
      </p:sp>
      <p:pic>
        <p:nvPicPr>
          <p:cNvPr id="2052" name="Picture 5" descr="C:\Program Files (x86)\Microsoft Office\MEDIA\CAGCAT10\j023301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63" y="4440238"/>
            <a:ext cx="18605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Atributos de los Sistemas de Vigilancia</a:t>
            </a:r>
            <a:endParaRPr lang="es-ES" dirty="0"/>
          </a:p>
        </p:txBody>
      </p:sp>
      <p:sp>
        <p:nvSpPr>
          <p:cNvPr id="4" name="Marcador de Posição de Conteú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600" dirty="0" smtClean="0">
                <a:latin typeface="Arial" pitchFamily="34" charset="0"/>
                <a:cs typeface="Arial" pitchFamily="34" charset="0"/>
              </a:rPr>
              <a:t>Aceptabilidad:</a:t>
            </a:r>
          </a:p>
          <a:p>
            <a:pPr algn="just">
              <a:buNone/>
            </a:pPr>
            <a:r>
              <a:rPr lang="es-ES_tradnl" sz="3600" dirty="0" smtClean="0"/>
              <a:t>		</a:t>
            </a:r>
            <a:r>
              <a:rPr lang="es-ES_tradnl" sz="2800" dirty="0" smtClean="0"/>
              <a:t> </a:t>
            </a: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Está dada por el nivel de aceptación de la actividad por parte de las personas que administran y coordinan el sistema, así como por las generan la información</a:t>
            </a:r>
            <a:r>
              <a:rPr lang="es-ES_tradnl" sz="2800" dirty="0" smtClean="0"/>
              <a:t>. </a:t>
            </a:r>
            <a:endParaRPr lang="es-ES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Atributos de los Sistemas de Vigilancia</a:t>
            </a:r>
            <a:endParaRPr lang="es-ES" dirty="0"/>
          </a:p>
        </p:txBody>
      </p:sp>
      <p:sp>
        <p:nvSpPr>
          <p:cNvPr id="4" name="Marcador de Posição de Conteú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600" dirty="0" smtClean="0">
                <a:latin typeface="Arial" pitchFamily="34" charset="0"/>
                <a:cs typeface="Arial" pitchFamily="34" charset="0"/>
              </a:rPr>
              <a:t>Simplicidad:</a:t>
            </a:r>
          </a:p>
          <a:p>
            <a:pPr algn="just">
              <a:buNone/>
            </a:pPr>
            <a:r>
              <a:rPr lang="es-ES_tradnl" sz="3600" dirty="0" smtClean="0"/>
              <a:t>		</a:t>
            </a: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 Es el grado de sencillez de un sistema para interactuar de forma ágil y eficiente con el medio sin perder calidad en sus acciones. La simplicidad excluye mecanismos complicados de captación de la información y adopción de decisiones para lograr los objetivos propuestos en el sistema de vigilancia.</a:t>
            </a:r>
            <a:endParaRPr lang="es-ES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813"/>
            <a:ext cx="7772400" cy="1152525"/>
          </a:xfrm>
        </p:spPr>
        <p:txBody>
          <a:bodyPr/>
          <a:lstStyle/>
          <a:p>
            <a:r>
              <a:rPr lang="es-ES" sz="3600" b="1">
                <a:latin typeface="Verdana" pitchFamily="34" charset="0"/>
              </a:rPr>
              <a:t>Subsistemas básicos.</a:t>
            </a:r>
            <a:r>
              <a:rPr lang="es-ES"/>
              <a:t> 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s-ES" sz="2400" b="1">
                <a:solidFill>
                  <a:srgbClr val="006600"/>
                </a:solidFill>
                <a:latin typeface="Verdana" pitchFamily="34" charset="0"/>
              </a:rPr>
              <a:t>Sub. Sistema de diagnostico Clínico.</a:t>
            </a:r>
            <a:r>
              <a:rPr lang="es-ES" sz="2400" b="1">
                <a:latin typeface="Verdana" pitchFamily="34" charset="0"/>
              </a:rPr>
              <a:t> </a:t>
            </a:r>
          </a:p>
          <a:p>
            <a:pPr marL="609600" indent="-609600">
              <a:buFontTx/>
              <a:buAutoNum type="arabicPeriod"/>
            </a:pPr>
            <a:r>
              <a:rPr lang="es-ES" sz="2400" b="1">
                <a:solidFill>
                  <a:srgbClr val="006600"/>
                </a:solidFill>
                <a:latin typeface="Verdana" pitchFamily="34" charset="0"/>
              </a:rPr>
              <a:t>Sub. Sistema de laboratorio.</a:t>
            </a:r>
          </a:p>
          <a:p>
            <a:pPr marL="609600" indent="-609600">
              <a:buFontTx/>
              <a:buAutoNum type="arabicPeriod"/>
            </a:pPr>
            <a:r>
              <a:rPr lang="es-ES" sz="2400" b="1">
                <a:solidFill>
                  <a:srgbClr val="006600"/>
                </a:solidFill>
                <a:latin typeface="Verdana" pitchFamily="34" charset="0"/>
              </a:rPr>
              <a:t>Sub. Sistema Estadístico.</a:t>
            </a:r>
          </a:p>
          <a:p>
            <a:pPr marL="609600" indent="-609600">
              <a:buFontTx/>
              <a:buAutoNum type="arabicPeriod"/>
            </a:pPr>
            <a:r>
              <a:rPr lang="es-ES" sz="2400" b="1">
                <a:solidFill>
                  <a:srgbClr val="006600"/>
                </a:solidFill>
                <a:latin typeface="Verdana" pitchFamily="34" charset="0"/>
              </a:rPr>
              <a:t>Sub. Sistema Epidemiológico.</a:t>
            </a:r>
          </a:p>
          <a:p>
            <a:pPr marL="609600" indent="-609600">
              <a:buFontTx/>
              <a:buAutoNum type="arabicPeriod"/>
            </a:pPr>
            <a:r>
              <a:rPr lang="es-ES" sz="2400" b="1">
                <a:solidFill>
                  <a:srgbClr val="006600"/>
                </a:solidFill>
                <a:latin typeface="Verdana" pitchFamily="34" charset="0"/>
              </a:rPr>
              <a:t>Sub. Sistema técnico-material.</a:t>
            </a:r>
          </a:p>
          <a:p>
            <a:pPr marL="609600" indent="-609600">
              <a:buFontTx/>
              <a:buAutoNum type="arabicPeriod"/>
            </a:pPr>
            <a:r>
              <a:rPr lang="es-ES" sz="2400" b="1">
                <a:solidFill>
                  <a:srgbClr val="006600"/>
                </a:solidFill>
                <a:latin typeface="Verdana" pitchFamily="34" charset="0"/>
              </a:rPr>
              <a:t>Sub. Sistema comunitario.</a:t>
            </a:r>
          </a:p>
          <a:p>
            <a:pPr marL="609600" indent="-609600">
              <a:buFontTx/>
              <a:buAutoNum type="arabicPeriod"/>
            </a:pPr>
            <a:endParaRPr lang="es-ES" sz="2400" b="1">
              <a:solidFill>
                <a:srgbClr val="006600"/>
              </a:solidFill>
              <a:latin typeface="Verdana" pitchFamily="34" charset="0"/>
            </a:endParaRPr>
          </a:p>
          <a:p>
            <a:pPr marL="609600" indent="-609600">
              <a:buFontTx/>
              <a:buAutoNum type="arabicPeriod"/>
            </a:pPr>
            <a:endParaRPr lang="es-ES" sz="2400" b="1">
              <a:solidFill>
                <a:srgbClr val="006600"/>
              </a:solidFill>
              <a:latin typeface="Verdana" pitchFamily="34" charset="0"/>
            </a:endParaRPr>
          </a:p>
          <a:p>
            <a:pPr marL="609600" indent="-609600">
              <a:buFontTx/>
              <a:buAutoNum type="arabicPeriod"/>
            </a:pPr>
            <a:endParaRPr lang="es-ES" sz="2400" b="1">
              <a:solidFill>
                <a:srgbClr val="006600"/>
              </a:solidFill>
              <a:latin typeface="Verdana" pitchFamily="34" charset="0"/>
            </a:endParaRPr>
          </a:p>
        </p:txBody>
      </p:sp>
      <p:sp>
        <p:nvSpPr>
          <p:cNvPr id="231429" name="Line 5"/>
          <p:cNvSpPr>
            <a:spLocks noChangeShapeType="1"/>
          </p:cNvSpPr>
          <p:nvPr/>
        </p:nvSpPr>
        <p:spPr bwMode="auto">
          <a:xfrm>
            <a:off x="4140200" y="4868863"/>
            <a:ext cx="0" cy="1081087"/>
          </a:xfrm>
          <a:prstGeom prst="line">
            <a:avLst/>
          </a:prstGeom>
          <a:noFill/>
          <a:ln w="3873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b="1">
                <a:latin typeface="Verdana" pitchFamily="34" charset="0"/>
              </a:rPr>
              <a:t>Subsistema de diagnóstico clínico. (Criterio de caso)</a:t>
            </a:r>
            <a:r>
              <a:rPr lang="es-ES"/>
              <a:t> </a:t>
            </a:r>
          </a:p>
        </p:txBody>
      </p:sp>
      <p:sp>
        <p:nvSpPr>
          <p:cNvPr id="233475" name="Text Box 3"/>
          <p:cNvSpPr txBox="1">
            <a:spLocks noChangeArrowheads="1"/>
          </p:cNvSpPr>
          <p:nvPr/>
        </p:nvSpPr>
        <p:spPr bwMode="auto">
          <a:xfrm>
            <a:off x="611188" y="1916113"/>
            <a:ext cx="7993062" cy="9461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s-ES_tradnl" sz="2000" b="1">
                <a:latin typeface="Verdana" pitchFamily="34" charset="0"/>
              </a:rPr>
              <a:t>CASO</a:t>
            </a:r>
            <a:r>
              <a:rPr lang="es-ES_tradnl" sz="1800">
                <a:latin typeface="Verdana" pitchFamily="34" charset="0"/>
              </a:rPr>
              <a:t> :</a:t>
            </a:r>
            <a:r>
              <a:rPr lang="es-ES_tradnl" sz="1800" b="1">
                <a:solidFill>
                  <a:schemeClr val="bg1"/>
                </a:solidFill>
                <a:latin typeface="Verdana" pitchFamily="34" charset="0"/>
              </a:rPr>
              <a:t>Es una estandarización de criterios empleada para decidir si se clasifica o no como caso a cada individuo en quien se sospecha la enfermedad objeto de la investigación</a:t>
            </a:r>
            <a:r>
              <a:rPr lang="es-ES_tradnl" sz="1800" b="1">
                <a:latin typeface="Verdana" pitchFamily="34" charset="0"/>
              </a:rPr>
              <a:t>.</a:t>
            </a:r>
            <a:r>
              <a:rPr lang="es-ES" sz="1800">
                <a:latin typeface="Verdana" pitchFamily="34" charset="0"/>
              </a:rPr>
              <a:t> </a:t>
            </a:r>
          </a:p>
        </p:txBody>
      </p:sp>
      <p:pic>
        <p:nvPicPr>
          <p:cNvPr id="233476" name="Picture 4" descr="agua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184525" y="3284538"/>
            <a:ext cx="2774950" cy="1873250"/>
          </a:xfrm>
          <a:noFill/>
          <a:ln/>
        </p:spPr>
      </p:pic>
      <p:sp>
        <p:nvSpPr>
          <p:cNvPr id="233477" name="AutoShape 5"/>
          <p:cNvSpPr>
            <a:spLocks noChangeArrowheads="1"/>
          </p:cNvSpPr>
          <p:nvPr/>
        </p:nvSpPr>
        <p:spPr bwMode="auto">
          <a:xfrm>
            <a:off x="468313" y="3644900"/>
            <a:ext cx="2663825" cy="1584325"/>
          </a:xfrm>
          <a:prstGeom prst="leftArrow">
            <a:avLst>
              <a:gd name="adj1" fmla="val 50000"/>
              <a:gd name="adj2" fmla="val 42034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s-ES" sz="1800" b="1">
                <a:solidFill>
                  <a:schemeClr val="bg1"/>
                </a:solidFill>
                <a:latin typeface="Verdana" pitchFamily="34" charset="0"/>
              </a:rPr>
              <a:t>Criterios Clínicos</a:t>
            </a:r>
          </a:p>
        </p:txBody>
      </p:sp>
      <p:sp>
        <p:nvSpPr>
          <p:cNvPr id="233478" name="AutoShape 6"/>
          <p:cNvSpPr>
            <a:spLocks noChangeArrowheads="1"/>
          </p:cNvSpPr>
          <p:nvPr/>
        </p:nvSpPr>
        <p:spPr bwMode="auto">
          <a:xfrm>
            <a:off x="6011863" y="3716338"/>
            <a:ext cx="3132137" cy="1512887"/>
          </a:xfrm>
          <a:prstGeom prst="rightArrow">
            <a:avLst>
              <a:gd name="adj1" fmla="val 50000"/>
              <a:gd name="adj2" fmla="val 51758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s-ES" sz="1800" b="1">
                <a:solidFill>
                  <a:schemeClr val="bg1"/>
                </a:solidFill>
                <a:latin typeface="Verdana" pitchFamily="34" charset="0"/>
              </a:rPr>
              <a:t>Criterios de </a:t>
            </a:r>
          </a:p>
          <a:p>
            <a:pPr eaLnBrk="1" hangingPunct="1"/>
            <a:r>
              <a:rPr lang="es-ES" sz="1800" b="1">
                <a:solidFill>
                  <a:schemeClr val="bg1"/>
                </a:solidFill>
                <a:latin typeface="Verdana" pitchFamily="34" charset="0"/>
              </a:rPr>
              <a:t>Laboratorio</a:t>
            </a:r>
          </a:p>
        </p:txBody>
      </p:sp>
      <p:sp>
        <p:nvSpPr>
          <p:cNvPr id="233479" name="Text Box 7"/>
          <p:cNvSpPr txBox="1">
            <a:spLocks noChangeArrowheads="1"/>
          </p:cNvSpPr>
          <p:nvPr/>
        </p:nvSpPr>
        <p:spPr bwMode="auto">
          <a:xfrm>
            <a:off x="2700338" y="5229225"/>
            <a:ext cx="3887787" cy="779463"/>
          </a:xfrm>
          <a:prstGeom prst="rect">
            <a:avLst/>
          </a:prstGeom>
          <a:solidFill>
            <a:srgbClr val="6600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s-ES" sz="1800" b="1">
                <a:solidFill>
                  <a:schemeClr val="bg1"/>
                </a:solidFill>
                <a:latin typeface="Verdana" pitchFamily="34" charset="0"/>
              </a:rPr>
              <a:t>Criterios Epidemiológicos</a:t>
            </a:r>
            <a:r>
              <a:rPr lang="es-ES" sz="1800">
                <a:solidFill>
                  <a:schemeClr val="bg1"/>
                </a:solidFill>
                <a:latin typeface="Verdana" pitchFamily="34" charset="0"/>
              </a:rPr>
              <a:t>.</a:t>
            </a:r>
          </a:p>
          <a:p>
            <a:pPr algn="l" eaLnBrk="1" hangingPunct="1">
              <a:spcBef>
                <a:spcPct val="50000"/>
              </a:spcBef>
            </a:pPr>
            <a:endParaRPr lang="es-ES" sz="18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33480" name="Text Box 8"/>
          <p:cNvSpPr txBox="1">
            <a:spLocks noChangeArrowheads="1"/>
          </p:cNvSpPr>
          <p:nvPr/>
        </p:nvSpPr>
        <p:spPr bwMode="auto">
          <a:xfrm>
            <a:off x="827088" y="6381750"/>
            <a:ext cx="2736850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>
                <a:latin typeface="Verdana" pitchFamily="34" charset="0"/>
              </a:rPr>
              <a:t>Sospechoso.</a:t>
            </a:r>
          </a:p>
        </p:txBody>
      </p:sp>
      <p:sp>
        <p:nvSpPr>
          <p:cNvPr id="233481" name="Text Box 9"/>
          <p:cNvSpPr txBox="1">
            <a:spLocks noChangeArrowheads="1"/>
          </p:cNvSpPr>
          <p:nvPr/>
        </p:nvSpPr>
        <p:spPr bwMode="auto">
          <a:xfrm>
            <a:off x="6011863" y="6237288"/>
            <a:ext cx="2663825" cy="457200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>
                <a:latin typeface="Verdana" pitchFamily="34" charset="0"/>
              </a:rPr>
              <a:t>Confirmado.</a:t>
            </a:r>
          </a:p>
        </p:txBody>
      </p:sp>
      <p:sp>
        <p:nvSpPr>
          <p:cNvPr id="233482" name="Line 10"/>
          <p:cNvSpPr>
            <a:spLocks noChangeShapeType="1"/>
          </p:cNvSpPr>
          <p:nvPr/>
        </p:nvSpPr>
        <p:spPr bwMode="auto">
          <a:xfrm flipV="1">
            <a:off x="3563938" y="6453188"/>
            <a:ext cx="2376487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b="1" dirty="0">
                <a:latin typeface="Verdana" pitchFamily="34" charset="0"/>
              </a:rPr>
              <a:t>Subsistema de diagnóstico de Laboratorio.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428736"/>
            <a:ext cx="8569325" cy="4543425"/>
          </a:xfrm>
          <a:ln>
            <a:solidFill>
              <a:srgbClr val="D60093"/>
            </a:solidFill>
          </a:ln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s-ES" sz="2400" b="1" dirty="0">
                <a:solidFill>
                  <a:srgbClr val="CC3300"/>
                </a:solidFill>
                <a:latin typeface="Verdana" pitchFamily="34" charset="0"/>
              </a:rPr>
              <a:t>Se definen:</a:t>
            </a:r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ü"/>
            </a:pPr>
            <a:r>
              <a:rPr lang="es-ES" sz="2400" dirty="0">
                <a:latin typeface="Verdana" pitchFamily="34" charset="0"/>
              </a:rPr>
              <a:t> </a:t>
            </a:r>
            <a:r>
              <a:rPr lang="es-ES" sz="2400" dirty="0">
                <a:solidFill>
                  <a:srgbClr val="336600"/>
                </a:solidFill>
                <a:latin typeface="Verdana" pitchFamily="34" charset="0"/>
              </a:rPr>
              <a:t>L</a:t>
            </a:r>
            <a:r>
              <a:rPr lang="es-ES" sz="2400" b="1" dirty="0">
                <a:solidFill>
                  <a:srgbClr val="336600"/>
                </a:solidFill>
                <a:latin typeface="Verdana" pitchFamily="34" charset="0"/>
              </a:rPr>
              <a:t>as características del agente etiológico.</a:t>
            </a:r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ü"/>
            </a:pPr>
            <a:r>
              <a:rPr lang="es-ES" sz="2400" dirty="0">
                <a:solidFill>
                  <a:srgbClr val="336600"/>
                </a:solidFill>
                <a:latin typeface="Verdana" pitchFamily="34" charset="0"/>
              </a:rPr>
              <a:t> S</a:t>
            </a:r>
            <a:r>
              <a:rPr lang="es-ES" sz="2400" b="1" dirty="0">
                <a:solidFill>
                  <a:srgbClr val="336600"/>
                </a:solidFill>
                <a:latin typeface="Verdana" pitchFamily="34" charset="0"/>
              </a:rPr>
              <a:t>usceptibilidad a los antibióticos.</a:t>
            </a:r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ü"/>
            </a:pPr>
            <a:r>
              <a:rPr lang="es-ES" sz="2400" b="1" dirty="0">
                <a:solidFill>
                  <a:srgbClr val="336600"/>
                </a:solidFill>
                <a:latin typeface="Verdana" pitchFamily="34" charset="0"/>
              </a:rPr>
              <a:t> </a:t>
            </a:r>
            <a:r>
              <a:rPr lang="es-ES" sz="2400" dirty="0">
                <a:solidFill>
                  <a:srgbClr val="336600"/>
                </a:solidFill>
                <a:latin typeface="Verdana" pitchFamily="34" charset="0"/>
              </a:rPr>
              <a:t> Q</a:t>
            </a:r>
            <a:r>
              <a:rPr lang="es-ES" sz="2400" b="1" dirty="0">
                <a:solidFill>
                  <a:srgbClr val="336600"/>
                </a:solidFill>
                <a:latin typeface="Verdana" pitchFamily="34" charset="0"/>
              </a:rPr>
              <a:t>uimioterapia.</a:t>
            </a:r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ü"/>
            </a:pPr>
            <a:r>
              <a:rPr lang="es-ES" sz="2400" b="1" dirty="0">
                <a:solidFill>
                  <a:srgbClr val="336600"/>
                </a:solidFill>
                <a:latin typeface="Verdana" pitchFamily="34" charset="0"/>
              </a:rPr>
              <a:t> </a:t>
            </a:r>
            <a:r>
              <a:rPr lang="es-ES" sz="2400" dirty="0">
                <a:solidFill>
                  <a:srgbClr val="336600"/>
                </a:solidFill>
                <a:latin typeface="Verdana" pitchFamily="34" charset="0"/>
              </a:rPr>
              <a:t> D</a:t>
            </a:r>
            <a:r>
              <a:rPr lang="es-ES" sz="2400" b="1" dirty="0">
                <a:solidFill>
                  <a:srgbClr val="336600"/>
                </a:solidFill>
                <a:latin typeface="Verdana" pitchFamily="34" charset="0"/>
              </a:rPr>
              <a:t>ensidad de población entomológica.</a:t>
            </a:r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ü"/>
            </a:pPr>
            <a:r>
              <a:rPr lang="es-ES" sz="2400" dirty="0">
                <a:solidFill>
                  <a:srgbClr val="336600"/>
                </a:solidFill>
                <a:latin typeface="Verdana" pitchFamily="34" charset="0"/>
              </a:rPr>
              <a:t> R</a:t>
            </a:r>
            <a:r>
              <a:rPr lang="es-ES" sz="2400" b="1" dirty="0">
                <a:solidFill>
                  <a:srgbClr val="336600"/>
                </a:solidFill>
                <a:latin typeface="Verdana" pitchFamily="34" charset="0"/>
              </a:rPr>
              <a:t>esistencia a plaguicidas.</a:t>
            </a:r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ü"/>
            </a:pPr>
            <a:r>
              <a:rPr lang="es-ES" sz="2400" dirty="0">
                <a:solidFill>
                  <a:srgbClr val="336600"/>
                </a:solidFill>
                <a:latin typeface="Verdana" pitchFamily="34" charset="0"/>
              </a:rPr>
              <a:t> R</a:t>
            </a:r>
            <a:r>
              <a:rPr lang="es-ES" sz="2400" b="1" dirty="0">
                <a:solidFill>
                  <a:srgbClr val="336600"/>
                </a:solidFill>
                <a:latin typeface="Verdana" pitchFamily="34" charset="0"/>
              </a:rPr>
              <a:t>esultado del monitoreo ambiental.</a:t>
            </a:r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s-ES" sz="2400" b="1" dirty="0">
                <a:solidFill>
                  <a:srgbClr val="CC3300"/>
                </a:solidFill>
                <a:latin typeface="Verdana" pitchFamily="34" charset="0"/>
              </a:rPr>
              <a:t>Se identifican:</a:t>
            </a:r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ü"/>
            </a:pPr>
            <a:r>
              <a:rPr lang="es-ES" sz="2400" dirty="0">
                <a:latin typeface="Verdana" pitchFamily="34" charset="0"/>
              </a:rPr>
              <a:t> </a:t>
            </a:r>
            <a:r>
              <a:rPr lang="es-ES" sz="2400" dirty="0">
                <a:solidFill>
                  <a:srgbClr val="336600"/>
                </a:solidFill>
                <a:latin typeface="Verdana" pitchFamily="34" charset="0"/>
              </a:rPr>
              <a:t>D</a:t>
            </a:r>
            <a:r>
              <a:rPr lang="es-ES" sz="2400" b="1" dirty="0">
                <a:solidFill>
                  <a:srgbClr val="336600"/>
                </a:solidFill>
                <a:latin typeface="Verdana" pitchFamily="34" charset="0"/>
              </a:rPr>
              <a:t>istintas categorías del reservorio y de los susceptibles. </a:t>
            </a:r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ü"/>
            </a:pPr>
            <a:r>
              <a:rPr lang="es-ES" sz="2400" dirty="0">
                <a:solidFill>
                  <a:srgbClr val="336600"/>
                </a:solidFill>
                <a:latin typeface="Verdana" pitchFamily="34" charset="0"/>
              </a:rPr>
              <a:t> F</a:t>
            </a:r>
            <a:r>
              <a:rPr lang="es-ES" sz="2400" b="1" dirty="0">
                <a:solidFill>
                  <a:srgbClr val="336600"/>
                </a:solidFill>
                <a:latin typeface="Verdana" pitchFamily="34" charset="0"/>
              </a:rPr>
              <a:t>actores del medio </a:t>
            </a:r>
            <a:r>
              <a:rPr lang="es-ES" sz="2400" b="1" dirty="0" smtClean="0">
                <a:solidFill>
                  <a:srgbClr val="336600"/>
                </a:solidFill>
                <a:latin typeface="Verdana" pitchFamily="34" charset="0"/>
              </a:rPr>
              <a:t>ambiente</a:t>
            </a:r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v"/>
            </a:pPr>
            <a:r>
              <a:rPr lang="es-ES" sz="2400" b="1" i="1" dirty="0" smtClean="0">
                <a:solidFill>
                  <a:srgbClr val="FF0000"/>
                </a:solidFill>
                <a:latin typeface="Verdana" pitchFamily="34" charset="0"/>
              </a:rPr>
              <a:t>Prioridad de estudio: GRUPOS DE ALTO RIESGO</a:t>
            </a:r>
            <a:r>
              <a:rPr lang="es-ES" sz="2400" i="1" dirty="0" smtClean="0">
                <a:solidFill>
                  <a:srgbClr val="FF0000"/>
                </a:solidFill>
                <a:latin typeface="Verdana" pitchFamily="34" charset="0"/>
              </a:rPr>
              <a:t> </a:t>
            </a:r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ü"/>
            </a:pPr>
            <a:endParaRPr lang="es-ES" sz="2400" dirty="0" smtClean="0">
              <a:solidFill>
                <a:srgbClr val="336600"/>
              </a:solidFill>
              <a:latin typeface="Verdana" pitchFamily="34" charset="0"/>
            </a:endParaRPr>
          </a:p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ü"/>
            </a:pPr>
            <a:endParaRPr lang="es-ES" sz="2400" dirty="0">
              <a:solidFill>
                <a:srgbClr val="3366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3375"/>
            <a:ext cx="7772400" cy="1295400"/>
          </a:xfrm>
        </p:spPr>
        <p:txBody>
          <a:bodyPr/>
          <a:lstStyle/>
          <a:p>
            <a:r>
              <a:rPr lang="es-ES" sz="4000" b="1">
                <a:latin typeface="Verdana" pitchFamily="34" charset="0"/>
              </a:rPr>
              <a:t>Subsistema Estadístico.</a:t>
            </a:r>
          </a:p>
        </p:txBody>
      </p:sp>
      <p:sp>
        <p:nvSpPr>
          <p:cNvPr id="235536" name="Rectangle 16"/>
          <p:cNvSpPr>
            <a:spLocks noChangeArrowheads="1"/>
          </p:cNvSpPr>
          <p:nvPr/>
        </p:nvSpPr>
        <p:spPr bwMode="auto">
          <a:xfrm>
            <a:off x="468313" y="1989138"/>
            <a:ext cx="8424862" cy="118745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 b="1">
                <a:latin typeface="Verdana" pitchFamily="34" charset="0"/>
              </a:rPr>
              <a:t>La recolección de datos y su consolidación en los informes pertinentes, además de realizar el análisis primario de las variables en estudio.</a:t>
            </a:r>
            <a:r>
              <a:rPr lang="es-ES">
                <a:latin typeface="Verdana" pitchFamily="34" charset="0"/>
              </a:rPr>
              <a:t> </a:t>
            </a:r>
          </a:p>
        </p:txBody>
      </p:sp>
      <p:sp>
        <p:nvSpPr>
          <p:cNvPr id="235537" name="Oval 17"/>
          <p:cNvSpPr>
            <a:spLocks noChangeArrowheads="1"/>
          </p:cNvSpPr>
          <p:nvPr/>
        </p:nvSpPr>
        <p:spPr bwMode="auto">
          <a:xfrm>
            <a:off x="684213" y="3860800"/>
            <a:ext cx="431800" cy="144463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35538" name="Text Box 18"/>
          <p:cNvSpPr txBox="1">
            <a:spLocks noChangeArrowheads="1"/>
          </p:cNvSpPr>
          <p:nvPr/>
        </p:nvSpPr>
        <p:spPr bwMode="auto">
          <a:xfrm>
            <a:off x="1403350" y="3573463"/>
            <a:ext cx="71294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b="1">
                <a:solidFill>
                  <a:srgbClr val="336600"/>
                </a:solidFill>
                <a:latin typeface="Verdana" pitchFamily="34" charset="0"/>
              </a:rPr>
              <a:t>Define las técnicas y procedimientos para la recolección del dato. </a:t>
            </a:r>
          </a:p>
        </p:txBody>
      </p:sp>
      <p:sp>
        <p:nvSpPr>
          <p:cNvPr id="235539" name="Oval 19"/>
          <p:cNvSpPr>
            <a:spLocks noChangeArrowheads="1"/>
          </p:cNvSpPr>
          <p:nvPr/>
        </p:nvSpPr>
        <p:spPr bwMode="auto">
          <a:xfrm>
            <a:off x="684213" y="5013325"/>
            <a:ext cx="431800" cy="144463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35540" name="Text Box 20"/>
          <p:cNvSpPr txBox="1">
            <a:spLocks noChangeArrowheads="1"/>
          </p:cNvSpPr>
          <p:nvPr/>
        </p:nvSpPr>
        <p:spPr bwMode="auto">
          <a:xfrm>
            <a:off x="1331913" y="4652963"/>
            <a:ext cx="71278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b="1">
                <a:solidFill>
                  <a:srgbClr val="336600"/>
                </a:solidFill>
                <a:latin typeface="Verdana" pitchFamily="34" charset="0"/>
              </a:rPr>
              <a:t>Concertación de información procedente de otros sistemas ajenos al Sistema de Salud Pública.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813"/>
            <a:ext cx="7772400" cy="863600"/>
          </a:xfrm>
        </p:spPr>
        <p:txBody>
          <a:bodyPr/>
          <a:lstStyle/>
          <a:p>
            <a:r>
              <a:rPr lang="es-ES" sz="3600" b="1">
                <a:latin typeface="Verdana" pitchFamily="34" charset="0"/>
              </a:rPr>
              <a:t>Subsistema Epidemiológico.</a:t>
            </a:r>
          </a:p>
        </p:txBody>
      </p:sp>
      <p:sp>
        <p:nvSpPr>
          <p:cNvPr id="236548" name="AutoShape 4"/>
          <p:cNvSpPr>
            <a:spLocks noChangeArrowheads="1"/>
          </p:cNvSpPr>
          <p:nvPr/>
        </p:nvSpPr>
        <p:spPr bwMode="auto">
          <a:xfrm>
            <a:off x="3635375" y="1484313"/>
            <a:ext cx="1223963" cy="64928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36549" name="Text Box 5"/>
          <p:cNvSpPr txBox="1">
            <a:spLocks noChangeArrowheads="1"/>
          </p:cNvSpPr>
          <p:nvPr/>
        </p:nvSpPr>
        <p:spPr bwMode="auto">
          <a:xfrm>
            <a:off x="323850" y="2205038"/>
            <a:ext cx="8496300" cy="356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s-ES" b="1">
                <a:solidFill>
                  <a:srgbClr val="CC3300"/>
                </a:solidFill>
                <a:latin typeface="Verdana" pitchFamily="34" charset="0"/>
              </a:rPr>
              <a:t>Análisis de la información.</a:t>
            </a:r>
            <a:r>
              <a:rPr lang="es-ES" b="1">
                <a:latin typeface="Verdana" pitchFamily="34" charset="0"/>
              </a:rPr>
              <a:t> (visitas a consultas externas de la atención primaria y secundaria, cuerpo de guardia, salas de hospitales, actualización de series cronológicas, obtención de pronósticos y discusión clínico – epidemiológicas, aplicar técnicas rápidas de evaluación)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s-ES">
                <a:latin typeface="Verdana" pitchFamily="34" charset="0"/>
              </a:rPr>
              <a:t> </a:t>
            </a:r>
            <a:r>
              <a:rPr lang="es-ES" b="1">
                <a:solidFill>
                  <a:srgbClr val="CC3300"/>
                </a:solidFill>
                <a:latin typeface="Verdana" pitchFamily="34" charset="0"/>
              </a:rPr>
              <a:t>Análisis de la información. (</a:t>
            </a:r>
            <a:r>
              <a:rPr lang="es-ES" b="1">
                <a:latin typeface="Verdana" pitchFamily="34" charset="0"/>
              </a:rPr>
              <a:t>reconocer los grupos de riesgos)</a:t>
            </a:r>
            <a:endParaRPr lang="es-ES"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813"/>
            <a:ext cx="7772400" cy="863600"/>
          </a:xfrm>
        </p:spPr>
        <p:txBody>
          <a:bodyPr>
            <a:normAutofit fontScale="90000"/>
          </a:bodyPr>
          <a:lstStyle/>
          <a:p>
            <a:r>
              <a:rPr lang="es-ES" sz="3600" b="1" dirty="0">
                <a:latin typeface="Verdana" pitchFamily="34" charset="0"/>
              </a:rPr>
              <a:t>Subsistema </a:t>
            </a:r>
            <a:r>
              <a:rPr lang="es-ES" sz="3600" b="1" dirty="0" smtClean="0">
                <a:latin typeface="Verdana" pitchFamily="34" charset="0"/>
              </a:rPr>
              <a:t>Técnico - Material .</a:t>
            </a:r>
            <a:endParaRPr lang="es-ES" sz="3600" b="1" dirty="0">
              <a:latin typeface="Verdana" pitchFamily="34" charset="0"/>
            </a:endParaRPr>
          </a:p>
        </p:txBody>
      </p:sp>
      <p:sp>
        <p:nvSpPr>
          <p:cNvPr id="236548" name="AutoShape 4"/>
          <p:cNvSpPr>
            <a:spLocks noChangeArrowheads="1"/>
          </p:cNvSpPr>
          <p:nvPr/>
        </p:nvSpPr>
        <p:spPr bwMode="auto">
          <a:xfrm>
            <a:off x="3635375" y="1484313"/>
            <a:ext cx="1223963" cy="64928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36549" name="Text Box 5"/>
          <p:cNvSpPr txBox="1">
            <a:spLocks noChangeArrowheads="1"/>
          </p:cNvSpPr>
          <p:nvPr/>
        </p:nvSpPr>
        <p:spPr bwMode="auto">
          <a:xfrm>
            <a:off x="323850" y="2205038"/>
            <a:ext cx="8496300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Este subsistema detalla las necesidades,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iniciales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y en el transcurso de la aplicación del sistema de vigilancia, en relación a recursos humanos, materiales e insumos</a:t>
            </a:r>
            <a:r>
              <a:rPr lang="es-ES_tradnl" sz="2400" smtClean="0">
                <a:latin typeface="Arial" pitchFamily="34" charset="0"/>
                <a:cs typeface="Arial" pitchFamily="34" charset="0"/>
              </a:rPr>
              <a:t>. </a:t>
            </a:r>
            <a:endParaRPr lang="pt-PT" sz="2400" dirty="0" smtClean="0">
              <a:latin typeface="Arial" pitchFamily="34" charset="0"/>
              <a:cs typeface="Arial" pitchFamily="34" charset="0"/>
            </a:endParaRPr>
          </a:p>
          <a:p>
            <a:pPr algn="l">
              <a:spcBef>
                <a:spcPct val="50000"/>
              </a:spcBef>
            </a:pPr>
            <a:endParaRPr lang="es-ES" dirty="0"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08962" cy="1492250"/>
          </a:xfrm>
        </p:spPr>
        <p:txBody>
          <a:bodyPr/>
          <a:lstStyle/>
          <a:p>
            <a:r>
              <a:rPr lang="es-ES" sz="4000" b="1" dirty="0">
                <a:latin typeface="Verdana" pitchFamily="34" charset="0"/>
              </a:rPr>
              <a:t>Subsistema </a:t>
            </a:r>
            <a:r>
              <a:rPr lang="es-ES" sz="4000" b="1" dirty="0" smtClean="0">
                <a:latin typeface="Verdana" pitchFamily="34" charset="0"/>
              </a:rPr>
              <a:t>Comunitario.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663700"/>
          </a:xfrm>
          <a:solidFill>
            <a:srgbClr val="FFFF66"/>
          </a:solidFill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s-ES" sz="2800" b="1" dirty="0" smtClean="0">
                <a:latin typeface="Verdana" pitchFamily="34" charset="0"/>
              </a:rPr>
              <a:t>	Ofrece </a:t>
            </a:r>
            <a:r>
              <a:rPr lang="es-ES" sz="2800" b="1" dirty="0">
                <a:latin typeface="Verdana" pitchFamily="34" charset="0"/>
              </a:rPr>
              <a:t>información rápida sobre la percepción de la comunidad de los eventos que son objeto de vigilancia</a:t>
            </a:r>
            <a:r>
              <a:rPr lang="es-ES" sz="2800" dirty="0" smtClean="0">
                <a:latin typeface="Verdana" pitchFamily="34" charset="0"/>
              </a:rPr>
              <a:t>. </a:t>
            </a:r>
            <a:endParaRPr lang="es-ES" sz="2800" dirty="0">
              <a:latin typeface="Verdana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71472" y="4071942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s-ES" sz="2800" b="1" dirty="0" smtClean="0"/>
              <a:t>Acciones de Promoción y Prevención de Salud</a:t>
            </a:r>
            <a:endParaRPr lang="es-ES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En general todos los subsistemas deberán responder a las siguientes interrogantes: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s-ES_tradnl" sz="4000" dirty="0" smtClean="0"/>
              <a:t>- El objetivo de vigilancia: </a:t>
            </a:r>
            <a:r>
              <a:rPr lang="es-ES_tradnl" sz="4000" b="1" i="1" dirty="0" smtClean="0"/>
              <a:t>¿QUE COSA?</a:t>
            </a:r>
            <a:endParaRPr lang="pt-PT" sz="4000" dirty="0" smtClean="0"/>
          </a:p>
          <a:p>
            <a:pPr>
              <a:buNone/>
            </a:pPr>
            <a:r>
              <a:rPr lang="es-ES_tradnl" sz="4000" dirty="0" smtClean="0"/>
              <a:t> </a:t>
            </a:r>
            <a:endParaRPr lang="pt-PT" sz="4000" dirty="0" smtClean="0"/>
          </a:p>
          <a:p>
            <a:pPr>
              <a:buNone/>
            </a:pPr>
            <a:r>
              <a:rPr lang="es-ES_tradnl" sz="4000" dirty="0" smtClean="0"/>
              <a:t>- La actividad que se necesita llevar a cabo para el cumplimiento del objetivo: </a:t>
            </a:r>
            <a:r>
              <a:rPr lang="es-ES_tradnl" sz="4000" b="1" i="1" dirty="0" smtClean="0"/>
              <a:t>¿COMO?</a:t>
            </a:r>
            <a:endParaRPr lang="pt-PT" sz="4000" dirty="0" smtClean="0"/>
          </a:p>
          <a:p>
            <a:pPr>
              <a:buNone/>
            </a:pPr>
            <a:endParaRPr lang="pt-PT" sz="4000" dirty="0" smtClean="0"/>
          </a:p>
          <a:p>
            <a:pPr>
              <a:buNone/>
            </a:pPr>
            <a:r>
              <a:rPr lang="es-ES_tradnl" sz="4000" dirty="0" smtClean="0"/>
              <a:t>- El personal que participa: </a:t>
            </a:r>
            <a:r>
              <a:rPr lang="es-ES_tradnl" sz="4000" b="1" i="1" dirty="0" smtClean="0"/>
              <a:t>¿QUIEN?</a:t>
            </a:r>
            <a:endParaRPr lang="pt-PT" sz="4000" dirty="0" smtClean="0"/>
          </a:p>
          <a:p>
            <a:pPr>
              <a:buNone/>
            </a:pPr>
            <a:r>
              <a:rPr lang="es-ES_tradnl" sz="4000" dirty="0" smtClean="0"/>
              <a:t> </a:t>
            </a:r>
            <a:endParaRPr lang="pt-PT" sz="4000" dirty="0" smtClean="0"/>
          </a:p>
          <a:p>
            <a:pPr>
              <a:buNone/>
            </a:pPr>
            <a:r>
              <a:rPr lang="es-ES_tradnl" sz="4000" dirty="0" smtClean="0"/>
              <a:t>- El lugar en que se va a ejecutar la actividad: </a:t>
            </a:r>
            <a:r>
              <a:rPr lang="es-ES_tradnl" sz="4000" b="1" i="1" dirty="0" smtClean="0"/>
              <a:t>¿DONDE?</a:t>
            </a:r>
            <a:endParaRPr lang="pt-PT" sz="4000" dirty="0" smtClean="0"/>
          </a:p>
          <a:p>
            <a:endParaRPr lang="pt-PT" sz="4000" dirty="0" smtClean="0"/>
          </a:p>
          <a:p>
            <a:pPr>
              <a:buNone/>
            </a:pPr>
            <a:r>
              <a:rPr lang="es-ES_tradnl" sz="4000" dirty="0" smtClean="0"/>
              <a:t>- Los procedimientos a utilizar y las normas que se establecen: </a:t>
            </a:r>
            <a:r>
              <a:rPr lang="es-ES_tradnl" sz="4000" b="1" i="1" dirty="0" smtClean="0"/>
              <a:t>¿COMO ES?</a:t>
            </a:r>
            <a:endParaRPr lang="pt-PT" sz="4000" dirty="0" smtClean="0"/>
          </a:p>
          <a:p>
            <a:pPr>
              <a:buNone/>
            </a:pPr>
            <a:r>
              <a:rPr lang="es-ES_tradnl" sz="4000" dirty="0" smtClean="0"/>
              <a:t> </a:t>
            </a:r>
            <a:endParaRPr lang="pt-PT" sz="4000" dirty="0" smtClean="0"/>
          </a:p>
          <a:p>
            <a:pPr>
              <a:buNone/>
            </a:pPr>
            <a:r>
              <a:rPr lang="es-ES_tradnl" sz="4000" dirty="0" smtClean="0"/>
              <a:t>- La frecuencia en el tiempo en que se mide la actividad: </a:t>
            </a:r>
            <a:r>
              <a:rPr lang="es-ES_tradnl" sz="4000" b="1" i="1" dirty="0" smtClean="0"/>
              <a:t>¿CUANDO?</a:t>
            </a:r>
            <a:endParaRPr lang="pt-PT" sz="4000" dirty="0" smtClean="0"/>
          </a:p>
          <a:p>
            <a:pPr>
              <a:buNone/>
            </a:pPr>
            <a:endParaRPr lang="pt-PT" sz="4000" dirty="0" smtClean="0"/>
          </a:p>
          <a:p>
            <a:pPr>
              <a:buNone/>
            </a:pPr>
            <a:r>
              <a:rPr lang="es-ES_tradnl" sz="4000" dirty="0" smtClean="0"/>
              <a:t>- El producto de salida que se desea: </a:t>
            </a:r>
            <a:r>
              <a:rPr lang="es-ES_tradnl" sz="4000" b="1" i="1" dirty="0" smtClean="0"/>
              <a:t>¿CUAL?</a:t>
            </a:r>
            <a:endParaRPr lang="pt-PT" sz="4000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Literatura Docente</a:t>
            </a:r>
            <a:endParaRPr lang="es-E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s-ES" sz="2400" dirty="0" smtClean="0"/>
              <a:t>Tema V. Vigilancia en Salud. Epidemiología Básica. Solís 	</a:t>
            </a:r>
            <a:r>
              <a:rPr lang="es-ES" sz="2400" dirty="0" err="1" smtClean="0"/>
              <a:t>Solís</a:t>
            </a:r>
            <a:r>
              <a:rPr lang="es-ES" sz="2400" dirty="0" smtClean="0"/>
              <a:t>, Editorial ciencias Médicas 2018.</a:t>
            </a:r>
          </a:p>
          <a:p>
            <a:pPr algn="just">
              <a:buFont typeface="Wingdings" pitchFamily="2" charset="2"/>
              <a:buChar char="§"/>
            </a:pPr>
            <a:endParaRPr lang="es-ES" sz="2400" dirty="0" smtClean="0"/>
          </a:p>
          <a:p>
            <a:pPr algn="just">
              <a:buFont typeface="Wingdings" pitchFamily="2" charset="2"/>
              <a:buChar char="§"/>
            </a:pPr>
            <a:r>
              <a:rPr lang="es-ES" sz="2400" dirty="0" smtClean="0"/>
              <a:t>Capítulo 2. Ciencias de la Salud Pública. Fundamentos de Salud Pública. Toledo </a:t>
            </a:r>
            <a:r>
              <a:rPr lang="es-ES" sz="2400" dirty="0" err="1" smtClean="0"/>
              <a:t>Curbelo</a:t>
            </a:r>
            <a:r>
              <a:rPr lang="es-ES" sz="2400" dirty="0" smtClean="0"/>
              <a:t>. 2004</a:t>
            </a:r>
          </a:p>
          <a:p>
            <a:pPr algn="just">
              <a:buFont typeface="Wingdings" pitchFamily="2" charset="2"/>
              <a:buChar char="§"/>
            </a:pPr>
            <a:endParaRPr lang="es-ES" sz="2400" dirty="0" smtClean="0"/>
          </a:p>
          <a:p>
            <a:pPr algn="just">
              <a:buFont typeface="Wingdings" pitchFamily="2" charset="2"/>
              <a:buChar char="§"/>
            </a:pPr>
            <a:r>
              <a:rPr lang="es-ES" sz="2400" dirty="0" smtClean="0"/>
              <a:t>La Vigilancia en Salud. Folleto Complementario. </a:t>
            </a:r>
          </a:p>
          <a:p>
            <a:pPr algn="just"/>
            <a:endParaRPr lang="es-ES" sz="2400" dirty="0" smtClean="0"/>
          </a:p>
          <a:p>
            <a:pPr algn="just">
              <a:buNone/>
            </a:pPr>
            <a:r>
              <a:rPr lang="es-ES" sz="2400" dirty="0" smtClean="0"/>
              <a:t>	</a:t>
            </a:r>
          </a:p>
          <a:p>
            <a:pPr algn="just">
              <a:buNone/>
            </a:pPr>
            <a:endParaRPr lang="es-ES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just"/>
            <a:r>
              <a:rPr lang="es-ES" sz="3600" dirty="0" smtClean="0">
                <a:latin typeface="Arial" pitchFamily="34" charset="0"/>
                <a:cs typeface="Arial" pitchFamily="34" charset="0"/>
              </a:rPr>
              <a:t>Evaluación de los Sistemas de Vigilancia.</a:t>
            </a:r>
            <a:endParaRPr lang="es-E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Mejorar el desarrollo y el uso de los recursos.</a:t>
            </a:r>
          </a:p>
          <a:p>
            <a:pPr algn="just">
              <a:buNone/>
            </a:pPr>
            <a:endParaRPr lang="pt-PT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Ayudar en la planificación general.</a:t>
            </a:r>
          </a:p>
          <a:p>
            <a:pPr algn="just">
              <a:buNone/>
            </a:pPr>
            <a:endParaRPr lang="pt-PT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- Facilitar el mejor uso de los servicios médicos y sanitarios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just"/>
            <a:r>
              <a:rPr lang="es-ES" sz="3600" dirty="0" smtClean="0">
                <a:latin typeface="Arial" pitchFamily="34" charset="0"/>
                <a:cs typeface="Arial" pitchFamily="34" charset="0"/>
              </a:rPr>
              <a:t>Evaluación de los Sistemas de Vigilancia.</a:t>
            </a:r>
            <a:endParaRPr lang="es-E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Operacional (Estructura)</a:t>
            </a:r>
          </a:p>
          <a:p>
            <a:pPr algn="just">
              <a:buFontTx/>
              <a:buChar char="-"/>
            </a:pPr>
            <a:r>
              <a:rPr lang="es-ES" sz="2800" smtClean="0">
                <a:latin typeface="Arial" pitchFamily="34" charset="0"/>
                <a:cs typeface="Arial" pitchFamily="34" charset="0"/>
              </a:rPr>
              <a:t>Técnica (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Proceso)</a:t>
            </a:r>
          </a:p>
          <a:p>
            <a:pPr algn="just">
              <a:buNone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-   Impacto (Resultados)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116" name="Picture 4" descr="cub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lum bright="70000" contrast="-56000"/>
          </a:blip>
          <a:srcRect/>
          <a:stretch>
            <a:fillRect/>
          </a:stretch>
        </p:blipFill>
        <p:spPr bwMode="auto">
          <a:xfrm>
            <a:off x="395288" y="188913"/>
            <a:ext cx="8424862" cy="590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8117" name="Text Box 5"/>
          <p:cNvSpPr txBox="1">
            <a:spLocks noChangeArrowheads="1"/>
          </p:cNvSpPr>
          <p:nvPr/>
        </p:nvSpPr>
        <p:spPr bwMode="auto">
          <a:xfrm>
            <a:off x="6516688" y="4941888"/>
            <a:ext cx="1800225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endParaRPr lang="es-ES_tradnl">
              <a:latin typeface="Arial Black" pitchFamily="34" charset="0"/>
            </a:endParaRPr>
          </a:p>
          <a:p>
            <a:pPr algn="r" eaLnBrk="1" hangingPunct="1">
              <a:spcBef>
                <a:spcPct val="50000"/>
              </a:spcBef>
            </a:pPr>
            <a:r>
              <a:rPr lang="es-ES_tradnl">
                <a:latin typeface="Arial Black" pitchFamily="34" charset="0"/>
              </a:rPr>
              <a:t>Gracias </a:t>
            </a:r>
          </a:p>
        </p:txBody>
      </p:sp>
      <p:sp>
        <p:nvSpPr>
          <p:cNvPr id="218118" name="WordArt 6"/>
          <p:cNvSpPr>
            <a:spLocks noChangeArrowheads="1" noChangeShapeType="1" noTextEdit="1"/>
          </p:cNvSpPr>
          <p:nvPr/>
        </p:nvSpPr>
        <p:spPr bwMode="auto">
          <a:xfrm>
            <a:off x="684213" y="1125538"/>
            <a:ext cx="7921625" cy="3162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s-ES" sz="4400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"Ver después no vale, </a:t>
            </a:r>
          </a:p>
          <a:p>
            <a:r>
              <a:rPr lang="es-ES" sz="4400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       lo que vale es ver antes y estar preparados".</a:t>
            </a:r>
          </a:p>
          <a:p>
            <a:endParaRPr lang="es-ES" sz="4400" i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chemeClr val="tx2"/>
              </a:solidFill>
              <a:effectLst>
                <a:outerShdw dist="35921" dir="2700000" algn="ctr" rotWithShape="0">
                  <a:srgbClr val="808080"/>
                </a:outerShdw>
              </a:effectLst>
              <a:latin typeface="Arial Black"/>
            </a:endParaRPr>
          </a:p>
          <a:p>
            <a:r>
              <a:rPr lang="es-ES" sz="4400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                        José Martí.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8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8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8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8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7" grpId="0"/>
      <p:bldP spid="2181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Atributos de los Sistemas de Vigilancia</a:t>
            </a:r>
            <a:endParaRPr lang="es-E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158" y="2071678"/>
            <a:ext cx="8229600" cy="304324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s-ES" dirty="0" smtClean="0"/>
              <a:t>	Los atributos de los Sistemas de Vigilancia constituyen un grupo de cualidades o características que permiten a dichos sistemas cumplir los propósitos para los cuales fueron diseñados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Atributos de los Sistemas de Vigilancia</a:t>
            </a:r>
            <a:endParaRPr lang="es-ES" dirty="0"/>
          </a:p>
        </p:txBody>
      </p:sp>
      <p:sp>
        <p:nvSpPr>
          <p:cNvPr id="4" name="Marcador de Posição de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Sensibilidad</a:t>
            </a:r>
          </a:p>
          <a:p>
            <a:r>
              <a:rPr lang="es-ES" dirty="0" smtClean="0"/>
              <a:t>Especificidad</a:t>
            </a:r>
          </a:p>
          <a:p>
            <a:r>
              <a:rPr lang="es-ES" dirty="0" smtClean="0"/>
              <a:t>Representatividad</a:t>
            </a:r>
          </a:p>
          <a:p>
            <a:r>
              <a:rPr lang="es-ES" dirty="0" smtClean="0"/>
              <a:t>Oportunidad</a:t>
            </a:r>
          </a:p>
          <a:p>
            <a:r>
              <a:rPr lang="es-ES" dirty="0" smtClean="0"/>
              <a:t>Flexibilidad</a:t>
            </a:r>
          </a:p>
          <a:p>
            <a:r>
              <a:rPr lang="es-ES" dirty="0" smtClean="0"/>
              <a:t>Accesibilidad</a:t>
            </a:r>
          </a:p>
          <a:p>
            <a:r>
              <a:rPr lang="es-ES" dirty="0" smtClean="0"/>
              <a:t>Simplicidad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Atributos de los Sistemas de Vigilancia</a:t>
            </a:r>
            <a:endParaRPr lang="es-ES" dirty="0"/>
          </a:p>
        </p:txBody>
      </p:sp>
      <p:sp>
        <p:nvSpPr>
          <p:cNvPr id="4" name="Marcador de Posição de Conteú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600" dirty="0" smtClean="0">
                <a:latin typeface="Arial" pitchFamily="34" charset="0"/>
                <a:cs typeface="Arial" pitchFamily="34" charset="0"/>
              </a:rPr>
              <a:t>Sensibilidad:</a:t>
            </a:r>
          </a:p>
          <a:p>
            <a:pPr algn="just">
              <a:buNone/>
            </a:pPr>
            <a:r>
              <a:rPr lang="es-ES_tradnl" sz="3600" dirty="0" smtClean="0"/>
              <a:t>	</a:t>
            </a: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Representa la capacidad para detectar correctamente los casos que tienen una enfermedad dada o factor de riesgo determinado. Un sistema es más sensible mientras mayor sea el número de casos verdaderos que detecte, así como por su capacidad para detectar epidemias.</a:t>
            </a:r>
            <a:endParaRPr lang="es-ES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Atributos de los Sistemas de Vigilancia</a:t>
            </a:r>
            <a:endParaRPr lang="es-ES" dirty="0"/>
          </a:p>
        </p:txBody>
      </p:sp>
      <p:sp>
        <p:nvSpPr>
          <p:cNvPr id="4" name="Marcador de Posição de Conteú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600" dirty="0" smtClean="0">
                <a:latin typeface="Arial" pitchFamily="34" charset="0"/>
                <a:cs typeface="Arial" pitchFamily="34" charset="0"/>
              </a:rPr>
              <a:t>Especificidad:</a:t>
            </a:r>
          </a:p>
          <a:p>
            <a:pPr algn="just">
              <a:buNone/>
            </a:pPr>
            <a:r>
              <a:rPr lang="es-ES_tradnl" sz="3600" dirty="0" smtClean="0"/>
              <a:t>	</a:t>
            </a:r>
            <a:r>
              <a:rPr lang="es-ES_tradnl" sz="2800" dirty="0" smtClean="0"/>
              <a:t> </a:t>
            </a: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Es la capacidad para identificar correctamente a las personas que no están realmente enfermas de la afección que interesa vigilar, o que no poseen realmente el factor de riesgo que interesa. Es la capacidad de detectar los falsos positivos; cuando ésta es baja significa que la definición de caso ha sido poco exigente o poco precisa.</a:t>
            </a:r>
            <a:endParaRPr lang="es-ES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Atributos de los Sistemas de Vigilancia</a:t>
            </a:r>
            <a:endParaRPr lang="es-ES" dirty="0"/>
          </a:p>
        </p:txBody>
      </p:sp>
      <p:sp>
        <p:nvSpPr>
          <p:cNvPr id="4" name="Marcador de Posição de Conteú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600" dirty="0" smtClean="0">
                <a:latin typeface="Arial" pitchFamily="34" charset="0"/>
                <a:cs typeface="Arial" pitchFamily="34" charset="0"/>
              </a:rPr>
              <a:t>Representatividad:</a:t>
            </a:r>
          </a:p>
          <a:p>
            <a:pPr algn="just">
              <a:buNone/>
            </a:pPr>
            <a:r>
              <a:rPr lang="es-ES_tradnl" sz="3600" dirty="0" smtClean="0"/>
              <a:t>	</a:t>
            </a: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Corresponde a una variación de la sensibilidad y está asociada a su grado de cobertura en la población que interesa vigilar. Mientras mayor y más exacto en tiempo y espacio sea el registro de casos de los eventos de interés para el sistema, más representativo será.</a:t>
            </a:r>
            <a:endParaRPr lang="es-ES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Atributos de los Sistemas de Vigilancia</a:t>
            </a:r>
            <a:endParaRPr lang="es-ES" dirty="0"/>
          </a:p>
        </p:txBody>
      </p:sp>
      <p:sp>
        <p:nvSpPr>
          <p:cNvPr id="4" name="Marcador de Posição de Conteú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600" dirty="0" smtClean="0">
                <a:latin typeface="Arial" pitchFamily="34" charset="0"/>
                <a:cs typeface="Arial" pitchFamily="34" charset="0"/>
              </a:rPr>
              <a:t>Oportunidad:</a:t>
            </a:r>
          </a:p>
          <a:p>
            <a:pPr algn="just">
              <a:buNone/>
            </a:pPr>
            <a:r>
              <a:rPr lang="es-ES_tradnl" sz="3600" dirty="0" smtClean="0"/>
              <a:t>	</a:t>
            </a:r>
            <a:r>
              <a:rPr lang="es-ES_tradnl" sz="2800" dirty="0" smtClean="0"/>
              <a:t> </a:t>
            </a: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Es tanto el lapso que transcurre entre la ocurrencia del evento objeto de vigilancia y la recepción de la notificación del evento, como el que transcurre entre el momento en que el sistema detecta los hechos y aquel en que se transforman las sugerencias en medidas de control y prevención.</a:t>
            </a:r>
            <a:endParaRPr lang="es-ES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Atributos de los Sistemas de Vigilancia</a:t>
            </a:r>
            <a:endParaRPr lang="es-ES" dirty="0"/>
          </a:p>
        </p:txBody>
      </p:sp>
      <p:sp>
        <p:nvSpPr>
          <p:cNvPr id="4" name="Marcador de Posição de Conteú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600" dirty="0" smtClean="0">
                <a:latin typeface="Arial" pitchFamily="34" charset="0"/>
                <a:cs typeface="Arial" pitchFamily="34" charset="0"/>
              </a:rPr>
              <a:t>Flexibilidad:</a:t>
            </a:r>
          </a:p>
          <a:p>
            <a:pPr algn="just">
              <a:buNone/>
            </a:pPr>
            <a:r>
              <a:rPr lang="es-ES_tradnl" sz="3600" dirty="0" smtClean="0"/>
              <a:t>		</a:t>
            </a:r>
            <a:r>
              <a:rPr lang="es-ES_tradnl" sz="2800" dirty="0" smtClean="0"/>
              <a:t>Es la capacidad de un sistema de vigilancia de acomodarse a exigencias nuevas dentro del propio sistema. </a:t>
            </a:r>
            <a:endParaRPr lang="es-ES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523</Words>
  <Application>Microsoft Office PowerPoint</Application>
  <PresentationFormat>Apresentação no Ecrã (4:3)</PresentationFormat>
  <Paragraphs>112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22</vt:i4>
      </vt:variant>
    </vt:vector>
  </HeadingPairs>
  <TitlesOfParts>
    <vt:vector size="23" baseType="lpstr">
      <vt:lpstr>Tema do Office</vt:lpstr>
      <vt:lpstr>Curso: Vigilancia Epidemiológica</vt:lpstr>
      <vt:lpstr>Literatura Docente</vt:lpstr>
      <vt:lpstr>Atributos de los Sistemas de Vigilancia</vt:lpstr>
      <vt:lpstr>Atributos de los Sistemas de Vigilancia</vt:lpstr>
      <vt:lpstr>Atributos de los Sistemas de Vigilancia</vt:lpstr>
      <vt:lpstr>Atributos de los Sistemas de Vigilancia</vt:lpstr>
      <vt:lpstr>Atributos de los Sistemas de Vigilancia</vt:lpstr>
      <vt:lpstr>Atributos de los Sistemas de Vigilancia</vt:lpstr>
      <vt:lpstr>Atributos de los Sistemas de Vigilancia</vt:lpstr>
      <vt:lpstr>Atributos de los Sistemas de Vigilancia</vt:lpstr>
      <vt:lpstr>Atributos de los Sistemas de Vigilancia</vt:lpstr>
      <vt:lpstr>Subsistemas básicos. </vt:lpstr>
      <vt:lpstr>Subsistema de diagnóstico clínico. (Criterio de caso) </vt:lpstr>
      <vt:lpstr>Subsistema de diagnóstico de Laboratorio.</vt:lpstr>
      <vt:lpstr>Subsistema Estadístico.</vt:lpstr>
      <vt:lpstr>Subsistema Epidemiológico.</vt:lpstr>
      <vt:lpstr>Subsistema Técnico - Material .</vt:lpstr>
      <vt:lpstr>Subsistema Comunitario. </vt:lpstr>
      <vt:lpstr>En general todos los subsistemas deberán responder a las siguientes interrogantes:</vt:lpstr>
      <vt:lpstr>Evaluación de los Sistemas de Vigilancia.</vt:lpstr>
      <vt:lpstr>Evaluación de los Sistemas de Vigilancia.</vt:lpstr>
      <vt:lpstr>Diapositivo 22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HP1</dc:creator>
  <cp:lastModifiedBy>HP1</cp:lastModifiedBy>
  <cp:revision>24</cp:revision>
  <dcterms:created xsi:type="dcterms:W3CDTF">2023-03-03T21:24:02Z</dcterms:created>
  <dcterms:modified xsi:type="dcterms:W3CDTF">2023-03-06T11:29:46Z</dcterms:modified>
</cp:coreProperties>
</file>