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ylorandfranci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smtClean="0"/>
              <a:t>Bibliografía Básica.</a:t>
            </a:r>
            <a:endParaRPr lang="es-ES" smtClean="0"/>
          </a:p>
        </p:txBody>
      </p:sp>
      <p:sp>
        <p:nvSpPr>
          <p:cNvPr id="5632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Kathleen Mahan L., Sylvia Escott-Stump, Janice L. Raymond. </a:t>
            </a:r>
            <a:r>
              <a:rPr lang="es-ES" sz="2400" smtClean="0"/>
              <a:t>Krause Dietoterapia. Elsevier España, S.L. 2013</a:t>
            </a:r>
          </a:p>
          <a:p>
            <a:r>
              <a:rPr lang="es-ES" sz="2400" smtClean="0"/>
              <a:t>Martin C, Díaz J, Motilla T, Martínez P.  Nutrición y dietética. Ediciones DAE, Madrid. </a:t>
            </a:r>
            <a:r>
              <a:rPr lang="es-MX" sz="2400" smtClean="0"/>
              <a:t>2da ed. 2002.</a:t>
            </a:r>
            <a:endParaRPr lang="es-ES" sz="2400" smtClean="0"/>
          </a:p>
          <a:p>
            <a:r>
              <a:rPr lang="es-ES" sz="2400" smtClean="0"/>
              <a:t>Waitzberg D L. Nutrición oral, enteral y parenteral en la práctica clínica. </a:t>
            </a:r>
            <a:r>
              <a:rPr lang="es-MX" sz="2400" smtClean="0"/>
              <a:t>Editora Atheneu,  Sao Paulo. 3ra ed. 2001.</a:t>
            </a:r>
            <a:endParaRPr lang="es-ES" sz="2400" smtClean="0"/>
          </a:p>
          <a:p>
            <a:r>
              <a:rPr lang="es-MX" sz="2400" smtClean="0"/>
              <a:t>Hernández M, Sastre A. Tratado de Nutrición. Ediciones Díaz de Santos, S.A. Madrid.1999.</a:t>
            </a:r>
            <a:endParaRPr lang="es-ES" sz="2400" smtClean="0"/>
          </a:p>
          <a:p>
            <a:pPr>
              <a:buFont typeface="Arial" charset="0"/>
              <a:buNone/>
            </a:pPr>
            <a:endParaRPr lang="es-E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u="sng" smtClean="0"/>
              <a:t>Bibliografía complementaria.</a:t>
            </a:r>
            <a:endParaRPr lang="es-ES" smtClean="0"/>
          </a:p>
        </p:txBody>
      </p:sp>
      <p:sp>
        <p:nvSpPr>
          <p:cNvPr id="5734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smtClean="0"/>
              <a:t>Planas M. Importancia de la nutrición en el perioperatorio  Rev. Novartis. </a:t>
            </a:r>
            <a:r>
              <a:rPr lang="en-US" sz="2000" smtClean="0"/>
              <a:t>Barcelona.2004.</a:t>
            </a:r>
            <a:endParaRPr lang="es-ES" sz="2000" smtClean="0"/>
          </a:p>
          <a:p>
            <a:r>
              <a:rPr lang="en-US" sz="2000" smtClean="0"/>
              <a:t>Crohn's  Disease. Alternative Medicine Review.  2004; 9 (4):375-400.</a:t>
            </a:r>
            <a:endParaRPr lang="es-ES" sz="2000" smtClean="0"/>
          </a:p>
          <a:p>
            <a:r>
              <a:rPr lang="en-US" sz="2000" smtClean="0"/>
              <a:t>Campos FG. Pharmacological  Nutrition in Inflamatory Bowel Disease. </a:t>
            </a:r>
            <a:r>
              <a:rPr lang="es-MX" sz="2000" smtClean="0"/>
              <a:t>Nutr. Hosp 2003; 18: 57-64.</a:t>
            </a:r>
            <a:endParaRPr lang="es-ES" sz="2000" smtClean="0"/>
          </a:p>
          <a:p>
            <a:r>
              <a:rPr lang="es-ES" sz="2000" smtClean="0"/>
              <a:t>Moreira V, Ramos F, López A. Nutrición y dieta en la Enfermedades digestivas. En : Las Enfermedades Digestivas Explicadas al Paciente. Ediciones Mc Graw-Hill. </a:t>
            </a:r>
            <a:r>
              <a:rPr lang="es-MX" sz="2000" smtClean="0"/>
              <a:t>Interamericana. 2001</a:t>
            </a:r>
            <a:endParaRPr lang="es-ES" sz="2000" smtClean="0"/>
          </a:p>
          <a:p>
            <a:r>
              <a:rPr lang="es-MX" sz="2000" smtClean="0"/>
              <a:t>Nelson J, Moxness K, Jensen M D, Gastirieau  C.  </a:t>
            </a:r>
            <a:r>
              <a:rPr lang="es-ES" sz="2000" smtClean="0"/>
              <a:t>Dietética y Nutrición. Manual de la Clínica Mayo. Ediciones Harcourt Brace. </a:t>
            </a:r>
            <a:r>
              <a:rPr lang="es-MX" sz="2000" smtClean="0"/>
              <a:t>8va ed. 2002.</a:t>
            </a:r>
            <a:endParaRPr lang="es-ES" sz="2000" smtClean="0"/>
          </a:p>
          <a:p>
            <a:r>
              <a:rPr lang="es-ES" sz="2000" smtClean="0"/>
              <a:t>León M, Celaya S. Recomendaciones Nutricionales al Alta Hospitalaria. </a:t>
            </a:r>
            <a:r>
              <a:rPr lang="en-US" sz="2000" smtClean="0"/>
              <a:t>Editora  You&amp;Us S.A. 2001.</a:t>
            </a:r>
            <a:endParaRPr lang="es-ES" sz="2000" smtClean="0"/>
          </a:p>
          <a:p>
            <a:endParaRPr lang="es-ES" smtClean="0"/>
          </a:p>
          <a:p>
            <a:endParaRPr lang="es-E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ES" sz="2000" dirty="0" err="1" smtClean="0">
                <a:latin typeface="+mj-lt"/>
              </a:rPr>
              <a:t>Bhaskar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Banerjee</a:t>
            </a:r>
            <a:r>
              <a:rPr lang="es-ES" sz="2000" dirty="0" smtClean="0">
                <a:latin typeface="+mj-lt"/>
              </a:rPr>
              <a:t>. </a:t>
            </a:r>
            <a:r>
              <a:rPr lang="en-US" sz="2000" dirty="0" smtClean="0">
                <a:latin typeface="+mj-lt"/>
              </a:rPr>
              <a:t>Nutritional Management of Digestive Disorders. </a:t>
            </a:r>
            <a:r>
              <a:rPr lang="es-ES" sz="2000" dirty="0" smtClean="0">
                <a:latin typeface="+mj-lt"/>
              </a:rPr>
              <a:t>Ed. Taylor &amp; Francis </a:t>
            </a:r>
            <a:r>
              <a:rPr lang="es-ES" sz="2000" dirty="0" err="1" smtClean="0">
                <a:latin typeface="+mj-lt"/>
              </a:rPr>
              <a:t>Group</a:t>
            </a:r>
            <a:r>
              <a:rPr lang="es-ES" sz="2000" dirty="0" smtClean="0">
                <a:latin typeface="+mj-lt"/>
              </a:rPr>
              <a:t>. London, New York 2011. </a:t>
            </a:r>
            <a:r>
              <a:rPr lang="es-ES" sz="2000" dirty="0" err="1" smtClean="0">
                <a:latin typeface="+mj-lt"/>
              </a:rPr>
              <a:t>Available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from</a:t>
            </a:r>
            <a:r>
              <a:rPr lang="es-ES" sz="2000" dirty="0" smtClean="0">
                <a:latin typeface="+mj-lt"/>
              </a:rPr>
              <a:t>: </a:t>
            </a:r>
            <a:r>
              <a:rPr lang="es-ES" sz="2000" dirty="0" smtClean="0">
                <a:latin typeface="+mj-lt"/>
                <a:hlinkClick r:id="rId2"/>
              </a:rPr>
              <a:t>http://www.taylorandfrancis.com</a:t>
            </a:r>
            <a:r>
              <a:rPr lang="es-ES" sz="2000" dirty="0" smtClean="0">
                <a:latin typeface="+mj-lt"/>
              </a:rPr>
              <a:t> </a:t>
            </a:r>
          </a:p>
          <a:p>
            <a:pPr>
              <a:defRPr/>
            </a:pPr>
            <a:r>
              <a:rPr lang="de-DE" sz="2000" dirty="0" smtClean="0"/>
              <a:t>Gottschlich MM, Fuhrman MP, Fuhrman KA, Holcombe BJ, Seidner DL. </a:t>
            </a:r>
            <a:r>
              <a:rPr lang="en-GB" sz="2000" dirty="0" smtClean="0"/>
              <a:t>The science and practice of nutrition support, American Society for </a:t>
            </a:r>
            <a:r>
              <a:rPr lang="en-GB" sz="2000" dirty="0" err="1" smtClean="0"/>
              <a:t>Parenteral</a:t>
            </a:r>
            <a:r>
              <a:rPr lang="en-GB" sz="2000" dirty="0" smtClean="0"/>
              <a:t> and </a:t>
            </a:r>
            <a:r>
              <a:rPr lang="en-GB" sz="2000" dirty="0" err="1" smtClean="0"/>
              <a:t>Enteral</a:t>
            </a:r>
            <a:r>
              <a:rPr lang="en-GB" sz="2000" dirty="0" smtClean="0"/>
              <a:t> Nutrition. Ed. Iowa: Kendall/Hunt; 2001.</a:t>
            </a:r>
            <a:endParaRPr lang="es-ES" sz="2000" dirty="0" smtClean="0"/>
          </a:p>
          <a:p>
            <a:pPr>
              <a:defRPr/>
            </a:pPr>
            <a:r>
              <a:rPr lang="en-US" sz="2000" dirty="0" smtClean="0"/>
              <a:t>American Society for </a:t>
            </a:r>
            <a:r>
              <a:rPr lang="en-US" sz="2000" dirty="0" err="1" smtClean="0"/>
              <a:t>parenteral</a:t>
            </a:r>
            <a:r>
              <a:rPr lang="en-US" sz="2000" dirty="0" smtClean="0"/>
              <a:t> and </a:t>
            </a:r>
            <a:r>
              <a:rPr lang="en-US" sz="2000" dirty="0" err="1" smtClean="0"/>
              <a:t>enteral</a:t>
            </a:r>
            <a:r>
              <a:rPr lang="en-US" sz="2000" dirty="0" smtClean="0"/>
              <a:t>. </a:t>
            </a:r>
            <a:r>
              <a:rPr lang="en-US" sz="2000" dirty="0" err="1" smtClean="0"/>
              <a:t>Nutrición</a:t>
            </a:r>
            <a:r>
              <a:rPr lang="en-US" sz="2000" dirty="0" smtClean="0"/>
              <a:t>. Guidelines for the use of </a:t>
            </a:r>
            <a:r>
              <a:rPr lang="en-US" sz="2000" dirty="0" err="1" smtClean="0"/>
              <a:t>parenteral</a:t>
            </a:r>
            <a:r>
              <a:rPr lang="en-US" sz="2000" dirty="0" smtClean="0"/>
              <a:t> and </a:t>
            </a:r>
            <a:r>
              <a:rPr lang="en-US" sz="2000" dirty="0" err="1" smtClean="0"/>
              <a:t>enteral</a:t>
            </a:r>
            <a:r>
              <a:rPr lang="en-US" sz="2000" dirty="0" smtClean="0"/>
              <a:t> nutrition and adults and pediatric patients. </a:t>
            </a:r>
            <a:r>
              <a:rPr lang="en-GB" sz="2000" dirty="0" smtClean="0"/>
              <a:t>J Pen 1993:17(4 </a:t>
            </a:r>
            <a:r>
              <a:rPr lang="en-GB" sz="2000" dirty="0" err="1" smtClean="0"/>
              <a:t>Supl</a:t>
            </a:r>
            <a:r>
              <a:rPr lang="en-GB" sz="2000" dirty="0" smtClean="0"/>
              <a:t>) 5sa-6sa (III).</a:t>
            </a:r>
            <a:endParaRPr lang="es-ES" sz="2000" dirty="0" smtClean="0"/>
          </a:p>
          <a:p>
            <a:pPr>
              <a:defRPr/>
            </a:pPr>
            <a:r>
              <a:rPr lang="en-US" sz="2000" dirty="0" smtClean="0"/>
              <a:t>Bader B. Herbal therapy what  I </a:t>
            </a:r>
            <a:r>
              <a:rPr lang="en-US" sz="2000" dirty="0" err="1" smtClean="0"/>
              <a:t>clinican</a:t>
            </a:r>
            <a:r>
              <a:rPr lang="en-US" sz="2000" dirty="0" smtClean="0"/>
              <a:t> needs to know to </a:t>
            </a:r>
            <a:r>
              <a:rPr lang="en-US" sz="2000" dirty="0" err="1" smtClean="0"/>
              <a:t>couried</a:t>
            </a:r>
            <a:r>
              <a:rPr lang="en-US" sz="2000" dirty="0" smtClean="0"/>
              <a:t> patients effectively. </a:t>
            </a:r>
            <a:r>
              <a:rPr lang="es-ES" sz="2000" dirty="0" smtClean="0"/>
              <a:t>Mayo </a:t>
            </a:r>
            <a:r>
              <a:rPr lang="es-ES" sz="2000" dirty="0" err="1" smtClean="0"/>
              <a:t>Clin</a:t>
            </a:r>
            <a:r>
              <a:rPr lang="es-ES" sz="2000" dirty="0" smtClean="0"/>
              <a:t> </a:t>
            </a:r>
            <a:r>
              <a:rPr lang="es-ES" sz="2000" dirty="0" err="1" smtClean="0"/>
              <a:t>Prod</a:t>
            </a:r>
            <a:r>
              <a:rPr lang="es-ES" sz="2000" dirty="0" smtClean="0"/>
              <a:t> 2000:75:835-841</a:t>
            </a:r>
          </a:p>
          <a:p>
            <a:pPr>
              <a:defRPr/>
            </a:pPr>
            <a:r>
              <a:rPr lang="en-US" sz="2000" dirty="0" smtClean="0"/>
              <a:t>Fleck A. Acute phase response implication for nutrition and recovery. Nutrition 1988;4:109-117</a:t>
            </a:r>
            <a:endParaRPr lang="es-ES" sz="2000" dirty="0" smtClean="0"/>
          </a:p>
          <a:p>
            <a:pPr>
              <a:defRPr/>
            </a:pPr>
            <a:endParaRPr lang="es-ES" sz="20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smtClean="0"/>
          </a:p>
        </p:txBody>
      </p:sp>
      <p:sp>
        <p:nvSpPr>
          <p:cNvPr id="5939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Edes TE, Walk BE, Austin JL. Diarrhea in tube-Fed patients: Feeding formula not necessary the cause. Am. J. Med. 1990:88:91-93</a:t>
            </a:r>
            <a:endParaRPr lang="es-ES" sz="2000" smtClean="0"/>
          </a:p>
          <a:p>
            <a:r>
              <a:rPr lang="pt-BR" sz="2000" smtClean="0"/>
              <a:t>Meclave S A, Snider H L . </a:t>
            </a:r>
            <a:r>
              <a:rPr lang="en-US" sz="2000" smtClean="0"/>
              <a:t>Use of indirect calorimetry in clinical nutrition. </a:t>
            </a:r>
            <a:r>
              <a:rPr lang="fr-FR" sz="2000" smtClean="0"/>
              <a:t>Nutrit Clin.  Pract 1992 :7 :207-221</a:t>
            </a:r>
            <a:endParaRPr lang="es-ES" sz="2000" smtClean="0"/>
          </a:p>
          <a:p>
            <a:r>
              <a:rPr lang="es-ES" sz="2000" smtClean="0"/>
              <a:t>Waitzberg DL. Nutricion oral, enteral y parenteral en la práctica Clínica. </a:t>
            </a:r>
            <a:r>
              <a:rPr lang="en-US" sz="2000" smtClean="0"/>
              <a:t>Ed Athenev. 3ra ed. 2001</a:t>
            </a:r>
            <a:endParaRPr lang="es-ES" sz="2000" smtClean="0"/>
          </a:p>
          <a:p>
            <a:r>
              <a:rPr lang="es-ES" sz="2000" smtClean="0"/>
              <a:t>León M, Celaya S. Manual de recomendaciones nutricionales al alta hospitalaria. </a:t>
            </a:r>
            <a:r>
              <a:rPr lang="pt-BR" sz="2000" smtClean="0"/>
              <a:t>Ed you &amp; Vs S.A. 1era Ed. 2001</a:t>
            </a:r>
            <a:endParaRPr lang="es-ES" sz="2000" smtClean="0"/>
          </a:p>
          <a:p>
            <a:r>
              <a:rPr lang="pt-BR" sz="2000" smtClean="0"/>
              <a:t>Mora R J. Soporte Nutricional especial. </a:t>
            </a:r>
            <a:r>
              <a:rPr lang="es-ES" sz="2000" smtClean="0"/>
              <a:t>Ed. Panamericana. 2da Ed. 1998</a:t>
            </a:r>
          </a:p>
          <a:p>
            <a:r>
              <a:rPr lang="es-ES" sz="2000" smtClean="0"/>
              <a:t>Moreira V F. Las enfermedades digestivas explicadas al paciente. Ed. Mc Graw hill-Interamericana. 1era Ed. 2001</a:t>
            </a:r>
            <a:endParaRPr lang="es-ES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PresentationFormat>Presentación en pantalla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Bibliografía Básica.</vt:lpstr>
      <vt:lpstr>Bibliografía complementaria.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Bibliografía Básica.</dc:title>
  <dc:creator>Usuario</dc:creator>
  <cp:lastModifiedBy>Usuario</cp:lastModifiedBy>
  <cp:revision>1</cp:revision>
  <dcterms:created xsi:type="dcterms:W3CDTF">2021-03-08T15:09:13Z</dcterms:created>
  <dcterms:modified xsi:type="dcterms:W3CDTF">2021-03-08T15:09:35Z</dcterms:modified>
</cp:coreProperties>
</file>