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316" r:id="rId2"/>
    <p:sldId id="322" r:id="rId3"/>
    <p:sldId id="347" r:id="rId4"/>
    <p:sldId id="350" r:id="rId5"/>
    <p:sldId id="355" r:id="rId6"/>
    <p:sldId id="352" r:id="rId7"/>
    <p:sldId id="351" r:id="rId8"/>
    <p:sldId id="257" r:id="rId9"/>
    <p:sldId id="357" r:id="rId10"/>
    <p:sldId id="279" r:id="rId11"/>
    <p:sldId id="280" r:id="rId12"/>
    <p:sldId id="259" r:id="rId13"/>
    <p:sldId id="281" r:id="rId14"/>
    <p:sldId id="284" r:id="rId15"/>
    <p:sldId id="260" r:id="rId16"/>
    <p:sldId id="330" r:id="rId17"/>
    <p:sldId id="286" r:id="rId18"/>
    <p:sldId id="331" r:id="rId19"/>
    <p:sldId id="288" r:id="rId20"/>
    <p:sldId id="290" r:id="rId21"/>
    <p:sldId id="333" r:id="rId22"/>
    <p:sldId id="359" r:id="rId23"/>
    <p:sldId id="313" r:id="rId24"/>
    <p:sldId id="291" r:id="rId25"/>
    <p:sldId id="315" r:id="rId26"/>
    <p:sldId id="293" r:id="rId27"/>
    <p:sldId id="294" r:id="rId28"/>
    <p:sldId id="314" r:id="rId29"/>
    <p:sldId id="297" r:id="rId30"/>
    <p:sldId id="343" r:id="rId31"/>
    <p:sldId id="300" r:id="rId32"/>
    <p:sldId id="301" r:id="rId33"/>
    <p:sldId id="302" r:id="rId34"/>
    <p:sldId id="272" r:id="rId35"/>
    <p:sldId id="305" r:id="rId36"/>
    <p:sldId id="306" r:id="rId37"/>
    <p:sldId id="360" r:id="rId38"/>
    <p:sldId id="307" r:id="rId39"/>
    <p:sldId id="324" r:id="rId40"/>
    <p:sldId id="310" r:id="rId41"/>
    <p:sldId id="265" r:id="rId42"/>
    <p:sldId id="327" r:id="rId43"/>
    <p:sldId id="364" r:id="rId44"/>
    <p:sldId id="349" r:id="rId45"/>
    <p:sldId id="346" r:id="rId46"/>
    <p:sldId id="348" r:id="rId47"/>
    <p:sldId id="362" r:id="rId48"/>
    <p:sldId id="361" r:id="rId49"/>
    <p:sldId id="363" r:id="rId50"/>
    <p:sldId id="342" r:id="rId51"/>
  </p:sldIdLst>
  <p:sldSz cx="24123650" cy="14041438"/>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914400" indent="-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830388" indent="-9159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746375" indent="-137477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3662363" indent="-183356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423">
          <p15:clr>
            <a:srgbClr val="A4A3A4"/>
          </p15:clr>
        </p15:guide>
        <p15:guide id="2" pos="75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6F9"/>
    <a:srgbClr val="FF6600"/>
    <a:srgbClr val="FF3300"/>
    <a:srgbClr val="FFFF99"/>
    <a:srgbClr val="FF00FF"/>
    <a:srgbClr val="FFCC99"/>
    <a:srgbClr val="CDC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89165" autoAdjust="0"/>
  </p:normalViewPr>
  <p:slideViewPr>
    <p:cSldViewPr snapToGrid="0">
      <p:cViewPr varScale="1">
        <p:scale>
          <a:sx n="40" d="100"/>
          <a:sy n="40" d="100"/>
        </p:scale>
        <p:origin x="600" y="90"/>
      </p:cViewPr>
      <p:guideLst>
        <p:guide orient="horz" pos="4423"/>
        <p:guide pos="75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BA26639-9480-4AA2-89B1-4D7299A89AAA}" type="datetimeFigureOut">
              <a:rPr lang="es-ES"/>
              <a:pPr>
                <a:defRPr/>
              </a:pPr>
              <a:t>06/03/2023</a:t>
            </a:fld>
            <a:endParaRPr lang="es-ES"/>
          </a:p>
        </p:txBody>
      </p:sp>
      <p:sp>
        <p:nvSpPr>
          <p:cNvPr id="4" name="Marcador de imagen de diapositiva 3"/>
          <p:cNvSpPr>
            <a:spLocks noGrp="1" noRot="1" noChangeAspect="1"/>
          </p:cNvSpPr>
          <p:nvPr>
            <p:ph type="sldImg" idx="2"/>
          </p:nvPr>
        </p:nvSpPr>
        <p:spPr>
          <a:xfrm>
            <a:off x="777875" y="1143000"/>
            <a:ext cx="5302250" cy="30861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2DF995C-3077-454E-9979-157316C86B7D}"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mn-lt"/>
        <a:ea typeface="+mn-ea"/>
        <a:cs typeface="+mn-cs"/>
      </a:defRPr>
    </a:lvl1pPr>
    <a:lvl2pPr marL="914400" algn="l" rtl="0" eaLnBrk="0" fontAlgn="base" hangingPunct="0">
      <a:spcBef>
        <a:spcPct val="30000"/>
      </a:spcBef>
      <a:spcAft>
        <a:spcPct val="0"/>
      </a:spcAft>
      <a:defRPr sz="2400" kern="1200">
        <a:solidFill>
          <a:schemeClr val="tx1"/>
        </a:solidFill>
        <a:latin typeface="+mn-lt"/>
        <a:ea typeface="+mn-ea"/>
        <a:cs typeface="+mn-cs"/>
      </a:defRPr>
    </a:lvl2pPr>
    <a:lvl3pPr marL="1830388" algn="l" rtl="0" eaLnBrk="0" fontAlgn="base" hangingPunct="0">
      <a:spcBef>
        <a:spcPct val="30000"/>
      </a:spcBef>
      <a:spcAft>
        <a:spcPct val="0"/>
      </a:spcAft>
      <a:defRPr sz="2400" kern="1200">
        <a:solidFill>
          <a:schemeClr val="tx1"/>
        </a:solidFill>
        <a:latin typeface="+mn-lt"/>
        <a:ea typeface="+mn-ea"/>
        <a:cs typeface="+mn-cs"/>
      </a:defRPr>
    </a:lvl3pPr>
    <a:lvl4pPr marL="2746375" algn="l" rtl="0" eaLnBrk="0" fontAlgn="base" hangingPunct="0">
      <a:spcBef>
        <a:spcPct val="30000"/>
      </a:spcBef>
      <a:spcAft>
        <a:spcPct val="0"/>
      </a:spcAft>
      <a:defRPr sz="2400" kern="1200">
        <a:solidFill>
          <a:schemeClr val="tx1"/>
        </a:solidFill>
        <a:latin typeface="+mn-lt"/>
        <a:ea typeface="+mn-ea"/>
        <a:cs typeface="+mn-cs"/>
      </a:defRPr>
    </a:lvl4pPr>
    <a:lvl5pPr marL="3662363" algn="l" rtl="0" eaLnBrk="0" fontAlgn="base" hangingPunct="0">
      <a:spcBef>
        <a:spcPct val="30000"/>
      </a:spcBef>
      <a:spcAft>
        <a:spcPct val="0"/>
      </a:spcAft>
      <a:defRPr sz="2400" kern="1200">
        <a:solidFill>
          <a:schemeClr val="tx1"/>
        </a:solidFill>
        <a:latin typeface="+mn-lt"/>
        <a:ea typeface="+mn-ea"/>
        <a:cs typeface="+mn-cs"/>
      </a:defRPr>
    </a:lvl5pPr>
    <a:lvl6pPr marL="4579772" algn="l" defTabSz="1831909" rtl="0" eaLnBrk="1" latinLnBrk="0" hangingPunct="1">
      <a:defRPr sz="2400" kern="1200">
        <a:solidFill>
          <a:schemeClr val="tx1"/>
        </a:solidFill>
        <a:latin typeface="+mn-lt"/>
        <a:ea typeface="+mn-ea"/>
        <a:cs typeface="+mn-cs"/>
      </a:defRPr>
    </a:lvl6pPr>
    <a:lvl7pPr marL="5495727" algn="l" defTabSz="1831909" rtl="0" eaLnBrk="1" latinLnBrk="0" hangingPunct="1">
      <a:defRPr sz="2400" kern="1200">
        <a:solidFill>
          <a:schemeClr val="tx1"/>
        </a:solidFill>
        <a:latin typeface="+mn-lt"/>
        <a:ea typeface="+mn-ea"/>
        <a:cs typeface="+mn-cs"/>
      </a:defRPr>
    </a:lvl7pPr>
    <a:lvl8pPr marL="6411681" algn="l" defTabSz="1831909" rtl="0" eaLnBrk="1" latinLnBrk="0" hangingPunct="1">
      <a:defRPr sz="2400" kern="1200">
        <a:solidFill>
          <a:schemeClr val="tx1"/>
        </a:solidFill>
        <a:latin typeface="+mn-lt"/>
        <a:ea typeface="+mn-ea"/>
        <a:cs typeface="+mn-cs"/>
      </a:defRPr>
    </a:lvl8pPr>
    <a:lvl9pPr marL="7327636" algn="l" defTabSz="18319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658729-F87E-470A-B623-89B4B6DB4702}" type="slidenum">
              <a:rPr lang="es-ES" altLang="es-ES"/>
              <a:pPr/>
              <a:t>1</a:t>
            </a:fld>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smtClean="0"/>
              <a:t>Así, cuando un ácido débil se administra por vía oral, al llegar al estómago, el equilibrio se desplaza hacia la forma no ionizada, y se establece un gradiente de concentración entre el estómago y el plasma, difundiendo la forma no ionizada hacia el plasma hasta que se alcanza el equilibrio (la forma no ionizada es la que difunde con mayor facilidad). En el plasma se establece también un equilibrio entre la forma no ionizada y la ionizada, pero debido a su pH (7,4) el equilibrio se desplaza hacia la forma ionizada; la concentración del fármaco en forma ionizada es mayor en el plasma que en la luz del estómago.</a:t>
            </a:r>
          </a:p>
        </p:txBody>
      </p:sp>
      <p:sp>
        <p:nvSpPr>
          <p:cNvPr id="634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3F61D2-DF89-4890-867E-32777BF4D77F}" type="slidenum">
              <a:rPr lang="es-ES" altLang="es-ES"/>
              <a:pPr/>
              <a:t>15</a:t>
            </a:fld>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645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ABA2566-C1EB-4E05-A641-84D5420CC0C2}" type="slidenum">
              <a:rPr lang="es-ES" altLang="es-ES"/>
              <a:pPr/>
              <a:t>16</a:t>
            </a:fld>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655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F0338E-5FDA-43B1-A39B-E38D3A70DEA0}" type="slidenum">
              <a:rPr lang="es-ES" altLang="es-ES"/>
              <a:pPr/>
              <a:t>22</a:t>
            </a:fld>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C520FB-24B8-4721-896D-06F640179061}" type="slidenum">
              <a:rPr lang="es-ES" altLang="es-ES"/>
              <a:pPr/>
              <a:t>23</a:t>
            </a:fld>
            <a:endParaRPr lang="es-ES" altLang="es-E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ES" smtClean="0"/>
              <a:t>La mayoría de los fármacos que se administran por vía oral se absorben en el intestino, pero algunos pueden absorberse en el estómago. Los preparados sólidos deben desintegrarse y disolverse en el contenido líquido gastrointestinal antes de su absorción, después pasan a la circulación portal y de ahí a las venas pulmonares para distribuirse hacia su sitio de acción.</a:t>
            </a:r>
          </a:p>
          <a:p>
            <a:pPr algn="just">
              <a:lnSpc>
                <a:spcPct val="140000"/>
              </a:lnSpc>
              <a:spcBef>
                <a:spcPct val="50000"/>
              </a:spcBef>
            </a:pPr>
            <a:r>
              <a:rPr lang="es-ES_tradnl" altLang="es-ES" smtClean="0"/>
              <a:t>La proporción de medicamento que pasa hacia la circulación sistémica y es distribuida hacia los sitios de acción después de haber sido administrada por vía oral, se denomina biodisponibilidad.</a:t>
            </a:r>
            <a:endParaRPr lang="es-ES"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6F448A-F805-4819-8811-AD4BEF53D92E}" type="slidenum">
              <a:rPr lang="es-ES" altLang="es-ES"/>
              <a:pPr/>
              <a:t>25</a:t>
            </a:fld>
            <a:endParaRPr lang="es-ES" altLang="es-E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50000"/>
              </a:spcBef>
            </a:pPr>
            <a:r>
              <a:rPr lang="es-ES_tradnl" altLang="es-ES" smtClean="0"/>
              <a:t>Algunos fármacos pueden sufrir inactivación antes de alcanzar la circulación sistémica, disminuyendo su biodisponibilidad. Este fenómeno puede ocurrir en el hígado o en el intestino y se denomina metabolismo o efecto del primer paso. Por eso, los medicamentos que sufren un importante efecto del primer paso necesitan dosis superiores cuando se administran por vía oral en comparación con otras vías. Ejemplos de estos serían:</a:t>
            </a:r>
            <a:endParaRPr lang="es-ES"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smtClean="0"/>
              <a:t>Por vía rectal la absorción es irregular y se evita parcialmente el efecto de primer paso debido a que la ampolla rectal tien doble irrigación, en la mitad inferior el drenaje venoso va a dar a la cava y de aqhi a circulación sistémica pero la porción superior de la ampolla rectal y el sigmoides drena a la porta por tanto el fármaco pasa primero por el hígado.</a:t>
            </a:r>
          </a:p>
        </p:txBody>
      </p:sp>
      <p:sp>
        <p:nvSpPr>
          <p:cNvPr id="686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FC1B0-84BF-40AE-B817-26F002815EC8}" type="slidenum">
              <a:rPr lang="es-ES" altLang="es-ES"/>
              <a:pPr/>
              <a:t>26</a:t>
            </a:fld>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A0FEEC-B026-4002-9F5A-84F543B9C168}" type="slidenum">
              <a:rPr lang="es-ES" altLang="es-ES"/>
              <a:pPr/>
              <a:t>34</a:t>
            </a:fld>
            <a:endParaRPr lang="es-ES" altLang="es-E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50000"/>
              </a:spcBef>
            </a:pPr>
            <a:r>
              <a:rPr lang="es-ES_tradnl" altLang="es-ES" smtClean="0">
                <a:solidFill>
                  <a:srgbClr val="FFFF66"/>
                </a:solidFill>
              </a:rPr>
              <a:t>Los fármacos se eliminan del organismo por dos mecanismos fundamentales: metabolismo hepático y excreción renal</a:t>
            </a:r>
            <a:endParaRPr lang="es-ES" altLang="es-ES" smtClean="0">
              <a:solidFill>
                <a:srgbClr val="FFFF66"/>
              </a:solidFill>
            </a:endParaRPr>
          </a:p>
          <a:p>
            <a:pPr>
              <a:spcBef>
                <a:spcPct val="0"/>
              </a:spcBef>
            </a:pPr>
            <a:r>
              <a:rPr lang="es-ES_tradnl" altLang="es-ES" smtClean="0"/>
              <a:t>El metabolismo o biotransformación de fármacos es la modificación de sus moléculas catalizada por enzimas.</a:t>
            </a:r>
          </a:p>
          <a:p>
            <a:pPr eaLnBrk="1" hangingPunct="1">
              <a:spcBef>
                <a:spcPct val="0"/>
              </a:spcBef>
            </a:pPr>
            <a:endParaRPr lang="es-ES" alt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smtClean="0"/>
              <a:t>Edad. La función hepática en general y el metabolismo en particular varían con la edad, y son numerosos los</a:t>
            </a:r>
          </a:p>
          <a:p>
            <a:r>
              <a:rPr lang="es-ES" altLang="es-ES" smtClean="0"/>
              <a:t>fármacos cuya biotransformación está disminuida en neonatos y ancianos. En los recién nacidos la capacidad</a:t>
            </a:r>
          </a:p>
          <a:p>
            <a:r>
              <a:rPr lang="es-ES" altLang="es-ES" smtClean="0"/>
              <a:t>metabolizadora alcanza solamente el 30 % y carecen de capacidad para la glucuronoconjugación. En el anciano la</a:t>
            </a:r>
          </a:p>
          <a:p>
            <a:r>
              <a:rPr lang="es-ES" altLang="es-ES" smtClean="0"/>
              <a:t>biotransformación es más lenta por disminución en el flujo sanguíneo hepático.</a:t>
            </a:r>
          </a:p>
          <a:p>
            <a:r>
              <a:rPr lang="es-ES" altLang="es-ES" smtClean="0"/>
              <a:t>Factores genéticos. Las velocidades con las cuales</a:t>
            </a:r>
          </a:p>
          <a:p>
            <a:r>
              <a:rPr lang="es-ES" altLang="es-ES" smtClean="0"/>
              <a:t>las personas metabolizan son variables. Diversos estudios han demostrado que esta variabilidad tiene una fuerte base genética, aunque los factores ambientales también pueden contribuir. Un ejemplo que tiene relevancia desde el punto de vista clínico es el de la acetilación. La acetilación en el hígado, realizada por la N-acetiltransferasa, está determinada por un gen recesivo. Los acetiladores lentos son más propensos a presentar efectos adversos por incremento de las concentraciones del fármaco. Estos pacientes deben recibir dosis menores que los acetiladores rápidos o de ser posible evitar su uso.</a:t>
            </a:r>
          </a:p>
          <a:p>
            <a:r>
              <a:rPr lang="es-ES" altLang="es-ES" smtClean="0"/>
              <a:t>Entre los medicamentos que son metabolizados por acetilación se encuentran: isoniacida, hidralacina,</a:t>
            </a:r>
          </a:p>
          <a:p>
            <a:r>
              <a:rPr lang="es-ES" altLang="es-ES" smtClean="0"/>
              <a:t>nitrazepam, dapsone, sulfasalazina y otras sulfonamidas. </a:t>
            </a:r>
          </a:p>
          <a:p>
            <a:r>
              <a:rPr lang="es-ES" altLang="es-ES" smtClean="0"/>
              <a:t>Inducción e inhibición enzimática. El sistema de las enzimas oxidasas catalizan reacciones que biotransforman</a:t>
            </a:r>
          </a:p>
          <a:p>
            <a:r>
              <a:rPr lang="es-ES" altLang="es-ES" smtClean="0"/>
              <a:t>una gran cantidad de fármacos. Esto da lugar a que se produzcan interacciones de 2 tipos:</a:t>
            </a:r>
          </a:p>
          <a:p>
            <a:r>
              <a:rPr lang="es-ES" altLang="es-ES" smtClean="0"/>
              <a:t>Inducción. Consiste en el incremento de la actividad enzimática como consecuencia de la síntesis de nuevas</a:t>
            </a:r>
          </a:p>
          <a:p>
            <a:r>
              <a:rPr lang="es-ES" altLang="es-ES" smtClean="0"/>
              <a:t>enzimas, estimulada por un incremento de la concentraciónde sustrato. Un fármaco puede inducir su propio metabolismo como lo hace el fenobarbital, o influenciar el metabolismo de otro que sea metabolizado por las mismas enzimas.</a:t>
            </a:r>
          </a:p>
          <a:p>
            <a:r>
              <a:rPr lang="es-ES" altLang="es-ES" smtClean="0"/>
              <a:t>Así el fenobarbital, la fenitoína y la carbamacepina son metabolizados por las mismas enzimas que metabolizan los</a:t>
            </a:r>
          </a:p>
          <a:p>
            <a:r>
              <a:rPr lang="es-ES" altLang="es-ES" smtClean="0"/>
              <a:t>estrógenos y progestágenos constituyentes de la píldora anticonceptiva, de modo tal que una mujer que tenga tratamiento con alguno de estos anticonvulsivantes, y, además, utilice anticonceptivos orales tendrá un mayor riesgo de fallo anticoncepcional.</a:t>
            </a:r>
          </a:p>
          <a:p>
            <a:r>
              <a:rPr lang="es-ES" altLang="es-ES" smtClean="0"/>
              <a:t>Sustancias no medicamentosas también pueden provocar inducción enzimática. Una de las más comunes es el</a:t>
            </a:r>
          </a:p>
          <a:p>
            <a:r>
              <a:rPr lang="es-ES" altLang="es-ES" smtClean="0"/>
              <a:t>humo del cigarro capaz de incrementar el metabolismo de la teofilina. Entre los medicamentos que inducen enzimas</a:t>
            </a:r>
          </a:p>
          <a:p>
            <a:r>
              <a:rPr lang="es-ES" altLang="es-ES" smtClean="0"/>
              <a:t>metabolizantes en el hígado se encuentran: carbamacepina, fenobarbital, rifampicina, griseofulvina y fenitoína.</a:t>
            </a:r>
          </a:p>
          <a:p>
            <a:r>
              <a:rPr lang="es-ES" altLang="es-ES" smtClean="0"/>
              <a:t>Inhibición. La administración conjunta de 2 medicamentos puede producir inhibición de la actividad enzimática.</a:t>
            </a:r>
          </a:p>
          <a:p>
            <a:r>
              <a:rPr lang="es-ES" altLang="es-ES" smtClean="0"/>
              <a:t>Como ejemplo de esto podemos mencionar que la eritromicina inhibe el metabolismo de la carbamazepina con el consiguiente aumento de su concentración y la aparición de signos de toxicidad. Entre los medicamentos que inhiben enzimas metabolizantes en el hígado se encuentran: cloranfenicol, cimetidina, disulfiram, isoniacida, ciprofloxacina y eritromicina.</a:t>
            </a:r>
          </a:p>
        </p:txBody>
      </p:sp>
      <p:sp>
        <p:nvSpPr>
          <p:cNvPr id="706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E235C2-771F-4135-BF69-E9FBCD66A841}" type="slidenum">
              <a:rPr lang="es-ES" altLang="es-ES"/>
              <a:pPr/>
              <a:t>35</a:t>
            </a:fld>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smtClean="0"/>
              <a:t>Esta ecuación (</a:t>
            </a:r>
            <a:r>
              <a:rPr lang="es-ES" altLang="es-ES" dirty="0" err="1" smtClean="0"/>
              <a:t>Hendelson</a:t>
            </a:r>
            <a:r>
              <a:rPr lang="es-ES" altLang="es-ES" dirty="0" smtClean="0"/>
              <a:t>- </a:t>
            </a:r>
            <a:r>
              <a:rPr lang="es-ES" altLang="es-ES" dirty="0" err="1" smtClean="0"/>
              <a:t>Hasselbach</a:t>
            </a:r>
            <a:r>
              <a:rPr lang="es-ES" altLang="es-ES" dirty="0" smtClean="0"/>
              <a:t>) puede servir para comprender los movimientos de un fármaco en el organismo, pero es necesario aclarar que no es el único factor condicionante de la absorción o distribución. Estos procesos también están influidos por:</a:t>
            </a:r>
          </a:p>
          <a:p>
            <a:r>
              <a:rPr lang="es-ES" altLang="es-ES" dirty="0" smtClean="0"/>
              <a:t>1. La forma ionizada también atraviesa las membranas, pero con menor facilidad.</a:t>
            </a:r>
          </a:p>
          <a:p>
            <a:r>
              <a:rPr lang="es-ES" altLang="es-ES" dirty="0" smtClean="0"/>
              <a:t>2. Previo a la absorción, el fármaco necesita estar solubilizado en el medio y en forma libre.</a:t>
            </a:r>
          </a:p>
          <a:p>
            <a:endParaRPr lang="es-ES" altLang="es-ES" dirty="0" smtClean="0"/>
          </a:p>
        </p:txBody>
      </p:sp>
      <p:sp>
        <p:nvSpPr>
          <p:cNvPr id="716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06B2FB-58EF-4B14-85E3-480EB6DAC737}" type="slidenum">
              <a:rPr lang="es-ES" altLang="es-ES"/>
              <a:pPr/>
              <a:t>47</a:t>
            </a:fld>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553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2D1FBD-E49D-4A50-A162-56DB6C861D7F}" type="slidenum">
              <a:rPr lang="es-ES" altLang="es-ES"/>
              <a:pPr/>
              <a:t>3</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563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AD369B-FFB6-4680-A01C-2999E8927503}" type="slidenum">
              <a:rPr lang="es-ES" altLang="es-ES"/>
              <a:pPr/>
              <a:t>5</a:t>
            </a:fld>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168839-8D7E-4135-846D-DD8CA5A8335E}" type="slidenum">
              <a:rPr lang="es-ES" altLang="es-ES"/>
              <a:pPr/>
              <a:t>7</a:t>
            </a:fld>
            <a:endParaRPr lang="es-ES" altLang="es-E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smtClean="0"/>
              <a:t>Las formas farmacéuticas contienen al producto farmacéutico elaborado con una dosificación determinada de principios terapéuticamente activos y otras sustancias auxiliares. </a:t>
            </a:r>
            <a:endParaRPr lang="es-ES_tradnl" altLang="es-E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DBC626-F0A8-4DC5-A3B4-E629048B4B89}" type="slidenum">
              <a:rPr lang="es-ES" altLang="es-ES"/>
              <a:pPr/>
              <a:t>8</a:t>
            </a:fld>
            <a:endParaRPr lang="es-ES" altLang="es-E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El término farmacocinética fue introducido en 1953 por el pediatra alemán FH Dost, quien lo definió como "la ciencia</a:t>
            </a:r>
          </a:p>
          <a:p>
            <a:pPr eaLnBrk="1" hangingPunct="1">
              <a:spcBef>
                <a:spcPct val="0"/>
              </a:spcBef>
            </a:pPr>
            <a:r>
              <a:rPr lang="es-ES" altLang="es-ES" smtClean="0"/>
              <a:t>de las relaciones cuantitativas entre el organismo y el medicamento".</a:t>
            </a:r>
          </a:p>
          <a:p>
            <a:pPr eaLnBrk="1" hangingPunct="1">
              <a:spcBef>
                <a:spcPct val="0"/>
              </a:spcBef>
            </a:pPr>
            <a:r>
              <a:rPr lang="es-ES" altLang="es-ES" smtClean="0"/>
              <a:t>La farmacocinética estudia los procesos de absorción, distribución, metabolismo y excreción de un medicamento,</a:t>
            </a:r>
          </a:p>
          <a:p>
            <a:pPr eaLnBrk="1" hangingPunct="1">
              <a:spcBef>
                <a:spcPct val="0"/>
              </a:spcBef>
            </a:pPr>
            <a:r>
              <a:rPr lang="es-ES" altLang="es-ES" smtClean="0"/>
              <a:t>determina cuán a menudo, en qué cantidad, forma de dosificación y por cuánto tiempo debe administrarse para que</a:t>
            </a:r>
          </a:p>
          <a:p>
            <a:pPr eaLnBrk="1" hangingPunct="1">
              <a:spcBef>
                <a:spcPct val="0"/>
              </a:spcBef>
            </a:pPr>
            <a:r>
              <a:rPr lang="es-ES" altLang="es-ES" smtClean="0"/>
              <a:t>alcance y mantenga las concentraciones plasmáticas requeridas.</a:t>
            </a:r>
            <a:endParaRPr lang="es-ES_tradnl" altLang="es-ES" smtClean="0"/>
          </a:p>
          <a:p>
            <a:pPr eaLnBrk="1" hangingPunct="1">
              <a:spcBef>
                <a:spcPct val="0"/>
              </a:spcBef>
            </a:pPr>
            <a:endParaRPr lang="es-ES"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smtClean="0"/>
              <a:t>Generalmente, los fármacos no emplean canales celulares para atravesar las membranas, y solo en contadas ocasiones utilizan un transportador. Usualmente lo que ocurre es que se disuelven en la bicapa lipídica, atravesando más fácil la membrana mientras más liposoluble sea.</a:t>
            </a:r>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44D7DE-9665-47BD-867F-64AFBF29AD74}" type="slidenum">
              <a:rPr lang="es-ES" altLang="es-ES"/>
              <a:pPr/>
              <a:t>10</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smtClean="0"/>
              <a:t>Un fármaco, desde que es administrado hasta que es eliminado, sufre una serie de procesos en los que constantemente está atravesando membranas celulares. Este movimiento de moléculas a través de las membranas se denomina </a:t>
            </a:r>
            <a:r>
              <a:rPr lang="es-ES" altLang="es-ES" dirty="0" err="1" smtClean="0"/>
              <a:t>biotransporte</a:t>
            </a:r>
            <a:r>
              <a:rPr lang="es-ES" altLang="es-ES" dirty="0" smtClean="0"/>
              <a:t> y los mecanismos que utiliza se llaman mecanismos de transporte. Los mecanismos de transporte pueden ser de 2 tipos: pasivos o activos.</a:t>
            </a:r>
          </a:p>
          <a:p>
            <a:r>
              <a:rPr lang="es-ES" altLang="es-ES" dirty="0" smtClean="0"/>
              <a:t>En los procesos pasivos la energía potencial necesaria para que el fármaco atraviese la membrana es el gradiente de</a:t>
            </a:r>
          </a:p>
          <a:p>
            <a:r>
              <a:rPr lang="es-ES" altLang="es-ES" dirty="0" smtClean="0"/>
              <a:t>concentración y/o cargas eléctricas a ambos lados de la membrana.</a:t>
            </a:r>
          </a:p>
        </p:txBody>
      </p:sp>
      <p:sp>
        <p:nvSpPr>
          <p:cNvPr id="604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4ED83C-A9EB-4653-8B6C-FB464A35FC01}" type="slidenum">
              <a:rPr lang="es-ES" altLang="es-ES"/>
              <a:pPr/>
              <a:t>11</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EEE81D-0647-4337-8F5B-6A5BCE19D3D9}" type="slidenum">
              <a:rPr lang="es-ES" altLang="es-ES"/>
              <a:pPr/>
              <a:t>12</a:t>
            </a:fld>
            <a:endParaRPr lang="es-ES" altLang="es-E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624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3A181D-EE15-4A00-83F1-D50093241319}" type="slidenum">
              <a:rPr lang="es-ES" altLang="es-ES"/>
              <a:pPr/>
              <a:t>13</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809274" y="4361948"/>
            <a:ext cx="20505103" cy="300980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3618548" y="7956815"/>
            <a:ext cx="16886555" cy="3588367"/>
          </a:xfrm>
        </p:spPr>
        <p:txBody>
          <a:bodyPr/>
          <a:lstStyle>
            <a:lvl1pPr marL="0" indent="0" algn="ctr">
              <a:buNone/>
              <a:defRPr>
                <a:solidFill>
                  <a:schemeClr val="tx1">
                    <a:tint val="75000"/>
                  </a:schemeClr>
                </a:solidFill>
              </a:defRPr>
            </a:lvl1pPr>
            <a:lvl2pPr marL="1090422" indent="0" algn="ctr">
              <a:buNone/>
              <a:defRPr>
                <a:solidFill>
                  <a:schemeClr val="tx1">
                    <a:tint val="75000"/>
                  </a:schemeClr>
                </a:solidFill>
              </a:defRPr>
            </a:lvl2pPr>
            <a:lvl3pPr marL="2180844" indent="0" algn="ctr">
              <a:buNone/>
              <a:defRPr>
                <a:solidFill>
                  <a:schemeClr val="tx1">
                    <a:tint val="75000"/>
                  </a:schemeClr>
                </a:solidFill>
              </a:defRPr>
            </a:lvl3pPr>
            <a:lvl4pPr marL="3271266" indent="0" algn="ctr">
              <a:buNone/>
              <a:defRPr>
                <a:solidFill>
                  <a:schemeClr val="tx1">
                    <a:tint val="75000"/>
                  </a:schemeClr>
                </a:solidFill>
              </a:defRPr>
            </a:lvl4pPr>
            <a:lvl5pPr marL="4361688" indent="0" algn="ctr">
              <a:buNone/>
              <a:defRPr>
                <a:solidFill>
                  <a:schemeClr val="tx1">
                    <a:tint val="75000"/>
                  </a:schemeClr>
                </a:solidFill>
              </a:defRPr>
            </a:lvl5pPr>
            <a:lvl6pPr marL="5452110" indent="0" algn="ctr">
              <a:buNone/>
              <a:defRPr>
                <a:solidFill>
                  <a:schemeClr val="tx1">
                    <a:tint val="75000"/>
                  </a:schemeClr>
                </a:solidFill>
              </a:defRPr>
            </a:lvl6pPr>
            <a:lvl7pPr marL="6542532" indent="0" algn="ctr">
              <a:buNone/>
              <a:defRPr>
                <a:solidFill>
                  <a:schemeClr val="tx1">
                    <a:tint val="75000"/>
                  </a:schemeClr>
                </a:solidFill>
              </a:defRPr>
            </a:lvl7pPr>
            <a:lvl8pPr marL="7632954" indent="0" algn="ctr">
              <a:buNone/>
              <a:defRPr>
                <a:solidFill>
                  <a:schemeClr val="tx1">
                    <a:tint val="75000"/>
                  </a:schemeClr>
                </a:solidFill>
              </a:defRPr>
            </a:lvl8pPr>
            <a:lvl9pPr marL="8723376"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B8F4056-2D19-44C7-BD92-6A63AF864861}" type="datetimeFigureOut">
              <a:rPr lang="es-ES"/>
              <a:pPr>
                <a:defRPr/>
              </a:pPr>
              <a:t>06/03/2023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45806265-9C38-4D32-A2C4-681D63021B80}" type="slidenum">
              <a:rPr lang="es-ES" altLang="es-ES"/>
              <a:pPr/>
              <a:t>‹Nº›</a:t>
            </a:fld>
            <a:endParaRPr lang="es-ES" altLang="es-ES"/>
          </a:p>
        </p:txBody>
      </p:sp>
    </p:spTree>
    <p:extLst>
      <p:ext uri="{BB962C8B-B14F-4D97-AF65-F5344CB8AC3E}">
        <p14:creationId xmlns:p14="http://schemas.microsoft.com/office/powerpoint/2010/main" val="256855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1987F9A-A1DA-4A51-BC6E-D707785C186D}" type="datetimeFigureOut">
              <a:rPr lang="es-ES"/>
              <a:pPr>
                <a:defRPr/>
              </a:pPr>
              <a:t>06/03/2023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D0403892-491E-47A8-A05C-63AA698DAD41}" type="slidenum">
              <a:rPr lang="es-ES" altLang="es-ES"/>
              <a:pPr/>
              <a:t>‹Nº›</a:t>
            </a:fld>
            <a:endParaRPr lang="es-ES" altLang="es-ES"/>
          </a:p>
        </p:txBody>
      </p:sp>
    </p:spTree>
    <p:extLst>
      <p:ext uri="{BB962C8B-B14F-4D97-AF65-F5344CB8AC3E}">
        <p14:creationId xmlns:p14="http://schemas.microsoft.com/office/powerpoint/2010/main" val="300610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7489646" y="562310"/>
            <a:ext cx="5427821" cy="1198072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206182" y="562310"/>
            <a:ext cx="15881403" cy="119807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0826B48-8541-4592-93E0-7462D4F2290B}" type="datetimeFigureOut">
              <a:rPr lang="es-ES"/>
              <a:pPr>
                <a:defRPr/>
              </a:pPr>
              <a:t>06/03/2023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50B968E9-07C3-4F78-9AA7-669D5996E5FF}" type="slidenum">
              <a:rPr lang="es-ES" altLang="es-ES"/>
              <a:pPr/>
              <a:t>‹Nº›</a:t>
            </a:fld>
            <a:endParaRPr lang="es-ES" altLang="es-ES"/>
          </a:p>
        </p:txBody>
      </p:sp>
    </p:spTree>
    <p:extLst>
      <p:ext uri="{BB962C8B-B14F-4D97-AF65-F5344CB8AC3E}">
        <p14:creationId xmlns:p14="http://schemas.microsoft.com/office/powerpoint/2010/main" val="375586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A1C77D3-689D-4684-8FDE-57C840DD4A5E}" type="datetimeFigureOut">
              <a:rPr lang="es-ES"/>
              <a:pPr>
                <a:defRPr/>
              </a:pPr>
              <a:t>06/03/2023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F235899F-B867-44D6-8DC1-35A51F6E8BCF}" type="slidenum">
              <a:rPr lang="es-ES" altLang="es-ES"/>
              <a:pPr/>
              <a:t>‹Nº›</a:t>
            </a:fld>
            <a:endParaRPr lang="es-ES" altLang="es-ES"/>
          </a:p>
        </p:txBody>
      </p:sp>
    </p:spTree>
    <p:extLst>
      <p:ext uri="{BB962C8B-B14F-4D97-AF65-F5344CB8AC3E}">
        <p14:creationId xmlns:p14="http://schemas.microsoft.com/office/powerpoint/2010/main" val="74026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905602" y="9022925"/>
            <a:ext cx="20505103" cy="2788786"/>
          </a:xfrm>
        </p:spPr>
        <p:txBody>
          <a:bodyPr anchor="t"/>
          <a:lstStyle>
            <a:lvl1pPr algn="l">
              <a:defRPr sz="95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905602" y="5951361"/>
            <a:ext cx="20505103" cy="3071564"/>
          </a:xfrm>
        </p:spPr>
        <p:txBody>
          <a:bodyPr anchor="b"/>
          <a:lstStyle>
            <a:lvl1pPr marL="0" indent="0">
              <a:buNone/>
              <a:defRPr sz="4800">
                <a:solidFill>
                  <a:schemeClr val="tx1">
                    <a:tint val="75000"/>
                  </a:schemeClr>
                </a:solidFill>
              </a:defRPr>
            </a:lvl1pPr>
            <a:lvl2pPr marL="1090422" indent="0">
              <a:buNone/>
              <a:defRPr sz="4300">
                <a:solidFill>
                  <a:schemeClr val="tx1">
                    <a:tint val="75000"/>
                  </a:schemeClr>
                </a:solidFill>
              </a:defRPr>
            </a:lvl2pPr>
            <a:lvl3pPr marL="2180844" indent="0">
              <a:buNone/>
              <a:defRPr sz="3800">
                <a:solidFill>
                  <a:schemeClr val="tx1">
                    <a:tint val="75000"/>
                  </a:schemeClr>
                </a:solidFill>
              </a:defRPr>
            </a:lvl3pPr>
            <a:lvl4pPr marL="3271266" indent="0">
              <a:buNone/>
              <a:defRPr sz="3300">
                <a:solidFill>
                  <a:schemeClr val="tx1">
                    <a:tint val="75000"/>
                  </a:schemeClr>
                </a:solidFill>
              </a:defRPr>
            </a:lvl4pPr>
            <a:lvl5pPr marL="4361688" indent="0">
              <a:buNone/>
              <a:defRPr sz="3300">
                <a:solidFill>
                  <a:schemeClr val="tx1">
                    <a:tint val="75000"/>
                  </a:schemeClr>
                </a:solidFill>
              </a:defRPr>
            </a:lvl5pPr>
            <a:lvl6pPr marL="5452110" indent="0">
              <a:buNone/>
              <a:defRPr sz="3300">
                <a:solidFill>
                  <a:schemeClr val="tx1">
                    <a:tint val="75000"/>
                  </a:schemeClr>
                </a:solidFill>
              </a:defRPr>
            </a:lvl6pPr>
            <a:lvl7pPr marL="6542532" indent="0">
              <a:buNone/>
              <a:defRPr sz="3300">
                <a:solidFill>
                  <a:schemeClr val="tx1">
                    <a:tint val="75000"/>
                  </a:schemeClr>
                </a:solidFill>
              </a:defRPr>
            </a:lvl7pPr>
            <a:lvl8pPr marL="7632954" indent="0">
              <a:buNone/>
              <a:defRPr sz="3300">
                <a:solidFill>
                  <a:schemeClr val="tx1">
                    <a:tint val="75000"/>
                  </a:schemeClr>
                </a:solidFill>
              </a:defRPr>
            </a:lvl8pPr>
            <a:lvl9pPr marL="8723376" indent="0">
              <a:buNone/>
              <a:defRPr sz="33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C3FA5B9-F559-4C59-99A5-A91D0C142538}" type="datetimeFigureOut">
              <a:rPr lang="es-ES"/>
              <a:pPr>
                <a:defRPr/>
              </a:pPr>
              <a:t>06/03/2023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F78201A2-D7DC-4D88-8397-A8F50F80A74F}" type="slidenum">
              <a:rPr lang="es-ES" altLang="es-ES"/>
              <a:pPr/>
              <a:t>‹Nº›</a:t>
            </a:fld>
            <a:endParaRPr lang="es-ES" altLang="es-ES"/>
          </a:p>
        </p:txBody>
      </p:sp>
    </p:spTree>
    <p:extLst>
      <p:ext uri="{BB962C8B-B14F-4D97-AF65-F5344CB8AC3E}">
        <p14:creationId xmlns:p14="http://schemas.microsoft.com/office/powerpoint/2010/main" val="180427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206183" y="3276337"/>
            <a:ext cx="10654612" cy="926670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2262855" y="3276337"/>
            <a:ext cx="10654612" cy="926670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4C0281C-F08A-4AC3-A1F4-45586D5D4DA2}" type="datetimeFigureOut">
              <a:rPr lang="es-ES"/>
              <a:pPr>
                <a:defRPr/>
              </a:pPr>
              <a:t>06/03/2023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A859C9BB-AB4A-44B8-B220-159997F8E753}" type="slidenum">
              <a:rPr lang="es-ES" altLang="es-ES"/>
              <a:pPr/>
              <a:t>‹Nº›</a:t>
            </a:fld>
            <a:endParaRPr lang="es-ES" altLang="es-ES"/>
          </a:p>
        </p:txBody>
      </p:sp>
    </p:spTree>
    <p:extLst>
      <p:ext uri="{BB962C8B-B14F-4D97-AF65-F5344CB8AC3E}">
        <p14:creationId xmlns:p14="http://schemas.microsoft.com/office/powerpoint/2010/main" val="172374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206182" y="3143073"/>
            <a:ext cx="10658802" cy="1309883"/>
          </a:xfrm>
        </p:spPr>
        <p:txBody>
          <a:bodyPr anchor="b"/>
          <a:lstStyle>
            <a:lvl1pPr marL="0" indent="0">
              <a:buNone/>
              <a:defRPr sz="5700" b="1"/>
            </a:lvl1pPr>
            <a:lvl2pPr marL="1090422" indent="0">
              <a:buNone/>
              <a:defRPr sz="4800" b="1"/>
            </a:lvl2pPr>
            <a:lvl3pPr marL="2180844" indent="0">
              <a:buNone/>
              <a:defRPr sz="4300" b="1"/>
            </a:lvl3pPr>
            <a:lvl4pPr marL="3271266" indent="0">
              <a:buNone/>
              <a:defRPr sz="3800" b="1"/>
            </a:lvl4pPr>
            <a:lvl5pPr marL="4361688" indent="0">
              <a:buNone/>
              <a:defRPr sz="3800" b="1"/>
            </a:lvl5pPr>
            <a:lvl6pPr marL="5452110" indent="0">
              <a:buNone/>
              <a:defRPr sz="3800" b="1"/>
            </a:lvl6pPr>
            <a:lvl7pPr marL="6542532" indent="0">
              <a:buNone/>
              <a:defRPr sz="3800" b="1"/>
            </a:lvl7pPr>
            <a:lvl8pPr marL="7632954" indent="0">
              <a:buNone/>
              <a:defRPr sz="3800" b="1"/>
            </a:lvl8pPr>
            <a:lvl9pPr marL="8723376" indent="0">
              <a:buNone/>
              <a:defRPr sz="3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206182" y="4452956"/>
            <a:ext cx="10658802" cy="8090080"/>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2254481" y="3143073"/>
            <a:ext cx="10662988" cy="1309883"/>
          </a:xfrm>
        </p:spPr>
        <p:txBody>
          <a:bodyPr anchor="b"/>
          <a:lstStyle>
            <a:lvl1pPr marL="0" indent="0">
              <a:buNone/>
              <a:defRPr sz="5700" b="1"/>
            </a:lvl1pPr>
            <a:lvl2pPr marL="1090422" indent="0">
              <a:buNone/>
              <a:defRPr sz="4800" b="1"/>
            </a:lvl2pPr>
            <a:lvl3pPr marL="2180844" indent="0">
              <a:buNone/>
              <a:defRPr sz="4300" b="1"/>
            </a:lvl3pPr>
            <a:lvl4pPr marL="3271266" indent="0">
              <a:buNone/>
              <a:defRPr sz="3800" b="1"/>
            </a:lvl4pPr>
            <a:lvl5pPr marL="4361688" indent="0">
              <a:buNone/>
              <a:defRPr sz="3800" b="1"/>
            </a:lvl5pPr>
            <a:lvl6pPr marL="5452110" indent="0">
              <a:buNone/>
              <a:defRPr sz="3800" b="1"/>
            </a:lvl6pPr>
            <a:lvl7pPr marL="6542532" indent="0">
              <a:buNone/>
              <a:defRPr sz="3800" b="1"/>
            </a:lvl7pPr>
            <a:lvl8pPr marL="7632954" indent="0">
              <a:buNone/>
              <a:defRPr sz="3800" b="1"/>
            </a:lvl8pPr>
            <a:lvl9pPr marL="8723376" indent="0">
              <a:buNone/>
              <a:defRPr sz="3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2254481" y="4452956"/>
            <a:ext cx="10662988" cy="8090080"/>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C38C658-A39F-440C-B41A-A7516EA1C6E2}" type="datetimeFigureOut">
              <a:rPr lang="es-ES"/>
              <a:pPr>
                <a:defRPr/>
              </a:pPr>
              <a:t>06/03/2023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5FD4A856-59E1-4C2C-9D04-C643D12915B3}" type="slidenum">
              <a:rPr lang="es-ES" altLang="es-ES"/>
              <a:pPr/>
              <a:t>‹Nº›</a:t>
            </a:fld>
            <a:endParaRPr lang="es-ES" altLang="es-ES"/>
          </a:p>
        </p:txBody>
      </p:sp>
    </p:spTree>
    <p:extLst>
      <p:ext uri="{BB962C8B-B14F-4D97-AF65-F5344CB8AC3E}">
        <p14:creationId xmlns:p14="http://schemas.microsoft.com/office/powerpoint/2010/main" val="179492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7B21A42-99E3-4272-AB01-A858E187C052}" type="datetimeFigureOut">
              <a:rPr lang="es-ES"/>
              <a:pPr>
                <a:defRPr/>
              </a:pPr>
              <a:t>06/03/2023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A2AE21E9-C881-4E6D-828D-85E9BCB1E928}" type="slidenum">
              <a:rPr lang="es-ES" altLang="es-ES"/>
              <a:pPr/>
              <a:t>‹Nº›</a:t>
            </a:fld>
            <a:endParaRPr lang="es-ES" altLang="es-ES"/>
          </a:p>
        </p:txBody>
      </p:sp>
    </p:spTree>
    <p:extLst>
      <p:ext uri="{BB962C8B-B14F-4D97-AF65-F5344CB8AC3E}">
        <p14:creationId xmlns:p14="http://schemas.microsoft.com/office/powerpoint/2010/main" val="86654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91A5E3C-16A7-4216-8D65-AA85545CE21A}" type="datetimeFigureOut">
              <a:rPr lang="es-ES"/>
              <a:pPr>
                <a:defRPr/>
              </a:pPr>
              <a:t>06/03/2023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9A2A76FD-60F1-4D7D-8429-DAF939DC06EB}" type="slidenum">
              <a:rPr lang="es-ES" altLang="es-ES"/>
              <a:pPr/>
              <a:t>‹Nº›</a:t>
            </a:fld>
            <a:endParaRPr lang="es-ES" altLang="es-ES"/>
          </a:p>
        </p:txBody>
      </p:sp>
    </p:spTree>
    <p:extLst>
      <p:ext uri="{BB962C8B-B14F-4D97-AF65-F5344CB8AC3E}">
        <p14:creationId xmlns:p14="http://schemas.microsoft.com/office/powerpoint/2010/main" val="154675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206184" y="559057"/>
            <a:ext cx="7936515" cy="2379244"/>
          </a:xfrm>
        </p:spPr>
        <p:txBody>
          <a:bodyPr anchor="b"/>
          <a:lstStyle>
            <a:lvl1pPr algn="l">
              <a:defRPr sz="4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9431677" y="559058"/>
            <a:ext cx="13485790" cy="11983978"/>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206184" y="2938302"/>
            <a:ext cx="7936515" cy="9604735"/>
          </a:xfrm>
        </p:spPr>
        <p:txBody>
          <a:bodyPr/>
          <a:lstStyle>
            <a:lvl1pPr marL="0" indent="0">
              <a:buNone/>
              <a:defRPr sz="3300"/>
            </a:lvl1pPr>
            <a:lvl2pPr marL="1090422" indent="0">
              <a:buNone/>
              <a:defRPr sz="2900"/>
            </a:lvl2pPr>
            <a:lvl3pPr marL="2180844" indent="0">
              <a:buNone/>
              <a:defRPr sz="2400"/>
            </a:lvl3pPr>
            <a:lvl4pPr marL="3271266" indent="0">
              <a:buNone/>
              <a:defRPr sz="2100"/>
            </a:lvl4pPr>
            <a:lvl5pPr marL="4361688" indent="0">
              <a:buNone/>
              <a:defRPr sz="2100"/>
            </a:lvl5pPr>
            <a:lvl6pPr marL="5452110" indent="0">
              <a:buNone/>
              <a:defRPr sz="2100"/>
            </a:lvl6pPr>
            <a:lvl7pPr marL="6542532" indent="0">
              <a:buNone/>
              <a:defRPr sz="2100"/>
            </a:lvl7pPr>
            <a:lvl8pPr marL="7632954" indent="0">
              <a:buNone/>
              <a:defRPr sz="2100"/>
            </a:lvl8pPr>
            <a:lvl9pPr marL="8723376" indent="0">
              <a:buNone/>
              <a:defRPr sz="21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A7926F4-88C1-4898-98DE-76FB1AB6D70A}" type="datetimeFigureOut">
              <a:rPr lang="es-ES"/>
              <a:pPr>
                <a:defRPr/>
              </a:pPr>
              <a:t>06/03/2023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13DE4586-F21D-43F1-BC66-294C67EAF5C9}" type="slidenum">
              <a:rPr lang="es-ES" altLang="es-ES"/>
              <a:pPr/>
              <a:t>‹Nº›</a:t>
            </a:fld>
            <a:endParaRPr lang="es-ES" altLang="es-ES"/>
          </a:p>
        </p:txBody>
      </p:sp>
    </p:spTree>
    <p:extLst>
      <p:ext uri="{BB962C8B-B14F-4D97-AF65-F5344CB8AC3E}">
        <p14:creationId xmlns:p14="http://schemas.microsoft.com/office/powerpoint/2010/main" val="9989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728404" y="9829007"/>
            <a:ext cx="14474190" cy="1160370"/>
          </a:xfrm>
        </p:spPr>
        <p:txBody>
          <a:bodyPr anchor="b"/>
          <a:lstStyle>
            <a:lvl1pPr algn="l">
              <a:defRPr sz="4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4728404" y="1254628"/>
            <a:ext cx="14474190" cy="8424863"/>
          </a:xfrm>
        </p:spPr>
        <p:txBody>
          <a:bodyPr rtlCol="0">
            <a:normAutofit/>
          </a:bodyPr>
          <a:lstStyle>
            <a:lvl1pPr marL="0" indent="0">
              <a:buNone/>
              <a:defRPr sz="7600"/>
            </a:lvl1pPr>
            <a:lvl2pPr marL="1090422" indent="0">
              <a:buNone/>
              <a:defRPr sz="6700"/>
            </a:lvl2pPr>
            <a:lvl3pPr marL="2180844" indent="0">
              <a:buNone/>
              <a:defRPr sz="5700"/>
            </a:lvl3pPr>
            <a:lvl4pPr marL="3271266" indent="0">
              <a:buNone/>
              <a:defRPr sz="4800"/>
            </a:lvl4pPr>
            <a:lvl5pPr marL="4361688" indent="0">
              <a:buNone/>
              <a:defRPr sz="4800"/>
            </a:lvl5pPr>
            <a:lvl6pPr marL="5452110" indent="0">
              <a:buNone/>
              <a:defRPr sz="4800"/>
            </a:lvl6pPr>
            <a:lvl7pPr marL="6542532" indent="0">
              <a:buNone/>
              <a:defRPr sz="4800"/>
            </a:lvl7pPr>
            <a:lvl8pPr marL="7632954" indent="0">
              <a:buNone/>
              <a:defRPr sz="4800"/>
            </a:lvl8pPr>
            <a:lvl9pPr marL="8723376" indent="0">
              <a:buNone/>
              <a:defRPr sz="4800"/>
            </a:lvl9pPr>
          </a:lstStyle>
          <a:p>
            <a:pPr lvl="0"/>
            <a:endParaRPr lang="es-ES" noProof="0" smtClean="0"/>
          </a:p>
        </p:txBody>
      </p:sp>
      <p:sp>
        <p:nvSpPr>
          <p:cNvPr id="4" name="3 Marcador de texto"/>
          <p:cNvSpPr>
            <a:spLocks noGrp="1"/>
          </p:cNvSpPr>
          <p:nvPr>
            <p:ph type="body" sz="half" idx="2"/>
          </p:nvPr>
        </p:nvSpPr>
        <p:spPr>
          <a:xfrm>
            <a:off x="4728404" y="10989376"/>
            <a:ext cx="14474190" cy="1647918"/>
          </a:xfrm>
        </p:spPr>
        <p:txBody>
          <a:bodyPr/>
          <a:lstStyle>
            <a:lvl1pPr marL="0" indent="0">
              <a:buNone/>
              <a:defRPr sz="3300"/>
            </a:lvl1pPr>
            <a:lvl2pPr marL="1090422" indent="0">
              <a:buNone/>
              <a:defRPr sz="2900"/>
            </a:lvl2pPr>
            <a:lvl3pPr marL="2180844" indent="0">
              <a:buNone/>
              <a:defRPr sz="2400"/>
            </a:lvl3pPr>
            <a:lvl4pPr marL="3271266" indent="0">
              <a:buNone/>
              <a:defRPr sz="2100"/>
            </a:lvl4pPr>
            <a:lvl5pPr marL="4361688" indent="0">
              <a:buNone/>
              <a:defRPr sz="2100"/>
            </a:lvl5pPr>
            <a:lvl6pPr marL="5452110" indent="0">
              <a:buNone/>
              <a:defRPr sz="2100"/>
            </a:lvl6pPr>
            <a:lvl7pPr marL="6542532" indent="0">
              <a:buNone/>
              <a:defRPr sz="2100"/>
            </a:lvl7pPr>
            <a:lvl8pPr marL="7632954" indent="0">
              <a:buNone/>
              <a:defRPr sz="2100"/>
            </a:lvl8pPr>
            <a:lvl9pPr marL="8723376" indent="0">
              <a:buNone/>
              <a:defRPr sz="21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DE3D326-945C-44D3-B4A2-AA7AC739A539}" type="datetimeFigureOut">
              <a:rPr lang="es-ES"/>
              <a:pPr>
                <a:defRPr/>
              </a:pPr>
              <a:t>06/03/2023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8D6BB26E-49FE-41BF-B07E-D5A9D85D7E74}" type="slidenum">
              <a:rPr lang="es-ES" altLang="es-ES"/>
              <a:pPr/>
              <a:t>‹Nº›</a:t>
            </a:fld>
            <a:endParaRPr lang="es-ES" altLang="es-ES"/>
          </a:p>
        </p:txBody>
      </p:sp>
    </p:spTree>
    <p:extLst>
      <p:ext uri="{BB962C8B-B14F-4D97-AF65-F5344CB8AC3E}">
        <p14:creationId xmlns:p14="http://schemas.microsoft.com/office/powerpoint/2010/main" val="390951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206500" y="561975"/>
            <a:ext cx="217106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8084" tIns="109042" rIns="218084" bIns="109042"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1206500" y="3276600"/>
            <a:ext cx="21710650" cy="926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8084" tIns="109042" rIns="218084" bIns="109042"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1206500" y="13014325"/>
            <a:ext cx="5629275" cy="747713"/>
          </a:xfrm>
          <a:prstGeom prst="rect">
            <a:avLst/>
          </a:prstGeom>
        </p:spPr>
        <p:txBody>
          <a:bodyPr vert="horz" lIns="218084" tIns="109042" rIns="218084" bIns="109042" rtlCol="0" anchor="ctr"/>
          <a:lstStyle>
            <a:lvl1pPr algn="l">
              <a:defRPr sz="2900">
                <a:solidFill>
                  <a:schemeClr val="tx1">
                    <a:tint val="75000"/>
                  </a:schemeClr>
                </a:solidFill>
              </a:defRPr>
            </a:lvl1pPr>
          </a:lstStyle>
          <a:p>
            <a:pPr>
              <a:defRPr/>
            </a:pPr>
            <a:fld id="{3DBAD86F-7FC4-4A52-8ABA-A8B9ECEFFD85}" type="datetimeFigureOut">
              <a:rPr lang="es-ES"/>
              <a:pPr>
                <a:defRPr/>
              </a:pPr>
              <a:t>06/03/2023</a:t>
            </a:fld>
            <a:endParaRPr lang="es-ES"/>
          </a:p>
        </p:txBody>
      </p:sp>
      <p:sp>
        <p:nvSpPr>
          <p:cNvPr id="5" name="4 Marcador de pie de página"/>
          <p:cNvSpPr>
            <a:spLocks noGrp="1"/>
          </p:cNvSpPr>
          <p:nvPr>
            <p:ph type="ftr" sz="quarter" idx="3"/>
          </p:nvPr>
        </p:nvSpPr>
        <p:spPr>
          <a:xfrm>
            <a:off x="8242300" y="13014325"/>
            <a:ext cx="7639050" cy="747713"/>
          </a:xfrm>
          <a:prstGeom prst="rect">
            <a:avLst/>
          </a:prstGeom>
        </p:spPr>
        <p:txBody>
          <a:bodyPr vert="horz" lIns="218084" tIns="109042" rIns="218084" bIns="109042" rtlCol="0" anchor="ctr"/>
          <a:lstStyle>
            <a:lvl1pPr algn="ctr">
              <a:defRPr sz="29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17287875" y="13014325"/>
            <a:ext cx="5629275" cy="747713"/>
          </a:xfrm>
          <a:prstGeom prst="rect">
            <a:avLst/>
          </a:prstGeom>
        </p:spPr>
        <p:txBody>
          <a:bodyPr vert="horz" wrap="square" lIns="218084" tIns="109042" rIns="218084" bIns="109042" numCol="1" anchor="ctr" anchorCtr="0" compatLnSpc="1">
            <a:prstTxWarp prst="textNoShape">
              <a:avLst/>
            </a:prstTxWarp>
          </a:bodyPr>
          <a:lstStyle>
            <a:lvl1pPr algn="r">
              <a:defRPr sz="2900">
                <a:solidFill>
                  <a:srgbClr val="898989"/>
                </a:solidFill>
              </a:defRPr>
            </a:lvl1pPr>
          </a:lstStyle>
          <a:p>
            <a:fld id="{A33B7BB9-FA18-4632-B5CF-AFF5A38312FF}"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2179638" rtl="0" eaLnBrk="0" fontAlgn="base" hangingPunct="0">
        <a:spcBef>
          <a:spcPct val="0"/>
        </a:spcBef>
        <a:spcAft>
          <a:spcPct val="0"/>
        </a:spcAft>
        <a:defRPr sz="10500" kern="1200">
          <a:solidFill>
            <a:schemeClr val="tx1"/>
          </a:solidFill>
          <a:latin typeface="+mj-lt"/>
          <a:ea typeface="+mj-ea"/>
          <a:cs typeface="+mj-cs"/>
        </a:defRPr>
      </a:lvl1pPr>
      <a:lvl2pPr algn="ctr" defTabSz="2179638" rtl="0" eaLnBrk="0" fontAlgn="base" hangingPunct="0">
        <a:spcBef>
          <a:spcPct val="0"/>
        </a:spcBef>
        <a:spcAft>
          <a:spcPct val="0"/>
        </a:spcAft>
        <a:defRPr sz="10500">
          <a:solidFill>
            <a:schemeClr val="tx1"/>
          </a:solidFill>
          <a:latin typeface="Calibri" pitchFamily="34" charset="0"/>
        </a:defRPr>
      </a:lvl2pPr>
      <a:lvl3pPr algn="ctr" defTabSz="2179638" rtl="0" eaLnBrk="0" fontAlgn="base" hangingPunct="0">
        <a:spcBef>
          <a:spcPct val="0"/>
        </a:spcBef>
        <a:spcAft>
          <a:spcPct val="0"/>
        </a:spcAft>
        <a:defRPr sz="10500">
          <a:solidFill>
            <a:schemeClr val="tx1"/>
          </a:solidFill>
          <a:latin typeface="Calibri" pitchFamily="34" charset="0"/>
        </a:defRPr>
      </a:lvl3pPr>
      <a:lvl4pPr algn="ctr" defTabSz="2179638" rtl="0" eaLnBrk="0" fontAlgn="base" hangingPunct="0">
        <a:spcBef>
          <a:spcPct val="0"/>
        </a:spcBef>
        <a:spcAft>
          <a:spcPct val="0"/>
        </a:spcAft>
        <a:defRPr sz="10500">
          <a:solidFill>
            <a:schemeClr val="tx1"/>
          </a:solidFill>
          <a:latin typeface="Calibri" pitchFamily="34" charset="0"/>
        </a:defRPr>
      </a:lvl4pPr>
      <a:lvl5pPr algn="ctr" defTabSz="2179638" rtl="0" eaLnBrk="0" fontAlgn="base" hangingPunct="0">
        <a:spcBef>
          <a:spcPct val="0"/>
        </a:spcBef>
        <a:spcAft>
          <a:spcPct val="0"/>
        </a:spcAft>
        <a:defRPr sz="10500">
          <a:solidFill>
            <a:schemeClr val="tx1"/>
          </a:solidFill>
          <a:latin typeface="Calibri" pitchFamily="34" charset="0"/>
        </a:defRPr>
      </a:lvl5pPr>
      <a:lvl6pPr marL="457200" algn="ctr" defTabSz="2179638" rtl="0" fontAlgn="base">
        <a:spcBef>
          <a:spcPct val="0"/>
        </a:spcBef>
        <a:spcAft>
          <a:spcPct val="0"/>
        </a:spcAft>
        <a:defRPr sz="10500">
          <a:solidFill>
            <a:schemeClr val="tx1"/>
          </a:solidFill>
          <a:latin typeface="Calibri" pitchFamily="34" charset="0"/>
        </a:defRPr>
      </a:lvl6pPr>
      <a:lvl7pPr marL="914400" algn="ctr" defTabSz="2179638" rtl="0" fontAlgn="base">
        <a:spcBef>
          <a:spcPct val="0"/>
        </a:spcBef>
        <a:spcAft>
          <a:spcPct val="0"/>
        </a:spcAft>
        <a:defRPr sz="10500">
          <a:solidFill>
            <a:schemeClr val="tx1"/>
          </a:solidFill>
          <a:latin typeface="Calibri" pitchFamily="34" charset="0"/>
        </a:defRPr>
      </a:lvl7pPr>
      <a:lvl8pPr marL="1371600" algn="ctr" defTabSz="2179638" rtl="0" fontAlgn="base">
        <a:spcBef>
          <a:spcPct val="0"/>
        </a:spcBef>
        <a:spcAft>
          <a:spcPct val="0"/>
        </a:spcAft>
        <a:defRPr sz="10500">
          <a:solidFill>
            <a:schemeClr val="tx1"/>
          </a:solidFill>
          <a:latin typeface="Calibri" pitchFamily="34" charset="0"/>
        </a:defRPr>
      </a:lvl8pPr>
      <a:lvl9pPr marL="1828800" algn="ctr" defTabSz="2179638" rtl="0" fontAlgn="base">
        <a:spcBef>
          <a:spcPct val="0"/>
        </a:spcBef>
        <a:spcAft>
          <a:spcPct val="0"/>
        </a:spcAft>
        <a:defRPr sz="10500">
          <a:solidFill>
            <a:schemeClr val="tx1"/>
          </a:solidFill>
          <a:latin typeface="Calibri" pitchFamily="34" charset="0"/>
        </a:defRPr>
      </a:lvl9pPr>
    </p:titleStyle>
    <p:bodyStyle>
      <a:lvl1pPr marL="817563" indent="-817563" algn="l" defTabSz="2179638" rtl="0" eaLnBrk="0" fontAlgn="base" hangingPunct="0">
        <a:spcBef>
          <a:spcPct val="20000"/>
        </a:spcBef>
        <a:spcAft>
          <a:spcPct val="0"/>
        </a:spcAft>
        <a:buFont typeface="Arial" panose="020B0604020202020204" pitchFamily="34" charset="0"/>
        <a:buChar char="•"/>
        <a:defRPr sz="7600" kern="1200">
          <a:solidFill>
            <a:schemeClr val="tx1"/>
          </a:solidFill>
          <a:latin typeface="+mn-lt"/>
          <a:ea typeface="+mn-ea"/>
          <a:cs typeface="+mn-cs"/>
        </a:defRPr>
      </a:lvl1pPr>
      <a:lvl2pPr marL="1771650" indent="-681038" algn="l" defTabSz="2179638"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mn-ea"/>
          <a:cs typeface="+mn-cs"/>
        </a:defRPr>
      </a:lvl2pPr>
      <a:lvl3pPr marL="2725738" indent="-544513" algn="l" defTabSz="2179638" rtl="0" eaLnBrk="0" fontAlgn="base" hangingPunct="0">
        <a:spcBef>
          <a:spcPct val="20000"/>
        </a:spcBef>
        <a:spcAft>
          <a:spcPct val="0"/>
        </a:spcAft>
        <a:buFont typeface="Arial" panose="020B0604020202020204" pitchFamily="34" charset="0"/>
        <a:buChar char="•"/>
        <a:defRPr sz="5700" kern="1200">
          <a:solidFill>
            <a:schemeClr val="tx1"/>
          </a:solidFill>
          <a:latin typeface="+mn-lt"/>
          <a:ea typeface="+mn-ea"/>
          <a:cs typeface="+mn-cs"/>
        </a:defRPr>
      </a:lvl3pPr>
      <a:lvl4pPr marL="3816350" indent="-544513" algn="l" defTabSz="21796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mn-ea"/>
          <a:cs typeface="+mn-cs"/>
        </a:defRPr>
      </a:lvl4pPr>
      <a:lvl5pPr marL="4905375" indent="-544513" algn="l" defTabSz="21796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mn-ea"/>
          <a:cs typeface="+mn-cs"/>
        </a:defRPr>
      </a:lvl5pPr>
      <a:lvl6pPr marL="5997321" indent="-545211" algn="l" defTabSz="2180844"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87743" indent="-545211" algn="l" defTabSz="2180844"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78165" indent="-545211" algn="l" defTabSz="2180844"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68587" indent="-545211" algn="l" defTabSz="2180844"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s-ES"/>
      </a:defPPr>
      <a:lvl1pPr marL="0" algn="l" defTabSz="2180844" rtl="0" eaLnBrk="1" latinLnBrk="0" hangingPunct="1">
        <a:defRPr sz="4300" kern="1200">
          <a:solidFill>
            <a:schemeClr val="tx1"/>
          </a:solidFill>
          <a:latin typeface="+mn-lt"/>
          <a:ea typeface="+mn-ea"/>
          <a:cs typeface="+mn-cs"/>
        </a:defRPr>
      </a:lvl1pPr>
      <a:lvl2pPr marL="1090422" algn="l" defTabSz="2180844" rtl="0" eaLnBrk="1" latinLnBrk="0" hangingPunct="1">
        <a:defRPr sz="4300" kern="1200">
          <a:solidFill>
            <a:schemeClr val="tx1"/>
          </a:solidFill>
          <a:latin typeface="+mn-lt"/>
          <a:ea typeface="+mn-ea"/>
          <a:cs typeface="+mn-cs"/>
        </a:defRPr>
      </a:lvl2pPr>
      <a:lvl3pPr marL="2180844" algn="l" defTabSz="2180844" rtl="0" eaLnBrk="1" latinLnBrk="0" hangingPunct="1">
        <a:defRPr sz="4300" kern="1200">
          <a:solidFill>
            <a:schemeClr val="tx1"/>
          </a:solidFill>
          <a:latin typeface="+mn-lt"/>
          <a:ea typeface="+mn-ea"/>
          <a:cs typeface="+mn-cs"/>
        </a:defRPr>
      </a:lvl3pPr>
      <a:lvl4pPr marL="3271266" algn="l" defTabSz="2180844" rtl="0" eaLnBrk="1" latinLnBrk="0" hangingPunct="1">
        <a:defRPr sz="4300" kern="1200">
          <a:solidFill>
            <a:schemeClr val="tx1"/>
          </a:solidFill>
          <a:latin typeface="+mn-lt"/>
          <a:ea typeface="+mn-ea"/>
          <a:cs typeface="+mn-cs"/>
        </a:defRPr>
      </a:lvl4pPr>
      <a:lvl5pPr marL="4361688" algn="l" defTabSz="2180844" rtl="0" eaLnBrk="1" latinLnBrk="0" hangingPunct="1">
        <a:defRPr sz="4300" kern="1200">
          <a:solidFill>
            <a:schemeClr val="tx1"/>
          </a:solidFill>
          <a:latin typeface="+mn-lt"/>
          <a:ea typeface="+mn-ea"/>
          <a:cs typeface="+mn-cs"/>
        </a:defRPr>
      </a:lvl5pPr>
      <a:lvl6pPr marL="5452110" algn="l" defTabSz="2180844" rtl="0" eaLnBrk="1" latinLnBrk="0" hangingPunct="1">
        <a:defRPr sz="4300" kern="1200">
          <a:solidFill>
            <a:schemeClr val="tx1"/>
          </a:solidFill>
          <a:latin typeface="+mn-lt"/>
          <a:ea typeface="+mn-ea"/>
          <a:cs typeface="+mn-cs"/>
        </a:defRPr>
      </a:lvl6pPr>
      <a:lvl7pPr marL="6542532" algn="l" defTabSz="2180844" rtl="0" eaLnBrk="1" latinLnBrk="0" hangingPunct="1">
        <a:defRPr sz="4300" kern="1200">
          <a:solidFill>
            <a:schemeClr val="tx1"/>
          </a:solidFill>
          <a:latin typeface="+mn-lt"/>
          <a:ea typeface="+mn-ea"/>
          <a:cs typeface="+mn-cs"/>
        </a:defRPr>
      </a:lvl7pPr>
      <a:lvl8pPr marL="7632954" algn="l" defTabSz="2180844" rtl="0" eaLnBrk="1" latinLnBrk="0" hangingPunct="1">
        <a:defRPr sz="4300" kern="1200">
          <a:solidFill>
            <a:schemeClr val="tx1"/>
          </a:solidFill>
          <a:latin typeface="+mn-lt"/>
          <a:ea typeface="+mn-ea"/>
          <a:cs typeface="+mn-cs"/>
        </a:defRPr>
      </a:lvl8pPr>
      <a:lvl9pPr marL="8723376" algn="l" defTabSz="21808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9.gif"/><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adroTexto 4"/>
          <p:cNvSpPr txBox="1">
            <a:spLocks noChangeArrowheads="1"/>
          </p:cNvSpPr>
          <p:nvPr/>
        </p:nvSpPr>
        <p:spPr bwMode="auto">
          <a:xfrm>
            <a:off x="784225" y="1970088"/>
            <a:ext cx="224980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defRPr/>
            </a:pPr>
            <a:r>
              <a:rPr lang="es-ES" sz="6400" b="1" u="sng" dirty="0" smtClean="0">
                <a:latin typeface="Arial" pitchFamily="34" charset="0"/>
                <a:cs typeface="Arial" pitchFamily="34" charset="0"/>
              </a:rPr>
              <a:t>Tema:</a:t>
            </a:r>
            <a:r>
              <a:rPr lang="es-ES" sz="6400" b="1" dirty="0" smtClean="0">
                <a:latin typeface="Arial" pitchFamily="34" charset="0"/>
                <a:cs typeface="Arial" pitchFamily="34" charset="0"/>
              </a:rPr>
              <a:t> </a:t>
            </a:r>
          </a:p>
          <a:p>
            <a:pPr marL="857250" indent="-857250" algn="just" eaLnBrk="1" hangingPunct="1">
              <a:buFont typeface="Wingdings" pitchFamily="2" charset="2"/>
              <a:buChar char="§"/>
              <a:defRPr/>
            </a:pPr>
            <a:r>
              <a:rPr lang="es-ES" sz="6400" dirty="0" smtClean="0">
                <a:latin typeface="Arial" pitchFamily="34" charset="0"/>
                <a:cs typeface="Arial" pitchFamily="34" charset="0"/>
              </a:rPr>
              <a:t>Vías de administración y formas farmacéuticas.</a:t>
            </a:r>
          </a:p>
          <a:p>
            <a:pPr marL="857250" indent="-857250" algn="just" eaLnBrk="1" hangingPunct="1">
              <a:buFont typeface="Wingdings" pitchFamily="2" charset="2"/>
              <a:buChar char="§"/>
              <a:defRPr/>
            </a:pPr>
            <a:r>
              <a:rPr lang="es-ES" sz="6400" dirty="0" smtClean="0">
                <a:latin typeface="Arial" pitchFamily="34" charset="0"/>
                <a:cs typeface="Arial" pitchFamily="34" charset="0"/>
              </a:rPr>
              <a:t>Procesos a los que están sometidos los fármacos en el organismo. </a:t>
            </a:r>
          </a:p>
        </p:txBody>
      </p:sp>
      <p:sp>
        <p:nvSpPr>
          <p:cNvPr id="2051" name="CuadroTexto 6"/>
          <p:cNvSpPr txBox="1">
            <a:spLocks noChangeArrowheads="1"/>
          </p:cNvSpPr>
          <p:nvPr/>
        </p:nvSpPr>
        <p:spPr bwMode="auto">
          <a:xfrm>
            <a:off x="784225" y="265113"/>
            <a:ext cx="13292722" cy="116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6400" b="1" u="sng" dirty="0"/>
              <a:t>ASIGNATURA:</a:t>
            </a:r>
            <a:r>
              <a:rPr lang="es-ES" altLang="es-ES" sz="6400" dirty="0"/>
              <a:t> Farmacología </a:t>
            </a:r>
            <a:r>
              <a:rPr lang="es-ES" altLang="es-ES" sz="6400" dirty="0" smtClean="0"/>
              <a:t>General</a:t>
            </a:r>
            <a:endParaRPr lang="es-ES" altLang="es-ES" sz="6400" dirty="0"/>
          </a:p>
        </p:txBody>
      </p:sp>
      <p:sp>
        <p:nvSpPr>
          <p:cNvPr id="2" name="1 CuadroTexto"/>
          <p:cNvSpPr txBox="1"/>
          <p:nvPr/>
        </p:nvSpPr>
        <p:spPr>
          <a:xfrm>
            <a:off x="1176338" y="6486525"/>
            <a:ext cx="22498050" cy="5092700"/>
          </a:xfrm>
          <a:prstGeom prst="rect">
            <a:avLst/>
          </a:prstGeom>
          <a:noFill/>
        </p:spPr>
        <p:txBody>
          <a:bodyPr lIns="183191" tIns="91595" rIns="183191" bIns="91595">
            <a:spAutoFit/>
          </a:bodyPr>
          <a:lstStyle/>
          <a:p>
            <a:pPr algn="just">
              <a:spcBef>
                <a:spcPts val="1202"/>
              </a:spcBef>
              <a:spcAft>
                <a:spcPts val="1202"/>
              </a:spcAft>
              <a:defRPr/>
            </a:pPr>
            <a:r>
              <a:rPr lang="es-ES" sz="6400" b="1" u="sng" dirty="0">
                <a:latin typeface="+mn-lt"/>
                <a:cs typeface="Arial" panose="020B0604020202020204" pitchFamily="34" charset="0"/>
              </a:rPr>
              <a:t>Sumario</a:t>
            </a:r>
            <a:r>
              <a:rPr lang="es-ES" sz="6400" b="1" dirty="0">
                <a:latin typeface="+mn-lt"/>
                <a:cs typeface="Arial" panose="020B0604020202020204" pitchFamily="34" charset="0"/>
              </a:rPr>
              <a:t>:</a:t>
            </a:r>
          </a:p>
          <a:p>
            <a:pPr marL="857250" indent="-857250" algn="just" eaLnBrk="1" hangingPunct="1">
              <a:buFont typeface="Wingdings" pitchFamily="2" charset="2"/>
              <a:buChar char="§"/>
              <a:defRPr/>
            </a:pPr>
            <a:r>
              <a:rPr lang="es-ES" sz="4400" dirty="0">
                <a:solidFill>
                  <a:prstClr val="black"/>
                </a:solidFill>
                <a:latin typeface="Arial" pitchFamily="34" charset="0"/>
                <a:cs typeface="Arial" pitchFamily="34" charset="0"/>
              </a:rPr>
              <a:t>Vías de administración y formas farmacéuticas.</a:t>
            </a:r>
            <a:endParaRPr lang="es-ES" sz="4400" b="1" dirty="0">
              <a:latin typeface="+mn-lt"/>
              <a:cs typeface="Arial" panose="020B0604020202020204" pitchFamily="34" charset="0"/>
            </a:endParaRPr>
          </a:p>
          <a:p>
            <a:pPr marL="686966" indent="-686966" algn="just">
              <a:spcBef>
                <a:spcPts val="600"/>
              </a:spcBef>
              <a:spcAft>
                <a:spcPts val="600"/>
              </a:spcAft>
              <a:buFont typeface="Wingdings" panose="05000000000000000000" pitchFamily="2" charset="2"/>
              <a:buChar char="§"/>
              <a:defRPr/>
            </a:pPr>
            <a:r>
              <a:rPr lang="es-ES" sz="4400" b="1" dirty="0">
                <a:latin typeface="+mn-lt"/>
                <a:cs typeface="Arial" panose="020B0604020202020204" pitchFamily="34" charset="0"/>
              </a:rPr>
              <a:t>Procesos farmacocinéticos: </a:t>
            </a:r>
            <a:r>
              <a:rPr lang="es-ES" sz="4400" dirty="0">
                <a:latin typeface="+mn-lt"/>
                <a:cs typeface="Arial" panose="020B0604020202020204" pitchFamily="34" charset="0"/>
              </a:rPr>
              <a:t>absorción, distribución, metabolismo y excreción.</a:t>
            </a:r>
            <a:endParaRPr lang="es-ES" sz="4400" b="1" dirty="0">
              <a:latin typeface="+mn-lt"/>
              <a:cs typeface="Arial" panose="020B0604020202020204" pitchFamily="34" charset="0"/>
            </a:endParaRPr>
          </a:p>
          <a:p>
            <a:pPr marL="686966" indent="-686966" algn="just">
              <a:spcBef>
                <a:spcPts val="600"/>
              </a:spcBef>
              <a:spcAft>
                <a:spcPts val="600"/>
              </a:spcAft>
              <a:buFont typeface="Wingdings" panose="05000000000000000000" pitchFamily="2" charset="2"/>
              <a:buChar char="§"/>
              <a:defRPr/>
            </a:pPr>
            <a:r>
              <a:rPr lang="es-ES" sz="4400" b="1" dirty="0">
                <a:latin typeface="+mn-lt"/>
                <a:cs typeface="Arial" panose="020B0604020202020204" pitchFamily="34" charset="0"/>
              </a:rPr>
              <a:t>Parámetros farmacocinéticos: </a:t>
            </a:r>
            <a:r>
              <a:rPr lang="es-ES" sz="4400" dirty="0">
                <a:latin typeface="+mn-lt"/>
                <a:cs typeface="Arial" panose="020B0604020202020204" pitchFamily="34" charset="0"/>
              </a:rPr>
              <a:t>Biodisponibilidad, efecto de 1er paso, unión a PP, vol. de distribución, </a:t>
            </a:r>
            <a:r>
              <a:rPr lang="es-ES_tradnl" sz="4400" b="1" dirty="0">
                <a:latin typeface="Arial" panose="020B0604020202020204" pitchFamily="34" charset="0"/>
                <a:cs typeface="Arial" panose="020B0604020202020204" pitchFamily="34" charset="0"/>
              </a:rPr>
              <a:t>t ½</a:t>
            </a:r>
            <a:r>
              <a:rPr lang="es-ES" sz="4400" dirty="0">
                <a:latin typeface="+mn-lt"/>
                <a:cs typeface="Arial" panose="020B0604020202020204" pitchFamily="34" charset="0"/>
              </a:rPr>
              <a:t> y circulación entero hepática.</a:t>
            </a:r>
            <a:endParaRPr lang="es-ES" sz="4400" b="1" dirty="0">
              <a:latin typeface="+mn-lt"/>
              <a:cs typeface="Arial" panose="020B0604020202020204" pitchFamily="34" charset="0"/>
            </a:endParaRPr>
          </a:p>
          <a:p>
            <a:pPr marL="686966" indent="-686966" algn="just">
              <a:spcBef>
                <a:spcPts val="600"/>
              </a:spcBef>
              <a:spcAft>
                <a:spcPts val="600"/>
              </a:spcAft>
              <a:buFont typeface="Wingdings" panose="05000000000000000000" pitchFamily="2" charset="2"/>
              <a:buChar char="§"/>
              <a:defRPr/>
            </a:pPr>
            <a:r>
              <a:rPr lang="es-ES" sz="4400" b="1" dirty="0">
                <a:latin typeface="+mn-lt"/>
                <a:cs typeface="Arial" panose="020B0604020202020204" pitchFamily="34" charset="0"/>
              </a:rPr>
              <a:t>Relación entre los parámetros farmacocinéticos.</a:t>
            </a:r>
          </a:p>
        </p:txBody>
      </p:sp>
      <p:sp>
        <p:nvSpPr>
          <p:cNvPr id="13" name="CuadroTexto 4"/>
          <p:cNvSpPr txBox="1"/>
          <p:nvPr/>
        </p:nvSpPr>
        <p:spPr>
          <a:xfrm>
            <a:off x="784225" y="12004675"/>
            <a:ext cx="18381663" cy="2330450"/>
          </a:xfrm>
          <a:prstGeom prst="rect">
            <a:avLst/>
          </a:prstGeom>
          <a:noFill/>
        </p:spPr>
        <p:txBody>
          <a:bodyPr lIns="183191" tIns="91595" rIns="183191" bIns="91595">
            <a:spAutoFit/>
          </a:bodyPr>
          <a:lstStyle/>
          <a:p>
            <a:pPr marL="686966" indent="-686966" algn="just">
              <a:buFont typeface="Wingdings" panose="05000000000000000000" pitchFamily="2" charset="2"/>
              <a:buChar char="§"/>
              <a:defRPr/>
            </a:pPr>
            <a:endParaRPr lang="es-ES" sz="4000" b="1" dirty="0">
              <a:latin typeface="Arial" panose="020B0604020202020204" pitchFamily="34" charset="0"/>
              <a:cs typeface="Arial" panose="020B0604020202020204" pitchFamily="34" charset="0"/>
            </a:endParaRPr>
          </a:p>
          <a:p>
            <a:pPr algn="just">
              <a:defRPr/>
            </a:pPr>
            <a:r>
              <a:rPr lang="es-ES" sz="5600" b="1" u="sng" dirty="0">
                <a:latin typeface="Arial" panose="020B0604020202020204" pitchFamily="34" charset="0"/>
                <a:cs typeface="Arial" panose="020B0604020202020204" pitchFamily="34" charset="0"/>
              </a:rPr>
              <a:t>Bibliografía</a:t>
            </a:r>
            <a:r>
              <a:rPr lang="es-ES" sz="5600" b="1" dirty="0">
                <a:latin typeface="Arial" panose="020B0604020202020204" pitchFamily="34" charset="0"/>
                <a:cs typeface="Arial" panose="020B0604020202020204" pitchFamily="34" charset="0"/>
              </a:rPr>
              <a:t>:</a:t>
            </a:r>
            <a:r>
              <a:rPr lang="es-ES" sz="4000" b="1" dirty="0">
                <a:latin typeface="Arial" panose="020B0604020202020204" pitchFamily="34" charset="0"/>
                <a:cs typeface="Arial" panose="020B0604020202020204" pitchFamily="34" charset="0"/>
              </a:rPr>
              <a:t> Libro te texto Farmacología general, </a:t>
            </a:r>
            <a:r>
              <a:rPr lang="es-ES" sz="4000" b="1" dirty="0" smtClean="0">
                <a:latin typeface="Arial" panose="020B0604020202020204" pitchFamily="34" charset="0"/>
                <a:cs typeface="Arial" panose="020B0604020202020204" pitchFamily="34" charset="0"/>
              </a:rPr>
              <a:t>capítulos 3 y </a:t>
            </a:r>
            <a:r>
              <a:rPr lang="es-ES" sz="4000" b="1" dirty="0">
                <a:latin typeface="Arial" panose="020B0604020202020204" pitchFamily="34" charset="0"/>
                <a:cs typeface="Arial" panose="020B0604020202020204" pitchFamily="34" charset="0"/>
              </a:rPr>
              <a:t>4</a:t>
            </a:r>
          </a:p>
          <a:p>
            <a:pPr marL="686966" indent="-686966" algn="just">
              <a:buFont typeface="Wingdings" panose="05000000000000000000" pitchFamily="2" charset="2"/>
              <a:buChar char="§"/>
              <a:defRPr/>
            </a:pPr>
            <a:endParaRPr lang="es-ES" sz="4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3038" y="2046288"/>
            <a:ext cx="9980612" cy="907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4825663" y="10658475"/>
            <a:ext cx="9558337" cy="1539875"/>
          </a:xfrm>
          <a:prstGeom prst="rect">
            <a:avLst/>
          </a:prstGeom>
          <a:noFill/>
        </p:spPr>
        <p:txBody>
          <a:bodyPr lIns="183191" tIns="91595" rIns="183191" bIns="91595">
            <a:spAutoFit/>
          </a:bodyPr>
          <a:lstStyle/>
          <a:p>
            <a:pPr algn="ctr" eaLnBrk="1" fontAlgn="auto" hangingPunct="1">
              <a:spcBef>
                <a:spcPts val="0"/>
              </a:spcBef>
              <a:spcAft>
                <a:spcPts val="0"/>
              </a:spcAft>
              <a:defRPr/>
            </a:pPr>
            <a:r>
              <a:rPr lang="es-E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COMPOSICIÓN DE LAS </a:t>
            </a:r>
          </a:p>
          <a:p>
            <a:pPr algn="ctr" eaLnBrk="1" fontAlgn="auto" hangingPunct="1">
              <a:spcBef>
                <a:spcPts val="0"/>
              </a:spcBef>
              <a:spcAft>
                <a:spcPts val="0"/>
              </a:spcAft>
              <a:defRPr/>
            </a:pPr>
            <a:r>
              <a:rPr lang="es-E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MEMBRANAS CELULARES</a:t>
            </a:r>
          </a:p>
        </p:txBody>
      </p:sp>
      <p:pic>
        <p:nvPicPr>
          <p:cNvPr id="11268" name="Imagen 1"/>
          <p:cNvPicPr>
            <a:picLocks noChangeAspect="1"/>
          </p:cNvPicPr>
          <p:nvPr/>
        </p:nvPicPr>
        <p:blipFill>
          <a:blip r:embed="rId4">
            <a:extLst>
              <a:ext uri="{28A0092B-C50C-407E-A947-70E740481C1C}">
                <a14:useLocalDpi xmlns:a14="http://schemas.microsoft.com/office/drawing/2010/main" val="0"/>
              </a:ext>
            </a:extLst>
          </a:blip>
          <a:srcRect l="3447" r="3131"/>
          <a:stretch>
            <a:fillRect/>
          </a:stretch>
        </p:blipFill>
        <p:spPr bwMode="auto">
          <a:xfrm>
            <a:off x="0" y="1728788"/>
            <a:ext cx="14143038" cy="1149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8"/>
          <p:cNvSpPr txBox="1">
            <a:spLocks noChangeArrowheads="1"/>
          </p:cNvSpPr>
          <p:nvPr/>
        </p:nvSpPr>
        <p:spPr bwMode="auto">
          <a:xfrm>
            <a:off x="3795713" y="496888"/>
            <a:ext cx="70897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solidFill>
                  <a:srgbClr val="FF0000"/>
                </a:solidFill>
              </a:rPr>
              <a:t>FARMACOCINÉTICA</a:t>
            </a:r>
            <a:endParaRPr lang="es-ES" altLang="es-ES" sz="6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1257300"/>
            <a:ext cx="22210712" cy="1246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uadroTexto 1"/>
          <p:cNvSpPr txBox="1">
            <a:spLocks noChangeArrowheads="1"/>
          </p:cNvSpPr>
          <p:nvPr/>
        </p:nvSpPr>
        <p:spPr bwMode="auto">
          <a:xfrm>
            <a:off x="3938588" y="57150"/>
            <a:ext cx="1555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6600" b="1">
                <a:latin typeface="Arial" panose="020B0604020202020204" pitchFamily="34" charset="0"/>
                <a:cs typeface="Arial" panose="020B0604020202020204" pitchFamily="34" charset="0"/>
              </a:rPr>
              <a:t>MECANISMOS DE BIOTRANSPORTE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314" name="Group 2"/>
          <p:cNvGrpSpPr>
            <a:grpSpLocks/>
          </p:cNvGrpSpPr>
          <p:nvPr/>
        </p:nvGrpSpPr>
        <p:grpSpPr bwMode="auto">
          <a:xfrm rot="-10364761">
            <a:off x="10067925" y="2451100"/>
            <a:ext cx="6319838" cy="8893175"/>
            <a:chOff x="1156" y="572"/>
            <a:chExt cx="2193" cy="2918"/>
          </a:xfrm>
        </p:grpSpPr>
        <p:sp>
          <p:nvSpPr>
            <p:cNvPr id="13367" name="Arc 3"/>
            <p:cNvSpPr>
              <a:spLocks/>
            </p:cNvSpPr>
            <p:nvPr/>
          </p:nvSpPr>
          <p:spPr bwMode="auto">
            <a:xfrm rot="1882581">
              <a:off x="1156" y="618"/>
              <a:ext cx="1996" cy="285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3368" name="Arc 4"/>
            <p:cNvSpPr>
              <a:spLocks/>
            </p:cNvSpPr>
            <p:nvPr/>
          </p:nvSpPr>
          <p:spPr bwMode="auto">
            <a:xfrm rot="1882581">
              <a:off x="1292" y="572"/>
              <a:ext cx="2057" cy="2918"/>
            </a:xfrm>
            <a:custGeom>
              <a:avLst/>
              <a:gdLst>
                <a:gd name="T0" fmla="*/ 0 w 21600"/>
                <a:gd name="T1" fmla="*/ 0 h 22066"/>
                <a:gd name="T2" fmla="*/ 0 w 21600"/>
                <a:gd name="T3" fmla="*/ 0 h 22066"/>
                <a:gd name="T4" fmla="*/ 0 w 21600"/>
                <a:gd name="T5" fmla="*/ 0 h 22066"/>
                <a:gd name="T6" fmla="*/ 0 60000 65536"/>
                <a:gd name="T7" fmla="*/ 0 60000 65536"/>
                <a:gd name="T8" fmla="*/ 0 60000 65536"/>
              </a:gdLst>
              <a:ahLst/>
              <a:cxnLst>
                <a:cxn ang="T6">
                  <a:pos x="T0" y="T1"/>
                </a:cxn>
                <a:cxn ang="T7">
                  <a:pos x="T2" y="T3"/>
                </a:cxn>
                <a:cxn ang="T8">
                  <a:pos x="T4" y="T5"/>
                </a:cxn>
              </a:cxnLst>
              <a:rect l="0" t="0" r="r" b="b"/>
              <a:pathLst>
                <a:path w="21600" h="22066" fill="none" extrusionOk="0">
                  <a:moveTo>
                    <a:pt x="-1" y="0"/>
                  </a:moveTo>
                  <a:cubicBezTo>
                    <a:pt x="11929" y="0"/>
                    <a:pt x="21600" y="9670"/>
                    <a:pt x="21600" y="21600"/>
                  </a:cubicBezTo>
                  <a:cubicBezTo>
                    <a:pt x="21600" y="21755"/>
                    <a:pt x="21598" y="21910"/>
                    <a:pt x="21594" y="22065"/>
                  </a:cubicBezTo>
                </a:path>
                <a:path w="21600" h="22066" stroke="0" extrusionOk="0">
                  <a:moveTo>
                    <a:pt x="-1" y="0"/>
                  </a:moveTo>
                  <a:cubicBezTo>
                    <a:pt x="11929" y="0"/>
                    <a:pt x="21600" y="9670"/>
                    <a:pt x="21600" y="21600"/>
                  </a:cubicBezTo>
                  <a:cubicBezTo>
                    <a:pt x="21600" y="21755"/>
                    <a:pt x="21598" y="21910"/>
                    <a:pt x="21594" y="22065"/>
                  </a:cubicBezTo>
                  <a:lnTo>
                    <a:pt x="0" y="21600"/>
                  </a:lnTo>
                  <a:lnTo>
                    <a:pt x="-1" y="0"/>
                  </a:lnTo>
                  <a:close/>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3369" name="Arc 5"/>
            <p:cNvSpPr>
              <a:spLocks/>
            </p:cNvSpPr>
            <p:nvPr/>
          </p:nvSpPr>
          <p:spPr bwMode="auto">
            <a:xfrm rot="1882581">
              <a:off x="1247" y="618"/>
              <a:ext cx="1996" cy="285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3315" name="Text Box 6"/>
          <p:cNvSpPr txBox="1">
            <a:spLocks noChangeArrowheads="1"/>
          </p:cNvSpPr>
          <p:nvPr/>
        </p:nvSpPr>
        <p:spPr bwMode="auto">
          <a:xfrm>
            <a:off x="14363700" y="1014413"/>
            <a:ext cx="5554663"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5600" b="1">
                <a:latin typeface="Arial" panose="020B0604020202020204" pitchFamily="34" charset="0"/>
                <a:cs typeface="Arial" panose="020B0604020202020204" pitchFamily="34" charset="0"/>
              </a:rPr>
              <a:t>Bicapa</a:t>
            </a:r>
            <a:r>
              <a:rPr lang="es-ES_tradnl" altLang="es-ES" sz="5600" b="1">
                <a:solidFill>
                  <a:schemeClr val="bg1"/>
                </a:solidFill>
                <a:latin typeface="Arial" panose="020B0604020202020204" pitchFamily="34" charset="0"/>
                <a:cs typeface="Arial" panose="020B0604020202020204" pitchFamily="34" charset="0"/>
              </a:rPr>
              <a:t> </a:t>
            </a:r>
            <a:r>
              <a:rPr lang="es-ES_tradnl" altLang="es-ES" sz="5600" b="1">
                <a:latin typeface="Arial" panose="020B0604020202020204" pitchFamily="34" charset="0"/>
                <a:cs typeface="Arial" panose="020B0604020202020204" pitchFamily="34" charset="0"/>
              </a:rPr>
              <a:t>lipídica</a:t>
            </a:r>
            <a:endParaRPr lang="es-ES" altLang="es-ES" sz="5600" b="1">
              <a:latin typeface="Arial" panose="020B0604020202020204" pitchFamily="34" charset="0"/>
              <a:cs typeface="Arial" panose="020B0604020202020204" pitchFamily="34" charset="0"/>
            </a:endParaRPr>
          </a:p>
        </p:txBody>
      </p:sp>
      <p:sp>
        <p:nvSpPr>
          <p:cNvPr id="13316" name="Oval 7"/>
          <p:cNvSpPr>
            <a:spLocks noChangeArrowheads="1"/>
          </p:cNvSpPr>
          <p:nvPr/>
        </p:nvSpPr>
        <p:spPr bwMode="auto">
          <a:xfrm>
            <a:off x="9498013" y="6137275"/>
            <a:ext cx="711200" cy="587375"/>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17" name="Oval 8"/>
          <p:cNvSpPr>
            <a:spLocks noChangeArrowheads="1"/>
          </p:cNvSpPr>
          <p:nvPr/>
        </p:nvSpPr>
        <p:spPr bwMode="auto">
          <a:xfrm>
            <a:off x="9498013" y="6873875"/>
            <a:ext cx="711200" cy="588963"/>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18" name="Oval 9"/>
          <p:cNvSpPr>
            <a:spLocks noChangeArrowheads="1"/>
          </p:cNvSpPr>
          <p:nvPr/>
        </p:nvSpPr>
        <p:spPr bwMode="auto">
          <a:xfrm>
            <a:off x="10209213" y="7021513"/>
            <a:ext cx="709612" cy="587375"/>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19" name="Oval 10"/>
          <p:cNvSpPr>
            <a:spLocks noChangeArrowheads="1"/>
          </p:cNvSpPr>
          <p:nvPr/>
        </p:nvSpPr>
        <p:spPr bwMode="auto">
          <a:xfrm>
            <a:off x="9926638" y="6137275"/>
            <a:ext cx="709612" cy="587375"/>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20" name="Oval 11"/>
          <p:cNvSpPr>
            <a:spLocks noChangeArrowheads="1"/>
          </p:cNvSpPr>
          <p:nvPr/>
        </p:nvSpPr>
        <p:spPr bwMode="auto">
          <a:xfrm>
            <a:off x="9926638" y="6578600"/>
            <a:ext cx="709612" cy="588963"/>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21" name="Oval 12"/>
          <p:cNvSpPr>
            <a:spLocks noChangeArrowheads="1"/>
          </p:cNvSpPr>
          <p:nvPr/>
        </p:nvSpPr>
        <p:spPr bwMode="auto">
          <a:xfrm>
            <a:off x="10922000" y="6137275"/>
            <a:ext cx="285750" cy="295275"/>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22" name="Oval 13"/>
          <p:cNvSpPr>
            <a:spLocks noChangeArrowheads="1"/>
          </p:cNvSpPr>
          <p:nvPr/>
        </p:nvSpPr>
        <p:spPr bwMode="auto">
          <a:xfrm>
            <a:off x="11349038" y="6578600"/>
            <a:ext cx="285750" cy="295275"/>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23" name="Oval 14"/>
          <p:cNvSpPr>
            <a:spLocks noChangeArrowheads="1"/>
          </p:cNvSpPr>
          <p:nvPr/>
        </p:nvSpPr>
        <p:spPr bwMode="auto">
          <a:xfrm>
            <a:off x="11776075" y="7021513"/>
            <a:ext cx="285750" cy="295275"/>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24" name="Oval 15"/>
          <p:cNvSpPr>
            <a:spLocks noChangeArrowheads="1"/>
          </p:cNvSpPr>
          <p:nvPr/>
        </p:nvSpPr>
        <p:spPr bwMode="auto">
          <a:xfrm>
            <a:off x="12203113" y="7462838"/>
            <a:ext cx="285750" cy="295275"/>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25" name="Oval 16"/>
          <p:cNvSpPr>
            <a:spLocks noChangeArrowheads="1"/>
          </p:cNvSpPr>
          <p:nvPr/>
        </p:nvSpPr>
        <p:spPr bwMode="auto">
          <a:xfrm>
            <a:off x="12915900" y="7758113"/>
            <a:ext cx="285750" cy="296862"/>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26" name="Oval 17"/>
          <p:cNvSpPr>
            <a:spLocks noChangeArrowheads="1"/>
          </p:cNvSpPr>
          <p:nvPr/>
        </p:nvSpPr>
        <p:spPr bwMode="auto">
          <a:xfrm>
            <a:off x="10494963" y="6432550"/>
            <a:ext cx="568325" cy="588963"/>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27" name="Text Box 18"/>
          <p:cNvSpPr txBox="1">
            <a:spLocks noChangeArrowheads="1"/>
          </p:cNvSpPr>
          <p:nvPr/>
        </p:nvSpPr>
        <p:spPr bwMode="auto">
          <a:xfrm>
            <a:off x="3100388" y="7416800"/>
            <a:ext cx="48275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latin typeface="Arial" panose="020B0604020202020204" pitchFamily="34" charset="0"/>
                <a:cs typeface="Arial" panose="020B0604020202020204" pitchFamily="34" charset="0"/>
              </a:rPr>
              <a:t>FÁRMACO</a:t>
            </a:r>
            <a:endParaRPr lang="es-ES" altLang="es-ES" sz="6400" b="1">
              <a:latin typeface="Arial" panose="020B0604020202020204" pitchFamily="34" charset="0"/>
              <a:cs typeface="Arial" panose="020B0604020202020204" pitchFamily="34" charset="0"/>
            </a:endParaRPr>
          </a:p>
        </p:txBody>
      </p:sp>
      <p:sp>
        <p:nvSpPr>
          <p:cNvPr id="13328" name="Oval 19"/>
          <p:cNvSpPr>
            <a:spLocks noChangeArrowheads="1"/>
          </p:cNvSpPr>
          <p:nvPr/>
        </p:nvSpPr>
        <p:spPr bwMode="auto">
          <a:xfrm>
            <a:off x="13057188" y="8347075"/>
            <a:ext cx="285750" cy="295275"/>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29" name="Oval 20"/>
          <p:cNvSpPr>
            <a:spLocks noChangeArrowheads="1"/>
          </p:cNvSpPr>
          <p:nvPr/>
        </p:nvSpPr>
        <p:spPr bwMode="auto">
          <a:xfrm>
            <a:off x="13487400" y="7904163"/>
            <a:ext cx="285750" cy="296862"/>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15733" name="Text Box 21"/>
          <p:cNvSpPr txBox="1">
            <a:spLocks noChangeArrowheads="1"/>
          </p:cNvSpPr>
          <p:nvPr/>
        </p:nvSpPr>
        <p:spPr bwMode="auto">
          <a:xfrm>
            <a:off x="157163" y="58738"/>
            <a:ext cx="225901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eaLnBrk="1" fontAlgn="auto" hangingPunct="1">
              <a:spcBef>
                <a:spcPts val="0"/>
              </a:spcBef>
              <a:spcAft>
                <a:spcPts val="0"/>
              </a:spcAft>
              <a:defRPr/>
            </a:pPr>
            <a:r>
              <a:rPr lang="es-ES_tradnl" sz="6400" b="1" dirty="0">
                <a:effectLst>
                  <a:outerShdw blurRad="38100" dist="38100" dir="2700000" algn="tl">
                    <a:srgbClr val="000000"/>
                  </a:outerShdw>
                </a:effectLst>
                <a:latin typeface="Arial" pitchFamily="34" charset="0"/>
                <a:cs typeface="Arial" pitchFamily="34" charset="0"/>
              </a:rPr>
              <a:t>MECANISMOS DE TRANSPORTE</a:t>
            </a:r>
            <a:endParaRPr lang="es-ES" sz="6400" b="1" dirty="0">
              <a:effectLst>
                <a:outerShdw blurRad="38100" dist="38100" dir="2700000" algn="tl">
                  <a:srgbClr val="000000"/>
                </a:outerShdw>
              </a:effectLst>
              <a:latin typeface="Arial" pitchFamily="34" charset="0"/>
              <a:cs typeface="Arial" pitchFamily="34" charset="0"/>
            </a:endParaRPr>
          </a:p>
        </p:txBody>
      </p:sp>
      <p:sp>
        <p:nvSpPr>
          <p:cNvPr id="13331" name="Text Box 22"/>
          <p:cNvSpPr txBox="1">
            <a:spLocks noChangeArrowheads="1"/>
          </p:cNvSpPr>
          <p:nvPr/>
        </p:nvSpPr>
        <p:spPr bwMode="auto">
          <a:xfrm>
            <a:off x="10067925" y="12292013"/>
            <a:ext cx="4843463" cy="17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4800" b="1">
                <a:latin typeface="Arial" panose="020B0604020202020204" pitchFamily="34" charset="0"/>
                <a:cs typeface="Arial" panose="020B0604020202020204" pitchFamily="34" charset="0"/>
              </a:rPr>
              <a:t>Membrana celular</a:t>
            </a:r>
            <a:endParaRPr lang="es-ES" altLang="es-ES" sz="4800" b="1">
              <a:latin typeface="Arial" panose="020B0604020202020204" pitchFamily="34" charset="0"/>
              <a:cs typeface="Arial" panose="020B0604020202020204" pitchFamily="34" charset="0"/>
            </a:endParaRPr>
          </a:p>
        </p:txBody>
      </p:sp>
      <p:sp>
        <p:nvSpPr>
          <p:cNvPr id="13332" name="Text Box 23"/>
          <p:cNvSpPr txBox="1">
            <a:spLocks noChangeArrowheads="1"/>
          </p:cNvSpPr>
          <p:nvPr/>
        </p:nvSpPr>
        <p:spPr bwMode="auto">
          <a:xfrm>
            <a:off x="14787563" y="6675438"/>
            <a:ext cx="9561512"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6400" b="1">
                <a:solidFill>
                  <a:srgbClr val="FF00FF"/>
                </a:solidFill>
                <a:latin typeface="Arial" panose="020B0604020202020204" pitchFamily="34" charset="0"/>
                <a:cs typeface="Arial" panose="020B0604020202020204" pitchFamily="34" charset="0"/>
              </a:rPr>
              <a:t>TRANSPORTE PASIVO</a:t>
            </a:r>
            <a:endParaRPr lang="es-ES" altLang="es-ES" sz="6400" b="1">
              <a:solidFill>
                <a:srgbClr val="FF00FF"/>
              </a:solidFill>
              <a:latin typeface="Arial" panose="020B0604020202020204" pitchFamily="34" charset="0"/>
              <a:cs typeface="Arial" panose="020B0604020202020204" pitchFamily="34" charset="0"/>
            </a:endParaRPr>
          </a:p>
        </p:txBody>
      </p:sp>
      <p:sp>
        <p:nvSpPr>
          <p:cNvPr id="13333" name="Line 34"/>
          <p:cNvSpPr>
            <a:spLocks noChangeShapeType="1"/>
          </p:cNvSpPr>
          <p:nvPr/>
        </p:nvSpPr>
        <p:spPr bwMode="auto">
          <a:xfrm flipV="1">
            <a:off x="10240963" y="3321050"/>
            <a:ext cx="2992437" cy="0"/>
          </a:xfrm>
          <a:prstGeom prst="line">
            <a:avLst/>
          </a:prstGeom>
          <a:noFill/>
          <a:ln w="635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3334" name="Oval 35"/>
          <p:cNvSpPr>
            <a:spLocks noChangeArrowheads="1"/>
          </p:cNvSpPr>
          <p:nvPr/>
        </p:nvSpPr>
        <p:spPr bwMode="auto">
          <a:xfrm>
            <a:off x="10067925" y="8201025"/>
            <a:ext cx="709613" cy="58737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35" name="Oval 36"/>
          <p:cNvSpPr>
            <a:spLocks noChangeArrowheads="1"/>
          </p:cNvSpPr>
          <p:nvPr/>
        </p:nvSpPr>
        <p:spPr bwMode="auto">
          <a:xfrm>
            <a:off x="9498013" y="8347075"/>
            <a:ext cx="711200" cy="58737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36" name="Oval 37"/>
          <p:cNvSpPr>
            <a:spLocks noChangeArrowheads="1"/>
          </p:cNvSpPr>
          <p:nvPr/>
        </p:nvSpPr>
        <p:spPr bwMode="auto">
          <a:xfrm>
            <a:off x="12630150" y="7904163"/>
            <a:ext cx="285750" cy="296862"/>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37" name="Oval 38"/>
          <p:cNvSpPr>
            <a:spLocks noChangeArrowheads="1"/>
          </p:cNvSpPr>
          <p:nvPr/>
        </p:nvSpPr>
        <p:spPr bwMode="auto">
          <a:xfrm>
            <a:off x="12203113" y="9672638"/>
            <a:ext cx="285750" cy="296862"/>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38" name="Oval 39"/>
          <p:cNvSpPr>
            <a:spLocks noChangeArrowheads="1"/>
          </p:cNvSpPr>
          <p:nvPr/>
        </p:nvSpPr>
        <p:spPr bwMode="auto">
          <a:xfrm>
            <a:off x="10780713" y="9085263"/>
            <a:ext cx="285750" cy="29527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39" name="Oval 40"/>
          <p:cNvSpPr>
            <a:spLocks noChangeArrowheads="1"/>
          </p:cNvSpPr>
          <p:nvPr/>
        </p:nvSpPr>
        <p:spPr bwMode="auto">
          <a:xfrm>
            <a:off x="10494963" y="8788400"/>
            <a:ext cx="285750" cy="296863"/>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40" name="Oval 41"/>
          <p:cNvSpPr>
            <a:spLocks noChangeArrowheads="1"/>
          </p:cNvSpPr>
          <p:nvPr/>
        </p:nvSpPr>
        <p:spPr bwMode="auto">
          <a:xfrm>
            <a:off x="12630150" y="10115550"/>
            <a:ext cx="285750" cy="29527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41" name="Oval 42"/>
          <p:cNvSpPr>
            <a:spLocks noChangeArrowheads="1"/>
          </p:cNvSpPr>
          <p:nvPr/>
        </p:nvSpPr>
        <p:spPr bwMode="auto">
          <a:xfrm>
            <a:off x="13057188" y="10556875"/>
            <a:ext cx="285750" cy="29527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42" name="Oval 43"/>
          <p:cNvSpPr>
            <a:spLocks noChangeArrowheads="1"/>
          </p:cNvSpPr>
          <p:nvPr/>
        </p:nvSpPr>
        <p:spPr bwMode="auto">
          <a:xfrm>
            <a:off x="13487400" y="10410825"/>
            <a:ext cx="285750" cy="29527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43" name="Oval 44"/>
          <p:cNvSpPr>
            <a:spLocks noChangeArrowheads="1"/>
          </p:cNvSpPr>
          <p:nvPr/>
        </p:nvSpPr>
        <p:spPr bwMode="auto">
          <a:xfrm>
            <a:off x="10067925" y="8788400"/>
            <a:ext cx="709613" cy="588963"/>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44" name="Oval 45"/>
          <p:cNvSpPr>
            <a:spLocks noChangeArrowheads="1"/>
          </p:cNvSpPr>
          <p:nvPr/>
        </p:nvSpPr>
        <p:spPr bwMode="auto">
          <a:xfrm>
            <a:off x="9498013" y="8937625"/>
            <a:ext cx="711200" cy="588963"/>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800"/>
          </a:p>
        </p:txBody>
      </p:sp>
      <p:sp>
        <p:nvSpPr>
          <p:cNvPr id="13345" name="Line 46"/>
          <p:cNvSpPr>
            <a:spLocks noChangeShapeType="1"/>
          </p:cNvSpPr>
          <p:nvPr/>
        </p:nvSpPr>
        <p:spPr bwMode="auto">
          <a:xfrm flipV="1">
            <a:off x="7645400" y="7167563"/>
            <a:ext cx="1708150" cy="590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3346" name="Line 47"/>
          <p:cNvSpPr>
            <a:spLocks noChangeShapeType="1"/>
          </p:cNvSpPr>
          <p:nvPr/>
        </p:nvSpPr>
        <p:spPr bwMode="auto">
          <a:xfrm>
            <a:off x="7645400" y="8201025"/>
            <a:ext cx="1708150"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3347" name="Text Box 48"/>
          <p:cNvSpPr txBox="1">
            <a:spLocks noChangeArrowheads="1"/>
          </p:cNvSpPr>
          <p:nvPr/>
        </p:nvSpPr>
        <p:spPr bwMode="auto">
          <a:xfrm>
            <a:off x="15082838" y="9126538"/>
            <a:ext cx="76930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6400" b="1">
                <a:solidFill>
                  <a:srgbClr val="FF6600"/>
                </a:solidFill>
                <a:latin typeface="Arial" panose="020B0604020202020204" pitchFamily="34" charset="0"/>
                <a:cs typeface="Arial" panose="020B0604020202020204" pitchFamily="34" charset="0"/>
              </a:rPr>
              <a:t>Transporte activo</a:t>
            </a:r>
            <a:endParaRPr lang="es-ES" altLang="es-ES" sz="6400" b="1">
              <a:solidFill>
                <a:srgbClr val="FF6600"/>
              </a:solidFill>
              <a:latin typeface="Arial" panose="020B0604020202020204" pitchFamily="34" charset="0"/>
              <a:cs typeface="Arial" panose="020B0604020202020204" pitchFamily="34" charset="0"/>
            </a:endParaRPr>
          </a:p>
        </p:txBody>
      </p:sp>
      <p:sp>
        <p:nvSpPr>
          <p:cNvPr id="13348" name="Text Box 49"/>
          <p:cNvSpPr txBox="1">
            <a:spLocks noChangeArrowheads="1"/>
          </p:cNvSpPr>
          <p:nvPr/>
        </p:nvSpPr>
        <p:spPr bwMode="auto">
          <a:xfrm>
            <a:off x="13342938" y="10761663"/>
            <a:ext cx="56261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4800" b="1">
                <a:solidFill>
                  <a:srgbClr val="FF6600"/>
                </a:solidFill>
                <a:latin typeface="Arial" panose="020B0604020202020204" pitchFamily="34" charset="0"/>
                <a:cs typeface="Arial" panose="020B0604020202020204" pitchFamily="34" charset="0"/>
              </a:rPr>
              <a:t>Transportador</a:t>
            </a:r>
            <a:endParaRPr lang="es-ES" altLang="es-ES" sz="4800" b="1">
              <a:solidFill>
                <a:srgbClr val="FF6600"/>
              </a:solidFill>
              <a:latin typeface="Arial" panose="020B0604020202020204" pitchFamily="34" charset="0"/>
              <a:cs typeface="Arial" panose="020B0604020202020204" pitchFamily="34" charset="0"/>
            </a:endParaRPr>
          </a:p>
        </p:txBody>
      </p:sp>
      <p:sp>
        <p:nvSpPr>
          <p:cNvPr id="13349" name="Line 50"/>
          <p:cNvSpPr>
            <a:spLocks noChangeShapeType="1"/>
          </p:cNvSpPr>
          <p:nvPr/>
        </p:nvSpPr>
        <p:spPr bwMode="auto">
          <a:xfrm flipH="1">
            <a:off x="13487400" y="1657350"/>
            <a:ext cx="1212850" cy="430213"/>
          </a:xfrm>
          <a:prstGeom prst="line">
            <a:avLst/>
          </a:prstGeom>
          <a:noFill/>
          <a:ln w="222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3350" name="AutoShape 51"/>
          <p:cNvSpPr>
            <a:spLocks noChangeArrowheads="1"/>
          </p:cNvSpPr>
          <p:nvPr/>
        </p:nvSpPr>
        <p:spPr bwMode="auto">
          <a:xfrm rot="1504048">
            <a:off x="10922000" y="9231313"/>
            <a:ext cx="1136650" cy="887412"/>
          </a:xfrm>
          <a:prstGeom prst="star8">
            <a:avLst>
              <a:gd name="adj" fmla="val 3825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51" name="Oval 52"/>
          <p:cNvSpPr>
            <a:spLocks noChangeArrowheads="1"/>
          </p:cNvSpPr>
          <p:nvPr/>
        </p:nvSpPr>
        <p:spPr bwMode="auto">
          <a:xfrm>
            <a:off x="11063288" y="9380538"/>
            <a:ext cx="285750" cy="29527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52" name="Oval 53"/>
          <p:cNvSpPr>
            <a:spLocks noChangeArrowheads="1"/>
          </p:cNvSpPr>
          <p:nvPr/>
        </p:nvSpPr>
        <p:spPr bwMode="auto">
          <a:xfrm>
            <a:off x="11349038" y="9526588"/>
            <a:ext cx="285750" cy="29527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3353" name="Oval 54"/>
          <p:cNvSpPr>
            <a:spLocks noChangeArrowheads="1"/>
          </p:cNvSpPr>
          <p:nvPr/>
        </p:nvSpPr>
        <p:spPr bwMode="auto">
          <a:xfrm>
            <a:off x="11920538" y="9672638"/>
            <a:ext cx="285750" cy="296862"/>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115767" name="Text Box 55"/>
          <p:cNvSpPr txBox="1">
            <a:spLocks noChangeArrowheads="1"/>
          </p:cNvSpPr>
          <p:nvPr/>
        </p:nvSpPr>
        <p:spPr bwMode="auto">
          <a:xfrm>
            <a:off x="9766300" y="6380163"/>
            <a:ext cx="8540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eaLnBrk="1" fontAlgn="auto" hangingPunct="1">
              <a:spcBef>
                <a:spcPct val="50000"/>
              </a:spcBef>
              <a:spcAft>
                <a:spcPts val="0"/>
              </a:spcAft>
              <a:defRPr/>
            </a:pPr>
            <a:r>
              <a:rPr lang="es-ES_tradnl" sz="5600" b="1" dirty="0">
                <a:effectLst>
                  <a:outerShdw blurRad="38100" dist="38100" dir="2700000" algn="tl">
                    <a:srgbClr val="000000"/>
                  </a:outerShdw>
                </a:effectLst>
                <a:latin typeface="+mn-lt"/>
              </a:rPr>
              <a:t>A</a:t>
            </a:r>
            <a:endParaRPr lang="es-ES" sz="5600" b="1" dirty="0">
              <a:effectLst>
                <a:outerShdw blurRad="38100" dist="38100" dir="2700000" algn="tl">
                  <a:srgbClr val="000000"/>
                </a:outerShdw>
              </a:effectLst>
              <a:latin typeface="+mn-lt"/>
            </a:endParaRPr>
          </a:p>
        </p:txBody>
      </p:sp>
      <p:sp>
        <p:nvSpPr>
          <p:cNvPr id="13355" name="Line 57"/>
          <p:cNvSpPr>
            <a:spLocks noChangeShapeType="1"/>
          </p:cNvSpPr>
          <p:nvPr/>
        </p:nvSpPr>
        <p:spPr bwMode="auto">
          <a:xfrm flipH="1" flipV="1">
            <a:off x="11634788" y="9821863"/>
            <a:ext cx="1809750" cy="141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3356" name="Text Box 59"/>
          <p:cNvSpPr txBox="1">
            <a:spLocks noChangeArrowheads="1"/>
          </p:cNvSpPr>
          <p:nvPr/>
        </p:nvSpPr>
        <p:spPr bwMode="auto">
          <a:xfrm>
            <a:off x="2292350" y="4023565"/>
            <a:ext cx="9056688" cy="110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4800" dirty="0">
                <a:solidFill>
                  <a:srgbClr val="FF00FF"/>
                </a:solidFill>
                <a:latin typeface="Arial" panose="020B0604020202020204" pitchFamily="34" charset="0"/>
                <a:cs typeface="Arial" panose="020B0604020202020204" pitchFamily="34" charset="0"/>
              </a:rPr>
              <a:t>(</a:t>
            </a:r>
            <a:r>
              <a:rPr lang="es-ES_tradnl" altLang="es-ES" sz="6000" b="1" dirty="0">
                <a:solidFill>
                  <a:srgbClr val="FF00FF"/>
                </a:solidFill>
                <a:latin typeface="Arial" panose="020B0604020202020204" pitchFamily="34" charset="0"/>
                <a:cs typeface="Arial" panose="020B0604020202020204" pitchFamily="34" charset="0"/>
              </a:rPr>
              <a:t>FORMA</a:t>
            </a:r>
            <a:r>
              <a:rPr lang="es-ES_tradnl" altLang="es-ES" sz="5600" dirty="0">
                <a:solidFill>
                  <a:srgbClr val="FF00FF"/>
                </a:solidFill>
                <a:latin typeface="Arial" panose="020B0604020202020204" pitchFamily="34" charset="0"/>
                <a:cs typeface="Arial" panose="020B0604020202020204" pitchFamily="34" charset="0"/>
              </a:rPr>
              <a:t> </a:t>
            </a:r>
            <a:r>
              <a:rPr lang="es-ES_tradnl" altLang="es-ES" sz="5600" b="1" dirty="0">
                <a:solidFill>
                  <a:srgbClr val="FF00FF"/>
                </a:solidFill>
                <a:latin typeface="Arial" panose="020B0604020202020204" pitchFamily="34" charset="0"/>
                <a:cs typeface="Arial" panose="020B0604020202020204" pitchFamily="34" charset="0"/>
              </a:rPr>
              <a:t>NO IONIZADA</a:t>
            </a:r>
            <a:r>
              <a:rPr lang="es-ES_tradnl" altLang="es-ES" sz="4800" dirty="0">
                <a:solidFill>
                  <a:srgbClr val="FF00FF"/>
                </a:solidFill>
                <a:latin typeface="Arial" panose="020B0604020202020204" pitchFamily="34" charset="0"/>
                <a:cs typeface="Arial" panose="020B0604020202020204" pitchFamily="34" charset="0"/>
              </a:rPr>
              <a:t>)</a:t>
            </a:r>
            <a:endParaRPr lang="es-ES" altLang="es-ES" sz="4800" dirty="0">
              <a:solidFill>
                <a:srgbClr val="FF00FF"/>
              </a:solidFill>
              <a:latin typeface="Arial" panose="020B0604020202020204" pitchFamily="34" charset="0"/>
              <a:cs typeface="Arial" panose="020B0604020202020204" pitchFamily="34" charset="0"/>
            </a:endParaRPr>
          </a:p>
        </p:txBody>
      </p:sp>
      <p:sp>
        <p:nvSpPr>
          <p:cNvPr id="13357" name="Line 61"/>
          <p:cNvSpPr>
            <a:spLocks noChangeShapeType="1"/>
          </p:cNvSpPr>
          <p:nvPr/>
        </p:nvSpPr>
        <p:spPr bwMode="auto">
          <a:xfrm flipH="1">
            <a:off x="12090400" y="7146925"/>
            <a:ext cx="2706688" cy="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3358" name="Line 62"/>
          <p:cNvSpPr>
            <a:spLocks noChangeShapeType="1"/>
          </p:cNvSpPr>
          <p:nvPr/>
        </p:nvSpPr>
        <p:spPr bwMode="auto">
          <a:xfrm flipH="1" flipV="1">
            <a:off x="12774613" y="9821863"/>
            <a:ext cx="2281237" cy="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3359" name="Text Box 64"/>
          <p:cNvSpPr txBox="1">
            <a:spLocks noChangeArrowheads="1"/>
          </p:cNvSpPr>
          <p:nvPr/>
        </p:nvSpPr>
        <p:spPr bwMode="auto">
          <a:xfrm>
            <a:off x="5129213" y="2814638"/>
            <a:ext cx="4810125" cy="1046162"/>
          </a:xfrm>
          <a:prstGeom prst="rect">
            <a:avLst/>
          </a:prstGeom>
          <a:noFill/>
          <a:ln w="508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5600" b="1">
                <a:latin typeface="Arial" panose="020B0604020202020204" pitchFamily="34" charset="0"/>
                <a:cs typeface="Arial" panose="020B0604020202020204" pitchFamily="34" charset="0"/>
              </a:rPr>
              <a:t>FÁRMACO A</a:t>
            </a:r>
            <a:endParaRPr lang="es-ES" altLang="es-ES" sz="5600" b="1">
              <a:latin typeface="Arial" panose="020B0604020202020204" pitchFamily="34" charset="0"/>
              <a:cs typeface="Arial" panose="020B0604020202020204" pitchFamily="34" charset="0"/>
            </a:endParaRPr>
          </a:p>
        </p:txBody>
      </p:sp>
      <p:sp>
        <p:nvSpPr>
          <p:cNvPr id="13360" name="Text Box 65"/>
          <p:cNvSpPr txBox="1">
            <a:spLocks noChangeArrowheads="1"/>
          </p:cNvSpPr>
          <p:nvPr/>
        </p:nvSpPr>
        <p:spPr bwMode="auto">
          <a:xfrm>
            <a:off x="13415963" y="2814638"/>
            <a:ext cx="5064125" cy="1046162"/>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5600" b="1">
                <a:latin typeface="Arial" panose="020B0604020202020204" pitchFamily="34" charset="0"/>
                <a:cs typeface="Arial" panose="020B0604020202020204" pitchFamily="34" charset="0"/>
              </a:rPr>
              <a:t>FÁRMACO A</a:t>
            </a:r>
            <a:endParaRPr lang="es-ES" altLang="es-ES" sz="5600" b="1">
              <a:latin typeface="Arial" panose="020B0604020202020204" pitchFamily="34" charset="0"/>
              <a:cs typeface="Arial" panose="020B0604020202020204" pitchFamily="34" charset="0"/>
            </a:endParaRPr>
          </a:p>
        </p:txBody>
      </p:sp>
      <p:sp>
        <p:nvSpPr>
          <p:cNvPr id="13361" name="Text Box 66"/>
          <p:cNvSpPr txBox="1">
            <a:spLocks noChangeArrowheads="1"/>
          </p:cNvSpPr>
          <p:nvPr/>
        </p:nvSpPr>
        <p:spPr bwMode="auto">
          <a:xfrm>
            <a:off x="17140238" y="12365038"/>
            <a:ext cx="39179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4800" b="1">
                <a:latin typeface="Arial" panose="020B0604020202020204" pitchFamily="34" charset="0"/>
                <a:cs typeface="Arial" panose="020B0604020202020204" pitchFamily="34" charset="0"/>
              </a:rPr>
              <a:t>Citoplasma</a:t>
            </a:r>
            <a:endParaRPr lang="es-ES" altLang="es-ES" sz="4800" b="1">
              <a:latin typeface="Arial" panose="020B0604020202020204" pitchFamily="34" charset="0"/>
              <a:cs typeface="Arial" panose="020B0604020202020204" pitchFamily="34" charset="0"/>
            </a:endParaRPr>
          </a:p>
        </p:txBody>
      </p:sp>
      <p:sp>
        <p:nvSpPr>
          <p:cNvPr id="115783" name="Text Box 71"/>
          <p:cNvSpPr txBox="1">
            <a:spLocks noChangeArrowheads="1"/>
          </p:cNvSpPr>
          <p:nvPr/>
        </p:nvSpPr>
        <p:spPr bwMode="auto">
          <a:xfrm>
            <a:off x="9782175" y="8382000"/>
            <a:ext cx="8540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eaLnBrk="1" fontAlgn="auto" hangingPunct="1">
              <a:spcBef>
                <a:spcPct val="50000"/>
              </a:spcBef>
              <a:spcAft>
                <a:spcPts val="0"/>
              </a:spcAft>
              <a:defRPr/>
            </a:pPr>
            <a:r>
              <a:rPr lang="es-ES_tradnl" sz="5600" b="1" dirty="0">
                <a:solidFill>
                  <a:schemeClr val="bg1"/>
                </a:solidFill>
                <a:effectLst>
                  <a:outerShdw blurRad="38100" dist="38100" dir="2700000" algn="tl">
                    <a:srgbClr val="000000"/>
                  </a:outerShdw>
                </a:effectLst>
                <a:latin typeface="+mn-lt"/>
              </a:rPr>
              <a:t>B</a:t>
            </a:r>
            <a:endParaRPr lang="es-ES" sz="5600" b="1" dirty="0">
              <a:solidFill>
                <a:schemeClr val="bg1"/>
              </a:solidFill>
              <a:effectLst>
                <a:outerShdw blurRad="38100" dist="38100" dir="2700000" algn="tl">
                  <a:srgbClr val="000000"/>
                </a:outerShdw>
              </a:effectLst>
              <a:latin typeface="+mn-lt"/>
            </a:endParaRPr>
          </a:p>
        </p:txBody>
      </p:sp>
      <p:sp>
        <p:nvSpPr>
          <p:cNvPr id="7219" name="Text Box 73"/>
          <p:cNvSpPr txBox="1">
            <a:spLocks noChangeArrowheads="1"/>
          </p:cNvSpPr>
          <p:nvPr/>
        </p:nvSpPr>
        <p:spPr bwMode="auto">
          <a:xfrm>
            <a:off x="6503788" y="4838700"/>
            <a:ext cx="6529587" cy="116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s-ES_tradnl" sz="6400" b="1" dirty="0" smtClean="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LIPOSOLUBLE</a:t>
            </a:r>
            <a:endParaRPr lang="es-ES" sz="6400" b="1" dirty="0" smtClean="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364" name="Line 74"/>
          <p:cNvSpPr>
            <a:spLocks noChangeShapeType="1"/>
          </p:cNvSpPr>
          <p:nvPr/>
        </p:nvSpPr>
        <p:spPr bwMode="auto">
          <a:xfrm flipH="1" flipV="1">
            <a:off x="10240963" y="3614738"/>
            <a:ext cx="2847975" cy="0"/>
          </a:xfrm>
          <a:prstGeom prst="line">
            <a:avLst/>
          </a:prstGeom>
          <a:noFill/>
          <a:ln w="28575">
            <a:solidFill>
              <a:srgbClr val="FFFFFF"/>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3365" name="CuadroTexto 1"/>
          <p:cNvSpPr txBox="1">
            <a:spLocks noChangeArrowheads="1"/>
          </p:cNvSpPr>
          <p:nvPr/>
        </p:nvSpPr>
        <p:spPr bwMode="auto">
          <a:xfrm>
            <a:off x="20083463" y="4324350"/>
            <a:ext cx="37115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6400" b="1">
                <a:latin typeface="Arial" panose="020B0604020202020204" pitchFamily="34" charset="0"/>
                <a:cs typeface="Arial" panose="020B0604020202020204" pitchFamily="34" charset="0"/>
              </a:rPr>
              <a:t> Mas utilizado</a:t>
            </a:r>
          </a:p>
        </p:txBody>
      </p:sp>
      <p:sp>
        <p:nvSpPr>
          <p:cNvPr id="4" name="Llamada con línea 2 3"/>
          <p:cNvSpPr/>
          <p:nvPr/>
        </p:nvSpPr>
        <p:spPr>
          <a:xfrm>
            <a:off x="20151725" y="4373563"/>
            <a:ext cx="3711575" cy="2057400"/>
          </a:xfrm>
          <a:prstGeom prst="borderCallout2">
            <a:avLst>
              <a:gd name="adj1" fmla="val 18750"/>
              <a:gd name="adj2" fmla="val -8333"/>
              <a:gd name="adj3" fmla="val 18750"/>
              <a:gd name="adj4" fmla="val -16667"/>
              <a:gd name="adj5" fmla="val 118151"/>
              <a:gd name="adj6" fmla="val -22035"/>
            </a:avLst>
          </a:prstGeom>
          <a:noFill/>
          <a:ln w="57150">
            <a:solidFill>
              <a:schemeClr val="tx1"/>
            </a:solidFill>
          </a:ln>
        </p:spPr>
        <p:style>
          <a:lnRef idx="2">
            <a:schemeClr val="dk1"/>
          </a:lnRef>
          <a:fillRef idx="1">
            <a:schemeClr val="lt1"/>
          </a:fillRef>
          <a:effectRef idx="0">
            <a:schemeClr val="dk1"/>
          </a:effectRef>
          <a:fontRef idx="minor">
            <a:schemeClr val="dk1"/>
          </a:fontRef>
        </p:style>
        <p:txBody>
          <a:bodyPr lIns="183191" tIns="91595" rIns="183191" bIns="91595" anchor="ctr"/>
          <a:lstStyle/>
          <a:p>
            <a:pPr algn="ctr">
              <a:defRPr/>
            </a:pPr>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uadroTexto 1"/>
          <p:cNvSpPr txBox="1">
            <a:spLocks noChangeArrowheads="1"/>
          </p:cNvSpPr>
          <p:nvPr/>
        </p:nvSpPr>
        <p:spPr bwMode="auto">
          <a:xfrm>
            <a:off x="1466850" y="344488"/>
            <a:ext cx="205247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6000" b="1" dirty="0">
                <a:solidFill>
                  <a:srgbClr val="C00000"/>
                </a:solidFill>
                <a:latin typeface="Arial" panose="020B0604020202020204" pitchFamily="34" charset="0"/>
                <a:cs typeface="Arial" panose="020B0604020202020204" pitchFamily="34" charset="0"/>
              </a:rPr>
              <a:t>LOS FÁRMACOS SE COMPORTAN COMO ELECTROLITOS DÉBILES (ácidos o bases débiles)</a:t>
            </a:r>
          </a:p>
        </p:txBody>
      </p:sp>
      <p:sp>
        <p:nvSpPr>
          <p:cNvPr id="14339" name="CuadroTexto 2"/>
          <p:cNvSpPr txBox="1">
            <a:spLocks noChangeArrowheads="1"/>
          </p:cNvSpPr>
          <p:nvPr/>
        </p:nvSpPr>
        <p:spPr bwMode="auto">
          <a:xfrm>
            <a:off x="1898650" y="2924537"/>
            <a:ext cx="20524788" cy="203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6000" b="1" dirty="0">
                <a:latin typeface="Arial" panose="020B0604020202020204" pitchFamily="34" charset="0"/>
                <a:cs typeface="Arial" panose="020B0604020202020204" pitchFamily="34" charset="0"/>
              </a:rPr>
              <a:t>¿A QUE LLAMAMOS ELECTROLITOS DÉBILES?</a:t>
            </a:r>
          </a:p>
          <a:p>
            <a:pPr eaLnBrk="1" hangingPunct="1"/>
            <a:r>
              <a:rPr lang="es-ES" altLang="es-ES" sz="6000" dirty="0">
                <a:latin typeface="Arial" panose="020B0604020202020204" pitchFamily="34" charset="0"/>
                <a:cs typeface="Arial" panose="020B0604020202020204" pitchFamily="34" charset="0"/>
              </a:rPr>
              <a:t> </a:t>
            </a:r>
          </a:p>
        </p:txBody>
      </p:sp>
      <p:sp>
        <p:nvSpPr>
          <p:cNvPr id="14340" name="CuadroTexto 4"/>
          <p:cNvSpPr txBox="1">
            <a:spLocks noChangeArrowheads="1"/>
          </p:cNvSpPr>
          <p:nvPr/>
        </p:nvSpPr>
        <p:spPr bwMode="auto">
          <a:xfrm>
            <a:off x="510381" y="4652011"/>
            <a:ext cx="2330132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2400"/>
              </a:spcBef>
              <a:spcAft>
                <a:spcPts val="2400"/>
              </a:spcAft>
            </a:pPr>
            <a:r>
              <a:rPr lang="es-ES" altLang="es-ES" sz="6400" b="1" dirty="0">
                <a:latin typeface="Arial" panose="020B0604020202020204" pitchFamily="34" charset="0"/>
                <a:cs typeface="Arial" panose="020B0604020202020204" pitchFamily="34" charset="0"/>
              </a:rPr>
              <a:t>El término </a:t>
            </a:r>
            <a:r>
              <a:rPr lang="es-ES" altLang="es-ES" sz="6400" b="1" u="sng" dirty="0">
                <a:solidFill>
                  <a:srgbClr val="C00000"/>
                </a:solidFill>
                <a:latin typeface="Arial" panose="020B0604020202020204" pitchFamily="34" charset="0"/>
                <a:cs typeface="Arial" panose="020B0604020202020204" pitchFamily="34" charset="0"/>
              </a:rPr>
              <a:t>ácido o base débil</a:t>
            </a:r>
            <a:r>
              <a:rPr lang="es-ES" altLang="es-ES" sz="6400" b="1" dirty="0">
                <a:solidFill>
                  <a:srgbClr val="C00000"/>
                </a:solidFill>
                <a:latin typeface="Arial" panose="020B0604020202020204" pitchFamily="34" charset="0"/>
                <a:cs typeface="Arial" panose="020B0604020202020204" pitchFamily="34" charset="0"/>
              </a:rPr>
              <a:t> implica</a:t>
            </a:r>
            <a:r>
              <a:rPr lang="es-ES" altLang="es-ES" sz="6400" b="1" dirty="0">
                <a:latin typeface="Arial" panose="020B0604020202020204" pitchFamily="34" charset="0"/>
                <a:cs typeface="Arial" panose="020B0604020202020204" pitchFamily="34" charset="0"/>
              </a:rPr>
              <a:t>:</a:t>
            </a:r>
          </a:p>
          <a:p>
            <a:pPr algn="just" eaLnBrk="1" hangingPunct="1">
              <a:spcBef>
                <a:spcPts val="2400"/>
              </a:spcBef>
              <a:spcAft>
                <a:spcPts val="2400"/>
              </a:spcAft>
            </a:pPr>
            <a:r>
              <a:rPr lang="es-ES" altLang="es-ES" sz="6400" b="1" dirty="0">
                <a:latin typeface="Arial" panose="020B0604020202020204" pitchFamily="34" charset="0"/>
                <a:cs typeface="Arial" panose="020B0604020202020204" pitchFamily="34" charset="0"/>
              </a:rPr>
              <a:t>que la sustancia no se disocia totalmente en sus iones, sino que </a:t>
            </a:r>
            <a:r>
              <a:rPr lang="es-ES" altLang="es-ES" sz="6400" b="1" u="sng" dirty="0">
                <a:latin typeface="Arial" panose="020B0604020202020204" pitchFamily="34" charset="0"/>
                <a:cs typeface="Arial" panose="020B0604020202020204" pitchFamily="34" charset="0"/>
              </a:rPr>
              <a:t>existe un equilibrio entre la forma no ionizada y la forma ionizada.</a:t>
            </a:r>
          </a:p>
        </p:txBody>
      </p:sp>
      <p:sp>
        <p:nvSpPr>
          <p:cNvPr id="14341" name="Text Box 6"/>
          <p:cNvSpPr txBox="1">
            <a:spLocks noChangeArrowheads="1"/>
          </p:cNvSpPr>
          <p:nvPr/>
        </p:nvSpPr>
        <p:spPr bwMode="auto">
          <a:xfrm>
            <a:off x="1898650" y="10388600"/>
            <a:ext cx="8507413"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6400" b="1">
                <a:latin typeface="Arial" panose="020B0604020202020204" pitchFamily="34" charset="0"/>
                <a:cs typeface="Arial" panose="020B0604020202020204" pitchFamily="34" charset="0"/>
              </a:rPr>
              <a:t>Forma no ionizada</a:t>
            </a:r>
            <a:br>
              <a:rPr lang="es-ES_tradnl" altLang="es-ES" sz="6400" b="1">
                <a:latin typeface="Arial" panose="020B0604020202020204" pitchFamily="34" charset="0"/>
                <a:cs typeface="Arial" panose="020B0604020202020204" pitchFamily="34" charset="0"/>
              </a:rPr>
            </a:br>
            <a:r>
              <a:rPr lang="es-ES_tradnl" altLang="es-ES" sz="6400" b="1">
                <a:latin typeface="Arial" panose="020B0604020202020204" pitchFamily="34" charset="0"/>
                <a:cs typeface="Arial" panose="020B0604020202020204" pitchFamily="34" charset="0"/>
              </a:rPr>
              <a:t>(más liposoluble)</a:t>
            </a:r>
            <a:endParaRPr lang="es-ES" altLang="es-ES" sz="6400" b="1">
              <a:latin typeface="Arial" panose="020B0604020202020204" pitchFamily="34" charset="0"/>
              <a:cs typeface="Arial" panose="020B0604020202020204" pitchFamily="34" charset="0"/>
            </a:endParaRPr>
          </a:p>
        </p:txBody>
      </p:sp>
      <p:sp>
        <p:nvSpPr>
          <p:cNvPr id="14342" name="Text Box 7"/>
          <p:cNvSpPr txBox="1">
            <a:spLocks noChangeArrowheads="1"/>
          </p:cNvSpPr>
          <p:nvPr/>
        </p:nvSpPr>
        <p:spPr bwMode="auto">
          <a:xfrm>
            <a:off x="12526963" y="10399713"/>
            <a:ext cx="9859962"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6400" b="1">
                <a:latin typeface="Arial" panose="020B0604020202020204" pitchFamily="34" charset="0"/>
                <a:cs typeface="Arial" panose="020B0604020202020204" pitchFamily="34" charset="0"/>
              </a:rPr>
              <a:t>Forma ionizada</a:t>
            </a:r>
            <a:br>
              <a:rPr lang="es-ES_tradnl" altLang="es-ES" sz="6400" b="1">
                <a:latin typeface="Arial" panose="020B0604020202020204" pitchFamily="34" charset="0"/>
                <a:cs typeface="Arial" panose="020B0604020202020204" pitchFamily="34" charset="0"/>
              </a:rPr>
            </a:br>
            <a:r>
              <a:rPr lang="es-ES_tradnl" altLang="es-ES" sz="6400" b="1">
                <a:latin typeface="Arial" panose="020B0604020202020204" pitchFamily="34" charset="0"/>
                <a:cs typeface="Arial" panose="020B0604020202020204" pitchFamily="34" charset="0"/>
              </a:rPr>
              <a:t>(menos liposoluble)</a:t>
            </a:r>
            <a:endParaRPr lang="es-ES" altLang="es-ES" sz="6400" b="1">
              <a:latin typeface="Arial" panose="020B0604020202020204" pitchFamily="34" charset="0"/>
              <a:cs typeface="Arial" panose="020B0604020202020204" pitchFamily="34" charset="0"/>
            </a:endParaRPr>
          </a:p>
        </p:txBody>
      </p:sp>
      <p:sp>
        <p:nvSpPr>
          <p:cNvPr id="14343" name="Line 9"/>
          <p:cNvSpPr>
            <a:spLocks noChangeShapeType="1"/>
          </p:cNvSpPr>
          <p:nvPr/>
        </p:nvSpPr>
        <p:spPr bwMode="auto">
          <a:xfrm flipH="1">
            <a:off x="10585450" y="11972925"/>
            <a:ext cx="2659063" cy="0"/>
          </a:xfrm>
          <a:prstGeom prst="line">
            <a:avLst/>
          </a:prstGeom>
          <a:noFill/>
          <a:ln w="57150">
            <a:solidFill>
              <a:srgbClr val="C00000"/>
            </a:solidFill>
            <a:round/>
            <a:headEnd type="none" w="lg"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14344" name="Line 9"/>
          <p:cNvSpPr>
            <a:spLocks noChangeShapeType="1"/>
          </p:cNvSpPr>
          <p:nvPr/>
        </p:nvSpPr>
        <p:spPr bwMode="auto">
          <a:xfrm flipV="1">
            <a:off x="10599738" y="11180763"/>
            <a:ext cx="2644775" cy="26987"/>
          </a:xfrm>
          <a:prstGeom prst="line">
            <a:avLst/>
          </a:prstGeom>
          <a:noFill/>
          <a:ln w="57150">
            <a:solidFill>
              <a:srgbClr val="C00000"/>
            </a:solidFill>
            <a:round/>
            <a:headEnd type="none" w="lg"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upo 1"/>
          <p:cNvGrpSpPr>
            <a:grpSpLocks/>
          </p:cNvGrpSpPr>
          <p:nvPr/>
        </p:nvGrpSpPr>
        <p:grpSpPr bwMode="auto">
          <a:xfrm>
            <a:off x="-266700" y="0"/>
            <a:ext cx="23622000" cy="6372225"/>
            <a:chOff x="785443" y="927657"/>
            <a:chExt cx="10699639" cy="3111744"/>
          </a:xfrm>
        </p:grpSpPr>
        <p:sp>
          <p:nvSpPr>
            <p:cNvPr id="15377" name="Rectángulo 1"/>
            <p:cNvSpPr>
              <a:spLocks noChangeArrowheads="1"/>
            </p:cNvSpPr>
            <p:nvPr/>
          </p:nvSpPr>
          <p:spPr bwMode="auto">
            <a:xfrm>
              <a:off x="1146175" y="927657"/>
              <a:ext cx="9452193" cy="172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6400">
                  <a:latin typeface="Arial" panose="020B0604020202020204" pitchFamily="34" charset="0"/>
                  <a:cs typeface="Arial" panose="020B0604020202020204" pitchFamily="34" charset="0"/>
                </a:rPr>
                <a:t>Para una </a:t>
              </a:r>
              <a:r>
                <a:rPr lang="es-ES" altLang="es-ES" sz="6400" b="1">
                  <a:solidFill>
                    <a:srgbClr val="C00000"/>
                  </a:solidFill>
                  <a:latin typeface="Arial" panose="020B0604020202020204" pitchFamily="34" charset="0"/>
                  <a:cs typeface="Arial" panose="020B0604020202020204" pitchFamily="34" charset="0"/>
                </a:rPr>
                <a:t>base débil</a:t>
              </a:r>
              <a:r>
                <a:rPr lang="es-ES" altLang="es-ES" sz="6400">
                  <a:latin typeface="Arial" panose="020B0604020202020204" pitchFamily="34" charset="0"/>
                  <a:cs typeface="Arial" panose="020B0604020202020204" pitchFamily="34" charset="0"/>
                </a:rPr>
                <a:t>, la reacción de ionización es:</a:t>
              </a:r>
            </a:p>
            <a:p>
              <a:pPr eaLnBrk="1" hangingPunct="1"/>
              <a:endParaRPr lang="es-ES" altLang="es-ES" sz="4800">
                <a:latin typeface="Arial" panose="020B0604020202020204" pitchFamily="34" charset="0"/>
                <a:cs typeface="Arial" panose="020B0604020202020204" pitchFamily="34" charset="0"/>
              </a:endParaRPr>
            </a:p>
            <a:p>
              <a:pPr eaLnBrk="1" hangingPunct="1"/>
              <a:r>
                <a:rPr lang="es-ES" altLang="es-ES" sz="6400" b="1">
                  <a:latin typeface="Arial" panose="020B0604020202020204" pitchFamily="34" charset="0"/>
                  <a:cs typeface="Arial" panose="020B0604020202020204" pitchFamily="34" charset="0"/>
                </a:rPr>
                <a:t>BH</a:t>
              </a:r>
              <a:r>
                <a:rPr lang="es-ES" altLang="es-ES" sz="6400" b="1" baseline="30000">
                  <a:latin typeface="Arial" panose="020B0604020202020204" pitchFamily="34" charset="0"/>
                  <a:cs typeface="Arial" panose="020B0604020202020204" pitchFamily="34" charset="0"/>
                </a:rPr>
                <a:t>+</a:t>
              </a:r>
              <a:r>
                <a:rPr lang="es-ES" altLang="es-ES" sz="5600">
                  <a:latin typeface="Arial" panose="020B0604020202020204" pitchFamily="34" charset="0"/>
                  <a:cs typeface="Arial" panose="020B0604020202020204" pitchFamily="34" charset="0"/>
                </a:rPr>
                <a:t>              </a:t>
              </a:r>
              <a:r>
                <a:rPr lang="es-ES" altLang="es-ES" sz="6400" b="1">
                  <a:latin typeface="Arial" panose="020B0604020202020204" pitchFamily="34" charset="0"/>
                  <a:cs typeface="Arial" panose="020B0604020202020204" pitchFamily="34" charset="0"/>
                </a:rPr>
                <a:t>B + H</a:t>
              </a:r>
              <a:r>
                <a:rPr lang="es-ES" altLang="es-ES" sz="6400" b="1" baseline="30000">
                  <a:latin typeface="Arial" panose="020B0604020202020204" pitchFamily="34" charset="0"/>
                  <a:cs typeface="Arial" panose="020B0604020202020204" pitchFamily="34" charset="0"/>
                </a:rPr>
                <a:t>+              </a:t>
              </a:r>
              <a:r>
                <a:rPr lang="es-ES" altLang="es-ES" sz="5600" b="1">
                  <a:latin typeface="Arial" panose="020B0604020202020204" pitchFamily="34" charset="0"/>
                  <a:cs typeface="Arial" panose="020B0604020202020204" pitchFamily="34" charset="0"/>
                </a:rPr>
                <a:t>EQUILIBRIO</a:t>
              </a:r>
            </a:p>
            <a:p>
              <a:pPr eaLnBrk="1" hangingPunct="1"/>
              <a:r>
                <a:rPr lang="es-ES" altLang="es-ES" sz="4800" b="1" baseline="30000">
                  <a:latin typeface="Arial" panose="020B0604020202020204" pitchFamily="34" charset="0"/>
                  <a:cs typeface="Arial" panose="020B0604020202020204" pitchFamily="34" charset="0"/>
                </a:rPr>
                <a:t> </a:t>
              </a:r>
              <a:endParaRPr lang="es-ES" altLang="es-ES" sz="4800">
                <a:latin typeface="Arial" panose="020B0604020202020204" pitchFamily="34" charset="0"/>
                <a:cs typeface="Arial" panose="020B0604020202020204" pitchFamily="34" charset="0"/>
              </a:endParaRPr>
            </a:p>
          </p:txBody>
        </p:sp>
        <p:cxnSp>
          <p:nvCxnSpPr>
            <p:cNvPr id="3" name="Conector recto de flecha 2"/>
            <p:cNvCxnSpPr/>
            <p:nvPr/>
          </p:nvCxnSpPr>
          <p:spPr>
            <a:xfrm>
              <a:off x="2012882" y="2006767"/>
              <a:ext cx="10081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ector recto de flecha 3"/>
            <p:cNvCxnSpPr/>
            <p:nvPr/>
          </p:nvCxnSpPr>
          <p:spPr>
            <a:xfrm flipH="1">
              <a:off x="1965424" y="2137004"/>
              <a:ext cx="10929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785443" y="2396704"/>
              <a:ext cx="1900480" cy="1007014"/>
            </a:xfrm>
            <a:prstGeom prst="rect">
              <a:avLst/>
            </a:prstGeom>
            <a:noFill/>
          </p:spPr>
          <p:txBody>
            <a:bodyPr>
              <a:spAutoFit/>
            </a:bodyPr>
            <a:lstStyle/>
            <a:p>
              <a:pPr algn="ctr" eaLnBrk="1" fontAlgn="auto" hangingPunct="1">
                <a:spcBef>
                  <a:spcPts val="0"/>
                </a:spcBef>
                <a:spcAft>
                  <a:spcPts val="0"/>
                </a:spcAft>
                <a:defRPr/>
              </a:pPr>
              <a:r>
                <a:rPr lang="es-ES" sz="6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 </a:t>
              </a:r>
            </a:p>
            <a:p>
              <a:pPr algn="ctr" eaLnBrk="1" fontAlgn="auto" hangingPunct="1">
                <a:spcBef>
                  <a:spcPts val="0"/>
                </a:spcBef>
                <a:spcAft>
                  <a:spcPts val="0"/>
                </a:spcAft>
                <a:defRPr/>
              </a:pPr>
              <a:r>
                <a:rPr lang="es-ES" sz="6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ionizada</a:t>
              </a:r>
            </a:p>
          </p:txBody>
        </p:sp>
        <p:sp>
          <p:nvSpPr>
            <p:cNvPr id="6" name="CuadroTexto 5"/>
            <p:cNvSpPr txBox="1"/>
            <p:nvPr/>
          </p:nvSpPr>
          <p:spPr>
            <a:xfrm>
              <a:off x="2222848" y="2885095"/>
              <a:ext cx="2500897" cy="1007014"/>
            </a:xfrm>
            <a:prstGeom prst="rect">
              <a:avLst/>
            </a:prstGeom>
            <a:noFill/>
          </p:spPr>
          <p:txBody>
            <a:bodyPr>
              <a:spAutoFit/>
            </a:bodyPr>
            <a:lstStyle/>
            <a:p>
              <a:pPr algn="ctr" eaLnBrk="1" fontAlgn="auto" hangingPunct="1">
                <a:spcBef>
                  <a:spcPts val="0"/>
                </a:spcBef>
                <a:spcAft>
                  <a:spcPts val="0"/>
                </a:spcAft>
                <a:defRPr/>
              </a:pPr>
              <a:r>
                <a:rPr lang="es-ES" sz="6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 no</a:t>
              </a:r>
            </a:p>
            <a:p>
              <a:pPr algn="ctr" eaLnBrk="1" fontAlgn="auto" hangingPunct="1">
                <a:spcBef>
                  <a:spcPts val="0"/>
                </a:spcBef>
                <a:spcAft>
                  <a:spcPts val="0"/>
                </a:spcAft>
                <a:defRPr/>
              </a:pPr>
              <a:r>
                <a:rPr lang="es-ES" sz="6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ionizada</a:t>
              </a:r>
            </a:p>
          </p:txBody>
        </p:sp>
        <p:sp>
          <p:nvSpPr>
            <p:cNvPr id="7" name="Flecha derecha 6"/>
            <p:cNvSpPr/>
            <p:nvPr/>
          </p:nvSpPr>
          <p:spPr>
            <a:xfrm>
              <a:off x="4477825" y="3480466"/>
              <a:ext cx="1064211" cy="357377"/>
            </a:xfrm>
            <a:prstGeom prst="rightArrow">
              <a:avLst/>
            </a:prstGeom>
            <a:solidFill>
              <a:srgbClr val="C0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8" name="CuadroTexto 7"/>
            <p:cNvSpPr txBox="1"/>
            <p:nvPr/>
          </p:nvSpPr>
          <p:spPr>
            <a:xfrm>
              <a:off x="5542037" y="3426200"/>
              <a:ext cx="2917953" cy="496143"/>
            </a:xfrm>
            <a:prstGeom prst="rect">
              <a:avLst/>
            </a:prstGeom>
            <a:noFill/>
          </p:spPr>
          <p:txBody>
            <a:bodyPr>
              <a:spAutoFit/>
            </a:bodyPr>
            <a:lstStyle/>
            <a:p>
              <a:pPr eaLnBrk="1" fontAlgn="auto" hangingPunct="1">
                <a:spcBef>
                  <a:spcPts val="0"/>
                </a:spcBef>
                <a:spcAft>
                  <a:spcPts val="0"/>
                </a:spcAft>
                <a:defRPr/>
              </a:pPr>
              <a:r>
                <a:rPr lang="es-ES" sz="6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LIPOSOLUBLE</a:t>
              </a:r>
            </a:p>
          </p:txBody>
        </p:sp>
        <p:sp>
          <p:nvSpPr>
            <p:cNvPr id="9" name="Flecha derecha 8"/>
            <p:cNvSpPr/>
            <p:nvPr/>
          </p:nvSpPr>
          <p:spPr>
            <a:xfrm>
              <a:off x="8099739" y="3435503"/>
              <a:ext cx="996620" cy="369781"/>
            </a:xfrm>
            <a:prstGeom prst="rightArrow">
              <a:avLst/>
            </a:prstGeom>
            <a:solidFill>
              <a:srgbClr val="C0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15385" name="CuadroTexto 9"/>
            <p:cNvSpPr txBox="1">
              <a:spLocks noChangeArrowheads="1"/>
            </p:cNvSpPr>
            <p:nvPr/>
          </p:nvSpPr>
          <p:spPr bwMode="auto">
            <a:xfrm>
              <a:off x="9096313" y="3032387"/>
              <a:ext cx="2388769" cy="10070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6400" b="1">
                  <a:latin typeface="Arial" panose="020B0604020202020204" pitchFamily="34" charset="0"/>
                  <a:cs typeface="Arial" panose="020B0604020202020204" pitchFamily="34" charset="0"/>
                </a:rPr>
                <a:t>Atraviesa las </a:t>
              </a:r>
            </a:p>
            <a:p>
              <a:pPr algn="ctr" eaLnBrk="1" hangingPunct="1"/>
              <a:r>
                <a:rPr lang="es-ES" altLang="es-ES" sz="6400" b="1">
                  <a:latin typeface="Arial" panose="020B0604020202020204" pitchFamily="34" charset="0"/>
                  <a:cs typeface="Arial" panose="020B0604020202020204" pitchFamily="34" charset="0"/>
                </a:rPr>
                <a:t>membranas</a:t>
              </a:r>
            </a:p>
          </p:txBody>
        </p:sp>
        <p:sp>
          <p:nvSpPr>
            <p:cNvPr id="11" name="Flecha derecha 10"/>
            <p:cNvSpPr/>
            <p:nvPr/>
          </p:nvSpPr>
          <p:spPr>
            <a:xfrm rot="5400000">
              <a:off x="2943257" y="2522630"/>
              <a:ext cx="518624" cy="266772"/>
            </a:xfrm>
            <a:prstGeom prst="rightArrow">
              <a:avLst/>
            </a:prstGeom>
            <a:solidFill>
              <a:srgbClr val="C0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solidFill>
                  <a:srgbClr val="C00000"/>
                </a:solidFill>
              </a:endParaRPr>
            </a:p>
          </p:txBody>
        </p:sp>
      </p:grpSp>
      <p:grpSp>
        <p:nvGrpSpPr>
          <p:cNvPr id="15363" name="Grupo 1"/>
          <p:cNvGrpSpPr>
            <a:grpSpLocks/>
          </p:cNvGrpSpPr>
          <p:nvPr/>
        </p:nvGrpSpPr>
        <p:grpSpPr bwMode="auto">
          <a:xfrm>
            <a:off x="-376238" y="7827963"/>
            <a:ext cx="23088601" cy="5681662"/>
            <a:chOff x="-219012" y="788094"/>
            <a:chExt cx="10782379" cy="2775169"/>
          </a:xfrm>
        </p:grpSpPr>
        <p:sp>
          <p:nvSpPr>
            <p:cNvPr id="15368" name="Rectángulo 2"/>
            <p:cNvSpPr>
              <a:spLocks noChangeArrowheads="1"/>
            </p:cNvSpPr>
            <p:nvPr/>
          </p:nvSpPr>
          <p:spPr bwMode="auto">
            <a:xfrm>
              <a:off x="132546" y="788094"/>
              <a:ext cx="10430821" cy="10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6400">
                  <a:latin typeface="Arial" panose="020B0604020202020204" pitchFamily="34" charset="0"/>
                  <a:cs typeface="Arial" panose="020B0604020202020204" pitchFamily="34" charset="0"/>
                </a:rPr>
                <a:t>Para un </a:t>
              </a:r>
              <a:r>
                <a:rPr lang="es-ES" altLang="es-ES" sz="6400" b="1">
                  <a:solidFill>
                    <a:srgbClr val="C00000"/>
                  </a:solidFill>
                  <a:latin typeface="Arial" panose="020B0604020202020204" pitchFamily="34" charset="0"/>
                  <a:cs typeface="Arial" panose="020B0604020202020204" pitchFamily="34" charset="0"/>
                </a:rPr>
                <a:t>ácido débil</a:t>
              </a:r>
              <a:r>
                <a:rPr lang="es-ES" altLang="es-ES" sz="6400">
                  <a:latin typeface="Arial" panose="020B0604020202020204" pitchFamily="34" charset="0"/>
                  <a:cs typeface="Arial" panose="020B0604020202020204" pitchFamily="34" charset="0"/>
                </a:rPr>
                <a:t>, la reacción de ionización es:</a:t>
              </a:r>
            </a:p>
            <a:p>
              <a:pPr eaLnBrk="1" hangingPunct="1"/>
              <a:r>
                <a:rPr lang="es-ES" altLang="es-ES" sz="6400" b="1">
                  <a:latin typeface="Arial" panose="020B0604020202020204" pitchFamily="34" charset="0"/>
                  <a:cs typeface="Arial" panose="020B0604020202020204" pitchFamily="34" charset="0"/>
                </a:rPr>
                <a:t>  AH               A</a:t>
              </a:r>
              <a:r>
                <a:rPr lang="es-ES" altLang="es-ES" sz="6400" b="1" baseline="30000">
                  <a:latin typeface="Arial" panose="020B0604020202020204" pitchFamily="34" charset="0"/>
                  <a:cs typeface="Arial" panose="020B0604020202020204" pitchFamily="34" charset="0"/>
                </a:rPr>
                <a:t>-</a:t>
              </a:r>
              <a:r>
                <a:rPr lang="es-ES" altLang="es-ES" sz="6400" b="1">
                  <a:latin typeface="Arial" panose="020B0604020202020204" pitchFamily="34" charset="0"/>
                  <a:cs typeface="Arial" panose="020B0604020202020204" pitchFamily="34" charset="0"/>
                </a:rPr>
                <a:t> + H </a:t>
              </a:r>
              <a:r>
                <a:rPr lang="es-ES" altLang="es-ES" sz="6400" b="1" baseline="30000">
                  <a:latin typeface="Arial" panose="020B0604020202020204" pitchFamily="34" charset="0"/>
                  <a:cs typeface="Arial" panose="020B0604020202020204" pitchFamily="34" charset="0"/>
                </a:rPr>
                <a:t>+</a:t>
              </a:r>
            </a:p>
          </p:txBody>
        </p:sp>
        <p:cxnSp>
          <p:nvCxnSpPr>
            <p:cNvPr id="15" name="Conector recto de flecha 3"/>
            <p:cNvCxnSpPr/>
            <p:nvPr/>
          </p:nvCxnSpPr>
          <p:spPr>
            <a:xfrm>
              <a:off x="1139906" y="1456492"/>
              <a:ext cx="118543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4"/>
            <p:cNvCxnSpPr/>
            <p:nvPr/>
          </p:nvCxnSpPr>
          <p:spPr>
            <a:xfrm flipH="1">
              <a:off x="1139906" y="1641813"/>
              <a:ext cx="1185439" cy="465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5"/>
            <p:cNvSpPr txBox="1"/>
            <p:nvPr/>
          </p:nvSpPr>
          <p:spPr>
            <a:xfrm>
              <a:off x="-219012" y="2556014"/>
              <a:ext cx="2536202" cy="1007249"/>
            </a:xfrm>
            <a:prstGeom prst="rect">
              <a:avLst/>
            </a:prstGeom>
            <a:noFill/>
          </p:spPr>
          <p:txBody>
            <a:bodyPr>
              <a:spAutoFit/>
            </a:bodyPr>
            <a:lstStyle/>
            <a:p>
              <a:pPr algn="ctr" eaLnBrk="1" fontAlgn="auto" hangingPunct="1">
                <a:spcBef>
                  <a:spcPts val="0"/>
                </a:spcBef>
                <a:spcAft>
                  <a:spcPts val="0"/>
                </a:spcAft>
                <a:defRPr/>
              </a:pPr>
              <a:r>
                <a:rPr lang="es-ES" sz="6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 no</a:t>
              </a:r>
            </a:p>
            <a:p>
              <a:pPr algn="ctr" eaLnBrk="1" fontAlgn="auto" hangingPunct="1">
                <a:spcBef>
                  <a:spcPts val="0"/>
                </a:spcBef>
                <a:spcAft>
                  <a:spcPts val="0"/>
                </a:spcAft>
                <a:defRPr/>
              </a:pPr>
              <a:r>
                <a:rPr lang="es-ES" sz="6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ionizada</a:t>
              </a:r>
            </a:p>
          </p:txBody>
        </p:sp>
        <p:sp>
          <p:nvSpPr>
            <p:cNvPr id="18" name="CuadroTexto 6"/>
            <p:cNvSpPr txBox="1"/>
            <p:nvPr/>
          </p:nvSpPr>
          <p:spPr>
            <a:xfrm>
              <a:off x="1658860" y="2082242"/>
              <a:ext cx="3960359" cy="525724"/>
            </a:xfrm>
            <a:prstGeom prst="rect">
              <a:avLst/>
            </a:prstGeom>
            <a:noFill/>
          </p:spPr>
          <p:txBody>
            <a:bodyPr>
              <a:spAutoFit/>
            </a:bodyPr>
            <a:lstStyle/>
            <a:p>
              <a:pPr algn="ctr" eaLnBrk="1" fontAlgn="auto" hangingPunct="1">
                <a:spcBef>
                  <a:spcPts val="0"/>
                </a:spcBef>
                <a:spcAft>
                  <a:spcPts val="0"/>
                </a:spcAft>
                <a:defRPr/>
              </a:pPr>
              <a:r>
                <a:rPr lang="es-ES" sz="6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 ionizada</a:t>
              </a:r>
            </a:p>
          </p:txBody>
        </p:sp>
        <p:sp>
          <p:nvSpPr>
            <p:cNvPr id="19" name="Flecha derecha 7"/>
            <p:cNvSpPr/>
            <p:nvPr/>
          </p:nvSpPr>
          <p:spPr>
            <a:xfrm>
              <a:off x="2097747" y="2923555"/>
              <a:ext cx="1011960" cy="357461"/>
            </a:xfrm>
            <a:prstGeom prst="rightArrow">
              <a:avLst/>
            </a:prstGeom>
            <a:solidFill>
              <a:srgbClr val="C0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20" name="CuadroTexto 8"/>
            <p:cNvSpPr txBox="1"/>
            <p:nvPr/>
          </p:nvSpPr>
          <p:spPr>
            <a:xfrm>
              <a:off x="3280220" y="2796389"/>
              <a:ext cx="3425837" cy="526499"/>
            </a:xfrm>
            <a:prstGeom prst="rect">
              <a:avLst/>
            </a:prstGeom>
            <a:noFill/>
          </p:spPr>
          <p:txBody>
            <a:bodyPr>
              <a:spAutoFit/>
            </a:bodyPr>
            <a:lstStyle/>
            <a:p>
              <a:pPr eaLnBrk="1" fontAlgn="auto" hangingPunct="1">
                <a:spcBef>
                  <a:spcPts val="0"/>
                </a:spcBef>
                <a:spcAft>
                  <a:spcPts val="0"/>
                </a:spcAft>
                <a:defRPr/>
              </a:pPr>
              <a:r>
                <a:rPr lang="es-ES" sz="6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LIPOSOLUBLE</a:t>
              </a:r>
            </a:p>
          </p:txBody>
        </p:sp>
        <p:sp>
          <p:nvSpPr>
            <p:cNvPr id="21" name="Flecha derecha 9"/>
            <p:cNvSpPr/>
            <p:nvPr/>
          </p:nvSpPr>
          <p:spPr>
            <a:xfrm>
              <a:off x="6496251" y="2925881"/>
              <a:ext cx="977857" cy="371419"/>
            </a:xfrm>
            <a:prstGeom prst="rightArrow">
              <a:avLst/>
            </a:prstGeom>
            <a:solidFill>
              <a:srgbClr val="C000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15376" name="CuadroTexto 1"/>
            <p:cNvSpPr txBox="1">
              <a:spLocks noChangeArrowheads="1"/>
            </p:cNvSpPr>
            <p:nvPr/>
          </p:nvSpPr>
          <p:spPr bwMode="auto">
            <a:xfrm>
              <a:off x="5038758" y="1264244"/>
              <a:ext cx="2781300" cy="52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400" b="1">
                  <a:latin typeface="Arial" panose="020B0604020202020204" pitchFamily="34" charset="0"/>
                  <a:cs typeface="Arial" panose="020B0604020202020204" pitchFamily="34" charset="0"/>
                </a:rPr>
                <a:t>Equilibrio</a:t>
              </a:r>
            </a:p>
          </p:txBody>
        </p:sp>
      </p:grpSp>
      <p:sp>
        <p:nvSpPr>
          <p:cNvPr id="23" name="Flecha derecha 7"/>
          <p:cNvSpPr/>
          <p:nvPr/>
        </p:nvSpPr>
        <p:spPr bwMode="auto">
          <a:xfrm rot="5400000" flipV="1">
            <a:off x="5237957" y="9967119"/>
            <a:ext cx="858837" cy="428625"/>
          </a:xfrm>
          <a:prstGeom prst="righ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lIns="183191" tIns="91595" rIns="183191" bIns="91595" anchor="ctr"/>
          <a:lstStyle/>
          <a:p>
            <a:pPr algn="ctr" eaLnBrk="1" fontAlgn="auto" hangingPunct="1">
              <a:spcBef>
                <a:spcPts val="0"/>
              </a:spcBef>
              <a:spcAft>
                <a:spcPts val="0"/>
              </a:spcAft>
              <a:defRPr/>
            </a:pPr>
            <a:endParaRPr lang="es-ES"/>
          </a:p>
        </p:txBody>
      </p:sp>
      <p:sp>
        <p:nvSpPr>
          <p:cNvPr id="24" name="Flecha derecha 7"/>
          <p:cNvSpPr/>
          <p:nvPr/>
        </p:nvSpPr>
        <p:spPr bwMode="auto">
          <a:xfrm rot="5400000" flipV="1">
            <a:off x="833438" y="10372725"/>
            <a:ext cx="1387475" cy="517525"/>
          </a:xfrm>
          <a:prstGeom prst="rightArrow">
            <a:avLst/>
          </a:prstGeom>
          <a:solidFill>
            <a:srgbClr val="C00000"/>
          </a:solidFill>
        </p:spPr>
        <p:style>
          <a:lnRef idx="2">
            <a:schemeClr val="accent6"/>
          </a:lnRef>
          <a:fillRef idx="1">
            <a:schemeClr val="lt1"/>
          </a:fillRef>
          <a:effectRef idx="0">
            <a:schemeClr val="accent6"/>
          </a:effectRef>
          <a:fontRef idx="minor">
            <a:schemeClr val="dk1"/>
          </a:fontRef>
        </p:style>
        <p:txBody>
          <a:bodyPr lIns="183191" tIns="91595" rIns="183191" bIns="91595" anchor="ctr"/>
          <a:lstStyle/>
          <a:p>
            <a:pPr algn="ctr" eaLnBrk="1" fontAlgn="auto" hangingPunct="1">
              <a:spcBef>
                <a:spcPts val="0"/>
              </a:spcBef>
              <a:spcAft>
                <a:spcPts val="0"/>
              </a:spcAft>
              <a:defRPr/>
            </a:pPr>
            <a:endParaRPr lang="es-ES"/>
          </a:p>
        </p:txBody>
      </p:sp>
      <p:sp>
        <p:nvSpPr>
          <p:cNvPr id="15366" name="CuadroTexto 9"/>
          <p:cNvSpPr txBox="1">
            <a:spLocks noChangeArrowheads="1"/>
          </p:cNvSpPr>
          <p:nvPr/>
        </p:nvSpPr>
        <p:spPr bwMode="auto">
          <a:xfrm>
            <a:off x="16400463" y="11553825"/>
            <a:ext cx="6235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6400" b="1" dirty="0">
                <a:latin typeface="Arial" panose="020B0604020202020204" pitchFamily="34" charset="0"/>
                <a:cs typeface="Arial" panose="020B0604020202020204" pitchFamily="34" charset="0"/>
              </a:rPr>
              <a:t>Atraviesa las </a:t>
            </a:r>
          </a:p>
          <a:p>
            <a:pPr algn="ctr" eaLnBrk="1" hangingPunct="1"/>
            <a:r>
              <a:rPr lang="es-ES" altLang="es-ES" sz="6400" b="1" dirty="0">
                <a:latin typeface="Arial" panose="020B0604020202020204" pitchFamily="34" charset="0"/>
                <a:cs typeface="Arial" panose="020B0604020202020204" pitchFamily="34" charset="0"/>
              </a:rPr>
              <a:t>membranas</a:t>
            </a:r>
          </a:p>
        </p:txBody>
      </p:sp>
      <p:cxnSp>
        <p:nvCxnSpPr>
          <p:cNvPr id="27" name="26 Conector recto"/>
          <p:cNvCxnSpPr/>
          <p:nvPr/>
        </p:nvCxnSpPr>
        <p:spPr>
          <a:xfrm>
            <a:off x="530225" y="7138988"/>
            <a:ext cx="22825075" cy="0"/>
          </a:xfrm>
          <a:prstGeom prst="line">
            <a:avLst/>
          </a:prstGeom>
          <a:ln w="635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2736850"/>
            <a:ext cx="14609763" cy="106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uadroTexto 7"/>
          <p:cNvSpPr txBox="1">
            <a:spLocks noChangeArrowheads="1"/>
          </p:cNvSpPr>
          <p:nvPr/>
        </p:nvSpPr>
        <p:spPr bwMode="auto">
          <a:xfrm>
            <a:off x="7427913" y="5073650"/>
            <a:ext cx="3248025" cy="946150"/>
          </a:xfrm>
          <a:prstGeom prst="rect">
            <a:avLst/>
          </a:prstGeom>
          <a:solidFill>
            <a:schemeClr val="bg1"/>
          </a:solidFill>
          <a:ln w="9525">
            <a:solidFill>
              <a:schemeClr val="tx1"/>
            </a:solidFill>
            <a:miter lim="800000"/>
            <a:headEnd/>
            <a:tailEnd/>
          </a:ln>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4800" b="1">
                <a:latin typeface="Arial" panose="020B0604020202020204" pitchFamily="34" charset="0"/>
                <a:cs typeface="Arial" panose="020B0604020202020204" pitchFamily="34" charset="0"/>
              </a:rPr>
              <a:t>PLASMA</a:t>
            </a:r>
          </a:p>
        </p:txBody>
      </p:sp>
      <p:sp>
        <p:nvSpPr>
          <p:cNvPr id="17412" name="CuadroTexto 8"/>
          <p:cNvSpPr txBox="1">
            <a:spLocks noChangeArrowheads="1"/>
          </p:cNvSpPr>
          <p:nvPr/>
        </p:nvSpPr>
        <p:spPr bwMode="auto">
          <a:xfrm>
            <a:off x="7010400" y="7858125"/>
            <a:ext cx="3851275" cy="1662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4800" b="1">
                <a:latin typeface="Arial" panose="020B0604020202020204" pitchFamily="34" charset="0"/>
                <a:cs typeface="Arial" panose="020B0604020202020204" pitchFamily="34" charset="0"/>
              </a:rPr>
              <a:t>JUGO </a:t>
            </a:r>
          </a:p>
          <a:p>
            <a:pPr eaLnBrk="1" hangingPunct="1"/>
            <a:r>
              <a:rPr lang="es-ES" altLang="es-ES" sz="4800" b="1">
                <a:latin typeface="Arial" panose="020B0604020202020204" pitchFamily="34" charset="0"/>
                <a:cs typeface="Arial" panose="020B0604020202020204" pitchFamily="34" charset="0"/>
              </a:rPr>
              <a:t>GÁSTRICO</a:t>
            </a:r>
          </a:p>
        </p:txBody>
      </p:sp>
      <p:sp>
        <p:nvSpPr>
          <p:cNvPr id="11" name="Flecha derecha 10"/>
          <p:cNvSpPr/>
          <p:nvPr/>
        </p:nvSpPr>
        <p:spPr>
          <a:xfrm rot="19399202">
            <a:off x="5753100" y="9950450"/>
            <a:ext cx="2041525" cy="550863"/>
          </a:xfrm>
          <a:prstGeom prs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eaLnBrk="1" fontAlgn="auto" hangingPunct="1">
              <a:spcBef>
                <a:spcPts val="0"/>
              </a:spcBef>
              <a:spcAft>
                <a:spcPts val="0"/>
              </a:spcAft>
              <a:defRPr/>
            </a:pPr>
            <a:endParaRPr lang="es-ES"/>
          </a:p>
        </p:txBody>
      </p:sp>
      <p:sp>
        <p:nvSpPr>
          <p:cNvPr id="17414" name="CuadroTexto 9"/>
          <p:cNvSpPr txBox="1">
            <a:spLocks noChangeArrowheads="1"/>
          </p:cNvSpPr>
          <p:nvPr/>
        </p:nvSpPr>
        <p:spPr bwMode="auto">
          <a:xfrm>
            <a:off x="198438" y="8477250"/>
            <a:ext cx="6667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5600" b="1">
                <a:solidFill>
                  <a:srgbClr val="C00000"/>
                </a:solidFill>
                <a:latin typeface="Arial" panose="020B0604020202020204" pitchFamily="34" charset="0"/>
                <a:cs typeface="Arial" panose="020B0604020202020204" pitchFamily="34" charset="0"/>
              </a:rPr>
              <a:t>ADMINISTRACIÓN DE UN </a:t>
            </a:r>
          </a:p>
          <a:p>
            <a:pPr algn="ctr" eaLnBrk="1" hangingPunct="1">
              <a:spcAft>
                <a:spcPts val="1200"/>
              </a:spcAft>
            </a:pPr>
            <a:r>
              <a:rPr lang="es-ES" altLang="es-ES" sz="5600" b="1" u="sng">
                <a:solidFill>
                  <a:srgbClr val="C00000"/>
                </a:solidFill>
                <a:latin typeface="Arial" panose="020B0604020202020204" pitchFamily="34" charset="0"/>
                <a:cs typeface="Arial" panose="020B0604020202020204" pitchFamily="34" charset="0"/>
              </a:rPr>
              <a:t>ÁCIDO DÉBIL </a:t>
            </a:r>
          </a:p>
          <a:p>
            <a:pPr algn="ctr" eaLnBrk="1" hangingPunct="1"/>
            <a:r>
              <a:rPr lang="es-ES" altLang="es-ES" sz="5600" b="1" u="sng">
                <a:solidFill>
                  <a:srgbClr val="C00000"/>
                </a:solidFill>
                <a:latin typeface="Arial" panose="020B0604020202020204" pitchFamily="34" charset="0"/>
                <a:cs typeface="Arial" panose="020B0604020202020204" pitchFamily="34" charset="0"/>
              </a:rPr>
              <a:t>POR VÍA ORAL </a:t>
            </a:r>
          </a:p>
        </p:txBody>
      </p:sp>
      <p:sp>
        <p:nvSpPr>
          <p:cNvPr id="17415" name="CuadroTexto 11"/>
          <p:cNvSpPr txBox="1">
            <a:spLocks noChangeArrowheads="1"/>
          </p:cNvSpPr>
          <p:nvPr/>
        </p:nvSpPr>
        <p:spPr bwMode="auto">
          <a:xfrm>
            <a:off x="4251325" y="698500"/>
            <a:ext cx="149066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6400" b="1" u="sng">
                <a:latin typeface="Arial" panose="020B0604020202020204" pitchFamily="34" charset="0"/>
                <a:cs typeface="Arial" panose="020B0604020202020204" pitchFamily="34" charset="0"/>
              </a:rPr>
              <a:t>ATRAPAMIENTO IÓNICO</a:t>
            </a:r>
          </a:p>
        </p:txBody>
      </p:sp>
      <p:sp>
        <p:nvSpPr>
          <p:cNvPr id="2" name="Rectángulo 1"/>
          <p:cNvSpPr/>
          <p:nvPr/>
        </p:nvSpPr>
        <p:spPr>
          <a:xfrm>
            <a:off x="7032625" y="11795125"/>
            <a:ext cx="14619288" cy="162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defRPr/>
            </a:pPr>
            <a:endParaRPr lang="es-ES">
              <a:solidFill>
                <a:schemeClr val="bg1"/>
              </a:solidFill>
            </a:endParaRPr>
          </a:p>
        </p:txBody>
      </p:sp>
      <p:sp>
        <p:nvSpPr>
          <p:cNvPr id="9" name="Rectángulo 8"/>
          <p:cNvSpPr/>
          <p:nvPr/>
        </p:nvSpPr>
        <p:spPr>
          <a:xfrm>
            <a:off x="11269663" y="6380163"/>
            <a:ext cx="7683500" cy="974725"/>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spcBef>
                <a:spcPts val="0"/>
              </a:spcBef>
              <a:spcAft>
                <a:spcPts val="0"/>
              </a:spcAft>
              <a:defRPr/>
            </a:pPr>
            <a:r>
              <a:rPr lang="es-ES" sz="4000" b="1" dirty="0">
                <a:solidFill>
                  <a:schemeClr val="tx1"/>
                </a:solidFill>
              </a:rPr>
              <a:t>Barrera lipídica de la mucosa</a:t>
            </a:r>
          </a:p>
        </p:txBody>
      </p:sp>
      <p:cxnSp>
        <p:nvCxnSpPr>
          <p:cNvPr id="15" name="Conector recto de flecha 12"/>
          <p:cNvCxnSpPr/>
          <p:nvPr/>
        </p:nvCxnSpPr>
        <p:spPr>
          <a:xfrm>
            <a:off x="1789113" y="7716838"/>
            <a:ext cx="24622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2"/>
          <p:cNvCxnSpPr/>
          <p:nvPr/>
        </p:nvCxnSpPr>
        <p:spPr>
          <a:xfrm flipH="1">
            <a:off x="1808163" y="8010525"/>
            <a:ext cx="24431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20" name="2 Rectángulo"/>
          <p:cNvSpPr>
            <a:spLocks noChangeArrowheads="1"/>
          </p:cNvSpPr>
          <p:nvPr/>
        </p:nvSpPr>
        <p:spPr bwMode="auto">
          <a:xfrm>
            <a:off x="231775" y="7354888"/>
            <a:ext cx="15573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400" b="1">
                <a:latin typeface="Arial" panose="020B0604020202020204" pitchFamily="34" charset="0"/>
                <a:cs typeface="Arial" panose="020B0604020202020204" pitchFamily="34" charset="0"/>
              </a:rPr>
              <a:t>HA</a:t>
            </a:r>
            <a:endParaRPr lang="es-ES" altLang="es-ES" sz="6400"/>
          </a:p>
        </p:txBody>
      </p:sp>
      <p:sp>
        <p:nvSpPr>
          <p:cNvPr id="17421" name="3 Rectángulo"/>
          <p:cNvSpPr>
            <a:spLocks noChangeArrowheads="1"/>
          </p:cNvSpPr>
          <p:nvPr/>
        </p:nvSpPr>
        <p:spPr bwMode="auto">
          <a:xfrm>
            <a:off x="4005263" y="7354888"/>
            <a:ext cx="34226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400" b="1">
                <a:latin typeface="Arial" panose="020B0604020202020204" pitchFamily="34" charset="0"/>
                <a:cs typeface="Arial" panose="020B0604020202020204" pitchFamily="34" charset="0"/>
              </a:rPr>
              <a:t>A</a:t>
            </a:r>
            <a:r>
              <a:rPr lang="es-ES" altLang="es-ES" sz="6400" b="1" baseline="30000">
                <a:latin typeface="Arial" panose="020B0604020202020204" pitchFamily="34" charset="0"/>
                <a:cs typeface="Arial" panose="020B0604020202020204" pitchFamily="34" charset="0"/>
              </a:rPr>
              <a:t>-</a:t>
            </a:r>
            <a:r>
              <a:rPr lang="es-ES" altLang="es-ES" sz="6400" b="1">
                <a:latin typeface="Arial" panose="020B0604020202020204" pitchFamily="34" charset="0"/>
                <a:cs typeface="Arial" panose="020B0604020202020204" pitchFamily="34" charset="0"/>
              </a:rPr>
              <a:t> + H </a:t>
            </a:r>
            <a:r>
              <a:rPr lang="es-ES" altLang="es-ES" sz="6400" b="1" baseline="30000">
                <a:latin typeface="Arial" panose="020B0604020202020204" pitchFamily="34" charset="0"/>
                <a:cs typeface="Arial" panose="020B0604020202020204" pitchFamily="34" charset="0"/>
              </a:rPr>
              <a:t>+ </a:t>
            </a:r>
            <a:endParaRPr lang="es-ES" altLang="es-ES" sz="6400"/>
          </a:p>
        </p:txBody>
      </p:sp>
      <p:sp>
        <p:nvSpPr>
          <p:cNvPr id="3" name="2 Rectángulo"/>
          <p:cNvSpPr/>
          <p:nvPr/>
        </p:nvSpPr>
        <p:spPr>
          <a:xfrm>
            <a:off x="13614400" y="9026525"/>
            <a:ext cx="1497013" cy="98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Rectángulo"/>
          <p:cNvSpPr/>
          <p:nvPr/>
        </p:nvSpPr>
        <p:spPr>
          <a:xfrm>
            <a:off x="17022763" y="8888413"/>
            <a:ext cx="4362450" cy="987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17 Rectángulo"/>
          <p:cNvSpPr/>
          <p:nvPr/>
        </p:nvSpPr>
        <p:spPr>
          <a:xfrm>
            <a:off x="17022763" y="3200400"/>
            <a:ext cx="5133975" cy="987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 name="18 Rectángulo"/>
          <p:cNvSpPr/>
          <p:nvPr/>
        </p:nvSpPr>
        <p:spPr>
          <a:xfrm>
            <a:off x="13614400" y="3290888"/>
            <a:ext cx="2028825" cy="536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 name="19 Rectángulo"/>
          <p:cNvSpPr/>
          <p:nvPr/>
        </p:nvSpPr>
        <p:spPr>
          <a:xfrm>
            <a:off x="17175163" y="9040813"/>
            <a:ext cx="4362450" cy="987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20 Rectángulo"/>
          <p:cNvSpPr/>
          <p:nvPr/>
        </p:nvSpPr>
        <p:spPr>
          <a:xfrm>
            <a:off x="7548563" y="2982913"/>
            <a:ext cx="2028825" cy="538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5" name="4 Conector recto"/>
          <p:cNvCxnSpPr/>
          <p:nvPr/>
        </p:nvCxnSpPr>
        <p:spPr>
          <a:xfrm>
            <a:off x="8562975" y="6373813"/>
            <a:ext cx="10390188" cy="0"/>
          </a:xfrm>
          <a:prstGeom prst="line">
            <a:avLst/>
          </a:prstGeom>
          <a:ln w="317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8562975" y="7669213"/>
            <a:ext cx="10390188" cy="0"/>
          </a:xfrm>
          <a:prstGeom prst="line">
            <a:avLst/>
          </a:prstGeom>
          <a:ln w="412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Flecha derecha 10"/>
          <p:cNvSpPr/>
          <p:nvPr/>
        </p:nvSpPr>
        <p:spPr>
          <a:xfrm>
            <a:off x="11704638" y="4576763"/>
            <a:ext cx="2054225" cy="247650"/>
          </a:xfrm>
          <a:prstGeom prs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eaLnBrk="1" fontAlgn="auto" hangingPunct="1">
              <a:spcBef>
                <a:spcPts val="0"/>
              </a:spcBef>
              <a:spcAft>
                <a:spcPts val="0"/>
              </a:spcAft>
              <a:defRPr/>
            </a:pPr>
            <a:endParaRPr lang="es-ES"/>
          </a:p>
        </p:txBody>
      </p:sp>
      <p:sp>
        <p:nvSpPr>
          <p:cNvPr id="33" name="Flecha derecha 10"/>
          <p:cNvSpPr/>
          <p:nvPr/>
        </p:nvSpPr>
        <p:spPr>
          <a:xfrm rot="10800000">
            <a:off x="11993563" y="10371138"/>
            <a:ext cx="2052637" cy="361950"/>
          </a:xfrm>
          <a:prstGeom prs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eaLnBrk="1" fontAlgn="auto" hangingPunct="1">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CuadroTexto"/>
          <p:cNvSpPr txBox="1">
            <a:spLocks noChangeArrowheads="1"/>
          </p:cNvSpPr>
          <p:nvPr/>
        </p:nvSpPr>
        <p:spPr bwMode="auto">
          <a:xfrm>
            <a:off x="530225" y="2227263"/>
            <a:ext cx="22477413" cy="94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spcBef>
                <a:spcPts val="1200"/>
              </a:spcBef>
              <a:spcAft>
                <a:spcPts val="1200"/>
              </a:spcAft>
            </a:pPr>
            <a:r>
              <a:rPr lang="es-ES" altLang="es-ES" sz="6400" b="1">
                <a:latin typeface="Arial" panose="020B0604020202020204" pitchFamily="34" charset="0"/>
                <a:cs typeface="Arial" panose="020B0604020202020204" pitchFamily="34" charset="0"/>
              </a:rPr>
              <a:t>Cuando 2 medios biológicos separados por membranas tienen distinto pH, </a:t>
            </a:r>
          </a:p>
          <a:p>
            <a:pPr algn="ctr">
              <a:lnSpc>
                <a:spcPct val="150000"/>
              </a:lnSpc>
              <a:spcBef>
                <a:spcPts val="1200"/>
              </a:spcBef>
              <a:spcAft>
                <a:spcPts val="1200"/>
              </a:spcAft>
            </a:pPr>
            <a:r>
              <a:rPr lang="es-ES" altLang="es-ES" sz="6400" b="1">
                <a:latin typeface="Arial" panose="020B0604020202020204" pitchFamily="34" charset="0"/>
                <a:cs typeface="Arial" panose="020B0604020202020204" pitchFamily="34" charset="0"/>
              </a:rPr>
              <a:t>el fármaco, de acuerdo con su carácter ácido o básico, </a:t>
            </a:r>
          </a:p>
          <a:p>
            <a:pPr algn="ctr">
              <a:lnSpc>
                <a:spcPct val="150000"/>
              </a:lnSpc>
              <a:spcBef>
                <a:spcPts val="1200"/>
              </a:spcBef>
              <a:spcAft>
                <a:spcPts val="1200"/>
              </a:spcAft>
            </a:pPr>
            <a:r>
              <a:rPr lang="es-ES" altLang="es-ES" sz="6400" b="1">
                <a:latin typeface="Arial" panose="020B0604020202020204" pitchFamily="34" charset="0"/>
                <a:cs typeface="Arial" panose="020B0604020202020204" pitchFamily="34" charset="0"/>
              </a:rPr>
              <a:t>se concentrará preferentemente en el medio donde predomine  la forma ionizada, es decir la menos liposoluble.</a:t>
            </a:r>
          </a:p>
        </p:txBody>
      </p:sp>
      <p:sp>
        <p:nvSpPr>
          <p:cNvPr id="18435" name="CuadroTexto 11"/>
          <p:cNvSpPr txBox="1">
            <a:spLocks noChangeArrowheads="1"/>
          </p:cNvSpPr>
          <p:nvPr/>
        </p:nvSpPr>
        <p:spPr bwMode="auto">
          <a:xfrm>
            <a:off x="4470400" y="660400"/>
            <a:ext cx="149066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6400" b="1" u="sng">
                <a:latin typeface="Arial" panose="020B0604020202020204" pitchFamily="34" charset="0"/>
                <a:cs typeface="Arial" panose="020B0604020202020204" pitchFamily="34" charset="0"/>
              </a:rPr>
              <a:t>ATRAPAMIENTO IÓNICO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1"/>
          <p:cNvSpPr txBox="1">
            <a:spLocks noChangeArrowheads="1"/>
          </p:cNvSpPr>
          <p:nvPr/>
        </p:nvSpPr>
        <p:spPr bwMode="auto">
          <a:xfrm>
            <a:off x="153988" y="17463"/>
            <a:ext cx="236902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5600" b="1">
                <a:latin typeface="Arial" panose="020B0604020202020204" pitchFamily="34" charset="0"/>
                <a:cs typeface="Arial" panose="020B0604020202020204" pitchFamily="34" charset="0"/>
              </a:rPr>
              <a:t>¿DE QUÉ DEPENDE QUE PREDOMINE LA FORMA IONIZADA O LA NO IONIZADA?</a:t>
            </a:r>
          </a:p>
        </p:txBody>
      </p:sp>
      <p:sp>
        <p:nvSpPr>
          <p:cNvPr id="16387" name="CuadroTexto 2"/>
          <p:cNvSpPr txBox="1">
            <a:spLocks noChangeArrowheads="1"/>
          </p:cNvSpPr>
          <p:nvPr/>
        </p:nvSpPr>
        <p:spPr bwMode="auto">
          <a:xfrm>
            <a:off x="649288" y="2014538"/>
            <a:ext cx="24396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6000" b="1" u="sng">
                <a:solidFill>
                  <a:srgbClr val="C00000"/>
                </a:solidFill>
                <a:latin typeface="Arial" panose="020B0604020202020204" pitchFamily="34" charset="0"/>
                <a:cs typeface="Arial" panose="020B0604020202020204" pitchFamily="34" charset="0"/>
              </a:rPr>
              <a:t> Depende del  tipo de electrolito y del PH del medio en que se encuentre:</a:t>
            </a:r>
          </a:p>
        </p:txBody>
      </p:sp>
      <p:grpSp>
        <p:nvGrpSpPr>
          <p:cNvPr id="16388" name="Grupo 2"/>
          <p:cNvGrpSpPr>
            <a:grpSpLocks/>
          </p:cNvGrpSpPr>
          <p:nvPr/>
        </p:nvGrpSpPr>
        <p:grpSpPr bwMode="auto">
          <a:xfrm>
            <a:off x="153988" y="4583113"/>
            <a:ext cx="23690262" cy="8667750"/>
            <a:chOff x="77788" y="2237710"/>
            <a:chExt cx="9849696" cy="4235243"/>
          </a:xfrm>
        </p:grpSpPr>
        <p:sp>
          <p:nvSpPr>
            <p:cNvPr id="2" name="Rectángulo 1"/>
            <p:cNvSpPr/>
            <p:nvPr/>
          </p:nvSpPr>
          <p:spPr>
            <a:xfrm>
              <a:off x="6536887" y="2266410"/>
              <a:ext cx="168969" cy="420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5600">
                <a:latin typeface="Arial" panose="020B0604020202020204" pitchFamily="34" charset="0"/>
                <a:cs typeface="Arial" panose="020B0604020202020204" pitchFamily="34" charset="0"/>
              </a:endParaRPr>
            </a:p>
          </p:txBody>
        </p:sp>
        <p:sp>
          <p:nvSpPr>
            <p:cNvPr id="16395" name="CuadroTexto 2"/>
            <p:cNvSpPr txBox="1">
              <a:spLocks noChangeArrowheads="1"/>
            </p:cNvSpPr>
            <p:nvPr/>
          </p:nvSpPr>
          <p:spPr bwMode="auto">
            <a:xfrm>
              <a:off x="3421191" y="2237710"/>
              <a:ext cx="2730289" cy="88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solidFill>
                    <a:schemeClr val="tx2"/>
                  </a:solidFill>
                  <a:latin typeface="Arial" panose="020B0604020202020204" pitchFamily="34" charset="0"/>
                  <a:cs typeface="Arial" panose="020B0604020202020204" pitchFamily="34" charset="0"/>
                </a:rPr>
                <a:t>    </a:t>
              </a:r>
              <a:r>
                <a:rPr lang="es-ES" altLang="es-ES" sz="5600" b="1" u="sng">
                  <a:solidFill>
                    <a:schemeClr val="tx2"/>
                  </a:solidFill>
                  <a:latin typeface="Arial" panose="020B0604020202020204" pitchFamily="34" charset="0"/>
                  <a:cs typeface="Arial" panose="020B0604020202020204" pitchFamily="34" charset="0"/>
                </a:rPr>
                <a:t>Plasma   PH 7,4</a:t>
              </a:r>
            </a:p>
            <a:p>
              <a:r>
                <a:rPr lang="es-ES" altLang="es-ES" sz="5600" b="1">
                  <a:solidFill>
                    <a:schemeClr val="tx2"/>
                  </a:solidFill>
                  <a:latin typeface="Arial" panose="020B0604020202020204" pitchFamily="34" charset="0"/>
                  <a:cs typeface="Arial" panose="020B0604020202020204" pitchFamily="34" charset="0"/>
                </a:rPr>
                <a:t>      Medio básico</a:t>
              </a:r>
            </a:p>
          </p:txBody>
        </p:sp>
        <p:sp>
          <p:nvSpPr>
            <p:cNvPr id="16396" name="CuadroTexto 3"/>
            <p:cNvSpPr txBox="1">
              <a:spLocks noChangeArrowheads="1"/>
            </p:cNvSpPr>
            <p:nvPr/>
          </p:nvSpPr>
          <p:spPr bwMode="auto">
            <a:xfrm>
              <a:off x="6929190" y="2266069"/>
              <a:ext cx="2998294" cy="88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solidFill>
                    <a:schemeClr val="tx2"/>
                  </a:solidFill>
                  <a:latin typeface="Arial" panose="020B0604020202020204" pitchFamily="34" charset="0"/>
                  <a:cs typeface="Arial" panose="020B0604020202020204" pitchFamily="34" charset="0"/>
                </a:rPr>
                <a:t>  </a:t>
              </a:r>
              <a:r>
                <a:rPr lang="es-ES" altLang="es-ES" sz="5600" b="1" u="sng">
                  <a:solidFill>
                    <a:schemeClr val="tx2"/>
                  </a:solidFill>
                  <a:latin typeface="Arial" panose="020B0604020202020204" pitchFamily="34" charset="0"/>
                  <a:cs typeface="Arial" panose="020B0604020202020204" pitchFamily="34" charset="0"/>
                </a:rPr>
                <a:t>Estómago   PH 1,4</a:t>
              </a:r>
            </a:p>
            <a:p>
              <a:r>
                <a:rPr lang="es-ES" altLang="es-ES" sz="5600" b="1">
                  <a:solidFill>
                    <a:schemeClr val="tx2"/>
                  </a:solidFill>
                  <a:latin typeface="Arial" panose="020B0604020202020204" pitchFamily="34" charset="0"/>
                  <a:cs typeface="Arial" panose="020B0604020202020204" pitchFamily="34" charset="0"/>
                </a:rPr>
                <a:t>        Medio ácido</a:t>
              </a:r>
            </a:p>
          </p:txBody>
        </p:sp>
        <p:sp>
          <p:nvSpPr>
            <p:cNvPr id="16397" name="CuadroTexto 5"/>
            <p:cNvSpPr txBox="1">
              <a:spLocks noChangeArrowheads="1"/>
            </p:cNvSpPr>
            <p:nvPr/>
          </p:nvSpPr>
          <p:spPr bwMode="auto">
            <a:xfrm>
              <a:off x="77788" y="3824288"/>
              <a:ext cx="6480077" cy="136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400" u="sng">
                  <a:latin typeface="Arial" panose="020B0604020202020204" pitchFamily="34" charset="0"/>
                  <a:cs typeface="Arial" panose="020B0604020202020204" pitchFamily="34" charset="0"/>
                </a:rPr>
                <a:t>Fármaco A:</a:t>
              </a:r>
              <a:r>
                <a:rPr lang="es-ES" altLang="es-ES" sz="6400">
                  <a:latin typeface="Arial" panose="020B0604020202020204" pitchFamily="34" charset="0"/>
                  <a:cs typeface="Arial" panose="020B0604020202020204" pitchFamily="34" charset="0"/>
                </a:rPr>
                <a:t> </a:t>
              </a:r>
              <a:r>
                <a:rPr lang="es-ES" altLang="es-ES" sz="6400" b="1">
                  <a:solidFill>
                    <a:srgbClr val="C00000"/>
                  </a:solidFill>
                  <a:latin typeface="Arial" panose="020B0604020202020204" pitchFamily="34" charset="0"/>
                  <a:cs typeface="Arial" panose="020B0604020202020204" pitchFamily="34" charset="0"/>
                </a:rPr>
                <a:t>base débil      </a:t>
              </a:r>
              <a:r>
                <a:rPr lang="es-ES" altLang="es-ES" sz="5600" b="1">
                  <a:latin typeface="Arial" panose="020B0604020202020204" pitchFamily="34" charset="0"/>
                  <a:cs typeface="Arial" panose="020B0604020202020204" pitchFamily="34" charset="0"/>
                </a:rPr>
                <a:t>Predomina  la </a:t>
              </a:r>
            </a:p>
            <a:p>
              <a:pPr algn="ctr"/>
              <a:r>
                <a:rPr lang="es-ES" altLang="es-ES" sz="5600" b="1">
                  <a:latin typeface="Arial" panose="020B0604020202020204" pitchFamily="34" charset="0"/>
                  <a:cs typeface="Arial" panose="020B0604020202020204" pitchFamily="34" charset="0"/>
                </a:rPr>
                <a:t>                                              </a:t>
              </a:r>
              <a:r>
                <a:rPr lang="es-ES" altLang="es-ES" sz="5600" b="1" u="sng">
                  <a:latin typeface="Arial" panose="020B0604020202020204" pitchFamily="34" charset="0"/>
                  <a:cs typeface="Arial" panose="020B0604020202020204" pitchFamily="34" charset="0"/>
                </a:rPr>
                <a:t>forma no ionizada</a:t>
              </a:r>
            </a:p>
            <a:p>
              <a:pPr algn="ctr"/>
              <a:endParaRPr lang="es-ES" altLang="es-ES" sz="5600" b="1" u="sng">
                <a:latin typeface="Arial" panose="020B0604020202020204" pitchFamily="34" charset="0"/>
                <a:cs typeface="Arial" panose="020B0604020202020204" pitchFamily="34" charset="0"/>
              </a:endParaRPr>
            </a:p>
          </p:txBody>
        </p:sp>
        <p:sp>
          <p:nvSpPr>
            <p:cNvPr id="16398" name="CuadroTexto 6"/>
            <p:cNvSpPr txBox="1">
              <a:spLocks noChangeArrowheads="1"/>
            </p:cNvSpPr>
            <p:nvPr/>
          </p:nvSpPr>
          <p:spPr bwMode="auto">
            <a:xfrm>
              <a:off x="7175084" y="3886220"/>
              <a:ext cx="2395537" cy="88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a:latin typeface="Arial" panose="020B0604020202020204" pitchFamily="34" charset="0"/>
                  <a:cs typeface="Arial" panose="020B0604020202020204" pitchFamily="34" charset="0"/>
                </a:rPr>
                <a:t>Predomina la </a:t>
              </a:r>
            </a:p>
            <a:p>
              <a:r>
                <a:rPr lang="es-ES" altLang="es-ES" sz="5600">
                  <a:latin typeface="Arial" panose="020B0604020202020204" pitchFamily="34" charset="0"/>
                  <a:cs typeface="Arial" panose="020B0604020202020204" pitchFamily="34" charset="0"/>
                </a:rPr>
                <a:t>forma ionizada</a:t>
              </a:r>
            </a:p>
          </p:txBody>
        </p:sp>
        <p:sp>
          <p:nvSpPr>
            <p:cNvPr id="16399" name="CuadroTexto 10"/>
            <p:cNvSpPr txBox="1">
              <a:spLocks noChangeArrowheads="1"/>
            </p:cNvSpPr>
            <p:nvPr/>
          </p:nvSpPr>
          <p:spPr bwMode="auto">
            <a:xfrm>
              <a:off x="77788" y="5026025"/>
              <a:ext cx="6459333" cy="94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400" u="sng">
                  <a:latin typeface="Arial" panose="020B0604020202020204" pitchFamily="34" charset="0"/>
                  <a:cs typeface="Arial" panose="020B0604020202020204" pitchFamily="34" charset="0"/>
                </a:rPr>
                <a:t>Fármaco B</a:t>
              </a:r>
              <a:r>
                <a:rPr lang="es-ES" altLang="es-ES" sz="6400">
                  <a:latin typeface="Arial" panose="020B0604020202020204" pitchFamily="34" charset="0"/>
                  <a:cs typeface="Arial" panose="020B0604020202020204" pitchFamily="34" charset="0"/>
                </a:rPr>
                <a:t>: </a:t>
              </a:r>
              <a:r>
                <a:rPr lang="es-ES" altLang="es-ES" sz="6400" b="1">
                  <a:solidFill>
                    <a:srgbClr val="C00000"/>
                  </a:solidFill>
                  <a:latin typeface="Arial" panose="020B0604020202020204" pitchFamily="34" charset="0"/>
                  <a:cs typeface="Arial" panose="020B0604020202020204" pitchFamily="34" charset="0"/>
                </a:rPr>
                <a:t>ácido débil      </a:t>
              </a:r>
              <a:r>
                <a:rPr lang="es-ES" altLang="es-ES" sz="5600">
                  <a:latin typeface="Arial" panose="020B0604020202020204" pitchFamily="34" charset="0"/>
                  <a:cs typeface="Arial" panose="020B0604020202020204" pitchFamily="34" charset="0"/>
                </a:rPr>
                <a:t>Predomina la </a:t>
              </a:r>
            </a:p>
            <a:p>
              <a:r>
                <a:rPr lang="es-ES" altLang="es-ES" sz="5600">
                  <a:latin typeface="Arial" panose="020B0604020202020204" pitchFamily="34" charset="0"/>
                  <a:cs typeface="Arial" panose="020B0604020202020204" pitchFamily="34" charset="0"/>
                </a:rPr>
                <a:t>                                                 forma ionizada</a:t>
              </a:r>
            </a:p>
          </p:txBody>
        </p:sp>
        <p:sp>
          <p:nvSpPr>
            <p:cNvPr id="16400" name="CuadroTexto 11"/>
            <p:cNvSpPr txBox="1">
              <a:spLocks noChangeArrowheads="1"/>
            </p:cNvSpPr>
            <p:nvPr/>
          </p:nvSpPr>
          <p:spPr bwMode="auto">
            <a:xfrm>
              <a:off x="6871946" y="5087957"/>
              <a:ext cx="3055538" cy="88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5600" b="1">
                  <a:latin typeface="Arial" panose="020B0604020202020204" pitchFamily="34" charset="0"/>
                  <a:cs typeface="Arial" panose="020B0604020202020204" pitchFamily="34" charset="0"/>
                </a:rPr>
                <a:t>Predomina la forma           </a:t>
              </a:r>
              <a:r>
                <a:rPr lang="es-ES" altLang="es-ES" sz="5600" b="1" u="sng">
                  <a:latin typeface="Arial" panose="020B0604020202020204" pitchFamily="34" charset="0"/>
                  <a:cs typeface="Arial" panose="020B0604020202020204" pitchFamily="34" charset="0"/>
                </a:rPr>
                <a:t>no ionizada</a:t>
              </a:r>
            </a:p>
          </p:txBody>
        </p:sp>
      </p:grpSp>
      <p:sp>
        <p:nvSpPr>
          <p:cNvPr id="16389" name="CuadroTexto 2"/>
          <p:cNvSpPr txBox="1">
            <a:spLocks noChangeArrowheads="1"/>
          </p:cNvSpPr>
          <p:nvPr/>
        </p:nvSpPr>
        <p:spPr bwMode="auto">
          <a:xfrm>
            <a:off x="80963" y="5197475"/>
            <a:ext cx="85883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800" b="1">
                <a:solidFill>
                  <a:srgbClr val="C00000"/>
                </a:solidFill>
                <a:latin typeface="Arial" panose="020B0604020202020204" pitchFamily="34" charset="0"/>
                <a:cs typeface="Arial" panose="020B0604020202020204" pitchFamily="34" charset="0"/>
              </a:rPr>
              <a:t>TIPO DE </a:t>
            </a:r>
            <a:r>
              <a:rPr lang="es-ES" altLang="es-ES" sz="5600" b="1">
                <a:solidFill>
                  <a:srgbClr val="C00000"/>
                </a:solidFill>
                <a:latin typeface="Arial" panose="020B0604020202020204" pitchFamily="34" charset="0"/>
                <a:cs typeface="Arial" panose="020B0604020202020204" pitchFamily="34" charset="0"/>
              </a:rPr>
              <a:t>ELECTROLITO</a:t>
            </a:r>
          </a:p>
        </p:txBody>
      </p:sp>
      <p:sp>
        <p:nvSpPr>
          <p:cNvPr id="4" name="Flecha abajo 3"/>
          <p:cNvSpPr/>
          <p:nvPr/>
        </p:nvSpPr>
        <p:spPr>
          <a:xfrm>
            <a:off x="3402013" y="6321425"/>
            <a:ext cx="379412" cy="142081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defRPr/>
            </a:pPr>
            <a:endParaRPr lang="es-ES"/>
          </a:p>
        </p:txBody>
      </p:sp>
      <p:sp>
        <p:nvSpPr>
          <p:cNvPr id="16391" name="CuadroTexto 4"/>
          <p:cNvSpPr txBox="1">
            <a:spLocks noChangeArrowheads="1"/>
          </p:cNvSpPr>
          <p:nvPr/>
        </p:nvSpPr>
        <p:spPr bwMode="auto">
          <a:xfrm>
            <a:off x="14471650" y="3413125"/>
            <a:ext cx="5537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solidFill>
                  <a:schemeClr val="tx2"/>
                </a:solidFill>
                <a:latin typeface="Arial" panose="020B0604020202020204" pitchFamily="34" charset="0"/>
                <a:cs typeface="Arial" panose="020B0604020202020204" pitchFamily="34" charset="0"/>
              </a:rPr>
              <a:t>MEDIO</a:t>
            </a:r>
          </a:p>
        </p:txBody>
      </p:sp>
      <p:sp>
        <p:nvSpPr>
          <p:cNvPr id="15" name="Flecha abajo 14"/>
          <p:cNvSpPr/>
          <p:nvPr/>
        </p:nvSpPr>
        <p:spPr>
          <a:xfrm rot="2731057">
            <a:off x="14030325" y="3848100"/>
            <a:ext cx="384175" cy="8985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defRPr/>
            </a:pPr>
            <a:endParaRPr lang="es-ES"/>
          </a:p>
        </p:txBody>
      </p:sp>
      <p:sp>
        <p:nvSpPr>
          <p:cNvPr id="16" name="Flecha abajo 15"/>
          <p:cNvSpPr/>
          <p:nvPr/>
        </p:nvSpPr>
        <p:spPr>
          <a:xfrm rot="18059140">
            <a:off x="17341057" y="3807618"/>
            <a:ext cx="387350" cy="101441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defRPr/>
            </a:pP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1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8113" y="3328988"/>
            <a:ext cx="12160250" cy="1052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2 CuadroTexto"/>
          <p:cNvSpPr txBox="1">
            <a:spLocks noChangeArrowheads="1"/>
          </p:cNvSpPr>
          <p:nvPr/>
        </p:nvSpPr>
        <p:spPr bwMode="auto">
          <a:xfrm>
            <a:off x="385763" y="233363"/>
            <a:ext cx="2294572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5600" b="1">
                <a:latin typeface="Arial" panose="020B0604020202020204" pitchFamily="34" charset="0"/>
                <a:cs typeface="Arial" panose="020B0604020202020204" pitchFamily="34" charset="0"/>
              </a:rPr>
              <a:t>¿Por qué la glándula mamaria se considera una secuestradora de bases débiles? ¿Cómo repercute esto en la lactancia materna?</a:t>
            </a:r>
          </a:p>
        </p:txBody>
      </p:sp>
      <p:sp>
        <p:nvSpPr>
          <p:cNvPr id="19460" name="3 CuadroTexto"/>
          <p:cNvSpPr txBox="1">
            <a:spLocks noChangeArrowheads="1"/>
          </p:cNvSpPr>
          <p:nvPr/>
        </p:nvSpPr>
        <p:spPr bwMode="auto">
          <a:xfrm>
            <a:off x="385763" y="3328988"/>
            <a:ext cx="10883900" cy="989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5600" b="1" u="sng"/>
              <a:t>ESTUDIO INDEPENDIENTE</a:t>
            </a:r>
          </a:p>
          <a:p>
            <a:pPr algn="just"/>
            <a:endParaRPr lang="es-ES" altLang="es-ES" sz="5600"/>
          </a:p>
          <a:p>
            <a:pPr algn="just"/>
            <a:r>
              <a:rPr lang="es-ES" altLang="es-ES" sz="5600"/>
              <a:t>Para responder estas interrogantes:  </a:t>
            </a:r>
          </a:p>
          <a:p>
            <a:pPr algn="just"/>
            <a:endParaRPr lang="es-ES" altLang="es-ES" sz="5600"/>
          </a:p>
          <a:p>
            <a:pPr algn="just"/>
            <a:r>
              <a:rPr lang="es-ES" altLang="es-ES" sz="5600"/>
              <a:t>- Tenga en cuenta el fenómeno de atrapamiento iónico .</a:t>
            </a:r>
          </a:p>
          <a:p>
            <a:pPr algn="just"/>
            <a:endParaRPr lang="es-ES" altLang="es-ES" sz="5600"/>
          </a:p>
          <a:p>
            <a:pPr algn="just"/>
            <a:r>
              <a:rPr lang="es-ES" altLang="es-ES" sz="5600"/>
              <a:t>- Estudie en el capítulo 11, páginas 173 y 174, lo relacionado con el uso de fármacos durante la lactancia materna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932613" y="288925"/>
            <a:ext cx="1011713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5600" b="1" u="sng">
                <a:latin typeface="Arial" panose="020B0604020202020204" pitchFamily="34" charset="0"/>
                <a:cs typeface="Arial" panose="020B0604020202020204" pitchFamily="34" charset="0"/>
              </a:rPr>
              <a:t>ABSORCIÓN</a:t>
            </a:r>
            <a:endParaRPr lang="es-ES" altLang="es-ES" sz="5600" b="1" u="sng">
              <a:latin typeface="Arial" panose="020B0604020202020204" pitchFamily="34" charset="0"/>
              <a:cs typeface="Arial" panose="020B0604020202020204" pitchFamily="34" charset="0"/>
            </a:endParaRPr>
          </a:p>
        </p:txBody>
      </p:sp>
      <p:sp>
        <p:nvSpPr>
          <p:cNvPr id="20483" name="Text Box 5"/>
          <p:cNvSpPr txBox="1">
            <a:spLocks noChangeArrowheads="1"/>
          </p:cNvSpPr>
          <p:nvPr/>
        </p:nvSpPr>
        <p:spPr bwMode="auto">
          <a:xfrm>
            <a:off x="1096963" y="1362075"/>
            <a:ext cx="21788437"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6400" b="1">
                <a:latin typeface="Arial" panose="020B0604020202020204" pitchFamily="34" charset="0"/>
                <a:cs typeface="Arial" panose="020B0604020202020204" pitchFamily="34" charset="0"/>
              </a:rPr>
              <a:t>Se define como el paso de un medicamento desde su sitio de administración hacia el plasma</a:t>
            </a:r>
            <a:endParaRPr lang="es-ES" altLang="es-ES" sz="6400" b="1">
              <a:latin typeface="Arial" panose="020B0604020202020204" pitchFamily="34" charset="0"/>
              <a:cs typeface="Arial" panose="020B0604020202020204" pitchFamily="34" charset="0"/>
            </a:endParaRPr>
          </a:p>
        </p:txBody>
      </p:sp>
      <p:sp>
        <p:nvSpPr>
          <p:cNvPr id="20484" name="Text Box 6"/>
          <p:cNvSpPr txBox="1">
            <a:spLocks noChangeArrowheads="1"/>
          </p:cNvSpPr>
          <p:nvPr/>
        </p:nvSpPr>
        <p:spPr bwMode="auto">
          <a:xfrm>
            <a:off x="285750" y="3689350"/>
            <a:ext cx="238379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_tradnl" altLang="es-ES" sz="6400" b="1">
                <a:latin typeface="Arial" panose="020B0604020202020204" pitchFamily="34" charset="0"/>
                <a:cs typeface="Arial" panose="020B0604020202020204" pitchFamily="34" charset="0"/>
              </a:rPr>
              <a:t>Factores que condicionan la absorción </a:t>
            </a:r>
            <a:r>
              <a:rPr lang="es-ES_tradnl" altLang="es-ES" sz="6400" b="1" u="sng">
                <a:latin typeface="Arial" panose="020B0604020202020204" pitchFamily="34" charset="0"/>
                <a:cs typeface="Arial" panose="020B0604020202020204" pitchFamily="34" charset="0"/>
              </a:rPr>
              <a:t>independientemente de la vía de administración</a:t>
            </a:r>
            <a:endParaRPr lang="es-ES" altLang="es-ES" sz="6400" b="1" u="sng">
              <a:latin typeface="Arial" panose="020B0604020202020204" pitchFamily="34" charset="0"/>
              <a:cs typeface="Arial" panose="020B0604020202020204" pitchFamily="34" charset="0"/>
            </a:endParaRPr>
          </a:p>
        </p:txBody>
      </p:sp>
      <p:sp>
        <p:nvSpPr>
          <p:cNvPr id="20485" name="Text Box 7"/>
          <p:cNvSpPr txBox="1">
            <a:spLocks noChangeArrowheads="1"/>
          </p:cNvSpPr>
          <p:nvPr/>
        </p:nvSpPr>
        <p:spPr bwMode="auto">
          <a:xfrm>
            <a:off x="1630363" y="6407150"/>
            <a:ext cx="21986875" cy="707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buFontTx/>
              <a:buChar char="•"/>
            </a:pPr>
            <a:r>
              <a:rPr lang="es-ES_tradnl" altLang="es-ES" sz="5600">
                <a:latin typeface="Arial" panose="020B0604020202020204" pitchFamily="34" charset="0"/>
                <a:cs typeface="Arial" panose="020B0604020202020204" pitchFamily="34" charset="0"/>
              </a:rPr>
              <a:t> El Ph del medio</a:t>
            </a:r>
          </a:p>
          <a:p>
            <a:pPr>
              <a:spcBef>
                <a:spcPct val="50000"/>
              </a:spcBef>
              <a:buFontTx/>
              <a:buChar char="•"/>
            </a:pPr>
            <a:r>
              <a:rPr lang="es-ES_tradnl" altLang="es-ES" sz="5600">
                <a:latin typeface="Arial" panose="020B0604020202020204" pitchFamily="34" charset="0"/>
                <a:cs typeface="Arial" panose="020B0604020202020204" pitchFamily="34" charset="0"/>
              </a:rPr>
              <a:t> Liposolubilidad</a:t>
            </a:r>
          </a:p>
          <a:p>
            <a:pPr>
              <a:spcBef>
                <a:spcPct val="50000"/>
              </a:spcBef>
              <a:buFontTx/>
              <a:buChar char="•"/>
            </a:pPr>
            <a:r>
              <a:rPr lang="es-ES_tradnl" altLang="es-ES" sz="5600">
                <a:latin typeface="Arial" panose="020B0604020202020204" pitchFamily="34" charset="0"/>
                <a:cs typeface="Arial" panose="020B0604020202020204" pitchFamily="34" charset="0"/>
              </a:rPr>
              <a:t> Gradiente de concentración</a:t>
            </a:r>
            <a:endParaRPr lang="es-ES" altLang="es-ES" sz="5600">
              <a:latin typeface="Arial" panose="020B0604020202020204" pitchFamily="34" charset="0"/>
              <a:cs typeface="Arial" panose="020B0604020202020204" pitchFamily="34" charset="0"/>
            </a:endParaRPr>
          </a:p>
          <a:p>
            <a:pPr>
              <a:spcBef>
                <a:spcPct val="50000"/>
              </a:spcBef>
              <a:buFontTx/>
              <a:buChar char="•"/>
            </a:pPr>
            <a:r>
              <a:rPr lang="es-ES_tradnl" altLang="es-ES" sz="5600">
                <a:latin typeface="Arial" panose="020B0604020202020204" pitchFamily="34" charset="0"/>
                <a:cs typeface="Arial" panose="020B0604020202020204" pitchFamily="34" charset="0"/>
              </a:rPr>
              <a:t> Vía de administración: inmediata (endovenosa) y mediata (el resto de las vías)</a:t>
            </a:r>
          </a:p>
          <a:p>
            <a:pPr>
              <a:spcBef>
                <a:spcPct val="50000"/>
              </a:spcBef>
              <a:buFontTx/>
              <a:buChar char="•"/>
            </a:pPr>
            <a:r>
              <a:rPr lang="es-ES_tradnl" altLang="es-ES" sz="5600">
                <a:latin typeface="Arial" panose="020B0604020202020204" pitchFamily="34" charset="0"/>
                <a:cs typeface="Arial" panose="020B0604020202020204" pitchFamily="34" charset="0"/>
              </a:rPr>
              <a:t> Velocidad de disolución de un fármaco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uadroTexto 3"/>
          <p:cNvSpPr txBox="1">
            <a:spLocks noChangeArrowheads="1"/>
          </p:cNvSpPr>
          <p:nvPr/>
        </p:nvSpPr>
        <p:spPr bwMode="auto">
          <a:xfrm>
            <a:off x="7532688" y="560388"/>
            <a:ext cx="16300450" cy="1200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es-ES_tradnl" altLang="es-ES" sz="6400">
                <a:latin typeface="Arial" panose="020B0604020202020204" pitchFamily="34" charset="0"/>
                <a:cs typeface="Arial" panose="020B0604020202020204" pitchFamily="34" charset="0"/>
              </a:rPr>
              <a:t> </a:t>
            </a:r>
            <a:r>
              <a:rPr lang="es-ES_tradnl" altLang="es-ES" sz="6400" b="1" u="sng">
                <a:latin typeface="Arial" panose="020B0604020202020204" pitchFamily="34" charset="0"/>
                <a:cs typeface="Arial" panose="020B0604020202020204" pitchFamily="34" charset="0"/>
              </a:rPr>
              <a:t>Objetivo</a:t>
            </a:r>
          </a:p>
          <a:p>
            <a:pPr algn="ctr">
              <a:lnSpc>
                <a:spcPct val="150000"/>
              </a:lnSpc>
            </a:pPr>
            <a:r>
              <a:rPr lang="es-ES_tradnl" altLang="es-ES" sz="6400" b="1" u="sng">
                <a:latin typeface="Arial" panose="020B0604020202020204" pitchFamily="34" charset="0"/>
                <a:cs typeface="Arial" panose="020B0604020202020204" pitchFamily="34" charset="0"/>
              </a:rPr>
              <a:t>Interpretar la influencia de los procesos y parámetros farmacocinéticos </a:t>
            </a:r>
          </a:p>
          <a:p>
            <a:pPr algn="ctr">
              <a:lnSpc>
                <a:spcPct val="150000"/>
              </a:lnSpc>
            </a:pPr>
            <a:r>
              <a:rPr lang="es-ES_tradnl" altLang="es-ES" sz="6400" b="1">
                <a:latin typeface="Arial" panose="020B0604020202020204" pitchFamily="34" charset="0"/>
                <a:cs typeface="Arial" panose="020B0604020202020204" pitchFamily="34" charset="0"/>
              </a:rPr>
              <a:t>en las indicaciones, dosis, vías de administración, efectos indeseables e interacciones de los medicamentos, </a:t>
            </a:r>
          </a:p>
          <a:p>
            <a:pPr algn="ctr">
              <a:lnSpc>
                <a:spcPct val="150000"/>
              </a:lnSpc>
            </a:pPr>
            <a:r>
              <a:rPr lang="es-ES_tradnl" altLang="es-ES" sz="6400" b="1" u="sng">
                <a:latin typeface="Arial" panose="020B0604020202020204" pitchFamily="34" charset="0"/>
                <a:cs typeface="Arial" panose="020B0604020202020204" pitchFamily="34" charset="0"/>
              </a:rPr>
              <a:t>para lograr un uso racional de los mismos</a:t>
            </a:r>
            <a:r>
              <a:rPr lang="es-ES_tradnl" altLang="es-ES" sz="6400" b="1">
                <a:latin typeface="Arial" panose="020B0604020202020204" pitchFamily="34" charset="0"/>
                <a:cs typeface="Arial" panose="020B0604020202020204" pitchFamily="34" charset="0"/>
              </a:rPr>
              <a:t>.</a:t>
            </a:r>
            <a:endParaRPr lang="es-ES" altLang="es-ES" sz="6400" b="1">
              <a:latin typeface="Arial" panose="020B0604020202020204" pitchFamily="34" charset="0"/>
              <a:cs typeface="Arial" panose="020B0604020202020204" pitchFamily="34" charset="0"/>
            </a:endParaRPr>
          </a:p>
        </p:txBody>
      </p:sp>
      <p:pic>
        <p:nvPicPr>
          <p:cNvPr id="3075" name="Imagen 3"/>
          <p:cNvPicPr>
            <a:picLocks noChangeAspect="1"/>
          </p:cNvPicPr>
          <p:nvPr/>
        </p:nvPicPr>
        <p:blipFill>
          <a:blip r:embed="rId2">
            <a:extLst>
              <a:ext uri="{28A0092B-C50C-407E-A947-70E740481C1C}">
                <a14:useLocalDpi xmlns:a14="http://schemas.microsoft.com/office/drawing/2010/main" val="0"/>
              </a:ext>
            </a:extLst>
          </a:blip>
          <a:srcRect l="-3477" t="11502" r="51738"/>
          <a:stretch>
            <a:fillRect/>
          </a:stretch>
        </p:blipFill>
        <p:spPr bwMode="auto">
          <a:xfrm>
            <a:off x="212725" y="3817938"/>
            <a:ext cx="53657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0"/>
            <a:ext cx="4865687"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9755188"/>
            <a:ext cx="5100637"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4479925" y="458788"/>
            <a:ext cx="14295438"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5600" b="1" u="sng">
                <a:latin typeface="Arial" panose="020B0604020202020204" pitchFamily="34" charset="0"/>
                <a:cs typeface="Arial" panose="020B0604020202020204" pitchFamily="34" charset="0"/>
              </a:rPr>
              <a:t>ABSORCIÓN POR VÍA ORAL (VO)</a:t>
            </a:r>
            <a:endParaRPr lang="es-ES" altLang="es-ES" sz="5600" b="1" u="sng">
              <a:latin typeface="Arial" panose="020B0604020202020204" pitchFamily="34" charset="0"/>
              <a:cs typeface="Arial" panose="020B0604020202020204" pitchFamily="34" charset="0"/>
            </a:endParaRPr>
          </a:p>
        </p:txBody>
      </p:sp>
      <p:sp>
        <p:nvSpPr>
          <p:cNvPr id="21507" name="Text Box 5"/>
          <p:cNvSpPr txBox="1">
            <a:spLocks noChangeArrowheads="1"/>
          </p:cNvSpPr>
          <p:nvPr/>
        </p:nvSpPr>
        <p:spPr bwMode="auto">
          <a:xfrm>
            <a:off x="554038" y="1724025"/>
            <a:ext cx="22855237" cy="61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6000" b="1">
                <a:latin typeface="Arial" panose="020B0604020202020204" pitchFamily="34" charset="0"/>
                <a:cs typeface="Arial" panose="020B0604020202020204" pitchFamily="34" charset="0"/>
              </a:rPr>
              <a:t>La mayoría de los fármacos se absorben en el intestino delgado (</a:t>
            </a:r>
            <a:r>
              <a:rPr lang="es-ES" altLang="es-ES" sz="6000"/>
              <a:t>debido a la gran superficie de absorción, buena irrigación (20 % del gasto cardíaco) y la presencia de bilis), </a:t>
            </a:r>
            <a:r>
              <a:rPr lang="es-ES_tradnl" altLang="es-ES" sz="6000" b="1">
                <a:latin typeface="Arial" panose="020B0604020202020204" pitchFamily="34" charset="0"/>
                <a:cs typeface="Arial" panose="020B0604020202020204" pitchFamily="34" charset="0"/>
              </a:rPr>
              <a:t> pero algunos pueden absorberse en el estómago. </a:t>
            </a:r>
          </a:p>
          <a:p>
            <a:pPr algn="ctr">
              <a:spcBef>
                <a:spcPct val="50000"/>
              </a:spcBef>
              <a:buFont typeface="Arial" panose="020B0604020202020204" pitchFamily="34" charset="0"/>
              <a:buNone/>
            </a:pPr>
            <a:r>
              <a:rPr lang="es-ES_tradnl" altLang="es-ES" sz="6000" b="1">
                <a:solidFill>
                  <a:srgbClr val="C00000"/>
                </a:solidFill>
                <a:latin typeface="Arial" panose="020B0604020202020204" pitchFamily="34" charset="0"/>
                <a:cs typeface="Arial" panose="020B0604020202020204" pitchFamily="34" charset="0"/>
              </a:rPr>
              <a:t>Aproximadamente el 75 % de los fármacos administrados por vía oral se absorben entre 1-3 horas</a:t>
            </a:r>
            <a:endParaRPr lang="es-ES" altLang="es-ES" sz="6000" b="1">
              <a:solidFill>
                <a:srgbClr val="C00000"/>
              </a:solidFill>
              <a:latin typeface="Arial" panose="020B0604020202020204" pitchFamily="34" charset="0"/>
              <a:cs typeface="Arial" panose="020B0604020202020204" pitchFamily="34" charset="0"/>
            </a:endParaRPr>
          </a:p>
        </p:txBody>
      </p:sp>
      <p:sp>
        <p:nvSpPr>
          <p:cNvPr id="21508" name="Text Box 6"/>
          <p:cNvSpPr txBox="1">
            <a:spLocks noChangeArrowheads="1"/>
          </p:cNvSpPr>
          <p:nvPr/>
        </p:nvSpPr>
        <p:spPr bwMode="auto">
          <a:xfrm>
            <a:off x="3960813" y="8483600"/>
            <a:ext cx="13682662"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_tradnl" altLang="es-ES" sz="5600" b="1" u="sng">
                <a:latin typeface="Arial" panose="020B0604020202020204" pitchFamily="34" charset="0"/>
                <a:cs typeface="Arial" panose="020B0604020202020204" pitchFamily="34" charset="0"/>
              </a:rPr>
              <a:t>Factores que afectan la absorción</a:t>
            </a:r>
            <a:endParaRPr lang="es-ES" altLang="es-ES" sz="5600" b="1" u="sng">
              <a:latin typeface="Arial" panose="020B0604020202020204" pitchFamily="34" charset="0"/>
              <a:cs typeface="Arial" panose="020B0604020202020204" pitchFamily="34" charset="0"/>
            </a:endParaRPr>
          </a:p>
        </p:txBody>
      </p:sp>
      <p:sp>
        <p:nvSpPr>
          <p:cNvPr id="21509" name="Text Box 7"/>
          <p:cNvSpPr txBox="1">
            <a:spLocks noChangeArrowheads="1"/>
          </p:cNvSpPr>
          <p:nvPr/>
        </p:nvSpPr>
        <p:spPr bwMode="auto">
          <a:xfrm>
            <a:off x="554038" y="9551988"/>
            <a:ext cx="24123650"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ts val="1200"/>
              </a:spcBef>
              <a:buFontTx/>
              <a:buChar char="•"/>
            </a:pPr>
            <a:r>
              <a:rPr lang="es-ES_tradnl" altLang="es-ES" sz="5600" b="1">
                <a:latin typeface="Arial" panose="020B0604020202020204" pitchFamily="34" charset="0"/>
                <a:cs typeface="Arial" panose="020B0604020202020204" pitchFamily="34" charset="0"/>
              </a:rPr>
              <a:t> Flujo sanguíneo esplácnico</a:t>
            </a:r>
          </a:p>
          <a:p>
            <a:pPr algn="just">
              <a:spcBef>
                <a:spcPts val="1200"/>
              </a:spcBef>
              <a:buFontTx/>
              <a:buChar char="•"/>
            </a:pPr>
            <a:r>
              <a:rPr lang="es-ES_tradnl" altLang="es-ES" sz="5600" b="1">
                <a:latin typeface="Arial" panose="020B0604020202020204" pitchFamily="34" charset="0"/>
                <a:cs typeface="Arial" panose="020B0604020202020204" pitchFamily="34" charset="0"/>
              </a:rPr>
              <a:t> Tamaño de la partícula y formulación farmacéutica</a:t>
            </a:r>
          </a:p>
          <a:p>
            <a:pPr algn="just">
              <a:spcBef>
                <a:spcPts val="1200"/>
              </a:spcBef>
              <a:buFontTx/>
              <a:buChar char="•"/>
            </a:pPr>
            <a:r>
              <a:rPr lang="es-ES_tradnl" altLang="es-ES" sz="5600" b="1">
                <a:latin typeface="Arial" panose="020B0604020202020204" pitchFamily="34" charset="0"/>
                <a:cs typeface="Arial" panose="020B0604020202020204" pitchFamily="34" charset="0"/>
              </a:rPr>
              <a:t> Factores fisicoquímicos</a:t>
            </a:r>
          </a:p>
          <a:p>
            <a:pPr algn="just">
              <a:spcBef>
                <a:spcPts val="1200"/>
              </a:spcBef>
              <a:buFontTx/>
              <a:buChar char="•"/>
            </a:pPr>
            <a:r>
              <a:rPr lang="es-ES_tradnl" altLang="es-ES" sz="5600" b="1">
                <a:latin typeface="Arial" panose="020B0604020202020204" pitchFamily="34" charset="0"/>
                <a:cs typeface="Arial" panose="020B0604020202020204" pitchFamily="34" charset="0"/>
              </a:rPr>
              <a:t> Motilidad gastrointestinal</a:t>
            </a:r>
          </a:p>
          <a:p>
            <a:pPr algn="just">
              <a:spcBef>
                <a:spcPts val="1200"/>
              </a:spcBef>
              <a:buFontTx/>
              <a:buChar char="•"/>
            </a:pPr>
            <a:endParaRPr lang="es-ES" altLang="es-ES" sz="56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6538" y="525463"/>
            <a:ext cx="23183850" cy="13819187"/>
          </a:xfrm>
          <a:prstGeom prst="rect">
            <a:avLst/>
          </a:prstGeom>
        </p:spPr>
        <p:txBody>
          <a:bodyPr>
            <a:spAutoFit/>
          </a:bodyPr>
          <a:lstStyle/>
          <a:p>
            <a:pPr algn="ctr">
              <a:spcBef>
                <a:spcPts val="1202"/>
              </a:spcBef>
              <a:defRPr/>
            </a:pPr>
            <a:r>
              <a:rPr lang="es-ES_tradnl" sz="6000" b="1" u="sng" dirty="0">
                <a:latin typeface="Arial" charset="0"/>
                <a:cs typeface="Arial" charset="0"/>
              </a:rPr>
              <a:t>Influencia de la Motilidad gastrointestinal en la absorción</a:t>
            </a:r>
          </a:p>
          <a:p>
            <a:pPr algn="just">
              <a:spcBef>
                <a:spcPts val="1202"/>
              </a:spcBef>
              <a:defRPr/>
            </a:pPr>
            <a:endParaRPr lang="es-ES_tradnl" sz="6000" b="1" u="sng" dirty="0">
              <a:latin typeface="Arial" charset="0"/>
              <a:cs typeface="Arial" charset="0"/>
            </a:endParaRPr>
          </a:p>
          <a:p>
            <a:pPr marL="857250" indent="-857250" algn="just">
              <a:spcBef>
                <a:spcPts val="1202"/>
              </a:spcBef>
              <a:buFontTx/>
              <a:buChar char="-"/>
              <a:defRPr/>
            </a:pPr>
            <a:r>
              <a:rPr lang="es-ES" sz="5400" b="1" u="sng" dirty="0">
                <a:latin typeface="Arial" charset="0"/>
                <a:cs typeface="Arial" charset="0"/>
              </a:rPr>
              <a:t>Cualquier factor que acelere vaciamiento gástrico y peristaltismo intestinal puede aumentar la velocidad de absorción de los fármacos</a:t>
            </a:r>
            <a:r>
              <a:rPr lang="es-ES" sz="5400" dirty="0">
                <a:latin typeface="Arial" charset="0"/>
                <a:cs typeface="Arial" charset="0"/>
              </a:rPr>
              <a:t>. Ej. hambre, ejercicio, comidas frías, algunos fármacos (la </a:t>
            </a:r>
            <a:r>
              <a:rPr lang="es-ES" sz="5400" dirty="0" err="1">
                <a:latin typeface="Arial" charset="0"/>
                <a:cs typeface="Arial" charset="0"/>
              </a:rPr>
              <a:t>metoclopramida</a:t>
            </a:r>
            <a:r>
              <a:rPr lang="es-ES" sz="5400" dirty="0">
                <a:latin typeface="Arial" charset="0"/>
                <a:cs typeface="Arial" charset="0"/>
              </a:rPr>
              <a:t>, al aumentar el vaciamiento  gástrico, aumenta velocidad de absorción de los fármacos en el intestino delgado). </a:t>
            </a:r>
          </a:p>
          <a:p>
            <a:pPr marL="857250" indent="-857250" algn="just">
              <a:spcBef>
                <a:spcPts val="1202"/>
              </a:spcBef>
              <a:buFontTx/>
              <a:buChar char="-"/>
              <a:defRPr/>
            </a:pPr>
            <a:endParaRPr lang="es-ES" sz="5400" dirty="0">
              <a:latin typeface="Arial" charset="0"/>
              <a:cs typeface="Arial" charset="0"/>
            </a:endParaRPr>
          </a:p>
          <a:p>
            <a:pPr marL="857250" indent="-857250" algn="just">
              <a:spcBef>
                <a:spcPts val="1202"/>
              </a:spcBef>
              <a:buFontTx/>
              <a:buChar char="-"/>
              <a:defRPr/>
            </a:pPr>
            <a:r>
              <a:rPr lang="es-ES" sz="5400" b="1" u="sng" dirty="0">
                <a:latin typeface="Arial" charset="0"/>
                <a:cs typeface="Arial" charset="0"/>
              </a:rPr>
              <a:t>Un tránsito GI muy rápido</a:t>
            </a:r>
            <a:r>
              <a:rPr lang="es-ES" sz="5400" dirty="0">
                <a:latin typeface="Arial" charset="0"/>
                <a:cs typeface="Arial" charset="0"/>
              </a:rPr>
              <a:t>, como en los estados de ansiedad o tirotoxicosis, afecta la completa disolución de formulaciones sólidas, por lo que se reduce de esta forma su absorción.</a:t>
            </a:r>
          </a:p>
          <a:p>
            <a:pPr marL="857250" indent="-857250" algn="just">
              <a:spcBef>
                <a:spcPts val="1202"/>
              </a:spcBef>
              <a:buFontTx/>
              <a:buChar char="-"/>
              <a:defRPr/>
            </a:pPr>
            <a:endParaRPr lang="es-ES" sz="5400" dirty="0">
              <a:latin typeface="Arial" charset="0"/>
              <a:cs typeface="Arial" charset="0"/>
            </a:endParaRPr>
          </a:p>
          <a:p>
            <a:pPr marL="857250" indent="-857250" algn="just">
              <a:spcBef>
                <a:spcPts val="1202"/>
              </a:spcBef>
              <a:buFontTx/>
              <a:buChar char="-"/>
              <a:defRPr/>
            </a:pPr>
            <a:r>
              <a:rPr lang="es-ES" sz="5400" u="sng" dirty="0">
                <a:latin typeface="Arial" charset="0"/>
                <a:cs typeface="Arial" charset="0"/>
              </a:rPr>
              <a:t>En la migraña </a:t>
            </a:r>
            <a:r>
              <a:rPr lang="es-ES" sz="5400" dirty="0">
                <a:latin typeface="Arial" charset="0"/>
                <a:cs typeface="Arial" charset="0"/>
              </a:rPr>
              <a:t>se produce un </a:t>
            </a:r>
            <a:r>
              <a:rPr lang="es-ES" sz="5400" b="1" dirty="0">
                <a:latin typeface="Arial" charset="0"/>
                <a:cs typeface="Arial" charset="0"/>
              </a:rPr>
              <a:t>retardo del vaciamiento gástrico y esto reduce la velocidad de absorción </a:t>
            </a:r>
            <a:r>
              <a:rPr lang="es-ES" sz="5400" dirty="0">
                <a:latin typeface="Arial" charset="0"/>
                <a:cs typeface="Arial" charset="0"/>
              </a:rPr>
              <a:t>de los analgésicos.</a:t>
            </a:r>
          </a:p>
          <a:p>
            <a:pPr marL="857250" indent="-857250" algn="just">
              <a:spcBef>
                <a:spcPts val="1202"/>
              </a:spcBef>
              <a:buFontTx/>
              <a:buChar char="-"/>
              <a:defRPr/>
            </a:pPr>
            <a:endParaRPr lang="es-ES" sz="5400" dirty="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t="6177" b="4059"/>
          <a:stretch>
            <a:fillRect/>
          </a:stretch>
        </p:blipFill>
        <p:spPr bwMode="auto">
          <a:xfrm>
            <a:off x="1219200" y="65088"/>
            <a:ext cx="15824200" cy="140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1 CuadroTexto"/>
          <p:cNvSpPr txBox="1">
            <a:spLocks noChangeArrowheads="1"/>
          </p:cNvSpPr>
          <p:nvPr/>
        </p:nvSpPr>
        <p:spPr bwMode="auto">
          <a:xfrm>
            <a:off x="17043400" y="2408238"/>
            <a:ext cx="6365875" cy="825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es-ES" altLang="es-ES" sz="6000" b="1"/>
              <a:t>PASO DE LOS FÁRMACOS DEL SITIO DE ADMINISTRACIÓN  A LA CIRCULACIÓN SISTÉMICA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7"/>
          <p:cNvSpPr>
            <a:spLocks noChangeArrowheads="1"/>
          </p:cNvSpPr>
          <p:nvPr/>
        </p:nvSpPr>
        <p:spPr bwMode="auto">
          <a:xfrm rot="5400000">
            <a:off x="16653669" y="7036594"/>
            <a:ext cx="198437" cy="2409825"/>
          </a:xfrm>
          <a:prstGeom prst="can">
            <a:avLst>
              <a:gd name="adj" fmla="val 51781"/>
            </a:avLst>
          </a:prstGeom>
          <a:solidFill>
            <a:srgbClr val="760A67"/>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ES" altLang="es-ES"/>
          </a:p>
        </p:txBody>
      </p:sp>
      <p:sp>
        <p:nvSpPr>
          <p:cNvPr id="24579" name="AutoShape 15"/>
          <p:cNvSpPr>
            <a:spLocks noChangeArrowheads="1"/>
          </p:cNvSpPr>
          <p:nvPr/>
        </p:nvSpPr>
        <p:spPr bwMode="auto">
          <a:xfrm rot="-5400000">
            <a:off x="13331825" y="7356475"/>
            <a:ext cx="887413" cy="3421063"/>
          </a:xfrm>
          <a:prstGeom prst="can">
            <a:avLst>
              <a:gd name="adj" fmla="val 51830"/>
            </a:avLst>
          </a:prstGeom>
          <a:solidFill>
            <a:schemeClr val="tx2"/>
          </a:solidFill>
          <a:ln w="28575">
            <a:solidFill>
              <a:schemeClr val="accent1"/>
            </a:solidFill>
            <a:round/>
            <a:headEnd/>
            <a:tailEnd/>
          </a:ln>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ES" altLang="es-ES">
              <a:solidFill>
                <a:schemeClr val="tx2"/>
              </a:solidFill>
            </a:endParaRPr>
          </a:p>
        </p:txBody>
      </p:sp>
      <p:pic>
        <p:nvPicPr>
          <p:cNvPr id="24580" name="Picture 14" descr="estóma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163763"/>
            <a:ext cx="6956425" cy="918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Hígad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44645">
            <a:off x="12782550" y="6797675"/>
            <a:ext cx="5273675"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10"/>
          <p:cNvSpPr txBox="1">
            <a:spLocks noChangeArrowheads="1"/>
          </p:cNvSpPr>
          <p:nvPr/>
        </p:nvSpPr>
        <p:spPr bwMode="auto">
          <a:xfrm>
            <a:off x="6461125" y="5121275"/>
            <a:ext cx="51736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_tradnl" altLang="es-ES" sz="4800" b="1"/>
              <a:t>DESINTEGRACIÓN</a:t>
            </a:r>
            <a:endParaRPr lang="es-ES" altLang="es-ES" sz="4800" b="1"/>
          </a:p>
        </p:txBody>
      </p:sp>
      <p:sp>
        <p:nvSpPr>
          <p:cNvPr id="24583" name="Text Box 11"/>
          <p:cNvSpPr txBox="1">
            <a:spLocks noChangeArrowheads="1"/>
          </p:cNvSpPr>
          <p:nvPr/>
        </p:nvSpPr>
        <p:spPr bwMode="auto">
          <a:xfrm>
            <a:off x="6932613" y="6873875"/>
            <a:ext cx="47021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t>DISOLUCIÓN</a:t>
            </a:r>
            <a:endParaRPr lang="es-ES" altLang="es-ES" sz="4800" b="1"/>
          </a:p>
        </p:txBody>
      </p:sp>
      <p:sp>
        <p:nvSpPr>
          <p:cNvPr id="24584" name="Text Box 12"/>
          <p:cNvSpPr txBox="1">
            <a:spLocks noChangeArrowheads="1"/>
          </p:cNvSpPr>
          <p:nvPr/>
        </p:nvSpPr>
        <p:spPr bwMode="auto">
          <a:xfrm>
            <a:off x="5799138" y="9042400"/>
            <a:ext cx="4702175"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t>Vaciamiento gástrico</a:t>
            </a:r>
            <a:endParaRPr lang="es-ES" altLang="es-ES" sz="4800" b="1"/>
          </a:p>
        </p:txBody>
      </p:sp>
      <p:sp>
        <p:nvSpPr>
          <p:cNvPr id="24585" name="Text Box 18"/>
          <p:cNvSpPr txBox="1">
            <a:spLocks noChangeArrowheads="1"/>
          </p:cNvSpPr>
          <p:nvPr/>
        </p:nvSpPr>
        <p:spPr bwMode="auto">
          <a:xfrm>
            <a:off x="17853025" y="11283950"/>
            <a:ext cx="4422775"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latin typeface="Arial" panose="020B0604020202020204" pitchFamily="34" charset="0"/>
                <a:cs typeface="Arial" panose="020B0604020202020204" pitchFamily="34" charset="0"/>
              </a:rPr>
              <a:t>Circulación sistémica</a:t>
            </a:r>
            <a:endParaRPr lang="es-ES" altLang="es-ES" sz="4800" b="1">
              <a:latin typeface="Arial" panose="020B0604020202020204" pitchFamily="34" charset="0"/>
              <a:cs typeface="Arial" panose="020B0604020202020204" pitchFamily="34" charset="0"/>
            </a:endParaRPr>
          </a:p>
        </p:txBody>
      </p:sp>
      <p:sp>
        <p:nvSpPr>
          <p:cNvPr id="24586" name="Text Box 20"/>
          <p:cNvSpPr txBox="1">
            <a:spLocks noChangeArrowheads="1"/>
          </p:cNvSpPr>
          <p:nvPr/>
        </p:nvSpPr>
        <p:spPr bwMode="auto">
          <a:xfrm>
            <a:off x="5383213" y="117475"/>
            <a:ext cx="114458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6000" b="1" u="sng">
                <a:latin typeface="Arial" panose="020B0604020202020204" pitchFamily="34" charset="0"/>
                <a:cs typeface="Arial" panose="020B0604020202020204" pitchFamily="34" charset="0"/>
              </a:rPr>
              <a:t>EFECTO DEL PRIMER PASO</a:t>
            </a:r>
            <a:endParaRPr lang="es-ES" altLang="es-ES" sz="6000" b="1" u="sng">
              <a:latin typeface="Arial" panose="020B0604020202020204" pitchFamily="34" charset="0"/>
              <a:cs typeface="Arial" panose="020B0604020202020204" pitchFamily="34" charset="0"/>
            </a:endParaRPr>
          </a:p>
        </p:txBody>
      </p:sp>
      <p:sp>
        <p:nvSpPr>
          <p:cNvPr id="24587" name="Text Box 21"/>
          <p:cNvSpPr txBox="1">
            <a:spLocks noChangeArrowheads="1"/>
          </p:cNvSpPr>
          <p:nvPr/>
        </p:nvSpPr>
        <p:spPr bwMode="auto">
          <a:xfrm>
            <a:off x="11233150" y="6959600"/>
            <a:ext cx="37068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_tradnl" altLang="es-ES" sz="4800" b="1">
                <a:latin typeface="Arial" panose="020B0604020202020204" pitchFamily="34" charset="0"/>
                <a:cs typeface="Arial" panose="020B0604020202020204" pitchFamily="34" charset="0"/>
              </a:rPr>
              <a:t>Vena </a:t>
            </a:r>
          </a:p>
          <a:p>
            <a:r>
              <a:rPr lang="es-ES_tradnl" altLang="es-ES" sz="4800" b="1">
                <a:latin typeface="Arial" panose="020B0604020202020204" pitchFamily="34" charset="0"/>
                <a:cs typeface="Arial" panose="020B0604020202020204" pitchFamily="34" charset="0"/>
              </a:rPr>
              <a:t>Porta</a:t>
            </a:r>
            <a:endParaRPr lang="es-ES" altLang="es-ES" sz="4800" b="1">
              <a:latin typeface="Arial" panose="020B0604020202020204" pitchFamily="34" charset="0"/>
              <a:cs typeface="Arial" panose="020B0604020202020204" pitchFamily="34" charset="0"/>
            </a:endParaRPr>
          </a:p>
        </p:txBody>
      </p:sp>
      <p:pic>
        <p:nvPicPr>
          <p:cNvPr id="24588" name="Picture 22" descr="caps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848718">
            <a:off x="2053432" y="2526506"/>
            <a:ext cx="170815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Line 23"/>
          <p:cNvSpPr>
            <a:spLocks noChangeShapeType="1"/>
          </p:cNvSpPr>
          <p:nvPr/>
        </p:nvSpPr>
        <p:spPr bwMode="auto">
          <a:xfrm flipV="1">
            <a:off x="12642850" y="9594850"/>
            <a:ext cx="173038" cy="2200275"/>
          </a:xfrm>
          <a:prstGeom prst="line">
            <a:avLst/>
          </a:prstGeom>
          <a:noFill/>
          <a:ln w="666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4590" name="Line 25"/>
          <p:cNvSpPr>
            <a:spLocks noChangeShapeType="1"/>
          </p:cNvSpPr>
          <p:nvPr/>
        </p:nvSpPr>
        <p:spPr bwMode="auto">
          <a:xfrm flipV="1">
            <a:off x="16248063" y="7497763"/>
            <a:ext cx="3446462" cy="2012950"/>
          </a:xfrm>
          <a:prstGeom prst="line">
            <a:avLst/>
          </a:prstGeom>
          <a:noFill/>
          <a:ln w="635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4591" name="CuadroTexto 7"/>
          <p:cNvSpPr txBox="1">
            <a:spLocks noChangeArrowheads="1"/>
          </p:cNvSpPr>
          <p:nvPr/>
        </p:nvSpPr>
        <p:spPr bwMode="auto">
          <a:xfrm>
            <a:off x="0" y="2820988"/>
            <a:ext cx="3441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latin typeface="Arial" panose="020B0604020202020204" pitchFamily="34" charset="0"/>
                <a:cs typeface="Arial" panose="020B0604020202020204" pitchFamily="34" charset="0"/>
              </a:rPr>
              <a:t>VÍA ORAL</a:t>
            </a:r>
          </a:p>
        </p:txBody>
      </p:sp>
      <p:cxnSp>
        <p:nvCxnSpPr>
          <p:cNvPr id="36" name="Conector curvado 35"/>
          <p:cNvCxnSpPr/>
          <p:nvPr/>
        </p:nvCxnSpPr>
        <p:spPr>
          <a:xfrm>
            <a:off x="3835400" y="1854200"/>
            <a:ext cx="2595563" cy="700088"/>
          </a:xfrm>
          <a:prstGeom prst="curved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Flecha curvada hacia arriba 23"/>
          <p:cNvSpPr/>
          <p:nvPr/>
        </p:nvSpPr>
        <p:spPr>
          <a:xfrm rot="293685">
            <a:off x="5726113" y="9513888"/>
            <a:ext cx="6496050" cy="1495425"/>
          </a:xfrm>
          <a:prstGeom prst="curvedUpArrow">
            <a:avLst>
              <a:gd name="adj1" fmla="val 25000"/>
              <a:gd name="adj2" fmla="val 50000"/>
              <a:gd name="adj3" fmla="val 12191"/>
            </a:avLst>
          </a:prstGeom>
          <a:solidFill>
            <a:schemeClr val="tx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defRPr/>
            </a:pPr>
            <a:endParaRPr lang="es-ES">
              <a:solidFill>
                <a:schemeClr val="tx1"/>
              </a:solidFill>
            </a:endParaRPr>
          </a:p>
        </p:txBody>
      </p:sp>
      <p:pic>
        <p:nvPicPr>
          <p:cNvPr id="24594" name="Picture 7" descr="TG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400" y="10553700"/>
            <a:ext cx="309721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lecha curvada hacia arriba 18"/>
          <p:cNvSpPr/>
          <p:nvPr/>
        </p:nvSpPr>
        <p:spPr>
          <a:xfrm rot="20785175">
            <a:off x="4560888" y="10645775"/>
            <a:ext cx="8178800" cy="1627188"/>
          </a:xfrm>
          <a:prstGeom prst="curvedUpArrow">
            <a:avLst>
              <a:gd name="adj1" fmla="val 25000"/>
              <a:gd name="adj2" fmla="val 50000"/>
              <a:gd name="adj3" fmla="val 12191"/>
            </a:avLst>
          </a:prstGeom>
          <a:solidFill>
            <a:schemeClr val="tx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defRPr/>
            </a:pPr>
            <a:endParaRPr lang="es-ES">
              <a:solidFill>
                <a:schemeClr val="tx1"/>
              </a:solidFill>
            </a:endParaRPr>
          </a:p>
        </p:txBody>
      </p:sp>
      <p:cxnSp>
        <p:nvCxnSpPr>
          <p:cNvPr id="22" name="Conector curvado 35"/>
          <p:cNvCxnSpPr/>
          <p:nvPr/>
        </p:nvCxnSpPr>
        <p:spPr>
          <a:xfrm rot="16200000" flipH="1">
            <a:off x="6106319" y="3337719"/>
            <a:ext cx="2054225" cy="747713"/>
          </a:xfrm>
          <a:prstGeom prst="curvedConnector3">
            <a:avLst>
              <a:gd name="adj1" fmla="val 50000"/>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7 Flecha abajo"/>
          <p:cNvSpPr/>
          <p:nvPr/>
        </p:nvSpPr>
        <p:spPr>
          <a:xfrm>
            <a:off x="8518525" y="5822950"/>
            <a:ext cx="173038" cy="11493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defRPr/>
            </a:pPr>
            <a:endParaRPr lang="es-ES"/>
          </a:p>
        </p:txBody>
      </p:sp>
      <p:sp>
        <p:nvSpPr>
          <p:cNvPr id="28" name="27 Flecha abajo"/>
          <p:cNvSpPr/>
          <p:nvPr/>
        </p:nvSpPr>
        <p:spPr>
          <a:xfrm>
            <a:off x="8518525" y="7878763"/>
            <a:ext cx="173038" cy="11509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3191" tIns="91595" rIns="183191" bIns="91595" anchor="ctr"/>
          <a:lstStyle/>
          <a:p>
            <a:pPr algn="ctr">
              <a:defRPr/>
            </a:pPr>
            <a:endParaRPr lang="es-ES"/>
          </a:p>
        </p:txBody>
      </p:sp>
      <p:sp>
        <p:nvSpPr>
          <p:cNvPr id="24599" name="15 CuadroTexto"/>
          <p:cNvSpPr txBox="1">
            <a:spLocks noChangeArrowheads="1"/>
          </p:cNvSpPr>
          <p:nvPr/>
        </p:nvSpPr>
        <p:spPr bwMode="auto">
          <a:xfrm>
            <a:off x="9288463" y="1203325"/>
            <a:ext cx="1508283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6600" b="1">
                <a:latin typeface="Arial" panose="020B0604020202020204" pitchFamily="34" charset="0"/>
                <a:cs typeface="Arial" panose="020B0604020202020204" pitchFamily="34" charset="0"/>
              </a:rPr>
              <a:t>Inactivación que puede sufrir un fármaco antes de alcanzar la circulación sistémica. Puede ocurrir en el hígado o en el intestino</a:t>
            </a:r>
            <a:endParaRPr lang="es-ES" altLang="es-ES" sz="6600" b="1"/>
          </a:p>
        </p:txBody>
      </p:sp>
      <p:sp>
        <p:nvSpPr>
          <p:cNvPr id="24600" name="Line 25"/>
          <p:cNvSpPr>
            <a:spLocks noChangeShapeType="1"/>
          </p:cNvSpPr>
          <p:nvPr/>
        </p:nvSpPr>
        <p:spPr bwMode="auto">
          <a:xfrm>
            <a:off x="21355050" y="8623300"/>
            <a:ext cx="557213" cy="1055688"/>
          </a:xfrm>
          <a:prstGeom prst="line">
            <a:avLst/>
          </a:prstGeom>
          <a:noFill/>
          <a:ln w="730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 name="1 Triángulo rectángulo"/>
          <p:cNvSpPr/>
          <p:nvPr/>
        </p:nvSpPr>
        <p:spPr>
          <a:xfrm rot="15343978">
            <a:off x="14667707" y="9070181"/>
            <a:ext cx="1119188" cy="181927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460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72088" y="6397625"/>
            <a:ext cx="4184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60388" y="792163"/>
            <a:ext cx="22475825" cy="615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50000"/>
              </a:spcBef>
            </a:pPr>
            <a:r>
              <a:rPr lang="es-ES_tradnl" altLang="es-ES" sz="6400" b="1" u="sng">
                <a:latin typeface="Arial" panose="020B0604020202020204" pitchFamily="34" charset="0"/>
                <a:cs typeface="Arial" panose="020B0604020202020204" pitchFamily="34" charset="0"/>
              </a:rPr>
              <a:t>BIODISPONIBILIDAD:</a:t>
            </a:r>
            <a:r>
              <a:rPr lang="es-ES_tradnl" altLang="es-ES" sz="6400" b="1">
                <a:latin typeface="Arial" panose="020B0604020202020204" pitchFamily="34" charset="0"/>
                <a:cs typeface="Arial" panose="020B0604020202020204" pitchFamily="34" charset="0"/>
              </a:rPr>
              <a:t> </a:t>
            </a:r>
          </a:p>
          <a:p>
            <a:pPr algn="just">
              <a:spcBef>
                <a:spcPct val="50000"/>
              </a:spcBef>
            </a:pPr>
            <a:r>
              <a:rPr lang="es-ES_tradnl" altLang="es-ES" sz="7200">
                <a:latin typeface="Arial" panose="020B0604020202020204" pitchFamily="34" charset="0"/>
                <a:cs typeface="Arial" panose="020B0604020202020204" pitchFamily="34" charset="0"/>
              </a:rPr>
              <a:t>Proporción de medicamento que pasa hacia la circulación sistémica y es distribuida hacia los sitios de acción (teniendo en cuenta la absorción y la degradación metabólica local (efecto de primer paso).</a:t>
            </a:r>
            <a:endParaRPr lang="es-ES" altLang="es-ES" sz="7200">
              <a:latin typeface="Arial" panose="020B0604020202020204" pitchFamily="34" charset="0"/>
              <a:cs typeface="Arial" panose="020B0604020202020204" pitchFamily="34" charset="0"/>
            </a:endParaRPr>
          </a:p>
        </p:txBody>
      </p:sp>
      <p:sp>
        <p:nvSpPr>
          <p:cNvPr id="23556" name="Text Box 6"/>
          <p:cNvSpPr txBox="1">
            <a:spLocks noChangeArrowheads="1"/>
          </p:cNvSpPr>
          <p:nvPr/>
        </p:nvSpPr>
        <p:spPr bwMode="auto">
          <a:xfrm>
            <a:off x="3306763" y="7270750"/>
            <a:ext cx="1816735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es-ES_tradnl" altLang="es-ES" sz="6000" b="1">
                <a:latin typeface="Arial" panose="020B0604020202020204" pitchFamily="34" charset="0"/>
                <a:cs typeface="Arial" panose="020B0604020202020204" pitchFamily="34" charset="0"/>
              </a:rPr>
              <a:t>POR TANTO:</a:t>
            </a:r>
          </a:p>
          <a:p>
            <a:pPr algn="ctr">
              <a:lnSpc>
                <a:spcPct val="150000"/>
              </a:lnSpc>
            </a:pPr>
            <a:r>
              <a:rPr lang="es-ES_tradnl" altLang="es-ES" sz="6000" b="1">
                <a:latin typeface="Arial" panose="020B0604020202020204" pitchFamily="34" charset="0"/>
                <a:cs typeface="Arial" panose="020B0604020202020204" pitchFamily="34" charset="0"/>
              </a:rPr>
              <a:t> CUANDO UN FÁRMACO SUFRE EFECTO DE PRIMER PASO, SU BIODISPONIBILIDAD</a:t>
            </a:r>
          </a:p>
          <a:p>
            <a:pPr algn="ctr">
              <a:lnSpc>
                <a:spcPct val="150000"/>
              </a:lnSpc>
            </a:pPr>
            <a:r>
              <a:rPr lang="es-ES_tradnl" altLang="es-ES" sz="6000" b="1">
                <a:latin typeface="Arial" panose="020B0604020202020204" pitchFamily="34" charset="0"/>
                <a:cs typeface="Arial" panose="020B0604020202020204" pitchFamily="34" charset="0"/>
              </a:rPr>
              <a:t>ESTARÁ DISMINUIDA</a:t>
            </a:r>
            <a:endParaRPr lang="es-ES" altLang="es-ES" sz="60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235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895975" y="4137025"/>
            <a:ext cx="9972675" cy="757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buFontTx/>
              <a:buChar char="•"/>
            </a:pPr>
            <a:r>
              <a:rPr lang="es-ES_tradnl" altLang="es-ES" sz="6400">
                <a:latin typeface="Arial" panose="020B0604020202020204" pitchFamily="34" charset="0"/>
                <a:cs typeface="Arial" panose="020B0604020202020204" pitchFamily="34" charset="0"/>
              </a:rPr>
              <a:t>Morfina</a:t>
            </a:r>
          </a:p>
          <a:p>
            <a:pPr algn="just" eaLnBrk="1" hangingPunct="1">
              <a:lnSpc>
                <a:spcPct val="150000"/>
              </a:lnSpc>
              <a:buFontTx/>
              <a:buChar char="•"/>
            </a:pPr>
            <a:r>
              <a:rPr lang="es-ES_tradnl" altLang="es-ES" sz="6400">
                <a:latin typeface="Arial" panose="020B0604020202020204" pitchFamily="34" charset="0"/>
                <a:cs typeface="Arial" panose="020B0604020202020204" pitchFamily="34" charset="0"/>
              </a:rPr>
              <a:t>Propranolol</a:t>
            </a:r>
          </a:p>
          <a:p>
            <a:pPr algn="just" eaLnBrk="1" hangingPunct="1">
              <a:lnSpc>
                <a:spcPct val="150000"/>
              </a:lnSpc>
              <a:buFontTx/>
              <a:buChar char="•"/>
            </a:pPr>
            <a:r>
              <a:rPr lang="es-ES_tradnl" altLang="es-ES" sz="6400">
                <a:latin typeface="Arial" panose="020B0604020202020204" pitchFamily="34" charset="0"/>
                <a:cs typeface="Arial" panose="020B0604020202020204" pitchFamily="34" charset="0"/>
              </a:rPr>
              <a:t>Nitroglicerina</a:t>
            </a:r>
          </a:p>
          <a:p>
            <a:pPr algn="just" eaLnBrk="1" hangingPunct="1">
              <a:lnSpc>
                <a:spcPct val="150000"/>
              </a:lnSpc>
              <a:buFontTx/>
              <a:buChar char="•"/>
            </a:pPr>
            <a:r>
              <a:rPr lang="es-ES_tradnl" altLang="es-ES" sz="6400">
                <a:latin typeface="Arial" panose="020B0604020202020204" pitchFamily="34" charset="0"/>
                <a:cs typeface="Arial" panose="020B0604020202020204" pitchFamily="34" charset="0"/>
              </a:rPr>
              <a:t>Verapamilo</a:t>
            </a:r>
          </a:p>
          <a:p>
            <a:pPr algn="just" eaLnBrk="1" hangingPunct="1">
              <a:lnSpc>
                <a:spcPct val="150000"/>
              </a:lnSpc>
              <a:buFontTx/>
              <a:buChar char="•"/>
            </a:pPr>
            <a:r>
              <a:rPr lang="es-ES_tradnl" altLang="es-ES" sz="6400">
                <a:latin typeface="Arial" panose="020B0604020202020204" pitchFamily="34" charset="0"/>
                <a:cs typeface="Arial" panose="020B0604020202020204" pitchFamily="34" charset="0"/>
              </a:rPr>
              <a:t>Imipramina</a:t>
            </a:r>
            <a:endParaRPr lang="es-ES" altLang="es-ES" sz="6400">
              <a:latin typeface="Arial" panose="020B0604020202020204" pitchFamily="34" charset="0"/>
              <a:cs typeface="Arial" panose="020B0604020202020204" pitchFamily="34" charset="0"/>
            </a:endParaRPr>
          </a:p>
        </p:txBody>
      </p:sp>
      <p:sp>
        <p:nvSpPr>
          <p:cNvPr id="26627" name="Text Box 5"/>
          <p:cNvSpPr txBox="1">
            <a:spLocks noChangeArrowheads="1"/>
          </p:cNvSpPr>
          <p:nvPr/>
        </p:nvSpPr>
        <p:spPr bwMode="auto">
          <a:xfrm>
            <a:off x="3678238" y="766763"/>
            <a:ext cx="17972087"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latin typeface="Arial" panose="020B0604020202020204" pitchFamily="34" charset="0"/>
                <a:cs typeface="Arial" panose="020B0604020202020204" pitchFamily="34" charset="0"/>
              </a:rPr>
              <a:t>REPERCUSIÓN  DEL EFECTO DE PRIMER PASO EN EL USO DE UN FÁRMACO</a:t>
            </a:r>
            <a:endParaRPr lang="es-ES" altLang="es-ES" sz="6400" b="1">
              <a:latin typeface="Arial" panose="020B0604020202020204" pitchFamily="34" charset="0"/>
              <a:cs typeface="Arial" panose="020B0604020202020204" pitchFamily="34" charset="0"/>
            </a:endParaRPr>
          </a:p>
        </p:txBody>
      </p:sp>
      <p:sp>
        <p:nvSpPr>
          <p:cNvPr id="2" name="Cerrar llave 1"/>
          <p:cNvSpPr/>
          <p:nvPr/>
        </p:nvSpPr>
        <p:spPr>
          <a:xfrm>
            <a:off x="11134725" y="4745038"/>
            <a:ext cx="1863725" cy="642620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lIns="183191" tIns="91595" rIns="183191" bIns="91595" anchor="ctr"/>
          <a:lstStyle/>
          <a:p>
            <a:pPr algn="ctr">
              <a:defRPr/>
            </a:pPr>
            <a:endParaRPr lang="es-ES" sz="5600">
              <a:latin typeface="Arial" panose="020B0604020202020204" pitchFamily="34" charset="0"/>
              <a:cs typeface="Arial" panose="020B0604020202020204" pitchFamily="34" charset="0"/>
            </a:endParaRPr>
          </a:p>
        </p:txBody>
      </p:sp>
      <p:sp>
        <p:nvSpPr>
          <p:cNvPr id="26629" name="CuadroTexto 2"/>
          <p:cNvSpPr txBox="1">
            <a:spLocks noChangeArrowheads="1"/>
          </p:cNvSpPr>
          <p:nvPr/>
        </p:nvSpPr>
        <p:spPr bwMode="auto">
          <a:xfrm>
            <a:off x="13630275" y="5181600"/>
            <a:ext cx="7431088"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6400" b="1">
                <a:latin typeface="Arial" panose="020B0604020202020204" pitchFamily="34" charset="0"/>
                <a:cs typeface="Arial" panose="020B0604020202020204" pitchFamily="34" charset="0"/>
              </a:rPr>
              <a:t>La dosis  por vía oral tiene que ser más elevada que cuando se emplea por otras vías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235075" y="636588"/>
            <a:ext cx="22274213"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defRPr/>
            </a:pPr>
            <a:r>
              <a:rPr lang="es-ES_tradnl" sz="5600" b="1" u="sng" dirty="0" smtClean="0">
                <a:effectLst>
                  <a:outerShdw blurRad="38100" dist="38100" dir="2700000" algn="tl">
                    <a:srgbClr val="000000">
                      <a:alpha val="43137"/>
                    </a:srgbClr>
                  </a:outerShdw>
                </a:effectLst>
                <a:latin typeface="Arial" pitchFamily="34" charset="0"/>
                <a:cs typeface="Arial" pitchFamily="34" charset="0"/>
              </a:rPr>
              <a:t>Absorción vía sublingual</a:t>
            </a:r>
            <a:r>
              <a:rPr lang="es-ES_tradnl" sz="5600" b="1" u="sng" dirty="0" smtClean="0">
                <a:latin typeface="Arial" pitchFamily="34" charset="0"/>
                <a:cs typeface="Arial" pitchFamily="34" charset="0"/>
              </a:rPr>
              <a:t>:</a:t>
            </a:r>
            <a:r>
              <a:rPr lang="es-ES_tradnl" sz="5600" dirty="0" smtClean="0">
                <a:latin typeface="Arial" pitchFamily="34" charset="0"/>
                <a:cs typeface="Arial" pitchFamily="34" charset="0"/>
              </a:rPr>
              <a:t> Evita el efecto del primer paso. La rica vascularización facilita la absorción, aunque parte del fármaco puede ser deglutido. Útil para medicamentos muy liposolubles.</a:t>
            </a:r>
            <a:endParaRPr lang="es-ES" sz="5600" dirty="0" smtClean="0">
              <a:latin typeface="Arial" pitchFamily="34" charset="0"/>
              <a:cs typeface="Arial" pitchFamily="34" charset="0"/>
            </a:endParaRPr>
          </a:p>
        </p:txBody>
      </p:sp>
      <p:sp>
        <p:nvSpPr>
          <p:cNvPr id="12293" name="Text Box 5"/>
          <p:cNvSpPr txBox="1">
            <a:spLocks noChangeArrowheads="1"/>
          </p:cNvSpPr>
          <p:nvPr/>
        </p:nvSpPr>
        <p:spPr bwMode="auto">
          <a:xfrm>
            <a:off x="1235075" y="3929063"/>
            <a:ext cx="22274213"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algn="just">
              <a:spcBef>
                <a:spcPct val="50000"/>
              </a:spcBef>
              <a:defRPr/>
            </a:pPr>
            <a:r>
              <a:rPr lang="es-ES_tradnl" sz="5600" b="1" u="sng" dirty="0">
                <a:effectLst>
                  <a:outerShdw blurRad="38100" dist="38100" dir="2700000" algn="tl">
                    <a:srgbClr val="000000"/>
                  </a:outerShdw>
                </a:effectLst>
                <a:latin typeface="Arial" panose="020B0604020202020204" pitchFamily="34" charset="0"/>
                <a:cs typeface="Arial" panose="020B0604020202020204" pitchFamily="34" charset="0"/>
              </a:rPr>
              <a:t>Absorción rectal:</a:t>
            </a:r>
            <a:r>
              <a:rPr lang="es-ES_tradnl" sz="5600" dirty="0">
                <a:latin typeface="Arial" panose="020B0604020202020204" pitchFamily="34" charset="0"/>
                <a:cs typeface="Arial" panose="020B0604020202020204" pitchFamily="34" charset="0"/>
              </a:rPr>
              <a:t> Es más rápida en teoría que por vía oral, pero en la práctica está retrasada por la escasa superficie de absorción, el escaso contenido líquido y la presencia de heces, el </a:t>
            </a:r>
            <a:r>
              <a:rPr lang="es-ES_tradnl" sz="5600" dirty="0" err="1">
                <a:latin typeface="Arial" panose="020B0604020202020204" pitchFamily="34" charset="0"/>
                <a:cs typeface="Arial" panose="020B0604020202020204" pitchFamily="34" charset="0"/>
              </a:rPr>
              <a:t>ef</a:t>
            </a:r>
            <a:r>
              <a:rPr lang="es-ES_tradnl" sz="5600" dirty="0">
                <a:latin typeface="Arial" panose="020B0604020202020204" pitchFamily="34" charset="0"/>
                <a:cs typeface="Arial" panose="020B0604020202020204" pitchFamily="34" charset="0"/>
              </a:rPr>
              <a:t> de 1er paso se evita parcialmente (ver notas).</a:t>
            </a:r>
            <a:endParaRPr lang="es-ES" sz="5600" dirty="0">
              <a:latin typeface="Arial" panose="020B0604020202020204" pitchFamily="34" charset="0"/>
              <a:cs typeface="Arial" panose="020B0604020202020204" pitchFamily="34" charset="0"/>
            </a:endParaRPr>
          </a:p>
        </p:txBody>
      </p:sp>
      <p:sp>
        <p:nvSpPr>
          <p:cNvPr id="12294" name="Text Box 6"/>
          <p:cNvSpPr txBox="1">
            <a:spLocks noChangeArrowheads="1"/>
          </p:cNvSpPr>
          <p:nvPr/>
        </p:nvSpPr>
        <p:spPr bwMode="auto">
          <a:xfrm>
            <a:off x="1235075" y="8037513"/>
            <a:ext cx="22274213"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algn="just">
              <a:spcBef>
                <a:spcPct val="50000"/>
              </a:spcBef>
              <a:defRPr/>
            </a:pPr>
            <a:r>
              <a:rPr lang="es-ES_tradnl" sz="5600" b="1" u="sng" dirty="0">
                <a:effectLst>
                  <a:outerShdw blurRad="38100" dist="38100" dir="2700000" algn="tl">
                    <a:srgbClr val="000000"/>
                  </a:outerShdw>
                </a:effectLst>
                <a:latin typeface="Arial" panose="020B0604020202020204" pitchFamily="34" charset="0"/>
                <a:cs typeface="Arial" panose="020B0604020202020204" pitchFamily="34" charset="0"/>
              </a:rPr>
              <a:t>Absorción intramuscular:</a:t>
            </a:r>
            <a:r>
              <a:rPr lang="es-ES_tradnl" sz="5600" b="1" dirty="0">
                <a:latin typeface="Arial" panose="020B0604020202020204" pitchFamily="34" charset="0"/>
                <a:cs typeface="Arial" panose="020B0604020202020204" pitchFamily="34" charset="0"/>
              </a:rPr>
              <a:t> </a:t>
            </a:r>
            <a:r>
              <a:rPr lang="es-ES_tradnl" sz="5600" dirty="0">
                <a:latin typeface="Arial" panose="020B0604020202020204" pitchFamily="34" charset="0"/>
                <a:cs typeface="Arial" panose="020B0604020202020204" pitchFamily="34" charset="0"/>
              </a:rPr>
              <a:t>La rica irrigación de las regiones glútea y </a:t>
            </a:r>
            <a:r>
              <a:rPr lang="es-ES_tradnl" sz="5600" dirty="0" err="1">
                <a:latin typeface="Arial" panose="020B0604020202020204" pitchFamily="34" charset="0"/>
                <a:cs typeface="Arial" panose="020B0604020202020204" pitchFamily="34" charset="0"/>
              </a:rPr>
              <a:t>deltoidea</a:t>
            </a:r>
            <a:r>
              <a:rPr lang="es-ES_tradnl" sz="5600" dirty="0">
                <a:latin typeface="Arial" panose="020B0604020202020204" pitchFamily="34" charset="0"/>
                <a:cs typeface="Arial" panose="020B0604020202020204" pitchFamily="34" charset="0"/>
              </a:rPr>
              <a:t> facilita la absorción.</a:t>
            </a:r>
            <a:endParaRPr lang="es-ES" sz="5600" dirty="0">
              <a:latin typeface="Arial" panose="020B0604020202020204" pitchFamily="34" charset="0"/>
              <a:cs typeface="Arial" panose="020B0604020202020204" pitchFamily="34" charset="0"/>
            </a:endParaRPr>
          </a:p>
        </p:txBody>
      </p:sp>
      <p:sp>
        <p:nvSpPr>
          <p:cNvPr id="12295" name="Text Box 7"/>
          <p:cNvSpPr txBox="1">
            <a:spLocks noChangeArrowheads="1"/>
          </p:cNvSpPr>
          <p:nvPr/>
        </p:nvSpPr>
        <p:spPr bwMode="auto">
          <a:xfrm>
            <a:off x="1235075" y="10706100"/>
            <a:ext cx="22274213"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algn="just">
              <a:spcBef>
                <a:spcPct val="50000"/>
              </a:spcBef>
              <a:defRPr/>
            </a:pPr>
            <a:r>
              <a:rPr lang="es-ES_tradnl" sz="5600" b="1" u="sng" dirty="0">
                <a:effectLst>
                  <a:outerShdw blurRad="38100" dist="38100" dir="2700000" algn="tl">
                    <a:srgbClr val="000000"/>
                  </a:outerShdw>
                </a:effectLst>
                <a:latin typeface="Arial" panose="020B0604020202020204" pitchFamily="34" charset="0"/>
                <a:cs typeface="Arial" panose="020B0604020202020204" pitchFamily="34" charset="0"/>
              </a:rPr>
              <a:t>Absorción subcutánea:</a:t>
            </a:r>
            <a:r>
              <a:rPr lang="es-ES_tradnl" sz="5600" b="1" dirty="0">
                <a:latin typeface="Arial" panose="020B0604020202020204" pitchFamily="34" charset="0"/>
                <a:cs typeface="Arial" panose="020B0604020202020204" pitchFamily="34" charset="0"/>
              </a:rPr>
              <a:t> </a:t>
            </a:r>
            <a:r>
              <a:rPr lang="es-ES_tradnl" sz="5600" dirty="0">
                <a:latin typeface="Arial" panose="020B0604020202020204" pitchFamily="34" charset="0"/>
                <a:cs typeface="Arial" panose="020B0604020202020204" pitchFamily="34" charset="0"/>
              </a:rPr>
              <a:t>El tejido subcutáneo es poco </a:t>
            </a:r>
            <a:r>
              <a:rPr lang="es-ES_tradnl" sz="5600" dirty="0" err="1">
                <a:latin typeface="Arial" panose="020B0604020202020204" pitchFamily="34" charset="0"/>
                <a:cs typeface="Arial" panose="020B0604020202020204" pitchFamily="34" charset="0"/>
              </a:rPr>
              <a:t>vascularizado</a:t>
            </a:r>
            <a:r>
              <a:rPr lang="es-ES_tradnl" sz="5600" dirty="0">
                <a:latin typeface="Arial" panose="020B0604020202020204" pitchFamily="34" charset="0"/>
                <a:cs typeface="Arial" panose="020B0604020202020204" pitchFamily="34" charset="0"/>
              </a:rPr>
              <a:t>,  la absorción es más lenta que por vía intramuscular.</a:t>
            </a:r>
            <a:endParaRPr lang="es-ES" sz="5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
          <p:cNvSpPr>
            <a:spLocks noChangeArrowheads="1"/>
          </p:cNvSpPr>
          <p:nvPr/>
        </p:nvSpPr>
        <p:spPr bwMode="auto">
          <a:xfrm>
            <a:off x="1858963" y="6615113"/>
            <a:ext cx="18818225" cy="7075487"/>
          </a:xfrm>
          <a:prstGeom prst="rect">
            <a:avLst/>
          </a:prstGeom>
          <a:solidFill>
            <a:srgbClr val="CCFFFF"/>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ES" altLang="es-ES"/>
          </a:p>
        </p:txBody>
      </p:sp>
      <p:sp>
        <p:nvSpPr>
          <p:cNvPr id="13316" name="Text Box 4"/>
          <p:cNvSpPr txBox="1">
            <a:spLocks noChangeArrowheads="1"/>
          </p:cNvSpPr>
          <p:nvPr/>
        </p:nvSpPr>
        <p:spPr bwMode="auto">
          <a:xfrm>
            <a:off x="7286625" y="-6350"/>
            <a:ext cx="86915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algn="ctr">
              <a:spcBef>
                <a:spcPct val="50000"/>
              </a:spcBef>
              <a:defRPr/>
            </a:pPr>
            <a:r>
              <a:rPr lang="es-ES_tradnl" sz="6600" b="1" u="sng" dirty="0">
                <a:effectLst>
                  <a:outerShdw blurRad="38100" dist="38100" dir="2700000" algn="tl">
                    <a:srgbClr val="000000"/>
                  </a:outerShdw>
                </a:effectLst>
                <a:latin typeface="Arial" panose="020B0604020202020204" pitchFamily="34" charset="0"/>
                <a:cs typeface="Arial" panose="020B0604020202020204" pitchFamily="34" charset="0"/>
              </a:rPr>
              <a:t>DISTRIBUCIÓN</a:t>
            </a:r>
            <a:endParaRPr lang="es-ES" sz="6600" b="1" u="sng"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8676" name="Text Box 5"/>
          <p:cNvSpPr txBox="1">
            <a:spLocks noChangeArrowheads="1"/>
          </p:cNvSpPr>
          <p:nvPr/>
        </p:nvSpPr>
        <p:spPr bwMode="auto">
          <a:xfrm>
            <a:off x="536575" y="887413"/>
            <a:ext cx="227679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es-ES" altLang="es-ES" sz="5600" b="1">
                <a:latin typeface="Arial" panose="020B0604020202020204" pitchFamily="34" charset="0"/>
                <a:cs typeface="Arial" panose="020B0604020202020204" pitchFamily="34" charset="0"/>
              </a:rPr>
              <a:t>Paso del fármaco</a:t>
            </a:r>
            <a:r>
              <a:rPr lang="es-ES" altLang="es-ES" sz="5600" b="1" i="1">
                <a:latin typeface="Arial" panose="020B0604020202020204" pitchFamily="34" charset="0"/>
                <a:cs typeface="Arial" panose="020B0604020202020204" pitchFamily="34" charset="0"/>
              </a:rPr>
              <a:t> </a:t>
            </a:r>
            <a:r>
              <a:rPr lang="es-ES" altLang="es-ES" sz="5600" b="1">
                <a:latin typeface="Arial" panose="020B0604020202020204" pitchFamily="34" charset="0"/>
                <a:cs typeface="Arial" panose="020B0604020202020204" pitchFamily="34" charset="0"/>
              </a:rPr>
              <a:t>de la circulación sistémica hacia los tejidos.</a:t>
            </a:r>
          </a:p>
        </p:txBody>
      </p:sp>
      <p:sp>
        <p:nvSpPr>
          <p:cNvPr id="28677" name="Rectangle 6"/>
          <p:cNvSpPr>
            <a:spLocks noChangeArrowheads="1"/>
          </p:cNvSpPr>
          <p:nvPr/>
        </p:nvSpPr>
        <p:spPr bwMode="auto">
          <a:xfrm>
            <a:off x="1858963" y="2373313"/>
            <a:ext cx="20407312"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5600" b="1">
                <a:latin typeface="Arial" panose="020B0604020202020204" pitchFamily="34" charset="0"/>
                <a:cs typeface="Arial" panose="020B0604020202020204" pitchFamily="34" charset="0"/>
              </a:rPr>
              <a:t>El paso del fármaco de la sangre a los tejidos depende de la fijación del fármaco a las proteínas del plasma, ya que </a:t>
            </a:r>
            <a:r>
              <a:rPr lang="es-ES" altLang="es-ES" sz="6400" b="1" u="sng">
                <a:solidFill>
                  <a:srgbClr val="C00000"/>
                </a:solidFill>
                <a:latin typeface="Arial" panose="020B0604020202020204" pitchFamily="34" charset="0"/>
                <a:cs typeface="Arial" panose="020B0604020202020204" pitchFamily="34" charset="0"/>
              </a:rPr>
              <a:t>sólo el fármaco libre difunde a los tejidos.</a:t>
            </a:r>
          </a:p>
        </p:txBody>
      </p:sp>
      <p:sp>
        <p:nvSpPr>
          <p:cNvPr id="28678" name="AutoShape 7"/>
          <p:cNvSpPr>
            <a:spLocks noChangeArrowheads="1"/>
          </p:cNvSpPr>
          <p:nvPr/>
        </p:nvSpPr>
        <p:spPr bwMode="auto">
          <a:xfrm>
            <a:off x="5651500" y="9231313"/>
            <a:ext cx="13535025" cy="2651125"/>
          </a:xfrm>
          <a:prstGeom prst="flowChartMagneticDrum">
            <a:avLst/>
          </a:prstGeom>
          <a:solidFill>
            <a:srgbClr val="FFFFFF"/>
          </a:solidFill>
          <a:ln w="349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ES" altLang="es-ES"/>
          </a:p>
        </p:txBody>
      </p:sp>
      <p:sp>
        <p:nvSpPr>
          <p:cNvPr id="28679" name="Text Box 8"/>
          <p:cNvSpPr txBox="1">
            <a:spLocks noChangeArrowheads="1"/>
          </p:cNvSpPr>
          <p:nvPr/>
        </p:nvSpPr>
        <p:spPr bwMode="auto">
          <a:xfrm>
            <a:off x="6573838" y="9858375"/>
            <a:ext cx="29972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latin typeface="Arial" panose="020B0604020202020204" pitchFamily="34" charset="0"/>
                <a:cs typeface="Arial" panose="020B0604020202020204" pitchFamily="34" charset="0"/>
              </a:rPr>
              <a:t>Fármaco libre</a:t>
            </a:r>
            <a:endParaRPr lang="es-ES" altLang="es-ES" sz="4800" b="1">
              <a:latin typeface="Arial" panose="020B0604020202020204" pitchFamily="34" charset="0"/>
              <a:cs typeface="Arial" panose="020B0604020202020204" pitchFamily="34" charset="0"/>
            </a:endParaRPr>
          </a:p>
        </p:txBody>
      </p:sp>
      <p:sp>
        <p:nvSpPr>
          <p:cNvPr id="28680" name="Text Box 9"/>
          <p:cNvSpPr txBox="1">
            <a:spLocks noChangeArrowheads="1"/>
          </p:cNvSpPr>
          <p:nvPr/>
        </p:nvSpPr>
        <p:spPr bwMode="auto">
          <a:xfrm>
            <a:off x="10848975" y="9409113"/>
            <a:ext cx="349091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latin typeface="Arial" panose="020B0604020202020204" pitchFamily="34" charset="0"/>
                <a:cs typeface="Arial" panose="020B0604020202020204" pitchFamily="34" charset="0"/>
              </a:rPr>
              <a:t>Fármaco unido a proteínas</a:t>
            </a:r>
            <a:endParaRPr lang="es-ES" altLang="es-ES" sz="4800" b="1">
              <a:latin typeface="Arial" panose="020B0604020202020204" pitchFamily="34" charset="0"/>
              <a:cs typeface="Arial" panose="020B0604020202020204" pitchFamily="34" charset="0"/>
            </a:endParaRPr>
          </a:p>
        </p:txBody>
      </p:sp>
      <p:sp>
        <p:nvSpPr>
          <p:cNvPr id="28681" name="Line 10"/>
          <p:cNvSpPr>
            <a:spLocks noChangeShapeType="1"/>
          </p:cNvSpPr>
          <p:nvPr/>
        </p:nvSpPr>
        <p:spPr bwMode="auto">
          <a:xfrm>
            <a:off x="9498013" y="10410825"/>
            <a:ext cx="1568450" cy="0"/>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8682" name="Line 11"/>
          <p:cNvSpPr>
            <a:spLocks noChangeShapeType="1"/>
          </p:cNvSpPr>
          <p:nvPr/>
        </p:nvSpPr>
        <p:spPr bwMode="auto">
          <a:xfrm flipH="1">
            <a:off x="9498013" y="10852150"/>
            <a:ext cx="1423987" cy="0"/>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8683" name="Line 12"/>
          <p:cNvSpPr>
            <a:spLocks noChangeShapeType="1"/>
          </p:cNvSpPr>
          <p:nvPr/>
        </p:nvSpPr>
        <p:spPr bwMode="auto">
          <a:xfrm>
            <a:off x="8004175" y="11542713"/>
            <a:ext cx="0" cy="1179512"/>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8684" name="Text Box 13"/>
          <p:cNvSpPr txBox="1">
            <a:spLocks noChangeArrowheads="1"/>
          </p:cNvSpPr>
          <p:nvPr/>
        </p:nvSpPr>
        <p:spPr bwMode="auto">
          <a:xfrm>
            <a:off x="6551613" y="12722225"/>
            <a:ext cx="471646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_tradnl" altLang="es-ES" sz="4800" b="1">
                <a:solidFill>
                  <a:srgbClr val="C00000"/>
                </a:solidFill>
                <a:latin typeface="Arial" panose="020B0604020202020204" pitchFamily="34" charset="0"/>
                <a:cs typeface="Arial" panose="020B0604020202020204" pitchFamily="34" charset="0"/>
              </a:rPr>
              <a:t>ELIMINACIÓN</a:t>
            </a:r>
            <a:endParaRPr lang="es-ES" altLang="es-ES" sz="4800" b="1">
              <a:solidFill>
                <a:srgbClr val="C00000"/>
              </a:solidFill>
              <a:latin typeface="Arial" panose="020B0604020202020204" pitchFamily="34" charset="0"/>
              <a:cs typeface="Arial" panose="020B0604020202020204" pitchFamily="34" charset="0"/>
            </a:endParaRPr>
          </a:p>
        </p:txBody>
      </p:sp>
      <p:sp>
        <p:nvSpPr>
          <p:cNvPr id="28685" name="Line 14"/>
          <p:cNvSpPr>
            <a:spLocks noChangeShapeType="1"/>
          </p:cNvSpPr>
          <p:nvPr/>
        </p:nvSpPr>
        <p:spPr bwMode="auto">
          <a:xfrm flipV="1">
            <a:off x="8004175" y="8313738"/>
            <a:ext cx="0" cy="1619250"/>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8686" name="Line 15"/>
          <p:cNvSpPr>
            <a:spLocks noChangeShapeType="1"/>
          </p:cNvSpPr>
          <p:nvPr/>
        </p:nvSpPr>
        <p:spPr bwMode="auto">
          <a:xfrm>
            <a:off x="8437563" y="8440738"/>
            <a:ext cx="0" cy="1473200"/>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8687" name="Text Box 16"/>
          <p:cNvSpPr txBox="1">
            <a:spLocks noChangeArrowheads="1"/>
          </p:cNvSpPr>
          <p:nvPr/>
        </p:nvSpPr>
        <p:spPr bwMode="auto">
          <a:xfrm>
            <a:off x="6932613" y="6615113"/>
            <a:ext cx="2994025"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latin typeface="Arial" panose="020B0604020202020204" pitchFamily="34" charset="0"/>
                <a:cs typeface="Arial" panose="020B0604020202020204" pitchFamily="34" charset="0"/>
              </a:rPr>
              <a:t>Fármaco libre</a:t>
            </a:r>
            <a:endParaRPr lang="es-ES" altLang="es-ES" sz="4800" b="1">
              <a:latin typeface="Arial" panose="020B0604020202020204" pitchFamily="34" charset="0"/>
              <a:cs typeface="Arial" panose="020B0604020202020204" pitchFamily="34" charset="0"/>
            </a:endParaRPr>
          </a:p>
        </p:txBody>
      </p:sp>
      <p:sp>
        <p:nvSpPr>
          <p:cNvPr id="28688" name="Text Box 17"/>
          <p:cNvSpPr txBox="1">
            <a:spLocks noChangeArrowheads="1"/>
          </p:cNvSpPr>
          <p:nvPr/>
        </p:nvSpPr>
        <p:spPr bwMode="auto">
          <a:xfrm>
            <a:off x="12223750" y="6873875"/>
            <a:ext cx="55118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latin typeface="Arial" panose="020B0604020202020204" pitchFamily="34" charset="0"/>
                <a:cs typeface="Arial" panose="020B0604020202020204" pitchFamily="34" charset="0"/>
              </a:rPr>
              <a:t>Fármaco unido a proteínas</a:t>
            </a:r>
            <a:endParaRPr lang="es-ES" altLang="es-ES" sz="4800" b="1">
              <a:latin typeface="Arial" panose="020B0604020202020204" pitchFamily="34" charset="0"/>
              <a:cs typeface="Arial" panose="020B0604020202020204" pitchFamily="34" charset="0"/>
            </a:endParaRPr>
          </a:p>
        </p:txBody>
      </p:sp>
      <p:sp>
        <p:nvSpPr>
          <p:cNvPr id="28689" name="Line 18"/>
          <p:cNvSpPr>
            <a:spLocks noChangeShapeType="1"/>
          </p:cNvSpPr>
          <p:nvPr/>
        </p:nvSpPr>
        <p:spPr bwMode="auto">
          <a:xfrm flipV="1">
            <a:off x="10067925" y="7724775"/>
            <a:ext cx="2155825" cy="33338"/>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8690" name="Line 19"/>
          <p:cNvSpPr>
            <a:spLocks noChangeShapeType="1"/>
          </p:cNvSpPr>
          <p:nvPr/>
        </p:nvSpPr>
        <p:spPr bwMode="auto">
          <a:xfrm flipH="1">
            <a:off x="10067925" y="7167563"/>
            <a:ext cx="2155825" cy="0"/>
          </a:xfrm>
          <a:prstGeom prst="line">
            <a:avLst/>
          </a:prstGeom>
          <a:noFill/>
          <a:ln w="762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lstStyle/>
          <a:p>
            <a:endParaRPr lang="es-ES"/>
          </a:p>
        </p:txBody>
      </p:sp>
      <p:sp>
        <p:nvSpPr>
          <p:cNvPr id="28691" name="Text Box 21"/>
          <p:cNvSpPr txBox="1">
            <a:spLocks noChangeArrowheads="1"/>
          </p:cNvSpPr>
          <p:nvPr/>
        </p:nvSpPr>
        <p:spPr bwMode="auto">
          <a:xfrm>
            <a:off x="20407313" y="9578975"/>
            <a:ext cx="3716337"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solidFill>
                  <a:srgbClr val="C00000"/>
                </a:solidFill>
                <a:latin typeface="Arial" panose="020B0604020202020204" pitchFamily="34" charset="0"/>
                <a:cs typeface="Arial" panose="020B0604020202020204" pitchFamily="34" charset="0"/>
              </a:rPr>
              <a:t>Vaso sanguíneo</a:t>
            </a:r>
            <a:endParaRPr lang="es-ES" altLang="es-ES" sz="4800" b="1">
              <a:solidFill>
                <a:srgbClr val="C00000"/>
              </a:solidFill>
              <a:latin typeface="Arial" panose="020B0604020202020204" pitchFamily="34" charset="0"/>
              <a:cs typeface="Arial" panose="020B0604020202020204" pitchFamily="34" charset="0"/>
            </a:endParaRPr>
          </a:p>
        </p:txBody>
      </p:sp>
      <p:sp>
        <p:nvSpPr>
          <p:cNvPr id="28692" name="Text Box 22"/>
          <p:cNvSpPr txBox="1">
            <a:spLocks noChangeArrowheads="1"/>
          </p:cNvSpPr>
          <p:nvPr/>
        </p:nvSpPr>
        <p:spPr bwMode="auto">
          <a:xfrm>
            <a:off x="3517900" y="6823075"/>
            <a:ext cx="30559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4800" b="1">
                <a:solidFill>
                  <a:srgbClr val="C00000"/>
                </a:solidFill>
                <a:latin typeface="Arial" panose="020B0604020202020204" pitchFamily="34" charset="0"/>
                <a:cs typeface="Arial" panose="020B0604020202020204" pitchFamily="34" charset="0"/>
              </a:rPr>
              <a:t>TEJIDOS</a:t>
            </a:r>
            <a:endParaRPr lang="es-ES" altLang="es-ES" sz="4800" b="1">
              <a:solidFill>
                <a:srgbClr val="C00000"/>
              </a:solidFill>
              <a:latin typeface="Arial" panose="020B0604020202020204" pitchFamily="34" charset="0"/>
              <a:cs typeface="Arial" panose="020B0604020202020204" pitchFamily="34" charset="0"/>
            </a:endParaRPr>
          </a:p>
        </p:txBody>
      </p:sp>
      <p:cxnSp>
        <p:nvCxnSpPr>
          <p:cNvPr id="3" name="Conector recto de flecha 2"/>
          <p:cNvCxnSpPr/>
          <p:nvPr/>
        </p:nvCxnSpPr>
        <p:spPr>
          <a:xfrm flipH="1">
            <a:off x="18353088" y="10410825"/>
            <a:ext cx="2647950" cy="0"/>
          </a:xfrm>
          <a:prstGeom prst="straightConnector1">
            <a:avLst/>
          </a:prstGeom>
          <a:ln w="666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9975"/>
            <a:ext cx="23331488" cy="129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uadroTexto 2"/>
          <p:cNvSpPr txBox="1">
            <a:spLocks noChangeArrowheads="1"/>
          </p:cNvSpPr>
          <p:nvPr/>
        </p:nvSpPr>
        <p:spPr bwMode="auto">
          <a:xfrm>
            <a:off x="2092325" y="0"/>
            <a:ext cx="207121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5600" b="1">
                <a:latin typeface="Arial" panose="020B0604020202020204" pitchFamily="34" charset="0"/>
                <a:cs typeface="Arial" panose="020B0604020202020204" pitchFamily="34" charset="0"/>
              </a:rPr>
              <a:t> PROCESOS FARMACOCINÉTICOS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288088" y="290513"/>
            <a:ext cx="111125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algn="ctr">
              <a:spcBef>
                <a:spcPct val="50000"/>
              </a:spcBef>
              <a:defRPr/>
            </a:pPr>
            <a:r>
              <a:rPr lang="es-ES_tradnl" sz="5600" b="1" dirty="0">
                <a:effectLst>
                  <a:outerShdw blurRad="38100" dist="38100" dir="2700000" algn="tl">
                    <a:srgbClr val="000000"/>
                  </a:outerShdw>
                </a:effectLst>
                <a:latin typeface="Arial" panose="020B0604020202020204" pitchFamily="34" charset="0"/>
                <a:cs typeface="Arial" panose="020B0604020202020204" pitchFamily="34" charset="0"/>
              </a:rPr>
              <a:t>VOLUMEN DE DISTRIBUCIÓN</a:t>
            </a:r>
            <a:endParaRPr lang="es-ES" sz="5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0723" name="Text Box 5"/>
          <p:cNvSpPr txBox="1">
            <a:spLocks noChangeArrowheads="1"/>
          </p:cNvSpPr>
          <p:nvPr/>
        </p:nvSpPr>
        <p:spPr bwMode="auto">
          <a:xfrm>
            <a:off x="469900" y="1349375"/>
            <a:ext cx="23409275" cy="729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6400" b="1">
                <a:latin typeface="Arial" panose="020B0604020202020204" pitchFamily="34" charset="0"/>
                <a:cs typeface="Arial" panose="020B0604020202020204" pitchFamily="34" charset="0"/>
              </a:rPr>
              <a:t>Es el volumen de fluido al que accede un fármaco</a:t>
            </a:r>
            <a:r>
              <a:rPr lang="es-ES_tradnl" altLang="es-ES" sz="6400">
                <a:latin typeface="Arial" panose="020B0604020202020204" pitchFamily="34" charset="0"/>
                <a:cs typeface="Arial" panose="020B0604020202020204" pitchFamily="34" charset="0"/>
              </a:rPr>
              <a:t>, pero… </a:t>
            </a:r>
          </a:p>
          <a:p>
            <a:pPr algn="ctr"/>
            <a:r>
              <a:rPr lang="es-ES" altLang="es-ES" sz="6600"/>
              <a:t>el fármaco no sólo está disuelto en el agua corporal, sino que puede estar unido a las proteínas del plasma y a los tejidos. Por lo tanto, </a:t>
            </a:r>
            <a:r>
              <a:rPr lang="es-ES" altLang="es-ES" sz="6600" b="1"/>
              <a:t>el volumen de distribución (Vd) no es un volumen real, sino un volumen aparente</a:t>
            </a:r>
            <a:r>
              <a:rPr lang="es-ES" altLang="es-ES" sz="6600"/>
              <a:t> que </a:t>
            </a:r>
            <a:r>
              <a:rPr lang="es-ES" altLang="es-ES" sz="6600" u="sng"/>
              <a:t>relaciona la cantidad total del fármaco</a:t>
            </a:r>
          </a:p>
          <a:p>
            <a:pPr algn="ctr"/>
            <a:r>
              <a:rPr lang="es-ES" altLang="es-ES" sz="6600" u="sng"/>
              <a:t>que hay en el organismo en un determinado momento</a:t>
            </a:r>
          </a:p>
          <a:p>
            <a:pPr algn="ctr"/>
            <a:r>
              <a:rPr lang="es-ES" altLang="es-ES" sz="6600" u="sng"/>
              <a:t>con la concentración plasmática</a:t>
            </a:r>
            <a:r>
              <a:rPr lang="es-ES" altLang="es-ES" sz="6600"/>
              <a:t>:</a:t>
            </a:r>
            <a:endParaRPr lang="es-ES" altLang="es-ES" sz="6400">
              <a:latin typeface="Arial" panose="020B0604020202020204" pitchFamily="34" charset="0"/>
              <a:cs typeface="Arial" panose="020B0604020202020204" pitchFamily="34" charset="0"/>
            </a:endParaRPr>
          </a:p>
        </p:txBody>
      </p:sp>
      <p:sp>
        <p:nvSpPr>
          <p:cNvPr id="30724" name="Text Box 6"/>
          <p:cNvSpPr txBox="1">
            <a:spLocks noChangeArrowheads="1"/>
          </p:cNvSpPr>
          <p:nvPr/>
        </p:nvSpPr>
        <p:spPr bwMode="auto">
          <a:xfrm>
            <a:off x="836613" y="11796713"/>
            <a:ext cx="21224875"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5600" b="1">
                <a:latin typeface="Arial" panose="020B0604020202020204" pitchFamily="34" charset="0"/>
                <a:cs typeface="Arial" panose="020B0604020202020204" pitchFamily="34" charset="0"/>
              </a:rPr>
              <a:t>TRADUCE EL REPARTO DE MEDICAMENTOS EN UN CONJUNTO DE TEJIDOS Y ÓRGANOS</a:t>
            </a:r>
            <a:endParaRPr lang="es-ES" altLang="es-ES" sz="5600" b="1">
              <a:latin typeface="Arial" panose="020B0604020202020204" pitchFamily="34" charset="0"/>
              <a:cs typeface="Arial" panose="020B0604020202020204" pitchFamily="34" charset="0"/>
            </a:endParaRPr>
          </a:p>
        </p:txBody>
      </p:sp>
      <p:grpSp>
        <p:nvGrpSpPr>
          <p:cNvPr id="30725" name="Group 9"/>
          <p:cNvGrpSpPr>
            <a:grpSpLocks/>
          </p:cNvGrpSpPr>
          <p:nvPr/>
        </p:nvGrpSpPr>
        <p:grpSpPr bwMode="auto">
          <a:xfrm>
            <a:off x="1630363" y="9328150"/>
            <a:ext cx="20429537" cy="1816100"/>
            <a:chOff x="-329" y="2616"/>
            <a:chExt cx="6017" cy="559"/>
          </a:xfrm>
        </p:grpSpPr>
        <p:sp>
          <p:nvSpPr>
            <p:cNvPr id="30726" name="Text Box 7"/>
            <p:cNvSpPr txBox="1">
              <a:spLocks noChangeArrowheads="1"/>
            </p:cNvSpPr>
            <p:nvPr/>
          </p:nvSpPr>
          <p:spPr bwMode="auto">
            <a:xfrm>
              <a:off x="-329" y="2616"/>
              <a:ext cx="6017"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5600" b="1">
                  <a:latin typeface="Arial" panose="020B0604020202020204" pitchFamily="34" charset="0"/>
                  <a:cs typeface="Arial" panose="020B0604020202020204" pitchFamily="34" charset="0"/>
                </a:rPr>
                <a:t>Vd (l/kg) </a:t>
              </a:r>
              <a:r>
                <a:rPr lang="es-ES_tradnl" altLang="es-ES" sz="5600">
                  <a:latin typeface="Arial" panose="020B0604020202020204" pitchFamily="34" charset="0"/>
                  <a:cs typeface="Arial" panose="020B0604020202020204" pitchFamily="34" charset="0"/>
                </a:rPr>
                <a:t>= Dosis (mg/kg)</a:t>
              </a:r>
            </a:p>
            <a:p>
              <a:pPr algn="ctr"/>
              <a:r>
                <a:rPr lang="es-ES_tradnl" altLang="es-ES" sz="5600">
                  <a:latin typeface="Arial" panose="020B0604020202020204" pitchFamily="34" charset="0"/>
                  <a:cs typeface="Arial" panose="020B0604020202020204" pitchFamily="34" charset="0"/>
                </a:rPr>
                <a:t>                                               Concentración plasmática (mg/l) </a:t>
              </a:r>
              <a:endParaRPr lang="es-ES" altLang="es-ES" sz="5600">
                <a:latin typeface="Arial" panose="020B0604020202020204" pitchFamily="34" charset="0"/>
                <a:cs typeface="Arial" panose="020B0604020202020204" pitchFamily="34" charset="0"/>
              </a:endParaRPr>
            </a:p>
          </p:txBody>
        </p:sp>
        <p:sp>
          <p:nvSpPr>
            <p:cNvPr id="30727" name="Line 8"/>
            <p:cNvSpPr>
              <a:spLocks noChangeShapeType="1"/>
            </p:cNvSpPr>
            <p:nvPr/>
          </p:nvSpPr>
          <p:spPr bwMode="auto">
            <a:xfrm>
              <a:off x="2563" y="2917"/>
              <a:ext cx="2435" cy="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t="6177" b="4059"/>
          <a:stretch>
            <a:fillRect/>
          </a:stretch>
        </p:blipFill>
        <p:spPr bwMode="auto">
          <a:xfrm>
            <a:off x="0" y="65088"/>
            <a:ext cx="15824200" cy="140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1 Rectángulo"/>
          <p:cNvSpPr>
            <a:spLocks noChangeArrowheads="1"/>
          </p:cNvSpPr>
          <p:nvPr/>
        </p:nvSpPr>
        <p:spPr bwMode="auto">
          <a:xfrm>
            <a:off x="15824200" y="652463"/>
            <a:ext cx="8015288" cy="142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400"/>
              <a:t>Los fármacos se administran al organismo con el objetivo de obtener: </a:t>
            </a:r>
          </a:p>
          <a:p>
            <a:r>
              <a:rPr lang="es-ES" altLang="es-ES" sz="5400"/>
              <a:t> </a:t>
            </a:r>
          </a:p>
          <a:p>
            <a:r>
              <a:rPr lang="es-ES" altLang="es-ES" sz="5400"/>
              <a:t>- </a:t>
            </a:r>
            <a:r>
              <a:rPr lang="es-ES" altLang="es-ES" sz="5400" b="1"/>
              <a:t>un efecto local </a:t>
            </a:r>
            <a:r>
              <a:rPr lang="es-ES" altLang="es-ES" sz="5400"/>
              <a:t>(en el sitio de aplicación) </a:t>
            </a:r>
          </a:p>
          <a:p>
            <a:r>
              <a:rPr lang="es-ES" altLang="es-ES" sz="5400"/>
              <a:t> o </a:t>
            </a:r>
          </a:p>
          <a:p>
            <a:r>
              <a:rPr lang="es-ES" altLang="es-ES" sz="5400" b="1"/>
              <a:t>- un efecto sistémico </a:t>
            </a:r>
            <a:r>
              <a:rPr lang="es-ES" altLang="es-ES" sz="5400"/>
              <a:t>(en un sitio diferente al sitio de aplicación)</a:t>
            </a:r>
          </a:p>
          <a:p>
            <a:endParaRPr lang="es-ES" altLang="es-ES" sz="5400"/>
          </a:p>
          <a:p>
            <a:r>
              <a:rPr lang="es-ES" altLang="es-ES" sz="5400"/>
              <a:t>Para ello existen diferentes formas de aplicación que se denominan </a:t>
            </a:r>
            <a:r>
              <a:rPr lang="es-ES" altLang="es-ES" sz="5400" b="1" u="sng">
                <a:solidFill>
                  <a:srgbClr val="FF0000"/>
                </a:solidFill>
              </a:rPr>
              <a:t>vías de administración.</a:t>
            </a:r>
          </a:p>
          <a:p>
            <a:endParaRPr lang="es-ES" altLang="es-ES" sz="5400"/>
          </a:p>
          <a:p>
            <a:endParaRPr lang="es-ES" altLang="es-ES" sz="5400"/>
          </a:p>
        </p:txBody>
      </p:sp>
      <p:sp>
        <p:nvSpPr>
          <p:cNvPr id="3" name="2 Flecha abajo"/>
          <p:cNvSpPr/>
          <p:nvPr/>
        </p:nvSpPr>
        <p:spPr>
          <a:xfrm>
            <a:off x="18988088" y="8961438"/>
            <a:ext cx="484187" cy="863600"/>
          </a:xfrm>
          <a:prstGeom prst="downArrow">
            <a:avLst/>
          </a:prstGeom>
          <a:solidFill>
            <a:srgbClr val="C0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Flecha abajo"/>
          <p:cNvSpPr/>
          <p:nvPr/>
        </p:nvSpPr>
        <p:spPr>
          <a:xfrm rot="17298935" flipH="1" flipV="1">
            <a:off x="14499432" y="11799094"/>
            <a:ext cx="965200" cy="1169987"/>
          </a:xfrm>
          <a:prstGeom prst="downArrow">
            <a:avLst/>
          </a:prstGeom>
          <a:solidFill>
            <a:srgbClr val="C0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16050" y="2903538"/>
            <a:ext cx="21767800" cy="9326562"/>
          </a:xfrm>
          <a:prstGeom prst="rect">
            <a:avLst/>
          </a:prstGeom>
        </p:spPr>
        <p:txBody>
          <a:bodyPr>
            <a:spAutoFit/>
          </a:bodyPr>
          <a:lstStyle/>
          <a:p>
            <a:pPr marL="685800" indent="-685800" algn="just">
              <a:buFont typeface="Wingdings" panose="05000000000000000000" pitchFamily="2" charset="2"/>
              <a:buChar char="§"/>
              <a:defRPr/>
            </a:pPr>
            <a:r>
              <a:rPr lang="es-ES" sz="6000" dirty="0">
                <a:latin typeface="Arial" pitchFamily="34" charset="0"/>
                <a:cs typeface="Arial" pitchFamily="34" charset="0"/>
              </a:rPr>
              <a:t>Los edemas y los derrames pleurales y ascíticos aumentan el volumen de distribución de los fármacos hidrosolubles y reducen el de los liposolubles. </a:t>
            </a:r>
          </a:p>
          <a:p>
            <a:pPr algn="just">
              <a:defRPr/>
            </a:pPr>
            <a:endParaRPr lang="es-ES" sz="6000" dirty="0">
              <a:latin typeface="Arial" pitchFamily="34" charset="0"/>
              <a:cs typeface="Arial" pitchFamily="34" charset="0"/>
            </a:endParaRPr>
          </a:p>
          <a:p>
            <a:pPr marL="685800" indent="-685800" algn="just">
              <a:buFont typeface="Wingdings" panose="05000000000000000000" pitchFamily="2" charset="2"/>
              <a:buChar char="§"/>
              <a:defRPr/>
            </a:pPr>
            <a:r>
              <a:rPr lang="es-ES" sz="6000" dirty="0">
                <a:latin typeface="Arial" pitchFamily="34" charset="0"/>
                <a:cs typeface="Arial" pitchFamily="34" charset="0"/>
              </a:rPr>
              <a:t>La obesidad reduce el volumen de distribución de los fármacos hidrosolubles y aumenta el de los liposolubles. </a:t>
            </a:r>
          </a:p>
          <a:p>
            <a:pPr algn="just">
              <a:defRPr/>
            </a:pPr>
            <a:endParaRPr lang="es-ES" sz="6000" dirty="0">
              <a:latin typeface="Arial" pitchFamily="34" charset="0"/>
              <a:cs typeface="Arial" pitchFamily="34" charset="0"/>
            </a:endParaRPr>
          </a:p>
          <a:p>
            <a:pPr marL="685800" indent="-685800" algn="just">
              <a:buFont typeface="Wingdings" panose="05000000000000000000" pitchFamily="2" charset="2"/>
              <a:buChar char="§"/>
              <a:defRPr/>
            </a:pPr>
            <a:r>
              <a:rPr lang="es-ES" sz="6000" dirty="0">
                <a:latin typeface="Arial" pitchFamily="34" charset="0"/>
                <a:cs typeface="Arial" pitchFamily="34" charset="0"/>
              </a:rPr>
              <a:t>La insuficiencia cardíaca reduce el fármaco que llega a los tejidos y, por lo tanto, el volumen de distribución de los fármacos tanto hidrosolubles como liposolubles.</a:t>
            </a:r>
          </a:p>
        </p:txBody>
      </p:sp>
      <p:sp>
        <p:nvSpPr>
          <p:cNvPr id="31747" name="CuadroTexto 3"/>
          <p:cNvSpPr txBox="1">
            <a:spLocks noChangeArrowheads="1"/>
          </p:cNvSpPr>
          <p:nvPr/>
        </p:nvSpPr>
        <p:spPr bwMode="auto">
          <a:xfrm>
            <a:off x="4259263" y="820738"/>
            <a:ext cx="17084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000" b="1"/>
              <a:t>REPERCUSIÓN  DEL VOLUMEN DE DISTRIBUCIÓN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757488" y="393700"/>
            <a:ext cx="2028825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algn="ctr">
              <a:spcBef>
                <a:spcPct val="50000"/>
              </a:spcBef>
              <a:defRPr/>
            </a:pPr>
            <a:r>
              <a:rPr lang="es-ES_tradnl" sz="6400" b="1" u="sng" dirty="0">
                <a:latin typeface="Arial" pitchFamily="34" charset="0"/>
                <a:cs typeface="Arial" pitchFamily="34" charset="0"/>
              </a:rPr>
              <a:t>METABOLISMO</a:t>
            </a:r>
          </a:p>
          <a:p>
            <a:pPr algn="ctr">
              <a:spcBef>
                <a:spcPct val="50000"/>
              </a:spcBef>
              <a:defRPr/>
            </a:pPr>
            <a:r>
              <a:rPr lang="es-ES_tradnl" sz="6400" b="1" dirty="0">
                <a:effectLst>
                  <a:outerShdw blurRad="38100" dist="38100" dir="2700000" algn="tl">
                    <a:srgbClr val="000000"/>
                  </a:outerShdw>
                </a:effectLst>
                <a:latin typeface="Arial" pitchFamily="34" charset="0"/>
                <a:cs typeface="Arial" pitchFamily="34" charset="0"/>
              </a:rPr>
              <a:t>Conjunto de reacciones químicas que transforman a </a:t>
            </a:r>
            <a:r>
              <a:rPr lang="es-ES_tradnl" sz="6400" b="1" dirty="0">
                <a:latin typeface="Arial" pitchFamily="34" charset="0"/>
                <a:cs typeface="Arial" pitchFamily="34" charset="0"/>
              </a:rPr>
              <a:t>los</a:t>
            </a:r>
            <a:r>
              <a:rPr lang="es-ES_tradnl" sz="6400" b="1" dirty="0">
                <a:effectLst>
                  <a:outerShdw blurRad="38100" dist="38100" dir="2700000" algn="tl">
                    <a:srgbClr val="000000"/>
                  </a:outerShdw>
                </a:effectLst>
                <a:latin typeface="Arial" pitchFamily="34" charset="0"/>
                <a:cs typeface="Arial" pitchFamily="34" charset="0"/>
              </a:rPr>
              <a:t> fármacos en el organismo</a:t>
            </a:r>
            <a:endParaRPr lang="es-ES" sz="6400" b="1" dirty="0">
              <a:effectLst>
                <a:outerShdw blurRad="38100" dist="38100" dir="2700000" algn="tl">
                  <a:srgbClr val="000000"/>
                </a:outerShdw>
              </a:effectLst>
              <a:latin typeface="Arial" pitchFamily="34" charset="0"/>
              <a:cs typeface="Arial" pitchFamily="34" charset="0"/>
            </a:endParaRPr>
          </a:p>
        </p:txBody>
      </p:sp>
      <p:sp>
        <p:nvSpPr>
          <p:cNvPr id="19461" name="Text Box 5"/>
          <p:cNvSpPr txBox="1">
            <a:spLocks noChangeArrowheads="1"/>
          </p:cNvSpPr>
          <p:nvPr/>
        </p:nvSpPr>
        <p:spPr bwMode="auto">
          <a:xfrm>
            <a:off x="1954213" y="4943475"/>
            <a:ext cx="2109152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_tradnl" altLang="es-ES" sz="6400" b="1">
                <a:latin typeface="Arial" panose="020B0604020202020204" pitchFamily="34" charset="0"/>
                <a:cs typeface="Arial" panose="020B0604020202020204" pitchFamily="34" charset="0"/>
              </a:rPr>
              <a:t>Los fármacos se eliminan del organismo por dos mecanismos fundamentales: </a:t>
            </a:r>
            <a:r>
              <a:rPr lang="es-ES_tradnl" altLang="es-ES" sz="6400" b="1" u="sng">
                <a:latin typeface="Arial" panose="020B0604020202020204" pitchFamily="34" charset="0"/>
                <a:cs typeface="Arial" panose="020B0604020202020204" pitchFamily="34" charset="0"/>
              </a:rPr>
              <a:t>metabolismo hepático y excreción renal</a:t>
            </a:r>
            <a:endParaRPr lang="es-ES" altLang="es-ES" sz="6400" b="1" u="sng">
              <a:latin typeface="Arial" panose="020B0604020202020204" pitchFamily="34" charset="0"/>
              <a:cs typeface="Arial" panose="020B0604020202020204" pitchFamily="34" charset="0"/>
            </a:endParaRPr>
          </a:p>
        </p:txBody>
      </p:sp>
      <p:sp>
        <p:nvSpPr>
          <p:cNvPr id="32772" name="Text Box 8"/>
          <p:cNvSpPr txBox="1">
            <a:spLocks noChangeArrowheads="1"/>
          </p:cNvSpPr>
          <p:nvPr/>
        </p:nvSpPr>
        <p:spPr bwMode="auto">
          <a:xfrm>
            <a:off x="3411538" y="8577263"/>
            <a:ext cx="18805525"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6400" b="1"/>
              <a:t>MEDIANTE EL METABOLISMO LOS FÁRMACOS SE TRANSFORMAN, EN SUSTANCIAS MÁS POLARES, MÁS HIDROSOLUBLES Y POR TANTO MAS FACILMENTE EXCRETABLES </a:t>
            </a:r>
            <a:endParaRPr lang="es-ES" altLang="es-ES" sz="6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3000" fill="hold" grpId="0" nodeType="afterEffect">
                                  <p:stCondLst>
                                    <p:cond delay="0"/>
                                  </p:stCondLst>
                                  <p:childTnLst>
                                    <p:animClr clrSpc="hsl" dir="cw">
                                      <p:cBhvr override="childStyle">
                                        <p:cTn id="6" dur="5000" fill="hold"/>
                                        <p:tgtEl>
                                          <p:spTgt spid="19461"/>
                                        </p:tgtEl>
                                        <p:attrNameLst>
                                          <p:attrName>style.color</p:attrName>
                                        </p:attrNameLst>
                                      </p:cBhvr>
                                      <p:by>
                                        <p:hsl h="7200000" s="0" l="0"/>
                                      </p:by>
                                    </p:animClr>
                                    <p:animClr clrSpc="hsl" dir="cw">
                                      <p:cBhvr>
                                        <p:cTn id="7" dur="5000" fill="hold"/>
                                        <p:tgtEl>
                                          <p:spTgt spid="19461"/>
                                        </p:tgtEl>
                                        <p:attrNameLst>
                                          <p:attrName>fillcolor</p:attrName>
                                        </p:attrNameLst>
                                      </p:cBhvr>
                                      <p:by>
                                        <p:hsl h="7200000" s="0" l="0"/>
                                      </p:by>
                                    </p:animClr>
                                    <p:animClr clrSpc="hsl" dir="cw">
                                      <p:cBhvr>
                                        <p:cTn id="8" dur="5000" fill="hold"/>
                                        <p:tgtEl>
                                          <p:spTgt spid="19461"/>
                                        </p:tgtEl>
                                        <p:attrNameLst>
                                          <p:attrName>stroke.color</p:attrName>
                                        </p:attrNameLst>
                                      </p:cBhvr>
                                      <p:by>
                                        <p:hsl h="7200000" s="0" l="0"/>
                                      </p:by>
                                    </p:animClr>
                                    <p:set>
                                      <p:cBhvr>
                                        <p:cTn id="9" dur="5000" fill="hold"/>
                                        <p:tgtEl>
                                          <p:spTgt spid="194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295525" y="828675"/>
            <a:ext cx="206025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_tradnl" altLang="es-ES" sz="5600" b="1">
                <a:latin typeface="Arial" panose="020B0604020202020204" pitchFamily="34" charset="0"/>
                <a:cs typeface="Arial" panose="020B0604020202020204" pitchFamily="34" charset="0"/>
              </a:rPr>
              <a:t>REACCIONES METABÓLICAS DE FASE I (NO SINTÉTICAS)</a:t>
            </a:r>
            <a:endParaRPr lang="es-ES" altLang="es-ES" sz="5600" b="1">
              <a:latin typeface="Arial" panose="020B0604020202020204" pitchFamily="34" charset="0"/>
              <a:cs typeface="Arial" panose="020B0604020202020204" pitchFamily="34" charset="0"/>
            </a:endParaRPr>
          </a:p>
        </p:txBody>
      </p:sp>
      <p:sp>
        <p:nvSpPr>
          <p:cNvPr id="33795" name="Text Box 5"/>
          <p:cNvSpPr txBox="1">
            <a:spLocks noChangeArrowheads="1"/>
          </p:cNvSpPr>
          <p:nvPr/>
        </p:nvSpPr>
        <p:spPr bwMode="auto">
          <a:xfrm>
            <a:off x="838200" y="2746375"/>
            <a:ext cx="2247582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ct val="50000"/>
              </a:spcBef>
            </a:pPr>
            <a:r>
              <a:rPr lang="es-ES_tradnl" altLang="es-ES" sz="6000" b="1" u="sng">
                <a:latin typeface="Arial" panose="020B0604020202020204" pitchFamily="34" charset="0"/>
                <a:cs typeface="Arial" panose="020B0604020202020204" pitchFamily="34" charset="0"/>
              </a:rPr>
              <a:t>Reacciones de oxidación y reducción </a:t>
            </a:r>
            <a:r>
              <a:rPr lang="es-ES_tradnl" altLang="es-ES" sz="5600" b="1" u="sng">
                <a:latin typeface="Arial" panose="020B0604020202020204" pitchFamily="34" charset="0"/>
                <a:cs typeface="Arial" panose="020B0604020202020204" pitchFamily="34" charset="0"/>
              </a:rPr>
              <a:t>:</a:t>
            </a:r>
            <a:r>
              <a:rPr lang="es-ES_tradnl" altLang="es-ES" sz="5600">
                <a:latin typeface="Arial" panose="020B0604020202020204" pitchFamily="34" charset="0"/>
                <a:cs typeface="Arial" panose="020B0604020202020204" pitchFamily="34" charset="0"/>
              </a:rPr>
              <a:t> Por oxidasas y reductasas del sistema microsomal hepático (citocromo P450). Estas enzimas son inespecíficas. Los fármacos afectados por este proceso no siempre se inactivan, pueden transformarse en metabolitos activos o tóxicos.</a:t>
            </a:r>
            <a:endParaRPr lang="es-ES" altLang="es-ES" sz="5600">
              <a:latin typeface="Arial" panose="020B0604020202020204" pitchFamily="34" charset="0"/>
              <a:cs typeface="Arial" panose="020B0604020202020204" pitchFamily="34" charset="0"/>
            </a:endParaRPr>
          </a:p>
        </p:txBody>
      </p:sp>
      <p:sp>
        <p:nvSpPr>
          <p:cNvPr id="33796" name="Text Box 6"/>
          <p:cNvSpPr txBox="1">
            <a:spLocks noChangeArrowheads="1"/>
          </p:cNvSpPr>
          <p:nvPr/>
        </p:nvSpPr>
        <p:spPr bwMode="auto">
          <a:xfrm>
            <a:off x="838200" y="8753475"/>
            <a:ext cx="22374225" cy="336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ct val="50000"/>
              </a:spcBef>
            </a:pPr>
            <a:r>
              <a:rPr lang="es-ES_tradnl" altLang="es-ES" sz="6000" b="1" u="sng">
                <a:latin typeface="Arial" panose="020B0604020202020204" pitchFamily="34" charset="0"/>
                <a:cs typeface="Arial" panose="020B0604020202020204" pitchFamily="34" charset="0"/>
              </a:rPr>
              <a:t>Reacciones de hidrólisis:</a:t>
            </a:r>
            <a:r>
              <a:rPr lang="es-ES_tradnl" altLang="es-ES" sz="6000">
                <a:latin typeface="Arial" panose="020B0604020202020204" pitchFamily="34" charset="0"/>
                <a:cs typeface="Arial" panose="020B0604020202020204" pitchFamily="34" charset="0"/>
              </a:rPr>
              <a:t> </a:t>
            </a:r>
            <a:r>
              <a:rPr lang="es-ES_tradnl" altLang="es-ES" sz="5600">
                <a:latin typeface="Arial" panose="020B0604020202020204" pitchFamily="34" charset="0"/>
                <a:cs typeface="Arial" panose="020B0604020202020204" pitchFamily="34" charset="0"/>
              </a:rPr>
              <a:t>Llevada a cabo por enzimas no microsomales del tubo digestivo, el hígado y el plasma:  esterasas, peptidasas e hidroxilasas. </a:t>
            </a:r>
            <a:endParaRPr lang="es-ES" altLang="es-ES" sz="56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440113" y="188913"/>
            <a:ext cx="19338925"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_tradnl" altLang="es-ES" sz="5600" b="1" u="sng">
                <a:latin typeface="Arial" panose="020B0604020202020204" pitchFamily="34" charset="0"/>
                <a:cs typeface="Arial" panose="020B0604020202020204" pitchFamily="34" charset="0"/>
              </a:rPr>
              <a:t>REACCIONES METABÓLICAS DE FASE II (SINTÉTICAS)</a:t>
            </a:r>
            <a:endParaRPr lang="es-ES" altLang="es-ES" sz="5600" b="1" u="sng">
              <a:latin typeface="Arial" panose="020B0604020202020204" pitchFamily="34" charset="0"/>
              <a:cs typeface="Arial" panose="020B0604020202020204" pitchFamily="34" charset="0"/>
            </a:endParaRPr>
          </a:p>
        </p:txBody>
      </p:sp>
      <p:sp>
        <p:nvSpPr>
          <p:cNvPr id="34819" name="Text Box 6"/>
          <p:cNvSpPr txBox="1">
            <a:spLocks noChangeArrowheads="1"/>
          </p:cNvSpPr>
          <p:nvPr/>
        </p:nvSpPr>
        <p:spPr bwMode="auto">
          <a:xfrm>
            <a:off x="687388" y="1644650"/>
            <a:ext cx="22791737"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50000"/>
              </a:spcBef>
            </a:pPr>
            <a:r>
              <a:rPr lang="es-ES_tradnl" altLang="es-ES" sz="5600">
                <a:latin typeface="Arial" panose="020B0604020202020204" pitchFamily="34" charset="0"/>
                <a:cs typeface="Arial" panose="020B0604020202020204" pitchFamily="34" charset="0"/>
              </a:rPr>
              <a:t>El fármaco o metabolito producido por la fase I se conjuga con un sustrato endógeno como el ácido glucurónico, un aminoácido o ión sulfato. Ocurre fundamentalmente en el hígado pero puede ocurrir también en el intestino. </a:t>
            </a:r>
            <a:r>
              <a:rPr lang="es-ES_tradnl" altLang="es-ES" sz="5600" b="1">
                <a:latin typeface="Arial" panose="020B0604020202020204" pitchFamily="34" charset="0"/>
                <a:cs typeface="Arial" panose="020B0604020202020204" pitchFamily="34" charset="0"/>
              </a:rPr>
              <a:t>Los metabolitos resultantes son inactivos y mas polares y se excretan más fácilmente por el riñón o través del hígado por la bilis.</a:t>
            </a:r>
            <a:endParaRPr lang="es-ES" altLang="es-ES" sz="5600" b="1">
              <a:latin typeface="Arial" panose="020B0604020202020204" pitchFamily="34" charset="0"/>
              <a:cs typeface="Arial" panose="020B0604020202020204" pitchFamily="34" charset="0"/>
            </a:endParaRPr>
          </a:p>
        </p:txBody>
      </p:sp>
      <p:sp>
        <p:nvSpPr>
          <p:cNvPr id="34820" name="Text Box 7"/>
          <p:cNvSpPr txBox="1">
            <a:spLocks noChangeArrowheads="1"/>
          </p:cNvSpPr>
          <p:nvPr/>
        </p:nvSpPr>
        <p:spPr bwMode="auto">
          <a:xfrm>
            <a:off x="4783138" y="7189788"/>
            <a:ext cx="1752123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6400" b="1">
                <a:latin typeface="Arial" panose="020B0604020202020204" pitchFamily="34" charset="0"/>
                <a:cs typeface="Arial" panose="020B0604020202020204" pitchFamily="34" charset="0"/>
              </a:rPr>
              <a:t>Reacciones de conjugación más frecuentes</a:t>
            </a:r>
            <a:endParaRPr lang="es-ES" altLang="es-ES" sz="6400" b="1">
              <a:latin typeface="Arial" panose="020B0604020202020204" pitchFamily="34" charset="0"/>
              <a:cs typeface="Arial" panose="020B0604020202020204" pitchFamily="34" charset="0"/>
            </a:endParaRPr>
          </a:p>
        </p:txBody>
      </p:sp>
      <p:sp>
        <p:nvSpPr>
          <p:cNvPr id="34821" name="Text Box 8"/>
          <p:cNvSpPr txBox="1">
            <a:spLocks noChangeArrowheads="1"/>
          </p:cNvSpPr>
          <p:nvPr/>
        </p:nvSpPr>
        <p:spPr bwMode="auto">
          <a:xfrm>
            <a:off x="7096125" y="8385175"/>
            <a:ext cx="12517438" cy="62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Tx/>
              <a:buChar char="•"/>
            </a:pPr>
            <a:r>
              <a:rPr lang="es-ES_tradnl" altLang="es-ES" sz="6400">
                <a:latin typeface="Arial" panose="020B0604020202020204" pitchFamily="34" charset="0"/>
                <a:cs typeface="Arial" panose="020B0604020202020204" pitchFamily="34" charset="0"/>
              </a:rPr>
              <a:t> Glucuronoconjugación</a:t>
            </a:r>
          </a:p>
          <a:p>
            <a:pPr>
              <a:buFontTx/>
              <a:buChar char="•"/>
            </a:pPr>
            <a:r>
              <a:rPr lang="es-ES_tradnl" altLang="es-ES" sz="6400">
                <a:latin typeface="Arial" panose="020B0604020202020204" pitchFamily="34" charset="0"/>
                <a:cs typeface="Arial" panose="020B0604020202020204" pitchFamily="34" charset="0"/>
              </a:rPr>
              <a:t> Acetilación</a:t>
            </a:r>
          </a:p>
          <a:p>
            <a:pPr>
              <a:buFontTx/>
              <a:buChar char="•"/>
            </a:pPr>
            <a:r>
              <a:rPr lang="es-ES_tradnl" altLang="es-ES" sz="6400">
                <a:latin typeface="Arial" panose="020B0604020202020204" pitchFamily="34" charset="0"/>
                <a:cs typeface="Arial" panose="020B0604020202020204" pitchFamily="34" charset="0"/>
              </a:rPr>
              <a:t> Sulfoconjugación</a:t>
            </a:r>
          </a:p>
          <a:p>
            <a:pPr>
              <a:buFontTx/>
              <a:buChar char="•"/>
            </a:pPr>
            <a:r>
              <a:rPr lang="es-ES_tradnl" altLang="es-ES" sz="6400">
                <a:latin typeface="Arial" panose="020B0604020202020204" pitchFamily="34" charset="0"/>
                <a:cs typeface="Arial" panose="020B0604020202020204" pitchFamily="34" charset="0"/>
              </a:rPr>
              <a:t> Metilación</a:t>
            </a:r>
          </a:p>
          <a:p>
            <a:pPr>
              <a:buFontTx/>
              <a:buChar char="•"/>
            </a:pPr>
            <a:r>
              <a:rPr lang="es-ES_tradnl" altLang="es-ES" sz="6400">
                <a:latin typeface="Arial" panose="020B0604020202020204" pitchFamily="34" charset="0"/>
                <a:cs typeface="Arial" panose="020B0604020202020204" pitchFamily="34" charset="0"/>
              </a:rPr>
              <a:t> Conjugación con un aminoácido</a:t>
            </a:r>
            <a:br>
              <a:rPr lang="es-ES_tradnl" altLang="es-ES" sz="6400">
                <a:latin typeface="Arial" panose="020B0604020202020204" pitchFamily="34" charset="0"/>
                <a:cs typeface="Arial" panose="020B0604020202020204" pitchFamily="34" charset="0"/>
              </a:rPr>
            </a:br>
            <a:endParaRPr lang="es-ES" altLang="es-ES" sz="6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4802188" y="1104900"/>
            <a:ext cx="14817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s-ES" altLang="es-ES"/>
          </a:p>
        </p:txBody>
      </p:sp>
      <p:pic>
        <p:nvPicPr>
          <p:cNvPr id="35843" name="Picture 7" descr="BOD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1436688"/>
            <a:ext cx="5715000" cy="1085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8"/>
          <p:cNvSpPr txBox="1">
            <a:spLocks noChangeArrowheads="1"/>
          </p:cNvSpPr>
          <p:nvPr/>
        </p:nvSpPr>
        <p:spPr bwMode="auto">
          <a:xfrm>
            <a:off x="-469900" y="2781300"/>
            <a:ext cx="82550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a:t>Profármaco inactivo</a:t>
            </a:r>
            <a:endParaRPr lang="es-ES" altLang="es-ES" sz="6400"/>
          </a:p>
        </p:txBody>
      </p:sp>
      <p:sp>
        <p:nvSpPr>
          <p:cNvPr id="35845" name="Text Box 9"/>
          <p:cNvSpPr txBox="1">
            <a:spLocks noChangeArrowheads="1"/>
          </p:cNvSpPr>
          <p:nvPr/>
        </p:nvSpPr>
        <p:spPr bwMode="auto">
          <a:xfrm>
            <a:off x="6778625" y="5343525"/>
            <a:ext cx="3560763"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solidFill>
                  <a:srgbClr val="080808"/>
                </a:solidFill>
              </a:rPr>
              <a:t>Fármaco activo</a:t>
            </a:r>
            <a:endParaRPr lang="es-ES" altLang="es-ES" sz="6400" b="1">
              <a:solidFill>
                <a:srgbClr val="080808"/>
              </a:solidFill>
            </a:endParaRPr>
          </a:p>
        </p:txBody>
      </p:sp>
      <p:sp>
        <p:nvSpPr>
          <p:cNvPr id="35846" name="Text Box 10"/>
          <p:cNvSpPr txBox="1">
            <a:spLocks noChangeArrowheads="1"/>
          </p:cNvSpPr>
          <p:nvPr/>
        </p:nvSpPr>
        <p:spPr bwMode="auto">
          <a:xfrm>
            <a:off x="469900" y="10956925"/>
            <a:ext cx="4754563"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t>Metabolito inactivo</a:t>
            </a:r>
            <a:endParaRPr lang="es-ES" altLang="es-ES" sz="6400" b="1"/>
          </a:p>
        </p:txBody>
      </p:sp>
      <p:sp>
        <p:nvSpPr>
          <p:cNvPr id="35847" name="Text Box 11"/>
          <p:cNvSpPr txBox="1">
            <a:spLocks noChangeArrowheads="1"/>
          </p:cNvSpPr>
          <p:nvPr/>
        </p:nvSpPr>
        <p:spPr bwMode="auto">
          <a:xfrm>
            <a:off x="4579938" y="10998200"/>
            <a:ext cx="6411912"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t>Metabolito con actividad farmacológica</a:t>
            </a:r>
            <a:endParaRPr lang="es-ES" altLang="es-ES" sz="6400" b="1"/>
          </a:p>
        </p:txBody>
      </p:sp>
      <p:sp>
        <p:nvSpPr>
          <p:cNvPr id="35848" name="Text Box 12"/>
          <p:cNvSpPr txBox="1">
            <a:spLocks noChangeArrowheads="1"/>
          </p:cNvSpPr>
          <p:nvPr/>
        </p:nvSpPr>
        <p:spPr bwMode="auto">
          <a:xfrm>
            <a:off x="10525125" y="11512550"/>
            <a:ext cx="452755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t>Metabolito tóxico</a:t>
            </a:r>
            <a:endParaRPr lang="es-ES" altLang="es-ES" sz="6400" b="1"/>
          </a:p>
        </p:txBody>
      </p:sp>
      <p:sp>
        <p:nvSpPr>
          <p:cNvPr id="35849" name="Text Box 13"/>
          <p:cNvSpPr txBox="1">
            <a:spLocks noChangeArrowheads="1"/>
          </p:cNvSpPr>
          <p:nvPr/>
        </p:nvSpPr>
        <p:spPr bwMode="auto">
          <a:xfrm>
            <a:off x="0" y="339725"/>
            <a:ext cx="13450888" cy="1169988"/>
          </a:xfrm>
          <a:prstGeom prst="rect">
            <a:avLst/>
          </a:prstGeom>
          <a:solidFill>
            <a:schemeClr val="bg1"/>
          </a:solidFill>
          <a:ln w="28575">
            <a:solidFill>
              <a:schemeClr val="tx1"/>
            </a:solidFill>
            <a:miter lim="800000"/>
            <a:headEnd/>
            <a:tailEnd/>
          </a:ln>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t>RESULTADOS DEL METABOLISMO</a:t>
            </a:r>
            <a:endParaRPr lang="es-ES" altLang="es-ES" sz="6400" b="1"/>
          </a:p>
        </p:txBody>
      </p:sp>
      <p:pic>
        <p:nvPicPr>
          <p:cNvPr id="35850"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7463" y="31750"/>
            <a:ext cx="10136187" cy="1154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101725" y="844550"/>
            <a:ext cx="14963775"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6400" b="1" u="sng">
                <a:latin typeface="Arial" panose="020B0604020202020204" pitchFamily="34" charset="0"/>
                <a:cs typeface="Arial" panose="020B0604020202020204" pitchFamily="34" charset="0"/>
              </a:rPr>
              <a:t>FACTORES QUE DETERMINAN CAMBIOS EN EL METABOLISMO</a:t>
            </a:r>
            <a:endParaRPr lang="es-ES" altLang="es-ES" sz="6400" b="1" u="sng">
              <a:latin typeface="Arial" panose="020B0604020202020204" pitchFamily="34" charset="0"/>
              <a:cs typeface="Arial" panose="020B0604020202020204" pitchFamily="34" charset="0"/>
            </a:endParaRPr>
          </a:p>
        </p:txBody>
      </p:sp>
      <p:sp>
        <p:nvSpPr>
          <p:cNvPr id="36867" name="Text Box 5"/>
          <p:cNvSpPr txBox="1">
            <a:spLocks noChangeArrowheads="1"/>
          </p:cNvSpPr>
          <p:nvPr/>
        </p:nvSpPr>
        <p:spPr bwMode="auto">
          <a:xfrm>
            <a:off x="1101725" y="4216400"/>
            <a:ext cx="14295438" cy="756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spcBef>
                <a:spcPct val="50000"/>
              </a:spcBef>
              <a:buFontTx/>
              <a:buChar char="•"/>
            </a:pPr>
            <a:r>
              <a:rPr lang="es-ES_tradnl" altLang="es-ES" sz="6400" b="1">
                <a:latin typeface="Arial" panose="020B0604020202020204" pitchFamily="34" charset="0"/>
                <a:cs typeface="Arial" panose="020B0604020202020204" pitchFamily="34" charset="0"/>
              </a:rPr>
              <a:t> Edad</a:t>
            </a:r>
          </a:p>
          <a:p>
            <a:pPr>
              <a:lnSpc>
                <a:spcPct val="150000"/>
              </a:lnSpc>
              <a:spcBef>
                <a:spcPct val="50000"/>
              </a:spcBef>
              <a:buFontTx/>
              <a:buChar char="•"/>
            </a:pPr>
            <a:r>
              <a:rPr lang="es-ES_tradnl" altLang="es-ES" sz="6400" b="1">
                <a:latin typeface="Arial" panose="020B0604020202020204" pitchFamily="34" charset="0"/>
                <a:cs typeface="Arial" panose="020B0604020202020204" pitchFamily="34" charset="0"/>
              </a:rPr>
              <a:t> Factores genéticos</a:t>
            </a:r>
          </a:p>
          <a:p>
            <a:pPr>
              <a:lnSpc>
                <a:spcPct val="150000"/>
              </a:lnSpc>
              <a:spcBef>
                <a:spcPct val="50000"/>
              </a:spcBef>
              <a:buFontTx/>
              <a:buChar char="•"/>
            </a:pPr>
            <a:r>
              <a:rPr lang="es-ES_tradnl" altLang="es-ES" sz="6400" b="1">
                <a:latin typeface="Arial" panose="020B0604020202020204" pitchFamily="34" charset="0"/>
                <a:cs typeface="Arial" panose="020B0604020202020204" pitchFamily="34" charset="0"/>
              </a:rPr>
              <a:t> Inducción e inhibición enzimática</a:t>
            </a:r>
          </a:p>
          <a:p>
            <a:pPr>
              <a:lnSpc>
                <a:spcPct val="150000"/>
              </a:lnSpc>
              <a:spcBef>
                <a:spcPct val="50000"/>
              </a:spcBef>
            </a:pPr>
            <a:endParaRPr lang="es-ES" altLang="es-ES" sz="6400" b="1">
              <a:latin typeface="Arial" panose="020B0604020202020204" pitchFamily="34" charset="0"/>
              <a:cs typeface="Arial" panose="020B0604020202020204" pitchFamily="34" charset="0"/>
            </a:endParaRPr>
          </a:p>
        </p:txBody>
      </p:sp>
      <p:pic>
        <p:nvPicPr>
          <p:cNvPr id="36868"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00" y="2554288"/>
            <a:ext cx="8012113" cy="1136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Flecha derecha"/>
          <p:cNvSpPr/>
          <p:nvPr/>
        </p:nvSpPr>
        <p:spPr>
          <a:xfrm>
            <a:off x="15086013" y="8747125"/>
            <a:ext cx="979487" cy="750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6870" name="Picture 4"/>
          <p:cNvPicPr>
            <a:picLocks noChangeAspect="1" noChangeArrowheads="1"/>
          </p:cNvPicPr>
          <p:nvPr/>
        </p:nvPicPr>
        <p:blipFill>
          <a:blip r:embed="rId4">
            <a:extLst>
              <a:ext uri="{28A0092B-C50C-407E-A947-70E740481C1C}">
                <a14:useLocalDpi xmlns:a14="http://schemas.microsoft.com/office/drawing/2010/main" val="0"/>
              </a:ext>
            </a:extLst>
          </a:blip>
          <a:srcRect t="38420" b="33838"/>
          <a:stretch>
            <a:fillRect/>
          </a:stretch>
        </p:blipFill>
        <p:spPr bwMode="auto">
          <a:xfrm>
            <a:off x="4389438" y="3286125"/>
            <a:ext cx="5143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081213" y="404813"/>
            <a:ext cx="89789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5600" b="1" u="sng">
                <a:solidFill>
                  <a:srgbClr val="FF0000"/>
                </a:solidFill>
                <a:latin typeface="Arial" panose="020B0604020202020204" pitchFamily="34" charset="0"/>
                <a:cs typeface="Arial" panose="020B0604020202020204" pitchFamily="34" charset="0"/>
              </a:rPr>
              <a:t>EXCRECIÓN</a:t>
            </a:r>
            <a:endParaRPr lang="es-ES" altLang="es-ES" sz="5600" b="1" u="sng">
              <a:solidFill>
                <a:srgbClr val="FF0000"/>
              </a:solidFill>
              <a:latin typeface="Arial" panose="020B0604020202020204" pitchFamily="34" charset="0"/>
              <a:cs typeface="Arial" panose="020B0604020202020204" pitchFamily="34" charset="0"/>
            </a:endParaRPr>
          </a:p>
        </p:txBody>
      </p:sp>
      <p:pic>
        <p:nvPicPr>
          <p:cNvPr id="37891" name="Picture 4" descr="Vias de eliminación"/>
          <p:cNvPicPr>
            <a:picLocks noChangeAspect="1" noChangeArrowheads="1"/>
          </p:cNvPicPr>
          <p:nvPr/>
        </p:nvPicPr>
        <p:blipFill>
          <a:blip r:embed="rId2">
            <a:extLst>
              <a:ext uri="{28A0092B-C50C-407E-A947-70E740481C1C}">
                <a14:useLocalDpi xmlns:a14="http://schemas.microsoft.com/office/drawing/2010/main" val="0"/>
              </a:ext>
            </a:extLst>
          </a:blip>
          <a:srcRect l="5428" b="12798"/>
          <a:stretch>
            <a:fillRect/>
          </a:stretch>
        </p:blipFill>
        <p:spPr bwMode="auto">
          <a:xfrm>
            <a:off x="15422563" y="636588"/>
            <a:ext cx="8794750" cy="1197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p:cNvSpPr txBox="1">
            <a:spLocks noChangeArrowheads="1"/>
          </p:cNvSpPr>
          <p:nvPr/>
        </p:nvSpPr>
        <p:spPr bwMode="auto">
          <a:xfrm>
            <a:off x="193675" y="5505450"/>
            <a:ext cx="15965488"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_tradnl" altLang="es-ES" sz="5600" b="1" u="sng">
                <a:latin typeface="Arial" panose="020B0604020202020204" pitchFamily="34" charset="0"/>
                <a:cs typeface="Arial" panose="020B0604020202020204" pitchFamily="34" charset="0"/>
              </a:rPr>
              <a:t>VÍAS DE ELIMINACIÓN: </a:t>
            </a:r>
            <a:endParaRPr lang="es-ES" altLang="es-ES" sz="5600" b="1" u="sng">
              <a:latin typeface="Arial" panose="020B0604020202020204" pitchFamily="34" charset="0"/>
              <a:cs typeface="Arial" panose="020B0604020202020204" pitchFamily="34" charset="0"/>
            </a:endParaRPr>
          </a:p>
        </p:txBody>
      </p:sp>
      <p:sp>
        <p:nvSpPr>
          <p:cNvPr id="6" name="Text Box 7"/>
          <p:cNvSpPr txBox="1">
            <a:spLocks noChangeArrowheads="1"/>
          </p:cNvSpPr>
          <p:nvPr/>
        </p:nvSpPr>
        <p:spPr bwMode="auto">
          <a:xfrm>
            <a:off x="193675" y="7326313"/>
            <a:ext cx="14954250" cy="613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685800" indent="-685800">
              <a:lnSpc>
                <a:spcPct val="90000"/>
              </a:lnSpc>
              <a:spcBef>
                <a:spcPct val="50000"/>
              </a:spcBef>
              <a:buFont typeface="Wingdings" pitchFamily="2" charset="2"/>
              <a:buChar char="ü"/>
              <a:defRPr/>
            </a:pPr>
            <a:r>
              <a:rPr lang="es-ES_tradnl" sz="5600" b="1" u="sng" dirty="0" smtClean="0">
                <a:latin typeface="Arial" pitchFamily="34" charset="0"/>
                <a:cs typeface="Arial" pitchFamily="34" charset="0"/>
              </a:rPr>
              <a:t>RENAL</a:t>
            </a:r>
            <a:r>
              <a:rPr lang="es-ES_tradnl" sz="5600" dirty="0" smtClean="0">
                <a:latin typeface="Arial" pitchFamily="34" charset="0"/>
                <a:cs typeface="Arial" pitchFamily="34" charset="0"/>
              </a:rPr>
              <a:t>:</a:t>
            </a:r>
          </a:p>
          <a:p>
            <a:pPr>
              <a:lnSpc>
                <a:spcPct val="90000"/>
              </a:lnSpc>
              <a:spcBef>
                <a:spcPct val="50000"/>
              </a:spcBef>
              <a:buFontTx/>
              <a:buChar char="•"/>
              <a:defRPr/>
            </a:pPr>
            <a:r>
              <a:rPr lang="es-ES_tradnl" sz="5600" dirty="0" smtClean="0">
                <a:latin typeface="Arial" pitchFamily="34" charset="0"/>
                <a:cs typeface="Arial" pitchFamily="34" charset="0"/>
              </a:rPr>
              <a:t> </a:t>
            </a:r>
            <a:r>
              <a:rPr lang="es-ES_tradnl" sz="5600" b="1" dirty="0" smtClean="0">
                <a:latin typeface="Arial" pitchFamily="34" charset="0"/>
                <a:cs typeface="Arial" pitchFamily="34" charset="0"/>
              </a:rPr>
              <a:t>Filtración glomerular</a:t>
            </a:r>
          </a:p>
          <a:p>
            <a:pPr>
              <a:lnSpc>
                <a:spcPct val="90000"/>
              </a:lnSpc>
              <a:spcBef>
                <a:spcPct val="50000"/>
              </a:spcBef>
              <a:buFontTx/>
              <a:buChar char="•"/>
              <a:defRPr/>
            </a:pPr>
            <a:r>
              <a:rPr lang="es-ES_tradnl" sz="5600" b="1" dirty="0" smtClean="0">
                <a:latin typeface="Arial" pitchFamily="34" charset="0"/>
                <a:cs typeface="Arial" pitchFamily="34" charset="0"/>
              </a:rPr>
              <a:t> Secreción tubular activa </a:t>
            </a:r>
          </a:p>
          <a:p>
            <a:pPr>
              <a:lnSpc>
                <a:spcPct val="90000"/>
              </a:lnSpc>
              <a:spcBef>
                <a:spcPct val="50000"/>
              </a:spcBef>
              <a:buFontTx/>
              <a:buChar char="•"/>
              <a:defRPr/>
            </a:pPr>
            <a:r>
              <a:rPr lang="es-ES_tradnl" sz="5600" b="1" u="sng" dirty="0" smtClean="0">
                <a:latin typeface="Arial" pitchFamily="34" charset="0"/>
                <a:cs typeface="Arial" pitchFamily="34" charset="0"/>
              </a:rPr>
              <a:t> Reabsorción tubular pasiva</a:t>
            </a:r>
            <a:r>
              <a:rPr lang="es-ES_tradnl" sz="5600" dirty="0" smtClean="0">
                <a:latin typeface="Arial" pitchFamily="34" charset="0"/>
                <a:cs typeface="Arial" pitchFamily="34" charset="0"/>
              </a:rPr>
              <a:t>: Se reabsorbe la forma no ionizada de ácidos o bases. Es un proceso </a:t>
            </a:r>
            <a:r>
              <a:rPr lang="es-ES_tradnl" sz="5600" dirty="0" err="1" smtClean="0">
                <a:latin typeface="Arial" pitchFamily="34" charset="0"/>
                <a:cs typeface="Arial" pitchFamily="34" charset="0"/>
              </a:rPr>
              <a:t>Ph</a:t>
            </a:r>
            <a:r>
              <a:rPr lang="es-ES_tradnl" sz="5600" dirty="0" smtClean="0">
                <a:latin typeface="Arial" pitchFamily="34" charset="0"/>
                <a:cs typeface="Arial" pitchFamily="34" charset="0"/>
              </a:rPr>
              <a:t> dependiente</a:t>
            </a:r>
            <a:r>
              <a:rPr lang="es-ES_tradnl" sz="5600" dirty="0" smtClean="0">
                <a:solidFill>
                  <a:srgbClr val="FFFF00"/>
                </a:solidFill>
                <a:latin typeface="Arial" pitchFamily="34" charset="0"/>
                <a:cs typeface="Arial" pitchFamily="34" charset="0"/>
              </a:rPr>
              <a:t>:</a:t>
            </a:r>
          </a:p>
        </p:txBody>
      </p:sp>
      <p:sp>
        <p:nvSpPr>
          <p:cNvPr id="37894" name="Text Box 5"/>
          <p:cNvSpPr txBox="1">
            <a:spLocks noChangeArrowheads="1"/>
          </p:cNvSpPr>
          <p:nvPr/>
        </p:nvSpPr>
        <p:spPr bwMode="auto">
          <a:xfrm>
            <a:off x="149225" y="1477963"/>
            <a:ext cx="14335125"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5600" b="1">
                <a:latin typeface="Arial" panose="020B0604020202020204" pitchFamily="34" charset="0"/>
                <a:cs typeface="Arial" panose="020B0604020202020204" pitchFamily="34" charset="0"/>
              </a:rPr>
              <a:t>Proceso mediante el cual un fármaco o metabolito se elimina del organismo sin que se modifique mas su estructura.</a:t>
            </a:r>
            <a:endParaRPr lang="es-ES" altLang="es-ES" sz="56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0"/>
            <a:ext cx="8670925" cy="135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8"/>
          <p:cNvSpPr>
            <a:spLocks noChangeArrowheads="1"/>
          </p:cNvSpPr>
          <p:nvPr/>
        </p:nvSpPr>
        <p:spPr bwMode="auto">
          <a:xfrm>
            <a:off x="8809038" y="781050"/>
            <a:ext cx="14812962" cy="8064500"/>
          </a:xfrm>
          <a:prstGeom prst="rect">
            <a:avLst/>
          </a:prstGeom>
          <a:noFill/>
          <a:ln w="5715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indent="0">
              <a:lnSpc>
                <a:spcPct val="160000"/>
              </a:lnSpc>
            </a:pPr>
            <a:r>
              <a:rPr lang="es-ES_tradnl" altLang="es-ES" sz="6400" b="1">
                <a:latin typeface="Arial" panose="020B0604020202020204" pitchFamily="34" charset="0"/>
                <a:cs typeface="Arial" panose="020B0604020202020204" pitchFamily="34" charset="0"/>
              </a:rPr>
              <a:t>Orina alcalina</a:t>
            </a:r>
            <a:r>
              <a:rPr lang="es-ES_tradnl" altLang="es-ES" sz="6400">
                <a:latin typeface="Arial" panose="020B0604020202020204" pitchFamily="34" charset="0"/>
                <a:cs typeface="Arial" panose="020B0604020202020204" pitchFamily="34" charset="0"/>
              </a:rPr>
              <a:t>: Aumenta la excreción de ácidos débiles</a:t>
            </a:r>
          </a:p>
          <a:p>
            <a:pPr lvl="1" indent="0">
              <a:lnSpc>
                <a:spcPct val="160000"/>
              </a:lnSpc>
            </a:pPr>
            <a:endParaRPr lang="es-ES_tradnl" altLang="es-ES" sz="6400">
              <a:latin typeface="Arial" panose="020B0604020202020204" pitchFamily="34" charset="0"/>
              <a:cs typeface="Arial" panose="020B0604020202020204" pitchFamily="34" charset="0"/>
            </a:endParaRPr>
          </a:p>
          <a:p>
            <a:pPr lvl="1" indent="0">
              <a:lnSpc>
                <a:spcPct val="160000"/>
              </a:lnSpc>
            </a:pPr>
            <a:r>
              <a:rPr lang="es-ES_tradnl" altLang="es-ES" sz="6400" b="1">
                <a:latin typeface="Arial" panose="020B0604020202020204" pitchFamily="34" charset="0"/>
                <a:cs typeface="Arial" panose="020B0604020202020204" pitchFamily="34" charset="0"/>
              </a:rPr>
              <a:t>Orina ácida</a:t>
            </a:r>
            <a:r>
              <a:rPr lang="es-ES_tradnl" altLang="es-ES" sz="6400">
                <a:latin typeface="Arial" panose="020B0604020202020204" pitchFamily="34" charset="0"/>
                <a:cs typeface="Arial" panose="020B0604020202020204" pitchFamily="34" charset="0"/>
              </a:rPr>
              <a:t>: Aumenta la excreción de bases débiles</a:t>
            </a:r>
            <a:endParaRPr lang="es-ES" altLang="es-ES" sz="6400">
              <a:latin typeface="Arial" panose="020B0604020202020204" pitchFamily="34" charset="0"/>
              <a:cs typeface="Arial" panose="020B0604020202020204" pitchFamily="34" charset="0"/>
            </a:endParaRPr>
          </a:p>
        </p:txBody>
      </p:sp>
      <p:sp>
        <p:nvSpPr>
          <p:cNvPr id="38916" name="CuadroTexto 2"/>
          <p:cNvSpPr txBox="1">
            <a:spLocks noChangeArrowheads="1"/>
          </p:cNvSpPr>
          <p:nvPr/>
        </p:nvSpPr>
        <p:spPr bwMode="auto">
          <a:xfrm>
            <a:off x="9193213" y="9996488"/>
            <a:ext cx="148526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6400" b="1">
                <a:latin typeface="Arial" panose="020B0604020202020204" pitchFamily="34" charset="0"/>
                <a:cs typeface="Arial" panose="020B0604020202020204" pitchFamily="34" charset="0"/>
              </a:rPr>
              <a:t>Esto se puede aplicar en el caso de las intoxicaciones por sobredosis de medicamentos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4567238" y="452438"/>
            <a:ext cx="15554325"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p>
            <a:pPr algn="ctr">
              <a:spcBef>
                <a:spcPct val="50000"/>
              </a:spcBef>
              <a:defRPr/>
            </a:pPr>
            <a:r>
              <a:rPr lang="es-ES_tradnl" sz="5600" b="1" dirty="0">
                <a:effectLst>
                  <a:outerShdw blurRad="38100" dist="38100" dir="2700000" algn="tl">
                    <a:srgbClr val="000000"/>
                  </a:outerShdw>
                </a:effectLst>
                <a:latin typeface="Arial" panose="020B0604020202020204" pitchFamily="34" charset="0"/>
                <a:cs typeface="Arial" panose="020B0604020202020204" pitchFamily="34" charset="0"/>
              </a:rPr>
              <a:t>EXCRECIÓN POR OTRAS VÍAS</a:t>
            </a:r>
            <a:endParaRPr lang="es-ES" sz="5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9939" name="Text Box 5"/>
          <p:cNvSpPr txBox="1">
            <a:spLocks noChangeArrowheads="1"/>
          </p:cNvSpPr>
          <p:nvPr/>
        </p:nvSpPr>
        <p:spPr bwMode="auto">
          <a:xfrm>
            <a:off x="1162050" y="4570413"/>
            <a:ext cx="21601113" cy="680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spcBef>
                <a:spcPct val="50000"/>
              </a:spcBef>
              <a:buFontTx/>
              <a:buChar char="•"/>
            </a:pPr>
            <a:r>
              <a:rPr lang="es-ES_tradnl" altLang="es-ES" sz="5600" b="1">
                <a:latin typeface="Arial" panose="020B0604020202020204" pitchFamily="34" charset="0"/>
                <a:cs typeface="Arial" panose="020B0604020202020204" pitchFamily="34" charset="0"/>
              </a:rPr>
              <a:t> Bilis y Heces fecales:</a:t>
            </a:r>
            <a:r>
              <a:rPr lang="es-ES_tradnl" altLang="es-ES" sz="5600">
                <a:latin typeface="Arial" panose="020B0604020202020204" pitchFamily="34" charset="0"/>
                <a:cs typeface="Arial" panose="020B0604020202020204" pitchFamily="34" charset="0"/>
              </a:rPr>
              <a:t> Los fármacos que se metabolizan en el hígado y se excretan por la bilis, pueden eliminarse por las heces fecales, </a:t>
            </a:r>
            <a:r>
              <a:rPr lang="es-ES_tradnl" altLang="es-ES" sz="5600" b="1" u="sng">
                <a:latin typeface="Arial" panose="020B0604020202020204" pitchFamily="34" charset="0"/>
                <a:cs typeface="Arial" panose="020B0604020202020204" pitchFamily="34" charset="0"/>
              </a:rPr>
              <a:t>pero lo más común es que sean reabsorbidos hacia la sangre</a:t>
            </a:r>
            <a:r>
              <a:rPr lang="es-ES_tradnl" altLang="es-ES" sz="5600">
                <a:latin typeface="Arial" panose="020B0604020202020204" pitchFamily="34" charset="0"/>
                <a:cs typeface="Arial" panose="020B0604020202020204" pitchFamily="34" charset="0"/>
              </a:rPr>
              <a:t> a partir de una hidrólisis enzimática en el intestino delgado y se excreten posteriormente por la orina.</a:t>
            </a:r>
            <a:endParaRPr lang="es-ES" altLang="es-ES" sz="5600">
              <a:latin typeface="Arial" panose="020B0604020202020204" pitchFamily="34" charset="0"/>
              <a:cs typeface="Arial" panose="020B0604020202020204" pitchFamily="34" charset="0"/>
            </a:endParaRPr>
          </a:p>
        </p:txBody>
      </p:sp>
      <p:sp>
        <p:nvSpPr>
          <p:cNvPr id="39940" name="Text Box 6"/>
          <p:cNvSpPr txBox="1">
            <a:spLocks noChangeArrowheads="1"/>
          </p:cNvSpPr>
          <p:nvPr/>
        </p:nvSpPr>
        <p:spPr bwMode="auto">
          <a:xfrm>
            <a:off x="1162050" y="2509838"/>
            <a:ext cx="1921986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buFontTx/>
              <a:buChar char="•"/>
            </a:pPr>
            <a:r>
              <a:rPr lang="es-ES_tradnl" altLang="es-ES" sz="6400" b="1">
                <a:latin typeface="Arial" panose="020B0604020202020204" pitchFamily="34" charset="0"/>
                <a:cs typeface="Arial" panose="020B0604020202020204" pitchFamily="34" charset="0"/>
              </a:rPr>
              <a:t> Saliva, sudor, lágrimas y leche materna</a:t>
            </a:r>
            <a:endParaRPr lang="es-ES" altLang="es-ES" sz="64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n 1"/>
          <p:cNvPicPr>
            <a:picLocks noChangeAspect="1"/>
          </p:cNvPicPr>
          <p:nvPr/>
        </p:nvPicPr>
        <p:blipFill>
          <a:blip r:embed="rId2">
            <a:extLst>
              <a:ext uri="{28A0092B-C50C-407E-A947-70E740481C1C}">
                <a14:useLocalDpi xmlns:a14="http://schemas.microsoft.com/office/drawing/2010/main" val="0"/>
              </a:ext>
            </a:extLst>
          </a:blip>
          <a:srcRect l="2100" t="3409" r="2547"/>
          <a:stretch>
            <a:fillRect/>
          </a:stretch>
        </p:blipFill>
        <p:spPr bwMode="auto">
          <a:xfrm>
            <a:off x="236538" y="1055688"/>
            <a:ext cx="14141450" cy="128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1 Rectángulo"/>
          <p:cNvSpPr>
            <a:spLocks noChangeArrowheads="1"/>
          </p:cNvSpPr>
          <p:nvPr/>
        </p:nvSpPr>
        <p:spPr bwMode="auto">
          <a:xfrm>
            <a:off x="15422563" y="1593850"/>
            <a:ext cx="7162800" cy="1043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4800"/>
              <a:t>Esto es particularmente válido para los fármacos que se conjugan con el ácido glucurónico.</a:t>
            </a:r>
          </a:p>
          <a:p>
            <a:pPr algn="just"/>
            <a:endParaRPr lang="es-ES" altLang="es-ES" sz="4800"/>
          </a:p>
          <a:p>
            <a:pPr algn="just"/>
            <a:r>
              <a:rPr lang="es-ES" altLang="es-ES" sz="4800"/>
              <a:t>Los glucurónidos, mediante una hidrólisis enzimática en el intestino delgado, liberan el fármaco que es reabsorbido e  ingresa de nuevo en la circulación. </a:t>
            </a:r>
          </a:p>
          <a:p>
            <a:pPr algn="just"/>
            <a:endParaRPr lang="es-ES" altLang="es-ES" sz="4800"/>
          </a:p>
          <a:p>
            <a:pPr algn="just"/>
            <a:r>
              <a:rPr lang="es-ES" altLang="es-ES" sz="4800" b="1">
                <a:solidFill>
                  <a:srgbClr val="FF0000"/>
                </a:solidFill>
              </a:rPr>
              <a:t>A este ciclo se le denomina</a:t>
            </a:r>
          </a:p>
          <a:p>
            <a:pPr algn="just"/>
            <a:r>
              <a:rPr lang="es-ES" altLang="es-ES" sz="4800" b="1">
                <a:solidFill>
                  <a:srgbClr val="FF0000"/>
                </a:solidFill>
              </a:rPr>
              <a:t>circulación enterohepática.</a:t>
            </a:r>
          </a:p>
        </p:txBody>
      </p:sp>
      <p:sp>
        <p:nvSpPr>
          <p:cNvPr id="40964" name="4 Rectángulo"/>
          <p:cNvSpPr>
            <a:spLocks noChangeArrowheads="1"/>
          </p:cNvSpPr>
          <p:nvPr/>
        </p:nvSpPr>
        <p:spPr bwMode="auto">
          <a:xfrm>
            <a:off x="1341438" y="171450"/>
            <a:ext cx="9572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400" b="1"/>
              <a:t>CIRCULACIÓN ENTEROHEPÁTICA.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t="7698"/>
          <a:stretch>
            <a:fillRect/>
          </a:stretch>
        </p:blipFill>
        <p:spPr bwMode="auto">
          <a:xfrm>
            <a:off x="501650" y="1157288"/>
            <a:ext cx="18464213" cy="1125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ángulo 3"/>
          <p:cNvSpPr>
            <a:spLocks noChangeArrowheads="1"/>
          </p:cNvSpPr>
          <p:nvPr/>
        </p:nvSpPr>
        <p:spPr bwMode="auto">
          <a:xfrm>
            <a:off x="-144463" y="12807950"/>
            <a:ext cx="18256251"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600" b="1">
                <a:solidFill>
                  <a:schemeClr val="bg1"/>
                </a:solidFill>
              </a:rPr>
              <a:t> ESTUDIAR VENTAJAS Y DESVENTAJAS DE CADA VÍA </a:t>
            </a:r>
          </a:p>
        </p:txBody>
      </p:sp>
      <p:sp>
        <p:nvSpPr>
          <p:cNvPr id="5124" name="2 Rectángulo"/>
          <p:cNvSpPr>
            <a:spLocks noChangeArrowheads="1"/>
          </p:cNvSpPr>
          <p:nvPr/>
        </p:nvSpPr>
        <p:spPr bwMode="auto">
          <a:xfrm>
            <a:off x="4895850" y="190500"/>
            <a:ext cx="116744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600" b="1">
                <a:solidFill>
                  <a:srgbClr val="C00000"/>
                </a:solidFill>
                <a:latin typeface="Arial" panose="020B0604020202020204" pitchFamily="34" charset="0"/>
                <a:cs typeface="Arial" panose="020B0604020202020204" pitchFamily="34" charset="0"/>
              </a:rPr>
              <a:t> VÍAS DE ADMINISTRACIÓN </a:t>
            </a:r>
            <a:endParaRPr lang="es-ES" altLang="es-ES"/>
          </a:p>
        </p:txBody>
      </p:sp>
      <p:sp>
        <p:nvSpPr>
          <p:cNvPr id="5" name="4 Rectángulo"/>
          <p:cNvSpPr/>
          <p:nvPr/>
        </p:nvSpPr>
        <p:spPr>
          <a:xfrm>
            <a:off x="18111788" y="3711575"/>
            <a:ext cx="5260975" cy="5908675"/>
          </a:xfrm>
          <a:prstGeom prst="rect">
            <a:avLst/>
          </a:prstGeom>
        </p:spPr>
        <p:txBody>
          <a:bodyPr>
            <a:spAutoFit/>
          </a:bodyPr>
          <a:lstStyle/>
          <a:p>
            <a:pPr algn="ctr" eaLnBrk="1" fontAlgn="auto" hangingPunct="1">
              <a:spcBef>
                <a:spcPts val="600"/>
              </a:spcBef>
              <a:spcAft>
                <a:spcPts val="600"/>
              </a:spcAft>
              <a:defRPr/>
            </a:pPr>
            <a:r>
              <a:rPr lang="es-ES" sz="5400" b="1" kern="0" dirty="0">
                <a:solidFill>
                  <a:srgbClr val="FF0000"/>
                </a:solidFill>
              </a:rPr>
              <a:t>De cada vía de administración deben saber las ventajas y desventajas así como las formas farmacéuticas</a:t>
            </a:r>
          </a:p>
        </p:txBody>
      </p:sp>
      <p:sp>
        <p:nvSpPr>
          <p:cNvPr id="5126" name="5 Rectángulo"/>
          <p:cNvSpPr>
            <a:spLocks noChangeArrowheads="1"/>
          </p:cNvSpPr>
          <p:nvPr/>
        </p:nvSpPr>
        <p:spPr bwMode="auto">
          <a:xfrm>
            <a:off x="1736725" y="12505551"/>
            <a:ext cx="175215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b="1" dirty="0" smtClean="0">
                <a:solidFill>
                  <a:srgbClr val="FF0000"/>
                </a:solidFill>
              </a:rPr>
              <a:t>ESTUDIAR EL TEMA POR EL LIBRO DE TEXTO PÁGS. 22 A 33, TENIENDO EN CUENTA</a:t>
            </a:r>
          </a:p>
          <a:p>
            <a:pPr algn="ctr"/>
            <a:r>
              <a:rPr lang="es-ES" altLang="es-ES" sz="4000" b="1" dirty="0" smtClean="0">
                <a:solidFill>
                  <a:srgbClr val="FF0000"/>
                </a:solidFill>
              </a:rPr>
              <a:t> LAS INDICACIONES DE LA GUÍA DE ESTUDIO.</a:t>
            </a:r>
            <a:endParaRPr lang="es-ES" altLang="es-ES" sz="40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954338" y="192088"/>
            <a:ext cx="157527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6600" b="1" u="sng">
                <a:latin typeface="Arial" panose="020B0604020202020204" pitchFamily="34" charset="0"/>
                <a:cs typeface="Arial" panose="020B0604020202020204" pitchFamily="34" charset="0"/>
              </a:rPr>
              <a:t>TIEMPO DE VIDA MEDIA   (T ½)</a:t>
            </a:r>
            <a:endParaRPr lang="es-ES" altLang="es-ES" sz="6600" b="1" u="sng">
              <a:latin typeface="Arial" panose="020B0604020202020204" pitchFamily="34" charset="0"/>
              <a:cs typeface="Arial" panose="020B0604020202020204" pitchFamily="34" charset="0"/>
            </a:endParaRPr>
          </a:p>
        </p:txBody>
      </p:sp>
      <p:sp>
        <p:nvSpPr>
          <p:cNvPr id="41987" name="Text Box 5"/>
          <p:cNvSpPr txBox="1">
            <a:spLocks noChangeArrowheads="1"/>
          </p:cNvSpPr>
          <p:nvPr/>
        </p:nvSpPr>
        <p:spPr bwMode="auto">
          <a:xfrm>
            <a:off x="1228725" y="1763713"/>
            <a:ext cx="21247100"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5600" b="1">
                <a:latin typeface="Arial" panose="020B0604020202020204" pitchFamily="34" charset="0"/>
                <a:cs typeface="Arial" panose="020B0604020202020204" pitchFamily="34" charset="0"/>
              </a:rPr>
              <a:t>TIEMPO QUE TARDA LA CONCENTRACIÓN DEL FÁRMACO EN CAER A LA MITAD DE SU VALOR INICIAL</a:t>
            </a:r>
            <a:endParaRPr lang="es-ES" altLang="es-ES" sz="5600" b="1">
              <a:latin typeface="Arial" panose="020B0604020202020204" pitchFamily="34" charset="0"/>
              <a:cs typeface="Arial" panose="020B0604020202020204" pitchFamily="34" charset="0"/>
            </a:endParaRPr>
          </a:p>
        </p:txBody>
      </p:sp>
      <p:sp>
        <p:nvSpPr>
          <p:cNvPr id="41988" name="Text Box 6"/>
          <p:cNvSpPr txBox="1">
            <a:spLocks noChangeArrowheads="1"/>
          </p:cNvSpPr>
          <p:nvPr/>
        </p:nvSpPr>
        <p:spPr bwMode="auto">
          <a:xfrm>
            <a:off x="0" y="11742738"/>
            <a:ext cx="23071138"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s-ES_tradnl" altLang="es-ES" sz="5600" b="1">
                <a:solidFill>
                  <a:srgbClr val="C00000"/>
                </a:solidFill>
                <a:latin typeface="Arial" panose="020B0604020202020204" pitchFamily="34" charset="0"/>
                <a:cs typeface="Arial" panose="020B0604020202020204" pitchFamily="34" charset="0"/>
              </a:rPr>
              <a:t>Nos da la medida del tiempo necesario para eliminar el fármaco del organismo.</a:t>
            </a:r>
          </a:p>
        </p:txBody>
      </p:sp>
      <p:sp>
        <p:nvSpPr>
          <p:cNvPr id="5" name="CuadroTexto 4"/>
          <p:cNvSpPr txBox="1"/>
          <p:nvPr/>
        </p:nvSpPr>
        <p:spPr>
          <a:xfrm>
            <a:off x="2387600" y="4025900"/>
            <a:ext cx="13904913" cy="1073150"/>
          </a:xfrm>
          <a:prstGeom prst="rect">
            <a:avLst/>
          </a:prstGeom>
          <a:noFill/>
        </p:spPr>
        <p:txBody>
          <a:bodyPr lIns="183191" tIns="91595" rIns="183191" bIns="91595">
            <a:spAutoFit/>
          </a:bodyPr>
          <a:lstStyle/>
          <a:p>
            <a:pPr>
              <a:defRPr/>
            </a:pPr>
            <a:r>
              <a:rPr lang="es-ES" sz="5600" dirty="0">
                <a:solidFill>
                  <a:srgbClr val="C00000"/>
                </a:solidFill>
                <a:latin typeface="Arial" panose="020B0604020202020204" pitchFamily="34" charset="0"/>
                <a:cs typeface="Arial" panose="020B0604020202020204" pitchFamily="34" charset="0"/>
              </a:rPr>
              <a:t>EJEMPLO: Un fármaco con </a:t>
            </a:r>
            <a:r>
              <a:rPr lang="es-ES_tradnl" sz="56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t ½ = 6 horas</a:t>
            </a:r>
            <a:r>
              <a:rPr lang="es-ES" sz="5600" dirty="0">
                <a:solidFill>
                  <a:srgbClr val="C00000"/>
                </a:solidFill>
                <a:latin typeface="Arial" panose="020B0604020202020204" pitchFamily="34" charset="0"/>
                <a:cs typeface="Arial" panose="020B0604020202020204" pitchFamily="34" charset="0"/>
              </a:rPr>
              <a:t> </a:t>
            </a:r>
          </a:p>
        </p:txBody>
      </p:sp>
      <p:sp>
        <p:nvSpPr>
          <p:cNvPr id="11" name="Abrir llave 10"/>
          <p:cNvSpPr/>
          <p:nvPr/>
        </p:nvSpPr>
        <p:spPr>
          <a:xfrm rot="16200000">
            <a:off x="4957763" y="6734175"/>
            <a:ext cx="906462" cy="3735388"/>
          </a:xfrm>
          <a:prstGeom prst="leftBrace">
            <a:avLst>
              <a:gd name="adj1" fmla="val 8333"/>
              <a:gd name="adj2" fmla="val 4772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183191" tIns="91595" rIns="183191" bIns="91595" anchor="ctr"/>
          <a:lstStyle/>
          <a:p>
            <a:pPr algn="ctr">
              <a:defRPr/>
            </a:pPr>
            <a:endParaRPr lang="es-ES"/>
          </a:p>
        </p:txBody>
      </p:sp>
      <p:grpSp>
        <p:nvGrpSpPr>
          <p:cNvPr id="41991" name="Grupo 1"/>
          <p:cNvGrpSpPr>
            <a:grpSpLocks/>
          </p:cNvGrpSpPr>
          <p:nvPr/>
        </p:nvGrpSpPr>
        <p:grpSpPr bwMode="auto">
          <a:xfrm>
            <a:off x="-125413" y="5843588"/>
            <a:ext cx="23979188" cy="5008562"/>
            <a:chOff x="-35692" y="2895687"/>
            <a:chExt cx="9696753" cy="2446058"/>
          </a:xfrm>
        </p:grpSpPr>
        <p:cxnSp>
          <p:nvCxnSpPr>
            <p:cNvPr id="3" name="Conector recto 2"/>
            <p:cNvCxnSpPr>
              <a:endCxn id="13" idx="3"/>
            </p:cNvCxnSpPr>
            <p:nvPr/>
          </p:nvCxnSpPr>
          <p:spPr>
            <a:xfrm>
              <a:off x="1463277" y="3608959"/>
              <a:ext cx="6427268" cy="581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enos 3"/>
            <p:cNvSpPr/>
            <p:nvPr/>
          </p:nvSpPr>
          <p:spPr>
            <a:xfrm rot="5554762">
              <a:off x="1072140" y="3368988"/>
              <a:ext cx="782273" cy="4776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5600"/>
            </a:p>
          </p:txBody>
        </p:sp>
        <p:sp>
          <p:nvSpPr>
            <p:cNvPr id="8" name="Menos 7"/>
            <p:cNvSpPr/>
            <p:nvPr/>
          </p:nvSpPr>
          <p:spPr>
            <a:xfrm rot="5554762">
              <a:off x="2656185" y="3337495"/>
              <a:ext cx="797004" cy="52897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5600"/>
            </a:p>
          </p:txBody>
        </p:sp>
        <p:sp>
          <p:nvSpPr>
            <p:cNvPr id="9" name="Menos 8"/>
            <p:cNvSpPr/>
            <p:nvPr/>
          </p:nvSpPr>
          <p:spPr>
            <a:xfrm rot="5554762">
              <a:off x="4272547" y="3391351"/>
              <a:ext cx="783049" cy="48018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5600"/>
            </a:p>
          </p:txBody>
        </p:sp>
        <p:sp>
          <p:nvSpPr>
            <p:cNvPr id="10" name="Menos 9"/>
            <p:cNvSpPr/>
            <p:nvPr/>
          </p:nvSpPr>
          <p:spPr>
            <a:xfrm rot="5554762">
              <a:off x="5890157" y="3394706"/>
              <a:ext cx="780723" cy="4789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5600"/>
            </a:p>
          </p:txBody>
        </p:sp>
        <p:sp>
          <p:nvSpPr>
            <p:cNvPr id="41997" name="CuadroTexto 5"/>
            <p:cNvSpPr txBox="1">
              <a:spLocks noChangeArrowheads="1"/>
            </p:cNvSpPr>
            <p:nvPr/>
          </p:nvSpPr>
          <p:spPr bwMode="auto">
            <a:xfrm>
              <a:off x="980324" y="2895687"/>
              <a:ext cx="8680737" cy="46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a:t>100 mg             50 mg             25 mg           12,5 mg          6,25 mg</a:t>
              </a:r>
            </a:p>
          </p:txBody>
        </p:sp>
        <p:sp>
          <p:nvSpPr>
            <p:cNvPr id="13" name="Menos 12"/>
            <p:cNvSpPr/>
            <p:nvPr/>
          </p:nvSpPr>
          <p:spPr>
            <a:xfrm rot="5554762">
              <a:off x="7441886" y="3425973"/>
              <a:ext cx="783049" cy="4776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5600"/>
            </a:p>
          </p:txBody>
        </p:sp>
        <p:sp>
          <p:nvSpPr>
            <p:cNvPr id="16" name="Abrir llave 15"/>
            <p:cNvSpPr/>
            <p:nvPr/>
          </p:nvSpPr>
          <p:spPr>
            <a:xfrm rot="16200000">
              <a:off x="3639741" y="3509970"/>
              <a:ext cx="430289" cy="1465587"/>
            </a:xfrm>
            <a:prstGeom prst="leftBrace">
              <a:avLst>
                <a:gd name="adj1" fmla="val 8333"/>
                <a:gd name="adj2" fmla="val 4772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7" name="Abrir llave 16"/>
            <p:cNvSpPr/>
            <p:nvPr/>
          </p:nvSpPr>
          <p:spPr>
            <a:xfrm rot="16200000">
              <a:off x="5300482" y="3542399"/>
              <a:ext cx="430289" cy="1464303"/>
            </a:xfrm>
            <a:prstGeom prst="leftBrace">
              <a:avLst>
                <a:gd name="adj1" fmla="val 8333"/>
                <a:gd name="adj2" fmla="val 4772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8" name="Abrir llave 17"/>
            <p:cNvSpPr/>
            <p:nvPr/>
          </p:nvSpPr>
          <p:spPr>
            <a:xfrm rot="16200000">
              <a:off x="6868783" y="3581030"/>
              <a:ext cx="430289" cy="1463019"/>
            </a:xfrm>
            <a:prstGeom prst="leftBrace">
              <a:avLst>
                <a:gd name="adj1" fmla="val 8333"/>
                <a:gd name="adj2" fmla="val 4772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sz="5600"/>
            </a:p>
          </p:txBody>
        </p:sp>
        <p:sp>
          <p:nvSpPr>
            <p:cNvPr id="14" name="CuadroTexto 13"/>
            <p:cNvSpPr txBox="1"/>
            <p:nvPr/>
          </p:nvSpPr>
          <p:spPr>
            <a:xfrm>
              <a:off x="1239876" y="4875792"/>
              <a:ext cx="7355537" cy="465953"/>
            </a:xfrm>
            <a:prstGeom prst="rect">
              <a:avLst/>
            </a:prstGeom>
            <a:noFill/>
          </p:spPr>
          <p:txBody>
            <a:bodyPr>
              <a:spAutoFit/>
            </a:bodyPr>
            <a:lstStyle/>
            <a:p>
              <a:pPr>
                <a:defRPr/>
              </a:pPr>
              <a:r>
                <a:rPr lang="es-ES_tradnl" sz="56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      1 t ½             2 t ½             3 t ½            4 t ½    </a:t>
              </a:r>
              <a:endParaRPr lang="es-ES" sz="5600" dirty="0">
                <a:solidFill>
                  <a:srgbClr val="C00000"/>
                </a:solidFill>
              </a:endParaRPr>
            </a:p>
          </p:txBody>
        </p:sp>
        <p:sp>
          <p:nvSpPr>
            <p:cNvPr id="42003" name="CuadroTexto 14"/>
            <p:cNvSpPr txBox="1">
              <a:spLocks noChangeArrowheads="1"/>
            </p:cNvSpPr>
            <p:nvPr/>
          </p:nvSpPr>
          <p:spPr bwMode="auto">
            <a:xfrm>
              <a:off x="1595753" y="3661149"/>
              <a:ext cx="1198752" cy="46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latin typeface="Arial" panose="020B0604020202020204" pitchFamily="34" charset="0"/>
                  <a:cs typeface="Arial" panose="020B0604020202020204" pitchFamily="34" charset="0"/>
                </a:rPr>
                <a:t>6 horas</a:t>
              </a:r>
            </a:p>
          </p:txBody>
        </p:sp>
        <p:sp>
          <p:nvSpPr>
            <p:cNvPr id="42004" name="CuadroTexto 18"/>
            <p:cNvSpPr txBox="1">
              <a:spLocks noChangeArrowheads="1"/>
            </p:cNvSpPr>
            <p:nvPr/>
          </p:nvSpPr>
          <p:spPr bwMode="auto">
            <a:xfrm>
              <a:off x="3171156" y="3702073"/>
              <a:ext cx="1482252" cy="46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latin typeface="Arial" panose="020B0604020202020204" pitchFamily="34" charset="0"/>
                  <a:cs typeface="Arial" panose="020B0604020202020204" pitchFamily="34" charset="0"/>
                </a:rPr>
                <a:t>12 horas</a:t>
              </a:r>
            </a:p>
          </p:txBody>
        </p:sp>
        <p:sp>
          <p:nvSpPr>
            <p:cNvPr id="42005" name="CuadroTexto 19"/>
            <p:cNvSpPr txBox="1">
              <a:spLocks noChangeArrowheads="1"/>
            </p:cNvSpPr>
            <p:nvPr/>
          </p:nvSpPr>
          <p:spPr bwMode="auto">
            <a:xfrm>
              <a:off x="4958722" y="3692107"/>
              <a:ext cx="1360488" cy="46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latin typeface="Arial" panose="020B0604020202020204" pitchFamily="34" charset="0"/>
                  <a:cs typeface="Arial" panose="020B0604020202020204" pitchFamily="34" charset="0"/>
                </a:rPr>
                <a:t>18 horas</a:t>
              </a:r>
            </a:p>
          </p:txBody>
        </p:sp>
        <p:sp>
          <p:nvSpPr>
            <p:cNvPr id="42006" name="CuadroTexto 20"/>
            <p:cNvSpPr txBox="1">
              <a:spLocks noChangeArrowheads="1"/>
            </p:cNvSpPr>
            <p:nvPr/>
          </p:nvSpPr>
          <p:spPr bwMode="auto">
            <a:xfrm>
              <a:off x="6477657" y="3710236"/>
              <a:ext cx="1623383" cy="46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latin typeface="Arial" panose="020B0604020202020204" pitchFamily="34" charset="0"/>
                  <a:cs typeface="Arial" panose="020B0604020202020204" pitchFamily="34" charset="0"/>
                </a:rPr>
                <a:t>24 horas</a:t>
              </a:r>
            </a:p>
          </p:txBody>
        </p:sp>
        <p:sp>
          <p:nvSpPr>
            <p:cNvPr id="42007" name="CuadroTexto 21"/>
            <p:cNvSpPr txBox="1">
              <a:spLocks noChangeArrowheads="1"/>
            </p:cNvSpPr>
            <p:nvPr/>
          </p:nvSpPr>
          <p:spPr bwMode="auto">
            <a:xfrm>
              <a:off x="25401" y="2912204"/>
              <a:ext cx="973137" cy="46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t>DOSIS</a:t>
              </a:r>
              <a:r>
                <a:rPr lang="es-ES" altLang="es-ES" sz="5600"/>
                <a:t> </a:t>
              </a:r>
            </a:p>
          </p:txBody>
        </p:sp>
        <p:sp>
          <p:nvSpPr>
            <p:cNvPr id="42008" name="CuadroTexto 22"/>
            <p:cNvSpPr txBox="1">
              <a:spLocks noChangeArrowheads="1"/>
            </p:cNvSpPr>
            <p:nvPr/>
          </p:nvSpPr>
          <p:spPr bwMode="auto">
            <a:xfrm>
              <a:off x="-35692" y="3765539"/>
              <a:ext cx="1303337" cy="46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a:t>TIEMPO</a:t>
              </a:r>
              <a:r>
                <a:rPr lang="es-ES" altLang="es-ES" sz="5600"/>
                <a:t> </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uadroTexto 1"/>
          <p:cNvSpPr txBox="1">
            <a:spLocks noChangeArrowheads="1"/>
          </p:cNvSpPr>
          <p:nvPr/>
        </p:nvSpPr>
        <p:spPr bwMode="auto">
          <a:xfrm>
            <a:off x="944563" y="912813"/>
            <a:ext cx="218313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u="sng">
                <a:solidFill>
                  <a:srgbClr val="C00000"/>
                </a:solidFill>
                <a:latin typeface="Arial" panose="020B0604020202020204" pitchFamily="34" charset="0"/>
                <a:cs typeface="Arial" panose="020B0604020202020204" pitchFamily="34" charset="0"/>
              </a:rPr>
              <a:t>RELACIÓN ENTRE LOS PARÁMETROS  FARMACOCINÉTICOS</a:t>
            </a:r>
          </a:p>
        </p:txBody>
      </p:sp>
      <p:sp>
        <p:nvSpPr>
          <p:cNvPr id="43011" name="CuadroTexto 2"/>
          <p:cNvSpPr txBox="1">
            <a:spLocks noChangeArrowheads="1"/>
          </p:cNvSpPr>
          <p:nvPr/>
        </p:nvSpPr>
        <p:spPr bwMode="auto">
          <a:xfrm>
            <a:off x="1825625" y="2717800"/>
            <a:ext cx="20454938"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50000"/>
              </a:spcBef>
              <a:buFont typeface="Wingdings" panose="05000000000000000000" pitchFamily="2" charset="2"/>
              <a:buChar char="§"/>
            </a:pPr>
            <a:r>
              <a:rPr lang="es-ES_tradnl" altLang="es-ES" sz="6400">
                <a:latin typeface="Arial" panose="020B0604020202020204" pitchFamily="34" charset="0"/>
                <a:cs typeface="Arial" panose="020B0604020202020204" pitchFamily="34" charset="0"/>
              </a:rPr>
              <a:t>El tiempo de vida media es directamente proporcional al volumen de distribución y es inversamente proporcional al aclaramiento.   Es independiente de la dosis.</a:t>
            </a:r>
            <a:endParaRPr lang="es-ES" altLang="es-ES" sz="6400">
              <a:latin typeface="Arial" panose="020B0604020202020204" pitchFamily="34" charset="0"/>
              <a:cs typeface="Arial" panose="020B0604020202020204" pitchFamily="34" charset="0"/>
            </a:endParaRPr>
          </a:p>
        </p:txBody>
      </p:sp>
      <p:grpSp>
        <p:nvGrpSpPr>
          <p:cNvPr id="43012" name="Grupo 16"/>
          <p:cNvGrpSpPr>
            <a:grpSpLocks/>
          </p:cNvGrpSpPr>
          <p:nvPr/>
        </p:nvGrpSpPr>
        <p:grpSpPr bwMode="auto">
          <a:xfrm>
            <a:off x="7265988" y="7621588"/>
            <a:ext cx="7478712" cy="2614612"/>
            <a:chOff x="2909455" y="2922964"/>
            <a:chExt cx="2833968" cy="1276565"/>
          </a:xfrm>
        </p:grpSpPr>
        <p:sp>
          <p:nvSpPr>
            <p:cNvPr id="5" name="CuadroTexto 4"/>
            <p:cNvSpPr txBox="1"/>
            <p:nvPr/>
          </p:nvSpPr>
          <p:spPr>
            <a:xfrm>
              <a:off x="2909455" y="3192694"/>
              <a:ext cx="2476639" cy="1006835"/>
            </a:xfrm>
            <a:prstGeom prst="rect">
              <a:avLst/>
            </a:prstGeom>
            <a:noFill/>
          </p:spPr>
          <p:txBody>
            <a:bodyPr>
              <a:spAutoFit/>
            </a:bodyPr>
            <a:lstStyle/>
            <a:p>
              <a:pPr>
                <a:defRPr/>
              </a:pPr>
              <a:r>
                <a:rPr lang="es-ES_tradnl" sz="6400" b="1" dirty="0">
                  <a:solidFill>
                    <a:srgbClr val="FF99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s-ES_tradnl" sz="6400" b="1" dirty="0">
                  <a:solidFill>
                    <a:srgbClr val="C00000"/>
                  </a:solidFill>
                  <a:effectLst>
                    <a:outerShdw blurRad="38100" dist="38100" dir="2700000" algn="tl">
                      <a:srgbClr val="000000"/>
                    </a:outerShdw>
                  </a:effectLst>
                  <a:latin typeface="Arial" panose="020B0604020202020204" pitchFamily="34" charset="0"/>
                  <a:cs typeface="Arial" panose="020B0604020202020204" pitchFamily="34" charset="0"/>
                </a:rPr>
                <a:t>t ½ =</a:t>
              </a:r>
            </a:p>
            <a:p>
              <a:pPr>
                <a:defRPr/>
              </a:pPr>
              <a:r>
                <a:rPr lang="es-ES_tradnl" sz="6400" b="1" dirty="0">
                  <a:solidFill>
                    <a:srgbClr val="FF9900"/>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lang="es-ES" sz="6400" dirty="0">
                <a:latin typeface="Arial" panose="020B0604020202020204" pitchFamily="34" charset="0"/>
                <a:cs typeface="Arial" panose="020B0604020202020204" pitchFamily="34" charset="0"/>
              </a:endParaRPr>
            </a:p>
          </p:txBody>
        </p:sp>
        <p:sp>
          <p:nvSpPr>
            <p:cNvPr id="43015" name="CuadroTexto 7"/>
            <p:cNvSpPr txBox="1">
              <a:spLocks noChangeArrowheads="1"/>
            </p:cNvSpPr>
            <p:nvPr/>
          </p:nvSpPr>
          <p:spPr bwMode="auto">
            <a:xfrm>
              <a:off x="3686272" y="2922964"/>
              <a:ext cx="1928552" cy="52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400">
                  <a:latin typeface="Arial" panose="020B0604020202020204" pitchFamily="34" charset="0"/>
                  <a:cs typeface="Arial" panose="020B0604020202020204" pitchFamily="34" charset="0"/>
                </a:rPr>
                <a:t>O,693 x Vd</a:t>
              </a:r>
            </a:p>
          </p:txBody>
        </p:sp>
        <p:sp>
          <p:nvSpPr>
            <p:cNvPr id="43016" name="CuadroTexto 14"/>
            <p:cNvSpPr txBox="1">
              <a:spLocks noChangeArrowheads="1"/>
            </p:cNvSpPr>
            <p:nvPr/>
          </p:nvSpPr>
          <p:spPr bwMode="auto">
            <a:xfrm>
              <a:off x="3686272" y="3068976"/>
              <a:ext cx="2057151" cy="52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400">
                  <a:latin typeface="Arial" panose="020B0604020202020204" pitchFamily="34" charset="0"/>
                  <a:cs typeface="Arial" panose="020B0604020202020204" pitchFamily="34" charset="0"/>
                </a:rPr>
                <a:t>_________</a:t>
              </a:r>
            </a:p>
          </p:txBody>
        </p:sp>
        <p:sp>
          <p:nvSpPr>
            <p:cNvPr id="43017" name="CuadroTexto 15"/>
            <p:cNvSpPr txBox="1">
              <a:spLocks noChangeArrowheads="1"/>
            </p:cNvSpPr>
            <p:nvPr/>
          </p:nvSpPr>
          <p:spPr bwMode="auto">
            <a:xfrm>
              <a:off x="3906981" y="3607585"/>
              <a:ext cx="997527" cy="52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400">
                  <a:latin typeface="Arial" panose="020B0604020202020204" pitchFamily="34" charset="0"/>
                  <a:cs typeface="Arial" panose="020B0604020202020204" pitchFamily="34" charset="0"/>
                </a:rPr>
                <a:t>    Acl</a:t>
              </a:r>
            </a:p>
          </p:txBody>
        </p:sp>
      </p:grpSp>
      <p:sp>
        <p:nvSpPr>
          <p:cNvPr id="43013" name="1 CuadroTexto"/>
          <p:cNvSpPr txBox="1">
            <a:spLocks noChangeArrowheads="1"/>
          </p:cNvSpPr>
          <p:nvPr/>
        </p:nvSpPr>
        <p:spPr bwMode="auto">
          <a:xfrm>
            <a:off x="649288" y="11326813"/>
            <a:ext cx="22126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800"/>
              <a:t>Aclaramiento (Acl): Volumen de plasma que es “depurado” de la sustancia por unidad de tiempo. Muestra la eficiencia del órgano o los órganos para eliminar una sustancia de la sangre que fluye a través de él.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uadroTexto 1"/>
          <p:cNvSpPr txBox="1">
            <a:spLocks noChangeArrowheads="1"/>
          </p:cNvSpPr>
          <p:nvPr/>
        </p:nvSpPr>
        <p:spPr bwMode="auto">
          <a:xfrm>
            <a:off x="644525" y="3608388"/>
            <a:ext cx="22728238" cy="825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buFont typeface="Wingdings" panose="05000000000000000000" pitchFamily="2" charset="2"/>
              <a:buChar char="§"/>
            </a:pPr>
            <a:r>
              <a:rPr lang="es-ES" altLang="es-ES" sz="6400">
                <a:latin typeface="Arial" panose="020B0604020202020204" pitchFamily="34" charset="0"/>
                <a:cs typeface="Arial" panose="020B0604020202020204" pitchFamily="34" charset="0"/>
              </a:rPr>
              <a:t>Los fármacos que sufren efecto de primer paso su biodisponibilidad estará disminuida</a:t>
            </a:r>
          </a:p>
          <a:p>
            <a:pPr algn="just">
              <a:buFont typeface="Wingdings" panose="05000000000000000000" pitchFamily="2" charset="2"/>
              <a:buChar char="§"/>
            </a:pPr>
            <a:endParaRPr lang="es-ES" altLang="es-ES" sz="640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altLang="es-ES" sz="6400">
                <a:latin typeface="Arial" panose="020B0604020202020204" pitchFamily="34" charset="0"/>
                <a:cs typeface="Arial" panose="020B0604020202020204" pitchFamily="34" charset="0"/>
              </a:rPr>
              <a:t>Los fármacos que se unen en un porciento elevado a proteínas plasmáticas aumenta su tiempo de vida media</a:t>
            </a:r>
          </a:p>
          <a:p>
            <a:pPr algn="just">
              <a:buFont typeface="Wingdings" panose="05000000000000000000" pitchFamily="2" charset="2"/>
              <a:buChar char="§"/>
            </a:pPr>
            <a:endParaRPr lang="es-ES" altLang="es-ES" sz="640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altLang="es-ES" sz="6400">
                <a:latin typeface="Arial" panose="020B0604020202020204" pitchFamily="34" charset="0"/>
                <a:cs typeface="Arial" panose="020B0604020202020204" pitchFamily="34" charset="0"/>
              </a:rPr>
              <a:t>Los fármacos que presentan circulación entero hepática se prolonga el tiempo de vida media</a:t>
            </a:r>
          </a:p>
        </p:txBody>
      </p:sp>
      <p:sp>
        <p:nvSpPr>
          <p:cNvPr id="44035" name="CuadroTexto 3"/>
          <p:cNvSpPr txBox="1">
            <a:spLocks noChangeArrowheads="1"/>
          </p:cNvSpPr>
          <p:nvPr/>
        </p:nvSpPr>
        <p:spPr bwMode="auto">
          <a:xfrm>
            <a:off x="1416050" y="1058863"/>
            <a:ext cx="212756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5600" b="1" u="sng">
                <a:latin typeface="Arial" panose="020B0604020202020204" pitchFamily="34" charset="0"/>
                <a:cs typeface="Arial" panose="020B0604020202020204" pitchFamily="34" charset="0"/>
              </a:rPr>
              <a:t>RELACIÓN ENTRE LOS PARÁMETROS FARMACOCINÉTICOS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ángulo 1"/>
          <p:cNvSpPr>
            <a:spLocks noChangeArrowheads="1"/>
          </p:cNvSpPr>
          <p:nvPr/>
        </p:nvSpPr>
        <p:spPr bwMode="auto">
          <a:xfrm>
            <a:off x="930275" y="2111375"/>
            <a:ext cx="853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800"/>
              </a:spcAft>
            </a:pPr>
            <a:r>
              <a:rPr lang="es-ES" altLang="es-ES" sz="5400" b="1">
                <a:latin typeface="Arial" panose="020B0604020202020204" pitchFamily="34" charset="0"/>
                <a:cs typeface="Arial" panose="020B0604020202020204" pitchFamily="34" charset="0"/>
              </a:rPr>
              <a:t>ABSORPTION: </a:t>
            </a:r>
            <a:r>
              <a:rPr lang="es-ES" altLang="es-ES" sz="5400">
                <a:latin typeface="Arial" panose="020B0604020202020204" pitchFamily="34" charset="0"/>
                <a:cs typeface="Arial" panose="020B0604020202020204" pitchFamily="34" charset="0"/>
              </a:rPr>
              <a:t>absorción</a:t>
            </a:r>
          </a:p>
        </p:txBody>
      </p:sp>
      <p:sp>
        <p:nvSpPr>
          <p:cNvPr id="52227" name="Rectángulo 2"/>
          <p:cNvSpPr>
            <a:spLocks noChangeArrowheads="1"/>
          </p:cNvSpPr>
          <p:nvPr/>
        </p:nvSpPr>
        <p:spPr bwMode="auto">
          <a:xfrm>
            <a:off x="903288" y="3146425"/>
            <a:ext cx="9032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800"/>
              </a:spcAft>
            </a:pPr>
            <a:r>
              <a:rPr lang="es-ES" altLang="es-ES" sz="5400" b="1">
                <a:latin typeface="Arial" panose="020B0604020202020204" pitchFamily="34" charset="0"/>
                <a:cs typeface="Arial" panose="020B0604020202020204" pitchFamily="34" charset="0"/>
              </a:rPr>
              <a:t>DISTRIBUTION: </a:t>
            </a:r>
            <a:r>
              <a:rPr lang="es-ES" altLang="es-ES" sz="5400">
                <a:latin typeface="Arial" panose="020B0604020202020204" pitchFamily="34" charset="0"/>
                <a:cs typeface="Arial" panose="020B0604020202020204" pitchFamily="34" charset="0"/>
              </a:rPr>
              <a:t>distribución</a:t>
            </a:r>
          </a:p>
        </p:txBody>
      </p:sp>
      <p:sp>
        <p:nvSpPr>
          <p:cNvPr id="52228" name="Rectángulo 3"/>
          <p:cNvSpPr>
            <a:spLocks noChangeArrowheads="1"/>
          </p:cNvSpPr>
          <p:nvPr/>
        </p:nvSpPr>
        <p:spPr bwMode="auto">
          <a:xfrm>
            <a:off x="936625" y="4097338"/>
            <a:ext cx="9482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800"/>
              </a:spcAft>
            </a:pPr>
            <a:r>
              <a:rPr lang="es-ES" altLang="es-ES" sz="5400" b="1">
                <a:latin typeface="Arial" panose="020B0604020202020204" pitchFamily="34" charset="0"/>
                <a:cs typeface="Arial" panose="020B0604020202020204" pitchFamily="34" charset="0"/>
              </a:rPr>
              <a:t>METABOLISM: </a:t>
            </a:r>
            <a:r>
              <a:rPr lang="es-ES" altLang="es-ES" sz="5400">
                <a:latin typeface="Arial" panose="020B0604020202020204" pitchFamily="34" charset="0"/>
                <a:cs typeface="Arial" panose="020B0604020202020204" pitchFamily="34" charset="0"/>
              </a:rPr>
              <a:t>metabolismo</a:t>
            </a:r>
          </a:p>
        </p:txBody>
      </p:sp>
      <p:sp>
        <p:nvSpPr>
          <p:cNvPr id="52229" name="Rectángulo 5"/>
          <p:cNvSpPr>
            <a:spLocks noChangeArrowheads="1"/>
          </p:cNvSpPr>
          <p:nvPr/>
        </p:nvSpPr>
        <p:spPr bwMode="auto">
          <a:xfrm>
            <a:off x="903288" y="7464425"/>
            <a:ext cx="11572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800"/>
              </a:spcAft>
            </a:pPr>
            <a:r>
              <a:rPr lang="es-ES" altLang="es-ES" sz="5400" b="1">
                <a:latin typeface="Arial" panose="020B0604020202020204" pitchFamily="34" charset="0"/>
                <a:cs typeface="Arial" panose="020B0604020202020204" pitchFamily="34" charset="0"/>
              </a:rPr>
              <a:t>BIOAVAILABILITY: </a:t>
            </a:r>
            <a:r>
              <a:rPr lang="es-ES" altLang="es-ES" sz="5400">
                <a:latin typeface="Arial" panose="020B0604020202020204" pitchFamily="34" charset="0"/>
                <a:cs typeface="Arial" panose="020B0604020202020204" pitchFamily="34" charset="0"/>
              </a:rPr>
              <a:t>biodisponibilidad</a:t>
            </a:r>
          </a:p>
        </p:txBody>
      </p:sp>
      <p:sp>
        <p:nvSpPr>
          <p:cNvPr id="52230" name="Rectángulo 7"/>
          <p:cNvSpPr>
            <a:spLocks noChangeArrowheads="1"/>
          </p:cNvSpPr>
          <p:nvPr/>
        </p:nvSpPr>
        <p:spPr bwMode="auto">
          <a:xfrm>
            <a:off x="903288" y="6221413"/>
            <a:ext cx="10764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800"/>
              </a:spcAft>
            </a:pPr>
            <a:r>
              <a:rPr lang="es-ES" altLang="es-ES" sz="5400" b="1">
                <a:latin typeface="Arial" panose="020B0604020202020204" pitchFamily="34" charset="0"/>
                <a:cs typeface="Arial" panose="020B0604020202020204" pitchFamily="34" charset="0"/>
              </a:rPr>
              <a:t>HALF-LIFE: </a:t>
            </a:r>
            <a:r>
              <a:rPr lang="es-ES" altLang="es-ES" sz="5400">
                <a:latin typeface="Arial" panose="020B0604020202020204" pitchFamily="34" charset="0"/>
                <a:cs typeface="Arial" panose="020B0604020202020204" pitchFamily="34" charset="0"/>
              </a:rPr>
              <a:t>tiempo de vida media</a:t>
            </a:r>
          </a:p>
        </p:txBody>
      </p:sp>
      <p:sp>
        <p:nvSpPr>
          <p:cNvPr id="52231" name="Rectángulo 8"/>
          <p:cNvSpPr>
            <a:spLocks noChangeArrowheads="1"/>
          </p:cNvSpPr>
          <p:nvPr/>
        </p:nvSpPr>
        <p:spPr bwMode="auto">
          <a:xfrm>
            <a:off x="903288" y="8807450"/>
            <a:ext cx="9224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800"/>
              </a:spcAft>
            </a:pPr>
            <a:r>
              <a:rPr lang="es-ES" altLang="es-ES" sz="5400" b="1">
                <a:latin typeface="Arial" panose="020B0604020202020204" pitchFamily="34" charset="0"/>
                <a:cs typeface="Arial" panose="020B0604020202020204" pitchFamily="34" charset="0"/>
              </a:rPr>
              <a:t>CLEARANCE: </a:t>
            </a:r>
            <a:r>
              <a:rPr lang="es-ES" altLang="es-ES" sz="5400">
                <a:latin typeface="Arial" panose="020B0604020202020204" pitchFamily="34" charset="0"/>
                <a:cs typeface="Arial" panose="020B0604020202020204" pitchFamily="34" charset="0"/>
              </a:rPr>
              <a:t>aclaramiento</a:t>
            </a:r>
          </a:p>
        </p:txBody>
      </p:sp>
      <p:sp>
        <p:nvSpPr>
          <p:cNvPr id="52232" name="Rectángulo 20"/>
          <p:cNvSpPr>
            <a:spLocks noChangeArrowheads="1"/>
          </p:cNvSpPr>
          <p:nvPr/>
        </p:nvSpPr>
        <p:spPr bwMode="auto">
          <a:xfrm>
            <a:off x="5918200" y="2946400"/>
            <a:ext cx="497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ES" altLang="es-ES" b="1">
              <a:latin typeface="MyriadPro-Bold"/>
            </a:endParaRPr>
          </a:p>
          <a:p>
            <a:endParaRPr lang="es-ES" altLang="es-ES" b="1">
              <a:latin typeface="MyriadPro-Bold"/>
            </a:endParaRPr>
          </a:p>
          <a:p>
            <a:endParaRPr lang="es-ES" altLang="es-ES" b="1">
              <a:latin typeface="MyriadPro-Bold"/>
            </a:endParaRPr>
          </a:p>
          <a:p>
            <a:endParaRPr lang="es-ES" altLang="es-ES" b="1">
              <a:latin typeface="MyriadPro-Bold"/>
            </a:endParaRPr>
          </a:p>
          <a:p>
            <a:endParaRPr lang="es-ES" altLang="es-ES" b="1">
              <a:latin typeface="MyriadPro-Bold"/>
            </a:endParaRPr>
          </a:p>
          <a:p>
            <a:endParaRPr lang="es-ES" altLang="es-ES" b="1">
              <a:latin typeface="MyriadPro-Bold"/>
            </a:endParaRPr>
          </a:p>
          <a:p>
            <a:endParaRPr lang="es-ES" altLang="es-ES" b="1">
              <a:latin typeface="MyriadPro-Bold"/>
            </a:endParaRPr>
          </a:p>
          <a:p>
            <a:endParaRPr lang="es-ES" altLang="es-ES"/>
          </a:p>
        </p:txBody>
      </p:sp>
      <p:sp>
        <p:nvSpPr>
          <p:cNvPr id="52233" name="CuadroTexto 21"/>
          <p:cNvSpPr txBox="1">
            <a:spLocks noChangeArrowheads="1"/>
          </p:cNvSpPr>
          <p:nvPr/>
        </p:nvSpPr>
        <p:spPr bwMode="auto">
          <a:xfrm>
            <a:off x="936625" y="5192713"/>
            <a:ext cx="161258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800"/>
              </a:spcAft>
            </a:pPr>
            <a:r>
              <a:rPr lang="es-ES" altLang="es-ES" sz="5400" b="1">
                <a:latin typeface="Arial" panose="020B0604020202020204" pitchFamily="34" charset="0"/>
                <a:cs typeface="Arial" panose="020B0604020202020204" pitchFamily="34" charset="0"/>
              </a:rPr>
              <a:t>FIRST-PASS METABOLISM: </a:t>
            </a:r>
            <a:r>
              <a:rPr lang="es-ES" altLang="es-ES" sz="5400">
                <a:latin typeface="Arial" panose="020B0604020202020204" pitchFamily="34" charset="0"/>
                <a:cs typeface="Arial" panose="020B0604020202020204" pitchFamily="34" charset="0"/>
              </a:rPr>
              <a:t>efecto de primer paso</a:t>
            </a:r>
          </a:p>
        </p:txBody>
      </p:sp>
      <p:sp>
        <p:nvSpPr>
          <p:cNvPr id="52234" name="CuadroTexto 22"/>
          <p:cNvSpPr txBox="1">
            <a:spLocks noChangeArrowheads="1"/>
          </p:cNvSpPr>
          <p:nvPr/>
        </p:nvSpPr>
        <p:spPr bwMode="auto">
          <a:xfrm>
            <a:off x="7526338" y="1398588"/>
            <a:ext cx="55626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000" b="1" u="sng">
                <a:solidFill>
                  <a:srgbClr val="C00000"/>
                </a:solidFill>
              </a:rPr>
              <a:t>GLOSSARY</a:t>
            </a:r>
          </a:p>
        </p:txBody>
      </p:sp>
      <p:sp>
        <p:nvSpPr>
          <p:cNvPr id="52235" name="CuadroTexto 23"/>
          <p:cNvSpPr txBox="1">
            <a:spLocks noChangeArrowheads="1"/>
          </p:cNvSpPr>
          <p:nvPr/>
        </p:nvSpPr>
        <p:spPr bwMode="auto">
          <a:xfrm>
            <a:off x="873125" y="9731375"/>
            <a:ext cx="73310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altLang="es-ES" sz="5400" b="1">
                <a:latin typeface="Arial" panose="020B0604020202020204" pitchFamily="34" charset="0"/>
                <a:cs typeface="Arial" panose="020B0604020202020204" pitchFamily="34" charset="0"/>
              </a:rPr>
              <a:t>PILL o tablet: tableta</a:t>
            </a:r>
          </a:p>
          <a:p>
            <a:pPr>
              <a:lnSpc>
                <a:spcPct val="150000"/>
              </a:lnSpc>
            </a:pPr>
            <a:r>
              <a:rPr lang="es-ES" altLang="es-ES" sz="5400" b="1">
                <a:latin typeface="Arial" panose="020B0604020202020204" pitchFamily="34" charset="0"/>
                <a:cs typeface="Arial" panose="020B0604020202020204" pitchFamily="34" charset="0"/>
              </a:rPr>
              <a:t>SYRUP: jarabe</a:t>
            </a:r>
          </a:p>
        </p:txBody>
      </p:sp>
      <p:pic>
        <p:nvPicPr>
          <p:cNvPr id="52236" name="Imagen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2450" y="0"/>
            <a:ext cx="7061200" cy="133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12 CuadroTexto"/>
          <p:cNvSpPr txBox="1">
            <a:spLocks noChangeArrowheads="1"/>
          </p:cNvSpPr>
          <p:nvPr/>
        </p:nvSpPr>
        <p:spPr bwMode="auto">
          <a:xfrm>
            <a:off x="0" y="0"/>
            <a:ext cx="13568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600"/>
              <a:t>Practicando el Inglés…..</a:t>
            </a:r>
          </a:p>
        </p:txBody>
      </p:sp>
    </p:spTree>
    <p:extLst>
      <p:ext uri="{BB962C8B-B14F-4D97-AF65-F5344CB8AC3E}">
        <p14:creationId xmlns:p14="http://schemas.microsoft.com/office/powerpoint/2010/main" val="227893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CuadroTexto"/>
          <p:cNvSpPr txBox="1">
            <a:spLocks noChangeArrowheads="1"/>
          </p:cNvSpPr>
          <p:nvPr/>
        </p:nvSpPr>
        <p:spPr bwMode="auto">
          <a:xfrm>
            <a:off x="593809" y="0"/>
            <a:ext cx="22445662" cy="1394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50000"/>
              </a:lnSpc>
              <a:defRPr/>
            </a:pPr>
            <a:r>
              <a:rPr lang="es-ES" sz="7200" b="1" dirty="0" smtClean="0">
                <a:solidFill>
                  <a:srgbClr val="C00000"/>
                </a:solidFill>
                <a:latin typeface="Arial" pitchFamily="34" charset="0"/>
                <a:cs typeface="Arial" pitchFamily="34" charset="0"/>
              </a:rPr>
              <a:t>PRÓXIMA ACTIVIDAD</a:t>
            </a:r>
          </a:p>
          <a:p>
            <a:pPr>
              <a:lnSpc>
                <a:spcPct val="150000"/>
              </a:lnSpc>
              <a:defRPr/>
            </a:pPr>
            <a:r>
              <a:rPr lang="es-ES" sz="7200" b="1" dirty="0" smtClean="0">
                <a:solidFill>
                  <a:srgbClr val="C00000"/>
                </a:solidFill>
                <a:latin typeface="Arial" pitchFamily="34" charset="0"/>
                <a:cs typeface="Arial" pitchFamily="34" charset="0"/>
              </a:rPr>
              <a:t>SEMINARIO DE LOS TEMAS 3 Y 4</a:t>
            </a:r>
          </a:p>
          <a:p>
            <a:pPr marL="857250" indent="-857250">
              <a:lnSpc>
                <a:spcPct val="150000"/>
              </a:lnSpc>
              <a:buFont typeface="Wingdings" pitchFamily="2" charset="2"/>
              <a:buChar char="q"/>
              <a:defRPr/>
            </a:pPr>
            <a:r>
              <a:rPr lang="es-ES" sz="7200" b="1" dirty="0" smtClean="0">
                <a:latin typeface="Arial" pitchFamily="34" charset="0"/>
                <a:cs typeface="Arial" pitchFamily="34" charset="0"/>
              </a:rPr>
              <a:t>Pregunta escrita inicial, en la plataforma Moodle, sobre contenidos de Farmacocinética.</a:t>
            </a:r>
          </a:p>
          <a:p>
            <a:pPr marL="857250" indent="-857250">
              <a:lnSpc>
                <a:spcPct val="150000"/>
              </a:lnSpc>
              <a:buFont typeface="Wingdings" pitchFamily="2" charset="2"/>
              <a:buChar char="q"/>
              <a:defRPr/>
            </a:pPr>
            <a:r>
              <a:rPr lang="es-ES" sz="7200" b="1" dirty="0" smtClean="0">
                <a:latin typeface="Arial" pitchFamily="34" charset="0"/>
                <a:cs typeface="Arial" pitchFamily="34" charset="0"/>
              </a:rPr>
              <a:t>Debate y evaluación oral de los temas 3 y 4.</a:t>
            </a:r>
          </a:p>
          <a:p>
            <a:pPr marL="857250" indent="-857250">
              <a:lnSpc>
                <a:spcPct val="150000"/>
              </a:lnSpc>
              <a:buFont typeface="Wingdings" pitchFamily="2" charset="2"/>
              <a:buChar char="q"/>
              <a:defRPr/>
            </a:pPr>
            <a:r>
              <a:rPr lang="es-ES" sz="7200" b="1" dirty="0" smtClean="0">
                <a:latin typeface="Arial" pitchFamily="34" charset="0"/>
                <a:cs typeface="Arial" pitchFamily="34" charset="0"/>
              </a:rPr>
              <a:t>Evaluación final escrita de vías de administración y formas farmacéuticas.</a:t>
            </a:r>
            <a:r>
              <a:rPr lang="es-ES" sz="7200" b="1" dirty="0" smtClean="0">
                <a:solidFill>
                  <a:srgbClr val="C00000"/>
                </a:solidFill>
                <a:latin typeface="Arial" pitchFamily="34" charset="0"/>
                <a:cs typeface="Arial" pitchFamily="34" charset="0"/>
              </a:rPr>
              <a:t> </a:t>
            </a:r>
          </a:p>
          <a:p>
            <a:pPr algn="ctr">
              <a:defRPr/>
            </a:pPr>
            <a:r>
              <a:rPr lang="es-ES" sz="7200" b="1" dirty="0" smtClean="0">
                <a:solidFill>
                  <a:srgbClr val="C00000"/>
                </a:solidFill>
                <a:latin typeface="Arial" pitchFamily="34" charset="0"/>
                <a:cs typeface="Arial" pitchFamily="34" charset="0"/>
              </a:rPr>
              <a:t>Seguir orientaciones de las guías de estudio que están en el AVS.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4513263" y="4248150"/>
            <a:ext cx="1291907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es-ES" altLang="es-ES" sz="7200" b="1"/>
              <a:t>ESTUDIO</a:t>
            </a:r>
          </a:p>
          <a:p>
            <a:pPr algn="ctr">
              <a:lnSpc>
                <a:spcPct val="150000"/>
              </a:lnSpc>
            </a:pPr>
            <a:r>
              <a:rPr lang="es-ES" altLang="es-ES" sz="7200" b="1"/>
              <a:t>INDEPENDIENTE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619125"/>
            <a:ext cx="14984413" cy="128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0388" y="7634288"/>
            <a:ext cx="4513262"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4"/>
          <p:cNvPicPr>
            <a:picLocks noChangeAspect="1" noChangeArrowheads="1"/>
          </p:cNvPicPr>
          <p:nvPr/>
        </p:nvPicPr>
        <p:blipFill>
          <a:blip r:embed="rId4">
            <a:extLst>
              <a:ext uri="{28A0092B-C50C-407E-A947-70E740481C1C}">
                <a14:useLocalDpi xmlns:a14="http://schemas.microsoft.com/office/drawing/2010/main" val="0"/>
              </a:ext>
            </a:extLst>
          </a:blip>
          <a:srcRect r="9691"/>
          <a:stretch>
            <a:fillRect/>
          </a:stretch>
        </p:blipFill>
        <p:spPr bwMode="auto">
          <a:xfrm>
            <a:off x="17457738" y="7034213"/>
            <a:ext cx="251142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530225"/>
            <a:ext cx="17727612"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3" y="7669213"/>
            <a:ext cx="17727612" cy="61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2 CuadroTexto"/>
          <p:cNvSpPr txBox="1">
            <a:spLocks noChangeArrowheads="1"/>
          </p:cNvSpPr>
          <p:nvPr/>
        </p:nvSpPr>
        <p:spPr bwMode="auto">
          <a:xfrm>
            <a:off x="18494375" y="642938"/>
            <a:ext cx="5318125" cy="1209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600"/>
              </a:spcBef>
              <a:spcAft>
                <a:spcPts val="1200"/>
              </a:spcAft>
            </a:pPr>
            <a:r>
              <a:rPr lang="es-ES" altLang="es-ES" sz="6000" b="1"/>
              <a:t>OTRO MODO PARA ANALIZAR EL PREDOMINIO DE LA</a:t>
            </a:r>
          </a:p>
          <a:p>
            <a:pPr algn="ctr">
              <a:spcBef>
                <a:spcPts val="600"/>
              </a:spcBef>
              <a:spcAft>
                <a:spcPts val="1200"/>
              </a:spcAft>
            </a:pPr>
            <a:r>
              <a:rPr lang="es-ES" altLang="es-ES" sz="6000" b="1"/>
              <a:t> FORMA </a:t>
            </a:r>
          </a:p>
          <a:p>
            <a:pPr algn="ctr">
              <a:spcBef>
                <a:spcPts val="600"/>
              </a:spcBef>
              <a:spcAft>
                <a:spcPts val="1200"/>
              </a:spcAft>
            </a:pPr>
            <a:r>
              <a:rPr lang="es-ES" altLang="es-ES" sz="6000" b="1"/>
              <a:t>NO IONIZADA </a:t>
            </a:r>
          </a:p>
          <a:p>
            <a:pPr algn="ctr">
              <a:spcBef>
                <a:spcPts val="600"/>
              </a:spcBef>
              <a:spcAft>
                <a:spcPts val="1200"/>
              </a:spcAft>
            </a:pPr>
            <a:r>
              <a:rPr lang="es-ES" altLang="es-ES" sz="6000" b="1"/>
              <a:t>EN DETERMINADO ph,</a:t>
            </a:r>
          </a:p>
          <a:p>
            <a:pPr algn="ctr">
              <a:spcBef>
                <a:spcPts val="600"/>
              </a:spcBef>
              <a:spcAft>
                <a:spcPts val="1200"/>
              </a:spcAft>
            </a:pPr>
            <a:r>
              <a:rPr lang="es-ES" altLang="es-ES" sz="6000" b="1"/>
              <a:t>PARA ÁCIDOS Y BASES DÉBILES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2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8" y="0"/>
            <a:ext cx="16889412" cy="135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815975"/>
            <a:ext cx="21455063" cy="1244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t="3581" r="57504" b="61580"/>
          <a:stretch>
            <a:fillRect/>
          </a:stretch>
        </p:blipFill>
        <p:spPr bwMode="auto">
          <a:xfrm>
            <a:off x="0" y="0"/>
            <a:ext cx="7816850" cy="140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nvGraphicFramePr>
        <p:xfrm>
          <a:off x="7816850" y="0"/>
          <a:ext cx="15987713" cy="13766800"/>
        </p:xfrm>
        <a:graphic>
          <a:graphicData uri="http://schemas.openxmlformats.org/drawingml/2006/table">
            <a:tbl>
              <a:tblPr firstRow="1" bandRow="1">
                <a:tableStyleId>{5C22544A-7EE6-4342-B048-85BDC9FD1C3A}</a:tableStyleId>
              </a:tblPr>
              <a:tblGrid>
                <a:gridCol w="1445295">
                  <a:extLst>
                    <a:ext uri="{9D8B030D-6E8A-4147-A177-3AD203B41FA5}">
                      <a16:colId xmlns:a16="http://schemas.microsoft.com/office/drawing/2014/main" val="20000"/>
                    </a:ext>
                  </a:extLst>
                </a:gridCol>
                <a:gridCol w="14542418">
                  <a:extLst>
                    <a:ext uri="{9D8B030D-6E8A-4147-A177-3AD203B41FA5}">
                      <a16:colId xmlns:a16="http://schemas.microsoft.com/office/drawing/2014/main" val="20001"/>
                    </a:ext>
                  </a:extLst>
                </a:gridCol>
              </a:tblGrid>
              <a:tr h="1010654">
                <a:tc>
                  <a:txBody>
                    <a:bodyPr/>
                    <a:lstStyle/>
                    <a:p>
                      <a:pPr algn="ctr"/>
                      <a:r>
                        <a:rPr lang="es-ES" sz="4300" b="1" dirty="0" smtClean="0">
                          <a:solidFill>
                            <a:schemeClr val="tx1"/>
                          </a:solidFill>
                        </a:rPr>
                        <a:t>Vía</a:t>
                      </a:r>
                      <a:endParaRPr lang="es-ES" sz="4300" b="1" dirty="0">
                        <a:solidFill>
                          <a:schemeClr val="tx1"/>
                        </a:solidFill>
                      </a:endParaRPr>
                    </a:p>
                  </a:txBody>
                  <a:tcPr marL="91437" marR="91437" marT="45721" marB="45721"/>
                </a:tc>
                <a:tc>
                  <a:txBody>
                    <a:bodyPr/>
                    <a:lstStyle/>
                    <a:p>
                      <a:pPr algn="ctr"/>
                      <a:r>
                        <a:rPr lang="es-ES" sz="4300" dirty="0" smtClean="0">
                          <a:solidFill>
                            <a:schemeClr val="tx1"/>
                          </a:solidFill>
                        </a:rPr>
                        <a:t>ALGUNAS CARACTERÍSTICAS </a:t>
                      </a:r>
                      <a:r>
                        <a:rPr lang="es-ES" sz="4300" dirty="0" err="1" smtClean="0">
                          <a:solidFill>
                            <a:schemeClr val="tx1"/>
                          </a:solidFill>
                        </a:rPr>
                        <a:t>CARACTERÍSTICAS</a:t>
                      </a:r>
                      <a:endParaRPr lang="es-ES" sz="4300" dirty="0">
                        <a:solidFill>
                          <a:schemeClr val="tx1"/>
                        </a:solidFill>
                      </a:endParaRPr>
                    </a:p>
                  </a:txBody>
                  <a:tcPr marL="91437" marR="91437" marT="45721" marB="45721"/>
                </a:tc>
                <a:extLst>
                  <a:ext uri="{0D108BD9-81ED-4DB2-BD59-A6C34878D82A}">
                    <a16:rowId xmlns:a16="http://schemas.microsoft.com/office/drawing/2014/main" val="10000"/>
                  </a:ext>
                </a:extLst>
              </a:tr>
              <a:tr h="3733878">
                <a:tc>
                  <a:txBody>
                    <a:bodyPr/>
                    <a:lstStyle/>
                    <a:p>
                      <a:pPr algn="ctr"/>
                      <a:r>
                        <a:rPr lang="es-ES" sz="4300" b="1" dirty="0" smtClean="0"/>
                        <a:t>EV</a:t>
                      </a:r>
                      <a:endParaRPr lang="es-ES" sz="4300" b="1" dirty="0"/>
                    </a:p>
                  </a:txBody>
                  <a:tcPr marL="91437" marR="91437" marT="45721" marB="45721"/>
                </a:tc>
                <a:tc>
                  <a:txBody>
                    <a:bodyPr/>
                    <a:lstStyle/>
                    <a:p>
                      <a:pPr algn="just">
                        <a:spcBef>
                          <a:spcPts val="600"/>
                        </a:spcBef>
                      </a:pPr>
                      <a:r>
                        <a:rPr lang="es-ES" sz="3200" b="1" dirty="0" smtClean="0">
                          <a:latin typeface="+mn-lt"/>
                        </a:rPr>
                        <a:t>Ventajas: _</a:t>
                      </a:r>
                      <a:r>
                        <a:rPr lang="es-ES" sz="3200" b="1" baseline="0" dirty="0" smtClean="0">
                          <a:latin typeface="+mn-lt"/>
                        </a:rPr>
                        <a:t>I</a:t>
                      </a:r>
                      <a:r>
                        <a:rPr lang="es-ES" sz="3200" dirty="0" smtClean="0">
                          <a:latin typeface="+mn-lt"/>
                        </a:rPr>
                        <a:t>nicio de acción inmediato,</a:t>
                      </a:r>
                      <a:r>
                        <a:rPr lang="es-ES" sz="3200" baseline="0" dirty="0" smtClean="0">
                          <a:latin typeface="+mn-lt"/>
                        </a:rPr>
                        <a:t> si</a:t>
                      </a:r>
                      <a:r>
                        <a:rPr lang="es-ES" sz="3200" dirty="0" smtClean="0">
                          <a:latin typeface="+mn-lt"/>
                        </a:rPr>
                        <a:t> efectos indeseables durante la administración esta se puede detener, se pueden administrarse </a:t>
                      </a:r>
                      <a:r>
                        <a:rPr lang="es-ES" sz="3200" b="1" dirty="0" smtClean="0">
                          <a:latin typeface="+mn-lt"/>
                        </a:rPr>
                        <a:t>grandes volúmenes</a:t>
                      </a:r>
                      <a:r>
                        <a:rPr lang="es-ES" sz="3200" dirty="0" smtClean="0">
                          <a:latin typeface="+mn-lt"/>
                        </a:rPr>
                        <a:t>,  útil en fármacos  dolorosos, irritantes o de absorción errática por la vía IM.</a:t>
                      </a:r>
                    </a:p>
                    <a:p>
                      <a:pPr algn="just">
                        <a:spcBef>
                          <a:spcPts val="600"/>
                        </a:spcBef>
                      </a:pPr>
                      <a:r>
                        <a:rPr lang="es-ES" sz="3200" b="1" dirty="0" smtClean="0">
                          <a:latin typeface="+mn-lt"/>
                        </a:rPr>
                        <a:t>Desventajas</a:t>
                      </a:r>
                      <a:r>
                        <a:rPr lang="es-ES" sz="3200" b="0" dirty="0" smtClean="0">
                          <a:latin typeface="+mn-lt"/>
                        </a:rPr>
                        <a:t>: _</a:t>
                      </a:r>
                      <a:r>
                        <a:rPr lang="es-ES" sz="3200" dirty="0" smtClean="0">
                          <a:latin typeface="+mn-lt"/>
                        </a:rPr>
                        <a:t>La administración  rápida puede provocar efectos indeseables, si se produce extravasación pueden aparecer  inflamación, dolor y necrosis. </a:t>
                      </a:r>
                    </a:p>
                    <a:p>
                      <a:pPr algn="just">
                        <a:spcBef>
                          <a:spcPts val="600"/>
                        </a:spcBef>
                      </a:pPr>
                      <a:r>
                        <a:rPr lang="es-ES" sz="3200" dirty="0" smtClean="0">
                          <a:latin typeface="+mn-lt"/>
                        </a:rPr>
                        <a:t>_Con soluciones oleosas, suspensiones o aire se puede provocar un embolismo.</a:t>
                      </a:r>
                      <a:r>
                        <a:rPr lang="es-ES" sz="3200" baseline="0" dirty="0" smtClean="0">
                          <a:latin typeface="+mn-lt"/>
                        </a:rPr>
                        <a:t> </a:t>
                      </a:r>
                    </a:p>
                    <a:p>
                      <a:pPr algn="just">
                        <a:spcBef>
                          <a:spcPts val="600"/>
                        </a:spcBef>
                      </a:pPr>
                      <a:r>
                        <a:rPr lang="es-ES" sz="3200" dirty="0" smtClean="0">
                          <a:latin typeface="+mn-lt"/>
                        </a:rPr>
                        <a:t>_Transmisión de enfermedades si no se toman las medidas correspondientes. </a:t>
                      </a:r>
                      <a:endParaRPr lang="es-ES" sz="3200" dirty="0">
                        <a:latin typeface="+mn-lt"/>
                      </a:endParaRPr>
                    </a:p>
                  </a:txBody>
                  <a:tcPr marL="91437" marR="91437" marT="45721" marB="45721"/>
                </a:tc>
                <a:extLst>
                  <a:ext uri="{0D108BD9-81ED-4DB2-BD59-A6C34878D82A}">
                    <a16:rowId xmlns:a16="http://schemas.microsoft.com/office/drawing/2014/main" val="10001"/>
                  </a:ext>
                </a:extLst>
              </a:tr>
              <a:tr h="4785460">
                <a:tc>
                  <a:txBody>
                    <a:bodyPr/>
                    <a:lstStyle/>
                    <a:p>
                      <a:pPr algn="ctr"/>
                      <a:r>
                        <a:rPr lang="es-ES" sz="4300" b="1" dirty="0" smtClean="0"/>
                        <a:t>IM</a:t>
                      </a:r>
                      <a:endParaRPr lang="es-ES" sz="4300" b="1" dirty="0"/>
                    </a:p>
                  </a:txBody>
                  <a:tcPr marL="91437" marR="91437" marT="45721" marB="45721"/>
                </a:tc>
                <a:tc>
                  <a:txBody>
                    <a:bodyPr/>
                    <a:lstStyle/>
                    <a:p>
                      <a:pPr algn="just">
                        <a:spcBef>
                          <a:spcPts val="600"/>
                        </a:spcBef>
                      </a:pPr>
                      <a:r>
                        <a:rPr lang="es-ES" sz="3200" b="1" dirty="0" smtClean="0">
                          <a:latin typeface="+mn-lt"/>
                        </a:rPr>
                        <a:t>Ventajas</a:t>
                      </a:r>
                      <a:r>
                        <a:rPr lang="es-ES" sz="3200" b="0" dirty="0" smtClean="0">
                          <a:latin typeface="+mn-lt"/>
                        </a:rPr>
                        <a:t>:</a:t>
                      </a:r>
                      <a:r>
                        <a:rPr lang="es-ES" sz="3200" b="0" baseline="0" dirty="0" smtClean="0">
                          <a:latin typeface="+mn-lt"/>
                        </a:rPr>
                        <a:t> -A</a:t>
                      </a:r>
                      <a:r>
                        <a:rPr lang="es-ES" sz="3200" dirty="0" smtClean="0">
                          <a:latin typeface="+mn-lt"/>
                        </a:rPr>
                        <a:t>bsorción es más rápida que por vía SC</a:t>
                      </a:r>
                    </a:p>
                    <a:p>
                      <a:pPr algn="just">
                        <a:spcBef>
                          <a:spcPts val="600"/>
                        </a:spcBef>
                      </a:pPr>
                      <a:r>
                        <a:rPr lang="es-ES" sz="3200" dirty="0" smtClean="0">
                          <a:latin typeface="+mn-lt"/>
                        </a:rPr>
                        <a:t>- Pueden administrarse sustancias más irritantes y volúmenes mayores de medicamentos (de 1 a 10 </a:t>
                      </a:r>
                      <a:r>
                        <a:rPr lang="es-ES" sz="3200" dirty="0" err="1" smtClean="0">
                          <a:latin typeface="+mn-lt"/>
                        </a:rPr>
                        <a:t>mL</a:t>
                      </a:r>
                      <a:r>
                        <a:rPr lang="es-ES" sz="3200" dirty="0" smtClean="0">
                          <a:latin typeface="+mn-lt"/>
                        </a:rPr>
                        <a:t>) que por vía SC.</a:t>
                      </a:r>
                    </a:p>
                    <a:p>
                      <a:pPr algn="just">
                        <a:spcBef>
                          <a:spcPts val="600"/>
                        </a:spcBef>
                      </a:pPr>
                      <a:r>
                        <a:rPr lang="es-ES" sz="3200" b="1" dirty="0" smtClean="0">
                          <a:latin typeface="+mn-lt"/>
                        </a:rPr>
                        <a:t>Desventajas:</a:t>
                      </a:r>
                      <a:r>
                        <a:rPr lang="es-ES" sz="3200" b="1" baseline="0" dirty="0" smtClean="0">
                          <a:latin typeface="+mn-lt"/>
                        </a:rPr>
                        <a:t> </a:t>
                      </a:r>
                      <a:r>
                        <a:rPr lang="es-ES" sz="3200" b="0" baseline="0" dirty="0" smtClean="0">
                          <a:latin typeface="+mn-lt"/>
                        </a:rPr>
                        <a:t>-</a:t>
                      </a:r>
                      <a:r>
                        <a:rPr lang="es-ES" sz="3200" b="1" baseline="0" dirty="0" smtClean="0">
                          <a:latin typeface="+mn-lt"/>
                        </a:rPr>
                        <a:t>A</a:t>
                      </a:r>
                      <a:r>
                        <a:rPr lang="es-ES" sz="3200" b="1" dirty="0" smtClean="0">
                          <a:latin typeface="+mn-lt"/>
                        </a:rPr>
                        <a:t>unque se pueden inyectar de 1 a 10 </a:t>
                      </a:r>
                      <a:r>
                        <a:rPr lang="es-ES" sz="3200" b="1" dirty="0" err="1" smtClean="0">
                          <a:latin typeface="+mn-lt"/>
                        </a:rPr>
                        <a:t>mL</a:t>
                      </a:r>
                      <a:r>
                        <a:rPr lang="es-ES" sz="3200" b="1" dirty="0" smtClean="0">
                          <a:latin typeface="+mn-lt"/>
                        </a:rPr>
                        <a:t>, volúmenes superiores a los 5 </a:t>
                      </a:r>
                      <a:r>
                        <a:rPr lang="es-ES" sz="3200" b="1" dirty="0" err="1" smtClean="0">
                          <a:latin typeface="+mn-lt"/>
                        </a:rPr>
                        <a:t>mL</a:t>
                      </a:r>
                      <a:r>
                        <a:rPr lang="es-ES" sz="3200" b="1" dirty="0" smtClean="0">
                          <a:latin typeface="+mn-lt"/>
                        </a:rPr>
                        <a:t> pueden producir dolor por distensión. </a:t>
                      </a:r>
                    </a:p>
                    <a:p>
                      <a:pPr algn="just">
                        <a:spcBef>
                          <a:spcPts val="600"/>
                        </a:spcBef>
                      </a:pPr>
                      <a:r>
                        <a:rPr lang="es-ES" sz="3200" dirty="0" smtClean="0">
                          <a:latin typeface="+mn-lt"/>
                        </a:rPr>
                        <a:t>- La  inyección accidental</a:t>
                      </a:r>
                      <a:r>
                        <a:rPr lang="es-ES" sz="3200" baseline="0" dirty="0" smtClean="0">
                          <a:latin typeface="+mn-lt"/>
                        </a:rPr>
                        <a:t> en</a:t>
                      </a:r>
                      <a:r>
                        <a:rPr lang="es-ES" sz="3200" dirty="0" smtClean="0">
                          <a:latin typeface="+mn-lt"/>
                        </a:rPr>
                        <a:t> vena o arteria, puede producirse embolismo si es una solución oleosa o una suspensión.</a:t>
                      </a:r>
                    </a:p>
                    <a:p>
                      <a:pPr algn="just">
                        <a:spcBef>
                          <a:spcPts val="600"/>
                        </a:spcBef>
                      </a:pPr>
                      <a:r>
                        <a:rPr lang="es-ES" sz="3200" dirty="0" smtClean="0">
                          <a:latin typeface="+mn-lt"/>
                        </a:rPr>
                        <a:t>- Dolor</a:t>
                      </a:r>
                      <a:r>
                        <a:rPr lang="es-ES" sz="3200" baseline="0" dirty="0" smtClean="0">
                          <a:latin typeface="+mn-lt"/>
                        </a:rPr>
                        <a:t>, abscesos, la </a:t>
                      </a:r>
                      <a:r>
                        <a:rPr lang="es-ES" sz="3200" dirty="0" smtClean="0">
                          <a:latin typeface="+mn-lt"/>
                        </a:rPr>
                        <a:t>inyección en el N. ciático puede dar parálisis y atrofia en músculos del M inferior.</a:t>
                      </a:r>
                      <a:endParaRPr lang="es-ES" sz="3200" dirty="0">
                        <a:latin typeface="+mn-lt"/>
                      </a:endParaRPr>
                    </a:p>
                  </a:txBody>
                  <a:tcPr marL="91437" marR="91437" marT="45721" marB="45721"/>
                </a:tc>
                <a:extLst>
                  <a:ext uri="{0D108BD9-81ED-4DB2-BD59-A6C34878D82A}">
                    <a16:rowId xmlns:a16="http://schemas.microsoft.com/office/drawing/2014/main" val="10002"/>
                  </a:ext>
                </a:extLst>
              </a:tr>
              <a:tr h="2606094">
                <a:tc>
                  <a:txBody>
                    <a:bodyPr/>
                    <a:lstStyle/>
                    <a:p>
                      <a:pPr algn="ctr"/>
                      <a:r>
                        <a:rPr lang="es-ES" sz="4300" b="1" dirty="0" smtClean="0"/>
                        <a:t>SC</a:t>
                      </a:r>
                      <a:endParaRPr lang="es-ES" sz="4300" b="1" dirty="0"/>
                    </a:p>
                  </a:txBody>
                  <a:tcPr marL="91437" marR="91437" marT="45721" marB="45721"/>
                </a:tc>
                <a:tc>
                  <a:txBody>
                    <a:bodyPr/>
                    <a:lstStyle/>
                    <a:p>
                      <a:pPr>
                        <a:spcBef>
                          <a:spcPts val="600"/>
                        </a:spcBef>
                      </a:pPr>
                      <a:r>
                        <a:rPr lang="es-ES" sz="3200" b="1" dirty="0" smtClean="0">
                          <a:latin typeface="+mn-lt"/>
                        </a:rPr>
                        <a:t>Ventajas: </a:t>
                      </a:r>
                      <a:r>
                        <a:rPr lang="es-ES" sz="3200" dirty="0" smtClean="0">
                          <a:latin typeface="+mn-lt"/>
                        </a:rPr>
                        <a:t>Permite la administración de </a:t>
                      </a:r>
                      <a:r>
                        <a:rPr lang="es-ES" sz="3200" dirty="0" err="1" smtClean="0">
                          <a:latin typeface="+mn-lt"/>
                        </a:rPr>
                        <a:t>microcristales</a:t>
                      </a:r>
                      <a:r>
                        <a:rPr lang="es-ES" sz="3200" dirty="0" smtClean="0">
                          <a:latin typeface="+mn-lt"/>
                        </a:rPr>
                        <a:t>, suspensiones o pellets que forman pequeños depósitos a partir de los cuales se absorbe gradualmente el medicamento por largo período. </a:t>
                      </a:r>
                    </a:p>
                    <a:p>
                      <a:pPr>
                        <a:spcBef>
                          <a:spcPts val="600"/>
                        </a:spcBef>
                      </a:pPr>
                      <a:r>
                        <a:rPr lang="es-ES" sz="3200" b="1" dirty="0" smtClean="0">
                          <a:latin typeface="+mn-lt"/>
                        </a:rPr>
                        <a:t>Desventajas: </a:t>
                      </a:r>
                      <a:r>
                        <a:rPr lang="es-ES" sz="3200" dirty="0" smtClean="0">
                          <a:latin typeface="+mn-lt"/>
                        </a:rPr>
                        <a:t>Solo permite pequeños de </a:t>
                      </a:r>
                      <a:r>
                        <a:rPr lang="es-ES" sz="3200" b="1" dirty="0" smtClean="0">
                          <a:latin typeface="+mn-lt"/>
                        </a:rPr>
                        <a:t>0,5 a 2 </a:t>
                      </a:r>
                      <a:r>
                        <a:rPr lang="es-ES" sz="3200" b="1" dirty="0" err="1" smtClean="0">
                          <a:latin typeface="+mn-lt"/>
                        </a:rPr>
                        <a:t>mL</a:t>
                      </a:r>
                      <a:r>
                        <a:rPr lang="es-ES" sz="3200" b="1" dirty="0" smtClean="0">
                          <a:latin typeface="+mn-lt"/>
                        </a:rPr>
                        <a:t>  </a:t>
                      </a:r>
                      <a:r>
                        <a:rPr lang="es-ES" sz="3200" dirty="0" smtClean="0">
                          <a:latin typeface="+mn-lt"/>
                        </a:rPr>
                        <a:t>para no provocar dolor por distensión,</a:t>
                      </a:r>
                      <a:r>
                        <a:rPr lang="es-ES" sz="3200" baseline="0" dirty="0" smtClean="0">
                          <a:latin typeface="+mn-lt"/>
                        </a:rPr>
                        <a:t> n</a:t>
                      </a:r>
                      <a:r>
                        <a:rPr lang="es-ES" sz="3200" dirty="0" smtClean="0">
                          <a:latin typeface="+mn-lt"/>
                        </a:rPr>
                        <a:t>o usar sustancias  irritantes que den dolor intenso y destrucción de tejido.</a:t>
                      </a:r>
                      <a:endParaRPr lang="es-ES" sz="3200" dirty="0">
                        <a:latin typeface="+mn-lt"/>
                      </a:endParaRPr>
                    </a:p>
                  </a:txBody>
                  <a:tcPr marL="91437" marR="91437" marT="45721" marB="45721"/>
                </a:tc>
                <a:extLst>
                  <a:ext uri="{0D108BD9-81ED-4DB2-BD59-A6C34878D82A}">
                    <a16:rowId xmlns:a16="http://schemas.microsoft.com/office/drawing/2014/main" val="10003"/>
                  </a:ext>
                </a:extLst>
              </a:tr>
              <a:tr h="1630714">
                <a:tc>
                  <a:txBody>
                    <a:bodyPr/>
                    <a:lstStyle/>
                    <a:p>
                      <a:pPr algn="ctr"/>
                      <a:r>
                        <a:rPr lang="es-ES" sz="4300" b="1" dirty="0" smtClean="0"/>
                        <a:t>ID</a:t>
                      </a:r>
                      <a:endParaRPr lang="es-ES" sz="4300" b="1" dirty="0"/>
                    </a:p>
                  </a:txBody>
                  <a:tcPr marL="91437" marR="91437" marT="45721" marB="45721"/>
                </a:tc>
                <a:tc>
                  <a:txBody>
                    <a:bodyPr/>
                    <a:lstStyle/>
                    <a:p>
                      <a:pPr algn="just">
                        <a:spcBef>
                          <a:spcPts val="600"/>
                        </a:spcBef>
                      </a:pPr>
                      <a:r>
                        <a:rPr lang="es-ES" sz="3200" dirty="0" smtClean="0"/>
                        <a:t>La cantidad que se debe administrar suele ser muy pequeña (</a:t>
                      </a:r>
                      <a:r>
                        <a:rPr lang="es-ES" sz="3200" b="1" dirty="0" smtClean="0"/>
                        <a:t>no más de 0,1 </a:t>
                      </a:r>
                      <a:r>
                        <a:rPr lang="es-ES" sz="3200" b="1" dirty="0" err="1" smtClean="0"/>
                        <a:t>mL</a:t>
                      </a:r>
                      <a:r>
                        <a:rPr lang="es-ES" sz="3200" dirty="0" smtClean="0"/>
                        <a:t>) y la absorción es lenta; tras la inyección debe aparecer una pequeña roncha en el sitio de</a:t>
                      </a:r>
                    </a:p>
                    <a:p>
                      <a:pPr algn="just">
                        <a:spcBef>
                          <a:spcPts val="600"/>
                        </a:spcBef>
                      </a:pPr>
                      <a:r>
                        <a:rPr lang="es-ES" sz="3200" dirty="0" smtClean="0"/>
                        <a:t>aplicación. Este método se utiliza para las pruebas cutáneas alérgicas y otras</a:t>
                      </a:r>
                      <a:endParaRPr lang="es-ES" sz="3200" dirty="0"/>
                    </a:p>
                  </a:txBody>
                  <a:tcPr marL="91437" marR="91437" marT="45721" marB="45721"/>
                </a:tc>
                <a:extLst>
                  <a:ext uri="{0D108BD9-81ED-4DB2-BD59-A6C34878D82A}">
                    <a16:rowId xmlns:a16="http://schemas.microsoft.com/office/drawing/2014/main" val="10004"/>
                  </a:ext>
                </a:extLst>
              </a:tr>
            </a:tbl>
          </a:graphicData>
        </a:graphic>
      </p:graphicFrame>
      <p:sp>
        <p:nvSpPr>
          <p:cNvPr id="6167" name="3 CuadroTexto"/>
          <p:cNvSpPr txBox="1">
            <a:spLocks noChangeArrowheads="1"/>
          </p:cNvSpPr>
          <p:nvPr/>
        </p:nvSpPr>
        <p:spPr bwMode="auto">
          <a:xfrm>
            <a:off x="198438" y="2389188"/>
            <a:ext cx="884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000" b="1"/>
              <a:t>IM</a:t>
            </a:r>
          </a:p>
        </p:txBody>
      </p:sp>
      <p:sp>
        <p:nvSpPr>
          <p:cNvPr id="6168" name="4 CuadroTexto"/>
          <p:cNvSpPr txBox="1">
            <a:spLocks noChangeArrowheads="1"/>
          </p:cNvSpPr>
          <p:nvPr/>
        </p:nvSpPr>
        <p:spPr bwMode="auto">
          <a:xfrm>
            <a:off x="3908425" y="2773363"/>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000" b="1"/>
              <a:t>SC</a:t>
            </a:r>
          </a:p>
        </p:txBody>
      </p:sp>
      <p:sp>
        <p:nvSpPr>
          <p:cNvPr id="6169" name="5 CuadroTexto"/>
          <p:cNvSpPr txBox="1">
            <a:spLocks noChangeArrowheads="1"/>
          </p:cNvSpPr>
          <p:nvPr/>
        </p:nvSpPr>
        <p:spPr bwMode="auto">
          <a:xfrm>
            <a:off x="5821363" y="4327525"/>
            <a:ext cx="738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000" b="1"/>
              <a:t>EV</a:t>
            </a:r>
          </a:p>
        </p:txBody>
      </p:sp>
      <p:sp>
        <p:nvSpPr>
          <p:cNvPr id="6170" name="6 CuadroTexto"/>
          <p:cNvSpPr txBox="1">
            <a:spLocks noChangeArrowheads="1"/>
          </p:cNvSpPr>
          <p:nvPr/>
        </p:nvSpPr>
        <p:spPr bwMode="auto">
          <a:xfrm>
            <a:off x="6889750" y="5608638"/>
            <a:ext cx="64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000" b="1"/>
              <a:t>ID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625" y="1739900"/>
            <a:ext cx="20456525" cy="1187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2 CuadroTexto"/>
          <p:cNvSpPr txBox="1">
            <a:spLocks noChangeArrowheads="1"/>
          </p:cNvSpPr>
          <p:nvPr/>
        </p:nvSpPr>
        <p:spPr bwMode="auto">
          <a:xfrm>
            <a:off x="365125" y="384175"/>
            <a:ext cx="135683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6000"/>
              <a:t>Practicando el Inglés…..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Rectángulo"/>
          <p:cNvSpPr>
            <a:spLocks noChangeArrowheads="1"/>
          </p:cNvSpPr>
          <p:nvPr/>
        </p:nvSpPr>
        <p:spPr bwMode="auto">
          <a:xfrm>
            <a:off x="446088" y="328613"/>
            <a:ext cx="23358475" cy="1009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73" tIns="91585" rIns="183173" bIns="9158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4000" b="1" u="sng">
                <a:solidFill>
                  <a:srgbClr val="FF0000"/>
                </a:solidFill>
                <a:latin typeface="Arial" panose="020B0604020202020204" pitchFamily="34" charset="0"/>
                <a:cs typeface="Arial" panose="020B0604020202020204" pitchFamily="34" charset="0"/>
              </a:rPr>
              <a:t>EJEMPLO: VÍA ORAL</a:t>
            </a:r>
            <a:endParaRPr lang="es-ES" altLang="es-ES" sz="4000" b="1" u="sng">
              <a:latin typeface="Arial" panose="020B0604020202020204" pitchFamily="34" charset="0"/>
              <a:cs typeface="Arial" panose="020B0604020202020204" pitchFamily="34" charset="0"/>
            </a:endParaRPr>
          </a:p>
          <a:p>
            <a:pPr algn="just"/>
            <a:r>
              <a:rPr lang="es-ES" altLang="es-ES" sz="4000" b="1" i="1" u="sng">
                <a:latin typeface="Arial" panose="020B0604020202020204" pitchFamily="34" charset="0"/>
                <a:cs typeface="Arial" panose="020B0604020202020204" pitchFamily="34" charset="0"/>
              </a:rPr>
              <a:t>VENTAJAS:</a:t>
            </a:r>
          </a:p>
          <a:p>
            <a:pPr algn="just"/>
            <a:r>
              <a:rPr lang="es-ES" altLang="es-ES" sz="4000">
                <a:latin typeface="Arial" panose="020B0604020202020204" pitchFamily="34" charset="0"/>
                <a:cs typeface="Arial" panose="020B0604020202020204" pitchFamily="34" charset="0"/>
              </a:rPr>
              <a:t>− </a:t>
            </a:r>
            <a:r>
              <a:rPr lang="es-ES" altLang="es-ES" sz="4400">
                <a:latin typeface="Arial" panose="020B0604020202020204" pitchFamily="34" charset="0"/>
                <a:cs typeface="Arial" panose="020B0604020202020204" pitchFamily="34" charset="0"/>
              </a:rPr>
              <a:t>Es una técnica sencilla,  no dolorosa, segura y económica, permite la autoadministración. </a:t>
            </a:r>
          </a:p>
          <a:p>
            <a:pPr algn="just"/>
            <a:r>
              <a:rPr lang="es-ES" altLang="es-ES" sz="4400">
                <a:latin typeface="Arial" panose="020B0604020202020204" pitchFamily="34" charset="0"/>
                <a:cs typeface="Arial" panose="020B0604020202020204" pitchFamily="34" charset="0"/>
              </a:rPr>
              <a:t>− En caso de sobredosis, el fármaco puede eliminarse por lavado gástrico.</a:t>
            </a:r>
          </a:p>
          <a:p>
            <a:pPr algn="just"/>
            <a:r>
              <a:rPr lang="es-ES" altLang="es-ES" sz="4000" b="1" i="1" u="sng">
                <a:latin typeface="Arial" panose="020B0604020202020204" pitchFamily="34" charset="0"/>
                <a:cs typeface="Arial" panose="020B0604020202020204" pitchFamily="34" charset="0"/>
              </a:rPr>
              <a:t>DESVENTAJAS:</a:t>
            </a:r>
          </a:p>
          <a:p>
            <a:pPr algn="just"/>
            <a:r>
              <a:rPr lang="es-ES" altLang="es-ES" sz="4400">
                <a:latin typeface="Arial" panose="020B0604020202020204" pitchFamily="34" charset="0"/>
                <a:cs typeface="Arial" panose="020B0604020202020204" pitchFamily="34" charset="0"/>
              </a:rPr>
              <a:t>− No útil en urgencias ni vómitos, ni en alt de la conciencia o dificultades  en la deglución.</a:t>
            </a:r>
          </a:p>
          <a:p>
            <a:pPr algn="just"/>
            <a:r>
              <a:rPr lang="es-ES" altLang="es-ES" sz="4400">
                <a:latin typeface="Arial" panose="020B0604020202020204" pitchFamily="34" charset="0"/>
                <a:cs typeface="Arial" panose="020B0604020202020204" pitchFamily="34" charset="0"/>
              </a:rPr>
              <a:t>− Algunos fármacos tienen sabor desagradable o producen irritación, los alimentos pueden aumentar o  disminuir su absorción.</a:t>
            </a:r>
          </a:p>
          <a:p>
            <a:pPr algn="just"/>
            <a:r>
              <a:rPr lang="es-ES" altLang="es-ES" sz="4400">
                <a:latin typeface="Arial" panose="020B0604020202020204" pitchFamily="34" charset="0"/>
                <a:cs typeface="Arial" panose="020B0604020202020204" pitchFamily="34" charset="0"/>
              </a:rPr>
              <a:t>− Algunos medicamentos son destruidos por los jugos digestivos o inactivados en su paso a través de la mucosa intestinal y a través del hígado (</a:t>
            </a:r>
            <a:r>
              <a:rPr lang="es-ES" altLang="es-ES" sz="4400" b="1">
                <a:latin typeface="Arial" panose="020B0604020202020204" pitchFamily="34" charset="0"/>
                <a:cs typeface="Arial" panose="020B0604020202020204" pitchFamily="34" charset="0"/>
              </a:rPr>
              <a:t>efecto de primer paso</a:t>
            </a:r>
            <a:r>
              <a:rPr lang="es-ES" altLang="es-ES" sz="4400">
                <a:latin typeface="Arial" panose="020B0604020202020204" pitchFamily="34" charset="0"/>
                <a:cs typeface="Arial" panose="020B0604020202020204" pitchFamily="34" charset="0"/>
              </a:rPr>
              <a:t>).</a:t>
            </a:r>
          </a:p>
          <a:p>
            <a:pPr algn="just"/>
            <a:endParaRPr lang="es-ES" altLang="es-ES" sz="4400" b="1">
              <a:latin typeface="Arial" panose="020B0604020202020204" pitchFamily="34" charset="0"/>
              <a:cs typeface="Arial" panose="020B0604020202020204" pitchFamily="34" charset="0"/>
            </a:endParaRPr>
          </a:p>
          <a:p>
            <a:pPr algn="just"/>
            <a:r>
              <a:rPr lang="es-ES" altLang="es-ES" sz="4000" b="1" u="sng">
                <a:latin typeface="Arial" panose="020B0604020202020204" pitchFamily="34" charset="0"/>
                <a:cs typeface="Arial" panose="020B0604020202020204" pitchFamily="34" charset="0"/>
              </a:rPr>
              <a:t>FORMAS FARMACÉUTICAS </a:t>
            </a:r>
            <a:r>
              <a:rPr lang="es-ES" altLang="es-ES" sz="4000" b="1" u="sng">
                <a:solidFill>
                  <a:srgbClr val="000000"/>
                </a:solidFill>
                <a:latin typeface="Arial" panose="020B0604020202020204" pitchFamily="34" charset="0"/>
                <a:cs typeface="Arial" panose="020B0604020202020204" pitchFamily="34" charset="0"/>
              </a:rPr>
              <a:t>PARA LA ADMINISTRACIÓN ORAL:</a:t>
            </a:r>
            <a:r>
              <a:rPr lang="es-ES" altLang="es-ES" sz="4000" u="sng">
                <a:latin typeface="Arial" panose="020B0604020202020204" pitchFamily="34" charset="0"/>
                <a:cs typeface="Arial" panose="020B0604020202020204" pitchFamily="34" charset="0"/>
              </a:rPr>
              <a:t> </a:t>
            </a:r>
            <a:endParaRPr lang="es-ES" altLang="es-ES" sz="4000" i="1" u="sng">
              <a:latin typeface="Arial" panose="020B0604020202020204" pitchFamily="34" charset="0"/>
              <a:cs typeface="Arial" panose="020B0604020202020204" pitchFamily="34" charset="0"/>
            </a:endParaRPr>
          </a:p>
          <a:p>
            <a:pPr algn="just"/>
            <a:r>
              <a:rPr lang="es-ES" altLang="es-ES" sz="4400" i="1" u="sng"/>
              <a:t>Formas  sólidas</a:t>
            </a:r>
            <a:r>
              <a:rPr lang="es-ES" altLang="es-ES" sz="4400" i="1"/>
              <a:t>: </a:t>
            </a:r>
            <a:r>
              <a:rPr lang="es-ES" altLang="es-ES" sz="4400"/>
              <a:t>Comprimidos – Granulados - Cápsulas – Liofilizados -- Polvos</a:t>
            </a:r>
          </a:p>
          <a:p>
            <a:pPr algn="just"/>
            <a:endParaRPr lang="es-ES" altLang="es-ES" sz="4400"/>
          </a:p>
          <a:p>
            <a:pPr algn="just"/>
            <a:r>
              <a:rPr lang="es-ES" altLang="es-ES" sz="4400" i="1" u="sng"/>
              <a:t>Formas líquidas</a:t>
            </a:r>
            <a:r>
              <a:rPr lang="es-ES" altLang="es-ES" sz="4400"/>
              <a:t>: </a:t>
            </a:r>
            <a:r>
              <a:rPr lang="es-ES" altLang="es-ES" sz="4400" b="1"/>
              <a:t>Solución</a:t>
            </a:r>
            <a:r>
              <a:rPr lang="es-ES" altLang="es-ES" sz="4400"/>
              <a:t>  - </a:t>
            </a:r>
            <a:r>
              <a:rPr lang="es-ES" altLang="es-ES" sz="4400" b="1">
                <a:solidFill>
                  <a:srgbClr val="FF6600"/>
                </a:solidFill>
              </a:rPr>
              <a:t>Elixir</a:t>
            </a:r>
            <a:r>
              <a:rPr lang="es-ES" altLang="es-ES" sz="4400"/>
              <a:t>    -     </a:t>
            </a:r>
            <a:r>
              <a:rPr lang="es-ES" altLang="es-ES" sz="4400" b="1"/>
              <a:t>Tinturas</a:t>
            </a:r>
            <a:r>
              <a:rPr lang="es-ES" altLang="es-ES" sz="4400"/>
              <a:t>        - </a:t>
            </a:r>
            <a:r>
              <a:rPr lang="es-ES" altLang="es-ES" sz="4400" b="1">
                <a:solidFill>
                  <a:srgbClr val="FF0000"/>
                </a:solidFill>
              </a:rPr>
              <a:t>Jarabe</a:t>
            </a:r>
            <a:r>
              <a:rPr lang="es-ES" altLang="es-ES" sz="4400"/>
              <a:t>      - </a:t>
            </a:r>
            <a:r>
              <a:rPr lang="es-ES" altLang="es-ES" sz="4400" b="1"/>
              <a:t>Gotas</a:t>
            </a:r>
            <a:r>
              <a:rPr lang="es-ES" altLang="es-ES" sz="4400"/>
              <a:t> -    </a:t>
            </a:r>
            <a:r>
              <a:rPr lang="es-ES" altLang="es-ES" sz="4400" b="1">
                <a:solidFill>
                  <a:srgbClr val="0070C0"/>
                </a:solidFill>
              </a:rPr>
              <a:t>Suspensión</a:t>
            </a:r>
          </a:p>
        </p:txBody>
      </p:sp>
      <p:sp>
        <p:nvSpPr>
          <p:cNvPr id="7171" name="1 Rectángulo"/>
          <p:cNvSpPr>
            <a:spLocks noChangeArrowheads="1"/>
          </p:cNvSpPr>
          <p:nvPr/>
        </p:nvSpPr>
        <p:spPr bwMode="auto">
          <a:xfrm>
            <a:off x="11029950" y="11837988"/>
            <a:ext cx="601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600" b="1">
                <a:solidFill>
                  <a:srgbClr val="FF0000"/>
                </a:solidFill>
              </a:rPr>
              <a:t>Solución acuosa concentrada</a:t>
            </a:r>
          </a:p>
          <a:p>
            <a:pPr algn="ctr"/>
            <a:r>
              <a:rPr lang="es-ES" altLang="es-ES" sz="3600" b="1">
                <a:solidFill>
                  <a:srgbClr val="FF0000"/>
                </a:solidFill>
              </a:rPr>
              <a:t>con más del 80 % de sacarosa</a:t>
            </a:r>
          </a:p>
        </p:txBody>
      </p:sp>
      <p:sp>
        <p:nvSpPr>
          <p:cNvPr id="3" name="2 Flecha abajo"/>
          <p:cNvSpPr/>
          <p:nvPr/>
        </p:nvSpPr>
        <p:spPr>
          <a:xfrm>
            <a:off x="13214350" y="10223500"/>
            <a:ext cx="346075" cy="15684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173" name="3 Rectángulo"/>
          <p:cNvSpPr>
            <a:spLocks noChangeArrowheads="1"/>
          </p:cNvSpPr>
          <p:nvPr/>
        </p:nvSpPr>
        <p:spPr bwMode="auto">
          <a:xfrm>
            <a:off x="2919413" y="11837988"/>
            <a:ext cx="81105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b="1">
                <a:solidFill>
                  <a:srgbClr val="FF6600"/>
                </a:solidFill>
              </a:rPr>
              <a:t>Solución hidroalcohólica, generalmente</a:t>
            </a:r>
          </a:p>
          <a:p>
            <a:pPr algn="ctr"/>
            <a:r>
              <a:rPr lang="es-ES" altLang="es-ES" sz="4000" b="1">
                <a:solidFill>
                  <a:srgbClr val="FF6600"/>
                </a:solidFill>
              </a:rPr>
              <a:t>con 25 % de alcohol, azucarada.</a:t>
            </a:r>
          </a:p>
        </p:txBody>
      </p:sp>
      <p:sp>
        <p:nvSpPr>
          <p:cNvPr id="6" name="5 Flecha abajo"/>
          <p:cNvSpPr/>
          <p:nvPr/>
        </p:nvSpPr>
        <p:spPr>
          <a:xfrm>
            <a:off x="7299325" y="10269538"/>
            <a:ext cx="344488" cy="15684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Flecha abajo"/>
          <p:cNvSpPr/>
          <p:nvPr/>
        </p:nvSpPr>
        <p:spPr>
          <a:xfrm>
            <a:off x="18764250" y="10223500"/>
            <a:ext cx="346075" cy="15684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176" name="4 Rectángulo"/>
          <p:cNvSpPr>
            <a:spLocks noChangeArrowheads="1"/>
          </p:cNvSpPr>
          <p:nvPr/>
        </p:nvSpPr>
        <p:spPr bwMode="auto">
          <a:xfrm>
            <a:off x="17748250" y="11842750"/>
            <a:ext cx="4168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b="1">
                <a:solidFill>
                  <a:srgbClr val="0070C0"/>
                </a:solidFill>
              </a:rPr>
              <a:t>Son preparados de aspecto lechoso.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241425" y="11113"/>
            <a:ext cx="194310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_tradnl" altLang="es-ES" sz="6400" b="1" u="sng">
                <a:solidFill>
                  <a:srgbClr val="FF0000"/>
                </a:solidFill>
              </a:rPr>
              <a:t>ALGUNOS EJEMPLOS DE FORMAS FARMACÉUTICAS</a:t>
            </a:r>
            <a:endParaRPr lang="es-ES" altLang="es-ES" sz="6400" b="1" u="sng">
              <a:solidFill>
                <a:srgbClr val="FF0000"/>
              </a:solidFill>
            </a:endParaRPr>
          </a:p>
        </p:txBody>
      </p:sp>
      <p:sp>
        <p:nvSpPr>
          <p:cNvPr id="207883" name="Text Box 11"/>
          <p:cNvSpPr txBox="1">
            <a:spLocks noChangeArrowheads="1"/>
          </p:cNvSpPr>
          <p:nvPr/>
        </p:nvSpPr>
        <p:spPr bwMode="auto">
          <a:xfrm>
            <a:off x="9047163" y="1801813"/>
            <a:ext cx="14551025"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6400" b="1"/>
              <a:t>Sublingual:</a:t>
            </a:r>
            <a:r>
              <a:rPr lang="es-ES_tradnl" altLang="es-ES" sz="6400"/>
              <a:t> comprimidos, gotas, aerosoles.</a:t>
            </a:r>
            <a:endParaRPr lang="es-ES" altLang="es-ES" sz="6400"/>
          </a:p>
        </p:txBody>
      </p:sp>
      <p:sp>
        <p:nvSpPr>
          <p:cNvPr id="207886" name="Text Box 14"/>
          <p:cNvSpPr txBox="1">
            <a:spLocks noChangeArrowheads="1"/>
          </p:cNvSpPr>
          <p:nvPr/>
        </p:nvSpPr>
        <p:spPr bwMode="auto">
          <a:xfrm>
            <a:off x="9250363" y="5327650"/>
            <a:ext cx="16102012"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6400" b="1"/>
              <a:t>Parenteral:</a:t>
            </a:r>
            <a:r>
              <a:rPr lang="es-ES_tradnl" altLang="es-ES" sz="6400"/>
              <a:t> ámpulas, bulbos, pellets.</a:t>
            </a:r>
            <a:endParaRPr lang="es-ES" altLang="es-ES" sz="6400"/>
          </a:p>
        </p:txBody>
      </p:sp>
      <p:sp>
        <p:nvSpPr>
          <p:cNvPr id="207893" name="Rectangle 21"/>
          <p:cNvSpPr>
            <a:spLocks noChangeArrowheads="1"/>
          </p:cNvSpPr>
          <p:nvPr/>
        </p:nvSpPr>
        <p:spPr bwMode="auto">
          <a:xfrm>
            <a:off x="9148763" y="2955925"/>
            <a:ext cx="14724062"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_tradnl" altLang="es-ES" sz="6400" b="1"/>
              <a:t>Oral: </a:t>
            </a:r>
            <a:r>
              <a:rPr lang="es-ES_tradnl" altLang="es-ES" sz="6400"/>
              <a:t>soluciones, jarabes, tabletas, cápsulas  </a:t>
            </a:r>
            <a:endParaRPr lang="es-ES" altLang="es-ES" sz="6400"/>
          </a:p>
        </p:txBody>
      </p:sp>
      <p:sp>
        <p:nvSpPr>
          <p:cNvPr id="207894" name="Text Box 22"/>
          <p:cNvSpPr txBox="1">
            <a:spLocks noChangeArrowheads="1"/>
          </p:cNvSpPr>
          <p:nvPr/>
        </p:nvSpPr>
        <p:spPr bwMode="auto">
          <a:xfrm>
            <a:off x="9250363" y="4141788"/>
            <a:ext cx="14520862"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6400" b="1"/>
              <a:t>Rectal:</a:t>
            </a:r>
            <a:r>
              <a:rPr lang="es-ES_tradnl" altLang="es-ES" sz="6400"/>
              <a:t> supositorios, soluciones y pomadas </a:t>
            </a:r>
            <a:endParaRPr lang="es-ES" altLang="es-ES" sz="6400"/>
          </a:p>
        </p:txBody>
      </p:sp>
      <p:sp>
        <p:nvSpPr>
          <p:cNvPr id="207895" name="Text Box 23"/>
          <p:cNvSpPr txBox="1">
            <a:spLocks noChangeArrowheads="1"/>
          </p:cNvSpPr>
          <p:nvPr/>
        </p:nvSpPr>
        <p:spPr bwMode="auto">
          <a:xfrm>
            <a:off x="9250363" y="7750175"/>
            <a:ext cx="19554825"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spcBef>
                <a:spcPct val="50000"/>
              </a:spcBef>
            </a:pPr>
            <a:r>
              <a:rPr lang="es-ES_tradnl" altLang="es-ES" sz="6400" b="1"/>
              <a:t>Tópica</a:t>
            </a:r>
            <a:r>
              <a:rPr lang="es-ES" altLang="es-ES" sz="6400" b="1"/>
              <a:t>: </a:t>
            </a:r>
            <a:r>
              <a:rPr lang="es-ES" altLang="es-ES" sz="6400"/>
              <a:t>c</a:t>
            </a:r>
            <a:r>
              <a:rPr lang="es-ES_tradnl" altLang="es-ES" sz="6400"/>
              <a:t>olirios, pomadas, cremas, tab vag.</a:t>
            </a:r>
            <a:endParaRPr lang="es-ES" altLang="es-ES" sz="6400"/>
          </a:p>
        </p:txBody>
      </p:sp>
      <p:sp>
        <p:nvSpPr>
          <p:cNvPr id="207896" name="Text Box 24"/>
          <p:cNvSpPr txBox="1">
            <a:spLocks noChangeArrowheads="1"/>
          </p:cNvSpPr>
          <p:nvPr/>
        </p:nvSpPr>
        <p:spPr bwMode="auto">
          <a:xfrm>
            <a:off x="9250363" y="6513513"/>
            <a:ext cx="14960600"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s-ES_tradnl" altLang="es-ES" sz="6400" b="1"/>
              <a:t>Inhalatoria:</a:t>
            </a:r>
            <a:r>
              <a:rPr lang="es-ES_tradnl" altLang="es-ES" sz="6400"/>
              <a:t> aerosoles medicinales.</a:t>
            </a:r>
            <a:endParaRPr lang="es-ES" altLang="es-ES" sz="6400"/>
          </a:p>
        </p:txBody>
      </p:sp>
      <p:pic>
        <p:nvPicPr>
          <p:cNvPr id="8201" name="Picture 2"/>
          <p:cNvPicPr>
            <a:picLocks noChangeAspect="1" noChangeArrowheads="1"/>
          </p:cNvPicPr>
          <p:nvPr/>
        </p:nvPicPr>
        <p:blipFill>
          <a:blip r:embed="rId3">
            <a:extLst>
              <a:ext uri="{28A0092B-C50C-407E-A947-70E740481C1C}">
                <a14:useLocalDpi xmlns:a14="http://schemas.microsoft.com/office/drawing/2010/main" val="0"/>
              </a:ext>
            </a:extLst>
          </a:blip>
          <a:srcRect l="9401" t="7489" r="8237" b="54230"/>
          <a:stretch>
            <a:fillRect/>
          </a:stretch>
        </p:blipFill>
        <p:spPr bwMode="auto">
          <a:xfrm>
            <a:off x="530225" y="1485900"/>
            <a:ext cx="8229600" cy="820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9 Tabla"/>
          <p:cNvGraphicFramePr>
            <a:graphicFrameLocks noGrp="1"/>
          </p:cNvGraphicFramePr>
          <p:nvPr/>
        </p:nvGraphicFramePr>
        <p:xfrm>
          <a:off x="530225" y="10348913"/>
          <a:ext cx="23241000" cy="3337506"/>
        </p:xfrm>
        <a:graphic>
          <a:graphicData uri="http://schemas.openxmlformats.org/drawingml/2006/table">
            <a:tbl>
              <a:tblPr firstRow="1" bandRow="1">
                <a:tableStyleId>{5C22544A-7EE6-4342-B048-85BDC9FD1C3A}</a:tableStyleId>
              </a:tblPr>
              <a:tblGrid>
                <a:gridCol w="4420061">
                  <a:extLst>
                    <a:ext uri="{9D8B030D-6E8A-4147-A177-3AD203B41FA5}">
                      <a16:colId xmlns:a16="http://schemas.microsoft.com/office/drawing/2014/main" val="20000"/>
                    </a:ext>
                  </a:extLst>
                </a:gridCol>
                <a:gridCol w="18820939">
                  <a:extLst>
                    <a:ext uri="{9D8B030D-6E8A-4147-A177-3AD203B41FA5}">
                      <a16:colId xmlns:a16="http://schemas.microsoft.com/office/drawing/2014/main" val="20001"/>
                    </a:ext>
                  </a:extLst>
                </a:gridCol>
              </a:tblGrid>
              <a:tr h="1188494">
                <a:tc>
                  <a:txBody>
                    <a:bodyPr/>
                    <a:lstStyle/>
                    <a:p>
                      <a:r>
                        <a:rPr lang="es-ES" sz="4300" b="0" dirty="0" smtClean="0">
                          <a:solidFill>
                            <a:schemeClr val="tx1"/>
                          </a:solidFill>
                        </a:rPr>
                        <a:t>Cremas </a:t>
                      </a:r>
                      <a:endParaRPr lang="es-ES" sz="4300" b="0" dirty="0">
                        <a:solidFill>
                          <a:schemeClr val="tx1"/>
                        </a:solidFill>
                      </a:endParaRPr>
                    </a:p>
                  </a:txBody>
                  <a:tcPr marL="91443" marR="91443" marT="45711" marB="45711">
                    <a:solidFill>
                      <a:srgbClr val="EDF6F9"/>
                    </a:solidFill>
                  </a:tcPr>
                </a:tc>
                <a:tc>
                  <a:txBody>
                    <a:bodyPr/>
                    <a:lstStyle/>
                    <a:p>
                      <a:pPr algn="just"/>
                      <a:r>
                        <a:rPr lang="es-ES" sz="3600" b="0" dirty="0" smtClean="0">
                          <a:solidFill>
                            <a:schemeClr val="tx1"/>
                          </a:solidFill>
                        </a:rPr>
                        <a:t>Emulsiones de aceite en agua o agua en aceite, de consistencia semisólida o líquida muy espesa,</a:t>
                      </a:r>
                      <a:r>
                        <a:rPr lang="es-ES" sz="3600" b="0" baseline="0" dirty="0" smtClean="0">
                          <a:solidFill>
                            <a:schemeClr val="tx1"/>
                          </a:solidFill>
                        </a:rPr>
                        <a:t> estéticamente invisibles.</a:t>
                      </a:r>
                      <a:endParaRPr lang="es-ES" sz="3600" b="0" dirty="0">
                        <a:solidFill>
                          <a:schemeClr val="tx1"/>
                        </a:solidFill>
                      </a:endParaRPr>
                    </a:p>
                  </a:txBody>
                  <a:tcPr marL="91443" marR="91443" marT="45711" marB="45711">
                    <a:solidFill>
                      <a:srgbClr val="EDF6F9"/>
                    </a:solidFill>
                  </a:tcPr>
                </a:tc>
                <a:extLst>
                  <a:ext uri="{0D108BD9-81ED-4DB2-BD59-A6C34878D82A}">
                    <a16:rowId xmlns:a16="http://schemas.microsoft.com/office/drawing/2014/main" val="10000"/>
                  </a:ext>
                </a:extLst>
              </a:tr>
              <a:tr h="746618">
                <a:tc>
                  <a:txBody>
                    <a:bodyPr/>
                    <a:lstStyle/>
                    <a:p>
                      <a:r>
                        <a:rPr lang="es-ES" sz="4300" dirty="0" smtClean="0"/>
                        <a:t>Pastas</a:t>
                      </a:r>
                      <a:endParaRPr lang="es-ES" sz="4300" dirty="0"/>
                    </a:p>
                  </a:txBody>
                  <a:tcPr marL="91443" marR="91443" marT="45711" marB="45711"/>
                </a:tc>
                <a:tc>
                  <a:txBody>
                    <a:bodyPr/>
                    <a:lstStyle/>
                    <a:p>
                      <a:pPr algn="l"/>
                      <a:r>
                        <a:rPr lang="es-ES" sz="3600" b="0" i="0" u="none" strike="noStrike" baseline="0" dirty="0" smtClean="0">
                          <a:latin typeface="+mj-lt"/>
                        </a:rPr>
                        <a:t>Semisólido que contiene una elevada proporción de polvo, no grasosa y estéticamente visible.</a:t>
                      </a:r>
                      <a:endParaRPr lang="es-ES" sz="3600" dirty="0">
                        <a:latin typeface="+mj-lt"/>
                      </a:endParaRPr>
                    </a:p>
                  </a:txBody>
                  <a:tcPr marL="91443" marR="91443" marT="45711" marB="45711"/>
                </a:tc>
                <a:extLst>
                  <a:ext uri="{0D108BD9-81ED-4DB2-BD59-A6C34878D82A}">
                    <a16:rowId xmlns:a16="http://schemas.microsoft.com/office/drawing/2014/main" val="10001"/>
                  </a:ext>
                </a:extLst>
              </a:tr>
              <a:tr h="1401813">
                <a:tc>
                  <a:txBody>
                    <a:bodyPr/>
                    <a:lstStyle/>
                    <a:p>
                      <a:r>
                        <a:rPr lang="es-ES" sz="4300" dirty="0" err="1" smtClean="0"/>
                        <a:t>Unguentos</a:t>
                      </a:r>
                      <a:r>
                        <a:rPr lang="es-ES" sz="4300" dirty="0" smtClean="0"/>
                        <a:t> o</a:t>
                      </a:r>
                    </a:p>
                    <a:p>
                      <a:r>
                        <a:rPr lang="es-ES" sz="4300" dirty="0" smtClean="0"/>
                        <a:t>pomadas</a:t>
                      </a:r>
                      <a:endParaRPr lang="es-ES" sz="4300" dirty="0"/>
                    </a:p>
                  </a:txBody>
                  <a:tcPr marL="91443" marR="91443" marT="45711" marB="45711"/>
                </a:tc>
                <a:tc>
                  <a:txBody>
                    <a:bodyPr/>
                    <a:lstStyle/>
                    <a:p>
                      <a:pPr algn="just"/>
                      <a:r>
                        <a:rPr lang="es-ES" sz="3600" dirty="0" smtClean="0"/>
                        <a:t>Prepa</a:t>
                      </a:r>
                      <a:r>
                        <a:rPr lang="es-ES" sz="3600" b="1" dirty="0" smtClean="0"/>
                        <a:t>rados</a:t>
                      </a:r>
                      <a:r>
                        <a:rPr lang="es-ES" sz="3600" dirty="0" smtClean="0"/>
                        <a:t> de consistencia blanda, intermedia entre las pastas y cremas, grasosas, adherentes a la piel y mucosas; contraindicados en lesiones infectadas, estéticamente visibles</a:t>
                      </a:r>
                      <a:endParaRPr lang="es-ES" sz="3600" dirty="0"/>
                    </a:p>
                  </a:txBody>
                  <a:tcPr marL="91443" marR="91443" marT="45711" marB="45711"/>
                </a:tc>
                <a:extLst>
                  <a:ext uri="{0D108BD9-81ED-4DB2-BD59-A6C34878D82A}">
                    <a16:rowId xmlns:a16="http://schemas.microsoft.com/office/drawing/2014/main" val="10002"/>
                  </a:ext>
                </a:extLst>
              </a:tr>
            </a:tbl>
          </a:graphicData>
        </a:graphic>
      </p:graphicFrame>
      <p:sp>
        <p:nvSpPr>
          <p:cNvPr id="2" name="1 Flecha abajo"/>
          <p:cNvSpPr/>
          <p:nvPr/>
        </p:nvSpPr>
        <p:spPr>
          <a:xfrm>
            <a:off x="10393363" y="8839200"/>
            <a:ext cx="484187" cy="1371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7883"/>
                                        </p:tgtEl>
                                        <p:attrNameLst>
                                          <p:attrName>style.visibility</p:attrName>
                                        </p:attrNameLst>
                                      </p:cBhvr>
                                      <p:to>
                                        <p:strVal val="visible"/>
                                      </p:to>
                                    </p:set>
                                    <p:anim calcmode="lin" valueType="num">
                                      <p:cBhvr>
                                        <p:cTn id="7" dur="1000" fill="hold"/>
                                        <p:tgtEl>
                                          <p:spTgt spid="207883"/>
                                        </p:tgtEl>
                                        <p:attrNameLst>
                                          <p:attrName>ppt_w</p:attrName>
                                        </p:attrNameLst>
                                      </p:cBhvr>
                                      <p:tavLst>
                                        <p:tav tm="0">
                                          <p:val>
                                            <p:strVal val="#ppt_w+.3"/>
                                          </p:val>
                                        </p:tav>
                                        <p:tav tm="100000">
                                          <p:val>
                                            <p:strVal val="#ppt_w"/>
                                          </p:val>
                                        </p:tav>
                                      </p:tavLst>
                                    </p:anim>
                                    <p:anim calcmode="lin" valueType="num">
                                      <p:cBhvr>
                                        <p:cTn id="8" dur="1000" fill="hold"/>
                                        <p:tgtEl>
                                          <p:spTgt spid="207883"/>
                                        </p:tgtEl>
                                        <p:attrNameLst>
                                          <p:attrName>ppt_h</p:attrName>
                                        </p:attrNameLst>
                                      </p:cBhvr>
                                      <p:tavLst>
                                        <p:tav tm="0">
                                          <p:val>
                                            <p:strVal val="#ppt_h"/>
                                          </p:val>
                                        </p:tav>
                                        <p:tav tm="100000">
                                          <p:val>
                                            <p:strVal val="#ppt_h"/>
                                          </p:val>
                                        </p:tav>
                                      </p:tavLst>
                                    </p:anim>
                                    <p:animEffect transition="in" filter="fade">
                                      <p:cBhvr>
                                        <p:cTn id="9" dur="1000"/>
                                        <p:tgtEl>
                                          <p:spTgt spid="207883"/>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1500"/>
                                  </p:stCondLst>
                                  <p:childTnLst>
                                    <p:set>
                                      <p:cBhvr>
                                        <p:cTn id="12" dur="1" fill="hold">
                                          <p:stCondLst>
                                            <p:cond delay="0"/>
                                          </p:stCondLst>
                                        </p:cTn>
                                        <p:tgtEl>
                                          <p:spTgt spid="207893"/>
                                        </p:tgtEl>
                                        <p:attrNameLst>
                                          <p:attrName>style.visibility</p:attrName>
                                        </p:attrNameLst>
                                      </p:cBhvr>
                                      <p:to>
                                        <p:strVal val="visible"/>
                                      </p:to>
                                    </p:set>
                                    <p:anim calcmode="lin" valueType="num">
                                      <p:cBhvr>
                                        <p:cTn id="13" dur="1000" fill="hold"/>
                                        <p:tgtEl>
                                          <p:spTgt spid="207893"/>
                                        </p:tgtEl>
                                        <p:attrNameLst>
                                          <p:attrName>ppt_w</p:attrName>
                                        </p:attrNameLst>
                                      </p:cBhvr>
                                      <p:tavLst>
                                        <p:tav tm="0">
                                          <p:val>
                                            <p:strVal val="#ppt_w+.3"/>
                                          </p:val>
                                        </p:tav>
                                        <p:tav tm="100000">
                                          <p:val>
                                            <p:strVal val="#ppt_w"/>
                                          </p:val>
                                        </p:tav>
                                      </p:tavLst>
                                    </p:anim>
                                    <p:anim calcmode="lin" valueType="num">
                                      <p:cBhvr>
                                        <p:cTn id="14" dur="1000" fill="hold"/>
                                        <p:tgtEl>
                                          <p:spTgt spid="207893"/>
                                        </p:tgtEl>
                                        <p:attrNameLst>
                                          <p:attrName>ppt_h</p:attrName>
                                        </p:attrNameLst>
                                      </p:cBhvr>
                                      <p:tavLst>
                                        <p:tav tm="0">
                                          <p:val>
                                            <p:strVal val="#ppt_h"/>
                                          </p:val>
                                        </p:tav>
                                        <p:tav tm="100000">
                                          <p:val>
                                            <p:strVal val="#ppt_h"/>
                                          </p:val>
                                        </p:tav>
                                      </p:tavLst>
                                    </p:anim>
                                    <p:animEffect transition="in" filter="fade">
                                      <p:cBhvr>
                                        <p:cTn id="15" dur="1000"/>
                                        <p:tgtEl>
                                          <p:spTgt spid="207893"/>
                                        </p:tgtEl>
                                      </p:cBhvr>
                                    </p:animEffect>
                                  </p:childTnLst>
                                </p:cTn>
                              </p:par>
                            </p:childTnLst>
                          </p:cTn>
                        </p:par>
                        <p:par>
                          <p:cTn id="16" fill="hold" nodeType="afterGroup">
                            <p:stCondLst>
                              <p:cond delay="3500"/>
                            </p:stCondLst>
                            <p:childTnLst>
                              <p:par>
                                <p:cTn id="17" presetID="50" presetClass="entr" presetSubtype="0" decel="100000" fill="hold" grpId="0" nodeType="afterEffect">
                                  <p:stCondLst>
                                    <p:cond delay="1500"/>
                                  </p:stCondLst>
                                  <p:childTnLst>
                                    <p:set>
                                      <p:cBhvr>
                                        <p:cTn id="18" dur="1" fill="hold">
                                          <p:stCondLst>
                                            <p:cond delay="0"/>
                                          </p:stCondLst>
                                        </p:cTn>
                                        <p:tgtEl>
                                          <p:spTgt spid="207894"/>
                                        </p:tgtEl>
                                        <p:attrNameLst>
                                          <p:attrName>style.visibility</p:attrName>
                                        </p:attrNameLst>
                                      </p:cBhvr>
                                      <p:to>
                                        <p:strVal val="visible"/>
                                      </p:to>
                                    </p:set>
                                    <p:anim calcmode="lin" valueType="num">
                                      <p:cBhvr>
                                        <p:cTn id="19" dur="1000" fill="hold"/>
                                        <p:tgtEl>
                                          <p:spTgt spid="207894"/>
                                        </p:tgtEl>
                                        <p:attrNameLst>
                                          <p:attrName>ppt_w</p:attrName>
                                        </p:attrNameLst>
                                      </p:cBhvr>
                                      <p:tavLst>
                                        <p:tav tm="0">
                                          <p:val>
                                            <p:strVal val="#ppt_w+.3"/>
                                          </p:val>
                                        </p:tav>
                                        <p:tav tm="100000">
                                          <p:val>
                                            <p:strVal val="#ppt_w"/>
                                          </p:val>
                                        </p:tav>
                                      </p:tavLst>
                                    </p:anim>
                                    <p:anim calcmode="lin" valueType="num">
                                      <p:cBhvr>
                                        <p:cTn id="20" dur="1000" fill="hold"/>
                                        <p:tgtEl>
                                          <p:spTgt spid="207894"/>
                                        </p:tgtEl>
                                        <p:attrNameLst>
                                          <p:attrName>ppt_h</p:attrName>
                                        </p:attrNameLst>
                                      </p:cBhvr>
                                      <p:tavLst>
                                        <p:tav tm="0">
                                          <p:val>
                                            <p:strVal val="#ppt_h"/>
                                          </p:val>
                                        </p:tav>
                                        <p:tav tm="100000">
                                          <p:val>
                                            <p:strVal val="#ppt_h"/>
                                          </p:val>
                                        </p:tav>
                                      </p:tavLst>
                                    </p:anim>
                                    <p:animEffect transition="in" filter="fade">
                                      <p:cBhvr>
                                        <p:cTn id="21" dur="1000"/>
                                        <p:tgtEl>
                                          <p:spTgt spid="207894"/>
                                        </p:tgtEl>
                                      </p:cBhvr>
                                    </p:animEffect>
                                  </p:childTnLst>
                                </p:cTn>
                              </p:par>
                            </p:childTnLst>
                          </p:cTn>
                        </p:par>
                        <p:par>
                          <p:cTn id="22" fill="hold" nodeType="afterGroup">
                            <p:stCondLst>
                              <p:cond delay="6000"/>
                            </p:stCondLst>
                            <p:childTnLst>
                              <p:par>
                                <p:cTn id="23" presetID="50" presetClass="entr" presetSubtype="0" decel="100000" fill="hold" grpId="0" nodeType="afterEffect">
                                  <p:stCondLst>
                                    <p:cond delay="1500"/>
                                  </p:stCondLst>
                                  <p:childTnLst>
                                    <p:set>
                                      <p:cBhvr>
                                        <p:cTn id="24" dur="1" fill="hold">
                                          <p:stCondLst>
                                            <p:cond delay="0"/>
                                          </p:stCondLst>
                                        </p:cTn>
                                        <p:tgtEl>
                                          <p:spTgt spid="207886"/>
                                        </p:tgtEl>
                                        <p:attrNameLst>
                                          <p:attrName>style.visibility</p:attrName>
                                        </p:attrNameLst>
                                      </p:cBhvr>
                                      <p:to>
                                        <p:strVal val="visible"/>
                                      </p:to>
                                    </p:set>
                                    <p:anim calcmode="lin" valueType="num">
                                      <p:cBhvr>
                                        <p:cTn id="25" dur="1000" fill="hold"/>
                                        <p:tgtEl>
                                          <p:spTgt spid="207886"/>
                                        </p:tgtEl>
                                        <p:attrNameLst>
                                          <p:attrName>ppt_w</p:attrName>
                                        </p:attrNameLst>
                                      </p:cBhvr>
                                      <p:tavLst>
                                        <p:tav tm="0">
                                          <p:val>
                                            <p:strVal val="#ppt_w+.3"/>
                                          </p:val>
                                        </p:tav>
                                        <p:tav tm="100000">
                                          <p:val>
                                            <p:strVal val="#ppt_w"/>
                                          </p:val>
                                        </p:tav>
                                      </p:tavLst>
                                    </p:anim>
                                    <p:anim calcmode="lin" valueType="num">
                                      <p:cBhvr>
                                        <p:cTn id="26" dur="1000" fill="hold"/>
                                        <p:tgtEl>
                                          <p:spTgt spid="207886"/>
                                        </p:tgtEl>
                                        <p:attrNameLst>
                                          <p:attrName>ppt_h</p:attrName>
                                        </p:attrNameLst>
                                      </p:cBhvr>
                                      <p:tavLst>
                                        <p:tav tm="0">
                                          <p:val>
                                            <p:strVal val="#ppt_h"/>
                                          </p:val>
                                        </p:tav>
                                        <p:tav tm="100000">
                                          <p:val>
                                            <p:strVal val="#ppt_h"/>
                                          </p:val>
                                        </p:tav>
                                      </p:tavLst>
                                    </p:anim>
                                    <p:animEffect transition="in" filter="fade">
                                      <p:cBhvr>
                                        <p:cTn id="27" dur="1000"/>
                                        <p:tgtEl>
                                          <p:spTgt spid="207886"/>
                                        </p:tgtEl>
                                      </p:cBhvr>
                                    </p:animEffect>
                                  </p:childTnLst>
                                </p:cTn>
                              </p:par>
                            </p:childTnLst>
                          </p:cTn>
                        </p:par>
                        <p:par>
                          <p:cTn id="28" fill="hold" nodeType="afterGroup">
                            <p:stCondLst>
                              <p:cond delay="8500"/>
                            </p:stCondLst>
                            <p:childTnLst>
                              <p:par>
                                <p:cTn id="29" presetID="50" presetClass="entr" presetSubtype="0" decel="100000" fill="hold" grpId="0" nodeType="afterEffect">
                                  <p:stCondLst>
                                    <p:cond delay="1500"/>
                                  </p:stCondLst>
                                  <p:childTnLst>
                                    <p:set>
                                      <p:cBhvr>
                                        <p:cTn id="30" dur="1" fill="hold">
                                          <p:stCondLst>
                                            <p:cond delay="0"/>
                                          </p:stCondLst>
                                        </p:cTn>
                                        <p:tgtEl>
                                          <p:spTgt spid="207896"/>
                                        </p:tgtEl>
                                        <p:attrNameLst>
                                          <p:attrName>style.visibility</p:attrName>
                                        </p:attrNameLst>
                                      </p:cBhvr>
                                      <p:to>
                                        <p:strVal val="visible"/>
                                      </p:to>
                                    </p:set>
                                    <p:anim calcmode="lin" valueType="num">
                                      <p:cBhvr>
                                        <p:cTn id="31" dur="1000" fill="hold"/>
                                        <p:tgtEl>
                                          <p:spTgt spid="207896"/>
                                        </p:tgtEl>
                                        <p:attrNameLst>
                                          <p:attrName>ppt_w</p:attrName>
                                        </p:attrNameLst>
                                      </p:cBhvr>
                                      <p:tavLst>
                                        <p:tav tm="0">
                                          <p:val>
                                            <p:strVal val="#ppt_w+.3"/>
                                          </p:val>
                                        </p:tav>
                                        <p:tav tm="100000">
                                          <p:val>
                                            <p:strVal val="#ppt_w"/>
                                          </p:val>
                                        </p:tav>
                                      </p:tavLst>
                                    </p:anim>
                                    <p:anim calcmode="lin" valueType="num">
                                      <p:cBhvr>
                                        <p:cTn id="32" dur="1000" fill="hold"/>
                                        <p:tgtEl>
                                          <p:spTgt spid="207896"/>
                                        </p:tgtEl>
                                        <p:attrNameLst>
                                          <p:attrName>ppt_h</p:attrName>
                                        </p:attrNameLst>
                                      </p:cBhvr>
                                      <p:tavLst>
                                        <p:tav tm="0">
                                          <p:val>
                                            <p:strVal val="#ppt_h"/>
                                          </p:val>
                                        </p:tav>
                                        <p:tav tm="100000">
                                          <p:val>
                                            <p:strVal val="#ppt_h"/>
                                          </p:val>
                                        </p:tav>
                                      </p:tavLst>
                                    </p:anim>
                                    <p:animEffect transition="in" filter="fade">
                                      <p:cBhvr>
                                        <p:cTn id="33" dur="1000"/>
                                        <p:tgtEl>
                                          <p:spTgt spid="207896"/>
                                        </p:tgtEl>
                                      </p:cBhvr>
                                    </p:animEffect>
                                  </p:childTnLst>
                                </p:cTn>
                              </p:par>
                            </p:childTnLst>
                          </p:cTn>
                        </p:par>
                        <p:par>
                          <p:cTn id="34" fill="hold" nodeType="afterGroup">
                            <p:stCondLst>
                              <p:cond delay="11000"/>
                            </p:stCondLst>
                            <p:childTnLst>
                              <p:par>
                                <p:cTn id="35" presetID="50" presetClass="entr" presetSubtype="0" decel="100000" fill="hold" grpId="0" nodeType="afterEffect">
                                  <p:stCondLst>
                                    <p:cond delay="1500"/>
                                  </p:stCondLst>
                                  <p:childTnLst>
                                    <p:set>
                                      <p:cBhvr>
                                        <p:cTn id="36" dur="1" fill="hold">
                                          <p:stCondLst>
                                            <p:cond delay="0"/>
                                          </p:stCondLst>
                                        </p:cTn>
                                        <p:tgtEl>
                                          <p:spTgt spid="207895"/>
                                        </p:tgtEl>
                                        <p:attrNameLst>
                                          <p:attrName>style.visibility</p:attrName>
                                        </p:attrNameLst>
                                      </p:cBhvr>
                                      <p:to>
                                        <p:strVal val="visible"/>
                                      </p:to>
                                    </p:set>
                                    <p:anim calcmode="lin" valueType="num">
                                      <p:cBhvr>
                                        <p:cTn id="37" dur="1000" fill="hold"/>
                                        <p:tgtEl>
                                          <p:spTgt spid="207895"/>
                                        </p:tgtEl>
                                        <p:attrNameLst>
                                          <p:attrName>ppt_w</p:attrName>
                                        </p:attrNameLst>
                                      </p:cBhvr>
                                      <p:tavLst>
                                        <p:tav tm="0">
                                          <p:val>
                                            <p:strVal val="#ppt_w+.3"/>
                                          </p:val>
                                        </p:tav>
                                        <p:tav tm="100000">
                                          <p:val>
                                            <p:strVal val="#ppt_w"/>
                                          </p:val>
                                        </p:tav>
                                      </p:tavLst>
                                    </p:anim>
                                    <p:anim calcmode="lin" valueType="num">
                                      <p:cBhvr>
                                        <p:cTn id="38" dur="1000" fill="hold"/>
                                        <p:tgtEl>
                                          <p:spTgt spid="207895"/>
                                        </p:tgtEl>
                                        <p:attrNameLst>
                                          <p:attrName>ppt_h</p:attrName>
                                        </p:attrNameLst>
                                      </p:cBhvr>
                                      <p:tavLst>
                                        <p:tav tm="0">
                                          <p:val>
                                            <p:strVal val="#ppt_h"/>
                                          </p:val>
                                        </p:tav>
                                        <p:tav tm="100000">
                                          <p:val>
                                            <p:strVal val="#ppt_h"/>
                                          </p:val>
                                        </p:tav>
                                      </p:tavLst>
                                    </p:anim>
                                    <p:animEffect transition="in" filter="fade">
                                      <p:cBhvr>
                                        <p:cTn id="39" dur="1000"/>
                                        <p:tgtEl>
                                          <p:spTgt spid="20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3" grpId="0"/>
      <p:bldP spid="207886" grpId="0"/>
      <p:bldP spid="207893" grpId="0"/>
      <p:bldP spid="207894" grpId="0"/>
      <p:bldP spid="207895" grpId="0"/>
      <p:bldP spid="2078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OD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763" y="636588"/>
            <a:ext cx="6646862" cy="1262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aps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7650" y="3630613"/>
            <a:ext cx="11398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Oval 4"/>
          <p:cNvSpPr>
            <a:spLocks noChangeArrowheads="1"/>
          </p:cNvSpPr>
          <p:nvPr/>
        </p:nvSpPr>
        <p:spPr bwMode="auto">
          <a:xfrm>
            <a:off x="10421938" y="3335338"/>
            <a:ext cx="282575" cy="295275"/>
          </a:xfrm>
          <a:prstGeom prst="ellipse">
            <a:avLst/>
          </a:prstGeom>
          <a:gradFill rotWithShape="1">
            <a:gsLst>
              <a:gs pos="0">
                <a:srgbClr val="FFFF00"/>
              </a:gs>
              <a:gs pos="100000">
                <a:srgbClr val="767600"/>
              </a:gs>
            </a:gsLst>
            <a:lin ang="5400000" scaled="1"/>
          </a:gra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pic>
        <p:nvPicPr>
          <p:cNvPr id="9221" name="Picture 5" descr="riñó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7307">
            <a:off x="10563225" y="9231313"/>
            <a:ext cx="12938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Oval 6"/>
          <p:cNvSpPr>
            <a:spLocks noChangeArrowheads="1"/>
          </p:cNvSpPr>
          <p:nvPr/>
        </p:nvSpPr>
        <p:spPr bwMode="auto">
          <a:xfrm>
            <a:off x="11131550" y="7904163"/>
            <a:ext cx="282575" cy="296862"/>
          </a:xfrm>
          <a:prstGeom prst="ellipse">
            <a:avLst/>
          </a:prstGeom>
          <a:gradFill rotWithShape="1">
            <a:gsLst>
              <a:gs pos="0">
                <a:srgbClr val="FFFF00"/>
              </a:gs>
              <a:gs pos="100000">
                <a:srgbClr val="767600"/>
              </a:gs>
            </a:gsLst>
            <a:lin ang="5400000" scaled="1"/>
          </a:gra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39943" name="Oval 7"/>
          <p:cNvSpPr>
            <a:spLocks noChangeArrowheads="1"/>
          </p:cNvSpPr>
          <p:nvPr/>
        </p:nvSpPr>
        <p:spPr bwMode="auto">
          <a:xfrm>
            <a:off x="10848975" y="9821863"/>
            <a:ext cx="282575" cy="296862"/>
          </a:xfrm>
          <a:prstGeom prst="ellipse">
            <a:avLst/>
          </a:prstGeom>
          <a:gradFill rotWithShape="1">
            <a:gsLst>
              <a:gs pos="0">
                <a:srgbClr val="FFFF00"/>
              </a:gs>
              <a:gs pos="100000">
                <a:srgbClr val="767600"/>
              </a:gs>
            </a:gsLst>
            <a:lin ang="5400000" scaled="1"/>
          </a:gra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pic>
        <p:nvPicPr>
          <p:cNvPr id="9224" name="Picture 14" descr="Pulmone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2527">
            <a:off x="10136188" y="4810125"/>
            <a:ext cx="355917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6" name="Oval 40"/>
          <p:cNvSpPr>
            <a:spLocks noChangeArrowheads="1"/>
          </p:cNvSpPr>
          <p:nvPr/>
        </p:nvSpPr>
        <p:spPr bwMode="auto">
          <a:xfrm>
            <a:off x="10563225" y="3335338"/>
            <a:ext cx="282575" cy="295275"/>
          </a:xfrm>
          <a:prstGeom prst="ellipse">
            <a:avLst/>
          </a:prstGeom>
          <a:gradFill rotWithShape="1">
            <a:gsLst>
              <a:gs pos="0">
                <a:srgbClr val="FFFF00"/>
              </a:gs>
              <a:gs pos="100000">
                <a:srgbClr val="767600"/>
              </a:gs>
            </a:gsLst>
            <a:lin ang="5400000" scaled="1"/>
          </a:gra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pic>
        <p:nvPicPr>
          <p:cNvPr id="9226" name="Picture 41" descr="Corazó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3976">
            <a:off x="11703050" y="5207000"/>
            <a:ext cx="147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8" name="Oval 42"/>
          <p:cNvSpPr>
            <a:spLocks noChangeArrowheads="1"/>
          </p:cNvSpPr>
          <p:nvPr/>
        </p:nvSpPr>
        <p:spPr bwMode="auto">
          <a:xfrm>
            <a:off x="12272963" y="11002963"/>
            <a:ext cx="282575" cy="295275"/>
          </a:xfrm>
          <a:prstGeom prst="ellipse">
            <a:avLst/>
          </a:prstGeom>
          <a:gradFill rotWithShape="1">
            <a:gsLst>
              <a:gs pos="0">
                <a:srgbClr val="FFFF00"/>
              </a:gs>
              <a:gs pos="100000">
                <a:srgbClr val="767600"/>
              </a:gs>
            </a:gsLst>
            <a:lin ang="5400000" scaled="1"/>
          </a:gra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39981" name="Oval 45"/>
          <p:cNvSpPr>
            <a:spLocks noChangeArrowheads="1"/>
          </p:cNvSpPr>
          <p:nvPr/>
        </p:nvSpPr>
        <p:spPr bwMode="auto">
          <a:xfrm>
            <a:off x="10563225" y="8788400"/>
            <a:ext cx="282575" cy="296863"/>
          </a:xfrm>
          <a:prstGeom prst="ellipse">
            <a:avLst/>
          </a:prstGeom>
          <a:gradFill rotWithShape="1">
            <a:gsLst>
              <a:gs pos="0">
                <a:srgbClr val="FFFF00"/>
              </a:gs>
              <a:gs pos="100000">
                <a:srgbClr val="767600"/>
              </a:gs>
            </a:gsLst>
            <a:lin ang="5400000" scaled="1"/>
          </a:gra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3191" tIns="91595" rIns="183191" bIns="9159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a:p>
        </p:txBody>
      </p:sp>
      <p:sp>
        <p:nvSpPr>
          <p:cNvPr id="39984" name="Text Box 48"/>
          <p:cNvSpPr txBox="1">
            <a:spLocks noChangeArrowheads="1"/>
          </p:cNvSpPr>
          <p:nvPr/>
        </p:nvSpPr>
        <p:spPr bwMode="auto">
          <a:xfrm>
            <a:off x="503238" y="301625"/>
            <a:ext cx="70897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6400" b="1">
                <a:solidFill>
                  <a:srgbClr val="FF0000"/>
                </a:solidFill>
              </a:rPr>
              <a:t>FARMACOCINÉTICA  </a:t>
            </a:r>
            <a:endParaRPr lang="es-ES" altLang="es-ES" sz="6400" b="1">
              <a:solidFill>
                <a:srgbClr val="FF0000"/>
              </a:solidFill>
            </a:endParaRPr>
          </a:p>
        </p:txBody>
      </p:sp>
      <p:sp>
        <p:nvSpPr>
          <p:cNvPr id="9230" name="Text Box 49"/>
          <p:cNvSpPr txBox="1">
            <a:spLocks noChangeArrowheads="1"/>
          </p:cNvSpPr>
          <p:nvPr/>
        </p:nvSpPr>
        <p:spPr bwMode="auto">
          <a:xfrm>
            <a:off x="7142163" y="2316163"/>
            <a:ext cx="31353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_tradnl" altLang="es-ES" sz="4800" b="1"/>
              <a:t>FÁRMACO</a:t>
            </a:r>
            <a:endParaRPr lang="es-ES" altLang="es-ES" sz="4800" b="1"/>
          </a:p>
        </p:txBody>
      </p:sp>
      <p:sp>
        <p:nvSpPr>
          <p:cNvPr id="2" name="CuadroTexto 1"/>
          <p:cNvSpPr txBox="1"/>
          <p:nvPr/>
        </p:nvSpPr>
        <p:spPr>
          <a:xfrm>
            <a:off x="1301750" y="6227763"/>
            <a:ext cx="6291263" cy="6094412"/>
          </a:xfrm>
          <a:prstGeom prst="rect">
            <a:avLst/>
          </a:prstGeom>
          <a:noFill/>
        </p:spPr>
        <p:txBody>
          <a:bodyPr lIns="183191" tIns="91595" rIns="183191" bIns="91595">
            <a:spAutoFit/>
          </a:bodyPr>
          <a:lstStyle/>
          <a:p>
            <a:pPr eaLnBrk="1" fontAlgn="auto" hangingPunct="1">
              <a:lnSpc>
                <a:spcPct val="150000"/>
              </a:lnSpc>
              <a:spcBef>
                <a:spcPts val="0"/>
              </a:spcBef>
              <a:spcAft>
                <a:spcPts val="0"/>
              </a:spcAft>
              <a:defRPr/>
            </a:pPr>
            <a:r>
              <a:rPr lang="es-EC" sz="6400" b="1" kern="0" dirty="0">
                <a:solidFill>
                  <a:srgbClr val="FF0000"/>
                </a:solidFill>
                <a:latin typeface="Arial"/>
              </a:rPr>
              <a:t>A</a:t>
            </a:r>
            <a:r>
              <a:rPr lang="es-EC" sz="6400" b="1" kern="0" dirty="0">
                <a:latin typeface="Arial"/>
              </a:rPr>
              <a:t>bsorción</a:t>
            </a:r>
          </a:p>
          <a:p>
            <a:pPr eaLnBrk="1" fontAlgn="auto" hangingPunct="1">
              <a:lnSpc>
                <a:spcPct val="150000"/>
              </a:lnSpc>
              <a:spcBef>
                <a:spcPts val="0"/>
              </a:spcBef>
              <a:spcAft>
                <a:spcPts val="0"/>
              </a:spcAft>
              <a:defRPr/>
            </a:pPr>
            <a:r>
              <a:rPr lang="es-EC" sz="6400" b="1" kern="0" dirty="0">
                <a:solidFill>
                  <a:srgbClr val="FF0000"/>
                </a:solidFill>
                <a:latin typeface="Arial"/>
              </a:rPr>
              <a:t>D</a:t>
            </a:r>
            <a:r>
              <a:rPr lang="es-EC" sz="6400" b="1" kern="0" dirty="0">
                <a:latin typeface="Arial"/>
              </a:rPr>
              <a:t>istribución</a:t>
            </a:r>
          </a:p>
          <a:p>
            <a:pPr eaLnBrk="1" fontAlgn="auto" hangingPunct="1">
              <a:lnSpc>
                <a:spcPct val="150000"/>
              </a:lnSpc>
              <a:spcBef>
                <a:spcPts val="0"/>
              </a:spcBef>
              <a:spcAft>
                <a:spcPts val="0"/>
              </a:spcAft>
              <a:defRPr/>
            </a:pPr>
            <a:r>
              <a:rPr lang="es-EC" sz="6400" b="1" kern="0" dirty="0">
                <a:solidFill>
                  <a:srgbClr val="FF0000"/>
                </a:solidFill>
                <a:latin typeface="Arial"/>
              </a:rPr>
              <a:t>M</a:t>
            </a:r>
            <a:r>
              <a:rPr lang="es-EC" sz="6400" b="1" kern="0" dirty="0">
                <a:latin typeface="Arial"/>
              </a:rPr>
              <a:t>etabolismo </a:t>
            </a:r>
          </a:p>
          <a:p>
            <a:pPr eaLnBrk="1" fontAlgn="auto" hangingPunct="1">
              <a:lnSpc>
                <a:spcPct val="150000"/>
              </a:lnSpc>
              <a:spcBef>
                <a:spcPts val="0"/>
              </a:spcBef>
              <a:spcAft>
                <a:spcPts val="0"/>
              </a:spcAft>
              <a:defRPr/>
            </a:pPr>
            <a:r>
              <a:rPr lang="es-EC" sz="6400" b="1" kern="0" dirty="0">
                <a:solidFill>
                  <a:srgbClr val="FF0000"/>
                </a:solidFill>
                <a:latin typeface="Arial"/>
              </a:rPr>
              <a:t>E</a:t>
            </a:r>
            <a:r>
              <a:rPr lang="es-EC" sz="6400" b="1" kern="0" dirty="0">
                <a:latin typeface="Arial"/>
              </a:rPr>
              <a:t>xcreción</a:t>
            </a:r>
          </a:p>
        </p:txBody>
      </p:sp>
      <p:sp>
        <p:nvSpPr>
          <p:cNvPr id="20" name="CuadroTexto 2"/>
          <p:cNvSpPr txBox="1">
            <a:spLocks noChangeArrowheads="1"/>
          </p:cNvSpPr>
          <p:nvPr/>
        </p:nvSpPr>
        <p:spPr bwMode="auto">
          <a:xfrm>
            <a:off x="15287625" y="301625"/>
            <a:ext cx="8545513" cy="1269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1800"/>
              </a:spcAft>
            </a:pPr>
            <a:r>
              <a:rPr lang="es-ES" altLang="es-ES" sz="6400" b="1">
                <a:solidFill>
                  <a:srgbClr val="FF0000"/>
                </a:solidFill>
                <a:latin typeface="Arial" panose="020B0604020202020204" pitchFamily="34" charset="0"/>
                <a:cs typeface="Arial" panose="020B0604020202020204" pitchFamily="34" charset="0"/>
              </a:rPr>
              <a:t>DETERMINA:</a:t>
            </a:r>
          </a:p>
          <a:p>
            <a:pPr algn="ctr" eaLnBrk="1" hangingPunct="1">
              <a:spcAft>
                <a:spcPts val="1800"/>
              </a:spcAft>
            </a:pPr>
            <a:r>
              <a:rPr lang="es-ES" altLang="es-ES" sz="6400" b="1" u="sng">
                <a:latin typeface="Arial" panose="020B0604020202020204" pitchFamily="34" charset="0"/>
                <a:cs typeface="Arial" panose="020B0604020202020204" pitchFamily="34" charset="0"/>
              </a:rPr>
              <a:t>qué cantidad, </a:t>
            </a:r>
          </a:p>
          <a:p>
            <a:pPr algn="ctr" eaLnBrk="1" hangingPunct="1">
              <a:spcAft>
                <a:spcPts val="1800"/>
              </a:spcAft>
            </a:pPr>
            <a:r>
              <a:rPr lang="es-ES" altLang="es-ES" sz="6400" b="1" u="sng">
                <a:latin typeface="Arial" panose="020B0604020202020204" pitchFamily="34" charset="0"/>
                <a:cs typeface="Arial" panose="020B0604020202020204" pitchFamily="34" charset="0"/>
              </a:rPr>
              <a:t>con qué frecuencia, por cuánto tiempo debe administrarse un fármaco </a:t>
            </a:r>
          </a:p>
          <a:p>
            <a:pPr algn="ctr" eaLnBrk="1" hangingPunct="1">
              <a:spcAft>
                <a:spcPts val="1800"/>
              </a:spcAft>
            </a:pPr>
            <a:r>
              <a:rPr lang="es-ES" altLang="es-ES" sz="6400" b="1">
                <a:latin typeface="Arial" panose="020B0604020202020204" pitchFamily="34" charset="0"/>
                <a:cs typeface="Arial" panose="020B0604020202020204" pitchFamily="34" charset="0"/>
              </a:rPr>
              <a:t>para que alcance y mantenga las concentraciones plasmáticas requeridas para producir un efecto.</a:t>
            </a:r>
          </a:p>
        </p:txBody>
      </p:sp>
      <p:sp>
        <p:nvSpPr>
          <p:cNvPr id="9233" name="2 CuadroTexto"/>
          <p:cNvSpPr txBox="1">
            <a:spLocks noChangeArrowheads="1"/>
          </p:cNvSpPr>
          <p:nvPr/>
        </p:nvSpPr>
        <p:spPr bwMode="auto">
          <a:xfrm>
            <a:off x="715963" y="5006975"/>
            <a:ext cx="7540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4000">
                <a:solidFill>
                  <a:srgbClr val="FF0000"/>
                </a:solidFill>
              </a:rPr>
              <a:t>L</a:t>
            </a:r>
            <a:r>
              <a:rPr lang="es-ES" altLang="es-ES" sz="4000"/>
              <a:t>IBERACIÓN </a:t>
            </a:r>
          </a:p>
          <a:p>
            <a:r>
              <a:rPr lang="es-ES" altLang="es-ES" sz="3200"/>
              <a:t>(desde la forma farmacéutica)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grpId="0" nodeType="withEffect">
                                  <p:stCondLst>
                                    <p:cond delay="0"/>
                                  </p:stCondLst>
                                  <p:childTnLst>
                                    <p:animMotion origin="layout" path="M 0.01163 0.0081 C 0.01475 0.00602 0.02274 -0.00879 0.03073 -0.00463 C 0.03871 -0.00046 0.0552 0.01296 0.0592 0.03357 C 0.06319 0.05417 0.05086 0.1007 0.05451 0.11921 C 0.05816 0.13773 0.06649 0.13565 0.08073 0.14468 C 0.09496 0.15371 0.14409 0.17685 0.14027 0.17292 C 0.13593 0.16898 0.07448 0.12338 0.05694 0.11921 C 0.03941 0.11505 0.04253 0.14236 0.03541 0.14769 C 0.02829 0.15301 0.02829 0.14815 0.01406 0.1507 C -0.00018 0.15371 -0.05608 0.1625 -0.05018 0.16366 C -0.04427 0.16435 0.04635 0.14653 0.04982 0.15718 C 0.05329 0.16783 -0.02917 0.22222 -0.02882 0.22709 C -0.02848 0.23148 0.0335 0.18935 0.05208 0.18542 C 0.07066 0.18125 0.06562 0.19699 0.08316 0.20162 C 0.10069 0.20602 0.16093 0.2088 0.15694 0.21134 C 0.15295 0.21296 0.06475 0.1875 0.0592 0.21435 C 0.05364 0.24005 0.1184 0.35602 0.12361 0.36991 C 0.12882 0.3838 0.10017 0.30394 0.09027 0.29699 C 0.08038 0.29005 0.07673 0.30857 0.06406 0.32871 C 0.05139 0.34884 0.01319 0.42546 0.01406 0.41759 C 0.01493 0.40972 0.06961 0.29792 0.06875 0.28102 C 0.06788 0.26412 0.02152 0.3088 0.0092 0.31597 " pathEditMode="relative" rAng="0" ptsTypes="aaaaaaaaaaaaaaaaaaaaaa">
                                      <p:cBhvr>
                                        <p:cTn id="6" dur="2000" fill="hold"/>
                                        <p:tgtEl>
                                          <p:spTgt spid="39940"/>
                                        </p:tgtEl>
                                        <p:attrNameLst>
                                          <p:attrName>ppt_x</p:attrName>
                                          <p:attrName>ppt_y</p:attrName>
                                        </p:attrNameLst>
                                      </p:cBhvr>
                                      <p:rCtr x="4080" y="20023"/>
                                    </p:animMotion>
                                  </p:childTnLst>
                                </p:cTn>
                              </p:par>
                              <p:par>
                                <p:cTn id="7" presetID="0" presetClass="path" presetSubtype="0" repeatCount="indefinite" accel="50000" decel="50000" fill="hold" grpId="0" nodeType="withEffect">
                                  <p:stCondLst>
                                    <p:cond delay="0"/>
                                  </p:stCondLst>
                                  <p:childTnLst>
                                    <p:animMotion origin="layout" path="M -3.33333E-6 3.7037E-7 C 0.02083 -0.03565 0.04167 -0.07129 0.05 -0.08565 " pathEditMode="relative" ptsTypes="aA">
                                      <p:cBhvr>
                                        <p:cTn id="8" dur="2000" fill="hold"/>
                                        <p:tgtEl>
                                          <p:spTgt spid="39976"/>
                                        </p:tgtEl>
                                        <p:attrNameLst>
                                          <p:attrName>ppt_x</p:attrName>
                                          <p:attrName>ppt_y</p:attrName>
                                        </p:attrNameLst>
                                      </p:cBhvr>
                                    </p:animMotion>
                                  </p:childTnLst>
                                </p:cTn>
                              </p:par>
                            </p:childTnLst>
                          </p:cTn>
                        </p:par>
                        <p:par>
                          <p:cTn id="9" fill="hold" nodeType="afterGroup">
                            <p:stCondLst>
                              <p:cond delay="2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dissolve">
                                      <p:cBhvr>
                                        <p:cTn id="12" dur="500"/>
                                        <p:tgtEl>
                                          <p:spTgt spid="39942"/>
                                        </p:tgtEl>
                                      </p:cBhvr>
                                    </p:animEffect>
                                  </p:childTnLst>
                                </p:cTn>
                              </p:par>
                              <p:par>
                                <p:cTn id="13" presetID="9" presetClass="entr" presetSubtype="0" repeatCount="indefinite" fill="hold" grpId="0" nodeType="withEffect">
                                  <p:stCondLst>
                                    <p:cond delay="0"/>
                                  </p:stCondLst>
                                  <p:childTnLst>
                                    <p:set>
                                      <p:cBhvr>
                                        <p:cTn id="14" dur="1" fill="hold">
                                          <p:stCondLst>
                                            <p:cond delay="0"/>
                                          </p:stCondLst>
                                        </p:cTn>
                                        <p:tgtEl>
                                          <p:spTgt spid="39978"/>
                                        </p:tgtEl>
                                        <p:attrNameLst>
                                          <p:attrName>style.visibility</p:attrName>
                                        </p:attrNameLst>
                                      </p:cBhvr>
                                      <p:to>
                                        <p:strVal val="visible"/>
                                      </p:to>
                                    </p:set>
                                    <p:animEffect transition="in" filter="dissolve">
                                      <p:cBhvr>
                                        <p:cTn id="15" dur="500"/>
                                        <p:tgtEl>
                                          <p:spTgt spid="39978"/>
                                        </p:tgtEl>
                                      </p:cBhvr>
                                    </p:animEffect>
                                  </p:childTnLst>
                                </p:cTn>
                              </p:par>
                              <p:par>
                                <p:cTn id="16" presetID="9" presetClass="entr" presetSubtype="0" repeatCount="indefinite" fill="hold" grpId="0" nodeType="withEffect">
                                  <p:stCondLst>
                                    <p:cond delay="0"/>
                                  </p:stCondLst>
                                  <p:childTnLst>
                                    <p:set>
                                      <p:cBhvr>
                                        <p:cTn id="17" dur="1" fill="hold">
                                          <p:stCondLst>
                                            <p:cond delay="0"/>
                                          </p:stCondLst>
                                        </p:cTn>
                                        <p:tgtEl>
                                          <p:spTgt spid="39981"/>
                                        </p:tgtEl>
                                        <p:attrNameLst>
                                          <p:attrName>style.visibility</p:attrName>
                                        </p:attrNameLst>
                                      </p:cBhvr>
                                      <p:to>
                                        <p:strVal val="visible"/>
                                      </p:to>
                                    </p:set>
                                    <p:animEffect transition="in" filter="dissolve">
                                      <p:cBhvr>
                                        <p:cTn id="18" dur="500"/>
                                        <p:tgtEl>
                                          <p:spTgt spid="39981"/>
                                        </p:tgtEl>
                                      </p:cBhvr>
                                    </p:animEffect>
                                  </p:childTnLst>
                                </p:cTn>
                              </p:par>
                            </p:childTnLst>
                          </p:cTn>
                        </p:par>
                        <p:par>
                          <p:cTn id="19" fill="hold" nodeType="afterGroup">
                            <p:stCondLst>
                              <p:cond delay="2500"/>
                            </p:stCondLst>
                            <p:childTnLst>
                              <p:par>
                                <p:cTn id="20" presetID="9" presetClass="entr" presetSubtype="0" repeatCount="indefinite" fill="hold" grpId="0" nodeType="afterEffect">
                                  <p:stCondLst>
                                    <p:cond delay="0"/>
                                  </p:stCondLst>
                                  <p:childTnLst>
                                    <p:set>
                                      <p:cBhvr>
                                        <p:cTn id="21" dur="1" fill="hold">
                                          <p:stCondLst>
                                            <p:cond delay="0"/>
                                          </p:stCondLst>
                                        </p:cTn>
                                        <p:tgtEl>
                                          <p:spTgt spid="39943"/>
                                        </p:tgtEl>
                                        <p:attrNameLst>
                                          <p:attrName>style.visibility</p:attrName>
                                        </p:attrNameLst>
                                      </p:cBhvr>
                                      <p:to>
                                        <p:strVal val="visible"/>
                                      </p:to>
                                    </p:set>
                                    <p:animEffect transition="in" filter="dissolve">
                                      <p:cBhvr>
                                        <p:cTn id="22" dur="500"/>
                                        <p:tgtEl>
                                          <p:spTgt spid="39943"/>
                                        </p:tgtEl>
                                      </p:cBhvr>
                                    </p:animEffect>
                                  </p:childTnLst>
                                </p:cTn>
                              </p:par>
                            </p:childTnLst>
                          </p:cTn>
                        </p:par>
                        <p:par>
                          <p:cTn id="23" fill="hold" nodeType="afterGroup">
                            <p:stCondLst>
                              <p:cond delay="3000"/>
                            </p:stCondLst>
                            <p:childTnLst>
                              <p:par>
                                <p:cTn id="24" presetID="0" presetClass="path" presetSubtype="0" repeatCount="indefinite" accel="50000" decel="50000" fill="hold" grpId="1" nodeType="afterEffect">
                                  <p:stCondLst>
                                    <p:cond delay="0"/>
                                  </p:stCondLst>
                                  <p:childTnLst>
                                    <p:animMotion origin="layout" path="M -1.11111E-6 -3.7037E-6 C 0.00382 0.12061 0.00781 0.24144 0.00781 0.29005 " pathEditMode="relative" rAng="0" ptsTypes="aA">
                                      <p:cBhvr>
                                        <p:cTn id="25" dur="2000" fill="hold"/>
                                        <p:tgtEl>
                                          <p:spTgt spid="39943"/>
                                        </p:tgtEl>
                                        <p:attrNameLst>
                                          <p:attrName>ppt_x</p:attrName>
                                          <p:attrName>ppt_y</p:attrName>
                                        </p:attrNameLst>
                                      </p:cBhvr>
                                      <p:rCtr x="382" y="14491"/>
                                    </p:animMotion>
                                  </p:childTnLst>
                                </p:cTn>
                              </p:par>
                              <p:par>
                                <p:cTn id="26" presetID="1" presetClass="entr" presetSubtype="0" fill="hold" grpId="0" nodeType="withEffect">
                                  <p:stCondLst>
                                    <p:cond delay="0"/>
                                  </p:stCondLst>
                                  <p:childTnLst>
                                    <p:set>
                                      <p:cBhvr>
                                        <p:cTn id="27" dur="1" fill="hold">
                                          <p:stCondLst>
                                            <p:cond delay="0"/>
                                          </p:stCondLst>
                                        </p:cTn>
                                        <p:tgtEl>
                                          <p:spTgt spid="39984"/>
                                        </p:tgtEl>
                                        <p:attrNameLst>
                                          <p:attrName>style.visibility</p:attrName>
                                        </p:attrNameLst>
                                      </p:cBhvr>
                                      <p:to>
                                        <p:strVal val="visible"/>
                                      </p:to>
                                    </p:set>
                                  </p:childTnLst>
                                </p:cTn>
                              </p:par>
                            </p:childTnLst>
                          </p:cTn>
                        </p:par>
                        <p:par>
                          <p:cTn id="28" fill="hold" nodeType="afterGroup">
                            <p:stCondLst>
                              <p:cond delay="5000"/>
                            </p:stCondLst>
                            <p:childTnLst>
                              <p:par>
                                <p:cTn id="29" presetID="1" presetClass="entr" presetSubtype="0" fill="hold" grpId="0" nodeType="afterEffect">
                                  <p:stCondLst>
                                    <p:cond delay="250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2" grpId="0" animBg="1"/>
      <p:bldP spid="39943" grpId="0" animBg="1"/>
      <p:bldP spid="39943" grpId="1" animBg="1"/>
      <p:bldP spid="39976" grpId="0" animBg="1"/>
      <p:bldP spid="39978" grpId="0" animBg="1"/>
      <p:bldP spid="39981" grpId="0" animBg="1"/>
      <p:bldP spid="39984" grpId="0"/>
      <p:bldP spid="2"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1 Imagen"/>
          <p:cNvPicPr>
            <a:picLocks noChangeAspect="1" noChangeArrowheads="1"/>
          </p:cNvPicPr>
          <p:nvPr/>
        </p:nvPicPr>
        <p:blipFill>
          <a:blip r:embed="rId2">
            <a:extLst>
              <a:ext uri="{28A0092B-C50C-407E-A947-70E740481C1C}">
                <a14:useLocalDpi xmlns:a14="http://schemas.microsoft.com/office/drawing/2010/main" val="0"/>
              </a:ext>
            </a:extLst>
          </a:blip>
          <a:srcRect l="8279" t="655" r="8279" b="-655"/>
          <a:stretch>
            <a:fillRect/>
          </a:stretch>
        </p:blipFill>
        <p:spPr bwMode="auto">
          <a:xfrm>
            <a:off x="2298700" y="1601788"/>
            <a:ext cx="17759363" cy="1247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uadroTexto 2"/>
          <p:cNvSpPr txBox="1">
            <a:spLocks noChangeArrowheads="1"/>
          </p:cNvSpPr>
          <p:nvPr/>
        </p:nvSpPr>
        <p:spPr bwMode="auto">
          <a:xfrm>
            <a:off x="2298700" y="501650"/>
            <a:ext cx="207121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191" tIns="91595" rIns="183191" bIns="9159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5600" b="1">
                <a:solidFill>
                  <a:srgbClr val="FF0000"/>
                </a:solidFill>
                <a:latin typeface="Arial" panose="020B0604020202020204" pitchFamily="34" charset="0"/>
                <a:cs typeface="Arial" panose="020B0604020202020204" pitchFamily="34" charset="0"/>
              </a:rPr>
              <a:t> PROCESOS FARMACOCINÉTICOS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4178</TotalTime>
  <Words>3996</Words>
  <Application>Microsoft Office PowerPoint</Application>
  <PresentationFormat>Personalizado</PresentationFormat>
  <Paragraphs>412</Paragraphs>
  <Slides>50</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Arial</vt:lpstr>
      <vt:lpstr>Calibri</vt:lpstr>
      <vt:lpstr>MyriadPro-Bold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Humberto</dc:creator>
  <cp:lastModifiedBy>Humberto</cp:lastModifiedBy>
  <cp:revision>292</cp:revision>
  <dcterms:created xsi:type="dcterms:W3CDTF">2015-10-17T02:38:40Z</dcterms:created>
  <dcterms:modified xsi:type="dcterms:W3CDTF">2023-03-07T04:38:33Z</dcterms:modified>
</cp:coreProperties>
</file>