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  <p:sldMasterId id="2147483703" r:id="rId4"/>
    <p:sldMasterId id="2147483715" r:id="rId5"/>
    <p:sldMasterId id="2147483727" r:id="rId6"/>
    <p:sldMasterId id="2147483740" r:id="rId7"/>
    <p:sldMasterId id="2147483753" r:id="rId8"/>
    <p:sldMasterId id="2147483766" r:id="rId9"/>
  </p:sldMasterIdLst>
  <p:notesMasterIdLst>
    <p:notesMasterId r:id="rId51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10" r:id="rId45"/>
    <p:sldId id="312" r:id="rId46"/>
    <p:sldId id="313" r:id="rId47"/>
    <p:sldId id="314" r:id="rId48"/>
    <p:sldId id="315" r:id="rId49"/>
    <p:sldId id="316" r:id="rId5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-5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298AB-7E69-4898-AEC1-3FA4FDCDD481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06562DD-E631-4E11-BA54-FCB0D220C2E3}">
      <dgm:prSet phldrT="[Texto]"/>
      <dgm:spPr>
        <a:solidFill>
          <a:schemeClr val="tx1"/>
        </a:solidFill>
      </dgm:spPr>
      <dgm:t>
        <a:bodyPr/>
        <a:lstStyle/>
        <a:p>
          <a:r>
            <a:rPr lang="es-ES" dirty="0" smtClean="0">
              <a:solidFill>
                <a:srgbClr val="060606"/>
              </a:solidFill>
            </a:rPr>
            <a:t>Hipersensibilidad Tipo I (inmediatas)</a:t>
          </a:r>
          <a:endParaRPr lang="es-ES" dirty="0">
            <a:solidFill>
              <a:srgbClr val="060606"/>
            </a:solidFill>
          </a:endParaRPr>
        </a:p>
      </dgm:t>
    </dgm:pt>
    <dgm:pt modelId="{8033F5E6-1778-4985-A9AD-78F934E5AEDB}" type="parTrans" cxnId="{B6AC52D4-FEB8-4C8E-A034-B56093B38269}">
      <dgm:prSet/>
      <dgm:spPr/>
      <dgm:t>
        <a:bodyPr/>
        <a:lstStyle/>
        <a:p>
          <a:endParaRPr lang="es-ES"/>
        </a:p>
      </dgm:t>
    </dgm:pt>
    <dgm:pt modelId="{40A5467D-D2EC-4D49-B3B2-A0D7741557C5}" type="sibTrans" cxnId="{B6AC52D4-FEB8-4C8E-A034-B56093B38269}">
      <dgm:prSet/>
      <dgm:spPr/>
      <dgm:t>
        <a:bodyPr/>
        <a:lstStyle/>
        <a:p>
          <a:endParaRPr lang="es-ES"/>
        </a:p>
      </dgm:t>
    </dgm:pt>
    <dgm:pt modelId="{CA7877A8-B665-4676-A969-FA24654E23AA}">
      <dgm:prSet phldrT="[Texto]"/>
      <dgm:spPr/>
      <dgm:t>
        <a:bodyPr/>
        <a:lstStyle/>
        <a:p>
          <a:r>
            <a:rPr lang="es-ES" dirty="0" smtClean="0">
              <a:solidFill>
                <a:srgbClr val="060606"/>
              </a:solidFill>
            </a:rPr>
            <a:t>Hipersensibilidad Tipo II o citotóxica</a:t>
          </a:r>
          <a:endParaRPr lang="es-ES" dirty="0">
            <a:solidFill>
              <a:srgbClr val="060606"/>
            </a:solidFill>
          </a:endParaRPr>
        </a:p>
      </dgm:t>
    </dgm:pt>
    <dgm:pt modelId="{BF94CBB7-0A89-4C97-B84F-D8340414F744}" type="parTrans" cxnId="{64148181-E910-4B87-80A6-EB534FA8C5BB}">
      <dgm:prSet/>
      <dgm:spPr/>
      <dgm:t>
        <a:bodyPr/>
        <a:lstStyle/>
        <a:p>
          <a:endParaRPr lang="es-ES"/>
        </a:p>
      </dgm:t>
    </dgm:pt>
    <dgm:pt modelId="{742F4F83-3A82-4285-A159-4951F6521F7B}" type="sibTrans" cxnId="{64148181-E910-4B87-80A6-EB534FA8C5BB}">
      <dgm:prSet/>
      <dgm:spPr/>
      <dgm:t>
        <a:bodyPr/>
        <a:lstStyle/>
        <a:p>
          <a:endParaRPr lang="es-ES"/>
        </a:p>
      </dgm:t>
    </dgm:pt>
    <dgm:pt modelId="{854922D8-01E3-4A49-9C18-8CB7748D5AF2}">
      <dgm:prSet phldrT="[Texto]"/>
      <dgm:spPr>
        <a:solidFill>
          <a:schemeClr val="bg2">
            <a:lumMod val="10000"/>
            <a:lumOff val="90000"/>
          </a:schemeClr>
        </a:solidFill>
      </dgm:spPr>
      <dgm:t>
        <a:bodyPr/>
        <a:lstStyle/>
        <a:p>
          <a:r>
            <a:rPr lang="es-ES" dirty="0" smtClean="0">
              <a:solidFill>
                <a:srgbClr val="060606"/>
              </a:solidFill>
            </a:rPr>
            <a:t>Hipersensibilidad Tipo IV (tardía)</a:t>
          </a:r>
          <a:endParaRPr lang="es-ES" dirty="0">
            <a:solidFill>
              <a:srgbClr val="060606"/>
            </a:solidFill>
          </a:endParaRPr>
        </a:p>
      </dgm:t>
    </dgm:pt>
    <dgm:pt modelId="{F10A2985-F053-4E82-B992-F917ECD81244}" type="parTrans" cxnId="{278E62EF-3648-4CF7-8DD3-C037862F2760}">
      <dgm:prSet/>
      <dgm:spPr/>
      <dgm:t>
        <a:bodyPr/>
        <a:lstStyle/>
        <a:p>
          <a:endParaRPr lang="es-ES"/>
        </a:p>
      </dgm:t>
    </dgm:pt>
    <dgm:pt modelId="{17C7728B-1BAF-49DE-9115-A89CCFC93A2C}" type="sibTrans" cxnId="{278E62EF-3648-4CF7-8DD3-C037862F2760}">
      <dgm:prSet/>
      <dgm:spPr/>
      <dgm:t>
        <a:bodyPr/>
        <a:lstStyle/>
        <a:p>
          <a:endParaRPr lang="es-ES"/>
        </a:p>
      </dgm:t>
    </dgm:pt>
    <dgm:pt modelId="{CA9BF475-542B-4BD0-A328-933B646E42EF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s-ES" dirty="0" smtClean="0">
              <a:solidFill>
                <a:srgbClr val="060606"/>
              </a:solidFill>
            </a:rPr>
            <a:t>Hipersensibilidad Tipo III (Arthus)</a:t>
          </a:r>
          <a:endParaRPr lang="es-ES" dirty="0">
            <a:solidFill>
              <a:srgbClr val="060606"/>
            </a:solidFill>
          </a:endParaRPr>
        </a:p>
      </dgm:t>
    </dgm:pt>
    <dgm:pt modelId="{1D856665-F11D-4A0C-992D-D3E5EDAE7E7D}" type="parTrans" cxnId="{6479C393-97F0-4159-9071-85E4B3CCB0EE}">
      <dgm:prSet/>
      <dgm:spPr/>
      <dgm:t>
        <a:bodyPr/>
        <a:lstStyle/>
        <a:p>
          <a:endParaRPr lang="es-ES"/>
        </a:p>
      </dgm:t>
    </dgm:pt>
    <dgm:pt modelId="{4AABD765-E36A-4949-93B6-1F4B4C793FE0}" type="sibTrans" cxnId="{6479C393-97F0-4159-9071-85E4B3CCB0EE}">
      <dgm:prSet/>
      <dgm:spPr/>
      <dgm:t>
        <a:bodyPr/>
        <a:lstStyle/>
        <a:p>
          <a:endParaRPr lang="es-ES"/>
        </a:p>
      </dgm:t>
    </dgm:pt>
    <dgm:pt modelId="{AAE65ED8-56A0-4754-BC4E-9C65E990CCCA}" type="pres">
      <dgm:prSet presAssocID="{E9B298AB-7E69-4898-AEC1-3FA4FDCDD4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8453D9-F38E-46C7-87FA-8737395B95A9}" type="pres">
      <dgm:prSet presAssocID="{106562DD-E631-4E11-BA54-FCB0D220C2E3}" presName="parentLin" presStyleCnt="0"/>
      <dgm:spPr/>
    </dgm:pt>
    <dgm:pt modelId="{214AF7E3-1AD8-43AD-B3EB-0896B14E542A}" type="pres">
      <dgm:prSet presAssocID="{106562DD-E631-4E11-BA54-FCB0D220C2E3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92B0C4D-C7AA-4DD7-A456-BC322536D314}" type="pres">
      <dgm:prSet presAssocID="{106562DD-E631-4E11-BA54-FCB0D220C2E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73906-FA42-4857-97E9-C73E632D4FAD}" type="pres">
      <dgm:prSet presAssocID="{106562DD-E631-4E11-BA54-FCB0D220C2E3}" presName="negativeSpace" presStyleCnt="0"/>
      <dgm:spPr/>
    </dgm:pt>
    <dgm:pt modelId="{2F56F061-66C0-4ECB-BE03-5EF9D65AEEBE}" type="pres">
      <dgm:prSet presAssocID="{106562DD-E631-4E11-BA54-FCB0D220C2E3}" presName="childText" presStyleLbl="conFgAcc1" presStyleIdx="0" presStyleCnt="4">
        <dgm:presLayoutVars>
          <dgm:bulletEnabled val="1"/>
        </dgm:presLayoutVars>
      </dgm:prSet>
      <dgm:spPr/>
    </dgm:pt>
    <dgm:pt modelId="{995590B0-ABEB-4A04-B52E-6312340DC1FB}" type="pres">
      <dgm:prSet presAssocID="{40A5467D-D2EC-4D49-B3B2-A0D7741557C5}" presName="spaceBetweenRectangles" presStyleCnt="0"/>
      <dgm:spPr/>
    </dgm:pt>
    <dgm:pt modelId="{2648378A-9AAD-4272-813E-0FBE320097F3}" type="pres">
      <dgm:prSet presAssocID="{CA7877A8-B665-4676-A969-FA24654E23AA}" presName="parentLin" presStyleCnt="0"/>
      <dgm:spPr/>
    </dgm:pt>
    <dgm:pt modelId="{D08347C8-56F5-45EA-940F-862990F4FC4B}" type="pres">
      <dgm:prSet presAssocID="{CA7877A8-B665-4676-A969-FA24654E23A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E01A9C8E-B4A0-49FA-838E-8B63D5278BE3}" type="pres">
      <dgm:prSet presAssocID="{CA7877A8-B665-4676-A969-FA24654E23AA}" presName="parentText" presStyleLbl="node1" presStyleIdx="1" presStyleCnt="4" custLinFactNeighborX="-8912" custLinFactNeighborY="-28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5A6D0-BB24-4CEA-B5B3-827A01913B91}" type="pres">
      <dgm:prSet presAssocID="{CA7877A8-B665-4676-A969-FA24654E23AA}" presName="negativeSpace" presStyleCnt="0"/>
      <dgm:spPr/>
    </dgm:pt>
    <dgm:pt modelId="{865F01C8-5C91-4AE9-B33C-0B602CCF6903}" type="pres">
      <dgm:prSet presAssocID="{CA7877A8-B665-4676-A969-FA24654E23AA}" presName="childText" presStyleLbl="conFgAcc1" presStyleIdx="1" presStyleCnt="4">
        <dgm:presLayoutVars>
          <dgm:bulletEnabled val="1"/>
        </dgm:presLayoutVars>
      </dgm:prSet>
      <dgm:spPr/>
    </dgm:pt>
    <dgm:pt modelId="{79CE9EA5-A71B-4C1F-A0A6-A06163273318}" type="pres">
      <dgm:prSet presAssocID="{742F4F83-3A82-4285-A159-4951F6521F7B}" presName="spaceBetweenRectangles" presStyleCnt="0"/>
      <dgm:spPr/>
    </dgm:pt>
    <dgm:pt modelId="{FF87825C-47BD-42D3-AA29-C0E57900252B}" type="pres">
      <dgm:prSet presAssocID="{CA9BF475-542B-4BD0-A328-933B646E42EF}" presName="parentLin" presStyleCnt="0"/>
      <dgm:spPr/>
    </dgm:pt>
    <dgm:pt modelId="{D94DCF41-FC22-42DA-B6CB-2C8BE0331E3B}" type="pres">
      <dgm:prSet presAssocID="{CA9BF475-542B-4BD0-A328-933B646E42EF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3F0675F8-CC54-4B47-8BFF-5C57C4819DC8}" type="pres">
      <dgm:prSet presAssocID="{CA9BF475-542B-4BD0-A328-933B646E42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11F44-AEA5-46CE-92B4-3AA10B4FA414}" type="pres">
      <dgm:prSet presAssocID="{CA9BF475-542B-4BD0-A328-933B646E42EF}" presName="negativeSpace" presStyleCnt="0"/>
      <dgm:spPr/>
    </dgm:pt>
    <dgm:pt modelId="{43D06FC9-054F-42BF-A03F-F3D1563E681C}" type="pres">
      <dgm:prSet presAssocID="{CA9BF475-542B-4BD0-A328-933B646E42EF}" presName="childText" presStyleLbl="conFgAcc1" presStyleIdx="2" presStyleCnt="4">
        <dgm:presLayoutVars>
          <dgm:bulletEnabled val="1"/>
        </dgm:presLayoutVars>
      </dgm:prSet>
      <dgm:spPr/>
    </dgm:pt>
    <dgm:pt modelId="{9D609254-5EA2-44DE-844D-47FDE8ADB5AC}" type="pres">
      <dgm:prSet presAssocID="{4AABD765-E36A-4949-93B6-1F4B4C793FE0}" presName="spaceBetweenRectangles" presStyleCnt="0"/>
      <dgm:spPr/>
    </dgm:pt>
    <dgm:pt modelId="{875FEADA-8B25-470A-B38A-64A1109D4C3E}" type="pres">
      <dgm:prSet presAssocID="{854922D8-01E3-4A49-9C18-8CB7748D5AF2}" presName="parentLin" presStyleCnt="0"/>
      <dgm:spPr/>
    </dgm:pt>
    <dgm:pt modelId="{A242124D-BACB-483B-B5D4-0660B5CCEB9C}" type="pres">
      <dgm:prSet presAssocID="{854922D8-01E3-4A49-9C18-8CB7748D5AF2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85AB9020-F179-455C-A694-AD30853ACBA2}" type="pres">
      <dgm:prSet presAssocID="{854922D8-01E3-4A49-9C18-8CB7748D5A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41E4E8-CE3C-4A17-9146-38B8AEF0E3AA}" type="pres">
      <dgm:prSet presAssocID="{854922D8-01E3-4A49-9C18-8CB7748D5AF2}" presName="negativeSpace" presStyleCnt="0"/>
      <dgm:spPr/>
    </dgm:pt>
    <dgm:pt modelId="{F83A2BB1-37C3-4580-A906-C7DBB4831312}" type="pres">
      <dgm:prSet presAssocID="{854922D8-01E3-4A49-9C18-8CB7748D5AF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479C393-97F0-4159-9071-85E4B3CCB0EE}" srcId="{E9B298AB-7E69-4898-AEC1-3FA4FDCDD481}" destId="{CA9BF475-542B-4BD0-A328-933B646E42EF}" srcOrd="2" destOrd="0" parTransId="{1D856665-F11D-4A0C-992D-D3E5EDAE7E7D}" sibTransId="{4AABD765-E36A-4949-93B6-1F4B4C793FE0}"/>
    <dgm:cxn modelId="{C349A4E4-C760-4D07-BCCA-658A18CE7F91}" type="presOf" srcId="{CA9BF475-542B-4BD0-A328-933B646E42EF}" destId="{D94DCF41-FC22-42DA-B6CB-2C8BE0331E3B}" srcOrd="0" destOrd="0" presId="urn:microsoft.com/office/officeart/2005/8/layout/list1"/>
    <dgm:cxn modelId="{56B61082-65E8-4496-9BA3-C76B70407708}" type="presOf" srcId="{CA7877A8-B665-4676-A969-FA24654E23AA}" destId="{E01A9C8E-B4A0-49FA-838E-8B63D5278BE3}" srcOrd="1" destOrd="0" presId="urn:microsoft.com/office/officeart/2005/8/layout/list1"/>
    <dgm:cxn modelId="{64148181-E910-4B87-80A6-EB534FA8C5BB}" srcId="{E9B298AB-7E69-4898-AEC1-3FA4FDCDD481}" destId="{CA7877A8-B665-4676-A969-FA24654E23AA}" srcOrd="1" destOrd="0" parTransId="{BF94CBB7-0A89-4C97-B84F-D8340414F744}" sibTransId="{742F4F83-3A82-4285-A159-4951F6521F7B}"/>
    <dgm:cxn modelId="{B6AC52D4-FEB8-4C8E-A034-B56093B38269}" srcId="{E9B298AB-7E69-4898-AEC1-3FA4FDCDD481}" destId="{106562DD-E631-4E11-BA54-FCB0D220C2E3}" srcOrd="0" destOrd="0" parTransId="{8033F5E6-1778-4985-A9AD-78F934E5AEDB}" sibTransId="{40A5467D-D2EC-4D49-B3B2-A0D7741557C5}"/>
    <dgm:cxn modelId="{19F5F519-A715-49E1-9CB8-F3F189391F7A}" type="presOf" srcId="{CA7877A8-B665-4676-A969-FA24654E23AA}" destId="{D08347C8-56F5-45EA-940F-862990F4FC4B}" srcOrd="0" destOrd="0" presId="urn:microsoft.com/office/officeart/2005/8/layout/list1"/>
    <dgm:cxn modelId="{0C92B492-3359-49BB-B9C4-955138BBD444}" type="presOf" srcId="{854922D8-01E3-4A49-9C18-8CB7748D5AF2}" destId="{85AB9020-F179-455C-A694-AD30853ACBA2}" srcOrd="1" destOrd="0" presId="urn:microsoft.com/office/officeart/2005/8/layout/list1"/>
    <dgm:cxn modelId="{201E94C4-25B3-47B1-AA83-C0C149504971}" type="presOf" srcId="{106562DD-E631-4E11-BA54-FCB0D220C2E3}" destId="{D92B0C4D-C7AA-4DD7-A456-BC322536D314}" srcOrd="1" destOrd="0" presId="urn:microsoft.com/office/officeart/2005/8/layout/list1"/>
    <dgm:cxn modelId="{BE203716-A6F2-407E-9D54-CFC6AE6544B2}" type="presOf" srcId="{E9B298AB-7E69-4898-AEC1-3FA4FDCDD481}" destId="{AAE65ED8-56A0-4754-BC4E-9C65E990CCCA}" srcOrd="0" destOrd="0" presId="urn:microsoft.com/office/officeart/2005/8/layout/list1"/>
    <dgm:cxn modelId="{416564B7-EEA1-4DE5-BD70-8CC8FCD67DDD}" type="presOf" srcId="{CA9BF475-542B-4BD0-A328-933B646E42EF}" destId="{3F0675F8-CC54-4B47-8BFF-5C57C4819DC8}" srcOrd="1" destOrd="0" presId="urn:microsoft.com/office/officeart/2005/8/layout/list1"/>
    <dgm:cxn modelId="{CA2C75A6-E638-4976-A690-A89AE49C8F92}" type="presOf" srcId="{106562DD-E631-4E11-BA54-FCB0D220C2E3}" destId="{214AF7E3-1AD8-43AD-B3EB-0896B14E542A}" srcOrd="0" destOrd="0" presId="urn:microsoft.com/office/officeart/2005/8/layout/list1"/>
    <dgm:cxn modelId="{DD455CA8-CF25-43C6-97FF-C9F8036433D0}" type="presOf" srcId="{854922D8-01E3-4A49-9C18-8CB7748D5AF2}" destId="{A242124D-BACB-483B-B5D4-0660B5CCEB9C}" srcOrd="0" destOrd="0" presId="urn:microsoft.com/office/officeart/2005/8/layout/list1"/>
    <dgm:cxn modelId="{278E62EF-3648-4CF7-8DD3-C037862F2760}" srcId="{E9B298AB-7E69-4898-AEC1-3FA4FDCDD481}" destId="{854922D8-01E3-4A49-9C18-8CB7748D5AF2}" srcOrd="3" destOrd="0" parTransId="{F10A2985-F053-4E82-B992-F917ECD81244}" sibTransId="{17C7728B-1BAF-49DE-9115-A89CCFC93A2C}"/>
    <dgm:cxn modelId="{9D242DCB-A185-405F-AF5D-5E5BD0840BD9}" type="presParOf" srcId="{AAE65ED8-56A0-4754-BC4E-9C65E990CCCA}" destId="{978453D9-F38E-46C7-87FA-8737395B95A9}" srcOrd="0" destOrd="0" presId="urn:microsoft.com/office/officeart/2005/8/layout/list1"/>
    <dgm:cxn modelId="{83CF9C8B-EA3A-4285-8AD8-4AC624EB32C5}" type="presParOf" srcId="{978453D9-F38E-46C7-87FA-8737395B95A9}" destId="{214AF7E3-1AD8-43AD-B3EB-0896B14E542A}" srcOrd="0" destOrd="0" presId="urn:microsoft.com/office/officeart/2005/8/layout/list1"/>
    <dgm:cxn modelId="{91BDFFA9-970E-4CC1-933A-AF440918EAE4}" type="presParOf" srcId="{978453D9-F38E-46C7-87FA-8737395B95A9}" destId="{D92B0C4D-C7AA-4DD7-A456-BC322536D314}" srcOrd="1" destOrd="0" presId="urn:microsoft.com/office/officeart/2005/8/layout/list1"/>
    <dgm:cxn modelId="{E6F9BFDE-E711-4ED7-A8EC-30ECFA25C787}" type="presParOf" srcId="{AAE65ED8-56A0-4754-BC4E-9C65E990CCCA}" destId="{23873906-FA42-4857-97E9-C73E632D4FAD}" srcOrd="1" destOrd="0" presId="urn:microsoft.com/office/officeart/2005/8/layout/list1"/>
    <dgm:cxn modelId="{30261D7B-069A-4A7A-9C56-1AA5399E6170}" type="presParOf" srcId="{AAE65ED8-56A0-4754-BC4E-9C65E990CCCA}" destId="{2F56F061-66C0-4ECB-BE03-5EF9D65AEEBE}" srcOrd="2" destOrd="0" presId="urn:microsoft.com/office/officeart/2005/8/layout/list1"/>
    <dgm:cxn modelId="{9BF6F93B-9644-4F21-B3C8-8C8C7AD6734E}" type="presParOf" srcId="{AAE65ED8-56A0-4754-BC4E-9C65E990CCCA}" destId="{995590B0-ABEB-4A04-B52E-6312340DC1FB}" srcOrd="3" destOrd="0" presId="urn:microsoft.com/office/officeart/2005/8/layout/list1"/>
    <dgm:cxn modelId="{446F58EF-E507-4EF1-B3E2-42CEADDADF2E}" type="presParOf" srcId="{AAE65ED8-56A0-4754-BC4E-9C65E990CCCA}" destId="{2648378A-9AAD-4272-813E-0FBE320097F3}" srcOrd="4" destOrd="0" presId="urn:microsoft.com/office/officeart/2005/8/layout/list1"/>
    <dgm:cxn modelId="{626A8CBA-19F8-4848-8C49-917ADC993801}" type="presParOf" srcId="{2648378A-9AAD-4272-813E-0FBE320097F3}" destId="{D08347C8-56F5-45EA-940F-862990F4FC4B}" srcOrd="0" destOrd="0" presId="urn:microsoft.com/office/officeart/2005/8/layout/list1"/>
    <dgm:cxn modelId="{34F2B5B5-D7D4-448A-A678-0291CBADC41D}" type="presParOf" srcId="{2648378A-9AAD-4272-813E-0FBE320097F3}" destId="{E01A9C8E-B4A0-49FA-838E-8B63D5278BE3}" srcOrd="1" destOrd="0" presId="urn:microsoft.com/office/officeart/2005/8/layout/list1"/>
    <dgm:cxn modelId="{7855F316-50DD-44B3-8A52-F8BBF2B289BD}" type="presParOf" srcId="{AAE65ED8-56A0-4754-BC4E-9C65E990CCCA}" destId="{A5A5A6D0-BB24-4CEA-B5B3-827A01913B91}" srcOrd="5" destOrd="0" presId="urn:microsoft.com/office/officeart/2005/8/layout/list1"/>
    <dgm:cxn modelId="{069BA70B-0EE1-4422-A805-FF1FFF928F73}" type="presParOf" srcId="{AAE65ED8-56A0-4754-BC4E-9C65E990CCCA}" destId="{865F01C8-5C91-4AE9-B33C-0B602CCF6903}" srcOrd="6" destOrd="0" presId="urn:microsoft.com/office/officeart/2005/8/layout/list1"/>
    <dgm:cxn modelId="{191F27BF-059F-4323-8F96-2E3A7F4062F7}" type="presParOf" srcId="{AAE65ED8-56A0-4754-BC4E-9C65E990CCCA}" destId="{79CE9EA5-A71B-4C1F-A0A6-A06163273318}" srcOrd="7" destOrd="0" presId="urn:microsoft.com/office/officeart/2005/8/layout/list1"/>
    <dgm:cxn modelId="{108F44ED-D70D-42E7-8BFA-F872714F5749}" type="presParOf" srcId="{AAE65ED8-56A0-4754-BC4E-9C65E990CCCA}" destId="{FF87825C-47BD-42D3-AA29-C0E57900252B}" srcOrd="8" destOrd="0" presId="urn:microsoft.com/office/officeart/2005/8/layout/list1"/>
    <dgm:cxn modelId="{1541803D-CB83-450E-8CCC-ED482118EE34}" type="presParOf" srcId="{FF87825C-47BD-42D3-AA29-C0E57900252B}" destId="{D94DCF41-FC22-42DA-B6CB-2C8BE0331E3B}" srcOrd="0" destOrd="0" presId="urn:microsoft.com/office/officeart/2005/8/layout/list1"/>
    <dgm:cxn modelId="{9A8762C9-E761-44FB-AD4C-65D878A5EF62}" type="presParOf" srcId="{FF87825C-47BD-42D3-AA29-C0E57900252B}" destId="{3F0675F8-CC54-4B47-8BFF-5C57C4819DC8}" srcOrd="1" destOrd="0" presId="urn:microsoft.com/office/officeart/2005/8/layout/list1"/>
    <dgm:cxn modelId="{D9BAD80B-EB2C-41C5-8568-5996E615E414}" type="presParOf" srcId="{AAE65ED8-56A0-4754-BC4E-9C65E990CCCA}" destId="{62A11F44-AEA5-46CE-92B4-3AA10B4FA414}" srcOrd="9" destOrd="0" presId="urn:microsoft.com/office/officeart/2005/8/layout/list1"/>
    <dgm:cxn modelId="{6F4221E8-4B7E-455E-AF26-F8047ED8653B}" type="presParOf" srcId="{AAE65ED8-56A0-4754-BC4E-9C65E990CCCA}" destId="{43D06FC9-054F-42BF-A03F-F3D1563E681C}" srcOrd="10" destOrd="0" presId="urn:microsoft.com/office/officeart/2005/8/layout/list1"/>
    <dgm:cxn modelId="{85CD0CA3-C152-4B4F-82AE-FE75378DD734}" type="presParOf" srcId="{AAE65ED8-56A0-4754-BC4E-9C65E990CCCA}" destId="{9D609254-5EA2-44DE-844D-47FDE8ADB5AC}" srcOrd="11" destOrd="0" presId="urn:microsoft.com/office/officeart/2005/8/layout/list1"/>
    <dgm:cxn modelId="{EF3F456B-65C4-403A-B51A-D78C713E46CD}" type="presParOf" srcId="{AAE65ED8-56A0-4754-BC4E-9C65E990CCCA}" destId="{875FEADA-8B25-470A-B38A-64A1109D4C3E}" srcOrd="12" destOrd="0" presId="urn:microsoft.com/office/officeart/2005/8/layout/list1"/>
    <dgm:cxn modelId="{885B4D10-58D7-4937-931E-7BACF9511FDE}" type="presParOf" srcId="{875FEADA-8B25-470A-B38A-64A1109D4C3E}" destId="{A242124D-BACB-483B-B5D4-0660B5CCEB9C}" srcOrd="0" destOrd="0" presId="urn:microsoft.com/office/officeart/2005/8/layout/list1"/>
    <dgm:cxn modelId="{24DE16E7-60F7-42BA-9FE4-471A2D4247C8}" type="presParOf" srcId="{875FEADA-8B25-470A-B38A-64A1109D4C3E}" destId="{85AB9020-F179-455C-A694-AD30853ACBA2}" srcOrd="1" destOrd="0" presId="urn:microsoft.com/office/officeart/2005/8/layout/list1"/>
    <dgm:cxn modelId="{73153410-0D8C-4042-B38D-59EFF5B45FC3}" type="presParOf" srcId="{AAE65ED8-56A0-4754-BC4E-9C65E990CCCA}" destId="{5941E4E8-CE3C-4A17-9146-38B8AEF0E3AA}" srcOrd="13" destOrd="0" presId="urn:microsoft.com/office/officeart/2005/8/layout/list1"/>
    <dgm:cxn modelId="{921BB6D5-AE11-4643-BF85-B737F542EB62}" type="presParOf" srcId="{AAE65ED8-56A0-4754-BC4E-9C65E990CCCA}" destId="{F83A2BB1-37C3-4580-A906-C7DBB48313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6F061-66C0-4ECB-BE03-5EF9D65AEEBE}">
      <dsp:nvSpPr>
        <dsp:cNvPr id="0" name=""/>
        <dsp:cNvSpPr/>
      </dsp:nvSpPr>
      <dsp:spPr>
        <a:xfrm>
          <a:off x="0" y="344349"/>
          <a:ext cx="10005515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B0C4D-C7AA-4DD7-A456-BC322536D314}">
      <dsp:nvSpPr>
        <dsp:cNvPr id="0" name=""/>
        <dsp:cNvSpPr/>
      </dsp:nvSpPr>
      <dsp:spPr>
        <a:xfrm>
          <a:off x="500275" y="4868"/>
          <a:ext cx="7003860" cy="678960"/>
        </a:xfrm>
        <a:prstGeom prst="round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729" tIns="0" rIns="26472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60606"/>
              </a:solidFill>
            </a:rPr>
            <a:t>Hipersensibilidad Tipo I (inmediatas)</a:t>
          </a:r>
          <a:endParaRPr lang="es-ES" sz="2300" kern="1200" dirty="0">
            <a:solidFill>
              <a:srgbClr val="060606"/>
            </a:solidFill>
          </a:endParaRPr>
        </a:p>
      </dsp:txBody>
      <dsp:txXfrm>
        <a:off x="533419" y="38012"/>
        <a:ext cx="6937572" cy="612672"/>
      </dsp:txXfrm>
    </dsp:sp>
    <dsp:sp modelId="{865F01C8-5C91-4AE9-B33C-0B602CCF6903}">
      <dsp:nvSpPr>
        <dsp:cNvPr id="0" name=""/>
        <dsp:cNvSpPr/>
      </dsp:nvSpPr>
      <dsp:spPr>
        <a:xfrm>
          <a:off x="0" y="1387629"/>
          <a:ext cx="10005515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A9C8E-B4A0-49FA-838E-8B63D5278BE3}">
      <dsp:nvSpPr>
        <dsp:cNvPr id="0" name=""/>
        <dsp:cNvSpPr/>
      </dsp:nvSpPr>
      <dsp:spPr>
        <a:xfrm>
          <a:off x="455691" y="1028866"/>
          <a:ext cx="7003860" cy="678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729" tIns="0" rIns="26472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60606"/>
              </a:solidFill>
            </a:rPr>
            <a:t>Hipersensibilidad Tipo II o citotóxica</a:t>
          </a:r>
          <a:endParaRPr lang="es-ES" sz="2300" kern="1200" dirty="0">
            <a:solidFill>
              <a:srgbClr val="060606"/>
            </a:solidFill>
          </a:endParaRPr>
        </a:p>
      </dsp:txBody>
      <dsp:txXfrm>
        <a:off x="488835" y="1062010"/>
        <a:ext cx="6937572" cy="612672"/>
      </dsp:txXfrm>
    </dsp:sp>
    <dsp:sp modelId="{43D06FC9-054F-42BF-A03F-F3D1563E681C}">
      <dsp:nvSpPr>
        <dsp:cNvPr id="0" name=""/>
        <dsp:cNvSpPr/>
      </dsp:nvSpPr>
      <dsp:spPr>
        <a:xfrm>
          <a:off x="0" y="2430909"/>
          <a:ext cx="10005515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675F8-CC54-4B47-8BFF-5C57C4819DC8}">
      <dsp:nvSpPr>
        <dsp:cNvPr id="0" name=""/>
        <dsp:cNvSpPr/>
      </dsp:nvSpPr>
      <dsp:spPr>
        <a:xfrm>
          <a:off x="500275" y="2091429"/>
          <a:ext cx="7003860" cy="678960"/>
        </a:xfrm>
        <a:prstGeom prst="roundRect">
          <a:avLst/>
        </a:prstGeom>
        <a:solidFill>
          <a:schemeClr val="tx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729" tIns="0" rIns="26472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60606"/>
              </a:solidFill>
            </a:rPr>
            <a:t>Hipersensibilidad Tipo III (Arthus)</a:t>
          </a:r>
          <a:endParaRPr lang="es-ES" sz="2300" kern="1200" dirty="0">
            <a:solidFill>
              <a:srgbClr val="060606"/>
            </a:solidFill>
          </a:endParaRPr>
        </a:p>
      </dsp:txBody>
      <dsp:txXfrm>
        <a:off x="533419" y="2124573"/>
        <a:ext cx="6937572" cy="612672"/>
      </dsp:txXfrm>
    </dsp:sp>
    <dsp:sp modelId="{F83A2BB1-37C3-4580-A906-C7DBB4831312}">
      <dsp:nvSpPr>
        <dsp:cNvPr id="0" name=""/>
        <dsp:cNvSpPr/>
      </dsp:nvSpPr>
      <dsp:spPr>
        <a:xfrm>
          <a:off x="0" y="3474189"/>
          <a:ext cx="10005515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B9020-F179-455C-A694-AD30853ACBA2}">
      <dsp:nvSpPr>
        <dsp:cNvPr id="0" name=""/>
        <dsp:cNvSpPr/>
      </dsp:nvSpPr>
      <dsp:spPr>
        <a:xfrm>
          <a:off x="500275" y="3134709"/>
          <a:ext cx="7003860" cy="678960"/>
        </a:xfrm>
        <a:prstGeom prst="roundRect">
          <a:avLst/>
        </a:prstGeom>
        <a:solidFill>
          <a:schemeClr val="bg2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729" tIns="0" rIns="26472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60606"/>
              </a:solidFill>
            </a:rPr>
            <a:t>Hipersensibilidad Tipo IV (tardía)</a:t>
          </a:r>
          <a:endParaRPr lang="es-ES" sz="2300" kern="1200" dirty="0">
            <a:solidFill>
              <a:srgbClr val="060606"/>
            </a:solidFill>
          </a:endParaRPr>
        </a:p>
      </dsp:txBody>
      <dsp:txXfrm>
        <a:off x="533419" y="3167853"/>
        <a:ext cx="693757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4DF7-CDC6-44AA-9C6F-60A17CE1A2DA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9B7CC-BE95-45C1-A50E-19977B3934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1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accionar iniciado por el Dr. Lenz (pediatra alemán) en carta remitida a la prestigiosa revista 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posibilitó que se reconociera a la 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talidomida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un fármaco teratógeno. Es retirada del mercado en 1962, </a:t>
            </a:r>
            <a:r>
              <a:rPr lang="es-ES" sz="2862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EVITÓ QUE MILES DE NIÑOS NACIERAN MALFORMADOS. </a:t>
            </a:r>
            <a:endParaRPr lang="es-ES" sz="286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considerar: La droga se comercializó después de investigaciones previas que, desde el punto de vista actual, no eran suficientemente completas, sin embargo, estas correspondían al estándar de entonces. </a:t>
            </a:r>
          </a:p>
          <a:p>
            <a:endParaRPr lang="es-ES" sz="286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APLICACIONES TERAPÉUTICAS ACTUALES de la TALIDOMIDA:  </a:t>
            </a:r>
            <a:endParaRPr lang="es-ES" dirty="0" smtClean="0">
              <a:effectLst/>
            </a:endParaRP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 del mieloma múltiple </a:t>
            </a:r>
            <a:endParaRPr lang="es-ES" dirty="0" smtClean="0">
              <a:effectLst/>
            </a:endParaRP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Eritema nudoso leproso (complicación de la Lepra)</a:t>
            </a:r>
            <a:endParaRPr lang="es-ES" dirty="0" smtClean="0">
              <a:effectLst/>
            </a:endParaRP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 de Crohn</a:t>
            </a:r>
            <a:endParaRPr lang="es-ES" dirty="0" smtClean="0">
              <a:effectLst/>
            </a:endParaRP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 de rechazo al trasplante de médula ósea</a:t>
            </a:r>
            <a:endParaRPr lang="es-ES" dirty="0" smtClean="0">
              <a:effectLst/>
            </a:endParaRP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Artritis reumatoide, el cáncer y complicaciones provocadas por el síndrome de inmunodeficiencia adquirida (SIDA), entre otras.</a:t>
            </a: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*prostatitis crónica</a:t>
            </a:r>
          </a:p>
          <a:p>
            <a:pPr lvl="0"/>
            <a:endParaRPr lang="es-ES" sz="286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OTROS SUCESOS,</a:t>
            </a:r>
            <a:r>
              <a:rPr lang="es-ES" sz="2862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previos al desastre de la 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talidomida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s-ES" sz="2862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 smtClean="0">
              <a:effectLst/>
            </a:endParaRP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Muertes con la introducción del cloroformo como anestésico general (siglo XIX). </a:t>
            </a:r>
            <a:endParaRPr lang="es-ES" dirty="0" smtClean="0">
              <a:effectLst/>
            </a:endParaRPr>
          </a:p>
          <a:p>
            <a:pPr lvl="0"/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Más de 100 muertes en niños debido a un jarabe de 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Sulfanilamida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contenía 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dietilenglicol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(disolvente); década del 30 en los EE. UU.                </a:t>
            </a:r>
            <a:endParaRPr lang="es-ES" dirty="0" smtClean="0">
              <a:effectLst/>
            </a:endParaRP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s-ES" sz="286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ES" dirty="0" smtClean="0">
              <a:effectLst/>
            </a:endParaRP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ES" sz="286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94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r>
              <a:rPr lang="es-ES" sz="2862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reacciones de hipersensibilidad han sido divididas en cuatro categorías generales según el mecanismo de implicación inmunológica,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clasificación de 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Gell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Coombs.</a:t>
            </a:r>
            <a:r>
              <a:rPr lang="es-ES" sz="2862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I (reacciones anafilácticas, hipersensibilidad inmediata), tipo II (reacciones 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citolíticas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Tipo III (reacciones de Arthus) y tipo IV (reacciones de hipersensibilidad retardadas).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18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endParaRPr lang="es-ES" sz="286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0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antígeno se une a moléculas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ligada a su vez a los mastocitos tisulares y a los basófilos sanguíneos mediante la porción Fc (fragmento cristalizable), lo cual desencadena la síntesis y liberación de mediadores químicos como histamina (preformado), prostaglandinas,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leucotrienos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citosinas, lo que causa una respuesta inflamatoria, vasodilatación y edema.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7CC-BE95-45C1-A50E-19977B39344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35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reacciones autoinmunes mediadas por anticuerpos IgG como IgM y, se atribuyen, por lo general, a su capacidad para activar el sistema del complemento. La estructura antígeno-anticuerpo unida a la superficie celular (de células sanguíneas) activa célula que participan en la citotoxicidad.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50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ffectLst/>
              </a:rPr>
              <a:t>- Los signos y síntomas clínicos de la enfermedad del suero incluyen erupciones cutáneas por urticaria, artralgias o artritis, </a:t>
            </a:r>
            <a:r>
              <a:rPr lang="es-ES" dirty="0" err="1" smtClean="0">
                <a:effectLst/>
              </a:rPr>
              <a:t>linfadenopatía</a:t>
            </a:r>
            <a:r>
              <a:rPr lang="es-ES" dirty="0" smtClean="0">
                <a:effectLst/>
              </a:rPr>
              <a:t> y fiebre.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Los complejos se depositan en el endotelio vascular y tejidos, donde producen una respuesta inflamatoria destructiva.</a:t>
            </a:r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- Destacables las </a:t>
            </a:r>
            <a:r>
              <a:rPr lang="es-ES" dirty="0" err="1" smtClean="0">
                <a:effectLst/>
              </a:rPr>
              <a:t>glomerulonefritis</a:t>
            </a:r>
            <a:r>
              <a:rPr lang="es-ES" dirty="0" smtClean="0">
                <a:effectLst/>
              </a:rPr>
              <a:t> y vasculitis según la localización de los inmunocomplejos. Estas reacciones, comúnmente, duran de 6 a 12 días tras la retirada del fármaco. </a:t>
            </a:r>
          </a:p>
          <a:p>
            <a:endParaRPr lang="es-E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ffectLst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45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 mediadas por linfocitos T sensibilizados y macrófagos. Cuando las células sensibilizadas entran en contacto con el antígeno, se genera una reacción inflamatoria mediante la producción de 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linfoquinas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posterior afluencia de neutrófilos y macrófagos. </a:t>
            </a: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 ejemplo de hipersensibilidad de tipo IV o retardada es la dermatitis de contacto causada por hiedra venenosa</a:t>
            </a: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191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U" sz="4000" b="1" dirty="0" smtClean="0">
                <a:solidFill>
                  <a:srgbClr val="FFFF00"/>
                </a:solidFill>
              </a:rPr>
              <a:t>ANEMIA APLÁSICA: </a:t>
            </a:r>
            <a:r>
              <a:rPr lang="es-CU" sz="2800" dirty="0" smtClean="0"/>
              <a:t>se debe a polimorfismos genéticos </a:t>
            </a:r>
            <a:r>
              <a:rPr lang="es-ES" altLang="es-ES" sz="2800" dirty="0" smtClean="0"/>
              <a:t>que producen diferencias </a:t>
            </a:r>
            <a:r>
              <a:rPr lang="es-EC" altLang="es-ES" sz="2800" dirty="0" smtClean="0"/>
              <a:t>individuales en la farmacocinética del fármaco; cloranfenicol.</a:t>
            </a:r>
            <a:r>
              <a:rPr lang="es-EC" altLang="es-ES" sz="2800" baseline="0" dirty="0" smtClean="0"/>
              <a:t> Es una RAM de b</a:t>
            </a:r>
            <a:r>
              <a:rPr lang="es-CU" sz="2800" dirty="0" smtClean="0"/>
              <a:t>aja incidencia, alta mortalidad, y los sobrevivientes tienen incidencia aumentada de leucemia.</a:t>
            </a:r>
            <a:endParaRPr lang="en-US" sz="28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altLang="es-ES" sz="3200" b="1" dirty="0" smtClean="0">
                <a:solidFill>
                  <a:srgbClr val="FFFF00"/>
                </a:solidFill>
              </a:rPr>
              <a:t>NEUROPATÍA PERIFÉRICA</a:t>
            </a:r>
            <a:r>
              <a:rPr lang="es-EC" altLang="es-ES" sz="3200" dirty="0" smtClean="0"/>
              <a:t>: Se debe a deficiencias heredadas de </a:t>
            </a:r>
            <a:r>
              <a:rPr lang="es-ES" altLang="es-ES" sz="3200" b="1" i="1" dirty="0" smtClean="0">
                <a:solidFill>
                  <a:srgbClr val="FFFF00"/>
                </a:solidFill>
              </a:rPr>
              <a:t>N</a:t>
            </a:r>
            <a:r>
              <a:rPr lang="es-ES" altLang="es-ES" sz="3200" b="1" dirty="0" smtClean="0">
                <a:solidFill>
                  <a:srgbClr val="FFFF00"/>
                </a:solidFill>
              </a:rPr>
              <a:t>-</a:t>
            </a:r>
            <a:r>
              <a:rPr lang="es-ES" altLang="es-ES" sz="3200" b="1" dirty="0" err="1" smtClean="0">
                <a:solidFill>
                  <a:srgbClr val="FFFF00"/>
                </a:solidFill>
              </a:rPr>
              <a:t>acetiltransferasa</a:t>
            </a:r>
            <a:r>
              <a:rPr lang="es-ES" altLang="es-ES" sz="3200" dirty="0" smtClean="0"/>
              <a:t>.  (</a:t>
            </a:r>
            <a:r>
              <a:rPr lang="es-ES" altLang="es-ES" sz="3200" dirty="0" err="1" smtClean="0"/>
              <a:t>acetiladores</a:t>
            </a:r>
            <a:r>
              <a:rPr lang="es-ES" altLang="es-ES" sz="3200" dirty="0" smtClean="0"/>
              <a:t> rápidos o lentos). </a:t>
            </a:r>
            <a:r>
              <a:rPr lang="es-EC" altLang="es-ES" sz="3200" dirty="0" smtClean="0"/>
              <a:t>Se observa cuando se</a:t>
            </a:r>
            <a:r>
              <a:rPr lang="es-ES" altLang="es-ES" sz="3200" dirty="0" smtClean="0"/>
              <a:t> utiliza </a:t>
            </a:r>
            <a:r>
              <a:rPr lang="es-ES" altLang="es-ES" sz="3200" b="1" dirty="0" err="1" smtClean="0">
                <a:solidFill>
                  <a:srgbClr val="FFFF00"/>
                </a:solidFill>
              </a:rPr>
              <a:t>isoniazida</a:t>
            </a:r>
            <a:r>
              <a:rPr lang="es-ES" altLang="es-ES" sz="3200" dirty="0" smtClean="0"/>
              <a:t> para tratar la tuberculosis.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7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Otros</a:t>
            </a:r>
            <a:r>
              <a:rPr lang="es-ES" baseline="0" dirty="0" smtClean="0"/>
              <a:t> ejemplos clínicos: supresión brusca de anticonvulsivos genera estado de mal epiléptico, supresión de cimetidina condiciona la génesis de úlceras múltiples.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7CC-BE95-45C1-A50E-19977B39344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09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Agentes</a:t>
            </a:r>
            <a:r>
              <a:rPr lang="es-ES" baseline="0" dirty="0" smtClean="0"/>
              <a:t> teratógenos biológicos: Virus (</a:t>
            </a:r>
            <a:r>
              <a:rPr lang="es-ES" baseline="0" dirty="0" err="1" smtClean="0"/>
              <a:t>citomegalovirus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Herpesvirus</a:t>
            </a:r>
            <a:r>
              <a:rPr lang="es-ES" baseline="0" dirty="0" smtClean="0"/>
              <a:t>, rubéola, varicela zóster, otros), bacterias (treponema </a:t>
            </a:r>
            <a:r>
              <a:rPr lang="es-ES" baseline="0" dirty="0" err="1" smtClean="0"/>
              <a:t>pallidum</a:t>
            </a:r>
            <a:r>
              <a:rPr lang="es-ES" baseline="0" dirty="0" smtClean="0"/>
              <a:t>), Parásitos (</a:t>
            </a:r>
            <a:r>
              <a:rPr lang="es-ES" baseline="0" dirty="0" err="1" smtClean="0"/>
              <a:t>toxoplamas</a:t>
            </a:r>
            <a:r>
              <a:rPr lang="es-ES" baseline="0" dirty="0" smtClean="0"/>
              <a:t>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081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Categoría C: Los fármacos en esta categoría solo deben utilizarse cuando los beneficios potenciales justifican los posibles riesgos para el feto.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94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*Farmacovigilancia: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Una de las principales ramas de la Farmacoepidemiología</a:t>
            </a:r>
            <a:r>
              <a:rPr lang="es-ES" baseline="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Vigila en el tiempo los efectos de los medicamentos, fitofármacos, productos naturales.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3200" kern="1200" dirty="0" smtClean="0">
                <a:solidFill>
                  <a:schemeClr val="bg2"/>
                </a:solidFill>
                <a:effectLst/>
                <a:latin typeface="Modern No. 20" pitchFamily="18" charset="0"/>
                <a:ea typeface="+mn-ea"/>
                <a:cs typeface="+mn-cs"/>
              </a:rPr>
              <a:t>I</a:t>
            </a:r>
            <a:r>
              <a:rPr lang="es-ES" sz="3200" dirty="0" smtClean="0">
                <a:solidFill>
                  <a:schemeClr val="bg2"/>
                </a:solidFill>
                <a:latin typeface="Modern No. 20" pitchFamily="18" charset="0"/>
              </a:rPr>
              <a:t>mplementa medidas que protejan a la población</a:t>
            </a:r>
            <a:r>
              <a:rPr lang="es-ES" sz="3200" baseline="0" dirty="0" smtClean="0">
                <a:solidFill>
                  <a:schemeClr val="bg2"/>
                </a:solidFill>
                <a:latin typeface="Modern No. 20" pitchFamily="18" charset="0"/>
              </a:rPr>
              <a:t> ante la detección de RAM</a:t>
            </a:r>
            <a:endParaRPr lang="es-ES" baseline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13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Tolerancia a fármacos: es necesario </a:t>
            </a:r>
            <a:r>
              <a:rPr lang="es-E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 continuamente la dosis</a:t>
            </a:r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una sustancia para conseguir el mismo efecto deseado.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Se</a:t>
            </a:r>
            <a:r>
              <a:rPr lang="es-E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adquiere tolerancia incluso a los efectos indeseables. </a:t>
            </a:r>
            <a:endParaRPr lang="es-E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50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99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Una droga es una sustancia que actúa sobre el cerebro y afecta los procesos del pensamiento, la conducta y la afectividad</a:t>
            </a:r>
          </a:p>
        </p:txBody>
      </p:sp>
      <p:sp>
        <p:nvSpPr>
          <p:cNvPr id="737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A5283-7832-436B-9AE5-7D5B869733C5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063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El sistema de motivación y recompensa, </a:t>
            </a:r>
            <a:r>
              <a:rPr lang="pt-BR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está </a:t>
            </a:r>
            <a:r>
              <a:rPr lang="pt-BR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anatómicamente</a:t>
            </a:r>
            <a:r>
              <a:rPr lang="pt-BR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pt-BR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constituido</a:t>
            </a:r>
            <a:r>
              <a:rPr lang="pt-BR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por </a:t>
            </a:r>
            <a:r>
              <a:rPr lang="pt-BR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neuronas</a:t>
            </a:r>
            <a:r>
              <a:rPr lang="pt-BR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dopaminérgicas agrupadas en la llamada área ventral </a:t>
            </a:r>
            <a:r>
              <a:rPr lang="es-ES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tegmental</a:t>
            </a:r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(AVT). Estas neuronas del AVT proyectan al núcleo </a:t>
            </a:r>
            <a:r>
              <a:rPr lang="es-ES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accumbens</a:t>
            </a:r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 y a la amígdala, constituyendo la vía </a:t>
            </a:r>
            <a:r>
              <a:rPr lang="es-ES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mesolímbica</a:t>
            </a:r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, y a la corteza prefrontal (CPF) constituyendo la vía </a:t>
            </a:r>
            <a:r>
              <a:rPr lang="es-ES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mesocortical</a:t>
            </a:r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, en donde la dopamina ejerce su acción sobre los receptores </a:t>
            </a:r>
            <a:r>
              <a:rPr lang="es-ES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dopaminérgicos</a:t>
            </a:r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D1 y D2 expresados en las neuronas del núcleo </a:t>
            </a:r>
            <a:r>
              <a:rPr lang="es-ES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accumbens</a:t>
            </a:r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y sobre terminales </a:t>
            </a:r>
            <a:r>
              <a:rPr lang="es-ES" sz="2862" b="0" i="0" u="none" strike="noStrike" kern="1200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glutamatérgicas</a:t>
            </a:r>
            <a:r>
              <a:rPr lang="es-ES" sz="2862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que llegan de otras estructuras, como la CPF y la amígdala</a:t>
            </a:r>
            <a:r>
              <a:rPr lang="es-ES" sz="2862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Los</a:t>
            </a:r>
            <a:r>
              <a:rPr lang="es-CU" sz="2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reforzadores naturales: </a:t>
            </a:r>
            <a:r>
              <a:rPr lang="es-CU" sz="2000" b="0" dirty="0" smtClean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agua, alimentos, sexo</a:t>
            </a:r>
            <a:r>
              <a:rPr lang="es-CU" sz="2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U" sz="2000" b="0" dirty="0" smtClean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U" sz="2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conductuales: </a:t>
            </a:r>
            <a:r>
              <a:rPr lang="es-CU" sz="2000" b="0" dirty="0" smtClean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juego patológico, compras compulsivas, deportes extremos, internet, actúan en estas mismas</a:t>
            </a:r>
            <a:r>
              <a:rPr lang="es-CU" sz="2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vías </a:t>
            </a:r>
            <a:r>
              <a:rPr lang="es-CU" sz="2000" b="0" dirty="0" smtClean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aumentando</a:t>
            </a:r>
            <a:r>
              <a:rPr lang="es-CU" sz="2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U" sz="2000" b="0" dirty="0" smtClean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la </a:t>
            </a:r>
            <a:r>
              <a:rPr lang="es-CU" sz="2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liberación de dopamina</a:t>
            </a:r>
            <a:endParaRPr lang="en-US" sz="20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s-E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EA05E-7664-4A86-8A45-41781CC41791}" type="slidenum">
              <a:rPr kumimoji="0" lang="es-ES_tradnl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_tradnl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75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Abstinencia de drogas: síndrome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se produce tras el cese o la reducción significativa del</a:t>
            </a:r>
            <a:r>
              <a:rPr lang="es-ES" sz="2862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consumo de drogas intensas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 de un uso prolongado. Los síntomas dependen de la sustancia que se tome</a:t>
            </a:r>
            <a:r>
              <a:rPr lang="es-ES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s-ES" sz="14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s-ES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lo general, los síntomas de abstinencia son lo opuesto a los efectos de la intoxicación.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sustancias asociadas con la abstinencia son el alcohol, las anfetaminas, la cocaína, la nicotina (tabaco), los opioides, los sedantes, los hipnóticos, los ansiolíticos, la cafeína y el cannabis. </a:t>
            </a:r>
            <a:endParaRPr lang="es-E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74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/>
              <a:t>Ejemplos -</a:t>
            </a:r>
            <a:r>
              <a:rPr lang="es-ES" sz="3200" baseline="0" dirty="0" smtClean="0"/>
              <a:t> </a:t>
            </a:r>
            <a:r>
              <a:rPr lang="es-ES" sz="3200" dirty="0" smtClean="0"/>
              <a:t>Fenómeno de rebote: Si se suspende bruscamente el </a:t>
            </a:r>
            <a:r>
              <a:rPr lang="es-ES" sz="3200" b="1" dirty="0" err="1" smtClean="0"/>
              <a:t>atenolol</a:t>
            </a:r>
            <a:r>
              <a:rPr lang="es-ES" sz="3200" dirty="0" smtClean="0"/>
              <a:t>, el cuadro de rebote será una </a:t>
            </a:r>
            <a:r>
              <a:rPr lang="es-ES" sz="3200" b="1" dirty="0" smtClean="0"/>
              <a:t>crisis hipertensiva</a:t>
            </a:r>
            <a:r>
              <a:rPr lang="es-ES" sz="3200" dirty="0" smtClean="0"/>
              <a:t>. Si se suspende la </a:t>
            </a:r>
            <a:r>
              <a:rPr lang="es-ES" sz="3200" b="1" dirty="0" smtClean="0"/>
              <a:t>cimetidina</a:t>
            </a:r>
            <a:r>
              <a:rPr lang="es-ES" sz="3200" dirty="0" smtClean="0"/>
              <a:t> será una </a:t>
            </a:r>
            <a:r>
              <a:rPr lang="es-ES" sz="3200" b="1" dirty="0" smtClean="0"/>
              <a:t>crisis ulcerosa (úlceras múltiples y sangrantes)</a:t>
            </a:r>
            <a:r>
              <a:rPr lang="es-ES" sz="3200" dirty="0" smtClean="0"/>
              <a:t>. Si se suspende un descongestionante nasal como la </a:t>
            </a:r>
            <a:r>
              <a:rPr lang="es-ES" sz="3200" b="1" dirty="0" err="1" smtClean="0"/>
              <a:t>nafazolina</a:t>
            </a:r>
            <a:r>
              <a:rPr lang="es-ES" sz="3200" dirty="0" smtClean="0"/>
              <a:t> habrá </a:t>
            </a:r>
            <a:r>
              <a:rPr lang="es-ES" sz="3200" b="1" dirty="0" smtClean="0"/>
              <a:t>obstrucción nasal intensa</a:t>
            </a:r>
            <a:r>
              <a:rPr lang="es-ES" sz="320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sustancias asociadas con la abstinencia son el alcohol, las anfetaminas, la cocaína, la nicotina (tabaco), los opioides, los sedantes, los hipnóticos, los ansiolíticos, la cafeína y el cannabis.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29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DE CASO-CONTROL </a:t>
            </a:r>
            <a:r>
              <a:rPr lang="es-E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RETROSPECTIVO, compara personas expuestas y no expuestas al fármaco; útiles, por ser factibles y económicos. Permiten identificar RAM tardías y raras que aparecen con M que se usen con frecuencia. Su principal limitante son los problemas de memoria al interrogar a los pacientes.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E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medir asociación entre Medicamento y RAM </a:t>
            </a:r>
            <a:r>
              <a:rPr lang="es-E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calcula la </a:t>
            </a:r>
            <a:r>
              <a:rPr lang="es-ES" sz="1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razón de ventajas </a:t>
            </a:r>
            <a:r>
              <a:rPr lang="es-E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OR; </a:t>
            </a:r>
            <a:r>
              <a:rPr lang="es-ES" sz="12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es-E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Ratio) en una tabla 2x2.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sz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ESTUDIO COHORTE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___ </a:t>
            </a:r>
            <a:r>
              <a:rPr lang="es-ES" sz="12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prospectivo de larga duración y organización compleja. Se siguen paralelamente en el tiempo personas expuestas y no expuestas. La limitante es la pérdida de casos durante el seguimiento. </a:t>
            </a:r>
          </a:p>
          <a:p>
            <a:pPr marL="171450" indent="-1714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12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200" u="sng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mide el grado de asociación </a:t>
            </a:r>
            <a:r>
              <a:rPr lang="es-ES" sz="12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cálculo del </a:t>
            </a:r>
            <a:r>
              <a:rPr lang="es-ES" sz="1200" b="1" u="sng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relativo</a:t>
            </a:r>
            <a:r>
              <a:rPr lang="es-ES" sz="1200" u="sng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(RR)</a:t>
            </a:r>
            <a:r>
              <a:rPr lang="es-ES" sz="12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 necesario conocer la incidencia( </a:t>
            </a:r>
            <a:r>
              <a:rPr lang="es-ES" sz="12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s-ES" sz="12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 la RA que se estudiará en un tiempo.  Se emplea una tabla 2x2. </a:t>
            </a:r>
          </a:p>
          <a:p>
            <a:pPr marL="171450" indent="-171450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ES" sz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 Ensayos clínicos( no pueden ser diseñado con el objetivo principal de detectar efectos indeseables de un fármaco).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5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*****TAREA</a:t>
            </a:r>
            <a:r>
              <a:rPr lang="es-E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 EVALUAR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***** Seguir orientaciones</a:t>
            </a:r>
            <a:r>
              <a:rPr lang="es-E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en AVS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RERA</a:t>
            </a:r>
            <a:r>
              <a:rPr lang="es-E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recoge los datos básicos referidos al paciente, el fármaco y la posible</a:t>
            </a:r>
            <a:r>
              <a:rPr lang="es-E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RAM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ver libro de texto página 141, figura 9.2). 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71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determinar causalidad de las notificaciones ( RERA) se siguen diferentes algoritmos, uno de los más empleados es el de </a:t>
            </a:r>
            <a:r>
              <a:rPr lang="es-ES" sz="1200" b="1" u="sng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Karsh</a:t>
            </a:r>
            <a:r>
              <a:rPr lang="es-ES" sz="1200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200" b="1" u="sng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E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para establecer causalidad en los RERA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Secuencia temporal; medicamento administrado antes de que aparezca la RAM.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Coherencia entre los fenómenos biológicos evaluados. 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Presencia de otros medicamentos que justifiquen la RAM detectada  y otras situaciones biológicas. 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investigadores hayan llegado a conclusiones similares.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9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Todos los</a:t>
            </a:r>
            <a:r>
              <a:rPr lang="es-ES" baseline="0" dirty="0" smtClean="0"/>
              <a:t> medicamentos pueden originar </a:t>
            </a:r>
            <a:r>
              <a:rPr lang="es-ES" dirty="0" smtClean="0"/>
              <a:t>RAM.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2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Según imputabilidad: Definitiva, probable, posible, condicional</a:t>
            </a:r>
            <a:r>
              <a:rPr lang="es-ES" baseline="0" dirty="0" smtClean="0"/>
              <a:t> y no relacionada.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7CC-BE95-45C1-A50E-19977B39344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95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general, la incidencia y gravedad de los</a:t>
            </a:r>
            <a:r>
              <a:rPr lang="es-ES" sz="2862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efectos adversos de los fármacos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s-ES" sz="2862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proporcionalmente</a:t>
            </a:r>
            <a:r>
              <a:rPr lang="es-ES" sz="2862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relacionados con la concentración del fármaco en el cuerpo y la duración de la exposición.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86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La</a:t>
            </a:r>
            <a:r>
              <a:rPr lang="es-ES" sz="2862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nomenclatura corresponde a la letra inicial, en mayúsculas, en Inglés * Criterios de Rawlins y Thompson. Se clasifican principalmente en dos categorías ( Tipo A y Tipo B ). </a:t>
            </a:r>
            <a:endParaRPr lang="es-ES" sz="286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A (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Augmented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aumentadas)</a:t>
            </a: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B (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Bizarre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raras)</a:t>
            </a: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C (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continua)</a:t>
            </a: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D (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Delayed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retardadas)</a:t>
            </a:r>
          </a:p>
          <a:p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es-ES" sz="2862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 descrito los 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E (</a:t>
            </a:r>
            <a:r>
              <a:rPr lang="es-E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use: cese de uso) y </a:t>
            </a:r>
            <a:r>
              <a:rPr lang="en-U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en-U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 (Failure of therapy: </a:t>
            </a:r>
            <a:r>
              <a:rPr lang="en-U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Fallo</a:t>
            </a:r>
            <a:r>
              <a:rPr lang="en-U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62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terapéutico</a:t>
            </a:r>
            <a:r>
              <a:rPr lang="en-US" sz="286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s-ES" sz="286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BA219-D053-404C-B814-9BAE4B8B3F9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72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3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96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_tradnl" noProof="0" smtClean="0"/>
              <a:t>Haga clic para cambiar el estilo de título	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_tradnl" noProof="0" smtClean="0"/>
              <a:t>Haga clic para modificar el estilo de subtítulo del patrón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83A1F73B-3AE9-4EF7-A51C-C33CB2171D9B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5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49BCA3AA-44E7-449F-AAE2-C5A7FB04A714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21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27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798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19">
                <a:solidFill>
                  <a:schemeClr val="tx1">
                    <a:tint val="75000"/>
                  </a:schemeClr>
                </a:solidFill>
              </a:defRPr>
            </a:lvl1pPr>
            <a:lvl2pPr marL="441860" indent="0">
              <a:buNone/>
              <a:defRPr sz="1933">
                <a:solidFill>
                  <a:schemeClr val="tx1">
                    <a:tint val="75000"/>
                  </a:schemeClr>
                </a:solidFill>
              </a:defRPr>
            </a:lvl2pPr>
            <a:lvl3pPr marL="8837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3pPr>
            <a:lvl4pPr marL="1325580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4pPr>
            <a:lvl5pPr marL="1767441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5pPr>
            <a:lvl6pPr marL="2209301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6pPr>
            <a:lvl7pPr marL="2651161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7pPr>
            <a:lvl8pPr marL="3093021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8pPr>
            <a:lvl9pPr marL="3534882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454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168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19" b="1"/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19" b="1"/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097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124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393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9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93"/>
            </a:lvl1pPr>
            <a:lvl2pPr>
              <a:defRPr sz="2706"/>
            </a:lvl2pPr>
            <a:lvl3pPr>
              <a:defRPr sz="2319"/>
            </a:lvl3pPr>
            <a:lvl4pPr>
              <a:defRPr sz="1933"/>
            </a:lvl4pPr>
            <a:lvl5pPr>
              <a:defRPr sz="1933"/>
            </a:lvl5pPr>
            <a:lvl6pPr>
              <a:defRPr sz="1933"/>
            </a:lvl6pPr>
            <a:lvl7pPr>
              <a:defRPr sz="1933"/>
            </a:lvl7pPr>
            <a:lvl8pPr>
              <a:defRPr sz="1933"/>
            </a:lvl8pPr>
            <a:lvl9pPr>
              <a:defRPr sz="19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860" indent="0">
              <a:buNone/>
              <a:defRPr sz="1353"/>
            </a:lvl2pPr>
            <a:lvl3pPr marL="883720" indent="0">
              <a:buNone/>
              <a:defRPr sz="1160"/>
            </a:lvl3pPr>
            <a:lvl4pPr marL="1325580" indent="0">
              <a:buNone/>
              <a:defRPr sz="966"/>
            </a:lvl4pPr>
            <a:lvl5pPr marL="1767441" indent="0">
              <a:buNone/>
              <a:defRPr sz="966"/>
            </a:lvl5pPr>
            <a:lvl6pPr marL="2209301" indent="0">
              <a:buNone/>
              <a:defRPr sz="966"/>
            </a:lvl6pPr>
            <a:lvl7pPr marL="2651161" indent="0">
              <a:buNone/>
              <a:defRPr sz="966"/>
            </a:lvl7pPr>
            <a:lvl8pPr marL="3093021" indent="0">
              <a:buNone/>
              <a:defRPr sz="966"/>
            </a:lvl8pPr>
            <a:lvl9pPr marL="3534882" indent="0">
              <a:buNone/>
              <a:defRPr sz="96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308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9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093"/>
            </a:lvl1pPr>
            <a:lvl2pPr marL="441860" indent="0">
              <a:buNone/>
              <a:defRPr sz="2706"/>
            </a:lvl2pPr>
            <a:lvl3pPr marL="883720" indent="0">
              <a:buNone/>
              <a:defRPr sz="2319"/>
            </a:lvl3pPr>
            <a:lvl4pPr marL="1325580" indent="0">
              <a:buNone/>
              <a:defRPr sz="1933"/>
            </a:lvl4pPr>
            <a:lvl5pPr marL="1767441" indent="0">
              <a:buNone/>
              <a:defRPr sz="1933"/>
            </a:lvl5pPr>
            <a:lvl6pPr marL="2209301" indent="0">
              <a:buNone/>
              <a:defRPr sz="1933"/>
            </a:lvl6pPr>
            <a:lvl7pPr marL="2651161" indent="0">
              <a:buNone/>
              <a:defRPr sz="1933"/>
            </a:lvl7pPr>
            <a:lvl8pPr marL="3093021" indent="0">
              <a:buNone/>
              <a:defRPr sz="1933"/>
            </a:lvl8pPr>
            <a:lvl9pPr marL="3534882" indent="0">
              <a:buNone/>
              <a:defRPr sz="1933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860" indent="0">
              <a:buNone/>
              <a:defRPr sz="1353"/>
            </a:lvl2pPr>
            <a:lvl3pPr marL="883720" indent="0">
              <a:buNone/>
              <a:defRPr sz="1160"/>
            </a:lvl3pPr>
            <a:lvl4pPr marL="1325580" indent="0">
              <a:buNone/>
              <a:defRPr sz="966"/>
            </a:lvl4pPr>
            <a:lvl5pPr marL="1767441" indent="0">
              <a:buNone/>
              <a:defRPr sz="966"/>
            </a:lvl5pPr>
            <a:lvl6pPr marL="2209301" indent="0">
              <a:buNone/>
              <a:defRPr sz="966"/>
            </a:lvl6pPr>
            <a:lvl7pPr marL="2651161" indent="0">
              <a:buNone/>
              <a:defRPr sz="966"/>
            </a:lvl7pPr>
            <a:lvl8pPr marL="3093021" indent="0">
              <a:buNone/>
              <a:defRPr sz="966"/>
            </a:lvl8pPr>
            <a:lvl9pPr marL="3534882" indent="0">
              <a:buNone/>
              <a:defRPr sz="96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195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243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4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3EE38593-92A4-4480-96CE-E961BC65E2D1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807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2" y="1600200"/>
            <a:ext cx="53848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1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883720"/>
            <a:fld id="{06AA73A7-6396-4724-8138-63969211EC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2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1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883720"/>
            <a:fld id="{36535ED4-C0CA-432E-B909-DF3081CA13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37657"/>
      </p:ext>
    </p:extLst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1"/>
            <a:ext cx="9440034" cy="1828801"/>
          </a:xfrm>
        </p:spPr>
        <p:txBody>
          <a:bodyPr anchor="b">
            <a:normAutofit/>
          </a:bodyPr>
          <a:lstStyle>
            <a:lvl1pPr algn="ctr">
              <a:defRPr sz="52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0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4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9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1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B4E640-44B5-4E2D-AB69-78A97CE20C65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4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F136FF-D3CF-42CA-A943-2A378902B32E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7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8"/>
            <a:ext cx="9590550" cy="1828813"/>
          </a:xfrm>
        </p:spPr>
        <p:txBody>
          <a:bodyPr anchor="b"/>
          <a:lstStyle>
            <a:lvl1pPr algn="ctr">
              <a:defRPr sz="3866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1933">
                <a:solidFill>
                  <a:schemeClr val="tx1"/>
                </a:solidFill>
              </a:defRPr>
            </a:lvl1pPr>
            <a:lvl2pPr marL="44186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2pPr>
            <a:lvl3pPr marL="883720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3pPr>
            <a:lvl4pPr marL="132558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4pPr>
            <a:lvl5pPr marL="1767441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5pPr>
            <a:lvl6pPr marL="2209301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6pPr>
            <a:lvl7pPr marL="2651161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7pPr>
            <a:lvl8pPr marL="3093021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8pPr>
            <a:lvl9pPr marL="3534882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47A227-7ABC-4305-BEC7-8B11D5D46121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60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6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50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FD42B5-FB5E-486F-9FDB-86295CED7561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4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319" b="0"/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740"/>
            </a:lvl1pPr>
            <a:lvl2pPr>
              <a:defRPr sz="1546"/>
            </a:lvl2pPr>
            <a:lvl3pPr>
              <a:defRPr sz="1353"/>
            </a:lvl3pPr>
            <a:lvl4pPr>
              <a:defRPr sz="1160"/>
            </a:lvl4pPr>
            <a:lvl5pPr>
              <a:defRPr sz="116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5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319" b="0"/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740"/>
            </a:lvl1pPr>
            <a:lvl2pPr>
              <a:defRPr sz="1546"/>
            </a:lvl2pPr>
            <a:lvl3pPr>
              <a:defRPr sz="1353"/>
            </a:lvl3pPr>
            <a:lvl4pPr>
              <a:defRPr sz="1160"/>
            </a:lvl4pPr>
            <a:lvl5pPr>
              <a:defRPr sz="116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9FBA21-8397-4D9C-8540-AEF207A4F3BB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B8C30-2BC3-45C1-B1ED-E7BF3EB2651F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3626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F3E87E-6C56-4FAB-8BD1-A80D73E36CFB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66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319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9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546"/>
            </a:lvl1pPr>
            <a:lvl2pPr marL="441860" indent="0">
              <a:buNone/>
              <a:defRPr sz="1160"/>
            </a:lvl2pPr>
            <a:lvl3pPr marL="883720" indent="0">
              <a:buNone/>
              <a:defRPr sz="966"/>
            </a:lvl3pPr>
            <a:lvl4pPr marL="1325580" indent="0">
              <a:buNone/>
              <a:defRPr sz="870"/>
            </a:lvl4pPr>
            <a:lvl5pPr marL="1767441" indent="0">
              <a:buNone/>
              <a:defRPr sz="870"/>
            </a:lvl5pPr>
            <a:lvl6pPr marL="2209301" indent="0">
              <a:buNone/>
              <a:defRPr sz="870"/>
            </a:lvl6pPr>
            <a:lvl7pPr marL="2651161" indent="0">
              <a:buNone/>
              <a:defRPr sz="870"/>
            </a:lvl7pPr>
            <a:lvl8pPr marL="3093021" indent="0">
              <a:buNone/>
              <a:defRPr sz="870"/>
            </a:lvl8pPr>
            <a:lvl9pPr marL="3534882" indent="0">
              <a:buNone/>
              <a:defRPr sz="87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8C3D12-5313-4D1D-8178-7C4809C866DD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6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FC661974-06E7-4EB6-B639-EB5841F2DFE1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28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093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46"/>
            </a:lvl1pPr>
            <a:lvl2pPr marL="441860" indent="0">
              <a:buNone/>
              <a:defRPr sz="1546"/>
            </a:lvl2pPr>
            <a:lvl3pPr marL="883720" indent="0">
              <a:buNone/>
              <a:defRPr sz="1546"/>
            </a:lvl3pPr>
            <a:lvl4pPr marL="1325580" indent="0">
              <a:buNone/>
              <a:defRPr sz="1546"/>
            </a:lvl4pPr>
            <a:lvl5pPr marL="1767441" indent="0">
              <a:buNone/>
              <a:defRPr sz="1546"/>
            </a:lvl5pPr>
            <a:lvl6pPr marL="2209301" indent="0">
              <a:buNone/>
              <a:defRPr sz="1546"/>
            </a:lvl6pPr>
            <a:lvl7pPr marL="2651161" indent="0">
              <a:buNone/>
              <a:defRPr sz="1546"/>
            </a:lvl7pPr>
            <a:lvl8pPr marL="3093021" indent="0">
              <a:buNone/>
              <a:defRPr sz="1546"/>
            </a:lvl8pPr>
            <a:lvl9pPr marL="3534882" indent="0">
              <a:buNone/>
              <a:defRPr sz="154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546"/>
            </a:lvl1pPr>
            <a:lvl2pPr marL="441860" indent="0">
              <a:buNone/>
              <a:defRPr sz="1160"/>
            </a:lvl2pPr>
            <a:lvl3pPr marL="883720" indent="0">
              <a:buNone/>
              <a:defRPr sz="966"/>
            </a:lvl3pPr>
            <a:lvl4pPr marL="1325580" indent="0">
              <a:buNone/>
              <a:defRPr sz="870"/>
            </a:lvl4pPr>
            <a:lvl5pPr marL="1767441" indent="0">
              <a:buNone/>
              <a:defRPr sz="870"/>
            </a:lvl5pPr>
            <a:lvl6pPr marL="2209301" indent="0">
              <a:buNone/>
              <a:defRPr sz="870"/>
            </a:lvl6pPr>
            <a:lvl7pPr marL="2651161" indent="0">
              <a:buNone/>
              <a:defRPr sz="870"/>
            </a:lvl7pPr>
            <a:lvl8pPr marL="3093021" indent="0">
              <a:buNone/>
              <a:defRPr sz="870"/>
            </a:lvl8pPr>
            <a:lvl9pPr marL="3534882" indent="0">
              <a:buNone/>
              <a:defRPr sz="87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503C52-33F2-49DF-8B90-5AC46A4B2A34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75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4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70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0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33"/>
            </a:lvl1pPr>
            <a:lvl2pPr marL="441860" indent="0">
              <a:buNone/>
              <a:defRPr sz="1933"/>
            </a:lvl2pPr>
            <a:lvl3pPr marL="883720" indent="0">
              <a:buNone/>
              <a:defRPr sz="1933"/>
            </a:lvl3pPr>
            <a:lvl4pPr marL="1325580" indent="0">
              <a:buNone/>
              <a:defRPr sz="1933"/>
            </a:lvl4pPr>
            <a:lvl5pPr marL="1767441" indent="0">
              <a:buNone/>
              <a:defRPr sz="1933"/>
            </a:lvl5pPr>
            <a:lvl6pPr marL="2209301" indent="0">
              <a:buNone/>
              <a:defRPr sz="1933"/>
            </a:lvl6pPr>
            <a:lvl7pPr marL="2651161" indent="0">
              <a:buNone/>
              <a:defRPr sz="1933"/>
            </a:lvl7pPr>
            <a:lvl8pPr marL="3093021" indent="0">
              <a:buNone/>
              <a:defRPr sz="1933"/>
            </a:lvl8pPr>
            <a:lvl9pPr marL="3534882" indent="0">
              <a:buNone/>
              <a:defRPr sz="193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546"/>
            </a:lvl1pPr>
            <a:lvl2pPr marL="441860" indent="0">
              <a:buNone/>
              <a:defRPr sz="1353"/>
            </a:lvl2pPr>
            <a:lvl3pPr marL="883720" indent="0">
              <a:buNone/>
              <a:defRPr sz="1160"/>
            </a:lvl3pPr>
            <a:lvl4pPr marL="1325580" indent="0">
              <a:buNone/>
              <a:defRPr sz="966"/>
            </a:lvl4pPr>
            <a:lvl5pPr marL="1767441" indent="0">
              <a:buNone/>
              <a:defRPr sz="966"/>
            </a:lvl5pPr>
            <a:lvl6pPr marL="2209301" indent="0">
              <a:buNone/>
              <a:defRPr sz="966"/>
            </a:lvl6pPr>
            <a:lvl7pPr marL="2651161" indent="0">
              <a:buNone/>
              <a:defRPr sz="966"/>
            </a:lvl7pPr>
            <a:lvl8pPr marL="3093021" indent="0">
              <a:buNone/>
              <a:defRPr sz="966"/>
            </a:lvl8pPr>
            <a:lvl9pPr marL="3534882" indent="0">
              <a:buNone/>
              <a:defRPr sz="96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B8C30-2BC3-45C1-B1ED-E7BF3EB2651F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7234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09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546"/>
            </a:lvl1pPr>
            <a:lvl2pPr marL="441860" indent="0">
              <a:buNone/>
              <a:defRPr sz="1353"/>
            </a:lvl2pPr>
            <a:lvl3pPr marL="883720" indent="0">
              <a:buNone/>
              <a:defRPr sz="1160"/>
            </a:lvl3pPr>
            <a:lvl4pPr marL="1325580" indent="0">
              <a:buNone/>
              <a:defRPr sz="966"/>
            </a:lvl4pPr>
            <a:lvl5pPr marL="1767441" indent="0">
              <a:buNone/>
              <a:defRPr sz="966"/>
            </a:lvl5pPr>
            <a:lvl6pPr marL="2209301" indent="0">
              <a:buNone/>
              <a:defRPr sz="966"/>
            </a:lvl6pPr>
            <a:lvl7pPr marL="2651161" indent="0">
              <a:buNone/>
              <a:defRPr sz="966"/>
            </a:lvl7pPr>
            <a:lvl8pPr marL="3093021" indent="0">
              <a:buNone/>
              <a:defRPr sz="966"/>
            </a:lvl8pPr>
            <a:lvl9pPr marL="3534882" indent="0">
              <a:buNone/>
              <a:defRPr sz="96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B8C30-2BC3-45C1-B1ED-E7BF3EB2651F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205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09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3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353"/>
            </a:lvl1pPr>
            <a:lvl2pPr marL="441860" indent="0">
              <a:buNone/>
              <a:defRPr sz="1353"/>
            </a:lvl2pPr>
            <a:lvl3pPr marL="883720" indent="0">
              <a:buNone/>
              <a:defRPr sz="1160"/>
            </a:lvl3pPr>
            <a:lvl4pPr marL="1325580" indent="0">
              <a:buNone/>
              <a:defRPr sz="966"/>
            </a:lvl4pPr>
            <a:lvl5pPr marL="1767441" indent="0">
              <a:buNone/>
              <a:defRPr sz="966"/>
            </a:lvl5pPr>
            <a:lvl6pPr marL="2209301" indent="0">
              <a:buNone/>
              <a:defRPr sz="966"/>
            </a:lvl6pPr>
            <a:lvl7pPr marL="2651161" indent="0">
              <a:buNone/>
              <a:defRPr sz="966"/>
            </a:lvl7pPr>
            <a:lvl8pPr marL="3093021" indent="0">
              <a:buNone/>
              <a:defRPr sz="966"/>
            </a:lvl8pPr>
            <a:lvl9pPr marL="3534882" indent="0">
              <a:buNone/>
              <a:defRPr sz="96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46"/>
            </a:lvl1pPr>
            <a:lvl2pPr marL="441860" indent="0">
              <a:buNone/>
              <a:defRPr sz="1353"/>
            </a:lvl2pPr>
            <a:lvl3pPr marL="883720" indent="0">
              <a:buNone/>
              <a:defRPr sz="1160"/>
            </a:lvl3pPr>
            <a:lvl4pPr marL="1325580" indent="0">
              <a:buNone/>
              <a:defRPr sz="966"/>
            </a:lvl4pPr>
            <a:lvl5pPr marL="1767441" indent="0">
              <a:buNone/>
              <a:defRPr sz="966"/>
            </a:lvl5pPr>
            <a:lvl6pPr marL="2209301" indent="0">
              <a:buNone/>
              <a:defRPr sz="966"/>
            </a:lvl6pPr>
            <a:lvl7pPr marL="2651161" indent="0">
              <a:buNone/>
              <a:defRPr sz="966"/>
            </a:lvl7pPr>
            <a:lvl8pPr marL="3093021" indent="0">
              <a:buNone/>
              <a:defRPr sz="966"/>
            </a:lvl8pPr>
            <a:lvl9pPr marL="3534882" indent="0">
              <a:buNone/>
              <a:defRPr sz="96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B8C30-2BC3-45C1-B1ED-E7BF3EB2651F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88366" tIns="44183" rIns="88366" bIns="4418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466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31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88366" tIns="44183" rIns="88366" bIns="4418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466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31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87057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2"/>
            <a:ext cx="10353763" cy="2511835"/>
          </a:xfrm>
        </p:spPr>
        <p:txBody>
          <a:bodyPr anchor="b"/>
          <a:lstStyle>
            <a:lvl1pPr>
              <a:defRPr sz="309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5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546"/>
            </a:lvl1pPr>
            <a:lvl2pPr marL="441860" indent="0">
              <a:buNone/>
              <a:defRPr sz="1353"/>
            </a:lvl2pPr>
            <a:lvl3pPr marL="883720" indent="0">
              <a:buNone/>
              <a:defRPr sz="1160"/>
            </a:lvl3pPr>
            <a:lvl4pPr marL="1325580" indent="0">
              <a:buNone/>
              <a:defRPr sz="966"/>
            </a:lvl4pPr>
            <a:lvl5pPr marL="1767441" indent="0">
              <a:buNone/>
              <a:defRPr sz="966"/>
            </a:lvl5pPr>
            <a:lvl6pPr marL="2209301" indent="0">
              <a:buNone/>
              <a:defRPr sz="966"/>
            </a:lvl6pPr>
            <a:lvl7pPr marL="2651161" indent="0">
              <a:buNone/>
              <a:defRPr sz="966"/>
            </a:lvl7pPr>
            <a:lvl8pPr marL="3093021" indent="0">
              <a:buNone/>
              <a:defRPr sz="966"/>
            </a:lvl8pPr>
            <a:lvl9pPr marL="3534882" indent="0">
              <a:buNone/>
              <a:defRPr sz="96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B8C30-2BC3-45C1-B1ED-E7BF3EB2651F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1540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6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19" b="0">
                <a:solidFill>
                  <a:schemeClr val="tx1"/>
                </a:solidFill>
              </a:defRPr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6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3"/>
            </a:lvl1pPr>
            <a:lvl2pPr marL="441860" indent="0">
              <a:buNone/>
              <a:defRPr sz="1160"/>
            </a:lvl2pPr>
            <a:lvl3pPr marL="883720" indent="0">
              <a:buNone/>
              <a:defRPr sz="966"/>
            </a:lvl3pPr>
            <a:lvl4pPr marL="1325580" indent="0">
              <a:buNone/>
              <a:defRPr sz="870"/>
            </a:lvl4pPr>
            <a:lvl5pPr marL="1767441" indent="0">
              <a:buNone/>
              <a:defRPr sz="870"/>
            </a:lvl5pPr>
            <a:lvl6pPr marL="2209301" indent="0">
              <a:buNone/>
              <a:defRPr sz="870"/>
            </a:lvl6pPr>
            <a:lvl7pPr marL="2651161" indent="0">
              <a:buNone/>
              <a:defRPr sz="870"/>
            </a:lvl7pPr>
            <a:lvl8pPr marL="3093021" indent="0">
              <a:buNone/>
              <a:defRPr sz="870"/>
            </a:lvl8pPr>
            <a:lvl9pPr marL="3534882" indent="0">
              <a:buNone/>
              <a:defRPr sz="87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19" b="0">
                <a:solidFill>
                  <a:schemeClr val="tx1"/>
                </a:solidFill>
              </a:defRPr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3"/>
            </a:lvl1pPr>
            <a:lvl2pPr marL="441860" indent="0">
              <a:buNone/>
              <a:defRPr sz="1160"/>
            </a:lvl2pPr>
            <a:lvl3pPr marL="883720" indent="0">
              <a:buNone/>
              <a:defRPr sz="966"/>
            </a:lvl3pPr>
            <a:lvl4pPr marL="1325580" indent="0">
              <a:buNone/>
              <a:defRPr sz="870"/>
            </a:lvl4pPr>
            <a:lvl5pPr marL="1767441" indent="0">
              <a:buNone/>
              <a:defRPr sz="870"/>
            </a:lvl5pPr>
            <a:lvl6pPr marL="2209301" indent="0">
              <a:buNone/>
              <a:defRPr sz="870"/>
            </a:lvl6pPr>
            <a:lvl7pPr marL="2651161" indent="0">
              <a:buNone/>
              <a:defRPr sz="870"/>
            </a:lvl7pPr>
            <a:lvl8pPr marL="3093021" indent="0">
              <a:buNone/>
              <a:defRPr sz="870"/>
            </a:lvl8pPr>
            <a:lvl9pPr marL="3534882" indent="0">
              <a:buNone/>
              <a:defRPr sz="87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19" b="0">
                <a:solidFill>
                  <a:schemeClr val="tx1"/>
                </a:solidFill>
              </a:defRPr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3"/>
            </a:lvl1pPr>
            <a:lvl2pPr marL="441860" indent="0">
              <a:buNone/>
              <a:defRPr sz="1160"/>
            </a:lvl2pPr>
            <a:lvl3pPr marL="883720" indent="0">
              <a:buNone/>
              <a:defRPr sz="966"/>
            </a:lvl3pPr>
            <a:lvl4pPr marL="1325580" indent="0">
              <a:buNone/>
              <a:defRPr sz="870"/>
            </a:lvl4pPr>
            <a:lvl5pPr marL="1767441" indent="0">
              <a:buNone/>
              <a:defRPr sz="870"/>
            </a:lvl5pPr>
            <a:lvl6pPr marL="2209301" indent="0">
              <a:buNone/>
              <a:defRPr sz="870"/>
            </a:lvl6pPr>
            <a:lvl7pPr marL="2651161" indent="0">
              <a:buNone/>
              <a:defRPr sz="870"/>
            </a:lvl7pPr>
            <a:lvl8pPr marL="3093021" indent="0">
              <a:buNone/>
              <a:defRPr sz="870"/>
            </a:lvl8pPr>
            <a:lvl9pPr marL="3534882" indent="0">
              <a:buNone/>
              <a:defRPr sz="87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B8C30-2BC3-45C1-B1ED-E7BF3EB2651F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1204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33" b="0">
                <a:solidFill>
                  <a:schemeClr val="tx1"/>
                </a:solidFill>
              </a:defRPr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46"/>
            </a:lvl1pPr>
            <a:lvl2pPr marL="441860" indent="0">
              <a:buNone/>
              <a:defRPr sz="1546"/>
            </a:lvl2pPr>
            <a:lvl3pPr marL="883720" indent="0">
              <a:buNone/>
              <a:defRPr sz="1546"/>
            </a:lvl3pPr>
            <a:lvl4pPr marL="1325580" indent="0">
              <a:buNone/>
              <a:defRPr sz="1546"/>
            </a:lvl4pPr>
            <a:lvl5pPr marL="1767441" indent="0">
              <a:buNone/>
              <a:defRPr sz="1546"/>
            </a:lvl5pPr>
            <a:lvl6pPr marL="2209301" indent="0">
              <a:buNone/>
              <a:defRPr sz="1546"/>
            </a:lvl6pPr>
            <a:lvl7pPr marL="2651161" indent="0">
              <a:buNone/>
              <a:defRPr sz="1546"/>
            </a:lvl7pPr>
            <a:lvl8pPr marL="3093021" indent="0">
              <a:buNone/>
              <a:defRPr sz="1546"/>
            </a:lvl8pPr>
            <a:lvl9pPr marL="3534882" indent="0">
              <a:buNone/>
              <a:defRPr sz="154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3"/>
            </a:lvl1pPr>
            <a:lvl2pPr marL="441860" indent="0">
              <a:buNone/>
              <a:defRPr sz="1160"/>
            </a:lvl2pPr>
            <a:lvl3pPr marL="883720" indent="0">
              <a:buNone/>
              <a:defRPr sz="966"/>
            </a:lvl3pPr>
            <a:lvl4pPr marL="1325580" indent="0">
              <a:buNone/>
              <a:defRPr sz="870"/>
            </a:lvl4pPr>
            <a:lvl5pPr marL="1767441" indent="0">
              <a:buNone/>
              <a:defRPr sz="870"/>
            </a:lvl5pPr>
            <a:lvl6pPr marL="2209301" indent="0">
              <a:buNone/>
              <a:defRPr sz="870"/>
            </a:lvl6pPr>
            <a:lvl7pPr marL="2651161" indent="0">
              <a:buNone/>
              <a:defRPr sz="870"/>
            </a:lvl7pPr>
            <a:lvl8pPr marL="3093021" indent="0">
              <a:buNone/>
              <a:defRPr sz="870"/>
            </a:lvl8pPr>
            <a:lvl9pPr marL="3534882" indent="0">
              <a:buNone/>
              <a:defRPr sz="87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33" b="0">
                <a:solidFill>
                  <a:schemeClr val="tx1"/>
                </a:solidFill>
              </a:defRPr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46"/>
            </a:lvl1pPr>
            <a:lvl2pPr marL="441860" indent="0">
              <a:buNone/>
              <a:defRPr sz="1546"/>
            </a:lvl2pPr>
            <a:lvl3pPr marL="883720" indent="0">
              <a:buNone/>
              <a:defRPr sz="1546"/>
            </a:lvl3pPr>
            <a:lvl4pPr marL="1325580" indent="0">
              <a:buNone/>
              <a:defRPr sz="1546"/>
            </a:lvl4pPr>
            <a:lvl5pPr marL="1767441" indent="0">
              <a:buNone/>
              <a:defRPr sz="1546"/>
            </a:lvl5pPr>
            <a:lvl6pPr marL="2209301" indent="0">
              <a:buNone/>
              <a:defRPr sz="1546"/>
            </a:lvl6pPr>
            <a:lvl7pPr marL="2651161" indent="0">
              <a:buNone/>
              <a:defRPr sz="1546"/>
            </a:lvl7pPr>
            <a:lvl8pPr marL="3093021" indent="0">
              <a:buNone/>
              <a:defRPr sz="1546"/>
            </a:lvl8pPr>
            <a:lvl9pPr marL="3534882" indent="0">
              <a:buNone/>
              <a:defRPr sz="154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3"/>
            </a:lvl1pPr>
            <a:lvl2pPr marL="441860" indent="0">
              <a:buNone/>
              <a:defRPr sz="1160"/>
            </a:lvl2pPr>
            <a:lvl3pPr marL="883720" indent="0">
              <a:buNone/>
              <a:defRPr sz="966"/>
            </a:lvl3pPr>
            <a:lvl4pPr marL="1325580" indent="0">
              <a:buNone/>
              <a:defRPr sz="870"/>
            </a:lvl4pPr>
            <a:lvl5pPr marL="1767441" indent="0">
              <a:buNone/>
              <a:defRPr sz="870"/>
            </a:lvl5pPr>
            <a:lvl6pPr marL="2209301" indent="0">
              <a:buNone/>
              <a:defRPr sz="870"/>
            </a:lvl6pPr>
            <a:lvl7pPr marL="2651161" indent="0">
              <a:buNone/>
              <a:defRPr sz="870"/>
            </a:lvl7pPr>
            <a:lvl8pPr marL="3093021" indent="0">
              <a:buNone/>
              <a:defRPr sz="870"/>
            </a:lvl8pPr>
            <a:lvl9pPr marL="3534882" indent="0">
              <a:buNone/>
              <a:defRPr sz="87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33" b="0">
                <a:solidFill>
                  <a:schemeClr val="tx1"/>
                </a:solidFill>
              </a:defRPr>
            </a:lvl1pPr>
            <a:lvl2pPr marL="441860" indent="0">
              <a:buNone/>
              <a:defRPr sz="1933" b="1"/>
            </a:lvl2pPr>
            <a:lvl3pPr marL="883720" indent="0">
              <a:buNone/>
              <a:defRPr sz="1740" b="1"/>
            </a:lvl3pPr>
            <a:lvl4pPr marL="1325580" indent="0">
              <a:buNone/>
              <a:defRPr sz="1546" b="1"/>
            </a:lvl4pPr>
            <a:lvl5pPr marL="1767441" indent="0">
              <a:buNone/>
              <a:defRPr sz="1546" b="1"/>
            </a:lvl5pPr>
            <a:lvl6pPr marL="2209301" indent="0">
              <a:buNone/>
              <a:defRPr sz="1546" b="1"/>
            </a:lvl6pPr>
            <a:lvl7pPr marL="2651161" indent="0">
              <a:buNone/>
              <a:defRPr sz="1546" b="1"/>
            </a:lvl7pPr>
            <a:lvl8pPr marL="3093021" indent="0">
              <a:buNone/>
              <a:defRPr sz="1546" b="1"/>
            </a:lvl8pPr>
            <a:lvl9pPr marL="3534882" indent="0">
              <a:buNone/>
              <a:defRPr sz="154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46"/>
            </a:lvl1pPr>
            <a:lvl2pPr marL="441860" indent="0">
              <a:buNone/>
              <a:defRPr sz="1546"/>
            </a:lvl2pPr>
            <a:lvl3pPr marL="883720" indent="0">
              <a:buNone/>
              <a:defRPr sz="1546"/>
            </a:lvl3pPr>
            <a:lvl4pPr marL="1325580" indent="0">
              <a:buNone/>
              <a:defRPr sz="1546"/>
            </a:lvl4pPr>
            <a:lvl5pPr marL="1767441" indent="0">
              <a:buNone/>
              <a:defRPr sz="1546"/>
            </a:lvl5pPr>
            <a:lvl6pPr marL="2209301" indent="0">
              <a:buNone/>
              <a:defRPr sz="1546"/>
            </a:lvl6pPr>
            <a:lvl7pPr marL="2651161" indent="0">
              <a:buNone/>
              <a:defRPr sz="1546"/>
            </a:lvl7pPr>
            <a:lvl8pPr marL="3093021" indent="0">
              <a:buNone/>
              <a:defRPr sz="1546"/>
            </a:lvl8pPr>
            <a:lvl9pPr marL="3534882" indent="0">
              <a:buNone/>
              <a:defRPr sz="154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6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353"/>
            </a:lvl1pPr>
            <a:lvl2pPr marL="441860" indent="0">
              <a:buNone/>
              <a:defRPr sz="1160"/>
            </a:lvl2pPr>
            <a:lvl3pPr marL="883720" indent="0">
              <a:buNone/>
              <a:defRPr sz="966"/>
            </a:lvl3pPr>
            <a:lvl4pPr marL="1325580" indent="0">
              <a:buNone/>
              <a:defRPr sz="870"/>
            </a:lvl4pPr>
            <a:lvl5pPr marL="1767441" indent="0">
              <a:buNone/>
              <a:defRPr sz="870"/>
            </a:lvl5pPr>
            <a:lvl6pPr marL="2209301" indent="0">
              <a:buNone/>
              <a:defRPr sz="870"/>
            </a:lvl6pPr>
            <a:lvl7pPr marL="2651161" indent="0">
              <a:buNone/>
              <a:defRPr sz="870"/>
            </a:lvl7pPr>
            <a:lvl8pPr marL="3093021" indent="0">
              <a:buNone/>
              <a:defRPr sz="870"/>
            </a:lvl8pPr>
            <a:lvl9pPr marL="3534882" indent="0">
              <a:buNone/>
              <a:defRPr sz="87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B8C30-2BC3-45C1-B1ED-E7BF3EB2651F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4056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9CC529-CABB-4007-912E-25EBF6FABF6D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89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9" y="609600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0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83CF3A-F98C-4130-B4FB-517E58B1DCE4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28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2556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26" indent="0">
              <a:buNone/>
              <a:defRPr sz="2000"/>
            </a:lvl2pPr>
            <a:lvl3pPr marL="914452" indent="0">
              <a:buNone/>
              <a:defRPr sz="1800"/>
            </a:lvl3pPr>
            <a:lvl4pPr marL="1371679" indent="0">
              <a:buNone/>
              <a:defRPr sz="1600"/>
            </a:lvl4pPr>
            <a:lvl5pPr marL="1828904" indent="0">
              <a:buNone/>
              <a:defRPr sz="1600"/>
            </a:lvl5pPr>
            <a:lvl6pPr marL="2286131" indent="0">
              <a:buNone/>
              <a:defRPr sz="1600"/>
            </a:lvl6pPr>
            <a:lvl7pPr marL="2743357" indent="0">
              <a:buNone/>
              <a:defRPr sz="1600"/>
            </a:lvl7pPr>
            <a:lvl8pPr marL="3200583" indent="0">
              <a:buNone/>
              <a:defRPr sz="1600"/>
            </a:lvl8pPr>
            <a:lvl9pPr marL="365780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D6DD57AD-E48E-4CC3-A687-8F910E3C4F90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412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4186" indent="0" algn="r">
              <a:buNone/>
              <a:defRPr>
                <a:solidFill>
                  <a:schemeClr val="tx1"/>
                </a:solidFill>
              </a:defRPr>
            </a:lvl1pPr>
            <a:lvl2pPr marL="441860" indent="0" algn="ctr">
              <a:buNone/>
            </a:lvl2pPr>
            <a:lvl3pPr marL="883720" indent="0" algn="ctr">
              <a:buNone/>
            </a:lvl3pPr>
            <a:lvl4pPr marL="1325580" indent="0" algn="ctr">
              <a:buNone/>
            </a:lvl4pPr>
            <a:lvl5pPr marL="1767441" indent="0" algn="ctr">
              <a:buNone/>
            </a:lvl5pPr>
            <a:lvl6pPr marL="2209301" indent="0" algn="ctr">
              <a:buNone/>
            </a:lvl6pPr>
            <a:lvl7pPr marL="2651161" indent="0" algn="ctr">
              <a:buNone/>
            </a:lvl7pPr>
            <a:lvl8pPr marL="3093021" indent="0" algn="ctr">
              <a:buNone/>
            </a:lvl8pPr>
            <a:lvl9pPr marL="3534882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13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91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412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126">
                <a:solidFill>
                  <a:schemeClr val="tx1"/>
                </a:solidFill>
              </a:defRPr>
            </a:lvl1pPr>
            <a:lvl2pPr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03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513"/>
            </a:lvl1pPr>
            <a:lvl2pPr>
              <a:defRPr sz="2319"/>
            </a:lvl2pPr>
            <a:lvl3pPr>
              <a:defRPr sz="1933"/>
            </a:lvl3pPr>
            <a:lvl4pPr>
              <a:defRPr sz="1740"/>
            </a:lvl4pPr>
            <a:lvl5pPr>
              <a:defRPr sz="174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513"/>
            </a:lvl1pPr>
            <a:lvl2pPr>
              <a:defRPr sz="2319"/>
            </a:lvl2pPr>
            <a:lvl3pPr>
              <a:defRPr sz="1933"/>
            </a:lvl3pPr>
            <a:lvl4pPr>
              <a:defRPr sz="1740"/>
            </a:lvl4pPr>
            <a:lvl5pPr>
              <a:defRPr sz="174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26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31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33" b="1"/>
            </a:lvl2pPr>
            <a:lvl3pPr>
              <a:buNone/>
              <a:defRPr sz="1740" b="1"/>
            </a:lvl3pPr>
            <a:lvl4pPr>
              <a:buNone/>
              <a:defRPr sz="1546" b="1"/>
            </a:lvl4pPr>
            <a:lvl5pPr>
              <a:buNone/>
              <a:defRPr sz="1546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412" y="1859825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31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33" b="1"/>
            </a:lvl2pPr>
            <a:lvl3pPr>
              <a:buNone/>
              <a:defRPr sz="1740" b="1"/>
            </a:lvl3pPr>
            <a:lvl4pPr>
              <a:buNone/>
              <a:defRPr sz="1546" b="1"/>
            </a:lvl4pPr>
            <a:lvl5pPr>
              <a:buNone/>
              <a:defRPr sz="1546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1" y="2514600"/>
            <a:ext cx="5386917" cy="3845720"/>
          </a:xfrm>
        </p:spPr>
        <p:txBody>
          <a:bodyPr tIns="0"/>
          <a:lstStyle>
            <a:lvl1pPr>
              <a:defRPr sz="2126"/>
            </a:lvl1pPr>
            <a:lvl2pPr>
              <a:defRPr sz="1933"/>
            </a:lvl2pPr>
            <a:lvl3pPr>
              <a:defRPr sz="1740"/>
            </a:lvl3pPr>
            <a:lvl4pPr>
              <a:defRPr sz="1546"/>
            </a:lvl4pPr>
            <a:lvl5pPr>
              <a:defRPr sz="1546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12" y="2514600"/>
            <a:ext cx="5389033" cy="3845720"/>
          </a:xfrm>
        </p:spPr>
        <p:txBody>
          <a:bodyPr tIns="0"/>
          <a:lstStyle>
            <a:lvl1pPr>
              <a:defRPr sz="2126"/>
            </a:lvl1pPr>
            <a:lvl2pPr>
              <a:defRPr sz="1933"/>
            </a:lvl2pPr>
            <a:lvl3pPr>
              <a:defRPr sz="1740"/>
            </a:lvl3pPr>
            <a:lvl4pPr>
              <a:defRPr sz="1546"/>
            </a:lvl4pPr>
            <a:lvl5pPr>
              <a:defRPr sz="1546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99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3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0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21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51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353"/>
            </a:lvl1pPr>
            <a:lvl2pPr indent="0" algn="l">
              <a:buNone/>
              <a:defRPr sz="1160"/>
            </a:lvl2pPr>
            <a:lvl3pPr indent="0" algn="l">
              <a:buNone/>
              <a:defRPr sz="966"/>
            </a:lvl3pPr>
            <a:lvl4pPr indent="0" algn="l">
              <a:buNone/>
              <a:defRPr sz="870"/>
            </a:lvl4pPr>
            <a:lvl5pPr indent="0" algn="l">
              <a:buNone/>
              <a:defRPr sz="87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706"/>
            </a:lvl1pPr>
            <a:lvl2pPr>
              <a:defRPr sz="2513"/>
            </a:lvl2pPr>
            <a:lvl3pPr>
              <a:defRPr sz="2319"/>
            </a:lvl3pPr>
            <a:lvl4pPr>
              <a:defRPr sz="1933"/>
            </a:lvl4pPr>
            <a:lvl5pPr>
              <a:defRPr sz="174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85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7000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933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42"/>
              </a:spcBef>
              <a:buFontTx/>
              <a:buNone/>
              <a:defRPr sz="1256"/>
            </a:lvl1pPr>
            <a:lvl2pPr>
              <a:defRPr sz="1160"/>
            </a:lvl2pPr>
            <a:lvl3pPr>
              <a:defRPr sz="966"/>
            </a:lvl3pPr>
            <a:lvl4pPr>
              <a:defRPr sz="870"/>
            </a:lvl4pPr>
            <a:lvl5pPr>
              <a:defRPr sz="87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417"/>
            <a:ext cx="812800" cy="365125"/>
          </a:xfrm>
        </p:spPr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093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66" tIns="44183" rIns="88366" bIns="44183" anchor="t" compatLnSpc="1"/>
          <a:lstStyle/>
          <a:p>
            <a:pPr marL="0" marR="0" lvl="0" indent="0" algn="l" defTabSz="8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842000" y="6219892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66" tIns="44183" rIns="88366" bIns="44183" anchor="t" compatLnSpc="1"/>
          <a:lstStyle/>
          <a:p>
            <a:pPr marL="0" marR="0" lvl="0" indent="0" algn="l" defTabSz="8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15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0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D099B402-1398-4627-9601-92B9994BB918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5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3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3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4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3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96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_tradnl" noProof="0" smtClean="0"/>
              <a:t>Haga clic para cambiar el estilo de título	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_tradnl" noProof="0" smtClean="0"/>
              <a:t>Haga clic para modificar el estilo de subtítulo del patrón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83A1F73B-3AE9-4EF7-A51C-C33CB2171D9B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0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FC661974-06E7-4EB6-B639-EB5841F2DFE1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68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26" indent="0">
              <a:buNone/>
              <a:defRPr sz="2000"/>
            </a:lvl2pPr>
            <a:lvl3pPr marL="914452" indent="0">
              <a:buNone/>
              <a:defRPr sz="1800"/>
            </a:lvl3pPr>
            <a:lvl4pPr marL="1371679" indent="0">
              <a:buNone/>
              <a:defRPr sz="1600"/>
            </a:lvl4pPr>
            <a:lvl5pPr marL="1828904" indent="0">
              <a:buNone/>
              <a:defRPr sz="1600"/>
            </a:lvl5pPr>
            <a:lvl6pPr marL="2286131" indent="0">
              <a:buNone/>
              <a:defRPr sz="1600"/>
            </a:lvl6pPr>
            <a:lvl7pPr marL="2743357" indent="0">
              <a:buNone/>
              <a:defRPr sz="1600"/>
            </a:lvl7pPr>
            <a:lvl8pPr marL="3200583" indent="0">
              <a:buNone/>
              <a:defRPr sz="1600"/>
            </a:lvl8pPr>
            <a:lvl9pPr marL="365780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D6DD57AD-E48E-4CC3-A687-8F910E3C4F90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98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D099B402-1398-4627-9601-92B9994BB918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8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2" indent="0">
              <a:buNone/>
              <a:defRPr sz="1800" b="1"/>
            </a:lvl3pPr>
            <a:lvl4pPr marL="1371679" indent="0">
              <a:buNone/>
              <a:defRPr sz="1600" b="1"/>
            </a:lvl4pPr>
            <a:lvl5pPr marL="1828904" indent="0">
              <a:buNone/>
              <a:defRPr sz="1600" b="1"/>
            </a:lvl5pPr>
            <a:lvl6pPr marL="2286131" indent="0">
              <a:buNone/>
              <a:defRPr sz="1600" b="1"/>
            </a:lvl6pPr>
            <a:lvl7pPr marL="2743357" indent="0">
              <a:buNone/>
              <a:defRPr sz="1600" b="1"/>
            </a:lvl7pPr>
            <a:lvl8pPr marL="3200583" indent="0">
              <a:buNone/>
              <a:defRPr sz="1600" b="1"/>
            </a:lvl8pPr>
            <a:lvl9pPr marL="36578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2" indent="0">
              <a:buNone/>
              <a:defRPr sz="1800" b="1"/>
            </a:lvl3pPr>
            <a:lvl4pPr marL="1371679" indent="0">
              <a:buNone/>
              <a:defRPr sz="1600" b="1"/>
            </a:lvl4pPr>
            <a:lvl5pPr marL="1828904" indent="0">
              <a:buNone/>
              <a:defRPr sz="1600" b="1"/>
            </a:lvl5pPr>
            <a:lvl6pPr marL="2286131" indent="0">
              <a:buNone/>
              <a:defRPr sz="1600" b="1"/>
            </a:lvl6pPr>
            <a:lvl7pPr marL="2743357" indent="0">
              <a:buNone/>
              <a:defRPr sz="1600" b="1"/>
            </a:lvl7pPr>
            <a:lvl8pPr marL="3200583" indent="0">
              <a:buNone/>
              <a:defRPr sz="1600" b="1"/>
            </a:lvl8pPr>
            <a:lvl9pPr marL="36578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04066CD0-AC7C-4F43-A6B0-4C6EC4338C2C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50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D7A3B9FC-55CF-404A-AE9D-70F512212102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92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19F36FC3-A589-4ACA-82D2-410B35939960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70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2" indent="0">
              <a:buNone/>
              <a:defRPr sz="1200"/>
            </a:lvl3pPr>
            <a:lvl4pPr marL="1371679" indent="0">
              <a:buNone/>
              <a:defRPr sz="1000"/>
            </a:lvl4pPr>
            <a:lvl5pPr marL="1828904" indent="0">
              <a:buNone/>
              <a:defRPr sz="1000"/>
            </a:lvl5pPr>
            <a:lvl6pPr marL="2286131" indent="0">
              <a:buNone/>
              <a:defRPr sz="1000"/>
            </a:lvl6pPr>
            <a:lvl7pPr marL="2743357" indent="0">
              <a:buNone/>
              <a:defRPr sz="1000"/>
            </a:lvl7pPr>
            <a:lvl8pPr marL="3200583" indent="0">
              <a:buNone/>
              <a:defRPr sz="1000"/>
            </a:lvl8pPr>
            <a:lvl9pPr marL="36578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C90D36D0-BEFF-4B72-91D3-768AD10EA647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68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6" indent="0">
              <a:buNone/>
              <a:defRPr sz="2800"/>
            </a:lvl2pPr>
            <a:lvl3pPr marL="914452" indent="0">
              <a:buNone/>
              <a:defRPr sz="2400"/>
            </a:lvl3pPr>
            <a:lvl4pPr marL="1371679" indent="0">
              <a:buNone/>
              <a:defRPr sz="2000"/>
            </a:lvl4pPr>
            <a:lvl5pPr marL="1828904" indent="0">
              <a:buNone/>
              <a:defRPr sz="2000"/>
            </a:lvl5pPr>
            <a:lvl6pPr marL="2286131" indent="0">
              <a:buNone/>
              <a:defRPr sz="2000"/>
            </a:lvl6pPr>
            <a:lvl7pPr marL="2743357" indent="0">
              <a:buNone/>
              <a:defRPr sz="2000"/>
            </a:lvl7pPr>
            <a:lvl8pPr marL="3200583" indent="0">
              <a:buNone/>
              <a:defRPr sz="2000"/>
            </a:lvl8pPr>
            <a:lvl9pPr marL="36578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2" indent="0">
              <a:buNone/>
              <a:defRPr sz="1200"/>
            </a:lvl3pPr>
            <a:lvl4pPr marL="1371679" indent="0">
              <a:buNone/>
              <a:defRPr sz="1000"/>
            </a:lvl4pPr>
            <a:lvl5pPr marL="1828904" indent="0">
              <a:buNone/>
              <a:defRPr sz="1000"/>
            </a:lvl5pPr>
            <a:lvl6pPr marL="2286131" indent="0">
              <a:buNone/>
              <a:defRPr sz="1000"/>
            </a:lvl6pPr>
            <a:lvl7pPr marL="2743357" indent="0">
              <a:buNone/>
              <a:defRPr sz="1000"/>
            </a:lvl7pPr>
            <a:lvl8pPr marL="3200583" indent="0">
              <a:buNone/>
              <a:defRPr sz="1000"/>
            </a:lvl8pPr>
            <a:lvl9pPr marL="36578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D575C1DD-C1BC-4F70-B9BD-D9CBFE1F47A8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2" indent="0">
              <a:buNone/>
              <a:defRPr sz="1800" b="1"/>
            </a:lvl3pPr>
            <a:lvl4pPr marL="1371679" indent="0">
              <a:buNone/>
              <a:defRPr sz="1600" b="1"/>
            </a:lvl4pPr>
            <a:lvl5pPr marL="1828904" indent="0">
              <a:buNone/>
              <a:defRPr sz="1600" b="1"/>
            </a:lvl5pPr>
            <a:lvl6pPr marL="2286131" indent="0">
              <a:buNone/>
              <a:defRPr sz="1600" b="1"/>
            </a:lvl6pPr>
            <a:lvl7pPr marL="2743357" indent="0">
              <a:buNone/>
              <a:defRPr sz="1600" b="1"/>
            </a:lvl7pPr>
            <a:lvl8pPr marL="3200583" indent="0">
              <a:buNone/>
              <a:defRPr sz="1600" b="1"/>
            </a:lvl8pPr>
            <a:lvl9pPr marL="36578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2" indent="0">
              <a:buNone/>
              <a:defRPr sz="1800" b="1"/>
            </a:lvl3pPr>
            <a:lvl4pPr marL="1371679" indent="0">
              <a:buNone/>
              <a:defRPr sz="1600" b="1"/>
            </a:lvl4pPr>
            <a:lvl5pPr marL="1828904" indent="0">
              <a:buNone/>
              <a:defRPr sz="1600" b="1"/>
            </a:lvl5pPr>
            <a:lvl6pPr marL="2286131" indent="0">
              <a:buNone/>
              <a:defRPr sz="1600" b="1"/>
            </a:lvl6pPr>
            <a:lvl7pPr marL="2743357" indent="0">
              <a:buNone/>
              <a:defRPr sz="1600" b="1"/>
            </a:lvl7pPr>
            <a:lvl8pPr marL="3200583" indent="0">
              <a:buNone/>
              <a:defRPr sz="1600" b="1"/>
            </a:lvl8pPr>
            <a:lvl9pPr marL="36578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04066CD0-AC7C-4F43-A6B0-4C6EC4338C2C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49BCA3AA-44E7-449F-AAE2-C5A7FB04A714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55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3EE38593-92A4-4480-96CE-E961BC65E2D1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65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2 w 1722"/>
                <a:gd name="T1" fmla="*/ 51 h 66"/>
                <a:gd name="T2" fmla="*/ 1692 w 1722"/>
                <a:gd name="T3" fmla="*/ 45 h 66"/>
                <a:gd name="T4" fmla="*/ 0 w 1722"/>
                <a:gd name="T5" fmla="*/ 0 h 66"/>
                <a:gd name="T6" fmla="*/ 0 w 1722"/>
                <a:gd name="T7" fmla="*/ 33 h 66"/>
                <a:gd name="T8" fmla="*/ 1692 w 1722"/>
                <a:gd name="T9" fmla="*/ 51 h 66"/>
                <a:gd name="T10" fmla="*/ 1692 w 1722"/>
                <a:gd name="T11" fmla="*/ 5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0 w 975"/>
                <a:gd name="T1" fmla="*/ 48 h 101"/>
                <a:gd name="T2" fmla="*/ 96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0 w 975"/>
                <a:gd name="T9" fmla="*/ 48 h 101"/>
                <a:gd name="T10" fmla="*/ 96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1 w 2141"/>
                <a:gd name="T7" fmla="*/ 0 h 198"/>
                <a:gd name="T8" fmla="*/ 211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7 w 2517"/>
                <a:gd name="T1" fmla="*/ 276 h 276"/>
                <a:gd name="T2" fmla="*/ 2472 w 2517"/>
                <a:gd name="T3" fmla="*/ 204 h 276"/>
                <a:gd name="T4" fmla="*/ 2215 w 2517"/>
                <a:gd name="T5" fmla="*/ 0 h 276"/>
                <a:gd name="T6" fmla="*/ 0 w 2517"/>
                <a:gd name="T7" fmla="*/ 276 h 276"/>
                <a:gd name="T8" fmla="*/ 2137 w 2517"/>
                <a:gd name="T9" fmla="*/ 276 h 276"/>
                <a:gd name="T10" fmla="*/ 213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4 w 729"/>
                <a:gd name="T7" fmla="*/ 240 h 240"/>
                <a:gd name="T8" fmla="*/ 71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4 w 729"/>
                <a:gd name="T1" fmla="*/ 318 h 318"/>
                <a:gd name="T2" fmla="*/ 71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4 w 729"/>
                <a:gd name="T9" fmla="*/ 318 h 318"/>
                <a:gd name="T10" fmla="*/ 71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46684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395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46684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395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423"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317"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CB6E57FB-29FB-466B-AB25-2A51EF059E2A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81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4D12ED30-E34C-474E-8941-0FCCCDE32C5D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71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686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843"/>
            </a:lvl1pPr>
            <a:lvl2pPr marL="421239" indent="0">
              <a:buNone/>
              <a:defRPr sz="1658"/>
            </a:lvl2pPr>
            <a:lvl3pPr marL="842478" indent="0">
              <a:buNone/>
              <a:defRPr sz="1474"/>
            </a:lvl3pPr>
            <a:lvl4pPr marL="1263717" indent="0">
              <a:buNone/>
              <a:defRPr sz="1290"/>
            </a:lvl4pPr>
            <a:lvl5pPr marL="1684956" indent="0">
              <a:buNone/>
              <a:defRPr sz="1290"/>
            </a:lvl5pPr>
            <a:lvl6pPr marL="2106196" indent="0">
              <a:buNone/>
              <a:defRPr sz="1290"/>
            </a:lvl6pPr>
            <a:lvl7pPr marL="2527435" indent="0">
              <a:buNone/>
              <a:defRPr sz="1290"/>
            </a:lvl7pPr>
            <a:lvl8pPr marL="2948674" indent="0">
              <a:buNone/>
              <a:defRPr sz="1290"/>
            </a:lvl8pPr>
            <a:lvl9pPr marL="3369913" indent="0">
              <a:buNone/>
              <a:defRPr sz="129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5EA40345-B4BA-4D27-AB62-2324AE1C1489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6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580"/>
            </a:lvl1pPr>
            <a:lvl2pPr>
              <a:defRPr sz="2211"/>
            </a:lvl2pPr>
            <a:lvl3pPr>
              <a:defRPr sz="1843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580"/>
            </a:lvl1pPr>
            <a:lvl2pPr>
              <a:defRPr sz="2211"/>
            </a:lvl2pPr>
            <a:lvl3pPr>
              <a:defRPr sz="1843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639D2754-CC76-4CFD-9F80-935FCB847C61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15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211" b="1"/>
            </a:lvl1pPr>
            <a:lvl2pPr marL="421239" indent="0">
              <a:buNone/>
              <a:defRPr sz="1843" b="1"/>
            </a:lvl2pPr>
            <a:lvl3pPr marL="842478" indent="0">
              <a:buNone/>
              <a:defRPr sz="1658" b="1"/>
            </a:lvl3pPr>
            <a:lvl4pPr marL="1263717" indent="0">
              <a:buNone/>
              <a:defRPr sz="1474" b="1"/>
            </a:lvl4pPr>
            <a:lvl5pPr marL="1684956" indent="0">
              <a:buNone/>
              <a:defRPr sz="1474" b="1"/>
            </a:lvl5pPr>
            <a:lvl6pPr marL="2106196" indent="0">
              <a:buNone/>
              <a:defRPr sz="1474" b="1"/>
            </a:lvl6pPr>
            <a:lvl7pPr marL="2527435" indent="0">
              <a:buNone/>
              <a:defRPr sz="1474" b="1"/>
            </a:lvl7pPr>
            <a:lvl8pPr marL="2948674" indent="0">
              <a:buNone/>
              <a:defRPr sz="1474" b="1"/>
            </a:lvl8pPr>
            <a:lvl9pPr marL="3369913" indent="0">
              <a:buNone/>
              <a:defRPr sz="14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211"/>
            </a:lvl1pPr>
            <a:lvl2pPr>
              <a:defRPr sz="1843"/>
            </a:lvl2pPr>
            <a:lvl3pPr>
              <a:defRPr sz="1658"/>
            </a:lvl3pPr>
            <a:lvl4pPr>
              <a:defRPr sz="1474"/>
            </a:lvl4pPr>
            <a:lvl5pPr>
              <a:defRPr sz="1474"/>
            </a:lvl5pPr>
            <a:lvl6pPr>
              <a:defRPr sz="1474"/>
            </a:lvl6pPr>
            <a:lvl7pPr>
              <a:defRPr sz="1474"/>
            </a:lvl7pPr>
            <a:lvl8pPr>
              <a:defRPr sz="1474"/>
            </a:lvl8pPr>
            <a:lvl9pPr>
              <a:defRPr sz="147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211" b="1"/>
            </a:lvl1pPr>
            <a:lvl2pPr marL="421239" indent="0">
              <a:buNone/>
              <a:defRPr sz="1843" b="1"/>
            </a:lvl2pPr>
            <a:lvl3pPr marL="842478" indent="0">
              <a:buNone/>
              <a:defRPr sz="1658" b="1"/>
            </a:lvl3pPr>
            <a:lvl4pPr marL="1263717" indent="0">
              <a:buNone/>
              <a:defRPr sz="1474" b="1"/>
            </a:lvl4pPr>
            <a:lvl5pPr marL="1684956" indent="0">
              <a:buNone/>
              <a:defRPr sz="1474" b="1"/>
            </a:lvl5pPr>
            <a:lvl6pPr marL="2106196" indent="0">
              <a:buNone/>
              <a:defRPr sz="1474" b="1"/>
            </a:lvl6pPr>
            <a:lvl7pPr marL="2527435" indent="0">
              <a:buNone/>
              <a:defRPr sz="1474" b="1"/>
            </a:lvl7pPr>
            <a:lvl8pPr marL="2948674" indent="0">
              <a:buNone/>
              <a:defRPr sz="1474" b="1"/>
            </a:lvl8pPr>
            <a:lvl9pPr marL="3369913" indent="0">
              <a:buNone/>
              <a:defRPr sz="14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11"/>
            </a:lvl1pPr>
            <a:lvl2pPr>
              <a:defRPr sz="1843"/>
            </a:lvl2pPr>
            <a:lvl3pPr>
              <a:defRPr sz="1658"/>
            </a:lvl3pPr>
            <a:lvl4pPr>
              <a:defRPr sz="1474"/>
            </a:lvl4pPr>
            <a:lvl5pPr>
              <a:defRPr sz="1474"/>
            </a:lvl5pPr>
            <a:lvl6pPr>
              <a:defRPr sz="1474"/>
            </a:lvl6pPr>
            <a:lvl7pPr>
              <a:defRPr sz="1474"/>
            </a:lvl7pPr>
            <a:lvl8pPr>
              <a:defRPr sz="1474"/>
            </a:lvl8pPr>
            <a:lvl9pPr>
              <a:defRPr sz="147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763F9A0F-7720-4DFB-9C67-9774363367BB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18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0946BA05-B353-4DEF-A6BA-A1777528FF00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81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ABE85A94-074F-4156-BF3E-FC3B045E642F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8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0"/>
          </a:xfrm>
        </p:spPr>
        <p:txBody>
          <a:bodyPr anchor="b"/>
          <a:lstStyle>
            <a:lvl1pPr algn="l">
              <a:defRPr sz="1843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949"/>
            </a:lvl1pPr>
            <a:lvl2pPr>
              <a:defRPr sz="2580"/>
            </a:lvl2pPr>
            <a:lvl3pPr>
              <a:defRPr sz="2211"/>
            </a:lvl3pPr>
            <a:lvl4pPr>
              <a:defRPr sz="1843"/>
            </a:lvl4pPr>
            <a:lvl5pPr>
              <a:defRPr sz="1843"/>
            </a:lvl5pPr>
            <a:lvl6pPr>
              <a:defRPr sz="1843"/>
            </a:lvl6pPr>
            <a:lvl7pPr>
              <a:defRPr sz="1843"/>
            </a:lvl7pPr>
            <a:lvl8pPr>
              <a:defRPr sz="1843"/>
            </a:lvl8pPr>
            <a:lvl9pPr>
              <a:defRPr sz="184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290"/>
            </a:lvl1pPr>
            <a:lvl2pPr marL="421239" indent="0">
              <a:buNone/>
              <a:defRPr sz="1105"/>
            </a:lvl2pPr>
            <a:lvl3pPr marL="842478" indent="0">
              <a:buNone/>
              <a:defRPr sz="921"/>
            </a:lvl3pPr>
            <a:lvl4pPr marL="1263717" indent="0">
              <a:buNone/>
              <a:defRPr sz="829"/>
            </a:lvl4pPr>
            <a:lvl5pPr marL="1684956" indent="0">
              <a:buNone/>
              <a:defRPr sz="829"/>
            </a:lvl5pPr>
            <a:lvl6pPr marL="2106196" indent="0">
              <a:buNone/>
              <a:defRPr sz="829"/>
            </a:lvl6pPr>
            <a:lvl7pPr marL="2527435" indent="0">
              <a:buNone/>
              <a:defRPr sz="829"/>
            </a:lvl7pPr>
            <a:lvl8pPr marL="2948674" indent="0">
              <a:buNone/>
              <a:defRPr sz="829"/>
            </a:lvl8pPr>
            <a:lvl9pPr marL="3369913" indent="0">
              <a:buNone/>
              <a:defRPr sz="82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F7F8F230-8917-4154-A6CD-32DF0A5BF80D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1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D7A3B9FC-55CF-404A-AE9D-70F512212102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459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843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2949"/>
            </a:lvl1pPr>
            <a:lvl2pPr marL="421239" indent="0">
              <a:buNone/>
              <a:defRPr sz="2580"/>
            </a:lvl2pPr>
            <a:lvl3pPr marL="842478" indent="0">
              <a:buNone/>
              <a:defRPr sz="2211"/>
            </a:lvl3pPr>
            <a:lvl4pPr marL="1263717" indent="0">
              <a:buNone/>
              <a:defRPr sz="1843"/>
            </a:lvl4pPr>
            <a:lvl5pPr marL="1684956" indent="0">
              <a:buNone/>
              <a:defRPr sz="1843"/>
            </a:lvl5pPr>
            <a:lvl6pPr marL="2106196" indent="0">
              <a:buNone/>
              <a:defRPr sz="1843"/>
            </a:lvl6pPr>
            <a:lvl7pPr marL="2527435" indent="0">
              <a:buNone/>
              <a:defRPr sz="1843"/>
            </a:lvl7pPr>
            <a:lvl8pPr marL="2948674" indent="0">
              <a:buNone/>
              <a:defRPr sz="1843"/>
            </a:lvl8pPr>
            <a:lvl9pPr marL="3369913" indent="0">
              <a:buNone/>
              <a:defRPr sz="1843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290"/>
            </a:lvl1pPr>
            <a:lvl2pPr marL="421239" indent="0">
              <a:buNone/>
              <a:defRPr sz="1105"/>
            </a:lvl2pPr>
            <a:lvl3pPr marL="842478" indent="0">
              <a:buNone/>
              <a:defRPr sz="921"/>
            </a:lvl3pPr>
            <a:lvl4pPr marL="1263717" indent="0">
              <a:buNone/>
              <a:defRPr sz="829"/>
            </a:lvl4pPr>
            <a:lvl5pPr marL="1684956" indent="0">
              <a:buNone/>
              <a:defRPr sz="829"/>
            </a:lvl5pPr>
            <a:lvl6pPr marL="2106196" indent="0">
              <a:buNone/>
              <a:defRPr sz="829"/>
            </a:lvl6pPr>
            <a:lvl7pPr marL="2527435" indent="0">
              <a:buNone/>
              <a:defRPr sz="829"/>
            </a:lvl7pPr>
            <a:lvl8pPr marL="2948674" indent="0">
              <a:buNone/>
              <a:defRPr sz="829"/>
            </a:lvl8pPr>
            <a:lvl9pPr marL="3369913" indent="0">
              <a:buNone/>
              <a:defRPr sz="82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CD1059FE-7C8E-4F70-AD8F-19870980052F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74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8D1BC622-EAC7-42D7-B200-7FDDE9C5E71D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2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087D6BF6-ADE4-4B40-96ED-F5EFE8462767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89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1"/>
            </a:lvl1pPr>
            <a:lvl2pPr marL="421239" indent="0" algn="ctr">
              <a:buNone/>
              <a:defRPr sz="1843"/>
            </a:lvl2pPr>
            <a:lvl3pPr marL="842478" indent="0" algn="ctr">
              <a:buNone/>
              <a:defRPr sz="1658"/>
            </a:lvl3pPr>
            <a:lvl4pPr marL="1263717" indent="0" algn="ctr">
              <a:buNone/>
              <a:defRPr sz="1474"/>
            </a:lvl4pPr>
            <a:lvl5pPr marL="1684956" indent="0" algn="ctr">
              <a:buNone/>
              <a:defRPr sz="1474"/>
            </a:lvl5pPr>
            <a:lvl6pPr marL="2106196" indent="0" algn="ctr">
              <a:buNone/>
              <a:defRPr sz="1474"/>
            </a:lvl6pPr>
            <a:lvl7pPr marL="2527435" indent="0" algn="ctr">
              <a:buNone/>
              <a:defRPr sz="1474"/>
            </a:lvl7pPr>
            <a:lvl8pPr marL="2948674" indent="0" algn="ctr">
              <a:buNone/>
              <a:defRPr sz="1474"/>
            </a:lvl8pPr>
            <a:lvl9pPr marL="3369913" indent="0" algn="ctr">
              <a:buNone/>
              <a:defRPr sz="147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B4DCD3AD-CB4C-4F0C-BBE6-0D3B35DCDCCB}" type="slidenum">
              <a:rPr lang="es-E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10973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545A88F1-2373-4053-8882-F48B839E9805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08093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1pPr>
            <a:lvl2pPr marL="421239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2pPr>
            <a:lvl3pPr marL="84247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3pPr>
            <a:lvl4pPr marL="1263717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684956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106196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52743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294867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369913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5ADF8FBC-EA6D-43BA-8258-822CB43C4C22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76398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962340E5-D649-4F6D-9F1C-37BF5C4D5BF6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3084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211" b="1"/>
            </a:lvl1pPr>
            <a:lvl2pPr marL="421239" indent="0">
              <a:buNone/>
              <a:defRPr sz="1843" b="1"/>
            </a:lvl2pPr>
            <a:lvl3pPr marL="842478" indent="0">
              <a:buNone/>
              <a:defRPr sz="1658" b="1"/>
            </a:lvl3pPr>
            <a:lvl4pPr marL="1263717" indent="0">
              <a:buNone/>
              <a:defRPr sz="1474" b="1"/>
            </a:lvl4pPr>
            <a:lvl5pPr marL="1684956" indent="0">
              <a:buNone/>
              <a:defRPr sz="1474" b="1"/>
            </a:lvl5pPr>
            <a:lvl6pPr marL="2106196" indent="0">
              <a:buNone/>
              <a:defRPr sz="1474" b="1"/>
            </a:lvl6pPr>
            <a:lvl7pPr marL="2527435" indent="0">
              <a:buNone/>
              <a:defRPr sz="1474" b="1"/>
            </a:lvl7pPr>
            <a:lvl8pPr marL="2948674" indent="0">
              <a:buNone/>
              <a:defRPr sz="1474" b="1"/>
            </a:lvl8pPr>
            <a:lvl9pPr marL="3369913" indent="0">
              <a:buNone/>
              <a:defRPr sz="14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211" b="1"/>
            </a:lvl1pPr>
            <a:lvl2pPr marL="421239" indent="0">
              <a:buNone/>
              <a:defRPr sz="1843" b="1"/>
            </a:lvl2pPr>
            <a:lvl3pPr marL="842478" indent="0">
              <a:buNone/>
              <a:defRPr sz="1658" b="1"/>
            </a:lvl3pPr>
            <a:lvl4pPr marL="1263717" indent="0">
              <a:buNone/>
              <a:defRPr sz="1474" b="1"/>
            </a:lvl4pPr>
            <a:lvl5pPr marL="1684956" indent="0">
              <a:buNone/>
              <a:defRPr sz="1474" b="1"/>
            </a:lvl5pPr>
            <a:lvl6pPr marL="2106196" indent="0">
              <a:buNone/>
              <a:defRPr sz="1474" b="1"/>
            </a:lvl6pPr>
            <a:lvl7pPr marL="2527435" indent="0">
              <a:buNone/>
              <a:defRPr sz="1474" b="1"/>
            </a:lvl7pPr>
            <a:lvl8pPr marL="2948674" indent="0">
              <a:buNone/>
              <a:defRPr sz="1474" b="1"/>
            </a:lvl8pPr>
            <a:lvl9pPr marL="3369913" indent="0">
              <a:buNone/>
              <a:defRPr sz="14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33EECCDA-ED31-4B30-A4BD-3CE6AAAB6768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99490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7821E478-4C9F-4737-B484-D843F39C59B1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41423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6E918B36-3ABE-44F1-AF27-AFBE5F6DE4BE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4575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19F36FC3-A589-4ACA-82D2-410B35939960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263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949"/>
            </a:lvl1pPr>
            <a:lvl2pPr>
              <a:defRPr sz="2580"/>
            </a:lvl2pPr>
            <a:lvl3pPr>
              <a:defRPr sz="2211"/>
            </a:lvl3pPr>
            <a:lvl4pPr>
              <a:defRPr sz="1843"/>
            </a:lvl4pPr>
            <a:lvl5pPr>
              <a:defRPr sz="1843"/>
            </a:lvl5pPr>
            <a:lvl6pPr>
              <a:defRPr sz="1843"/>
            </a:lvl6pPr>
            <a:lvl7pPr>
              <a:defRPr sz="1843"/>
            </a:lvl7pPr>
            <a:lvl8pPr>
              <a:defRPr sz="1843"/>
            </a:lvl8pPr>
            <a:lvl9pPr>
              <a:defRPr sz="184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474"/>
            </a:lvl1pPr>
            <a:lvl2pPr marL="421239" indent="0">
              <a:buNone/>
              <a:defRPr sz="1290"/>
            </a:lvl2pPr>
            <a:lvl3pPr marL="842478" indent="0">
              <a:buNone/>
              <a:defRPr sz="1105"/>
            </a:lvl3pPr>
            <a:lvl4pPr marL="1263717" indent="0">
              <a:buNone/>
              <a:defRPr sz="921"/>
            </a:lvl4pPr>
            <a:lvl5pPr marL="1684956" indent="0">
              <a:buNone/>
              <a:defRPr sz="921"/>
            </a:lvl5pPr>
            <a:lvl6pPr marL="2106196" indent="0">
              <a:buNone/>
              <a:defRPr sz="921"/>
            </a:lvl6pPr>
            <a:lvl7pPr marL="2527435" indent="0">
              <a:buNone/>
              <a:defRPr sz="921"/>
            </a:lvl7pPr>
            <a:lvl8pPr marL="2948674" indent="0">
              <a:buNone/>
              <a:defRPr sz="921"/>
            </a:lvl8pPr>
            <a:lvl9pPr marL="3369913" indent="0">
              <a:buNone/>
              <a:defRPr sz="92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164C10BE-D83C-4DB1-8AD5-6751171A0C49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06658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949"/>
            </a:lvl1pPr>
            <a:lvl2pPr marL="421239" indent="0">
              <a:buNone/>
              <a:defRPr sz="2580"/>
            </a:lvl2pPr>
            <a:lvl3pPr marL="842478" indent="0">
              <a:buNone/>
              <a:defRPr sz="2211"/>
            </a:lvl3pPr>
            <a:lvl4pPr marL="1263717" indent="0">
              <a:buNone/>
              <a:defRPr sz="1843"/>
            </a:lvl4pPr>
            <a:lvl5pPr marL="1684956" indent="0">
              <a:buNone/>
              <a:defRPr sz="1843"/>
            </a:lvl5pPr>
            <a:lvl6pPr marL="2106196" indent="0">
              <a:buNone/>
              <a:defRPr sz="1843"/>
            </a:lvl6pPr>
            <a:lvl7pPr marL="2527435" indent="0">
              <a:buNone/>
              <a:defRPr sz="1843"/>
            </a:lvl7pPr>
            <a:lvl8pPr marL="2948674" indent="0">
              <a:buNone/>
              <a:defRPr sz="1843"/>
            </a:lvl8pPr>
            <a:lvl9pPr marL="3369913" indent="0">
              <a:buNone/>
              <a:defRPr sz="184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474"/>
            </a:lvl1pPr>
            <a:lvl2pPr marL="421239" indent="0">
              <a:buNone/>
              <a:defRPr sz="1290"/>
            </a:lvl2pPr>
            <a:lvl3pPr marL="842478" indent="0">
              <a:buNone/>
              <a:defRPr sz="1105"/>
            </a:lvl3pPr>
            <a:lvl4pPr marL="1263717" indent="0">
              <a:buNone/>
              <a:defRPr sz="921"/>
            </a:lvl4pPr>
            <a:lvl5pPr marL="1684956" indent="0">
              <a:buNone/>
              <a:defRPr sz="921"/>
            </a:lvl5pPr>
            <a:lvl6pPr marL="2106196" indent="0">
              <a:buNone/>
              <a:defRPr sz="921"/>
            </a:lvl6pPr>
            <a:lvl7pPr marL="2527435" indent="0">
              <a:buNone/>
              <a:defRPr sz="921"/>
            </a:lvl7pPr>
            <a:lvl8pPr marL="2948674" indent="0">
              <a:buNone/>
              <a:defRPr sz="921"/>
            </a:lvl8pPr>
            <a:lvl9pPr marL="3369913" indent="0">
              <a:buNone/>
              <a:defRPr sz="92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5C598E28-056B-4E99-B79E-206D857DC058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0319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6B3BC982-ABDD-42C5-8CE9-324A8211EF9C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28933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E0195BEF-2764-4721-A5E5-EEA903267B9D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69708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669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0 w 1722"/>
                <a:gd name="T1" fmla="*/ 50 h 66"/>
                <a:gd name="T2" fmla="*/ 1690 w 1722"/>
                <a:gd name="T3" fmla="*/ 44 h 66"/>
                <a:gd name="T4" fmla="*/ 0 w 1722"/>
                <a:gd name="T5" fmla="*/ 0 h 66"/>
                <a:gd name="T6" fmla="*/ 0 w 1722"/>
                <a:gd name="T7" fmla="*/ 33 h 66"/>
                <a:gd name="T8" fmla="*/ 1690 w 1722"/>
                <a:gd name="T9" fmla="*/ 50 h 66"/>
                <a:gd name="T10" fmla="*/ 1690 w 1722"/>
                <a:gd name="T11" fmla="*/ 5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9 w 975"/>
                <a:gd name="T1" fmla="*/ 48 h 101"/>
                <a:gd name="T2" fmla="*/ 95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9 w 975"/>
                <a:gd name="T9" fmla="*/ 48 h 101"/>
                <a:gd name="T10" fmla="*/ 95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9 w 2141"/>
                <a:gd name="T7" fmla="*/ 0 h 198"/>
                <a:gd name="T8" fmla="*/ 21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4 w 2517"/>
                <a:gd name="T1" fmla="*/ 276 h 276"/>
                <a:gd name="T2" fmla="*/ 2469 w 2517"/>
                <a:gd name="T3" fmla="*/ 204 h 276"/>
                <a:gd name="T4" fmla="*/ 2212 w 2517"/>
                <a:gd name="T5" fmla="*/ 0 h 276"/>
                <a:gd name="T6" fmla="*/ 0 w 2517"/>
                <a:gd name="T7" fmla="*/ 276 h 276"/>
                <a:gd name="T8" fmla="*/ 2134 w 2517"/>
                <a:gd name="T9" fmla="*/ 276 h 276"/>
                <a:gd name="T10" fmla="*/ 213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3 w 729"/>
                <a:gd name="T7" fmla="*/ 240 h 240"/>
                <a:gd name="T8" fmla="*/ 71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3 w 729"/>
                <a:gd name="T1" fmla="*/ 318 h 318"/>
                <a:gd name="T2" fmla="*/ 71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3 w 729"/>
                <a:gd name="T9" fmla="*/ 318 h 318"/>
                <a:gd name="T10" fmla="*/ 71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337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165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337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165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423"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317"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F166992F-B1DC-43A2-B897-7183E9A025D3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7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276778F1-F584-42FA-8B13-A10C864016D1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33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686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843"/>
            </a:lvl1pPr>
            <a:lvl2pPr marL="421239" indent="0">
              <a:buNone/>
              <a:defRPr sz="1658"/>
            </a:lvl2pPr>
            <a:lvl3pPr marL="842478" indent="0">
              <a:buNone/>
              <a:defRPr sz="1474"/>
            </a:lvl3pPr>
            <a:lvl4pPr marL="1263717" indent="0">
              <a:buNone/>
              <a:defRPr sz="1290"/>
            </a:lvl4pPr>
            <a:lvl5pPr marL="1684956" indent="0">
              <a:buNone/>
              <a:defRPr sz="1290"/>
            </a:lvl5pPr>
            <a:lvl6pPr marL="2106196" indent="0">
              <a:buNone/>
              <a:defRPr sz="1290"/>
            </a:lvl6pPr>
            <a:lvl7pPr marL="2527435" indent="0">
              <a:buNone/>
              <a:defRPr sz="1290"/>
            </a:lvl7pPr>
            <a:lvl8pPr marL="2948674" indent="0">
              <a:buNone/>
              <a:defRPr sz="1290"/>
            </a:lvl8pPr>
            <a:lvl9pPr marL="3369913" indent="0">
              <a:buNone/>
              <a:defRPr sz="129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CFBC74D4-7076-45AC-9B67-4A5CC77C5D97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03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580"/>
            </a:lvl1pPr>
            <a:lvl2pPr>
              <a:defRPr sz="2211"/>
            </a:lvl2pPr>
            <a:lvl3pPr>
              <a:defRPr sz="1843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580"/>
            </a:lvl1pPr>
            <a:lvl2pPr>
              <a:defRPr sz="2211"/>
            </a:lvl2pPr>
            <a:lvl3pPr>
              <a:defRPr sz="1843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59E3A8FD-E6ED-4BE4-BE48-F4F676635BBF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59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211" b="1"/>
            </a:lvl1pPr>
            <a:lvl2pPr marL="421239" indent="0">
              <a:buNone/>
              <a:defRPr sz="1843" b="1"/>
            </a:lvl2pPr>
            <a:lvl3pPr marL="842478" indent="0">
              <a:buNone/>
              <a:defRPr sz="1658" b="1"/>
            </a:lvl3pPr>
            <a:lvl4pPr marL="1263717" indent="0">
              <a:buNone/>
              <a:defRPr sz="1474" b="1"/>
            </a:lvl4pPr>
            <a:lvl5pPr marL="1684956" indent="0">
              <a:buNone/>
              <a:defRPr sz="1474" b="1"/>
            </a:lvl5pPr>
            <a:lvl6pPr marL="2106196" indent="0">
              <a:buNone/>
              <a:defRPr sz="1474" b="1"/>
            </a:lvl6pPr>
            <a:lvl7pPr marL="2527435" indent="0">
              <a:buNone/>
              <a:defRPr sz="1474" b="1"/>
            </a:lvl7pPr>
            <a:lvl8pPr marL="2948674" indent="0">
              <a:buNone/>
              <a:defRPr sz="1474" b="1"/>
            </a:lvl8pPr>
            <a:lvl9pPr marL="3369913" indent="0">
              <a:buNone/>
              <a:defRPr sz="14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211"/>
            </a:lvl1pPr>
            <a:lvl2pPr>
              <a:defRPr sz="1843"/>
            </a:lvl2pPr>
            <a:lvl3pPr>
              <a:defRPr sz="1658"/>
            </a:lvl3pPr>
            <a:lvl4pPr>
              <a:defRPr sz="1474"/>
            </a:lvl4pPr>
            <a:lvl5pPr>
              <a:defRPr sz="1474"/>
            </a:lvl5pPr>
            <a:lvl6pPr>
              <a:defRPr sz="1474"/>
            </a:lvl6pPr>
            <a:lvl7pPr>
              <a:defRPr sz="1474"/>
            </a:lvl7pPr>
            <a:lvl8pPr>
              <a:defRPr sz="1474"/>
            </a:lvl8pPr>
            <a:lvl9pPr>
              <a:defRPr sz="147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211" b="1"/>
            </a:lvl1pPr>
            <a:lvl2pPr marL="421239" indent="0">
              <a:buNone/>
              <a:defRPr sz="1843" b="1"/>
            </a:lvl2pPr>
            <a:lvl3pPr marL="842478" indent="0">
              <a:buNone/>
              <a:defRPr sz="1658" b="1"/>
            </a:lvl3pPr>
            <a:lvl4pPr marL="1263717" indent="0">
              <a:buNone/>
              <a:defRPr sz="1474" b="1"/>
            </a:lvl4pPr>
            <a:lvl5pPr marL="1684956" indent="0">
              <a:buNone/>
              <a:defRPr sz="1474" b="1"/>
            </a:lvl5pPr>
            <a:lvl6pPr marL="2106196" indent="0">
              <a:buNone/>
              <a:defRPr sz="1474" b="1"/>
            </a:lvl6pPr>
            <a:lvl7pPr marL="2527435" indent="0">
              <a:buNone/>
              <a:defRPr sz="1474" b="1"/>
            </a:lvl7pPr>
            <a:lvl8pPr marL="2948674" indent="0">
              <a:buNone/>
              <a:defRPr sz="1474" b="1"/>
            </a:lvl8pPr>
            <a:lvl9pPr marL="3369913" indent="0">
              <a:buNone/>
              <a:defRPr sz="14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11"/>
            </a:lvl1pPr>
            <a:lvl2pPr>
              <a:defRPr sz="1843"/>
            </a:lvl2pPr>
            <a:lvl3pPr>
              <a:defRPr sz="1658"/>
            </a:lvl3pPr>
            <a:lvl4pPr>
              <a:defRPr sz="1474"/>
            </a:lvl4pPr>
            <a:lvl5pPr>
              <a:defRPr sz="1474"/>
            </a:lvl5pPr>
            <a:lvl6pPr>
              <a:defRPr sz="1474"/>
            </a:lvl6pPr>
            <a:lvl7pPr>
              <a:defRPr sz="1474"/>
            </a:lvl7pPr>
            <a:lvl8pPr>
              <a:defRPr sz="1474"/>
            </a:lvl8pPr>
            <a:lvl9pPr>
              <a:defRPr sz="147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EBB36B76-97B0-4984-AB42-64C8B7051E95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2" indent="0">
              <a:buNone/>
              <a:defRPr sz="1200"/>
            </a:lvl3pPr>
            <a:lvl4pPr marL="1371679" indent="0">
              <a:buNone/>
              <a:defRPr sz="1000"/>
            </a:lvl4pPr>
            <a:lvl5pPr marL="1828904" indent="0">
              <a:buNone/>
              <a:defRPr sz="1000"/>
            </a:lvl5pPr>
            <a:lvl6pPr marL="2286131" indent="0">
              <a:buNone/>
              <a:defRPr sz="1000"/>
            </a:lvl6pPr>
            <a:lvl7pPr marL="2743357" indent="0">
              <a:buNone/>
              <a:defRPr sz="1000"/>
            </a:lvl7pPr>
            <a:lvl8pPr marL="3200583" indent="0">
              <a:buNone/>
              <a:defRPr sz="1000"/>
            </a:lvl8pPr>
            <a:lvl9pPr marL="36578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C90D36D0-BEFF-4B72-91D3-768AD10EA647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663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8396A159-CCDA-4FE7-8FCB-F3147A733818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6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5B2B9FC0-5DF5-4EC4-866A-E00BB9C8AE73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95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0"/>
          </a:xfrm>
        </p:spPr>
        <p:txBody>
          <a:bodyPr anchor="b"/>
          <a:lstStyle>
            <a:lvl1pPr algn="l">
              <a:defRPr sz="1843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949"/>
            </a:lvl1pPr>
            <a:lvl2pPr>
              <a:defRPr sz="2580"/>
            </a:lvl2pPr>
            <a:lvl3pPr>
              <a:defRPr sz="2211"/>
            </a:lvl3pPr>
            <a:lvl4pPr>
              <a:defRPr sz="1843"/>
            </a:lvl4pPr>
            <a:lvl5pPr>
              <a:defRPr sz="1843"/>
            </a:lvl5pPr>
            <a:lvl6pPr>
              <a:defRPr sz="1843"/>
            </a:lvl6pPr>
            <a:lvl7pPr>
              <a:defRPr sz="1843"/>
            </a:lvl7pPr>
            <a:lvl8pPr>
              <a:defRPr sz="1843"/>
            </a:lvl8pPr>
            <a:lvl9pPr>
              <a:defRPr sz="184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290"/>
            </a:lvl1pPr>
            <a:lvl2pPr marL="421239" indent="0">
              <a:buNone/>
              <a:defRPr sz="1105"/>
            </a:lvl2pPr>
            <a:lvl3pPr marL="842478" indent="0">
              <a:buNone/>
              <a:defRPr sz="921"/>
            </a:lvl3pPr>
            <a:lvl4pPr marL="1263717" indent="0">
              <a:buNone/>
              <a:defRPr sz="829"/>
            </a:lvl4pPr>
            <a:lvl5pPr marL="1684956" indent="0">
              <a:buNone/>
              <a:defRPr sz="829"/>
            </a:lvl5pPr>
            <a:lvl6pPr marL="2106196" indent="0">
              <a:buNone/>
              <a:defRPr sz="829"/>
            </a:lvl6pPr>
            <a:lvl7pPr marL="2527435" indent="0">
              <a:buNone/>
              <a:defRPr sz="829"/>
            </a:lvl7pPr>
            <a:lvl8pPr marL="2948674" indent="0">
              <a:buNone/>
              <a:defRPr sz="829"/>
            </a:lvl8pPr>
            <a:lvl9pPr marL="3369913" indent="0">
              <a:buNone/>
              <a:defRPr sz="82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D05E6150-6802-4044-96D9-4695D5213B3C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899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843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2949"/>
            </a:lvl1pPr>
            <a:lvl2pPr marL="421239" indent="0">
              <a:buNone/>
              <a:defRPr sz="2580"/>
            </a:lvl2pPr>
            <a:lvl3pPr marL="842478" indent="0">
              <a:buNone/>
              <a:defRPr sz="2211"/>
            </a:lvl3pPr>
            <a:lvl4pPr marL="1263717" indent="0">
              <a:buNone/>
              <a:defRPr sz="1843"/>
            </a:lvl4pPr>
            <a:lvl5pPr marL="1684956" indent="0">
              <a:buNone/>
              <a:defRPr sz="1843"/>
            </a:lvl5pPr>
            <a:lvl6pPr marL="2106196" indent="0">
              <a:buNone/>
              <a:defRPr sz="1843"/>
            </a:lvl6pPr>
            <a:lvl7pPr marL="2527435" indent="0">
              <a:buNone/>
              <a:defRPr sz="1843"/>
            </a:lvl7pPr>
            <a:lvl8pPr marL="2948674" indent="0">
              <a:buNone/>
              <a:defRPr sz="1843"/>
            </a:lvl8pPr>
            <a:lvl9pPr marL="3369913" indent="0">
              <a:buNone/>
              <a:defRPr sz="1843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290"/>
            </a:lvl1pPr>
            <a:lvl2pPr marL="421239" indent="0">
              <a:buNone/>
              <a:defRPr sz="1105"/>
            </a:lvl2pPr>
            <a:lvl3pPr marL="842478" indent="0">
              <a:buNone/>
              <a:defRPr sz="921"/>
            </a:lvl3pPr>
            <a:lvl4pPr marL="1263717" indent="0">
              <a:buNone/>
              <a:defRPr sz="829"/>
            </a:lvl4pPr>
            <a:lvl5pPr marL="1684956" indent="0">
              <a:buNone/>
              <a:defRPr sz="829"/>
            </a:lvl5pPr>
            <a:lvl6pPr marL="2106196" indent="0">
              <a:buNone/>
              <a:defRPr sz="829"/>
            </a:lvl6pPr>
            <a:lvl7pPr marL="2527435" indent="0">
              <a:buNone/>
              <a:defRPr sz="829"/>
            </a:lvl7pPr>
            <a:lvl8pPr marL="2948674" indent="0">
              <a:buNone/>
              <a:defRPr sz="829"/>
            </a:lvl8pPr>
            <a:lvl9pPr marL="3369913" indent="0">
              <a:buNone/>
              <a:defRPr sz="82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237C294A-3DAD-4046-A5B2-2A901EBA6485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030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487B3F00-235D-4FE8-BFA3-0A019A4517B2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075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CC3869DD-34BF-40A7-AAED-3B4CA79A5E6D}" type="slidenum">
              <a:rPr lang="es-ES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539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84576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1"/>
            </a:lvl1pPr>
            <a:lvl2pPr marL="421239" indent="0" algn="ctr">
              <a:buNone/>
              <a:defRPr sz="1843"/>
            </a:lvl2pPr>
            <a:lvl3pPr marL="842478" indent="0" algn="ctr">
              <a:buNone/>
              <a:defRPr sz="1658"/>
            </a:lvl3pPr>
            <a:lvl4pPr marL="1263717" indent="0" algn="ctr">
              <a:buNone/>
              <a:defRPr sz="1474"/>
            </a:lvl4pPr>
            <a:lvl5pPr marL="1684956" indent="0" algn="ctr">
              <a:buNone/>
              <a:defRPr sz="1474"/>
            </a:lvl5pPr>
            <a:lvl6pPr marL="2106196" indent="0" algn="ctr">
              <a:buNone/>
              <a:defRPr sz="1474"/>
            </a:lvl6pPr>
            <a:lvl7pPr marL="2527435" indent="0" algn="ctr">
              <a:buNone/>
              <a:defRPr sz="1474"/>
            </a:lvl7pPr>
            <a:lvl8pPr marL="2948674" indent="0" algn="ctr">
              <a:buNone/>
              <a:defRPr sz="1474"/>
            </a:lvl8pPr>
            <a:lvl9pPr marL="3369913" indent="0" algn="ctr">
              <a:buNone/>
              <a:defRPr sz="147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B4DCD3AD-CB4C-4F0C-BBE6-0D3B35DCDCCB}" type="slidenum">
              <a:rPr lang="es-E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75564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545A88F1-2373-4053-8882-F48B839E9805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03383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1pPr>
            <a:lvl2pPr marL="421239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2pPr>
            <a:lvl3pPr marL="84247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3pPr>
            <a:lvl4pPr marL="1263717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684956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106196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52743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294867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369913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5ADF8FBC-EA6D-43BA-8258-822CB43C4C22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0574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6" indent="0">
              <a:buNone/>
              <a:defRPr sz="2800"/>
            </a:lvl2pPr>
            <a:lvl3pPr marL="914452" indent="0">
              <a:buNone/>
              <a:defRPr sz="2400"/>
            </a:lvl3pPr>
            <a:lvl4pPr marL="1371679" indent="0">
              <a:buNone/>
              <a:defRPr sz="2000"/>
            </a:lvl4pPr>
            <a:lvl5pPr marL="1828904" indent="0">
              <a:buNone/>
              <a:defRPr sz="2000"/>
            </a:lvl5pPr>
            <a:lvl6pPr marL="2286131" indent="0">
              <a:buNone/>
              <a:defRPr sz="2000"/>
            </a:lvl6pPr>
            <a:lvl7pPr marL="2743357" indent="0">
              <a:buNone/>
              <a:defRPr sz="2000"/>
            </a:lvl7pPr>
            <a:lvl8pPr marL="3200583" indent="0">
              <a:buNone/>
              <a:defRPr sz="2000"/>
            </a:lvl8pPr>
            <a:lvl9pPr marL="36578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2" indent="0">
              <a:buNone/>
              <a:defRPr sz="1200"/>
            </a:lvl3pPr>
            <a:lvl4pPr marL="1371679" indent="0">
              <a:buNone/>
              <a:defRPr sz="1000"/>
            </a:lvl4pPr>
            <a:lvl5pPr marL="1828904" indent="0">
              <a:buNone/>
              <a:defRPr sz="1000"/>
            </a:lvl5pPr>
            <a:lvl6pPr marL="2286131" indent="0">
              <a:buNone/>
              <a:defRPr sz="1000"/>
            </a:lvl6pPr>
            <a:lvl7pPr marL="2743357" indent="0">
              <a:buNone/>
              <a:defRPr sz="1000"/>
            </a:lvl7pPr>
            <a:lvl8pPr marL="3200583" indent="0">
              <a:buNone/>
              <a:defRPr sz="1000"/>
            </a:lvl8pPr>
            <a:lvl9pPr marL="36578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D575C1DD-C1BC-4F70-B9BD-D9CBFE1F47A8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557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962340E5-D649-4F6D-9F1C-37BF5C4D5BF6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93241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211" b="1"/>
            </a:lvl1pPr>
            <a:lvl2pPr marL="421239" indent="0">
              <a:buNone/>
              <a:defRPr sz="1843" b="1"/>
            </a:lvl2pPr>
            <a:lvl3pPr marL="842478" indent="0">
              <a:buNone/>
              <a:defRPr sz="1658" b="1"/>
            </a:lvl3pPr>
            <a:lvl4pPr marL="1263717" indent="0">
              <a:buNone/>
              <a:defRPr sz="1474" b="1"/>
            </a:lvl4pPr>
            <a:lvl5pPr marL="1684956" indent="0">
              <a:buNone/>
              <a:defRPr sz="1474" b="1"/>
            </a:lvl5pPr>
            <a:lvl6pPr marL="2106196" indent="0">
              <a:buNone/>
              <a:defRPr sz="1474" b="1"/>
            </a:lvl6pPr>
            <a:lvl7pPr marL="2527435" indent="0">
              <a:buNone/>
              <a:defRPr sz="1474" b="1"/>
            </a:lvl7pPr>
            <a:lvl8pPr marL="2948674" indent="0">
              <a:buNone/>
              <a:defRPr sz="1474" b="1"/>
            </a:lvl8pPr>
            <a:lvl9pPr marL="3369913" indent="0">
              <a:buNone/>
              <a:defRPr sz="14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211" b="1"/>
            </a:lvl1pPr>
            <a:lvl2pPr marL="421239" indent="0">
              <a:buNone/>
              <a:defRPr sz="1843" b="1"/>
            </a:lvl2pPr>
            <a:lvl3pPr marL="842478" indent="0">
              <a:buNone/>
              <a:defRPr sz="1658" b="1"/>
            </a:lvl3pPr>
            <a:lvl4pPr marL="1263717" indent="0">
              <a:buNone/>
              <a:defRPr sz="1474" b="1"/>
            </a:lvl4pPr>
            <a:lvl5pPr marL="1684956" indent="0">
              <a:buNone/>
              <a:defRPr sz="1474" b="1"/>
            </a:lvl5pPr>
            <a:lvl6pPr marL="2106196" indent="0">
              <a:buNone/>
              <a:defRPr sz="1474" b="1"/>
            </a:lvl6pPr>
            <a:lvl7pPr marL="2527435" indent="0">
              <a:buNone/>
              <a:defRPr sz="1474" b="1"/>
            </a:lvl7pPr>
            <a:lvl8pPr marL="2948674" indent="0">
              <a:buNone/>
              <a:defRPr sz="1474" b="1"/>
            </a:lvl8pPr>
            <a:lvl9pPr marL="3369913" indent="0">
              <a:buNone/>
              <a:defRPr sz="14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33EECCDA-ED31-4B30-A4BD-3CE6AAAB6768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94167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7821E478-4C9F-4737-B484-D843F39C59B1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38668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6E918B36-3ABE-44F1-AF27-AFBE5F6DE4BE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54485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949"/>
            </a:lvl1pPr>
            <a:lvl2pPr>
              <a:defRPr sz="2580"/>
            </a:lvl2pPr>
            <a:lvl3pPr>
              <a:defRPr sz="2211"/>
            </a:lvl3pPr>
            <a:lvl4pPr>
              <a:defRPr sz="1843"/>
            </a:lvl4pPr>
            <a:lvl5pPr>
              <a:defRPr sz="1843"/>
            </a:lvl5pPr>
            <a:lvl6pPr>
              <a:defRPr sz="1843"/>
            </a:lvl6pPr>
            <a:lvl7pPr>
              <a:defRPr sz="1843"/>
            </a:lvl7pPr>
            <a:lvl8pPr>
              <a:defRPr sz="1843"/>
            </a:lvl8pPr>
            <a:lvl9pPr>
              <a:defRPr sz="184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474"/>
            </a:lvl1pPr>
            <a:lvl2pPr marL="421239" indent="0">
              <a:buNone/>
              <a:defRPr sz="1290"/>
            </a:lvl2pPr>
            <a:lvl3pPr marL="842478" indent="0">
              <a:buNone/>
              <a:defRPr sz="1105"/>
            </a:lvl3pPr>
            <a:lvl4pPr marL="1263717" indent="0">
              <a:buNone/>
              <a:defRPr sz="921"/>
            </a:lvl4pPr>
            <a:lvl5pPr marL="1684956" indent="0">
              <a:buNone/>
              <a:defRPr sz="921"/>
            </a:lvl5pPr>
            <a:lvl6pPr marL="2106196" indent="0">
              <a:buNone/>
              <a:defRPr sz="921"/>
            </a:lvl6pPr>
            <a:lvl7pPr marL="2527435" indent="0">
              <a:buNone/>
              <a:defRPr sz="921"/>
            </a:lvl7pPr>
            <a:lvl8pPr marL="2948674" indent="0">
              <a:buNone/>
              <a:defRPr sz="921"/>
            </a:lvl8pPr>
            <a:lvl9pPr marL="3369913" indent="0">
              <a:buNone/>
              <a:defRPr sz="92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164C10BE-D83C-4DB1-8AD5-6751171A0C49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47830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949"/>
            </a:lvl1pPr>
            <a:lvl2pPr marL="421239" indent="0">
              <a:buNone/>
              <a:defRPr sz="2580"/>
            </a:lvl2pPr>
            <a:lvl3pPr marL="842478" indent="0">
              <a:buNone/>
              <a:defRPr sz="2211"/>
            </a:lvl3pPr>
            <a:lvl4pPr marL="1263717" indent="0">
              <a:buNone/>
              <a:defRPr sz="1843"/>
            </a:lvl4pPr>
            <a:lvl5pPr marL="1684956" indent="0">
              <a:buNone/>
              <a:defRPr sz="1843"/>
            </a:lvl5pPr>
            <a:lvl6pPr marL="2106196" indent="0">
              <a:buNone/>
              <a:defRPr sz="1843"/>
            </a:lvl6pPr>
            <a:lvl7pPr marL="2527435" indent="0">
              <a:buNone/>
              <a:defRPr sz="1843"/>
            </a:lvl7pPr>
            <a:lvl8pPr marL="2948674" indent="0">
              <a:buNone/>
              <a:defRPr sz="1843"/>
            </a:lvl8pPr>
            <a:lvl9pPr marL="3369913" indent="0">
              <a:buNone/>
              <a:defRPr sz="184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474"/>
            </a:lvl1pPr>
            <a:lvl2pPr marL="421239" indent="0">
              <a:buNone/>
              <a:defRPr sz="1290"/>
            </a:lvl2pPr>
            <a:lvl3pPr marL="842478" indent="0">
              <a:buNone/>
              <a:defRPr sz="1105"/>
            </a:lvl3pPr>
            <a:lvl4pPr marL="1263717" indent="0">
              <a:buNone/>
              <a:defRPr sz="921"/>
            </a:lvl4pPr>
            <a:lvl5pPr marL="1684956" indent="0">
              <a:buNone/>
              <a:defRPr sz="921"/>
            </a:lvl5pPr>
            <a:lvl6pPr marL="2106196" indent="0">
              <a:buNone/>
              <a:defRPr sz="921"/>
            </a:lvl6pPr>
            <a:lvl7pPr marL="2527435" indent="0">
              <a:buNone/>
              <a:defRPr sz="921"/>
            </a:lvl7pPr>
            <a:lvl8pPr marL="2948674" indent="0">
              <a:buNone/>
              <a:defRPr sz="921"/>
            </a:lvl8pPr>
            <a:lvl9pPr marL="3369913" indent="0">
              <a:buNone/>
              <a:defRPr sz="92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5C598E28-056B-4E99-B79E-206D857DC058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64356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6B3BC982-ABDD-42C5-8CE9-324A8211EF9C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1798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E0195BEF-2764-4721-A5E5-EEA903267B9D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20786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7579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8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19"/>
            </a:lvl1pPr>
            <a:lvl2pPr marL="441860" indent="0" algn="ctr">
              <a:buNone/>
              <a:defRPr sz="1933"/>
            </a:lvl2pPr>
            <a:lvl3pPr marL="883720" indent="0" algn="ctr">
              <a:buNone/>
              <a:defRPr sz="1740"/>
            </a:lvl3pPr>
            <a:lvl4pPr marL="1325580" indent="0" algn="ctr">
              <a:buNone/>
              <a:defRPr sz="1546"/>
            </a:lvl4pPr>
            <a:lvl5pPr marL="1767441" indent="0" algn="ctr">
              <a:buNone/>
              <a:defRPr sz="1546"/>
            </a:lvl5pPr>
            <a:lvl6pPr marL="2209301" indent="0" algn="ctr">
              <a:buNone/>
              <a:defRPr sz="1546"/>
            </a:lvl6pPr>
            <a:lvl7pPr marL="2651161" indent="0" algn="ctr">
              <a:buNone/>
              <a:defRPr sz="1546"/>
            </a:lvl7pPr>
            <a:lvl8pPr marL="3093021" indent="0" algn="ctr">
              <a:buNone/>
              <a:defRPr sz="1546"/>
            </a:lvl8pPr>
            <a:lvl9pPr marL="3534882" indent="0" algn="ctr">
              <a:buNone/>
              <a:defRPr sz="1546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26F4F464-CE0D-42EC-9C2A-92C78E3C31F7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119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9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20" indent="-34292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92" indent="-285766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66" indent="-228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91" indent="-2286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518" indent="-22861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744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70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96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22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6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2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9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4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31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57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83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09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0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6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6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6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B8C30-2BC3-45C1-B1ED-E7BF3EB2651F}" type="slidenum">
              <a:rPr lang="es-E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Arial" panose="020B0604020202020204" pitchFamily="34" charset="0"/>
              </a:rPr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77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ftr="0" dt="0"/>
  <p:txStyles>
    <p:titleStyle>
      <a:lvl1pPr algn="ctr" defTabSz="441860" rtl="0" eaLnBrk="1" latinLnBrk="0" hangingPunct="1">
        <a:spcBef>
          <a:spcPct val="0"/>
        </a:spcBef>
        <a:buNone/>
        <a:defRPr sz="38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1395" indent="-295733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"/>
        <a:defRPr sz="193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95843" indent="-260941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"/>
        <a:defRPr sz="17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991576" indent="-208753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"/>
        <a:defRPr sz="154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39497" indent="-208753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"/>
        <a:defRPr sz="135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17835" indent="-208753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"/>
        <a:defRPr sz="135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947007" indent="-220930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"/>
        <a:defRPr sz="135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321216" indent="-220930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"/>
        <a:defRPr sz="135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695425" indent="-220930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"/>
        <a:defRPr sz="135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001982" indent="-220930" algn="l" defTabSz="441860" rtl="0" eaLnBrk="1" latinLnBrk="0" hangingPunct="1">
        <a:spcBef>
          <a:spcPct val="20000"/>
        </a:spcBef>
        <a:spcAft>
          <a:spcPts val="580"/>
        </a:spcAft>
        <a:buClr>
          <a:schemeClr val="tx2"/>
        </a:buClr>
        <a:buSzPct val="70000"/>
        <a:buFont typeface="Wingdings 2" charset="2"/>
        <a:buChar char=""/>
        <a:defRPr sz="135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1pPr>
      <a:lvl2pPr marL="441860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2pPr>
      <a:lvl3pPr marL="883720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325580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767441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209301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651161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093021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534882" algn="l" defTabSz="44186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66" tIns="44183" rIns="88366" bIns="44183" anchor="t" compatLnSpc="1"/>
          <a:lstStyle/>
          <a:p>
            <a:pPr marL="0" marR="0" lvl="0" indent="0" algn="l" defTabSz="8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66" tIns="44183" rIns="88366" bIns="44183" anchor="t" compatLnSpc="1"/>
          <a:lstStyle/>
          <a:p>
            <a:pPr marL="0" marR="0" lvl="0" indent="0" algn="l" defTabSz="8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417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6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83720"/>
            <a:endParaRPr lang="es-ES">
              <a:solidFill>
                <a:srgbClr val="04617B">
                  <a:shade val="90000"/>
                </a:srgbClr>
              </a:solidFill>
              <a:cs typeface="Arial" pitchFamily="34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417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6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83720"/>
            <a:endParaRPr lang="es-ES">
              <a:solidFill>
                <a:srgbClr val="04617B">
                  <a:shade val="90000"/>
                </a:srgbClr>
              </a:solidFill>
              <a:cs typeface="Arial" pitchFamily="34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41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6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83720"/>
            <a:fld id="{C87CFD51-3E2C-460B-8CC6-F2E16E21AA26}" type="slidenum">
              <a:rPr lang="es-ES" smtClean="0">
                <a:solidFill>
                  <a:srgbClr val="04617B">
                    <a:shade val="90000"/>
                  </a:srgbClr>
                </a:solidFill>
                <a:cs typeface="Arial" pitchFamily="34" charset="0"/>
              </a:rPr>
              <a:pPr defTabSz="883720"/>
              <a:t>‹Nº›</a:t>
            </a:fld>
            <a:endParaRPr lang="es-ES">
              <a:solidFill>
                <a:srgbClr val="04617B">
                  <a:shade val="90000"/>
                </a:srgbClr>
              </a:solidFill>
              <a:cs typeface="Arial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25355" y="202408"/>
            <a:ext cx="12240731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837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8837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270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832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65116" indent="-26511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13" kern="1200">
          <a:solidFill>
            <a:schemeClr val="tx1"/>
          </a:solidFill>
          <a:latin typeface="+mn-lt"/>
          <a:ea typeface="+mn-ea"/>
          <a:cs typeface="+mn-cs"/>
        </a:defRPr>
      </a:lvl1pPr>
      <a:lvl2pPr marL="618604" indent="-23860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319" kern="1200">
          <a:solidFill>
            <a:schemeClr val="tx1"/>
          </a:solidFill>
          <a:latin typeface="+mn-lt"/>
          <a:ea typeface="+mn-ea"/>
          <a:cs typeface="+mn-cs"/>
        </a:defRPr>
      </a:lvl2pPr>
      <a:lvl3pPr marL="883720" indent="-23860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30" kern="1200">
          <a:solidFill>
            <a:schemeClr val="tx1"/>
          </a:solidFill>
          <a:latin typeface="+mn-lt"/>
          <a:ea typeface="+mn-ea"/>
          <a:cs typeface="+mn-cs"/>
        </a:defRPr>
      </a:lvl3pPr>
      <a:lvl4pPr marL="1148837" indent="-20325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933" kern="1200">
          <a:solidFill>
            <a:schemeClr val="tx1"/>
          </a:solidFill>
          <a:latin typeface="+mn-lt"/>
          <a:ea typeface="+mn-ea"/>
          <a:cs typeface="+mn-cs"/>
        </a:defRPr>
      </a:lvl4pPr>
      <a:lvl5pPr marL="1413953" indent="-20325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933" kern="1200">
          <a:solidFill>
            <a:schemeClr val="tx1"/>
          </a:solidFill>
          <a:latin typeface="+mn-lt"/>
          <a:ea typeface="+mn-ea"/>
          <a:cs typeface="+mn-cs"/>
        </a:defRPr>
      </a:lvl5pPr>
      <a:lvl6pPr marL="1679069" indent="-20325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1855813" indent="-17674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46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20929" indent="-176744" algn="l" rtl="0" eaLnBrk="1" latinLnBrk="0" hangingPunct="1">
        <a:spcBef>
          <a:spcPct val="20000"/>
        </a:spcBef>
        <a:buClr>
          <a:schemeClr val="tx2"/>
        </a:buClr>
        <a:buChar char="•"/>
        <a:defRPr kumimoji="0" sz="1546" kern="1200">
          <a:solidFill>
            <a:schemeClr val="tx1"/>
          </a:solidFill>
          <a:latin typeface="+mn-lt"/>
          <a:ea typeface="+mn-ea"/>
          <a:cs typeface="+mn-cs"/>
        </a:defRPr>
      </a:lvl8pPr>
      <a:lvl9pPr marL="2386045" indent="-17674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5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18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37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55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67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93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5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930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3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fld id="{26F4F464-CE0D-42EC-9C2A-92C78E3C31F7}" type="slidenum">
              <a:rPr lang="es-ES_tradnl" smtClean="0">
                <a:solidFill>
                  <a:prstClr val="white"/>
                </a:solidFill>
              </a:rPr>
              <a:pPr defTabSz="914452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07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9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20" indent="-34292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92" indent="-285766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66" indent="-228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91" indent="-2286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518" indent="-22861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744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70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96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22" indent="-228613" algn="l" defTabSz="9144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6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2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9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4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31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57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83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09" algn="l" defTabSz="914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2 w 1722"/>
                <a:gd name="T1" fmla="*/ 51 h 66"/>
                <a:gd name="T2" fmla="*/ 1692 w 1722"/>
                <a:gd name="T3" fmla="*/ 45 h 66"/>
                <a:gd name="T4" fmla="*/ 0 w 1722"/>
                <a:gd name="T5" fmla="*/ 0 h 66"/>
                <a:gd name="T6" fmla="*/ 0 w 1722"/>
                <a:gd name="T7" fmla="*/ 33 h 66"/>
                <a:gd name="T8" fmla="*/ 1692 w 1722"/>
                <a:gd name="T9" fmla="*/ 51 h 66"/>
                <a:gd name="T10" fmla="*/ 1692 w 1722"/>
                <a:gd name="T11" fmla="*/ 5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0 w 975"/>
                <a:gd name="T1" fmla="*/ 48 h 101"/>
                <a:gd name="T2" fmla="*/ 96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0 w 975"/>
                <a:gd name="T9" fmla="*/ 48 h 101"/>
                <a:gd name="T10" fmla="*/ 96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1 w 2141"/>
                <a:gd name="T7" fmla="*/ 0 h 198"/>
                <a:gd name="T8" fmla="*/ 211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7 w 2517"/>
                <a:gd name="T1" fmla="*/ 276 h 276"/>
                <a:gd name="T2" fmla="*/ 2472 w 2517"/>
                <a:gd name="T3" fmla="*/ 204 h 276"/>
                <a:gd name="T4" fmla="*/ 2215 w 2517"/>
                <a:gd name="T5" fmla="*/ 0 h 276"/>
                <a:gd name="T6" fmla="*/ 0 w 2517"/>
                <a:gd name="T7" fmla="*/ 276 h 276"/>
                <a:gd name="T8" fmla="*/ 2137 w 2517"/>
                <a:gd name="T9" fmla="*/ 276 h 276"/>
                <a:gd name="T10" fmla="*/ 213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4 w 729"/>
                <a:gd name="T7" fmla="*/ 240 h 240"/>
                <a:gd name="T8" fmla="*/ 71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4 w 729"/>
                <a:gd name="T1" fmla="*/ 318 h 318"/>
                <a:gd name="T2" fmla="*/ 71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4 w 729"/>
                <a:gd name="T9" fmla="*/ 318 h 318"/>
                <a:gd name="T10" fmla="*/ 71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66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9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46684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395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46684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395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5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05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5"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fld id="{EE3D56A4-43BC-4ED7-9586-1180947809F4}" type="slidenum">
              <a:rPr lang="es-ES" smtClean="0">
                <a:solidFill>
                  <a:srgbClr val="FFFFFF"/>
                </a:solidFill>
              </a:rPr>
              <a:pPr defTabSz="446684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154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21239" algn="ctr" rtl="0" fontAlgn="base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842478" algn="ctr" rtl="0" fontAlgn="base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263717" algn="ctr" rtl="0" fontAlgn="base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684956" algn="ctr" rtl="0" fontAlgn="base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15930" indent="-3159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294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4514" indent="-263275" algn="l" rtl="0" eaLnBrk="0" fontAlgn="base" hangingPunct="0">
        <a:spcBef>
          <a:spcPct val="20000"/>
        </a:spcBef>
        <a:spcAft>
          <a:spcPct val="0"/>
        </a:spcAft>
        <a:buChar char="–"/>
        <a:defRPr sz="258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53098" indent="-2106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21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474336" indent="-210620" algn="l" rtl="0" eaLnBrk="0" fontAlgn="base" hangingPunct="0">
        <a:spcBef>
          <a:spcPct val="20000"/>
        </a:spcBef>
        <a:spcAft>
          <a:spcPct val="0"/>
        </a:spcAft>
        <a:buChar char="–"/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95576" indent="-21062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16815" indent="-2106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38054" indent="-2106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159294" indent="-2106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580533" indent="-2106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C"/>
      </a:defPPr>
      <a:lvl1pPr marL="0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1pPr>
      <a:lvl2pPr marL="421239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2pPr>
      <a:lvl3pPr marL="842478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263717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4pPr>
      <a:lvl5pPr marL="1684956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5pPr>
      <a:lvl6pPr marL="2106196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6pPr>
      <a:lvl7pPr marL="2527435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7pPr>
      <a:lvl8pPr marL="2948674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8pPr>
      <a:lvl9pPr marL="3369913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FDF4A987-8DE3-4EEE-85A6-FA029A31D810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spd="slow">
    <p:random/>
  </p:transition>
  <p:txStyles>
    <p:titleStyle>
      <a:lvl1pPr algn="l" defTabSz="842478" rtl="0" eaLnBrk="1" latinLnBrk="0" hangingPunct="1">
        <a:lnSpc>
          <a:spcPct val="90000"/>
        </a:lnSpc>
        <a:spcBef>
          <a:spcPct val="0"/>
        </a:spcBef>
        <a:buNone/>
        <a:defRPr sz="40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620" indent="-210620" algn="l" defTabSz="842478" rtl="0" eaLnBrk="1" latinLnBrk="0" hangingPunct="1">
        <a:lnSpc>
          <a:spcPct val="90000"/>
        </a:lnSpc>
        <a:spcBef>
          <a:spcPts val="921"/>
        </a:spcBef>
        <a:buFont typeface="Arial" panose="020B0604020202020204" pitchFamily="34" charset="0"/>
        <a:buChar char="•"/>
        <a:defRPr sz="2580" kern="1200">
          <a:solidFill>
            <a:schemeClr val="tx1"/>
          </a:solidFill>
          <a:latin typeface="+mn-lt"/>
          <a:ea typeface="+mn-ea"/>
          <a:cs typeface="+mn-cs"/>
        </a:defRPr>
      </a:lvl1pPr>
      <a:lvl2pPr marL="631859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2pPr>
      <a:lvl3pPr marL="1053098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74336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4pPr>
      <a:lvl5pPr marL="1895576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5pPr>
      <a:lvl6pPr marL="2316815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6pPr>
      <a:lvl7pPr marL="2738054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7pPr>
      <a:lvl8pPr marL="3159294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8pPr>
      <a:lvl9pPr marL="3580533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1pPr>
      <a:lvl2pPr marL="421239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2pPr>
      <a:lvl3pPr marL="842478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263717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4pPr>
      <a:lvl5pPr marL="1684956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5pPr>
      <a:lvl6pPr marL="2106196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6pPr>
      <a:lvl7pPr marL="2527435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7pPr>
      <a:lvl8pPr marL="2948674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8pPr>
      <a:lvl9pPr marL="3369913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0 w 1722"/>
                <a:gd name="T1" fmla="*/ 50 h 66"/>
                <a:gd name="T2" fmla="*/ 1690 w 1722"/>
                <a:gd name="T3" fmla="*/ 44 h 66"/>
                <a:gd name="T4" fmla="*/ 0 w 1722"/>
                <a:gd name="T5" fmla="*/ 0 h 66"/>
                <a:gd name="T6" fmla="*/ 0 w 1722"/>
                <a:gd name="T7" fmla="*/ 33 h 66"/>
                <a:gd name="T8" fmla="*/ 1690 w 1722"/>
                <a:gd name="T9" fmla="*/ 50 h 66"/>
                <a:gd name="T10" fmla="*/ 1690 w 1722"/>
                <a:gd name="T11" fmla="*/ 5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9 w 975"/>
                <a:gd name="T1" fmla="*/ 48 h 101"/>
                <a:gd name="T2" fmla="*/ 95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9 w 975"/>
                <a:gd name="T9" fmla="*/ 48 h 101"/>
                <a:gd name="T10" fmla="*/ 95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9 w 2141"/>
                <a:gd name="T7" fmla="*/ 0 h 198"/>
                <a:gd name="T8" fmla="*/ 21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4 w 2517"/>
                <a:gd name="T1" fmla="*/ 276 h 276"/>
                <a:gd name="T2" fmla="*/ 2469 w 2517"/>
                <a:gd name="T3" fmla="*/ 204 h 276"/>
                <a:gd name="T4" fmla="*/ 2212 w 2517"/>
                <a:gd name="T5" fmla="*/ 0 h 276"/>
                <a:gd name="T6" fmla="*/ 0 w 2517"/>
                <a:gd name="T7" fmla="*/ 276 h 276"/>
                <a:gd name="T8" fmla="*/ 2134 w 2517"/>
                <a:gd name="T9" fmla="*/ 276 h 276"/>
                <a:gd name="T10" fmla="*/ 213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3 w 729"/>
                <a:gd name="T7" fmla="*/ 240 h 240"/>
                <a:gd name="T8" fmla="*/ 71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3 w 729"/>
                <a:gd name="T1" fmla="*/ 318 h 318"/>
                <a:gd name="T2" fmla="*/ 71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3 w 729"/>
                <a:gd name="T9" fmla="*/ 318 h 318"/>
                <a:gd name="T10" fmla="*/ 71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65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337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165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337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165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5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05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5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33730" fontAlgn="base">
              <a:spcBef>
                <a:spcPct val="0"/>
              </a:spcBef>
              <a:spcAft>
                <a:spcPct val="0"/>
              </a:spcAft>
              <a:defRPr/>
            </a:pPr>
            <a:fld id="{E1B8E383-1819-4747-A479-19B3226E3DBC}" type="slidenum">
              <a:rPr lang="es-ES" smtClean="0">
                <a:solidFill>
                  <a:srgbClr val="FFFFFF"/>
                </a:solidFill>
              </a:rPr>
              <a:pPr defTabSz="433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07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21239" algn="ctr" rtl="0" fontAlgn="base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842478" algn="ctr" rtl="0" fontAlgn="base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263717" algn="ctr" rtl="0" fontAlgn="base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684956" algn="ctr" rtl="0" fontAlgn="base">
        <a:spcBef>
          <a:spcPct val="0"/>
        </a:spcBef>
        <a:spcAft>
          <a:spcPct val="0"/>
        </a:spcAft>
        <a:defRPr sz="4054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15930" indent="-3159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94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4514" indent="-263275" algn="l" rtl="0" eaLnBrk="0" fontAlgn="base" hangingPunct="0">
        <a:spcBef>
          <a:spcPct val="20000"/>
        </a:spcBef>
        <a:spcAft>
          <a:spcPct val="0"/>
        </a:spcAft>
        <a:buChar char="–"/>
        <a:defRPr sz="258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53098" indent="-2106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21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474336" indent="-210620" algn="l" rtl="0" eaLnBrk="0" fontAlgn="base" hangingPunct="0">
        <a:spcBef>
          <a:spcPct val="20000"/>
        </a:spcBef>
        <a:spcAft>
          <a:spcPct val="0"/>
        </a:spcAft>
        <a:buChar char="–"/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95576" indent="-21062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16815" indent="-2106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38054" indent="-2106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159294" indent="-2106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580533" indent="-2106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84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C"/>
      </a:defPPr>
      <a:lvl1pPr marL="0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1pPr>
      <a:lvl2pPr marL="421239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2pPr>
      <a:lvl3pPr marL="842478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263717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4pPr>
      <a:lvl5pPr marL="1684956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5pPr>
      <a:lvl6pPr marL="2106196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6pPr>
      <a:lvl7pPr marL="2527435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7pPr>
      <a:lvl8pPr marL="2948674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8pPr>
      <a:lvl9pPr marL="3369913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3730" eaLnBrk="0" fontAlgn="base" hangingPunct="0">
              <a:spcBef>
                <a:spcPct val="0"/>
              </a:spcBef>
              <a:spcAft>
                <a:spcPct val="0"/>
              </a:spcAft>
            </a:pPr>
            <a:fld id="{FDF4A987-8DE3-4EEE-85A6-FA029A31D810}" type="slidenum">
              <a:rPr lang="en-US" altLang="es-ES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 b="1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6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slow">
    <p:random/>
  </p:transition>
  <p:txStyles>
    <p:titleStyle>
      <a:lvl1pPr algn="l" defTabSz="842478" rtl="0" eaLnBrk="1" latinLnBrk="0" hangingPunct="1">
        <a:lnSpc>
          <a:spcPct val="90000"/>
        </a:lnSpc>
        <a:spcBef>
          <a:spcPct val="0"/>
        </a:spcBef>
        <a:buNone/>
        <a:defRPr sz="40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620" indent="-210620" algn="l" defTabSz="842478" rtl="0" eaLnBrk="1" latinLnBrk="0" hangingPunct="1">
        <a:lnSpc>
          <a:spcPct val="90000"/>
        </a:lnSpc>
        <a:spcBef>
          <a:spcPts val="921"/>
        </a:spcBef>
        <a:buFont typeface="Arial" panose="020B0604020202020204" pitchFamily="34" charset="0"/>
        <a:buChar char="•"/>
        <a:defRPr sz="2580" kern="1200">
          <a:solidFill>
            <a:schemeClr val="tx1"/>
          </a:solidFill>
          <a:latin typeface="+mn-lt"/>
          <a:ea typeface="+mn-ea"/>
          <a:cs typeface="+mn-cs"/>
        </a:defRPr>
      </a:lvl1pPr>
      <a:lvl2pPr marL="631859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2pPr>
      <a:lvl3pPr marL="1053098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74336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4pPr>
      <a:lvl5pPr marL="1895576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5pPr>
      <a:lvl6pPr marL="2316815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6pPr>
      <a:lvl7pPr marL="2738054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7pPr>
      <a:lvl8pPr marL="3159294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8pPr>
      <a:lvl9pPr marL="3580533" indent="-210620" algn="l" defTabSz="84247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1pPr>
      <a:lvl2pPr marL="421239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2pPr>
      <a:lvl3pPr marL="842478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263717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4pPr>
      <a:lvl5pPr marL="1684956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5pPr>
      <a:lvl6pPr marL="2106196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6pPr>
      <a:lvl7pPr marL="2527435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7pPr>
      <a:lvl8pPr marL="2948674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8pPr>
      <a:lvl9pPr marL="3369913" algn="l" defTabSz="842478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3720"/>
            <a:fld id="{F37DB801-4258-43F2-998D-1EE933C822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21/01/2025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372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3720"/>
            <a:fld id="{6E7EBD5F-8CA0-4737-8FD7-4B1BA8E9D7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88372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883720" rtl="0" eaLnBrk="1" latinLnBrk="0" hangingPunct="1">
        <a:lnSpc>
          <a:spcPct val="90000"/>
        </a:lnSpc>
        <a:spcBef>
          <a:spcPct val="0"/>
        </a:spcBef>
        <a:buNone/>
        <a:defRPr sz="4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30" indent="-220930" algn="l" defTabSz="883720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6" kern="1200">
          <a:solidFill>
            <a:schemeClr val="tx1"/>
          </a:solidFill>
          <a:latin typeface="+mn-lt"/>
          <a:ea typeface="+mn-ea"/>
          <a:cs typeface="+mn-cs"/>
        </a:defRPr>
      </a:lvl1pPr>
      <a:lvl2pPr marL="662790" indent="-220930" algn="l" defTabSz="883720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9" kern="1200">
          <a:solidFill>
            <a:schemeClr val="tx1"/>
          </a:solidFill>
          <a:latin typeface="+mn-lt"/>
          <a:ea typeface="+mn-ea"/>
          <a:cs typeface="+mn-cs"/>
        </a:defRPr>
      </a:lvl2pPr>
      <a:lvl3pPr marL="1104650" indent="-220930" algn="l" defTabSz="883720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3" kern="1200">
          <a:solidFill>
            <a:schemeClr val="tx1"/>
          </a:solidFill>
          <a:latin typeface="+mn-lt"/>
          <a:ea typeface="+mn-ea"/>
          <a:cs typeface="+mn-cs"/>
        </a:defRPr>
      </a:lvl3pPr>
      <a:lvl4pPr marL="1546511" indent="-220930" algn="l" defTabSz="883720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988371" indent="-220930" algn="l" defTabSz="883720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430231" indent="-220930" algn="l" defTabSz="883720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872091" indent="-220930" algn="l" defTabSz="883720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313952" indent="-220930" algn="l" defTabSz="883720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755812" indent="-220930" algn="l" defTabSz="883720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1pPr>
      <a:lvl2pPr marL="441860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2pPr>
      <a:lvl3pPr marL="883720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325580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767441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209301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651161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093021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534882" algn="l" defTabSz="883720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1DDDB88-432B-49B4-8205-A65247152F07}"/>
              </a:ext>
            </a:extLst>
          </p:cNvPr>
          <p:cNvSpPr txBox="1"/>
          <p:nvPr/>
        </p:nvSpPr>
        <p:spPr>
          <a:xfrm>
            <a:off x="608932" y="579946"/>
            <a:ext cx="10587228" cy="441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5618" dirty="0">
                <a:solidFill>
                  <a:prstClr val="white"/>
                </a:solidFill>
                <a:latin typeface="Arial" panose="020B0604020202020204" pitchFamily="34" charset="0"/>
              </a:rPr>
              <a:t>R</a:t>
            </a:r>
            <a:r>
              <a:rPr lang="en-US" sz="5618" dirty="0">
                <a:solidFill>
                  <a:prstClr val="white"/>
                </a:solidFill>
                <a:latin typeface="Arial"/>
              </a:rPr>
              <a:t>EACCIONES ADVERSAS A LOS MEDICAMENTOS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18" dirty="0">
                <a:solidFill>
                  <a:prstClr val="white"/>
                </a:solidFill>
                <a:latin typeface="Arial"/>
              </a:rPr>
              <a:t>y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618" dirty="0">
              <a:solidFill>
                <a:prstClr val="white"/>
              </a:solidFill>
              <a:latin typeface="Arial"/>
            </a:endParaRP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18" dirty="0">
                <a:solidFill>
                  <a:prstClr val="white"/>
                </a:solidFill>
                <a:latin typeface="Arial"/>
              </a:rPr>
              <a:t>FARMACOVIGILANCIA</a:t>
            </a:r>
            <a:endParaRPr lang="es-CU" sz="5618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051653-C028-4FE9-89D2-6B9792028D52}"/>
              </a:ext>
            </a:extLst>
          </p:cNvPr>
          <p:cNvSpPr txBox="1"/>
          <p:nvPr/>
        </p:nvSpPr>
        <p:spPr>
          <a:xfrm>
            <a:off x="2332434" y="5785626"/>
            <a:ext cx="7843694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2345" b="1" dirty="0">
                <a:solidFill>
                  <a:prstClr val="white"/>
                </a:solidFill>
                <a:latin typeface="Arial" panose="020B0604020202020204" pitchFamily="34" charset="0"/>
              </a:rPr>
              <a:t>FCM Salvador Allende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2345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2024-2025</a:t>
            </a:r>
            <a:endParaRPr lang="en-US" sz="2345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20004"/>
              </p:ext>
            </p:extLst>
          </p:nvPr>
        </p:nvGraphicFramePr>
        <p:xfrm>
          <a:off x="584543" y="1089758"/>
          <a:ext cx="4396690" cy="5029340"/>
        </p:xfrm>
        <a:graphic>
          <a:graphicData uri="http://schemas.openxmlformats.org/drawingml/2006/table">
            <a:tbl>
              <a:tblPr/>
              <a:tblGrid>
                <a:gridCol w="133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Grado de gravedad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Características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 banal, de poca importancia y corta duración, no afecta sustancialmente la vida del paciente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Moderada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 que motiva baja laboral, escolar o bien ingreso hospitalario.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Grave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 que amenaza directamente la vida del paciente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 que provoca la muerte del paciente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99" name="Text Box 87"/>
          <p:cNvSpPr txBox="1">
            <a:spLocks noChangeArrowheads="1"/>
          </p:cNvSpPr>
          <p:nvPr/>
        </p:nvSpPr>
        <p:spPr bwMode="auto">
          <a:xfrm>
            <a:off x="2782888" y="260350"/>
            <a:ext cx="6192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CLASIFICACIÓN DE LAS RAM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4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14750"/>
              </p:ext>
            </p:extLst>
          </p:nvPr>
        </p:nvGraphicFramePr>
        <p:xfrm>
          <a:off x="5342427" y="1089758"/>
          <a:ext cx="6253041" cy="5302071"/>
        </p:xfrm>
        <a:graphic>
          <a:graphicData uri="http://schemas.openxmlformats.org/drawingml/2006/table">
            <a:tbl>
              <a:tblPr/>
              <a:tblGrid>
                <a:gridCol w="154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aparición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Características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frecuentes</a:t>
                      </a: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producen con una frecuencia mayor o igual a 1 caso cada 10 pacientes que entran en contacto con el medicamento. Se expresa </a:t>
                      </a:r>
                      <a:r>
                        <a:rPr lang="es-EC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≥ 1/10)</a:t>
                      </a:r>
                      <a:r>
                        <a:rPr lang="es-EC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Frecuentes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producen con una frecuencia mayor o igual que 1/100 pero menor que 1/10. Se expresa (1/100 y &lt; 1/10)) </a:t>
                      </a: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Infrecuentes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producen con una frecuencia mayor o igual a 1/1.000 pero menor de 1/100. Se expresa ( ≥ 1/1.000 y &lt; 1/100).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Raras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producen con una frecuencia mayor o igual a 1/10.000 pero menor que 1/1.000. Se expresa ( ≥ 1/10.000 y &lt; 1/1.000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raras</a:t>
                      </a: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producen con una frecuencia menor de 1/10.000. Se expresa </a:t>
                      </a:r>
                      <a:r>
                        <a:rPr lang="es-EC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&lt;1/10.000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342427" y="6391829"/>
            <a:ext cx="301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*No conocida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31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2"/>
          <p:cNvGraphicFramePr>
            <a:graphicFrameLocks noGrp="1"/>
          </p:cNvGraphicFramePr>
          <p:nvPr>
            <p:extLst/>
          </p:nvPr>
        </p:nvGraphicFramePr>
        <p:xfrm>
          <a:off x="538585" y="654247"/>
          <a:ext cx="10833443" cy="5193005"/>
        </p:xfrm>
        <a:graphic>
          <a:graphicData uri="http://schemas.openxmlformats.org/drawingml/2006/table">
            <a:tbl>
              <a:tblPr/>
              <a:tblGrid>
                <a:gridCol w="361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Características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</a:t>
                      </a:r>
                      <a:r>
                        <a:rPr kumimoji="0" lang="es-E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Tipo </a:t>
                      </a:r>
                      <a:r>
                        <a:rPr kumimoji="0" lang="es-E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s-E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Relacionadas con el mecanismo de acción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relacionadas con el mecanismo de acción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63055"/>
                  </a:ext>
                </a:extLst>
              </a:tr>
              <a:tr h="342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Dosis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dependientes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Predecible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Comportamiento en presencia de daño hepático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renal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Aumenta la toxicidad dependiendo de la vía de eliminación y/o biotransformación del medicamento.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está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afectada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Incidencia y morbilidad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Frecuentes con alta morbilidad y baja mortalidad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Raras y más graves( a veces mortales)  que las tipo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Prevención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Ajuste de dosis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Evitar el uso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4665" marR="44665" marT="22336" marB="223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159"/>
          <p:cNvSpPr txBox="1">
            <a:spLocks noChangeArrowheads="1"/>
          </p:cNvSpPr>
          <p:nvPr/>
        </p:nvSpPr>
        <p:spPr bwMode="auto">
          <a:xfrm>
            <a:off x="2965557" y="157863"/>
            <a:ext cx="5311249" cy="36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759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CLASIFICACIÓN DE RAWLINS Y THOMPSON</a:t>
            </a:r>
            <a:endParaRPr lang="es-ES" sz="1759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160"/>
          <p:cNvSpPr txBox="1">
            <a:spLocks noChangeArrowheads="1"/>
          </p:cNvSpPr>
          <p:nvPr/>
        </p:nvSpPr>
        <p:spPr bwMode="auto">
          <a:xfrm>
            <a:off x="362717" y="5925762"/>
            <a:ext cx="11431392" cy="101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C" sz="1954" b="1" dirty="0">
                <a:solidFill>
                  <a:srgbClr val="FFFF00"/>
                </a:solidFill>
              </a:rPr>
              <a:t>Tipo C</a:t>
            </a:r>
            <a:r>
              <a:rPr lang="es-ES" altLang="es-EC" sz="1954" b="1" dirty="0">
                <a:solidFill>
                  <a:prstClr val="white"/>
                </a:solidFill>
              </a:rPr>
              <a:t>:</a:t>
            </a:r>
            <a:r>
              <a:rPr lang="es-ES" altLang="es-EC" sz="1954" dirty="0">
                <a:solidFill>
                  <a:prstClr val="white"/>
                </a:solidFill>
              </a:rPr>
              <a:t> Están asociadas con los tratamientos prolongados. Ej. Necrosis papilar renal por analgésicos.</a:t>
            </a:r>
          </a:p>
          <a:p>
            <a:pPr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C" sz="513" dirty="0">
              <a:solidFill>
                <a:prstClr val="white"/>
              </a:solidFill>
            </a:endParaRPr>
          </a:p>
          <a:p>
            <a:pPr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C" sz="1954" b="1" dirty="0">
                <a:solidFill>
                  <a:srgbClr val="FFFF00"/>
                </a:solidFill>
              </a:rPr>
              <a:t>Tipo D</a:t>
            </a:r>
            <a:r>
              <a:rPr lang="es-ES" altLang="es-EC" sz="1954" b="1" dirty="0">
                <a:solidFill>
                  <a:prstClr val="white"/>
                </a:solidFill>
              </a:rPr>
              <a:t>:</a:t>
            </a:r>
            <a:r>
              <a:rPr lang="es-ES" altLang="es-EC" sz="1954" dirty="0">
                <a:solidFill>
                  <a:prstClr val="white"/>
                </a:solidFill>
              </a:rPr>
              <a:t> </a:t>
            </a:r>
            <a:r>
              <a:rPr lang="es-ES" sz="1563" dirty="0">
                <a:solidFill>
                  <a:prstClr val="white"/>
                </a:solidFill>
              </a:rPr>
              <a:t>Se manifiestan tiempo después de la administración de un fármaco asociadas a </a:t>
            </a:r>
            <a:r>
              <a:rPr lang="es-ES" altLang="es-EC" sz="1563" dirty="0">
                <a:solidFill>
                  <a:prstClr val="white"/>
                </a:solidFill>
              </a:rPr>
              <a:t>mecanismos teratogénicos y carcinogénicos.</a:t>
            </a:r>
          </a:p>
        </p:txBody>
      </p:sp>
    </p:spTree>
    <p:extLst>
      <p:ext uri="{BB962C8B-B14F-4D97-AF65-F5344CB8AC3E}">
        <p14:creationId xmlns:p14="http://schemas.microsoft.com/office/powerpoint/2010/main" val="16078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60667" y="1437960"/>
            <a:ext cx="4994639" cy="48536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/>
            </a:pPr>
            <a:r>
              <a:rPr lang="es-ES" sz="2800" dirty="0">
                <a:solidFill>
                  <a:srgbClr val="FFFF99"/>
                </a:solidFill>
              </a:rPr>
              <a:t>    </a:t>
            </a: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HIPERSENSIBILIDAD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tabLst/>
            </a:pP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				 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/>
            </a:pP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     IDIOSINCRASIA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tabLst/>
            </a:pPr>
            <a:endParaRPr lang="es-ES" sz="2345" b="1" dirty="0">
              <a:solidFill>
                <a:prstClr val="white">
                  <a:lumMod val="85000"/>
                </a:prstClr>
              </a:solidFill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26" algn="l"/>
              </a:tabLst>
            </a:pP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      EFECTO COLATERAL	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26" algn="l"/>
              </a:tabLst>
            </a:pP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				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26" algn="l"/>
              </a:tabLst>
            </a:pP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      EFECTO TÓXICO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26" algn="l"/>
              </a:tabLst>
            </a:pPr>
            <a:endParaRPr lang="es-ES" sz="2345" b="1" dirty="0">
              <a:solidFill>
                <a:prstClr val="white">
                  <a:lumMod val="85000"/>
                </a:prstClr>
              </a:solidFill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26" algn="l"/>
              </a:tabLst>
            </a:pPr>
            <a:r>
              <a:rPr lang="es-ES" sz="2345" dirty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  </a:t>
            </a:r>
            <a:r>
              <a:rPr lang="es-ES" sz="2345" dirty="0">
                <a:solidFill>
                  <a:prstClr val="white">
                    <a:lumMod val="85000"/>
                  </a:prstClr>
                </a:solidFill>
              </a:rPr>
              <a:t>   </a:t>
            </a: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EFECTO PARADÓJICO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tabLst>
                <a:tab pos="457226" algn="l"/>
              </a:tabLst>
            </a:pPr>
            <a:endParaRPr lang="es-ES" sz="2345" b="1" dirty="0">
              <a:solidFill>
                <a:prstClr val="white">
                  <a:lumMod val="85000"/>
                </a:prstClr>
              </a:solidFill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26" algn="l"/>
              </a:tabLst>
            </a:pP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      EFECTO REBOTE 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26" algn="l"/>
              </a:tabLst>
            </a:pPr>
            <a:r>
              <a:rPr lang="es-ES" sz="2345" b="1" dirty="0">
                <a:solidFill>
                  <a:prstClr val="white">
                    <a:lumMod val="85000"/>
                  </a:prstClr>
                </a:solidFill>
              </a:rPr>
              <a:t>      EFECTO TERATOGÉNICO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26" algn="l"/>
              </a:tabLst>
            </a:pPr>
            <a:endParaRPr lang="es-ES" sz="2345" b="1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260351"/>
            <a:ext cx="9144000" cy="9541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52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99"/>
                </a:solidFill>
                <a:latin typeface="Arial" panose="020B0604020202020204" pitchFamily="34" charset="0"/>
              </a:rPr>
              <a:t>CLASIFICACIÓN SEGÚN </a:t>
            </a:r>
          </a:p>
          <a:p>
            <a:pPr algn="ctr" defTabSz="914452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99"/>
                </a:solidFill>
                <a:latin typeface="Arial" panose="020B0604020202020204" pitchFamily="34" charset="0"/>
              </a:rPr>
              <a:t>MECANISMO DE PRODUCCIÓN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01521" y="1459283"/>
            <a:ext cx="4923735" cy="503407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b="1" dirty="0">
                <a:solidFill>
                  <a:srgbClr val="FFFF99"/>
                </a:solidFill>
                <a:latin typeface="Arial" panose="020B0604020202020204" pitchFamily="34" charset="0"/>
              </a:rPr>
              <a:t>  </a:t>
            </a:r>
            <a:r>
              <a:rPr lang="es-ES" sz="1954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TAQUIFILAXIA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" sz="1954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954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   TOLERANCIA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" sz="1954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954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   DEPENDENCIA Y SINDROME DE ABSTINENCIA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1954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954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   RESISTENCIA O INMUNIDAD MEDICAMENTOSA 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1954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954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   INTOLERANCIA </a:t>
            </a:r>
            <a:r>
              <a:rPr lang="es-ES" sz="879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(HIPERSUSCEPTIBILIDAD)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" sz="1954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954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   REACCIÓN DE HERXHEIMER</a:t>
            </a:r>
          </a:p>
          <a:p>
            <a:pPr defTabSz="914452" fontAlgn="base">
              <a:spcBef>
                <a:spcPct val="0"/>
              </a:spcBef>
              <a:spcAft>
                <a:spcPct val="0"/>
              </a:spcAft>
            </a:pPr>
            <a:endParaRPr lang="es-ES" sz="1954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</a:endParaRPr>
          </a:p>
          <a:p>
            <a:pPr defTabSz="91445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954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   INTERACCIÓN FÁRMACO-INFECCIÓN VIRAL</a:t>
            </a:r>
          </a:p>
        </p:txBody>
      </p:sp>
    </p:spTree>
    <p:extLst>
      <p:ext uri="{BB962C8B-B14F-4D97-AF65-F5344CB8AC3E}">
        <p14:creationId xmlns:p14="http://schemas.microsoft.com/office/powerpoint/2010/main" val="40752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6" name="Text Box 292"/>
          <p:cNvSpPr txBox="1">
            <a:spLocks noChangeArrowheads="1"/>
          </p:cNvSpPr>
          <p:nvPr/>
        </p:nvSpPr>
        <p:spPr bwMode="auto">
          <a:xfrm>
            <a:off x="1992314" y="260351"/>
            <a:ext cx="9312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HIPERSENSIBIDAD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9973" y="896507"/>
            <a:ext cx="10657575" cy="753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r>
              <a:rPr lang="es-ES" sz="2149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Respuesta 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inusual tras la administración de un medicamento después de que el paciente se ha puesto en contacto con este </a:t>
            </a:r>
            <a:r>
              <a:rPr lang="es-ES" sz="2149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 una o más ocasiones anteriores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2149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2" y="1690175"/>
            <a:ext cx="2259085" cy="16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814001" y="3739884"/>
            <a:ext cx="235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dirty="0">
                <a:solidFill>
                  <a:srgbClr val="FFFF00"/>
                </a:solidFill>
              </a:rPr>
              <a:t>URTICARIA </a:t>
            </a:r>
          </a:p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dirty="0">
                <a:solidFill>
                  <a:srgbClr val="FFFF00"/>
                </a:solidFill>
              </a:rPr>
              <a:t>por Penicilina G</a:t>
            </a:r>
            <a:endParaRPr lang="es-EC" altLang="es-ES" sz="1800" dirty="0">
              <a:solidFill>
                <a:srgbClr val="FFFF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42" y="1690174"/>
            <a:ext cx="2181759" cy="187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3172529" y="3642432"/>
            <a:ext cx="2879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dirty="0">
                <a:solidFill>
                  <a:srgbClr val="FFFF00"/>
                </a:solidFill>
              </a:rPr>
              <a:t>Exantema </a:t>
            </a:r>
          </a:p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dirty="0" err="1">
                <a:solidFill>
                  <a:srgbClr val="FFFF00"/>
                </a:solidFill>
              </a:rPr>
              <a:t>maculopapular</a:t>
            </a:r>
            <a:r>
              <a:rPr lang="es-ES" altLang="es-ES" sz="1800" dirty="0">
                <a:solidFill>
                  <a:srgbClr val="FFFF00"/>
                </a:solidFill>
              </a:rPr>
              <a:t> por amoxicilina</a:t>
            </a:r>
            <a:endParaRPr lang="es-EC" altLang="es-ES" sz="1800" dirty="0">
              <a:solidFill>
                <a:srgbClr val="FFFF00"/>
              </a:solidFill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5636167" y="3655984"/>
            <a:ext cx="2733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dirty="0">
                <a:solidFill>
                  <a:srgbClr val="FFFF00"/>
                </a:solidFill>
              </a:rPr>
              <a:t>EDEMA DE LA GLOTIS</a:t>
            </a:r>
            <a:endParaRPr lang="es-EC" altLang="es-ES" sz="1800" dirty="0">
              <a:solidFill>
                <a:srgbClr val="FFFF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15" y="1872619"/>
            <a:ext cx="2113685" cy="168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1782758"/>
            <a:ext cx="2466109" cy="18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8417724" y="3717273"/>
            <a:ext cx="3133071" cy="3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954" dirty="0">
                <a:solidFill>
                  <a:srgbClr val="FFFF00"/>
                </a:solidFill>
              </a:rPr>
              <a:t>SHOCK  ANAFILÁCTICO</a:t>
            </a:r>
            <a:endParaRPr lang="es-EC" altLang="es-ES" sz="1954" dirty="0">
              <a:solidFill>
                <a:srgbClr val="FFFF00"/>
              </a:solidFill>
            </a:endParaRPr>
          </a:p>
        </p:txBody>
      </p:sp>
      <p:sp>
        <p:nvSpPr>
          <p:cNvPr id="13" name="CuadroTexto 1"/>
          <p:cNvSpPr txBox="1">
            <a:spLocks noChangeArrowheads="1"/>
          </p:cNvSpPr>
          <p:nvPr/>
        </p:nvSpPr>
        <p:spPr bwMode="auto">
          <a:xfrm>
            <a:off x="397891" y="4586150"/>
            <a:ext cx="6858835" cy="2169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S" sz="1800" dirty="0">
                <a:solidFill>
                  <a:srgbClr val="060606"/>
                </a:solidFill>
              </a:rPr>
              <a:t> - Tienen una </a:t>
            </a:r>
            <a:r>
              <a:rPr lang="es-EC" altLang="es-ES" sz="1800" b="1" dirty="0">
                <a:solidFill>
                  <a:srgbClr val="060606"/>
                </a:solidFill>
              </a:rPr>
              <a:t>base inmunológica</a:t>
            </a:r>
            <a:r>
              <a:rPr lang="es-EC" altLang="es-ES" sz="1800" dirty="0">
                <a:solidFill>
                  <a:srgbClr val="060606"/>
                </a:solidFill>
              </a:rPr>
              <a:t>, ya que se produce por una </a:t>
            </a:r>
            <a:r>
              <a:rPr lang="es-EC" altLang="es-ES" sz="1800" b="1" dirty="0">
                <a:solidFill>
                  <a:srgbClr val="060606"/>
                </a:solidFill>
              </a:rPr>
              <a:t>reacción antígeno anticuerpo. </a:t>
            </a:r>
          </a:p>
          <a:p>
            <a:pPr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S" sz="1800" dirty="0">
                <a:solidFill>
                  <a:srgbClr val="060606"/>
                </a:solidFill>
              </a:rPr>
              <a:t> - La mayor parte de los medicamentos son sustancias de bajo peso molecular, que actúan como </a:t>
            </a:r>
            <a:r>
              <a:rPr lang="es-EC" altLang="es-ES" sz="1800" dirty="0" err="1">
                <a:solidFill>
                  <a:srgbClr val="060606"/>
                </a:solidFill>
              </a:rPr>
              <a:t>haptenos</a:t>
            </a:r>
            <a:r>
              <a:rPr lang="es-EC" altLang="es-ES" sz="1800" dirty="0">
                <a:solidFill>
                  <a:srgbClr val="060606"/>
                </a:solidFill>
              </a:rPr>
              <a:t> y se combinan con macromoléculas </a:t>
            </a:r>
            <a:r>
              <a:rPr lang="es-ES" altLang="es-ES" sz="1800" dirty="0">
                <a:solidFill>
                  <a:srgbClr val="060606"/>
                </a:solidFill>
              </a:rPr>
              <a:t>endógenas provocando este tipo de reacción.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052811" y="4794390"/>
            <a:ext cx="2753734" cy="159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1954" b="1" dirty="0">
                <a:solidFill>
                  <a:srgbClr val="FFFF00"/>
                </a:solidFill>
                <a:latin typeface="Arial" panose="020B0604020202020204" pitchFamily="34" charset="0"/>
              </a:rPr>
              <a:t>Tto: 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1954" b="1" dirty="0">
                <a:solidFill>
                  <a:srgbClr val="FFFF00"/>
                </a:solidFill>
                <a:latin typeface="Arial" panose="020B0604020202020204" pitchFamily="34" charset="0"/>
              </a:rPr>
              <a:t>ADRENALINA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1954" b="1" dirty="0">
                <a:solidFill>
                  <a:srgbClr val="FFFF00"/>
                </a:solidFill>
                <a:latin typeface="Arial" panose="020B0604020202020204" pitchFamily="34" charset="0"/>
              </a:rPr>
              <a:t>(RAM graves)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1954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-</a:t>
            </a:r>
            <a:r>
              <a:rPr lang="es-CU" sz="1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ANTIHISTAMÍNICOS H1</a:t>
            </a:r>
            <a:endParaRPr lang="es-CU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1954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-ESTEROIDES</a:t>
            </a:r>
            <a:endParaRPr lang="en-US" sz="1954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064" y="509598"/>
            <a:ext cx="11255525" cy="794562"/>
          </a:xfr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s-ES" sz="3517" b="1" dirty="0">
                <a:solidFill>
                  <a:schemeClr val="bg1"/>
                </a:solidFill>
              </a:rPr>
              <a:t>Tipos de reacciones de Hipersensibilidad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21457"/>
              </p:ext>
            </p:extLst>
          </p:nvPr>
        </p:nvGraphicFramePr>
        <p:xfrm>
          <a:off x="1088203" y="1732335"/>
          <a:ext cx="10005515" cy="405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34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078" y="277814"/>
            <a:ext cx="10603845" cy="759388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690" dirty="0">
                <a:solidFill>
                  <a:srgbClr val="060606"/>
                </a:solidFill>
                <a:effectLst/>
              </a:rPr>
              <a:t>Hipersensibilidad Tipo I</a:t>
            </a:r>
            <a:endParaRPr lang="es-ES" dirty="0">
              <a:solidFill>
                <a:srgbClr val="06060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8932" y="1420813"/>
            <a:ext cx="11150004" cy="4997936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s-ES" sz="2149" b="1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ES" sz="2149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49" b="1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desencadenan de forma inmediata</a:t>
            </a:r>
            <a:r>
              <a:rPr lang="es-ES" sz="2149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rápidamente después de la exposición al antígeno ( Fármaco) al cual el individuo ha sido sensibilizado. 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endParaRPr lang="es-ES" sz="2149" dirty="0">
              <a:solidFill>
                <a:srgbClr val="06060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s-ES" sz="2149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149" b="1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antígeno se une a moléculas </a:t>
            </a:r>
            <a:r>
              <a:rPr lang="es-ES" sz="2149" b="1" dirty="0" err="1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r>
              <a:rPr lang="es-ES" sz="2149" b="1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ES" sz="2149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ligada a su vez a los mastocitos tisulares y a los basófilos sanguíneos, lo cual desencadena la síntesis y liberación de mediadores químicos que causan una </a:t>
            </a:r>
            <a:r>
              <a:rPr lang="es-ES" sz="2149" b="1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 inflamatoria, vasodilatación y edema.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endParaRPr lang="es-ES" sz="2149" dirty="0">
              <a:solidFill>
                <a:srgbClr val="06060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s-ES" sz="2149" b="1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Manifestaciones clínicas</a:t>
            </a:r>
            <a:r>
              <a:rPr lang="es-ES" sz="2149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149" b="1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Urticaria, dermatitis atópica </a:t>
            </a:r>
            <a:r>
              <a:rPr lang="es-ES" sz="2149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nivel de piel; rinitis alérgica y </a:t>
            </a:r>
            <a:r>
              <a:rPr lang="es-ES" sz="2149" b="1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asma</a:t>
            </a:r>
            <a:r>
              <a:rPr lang="es-ES" sz="2149" dirty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en sistema respiratorio; choque anafiláctico y algunos casos de </a:t>
            </a:r>
            <a:r>
              <a:rPr lang="es-ES" sz="2149" b="1" dirty="0" err="1" smtClean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r>
              <a:rPr lang="es-ES" sz="2149" dirty="0" smtClean="0">
                <a:solidFill>
                  <a:srgbClr val="06060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149" dirty="0">
              <a:solidFill>
                <a:srgbClr val="060606"/>
              </a:solidFill>
              <a:effectLst/>
            </a:endParaRPr>
          </a:p>
          <a:p>
            <a:endParaRPr lang="es-ES" sz="2149" dirty="0">
              <a:solidFill>
                <a:srgbClr val="060606"/>
              </a:solidFill>
            </a:endParaRPr>
          </a:p>
          <a:p>
            <a:endParaRPr lang="es-ES" sz="2149" dirty="0">
              <a:solidFill>
                <a:srgbClr val="060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078" y="277814"/>
            <a:ext cx="10603845" cy="689041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690" dirty="0">
                <a:solidFill>
                  <a:schemeClr val="bg1"/>
                </a:solidFill>
                <a:effectLst/>
              </a:rPr>
              <a:t>Hipersensibilidad Tipo II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9279" y="1177895"/>
            <a:ext cx="11114831" cy="54518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Ocurre a los minutos u horas de administrado el fármaco, generalmente a nivel de las células del sistema circulatorio.</a:t>
            </a:r>
          </a:p>
          <a:p>
            <a:pPr marL="35662" indent="0">
              <a:lnSpc>
                <a:spcPct val="150000"/>
              </a:lnSpc>
              <a:buNone/>
            </a:pP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Ejemplos 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respuestas alérgicas de tipo II: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E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hemolítica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autoinmune inducida por penicilinas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púrpura </a:t>
            </a:r>
            <a:r>
              <a:rPr lang="es-E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trombocitopénica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inducida por </a:t>
            </a:r>
            <a:r>
              <a:rPr lang="es-E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quinidina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(antipalúdico y </a:t>
            </a:r>
            <a:r>
              <a:rPr lang="es-E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antiarrítmico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granulocitopenia</a:t>
            </a:r>
            <a:r>
              <a:rPr lang="es-E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inducida por sulfonamida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agranulocitosis</a:t>
            </a:r>
            <a:r>
              <a:rPr lang="es-E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dipirona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entre otras. </a:t>
            </a:r>
            <a:endParaRPr lang="es-ES" sz="28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662" indent="0">
              <a:lnSpc>
                <a:spcPct val="150000"/>
              </a:lnSpc>
              <a:buNone/>
            </a:pPr>
            <a:endParaRPr lang="es-E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Suelen desaparecer dentro de varios meses, después de la eliminación del fármaco. </a:t>
            </a:r>
          </a:p>
          <a:p>
            <a:pPr marL="0" indent="0">
              <a:lnSpc>
                <a:spcPct val="150000"/>
              </a:lnSpc>
              <a:buNone/>
            </a:pPr>
            <a:endParaRPr lang="es-ES" sz="2149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078" y="685466"/>
            <a:ext cx="10603845" cy="735347"/>
          </a:xfrm>
          <a:solidFill>
            <a:schemeClr val="tx1"/>
          </a:solidFill>
        </p:spPr>
        <p:txBody>
          <a:bodyPr/>
          <a:lstStyle/>
          <a:p>
            <a:r>
              <a:rPr lang="es-ES" dirty="0" smtClean="0">
                <a:solidFill>
                  <a:srgbClr val="060606"/>
                </a:solidFill>
              </a:rPr>
              <a:t>Hipersensibilidad Tipo III o de Arthus</a:t>
            </a:r>
            <a:endParaRPr lang="es-ES" dirty="0">
              <a:solidFill>
                <a:srgbClr val="06060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11161042" cy="508634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dirty="0">
                <a:effectLst/>
              </a:rPr>
              <a:t> </a:t>
            </a: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Reacciones mediadas de forma </a:t>
            </a:r>
            <a:r>
              <a:rPr lang="es-ES" sz="44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predominante por IgG</a:t>
            </a: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s-ES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El mecanismo implica la </a:t>
            </a:r>
            <a:r>
              <a:rPr lang="es-ES" sz="44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generación de complejos antígeno-anticuerpo </a:t>
            </a: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producen una </a:t>
            </a:r>
            <a:r>
              <a:rPr lang="es-ES" sz="44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 inflamatoria destructiva </a:t>
            </a: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(enfermedad del suero) por activación del complemento ( en un inicio no se activa) o unión y activación a células inmunitarias( linfocitos T)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s-ES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Varios fármacos, por ejemplo, </a:t>
            </a:r>
            <a:r>
              <a:rPr lang="es-ES" sz="44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penicilinas</a:t>
            </a: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44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cefalosporinas</a:t>
            </a: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44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sulfamidas</a:t>
            </a: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pueden inducir reacciones similares a la enfermedad del suero. </a:t>
            </a:r>
            <a:endParaRPr lang="es-ES" sz="4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s-ES" sz="4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Ocurre cuando el medicamento permanece en la circulación por un tiempo prolongado. </a:t>
            </a: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078" y="277814"/>
            <a:ext cx="10603845" cy="583520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3908" dirty="0">
                <a:solidFill>
                  <a:srgbClr val="060606"/>
                </a:solidFill>
                <a:effectLst/>
              </a:rPr>
              <a:t>Hipersensibilidad Tipo IV </a:t>
            </a:r>
            <a:r>
              <a:rPr lang="es-ES" sz="2345" dirty="0">
                <a:solidFill>
                  <a:srgbClr val="060606"/>
                </a:solidFill>
                <a:effectLst/>
              </a:rPr>
              <a:t>(retardada)</a:t>
            </a:r>
            <a:endParaRPr lang="es-ES" sz="2345" dirty="0">
              <a:solidFill>
                <a:srgbClr val="06060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4078" y="1072374"/>
            <a:ext cx="10950247" cy="538154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25400"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s-ES" sz="2638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Reacciones </a:t>
            </a:r>
            <a:r>
              <a:rPr lang="es-ES" sz="2638" b="1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mediadas por linfocitos T sensibilizados y macrófagos</a:t>
            </a:r>
            <a:r>
              <a:rPr lang="es-ES" sz="2638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638" b="1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incluye anticuerpos</a:t>
            </a:r>
            <a:r>
              <a:rPr lang="es-ES" sz="2638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s-ES" sz="2638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s-ES" sz="2638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células sensibilizadas entran en contacto con el antígeno y causan una reacción inflamatoria (</a:t>
            </a:r>
            <a:r>
              <a:rPr lang="es-ES" sz="2638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linfoquinas</a:t>
            </a:r>
            <a:r>
              <a:rPr lang="es-ES" sz="2638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neutrófilos y macrófagos). 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s-ES" sz="2638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s-ES" sz="2638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  <a:r>
              <a:rPr lang="es-ES" sz="2638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Dermatitis atópica</a:t>
            </a:r>
            <a:endParaRPr lang="es-ES" sz="2638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5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83512" y="508666"/>
            <a:ext cx="10332776" cy="355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668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149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IDIOSINCRASIA: </a:t>
            </a:r>
          </a:p>
          <a:p>
            <a:pPr algn="just" defTabSz="44668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638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Respuesta </a:t>
            </a:r>
            <a:r>
              <a:rPr lang="es-ES" sz="2638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atípica</a:t>
            </a:r>
            <a:r>
              <a:rPr lang="es-ES" sz="26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 una droga, utilizada en </a:t>
            </a:r>
            <a:r>
              <a:rPr lang="es-ES" sz="2638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dosis apropiada</a:t>
            </a:r>
            <a:r>
              <a:rPr lang="es-ES" sz="26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bien tolerada por la mayoría de los que lo reciben, que se presenta cuando el medicamento se administra </a:t>
            </a:r>
            <a:r>
              <a:rPr lang="es-ES" sz="2638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primera vez </a:t>
            </a:r>
            <a:r>
              <a:rPr lang="es-ES" sz="26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un paciente. Tiene una </a:t>
            </a:r>
            <a:r>
              <a:rPr lang="es-ES" sz="2638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base genética</a:t>
            </a:r>
            <a:r>
              <a:rPr lang="es-ES" sz="26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Puede deberse a  </a:t>
            </a:r>
            <a:r>
              <a:rPr lang="es-ES" sz="2638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polimorfismos genéticos </a:t>
            </a:r>
            <a:r>
              <a:rPr lang="es-ES" sz="26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" sz="2638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deficiencias enzimáticas</a:t>
            </a:r>
            <a:endParaRPr lang="es-ES" sz="2638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87" y="434551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2"/>
          <p:cNvSpPr txBox="1">
            <a:spLocks noChangeArrowheads="1"/>
          </p:cNvSpPr>
          <p:nvPr/>
        </p:nvSpPr>
        <p:spPr bwMode="auto">
          <a:xfrm>
            <a:off x="6408640" y="3862800"/>
            <a:ext cx="5630960" cy="169642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S" sz="2149" b="1" dirty="0">
                <a:solidFill>
                  <a:srgbClr val="FFFF00"/>
                </a:solidFill>
              </a:rPr>
              <a:t>     </a:t>
            </a:r>
            <a:r>
              <a:rPr lang="es-EC" altLang="es-ES" sz="1600" b="1" dirty="0">
                <a:solidFill>
                  <a:srgbClr val="FFFF00"/>
                </a:solidFill>
              </a:rPr>
              <a:t>ANEMIA HEMOLÍTICA GRAVE:  </a:t>
            </a:r>
          </a:p>
          <a:p>
            <a:pPr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S" sz="1600" dirty="0">
                <a:solidFill>
                  <a:prstClr val="white"/>
                </a:solidFill>
              </a:rPr>
              <a:t>se debe a déficit de </a:t>
            </a:r>
            <a:r>
              <a:rPr lang="es-EC" altLang="es-ES" sz="1600" b="1" dirty="0">
                <a:solidFill>
                  <a:srgbClr val="FFFF00"/>
                </a:solidFill>
              </a:rPr>
              <a:t>glucosa-</a:t>
            </a:r>
            <a:r>
              <a:rPr lang="es-ES" altLang="es-ES" sz="1600" b="1" dirty="0">
                <a:solidFill>
                  <a:srgbClr val="FFFF00"/>
                </a:solidFill>
              </a:rPr>
              <a:t>6- </a:t>
            </a:r>
            <a:r>
              <a:rPr lang="es-ES" altLang="es-ES" sz="1600" b="1" dirty="0" err="1">
                <a:solidFill>
                  <a:srgbClr val="FFFF00"/>
                </a:solidFill>
              </a:rPr>
              <a:t>fosfatodeshidrogenasa</a:t>
            </a:r>
            <a:r>
              <a:rPr lang="es-ES" altLang="es-ES" sz="1600" dirty="0">
                <a:solidFill>
                  <a:prstClr val="white"/>
                </a:solidFill>
              </a:rPr>
              <a:t> en los eritrocitos.</a:t>
            </a:r>
            <a:r>
              <a:rPr lang="es-EC" altLang="es-ES" sz="1600" dirty="0">
                <a:solidFill>
                  <a:prstClr val="white"/>
                </a:solidFill>
              </a:rPr>
              <a:t> Se ve en varones de raza negra (∼ 10%) cuando reciben </a:t>
            </a:r>
            <a:r>
              <a:rPr lang="es-EC" altLang="es-ES" sz="1600" b="1" dirty="0" err="1">
                <a:solidFill>
                  <a:srgbClr val="FFFF00"/>
                </a:solidFill>
              </a:rPr>
              <a:t>primaquina</a:t>
            </a:r>
            <a:r>
              <a:rPr lang="es-EC" altLang="es-ES" sz="1600" b="1" dirty="0">
                <a:solidFill>
                  <a:srgbClr val="FFFF00"/>
                </a:solidFill>
              </a:rPr>
              <a:t> </a:t>
            </a:r>
            <a:r>
              <a:rPr lang="es-EC" altLang="es-ES" sz="1600" dirty="0">
                <a:solidFill>
                  <a:prstClr val="white"/>
                </a:solidFill>
              </a:rPr>
              <a:t>como antipalúdico. </a:t>
            </a:r>
            <a:endParaRPr lang="es-ES" altLang="es-E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uadroTexto 1"/>
          <p:cNvSpPr txBox="1">
            <a:spLocks noChangeArrowheads="1"/>
          </p:cNvSpPr>
          <p:nvPr/>
        </p:nvSpPr>
        <p:spPr bwMode="auto">
          <a:xfrm>
            <a:off x="890320" y="446774"/>
            <a:ext cx="568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800" b="1" dirty="0">
                <a:solidFill>
                  <a:srgbClr val="FFFF00"/>
                </a:solidFill>
              </a:rPr>
              <a:t>Objetivos:</a:t>
            </a:r>
          </a:p>
        </p:txBody>
      </p:sp>
      <p:sp>
        <p:nvSpPr>
          <p:cNvPr id="32771" name="CuadroTexto 2"/>
          <p:cNvSpPr txBox="1">
            <a:spLocks noChangeArrowheads="1"/>
          </p:cNvSpPr>
          <p:nvPr/>
        </p:nvSpPr>
        <p:spPr bwMode="auto">
          <a:xfrm>
            <a:off x="538275" y="1052826"/>
            <a:ext cx="1143139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9589" indent="-139589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s-ES" sz="2800" dirty="0">
                <a:solidFill>
                  <a:prstClr val="white"/>
                </a:solidFill>
              </a:rPr>
              <a:t>Conocer la definición de RAM.</a:t>
            </a:r>
          </a:p>
          <a:p>
            <a:pPr marL="139589" indent="-139589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s-ES" sz="2800" dirty="0">
                <a:solidFill>
                  <a:prstClr val="white"/>
                </a:solidFill>
              </a:rPr>
              <a:t>Clasificar a las RAM.</a:t>
            </a:r>
          </a:p>
          <a:p>
            <a:pPr marL="139589" indent="-139589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s-ES" sz="2800" dirty="0">
                <a:solidFill>
                  <a:prstClr val="white"/>
                </a:solidFill>
              </a:rPr>
              <a:t>Conocer los métodos de la farmacovigilancia.</a:t>
            </a:r>
          </a:p>
          <a:p>
            <a:pPr marL="139589" indent="-139589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s-ES" sz="2800" dirty="0">
                <a:solidFill>
                  <a:prstClr val="white"/>
                </a:solidFill>
              </a:rPr>
              <a:t>Identificar los principales  sustancias con riesgo de dependencia.</a:t>
            </a:r>
          </a:p>
          <a:p>
            <a:pPr marL="139589" indent="-139589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s-ES" altLang="es-ES" sz="2800" dirty="0">
              <a:solidFill>
                <a:prstClr val="white"/>
              </a:solidFill>
            </a:endParaRPr>
          </a:p>
        </p:txBody>
      </p: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-305580" y="4589726"/>
            <a:ext cx="712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400" b="1" dirty="0">
                <a:solidFill>
                  <a:srgbClr val="FFFF00"/>
                </a:solidFill>
              </a:rPr>
              <a:t>BIBLIOGRAFÍA RECOMENDADA: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38585" y="5264273"/>
            <a:ext cx="10587228" cy="129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6" indent="-457226" defTabSz="44668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954" dirty="0">
                <a:solidFill>
                  <a:prstClr val="white"/>
                </a:solidFill>
                <a:latin typeface="Arial" panose="020B0604020202020204" pitchFamily="34" charset="0"/>
              </a:rPr>
              <a:t>Farmacología General- Morón-Levy. </a:t>
            </a:r>
            <a:r>
              <a:rPr lang="es-ES" sz="1954" dirty="0" err="1">
                <a:solidFill>
                  <a:prstClr val="white"/>
                </a:solidFill>
                <a:latin typeface="Arial" panose="020B0604020202020204" pitchFamily="34" charset="0"/>
              </a:rPr>
              <a:t>Cap</a:t>
            </a:r>
            <a:r>
              <a:rPr lang="es-ES" sz="1954" dirty="0">
                <a:solidFill>
                  <a:prstClr val="white"/>
                </a:solidFill>
                <a:latin typeface="Arial" panose="020B0604020202020204" pitchFamily="34" charset="0"/>
              </a:rPr>
              <a:t> 8 y 9</a:t>
            </a:r>
          </a:p>
          <a:p>
            <a:pPr marL="457226" indent="-457226" defTabSz="44668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954" dirty="0" err="1">
                <a:solidFill>
                  <a:prstClr val="white"/>
                </a:solidFill>
                <a:latin typeface="Arial" panose="020B0604020202020204" pitchFamily="34" charset="0"/>
              </a:rPr>
              <a:t>Goodman</a:t>
            </a:r>
            <a:r>
              <a:rPr lang="es-ES" sz="1954" dirty="0">
                <a:solidFill>
                  <a:prstClr val="white"/>
                </a:solidFill>
                <a:latin typeface="Arial" panose="020B0604020202020204" pitchFamily="34" charset="0"/>
              </a:rPr>
              <a:t> y </a:t>
            </a:r>
            <a:r>
              <a:rPr lang="es-ES" sz="1954" dirty="0" err="1">
                <a:solidFill>
                  <a:prstClr val="white"/>
                </a:solidFill>
                <a:latin typeface="Arial" panose="020B0604020202020204" pitchFamily="34" charset="0"/>
              </a:rPr>
              <a:t>Gilman</a:t>
            </a:r>
            <a:r>
              <a:rPr lang="es-ES" sz="1954" dirty="0">
                <a:solidFill>
                  <a:prstClr val="white"/>
                </a:solidFill>
                <a:latin typeface="Arial" panose="020B0604020202020204" pitchFamily="34" charset="0"/>
              </a:rPr>
              <a:t>: Las Bases Farmacológicas de la Terapéutica. Sección I </a:t>
            </a:r>
            <a:r>
              <a:rPr lang="es-ES" sz="1954" dirty="0" err="1">
                <a:solidFill>
                  <a:prstClr val="white"/>
                </a:solidFill>
                <a:latin typeface="Arial" panose="020B0604020202020204" pitchFamily="34" charset="0"/>
              </a:rPr>
              <a:t>Cap</a:t>
            </a:r>
            <a:r>
              <a:rPr lang="es-ES" sz="1954" dirty="0">
                <a:solidFill>
                  <a:prstClr val="white"/>
                </a:solidFill>
                <a:latin typeface="Arial" panose="020B0604020202020204" pitchFamily="34" charset="0"/>
              </a:rPr>
              <a:t> 4</a:t>
            </a:r>
          </a:p>
          <a:p>
            <a:pPr marL="457226" indent="-457226" defTabSz="44668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954" dirty="0">
                <a:solidFill>
                  <a:prstClr val="white"/>
                </a:solidFill>
                <a:latin typeface="Arial" panose="020B0604020202020204" pitchFamily="34" charset="0"/>
              </a:rPr>
              <a:t>Farmacología Humana. Jesús Flórez. </a:t>
            </a:r>
            <a:r>
              <a:rPr lang="es-ES" sz="1954" dirty="0" err="1">
                <a:solidFill>
                  <a:prstClr val="white"/>
                </a:solidFill>
                <a:latin typeface="Arial" panose="020B0604020202020204" pitchFamily="34" charset="0"/>
              </a:rPr>
              <a:t>Cap</a:t>
            </a:r>
            <a:r>
              <a:rPr lang="es-ES" sz="1954" dirty="0">
                <a:solidFill>
                  <a:prstClr val="white"/>
                </a:solidFill>
                <a:latin typeface="Arial" panose="020B0604020202020204" pitchFamily="34" charset="0"/>
              </a:rPr>
              <a:t> 7</a:t>
            </a:r>
          </a:p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954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4681" y="394520"/>
            <a:ext cx="10341013" cy="158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68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149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EFECTO COLATERAL: 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Depende del mecanismo de acción del medicamento, aparece </a:t>
            </a:r>
            <a:r>
              <a:rPr lang="es-ES" sz="2149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casi siempre 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que es administrado y la intensidad es dependiente de la dosis. </a:t>
            </a:r>
            <a:r>
              <a:rPr lang="es-EC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 general no son peligrosas para la vida del paciente.</a:t>
            </a:r>
            <a:endParaRPr lang="es-ES" sz="214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2593975" y="4745038"/>
            <a:ext cx="215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>
                <a:solidFill>
                  <a:srgbClr val="FFFF00"/>
                </a:solidFill>
              </a:rPr>
              <a:t>Receptores </a:t>
            </a:r>
            <a:r>
              <a:rPr lang="el-GR" altLang="es-ES" sz="1800">
                <a:solidFill>
                  <a:srgbClr val="FFFF00"/>
                </a:solidFill>
              </a:rPr>
              <a:t>β</a:t>
            </a:r>
            <a:r>
              <a:rPr lang="es-ES" altLang="es-ES" sz="1800">
                <a:solidFill>
                  <a:srgbClr val="FFFF00"/>
                </a:solidFill>
              </a:rPr>
              <a:t>2 </a:t>
            </a:r>
          </a:p>
        </p:txBody>
      </p:sp>
      <p:sp>
        <p:nvSpPr>
          <p:cNvPr id="6" name="CuadroTexto 11"/>
          <p:cNvSpPr txBox="1">
            <a:spLocks noChangeArrowheads="1"/>
          </p:cNvSpPr>
          <p:nvPr/>
        </p:nvSpPr>
        <p:spPr bwMode="auto">
          <a:xfrm>
            <a:off x="2105026" y="5861050"/>
            <a:ext cx="2735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b="1" dirty="0">
                <a:solidFill>
                  <a:prstClr val="white"/>
                </a:solidFill>
              </a:rPr>
              <a:t>BRONCODILATACIÓN</a:t>
            </a:r>
          </a:p>
        </p:txBody>
      </p:sp>
      <p:sp>
        <p:nvSpPr>
          <p:cNvPr id="7" name="CuadroTexto 12"/>
          <p:cNvSpPr txBox="1">
            <a:spLocks noChangeArrowheads="1"/>
          </p:cNvSpPr>
          <p:nvPr/>
        </p:nvSpPr>
        <p:spPr bwMode="auto">
          <a:xfrm>
            <a:off x="4951413" y="1805504"/>
            <a:ext cx="4895850" cy="42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149" dirty="0">
                <a:solidFill>
                  <a:srgbClr val="FFFF00"/>
                </a:solidFill>
              </a:rPr>
              <a:t>ADRENALINA agonista </a:t>
            </a:r>
            <a:r>
              <a:rPr lang="el-GR" altLang="es-ES" sz="2149" dirty="0">
                <a:solidFill>
                  <a:srgbClr val="FFFF00"/>
                </a:solidFill>
              </a:rPr>
              <a:t>α</a:t>
            </a:r>
            <a:r>
              <a:rPr lang="es-ES" altLang="es-ES" sz="2149" dirty="0">
                <a:solidFill>
                  <a:srgbClr val="FFFF00"/>
                </a:solidFill>
              </a:rPr>
              <a:t> y </a:t>
            </a:r>
            <a:r>
              <a:rPr lang="el-GR" altLang="es-ES" sz="2149" dirty="0">
                <a:solidFill>
                  <a:srgbClr val="FFFF00"/>
                </a:solidFill>
              </a:rPr>
              <a:t>β</a:t>
            </a:r>
            <a:r>
              <a:rPr lang="es-ES" altLang="es-ES" sz="2149" dirty="0"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4419600" y="2127581"/>
            <a:ext cx="1525588" cy="437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9" y="5153026"/>
            <a:ext cx="4524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10"/>
          <p:cNvSpPr txBox="1">
            <a:spLocks noChangeArrowheads="1"/>
          </p:cNvSpPr>
          <p:nvPr/>
        </p:nvSpPr>
        <p:spPr bwMode="auto">
          <a:xfrm>
            <a:off x="2105025" y="6230938"/>
            <a:ext cx="264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>
                <a:solidFill>
                  <a:srgbClr val="FFFF00"/>
                </a:solidFill>
              </a:rPr>
              <a:t>(Efecto deseado)</a:t>
            </a:r>
          </a:p>
        </p:txBody>
      </p:sp>
      <p:grpSp>
        <p:nvGrpSpPr>
          <p:cNvPr id="11" name="Grupo 3"/>
          <p:cNvGrpSpPr>
            <a:grpSpLocks/>
          </p:cNvGrpSpPr>
          <p:nvPr/>
        </p:nvGrpSpPr>
        <p:grpSpPr bwMode="auto">
          <a:xfrm>
            <a:off x="4752975" y="2127581"/>
            <a:ext cx="5373688" cy="4455227"/>
            <a:chOff x="3228975" y="2127580"/>
            <a:chExt cx="5373688" cy="4455227"/>
          </a:xfrm>
        </p:grpSpPr>
        <p:sp>
          <p:nvSpPr>
            <p:cNvPr id="12" name="CuadroTexto 9"/>
            <p:cNvSpPr txBox="1">
              <a:spLocks noChangeArrowheads="1"/>
            </p:cNvSpPr>
            <p:nvPr/>
          </p:nvSpPr>
          <p:spPr bwMode="auto">
            <a:xfrm>
              <a:off x="6315075" y="4079875"/>
              <a:ext cx="2159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4668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s-ES" altLang="es-ES" sz="1800">
                  <a:solidFill>
                    <a:srgbClr val="FFFF00"/>
                  </a:solidFill>
                </a:rPr>
                <a:t>Receptores </a:t>
              </a:r>
              <a:r>
                <a:rPr lang="el-GR" altLang="es-ES" sz="1800">
                  <a:solidFill>
                    <a:srgbClr val="FFFF00"/>
                  </a:solidFill>
                </a:rPr>
                <a:t>α</a:t>
              </a:r>
              <a:r>
                <a:rPr lang="es-ES" altLang="es-ES" sz="1800">
                  <a:solidFill>
                    <a:srgbClr val="FFFF00"/>
                  </a:solidFill>
                </a:rPr>
                <a:t>1 </a:t>
              </a:r>
            </a:p>
          </p:txBody>
        </p:sp>
        <p:sp>
          <p:nvSpPr>
            <p:cNvPr id="13" name="CuadroTexto 10"/>
            <p:cNvSpPr txBox="1">
              <a:spLocks noChangeArrowheads="1"/>
            </p:cNvSpPr>
            <p:nvPr/>
          </p:nvSpPr>
          <p:spPr bwMode="auto">
            <a:xfrm>
              <a:off x="6027738" y="4473575"/>
              <a:ext cx="2574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4668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s-ES" altLang="es-ES" sz="1800">
                  <a:solidFill>
                    <a:srgbClr val="FFFF00"/>
                  </a:solidFill>
                </a:rPr>
                <a:t>VASOCONSTRICCIÓN</a:t>
              </a:r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>
              <a:off x="4421188" y="2127580"/>
              <a:ext cx="1951037" cy="17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echa derecha 14"/>
            <p:cNvSpPr/>
            <p:nvPr/>
          </p:nvSpPr>
          <p:spPr>
            <a:xfrm rot="5400000">
              <a:off x="6966744" y="5044281"/>
              <a:ext cx="647700" cy="3889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879">
                <a:solidFill>
                  <a:srgbClr val="FFFF00"/>
                </a:solidFill>
                <a:latin typeface="Calisto MT" panose="02040603050505030304"/>
              </a:endParaRPr>
            </a:p>
          </p:txBody>
        </p:sp>
        <p:sp>
          <p:nvSpPr>
            <p:cNvPr id="16" name="CuadroTexto 3"/>
            <p:cNvSpPr txBox="1">
              <a:spLocks noChangeArrowheads="1"/>
            </p:cNvSpPr>
            <p:nvPr/>
          </p:nvSpPr>
          <p:spPr bwMode="auto">
            <a:xfrm>
              <a:off x="6607175" y="5722938"/>
              <a:ext cx="1368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4668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s-ES" altLang="es-ES" sz="2400" b="1" dirty="0">
                  <a:solidFill>
                    <a:prstClr val="white"/>
                  </a:solidFill>
                </a:rPr>
                <a:t>HTA</a:t>
              </a: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 flipH="1">
              <a:off x="4373563" y="2127580"/>
              <a:ext cx="47626" cy="6695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9"/>
            <p:cNvSpPr txBox="1">
              <a:spLocks noChangeArrowheads="1"/>
            </p:cNvSpPr>
            <p:nvPr/>
          </p:nvSpPr>
          <p:spPr bwMode="auto">
            <a:xfrm>
              <a:off x="3557588" y="4711700"/>
              <a:ext cx="2159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4668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s-ES" altLang="es-ES" sz="1800">
                  <a:solidFill>
                    <a:srgbClr val="FFFF00"/>
                  </a:solidFill>
                </a:rPr>
                <a:t>Receptores </a:t>
              </a:r>
              <a:r>
                <a:rPr lang="el-GR" altLang="es-ES" sz="1800">
                  <a:solidFill>
                    <a:srgbClr val="FFFF00"/>
                  </a:solidFill>
                </a:rPr>
                <a:t>β</a:t>
              </a:r>
              <a:r>
                <a:rPr lang="es-ES" altLang="es-ES" sz="1800">
                  <a:solidFill>
                    <a:srgbClr val="FFFF00"/>
                  </a:solidFill>
                </a:rPr>
                <a:t>1 </a:t>
              </a:r>
            </a:p>
          </p:txBody>
        </p:sp>
        <p:sp>
          <p:nvSpPr>
            <p:cNvPr id="19" name="CuadroTexto 7"/>
            <p:cNvSpPr txBox="1">
              <a:spLocks noChangeArrowheads="1"/>
            </p:cNvSpPr>
            <p:nvPr/>
          </p:nvSpPr>
          <p:spPr bwMode="auto">
            <a:xfrm>
              <a:off x="3613150" y="5829300"/>
              <a:ext cx="2159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s-ES" altLang="es-ES" sz="2000" b="1" dirty="0">
                  <a:solidFill>
                    <a:prstClr val="white"/>
                  </a:solidFill>
                </a:rPr>
                <a:t>TAQUICARDIA</a:t>
              </a:r>
            </a:p>
          </p:txBody>
        </p:sp>
        <p:pic>
          <p:nvPicPr>
            <p:cNvPr id="20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188" y="5113338"/>
              <a:ext cx="450850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uadroTexto 23"/>
            <p:cNvSpPr txBox="1">
              <a:spLocks noChangeArrowheads="1"/>
            </p:cNvSpPr>
            <p:nvPr/>
          </p:nvSpPr>
          <p:spPr bwMode="auto">
            <a:xfrm>
              <a:off x="3228975" y="6213475"/>
              <a:ext cx="26463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4668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s-ES" altLang="es-ES" sz="1800">
                  <a:solidFill>
                    <a:srgbClr val="FFFF00"/>
                  </a:solidFill>
                </a:rPr>
                <a:t>(Efecto colateral)</a:t>
              </a:r>
            </a:p>
          </p:txBody>
        </p:sp>
      </p:grpSp>
      <p:pic>
        <p:nvPicPr>
          <p:cNvPr id="22" name="Picture 19" descr="D:\A_NUVIA\A_Imágenes\corazón latiendo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9" y="2803526"/>
            <a:ext cx="154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D:\A_NUVIA\AA-Teleclase\Figuras\árbol bronquia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6" y="2262188"/>
            <a:ext cx="2189163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"/>
          <p:cNvSpPr txBox="1">
            <a:spLocks noChangeArrowheads="1"/>
          </p:cNvSpPr>
          <p:nvPr/>
        </p:nvSpPr>
        <p:spPr bwMode="auto">
          <a:xfrm>
            <a:off x="8183563" y="6230938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>
                <a:solidFill>
                  <a:srgbClr val="FFFF00"/>
                </a:solidFill>
              </a:rPr>
              <a:t>(Efecto colateral)</a:t>
            </a:r>
          </a:p>
        </p:txBody>
      </p:sp>
      <p:pic>
        <p:nvPicPr>
          <p:cNvPr id="25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655">
            <a:off x="7489826" y="2087563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lipse 26"/>
          <p:cNvSpPr/>
          <p:nvPr/>
        </p:nvSpPr>
        <p:spPr>
          <a:xfrm>
            <a:off x="5081589" y="6137341"/>
            <a:ext cx="2159000" cy="5627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79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7955669" y="6137340"/>
            <a:ext cx="2159000" cy="5627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79">
              <a:solidFill>
                <a:prstClr val="white"/>
              </a:solidFill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1338590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58" y="966854"/>
            <a:ext cx="266382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uadroTexto 3"/>
          <p:cNvSpPr txBox="1">
            <a:spLocks noChangeArrowheads="1"/>
          </p:cNvSpPr>
          <p:nvPr/>
        </p:nvSpPr>
        <p:spPr bwMode="auto">
          <a:xfrm>
            <a:off x="468238" y="4535489"/>
            <a:ext cx="55563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400" dirty="0">
                <a:solidFill>
                  <a:prstClr val="black"/>
                </a:solidFill>
              </a:rPr>
              <a:t>Cuando administramos un antihistamínico H</a:t>
            </a:r>
            <a:r>
              <a:rPr lang="es-ES" altLang="es-ES" sz="2400" baseline="-25000" dirty="0">
                <a:solidFill>
                  <a:prstClr val="black"/>
                </a:solidFill>
              </a:rPr>
              <a:t>1</a:t>
            </a:r>
            <a:r>
              <a:rPr lang="es-ES" altLang="es-ES" sz="2400" dirty="0">
                <a:solidFill>
                  <a:prstClr val="black"/>
                </a:solidFill>
              </a:rPr>
              <a:t> como la </a:t>
            </a:r>
            <a:r>
              <a:rPr lang="es-ES" altLang="es-ES" sz="2400" b="1" dirty="0">
                <a:solidFill>
                  <a:srgbClr val="212123"/>
                </a:solidFill>
              </a:rPr>
              <a:t>DIFENHIDRAMINA</a:t>
            </a:r>
            <a:r>
              <a:rPr lang="es-ES" altLang="es-ES" sz="2400" dirty="0">
                <a:solidFill>
                  <a:prstClr val="black"/>
                </a:solidFill>
              </a:rPr>
              <a:t>, aliviamos el </a:t>
            </a:r>
            <a:r>
              <a:rPr lang="es-ES" altLang="es-ES" sz="2400" b="1" dirty="0">
                <a:solidFill>
                  <a:prstClr val="black"/>
                </a:solidFill>
              </a:rPr>
              <a:t>PRURITO</a:t>
            </a:r>
            <a:r>
              <a:rPr lang="es-ES" altLang="es-ES" sz="2400" dirty="0">
                <a:solidFill>
                  <a:prstClr val="black"/>
                </a:solidFill>
              </a:rPr>
              <a:t> de los estados alérgicos (</a:t>
            </a:r>
            <a:r>
              <a:rPr lang="es-ES" altLang="es-ES" sz="2400" dirty="0">
                <a:solidFill>
                  <a:srgbClr val="BC451B"/>
                </a:solidFill>
              </a:rPr>
              <a:t>efecto deseado</a:t>
            </a:r>
            <a:r>
              <a:rPr lang="es-ES" altLang="es-ES" sz="24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54276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03" y="1219200"/>
            <a:ext cx="2663748" cy="23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CuadroTexto 5"/>
          <p:cNvSpPr txBox="1">
            <a:spLocks noChangeArrowheads="1"/>
          </p:cNvSpPr>
          <p:nvPr/>
        </p:nvSpPr>
        <p:spPr bwMode="auto">
          <a:xfrm>
            <a:off x="6240464" y="3429001"/>
            <a:ext cx="53142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400" dirty="0">
                <a:solidFill>
                  <a:prstClr val="black"/>
                </a:solidFill>
              </a:rPr>
              <a:t>Pero el antagonismo de la </a:t>
            </a:r>
            <a:r>
              <a:rPr lang="es-ES" altLang="es-ES" sz="2400" dirty="0" err="1">
                <a:solidFill>
                  <a:prstClr val="black"/>
                </a:solidFill>
              </a:rPr>
              <a:t>difenhidramina</a:t>
            </a:r>
            <a:r>
              <a:rPr lang="es-ES" altLang="es-ES" sz="2400" dirty="0">
                <a:solidFill>
                  <a:prstClr val="black"/>
                </a:solidFill>
              </a:rPr>
              <a:t> sobre los receptores H</a:t>
            </a:r>
            <a:r>
              <a:rPr lang="es-ES" altLang="es-ES" sz="2400" baseline="-25000" dirty="0">
                <a:solidFill>
                  <a:prstClr val="black"/>
                </a:solidFill>
              </a:rPr>
              <a:t>1</a:t>
            </a:r>
            <a:r>
              <a:rPr lang="es-ES" altLang="es-ES" sz="2400" dirty="0">
                <a:solidFill>
                  <a:prstClr val="black"/>
                </a:solidFill>
              </a:rPr>
              <a:t> </a:t>
            </a:r>
            <a:r>
              <a:rPr lang="es-ES" altLang="es-ES" sz="2400" dirty="0" smtClean="0">
                <a:solidFill>
                  <a:prstClr val="black"/>
                </a:solidFill>
              </a:rPr>
              <a:t>en SNC </a:t>
            </a:r>
            <a:r>
              <a:rPr lang="es-ES" altLang="es-ES" sz="2400" dirty="0">
                <a:solidFill>
                  <a:prstClr val="black"/>
                </a:solidFill>
              </a:rPr>
              <a:t>produce también sedación, que contribuye a mitigar la ansiedad asociada al prurito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400" dirty="0">
                <a:solidFill>
                  <a:prstClr val="black"/>
                </a:solidFill>
              </a:rPr>
              <a:t>(</a:t>
            </a:r>
            <a:r>
              <a:rPr lang="es-ES" altLang="es-ES" sz="2400" dirty="0">
                <a:solidFill>
                  <a:srgbClr val="BC451B"/>
                </a:solidFill>
              </a:rPr>
              <a:t>efecto secundario</a:t>
            </a:r>
            <a:r>
              <a:rPr lang="es-ES" altLang="es-ES" sz="2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161377" y="1872870"/>
            <a:ext cx="7207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es-ES" sz="2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CuadroTexto 1"/>
          <p:cNvSpPr txBox="1">
            <a:spLocks noChangeArrowheads="1"/>
          </p:cNvSpPr>
          <p:nvPr/>
        </p:nvSpPr>
        <p:spPr bwMode="auto">
          <a:xfrm>
            <a:off x="625429" y="86164"/>
            <a:ext cx="10798269" cy="75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149" b="1" dirty="0">
                <a:solidFill>
                  <a:srgbClr val="212123"/>
                </a:solidFill>
              </a:rPr>
              <a:t>EL EFECTO COLATERAL NO SIEMPRE ES NOCIVO, A VECES PUEDE SER </a:t>
            </a:r>
            <a:r>
              <a:rPr lang="es-ES" altLang="es-ES" sz="2149" b="1" dirty="0">
                <a:solidFill>
                  <a:srgbClr val="BC451B"/>
                </a:solidFill>
              </a:rPr>
              <a:t>BENEFICIOSO</a:t>
            </a:r>
            <a:r>
              <a:rPr lang="es-ES" altLang="es-ES" sz="2149" b="1" dirty="0">
                <a:solidFill>
                  <a:srgbClr val="212123"/>
                </a:solidFill>
              </a:rPr>
              <a:t> Y SE LLAMA ENTONCES </a:t>
            </a:r>
            <a:r>
              <a:rPr lang="es-ES" altLang="es-ES" sz="2149" b="1" dirty="0">
                <a:solidFill>
                  <a:srgbClr val="BC451B"/>
                </a:solidFill>
              </a:rPr>
              <a:t>EFECTO SECUNDARIO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8182664" y="1906254"/>
            <a:ext cx="339075" cy="400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8487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9625" y="433958"/>
            <a:ext cx="10690483" cy="1084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r>
              <a:rPr lang="es-ES" sz="2149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EFECTO PARADÓJICO: </a:t>
            </a:r>
            <a:endParaRPr lang="es-ES" sz="2149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r>
              <a:rPr lang="es-ES" sz="2149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fármaco provoca un efecto </a:t>
            </a:r>
            <a:r>
              <a:rPr lang="es-ES" sz="214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opuesto al esperado o habitual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que clínicamente es </a:t>
            </a:r>
            <a:r>
              <a:rPr lang="es-ES" sz="214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igual o parecido al cuadro para el que se indicó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2149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82" y="1916539"/>
            <a:ext cx="3266367" cy="28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CuadroTexto"/>
          <p:cNvSpPr txBox="1">
            <a:spLocks noChangeArrowheads="1"/>
          </p:cNvSpPr>
          <p:nvPr/>
        </p:nvSpPr>
        <p:spPr bwMode="auto">
          <a:xfrm>
            <a:off x="788221" y="5066140"/>
            <a:ext cx="410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b="1" dirty="0">
                <a:solidFill>
                  <a:srgbClr val="FFFF00"/>
                </a:solidFill>
              </a:rPr>
              <a:t>INSOMNIO</a:t>
            </a:r>
            <a:r>
              <a:rPr lang="es-ES" altLang="es-ES" sz="1800" dirty="0">
                <a:solidFill>
                  <a:prstClr val="white"/>
                </a:solidFill>
              </a:rPr>
              <a:t> por uso de </a:t>
            </a:r>
            <a:r>
              <a:rPr lang="es-ES" altLang="es-ES" sz="1800" b="1" dirty="0">
                <a:solidFill>
                  <a:srgbClr val="FFFF00"/>
                </a:solidFill>
              </a:rPr>
              <a:t>HIPNÓTICOS</a:t>
            </a:r>
            <a:endParaRPr lang="es-EC" altLang="es-ES" sz="1800" b="1" dirty="0">
              <a:solidFill>
                <a:srgbClr val="FFFF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17" y="1762608"/>
            <a:ext cx="2468883" cy="246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4817079" y="4458729"/>
            <a:ext cx="301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b="1" dirty="0">
                <a:solidFill>
                  <a:srgbClr val="FFFF00"/>
                </a:solidFill>
              </a:rPr>
              <a:t>EXCITACIÓN</a:t>
            </a:r>
            <a:r>
              <a:rPr lang="es-ES" altLang="es-ES" sz="1800" dirty="0">
                <a:solidFill>
                  <a:prstClr val="white"/>
                </a:solidFill>
              </a:rPr>
              <a:t> por uso de </a:t>
            </a:r>
            <a:r>
              <a:rPr lang="es-ES" altLang="es-ES" sz="1800" b="1" dirty="0">
                <a:solidFill>
                  <a:srgbClr val="FFFF00"/>
                </a:solidFill>
              </a:rPr>
              <a:t>SEDANTES</a:t>
            </a:r>
            <a:endParaRPr lang="es-EC" altLang="es-ES" sz="1800" b="1" dirty="0">
              <a:solidFill>
                <a:srgbClr val="FFFF00"/>
              </a:solidFill>
            </a:endParaRP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329" y="1681401"/>
            <a:ext cx="1509214" cy="13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D:\A_NUVIA\AA-Teleclase\Figuras\árbol bronquia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9" y="1745724"/>
            <a:ext cx="21907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8163371" y="4190041"/>
            <a:ext cx="3132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b="1" dirty="0">
                <a:solidFill>
                  <a:srgbClr val="FFFF00"/>
                </a:solidFill>
              </a:rPr>
              <a:t>BRONCOCONSTRICCIÓN </a:t>
            </a:r>
            <a:r>
              <a:rPr lang="es-ES" altLang="es-ES" sz="1800" dirty="0">
                <a:solidFill>
                  <a:prstClr val="white"/>
                </a:solidFill>
              </a:rPr>
              <a:t>con el uso de </a:t>
            </a:r>
            <a:r>
              <a:rPr lang="es-ES" altLang="es-ES" sz="1800" b="1" dirty="0">
                <a:solidFill>
                  <a:srgbClr val="FFFF00"/>
                </a:solidFill>
              </a:rPr>
              <a:t>BROMURO DE IPRATROPIO</a:t>
            </a:r>
          </a:p>
        </p:txBody>
      </p:sp>
      <p:sp>
        <p:nvSpPr>
          <p:cNvPr id="13" name="CuadroTexto 1"/>
          <p:cNvSpPr txBox="1">
            <a:spLocks noChangeArrowheads="1"/>
          </p:cNvSpPr>
          <p:nvPr/>
        </p:nvSpPr>
        <p:spPr bwMode="auto">
          <a:xfrm>
            <a:off x="551683" y="5800711"/>
            <a:ext cx="10865859" cy="693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954" dirty="0">
                <a:solidFill>
                  <a:prstClr val="white"/>
                </a:solidFill>
              </a:rPr>
              <a:t>El </a:t>
            </a:r>
            <a:r>
              <a:rPr lang="es-ES" altLang="es-ES" sz="1954" dirty="0">
                <a:solidFill>
                  <a:srgbClr val="FFFF00"/>
                </a:solidFill>
              </a:rPr>
              <a:t>efecto paradójico </a:t>
            </a:r>
            <a:r>
              <a:rPr lang="es-ES" altLang="es-ES" sz="1954" dirty="0">
                <a:solidFill>
                  <a:prstClr val="white"/>
                </a:solidFill>
              </a:rPr>
              <a:t>tiene el peligro de que puede inducir al clínico a pensar que se trata de un proceso rebelde a la medicación o que la dosis es insuficiente.</a:t>
            </a:r>
          </a:p>
        </p:txBody>
      </p:sp>
    </p:spTree>
    <p:extLst>
      <p:ext uri="{BB962C8B-B14F-4D97-AF65-F5344CB8AC3E}">
        <p14:creationId xmlns:p14="http://schemas.microsoft.com/office/powerpoint/2010/main" val="103948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7" name="Text Box 239"/>
          <p:cNvSpPr txBox="1">
            <a:spLocks noChangeArrowheads="1"/>
          </p:cNvSpPr>
          <p:nvPr/>
        </p:nvSpPr>
        <p:spPr bwMode="auto">
          <a:xfrm>
            <a:off x="1992314" y="260350"/>
            <a:ext cx="7920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CLASIFICACIÓN SEGÚN SU MECANISMO DE PRODUCCIÓN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52173" y="966854"/>
            <a:ext cx="10200319" cy="753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r>
              <a:rPr lang="es-ES" sz="2149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FENÓMENO DE REBOTE: 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Ocurre por la </a:t>
            </a:r>
            <a:r>
              <a:rPr lang="es-ES" sz="214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supresión </a:t>
            </a:r>
            <a:r>
              <a:rPr lang="es-ES" sz="214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brusca 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del medicamento y muestra una </a:t>
            </a:r>
            <a:r>
              <a:rPr lang="es-ES" sz="214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inversión rápida y notable del efecto terapéutico inicial</a:t>
            </a:r>
            <a:r>
              <a:rPr lang="es-ES" sz="214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2149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5" name="1 Grupo"/>
          <p:cNvGrpSpPr>
            <a:grpSpLocks/>
          </p:cNvGrpSpPr>
          <p:nvPr/>
        </p:nvGrpSpPr>
        <p:grpSpPr bwMode="auto">
          <a:xfrm>
            <a:off x="2750172" y="1983883"/>
            <a:ext cx="3919104" cy="2756112"/>
            <a:chOff x="323528" y="1524868"/>
            <a:chExt cx="8401397" cy="3352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524868"/>
              <a:ext cx="595312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24868"/>
              <a:ext cx="4592744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3" y="4739995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3106251" y="5115620"/>
            <a:ext cx="3563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b="1" dirty="0">
                <a:solidFill>
                  <a:srgbClr val="FFFF00"/>
                </a:solidFill>
              </a:rPr>
              <a:t>OBSTRUCCIÓN NASAL </a:t>
            </a:r>
            <a:r>
              <a:rPr lang="es-ES" altLang="es-ES" sz="1800" dirty="0">
                <a:solidFill>
                  <a:prstClr val="white"/>
                </a:solidFill>
              </a:rPr>
              <a:t>intensa por suspensión brusca de </a:t>
            </a:r>
            <a:r>
              <a:rPr lang="es-ES" altLang="es-ES" sz="1800" b="1" dirty="0">
                <a:solidFill>
                  <a:srgbClr val="FFFF00"/>
                </a:solidFill>
              </a:rPr>
              <a:t>NAFAZOLINA</a:t>
            </a:r>
            <a:endParaRPr lang="es-EC" altLang="es-ES" sz="1800" b="1" dirty="0">
              <a:solidFill>
                <a:srgbClr val="FFFF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12" y="1828665"/>
            <a:ext cx="3216657" cy="21413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522973" y="4343512"/>
            <a:ext cx="2529519" cy="108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2149" b="1" dirty="0">
                <a:solidFill>
                  <a:srgbClr val="FFFF00"/>
                </a:solidFill>
                <a:latin typeface="Arial" panose="020B0604020202020204" pitchFamily="34" charset="0"/>
              </a:rPr>
              <a:t>CRISIS HTA </a:t>
            </a:r>
            <a:r>
              <a:rPr lang="es-CU" sz="2149" dirty="0">
                <a:solidFill>
                  <a:prstClr val="white"/>
                </a:solidFill>
                <a:latin typeface="Arial" panose="020B0604020202020204" pitchFamily="34" charset="0"/>
              </a:rPr>
              <a:t>por supresión brusca de  </a:t>
            </a:r>
            <a:r>
              <a:rPr lang="es-CU" sz="2149" b="1" dirty="0">
                <a:solidFill>
                  <a:srgbClr val="FFFF00"/>
                </a:solidFill>
                <a:latin typeface="Arial" panose="020B0604020202020204" pitchFamily="34" charset="0"/>
              </a:rPr>
              <a:t>ATENOLOL</a:t>
            </a:r>
            <a:endParaRPr lang="en-US" sz="2149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58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4000" y="329753"/>
            <a:ext cx="11290799" cy="117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r>
              <a:rPr lang="es-ES" sz="2345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EFECTO </a:t>
            </a:r>
            <a:r>
              <a:rPr lang="es-ES" sz="234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TERATOGÉNICO: </a:t>
            </a:r>
            <a:endParaRPr lang="es-ES" sz="2345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6684" fontAlgn="base">
              <a:spcBef>
                <a:spcPct val="0"/>
              </a:spcBef>
              <a:spcAft>
                <a:spcPct val="0"/>
              </a:spcAft>
            </a:pPr>
            <a:r>
              <a:rPr lang="es-ES" sz="234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Malformaciones </a:t>
            </a:r>
            <a:r>
              <a:rPr lang="es-ES" sz="23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 anomalías provocadas en el feto por la administración de medicamentos a la madre durante la gestación.</a:t>
            </a:r>
            <a:endParaRPr lang="es-ES" sz="2345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30" y="1776013"/>
            <a:ext cx="274478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1207875" y="5569858"/>
            <a:ext cx="10128979" cy="4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345" dirty="0">
                <a:solidFill>
                  <a:prstClr val="white"/>
                </a:solidFill>
              </a:rPr>
              <a:t>Labio leporino y paladar hendido por </a:t>
            </a:r>
            <a:r>
              <a:rPr lang="es-ES" altLang="es-ES" sz="2345" dirty="0">
                <a:solidFill>
                  <a:srgbClr val="FFFF00"/>
                </a:solidFill>
              </a:rPr>
              <a:t>ANTICONVULSIVANTES</a:t>
            </a:r>
            <a:endParaRPr lang="es-EC" altLang="es-ES" sz="2345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57" y="2497018"/>
            <a:ext cx="29638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0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064" y="445142"/>
            <a:ext cx="11396219" cy="970450"/>
          </a:xfr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Categorías farmacológicas de riesgo para el embarazo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064" y="1424109"/>
            <a:ext cx="11396219" cy="5100160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00"/>
                </a:solidFill>
              </a:rPr>
              <a:t>Categoría A</a:t>
            </a:r>
            <a:r>
              <a:rPr lang="es-ES" dirty="0" smtClean="0"/>
              <a:t>:Los Estudios controlados no han evidenciado un aumento del riesgo de anomalías fetales en ningún trimestre del embarazo; posibilidad remota de daño fetal. BAJO RIESGO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00"/>
                </a:solidFill>
              </a:rPr>
              <a:t>Categoría B</a:t>
            </a:r>
            <a:r>
              <a:rPr lang="es-ES" dirty="0" smtClean="0"/>
              <a:t>: Estudios en animales no han demostrado riesgo fetal, no existen estudios controlados en gestantes. BAJO RIESGO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00"/>
                </a:solidFill>
              </a:rPr>
              <a:t>Categoría C*</a:t>
            </a:r>
            <a:r>
              <a:rPr lang="es-ES" dirty="0" smtClean="0"/>
              <a:t>: Estudio en animales han demostrado efecto adverso en el feto, no hay estudios controlados en humanos. MEDIANO RIESGO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00"/>
                </a:solidFill>
              </a:rPr>
              <a:t>Categoría D</a:t>
            </a:r>
            <a:r>
              <a:rPr lang="es-ES" dirty="0" smtClean="0"/>
              <a:t>: Evidencia de riesgo fetal en humanos, pero los </a:t>
            </a:r>
            <a:r>
              <a:rPr lang="es-ES" u="sng" dirty="0" smtClean="0">
                <a:effectLst/>
              </a:rPr>
              <a:t>beneficios potenciales </a:t>
            </a:r>
            <a:r>
              <a:rPr lang="es-ES" dirty="0" smtClean="0"/>
              <a:t>de uso en la gestante podrían ser aceptables a pesar del riesgo. </a:t>
            </a:r>
            <a:r>
              <a:rPr lang="es-ES" smtClean="0"/>
              <a:t>ALTO RIESGO</a:t>
            </a:r>
            <a:endParaRPr lang="es-E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rgbClr val="FFFF00"/>
                </a:solidFill>
              </a:rPr>
              <a:t>Categoría X</a:t>
            </a:r>
            <a:r>
              <a:rPr lang="es-ES" dirty="0" smtClean="0"/>
              <a:t>: ALTO RIESGO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 smtClean="0"/>
              <a:t>Estudios en animales y humanos han demostrado anomalías fetales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 smtClean="0"/>
              <a:t>Evidencia de riesgo fetal en animales y humanos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63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46" name="Group 238"/>
          <p:cNvGraphicFramePr>
            <a:graphicFrameLocks noGrp="1"/>
          </p:cNvGraphicFramePr>
          <p:nvPr>
            <p:extLst/>
          </p:nvPr>
        </p:nvGraphicFramePr>
        <p:xfrm>
          <a:off x="460393" y="398592"/>
          <a:ext cx="11091812" cy="3291054"/>
        </p:xfrm>
        <a:graphic>
          <a:graphicData uri="http://schemas.openxmlformats.org/drawingml/2006/table">
            <a:tbl>
              <a:tblPr/>
              <a:tblGrid>
                <a:gridCol w="395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TAQUIFILAXIA</a:t>
                      </a:r>
                      <a:endParaRPr kumimoji="0" lang="es-E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84245" marR="84245" marT="42062" marB="420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TOLERANCIA</a:t>
                      </a:r>
                    </a:p>
                  </a:txBody>
                  <a:tcPr marL="84245" marR="84245" marT="42062" marB="420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FFFF00"/>
                          </a:solidFill>
                        </a:rPr>
                        <a:t>INTOLERANCIA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84245" marR="84245" marT="42062" marB="420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5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Disminución rápida </a:t>
                      </a:r>
                      <a:r>
                        <a:rPr kumimoji="0" lang="es-E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la respuesta a un fármaco cuando se administra repetidamente. Ocurre en horas a días.</a:t>
                      </a:r>
                    </a:p>
                  </a:txBody>
                  <a:tcPr marL="84245" marR="84245" marT="42062" marB="420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5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Disminución gradual </a:t>
                      </a:r>
                      <a:r>
                        <a:rPr kumimoji="0" lang="es-E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la respuesta a un fármaco cuando se administra por tiempo prolongado. Ocurre en semanas a meses.</a:t>
                      </a:r>
                    </a:p>
                  </a:txBody>
                  <a:tcPr marL="84245" marR="84245" marT="42062" marB="420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u="sng" dirty="0"/>
                        <a:t>Respuesta indeseable muy exagerada </a:t>
                      </a:r>
                      <a:r>
                        <a:rPr lang="es-ES" sz="2500" b="1" dirty="0"/>
                        <a:t>que ocurre con dosis muy pequeñas del fármaco.</a:t>
                      </a:r>
                    </a:p>
                  </a:txBody>
                  <a:tcPr marL="84245" marR="84245" marT="42062" marB="420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35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38" y="3838862"/>
            <a:ext cx="2288398" cy="174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3" name="1 CuadroTexto"/>
          <p:cNvSpPr txBox="1">
            <a:spLocks noChangeArrowheads="1"/>
          </p:cNvSpPr>
          <p:nvPr/>
        </p:nvSpPr>
        <p:spPr bwMode="auto">
          <a:xfrm>
            <a:off x="852937" y="5734250"/>
            <a:ext cx="3317086" cy="77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34317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2211" dirty="0" err="1">
                <a:solidFill>
                  <a:srgbClr val="FFFFFF"/>
                </a:solidFill>
              </a:rPr>
              <a:t>Taquifilaxia</a:t>
            </a:r>
            <a:r>
              <a:rPr lang="es-ES" altLang="es-ES" sz="2211" dirty="0">
                <a:solidFill>
                  <a:srgbClr val="FFFFFF"/>
                </a:solidFill>
              </a:rPr>
              <a:t> por uso de </a:t>
            </a:r>
            <a:r>
              <a:rPr lang="es-ES" altLang="es-ES" sz="2211" b="1" dirty="0">
                <a:solidFill>
                  <a:srgbClr val="FFFF00"/>
                </a:solidFill>
              </a:rPr>
              <a:t>efedrina</a:t>
            </a:r>
            <a:r>
              <a:rPr lang="es-ES" altLang="es-ES" sz="2211" dirty="0">
                <a:solidFill>
                  <a:srgbClr val="FFFFFF"/>
                </a:solidFill>
              </a:rPr>
              <a:t> (horas/días)</a:t>
            </a:r>
            <a:endParaRPr lang="es-EC" altLang="es-ES" sz="2211" dirty="0">
              <a:solidFill>
                <a:srgbClr val="FFFFFF"/>
              </a:solidFill>
            </a:endParaRPr>
          </a:p>
        </p:txBody>
      </p:sp>
      <p:pic>
        <p:nvPicPr>
          <p:cNvPr id="635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31" y="3831825"/>
            <a:ext cx="2616264" cy="17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2 CuadroTexto"/>
          <p:cNvSpPr txBox="1">
            <a:spLocks noChangeArrowheads="1"/>
          </p:cNvSpPr>
          <p:nvPr/>
        </p:nvSpPr>
        <p:spPr bwMode="auto">
          <a:xfrm>
            <a:off x="4580813" y="5734249"/>
            <a:ext cx="4076827" cy="77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34317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2211" dirty="0">
                <a:solidFill>
                  <a:srgbClr val="FFFFFF"/>
                </a:solidFill>
              </a:rPr>
              <a:t>Tolerancia por uso de </a:t>
            </a:r>
            <a:r>
              <a:rPr lang="es-ES" altLang="es-ES" sz="2211" b="1" dirty="0">
                <a:solidFill>
                  <a:srgbClr val="FFFF00"/>
                </a:solidFill>
              </a:rPr>
              <a:t>salbutamo</a:t>
            </a:r>
            <a:r>
              <a:rPr lang="es-ES" altLang="es-ES" sz="2211" dirty="0">
                <a:solidFill>
                  <a:srgbClr val="FFFF00"/>
                </a:solidFill>
              </a:rPr>
              <a:t>l </a:t>
            </a:r>
            <a:r>
              <a:rPr lang="es-ES" altLang="es-ES" sz="2211" dirty="0">
                <a:solidFill>
                  <a:srgbClr val="FFFFFF"/>
                </a:solidFill>
              </a:rPr>
              <a:t>(semanas/meses)</a:t>
            </a:r>
            <a:endParaRPr lang="es-EC" altLang="es-ES" sz="2211" dirty="0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57640" y="3854782"/>
            <a:ext cx="2651747" cy="1723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317"/>
            <a:r>
              <a:rPr lang="es-ES" sz="2036" b="1" dirty="0">
                <a:solidFill>
                  <a:srgbClr val="FFFF00"/>
                </a:solidFill>
                <a:latin typeface="Arial"/>
              </a:rPr>
              <a:t>Intolerancia</a:t>
            </a:r>
          </a:p>
          <a:p>
            <a:pPr algn="ctr" defTabSz="1034317"/>
            <a:r>
              <a:rPr lang="es-ES" sz="2036" b="1" dirty="0">
                <a:solidFill>
                  <a:srgbClr val="FFFF00"/>
                </a:solidFill>
                <a:latin typeface="Arial"/>
              </a:rPr>
              <a:t> al yodo</a:t>
            </a:r>
          </a:p>
        </p:txBody>
      </p:sp>
    </p:spTree>
    <p:extLst>
      <p:ext uri="{BB962C8B-B14F-4D97-AF65-F5344CB8AC3E}">
        <p14:creationId xmlns:p14="http://schemas.microsoft.com/office/powerpoint/2010/main" val="18051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7" name="Text Box 239"/>
          <p:cNvSpPr txBox="1">
            <a:spLocks noChangeArrowheads="1"/>
          </p:cNvSpPr>
          <p:nvPr/>
        </p:nvSpPr>
        <p:spPr bwMode="auto">
          <a:xfrm>
            <a:off x="2049155" y="509690"/>
            <a:ext cx="8027348" cy="48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03431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580" b="1" dirty="0">
                <a:solidFill>
                  <a:srgbClr val="FFFF00"/>
                </a:solidFill>
                <a:latin typeface="Arial"/>
              </a:rPr>
              <a:t>RESISTENCIA O INMUNIDAD MEDICAMENTOSA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06" y="2729227"/>
            <a:ext cx="3184403" cy="363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1031" y="1173382"/>
            <a:ext cx="9905007" cy="140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317"/>
            <a:r>
              <a:rPr lang="es-ES" sz="2846" dirty="0">
                <a:solidFill>
                  <a:srgbClr val="FFFFFF"/>
                </a:solidFill>
                <a:latin typeface="Arial"/>
              </a:rPr>
              <a:t>Pérdida total de la respuesta terapéutica primaria, incluso las dosis  elevadas se toleran sin manifestaciones de toxicidad (Ej. </a:t>
            </a:r>
            <a:r>
              <a:rPr lang="es-ES" sz="2846" dirty="0" err="1">
                <a:solidFill>
                  <a:srgbClr val="FFFFFF"/>
                </a:solidFill>
                <a:latin typeface="Arial"/>
              </a:rPr>
              <a:t>citostáticos</a:t>
            </a:r>
            <a:r>
              <a:rPr lang="es-ES" sz="2846" dirty="0">
                <a:solidFill>
                  <a:srgbClr val="FFFFFF"/>
                </a:solidFill>
                <a:latin typeface="Arial"/>
              </a:rPr>
              <a:t>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004808" y="3312133"/>
            <a:ext cx="3071695" cy="247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4317"/>
            <a:r>
              <a:rPr lang="en-US" sz="2211" dirty="0">
                <a:solidFill>
                  <a:srgbClr val="FFFFFF"/>
                </a:solidFill>
                <a:latin typeface="Arial"/>
              </a:rPr>
              <a:t>Problems associated with chemotherapy</a:t>
            </a:r>
          </a:p>
          <a:p>
            <a:pPr defTabSz="1034317"/>
            <a:endParaRPr lang="en-US" sz="2211" dirty="0">
              <a:solidFill>
                <a:srgbClr val="FFFF00"/>
              </a:solidFill>
              <a:latin typeface="Arial"/>
            </a:endParaRPr>
          </a:p>
          <a:p>
            <a:pPr algn="ctr" defTabSz="1034317"/>
            <a:r>
              <a:rPr lang="en-US" sz="2211" b="1" dirty="0">
                <a:solidFill>
                  <a:srgbClr val="FFFF00"/>
                </a:solidFill>
                <a:latin typeface="Arial"/>
              </a:rPr>
              <a:t>RESISTANCE</a:t>
            </a:r>
          </a:p>
          <a:p>
            <a:pPr defTabSz="1034317"/>
            <a:endParaRPr lang="en-US" sz="2211" dirty="0">
              <a:solidFill>
                <a:srgbClr val="FFFFFF"/>
              </a:solidFill>
              <a:latin typeface="Arial"/>
            </a:endParaRPr>
          </a:p>
          <a:p>
            <a:pPr algn="ctr" defTabSz="1034317"/>
            <a:r>
              <a:rPr lang="en-US" sz="2211" dirty="0">
                <a:solidFill>
                  <a:srgbClr val="FFFFFF"/>
                </a:solidFill>
                <a:latin typeface="Arial"/>
              </a:rPr>
              <a:t>Cells that are resistant to the cytotoxic effects</a:t>
            </a:r>
            <a:endParaRPr lang="es-ES" sz="221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0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6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CuadroTexto"/>
          <p:cNvSpPr txBox="1">
            <a:spLocks noChangeArrowheads="1"/>
          </p:cNvSpPr>
          <p:nvPr/>
        </p:nvSpPr>
        <p:spPr bwMode="auto">
          <a:xfrm>
            <a:off x="3746476" y="710323"/>
            <a:ext cx="4240263" cy="4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345" b="1" dirty="0">
                <a:solidFill>
                  <a:srgbClr val="FFFF00"/>
                </a:solidFill>
              </a:rPr>
              <a:t>Reacción </a:t>
            </a:r>
            <a:r>
              <a:rPr lang="es-ES" altLang="es-ES" sz="2345" b="1" dirty="0" err="1">
                <a:solidFill>
                  <a:srgbClr val="FFFF00"/>
                </a:solidFill>
              </a:rPr>
              <a:t>Jerish-Herxheimer</a:t>
            </a:r>
            <a:endParaRPr lang="es-EC" altLang="es-ES" sz="2345" b="1" dirty="0">
              <a:solidFill>
                <a:srgbClr val="FFFF00"/>
              </a:solidFill>
            </a:endParaRPr>
          </a:p>
        </p:txBody>
      </p:sp>
      <p:sp>
        <p:nvSpPr>
          <p:cNvPr id="67587" name="2 CuadroTexto"/>
          <p:cNvSpPr txBox="1">
            <a:spLocks noChangeArrowheads="1"/>
          </p:cNvSpPr>
          <p:nvPr/>
        </p:nvSpPr>
        <p:spPr bwMode="auto">
          <a:xfrm>
            <a:off x="485347" y="1838727"/>
            <a:ext cx="10778397" cy="20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2149" dirty="0">
                <a:solidFill>
                  <a:prstClr val="white"/>
                </a:solidFill>
              </a:rPr>
              <a:t>Reacción </a:t>
            </a:r>
            <a:r>
              <a:rPr lang="es-ES" altLang="es-ES" sz="2149" dirty="0">
                <a:solidFill>
                  <a:srgbClr val="FFFF00"/>
                </a:solidFill>
              </a:rPr>
              <a:t>febril aguda </a:t>
            </a:r>
            <a:r>
              <a:rPr lang="es-ES" altLang="es-ES" sz="2149" dirty="0">
                <a:solidFill>
                  <a:prstClr val="white"/>
                </a:solidFill>
              </a:rPr>
              <a:t>que se presenta en las </a:t>
            </a:r>
            <a:r>
              <a:rPr lang="es-ES" altLang="es-ES" sz="2149" dirty="0">
                <a:solidFill>
                  <a:srgbClr val="FFFF00"/>
                </a:solidFill>
              </a:rPr>
              <a:t>1</a:t>
            </a:r>
            <a:r>
              <a:rPr lang="es-ES" altLang="es-ES" sz="2149" baseline="30000" dirty="0">
                <a:solidFill>
                  <a:srgbClr val="FFFF00"/>
                </a:solidFill>
              </a:rPr>
              <a:t>eras</a:t>
            </a:r>
            <a:r>
              <a:rPr lang="es-ES" altLang="es-ES" sz="2149" dirty="0">
                <a:solidFill>
                  <a:srgbClr val="FFFF00"/>
                </a:solidFill>
              </a:rPr>
              <a:t> 24 horas tras el tratamiento antimicrobiano </a:t>
            </a:r>
            <a:r>
              <a:rPr lang="es-ES" altLang="es-ES" sz="2149" dirty="0">
                <a:solidFill>
                  <a:prstClr val="white"/>
                </a:solidFill>
              </a:rPr>
              <a:t>de la </a:t>
            </a:r>
            <a:r>
              <a:rPr lang="es-ES" altLang="es-ES" sz="2149" dirty="0">
                <a:solidFill>
                  <a:srgbClr val="FFFF00"/>
                </a:solidFill>
              </a:rPr>
              <a:t>sífilis</a:t>
            </a:r>
            <a:r>
              <a:rPr lang="es-ES" altLang="es-ES" sz="2149" dirty="0">
                <a:solidFill>
                  <a:prstClr val="white"/>
                </a:solidFill>
              </a:rPr>
              <a:t> o la </a:t>
            </a:r>
            <a:r>
              <a:rPr lang="es-ES" altLang="es-ES" sz="2149" dirty="0">
                <a:solidFill>
                  <a:srgbClr val="FFFF00"/>
                </a:solidFill>
              </a:rPr>
              <a:t>leptospirosis</a:t>
            </a:r>
            <a:r>
              <a:rPr lang="es-ES" altLang="es-ES" sz="2149" dirty="0">
                <a:solidFill>
                  <a:prstClr val="white"/>
                </a:solidFill>
              </a:rPr>
              <a:t>. Hay cefalea, mialgias y agravamiento del cuadro clínico. Los antimicrobianos provocan la </a:t>
            </a:r>
            <a:r>
              <a:rPr lang="es-ES" altLang="es-ES" sz="2149" dirty="0">
                <a:solidFill>
                  <a:srgbClr val="FFFF00"/>
                </a:solidFill>
              </a:rPr>
              <a:t>muerte de gran cantidad de microorganismos</a:t>
            </a:r>
            <a:r>
              <a:rPr lang="es-ES" altLang="es-ES" sz="2149" dirty="0">
                <a:solidFill>
                  <a:prstClr val="white"/>
                </a:solidFill>
              </a:rPr>
              <a:t>, y estos pueden </a:t>
            </a:r>
            <a:r>
              <a:rPr lang="es-ES" altLang="es-ES" sz="2149" dirty="0">
                <a:solidFill>
                  <a:srgbClr val="FFFF00"/>
                </a:solidFill>
              </a:rPr>
              <a:t>liberar toxinas </a:t>
            </a:r>
            <a:r>
              <a:rPr lang="es-ES" altLang="es-ES" sz="2149" dirty="0">
                <a:solidFill>
                  <a:prstClr val="white"/>
                </a:solidFill>
              </a:rPr>
              <a:t>que causan efectos tóxicos.</a:t>
            </a:r>
            <a:endParaRPr lang="es-EC" altLang="es-ES" sz="2149" dirty="0">
              <a:solidFill>
                <a:prstClr val="white"/>
              </a:solidFill>
            </a:endParaRPr>
          </a:p>
        </p:txBody>
      </p:sp>
      <p:sp>
        <p:nvSpPr>
          <p:cNvPr id="5" name="Text Box 239"/>
          <p:cNvSpPr txBox="1">
            <a:spLocks noChangeArrowheads="1"/>
          </p:cNvSpPr>
          <p:nvPr/>
        </p:nvSpPr>
        <p:spPr bwMode="auto">
          <a:xfrm>
            <a:off x="1906588" y="137466"/>
            <a:ext cx="7920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CLASIFICACIÓN SEGÚN SU MECANISMO DE PRODUCCIÓN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6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2" name="CuadroTexto 1"/>
          <p:cNvSpPr txBox="1">
            <a:spLocks noChangeArrowheads="1"/>
          </p:cNvSpPr>
          <p:nvPr/>
        </p:nvSpPr>
        <p:spPr bwMode="auto">
          <a:xfrm>
            <a:off x="679279" y="1820964"/>
            <a:ext cx="10622401" cy="753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S" sz="2149" dirty="0">
                <a:solidFill>
                  <a:prstClr val="white"/>
                </a:solidFill>
              </a:rPr>
              <a:t>La infección vírica puede alterar la biología celular incrementando la sensibilidad a la acción tóxica de los fármacos o de sus metabolitos.</a:t>
            </a:r>
            <a:endParaRPr lang="es-ES" altLang="es-ES" sz="2149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9279" y="427353"/>
            <a:ext cx="10798269" cy="1499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68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4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REACCIÓN POR INTERACCIÓN FÁRMACO- INFECCIÓN VIRAL</a:t>
            </a:r>
            <a:endParaRPr lang="es-ES" sz="2345" b="1" dirty="0">
              <a:solidFill>
                <a:srgbClr val="FFFF00"/>
              </a:solidFill>
              <a:latin typeface="Arial" charset="0"/>
            </a:endParaRPr>
          </a:p>
          <a:p>
            <a:pPr defTabSz="44668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34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Reacciones tóxicas aparecidas cuando se utilizan fármacos en presencia de enfermedades virales.</a:t>
            </a:r>
            <a:endParaRPr lang="es-ES" sz="2345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8238" y="3021981"/>
            <a:ext cx="3587698" cy="1295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1954" b="1" dirty="0">
                <a:solidFill>
                  <a:srgbClr val="FFFF00"/>
                </a:solidFill>
                <a:latin typeface="Arial" panose="020B0604020202020204" pitchFamily="34" charset="0"/>
              </a:rPr>
              <a:t>SÍNDROME DE REYE </a:t>
            </a:r>
            <a:r>
              <a:rPr lang="es-CU" sz="1954" dirty="0">
                <a:solidFill>
                  <a:prstClr val="white"/>
                </a:solidFill>
                <a:latin typeface="Arial" panose="020B0604020202020204" pitchFamily="34" charset="0"/>
              </a:rPr>
              <a:t>por </a:t>
            </a:r>
            <a:r>
              <a:rPr lang="es-CU" sz="1954" b="1" dirty="0">
                <a:solidFill>
                  <a:srgbClr val="FFFF00"/>
                </a:solidFill>
                <a:latin typeface="Arial" panose="020B0604020202020204" pitchFamily="34" charset="0"/>
              </a:rPr>
              <a:t>ASPIRINA </a:t>
            </a:r>
            <a:r>
              <a:rPr lang="es-CU" sz="1954" dirty="0">
                <a:solidFill>
                  <a:prstClr val="white"/>
                </a:solidFill>
                <a:latin typeface="Arial" panose="020B0604020202020204" pitchFamily="34" charset="0"/>
              </a:rPr>
              <a:t> en niños con infección viral </a:t>
            </a:r>
            <a:r>
              <a:rPr lang="es-CU" sz="1954" dirty="0">
                <a:solidFill>
                  <a:srgbClr val="DADADA"/>
                </a:solidFill>
                <a:latin typeface="Arial" panose="020B0604020202020204" pitchFamily="34" charset="0"/>
              </a:rPr>
              <a:t>(</a:t>
            </a:r>
            <a:r>
              <a:rPr lang="es-CU" sz="1954" b="1" dirty="0">
                <a:solidFill>
                  <a:srgbClr val="FFFF00"/>
                </a:solidFill>
                <a:latin typeface="Arial" panose="020B0604020202020204" pitchFamily="34" charset="0"/>
              </a:rPr>
              <a:t>varicela o </a:t>
            </a:r>
            <a:r>
              <a:rPr lang="es-CU" sz="1954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influenza tipo B</a:t>
            </a:r>
            <a:r>
              <a:rPr lang="es-CU" sz="1954" dirty="0" smtClean="0">
                <a:solidFill>
                  <a:prstClr val="white"/>
                </a:solidFill>
                <a:latin typeface="Arial" panose="020B0604020202020204" pitchFamily="34" charset="0"/>
              </a:rPr>
              <a:t>)</a:t>
            </a:r>
            <a:endParaRPr lang="en-US" sz="1954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66977" y="3006918"/>
            <a:ext cx="3095269" cy="1144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S" sz="1759" b="1" dirty="0">
                <a:solidFill>
                  <a:srgbClr val="FFFF00"/>
                </a:solidFill>
                <a:latin typeface="Arial" panose="020B0604020202020204" pitchFamily="34" charset="0"/>
              </a:rPr>
              <a:t>ERUPCIÓN CUTÁNEA </a:t>
            </a:r>
            <a:r>
              <a:rPr lang="es-EC" altLang="es-ES" sz="1759" dirty="0">
                <a:solidFill>
                  <a:prstClr val="white"/>
                </a:solidFill>
                <a:latin typeface="Arial" panose="020B0604020202020204" pitchFamily="34" charset="0"/>
              </a:rPr>
              <a:t>por </a:t>
            </a:r>
            <a:r>
              <a:rPr lang="es-EC" altLang="es-ES" sz="1759" b="1" dirty="0">
                <a:solidFill>
                  <a:srgbClr val="FFFF00"/>
                </a:solidFill>
                <a:latin typeface="Arial" panose="020B0604020202020204" pitchFamily="34" charset="0"/>
              </a:rPr>
              <a:t>AMPICILINA </a:t>
            </a:r>
            <a:r>
              <a:rPr lang="es-EC" altLang="es-ES" sz="1759" dirty="0">
                <a:solidFill>
                  <a:prstClr val="white"/>
                </a:solidFill>
                <a:latin typeface="Arial" panose="020B0604020202020204" pitchFamily="34" charset="0"/>
              </a:rPr>
              <a:t>en pacientes con </a:t>
            </a:r>
            <a:r>
              <a:rPr lang="es-EC" altLang="es-ES" sz="1563" b="1" dirty="0">
                <a:solidFill>
                  <a:srgbClr val="FFFF00"/>
                </a:solidFill>
                <a:latin typeface="Arial" panose="020B0604020202020204" pitchFamily="34" charset="0"/>
              </a:rPr>
              <a:t>Virus de Epstein-</a:t>
            </a:r>
            <a:r>
              <a:rPr lang="es-EC" altLang="es-ES" sz="1563" b="1" dirty="0" err="1">
                <a:solidFill>
                  <a:srgbClr val="FFFF00"/>
                </a:solidFill>
                <a:latin typeface="Arial" panose="020B0604020202020204" pitchFamily="34" charset="0"/>
              </a:rPr>
              <a:t>Barr</a:t>
            </a:r>
            <a:r>
              <a:rPr lang="es-EC" altLang="es-ES" sz="1563" b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s-EC" altLang="es-ES" sz="1563" b="1" dirty="0" err="1">
                <a:solidFill>
                  <a:srgbClr val="FFFF00"/>
                </a:solidFill>
                <a:latin typeface="Arial" panose="020B0604020202020204" pitchFamily="34" charset="0"/>
              </a:rPr>
              <a:t>citomegalovirus</a:t>
            </a:r>
            <a:r>
              <a:rPr lang="es-EC" altLang="es-ES" sz="1563" b="1" dirty="0">
                <a:solidFill>
                  <a:srgbClr val="FFFF00"/>
                </a:solidFill>
                <a:latin typeface="Arial" panose="020B0604020202020204" pitchFamily="34" charset="0"/>
              </a:rPr>
              <a:t> e influenza.</a:t>
            </a:r>
            <a:endParaRPr lang="en-US" sz="1563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36064" y="3006918"/>
            <a:ext cx="3165616" cy="177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S" sz="1563" b="1" dirty="0">
                <a:solidFill>
                  <a:srgbClr val="FFFF00"/>
                </a:solidFill>
                <a:latin typeface="Arial" panose="020B0604020202020204" pitchFamily="34" charset="0"/>
              </a:rPr>
              <a:t>FIEBRE, ERUPCIÓN CUTÁNEA, NEUTROPENIA, TROMBOCITOPENIA Y HEPATITIS </a:t>
            </a:r>
            <a:r>
              <a:rPr lang="es-EC" altLang="es-ES" sz="1563" dirty="0">
                <a:solidFill>
                  <a:prstClr val="white"/>
                </a:solidFill>
                <a:latin typeface="Arial" panose="020B0604020202020204" pitchFamily="34" charset="0"/>
              </a:rPr>
              <a:t>en pacientes con </a:t>
            </a:r>
            <a:r>
              <a:rPr lang="es-EC" altLang="es-ES" sz="1563" b="1" dirty="0">
                <a:solidFill>
                  <a:srgbClr val="FFFF00"/>
                </a:solidFill>
                <a:latin typeface="Arial" panose="020B0604020202020204" pitchFamily="34" charset="0"/>
              </a:rPr>
              <a:t>VIH </a:t>
            </a:r>
            <a:r>
              <a:rPr lang="es-EC" altLang="es-ES" sz="1563" dirty="0">
                <a:solidFill>
                  <a:prstClr val="white"/>
                </a:solidFill>
                <a:latin typeface="Arial" panose="020B0604020202020204" pitchFamily="34" charset="0"/>
              </a:rPr>
              <a:t>tratados con </a:t>
            </a:r>
            <a:r>
              <a:rPr lang="es-EC" altLang="es-ES" sz="1563" b="1" dirty="0">
                <a:solidFill>
                  <a:srgbClr val="FFFF00"/>
                </a:solidFill>
                <a:latin typeface="Arial" panose="020B0604020202020204" pitchFamily="34" charset="0"/>
              </a:rPr>
              <a:t>COTRIMOXAZOL</a:t>
            </a:r>
            <a:r>
              <a:rPr lang="es-EC" altLang="es-ES" sz="1563" dirty="0">
                <a:solidFill>
                  <a:prstClr val="white"/>
                </a:solidFill>
                <a:latin typeface="Arial" panose="020B0604020202020204" pitchFamily="34" charset="0"/>
              </a:rPr>
              <a:t> para la infección por </a:t>
            </a:r>
            <a:r>
              <a:rPr lang="es-EC" altLang="es-ES" sz="1563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Pneumocystis</a:t>
            </a:r>
            <a:r>
              <a:rPr lang="es-EC" altLang="es-ES" sz="1563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C" altLang="es-ES" sz="1563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carinii</a:t>
            </a:r>
            <a:endParaRPr lang="en-US" sz="1563" i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9626" y="4810912"/>
            <a:ext cx="3306310" cy="1595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1954" dirty="0">
                <a:solidFill>
                  <a:prstClr val="white"/>
                </a:solidFill>
                <a:latin typeface="Arial" panose="020B0604020202020204" pitchFamily="34" charset="0"/>
              </a:rPr>
              <a:t>Vómitos, desorientación, pérdida de la conciencia, convulsiones, respiración anormal, hepatomegalia progresiva etc</a:t>
            </a:r>
            <a:endParaRPr lang="en-US" sz="1954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2262087" y="4269791"/>
            <a:ext cx="316562" cy="466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79">
              <a:solidFill>
                <a:prstClr val="white"/>
              </a:solidFill>
              <a:latin typeface="Calisto MT" panose="02040603050505030304"/>
            </a:endParaRPr>
          </a:p>
        </p:txBody>
      </p:sp>
      <p:pic>
        <p:nvPicPr>
          <p:cNvPr id="1026" name="Picture 2" descr="C:\Users\NUVIAPC\AppData\Roaming\PixelMetrics\CaptureWiz\Tem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57" y="4494768"/>
            <a:ext cx="2402856" cy="18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UVIAPC\AppData\Roaming\PixelMetrics\CaptureWiz\Tem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974" y="5138266"/>
            <a:ext cx="1689497" cy="13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UVIAPC\AppData\Roaming\PixelMetrics\CaptureWiz\Tem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55" y="4992704"/>
            <a:ext cx="1274825" cy="8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87" y="366894"/>
            <a:ext cx="11375644" cy="6124212"/>
          </a:xfrm>
        </p:spPr>
        <p:txBody>
          <a:bodyPr rtlCol="0">
            <a:normAutofit fontScale="40000" lnSpcReduction="20000"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defRPr/>
            </a:pPr>
            <a:r>
              <a:rPr lang="es-ES" sz="2899" b="1" dirty="0"/>
              <a:t>¿</a:t>
            </a:r>
            <a:r>
              <a:rPr lang="es-ES" sz="4500" b="1" dirty="0"/>
              <a:t>Por qué surge la </a:t>
            </a:r>
            <a:r>
              <a:rPr lang="es-ES" sz="4500" b="1" dirty="0" err="1" smtClean="0"/>
              <a:t>Farmacovigilancia</a:t>
            </a:r>
            <a:r>
              <a:rPr lang="es-ES" sz="4500" b="1" dirty="0" smtClean="0"/>
              <a:t> (sistema de vigilancia después de la comercialización)?</a:t>
            </a:r>
            <a:endParaRPr lang="es-ES" sz="4500" b="1" dirty="0"/>
          </a:p>
          <a:p>
            <a:pPr algn="ctr">
              <a:defRPr/>
            </a:pPr>
            <a:r>
              <a:rPr lang="es-ES" sz="4500" b="1" dirty="0">
                <a:solidFill>
                  <a:srgbClr val="FFFF00"/>
                </a:solidFill>
              </a:rPr>
              <a:t>“Desastre de la </a:t>
            </a:r>
            <a:r>
              <a:rPr lang="es-ES" sz="4500" b="1" dirty="0" smtClean="0">
                <a:solidFill>
                  <a:srgbClr val="FFFF00"/>
                </a:solidFill>
              </a:rPr>
              <a:t>Talidomida (</a:t>
            </a:r>
            <a:r>
              <a:rPr lang="es-ES" sz="4500" b="1" dirty="0" err="1" smtClean="0">
                <a:solidFill>
                  <a:srgbClr val="FFFF00"/>
                </a:solidFill>
              </a:rPr>
              <a:t>hipnosedante</a:t>
            </a:r>
            <a:r>
              <a:rPr lang="es-ES" sz="4500" b="1" dirty="0">
                <a:solidFill>
                  <a:srgbClr val="FFFF00"/>
                </a:solidFill>
              </a:rPr>
              <a:t>)</a:t>
            </a:r>
            <a:r>
              <a:rPr lang="es-ES" sz="4500" b="1" dirty="0" smtClean="0">
                <a:solidFill>
                  <a:srgbClr val="FFFF00"/>
                </a:solidFill>
              </a:rPr>
              <a:t>”</a:t>
            </a:r>
            <a:endParaRPr lang="es-ES" sz="4500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defRPr/>
            </a:pPr>
            <a:r>
              <a:rPr lang="es-ES" sz="45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4500" dirty="0" smtClean="0">
                <a:latin typeface="Arial" pitchFamily="34" charset="0"/>
                <a:ea typeface="Times New Roman"/>
                <a:cs typeface="Arial" pitchFamily="34" charset="0"/>
              </a:rPr>
              <a:t>Medicamento comercializado de 1957-1962 al </a:t>
            </a:r>
            <a:r>
              <a:rPr lang="es-ES" sz="4500" dirty="0">
                <a:latin typeface="Arial" pitchFamily="34" charset="0"/>
                <a:ea typeface="Times New Roman"/>
                <a:cs typeface="Arial" pitchFamily="34" charset="0"/>
              </a:rPr>
              <a:t>que se le atribuía una mayor seguridad que los barbitúricos, la Talidomida. </a:t>
            </a:r>
          </a:p>
          <a:p>
            <a:pPr marL="0" indent="0">
              <a:buNone/>
              <a:defRPr/>
            </a:pPr>
            <a:endParaRPr lang="es-ES" sz="45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s-ES" sz="4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Indicaciones de la </a:t>
            </a:r>
            <a:r>
              <a:rPr lang="es-ES" sz="45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Talidomida</a:t>
            </a:r>
            <a:r>
              <a:rPr lang="es-ES" sz="4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45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(1957- 1962)</a:t>
            </a:r>
            <a:r>
              <a:rPr lang="es-ES" sz="4500" dirty="0" smtClean="0"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es-ES" sz="4500" dirty="0">
                <a:latin typeface="Arial" pitchFamily="34" charset="0"/>
                <a:ea typeface="Times New Roman"/>
                <a:cs typeface="Arial" pitchFamily="34" charset="0"/>
              </a:rPr>
              <a:t>Tratamiento de la ansiedad, el insomnio, las náuseas y los vómitos matinales en </a:t>
            </a:r>
            <a:r>
              <a:rPr lang="es-ES" sz="4500" dirty="0" smtClean="0">
                <a:latin typeface="Arial" pitchFamily="34" charset="0"/>
                <a:ea typeface="Times New Roman"/>
                <a:cs typeface="Arial" pitchFamily="34" charset="0"/>
              </a:rPr>
              <a:t>embarazadas </a:t>
            </a:r>
            <a:r>
              <a:rPr lang="es-ES" sz="4500" dirty="0">
                <a:latin typeface="Arial" pitchFamily="34" charset="0"/>
                <a:ea typeface="Times New Roman"/>
                <a:cs typeface="Arial" pitchFamily="34" charset="0"/>
              </a:rPr>
              <a:t>en Europa, África, Japón, Australia y Canadá. </a:t>
            </a:r>
          </a:p>
          <a:p>
            <a:pPr marL="0" indent="0">
              <a:lnSpc>
                <a:spcPct val="170000"/>
              </a:lnSpc>
              <a:buNone/>
              <a:defRPr/>
            </a:pPr>
            <a:endParaRPr lang="es-ES" sz="45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70000"/>
              </a:lnSpc>
              <a:buClr>
                <a:srgbClr val="002060"/>
              </a:buClr>
              <a:defRPr/>
            </a:pPr>
            <a:r>
              <a:rPr lang="es-ES" sz="4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Resultado </a:t>
            </a:r>
            <a:r>
              <a:rPr lang="es-ES" sz="4500" dirty="0"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es-ES" sz="4500" dirty="0" smtClean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Recién nacidos con </a:t>
            </a:r>
            <a:r>
              <a:rPr lang="es-ES" sz="4500" dirty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extremidades incompletas sobre todo en las partes proximales en gestantes que consumieron el fármaco en el primer trimestre de la gestación; </a:t>
            </a:r>
            <a:r>
              <a:rPr lang="es-ES" sz="4500" u="sng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focomelia</a:t>
            </a:r>
            <a:r>
              <a:rPr lang="es-ES" sz="4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, aplasia del radial con ausencia del pulgar,</a:t>
            </a:r>
            <a:r>
              <a:rPr lang="es-ES" sz="4500" dirty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 entre otras. </a:t>
            </a:r>
          </a:p>
          <a:p>
            <a:pPr>
              <a:lnSpc>
                <a:spcPct val="170000"/>
              </a:lnSpc>
              <a:defRPr/>
            </a:pPr>
            <a:endParaRPr lang="es-ES" sz="45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  <a:defRPr/>
            </a:pPr>
            <a:endParaRPr lang="es-ES" sz="45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defRPr/>
            </a:pPr>
            <a:r>
              <a:rPr lang="es-ES" sz="5500" dirty="0" smtClean="0">
                <a:solidFill>
                  <a:srgbClr val="FFFF00"/>
                </a:solidFill>
                <a:latin typeface="Monotype Corsiva" pitchFamily="66" charset="0"/>
                <a:ea typeface="Times New Roman"/>
              </a:rPr>
              <a:t>Más </a:t>
            </a:r>
            <a:r>
              <a:rPr lang="es-ES" sz="5500" dirty="0">
                <a:solidFill>
                  <a:srgbClr val="FFFF00"/>
                </a:solidFill>
                <a:latin typeface="Monotype Corsiva" pitchFamily="66" charset="0"/>
                <a:ea typeface="Times New Roman"/>
              </a:rPr>
              <a:t>de 10 000 casos de niños malformados, de los cuales falleció el 15%.</a:t>
            </a:r>
            <a:r>
              <a:rPr lang="es-ES" sz="5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55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</a:t>
            </a:r>
            <a:r>
              <a:rPr lang="es-ES" sz="5500" dirty="0" smtClean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Talidomida</a:t>
            </a:r>
            <a:endParaRPr lang="es-ES" sz="5500" dirty="0">
              <a:latin typeface="Monotype Corsiva" pitchFamily="66" charset="0"/>
              <a:ea typeface="Times New Roman"/>
            </a:endParaRPr>
          </a:p>
          <a:p>
            <a:pPr marL="0" indent="0">
              <a:buNone/>
              <a:defRPr/>
            </a:pPr>
            <a:endParaRPr lang="es-ES" sz="55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ES" sz="87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3720">
              <a:defRPr/>
            </a:pPr>
            <a:fld id="{DBD36522-6BD3-41AB-B51E-DFAB5703E239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  <a:latin typeface="Constantia"/>
              </a:rPr>
              <a:pPr defTabSz="883720">
                <a:defRPr/>
              </a:pPr>
              <a:t>3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  <a:latin typeface="Constantia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9842707" y="5740823"/>
            <a:ext cx="1739693" cy="208640"/>
          </a:xfrm>
          <a:prstGeom prst="line">
            <a:avLst/>
          </a:prstGeom>
          <a:ln w="50800">
            <a:solidFill>
              <a:srgbClr val="FFFF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9" y="931681"/>
            <a:ext cx="2884228" cy="43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020762" y="931680"/>
            <a:ext cx="7703000" cy="381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68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2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DEPENDENCIA: Trastorno</a:t>
            </a:r>
            <a:r>
              <a:rPr lang="es-ES_tradnl" sz="3224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s-ES_tradnl" sz="3224" dirty="0">
                <a:solidFill>
                  <a:srgbClr val="FFFF00"/>
                </a:solidFill>
                <a:latin typeface="Arial" panose="020B0604020202020204" pitchFamily="34" charset="0"/>
              </a:rPr>
              <a:t>conductual</a:t>
            </a:r>
            <a:r>
              <a:rPr lang="es-ES_tradnl" sz="3224" dirty="0">
                <a:solidFill>
                  <a:prstClr val="white"/>
                </a:solidFill>
                <a:latin typeface="Arial" panose="020B0604020202020204" pitchFamily="34" charset="0"/>
              </a:rPr>
              <a:t> en el cual, como resultado de los efectos biológicos de una determinada sustancia, una persona tiene </a:t>
            </a:r>
            <a:r>
              <a:rPr lang="es-ES_tradnl" sz="3224" dirty="0">
                <a:solidFill>
                  <a:srgbClr val="FFFF00"/>
                </a:solidFill>
                <a:latin typeface="Arial" panose="020B0604020202020204" pitchFamily="34" charset="0"/>
              </a:rPr>
              <a:t>disminuido el control </a:t>
            </a:r>
            <a:r>
              <a:rPr lang="es-ES_tradnl" sz="3224" dirty="0">
                <a:solidFill>
                  <a:prstClr val="white"/>
                </a:solidFill>
                <a:latin typeface="Arial" panose="020B0604020202020204" pitchFamily="34" charset="0"/>
              </a:rPr>
              <a:t>sobre su consumo.</a:t>
            </a:r>
            <a:endParaRPr lang="es-ES" sz="3224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4975" y="5697425"/>
            <a:ext cx="11782050" cy="81394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563" dirty="0">
                <a:solidFill>
                  <a:prstClr val="white"/>
                </a:solidFill>
                <a:latin typeface="Calisto MT" panose="02040603050505030304"/>
              </a:rPr>
              <a:t>    </a:t>
            </a:r>
            <a:r>
              <a:rPr lang="es-ES" sz="1563" b="1" dirty="0">
                <a:solidFill>
                  <a:srgbClr val="060606"/>
                </a:solidFill>
                <a:latin typeface="Calisto MT" panose="02040603050505030304"/>
              </a:rPr>
              <a:t>EXISTE COMPUSIÓN POR EL CONSUMO DE LA SUSTANCIA DE FORMA PERIÓDICA O CONTINUADA</a:t>
            </a:r>
          </a:p>
          <a:p>
            <a:pPr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1563" b="1" dirty="0">
              <a:solidFill>
                <a:srgbClr val="060606"/>
              </a:solidFill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5844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9" y="1849175"/>
            <a:ext cx="402748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1019780" y="424248"/>
            <a:ext cx="33131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s-ES_tradnl" altLang="es-ES">
                <a:solidFill>
                  <a:srgbClr val="FFFF00"/>
                </a:solidFill>
              </a:rPr>
              <a:t>SUSTANCIA PSICOACTIVA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907568" y="640147"/>
            <a:ext cx="2592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s-ES_tradnl" altLang="es-ES">
                <a:solidFill>
                  <a:srgbClr val="FFFF00"/>
                </a:solidFill>
              </a:rPr>
              <a:t>DROGA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188429" y="711586"/>
            <a:ext cx="86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320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=</a:t>
            </a:r>
            <a:endParaRPr lang="es-ES" sz="320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5298" name="Picture 18" descr="j02332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63" y="1642398"/>
            <a:ext cx="985639" cy="80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08" name="Group 28"/>
          <p:cNvGrpSpPr>
            <a:grpSpLocks/>
          </p:cNvGrpSpPr>
          <p:nvPr/>
        </p:nvGrpSpPr>
        <p:grpSpPr bwMode="auto">
          <a:xfrm>
            <a:off x="2051046" y="2968392"/>
            <a:ext cx="4380723" cy="2592387"/>
            <a:chOff x="2064" y="1661"/>
            <a:chExt cx="3178" cy="1633"/>
          </a:xfrm>
        </p:grpSpPr>
        <p:grpSp>
          <p:nvGrpSpPr>
            <p:cNvPr id="72712" name="Group 26"/>
            <p:cNvGrpSpPr>
              <a:grpSpLocks/>
            </p:cNvGrpSpPr>
            <p:nvPr/>
          </p:nvGrpSpPr>
          <p:grpSpPr bwMode="auto">
            <a:xfrm>
              <a:off x="3628" y="2070"/>
              <a:ext cx="1614" cy="1224"/>
              <a:chOff x="3628" y="2070"/>
              <a:chExt cx="1614" cy="1224"/>
            </a:xfrm>
          </p:grpSpPr>
          <p:sp>
            <p:nvSpPr>
              <p:cNvPr id="225303" name="AutoShape 23"/>
              <p:cNvSpPr>
                <a:spLocks/>
              </p:cNvSpPr>
              <p:nvPr/>
            </p:nvSpPr>
            <p:spPr bwMode="auto">
              <a:xfrm>
                <a:off x="3628" y="2070"/>
                <a:ext cx="1361" cy="454"/>
              </a:xfrm>
              <a:prstGeom prst="accentBorderCallout1">
                <a:avLst>
                  <a:gd name="adj1" fmla="val 15861"/>
                  <a:gd name="adj2" fmla="val -3528"/>
                  <a:gd name="adj3" fmla="val -69602"/>
                  <a:gd name="adj4" fmla="val -110065"/>
                </a:avLst>
              </a:prstGeom>
              <a:solidFill>
                <a:schemeClr val="tx1">
                  <a:lumMod val="50000"/>
                </a:schemeClr>
              </a:solidFill>
              <a:ln w="28575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44668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</a:rPr>
                  <a:t>Afectividad</a:t>
                </a:r>
                <a:endParaRPr lang="es-E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5304" name="AutoShape 24"/>
              <p:cNvSpPr>
                <a:spLocks/>
              </p:cNvSpPr>
              <p:nvPr/>
            </p:nvSpPr>
            <p:spPr bwMode="auto">
              <a:xfrm>
                <a:off x="3742" y="2432"/>
                <a:ext cx="1500" cy="454"/>
              </a:xfrm>
              <a:prstGeom prst="accentBorderCallout1">
                <a:avLst>
                  <a:gd name="adj1" fmla="val 15861"/>
                  <a:gd name="adj2" fmla="val -3528"/>
                  <a:gd name="adj3" fmla="val -147796"/>
                  <a:gd name="adj4" fmla="val -11881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28575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44668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</a:rPr>
                  <a:t>Pensamiento</a:t>
                </a:r>
                <a:endParaRPr lang="es-E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5305" name="AutoShape 25"/>
              <p:cNvSpPr>
                <a:spLocks/>
              </p:cNvSpPr>
              <p:nvPr/>
            </p:nvSpPr>
            <p:spPr bwMode="auto">
              <a:xfrm>
                <a:off x="3923" y="2840"/>
                <a:ext cx="1203" cy="454"/>
              </a:xfrm>
              <a:prstGeom prst="accentBorderCallout1">
                <a:avLst>
                  <a:gd name="adj1" fmla="val 15861"/>
                  <a:gd name="adj2" fmla="val -3991"/>
                  <a:gd name="adj3" fmla="val -243611"/>
                  <a:gd name="adj4" fmla="val -150708"/>
                </a:avLst>
              </a:prstGeom>
              <a:solidFill>
                <a:schemeClr val="tx1">
                  <a:lumMod val="50000"/>
                </a:schemeClr>
              </a:solidFill>
              <a:ln w="28575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44668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</a:rPr>
                  <a:t>Conducta</a:t>
                </a:r>
                <a:endParaRPr lang="es-E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713" name="AutoShape 27"/>
            <p:cNvSpPr>
              <a:spLocks noChangeArrowheads="1"/>
            </p:cNvSpPr>
            <p:nvPr/>
          </p:nvSpPr>
          <p:spPr bwMode="auto">
            <a:xfrm rot="4388374">
              <a:off x="2064" y="1661"/>
              <a:ext cx="204" cy="204"/>
            </a:xfrm>
            <a:prstGeom prst="rtTriangl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4668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s-ES" altLang="es-ES" sz="180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ángulo 1"/>
          <p:cNvSpPr>
            <a:spLocks noChangeArrowheads="1"/>
          </p:cNvSpPr>
          <p:nvPr/>
        </p:nvSpPr>
        <p:spPr bwMode="auto">
          <a:xfrm>
            <a:off x="6489663" y="1849175"/>
            <a:ext cx="5374793" cy="535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s-ES_tradnl" altLang="es-ES" sz="1954" dirty="0">
                <a:solidFill>
                  <a:prstClr val="white"/>
                </a:solidFill>
              </a:rPr>
              <a:t>Producto psicoactivo con efectos “merecedores” de ser re-experimentados.</a:t>
            </a:r>
          </a:p>
          <a:p>
            <a:pPr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es-ES_tradnl" altLang="es-ES" sz="1954" dirty="0">
              <a:solidFill>
                <a:prstClr val="white"/>
              </a:solidFill>
            </a:endParaRPr>
          </a:p>
          <a:p>
            <a:pPr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s-ES_tradnl" altLang="es-ES" sz="1954" dirty="0">
                <a:solidFill>
                  <a:prstClr val="white"/>
                </a:solidFill>
              </a:rPr>
              <a:t>Instauración de un Condicionamiento operante: El fármaco actúa como elemento reforzador. </a:t>
            </a:r>
          </a:p>
          <a:p>
            <a:pPr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es-ES_tradnl" altLang="es-ES" sz="1954" dirty="0">
              <a:solidFill>
                <a:prstClr val="white"/>
              </a:solidFill>
            </a:endParaRPr>
          </a:p>
          <a:p>
            <a:pPr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s-ES_tradnl" altLang="es-ES" sz="1954" dirty="0">
                <a:solidFill>
                  <a:prstClr val="white"/>
                </a:solidFill>
              </a:rPr>
              <a:t>Estímulos que se presentan simultáneamente a la administración de la sustancia y quedan asociados a ella o a sus efectos.</a:t>
            </a:r>
          </a:p>
          <a:p>
            <a:pPr marL="362931" indent="-362931" algn="just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es-ES" altLang="es-ES" sz="1954" dirty="0">
              <a:solidFill>
                <a:prstClr val="white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31209" y="1194919"/>
            <a:ext cx="5222206" cy="633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s-ES_tradnl" altLang="es-ES" sz="1759" b="1" dirty="0">
                <a:solidFill>
                  <a:srgbClr val="060606"/>
                </a:solidFill>
              </a:rPr>
              <a:t>CONSTANTES EN LA BASE DE TODA FARMACODEPENDENCIA</a:t>
            </a:r>
          </a:p>
        </p:txBody>
      </p:sp>
    </p:spTree>
    <p:extLst>
      <p:ext uri="{BB962C8B-B14F-4D97-AF65-F5344CB8AC3E}">
        <p14:creationId xmlns:p14="http://schemas.microsoft.com/office/powerpoint/2010/main" val="14217766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591" y="986607"/>
            <a:ext cx="4255995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U" sz="2345" b="1" dirty="0">
                <a:solidFill>
                  <a:srgbClr val="FFFF00"/>
                </a:solidFill>
                <a:latin typeface="Arial" panose="020B0604020202020204" pitchFamily="34" charset="0"/>
              </a:rPr>
              <a:t>PORTERAS O BLANDAS</a:t>
            </a:r>
            <a:endParaRPr lang="en-US" sz="2345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33512" y="985210"/>
            <a:ext cx="3341484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U" sz="2345" b="1" dirty="0">
                <a:solidFill>
                  <a:srgbClr val="FFFF00"/>
                </a:solidFill>
                <a:latin typeface="Arial" panose="020B0604020202020204" pitchFamily="34" charset="0"/>
              </a:rPr>
              <a:t>DURAS</a:t>
            </a:r>
            <a:endParaRPr lang="en-US" sz="2345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0979" y="4081876"/>
            <a:ext cx="3341484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U" sz="2345" b="1" dirty="0">
                <a:solidFill>
                  <a:srgbClr val="FFFF00"/>
                </a:solidFill>
                <a:latin typeface="Arial" panose="020B0604020202020204" pitchFamily="34" charset="0"/>
              </a:rPr>
              <a:t>LEGALES</a:t>
            </a:r>
            <a:endParaRPr lang="en-US" sz="2345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33512" y="3976243"/>
            <a:ext cx="3341484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U" sz="2345" b="1" dirty="0">
                <a:solidFill>
                  <a:srgbClr val="FFFF00"/>
                </a:solidFill>
                <a:latin typeface="Arial" panose="020B0604020202020204" pitchFamily="34" charset="0"/>
              </a:rPr>
              <a:t>ILEGALES</a:t>
            </a:r>
            <a:endParaRPr lang="en-US" sz="2345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99970" y="1857717"/>
            <a:ext cx="2286278" cy="129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342" indent="-223342" defTabSz="446684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sz="1954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ALCOHOL</a:t>
            </a:r>
          </a:p>
          <a:p>
            <a:pPr marL="223342" indent="-223342" defTabSz="446684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sz="1954" dirty="0">
                <a:solidFill>
                  <a:srgbClr val="FFFFCC"/>
                </a:solidFill>
                <a:latin typeface="Arial" panose="020B0604020202020204" pitchFamily="34" charset="0"/>
              </a:rPr>
              <a:t>NICOTINA</a:t>
            </a:r>
          </a:p>
          <a:p>
            <a:pPr marL="223342" indent="-223342" defTabSz="446684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sz="1954" dirty="0">
                <a:solidFill>
                  <a:srgbClr val="FFFFCC"/>
                </a:solidFill>
                <a:latin typeface="Arial" panose="020B0604020202020204" pitchFamily="34" charset="0"/>
              </a:rPr>
              <a:t>MARIHUANA</a:t>
            </a:r>
            <a:endParaRPr lang="es-ES" altLang="es-ES" sz="1954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69972" y="1678579"/>
            <a:ext cx="3240087" cy="17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b="1" dirty="0">
                <a:solidFill>
                  <a:srgbClr val="33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COCAÍNA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ANFETAMINAS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ALUCINÓGENOS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OPIOIDES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405490" y="4595260"/>
            <a:ext cx="3168650" cy="17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ALCOHOL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NICOTINA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BENZODIAZEPINAS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BARBITÚRICOS</a:t>
            </a:r>
            <a:endParaRPr lang="es-ES" sz="1954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317253" y="4576394"/>
            <a:ext cx="3240087" cy="17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33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COCAÍNA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ANFETAMINAS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ALUCINÓGENOS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OPIOIDES</a:t>
            </a: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3586248" y="6308267"/>
            <a:ext cx="17267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000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MARIHUANA</a:t>
            </a:r>
            <a:endParaRPr lang="es-ES" sz="200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65070" y="296716"/>
            <a:ext cx="5979497" cy="39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U" sz="1954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CLASIFICACIÓN </a:t>
            </a:r>
            <a:r>
              <a:rPr lang="es-CU" sz="1954" b="1" dirty="0">
                <a:solidFill>
                  <a:srgbClr val="FFFFFF"/>
                </a:solidFill>
                <a:latin typeface="Arial" panose="020B0604020202020204" pitchFamily="34" charset="0"/>
              </a:rPr>
              <a:t>de las drogas</a:t>
            </a:r>
            <a:endParaRPr lang="en-US" sz="1954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489373" y="1107548"/>
            <a:ext cx="3220376" cy="258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46684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ESTIMULANTES</a:t>
            </a:r>
          </a:p>
          <a:p>
            <a:pPr defTabSz="446684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s-ES_tradnl" sz="1954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defTabSz="446684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b="1" dirty="0">
                <a:solidFill>
                  <a:srgbClr val="33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COCAÍNA</a:t>
            </a:r>
          </a:p>
          <a:p>
            <a:pPr defTabSz="446684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ANFETAMINAS</a:t>
            </a:r>
          </a:p>
          <a:p>
            <a:pPr defTabSz="446684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NICOTINA</a:t>
            </a:r>
          </a:p>
          <a:p>
            <a:pPr defTabSz="446684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CAFEÍNA</a:t>
            </a:r>
          </a:p>
          <a:p>
            <a:pPr defTabSz="446684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MARIHUANA</a:t>
            </a:r>
          </a:p>
          <a:p>
            <a:pPr defTabSz="446684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ALUCINÓGENOS</a:t>
            </a:r>
            <a:endParaRPr lang="es-ES" sz="1954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449371" y="4081877"/>
            <a:ext cx="3271137" cy="20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DEPRESORES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ALCOHOL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OPIOIDES</a:t>
            </a:r>
          </a:p>
          <a:p>
            <a:pPr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1954" dirty="0">
                <a:solidFill>
                  <a:srgbClr val="FFFFFF"/>
                </a:solidFill>
                <a:latin typeface="Arial" panose="020B0604020202020204" pitchFamily="34" charset="0"/>
              </a:rPr>
              <a:t>BENZODIAZEPINAS Y BARBITÚRICOS</a:t>
            </a:r>
            <a:endParaRPr lang="es-ES" sz="1954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003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40148"/>
          <a:stretch/>
        </p:blipFill>
        <p:spPr>
          <a:xfrm>
            <a:off x="204975" y="269826"/>
            <a:ext cx="7051751" cy="63183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90108" y="486505"/>
            <a:ext cx="9495409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3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CIRCUITOS DE RECOMPENSA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80788" y="4009655"/>
            <a:ext cx="853904" cy="48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6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ATV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53497" y="3236206"/>
            <a:ext cx="853904" cy="48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6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95447" y="3426935"/>
            <a:ext cx="853904" cy="48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6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90109" y="1319392"/>
            <a:ext cx="2032291" cy="48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6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CORTEZA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3355" y="107011"/>
            <a:ext cx="11365290" cy="4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4668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345" b="1" dirty="0">
                <a:solidFill>
                  <a:srgbClr val="06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¿DÓNDE Y CÓMO ACTÚAN LAS DROGAS ADICTIVAS EN EL CEREBRO?</a:t>
            </a:r>
            <a:endParaRPr lang="es-ES" sz="2345" b="1" dirty="0">
              <a:solidFill>
                <a:srgbClr val="06060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817588" y="5087370"/>
            <a:ext cx="9231357" cy="453201"/>
          </a:xfrm>
          <a:prstGeom prst="rect">
            <a:avLst/>
          </a:prstGeom>
          <a:solidFill>
            <a:srgbClr val="F4EEC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45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0925" y="4479797"/>
            <a:ext cx="2100712" cy="2257541"/>
          </a:xfrm>
          <a:prstGeom prst="rect">
            <a:avLst/>
          </a:prstGeom>
          <a:solidFill>
            <a:srgbClr val="F3E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45" dirty="0">
                <a:solidFill>
                  <a:srgbClr val="060606"/>
                </a:solidFill>
                <a:latin typeface="Arial" panose="020B0604020202020204" pitchFamily="34" charset="0"/>
              </a:rPr>
              <a:t>La</a:t>
            </a:r>
            <a:r>
              <a:rPr lang="es-CU" sz="2345" dirty="0">
                <a:solidFill>
                  <a:srgbClr val="060606"/>
                </a:solidFill>
                <a:latin typeface="Arial" panose="020B0604020202020204" pitchFamily="34" charset="0"/>
              </a:rPr>
              <a:t>s drogas adictivas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45" b="1" dirty="0">
                <a:solidFill>
                  <a:srgbClr val="FF0000"/>
                </a:solidFill>
                <a:latin typeface="Arial" panose="020B0604020202020204" pitchFamily="34" charset="0"/>
              </a:rPr>
              <a:t>AUMENTAN </a:t>
            </a:r>
            <a:r>
              <a:rPr lang="en-US" sz="2345" b="1" dirty="0">
                <a:solidFill>
                  <a:srgbClr val="060606"/>
                </a:solidFill>
                <a:latin typeface="Arial" panose="020B0604020202020204" pitchFamily="34" charset="0"/>
              </a:rPr>
              <a:t>l</a:t>
            </a:r>
            <a:r>
              <a:rPr lang="es-CU" sz="2345" b="1" dirty="0">
                <a:solidFill>
                  <a:srgbClr val="060606"/>
                </a:solidFill>
                <a:latin typeface="Arial" panose="020B0604020202020204" pitchFamily="34" charset="0"/>
              </a:rPr>
              <a:t>a liberación de </a:t>
            </a:r>
            <a:r>
              <a:rPr lang="es-CU" sz="2345" b="1" dirty="0">
                <a:solidFill>
                  <a:srgbClr val="FF0000"/>
                </a:solidFill>
                <a:latin typeface="Arial" panose="020B0604020202020204" pitchFamily="34" charset="0"/>
              </a:rPr>
              <a:t>DOPAMINA</a:t>
            </a:r>
            <a:endParaRPr lang="en-US" sz="2345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62247" y="1459283"/>
            <a:ext cx="4185648" cy="212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38" dirty="0">
                <a:solidFill>
                  <a:srgbClr val="060606"/>
                </a:solidFill>
                <a:latin typeface="Arial" panose="020B0604020202020204" pitchFamily="34" charset="0"/>
              </a:rPr>
              <a:t>D</a:t>
            </a:r>
            <a:r>
              <a:rPr lang="es-CU" sz="2638" dirty="0">
                <a:solidFill>
                  <a:srgbClr val="060606"/>
                </a:solidFill>
                <a:latin typeface="Arial" panose="020B0604020202020204" pitchFamily="34" charset="0"/>
              </a:rPr>
              <a:t>ependencia química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CU" sz="2638" dirty="0">
              <a:solidFill>
                <a:srgbClr val="060606"/>
              </a:solidFill>
              <a:latin typeface="Arial" panose="020B0604020202020204" pitchFamily="34" charset="0"/>
            </a:endParaRP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38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s-CU" sz="2638" dirty="0">
                <a:solidFill>
                  <a:srgbClr val="FF0000"/>
                </a:solidFill>
                <a:latin typeface="Arial" panose="020B0604020202020204" pitchFamily="34" charset="0"/>
              </a:rPr>
              <a:t>gual fisiopatología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CU" sz="2638" dirty="0">
              <a:solidFill>
                <a:srgbClr val="060606"/>
              </a:solidFill>
              <a:latin typeface="Arial" panose="020B0604020202020204" pitchFamily="34" charset="0"/>
            </a:endParaRP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38" dirty="0">
                <a:solidFill>
                  <a:srgbClr val="060606"/>
                </a:solidFill>
                <a:latin typeface="Arial" panose="020B0604020202020204" pitchFamily="34" charset="0"/>
              </a:rPr>
              <a:t>D</a:t>
            </a:r>
            <a:r>
              <a:rPr lang="es-CU" sz="2638" dirty="0">
                <a:solidFill>
                  <a:srgbClr val="060606"/>
                </a:solidFill>
                <a:latin typeface="Arial" panose="020B0604020202020204" pitchFamily="34" charset="0"/>
              </a:rPr>
              <a:t>ependencia conductual</a:t>
            </a:r>
            <a:endParaRPr lang="en-US" sz="2638" dirty="0">
              <a:solidFill>
                <a:srgbClr val="060606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echa arriba 13"/>
          <p:cNvSpPr/>
          <p:nvPr/>
        </p:nvSpPr>
        <p:spPr>
          <a:xfrm>
            <a:off x="9156096" y="1951712"/>
            <a:ext cx="422082" cy="3869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79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Flecha arriba 14"/>
          <p:cNvSpPr/>
          <p:nvPr/>
        </p:nvSpPr>
        <p:spPr>
          <a:xfrm rot="10800000">
            <a:off x="9156096" y="2704633"/>
            <a:ext cx="422082" cy="3869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7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61637" y="5106027"/>
            <a:ext cx="9199162" cy="14004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54" dirty="0">
                <a:solidFill>
                  <a:srgbClr val="1A1C1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recompensa del cerebro sobre los que actúan las drogas para lograr su potencial adictivo: 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54" dirty="0">
                <a:solidFill>
                  <a:srgbClr val="1A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ES" sz="2638" b="1" dirty="0">
                <a:solidFill>
                  <a:srgbClr val="1A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</a:t>
            </a:r>
            <a:r>
              <a:rPr lang="es-ES" sz="2638" b="1" dirty="0" err="1">
                <a:solidFill>
                  <a:srgbClr val="1A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dopaminérgicos</a:t>
            </a:r>
            <a:endParaRPr lang="es-ES" sz="2638" b="1" dirty="0">
              <a:solidFill>
                <a:srgbClr val="1A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954" b="1" dirty="0">
                <a:solidFill>
                  <a:srgbClr val="1A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sz="1954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 izquierda 15"/>
          <p:cNvSpPr/>
          <p:nvPr/>
        </p:nvSpPr>
        <p:spPr>
          <a:xfrm>
            <a:off x="2561638" y="5785626"/>
            <a:ext cx="2373054" cy="377953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879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5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93" name="Picture 13" descr="j02827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79" y="1878413"/>
            <a:ext cx="2766688" cy="27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95" name="Picture 15" descr="j02950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49" y="1920085"/>
            <a:ext cx="1690743" cy="16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97" name="Picture 17" descr="j02910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88" y="1583681"/>
            <a:ext cx="769317" cy="150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06" name="Picture 26" descr="j03052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77" y="3214468"/>
            <a:ext cx="1186728" cy="9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08" name="Picture 28" descr="j02152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0440">
            <a:off x="5542578" y="648967"/>
            <a:ext cx="1092547" cy="20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109" name="AutoShape 29"/>
          <p:cNvSpPr>
            <a:spLocks noChangeArrowheads="1"/>
          </p:cNvSpPr>
          <p:nvPr/>
        </p:nvSpPr>
        <p:spPr bwMode="auto">
          <a:xfrm>
            <a:off x="4437910" y="692980"/>
            <a:ext cx="3818604" cy="3692393"/>
          </a:xfrm>
          <a:prstGeom prst="cloudCallout">
            <a:avLst>
              <a:gd name="adj1" fmla="val -68329"/>
              <a:gd name="adj2" fmla="val 1495"/>
            </a:avLst>
          </a:prstGeom>
          <a:noFill/>
          <a:ln w="44450">
            <a:pattFill prst="pct75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1864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302112" name="Group 32"/>
          <p:cNvGrpSpPr>
            <a:grpSpLocks/>
          </p:cNvGrpSpPr>
          <p:nvPr/>
        </p:nvGrpSpPr>
        <p:grpSpPr bwMode="auto">
          <a:xfrm>
            <a:off x="3816120" y="459910"/>
            <a:ext cx="4440394" cy="4471961"/>
            <a:chOff x="1973" y="164"/>
            <a:chExt cx="3175" cy="3246"/>
          </a:xfrm>
        </p:grpSpPr>
        <p:sp>
          <p:nvSpPr>
            <p:cNvPr id="302110" name="Line 30"/>
            <p:cNvSpPr>
              <a:spLocks noChangeShapeType="1"/>
            </p:cNvSpPr>
            <p:nvPr/>
          </p:nvSpPr>
          <p:spPr bwMode="auto">
            <a:xfrm>
              <a:off x="1973" y="346"/>
              <a:ext cx="3036" cy="28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864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2111" name="Line 31"/>
            <p:cNvSpPr>
              <a:spLocks noChangeShapeType="1"/>
            </p:cNvSpPr>
            <p:nvPr/>
          </p:nvSpPr>
          <p:spPr bwMode="auto">
            <a:xfrm flipH="1">
              <a:off x="2672" y="164"/>
              <a:ext cx="2476" cy="324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4337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864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302113" name="WordArt 33"/>
          <p:cNvSpPr>
            <a:spLocks noChangeArrowheads="1" noChangeShapeType="1" noTextEdit="1"/>
          </p:cNvSpPr>
          <p:nvPr/>
        </p:nvSpPr>
        <p:spPr bwMode="auto">
          <a:xfrm rot="20179785">
            <a:off x="1286050" y="627163"/>
            <a:ext cx="4975699" cy="12607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6081" b="1" kern="10" dirty="0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Impact" panose="020B0806030902050204" pitchFamily="34" charset="0"/>
              </a:rPr>
              <a:t>ABSTINENCIA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222287" y="926735"/>
            <a:ext cx="3460868" cy="429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37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sz="2277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Trastornos mentales y/o físicos derivados de la </a:t>
            </a:r>
            <a:r>
              <a:rPr lang="es-ES_tradnl" sz="227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SUPRESIÓN  BRUSCA </a:t>
            </a:r>
            <a:r>
              <a:rPr lang="es-ES_tradnl" sz="227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 una droga</a:t>
            </a:r>
            <a:r>
              <a:rPr lang="es-ES_tradnl" sz="227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d</a:t>
            </a:r>
            <a:r>
              <a:rPr lang="es-ES_tradnl" sz="2277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  la disminución de su dosis o del  uso de antagonistas de la misma.</a:t>
            </a:r>
            <a:endParaRPr lang="es-ES" sz="2846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1242" y="5160911"/>
            <a:ext cx="6011482" cy="8138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Piloerección</a:t>
            </a:r>
            <a:r>
              <a:rPr lang="es-ES" sz="15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ESCALOFRÍOS, SUDORACIÓN, LAGRIMEO, DOLORES MUSCULARES, MALESTAR GENERAL, RINORREA, ANSIEDAD, IRRITABILIDAD, entre otros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397468" y="5117354"/>
            <a:ext cx="4285687" cy="7537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4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Puede diferir en dependencia del tipo de droga</a:t>
            </a:r>
          </a:p>
        </p:txBody>
      </p:sp>
      <p:sp>
        <p:nvSpPr>
          <p:cNvPr id="5" name="Flecha izquierda 4"/>
          <p:cNvSpPr/>
          <p:nvPr/>
        </p:nvSpPr>
        <p:spPr>
          <a:xfrm>
            <a:off x="6525110" y="5198067"/>
            <a:ext cx="679337" cy="4331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373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6108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56827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2486" y="432862"/>
            <a:ext cx="10433711" cy="4492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883720"/>
            <a:r>
              <a:rPr lang="es-ES" sz="2319" b="1" dirty="0">
                <a:solidFill>
                  <a:prstClr val="black"/>
                </a:solidFill>
                <a:latin typeface="Calibri" panose="020F0502020204030204"/>
              </a:rPr>
              <a:t>DIFERENCIAS ENTRE REBOTE Y SINDROME DE ABSTINENCIA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816618" y="1213069"/>
          <a:ext cx="10433711" cy="52194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827">
                <a:tc>
                  <a:txBody>
                    <a:bodyPr/>
                    <a:lstStyle/>
                    <a:p>
                      <a:pPr algn="ctr"/>
                      <a:r>
                        <a:rPr lang="es-ES" sz="2300" dirty="0"/>
                        <a:t>REBOTE</a:t>
                      </a:r>
                    </a:p>
                  </a:txBody>
                  <a:tcPr marL="88366" marR="88366" marT="44183" marB="441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300" dirty="0"/>
                        <a:t>SINDROME DE ABSTINENCIA</a:t>
                      </a:r>
                    </a:p>
                  </a:txBody>
                  <a:tcPr marL="88366" marR="88366" marT="44183" marB="4418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684">
                <a:tc>
                  <a:txBody>
                    <a:bodyPr/>
                    <a:lstStyle/>
                    <a:p>
                      <a:pPr algn="ctr"/>
                      <a:r>
                        <a:rPr lang="es-ES" sz="2300" dirty="0"/>
                        <a:t>Ocurre ante la </a:t>
                      </a:r>
                      <a:r>
                        <a:rPr lang="es-ES" sz="2300" b="1" dirty="0" smtClean="0"/>
                        <a:t>SUPRESIÓN </a:t>
                      </a:r>
                      <a:r>
                        <a:rPr lang="es-ES" sz="2300" b="1" dirty="0"/>
                        <a:t>BRUSCA </a:t>
                      </a:r>
                      <a:r>
                        <a:rPr lang="es-ES" sz="2300" dirty="0"/>
                        <a:t>de un </a:t>
                      </a:r>
                      <a:r>
                        <a:rPr lang="es-ES" sz="2300" b="1" dirty="0"/>
                        <a:t>fármaco</a:t>
                      </a:r>
                    </a:p>
                  </a:txBody>
                  <a:tcPr marL="88366" marR="88366" marT="44183" marB="441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Ocurre ante la </a:t>
                      </a:r>
                      <a:r>
                        <a:rPr lang="es-ES" sz="2300" b="1" dirty="0" smtClean="0"/>
                        <a:t>SUPRESIÓN </a:t>
                      </a:r>
                      <a:r>
                        <a:rPr lang="es-ES" sz="2300" b="1" dirty="0"/>
                        <a:t>BRUSCA </a:t>
                      </a:r>
                      <a:r>
                        <a:rPr lang="es-ES" sz="2300" dirty="0"/>
                        <a:t>de una </a:t>
                      </a:r>
                      <a:r>
                        <a:rPr lang="es-ES" sz="2300" b="1" dirty="0"/>
                        <a:t>droga psicoactiva o el uso de un</a:t>
                      </a:r>
                      <a:r>
                        <a:rPr lang="es-ES" sz="2300" b="1" baseline="0" dirty="0"/>
                        <a:t> antagonista de la misma</a:t>
                      </a:r>
                      <a:endParaRPr lang="es-ES" sz="3400" dirty="0"/>
                    </a:p>
                  </a:txBody>
                  <a:tcPr marL="88366" marR="88366" marT="44183" marB="441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300" dirty="0"/>
                        <a:t>Las manifestaciones clínicas se corresponden con una </a:t>
                      </a:r>
                      <a:r>
                        <a:rPr lang="es-ES" sz="2300" b="1" dirty="0"/>
                        <a:t>exacerbación</a:t>
                      </a:r>
                      <a:r>
                        <a:rPr lang="es-ES" sz="2300" b="1" baseline="0" dirty="0"/>
                        <a:t> del cuadro clínico inicial</a:t>
                      </a:r>
                      <a:r>
                        <a:rPr lang="es-ES" sz="2300" dirty="0"/>
                        <a:t>. </a:t>
                      </a:r>
                    </a:p>
                  </a:txBody>
                  <a:tcPr marL="88366" marR="88366" marT="44183" marB="4418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Las manifestaciones clínicas son </a:t>
                      </a:r>
                      <a:r>
                        <a:rPr lang="es-ES" sz="2300" b="1" dirty="0"/>
                        <a:t>siempre las mismas, con pequeñas </a:t>
                      </a:r>
                      <a:r>
                        <a:rPr lang="es-ES" sz="2300" b="1" dirty="0" smtClean="0"/>
                        <a:t>variaciones*</a:t>
                      </a:r>
                      <a:r>
                        <a:rPr lang="es-ES" sz="2300" dirty="0" smtClean="0"/>
                        <a:t>: </a:t>
                      </a:r>
                    </a:p>
                    <a:p>
                      <a:endParaRPr lang="es-ES" sz="2300" dirty="0" smtClean="0"/>
                    </a:p>
                    <a:p>
                      <a:r>
                        <a:rPr lang="es-ES" sz="2300" dirty="0" smtClean="0"/>
                        <a:t>-</a:t>
                      </a:r>
                      <a:r>
                        <a:rPr lang="es-ES" sz="2300" baseline="0" dirty="0" smtClean="0"/>
                        <a:t> </a:t>
                      </a:r>
                      <a:r>
                        <a:rPr lang="es-ES" sz="2300" dirty="0" smtClean="0"/>
                        <a:t>ansiedad</a:t>
                      </a:r>
                      <a:r>
                        <a:rPr lang="es-ES" sz="2300" dirty="0"/>
                        <a:t>, escalofríos, sudoración, piel de gallina, fiebre, </a:t>
                      </a:r>
                      <a:r>
                        <a:rPr lang="es-ES" sz="2300" dirty="0" err="1"/>
                        <a:t>rinorrea</a:t>
                      </a:r>
                      <a:r>
                        <a:rPr lang="es-ES" sz="2300" dirty="0"/>
                        <a:t>, dolores musculares, malestar general. </a:t>
                      </a:r>
                      <a:endParaRPr lang="es-ES" sz="2300" dirty="0" smtClean="0"/>
                    </a:p>
                    <a:p>
                      <a:endParaRPr lang="es-ES" sz="2300" dirty="0" smtClean="0"/>
                    </a:p>
                    <a:p>
                      <a:r>
                        <a:rPr lang="es-ES" sz="2300" dirty="0" smtClean="0"/>
                        <a:t>* En </a:t>
                      </a:r>
                      <a:r>
                        <a:rPr lang="es-ES" sz="2300" dirty="0"/>
                        <a:t>cuanto a las variaciones: por ejemplo si la droga es un opioide habrá miosis, si se trata de marihuana o LSD</a:t>
                      </a:r>
                      <a:r>
                        <a:rPr lang="es-ES" sz="2300" baseline="0" dirty="0"/>
                        <a:t> </a:t>
                      </a:r>
                      <a:r>
                        <a:rPr lang="es-ES" sz="2300" dirty="0"/>
                        <a:t>habrá midriasis.</a:t>
                      </a:r>
                    </a:p>
                  </a:txBody>
                  <a:tcPr marL="88366" marR="88366" marT="44183" marB="441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lecha abajo 3"/>
          <p:cNvSpPr/>
          <p:nvPr/>
        </p:nvSpPr>
        <p:spPr>
          <a:xfrm>
            <a:off x="8136064" y="3506252"/>
            <a:ext cx="281388" cy="31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87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7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95840" y="1846192"/>
            <a:ext cx="10727922" cy="143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45" dirty="0">
                <a:solidFill>
                  <a:prstClr val="white"/>
                </a:solidFill>
                <a:latin typeface="Arial" panose="020B0604020202020204" pitchFamily="34" charset="0"/>
              </a:rPr>
              <a:t>PRÓXIMA ACTIVIDAD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345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24" dirty="0">
                <a:solidFill>
                  <a:prstClr val="white"/>
                </a:solidFill>
                <a:latin typeface="Arial" panose="020B0604020202020204" pitchFamily="34" charset="0"/>
              </a:rPr>
              <a:t>***** Examen Parcial</a:t>
            </a:r>
          </a:p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82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938404" y="3241220"/>
            <a:ext cx="281388" cy="422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879">
              <a:solidFill>
                <a:srgbClr val="002060"/>
              </a:solidFill>
              <a:latin typeface="Calisto MT" panose="02040603050505030304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95841" y="4097297"/>
            <a:ext cx="10481707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345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Conferencia: Las bases farmacológicas de la terapéutica: prescripción y uso racional</a:t>
            </a:r>
            <a:endParaRPr lang="es-ES" sz="2345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105" y="1459283"/>
            <a:ext cx="10798269" cy="297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8767" indent="-418767" algn="just" defTabSz="446684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345" dirty="0">
                <a:solidFill>
                  <a:prstClr val="white"/>
                </a:solidFill>
                <a:latin typeface="Arial" panose="020B0604020202020204" pitchFamily="34" charset="0"/>
              </a:rPr>
              <a:t>FACTORES DE RIESGO EN LAS RAM</a:t>
            </a:r>
          </a:p>
          <a:p>
            <a:pPr marL="418767" indent="-418767" algn="just" defTabSz="446684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345" dirty="0">
                <a:solidFill>
                  <a:prstClr val="white"/>
                </a:solidFill>
                <a:latin typeface="Arial" panose="020B0604020202020204" pitchFamily="34" charset="0"/>
              </a:rPr>
              <a:t>CLASIFICACIÓN DE RAWLINS Y THOMPSON</a:t>
            </a:r>
          </a:p>
          <a:p>
            <a:pPr marL="418767" indent="-418767" algn="just" defTabSz="446684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345" dirty="0">
                <a:solidFill>
                  <a:prstClr val="white"/>
                </a:solidFill>
                <a:latin typeface="Arial" panose="020B0604020202020204" pitchFamily="34" charset="0"/>
              </a:rPr>
              <a:t>INSTRUMENTOS DE IMPUTACIÓN DE CAUSALIDAD</a:t>
            </a:r>
          </a:p>
          <a:p>
            <a:pPr algn="just" defTabSz="446684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s-ES" sz="2345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11772" y="404078"/>
            <a:ext cx="4863832" cy="530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46" b="1" dirty="0">
                <a:solidFill>
                  <a:srgbClr val="FFFF00"/>
                </a:solidFill>
                <a:latin typeface="Arial" panose="020B0604020202020204" pitchFamily="34" charset="0"/>
              </a:rPr>
              <a:t>ESTUDIO INDEPENDIENTE</a:t>
            </a:r>
          </a:p>
        </p:txBody>
      </p:sp>
    </p:spTree>
    <p:extLst>
      <p:ext uri="{BB962C8B-B14F-4D97-AF65-F5344CB8AC3E}">
        <p14:creationId xmlns:p14="http://schemas.microsoft.com/office/powerpoint/2010/main" val="37901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19973" y="836613"/>
            <a:ext cx="10692748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7507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C" sz="1800" b="1" u="sng" dirty="0">
                <a:solidFill>
                  <a:prstClr val="white"/>
                </a:solidFill>
              </a:rPr>
              <a:t>Dependientes del fármaco: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Características fisicoquímicas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Forma de presentación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Vía de administración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Dosis e intervalo de dosis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Interacciones medicamentosas</a:t>
            </a:r>
          </a:p>
          <a:p>
            <a:pPr marL="167507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C" sz="1800" b="1" u="sng" dirty="0">
                <a:solidFill>
                  <a:prstClr val="white"/>
                </a:solidFill>
              </a:rPr>
              <a:t>Dependientes del paciente: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Variables fisiológicas: Edad, sexo, raza, peso corporal, equilibrio    	ácido básico, embarazo, hábito alimentario, otros.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Enfermedad asociada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Predisposición genética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Hipersensibilidad individual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Hábitos tóxicos: Alcoholismo, tabaquismo, otros.</a:t>
            </a:r>
          </a:p>
          <a:p>
            <a:pPr marL="167507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C" sz="1800" b="1" u="sng" dirty="0">
                <a:solidFill>
                  <a:prstClr val="white"/>
                </a:solidFill>
              </a:rPr>
              <a:t>Factores ambientales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Contaminantes</a:t>
            </a:r>
          </a:p>
          <a:p>
            <a:pPr marL="390849" lvl="1" indent="-167507" defTabSz="4466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altLang="es-EC" sz="1800" dirty="0">
                <a:solidFill>
                  <a:prstClr val="white"/>
                </a:solidFill>
              </a:rPr>
              <a:t>Alimentos: Ej. IMAO y alimentos ricos en </a:t>
            </a:r>
            <a:r>
              <a:rPr lang="es-ES" altLang="es-EC" sz="1800" dirty="0" err="1">
                <a:solidFill>
                  <a:prstClr val="white"/>
                </a:solidFill>
              </a:rPr>
              <a:t>tiramina</a:t>
            </a:r>
            <a:endParaRPr lang="es-ES" altLang="es-EC" sz="1800" dirty="0">
              <a:solidFill>
                <a:prstClr val="white"/>
              </a:solidFill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424114" y="333375"/>
            <a:ext cx="6840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s-ES_tradnl" altLang="es-EC" sz="2400" b="1">
                <a:solidFill>
                  <a:srgbClr val="FFFF00"/>
                </a:solidFill>
              </a:rPr>
              <a:t>FACTORES DE RIESGO EN LAS RAM</a:t>
            </a:r>
            <a:endParaRPr lang="es-ES" altLang="es-EC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90120" y="858599"/>
            <a:ext cx="7347994" cy="576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s-ES" altLang="es-EC" sz="2345" b="1" u="sng" dirty="0">
                <a:solidFill>
                  <a:srgbClr val="FFFF00"/>
                </a:solidFill>
              </a:rPr>
              <a:t>Anamnesis farmacológica adecuada:</a:t>
            </a:r>
          </a:p>
          <a:p>
            <a:pPr marL="532604" lvl="1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altLang="es-EC" sz="2000" dirty="0">
                <a:solidFill>
                  <a:srgbClr val="FFFFFF"/>
                </a:solidFill>
              </a:rPr>
              <a:t>¿El paciente tomaba el fármaco antes de aparecer la RAM?</a:t>
            </a:r>
          </a:p>
          <a:p>
            <a:pPr marL="532604" lvl="1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altLang="es-EC" sz="2000" dirty="0">
                <a:solidFill>
                  <a:srgbClr val="FFFFFF"/>
                </a:solidFill>
              </a:rPr>
              <a:t>¿El tiempo transcurrido entre la exposición al fármaco y la aparición de la RAM es lógico o plausible biológicamente?</a:t>
            </a:r>
          </a:p>
          <a:p>
            <a:pPr marL="532604" lvl="1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altLang="es-EC" sz="2000" dirty="0">
                <a:solidFill>
                  <a:srgbClr val="FFFFFF"/>
                </a:solidFill>
              </a:rPr>
              <a:t>¿Hay otros factores alternativos causales?</a:t>
            </a:r>
          </a:p>
          <a:p>
            <a:pPr marL="532604" lvl="1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altLang="es-EC" sz="2000" dirty="0">
                <a:solidFill>
                  <a:srgbClr val="FFFFFF"/>
                </a:solidFill>
              </a:rPr>
              <a:t>¿El fármaco puede producir esta reacción?</a:t>
            </a:r>
          </a:p>
          <a:p>
            <a:pPr marL="532604" lvl="1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altLang="es-EC" sz="2000" dirty="0">
                <a:solidFill>
                  <a:srgbClr val="FFFFFF"/>
                </a:solidFill>
              </a:rPr>
              <a:t>¿</a:t>
            </a:r>
            <a:r>
              <a:rPr lang="es-ES" altLang="es-EC" sz="2000" dirty="0">
                <a:solidFill>
                  <a:prstClr val="white"/>
                </a:solidFill>
              </a:rPr>
              <a:t>El paciente mejora al suspender el medicamento</a:t>
            </a:r>
            <a:r>
              <a:rPr lang="es-ES" altLang="es-EC" sz="2000" dirty="0">
                <a:solidFill>
                  <a:srgbClr val="FFFFFF"/>
                </a:solidFill>
              </a:rPr>
              <a:t>? </a:t>
            </a:r>
          </a:p>
          <a:p>
            <a:pPr marL="532604" lvl="1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altLang="es-EC" sz="2000" dirty="0">
                <a:solidFill>
                  <a:srgbClr val="FFFFFF"/>
                </a:solidFill>
              </a:rPr>
              <a:t>¿</a:t>
            </a:r>
            <a:r>
              <a:rPr lang="es-ES" altLang="es-EC" sz="2000" dirty="0">
                <a:solidFill>
                  <a:srgbClr val="FFFF00"/>
                </a:solidFill>
              </a:rPr>
              <a:t>LA RAM REAPARECE AL VOLVER A ADMINISTRAR EL FÁRMACO</a:t>
            </a:r>
            <a:r>
              <a:rPr lang="es-ES" altLang="es-EC" sz="2000" dirty="0">
                <a:solidFill>
                  <a:srgbClr val="FFFFFF"/>
                </a:solidFill>
              </a:rPr>
              <a:t>? Define a la RAM como </a:t>
            </a:r>
            <a:r>
              <a:rPr lang="es-ES" altLang="es-EC" sz="2000" dirty="0">
                <a:solidFill>
                  <a:srgbClr val="FFFF00"/>
                </a:solidFill>
              </a:rPr>
              <a:t>DEFINITIVA</a:t>
            </a:r>
          </a:p>
          <a:p>
            <a:pPr marL="532604" lvl="1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altLang="es-EC" sz="2000" dirty="0">
                <a:solidFill>
                  <a:srgbClr val="FFFFFF"/>
                </a:solidFill>
              </a:rPr>
              <a:t>¿Hay exposiciones similares al mismo fármaco en ocasiones anteriores? ¿Se produjeron RAM similares?</a:t>
            </a:r>
          </a:p>
          <a:p>
            <a:pPr marL="532604" lvl="1" defTabSz="446684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altLang="es-EC" sz="2000" dirty="0">
                <a:solidFill>
                  <a:srgbClr val="FFFFFF"/>
                </a:solidFill>
              </a:rPr>
              <a:t>¿Hay información complementaria?</a:t>
            </a:r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2279650" y="260350"/>
            <a:ext cx="8064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s-ES" altLang="es-EC" sz="2000" b="1">
                <a:solidFill>
                  <a:srgbClr val="FFFF00"/>
                </a:solidFill>
              </a:rPr>
              <a:t>INSTRUMENTO PARA ESTABLECER EL DIAGNÓSTICO DE CAUSALIDAD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936206" y="3790235"/>
            <a:ext cx="1576187" cy="451047"/>
          </a:xfrm>
          <a:prstGeom prst="rect">
            <a:avLst/>
          </a:prstGeom>
          <a:noFill/>
        </p:spPr>
        <p:txBody>
          <a:bodyPr wrap="none" lIns="44665" tIns="22333" rIns="44665" bIns="22333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38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Arial" panose="020B0604020202020204" pitchFamily="34" charset="0"/>
              </a:rPr>
              <a:t>POSIBLE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594156" y="2735460"/>
            <a:ext cx="1986555" cy="451047"/>
          </a:xfrm>
          <a:prstGeom prst="rect">
            <a:avLst/>
          </a:prstGeom>
          <a:noFill/>
        </p:spPr>
        <p:txBody>
          <a:bodyPr wrap="none" lIns="44665" tIns="22333" rIns="44665" bIns="22333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38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Arial" panose="020B0604020202020204" pitchFamily="34" charset="0"/>
              </a:rPr>
              <a:t>PROBABLE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725590" y="1757057"/>
            <a:ext cx="4035963" cy="451047"/>
          </a:xfrm>
          <a:prstGeom prst="rect">
            <a:avLst/>
          </a:prstGeom>
          <a:noFill/>
        </p:spPr>
        <p:txBody>
          <a:bodyPr wrap="none" lIns="44665" tIns="22333" rIns="44665" bIns="22333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38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Arial" panose="020B0604020202020204" pitchFamily="34" charset="0"/>
              </a:rPr>
              <a:t>DEFINITIVA o PROBADA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59609" y="4829719"/>
            <a:ext cx="1553745" cy="451047"/>
          </a:xfrm>
          <a:prstGeom prst="rect">
            <a:avLst/>
          </a:prstGeom>
          <a:noFill/>
        </p:spPr>
        <p:txBody>
          <a:bodyPr wrap="none" lIns="44665" tIns="22333" rIns="44665" bIns="22333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38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Arial" panose="020B0604020202020204" pitchFamily="34" charset="0"/>
              </a:rPr>
              <a:t>DUDOSA</a:t>
            </a:r>
          </a:p>
        </p:txBody>
      </p:sp>
      <p:sp>
        <p:nvSpPr>
          <p:cNvPr id="3" name="Cerrar corchete 2"/>
          <p:cNvSpPr/>
          <p:nvPr/>
        </p:nvSpPr>
        <p:spPr>
          <a:xfrm>
            <a:off x="7102522" y="1459283"/>
            <a:ext cx="527603" cy="5119700"/>
          </a:xfrm>
          <a:prstGeom prst="rightBracket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79">
              <a:solidFill>
                <a:prstClr val="white"/>
              </a:solidFill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32049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26521" y="911960"/>
            <a:ext cx="10921375" cy="11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18767" indent="-418767" defTabSz="446684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_tradnl" sz="23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la rama de la </a:t>
            </a:r>
            <a:r>
              <a:rPr lang="es-ES_tradnl" sz="234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Farmacología </a:t>
            </a:r>
            <a:r>
              <a:rPr lang="es-ES_tradnl" sz="23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estudia los efectos deseables </a:t>
            </a:r>
            <a:r>
              <a:rPr lang="es-ES_tradnl" sz="234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_tradnl" sz="2345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indeseables</a:t>
            </a:r>
            <a:r>
              <a:rPr lang="es-ES_tradnl" sz="234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345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mayor atención en la </a:t>
            </a:r>
            <a:r>
              <a:rPr lang="es-AR" sz="2345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práctica clínica)</a:t>
            </a:r>
            <a:endParaRPr lang="es-ES" sz="293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5747" y="2653986"/>
            <a:ext cx="11342921" cy="293394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2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2604" lvl="1" algn="just" defTabSz="446684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altLang="es-EC" sz="2638" dirty="0">
                <a:solidFill>
                  <a:srgbClr val="FFFF00"/>
                </a:solidFill>
              </a:rPr>
              <a:t> Identificar, </a:t>
            </a:r>
            <a:r>
              <a:rPr lang="es-ES_tradnl" altLang="es-EC" sz="2638" dirty="0" smtClean="0">
                <a:solidFill>
                  <a:srgbClr val="FFFF00"/>
                </a:solidFill>
              </a:rPr>
              <a:t>cuantificar, evaluar y </a:t>
            </a:r>
            <a:r>
              <a:rPr lang="es-ES_tradnl" altLang="es-EC" sz="2638" dirty="0">
                <a:solidFill>
                  <a:srgbClr val="FFFF00"/>
                </a:solidFill>
              </a:rPr>
              <a:t>prevenir </a:t>
            </a:r>
            <a:r>
              <a:rPr lang="es-ES_tradnl" altLang="es-EC" sz="2638" dirty="0">
                <a:solidFill>
                  <a:srgbClr val="FFFFFF"/>
                </a:solidFill>
              </a:rPr>
              <a:t>reacciones adversas a los medicamentos (RAM</a:t>
            </a:r>
            <a:r>
              <a:rPr lang="es-ES_tradnl" altLang="es-EC" sz="2638" dirty="0" smtClean="0">
                <a:solidFill>
                  <a:srgbClr val="FFFFFF"/>
                </a:solidFill>
              </a:rPr>
              <a:t>) una vez comercializados. </a:t>
            </a:r>
            <a:endParaRPr lang="es-ES_tradnl" altLang="es-EC" sz="2638" dirty="0">
              <a:solidFill>
                <a:srgbClr val="FFFFFF"/>
              </a:solidFill>
            </a:endParaRPr>
          </a:p>
          <a:p>
            <a:pPr marL="532604" lvl="1" algn="just" defTabSz="446684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altLang="es-EC" sz="2638" dirty="0">
                <a:solidFill>
                  <a:srgbClr val="FFFFFF"/>
                </a:solidFill>
              </a:rPr>
              <a:t> </a:t>
            </a:r>
            <a:r>
              <a:rPr lang="es-ES_tradnl" altLang="es-EC" sz="2638" dirty="0" smtClean="0">
                <a:solidFill>
                  <a:srgbClr val="FFFFFF"/>
                </a:solidFill>
              </a:rPr>
              <a:t>Establecer la </a:t>
            </a:r>
            <a:r>
              <a:rPr lang="es-ES_tradnl" altLang="es-EC" sz="2638" dirty="0" smtClean="0">
                <a:solidFill>
                  <a:srgbClr val="FFFF00"/>
                </a:solidFill>
              </a:rPr>
              <a:t>relación de causalidad </a:t>
            </a:r>
            <a:r>
              <a:rPr lang="es-ES_tradnl" altLang="es-EC" sz="2638" dirty="0" smtClean="0">
                <a:solidFill>
                  <a:srgbClr val="FFFFFF"/>
                </a:solidFill>
              </a:rPr>
              <a:t>entre </a:t>
            </a:r>
            <a:r>
              <a:rPr lang="es-ES_tradnl" altLang="es-EC" sz="2638" dirty="0">
                <a:solidFill>
                  <a:srgbClr val="FFFFFF"/>
                </a:solidFill>
              </a:rPr>
              <a:t>el medicamento y </a:t>
            </a:r>
            <a:r>
              <a:rPr lang="es-ES_tradnl" altLang="es-EC" sz="2638" dirty="0" smtClean="0">
                <a:solidFill>
                  <a:srgbClr val="FFFFFF"/>
                </a:solidFill>
              </a:rPr>
              <a:t>RAM.</a:t>
            </a:r>
            <a:endParaRPr lang="es-ES_tradnl" altLang="es-EC" sz="2638" dirty="0">
              <a:solidFill>
                <a:srgbClr val="FFFFFF"/>
              </a:solidFill>
            </a:endParaRPr>
          </a:p>
          <a:p>
            <a:pPr marL="532604" lvl="1" algn="just" defTabSz="446684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altLang="es-EC" sz="2638" dirty="0" smtClean="0">
                <a:solidFill>
                  <a:srgbClr val="FFFFFF"/>
                </a:solidFill>
              </a:rPr>
              <a:t> Identificar </a:t>
            </a:r>
            <a:r>
              <a:rPr lang="es-ES_tradnl" altLang="es-EC" sz="2638" dirty="0">
                <a:solidFill>
                  <a:srgbClr val="FFFFFF"/>
                </a:solidFill>
              </a:rPr>
              <a:t>los </a:t>
            </a:r>
            <a:r>
              <a:rPr lang="es-ES_tradnl" altLang="es-EC" sz="2638" dirty="0">
                <a:solidFill>
                  <a:srgbClr val="FFFF00"/>
                </a:solidFill>
              </a:rPr>
              <a:t>factores que predisponen </a:t>
            </a:r>
            <a:r>
              <a:rPr lang="es-ES_tradnl" altLang="es-EC" sz="2638" dirty="0">
                <a:solidFill>
                  <a:srgbClr val="FFFFFF"/>
                </a:solidFill>
              </a:rPr>
              <a:t>a su </a:t>
            </a:r>
            <a:r>
              <a:rPr lang="es-ES_tradnl" altLang="es-EC" sz="2638" dirty="0" smtClean="0">
                <a:solidFill>
                  <a:srgbClr val="FFFFFF"/>
                </a:solidFill>
              </a:rPr>
              <a:t>desarrollo, informar del riesgo e implementar las medidas necesarias para prevenirlo. </a:t>
            </a:r>
            <a:endParaRPr lang="es-ES" altLang="es-EC" sz="2638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66718" y="2019135"/>
            <a:ext cx="6107726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U" sz="2638" b="1" dirty="0">
                <a:solidFill>
                  <a:srgbClr val="FFFF00"/>
                </a:solidFill>
                <a:latin typeface="Arial" panose="020B0604020202020204" pitchFamily="34" charset="0"/>
              </a:rPr>
              <a:t>Tiene como objetivos:</a:t>
            </a:r>
            <a:endParaRPr lang="en-US" sz="2638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10123" y="258981"/>
            <a:ext cx="4664675" cy="588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322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FARMACOVIGILANCIA</a:t>
            </a:r>
            <a:endParaRPr lang="es-ES" sz="3224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5747" y="6155020"/>
            <a:ext cx="11659482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149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Reacciones adversas </a:t>
            </a:r>
            <a:r>
              <a:rPr lang="es-ES_tradnl" sz="156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s-ES_tradnl" altLang="es-EC" sz="1759" dirty="0">
                <a:solidFill>
                  <a:srgbClr val="FFFFFF"/>
                </a:solidFill>
                <a:latin typeface="Arial" panose="020B0604020202020204" pitchFamily="34" charset="0"/>
              </a:rPr>
              <a:t>recolección, registro y evaluación sistemática)</a:t>
            </a:r>
            <a:endParaRPr lang="es-ES" sz="782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upo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1177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Elipse 1"/>
            <p:cNvSpPr/>
            <p:nvPr/>
          </p:nvSpPr>
          <p:spPr>
            <a:xfrm>
              <a:off x="4356100" y="1268413"/>
              <a:ext cx="3095625" cy="865187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6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879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789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349997" y="193037"/>
            <a:ext cx="7632700" cy="4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638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MÉTODOS DE LA FARMACOVIGILANCIA</a:t>
            </a:r>
            <a:endParaRPr lang="es-ES" sz="2638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8547" name="Text Box 5"/>
          <p:cNvSpPr txBox="1">
            <a:spLocks noChangeArrowheads="1"/>
          </p:cNvSpPr>
          <p:nvPr/>
        </p:nvSpPr>
        <p:spPr bwMode="auto">
          <a:xfrm>
            <a:off x="679279" y="720640"/>
            <a:ext cx="10763095" cy="593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46684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s-ES_tradnl" altLang="es-EC" sz="2000" dirty="0">
                <a:solidFill>
                  <a:srgbClr val="FFFFFF"/>
                </a:solidFill>
              </a:rPr>
              <a:t> </a:t>
            </a:r>
            <a:r>
              <a:rPr lang="es-ES_tradnl" altLang="es-EC" sz="2638" dirty="0">
                <a:solidFill>
                  <a:srgbClr val="FFFFFF"/>
                </a:solidFill>
              </a:rPr>
              <a:t>Reportes de casos en revistas médicas</a:t>
            </a:r>
          </a:p>
          <a:p>
            <a:pPr algn="just" defTabSz="446684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s-ES_tradnl" altLang="es-EC" sz="2000" dirty="0">
                <a:solidFill>
                  <a:srgbClr val="FFFFFF"/>
                </a:solidFill>
              </a:rPr>
              <a:t> </a:t>
            </a:r>
            <a:r>
              <a:rPr lang="es-ES_tradnl" altLang="es-EC" sz="2638" b="1" dirty="0">
                <a:solidFill>
                  <a:srgbClr val="FFFF00"/>
                </a:solidFill>
              </a:rPr>
              <a:t>Reportes espontáneos de sospecha de reacciones adversas (RERA)</a:t>
            </a:r>
            <a:r>
              <a:rPr lang="es-ES" sz="2638" dirty="0">
                <a:solidFill>
                  <a:prstClr val="white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 el ideal  para detectar  RAM de baja frecuencia. </a:t>
            </a:r>
          </a:p>
          <a:p>
            <a:pPr algn="just" defTabSz="446684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s-ES_tradnl" altLang="es-EC" sz="2000" dirty="0">
                <a:solidFill>
                  <a:srgbClr val="FFFFFF"/>
                </a:solidFill>
              </a:rPr>
              <a:t> </a:t>
            </a:r>
            <a:r>
              <a:rPr lang="es-ES_tradnl" altLang="es-EC" sz="2638" dirty="0">
                <a:solidFill>
                  <a:srgbClr val="FFFFFF"/>
                </a:solidFill>
              </a:rPr>
              <a:t>Estudios caso control</a:t>
            </a:r>
          </a:p>
          <a:p>
            <a:pPr algn="just" defTabSz="446684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s-ES_tradnl" altLang="es-EC" sz="2638" dirty="0">
                <a:solidFill>
                  <a:srgbClr val="FFFFFF"/>
                </a:solidFill>
              </a:rPr>
              <a:t> Estudios de cohorte</a:t>
            </a:r>
          </a:p>
          <a:p>
            <a:pPr algn="just" defTabSz="446684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s-ES_tradnl" altLang="es-EC" sz="2638" dirty="0">
                <a:solidFill>
                  <a:srgbClr val="FFFFFF"/>
                </a:solidFill>
              </a:rPr>
              <a:t> Registros de morbilidad-mortalidad</a:t>
            </a:r>
          </a:p>
          <a:p>
            <a:pPr algn="just" defTabSz="446684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s-ES_tradnl" altLang="es-EC" sz="2638" dirty="0">
                <a:solidFill>
                  <a:srgbClr val="FFFFFF"/>
                </a:solidFill>
              </a:rPr>
              <a:t> Supervisión intensiva de pacientes hospitalizados</a:t>
            </a:r>
          </a:p>
        </p:txBody>
      </p:sp>
    </p:spTree>
    <p:extLst>
      <p:ext uri="{BB962C8B-B14F-4D97-AF65-F5344CB8AC3E}">
        <p14:creationId xmlns:p14="http://schemas.microsoft.com/office/powerpoint/2010/main" val="22567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2717" y="333731"/>
            <a:ext cx="6102065" cy="68787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altLang="es-EC" sz="2931" dirty="0">
                <a:solidFill>
                  <a:schemeClr val="tx1">
                    <a:lumMod val="95000"/>
                  </a:schemeClr>
                </a:solidFill>
              </a:rPr>
              <a:t>Reportes espontáneos de sospecha</a:t>
            </a:r>
            <a:br>
              <a:rPr lang="es-ES_tradnl" altLang="es-EC" sz="293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s-ES_tradnl" altLang="es-EC" sz="2931" dirty="0">
                <a:solidFill>
                  <a:schemeClr val="tx1">
                    <a:lumMod val="95000"/>
                  </a:schemeClr>
                </a:solidFill>
              </a:rPr>
              <a:t> de RAM (RERA)</a:t>
            </a:r>
            <a:endParaRPr lang="es-ES" sz="2931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573758" y="1986886"/>
            <a:ext cx="6049844" cy="204935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ES" b="1" dirty="0" smtClean="0"/>
              <a:t>MÉTODO DE FARMACOVIGILANCIA </a:t>
            </a:r>
            <a:r>
              <a:rPr lang="es-ES" dirty="0" smtClean="0"/>
              <a:t>basado </a:t>
            </a:r>
            <a:r>
              <a:rPr lang="es-ES" dirty="0"/>
              <a:t>en la comunicación, recogida y evaluación de notificaciones de sospechas de reacciones adversas a medicamentos.</a:t>
            </a:r>
          </a:p>
        </p:txBody>
      </p:sp>
      <p:pic>
        <p:nvPicPr>
          <p:cNvPr id="4" name="Picture 2" descr="C:\Users\USUARIO\AppData\Roaming\PixelMetrics\CaptureWiz\Tem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535859"/>
            <a:ext cx="2793971" cy="346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A8B8BB-D4A3-4AAB-86DC-3BF20B408040}"/>
              </a:ext>
            </a:extLst>
          </p:cNvPr>
          <p:cNvSpPr txBox="1"/>
          <p:nvPr/>
        </p:nvSpPr>
        <p:spPr>
          <a:xfrm>
            <a:off x="362716" y="6085620"/>
            <a:ext cx="11829283" cy="6337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59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TAREA A EVALUAR: </a:t>
            </a:r>
            <a:r>
              <a:rPr lang="en-US" sz="1759" b="1" dirty="0">
                <a:solidFill>
                  <a:srgbClr val="C00000"/>
                </a:solidFill>
                <a:latin typeface="Arial" panose="020B0604020202020204" pitchFamily="34" charset="0"/>
              </a:rPr>
              <a:t>Identificar en la sala de medicina una RAM y llenar el modelo, según orientaciones en AVS.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52326" y="94919"/>
            <a:ext cx="2829622" cy="22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9" b="1" dirty="0">
                <a:solidFill>
                  <a:prstClr val="white"/>
                </a:solidFill>
                <a:latin typeface="Arial" panose="020B0604020202020204" pitchFamily="34" charset="0"/>
              </a:rPr>
              <a:t>En: Farmacología General, capítulo 8, </a:t>
            </a:r>
            <a:r>
              <a:rPr lang="es-CU" sz="879" b="1" dirty="0">
                <a:solidFill>
                  <a:prstClr val="white"/>
                </a:solidFill>
                <a:latin typeface="Arial" panose="020B0604020202020204" pitchFamily="34" charset="0"/>
              </a:rPr>
              <a:t>P</a:t>
            </a:r>
            <a:r>
              <a:rPr lang="en-US" sz="879" b="1" dirty="0">
                <a:solidFill>
                  <a:prstClr val="white"/>
                </a:solidFill>
                <a:latin typeface="Arial" panose="020B0604020202020204" pitchFamily="34" charset="0"/>
              </a:rPr>
              <a:t>ágina 141</a:t>
            </a:r>
            <a:endParaRPr lang="es-CU" sz="879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3211772" y="1282959"/>
            <a:ext cx="351735" cy="5984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879">
              <a:solidFill>
                <a:prstClr val="white"/>
              </a:solidFill>
              <a:latin typeface="Calisto MT" panose="0204060305050503030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88595">
            <a:off x="1070705" y="4847733"/>
            <a:ext cx="1087697" cy="1060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83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6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uadroTexto 3"/>
          <p:cNvSpPr txBox="1">
            <a:spLocks noChangeArrowheads="1"/>
          </p:cNvSpPr>
          <p:nvPr/>
        </p:nvSpPr>
        <p:spPr bwMode="auto">
          <a:xfrm>
            <a:off x="573758" y="1002028"/>
            <a:ext cx="5487068" cy="59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7507" indent="-167507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C" altLang="es-ES" sz="2400" b="1" dirty="0">
                <a:solidFill>
                  <a:srgbClr val="FFFFFF"/>
                </a:solidFill>
              </a:rPr>
              <a:t>Sencillez y bajo costo</a:t>
            </a:r>
            <a:r>
              <a:rPr lang="es-EC" altLang="es-ES" sz="2400" dirty="0">
                <a:solidFill>
                  <a:srgbClr val="FFFFFF"/>
                </a:solidFill>
              </a:rPr>
              <a:t>. Cualquier personal sanitario puede hacerlo.</a:t>
            </a:r>
          </a:p>
          <a:p>
            <a:pPr marL="0" indent="0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s-EC" altLang="es-ES" sz="1172" dirty="0">
              <a:solidFill>
                <a:srgbClr val="FFFFFF"/>
              </a:solidFill>
            </a:endParaRPr>
          </a:p>
          <a:p>
            <a:pPr marL="167507" indent="-167507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C" altLang="es-ES" sz="2400" b="1" dirty="0">
                <a:solidFill>
                  <a:srgbClr val="FFFFFF"/>
                </a:solidFill>
              </a:rPr>
              <a:t>Permite detectar RAM raras</a:t>
            </a:r>
            <a:r>
              <a:rPr lang="es-EC" altLang="es-ES" sz="2400" dirty="0">
                <a:solidFill>
                  <a:srgbClr val="FFFFFF"/>
                </a:solidFill>
              </a:rPr>
              <a:t>, de baja incidencia de aparición y las producidas </a:t>
            </a:r>
            <a:r>
              <a:rPr lang="es-ES" altLang="es-ES" sz="2400" dirty="0">
                <a:solidFill>
                  <a:srgbClr val="FFFFFF"/>
                </a:solidFill>
              </a:rPr>
              <a:t>por medicamentos que no se emplean frecuentemente.</a:t>
            </a:r>
          </a:p>
          <a:p>
            <a:pPr marL="167507" indent="-167507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C" altLang="es-ES" sz="2400" dirty="0">
                <a:solidFill>
                  <a:srgbClr val="FFFFFF"/>
                </a:solidFill>
              </a:rPr>
              <a:t>Es </a:t>
            </a:r>
            <a:r>
              <a:rPr lang="es-EC" altLang="es-ES" sz="2400" b="1" dirty="0">
                <a:solidFill>
                  <a:srgbClr val="FFFFFF"/>
                </a:solidFill>
              </a:rPr>
              <a:t>capaz de monitorizar un gran número de fármacos</a:t>
            </a:r>
          </a:p>
          <a:p>
            <a:pPr marL="167507" indent="-167507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C" altLang="es-ES" sz="2400" dirty="0">
                <a:solidFill>
                  <a:srgbClr val="FFFFFF"/>
                </a:solidFill>
              </a:rPr>
              <a:t>Constituye un </a:t>
            </a:r>
            <a:r>
              <a:rPr lang="es-EC" altLang="es-ES" sz="2400" b="1" dirty="0">
                <a:solidFill>
                  <a:srgbClr val="FFFFFF"/>
                </a:solidFill>
              </a:rPr>
              <a:t>método generador de hipótesis, de alerta </a:t>
            </a:r>
            <a:r>
              <a:rPr lang="es-EC" altLang="es-ES" sz="2400" dirty="0">
                <a:solidFill>
                  <a:srgbClr val="FFFFFF"/>
                </a:solidFill>
              </a:rPr>
              <a:t>o </a:t>
            </a:r>
            <a:r>
              <a:rPr lang="es-ES" altLang="es-ES" sz="2400" dirty="0">
                <a:solidFill>
                  <a:srgbClr val="FFFFFF"/>
                </a:solidFill>
              </a:rPr>
              <a:t>de alarma.</a:t>
            </a:r>
          </a:p>
        </p:txBody>
      </p:sp>
      <p:sp>
        <p:nvSpPr>
          <p:cNvPr id="111619" name="CuadroTexto 4"/>
          <p:cNvSpPr txBox="1">
            <a:spLocks noChangeArrowheads="1"/>
          </p:cNvSpPr>
          <p:nvPr/>
        </p:nvSpPr>
        <p:spPr bwMode="auto">
          <a:xfrm>
            <a:off x="-235232" y="333731"/>
            <a:ext cx="6840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s-ES" altLang="es-ES" sz="2800" b="1" dirty="0">
                <a:solidFill>
                  <a:srgbClr val="FFFF00"/>
                </a:solidFill>
              </a:rPr>
              <a:t>Ventajas del RERA</a:t>
            </a:r>
          </a:p>
        </p:txBody>
      </p:sp>
      <p:sp>
        <p:nvSpPr>
          <p:cNvPr id="4" name="CuadroTexto 2"/>
          <p:cNvSpPr txBox="1">
            <a:spLocks noChangeArrowheads="1"/>
          </p:cNvSpPr>
          <p:nvPr/>
        </p:nvSpPr>
        <p:spPr bwMode="auto">
          <a:xfrm>
            <a:off x="6236694" y="971807"/>
            <a:ext cx="5522242" cy="585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7507" indent="-167507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C" altLang="es-ES" sz="2400" dirty="0">
                <a:solidFill>
                  <a:srgbClr val="FFFFFF"/>
                </a:solidFill>
              </a:rPr>
              <a:t>Se reportan más las RAM que ocurren rápidamente y menos las que ocurren después de largo tiempo de administración o después de retirada del medicamento. </a:t>
            </a:r>
          </a:p>
          <a:p>
            <a:pPr marL="167507" indent="-167507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s-EC" altLang="es-ES" sz="977" dirty="0">
              <a:solidFill>
                <a:srgbClr val="FFFFFF"/>
              </a:solidFill>
            </a:endParaRPr>
          </a:p>
          <a:p>
            <a:pPr marL="167507" indent="-167507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C" altLang="es-ES" sz="2400" dirty="0">
                <a:solidFill>
                  <a:srgbClr val="FFFFFF"/>
                </a:solidFill>
              </a:rPr>
              <a:t>Los médicos acostumbran a reportar con mayor frecuencia lo conocido.</a:t>
            </a:r>
          </a:p>
          <a:p>
            <a:pPr marL="167507" indent="-167507" algn="just" defTabSz="44668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C" altLang="es-ES" sz="2400" dirty="0">
                <a:solidFill>
                  <a:srgbClr val="FFFFFF"/>
                </a:solidFill>
              </a:rPr>
              <a:t>Hay siempre un subregistro, pues no todos los médicos reportan o notifican RAM.</a:t>
            </a:r>
            <a:endParaRPr lang="es-ES" altLang="es-ES" sz="2400" dirty="0">
              <a:solidFill>
                <a:srgbClr val="FFFFFF"/>
              </a:solidFill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5147586" y="358406"/>
            <a:ext cx="6840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s-ES" altLang="es-ES" sz="2800" b="1" dirty="0">
                <a:solidFill>
                  <a:srgbClr val="FFFF00"/>
                </a:solidFill>
              </a:rPr>
              <a:t>Desventajas del RERA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236694" y="0"/>
            <a:ext cx="0" cy="6858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173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19289" y="476250"/>
            <a:ext cx="7921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668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CONCEPTO DE 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RAM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784799" y="1202343"/>
            <a:ext cx="105168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46684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C" sz="2400" dirty="0">
                <a:solidFill>
                  <a:prstClr val="white"/>
                </a:solidFill>
              </a:rPr>
              <a:t>Una </a:t>
            </a:r>
            <a:r>
              <a:rPr lang="es-ES" altLang="es-EC" sz="2400" b="1" dirty="0">
                <a:solidFill>
                  <a:prstClr val="white"/>
                </a:solidFill>
              </a:rPr>
              <a:t>REACCIÓN ADVERSA A UN MEDICAMENTO </a:t>
            </a:r>
            <a:r>
              <a:rPr lang="es-ES" altLang="es-EC" sz="2400" dirty="0">
                <a:solidFill>
                  <a:prstClr val="white"/>
                </a:solidFill>
              </a:rPr>
              <a:t>se define como </a:t>
            </a:r>
            <a:r>
              <a:rPr lang="es-ES" altLang="es-EC" sz="2400" dirty="0" smtClean="0">
                <a:solidFill>
                  <a:prstClr val="white"/>
                </a:solidFill>
              </a:rPr>
              <a:t>todo </a:t>
            </a:r>
            <a:r>
              <a:rPr lang="es-ES" altLang="es-EC" sz="2400" u="sng" dirty="0" smtClean="0">
                <a:solidFill>
                  <a:srgbClr val="FFFF00"/>
                </a:solidFill>
              </a:rPr>
              <a:t>EFECTO </a:t>
            </a:r>
            <a:r>
              <a:rPr lang="es-ES" altLang="es-EC" sz="2400" u="sng" dirty="0">
                <a:solidFill>
                  <a:srgbClr val="FFFF00"/>
                </a:solidFill>
              </a:rPr>
              <a:t>NOCIVO </a:t>
            </a:r>
            <a:r>
              <a:rPr lang="es-ES" altLang="es-EC" sz="2400" dirty="0">
                <a:solidFill>
                  <a:prstClr val="white"/>
                </a:solidFill>
              </a:rPr>
              <a:t>que este ocasiona, que </a:t>
            </a:r>
            <a:r>
              <a:rPr lang="es-ES" altLang="es-EC" sz="2400" u="sng" dirty="0">
                <a:solidFill>
                  <a:srgbClr val="FFFF00"/>
                </a:solidFill>
              </a:rPr>
              <a:t>no es deseado por el médico que lo prescribió </a:t>
            </a:r>
            <a:r>
              <a:rPr lang="es-ES" altLang="es-EC" sz="2400" dirty="0">
                <a:solidFill>
                  <a:prstClr val="white"/>
                </a:solidFill>
              </a:rPr>
              <a:t>y se presenta en pacientes que lo han recibido en dosis administradas con fines </a:t>
            </a:r>
            <a:r>
              <a:rPr lang="es-ES" altLang="es-EC" sz="2400" u="sng" dirty="0">
                <a:solidFill>
                  <a:srgbClr val="FFFF00"/>
                </a:solidFill>
              </a:rPr>
              <a:t>TERAPÉUTICOS</a:t>
            </a:r>
            <a:r>
              <a:rPr lang="es-ES" altLang="es-EC" sz="2400" dirty="0">
                <a:solidFill>
                  <a:srgbClr val="FFFF00"/>
                </a:solidFill>
              </a:rPr>
              <a:t>, </a:t>
            </a:r>
            <a:r>
              <a:rPr lang="es-ES" altLang="es-EC" sz="2400" u="sng" dirty="0">
                <a:solidFill>
                  <a:srgbClr val="FFFF00"/>
                </a:solidFill>
              </a:rPr>
              <a:t>PROFILÁCTICOS</a:t>
            </a:r>
            <a:r>
              <a:rPr lang="es-ES" altLang="es-EC" sz="2400" dirty="0">
                <a:solidFill>
                  <a:srgbClr val="FFFF00"/>
                </a:solidFill>
              </a:rPr>
              <a:t> O DE </a:t>
            </a:r>
            <a:r>
              <a:rPr lang="es-ES" altLang="es-EC" sz="2400" u="sng" dirty="0" smtClean="0">
                <a:solidFill>
                  <a:srgbClr val="FFFF00"/>
                </a:solidFill>
              </a:rPr>
              <a:t>DIAGNÓSTICO</a:t>
            </a:r>
            <a:r>
              <a:rPr lang="es-ES" altLang="es-EC" sz="2400" dirty="0" smtClean="0">
                <a:solidFill>
                  <a:srgbClr val="FFFF00"/>
                </a:solidFill>
              </a:rPr>
              <a:t>.</a:t>
            </a:r>
            <a:endParaRPr lang="es-ES" altLang="es-EC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33064" y="404813"/>
            <a:ext cx="1150955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52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atin typeface="Arial" panose="020B0604020202020204" pitchFamily="34" charset="0"/>
              </a:rPr>
              <a:t>CLASIFICACIÓN DE </a:t>
            </a:r>
            <a:r>
              <a:rPr lang="es-ES" sz="2800" b="1" dirty="0" smtClean="0">
                <a:latin typeface="Arial" panose="020B0604020202020204" pitchFamily="34" charset="0"/>
              </a:rPr>
              <a:t>LAS RAM</a:t>
            </a:r>
            <a:endParaRPr lang="es-ES" sz="2800" b="1" dirty="0">
              <a:latin typeface="Arial" panose="020B0604020202020204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33064" y="1192665"/>
            <a:ext cx="11509555" cy="44088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5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2800" b="1" dirty="0" smtClean="0">
                <a:latin typeface="Arial" panose="020B0604020202020204" pitchFamily="34" charset="0"/>
              </a:rPr>
              <a:t>   </a:t>
            </a:r>
            <a:r>
              <a:rPr lang="es-ES" sz="2800" b="1" dirty="0" smtClean="0"/>
              <a:t>Categorías s</a:t>
            </a:r>
            <a:r>
              <a:rPr lang="es-ES" sz="2800" b="1" dirty="0" smtClean="0">
                <a:cs typeface="Arial" panose="020B0604020202020204" pitchFamily="34" charset="0"/>
              </a:rPr>
              <a:t>egún severidad, frecuencia </a:t>
            </a:r>
            <a:r>
              <a:rPr lang="es-ES" b="1" dirty="0" smtClean="0">
                <a:cs typeface="Arial" panose="020B0604020202020204" pitchFamily="34" charset="0"/>
              </a:rPr>
              <a:t>(frecuente, ocasional, rara y no descrita) </a:t>
            </a:r>
            <a:r>
              <a:rPr lang="es-ES" sz="2800" b="1" dirty="0" smtClean="0">
                <a:cs typeface="Arial" panose="020B0604020202020204" pitchFamily="34" charset="0"/>
              </a:rPr>
              <a:t>e imputabilidad. </a:t>
            </a:r>
          </a:p>
          <a:p>
            <a:pPr defTabSz="91445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cs typeface="Arial" panose="020B0604020202020204" pitchFamily="34" charset="0"/>
            </a:endParaRPr>
          </a:p>
          <a:p>
            <a:pPr defTabSz="91445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CLASIFICACIÓN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RAWLINS Y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THOMPSON: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A, B,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C, D, E y F</a:t>
            </a:r>
          </a:p>
          <a:p>
            <a:pPr defTabSz="91445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5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5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5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CLASIFICACIÓN SEGÚN MECANISMO DE PRODUCCIÓN</a:t>
            </a:r>
            <a:r>
              <a:rPr lang="es-CU" sz="2800" b="1" dirty="0">
                <a:latin typeface="Arial" panose="020B0604020202020204" pitchFamily="34" charset="0"/>
              </a:rPr>
              <a:t> </a:t>
            </a:r>
            <a:r>
              <a:rPr lang="es-CU" sz="2000" b="1" dirty="0">
                <a:latin typeface="Arial" panose="020B0604020202020204" pitchFamily="34" charset="0"/>
              </a:rPr>
              <a:t> </a:t>
            </a:r>
            <a:r>
              <a:rPr lang="es-CU" sz="2000" b="1" dirty="0" smtClean="0">
                <a:latin typeface="Arial" panose="020B0604020202020204" pitchFamily="34" charset="0"/>
              </a:rPr>
              <a:t>        * CLASIFICACIÓN </a:t>
            </a:r>
            <a:r>
              <a:rPr lang="es-CU" sz="2000" b="1" dirty="0">
                <a:latin typeface="Arial" panose="020B0604020202020204" pitchFamily="34" charset="0"/>
              </a:rPr>
              <a:t>MÁS IMPORTANTE DESDE EL PUNTO DE VISTA </a:t>
            </a:r>
            <a:r>
              <a:rPr lang="es-CU" sz="2000" b="1" dirty="0" smtClean="0">
                <a:latin typeface="Arial" panose="020B0604020202020204" pitchFamily="34" charset="0"/>
              </a:rPr>
              <a:t>CLÍNICO</a:t>
            </a:r>
            <a:endParaRPr lang="es-ES" sz="5618" b="1" dirty="0">
              <a:latin typeface="Arial" panose="020B0604020202020204" pitchFamily="34" charset="0"/>
            </a:endParaRPr>
          </a:p>
        </p:txBody>
      </p:sp>
      <p:sp>
        <p:nvSpPr>
          <p:cNvPr id="2" name="Flecha curvada hacia la izquierda 1"/>
          <p:cNvSpPr/>
          <p:nvPr/>
        </p:nvSpPr>
        <p:spPr>
          <a:xfrm>
            <a:off x="10867836" y="4693391"/>
            <a:ext cx="457256" cy="2813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684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879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0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Órbita">
  <a:themeElements>
    <a:clrScheme name="Personalizado 1">
      <a:dk1>
        <a:sysClr val="windowText" lastClr="000000"/>
      </a:dk1>
      <a:lt1>
        <a:sysClr val="window" lastClr="FFFFFF"/>
      </a:lt1>
      <a:dk2>
        <a:srgbClr val="002060"/>
      </a:dk2>
      <a:lt2>
        <a:srgbClr val="E4E9EF"/>
      </a:lt2>
      <a:accent1>
        <a:srgbClr val="6076B4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B2B2B2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Flujo">
  <a:themeElements>
    <a:clrScheme name="Personalizado 1">
      <a:dk1>
        <a:sysClr val="windowText" lastClr="000000"/>
      </a:dk1>
      <a:lt1>
        <a:sysClr val="window" lastClr="FFFFFF"/>
      </a:lt1>
      <a:dk2>
        <a:srgbClr val="002060"/>
      </a:dk2>
      <a:lt2>
        <a:srgbClr val="E4E9EF"/>
      </a:lt2>
      <a:accent1>
        <a:srgbClr val="6076B4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B2B2B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Órbita">
  <a:themeElements>
    <a:clrScheme name="Personalizado 1">
      <a:dk1>
        <a:sysClr val="windowText" lastClr="000000"/>
      </a:dk1>
      <a:lt1>
        <a:sysClr val="window" lastClr="FFFFFF"/>
      </a:lt1>
      <a:dk2>
        <a:srgbClr val="002060"/>
      </a:dk2>
      <a:lt2>
        <a:srgbClr val="E4E9EF"/>
      </a:lt2>
      <a:accent1>
        <a:srgbClr val="6076B4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B2B2B2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Haz de luz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sentación en blanc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Haz de luz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esentación en blanc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4208</Words>
  <Application>Microsoft Office PowerPoint</Application>
  <PresentationFormat>Panorámica</PresentationFormat>
  <Paragraphs>474</Paragraphs>
  <Slides>41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41</vt:i4>
      </vt:variant>
    </vt:vector>
  </HeadingPairs>
  <TitlesOfParts>
    <vt:vector size="63" baseType="lpstr">
      <vt:lpstr>Arial</vt:lpstr>
      <vt:lpstr>Calibri</vt:lpstr>
      <vt:lpstr>Calibri Light</vt:lpstr>
      <vt:lpstr>Calisto MT</vt:lpstr>
      <vt:lpstr>Constantia</vt:lpstr>
      <vt:lpstr>Impact</vt:lpstr>
      <vt:lpstr>Modern No. 20</vt:lpstr>
      <vt:lpstr>Monotype Corsiva</vt:lpstr>
      <vt:lpstr>Times New Roman</vt:lpstr>
      <vt:lpstr>Trebuchet MS</vt:lpstr>
      <vt:lpstr>Verdana</vt:lpstr>
      <vt:lpstr>Wingdings</vt:lpstr>
      <vt:lpstr>Wingdings 2</vt:lpstr>
      <vt:lpstr>Órbita</vt:lpstr>
      <vt:lpstr>Pizarra</vt:lpstr>
      <vt:lpstr>Flujo</vt:lpstr>
      <vt:lpstr>1_Órbita</vt:lpstr>
      <vt:lpstr>2_Haz de luz</vt:lpstr>
      <vt:lpstr>1_Presentación en blanco</vt:lpstr>
      <vt:lpstr>1_Haz de luz</vt:lpstr>
      <vt:lpstr>Presentación en blanco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Reportes espontáneos de sospecha  de RAM (RERA)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reacciones de Hipersensibilidad</vt:lpstr>
      <vt:lpstr>Hipersensibilidad Tipo I</vt:lpstr>
      <vt:lpstr>Hipersensibilidad Tipo II</vt:lpstr>
      <vt:lpstr>Hipersensibilidad Tipo III o de Arthus</vt:lpstr>
      <vt:lpstr>Hipersensibilidad Tipo IV (retardada)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Categorías farmacológicas de riesgo para el embarazo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Javier</cp:lastModifiedBy>
  <cp:revision>144</cp:revision>
  <dcterms:created xsi:type="dcterms:W3CDTF">2025-01-19T20:21:59Z</dcterms:created>
  <dcterms:modified xsi:type="dcterms:W3CDTF">2025-01-21T13:50:19Z</dcterms:modified>
</cp:coreProperties>
</file>