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8"/>
  </p:notesMasterIdLst>
  <p:sldIdLst>
    <p:sldId id="258" r:id="rId2"/>
    <p:sldId id="259" r:id="rId3"/>
    <p:sldId id="256" r:id="rId4"/>
    <p:sldId id="261" r:id="rId5"/>
    <p:sldId id="262" r:id="rId6"/>
    <p:sldId id="263" r:id="rId7"/>
    <p:sldId id="264" r:id="rId8"/>
    <p:sldId id="266" r:id="rId9"/>
    <p:sldId id="267" r:id="rId10"/>
    <p:sldId id="268" r:id="rId11"/>
    <p:sldId id="273" r:id="rId12"/>
    <p:sldId id="282" r:id="rId13"/>
    <p:sldId id="275" r:id="rId14"/>
    <p:sldId id="276" r:id="rId15"/>
    <p:sldId id="281" r:id="rId16"/>
    <p:sldId id="280"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2" d="100"/>
          <a:sy n="42" d="100"/>
        </p:scale>
        <p:origin x="92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671219-BC4C-483C-9ECB-F8F37747CA6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28C56F41-F082-46D7-8649-D4629AFE6CEE}">
      <dgm:prSet phldrT="[Texto]"/>
      <dgm:spPr/>
      <dgm:t>
        <a:bodyPr/>
        <a:lstStyle/>
        <a:p>
          <a:r>
            <a:rPr lang="es-ES" dirty="0" smtClean="0"/>
            <a:t>ABDOMEN AGUDO</a:t>
          </a:r>
          <a:endParaRPr lang="es-ES" dirty="0"/>
        </a:p>
      </dgm:t>
    </dgm:pt>
    <dgm:pt modelId="{F9C020D5-86D1-4F47-A591-942D626946C7}" type="parTrans" cxnId="{3890375A-1618-4BFD-A358-06A83A90E6C3}">
      <dgm:prSet/>
      <dgm:spPr/>
      <dgm:t>
        <a:bodyPr/>
        <a:lstStyle/>
        <a:p>
          <a:endParaRPr lang="es-ES"/>
        </a:p>
      </dgm:t>
    </dgm:pt>
    <dgm:pt modelId="{F757F177-DAC3-4C43-BC74-E9E3CDCD482A}" type="sibTrans" cxnId="{3890375A-1618-4BFD-A358-06A83A90E6C3}">
      <dgm:prSet/>
      <dgm:spPr/>
      <dgm:t>
        <a:bodyPr/>
        <a:lstStyle/>
        <a:p>
          <a:endParaRPr lang="es-ES"/>
        </a:p>
      </dgm:t>
    </dgm:pt>
    <dgm:pt modelId="{DA958712-7F6F-474D-B9DE-93A31677BEEA}">
      <dgm:prSet phldrT="[Texto]"/>
      <dgm:spPr/>
      <dgm:t>
        <a:bodyPr/>
        <a:lstStyle/>
        <a:p>
          <a:r>
            <a:rPr lang="es-ES" dirty="0" smtClean="0"/>
            <a:t>MÉDICO O NO QUIRÚRGICO</a:t>
          </a:r>
          <a:endParaRPr lang="es-ES" dirty="0"/>
        </a:p>
      </dgm:t>
    </dgm:pt>
    <dgm:pt modelId="{56F0B517-50D9-46B0-9CA4-32C345FB3418}" type="parTrans" cxnId="{B248F1C7-5077-4340-8698-FB8153EE0C5F}">
      <dgm:prSet/>
      <dgm:spPr/>
      <dgm:t>
        <a:bodyPr/>
        <a:lstStyle/>
        <a:p>
          <a:endParaRPr lang="es-ES"/>
        </a:p>
      </dgm:t>
    </dgm:pt>
    <dgm:pt modelId="{DD4AF869-C0B3-455D-B73E-5EC0B4A49B13}" type="sibTrans" cxnId="{B248F1C7-5077-4340-8698-FB8153EE0C5F}">
      <dgm:prSet/>
      <dgm:spPr/>
      <dgm:t>
        <a:bodyPr/>
        <a:lstStyle/>
        <a:p>
          <a:endParaRPr lang="es-ES"/>
        </a:p>
      </dgm:t>
    </dgm:pt>
    <dgm:pt modelId="{D4720BFF-595E-450A-BB81-E2FE88F9B849}">
      <dgm:prSet phldrT="[Texto]"/>
      <dgm:spPr/>
      <dgm:t>
        <a:bodyPr/>
        <a:lstStyle/>
        <a:p>
          <a:r>
            <a:rPr lang="es-ES" dirty="0" smtClean="0"/>
            <a:t>QUIRÚRGICO</a:t>
          </a:r>
          <a:endParaRPr lang="es-ES" dirty="0"/>
        </a:p>
      </dgm:t>
    </dgm:pt>
    <dgm:pt modelId="{5915974F-C629-478A-8AC0-4AFA5A6604E8}" type="parTrans" cxnId="{AC453D3E-AC8D-4F11-96E5-08C739E63921}">
      <dgm:prSet/>
      <dgm:spPr/>
      <dgm:t>
        <a:bodyPr/>
        <a:lstStyle/>
        <a:p>
          <a:endParaRPr lang="es-ES"/>
        </a:p>
      </dgm:t>
    </dgm:pt>
    <dgm:pt modelId="{4FE66AF8-1922-4C81-AA07-D9E7AC61CFD1}" type="sibTrans" cxnId="{AC453D3E-AC8D-4F11-96E5-08C739E63921}">
      <dgm:prSet/>
      <dgm:spPr/>
      <dgm:t>
        <a:bodyPr/>
        <a:lstStyle/>
        <a:p>
          <a:endParaRPr lang="es-ES"/>
        </a:p>
      </dgm:t>
    </dgm:pt>
    <dgm:pt modelId="{A975B5AD-F26F-4C87-A3DA-0328A1EA8BEC}" type="pres">
      <dgm:prSet presAssocID="{40671219-BC4C-483C-9ECB-F8F37747CA62}" presName="hierChild1" presStyleCnt="0">
        <dgm:presLayoutVars>
          <dgm:chPref val="1"/>
          <dgm:dir/>
          <dgm:animOne val="branch"/>
          <dgm:animLvl val="lvl"/>
          <dgm:resizeHandles/>
        </dgm:presLayoutVars>
      </dgm:prSet>
      <dgm:spPr/>
    </dgm:pt>
    <dgm:pt modelId="{7AA9A332-DC61-49D9-81A4-0664560A4C83}" type="pres">
      <dgm:prSet presAssocID="{28C56F41-F082-46D7-8649-D4629AFE6CEE}" presName="hierRoot1" presStyleCnt="0"/>
      <dgm:spPr/>
    </dgm:pt>
    <dgm:pt modelId="{22C6815A-D783-45DF-A0DC-2121DEADDE81}" type="pres">
      <dgm:prSet presAssocID="{28C56F41-F082-46D7-8649-D4629AFE6CEE}" presName="composite" presStyleCnt="0"/>
      <dgm:spPr/>
    </dgm:pt>
    <dgm:pt modelId="{487C336F-0914-4376-B96B-A8FB18BBC255}" type="pres">
      <dgm:prSet presAssocID="{28C56F41-F082-46D7-8649-D4629AFE6CEE}" presName="background" presStyleLbl="node0" presStyleIdx="0" presStyleCnt="1"/>
      <dgm:spPr/>
    </dgm:pt>
    <dgm:pt modelId="{8D00EB41-DEF9-45B4-B40E-303686A1F1FD}" type="pres">
      <dgm:prSet presAssocID="{28C56F41-F082-46D7-8649-D4629AFE6CEE}" presName="text" presStyleLbl="fgAcc0" presStyleIdx="0" presStyleCnt="1">
        <dgm:presLayoutVars>
          <dgm:chPref val="3"/>
        </dgm:presLayoutVars>
      </dgm:prSet>
      <dgm:spPr/>
    </dgm:pt>
    <dgm:pt modelId="{70616C86-D866-4F48-ACEC-96DE4B2EB7AB}" type="pres">
      <dgm:prSet presAssocID="{28C56F41-F082-46D7-8649-D4629AFE6CEE}" presName="hierChild2" presStyleCnt="0"/>
      <dgm:spPr/>
    </dgm:pt>
    <dgm:pt modelId="{7D1ADA44-70B9-4EFF-B62E-6087977FF2F1}" type="pres">
      <dgm:prSet presAssocID="{56F0B517-50D9-46B0-9CA4-32C345FB3418}" presName="Name10" presStyleLbl="parChTrans1D2" presStyleIdx="0" presStyleCnt="2"/>
      <dgm:spPr/>
    </dgm:pt>
    <dgm:pt modelId="{ABB965CD-0B46-4E00-8B74-E9EA89810874}" type="pres">
      <dgm:prSet presAssocID="{DA958712-7F6F-474D-B9DE-93A31677BEEA}" presName="hierRoot2" presStyleCnt="0"/>
      <dgm:spPr/>
    </dgm:pt>
    <dgm:pt modelId="{2EA3B481-4AF8-4084-A8A0-7E5A99243FE2}" type="pres">
      <dgm:prSet presAssocID="{DA958712-7F6F-474D-B9DE-93A31677BEEA}" presName="composite2" presStyleCnt="0"/>
      <dgm:spPr/>
    </dgm:pt>
    <dgm:pt modelId="{14A2D978-A980-462D-8087-3A9182814D05}" type="pres">
      <dgm:prSet presAssocID="{DA958712-7F6F-474D-B9DE-93A31677BEEA}" presName="background2" presStyleLbl="node2" presStyleIdx="0" presStyleCnt="2"/>
      <dgm:spPr/>
    </dgm:pt>
    <dgm:pt modelId="{7E01EF68-8ACA-47EE-AC35-42BF5069A898}" type="pres">
      <dgm:prSet presAssocID="{DA958712-7F6F-474D-B9DE-93A31677BEEA}" presName="text2" presStyleLbl="fgAcc2" presStyleIdx="0" presStyleCnt="2">
        <dgm:presLayoutVars>
          <dgm:chPref val="3"/>
        </dgm:presLayoutVars>
      </dgm:prSet>
      <dgm:spPr/>
    </dgm:pt>
    <dgm:pt modelId="{8AB261E9-2F75-4252-B568-7F173E9C1A23}" type="pres">
      <dgm:prSet presAssocID="{DA958712-7F6F-474D-B9DE-93A31677BEEA}" presName="hierChild3" presStyleCnt="0"/>
      <dgm:spPr/>
    </dgm:pt>
    <dgm:pt modelId="{F66DAF03-6608-45C0-92BC-59EB4A735178}" type="pres">
      <dgm:prSet presAssocID="{5915974F-C629-478A-8AC0-4AFA5A6604E8}" presName="Name10" presStyleLbl="parChTrans1D2" presStyleIdx="1" presStyleCnt="2"/>
      <dgm:spPr/>
    </dgm:pt>
    <dgm:pt modelId="{26D2FCE0-AC05-47FB-B3E5-A8F526F5236E}" type="pres">
      <dgm:prSet presAssocID="{D4720BFF-595E-450A-BB81-E2FE88F9B849}" presName="hierRoot2" presStyleCnt="0"/>
      <dgm:spPr/>
    </dgm:pt>
    <dgm:pt modelId="{20C7459B-CA10-485C-9A74-81F838BA16FA}" type="pres">
      <dgm:prSet presAssocID="{D4720BFF-595E-450A-BB81-E2FE88F9B849}" presName="composite2" presStyleCnt="0"/>
      <dgm:spPr/>
    </dgm:pt>
    <dgm:pt modelId="{33B5FE30-5631-41A3-BBB3-93F603D3A7F4}" type="pres">
      <dgm:prSet presAssocID="{D4720BFF-595E-450A-BB81-E2FE88F9B849}" presName="background2" presStyleLbl="node2" presStyleIdx="1" presStyleCnt="2"/>
      <dgm:spPr/>
    </dgm:pt>
    <dgm:pt modelId="{023399AB-0E58-4FB9-AEE0-524D0B11D8E9}" type="pres">
      <dgm:prSet presAssocID="{D4720BFF-595E-450A-BB81-E2FE88F9B849}" presName="text2" presStyleLbl="fgAcc2" presStyleIdx="1" presStyleCnt="2">
        <dgm:presLayoutVars>
          <dgm:chPref val="3"/>
        </dgm:presLayoutVars>
      </dgm:prSet>
      <dgm:spPr/>
    </dgm:pt>
    <dgm:pt modelId="{1D08366D-1218-4BA2-A01C-3D91DB9B7D6F}" type="pres">
      <dgm:prSet presAssocID="{D4720BFF-595E-450A-BB81-E2FE88F9B849}" presName="hierChild3" presStyleCnt="0"/>
      <dgm:spPr/>
    </dgm:pt>
  </dgm:ptLst>
  <dgm:cxnLst>
    <dgm:cxn modelId="{AC453D3E-AC8D-4F11-96E5-08C739E63921}" srcId="{28C56F41-F082-46D7-8649-D4629AFE6CEE}" destId="{D4720BFF-595E-450A-BB81-E2FE88F9B849}" srcOrd="1" destOrd="0" parTransId="{5915974F-C629-478A-8AC0-4AFA5A6604E8}" sibTransId="{4FE66AF8-1922-4C81-AA07-D9E7AC61CFD1}"/>
    <dgm:cxn modelId="{26703568-4940-49CB-A383-62EC46C420CD}" type="presOf" srcId="{40671219-BC4C-483C-9ECB-F8F37747CA62}" destId="{A975B5AD-F26F-4C87-A3DA-0328A1EA8BEC}" srcOrd="0" destOrd="0" presId="urn:microsoft.com/office/officeart/2005/8/layout/hierarchy1"/>
    <dgm:cxn modelId="{3890375A-1618-4BFD-A358-06A83A90E6C3}" srcId="{40671219-BC4C-483C-9ECB-F8F37747CA62}" destId="{28C56F41-F082-46D7-8649-D4629AFE6CEE}" srcOrd="0" destOrd="0" parTransId="{F9C020D5-86D1-4F47-A591-942D626946C7}" sibTransId="{F757F177-DAC3-4C43-BC74-E9E3CDCD482A}"/>
    <dgm:cxn modelId="{84030A39-A125-426A-AD1C-AF0BB6B86C0F}" type="presOf" srcId="{28C56F41-F082-46D7-8649-D4629AFE6CEE}" destId="{8D00EB41-DEF9-45B4-B40E-303686A1F1FD}" srcOrd="0" destOrd="0" presId="urn:microsoft.com/office/officeart/2005/8/layout/hierarchy1"/>
    <dgm:cxn modelId="{1027E1D3-7799-4352-A9DB-9D99987CF1B1}" type="presOf" srcId="{DA958712-7F6F-474D-B9DE-93A31677BEEA}" destId="{7E01EF68-8ACA-47EE-AC35-42BF5069A898}" srcOrd="0" destOrd="0" presId="urn:microsoft.com/office/officeart/2005/8/layout/hierarchy1"/>
    <dgm:cxn modelId="{B248F1C7-5077-4340-8698-FB8153EE0C5F}" srcId="{28C56F41-F082-46D7-8649-D4629AFE6CEE}" destId="{DA958712-7F6F-474D-B9DE-93A31677BEEA}" srcOrd="0" destOrd="0" parTransId="{56F0B517-50D9-46B0-9CA4-32C345FB3418}" sibTransId="{DD4AF869-C0B3-455D-B73E-5EC0B4A49B13}"/>
    <dgm:cxn modelId="{C3AEDD3A-7044-412C-94DC-C770B3AE3BF0}" type="presOf" srcId="{5915974F-C629-478A-8AC0-4AFA5A6604E8}" destId="{F66DAF03-6608-45C0-92BC-59EB4A735178}" srcOrd="0" destOrd="0" presId="urn:microsoft.com/office/officeart/2005/8/layout/hierarchy1"/>
    <dgm:cxn modelId="{6A30D0C3-BB3D-4562-90D3-831CEF739F3E}" type="presOf" srcId="{56F0B517-50D9-46B0-9CA4-32C345FB3418}" destId="{7D1ADA44-70B9-4EFF-B62E-6087977FF2F1}" srcOrd="0" destOrd="0" presId="urn:microsoft.com/office/officeart/2005/8/layout/hierarchy1"/>
    <dgm:cxn modelId="{037B7AE2-6DD9-4606-99CE-AA2C999072C2}" type="presOf" srcId="{D4720BFF-595E-450A-BB81-E2FE88F9B849}" destId="{023399AB-0E58-4FB9-AEE0-524D0B11D8E9}" srcOrd="0" destOrd="0" presId="urn:microsoft.com/office/officeart/2005/8/layout/hierarchy1"/>
    <dgm:cxn modelId="{2955F41D-B1BF-45D8-9BD1-F4943FFD1D97}" type="presParOf" srcId="{A975B5AD-F26F-4C87-A3DA-0328A1EA8BEC}" destId="{7AA9A332-DC61-49D9-81A4-0664560A4C83}" srcOrd="0" destOrd="0" presId="urn:microsoft.com/office/officeart/2005/8/layout/hierarchy1"/>
    <dgm:cxn modelId="{716742A1-7E92-41F7-ADD4-B5DEDF68B874}" type="presParOf" srcId="{7AA9A332-DC61-49D9-81A4-0664560A4C83}" destId="{22C6815A-D783-45DF-A0DC-2121DEADDE81}" srcOrd="0" destOrd="0" presId="urn:microsoft.com/office/officeart/2005/8/layout/hierarchy1"/>
    <dgm:cxn modelId="{3C19495E-FB52-4285-8B60-B825B52DB6BD}" type="presParOf" srcId="{22C6815A-D783-45DF-A0DC-2121DEADDE81}" destId="{487C336F-0914-4376-B96B-A8FB18BBC255}" srcOrd="0" destOrd="0" presId="urn:microsoft.com/office/officeart/2005/8/layout/hierarchy1"/>
    <dgm:cxn modelId="{E70CE3F2-3119-40FB-8C28-DA2698BEE8AC}" type="presParOf" srcId="{22C6815A-D783-45DF-A0DC-2121DEADDE81}" destId="{8D00EB41-DEF9-45B4-B40E-303686A1F1FD}" srcOrd="1" destOrd="0" presId="urn:microsoft.com/office/officeart/2005/8/layout/hierarchy1"/>
    <dgm:cxn modelId="{80D59E69-E8ED-4B3D-A2CE-B820B250836C}" type="presParOf" srcId="{7AA9A332-DC61-49D9-81A4-0664560A4C83}" destId="{70616C86-D866-4F48-ACEC-96DE4B2EB7AB}" srcOrd="1" destOrd="0" presId="urn:microsoft.com/office/officeart/2005/8/layout/hierarchy1"/>
    <dgm:cxn modelId="{903F73A5-8ACA-4619-90EC-FE945CD807DE}" type="presParOf" srcId="{70616C86-D866-4F48-ACEC-96DE4B2EB7AB}" destId="{7D1ADA44-70B9-4EFF-B62E-6087977FF2F1}" srcOrd="0" destOrd="0" presId="urn:microsoft.com/office/officeart/2005/8/layout/hierarchy1"/>
    <dgm:cxn modelId="{6B6661A3-5261-4199-BBAB-FE9265661AD5}" type="presParOf" srcId="{70616C86-D866-4F48-ACEC-96DE4B2EB7AB}" destId="{ABB965CD-0B46-4E00-8B74-E9EA89810874}" srcOrd="1" destOrd="0" presId="urn:microsoft.com/office/officeart/2005/8/layout/hierarchy1"/>
    <dgm:cxn modelId="{CE4AA946-1BBB-405C-9D4D-F4844168A39F}" type="presParOf" srcId="{ABB965CD-0B46-4E00-8B74-E9EA89810874}" destId="{2EA3B481-4AF8-4084-A8A0-7E5A99243FE2}" srcOrd="0" destOrd="0" presId="urn:microsoft.com/office/officeart/2005/8/layout/hierarchy1"/>
    <dgm:cxn modelId="{D80202CA-811F-4FC4-8ECD-BF899B55DA52}" type="presParOf" srcId="{2EA3B481-4AF8-4084-A8A0-7E5A99243FE2}" destId="{14A2D978-A980-462D-8087-3A9182814D05}" srcOrd="0" destOrd="0" presId="urn:microsoft.com/office/officeart/2005/8/layout/hierarchy1"/>
    <dgm:cxn modelId="{4E4617D5-E966-4E33-B3FD-6DDA4E577C31}" type="presParOf" srcId="{2EA3B481-4AF8-4084-A8A0-7E5A99243FE2}" destId="{7E01EF68-8ACA-47EE-AC35-42BF5069A898}" srcOrd="1" destOrd="0" presId="urn:microsoft.com/office/officeart/2005/8/layout/hierarchy1"/>
    <dgm:cxn modelId="{937476FA-4A15-4B30-83EA-EC873093E231}" type="presParOf" srcId="{ABB965CD-0B46-4E00-8B74-E9EA89810874}" destId="{8AB261E9-2F75-4252-B568-7F173E9C1A23}" srcOrd="1" destOrd="0" presId="urn:microsoft.com/office/officeart/2005/8/layout/hierarchy1"/>
    <dgm:cxn modelId="{34E32050-64E9-462D-8BBC-F5E5B0677301}" type="presParOf" srcId="{70616C86-D866-4F48-ACEC-96DE4B2EB7AB}" destId="{F66DAF03-6608-45C0-92BC-59EB4A735178}" srcOrd="2" destOrd="0" presId="urn:microsoft.com/office/officeart/2005/8/layout/hierarchy1"/>
    <dgm:cxn modelId="{3965E290-FBCE-4863-9823-FB8D2E279C51}" type="presParOf" srcId="{70616C86-D866-4F48-ACEC-96DE4B2EB7AB}" destId="{26D2FCE0-AC05-47FB-B3E5-A8F526F5236E}" srcOrd="3" destOrd="0" presId="urn:microsoft.com/office/officeart/2005/8/layout/hierarchy1"/>
    <dgm:cxn modelId="{4AC97CDE-42A8-4D80-9733-34DEBDD74523}" type="presParOf" srcId="{26D2FCE0-AC05-47FB-B3E5-A8F526F5236E}" destId="{20C7459B-CA10-485C-9A74-81F838BA16FA}" srcOrd="0" destOrd="0" presId="urn:microsoft.com/office/officeart/2005/8/layout/hierarchy1"/>
    <dgm:cxn modelId="{4BCF1D4F-F799-46E6-8610-BF8C680CC430}" type="presParOf" srcId="{20C7459B-CA10-485C-9A74-81F838BA16FA}" destId="{33B5FE30-5631-41A3-BBB3-93F603D3A7F4}" srcOrd="0" destOrd="0" presId="urn:microsoft.com/office/officeart/2005/8/layout/hierarchy1"/>
    <dgm:cxn modelId="{C4DED077-E3C3-493D-84EE-A11A778E85BE}" type="presParOf" srcId="{20C7459B-CA10-485C-9A74-81F838BA16FA}" destId="{023399AB-0E58-4FB9-AEE0-524D0B11D8E9}" srcOrd="1" destOrd="0" presId="urn:microsoft.com/office/officeart/2005/8/layout/hierarchy1"/>
    <dgm:cxn modelId="{659218C7-87C7-4369-A938-2FBAC61A1739}" type="presParOf" srcId="{26D2FCE0-AC05-47FB-B3E5-A8F526F5236E}" destId="{1D08366D-1218-4BA2-A01C-3D91DB9B7D6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6DAF03-6608-45C0-92BC-59EB4A735178}">
      <dsp:nvSpPr>
        <dsp:cNvPr id="0" name=""/>
        <dsp:cNvSpPr/>
      </dsp:nvSpPr>
      <dsp:spPr>
        <a:xfrm>
          <a:off x="4122284" y="2012907"/>
          <a:ext cx="1934589" cy="920688"/>
        </a:xfrm>
        <a:custGeom>
          <a:avLst/>
          <a:gdLst/>
          <a:ahLst/>
          <a:cxnLst/>
          <a:rect l="0" t="0" r="0" b="0"/>
          <a:pathLst>
            <a:path>
              <a:moveTo>
                <a:pt x="0" y="0"/>
              </a:moveTo>
              <a:lnTo>
                <a:pt x="0" y="627422"/>
              </a:lnTo>
              <a:lnTo>
                <a:pt x="1934589" y="627422"/>
              </a:lnTo>
              <a:lnTo>
                <a:pt x="1934589" y="920688"/>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1ADA44-70B9-4EFF-B62E-6087977FF2F1}">
      <dsp:nvSpPr>
        <dsp:cNvPr id="0" name=""/>
        <dsp:cNvSpPr/>
      </dsp:nvSpPr>
      <dsp:spPr>
        <a:xfrm>
          <a:off x="2187694" y="2012907"/>
          <a:ext cx="1934589" cy="920688"/>
        </a:xfrm>
        <a:custGeom>
          <a:avLst/>
          <a:gdLst/>
          <a:ahLst/>
          <a:cxnLst/>
          <a:rect l="0" t="0" r="0" b="0"/>
          <a:pathLst>
            <a:path>
              <a:moveTo>
                <a:pt x="1934589" y="0"/>
              </a:moveTo>
              <a:lnTo>
                <a:pt x="1934589" y="627422"/>
              </a:lnTo>
              <a:lnTo>
                <a:pt x="0" y="627422"/>
              </a:lnTo>
              <a:lnTo>
                <a:pt x="0" y="920688"/>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7C336F-0914-4376-B96B-A8FB18BBC255}">
      <dsp:nvSpPr>
        <dsp:cNvPr id="0" name=""/>
        <dsp:cNvSpPr/>
      </dsp:nvSpPr>
      <dsp:spPr>
        <a:xfrm>
          <a:off x="2539437" y="2692"/>
          <a:ext cx="3165692" cy="201021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00EB41-DEF9-45B4-B40E-303686A1F1FD}">
      <dsp:nvSpPr>
        <dsp:cNvPr id="0" name=""/>
        <dsp:cNvSpPr/>
      </dsp:nvSpPr>
      <dsp:spPr>
        <a:xfrm>
          <a:off x="2891181" y="336848"/>
          <a:ext cx="3165692" cy="2010214"/>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s-ES" sz="3800" kern="1200" dirty="0" smtClean="0"/>
            <a:t>ABDOMEN AGUDO</a:t>
          </a:r>
          <a:endParaRPr lang="es-ES" sz="3800" kern="1200" dirty="0"/>
        </a:p>
      </dsp:txBody>
      <dsp:txXfrm>
        <a:off x="2950058" y="395725"/>
        <a:ext cx="3047938" cy="1892460"/>
      </dsp:txXfrm>
    </dsp:sp>
    <dsp:sp modelId="{14A2D978-A980-462D-8087-3A9182814D05}">
      <dsp:nvSpPr>
        <dsp:cNvPr id="0" name=""/>
        <dsp:cNvSpPr/>
      </dsp:nvSpPr>
      <dsp:spPr>
        <a:xfrm>
          <a:off x="604847" y="2933596"/>
          <a:ext cx="3165692" cy="201021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01EF68-8ACA-47EE-AC35-42BF5069A898}">
      <dsp:nvSpPr>
        <dsp:cNvPr id="0" name=""/>
        <dsp:cNvSpPr/>
      </dsp:nvSpPr>
      <dsp:spPr>
        <a:xfrm>
          <a:off x="956591" y="3267752"/>
          <a:ext cx="3165692" cy="2010214"/>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s-ES" sz="3800" kern="1200" dirty="0" smtClean="0"/>
            <a:t>MÉDICO O NO QUIRÚRGICO</a:t>
          </a:r>
          <a:endParaRPr lang="es-ES" sz="3800" kern="1200" dirty="0"/>
        </a:p>
      </dsp:txBody>
      <dsp:txXfrm>
        <a:off x="1015468" y="3326629"/>
        <a:ext cx="3047938" cy="1892460"/>
      </dsp:txXfrm>
    </dsp:sp>
    <dsp:sp modelId="{33B5FE30-5631-41A3-BBB3-93F603D3A7F4}">
      <dsp:nvSpPr>
        <dsp:cNvPr id="0" name=""/>
        <dsp:cNvSpPr/>
      </dsp:nvSpPr>
      <dsp:spPr>
        <a:xfrm>
          <a:off x="4474027" y="2933596"/>
          <a:ext cx="3165692" cy="2010214"/>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3399AB-0E58-4FB9-AEE0-524D0B11D8E9}">
      <dsp:nvSpPr>
        <dsp:cNvPr id="0" name=""/>
        <dsp:cNvSpPr/>
      </dsp:nvSpPr>
      <dsp:spPr>
        <a:xfrm>
          <a:off x="4825771" y="3267752"/>
          <a:ext cx="3165692" cy="2010214"/>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s-ES" sz="3800" kern="1200" dirty="0" smtClean="0"/>
            <a:t>QUIRÚRGICO</a:t>
          </a:r>
          <a:endParaRPr lang="es-ES" sz="3800" kern="1200" dirty="0"/>
        </a:p>
      </dsp:txBody>
      <dsp:txXfrm>
        <a:off x="4884648" y="3326629"/>
        <a:ext cx="3047938" cy="189246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19B52F-1516-43E3-B075-6917E1B3DC10}" type="datetimeFigureOut">
              <a:rPr lang="es-ES" smtClean="0"/>
              <a:t>01/06/2018</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CF2BEB-56B2-472C-A764-6816D4AC1B52}" type="slidenum">
              <a:rPr lang="es-ES" smtClean="0"/>
              <a:t>‹Nº›</a:t>
            </a:fld>
            <a:endParaRPr lang="es-ES"/>
          </a:p>
        </p:txBody>
      </p:sp>
    </p:spTree>
    <p:extLst>
      <p:ext uri="{BB962C8B-B14F-4D97-AF65-F5344CB8AC3E}">
        <p14:creationId xmlns:p14="http://schemas.microsoft.com/office/powerpoint/2010/main" val="3116975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r>
              <a:rPr lang="es-ES" dirty="0" smtClean="0"/>
              <a:t>En</a:t>
            </a:r>
            <a:r>
              <a:rPr lang="es-ES" baseline="0" dirty="0" smtClean="0"/>
              <a:t> el niño pequeño se dificulta este examen, se debe disociar con otros temas que llamen su atención, se le pueden mostrar juguetes u otros objetos</a:t>
            </a:r>
            <a:endParaRPr lang="es-ES" dirty="0"/>
          </a:p>
        </p:txBody>
      </p:sp>
      <p:sp>
        <p:nvSpPr>
          <p:cNvPr id="4" name="Marcador de número de diapositiva 3"/>
          <p:cNvSpPr>
            <a:spLocks noGrp="1"/>
          </p:cNvSpPr>
          <p:nvPr>
            <p:ph type="sldNum" sz="quarter" idx="10"/>
          </p:nvPr>
        </p:nvSpPr>
        <p:spPr/>
        <p:txBody>
          <a:bodyPr/>
          <a:lstStyle/>
          <a:p>
            <a:fld id="{32CF2BEB-56B2-472C-A764-6816D4AC1B52}" type="slidenum">
              <a:rPr lang="es-ES" smtClean="0"/>
              <a:t>9</a:t>
            </a:fld>
            <a:endParaRPr lang="es-ES"/>
          </a:p>
        </p:txBody>
      </p:sp>
    </p:spTree>
    <p:extLst>
      <p:ext uri="{BB962C8B-B14F-4D97-AF65-F5344CB8AC3E}">
        <p14:creationId xmlns:p14="http://schemas.microsoft.com/office/powerpoint/2010/main" val="1709861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r>
              <a:rPr lang="es-ES" dirty="0" smtClean="0"/>
              <a:t>La</a:t>
            </a:r>
            <a:r>
              <a:rPr lang="es-ES" baseline="0" dirty="0" smtClean="0"/>
              <a:t> palpación debe ser gentil, siempre comenzar por el cuadrante del abdomen más alejado del dolor</a:t>
            </a:r>
            <a:endParaRPr lang="es-ES" dirty="0"/>
          </a:p>
        </p:txBody>
      </p:sp>
      <p:sp>
        <p:nvSpPr>
          <p:cNvPr id="4" name="Marcador de número de diapositiva 3"/>
          <p:cNvSpPr>
            <a:spLocks noGrp="1"/>
          </p:cNvSpPr>
          <p:nvPr>
            <p:ph type="sldNum" sz="quarter" idx="10"/>
          </p:nvPr>
        </p:nvSpPr>
        <p:spPr/>
        <p:txBody>
          <a:bodyPr/>
          <a:lstStyle/>
          <a:p>
            <a:fld id="{32CF2BEB-56B2-472C-A764-6816D4AC1B52}" type="slidenum">
              <a:rPr lang="es-ES" smtClean="0"/>
              <a:t>10</a:t>
            </a:fld>
            <a:endParaRPr lang="es-ES"/>
          </a:p>
        </p:txBody>
      </p:sp>
    </p:spTree>
    <p:extLst>
      <p:ext uri="{BB962C8B-B14F-4D97-AF65-F5344CB8AC3E}">
        <p14:creationId xmlns:p14="http://schemas.microsoft.com/office/powerpoint/2010/main" val="1034154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r>
              <a:rPr lang="es-ES" dirty="0" smtClean="0"/>
              <a:t>El tacto rectal y/o</a:t>
            </a:r>
            <a:r>
              <a:rPr lang="es-ES" baseline="0" dirty="0" smtClean="0"/>
              <a:t> vaginal (en adolescentes con vida sexual activa) es imprescindible y forma parte del examen físico.</a:t>
            </a:r>
          </a:p>
          <a:p>
            <a:pPr marL="171450" indent="-171450">
              <a:buFont typeface="Arial" panose="020B0604020202020204" pitchFamily="34" charset="0"/>
              <a:buChar char="•"/>
            </a:pPr>
            <a:r>
              <a:rPr lang="es-ES" baseline="0" dirty="0" smtClean="0"/>
              <a:t>La medicación es controversial, pues las causas del abdomen agudo quirúrgico no alivian con el uso de analgésicos </a:t>
            </a:r>
            <a:endParaRPr lang="es-ES" dirty="0"/>
          </a:p>
        </p:txBody>
      </p:sp>
      <p:sp>
        <p:nvSpPr>
          <p:cNvPr id="4" name="Marcador de número de diapositiva 3"/>
          <p:cNvSpPr>
            <a:spLocks noGrp="1"/>
          </p:cNvSpPr>
          <p:nvPr>
            <p:ph type="sldNum" sz="quarter" idx="10"/>
          </p:nvPr>
        </p:nvSpPr>
        <p:spPr/>
        <p:txBody>
          <a:bodyPr/>
          <a:lstStyle/>
          <a:p>
            <a:fld id="{32CF2BEB-56B2-472C-A764-6816D4AC1B52}" type="slidenum">
              <a:rPr lang="es-ES" smtClean="0"/>
              <a:t>13</a:t>
            </a:fld>
            <a:endParaRPr lang="es-ES"/>
          </a:p>
        </p:txBody>
      </p:sp>
    </p:spTree>
    <p:extLst>
      <p:ext uri="{BB962C8B-B14F-4D97-AF65-F5344CB8AC3E}">
        <p14:creationId xmlns:p14="http://schemas.microsoft.com/office/powerpoint/2010/main" val="2936923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r>
              <a:rPr lang="es-ES" dirty="0" smtClean="0"/>
              <a:t>Nótese el énfasis en “entidades abdominales” y “generalmente". Más adelante estudiaremos por qué</a:t>
            </a:r>
            <a:r>
              <a:rPr lang="es-ES" baseline="0" dirty="0" smtClean="0"/>
              <a:t> se usan </a:t>
            </a:r>
            <a:r>
              <a:rPr lang="es-ES" baseline="0" smtClean="0"/>
              <a:t>esos términos.</a:t>
            </a:r>
            <a:endParaRPr lang="es-ES" dirty="0"/>
          </a:p>
        </p:txBody>
      </p:sp>
      <p:sp>
        <p:nvSpPr>
          <p:cNvPr id="4" name="Marcador de número de diapositiva 3"/>
          <p:cNvSpPr>
            <a:spLocks noGrp="1"/>
          </p:cNvSpPr>
          <p:nvPr>
            <p:ph type="sldNum" sz="quarter" idx="10"/>
          </p:nvPr>
        </p:nvSpPr>
        <p:spPr/>
        <p:txBody>
          <a:bodyPr/>
          <a:lstStyle/>
          <a:p>
            <a:fld id="{32CF2BEB-56B2-472C-A764-6816D4AC1B52}" type="slidenum">
              <a:rPr lang="es-ES" smtClean="0"/>
              <a:t>16</a:t>
            </a:fld>
            <a:endParaRPr lang="es-ES"/>
          </a:p>
        </p:txBody>
      </p:sp>
    </p:spTree>
    <p:extLst>
      <p:ext uri="{BB962C8B-B14F-4D97-AF65-F5344CB8AC3E}">
        <p14:creationId xmlns:p14="http://schemas.microsoft.com/office/powerpoint/2010/main" val="1850941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87048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4113497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16584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1856727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87184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101594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27486233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2110053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15299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1730989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216824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304988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94348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077347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321634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5D0DD8C-B7E1-46FD-802B-A104DBCC5384}" type="datetimeFigureOut">
              <a:rPr lang="es-ES" smtClean="0"/>
              <a:pPr/>
              <a:t>01/06/2018</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49E223F-EE57-4A04-B021-3E928370C743}" type="slidenum">
              <a:rPr lang="es-ES" smtClean="0"/>
              <a:pPr/>
              <a:t>‹Nº›</a:t>
            </a:fld>
            <a:endParaRPr lang="es-ES"/>
          </a:p>
        </p:txBody>
      </p:sp>
    </p:spTree>
    <p:extLst>
      <p:ext uri="{BB962C8B-B14F-4D97-AF65-F5344CB8AC3E}">
        <p14:creationId xmlns:p14="http://schemas.microsoft.com/office/powerpoint/2010/main" val="44931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D0DD8C-B7E1-46FD-802B-A104DBCC5384}" type="datetimeFigureOut">
              <a:rPr lang="es-ES" smtClean="0"/>
              <a:pPr/>
              <a:t>01/06/2018</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49E223F-EE57-4A04-B021-3E928370C743}" type="slidenum">
              <a:rPr lang="es-ES" smtClean="0"/>
              <a:pPr/>
              <a:t>‹Nº›</a:t>
            </a:fld>
            <a:endParaRPr lang="es-ES"/>
          </a:p>
        </p:txBody>
      </p:sp>
    </p:spTree>
    <p:extLst>
      <p:ext uri="{BB962C8B-B14F-4D97-AF65-F5344CB8AC3E}">
        <p14:creationId xmlns:p14="http://schemas.microsoft.com/office/powerpoint/2010/main" val="86062588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nmagine.com/pt050/CD050002-photo"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5" descr="Stock Photo of Earach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1449" y="655093"/>
            <a:ext cx="3809147" cy="5663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p:cNvSpPr>
            <a:spLocks noGrp="1" noChangeArrowheads="1"/>
          </p:cNvSpPr>
          <p:nvPr>
            <p:ph type="body" idx="1"/>
          </p:nvPr>
        </p:nvSpPr>
        <p:spPr>
          <a:xfrm>
            <a:off x="821141" y="1023583"/>
            <a:ext cx="6289343" cy="5663819"/>
          </a:xfrm>
          <a:solidFill>
            <a:schemeClr val="bg1">
              <a:alpha val="85001"/>
            </a:schemeClr>
          </a:solidFill>
        </p:spPr>
        <p:txBody>
          <a:bodyPr/>
          <a:lstStyle/>
          <a:p>
            <a:pPr algn="just" eaLnBrk="1" hangingPunct="1">
              <a:defRPr/>
            </a:pPr>
            <a:r>
              <a:rPr lang="es-ES" sz="2600" dirty="0"/>
              <a:t>Elizabeth. 7 años. </a:t>
            </a:r>
            <a:r>
              <a:rPr lang="es-ES" sz="2600" dirty="0" smtClean="0"/>
              <a:t>F/M</a:t>
            </a:r>
            <a:endParaRPr lang="es-ES" sz="2600" dirty="0"/>
          </a:p>
          <a:p>
            <a:pPr algn="just" eaLnBrk="1" hangingPunct="1">
              <a:defRPr/>
            </a:pPr>
            <a:r>
              <a:rPr lang="es-ES" sz="2600" dirty="0"/>
              <a:t>APP: </a:t>
            </a:r>
            <a:r>
              <a:rPr lang="es-ES" sz="2600" dirty="0" smtClean="0"/>
              <a:t>estreñimiento</a:t>
            </a:r>
            <a:endParaRPr lang="es-ES" sz="2600" dirty="0"/>
          </a:p>
          <a:p>
            <a:pPr algn="just" eaLnBrk="1" hangingPunct="1">
              <a:defRPr/>
            </a:pPr>
            <a:r>
              <a:rPr lang="es-ES" sz="2600" dirty="0"/>
              <a:t>HEA: Despertó con dolor abdominal; tuvo 1 vómito y febrícula. La llevan al consultorio. Su médico la examina y la remite al hospital pediátrico. El cirujano la interroga y examina de nuevo; opina que hay que operarla urgente.</a:t>
            </a:r>
            <a:endParaRPr lang="es-ES" sz="2600" u="sng" dirty="0">
              <a:effectLst>
                <a:outerShdw blurRad="38100" dist="38100" dir="2700000" algn="tl">
                  <a:srgbClr val="C0C0C0"/>
                </a:outerShdw>
              </a:effectLst>
            </a:endParaRPr>
          </a:p>
        </p:txBody>
      </p:sp>
    </p:spTree>
    <p:extLst>
      <p:ext uri="{BB962C8B-B14F-4D97-AF65-F5344CB8AC3E}">
        <p14:creationId xmlns:p14="http://schemas.microsoft.com/office/powerpoint/2010/main" val="5345264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86264" y="422206"/>
            <a:ext cx="9429784" cy="838200"/>
          </a:xfrm>
        </p:spPr>
        <p:txBody>
          <a:bodyPr>
            <a:normAutofit fontScale="90000"/>
          </a:bodyPr>
          <a:lstStyle/>
          <a:p>
            <a:pPr>
              <a:defRPr/>
            </a:pPr>
            <a:r>
              <a:rPr lang="es-MX" sz="2700" b="1" dirty="0">
                <a:solidFill>
                  <a:schemeClr val="accent6">
                    <a:lumMod val="50000"/>
                  </a:schemeClr>
                </a:solidFill>
                <a:latin typeface="Arial" charset="0"/>
              </a:rPr>
              <a:t>¿CÓMO REALIZAR EL EXAMEN FISICO DEL ABDOMEN A UN PACIENTE CON DOLOR </a:t>
            </a:r>
            <a:r>
              <a:rPr lang="es-MX" sz="2700" b="1" dirty="0" smtClean="0">
                <a:solidFill>
                  <a:schemeClr val="accent6">
                    <a:lumMod val="50000"/>
                  </a:schemeClr>
                </a:solidFill>
                <a:latin typeface="Arial" charset="0"/>
              </a:rPr>
              <a:t>ABDOMINAL?</a:t>
            </a:r>
            <a:r>
              <a:rPr lang="es-MX" sz="2700" b="1" dirty="0">
                <a:solidFill>
                  <a:schemeClr val="accent6">
                    <a:lumMod val="50000"/>
                  </a:schemeClr>
                </a:solidFill>
                <a:latin typeface="Arial" charset="0"/>
              </a:rPr>
              <a:t/>
            </a:r>
            <a:br>
              <a:rPr lang="es-MX" sz="2700" b="1" dirty="0">
                <a:solidFill>
                  <a:schemeClr val="accent6">
                    <a:lumMod val="50000"/>
                  </a:schemeClr>
                </a:solidFill>
                <a:latin typeface="Arial" charset="0"/>
              </a:rPr>
            </a:br>
            <a:r>
              <a:rPr lang="es-MX" sz="2700" b="1" dirty="0">
                <a:solidFill>
                  <a:schemeClr val="accent6">
                    <a:lumMod val="50000"/>
                  </a:schemeClr>
                </a:solidFill>
                <a:latin typeface="Arial" charset="0"/>
              </a:rPr>
              <a:t/>
            </a:r>
            <a:br>
              <a:rPr lang="es-MX" sz="2700" b="1" dirty="0">
                <a:solidFill>
                  <a:schemeClr val="accent6">
                    <a:lumMod val="50000"/>
                  </a:schemeClr>
                </a:solidFill>
                <a:latin typeface="Arial" charset="0"/>
              </a:rPr>
            </a:br>
            <a:r>
              <a:rPr lang="es-MX" sz="2700" b="1" dirty="0">
                <a:solidFill>
                  <a:schemeClr val="accent6">
                    <a:lumMod val="50000"/>
                  </a:schemeClr>
                </a:solidFill>
                <a:latin typeface="Arial" charset="0"/>
              </a:rPr>
              <a:t/>
            </a:r>
            <a:br>
              <a:rPr lang="es-MX" sz="2700" b="1" dirty="0">
                <a:solidFill>
                  <a:schemeClr val="accent6">
                    <a:lumMod val="50000"/>
                  </a:schemeClr>
                </a:solidFill>
                <a:latin typeface="Arial" charset="0"/>
              </a:rPr>
            </a:br>
            <a:r>
              <a:rPr lang="es-MX" sz="2400" b="1" dirty="0">
                <a:solidFill>
                  <a:schemeClr val="accent6">
                    <a:lumMod val="50000"/>
                  </a:schemeClr>
                </a:solidFill>
                <a:latin typeface="Arial" charset="0"/>
              </a:rPr>
              <a:t/>
            </a:r>
            <a:br>
              <a:rPr lang="es-MX" sz="2400" b="1" dirty="0">
                <a:solidFill>
                  <a:schemeClr val="accent6">
                    <a:lumMod val="50000"/>
                  </a:schemeClr>
                </a:solidFill>
                <a:latin typeface="Arial" charset="0"/>
              </a:rPr>
            </a:br>
            <a:r>
              <a:rPr lang="es-MX" sz="2400" b="1" dirty="0">
                <a:solidFill>
                  <a:schemeClr val="accent6">
                    <a:lumMod val="50000"/>
                  </a:schemeClr>
                </a:solidFill>
                <a:latin typeface="Arial" charset="0"/>
              </a:rPr>
              <a:t/>
            </a:r>
            <a:br>
              <a:rPr lang="es-MX" sz="2400" b="1" dirty="0">
                <a:solidFill>
                  <a:schemeClr val="accent6">
                    <a:lumMod val="50000"/>
                  </a:schemeClr>
                </a:solidFill>
                <a:latin typeface="Arial" charset="0"/>
              </a:rPr>
            </a:br>
            <a:r>
              <a:rPr lang="es-MX" sz="2400" b="1" dirty="0">
                <a:solidFill>
                  <a:schemeClr val="accent6">
                    <a:lumMod val="50000"/>
                  </a:schemeClr>
                </a:solidFill>
                <a:latin typeface="Arial" charset="0"/>
              </a:rPr>
              <a:t/>
            </a:r>
            <a:br>
              <a:rPr lang="es-MX" sz="2400" b="1" dirty="0">
                <a:solidFill>
                  <a:schemeClr val="accent6">
                    <a:lumMod val="50000"/>
                  </a:schemeClr>
                </a:solidFill>
                <a:latin typeface="Arial" charset="0"/>
              </a:rPr>
            </a:br>
            <a:endParaRPr lang="es-MX" sz="2400" dirty="0"/>
          </a:p>
        </p:txBody>
      </p:sp>
      <p:sp>
        <p:nvSpPr>
          <p:cNvPr id="3" name="2 Marcador de contenido"/>
          <p:cNvSpPr>
            <a:spLocks noGrp="1"/>
          </p:cNvSpPr>
          <p:nvPr>
            <p:ph idx="1"/>
          </p:nvPr>
        </p:nvSpPr>
        <p:spPr>
          <a:xfrm>
            <a:off x="486264" y="2146941"/>
            <a:ext cx="9462953" cy="3880773"/>
          </a:xfrm>
        </p:spPr>
        <p:txBody>
          <a:bodyPr/>
          <a:lstStyle/>
          <a:p>
            <a:pPr marL="228600" indent="-228600">
              <a:buNone/>
              <a:defRPr/>
            </a:pPr>
            <a:r>
              <a:rPr lang="es-MX" sz="2800" b="1" u="sng" dirty="0">
                <a:solidFill>
                  <a:schemeClr val="accent6">
                    <a:lumMod val="50000"/>
                  </a:schemeClr>
                </a:solidFill>
                <a:latin typeface="+mj-lt"/>
              </a:rPr>
              <a:t>PALPACIÓN</a:t>
            </a:r>
            <a:r>
              <a:rPr lang="es-MX" sz="2800" b="1" dirty="0">
                <a:solidFill>
                  <a:schemeClr val="accent6">
                    <a:lumMod val="50000"/>
                  </a:schemeClr>
                </a:solidFill>
                <a:latin typeface="+mj-lt"/>
              </a:rPr>
              <a:t>: ¡Nunca palpar un abdomen por encima de la r</a:t>
            </a:r>
            <a:r>
              <a:rPr lang="es-MX" sz="2800" b="1" dirty="0" smtClean="0">
                <a:solidFill>
                  <a:schemeClr val="accent6">
                    <a:lumMod val="50000"/>
                  </a:schemeClr>
                </a:solidFill>
                <a:latin typeface="+mj-lt"/>
              </a:rPr>
              <a:t>opa</a:t>
            </a:r>
            <a:r>
              <a:rPr lang="es-MX" sz="2800" b="1" dirty="0">
                <a:solidFill>
                  <a:schemeClr val="accent6">
                    <a:lumMod val="50000"/>
                  </a:schemeClr>
                </a:solidFill>
                <a:latin typeface="+mj-lt"/>
              </a:rPr>
              <a:t>!</a:t>
            </a:r>
            <a:r>
              <a:rPr lang="es-MX" sz="2800" dirty="0">
                <a:solidFill>
                  <a:schemeClr val="accent6">
                    <a:lumMod val="50000"/>
                  </a:schemeClr>
                </a:solidFill>
                <a:latin typeface="+mj-lt"/>
              </a:rPr>
              <a:t> </a:t>
            </a:r>
          </a:p>
          <a:p>
            <a:pPr marL="228600" indent="-228600">
              <a:buNone/>
              <a:defRPr/>
            </a:pPr>
            <a:endParaRPr lang="es-MX" sz="2800" b="1" u="sng" dirty="0" smtClean="0">
              <a:solidFill>
                <a:schemeClr val="accent6">
                  <a:lumMod val="50000"/>
                </a:schemeClr>
              </a:solidFill>
              <a:latin typeface="+mj-lt"/>
            </a:endParaRPr>
          </a:p>
          <a:p>
            <a:pPr marL="228600" indent="-228600">
              <a:buNone/>
              <a:defRPr/>
            </a:pPr>
            <a:r>
              <a:rPr lang="es-MX" sz="2800" b="1" u="sng" dirty="0" smtClean="0">
                <a:solidFill>
                  <a:schemeClr val="accent6">
                    <a:lumMod val="50000"/>
                  </a:schemeClr>
                </a:solidFill>
                <a:latin typeface="+mj-lt"/>
              </a:rPr>
              <a:t>PERCUSIÓN</a:t>
            </a:r>
            <a:r>
              <a:rPr lang="es-MX" sz="2800" b="1" dirty="0">
                <a:solidFill>
                  <a:schemeClr val="accent6">
                    <a:lumMod val="50000"/>
                  </a:schemeClr>
                </a:solidFill>
                <a:latin typeface="+mj-lt"/>
              </a:rPr>
              <a:t>: </a:t>
            </a:r>
            <a:r>
              <a:rPr lang="es-MX" sz="2800" dirty="0">
                <a:solidFill>
                  <a:schemeClr val="accent6">
                    <a:lumMod val="50000"/>
                  </a:schemeClr>
                </a:solidFill>
                <a:latin typeface="+mj-lt"/>
              </a:rPr>
              <a:t>Se busca la presencia </a:t>
            </a:r>
            <a:r>
              <a:rPr lang="es-MX" sz="2800" dirty="0" smtClean="0">
                <a:solidFill>
                  <a:schemeClr val="accent6">
                    <a:lumMod val="50000"/>
                  </a:schemeClr>
                </a:solidFill>
                <a:latin typeface="+mj-lt"/>
              </a:rPr>
              <a:t>de matidez </a:t>
            </a:r>
            <a:r>
              <a:rPr lang="es-MX" sz="2800" dirty="0">
                <a:solidFill>
                  <a:schemeClr val="accent6">
                    <a:lumMod val="50000"/>
                  </a:schemeClr>
                </a:solidFill>
                <a:latin typeface="+mj-lt"/>
              </a:rPr>
              <a:t>o timpanismo de acuerdo a la zona explorada.</a:t>
            </a:r>
          </a:p>
          <a:p>
            <a:pPr marL="228600" indent="-228600">
              <a:buFontTx/>
              <a:buAutoNum type="arabicPeriod" startAt="3"/>
              <a:defRPr/>
            </a:pPr>
            <a:endParaRPr lang="es-MX" sz="2800" dirty="0">
              <a:latin typeface="+mj-lt"/>
            </a:endParaRPr>
          </a:p>
          <a:p>
            <a:pPr marL="685800" lvl="1" indent="-228600" algn="ctr">
              <a:buFontTx/>
              <a:buAutoNum type="arabicPeriod"/>
              <a:defRPr/>
            </a:pPr>
            <a:endParaRPr lang="es-MX" sz="2400" dirty="0">
              <a:latin typeface="Arial" charset="0"/>
            </a:endParaRPr>
          </a:p>
          <a:p>
            <a:pPr marL="228600" indent="-228600">
              <a:buFontTx/>
              <a:buAutoNum type="arabicPeriod" startAt="3"/>
              <a:defRPr/>
            </a:pPr>
            <a:endParaRPr lang="es-ES_tradnl" sz="2400" dirty="0">
              <a:latin typeface="Arial" charset="0"/>
            </a:endParaRPr>
          </a:p>
          <a:p>
            <a:pPr>
              <a:defRPr/>
            </a:pPr>
            <a:endParaRPr lang="es-MX" dirty="0" smtClean="0"/>
          </a:p>
          <a:p>
            <a:pPr>
              <a:defRPr/>
            </a:pPr>
            <a:endParaRPr lang="es-MX" dirty="0"/>
          </a:p>
        </p:txBody>
      </p:sp>
    </p:spTree>
    <p:extLst>
      <p:ext uri="{BB962C8B-B14F-4D97-AF65-F5344CB8AC3E}">
        <p14:creationId xmlns:p14="http://schemas.microsoft.com/office/powerpoint/2010/main" val="268444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dirty="0" smtClean="0"/>
              <a:t>ABDOMEN AGUDO</a:t>
            </a:r>
            <a:endParaRPr lang="es-ES" sz="4000" dirty="0"/>
          </a:p>
        </p:txBody>
      </p:sp>
      <p:sp>
        <p:nvSpPr>
          <p:cNvPr id="5" name="Marcador de contenido 4"/>
          <p:cNvSpPr>
            <a:spLocks noGrp="1"/>
          </p:cNvSpPr>
          <p:nvPr>
            <p:ph idx="1"/>
          </p:nvPr>
        </p:nvSpPr>
        <p:spPr>
          <a:xfrm>
            <a:off x="677334" y="1930401"/>
            <a:ext cx="8596668" cy="4110962"/>
          </a:xfrm>
        </p:spPr>
        <p:txBody>
          <a:bodyPr>
            <a:normAutofit/>
          </a:bodyPr>
          <a:lstStyle/>
          <a:p>
            <a:pPr marL="0" indent="0" algn="just">
              <a:buNone/>
            </a:pPr>
            <a:r>
              <a:rPr lang="es-ES" sz="3600" dirty="0" smtClean="0"/>
              <a:t>Es toda afección aguda que tiene como manifestación sobresaliente el dolor abdominal y que requiere de un pronto diagnóstico diferencial, para decidir acerca de su tratamiento médico o quirúrgico de urgencia.</a:t>
            </a:r>
            <a:endParaRPr lang="es-ES" sz="3600" dirty="0"/>
          </a:p>
        </p:txBody>
      </p:sp>
    </p:spTree>
    <p:extLst>
      <p:ext uri="{BB962C8B-B14F-4D97-AF65-F5344CB8AC3E}">
        <p14:creationId xmlns:p14="http://schemas.microsoft.com/office/powerpoint/2010/main" val="244119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CLASIFICACIÓN</a:t>
            </a:r>
            <a:endParaRPr lang="es-ES" dirty="0"/>
          </a:p>
        </p:txBody>
      </p:sp>
      <p:graphicFrame>
        <p:nvGraphicFramePr>
          <p:cNvPr id="7" name="Marcador de contenido 6"/>
          <p:cNvGraphicFramePr>
            <a:graphicFrameLocks noGrp="1"/>
          </p:cNvGraphicFramePr>
          <p:nvPr>
            <p:ph idx="1"/>
            <p:extLst>
              <p:ext uri="{D42A27DB-BD31-4B8C-83A1-F6EECF244321}">
                <p14:modId xmlns:p14="http://schemas.microsoft.com/office/powerpoint/2010/main" val="3429941912"/>
              </p:ext>
            </p:extLst>
          </p:nvPr>
        </p:nvGraphicFramePr>
        <p:xfrm>
          <a:off x="677863" y="1371600"/>
          <a:ext cx="8596312" cy="528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63221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77334" y="104633"/>
            <a:ext cx="8596668" cy="1320800"/>
          </a:xfrm>
        </p:spPr>
        <p:txBody>
          <a:bodyPr>
            <a:normAutofit fontScale="90000"/>
          </a:bodyPr>
          <a:lstStyle/>
          <a:p>
            <a:r>
              <a:rPr lang="es-ES" altLang="es-ES" sz="2800" b="1" dirty="0">
                <a:solidFill>
                  <a:schemeClr val="tx1"/>
                </a:solidFill>
              </a:rPr>
              <a:t/>
            </a:r>
            <a:br>
              <a:rPr lang="es-ES" altLang="es-ES" sz="2800" b="1" dirty="0">
                <a:solidFill>
                  <a:schemeClr val="tx1"/>
                </a:solidFill>
              </a:rPr>
            </a:br>
            <a:r>
              <a:rPr lang="es-ES" altLang="es-ES" b="1" dirty="0" smtClean="0">
                <a:solidFill>
                  <a:schemeClr val="accent2"/>
                </a:solidFill>
              </a:rPr>
              <a:t>Conducta </a:t>
            </a:r>
            <a:r>
              <a:rPr lang="es-ES" altLang="es-ES" b="1" dirty="0">
                <a:solidFill>
                  <a:schemeClr val="accent2"/>
                </a:solidFill>
              </a:rPr>
              <a:t>del médico ante un paciente con dolor  abdominal agudo</a:t>
            </a:r>
            <a:br>
              <a:rPr lang="es-ES" altLang="es-ES" b="1" dirty="0">
                <a:solidFill>
                  <a:schemeClr val="accent2"/>
                </a:solidFill>
              </a:rPr>
            </a:br>
            <a:r>
              <a:rPr lang="es-ES" altLang="es-ES" b="1" dirty="0" smtClean="0">
                <a:solidFill>
                  <a:schemeClr val="bg1"/>
                </a:solidFill>
              </a:rPr>
              <a:t>ante </a:t>
            </a:r>
            <a:r>
              <a:rPr lang="es-ES" altLang="es-ES" b="1" dirty="0">
                <a:solidFill>
                  <a:schemeClr val="bg1"/>
                </a:solidFill>
              </a:rPr>
              <a:t>un paciente con dolor  abdominal agudo</a:t>
            </a:r>
            <a:br>
              <a:rPr lang="es-ES" altLang="es-ES" b="1" dirty="0">
                <a:solidFill>
                  <a:schemeClr val="bg1"/>
                </a:solidFill>
              </a:rPr>
            </a:br>
            <a:endParaRPr lang="es-ES" altLang="es-ES" b="1" dirty="0">
              <a:solidFill>
                <a:schemeClr val="bg1"/>
              </a:solidFill>
            </a:endParaRPr>
          </a:p>
        </p:txBody>
      </p:sp>
      <p:sp>
        <p:nvSpPr>
          <p:cNvPr id="5123" name="Rectangle 3"/>
          <p:cNvSpPr>
            <a:spLocks noGrp="1" noChangeArrowheads="1"/>
          </p:cNvSpPr>
          <p:nvPr>
            <p:ph idx="1"/>
          </p:nvPr>
        </p:nvSpPr>
        <p:spPr>
          <a:xfrm>
            <a:off x="677334" y="1801504"/>
            <a:ext cx="8596668" cy="4722125"/>
          </a:xfrm>
        </p:spPr>
        <p:txBody>
          <a:bodyPr>
            <a:normAutofit fontScale="85000" lnSpcReduction="20000"/>
          </a:bodyPr>
          <a:lstStyle/>
          <a:p>
            <a:pPr algn="just">
              <a:lnSpc>
                <a:spcPct val="150000"/>
              </a:lnSpc>
            </a:pPr>
            <a:r>
              <a:rPr lang="es-ES" altLang="es-ES" sz="2800" dirty="0">
                <a:solidFill>
                  <a:schemeClr val="tx1"/>
                </a:solidFill>
                <a:latin typeface="+mj-lt"/>
              </a:rPr>
              <a:t>Diagnóstico: Precoz de </a:t>
            </a:r>
            <a:r>
              <a:rPr lang="es-ES" altLang="es-ES" sz="2800" dirty="0" smtClean="0">
                <a:solidFill>
                  <a:schemeClr val="tx1"/>
                </a:solidFill>
                <a:latin typeface="+mj-lt"/>
              </a:rPr>
              <a:t>certeza</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Realizar una historia clínica completa y tratar de hacer el diagnóstico positivo y diferencial </a:t>
            </a:r>
            <a:r>
              <a:rPr lang="es-ES" altLang="es-ES" sz="2800" dirty="0" smtClean="0">
                <a:solidFill>
                  <a:schemeClr val="tx1"/>
                </a:solidFill>
                <a:latin typeface="+mj-lt"/>
              </a:rPr>
              <a:t>precozmente</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Síntomas, signos y antecedentes del </a:t>
            </a:r>
            <a:r>
              <a:rPr lang="es-ES" altLang="es-ES" sz="2800" dirty="0" smtClean="0">
                <a:solidFill>
                  <a:schemeClr val="tx1"/>
                </a:solidFill>
                <a:latin typeface="+mj-lt"/>
              </a:rPr>
              <a:t>paciente</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Examen físico </a:t>
            </a:r>
            <a:r>
              <a:rPr lang="es-ES" altLang="es-ES" sz="2800" dirty="0" smtClean="0">
                <a:solidFill>
                  <a:schemeClr val="tx1"/>
                </a:solidFill>
                <a:latin typeface="+mj-lt"/>
              </a:rPr>
              <a:t>completo</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Tacto rectal o </a:t>
            </a:r>
            <a:r>
              <a:rPr lang="es-ES" altLang="es-ES" sz="2800" dirty="0" smtClean="0">
                <a:solidFill>
                  <a:schemeClr val="tx1"/>
                </a:solidFill>
                <a:latin typeface="+mj-lt"/>
              </a:rPr>
              <a:t>vaginal</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No deberá ser medicado hasta hacer el </a:t>
            </a:r>
            <a:r>
              <a:rPr lang="es-ES" altLang="es-ES" sz="2800" dirty="0" smtClean="0">
                <a:solidFill>
                  <a:schemeClr val="tx1"/>
                </a:solidFill>
                <a:latin typeface="+mj-lt"/>
              </a:rPr>
              <a:t>diagnóstico</a:t>
            </a:r>
            <a:endParaRPr lang="es-ES" altLang="es-ES" sz="2800" dirty="0">
              <a:solidFill>
                <a:schemeClr val="tx1"/>
              </a:solidFill>
              <a:latin typeface="+mj-lt"/>
            </a:endParaRPr>
          </a:p>
          <a:p>
            <a:pPr algn="just">
              <a:lnSpc>
                <a:spcPct val="150000"/>
              </a:lnSpc>
            </a:pPr>
            <a:r>
              <a:rPr lang="es-ES" altLang="es-ES" sz="2800" dirty="0">
                <a:solidFill>
                  <a:schemeClr val="tx1"/>
                </a:solidFill>
                <a:latin typeface="+mj-lt"/>
              </a:rPr>
              <a:t>Exámenes complementarios </a:t>
            </a:r>
            <a:r>
              <a:rPr lang="es-ES" altLang="es-ES" sz="2800" dirty="0" smtClean="0">
                <a:solidFill>
                  <a:schemeClr val="tx1"/>
                </a:solidFill>
                <a:latin typeface="+mj-lt"/>
              </a:rPr>
              <a:t>urgentes</a:t>
            </a:r>
            <a:endParaRPr lang="es-ES" altLang="es-ES" sz="2800" dirty="0">
              <a:solidFill>
                <a:schemeClr val="tx1"/>
              </a:solidFill>
              <a:latin typeface="+mj-lt"/>
            </a:endParaRPr>
          </a:p>
        </p:txBody>
      </p:sp>
    </p:spTree>
    <p:extLst>
      <p:ext uri="{BB962C8B-B14F-4D97-AF65-F5344CB8AC3E}">
        <p14:creationId xmlns:p14="http://schemas.microsoft.com/office/powerpoint/2010/main" val="39796699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813560" y="2865121"/>
            <a:ext cx="6827519" cy="2585323"/>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MÉDICO </a:t>
            </a:r>
          </a:p>
          <a:p>
            <a:pPr algn="ct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 </a:t>
            </a:r>
          </a:p>
          <a:p>
            <a:pPr algn="ct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QUIRÚRGICO</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5 Rectángulo"/>
          <p:cNvSpPr/>
          <p:nvPr/>
        </p:nvSpPr>
        <p:spPr>
          <a:xfrm>
            <a:off x="2880360" y="666094"/>
            <a:ext cx="4328160" cy="923330"/>
          </a:xfrm>
          <a:prstGeom prst="rect">
            <a:avLst/>
          </a:prstGeom>
          <a:noFill/>
        </p:spPr>
        <p:txBody>
          <a:bodyPr wrap="square" lIns="91440" tIns="45720" rIns="91440" bIns="45720">
            <a:spAutoFit/>
          </a:bodyPr>
          <a:lstStyle/>
          <a:p>
            <a:pPr algn="ctr"/>
            <a:r>
              <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DILEMA</a:t>
            </a:r>
            <a:endParaRPr lang="es-E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circle(in)">
                                      <p:cBhvr>
                                        <p:cTn id="11" dur="2000"/>
                                        <p:tgtEl>
                                          <p:spTgt spid="5">
                                            <p:txEl>
                                              <p:pRg st="0" end="0"/>
                                            </p:txEl>
                                          </p:spTgt>
                                        </p:tgtEl>
                                      </p:cBhvr>
                                    </p:animEffect>
                                  </p:childTnLst>
                                </p:cTn>
                              </p:par>
                            </p:childTnLst>
                          </p:cTn>
                        </p:par>
                        <p:par>
                          <p:cTn id="12" fill="hold">
                            <p:stCondLst>
                              <p:cond delay="2500"/>
                            </p:stCondLst>
                            <p:childTnLst>
                              <p:par>
                                <p:cTn id="13" presetID="12" presetClass="entr" presetSubtype="4" fill="hold"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slide(fromBottom)">
                                      <p:cBhvr>
                                        <p:cTn id="15" dur="500"/>
                                        <p:tgtEl>
                                          <p:spTgt spid="5">
                                            <p:txEl>
                                              <p:pRg st="1" end="1"/>
                                            </p:txEl>
                                          </p:spTgt>
                                        </p:tgtEl>
                                      </p:cBhvr>
                                    </p:animEffect>
                                  </p:childTnLst>
                                </p:cTn>
                              </p:par>
                            </p:childTnLst>
                          </p:cTn>
                        </p:par>
                        <p:par>
                          <p:cTn id="16" fill="hold">
                            <p:stCondLst>
                              <p:cond delay="3000"/>
                            </p:stCondLst>
                            <p:childTnLst>
                              <p:par>
                                <p:cTn id="17" presetID="9"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dissolve">
                                      <p:cBhvr>
                                        <p:cTn id="19"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95332" y="978089"/>
            <a:ext cx="8596668" cy="1320800"/>
          </a:xfrm>
        </p:spPr>
        <p:txBody>
          <a:bodyPr/>
          <a:lstStyle/>
          <a:p>
            <a:r>
              <a:rPr lang="es-ES" dirty="0" smtClean="0"/>
              <a:t>ABDOMEN AGUDO MÉDICO</a:t>
            </a:r>
            <a:endParaRPr lang="es-ES" dirty="0"/>
          </a:p>
        </p:txBody>
      </p:sp>
      <p:sp>
        <p:nvSpPr>
          <p:cNvPr id="3" name="2 Marcador de contenido"/>
          <p:cNvSpPr>
            <a:spLocks noGrp="1"/>
          </p:cNvSpPr>
          <p:nvPr>
            <p:ph idx="1"/>
          </p:nvPr>
        </p:nvSpPr>
        <p:spPr>
          <a:xfrm>
            <a:off x="871537" y="2977227"/>
            <a:ext cx="8596668" cy="3880773"/>
          </a:xfrm>
        </p:spPr>
        <p:txBody>
          <a:bodyPr>
            <a:normAutofit/>
          </a:bodyPr>
          <a:lstStyle/>
          <a:p>
            <a:pPr algn="just">
              <a:lnSpc>
                <a:spcPct val="150000"/>
              </a:lnSpc>
              <a:buNone/>
            </a:pPr>
            <a:r>
              <a:rPr lang="es-ES" sz="3200" dirty="0" smtClean="0"/>
              <a:t>  Conjunto de afecciones </a:t>
            </a:r>
            <a:r>
              <a:rPr lang="es-ES" sz="3200" u="sng" dirty="0" err="1" smtClean="0"/>
              <a:t>intra</a:t>
            </a:r>
            <a:r>
              <a:rPr lang="es-ES" sz="3200" dirty="0" smtClean="0"/>
              <a:t> y </a:t>
            </a:r>
            <a:r>
              <a:rPr lang="es-ES" sz="3200" u="sng" dirty="0" err="1" smtClean="0"/>
              <a:t>extrabdominales</a:t>
            </a:r>
            <a:r>
              <a:rPr lang="es-ES" sz="3200" dirty="0" smtClean="0"/>
              <a:t>, que </a:t>
            </a:r>
            <a:r>
              <a:rPr lang="es-ES" sz="3200" dirty="0" smtClean="0"/>
              <a:t>tienen </a:t>
            </a:r>
            <a:r>
              <a:rPr lang="es-ES" sz="3200" dirty="0" smtClean="0"/>
              <a:t>como síntoma común el dolor abdominal y que para su solución no requieren de tratamiento quirúrgico.</a:t>
            </a:r>
            <a:endParaRPr lang="es-ES" sz="3200"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56597" cy="261937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ABDOMEN AGUDO QUIRÚRGICO</a:t>
            </a:r>
            <a:endParaRPr lang="es-ES" dirty="0"/>
          </a:p>
        </p:txBody>
      </p:sp>
      <p:sp>
        <p:nvSpPr>
          <p:cNvPr id="3" name="2 Marcador de contenido"/>
          <p:cNvSpPr>
            <a:spLocks noGrp="1"/>
          </p:cNvSpPr>
          <p:nvPr>
            <p:ph idx="1"/>
          </p:nvPr>
        </p:nvSpPr>
        <p:spPr>
          <a:xfrm>
            <a:off x="648306" y="1855789"/>
            <a:ext cx="8596668" cy="3880773"/>
          </a:xfrm>
        </p:spPr>
        <p:txBody>
          <a:bodyPr>
            <a:noAutofit/>
          </a:bodyPr>
          <a:lstStyle/>
          <a:p>
            <a:pPr algn="just">
              <a:lnSpc>
                <a:spcPct val="150000"/>
              </a:lnSpc>
              <a:spcBef>
                <a:spcPts val="600"/>
              </a:spcBef>
              <a:spcAft>
                <a:spcPts val="300"/>
              </a:spcAft>
              <a:buClr>
                <a:srgbClr val="008000"/>
              </a:buClr>
              <a:buFont typeface="Wingdings" pitchFamily="2" charset="2"/>
              <a:buChar char="l"/>
            </a:pPr>
            <a:r>
              <a:rPr lang="es-ES" sz="2400" dirty="0" smtClean="0">
                <a:solidFill>
                  <a:schemeClr val="tx1"/>
                </a:solidFill>
                <a:latin typeface="Arial" charset="0"/>
              </a:rPr>
              <a:t>Conjunto de síndromes que a su vez agrupan un conjunto de entidades</a:t>
            </a:r>
            <a:r>
              <a:rPr lang="es-ES" sz="2400" dirty="0" smtClean="0">
                <a:solidFill>
                  <a:schemeClr val="tx1"/>
                </a:solidFill>
                <a:latin typeface="Arial" charset="0"/>
              </a:rPr>
              <a:t> </a:t>
            </a:r>
            <a:r>
              <a:rPr lang="es-ES" sz="2400" u="sng" dirty="0" smtClean="0">
                <a:solidFill>
                  <a:schemeClr val="tx1"/>
                </a:solidFill>
                <a:latin typeface="Arial" charset="0"/>
              </a:rPr>
              <a:t>abdominales</a:t>
            </a:r>
            <a:r>
              <a:rPr lang="es-ES" sz="2400" dirty="0" smtClean="0">
                <a:solidFill>
                  <a:schemeClr val="tx1"/>
                </a:solidFill>
                <a:latin typeface="Arial" charset="0"/>
              </a:rPr>
              <a:t> del </a:t>
            </a:r>
            <a:r>
              <a:rPr lang="es-ES" sz="2400" dirty="0" smtClean="0">
                <a:solidFill>
                  <a:schemeClr val="tx1"/>
                </a:solidFill>
                <a:latin typeface="Arial" charset="0"/>
              </a:rPr>
              <a:t>niño, </a:t>
            </a:r>
            <a:r>
              <a:rPr lang="es-ES" sz="2400" dirty="0" smtClean="0">
                <a:solidFill>
                  <a:schemeClr val="tx1"/>
                </a:solidFill>
                <a:latin typeface="Arial" charset="0"/>
              </a:rPr>
              <a:t>que cursan con dolor abdominal y que se presentan de forma aguda, con evolución rápida</a:t>
            </a:r>
          </a:p>
          <a:p>
            <a:pPr algn="just">
              <a:lnSpc>
                <a:spcPct val="150000"/>
              </a:lnSpc>
              <a:spcBef>
                <a:spcPts val="600"/>
              </a:spcBef>
              <a:spcAft>
                <a:spcPts val="300"/>
              </a:spcAft>
              <a:buClr>
                <a:srgbClr val="008000"/>
              </a:buClr>
              <a:buFont typeface="Wingdings" pitchFamily="2" charset="2"/>
              <a:buChar char="l"/>
            </a:pPr>
            <a:r>
              <a:rPr lang="es-ES" sz="2400" u="sng" dirty="0" smtClean="0">
                <a:solidFill>
                  <a:schemeClr val="tx1"/>
                </a:solidFill>
                <a:latin typeface="Arial" charset="0"/>
              </a:rPr>
              <a:t>Generalmente requieren tratamiento quirúrgico inmediato</a:t>
            </a:r>
            <a:r>
              <a:rPr lang="es-ES" sz="2400" dirty="0" smtClean="0">
                <a:solidFill>
                  <a:schemeClr val="tx1"/>
                </a:solidFill>
                <a:latin typeface="Arial" charset="0"/>
              </a:rPr>
              <a:t> para su solución</a:t>
            </a:r>
          </a:p>
          <a:p>
            <a:pPr algn="just">
              <a:lnSpc>
                <a:spcPct val="150000"/>
              </a:lnSpc>
              <a:spcBef>
                <a:spcPts val="600"/>
              </a:spcBef>
              <a:spcAft>
                <a:spcPts val="300"/>
              </a:spcAft>
              <a:buClr>
                <a:srgbClr val="008000"/>
              </a:buClr>
              <a:buFont typeface="Wingdings" pitchFamily="2" charset="2"/>
              <a:buChar char="l"/>
            </a:pPr>
            <a:r>
              <a:rPr lang="es-ES" sz="2400" dirty="0" smtClean="0">
                <a:solidFill>
                  <a:schemeClr val="tx1"/>
                </a:solidFill>
                <a:latin typeface="Arial" charset="0"/>
              </a:rPr>
              <a:t>De no practicarse, pueden provocar graves complicaciones o causar la muerte del paciente</a:t>
            </a:r>
          </a:p>
          <a:p>
            <a:pPr algn="just">
              <a:lnSpc>
                <a:spcPct val="150000"/>
              </a:lnSpc>
            </a:pPr>
            <a:endParaRPr lang="es-E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1"/>
          </p:nvPr>
        </p:nvSpPr>
        <p:spPr>
          <a:xfrm>
            <a:off x="1419367" y="1187355"/>
            <a:ext cx="8761863" cy="4380932"/>
          </a:xfrm>
          <a:solidFill>
            <a:srgbClr val="99CCFF">
              <a:alpha val="85001"/>
            </a:srgbClr>
          </a:solidFill>
        </p:spPr>
        <p:txBody>
          <a:bodyPr/>
          <a:lstStyle/>
          <a:p>
            <a:pPr eaLnBrk="1" hangingPunct="1">
              <a:buFont typeface="Wingdings" panose="05000000000000000000" pitchFamily="2" charset="2"/>
              <a:buNone/>
              <a:defRPr/>
            </a:pPr>
            <a:endParaRPr lang="es-ES" sz="2800" b="1" dirty="0" smtClean="0">
              <a:effectLst>
                <a:outerShdw blurRad="38100" dist="38100" dir="2700000" algn="tl">
                  <a:srgbClr val="FFFFFF"/>
                </a:outerShdw>
              </a:effectLst>
            </a:endParaRPr>
          </a:p>
          <a:p>
            <a:pPr algn="just" eaLnBrk="1" hangingPunct="1">
              <a:buFont typeface="Wingdings" panose="05000000000000000000" pitchFamily="2" charset="2"/>
              <a:buNone/>
              <a:defRPr/>
            </a:pPr>
            <a:r>
              <a:rPr lang="es-ES" sz="3200" b="1" dirty="0" smtClean="0">
                <a:effectLst>
                  <a:outerShdw blurRad="38100" dist="38100" dir="2700000" algn="tl">
                    <a:srgbClr val="FFFFFF"/>
                  </a:outerShdw>
                </a:effectLst>
              </a:rPr>
              <a:t>¿</a:t>
            </a:r>
            <a:r>
              <a:rPr lang="es-ES" sz="3200" b="1" dirty="0">
                <a:effectLst>
                  <a:outerShdw blurRad="38100" dist="38100" dir="2700000" algn="tl">
                    <a:srgbClr val="FFFFFF"/>
                  </a:outerShdw>
                </a:effectLst>
              </a:rPr>
              <a:t>Por qué el médico de familia decide remitirla al hospital</a:t>
            </a:r>
            <a:r>
              <a:rPr lang="es-ES" sz="3200" b="1" dirty="0" smtClean="0">
                <a:effectLst>
                  <a:outerShdw blurRad="38100" dist="38100" dir="2700000" algn="tl">
                    <a:srgbClr val="FFFFFF"/>
                  </a:outerShdw>
                </a:effectLst>
              </a:rPr>
              <a:t>?</a:t>
            </a:r>
          </a:p>
          <a:p>
            <a:pPr algn="just" eaLnBrk="1" hangingPunct="1">
              <a:buFont typeface="Wingdings" panose="05000000000000000000" pitchFamily="2" charset="2"/>
              <a:buNone/>
              <a:defRPr/>
            </a:pPr>
            <a:endParaRPr lang="es-ES" sz="3200" b="1" dirty="0">
              <a:effectLst>
                <a:outerShdw blurRad="38100" dist="38100" dir="2700000" algn="tl">
                  <a:srgbClr val="FFFFFF"/>
                </a:outerShdw>
              </a:effectLst>
            </a:endParaRPr>
          </a:p>
          <a:p>
            <a:pPr algn="just" eaLnBrk="1" hangingPunct="1">
              <a:buFont typeface="Wingdings" panose="05000000000000000000" pitchFamily="2" charset="2"/>
              <a:buNone/>
              <a:defRPr/>
            </a:pPr>
            <a:endParaRPr lang="es-ES" sz="3200" b="1" dirty="0">
              <a:effectLst>
                <a:outerShdw blurRad="38100" dist="38100" dir="2700000" algn="tl">
                  <a:srgbClr val="FFFFFF"/>
                </a:outerShdw>
              </a:effectLst>
            </a:endParaRPr>
          </a:p>
          <a:p>
            <a:pPr algn="just" eaLnBrk="1" hangingPunct="1">
              <a:buFont typeface="Wingdings" panose="05000000000000000000" pitchFamily="2" charset="2"/>
              <a:buNone/>
              <a:defRPr/>
            </a:pPr>
            <a:r>
              <a:rPr lang="es-ES" sz="3200" b="1" dirty="0">
                <a:effectLst>
                  <a:outerShdw blurRad="38100" dist="38100" dir="2700000" algn="tl">
                    <a:srgbClr val="FFFFFF"/>
                  </a:outerShdw>
                </a:effectLst>
              </a:rPr>
              <a:t>¿Por qué el cirujano concluye que la niña necesita operación urgente?</a:t>
            </a:r>
          </a:p>
        </p:txBody>
      </p:sp>
    </p:spTree>
    <p:extLst>
      <p:ext uri="{BB962C8B-B14F-4D97-AF65-F5344CB8AC3E}">
        <p14:creationId xmlns:p14="http://schemas.microsoft.com/office/powerpoint/2010/main" val="18249132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889205" y="1397148"/>
            <a:ext cx="7766936" cy="1646302"/>
          </a:xfrm>
        </p:spPr>
        <p:txBody>
          <a:bodyPr/>
          <a:lstStyle/>
          <a:p>
            <a:r>
              <a:rPr lang="es-ES" sz="6000" dirty="0" smtClean="0"/>
              <a:t>Abdomen agudo en </a:t>
            </a:r>
            <a:r>
              <a:rPr lang="es-ES" sz="6000" dirty="0" smtClean="0"/>
              <a:t>el niño</a:t>
            </a:r>
            <a:br>
              <a:rPr lang="es-ES" sz="6000" dirty="0" smtClean="0"/>
            </a:br>
            <a:endParaRPr lang="es-ES" sz="4800" dirty="0"/>
          </a:p>
        </p:txBody>
      </p:sp>
      <p:sp>
        <p:nvSpPr>
          <p:cNvPr id="5" name="Subtítulo 4"/>
          <p:cNvSpPr>
            <a:spLocks noGrp="1"/>
          </p:cNvSpPr>
          <p:nvPr>
            <p:ph type="subTitle" idx="1"/>
          </p:nvPr>
        </p:nvSpPr>
        <p:spPr>
          <a:xfrm>
            <a:off x="2284990" y="3712191"/>
            <a:ext cx="7766936" cy="2906973"/>
          </a:xfrm>
        </p:spPr>
        <p:txBody>
          <a:bodyPr>
            <a:normAutofit/>
          </a:bodyPr>
          <a:lstStyle/>
          <a:p>
            <a:endParaRPr lang="es-ES" dirty="0" smtClean="0"/>
          </a:p>
          <a:p>
            <a:r>
              <a:rPr lang="es-ES" sz="2600" b="1" dirty="0" smtClean="0"/>
              <a:t>Dra. </a:t>
            </a:r>
            <a:r>
              <a:rPr lang="es-ES" sz="2600" b="1" dirty="0" err="1" smtClean="0"/>
              <a:t>Mairileyda</a:t>
            </a:r>
            <a:r>
              <a:rPr lang="es-ES" sz="2600" b="1" dirty="0" smtClean="0"/>
              <a:t> Méndez López</a:t>
            </a:r>
          </a:p>
          <a:p>
            <a:r>
              <a:rPr lang="es-ES" sz="2600" dirty="0" smtClean="0"/>
              <a:t>Especialista 1er Grado MGI y Cirugía Pediátrica</a:t>
            </a:r>
          </a:p>
          <a:p>
            <a:r>
              <a:rPr lang="es-ES" sz="2600" dirty="0" smtClean="0"/>
              <a:t>Profesor </a:t>
            </a:r>
            <a:r>
              <a:rPr lang="es-ES" sz="2600" dirty="0" smtClean="0"/>
              <a:t>Asistente</a:t>
            </a:r>
          </a:p>
          <a:p>
            <a:r>
              <a:rPr lang="es-ES" sz="2600" dirty="0" smtClean="0"/>
              <a:t>Investigador Agregado</a:t>
            </a:r>
            <a:endParaRPr lang="es-ES" sz="2600" dirty="0" smtClean="0"/>
          </a:p>
        </p:txBody>
      </p:sp>
      <p:pic>
        <p:nvPicPr>
          <p:cNvPr id="1026" name="Picture 2" descr="D:\COSAS PERSONALES de CADA UNO\Mary\conferencia trauma abdominal\fotos\1.jpeg"/>
          <p:cNvPicPr>
            <a:picLocks noChangeAspect="1" noChangeArrowheads="1"/>
          </p:cNvPicPr>
          <p:nvPr/>
        </p:nvPicPr>
        <p:blipFill>
          <a:blip r:embed="rId2"/>
          <a:srcRect/>
          <a:stretch>
            <a:fillRect/>
          </a:stretch>
        </p:blipFill>
        <p:spPr bwMode="auto">
          <a:xfrm>
            <a:off x="653414" y="3291840"/>
            <a:ext cx="2623185" cy="3307080"/>
          </a:xfrm>
          <a:prstGeom prst="rect">
            <a:avLst/>
          </a:prstGeom>
          <a:noFill/>
        </p:spPr>
      </p:pic>
    </p:spTree>
    <p:extLst>
      <p:ext uri="{BB962C8B-B14F-4D97-AF65-F5344CB8AC3E}">
        <p14:creationId xmlns:p14="http://schemas.microsoft.com/office/powerpoint/2010/main" val="2790866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¿QUÉ ES EL DOLOR?</a:t>
            </a:r>
            <a:endParaRPr lang="es-ES" dirty="0"/>
          </a:p>
        </p:txBody>
      </p:sp>
      <p:sp>
        <p:nvSpPr>
          <p:cNvPr id="3" name="Marcador de contenido 2"/>
          <p:cNvSpPr>
            <a:spLocks noGrp="1"/>
          </p:cNvSpPr>
          <p:nvPr>
            <p:ph idx="1"/>
          </p:nvPr>
        </p:nvSpPr>
        <p:spPr/>
        <p:txBody>
          <a:bodyPr>
            <a:normAutofit fontScale="92500"/>
          </a:bodyPr>
          <a:lstStyle/>
          <a:p>
            <a:pPr marL="0" indent="0" algn="just">
              <a:lnSpc>
                <a:spcPct val="150000"/>
              </a:lnSpc>
              <a:spcBef>
                <a:spcPct val="50000"/>
              </a:spcBef>
              <a:buNone/>
              <a:defRPr/>
            </a:pPr>
            <a:r>
              <a:rPr lang="es-ES_tradnl" sz="2800" dirty="0" smtClean="0">
                <a:solidFill>
                  <a:schemeClr val="accent6">
                    <a:lumMod val="50000"/>
                  </a:schemeClr>
                </a:solidFill>
                <a:latin typeface="+mj-lt"/>
                <a:cs typeface="Arial" charset="0"/>
              </a:rPr>
              <a:t>El </a:t>
            </a:r>
            <a:r>
              <a:rPr lang="es-ES_tradnl" sz="2800" dirty="0">
                <a:solidFill>
                  <a:schemeClr val="accent6">
                    <a:lumMod val="50000"/>
                  </a:schemeClr>
                </a:solidFill>
                <a:latin typeface="+mj-lt"/>
                <a:cs typeface="Arial" charset="0"/>
              </a:rPr>
              <a:t>dolor es una impresión penosa experimentada por un órgano o parte y transmitida al cerebro por los nervios sensitivos. El dolor es, por tanto, una experiencia personal, sensorial y emocional desagradable, asociada con una lesión tisular real o potencial. Estado sensitivo desagradable, opuesto al placer.</a:t>
            </a:r>
          </a:p>
          <a:p>
            <a:pPr>
              <a:defRPr/>
            </a:pPr>
            <a:endParaRPr lang="es-ES_tradnl" sz="1600" b="1" dirty="0">
              <a:solidFill>
                <a:schemeClr val="accent6">
                  <a:lumMod val="50000"/>
                </a:schemeClr>
              </a:solidFill>
              <a:latin typeface="Arial" charset="0"/>
              <a:cs typeface="Times New Roman" pitchFamily="18" charset="0"/>
            </a:endParaRPr>
          </a:p>
          <a:p>
            <a:endParaRPr lang="es-ES" dirty="0"/>
          </a:p>
        </p:txBody>
      </p:sp>
    </p:spTree>
    <p:extLst>
      <p:ext uri="{BB962C8B-B14F-4D97-AF65-F5344CB8AC3E}">
        <p14:creationId xmlns:p14="http://schemas.microsoft.com/office/powerpoint/2010/main" val="34409946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66445" y="964442"/>
            <a:ext cx="8596668" cy="1320800"/>
          </a:xfrm>
        </p:spPr>
        <p:txBody>
          <a:bodyPr/>
          <a:lstStyle/>
          <a:p>
            <a:r>
              <a:rPr lang="es-ES" dirty="0" smtClean="0"/>
              <a:t>DEFINICIÓN</a:t>
            </a:r>
            <a:endParaRPr lang="es-ES" dirty="0"/>
          </a:p>
        </p:txBody>
      </p:sp>
      <p:sp>
        <p:nvSpPr>
          <p:cNvPr id="3" name="Marcador de contenido 2"/>
          <p:cNvSpPr>
            <a:spLocks noGrp="1"/>
          </p:cNvSpPr>
          <p:nvPr>
            <p:ph idx="1"/>
          </p:nvPr>
        </p:nvSpPr>
        <p:spPr>
          <a:xfrm>
            <a:off x="677334" y="2774738"/>
            <a:ext cx="8596668" cy="3880773"/>
          </a:xfrm>
        </p:spPr>
        <p:txBody>
          <a:bodyPr>
            <a:normAutofit/>
          </a:bodyPr>
          <a:lstStyle/>
          <a:p>
            <a:pPr marL="0" indent="0" algn="just">
              <a:buNone/>
              <a:defRPr/>
            </a:pPr>
            <a:r>
              <a:rPr lang="es-MX" sz="3200" dirty="0">
                <a:solidFill>
                  <a:schemeClr val="accent6">
                    <a:lumMod val="50000"/>
                  </a:schemeClr>
                </a:solidFill>
                <a:latin typeface="+mj-lt"/>
                <a:cs typeface="Arial" pitchFamily="34" charset="0"/>
              </a:rPr>
              <a:t>Podríamos definir </a:t>
            </a:r>
            <a:r>
              <a:rPr lang="es-MX" sz="3200" u="sng" dirty="0">
                <a:solidFill>
                  <a:schemeClr val="accent6">
                    <a:lumMod val="50000"/>
                  </a:schemeClr>
                </a:solidFill>
                <a:latin typeface="+mj-lt"/>
                <a:cs typeface="Arial" pitchFamily="34" charset="0"/>
              </a:rPr>
              <a:t>el dolor abdominal</a:t>
            </a:r>
            <a:r>
              <a:rPr lang="es-MX" sz="3200" dirty="0">
                <a:solidFill>
                  <a:schemeClr val="accent6">
                    <a:lumMod val="50000"/>
                  </a:schemeClr>
                </a:solidFill>
                <a:latin typeface="+mj-lt"/>
                <a:cs typeface="Arial" pitchFamily="34" charset="0"/>
              </a:rPr>
              <a:t> como la manifestación subjetiva, siempre desagradable, más o menos intensa, desde solo una sensación penosa hasta a veces algo desesperante, percibida por el enfermo en cualquier sitio del abdomen.</a:t>
            </a:r>
          </a:p>
          <a:p>
            <a:pPr algn="just">
              <a:defRPr/>
            </a:pPr>
            <a:endParaRPr lang="es-MX" sz="3200" dirty="0">
              <a:solidFill>
                <a:schemeClr val="accent6">
                  <a:lumMod val="50000"/>
                </a:schemeClr>
              </a:solidFill>
              <a:latin typeface="+mj-lt"/>
              <a:cs typeface="Arial" pitchFamily="34" charset="0"/>
            </a:endParaRPr>
          </a:p>
          <a:p>
            <a:pPr algn="just"/>
            <a:endParaRPr lang="es-ES" sz="3200" dirty="0">
              <a:latin typeface="+mj-lt"/>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409"/>
            <a:ext cx="2454821" cy="2430581"/>
          </a:xfrm>
          <a:prstGeom prst="rect">
            <a:avLst/>
          </a:prstGeom>
        </p:spPr>
      </p:pic>
    </p:spTree>
    <p:extLst>
      <p:ext uri="{BB962C8B-B14F-4D97-AF65-F5344CB8AC3E}">
        <p14:creationId xmlns:p14="http://schemas.microsoft.com/office/powerpoint/2010/main" val="1197312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CLASIFICACIÓN</a:t>
            </a:r>
            <a:endParaRPr lang="es-ES" dirty="0"/>
          </a:p>
        </p:txBody>
      </p:sp>
      <p:sp>
        <p:nvSpPr>
          <p:cNvPr id="3" name="Marcador de contenido 2"/>
          <p:cNvSpPr>
            <a:spLocks noGrp="1"/>
          </p:cNvSpPr>
          <p:nvPr>
            <p:ph idx="1"/>
          </p:nvPr>
        </p:nvSpPr>
        <p:spPr>
          <a:xfrm>
            <a:off x="677334" y="1364777"/>
            <a:ext cx="8596668" cy="4676586"/>
          </a:xfrm>
        </p:spPr>
        <p:txBody>
          <a:bodyPr/>
          <a:lstStyle/>
          <a:p>
            <a:pPr>
              <a:buFont typeface="Wingdings" pitchFamily="2" charset="2"/>
              <a:buChar char="Ø"/>
              <a:defRPr/>
            </a:pPr>
            <a:r>
              <a:rPr lang="es-MX" sz="2400" b="1" dirty="0">
                <a:solidFill>
                  <a:schemeClr val="accent6">
                    <a:lumMod val="50000"/>
                  </a:schemeClr>
                </a:solidFill>
                <a:latin typeface="+mj-lt"/>
                <a:cs typeface="Arial" pitchFamily="34" charset="0"/>
              </a:rPr>
              <a:t>Existen múltiples clasificaciones del dolor abdominal según los autores o las </a:t>
            </a:r>
            <a:r>
              <a:rPr lang="es-MX" sz="2400" b="1" dirty="0" smtClean="0">
                <a:solidFill>
                  <a:schemeClr val="accent6">
                    <a:lumMod val="50000"/>
                  </a:schemeClr>
                </a:solidFill>
                <a:latin typeface="+mj-lt"/>
                <a:cs typeface="Arial" pitchFamily="34" charset="0"/>
              </a:rPr>
              <a:t>escuelas</a:t>
            </a:r>
            <a:endParaRPr lang="es-MX" sz="2400" b="1" dirty="0">
              <a:solidFill>
                <a:schemeClr val="accent6">
                  <a:lumMod val="50000"/>
                </a:schemeClr>
              </a:solidFill>
              <a:latin typeface="+mj-lt"/>
              <a:cs typeface="Arial" pitchFamily="34" charset="0"/>
            </a:endParaRPr>
          </a:p>
          <a:p>
            <a:pPr marL="514350" indent="-514350">
              <a:buFont typeface="Wingdings 2" panose="05020102010507070707" pitchFamily="18" charset="2"/>
              <a:buNone/>
              <a:defRPr/>
            </a:pPr>
            <a:r>
              <a:rPr lang="es-MX" sz="2400" b="1" dirty="0">
                <a:solidFill>
                  <a:schemeClr val="accent6">
                    <a:lumMod val="50000"/>
                  </a:schemeClr>
                </a:solidFill>
                <a:latin typeface="+mj-lt"/>
                <a:cs typeface="Arial" pitchFamily="34" charset="0"/>
              </a:rPr>
              <a:t>Según su localización :</a:t>
            </a:r>
          </a:p>
          <a:p>
            <a:pPr marL="514350" indent="-514350">
              <a:buFont typeface="Wingdings" pitchFamily="2" charset="2"/>
              <a:buChar char="v"/>
              <a:defRPr/>
            </a:pPr>
            <a:r>
              <a:rPr lang="es-MX" sz="2400" dirty="0" smtClean="0">
                <a:solidFill>
                  <a:schemeClr val="accent6">
                    <a:lumMod val="50000"/>
                  </a:schemeClr>
                </a:solidFill>
                <a:latin typeface="+mj-lt"/>
                <a:cs typeface="Arial" pitchFamily="34" charset="0"/>
              </a:rPr>
              <a:t>Epigástrico</a:t>
            </a:r>
            <a:endParaRPr lang="es-MX" sz="2400" dirty="0">
              <a:solidFill>
                <a:schemeClr val="accent6">
                  <a:lumMod val="50000"/>
                </a:schemeClr>
              </a:solidFill>
              <a:latin typeface="+mj-lt"/>
              <a:cs typeface="Arial" pitchFamily="34" charset="0"/>
            </a:endParaRPr>
          </a:p>
          <a:p>
            <a:pPr marL="514350" indent="-514350">
              <a:buFont typeface="Wingdings" pitchFamily="2" charset="2"/>
              <a:buChar char="v"/>
              <a:defRPr/>
            </a:pPr>
            <a:r>
              <a:rPr lang="es-MX" sz="2400" dirty="0">
                <a:solidFill>
                  <a:schemeClr val="accent6">
                    <a:lumMod val="50000"/>
                  </a:schemeClr>
                </a:solidFill>
                <a:latin typeface="+mj-lt"/>
                <a:cs typeface="Arial" pitchFamily="34" charset="0"/>
              </a:rPr>
              <a:t>No </a:t>
            </a:r>
            <a:r>
              <a:rPr lang="es-MX" sz="2400" dirty="0" smtClean="0">
                <a:solidFill>
                  <a:schemeClr val="accent6">
                    <a:lumMod val="50000"/>
                  </a:schemeClr>
                </a:solidFill>
                <a:latin typeface="+mj-lt"/>
                <a:cs typeface="Arial" pitchFamily="34" charset="0"/>
              </a:rPr>
              <a:t>epigástrico</a:t>
            </a:r>
            <a:endParaRPr lang="es-MX" sz="2400" dirty="0">
              <a:solidFill>
                <a:schemeClr val="accent6">
                  <a:lumMod val="50000"/>
                </a:schemeClr>
              </a:solidFill>
              <a:latin typeface="+mj-lt"/>
              <a:cs typeface="Arial" pitchFamily="34" charset="0"/>
            </a:endParaRPr>
          </a:p>
          <a:p>
            <a:pPr marL="514350" indent="-514350">
              <a:buFont typeface="Wingdings 2" panose="05020102010507070707" pitchFamily="18" charset="2"/>
              <a:buNone/>
              <a:defRPr/>
            </a:pPr>
            <a:r>
              <a:rPr lang="es-MX" sz="2400" b="1" dirty="0">
                <a:solidFill>
                  <a:schemeClr val="accent6">
                    <a:lumMod val="50000"/>
                  </a:schemeClr>
                </a:solidFill>
                <a:latin typeface="+mj-lt"/>
                <a:cs typeface="Arial" pitchFamily="34" charset="0"/>
              </a:rPr>
              <a:t>Según su evolución</a:t>
            </a:r>
            <a:r>
              <a:rPr lang="es-MX" sz="2400" dirty="0">
                <a:solidFill>
                  <a:schemeClr val="accent6">
                    <a:lumMod val="50000"/>
                  </a:schemeClr>
                </a:solidFill>
                <a:latin typeface="+mj-lt"/>
                <a:cs typeface="Arial" pitchFamily="34" charset="0"/>
              </a:rPr>
              <a:t>: </a:t>
            </a:r>
          </a:p>
          <a:p>
            <a:pPr>
              <a:buFont typeface="Wingdings" panose="05000000000000000000" pitchFamily="2" charset="2"/>
              <a:buChar char="v"/>
              <a:defRPr/>
            </a:pPr>
            <a:r>
              <a:rPr lang="es-MX" sz="2400" dirty="0" smtClean="0">
                <a:solidFill>
                  <a:schemeClr val="accent6">
                    <a:lumMod val="50000"/>
                  </a:schemeClr>
                </a:solidFill>
                <a:latin typeface="+mj-lt"/>
                <a:cs typeface="Arial" pitchFamily="34" charset="0"/>
              </a:rPr>
              <a:t>Agudo </a:t>
            </a:r>
            <a:endParaRPr lang="es-MX" sz="2400" dirty="0">
              <a:solidFill>
                <a:schemeClr val="accent6">
                  <a:lumMod val="50000"/>
                </a:schemeClr>
              </a:solidFill>
              <a:latin typeface="+mj-lt"/>
              <a:cs typeface="Arial" pitchFamily="34" charset="0"/>
            </a:endParaRPr>
          </a:p>
          <a:p>
            <a:pPr>
              <a:buFont typeface="Wingdings" panose="05000000000000000000" pitchFamily="2" charset="2"/>
              <a:buChar char="v"/>
              <a:defRPr/>
            </a:pPr>
            <a:r>
              <a:rPr lang="es-MX" sz="2400" dirty="0" smtClean="0">
                <a:solidFill>
                  <a:schemeClr val="accent6">
                    <a:lumMod val="50000"/>
                  </a:schemeClr>
                </a:solidFill>
                <a:latin typeface="+mj-lt"/>
                <a:cs typeface="Arial" pitchFamily="34" charset="0"/>
              </a:rPr>
              <a:t>Crónico</a:t>
            </a:r>
            <a:endParaRPr lang="es-MX" sz="2400" dirty="0">
              <a:solidFill>
                <a:schemeClr val="accent6">
                  <a:lumMod val="50000"/>
                </a:schemeClr>
              </a:solidFill>
              <a:latin typeface="+mj-lt"/>
              <a:cs typeface="Arial" pitchFamily="34" charset="0"/>
            </a:endParaRPr>
          </a:p>
          <a:p>
            <a:endParaRPr lang="es-ES" dirty="0"/>
          </a:p>
        </p:txBody>
      </p:sp>
      <p:sp>
        <p:nvSpPr>
          <p:cNvPr id="4" name="8 Flecha izquierda y derecha"/>
          <p:cNvSpPr/>
          <p:nvPr/>
        </p:nvSpPr>
        <p:spPr>
          <a:xfrm>
            <a:off x="2214563" y="4929188"/>
            <a:ext cx="6357937" cy="1571625"/>
          </a:xfrm>
          <a:prstGeom prst="lef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MX" sz="2400" b="1" dirty="0">
                <a:solidFill>
                  <a:schemeClr val="tx1"/>
                </a:solidFill>
              </a:rPr>
              <a:t>Quirúrgico</a:t>
            </a:r>
          </a:p>
          <a:p>
            <a:pPr algn="ctr">
              <a:defRPr/>
            </a:pPr>
            <a:r>
              <a:rPr lang="es-MX" sz="2400" b="1" dirty="0">
                <a:solidFill>
                  <a:schemeClr val="tx1"/>
                </a:solidFill>
              </a:rPr>
              <a:t>No quirúrgico</a:t>
            </a:r>
          </a:p>
        </p:txBody>
      </p:sp>
    </p:spTree>
    <p:extLst>
      <p:ext uri="{BB962C8B-B14F-4D97-AF65-F5344CB8AC3E}">
        <p14:creationId xmlns:p14="http://schemas.microsoft.com/office/powerpoint/2010/main" val="22018830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00168"/>
            <a:ext cx="8596668" cy="1320800"/>
          </a:xfrm>
        </p:spPr>
        <p:txBody>
          <a:bodyPr/>
          <a:lstStyle/>
          <a:p>
            <a:r>
              <a:rPr lang="es-ES" dirty="0" smtClean="0"/>
              <a:t>Caracteres </a:t>
            </a:r>
            <a:r>
              <a:rPr lang="es-ES" dirty="0" err="1" smtClean="0"/>
              <a:t>semiográficos</a:t>
            </a:r>
            <a:r>
              <a:rPr lang="es-ES" dirty="0" smtClean="0"/>
              <a:t> del dolor abdominal</a:t>
            </a:r>
            <a:endParaRPr lang="es-ES" dirty="0"/>
          </a:p>
        </p:txBody>
      </p:sp>
      <p:sp>
        <p:nvSpPr>
          <p:cNvPr id="3" name="Marcador de contenido 2"/>
          <p:cNvSpPr>
            <a:spLocks noGrp="1"/>
          </p:cNvSpPr>
          <p:nvPr>
            <p:ph idx="1"/>
          </p:nvPr>
        </p:nvSpPr>
        <p:spPr>
          <a:xfrm>
            <a:off x="1236892" y="1712036"/>
            <a:ext cx="8596668" cy="5016310"/>
          </a:xfrm>
        </p:spPr>
        <p:txBody>
          <a:bodyPr>
            <a:normAutofit/>
          </a:bodyPr>
          <a:lstStyle/>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1. Localización</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2. Irradiación</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3. Periodicidad</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4. Ritmo u horario</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5. Intensidad</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6. Calidad o carácter</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7. Modo de comienzo</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8. Modo de calmarse</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9. Variación según cambios de posición</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10. Síntomas asociados</a:t>
            </a:r>
          </a:p>
          <a:p>
            <a:pPr algn="just">
              <a:buFont typeface="Wingdings 2" panose="05020102010507070707" pitchFamily="18" charset="2"/>
              <a:buNone/>
              <a:defRPr/>
            </a:pPr>
            <a:r>
              <a:rPr lang="es-MX" sz="2000" dirty="0">
                <a:solidFill>
                  <a:schemeClr val="accent6">
                    <a:lumMod val="50000"/>
                  </a:schemeClr>
                </a:solidFill>
                <a:latin typeface="+mj-lt"/>
                <a:cs typeface="Arial" pitchFamily="34" charset="0"/>
              </a:rPr>
              <a:t>11. Curso</a:t>
            </a:r>
          </a:p>
          <a:p>
            <a:pPr>
              <a:defRPr/>
            </a:pPr>
            <a:endParaRPr lang="es-MX" dirty="0"/>
          </a:p>
          <a:p>
            <a:endParaRPr lang="es-ES"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473" y="1520968"/>
            <a:ext cx="2395530" cy="5337031"/>
          </a:xfrm>
          <a:prstGeom prst="rect">
            <a:avLst/>
          </a:prstGeom>
        </p:spPr>
      </p:pic>
    </p:spTree>
    <p:extLst>
      <p:ext uri="{BB962C8B-B14F-4D97-AF65-F5344CB8AC3E}">
        <p14:creationId xmlns:p14="http://schemas.microsoft.com/office/powerpoint/2010/main" val="1498951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1" y="1"/>
            <a:ext cx="3287713" cy="4525963"/>
          </a:xfrm>
          <a:noFill/>
        </p:spPr>
      </p:pic>
      <p:sp>
        <p:nvSpPr>
          <p:cNvPr id="9" name="8 Pergamino horizontal"/>
          <p:cNvSpPr/>
          <p:nvPr/>
        </p:nvSpPr>
        <p:spPr>
          <a:xfrm>
            <a:off x="3971499" y="4086514"/>
            <a:ext cx="7629098" cy="1758613"/>
          </a:xfrm>
          <a:prstGeom prst="horizontalScroll">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defRPr/>
            </a:pPr>
            <a:r>
              <a:rPr lang="es-MX" sz="2000" b="1" spc="-150" dirty="0">
                <a:solidFill>
                  <a:schemeClr val="tx1"/>
                </a:solidFill>
                <a:latin typeface="Arial" charset="0"/>
              </a:rPr>
              <a:t>El médico debe estar correctamente vestido y con bata. Aunque no lo parezca, ese simple atuendo de color blanco confiere al facultativo un respeto sobrecogedor, tal vez, mayor que el penacho de plumas al cacique indio, la corona al rey, o el bastón al mariscal.</a:t>
            </a:r>
          </a:p>
        </p:txBody>
      </p:sp>
      <p:sp>
        <p:nvSpPr>
          <p:cNvPr id="46085" name="9 CuadroTexto"/>
          <p:cNvSpPr txBox="1">
            <a:spLocks noChangeArrowheads="1"/>
          </p:cNvSpPr>
          <p:nvPr/>
        </p:nvSpPr>
        <p:spPr bwMode="auto">
          <a:xfrm>
            <a:off x="4881563" y="357189"/>
            <a:ext cx="340029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3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3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3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3200">
                <a:solidFill>
                  <a:schemeClr val="tx1"/>
                </a:solidFill>
                <a:latin typeface="Arial" panose="020B0604020202020204" pitchFamily="34" charset="0"/>
              </a:defRPr>
            </a:lvl9pPr>
          </a:lstStyle>
          <a:p>
            <a:pPr eaLnBrk="1" hangingPunct="1">
              <a:buFontTx/>
              <a:buNone/>
            </a:pPr>
            <a:r>
              <a:rPr lang="es-MX" altLang="es-ES" dirty="0"/>
              <a:t>EXAMEN </a:t>
            </a:r>
            <a:r>
              <a:rPr lang="es-MX" altLang="es-ES" dirty="0" smtClean="0"/>
              <a:t>FÍSICO</a:t>
            </a:r>
            <a:endParaRPr lang="es-MX" altLang="es-ES" dirty="0"/>
          </a:p>
        </p:txBody>
      </p:sp>
    </p:spTree>
    <p:extLst>
      <p:ext uri="{BB962C8B-B14F-4D97-AF65-F5344CB8AC3E}">
        <p14:creationId xmlns:p14="http://schemas.microsoft.com/office/powerpoint/2010/main" val="32534257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9"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Left)">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86265" y="329822"/>
            <a:ext cx="9644098" cy="1246495"/>
          </a:xfrm>
        </p:spPr>
        <p:txBody>
          <a:bodyPr wrap="square">
            <a:spAutoFit/>
          </a:bodyPr>
          <a:lstStyle/>
          <a:p>
            <a:pPr>
              <a:defRPr/>
            </a:pPr>
            <a:r>
              <a:rPr lang="es-MX" sz="2700" b="1" dirty="0">
                <a:solidFill>
                  <a:schemeClr val="accent6">
                    <a:lumMod val="50000"/>
                  </a:schemeClr>
                </a:solidFill>
                <a:latin typeface="Arial" charset="0"/>
              </a:rPr>
              <a:t>¿</a:t>
            </a:r>
            <a:r>
              <a:rPr lang="es-MX" sz="2400" b="1" dirty="0">
                <a:solidFill>
                  <a:schemeClr val="accent6">
                    <a:lumMod val="50000"/>
                  </a:schemeClr>
                </a:solidFill>
                <a:latin typeface="Arial" charset="0"/>
              </a:rPr>
              <a:t>CÓMO REALIZAR EL EXAMEN </a:t>
            </a:r>
            <a:r>
              <a:rPr lang="es-MX" sz="2400" b="1" dirty="0" smtClean="0">
                <a:solidFill>
                  <a:schemeClr val="accent6">
                    <a:lumMod val="50000"/>
                  </a:schemeClr>
                </a:solidFill>
                <a:latin typeface="Arial" charset="0"/>
              </a:rPr>
              <a:t>FÍSICO </a:t>
            </a:r>
            <a:r>
              <a:rPr lang="es-MX" sz="2400" b="1" dirty="0">
                <a:solidFill>
                  <a:schemeClr val="accent6">
                    <a:lumMod val="50000"/>
                  </a:schemeClr>
                </a:solidFill>
                <a:latin typeface="Arial" charset="0"/>
              </a:rPr>
              <a:t>DEL ABDOMEN A UN PACIENTE CON DOLOR </a:t>
            </a:r>
            <a:r>
              <a:rPr lang="es-MX" sz="2400" b="1" dirty="0" smtClean="0">
                <a:solidFill>
                  <a:schemeClr val="accent6">
                    <a:lumMod val="50000"/>
                  </a:schemeClr>
                </a:solidFill>
                <a:latin typeface="Arial" charset="0"/>
              </a:rPr>
              <a:t>ABDOMINAL?</a:t>
            </a:r>
            <a:r>
              <a:rPr lang="es-MX" sz="2400" b="1" dirty="0">
                <a:solidFill>
                  <a:schemeClr val="accent6">
                    <a:lumMod val="50000"/>
                  </a:schemeClr>
                </a:solidFill>
                <a:latin typeface="Arial" charset="0"/>
              </a:rPr>
              <a:t/>
            </a:r>
            <a:br>
              <a:rPr lang="es-MX" sz="2400" b="1" dirty="0">
                <a:solidFill>
                  <a:schemeClr val="accent6">
                    <a:lumMod val="50000"/>
                  </a:schemeClr>
                </a:solidFill>
                <a:latin typeface="Arial" charset="0"/>
              </a:rPr>
            </a:br>
            <a:endParaRPr lang="es-MX" sz="2400" b="1" dirty="0">
              <a:solidFill>
                <a:schemeClr val="accent6">
                  <a:lumMod val="50000"/>
                </a:schemeClr>
              </a:solidFill>
            </a:endParaRPr>
          </a:p>
        </p:txBody>
      </p:sp>
      <p:sp>
        <p:nvSpPr>
          <p:cNvPr id="5" name="4 Marcador de contenido"/>
          <p:cNvSpPr>
            <a:spLocks noGrp="1"/>
          </p:cNvSpPr>
          <p:nvPr>
            <p:ph idx="1"/>
          </p:nvPr>
        </p:nvSpPr>
        <p:spPr>
          <a:xfrm>
            <a:off x="486265" y="1576317"/>
            <a:ext cx="9954272" cy="5281683"/>
          </a:xfrm>
        </p:spPr>
        <p:txBody>
          <a:bodyPr>
            <a:normAutofit/>
          </a:bodyPr>
          <a:lstStyle/>
          <a:p>
            <a:pPr marL="228600" indent="-228600" algn="just">
              <a:buFont typeface="Wingdings" pitchFamily="2" charset="2"/>
              <a:buChar char="Ø"/>
              <a:defRPr/>
            </a:pPr>
            <a:r>
              <a:rPr lang="es-MX" sz="2400" dirty="0">
                <a:solidFill>
                  <a:schemeClr val="accent6">
                    <a:lumMod val="50000"/>
                  </a:schemeClr>
                </a:solidFill>
                <a:latin typeface="+mj-lt"/>
              </a:rPr>
              <a:t>El examen físico del abdomen consta de los siguientes pasos:</a:t>
            </a:r>
            <a:endParaRPr lang="es-MX" sz="2400" dirty="0" smtClean="0">
              <a:solidFill>
                <a:schemeClr val="accent6">
                  <a:lumMod val="50000"/>
                </a:schemeClr>
              </a:solidFill>
              <a:latin typeface="+mj-lt"/>
            </a:endParaRPr>
          </a:p>
          <a:p>
            <a:pPr marL="514350" indent="-514350" algn="just">
              <a:buFont typeface="+mj-lt"/>
              <a:buAutoNum type="arabicPeriod"/>
              <a:defRPr/>
            </a:pPr>
            <a:r>
              <a:rPr lang="es-MX" sz="2400" b="1" dirty="0">
                <a:solidFill>
                  <a:schemeClr val="accent6">
                    <a:lumMod val="50000"/>
                  </a:schemeClr>
                </a:solidFill>
                <a:latin typeface="+mj-lt"/>
              </a:rPr>
              <a:t>INSPECCIÓN</a:t>
            </a:r>
          </a:p>
          <a:p>
            <a:pPr marL="514350" indent="-514350" algn="just">
              <a:buFont typeface="+mj-lt"/>
              <a:buAutoNum type="arabicPeriod"/>
              <a:defRPr/>
            </a:pPr>
            <a:r>
              <a:rPr lang="es-MX" sz="2400" b="1" dirty="0">
                <a:solidFill>
                  <a:schemeClr val="accent6">
                    <a:lumMod val="50000"/>
                  </a:schemeClr>
                </a:solidFill>
                <a:latin typeface="+mj-lt"/>
              </a:rPr>
              <a:t>AUSCULTACIÓN</a:t>
            </a:r>
          </a:p>
          <a:p>
            <a:pPr marL="514350" indent="-514350" algn="just">
              <a:buFont typeface="+mj-lt"/>
              <a:buAutoNum type="arabicPeriod"/>
              <a:defRPr/>
            </a:pPr>
            <a:r>
              <a:rPr lang="es-MX" sz="2400" b="1" dirty="0" smtClean="0">
                <a:solidFill>
                  <a:schemeClr val="accent6">
                    <a:lumMod val="50000"/>
                  </a:schemeClr>
                </a:solidFill>
                <a:latin typeface="+mj-lt"/>
              </a:rPr>
              <a:t>PALPACIÓN</a:t>
            </a:r>
            <a:endParaRPr lang="es-MX" sz="2400" b="1" dirty="0">
              <a:solidFill>
                <a:schemeClr val="accent6">
                  <a:lumMod val="50000"/>
                </a:schemeClr>
              </a:solidFill>
              <a:latin typeface="+mj-lt"/>
            </a:endParaRPr>
          </a:p>
          <a:p>
            <a:pPr marL="514350" indent="-514350" algn="just">
              <a:buFont typeface="+mj-lt"/>
              <a:buAutoNum type="arabicPeriod"/>
              <a:defRPr/>
            </a:pPr>
            <a:r>
              <a:rPr lang="es-MX" sz="2400" b="1" dirty="0" smtClean="0">
                <a:solidFill>
                  <a:schemeClr val="accent6">
                    <a:lumMod val="50000"/>
                  </a:schemeClr>
                </a:solidFill>
                <a:latin typeface="+mj-lt"/>
              </a:rPr>
              <a:t>PERCUSIÓN</a:t>
            </a:r>
            <a:endParaRPr lang="es-MX" sz="2400" b="1" dirty="0">
              <a:solidFill>
                <a:schemeClr val="accent6">
                  <a:lumMod val="50000"/>
                </a:schemeClr>
              </a:solidFill>
              <a:latin typeface="+mj-lt"/>
            </a:endParaRPr>
          </a:p>
          <a:p>
            <a:pPr marL="0" indent="0" algn="just">
              <a:buNone/>
              <a:defRPr/>
            </a:pPr>
            <a:r>
              <a:rPr lang="es-MX" sz="2400" b="1" u="sng" dirty="0" smtClean="0">
                <a:solidFill>
                  <a:schemeClr val="accent6">
                    <a:lumMod val="50000"/>
                  </a:schemeClr>
                </a:solidFill>
                <a:latin typeface="+mj-lt"/>
              </a:rPr>
              <a:t>INSPECCIÓN</a:t>
            </a:r>
            <a:r>
              <a:rPr lang="es-MX" sz="2400" b="1" dirty="0">
                <a:solidFill>
                  <a:schemeClr val="accent6">
                    <a:lumMod val="50000"/>
                  </a:schemeClr>
                </a:solidFill>
                <a:latin typeface="+mj-lt"/>
              </a:rPr>
              <a:t>: </a:t>
            </a:r>
            <a:r>
              <a:rPr lang="es-MX" sz="2400" dirty="0">
                <a:solidFill>
                  <a:schemeClr val="accent6">
                    <a:lumMod val="50000"/>
                  </a:schemeClr>
                </a:solidFill>
                <a:latin typeface="+mj-lt"/>
              </a:rPr>
              <a:t>El enfermo debe estar en decúbito supino y con el abdomen desnudo. </a:t>
            </a:r>
          </a:p>
          <a:p>
            <a:pPr marL="228600" indent="-228600" algn="just">
              <a:buNone/>
              <a:defRPr/>
            </a:pPr>
            <a:r>
              <a:rPr lang="es-MX" sz="2400" b="1" dirty="0">
                <a:solidFill>
                  <a:schemeClr val="accent6">
                    <a:lumMod val="50000"/>
                  </a:schemeClr>
                </a:solidFill>
                <a:latin typeface="+mj-lt"/>
              </a:rPr>
              <a:t> </a:t>
            </a:r>
            <a:r>
              <a:rPr lang="es-MX" sz="2400" b="1" u="sng" dirty="0">
                <a:solidFill>
                  <a:schemeClr val="accent6">
                    <a:lumMod val="50000"/>
                  </a:schemeClr>
                </a:solidFill>
                <a:latin typeface="+mj-lt"/>
              </a:rPr>
              <a:t>AUSCULTACIÓN:</a:t>
            </a:r>
            <a:r>
              <a:rPr lang="es-MX" sz="2400" b="1" dirty="0">
                <a:solidFill>
                  <a:schemeClr val="accent6">
                    <a:lumMod val="50000"/>
                  </a:schemeClr>
                </a:solidFill>
                <a:latin typeface="+mj-lt"/>
              </a:rPr>
              <a:t> </a:t>
            </a:r>
            <a:r>
              <a:rPr lang="es-MX" sz="2400" dirty="0">
                <a:solidFill>
                  <a:schemeClr val="accent6">
                    <a:lumMod val="50000"/>
                  </a:schemeClr>
                </a:solidFill>
                <a:latin typeface="+mj-lt"/>
              </a:rPr>
              <a:t>La presencia de los ruidos abdominales que pueden estar ausentes, ser normales o estar incrementados es muy importante. También pueden identificarse soplos abdominales.</a:t>
            </a:r>
          </a:p>
          <a:p>
            <a:pPr marL="228600" indent="-228600" algn="just">
              <a:buNone/>
              <a:defRPr/>
            </a:pPr>
            <a:endParaRPr lang="es-MX" sz="2400" dirty="0">
              <a:solidFill>
                <a:schemeClr val="accent6">
                  <a:lumMod val="50000"/>
                </a:schemeClr>
              </a:solidFill>
              <a:latin typeface="+mj-lt"/>
            </a:endParaRPr>
          </a:p>
        </p:txBody>
      </p:sp>
    </p:spTree>
    <p:extLst>
      <p:ext uri="{BB962C8B-B14F-4D97-AF65-F5344CB8AC3E}">
        <p14:creationId xmlns:p14="http://schemas.microsoft.com/office/powerpoint/2010/main" val="368206494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388</TotalTime>
  <Words>744</Words>
  <Application>Microsoft Office PowerPoint</Application>
  <PresentationFormat>Panorámica</PresentationFormat>
  <Paragraphs>90</Paragraphs>
  <Slides>16</Slides>
  <Notes>4</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16</vt:i4>
      </vt:variant>
    </vt:vector>
  </HeadingPairs>
  <TitlesOfParts>
    <vt:vector size="24" baseType="lpstr">
      <vt:lpstr>Arial</vt:lpstr>
      <vt:lpstr>Calibri</vt:lpstr>
      <vt:lpstr>Times New Roman</vt:lpstr>
      <vt:lpstr>Trebuchet MS</vt:lpstr>
      <vt:lpstr>Wingdings</vt:lpstr>
      <vt:lpstr>Wingdings 2</vt:lpstr>
      <vt:lpstr>Wingdings 3</vt:lpstr>
      <vt:lpstr>Faceta</vt:lpstr>
      <vt:lpstr>Presentación de PowerPoint</vt:lpstr>
      <vt:lpstr>Presentación de PowerPoint</vt:lpstr>
      <vt:lpstr>Abdomen agudo en el niño </vt:lpstr>
      <vt:lpstr>¿QUÉ ES EL DOLOR?</vt:lpstr>
      <vt:lpstr>DEFINICIÓN</vt:lpstr>
      <vt:lpstr>CLASIFICACIÓN</vt:lpstr>
      <vt:lpstr>Caracteres semiográficos del dolor abdominal</vt:lpstr>
      <vt:lpstr>Presentación de PowerPoint</vt:lpstr>
      <vt:lpstr>¿CÓMO REALIZAR EL EXAMEN FÍSICO DEL ABDOMEN A UN PACIENTE CON DOLOR ABDOMINAL? </vt:lpstr>
      <vt:lpstr>¿CÓMO REALIZAR EL EXAMEN FISICO DEL ABDOMEN A UN PACIENTE CON DOLOR ABDOMINAL?      </vt:lpstr>
      <vt:lpstr>ABDOMEN AGUDO</vt:lpstr>
      <vt:lpstr>CLASIFICACIÓN</vt:lpstr>
      <vt:lpstr> Conducta del médico ante un paciente con dolor  abdominal agudo ante un paciente con dolor  abdominal agudo </vt:lpstr>
      <vt:lpstr>Presentación de PowerPoint</vt:lpstr>
      <vt:lpstr>ABDOMEN AGUDO MÉDICO</vt:lpstr>
      <vt:lpstr>ABDOMEN AGUDO QUIRÚRGICO</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Dr</dc:creator>
  <cp:lastModifiedBy>Dr</cp:lastModifiedBy>
  <cp:revision>75</cp:revision>
  <dcterms:created xsi:type="dcterms:W3CDTF">2017-03-23T16:37:29Z</dcterms:created>
  <dcterms:modified xsi:type="dcterms:W3CDTF">2018-06-02T03:44:44Z</dcterms:modified>
</cp:coreProperties>
</file>