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3"/>
  </p:notesMasterIdLst>
  <p:sldIdLst>
    <p:sldId id="257" r:id="rId3"/>
    <p:sldId id="258" r:id="rId4"/>
    <p:sldId id="259" r:id="rId5"/>
    <p:sldId id="260" r:id="rId6"/>
    <p:sldId id="261" r:id="rId7"/>
    <p:sldId id="262" r:id="rId8"/>
    <p:sldId id="263" r:id="rId9"/>
    <p:sldId id="264" r:id="rId10"/>
    <p:sldId id="265" r:id="rId11"/>
    <p:sldId id="266" r:id="rId12"/>
    <p:sldId id="267" r:id="rId13"/>
    <p:sldId id="271" r:id="rId14"/>
    <p:sldId id="296" r:id="rId15"/>
    <p:sldId id="272" r:id="rId16"/>
    <p:sldId id="273" r:id="rId17"/>
    <p:sldId id="274" r:id="rId18"/>
    <p:sldId id="275" r:id="rId19"/>
    <p:sldId id="276" r:id="rId20"/>
    <p:sldId id="278" r:id="rId21"/>
    <p:sldId id="279" r:id="rId22"/>
    <p:sldId id="301" r:id="rId23"/>
    <p:sldId id="280" r:id="rId24"/>
    <p:sldId id="300" r:id="rId25"/>
    <p:sldId id="282" r:id="rId26"/>
    <p:sldId id="303"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2" r:id="rId41"/>
    <p:sldId id="295" r:id="rId42"/>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o" initials="" lastIdx="1" clrIdx="0"/>
  <p:cmAuthor id="2" name="Usuario desconocido1" initials="Usuario desconocido1" lastIdx="5" clrIdx="1"/>
  <p:cmAuthor id="3" name="FCMSAGUA"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6"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5T09:06:50.076" idx="1">
    <p:pos x="6000" y="0"/>
    <p:text>las marcadas en rojos son las 5 principales en 2023</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4-04-09T07:39:30.054" idx="1">
    <p:pos x="5519" y="2653"/>
    <p:text/>
    <p:extLst>
      <p:ext uri="{C676402C-5697-4E1C-873F-D02D1690AC5C}">
        <p15:threadingInfo xmlns:p15="http://schemas.microsoft.com/office/powerpoint/2012/main" timeZoneBias="300"/>
      </p:ext>
    </p:extLst>
  </p:cm>
  <p:cm authorId="2" dt="2024-04-09T07:40:50.608" idx="2">
    <p:pos x="5519" y="2789"/>
    <p:text>esto debe ir en la diap 19</p:text>
    <p:extLst>
      <p:ext uri="{C676402C-5697-4E1C-873F-D02D1690AC5C}">
        <p15:threadingInfo xmlns:p15="http://schemas.microsoft.com/office/powerpoint/2012/main" timeZoneBias="300">
          <p15:parentCm authorId="2" idx="1"/>
        </p15:threadingInfo>
      </p:ext>
    </p:extLst>
  </p:cm>
  <p:cm authorId="2" dt="2024-04-09T07:41:28.239" idx="3">
    <p:pos x="5519" y="2925"/>
    <p:text>lo de fondo azul</p:text>
    <p:extLst>
      <p:ext uri="{C676402C-5697-4E1C-873F-D02D1690AC5C}">
        <p15:threadingInfo xmlns:p15="http://schemas.microsoft.com/office/powerpoint/2012/main" timeZoneBias="300">
          <p15:parentCm authorId="2"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E4CD5-5C45-4B31-8A3F-6A45E247532C}" type="datetimeFigureOut">
              <a:rPr lang="es-CU" smtClean="0"/>
              <a:t>10/4/2024</a:t>
            </a:fld>
            <a:endParaRPr lang="es-CU"/>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D64D5-F4FF-4650-B74F-D23F61174061}" type="slidenum">
              <a:rPr lang="es-CU" smtClean="0"/>
              <a:t>‹Nº›</a:t>
            </a:fld>
            <a:endParaRPr lang="es-CU"/>
          </a:p>
        </p:txBody>
      </p:sp>
    </p:spTree>
    <p:extLst>
      <p:ext uri="{BB962C8B-B14F-4D97-AF65-F5344CB8AC3E}">
        <p14:creationId xmlns:p14="http://schemas.microsoft.com/office/powerpoint/2010/main" val="91967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741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62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35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076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72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19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127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s-ES" sz="1800" b="0" i="1"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cs typeface="Arial"/>
                <a:sym typeface="Arial"/>
              </a:rPr>
              <a:t>*comparten un mismo programa de estudios: la enseñanza de las siete artes liberales: el trivio (gramática, retórica y dialéctica) y el cuadrivio (aritmética, geometría, astronomía y música</a:t>
            </a:r>
            <a:endParaRPr kumimoji="0" lang="es-CU"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endParaRPr>
          </a:p>
          <a:p>
            <a:endParaRPr lang="es-CU" dirty="0"/>
          </a:p>
        </p:txBody>
      </p:sp>
      <p:sp>
        <p:nvSpPr>
          <p:cNvPr id="4" name="Marcador de número de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6017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1270" algn="l" defTabSz="914400" rtl="0" eaLnBrk="1" fontAlgn="auto" latinLnBrk="0" hangingPunct="1">
              <a:lnSpc>
                <a:spcPct val="107000"/>
              </a:lnSpc>
              <a:spcBef>
                <a:spcPts val="0"/>
              </a:spcBef>
              <a:spcAft>
                <a:spcPts val="800"/>
              </a:spcAft>
              <a:buClr>
                <a:srgbClr val="000000"/>
              </a:buClr>
              <a:buSzTx/>
              <a:buFont typeface="Arial"/>
              <a:buNone/>
              <a:tabLst>
                <a:tab pos="2302510" algn="l"/>
              </a:tabLst>
              <a:defRPr/>
            </a:pPr>
            <a:r>
              <a:rPr kumimoji="0" lang="es-ES" sz="1400" b="0" i="0" u="none" strike="noStrike" kern="0" cap="none" spc="0" normalizeH="0" baseline="0" noProof="0" dirty="0">
                <a:ln>
                  <a:noFill/>
                </a:ln>
                <a:solidFill>
                  <a:srgbClr val="000000"/>
                </a:solidFill>
                <a:effectLst/>
                <a:uLnTx/>
                <a:uFillTx/>
                <a:latin typeface="Arial"/>
                <a:cs typeface="Arial"/>
                <a:sym typeface="Arial"/>
              </a:rPr>
              <a:t>UNIVERSUS-A-UM ("todo”, “entero", "universal"), derivado a la vez de UNUS-A-UM ("uno"). En el latín medieval UNIVERSITAS se empleó originariamente para designar cualquier comunidad o corporación considerada en su aspecto colectivo. Cuando se usaba en su sentido moderno denotando un cuerpo dedicado a la enseñanza y a la educación requería la adicción de un complemento para redondear su significado "UNIVERSITAS MAGISTRORUM ET SCHOLARIUM", por ejemplo: «Ayuntamiento de maestros et de escolares que es fecho en algún logar con </a:t>
            </a:r>
            <a:r>
              <a:rPr kumimoji="0" lang="es-ES" sz="1400" b="0" i="0" u="none" strike="noStrike" kern="0" cap="none" spc="0" normalizeH="0" baseline="0" noProof="0" dirty="0" err="1">
                <a:ln>
                  <a:noFill/>
                </a:ln>
                <a:solidFill>
                  <a:srgbClr val="000000"/>
                </a:solidFill>
                <a:effectLst/>
                <a:uLnTx/>
                <a:uFillTx/>
                <a:latin typeface="Arial"/>
                <a:cs typeface="Arial"/>
                <a:sym typeface="Arial"/>
              </a:rPr>
              <a:t>voluntat</a:t>
            </a:r>
            <a:r>
              <a:rPr kumimoji="0" lang="es-ES" sz="1400" b="0" i="0" u="none" strike="noStrike" kern="0" cap="none" spc="0" normalizeH="0" baseline="0" noProof="0" dirty="0">
                <a:ln>
                  <a:noFill/>
                </a:ln>
                <a:solidFill>
                  <a:srgbClr val="000000"/>
                </a:solidFill>
                <a:effectLst/>
                <a:uLnTx/>
                <a:uFillTx/>
                <a:latin typeface="Arial"/>
                <a:cs typeface="Arial"/>
                <a:sym typeface="Arial"/>
              </a:rPr>
              <a:t> et con entendimiento de aprender los saberes»</a:t>
            </a:r>
            <a:endParaRPr kumimoji="0" lang="es-CU"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1270" algn="l" defTabSz="914400" rtl="0" eaLnBrk="1" fontAlgn="auto" latinLnBrk="0" hangingPunct="1">
              <a:lnSpc>
                <a:spcPct val="107000"/>
              </a:lnSpc>
              <a:spcBef>
                <a:spcPts val="0"/>
              </a:spcBef>
              <a:spcAft>
                <a:spcPts val="800"/>
              </a:spcAft>
              <a:buClr>
                <a:srgbClr val="000000"/>
              </a:buClr>
              <a:buSzTx/>
              <a:buFont typeface="Arial"/>
              <a:buNone/>
              <a:tabLst>
                <a:tab pos="2302510" algn="l"/>
              </a:tabLst>
              <a:defRPr/>
            </a:pPr>
            <a:r>
              <a:rPr kumimoji="0" lang="es-ES" sz="1400" b="0" i="0" u="none" strike="noStrike" kern="0" cap="none" spc="0" normalizeH="0" baseline="0" noProof="0" dirty="0">
                <a:ln>
                  <a:noFill/>
                </a:ln>
                <a:solidFill>
                  <a:srgbClr val="000000"/>
                </a:solidFill>
                <a:effectLst/>
                <a:uLnTx/>
                <a:uFillTx/>
                <a:latin typeface="Arial"/>
                <a:cs typeface="Arial"/>
                <a:sym typeface="Arial"/>
              </a:rPr>
              <a:t> </a:t>
            </a:r>
            <a:endParaRPr kumimoji="0" lang="es-CU"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1270" algn="l" defTabSz="914400" rtl="0" eaLnBrk="1" fontAlgn="auto" latinLnBrk="0" hangingPunct="1">
              <a:lnSpc>
                <a:spcPct val="107000"/>
              </a:lnSpc>
              <a:spcBef>
                <a:spcPts val="0"/>
              </a:spcBef>
              <a:spcAft>
                <a:spcPts val="800"/>
              </a:spcAft>
              <a:buClr>
                <a:srgbClr val="000000"/>
              </a:buClr>
              <a:buSzTx/>
              <a:buFont typeface="Arial"/>
              <a:buNone/>
              <a:tabLst>
                <a:tab pos="2302510" algn="l"/>
              </a:tabLst>
              <a:defRPr/>
            </a:pPr>
            <a:r>
              <a:rPr kumimoji="0" lang="es-ES" sz="1400" b="0" i="0" u="none" strike="noStrike" kern="0" cap="none" spc="0" normalizeH="0" baseline="0" noProof="0" dirty="0">
                <a:ln>
                  <a:noFill/>
                </a:ln>
                <a:solidFill>
                  <a:srgbClr val="000000"/>
                </a:solidFill>
                <a:effectLst/>
                <a:uLnTx/>
                <a:uFillTx/>
                <a:latin typeface="Arial"/>
                <a:cs typeface="Arial"/>
                <a:sym typeface="Arial"/>
              </a:rPr>
              <a:t> </a:t>
            </a:r>
            <a:endParaRPr kumimoji="0" lang="es-CU"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1270" algn="l" defTabSz="914400" rtl="0" eaLnBrk="1" fontAlgn="auto" latinLnBrk="0" hangingPunct="1">
              <a:lnSpc>
                <a:spcPct val="107000"/>
              </a:lnSpc>
              <a:spcBef>
                <a:spcPts val="0"/>
              </a:spcBef>
              <a:spcAft>
                <a:spcPts val="800"/>
              </a:spcAft>
              <a:buClr>
                <a:srgbClr val="000000"/>
              </a:buClr>
              <a:buSzTx/>
              <a:buFont typeface="Arial"/>
              <a:buNone/>
              <a:tabLst>
                <a:tab pos="2302510" algn="l"/>
              </a:tabLst>
              <a:defRPr/>
            </a:pPr>
            <a:r>
              <a:rPr kumimoji="0" lang="es-ES" sz="1400" b="0" i="0" u="none" strike="noStrike" kern="0" cap="none" spc="0" normalizeH="0" baseline="0" noProof="0" dirty="0">
                <a:ln>
                  <a:noFill/>
                </a:ln>
                <a:solidFill>
                  <a:srgbClr val="000000"/>
                </a:solidFill>
                <a:effectLst/>
                <a:uLnTx/>
                <a:uFillTx/>
                <a:latin typeface="Arial"/>
                <a:cs typeface="Arial"/>
                <a:sym typeface="Arial"/>
              </a:rPr>
              <a:t>Toda universidad admitía estudiantes y maestros de las distintas naciones y aspiraba a dar títulos que fueran universalmente valederos. Esta necesidad de universalidad hace que se recurra a autoridades universales como los papas y reyes para que expidan las “licencias</a:t>
            </a:r>
            <a:endParaRPr kumimoji="0" lang="es-CU"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1270" algn="l" defTabSz="914400" rtl="0" eaLnBrk="1" fontAlgn="auto" latinLnBrk="0" hangingPunct="1">
              <a:lnSpc>
                <a:spcPct val="107000"/>
              </a:lnSpc>
              <a:spcBef>
                <a:spcPts val="0"/>
              </a:spcBef>
              <a:spcAft>
                <a:spcPts val="800"/>
              </a:spcAft>
              <a:buClr>
                <a:srgbClr val="000000"/>
              </a:buClr>
              <a:buSzTx/>
              <a:buFont typeface="Arial"/>
              <a:buNone/>
              <a:tabLst>
                <a:tab pos="2302510" algn="l"/>
              </a:tabLst>
              <a:defRPr/>
            </a:pPr>
            <a:r>
              <a:rPr kumimoji="0" lang="es-ES" sz="1400" b="0" i="0" u="none" strike="noStrike" kern="0" cap="none" spc="0" normalizeH="0" baseline="0" noProof="0" dirty="0">
                <a:ln>
                  <a:noFill/>
                </a:ln>
                <a:solidFill>
                  <a:srgbClr val="000000"/>
                </a:solidFill>
                <a:effectLst/>
                <a:uLnTx/>
                <a:uFillTx/>
                <a:latin typeface="Arial"/>
                <a:cs typeface="Arial"/>
                <a:sym typeface="Arial"/>
              </a:rPr>
              <a:t> </a:t>
            </a:r>
            <a:endParaRPr lang="es-CU" dirty="0"/>
          </a:p>
        </p:txBody>
      </p:sp>
      <p:sp>
        <p:nvSpPr>
          <p:cNvPr id="4" name="Marcador de número de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205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413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0" name="Shape 10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Cicerón fue el mayor y más influyente de los abogados romanos de su época, usando de sus aptitudes en retórica y oratoria para sentar numerosos precedentes que fueron largamente usados. Como escritor, aportó al latín un léxico abstracto del que carecía, transvasó y tradujo numerosos términos del griego y contribuyó al idioma latín, transformándolo definitivamente en una lengua culta, apta para la expresión del pensamiento más profundo. Como filósofo no le satisfizo ninguna escuela griega y prefirió adoptar el pensamiento del Eclecticismo, tomando lo mejor de unos y de otros. Contrario al escepticismo radical, sostenía la necesidad de conceptos innatos e inmutables necesarios para la cohesión social y los vínculos relacionales de los individuos. Sus ideas sobre religión, expresadas en </a:t>
            </a:r>
            <a:r>
              <a:rPr lang="en-US" b="1" u="sng"/>
              <a:t>De natura deorum</a:t>
            </a:r>
            <a:r>
              <a:rPr lang="en-US"/>
              <a:t>, (Sobre la naturaleza de los dioses), </a:t>
            </a:r>
            <a:r>
              <a:rPr lang="en-US" b="1" u="sng">
                <a:solidFill>
                  <a:srgbClr val="FF0000"/>
                </a:solidFill>
              </a:rPr>
              <a:t>revelan sus creencias y su apoyo al libre albedrío</a:t>
            </a:r>
            <a:r>
              <a:rPr lang="en-US"/>
              <a:t>. Casi todos sus trabajos filosóficos deben mucho a fuentes griegas, que trata con familiaridad y enriquece con su propio juicio; fue, pues, un gran divulgador y preservador de la filosofía helénica.</a:t>
            </a:r>
            <a:endParaRPr/>
          </a:p>
        </p:txBody>
      </p:sp>
      <p:sp>
        <p:nvSpPr>
          <p:cNvPr id="101" name="Shape 101"/>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616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Shape 11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Para Marx, lo que el hombre es no puede determinarse a partir del espíritu ni de la idea sino a partir del hombre mismo, de lo que éste es concretamente, el hombre real, corpóreo, en pie sobre la tierra firme. El hombre no es un ser abstracto, fuera del mundo sino que el hombre es en el mundo, esto es el Estado y la sociedad. Dios, la Filosofía y el Estado constituyen alienaciones en el pensamiento, alienaciones dependientes de la alienación económica, considerada para Marx única enajenación real.</a:t>
            </a:r>
            <a:endParaRPr/>
          </a:p>
        </p:txBody>
      </p:sp>
      <p:sp>
        <p:nvSpPr>
          <p:cNvPr id="111" name="Shape 111"/>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704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67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5" name="Shape 125"/>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Durkheim </a:t>
            </a:r>
            <a:r>
              <a:rPr lang="en-US" dirty="0" err="1"/>
              <a:t>creó</a:t>
            </a:r>
            <a:r>
              <a:rPr lang="en-US" dirty="0"/>
              <a:t> el primer </a:t>
            </a:r>
            <a:r>
              <a:rPr lang="en-US" dirty="0" err="1"/>
              <a:t>departamento</a:t>
            </a:r>
            <a:r>
              <a:rPr lang="en-US" dirty="0"/>
              <a:t> de </a:t>
            </a:r>
            <a:r>
              <a:rPr lang="en-US" dirty="0" err="1"/>
              <a:t>sociología</a:t>
            </a:r>
            <a:r>
              <a:rPr lang="en-US" dirty="0"/>
              <a:t> en la Universidad de Bordeaux en 1895, </a:t>
            </a:r>
            <a:r>
              <a:rPr lang="en-US" dirty="0" err="1"/>
              <a:t>publicando</a:t>
            </a:r>
            <a:r>
              <a:rPr lang="en-US" dirty="0"/>
              <a:t> Las </a:t>
            </a:r>
            <a:r>
              <a:rPr lang="en-US" dirty="0" err="1"/>
              <a:t>reglas</a:t>
            </a:r>
            <a:r>
              <a:rPr lang="en-US" dirty="0"/>
              <a:t> del </a:t>
            </a:r>
            <a:r>
              <a:rPr lang="en-US" dirty="0" err="1"/>
              <a:t>método</a:t>
            </a:r>
            <a:r>
              <a:rPr lang="en-US" dirty="0"/>
              <a:t> </a:t>
            </a:r>
            <a:r>
              <a:rPr lang="en-US" dirty="0" err="1"/>
              <a:t>sociológico</a:t>
            </a:r>
            <a:r>
              <a:rPr lang="en-US" dirty="0"/>
              <a:t>. En 1896 </a:t>
            </a:r>
            <a:r>
              <a:rPr lang="en-US" dirty="0" err="1"/>
              <a:t>creó</a:t>
            </a:r>
            <a:r>
              <a:rPr lang="en-US" dirty="0"/>
              <a:t> la </a:t>
            </a:r>
            <a:r>
              <a:rPr lang="en-US" dirty="0" err="1"/>
              <a:t>primera</a:t>
            </a:r>
            <a:r>
              <a:rPr lang="en-US" dirty="0"/>
              <a:t> </a:t>
            </a:r>
            <a:r>
              <a:rPr lang="en-US" dirty="0" err="1"/>
              <a:t>revista</a:t>
            </a:r>
            <a:r>
              <a:rPr lang="en-US" dirty="0"/>
              <a:t> </a:t>
            </a:r>
            <a:r>
              <a:rPr lang="en-US" dirty="0" err="1"/>
              <a:t>dedicada</a:t>
            </a:r>
            <a:r>
              <a:rPr lang="en-US" dirty="0"/>
              <a:t> a la </a:t>
            </a:r>
            <a:r>
              <a:rPr lang="en-US" dirty="0" err="1"/>
              <a:t>sociología</a:t>
            </a:r>
            <a:r>
              <a:rPr lang="en-US" dirty="0"/>
              <a:t>, </a:t>
            </a:r>
            <a:r>
              <a:rPr lang="en-US" dirty="0" err="1"/>
              <a:t>L'Année</a:t>
            </a:r>
            <a:r>
              <a:rPr lang="en-US" dirty="0"/>
              <a:t> </a:t>
            </a:r>
            <a:r>
              <a:rPr lang="en-US" dirty="0" err="1"/>
              <a:t>sociologique</a:t>
            </a:r>
            <a:r>
              <a:rPr lang="en-US" dirty="0"/>
              <a:t>. Su </a:t>
            </a:r>
            <a:r>
              <a:rPr lang="en-US" dirty="0" err="1"/>
              <a:t>influyente</a:t>
            </a:r>
            <a:r>
              <a:rPr lang="en-US" dirty="0"/>
              <a:t> </a:t>
            </a:r>
            <a:r>
              <a:rPr lang="en-US" dirty="0" err="1"/>
              <a:t>monografía</a:t>
            </a:r>
            <a:r>
              <a:rPr lang="en-US" dirty="0"/>
              <a:t>, El </a:t>
            </a:r>
            <a:r>
              <a:rPr lang="en-US" dirty="0" err="1"/>
              <a:t>suicidio</a:t>
            </a:r>
            <a:r>
              <a:rPr lang="en-US" dirty="0"/>
              <a:t> (1897), un </a:t>
            </a:r>
            <a:r>
              <a:rPr lang="en-US" dirty="0" err="1"/>
              <a:t>estudio</a:t>
            </a:r>
            <a:r>
              <a:rPr lang="en-US" dirty="0"/>
              <a:t> de los </a:t>
            </a:r>
            <a:r>
              <a:rPr lang="en-US" dirty="0" err="1"/>
              <a:t>índices</a:t>
            </a:r>
            <a:r>
              <a:rPr lang="en-US" dirty="0"/>
              <a:t> de </a:t>
            </a:r>
            <a:r>
              <a:rPr lang="en-US" dirty="0" err="1"/>
              <a:t>suicidios</a:t>
            </a:r>
            <a:r>
              <a:rPr lang="en-US" dirty="0"/>
              <a:t> entre </a:t>
            </a:r>
            <a:r>
              <a:rPr lang="en-US" dirty="0" err="1"/>
              <a:t>poblaciones</a:t>
            </a:r>
            <a:r>
              <a:rPr lang="en-US" dirty="0"/>
              <a:t> </a:t>
            </a:r>
            <a:r>
              <a:rPr lang="en-US" dirty="0" err="1"/>
              <a:t>católicas</a:t>
            </a:r>
            <a:r>
              <a:rPr lang="en-US" dirty="0"/>
              <a:t> y </a:t>
            </a:r>
            <a:r>
              <a:rPr lang="en-US" dirty="0" err="1"/>
              <a:t>protestantes</a:t>
            </a:r>
            <a:r>
              <a:rPr lang="en-US" dirty="0"/>
              <a:t>, </a:t>
            </a:r>
            <a:r>
              <a:rPr lang="en-US" dirty="0" err="1"/>
              <a:t>fue</a:t>
            </a:r>
            <a:r>
              <a:rPr lang="en-US" dirty="0"/>
              <a:t> </a:t>
            </a:r>
            <a:r>
              <a:rPr lang="en-US" dirty="0" err="1"/>
              <a:t>pionera</a:t>
            </a:r>
            <a:r>
              <a:rPr lang="en-US" dirty="0"/>
              <a:t> en la </a:t>
            </a:r>
            <a:r>
              <a:rPr lang="en-US" dirty="0" err="1"/>
              <a:t>investigación</a:t>
            </a:r>
            <a:r>
              <a:rPr lang="en-US" dirty="0"/>
              <a:t> social y </a:t>
            </a:r>
            <a:r>
              <a:rPr lang="en-US" dirty="0" err="1"/>
              <a:t>sirvió</a:t>
            </a:r>
            <a:r>
              <a:rPr lang="en-US" dirty="0"/>
              <a:t> para </a:t>
            </a:r>
            <a:r>
              <a:rPr lang="en-US" dirty="0" err="1"/>
              <a:t>distinguir</a:t>
            </a:r>
            <a:r>
              <a:rPr lang="en-US" dirty="0"/>
              <a:t> la </a:t>
            </a:r>
            <a:r>
              <a:rPr lang="en-US" dirty="0" err="1"/>
              <a:t>ciencia</a:t>
            </a:r>
            <a:r>
              <a:rPr lang="en-US" dirty="0"/>
              <a:t> social de la </a:t>
            </a:r>
            <a:r>
              <a:rPr lang="en-US" dirty="0" err="1"/>
              <a:t>psicología</a:t>
            </a:r>
            <a:r>
              <a:rPr lang="en-US" dirty="0"/>
              <a:t> y la </a:t>
            </a:r>
            <a:r>
              <a:rPr lang="en-US" dirty="0" err="1"/>
              <a:t>filosofía</a:t>
            </a:r>
            <a:r>
              <a:rPr lang="en-US" dirty="0"/>
              <a:t> </a:t>
            </a:r>
            <a:r>
              <a:rPr lang="en-US" dirty="0" err="1"/>
              <a:t>política</a:t>
            </a:r>
            <a:r>
              <a:rPr lang="en-US" dirty="0"/>
              <a:t>. En </a:t>
            </a:r>
            <a:r>
              <a:rPr lang="en-US" dirty="0" err="1"/>
              <a:t>su</a:t>
            </a:r>
            <a:r>
              <a:rPr lang="en-US" dirty="0"/>
              <a:t> </a:t>
            </a:r>
            <a:r>
              <a:rPr lang="en-US" dirty="0" err="1"/>
              <a:t>obra</a:t>
            </a:r>
            <a:r>
              <a:rPr lang="en-US" dirty="0"/>
              <a:t> </a:t>
            </a:r>
            <a:r>
              <a:rPr lang="en-US" dirty="0" err="1"/>
              <a:t>clásica</a:t>
            </a:r>
            <a:r>
              <a:rPr lang="en-US" dirty="0"/>
              <a:t>, Las </a:t>
            </a:r>
            <a:r>
              <a:rPr lang="en-US" dirty="0" err="1"/>
              <a:t>formas</a:t>
            </a:r>
            <a:r>
              <a:rPr lang="en-US" dirty="0"/>
              <a:t> </a:t>
            </a:r>
            <a:r>
              <a:rPr lang="en-US" dirty="0" err="1"/>
              <a:t>elementales</a:t>
            </a:r>
            <a:r>
              <a:rPr lang="en-US" dirty="0"/>
              <a:t> de la </a:t>
            </a:r>
            <a:r>
              <a:rPr lang="en-US" dirty="0" err="1"/>
              <a:t>vida</a:t>
            </a:r>
            <a:r>
              <a:rPr lang="en-US" dirty="0"/>
              <a:t> </a:t>
            </a:r>
            <a:r>
              <a:rPr lang="en-US" dirty="0" err="1"/>
              <a:t>religiosa</a:t>
            </a:r>
            <a:r>
              <a:rPr lang="en-US" dirty="0"/>
              <a:t> (1912), </a:t>
            </a:r>
            <a:r>
              <a:rPr lang="en-US" dirty="0" err="1"/>
              <a:t>comparó</a:t>
            </a:r>
            <a:r>
              <a:rPr lang="en-US" dirty="0"/>
              <a:t> </a:t>
            </a:r>
            <a:r>
              <a:rPr lang="en-US" dirty="0" err="1"/>
              <a:t>las</a:t>
            </a:r>
            <a:r>
              <a:rPr lang="en-US" dirty="0"/>
              <a:t> </a:t>
            </a:r>
            <a:r>
              <a:rPr lang="en-US" dirty="0" err="1"/>
              <a:t>vidas</a:t>
            </a:r>
            <a:r>
              <a:rPr lang="en-US" dirty="0"/>
              <a:t> </a:t>
            </a:r>
            <a:r>
              <a:rPr lang="en-US" dirty="0" err="1"/>
              <a:t>socioculturales</a:t>
            </a:r>
            <a:r>
              <a:rPr lang="en-US" dirty="0"/>
              <a:t> de </a:t>
            </a:r>
            <a:r>
              <a:rPr lang="en-US" dirty="0" err="1"/>
              <a:t>las</a:t>
            </a:r>
            <a:r>
              <a:rPr lang="en-US" dirty="0"/>
              <a:t> </a:t>
            </a:r>
            <a:r>
              <a:rPr lang="en-US" dirty="0" err="1"/>
              <a:t>sociedades</a:t>
            </a:r>
            <a:r>
              <a:rPr lang="en-US" dirty="0"/>
              <a:t> </a:t>
            </a:r>
            <a:r>
              <a:rPr lang="en-US" dirty="0" err="1"/>
              <a:t>aborígenes</a:t>
            </a:r>
            <a:r>
              <a:rPr lang="en-US" dirty="0"/>
              <a:t> y </a:t>
            </a:r>
            <a:r>
              <a:rPr lang="en-US" dirty="0" err="1"/>
              <a:t>modernas</a:t>
            </a:r>
            <a:r>
              <a:rPr lang="en-US" dirty="0"/>
              <a:t>, con lo </a:t>
            </a:r>
            <a:r>
              <a:rPr lang="en-US" dirty="0" err="1"/>
              <a:t>que</a:t>
            </a:r>
            <a:r>
              <a:rPr lang="en-US" dirty="0"/>
              <a:t> </a:t>
            </a:r>
            <a:r>
              <a:rPr lang="en-US" dirty="0" err="1"/>
              <a:t>ganó</a:t>
            </a:r>
            <a:r>
              <a:rPr lang="en-US" dirty="0"/>
              <a:t> </a:t>
            </a:r>
            <a:r>
              <a:rPr lang="en-US" dirty="0" err="1"/>
              <a:t>aún</a:t>
            </a:r>
            <a:r>
              <a:rPr lang="en-US" dirty="0"/>
              <a:t> </a:t>
            </a:r>
            <a:r>
              <a:rPr lang="en-US" dirty="0" err="1"/>
              <a:t>más</a:t>
            </a:r>
            <a:r>
              <a:rPr lang="en-US" dirty="0"/>
              <a:t> </a:t>
            </a:r>
            <a:r>
              <a:rPr lang="en-US" dirty="0" err="1"/>
              <a:t>reputación</a:t>
            </a:r>
            <a:r>
              <a:rPr lang="en-US" dirty="0"/>
              <a:t>. Para Durkheim, la </a:t>
            </a:r>
            <a:r>
              <a:rPr lang="en-US" dirty="0" err="1"/>
              <a:t>sociedad</a:t>
            </a:r>
            <a:r>
              <a:rPr lang="en-US" dirty="0"/>
              <a:t> </a:t>
            </a:r>
            <a:r>
              <a:rPr lang="en-US" dirty="0" err="1"/>
              <a:t>está</a:t>
            </a:r>
            <a:r>
              <a:rPr lang="en-US" dirty="0"/>
              <a:t> </a:t>
            </a:r>
            <a:r>
              <a:rPr lang="en-US" dirty="0" err="1"/>
              <a:t>estructurada</a:t>
            </a:r>
            <a:r>
              <a:rPr lang="en-US" dirty="0"/>
              <a:t> </a:t>
            </a:r>
            <a:r>
              <a:rPr lang="en-US" dirty="0" err="1"/>
              <a:t>alrededor</a:t>
            </a:r>
            <a:r>
              <a:rPr lang="en-US" dirty="0"/>
              <a:t> de un </a:t>
            </a:r>
            <a:r>
              <a:rPr lang="en-US" dirty="0" err="1"/>
              <a:t>conjunto</a:t>
            </a:r>
            <a:r>
              <a:rPr lang="en-US" dirty="0"/>
              <a:t> de </a:t>
            </a:r>
            <a:r>
              <a:rPr lang="en-US" dirty="0" err="1"/>
              <a:t>pilares</a:t>
            </a:r>
            <a:r>
              <a:rPr lang="en-US" dirty="0"/>
              <a:t> </a:t>
            </a:r>
            <a:r>
              <a:rPr lang="en-US" dirty="0" err="1"/>
              <a:t>que</a:t>
            </a:r>
            <a:r>
              <a:rPr lang="en-US" dirty="0"/>
              <a:t> </a:t>
            </a:r>
            <a:r>
              <a:rPr lang="en-US" dirty="0" err="1"/>
              <a:t>manifiestan</a:t>
            </a:r>
            <a:r>
              <a:rPr lang="en-US" dirty="0"/>
              <a:t> a </a:t>
            </a:r>
            <a:r>
              <a:rPr lang="en-US" dirty="0" err="1"/>
              <a:t>través</a:t>
            </a:r>
            <a:r>
              <a:rPr lang="en-US" dirty="0"/>
              <a:t> de </a:t>
            </a:r>
            <a:r>
              <a:rPr lang="en-US" dirty="0" err="1"/>
              <a:t>expresiones</a:t>
            </a:r>
            <a:r>
              <a:rPr lang="en-US" dirty="0"/>
              <a:t>. </a:t>
            </a:r>
            <a:r>
              <a:rPr lang="en-US" dirty="0" err="1"/>
              <a:t>Así</a:t>
            </a:r>
            <a:r>
              <a:rPr lang="en-US" dirty="0"/>
              <a:t>, se </a:t>
            </a:r>
            <a:r>
              <a:rPr lang="en-US" dirty="0" err="1"/>
              <a:t>acerca</a:t>
            </a:r>
            <a:r>
              <a:rPr lang="en-US" dirty="0"/>
              <a:t> al Dios de Spinoza </a:t>
            </a:r>
            <a:r>
              <a:rPr lang="en-US" dirty="0" err="1"/>
              <a:t>tal</a:t>
            </a:r>
            <a:r>
              <a:rPr lang="en-US" dirty="0"/>
              <a:t> </a:t>
            </a:r>
            <a:r>
              <a:rPr lang="en-US" dirty="0" err="1"/>
              <a:t>como</a:t>
            </a:r>
            <a:r>
              <a:rPr lang="en-US" dirty="0"/>
              <a:t> </a:t>
            </a:r>
            <a:r>
              <a:rPr lang="en-US" dirty="0" err="1"/>
              <a:t>fue</a:t>
            </a:r>
            <a:r>
              <a:rPr lang="en-US" dirty="0"/>
              <a:t> </a:t>
            </a:r>
            <a:r>
              <a:rPr lang="en-US" dirty="0" err="1"/>
              <a:t>tomado</a:t>
            </a:r>
            <a:r>
              <a:rPr lang="en-US" dirty="0"/>
              <a:t> </a:t>
            </a:r>
            <a:r>
              <a:rPr lang="en-US" dirty="0" err="1"/>
              <a:t>posteriormente</a:t>
            </a:r>
            <a:r>
              <a:rPr lang="en-US" dirty="0"/>
              <a:t> </a:t>
            </a:r>
            <a:r>
              <a:rPr lang="en-US" dirty="0" err="1"/>
              <a:t>por</a:t>
            </a:r>
            <a:r>
              <a:rPr lang="en-US" dirty="0"/>
              <a:t> el </a:t>
            </a:r>
            <a:r>
              <a:rPr lang="en-US" dirty="0" err="1"/>
              <a:t>estructuralismo</a:t>
            </a:r>
            <a:r>
              <a:rPr lang="en-US" dirty="0"/>
              <a:t>, </a:t>
            </a:r>
            <a:r>
              <a:rPr lang="en-US" dirty="0" err="1"/>
              <a:t>que</a:t>
            </a:r>
            <a:r>
              <a:rPr lang="en-US" dirty="0"/>
              <a:t> </a:t>
            </a:r>
            <a:r>
              <a:rPr lang="en-US" dirty="0" err="1"/>
              <a:t>encuentra</a:t>
            </a:r>
            <a:r>
              <a:rPr lang="en-US" dirty="0"/>
              <a:t> </a:t>
            </a:r>
            <a:r>
              <a:rPr lang="en-US" dirty="0" err="1"/>
              <a:t>así</a:t>
            </a:r>
            <a:r>
              <a:rPr lang="en-US" dirty="0"/>
              <a:t> en </a:t>
            </a:r>
            <a:r>
              <a:rPr lang="en-US" dirty="0" err="1"/>
              <a:t>este</a:t>
            </a:r>
            <a:r>
              <a:rPr lang="en-US" dirty="0"/>
              <a:t> </a:t>
            </a:r>
            <a:r>
              <a:rPr lang="en-US" dirty="0" err="1"/>
              <a:t>autor</a:t>
            </a:r>
            <a:r>
              <a:rPr lang="en-US" dirty="0"/>
              <a:t> </a:t>
            </a:r>
            <a:r>
              <a:rPr lang="en-US" dirty="0" err="1"/>
              <a:t>antecedentes</a:t>
            </a:r>
            <a:r>
              <a:rPr lang="en-US" dirty="0"/>
              <a:t> y </a:t>
            </a:r>
            <a:r>
              <a:rPr lang="en-US" dirty="0" err="1"/>
              <a:t>fundamentos</a:t>
            </a:r>
            <a:r>
              <a:rPr lang="en-US" dirty="0"/>
              <a:t>. No obstante, no se </a:t>
            </a:r>
            <a:r>
              <a:rPr lang="en-US" dirty="0" err="1"/>
              <a:t>debe</a:t>
            </a:r>
            <a:r>
              <a:rPr lang="en-US" dirty="0"/>
              <a:t> </a:t>
            </a:r>
            <a:r>
              <a:rPr lang="en-US" dirty="0" err="1"/>
              <a:t>confundir</a:t>
            </a:r>
            <a:r>
              <a:rPr lang="en-US" dirty="0"/>
              <a:t> </a:t>
            </a:r>
            <a:r>
              <a:rPr lang="en-US" dirty="0" err="1"/>
              <a:t>este</a:t>
            </a:r>
            <a:r>
              <a:rPr lang="en-US" dirty="0"/>
              <a:t> </a:t>
            </a:r>
            <a:r>
              <a:rPr lang="en-US" dirty="0" err="1"/>
              <a:t>concepto</a:t>
            </a:r>
            <a:r>
              <a:rPr lang="en-US" dirty="0"/>
              <a:t> con la </a:t>
            </a:r>
            <a:r>
              <a:rPr lang="en-US" dirty="0" err="1"/>
              <a:t>caracterización</a:t>
            </a:r>
            <a:r>
              <a:rPr lang="en-US" dirty="0"/>
              <a:t> </a:t>
            </a:r>
            <a:r>
              <a:rPr lang="en-US" dirty="0" err="1"/>
              <a:t>que</a:t>
            </a:r>
            <a:r>
              <a:rPr lang="en-US" dirty="0"/>
              <a:t> Durkheim </a:t>
            </a:r>
            <a:r>
              <a:rPr lang="en-US" dirty="0" err="1"/>
              <a:t>hace</a:t>
            </a:r>
            <a:r>
              <a:rPr lang="en-US" dirty="0"/>
              <a:t> de Dios y </a:t>
            </a:r>
            <a:r>
              <a:rPr lang="en-US" dirty="0" err="1"/>
              <a:t>las</a:t>
            </a:r>
            <a:r>
              <a:rPr lang="en-US" dirty="0"/>
              <a:t> </a:t>
            </a:r>
            <a:r>
              <a:rPr lang="en-US" dirty="0" err="1"/>
              <a:t>religiones</a:t>
            </a:r>
            <a:r>
              <a:rPr lang="en-US" dirty="0"/>
              <a:t>, </a:t>
            </a:r>
            <a:r>
              <a:rPr lang="en-US" dirty="0" err="1"/>
              <a:t>que</a:t>
            </a:r>
            <a:r>
              <a:rPr lang="en-US" dirty="0"/>
              <a:t>, </a:t>
            </a:r>
            <a:r>
              <a:rPr lang="en-US" dirty="0" err="1"/>
              <a:t>tal</a:t>
            </a:r>
            <a:r>
              <a:rPr lang="en-US" dirty="0"/>
              <a:t> </a:t>
            </a:r>
            <a:r>
              <a:rPr lang="en-US" dirty="0" err="1"/>
              <a:t>como</a:t>
            </a:r>
            <a:r>
              <a:rPr lang="en-US" dirty="0"/>
              <a:t> </a:t>
            </a:r>
            <a:r>
              <a:rPr lang="en-US" dirty="0" err="1"/>
              <a:t>figura</a:t>
            </a:r>
            <a:r>
              <a:rPr lang="en-US" dirty="0"/>
              <a:t> en Las </a:t>
            </a:r>
            <a:r>
              <a:rPr lang="en-US" dirty="0" err="1"/>
              <a:t>formas</a:t>
            </a:r>
            <a:r>
              <a:rPr lang="en-US" dirty="0"/>
              <a:t> </a:t>
            </a:r>
            <a:r>
              <a:rPr lang="en-US" dirty="0" err="1"/>
              <a:t>elementales</a:t>
            </a:r>
            <a:r>
              <a:rPr lang="en-US" dirty="0"/>
              <a:t> de la </a:t>
            </a:r>
            <a:r>
              <a:rPr lang="en-US" dirty="0" err="1"/>
              <a:t>vida</a:t>
            </a:r>
            <a:r>
              <a:rPr lang="en-US" dirty="0"/>
              <a:t> </a:t>
            </a:r>
            <a:r>
              <a:rPr lang="en-US" dirty="0" err="1"/>
              <a:t>religiosa</a:t>
            </a:r>
            <a:r>
              <a:rPr lang="en-US" dirty="0"/>
              <a:t>, describe a </a:t>
            </a:r>
            <a:r>
              <a:rPr lang="en-US" dirty="0" err="1"/>
              <a:t>las</a:t>
            </a:r>
            <a:r>
              <a:rPr lang="en-US" dirty="0"/>
              <a:t> </a:t>
            </a:r>
            <a:r>
              <a:rPr lang="en-US" dirty="0" err="1"/>
              <a:t>creencias</a:t>
            </a:r>
            <a:r>
              <a:rPr lang="en-US" dirty="0"/>
              <a:t> </a:t>
            </a:r>
            <a:r>
              <a:rPr lang="en-US" dirty="0" err="1"/>
              <a:t>religiosas</a:t>
            </a:r>
            <a:r>
              <a:rPr lang="en-US" dirty="0"/>
              <a:t> </a:t>
            </a:r>
            <a:r>
              <a:rPr lang="en-US" dirty="0" err="1"/>
              <a:t>expresadas</a:t>
            </a:r>
            <a:r>
              <a:rPr lang="en-US" dirty="0"/>
              <a:t> en </a:t>
            </a:r>
            <a:r>
              <a:rPr lang="en-US" dirty="0" err="1"/>
              <a:t>ritos</a:t>
            </a:r>
            <a:r>
              <a:rPr lang="en-US" dirty="0"/>
              <a:t>, </a:t>
            </a:r>
            <a:r>
              <a:rPr lang="en-US" dirty="0" err="1"/>
              <a:t>simbologías</a:t>
            </a:r>
            <a:r>
              <a:rPr lang="en-US" dirty="0"/>
              <a:t>, </a:t>
            </a:r>
            <a:r>
              <a:rPr lang="en-US" dirty="0" err="1"/>
              <a:t>emblemas</a:t>
            </a:r>
            <a:r>
              <a:rPr lang="en-US" dirty="0"/>
              <a:t> o ideas </a:t>
            </a:r>
            <a:r>
              <a:rPr lang="en-US" dirty="0" err="1"/>
              <a:t>abstractas</a:t>
            </a:r>
            <a:r>
              <a:rPr lang="en-US" dirty="0"/>
              <a:t> </a:t>
            </a:r>
            <a:r>
              <a:rPr lang="en-US" dirty="0" err="1"/>
              <a:t>como</a:t>
            </a:r>
            <a:r>
              <a:rPr lang="en-US" dirty="0"/>
              <a:t> </a:t>
            </a:r>
            <a:r>
              <a:rPr lang="en-US" dirty="0" err="1"/>
              <a:t>representaciones</a:t>
            </a:r>
            <a:r>
              <a:rPr lang="en-US" dirty="0"/>
              <a:t> </a:t>
            </a:r>
            <a:r>
              <a:rPr lang="en-US" dirty="0" err="1"/>
              <a:t>elaboradas</a:t>
            </a:r>
            <a:r>
              <a:rPr lang="en-US" dirty="0"/>
              <a:t> </a:t>
            </a:r>
            <a:r>
              <a:rPr lang="en-US" dirty="0" err="1"/>
              <a:t>por</a:t>
            </a:r>
            <a:r>
              <a:rPr lang="en-US" dirty="0"/>
              <a:t> la </a:t>
            </a:r>
            <a:r>
              <a:rPr lang="en-US" dirty="0" err="1"/>
              <a:t>sociedad</a:t>
            </a:r>
            <a:r>
              <a:rPr lang="en-US" dirty="0"/>
              <a:t> para </a:t>
            </a:r>
            <a:r>
              <a:rPr lang="en-US" dirty="0" err="1"/>
              <a:t>afirmar</a:t>
            </a:r>
            <a:r>
              <a:rPr lang="en-US" dirty="0"/>
              <a:t> </a:t>
            </a:r>
            <a:r>
              <a:rPr lang="en-US" dirty="0" err="1"/>
              <a:t>su</a:t>
            </a:r>
            <a:r>
              <a:rPr lang="en-US" dirty="0"/>
              <a:t> </a:t>
            </a:r>
            <a:r>
              <a:rPr lang="en-US" dirty="0" err="1"/>
              <a:t>sentido</a:t>
            </a:r>
            <a:r>
              <a:rPr lang="en-US" dirty="0"/>
              <a:t>, </a:t>
            </a:r>
            <a:r>
              <a:rPr lang="en-US" dirty="0" err="1"/>
              <a:t>su</a:t>
            </a:r>
            <a:r>
              <a:rPr lang="en-US" dirty="0"/>
              <a:t> </a:t>
            </a:r>
            <a:r>
              <a:rPr lang="en-US" dirty="0" err="1"/>
              <a:t>objetivo</a:t>
            </a:r>
            <a:r>
              <a:rPr lang="en-US" dirty="0"/>
              <a:t> </a:t>
            </a:r>
            <a:r>
              <a:rPr lang="en-US" dirty="0" err="1"/>
              <a:t>como</a:t>
            </a:r>
            <a:r>
              <a:rPr lang="en-US" dirty="0"/>
              <a:t> </a:t>
            </a:r>
            <a:r>
              <a:rPr lang="en-US" dirty="0" err="1"/>
              <a:t>tal</a:t>
            </a:r>
            <a:r>
              <a:rPr lang="en-US" dirty="0"/>
              <a:t>. Las </a:t>
            </a:r>
            <a:r>
              <a:rPr lang="en-US" dirty="0" err="1"/>
              <a:t>creencias</a:t>
            </a:r>
            <a:r>
              <a:rPr lang="en-US" dirty="0"/>
              <a:t> se </a:t>
            </a:r>
            <a:r>
              <a:rPr lang="en-US" dirty="0" err="1"/>
              <a:t>evidencian</a:t>
            </a:r>
            <a:r>
              <a:rPr lang="en-US" dirty="0"/>
              <a:t> al padre de la </a:t>
            </a:r>
            <a:r>
              <a:rPr lang="en-US" dirty="0" err="1"/>
              <a:t>sociología</a:t>
            </a:r>
            <a:r>
              <a:rPr lang="en-US" dirty="0"/>
              <a:t> </a:t>
            </a:r>
            <a:r>
              <a:rPr lang="en-US" dirty="0" err="1"/>
              <a:t>clásica</a:t>
            </a:r>
            <a:r>
              <a:rPr lang="en-US" dirty="0"/>
              <a:t> </a:t>
            </a:r>
            <a:r>
              <a:rPr lang="en-US" dirty="0" err="1"/>
              <a:t>como</a:t>
            </a:r>
            <a:r>
              <a:rPr lang="en-US" dirty="0"/>
              <a:t> indispensables para la </a:t>
            </a:r>
            <a:r>
              <a:rPr lang="en-US" dirty="0" err="1"/>
              <a:t>reproducción</a:t>
            </a:r>
            <a:r>
              <a:rPr lang="en-US" dirty="0"/>
              <a:t> de la </a:t>
            </a:r>
            <a:r>
              <a:rPr lang="en-US" dirty="0" err="1"/>
              <a:t>sociedad</a:t>
            </a:r>
            <a:r>
              <a:rPr lang="en-US" dirty="0"/>
              <a:t>, en </a:t>
            </a:r>
            <a:r>
              <a:rPr lang="en-US" dirty="0" err="1"/>
              <a:t>tanto</a:t>
            </a:r>
            <a:r>
              <a:rPr lang="en-US" dirty="0"/>
              <a:t> </a:t>
            </a:r>
            <a:r>
              <a:rPr lang="en-US" dirty="0" err="1"/>
              <a:t>acarrean</a:t>
            </a:r>
            <a:r>
              <a:rPr lang="en-US" dirty="0"/>
              <a:t> </a:t>
            </a:r>
            <a:r>
              <a:rPr lang="en-US" dirty="0" err="1"/>
              <a:t>una</a:t>
            </a:r>
            <a:r>
              <a:rPr lang="en-US" dirty="0"/>
              <a:t> moral (de </a:t>
            </a:r>
            <a:r>
              <a:rPr lang="en-US" dirty="0" err="1"/>
              <a:t>este</a:t>
            </a:r>
            <a:r>
              <a:rPr lang="en-US" dirty="0"/>
              <a:t> </a:t>
            </a:r>
            <a:r>
              <a:rPr lang="en-US" dirty="0" err="1"/>
              <a:t>modo</a:t>
            </a:r>
            <a:r>
              <a:rPr lang="en-US" dirty="0"/>
              <a:t>, al </a:t>
            </a:r>
            <a:r>
              <a:rPr lang="en-US" dirty="0" err="1"/>
              <a:t>hablar</a:t>
            </a:r>
            <a:r>
              <a:rPr lang="en-US" dirty="0"/>
              <a:t> de </a:t>
            </a:r>
            <a:r>
              <a:rPr lang="en-US" dirty="0" err="1"/>
              <a:t>creencias</a:t>
            </a:r>
            <a:r>
              <a:rPr lang="en-US" dirty="0"/>
              <a:t> </a:t>
            </a:r>
            <a:r>
              <a:rPr lang="en-US" dirty="0" err="1"/>
              <a:t>nos</a:t>
            </a:r>
            <a:r>
              <a:rPr lang="en-US" dirty="0"/>
              <a:t> </a:t>
            </a:r>
            <a:r>
              <a:rPr lang="en-US" dirty="0" err="1"/>
              <a:t>encontramos</a:t>
            </a:r>
            <a:r>
              <a:rPr lang="en-US" dirty="0"/>
              <a:t> </a:t>
            </a:r>
            <a:r>
              <a:rPr lang="en-US" dirty="0" err="1"/>
              <a:t>expuestos</a:t>
            </a:r>
            <a:r>
              <a:rPr lang="en-US" dirty="0"/>
              <a:t> al factor </a:t>
            </a:r>
            <a:r>
              <a:rPr lang="en-US" dirty="0" err="1"/>
              <a:t>subjetivista</a:t>
            </a:r>
            <a:r>
              <a:rPr lang="en-US" dirty="0"/>
              <a:t> en el </a:t>
            </a:r>
            <a:r>
              <a:rPr lang="en-US" dirty="0" err="1"/>
              <a:t>pensamiento</a:t>
            </a:r>
            <a:r>
              <a:rPr lang="en-US" dirty="0"/>
              <a:t> de Durkheim, </a:t>
            </a:r>
            <a:r>
              <a:rPr lang="en-US" dirty="0" err="1"/>
              <a:t>ya</a:t>
            </a:r>
            <a:r>
              <a:rPr lang="en-US" dirty="0"/>
              <a:t> </a:t>
            </a:r>
            <a:r>
              <a:rPr lang="en-US" dirty="0" err="1"/>
              <a:t>que</a:t>
            </a:r>
            <a:r>
              <a:rPr lang="en-US" dirty="0"/>
              <a:t> para </a:t>
            </a:r>
            <a:r>
              <a:rPr lang="en-US" dirty="0" err="1"/>
              <a:t>hacer</a:t>
            </a:r>
            <a:r>
              <a:rPr lang="en-US" dirty="0"/>
              <a:t> </a:t>
            </a:r>
            <a:r>
              <a:rPr lang="en-US" dirty="0" err="1"/>
              <a:t>efectivo</a:t>
            </a:r>
            <a:r>
              <a:rPr lang="en-US" dirty="0"/>
              <a:t> el fin de los </a:t>
            </a:r>
            <a:r>
              <a:rPr lang="en-US" dirty="0" err="1"/>
              <a:t>lazos</a:t>
            </a:r>
            <a:r>
              <a:rPr lang="en-US" dirty="0"/>
              <a:t> </a:t>
            </a:r>
            <a:r>
              <a:rPr lang="en-US" dirty="0" err="1"/>
              <a:t>sociales</a:t>
            </a:r>
            <a:r>
              <a:rPr lang="en-US" dirty="0"/>
              <a:t> </a:t>
            </a:r>
            <a:r>
              <a:rPr lang="en-US" dirty="0" err="1"/>
              <a:t>es</a:t>
            </a:r>
            <a:r>
              <a:rPr lang="en-US" dirty="0"/>
              <a:t> </a:t>
            </a:r>
            <a:r>
              <a:rPr lang="en-US" dirty="0" err="1"/>
              <a:t>necesario</a:t>
            </a:r>
            <a:r>
              <a:rPr lang="en-US" dirty="0"/>
              <a:t> </a:t>
            </a:r>
            <a:r>
              <a:rPr lang="en-US" dirty="0" err="1"/>
              <a:t>que</a:t>
            </a:r>
            <a:r>
              <a:rPr lang="en-US" dirty="0"/>
              <a:t> los </a:t>
            </a:r>
            <a:r>
              <a:rPr lang="en-US" dirty="0" err="1"/>
              <a:t>componentes</a:t>
            </a:r>
            <a:r>
              <a:rPr lang="en-US" dirty="0"/>
              <a:t> de la </a:t>
            </a:r>
            <a:r>
              <a:rPr lang="en-US" dirty="0" err="1"/>
              <a:t>sociedad</a:t>
            </a:r>
            <a:r>
              <a:rPr lang="en-US" dirty="0"/>
              <a:t> se </a:t>
            </a:r>
            <a:r>
              <a:rPr lang="en-US" dirty="0" err="1"/>
              <a:t>apropien</a:t>
            </a:r>
            <a:r>
              <a:rPr lang="en-US" dirty="0"/>
              <a:t> de </a:t>
            </a:r>
            <a:r>
              <a:rPr lang="en-US" dirty="0" err="1"/>
              <a:t>las</a:t>
            </a:r>
            <a:r>
              <a:rPr lang="en-US" dirty="0"/>
              <a:t> </a:t>
            </a:r>
            <a:r>
              <a:rPr lang="en-US" dirty="0" err="1"/>
              <a:t>creencias</a:t>
            </a:r>
            <a:r>
              <a:rPr lang="en-US" dirty="0"/>
              <a:t> </a:t>
            </a:r>
            <a:r>
              <a:rPr lang="en-US" dirty="0" err="1"/>
              <a:t>internalizadas</a:t>
            </a:r>
            <a:r>
              <a:rPr lang="en-US" dirty="0"/>
              <a:t> y </a:t>
            </a:r>
            <a:r>
              <a:rPr lang="en-US" dirty="0" err="1"/>
              <a:t>actúen</a:t>
            </a:r>
            <a:r>
              <a:rPr lang="en-US" dirty="0"/>
              <a:t> </a:t>
            </a:r>
            <a:r>
              <a:rPr lang="en-US" dirty="0" err="1"/>
              <a:t>conforme</a:t>
            </a:r>
            <a:r>
              <a:rPr lang="en-US" dirty="0"/>
              <a:t> a </a:t>
            </a:r>
            <a:r>
              <a:rPr lang="en-US" dirty="0" err="1"/>
              <a:t>ellas</a:t>
            </a:r>
            <a:r>
              <a:rPr lang="en-US" dirty="0"/>
              <a:t>).</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err="1"/>
              <a:t>Así</a:t>
            </a:r>
            <a:r>
              <a:rPr lang="en-US" dirty="0"/>
              <a:t>, la idea de Dios </a:t>
            </a:r>
            <a:r>
              <a:rPr lang="en-US" dirty="0" err="1"/>
              <a:t>proviene</a:t>
            </a:r>
            <a:r>
              <a:rPr lang="en-US" dirty="0"/>
              <a:t> del hombre, </a:t>
            </a:r>
            <a:r>
              <a:rPr lang="en-US" dirty="0" err="1"/>
              <a:t>aunque</a:t>
            </a:r>
            <a:r>
              <a:rPr lang="en-US" dirty="0"/>
              <a:t> </a:t>
            </a:r>
            <a:r>
              <a:rPr lang="en-US" dirty="0" err="1"/>
              <a:t>su</a:t>
            </a:r>
            <a:r>
              <a:rPr lang="en-US" dirty="0"/>
              <a:t> </a:t>
            </a:r>
            <a:r>
              <a:rPr lang="en-US" dirty="0" err="1"/>
              <a:t>manifestación</a:t>
            </a:r>
            <a:r>
              <a:rPr lang="en-US" dirty="0"/>
              <a:t> </a:t>
            </a:r>
            <a:r>
              <a:rPr lang="en-US" dirty="0" err="1"/>
              <a:t>como</a:t>
            </a:r>
            <a:r>
              <a:rPr lang="en-US" dirty="0"/>
              <a:t> </a:t>
            </a:r>
            <a:r>
              <a:rPr lang="en-US" dirty="0" err="1"/>
              <a:t>sustancia</a:t>
            </a:r>
            <a:r>
              <a:rPr lang="en-US" dirty="0"/>
              <a:t> sea </a:t>
            </a:r>
            <a:r>
              <a:rPr lang="en-US" dirty="0" err="1"/>
              <a:t>spinoziana</a:t>
            </a:r>
            <a:r>
              <a:rPr lang="en-US" dirty="0"/>
              <a:t> (</a:t>
            </a:r>
            <a:r>
              <a:rPr lang="en-US" dirty="0" err="1"/>
              <a:t>expresa</a:t>
            </a:r>
            <a:r>
              <a:rPr lang="en-US" dirty="0"/>
              <a:t> </a:t>
            </a:r>
            <a:r>
              <a:rPr lang="en-US" dirty="0" err="1"/>
              <a:t>sus</a:t>
            </a:r>
            <a:r>
              <a:rPr lang="en-US" dirty="0"/>
              <a:t> </a:t>
            </a:r>
            <a:r>
              <a:rPr lang="en-US" dirty="0" err="1"/>
              <a:t>atributos</a:t>
            </a:r>
            <a:r>
              <a:rPr lang="en-US" dirty="0"/>
              <a:t> </a:t>
            </a:r>
            <a:r>
              <a:rPr lang="en-US" dirty="0" err="1"/>
              <a:t>pero</a:t>
            </a:r>
            <a:r>
              <a:rPr lang="en-US" dirty="0"/>
              <a:t> no </a:t>
            </a:r>
            <a:r>
              <a:rPr lang="en-US" dirty="0" err="1"/>
              <a:t>crea</a:t>
            </a:r>
            <a:r>
              <a:rPr lang="en-US" dirty="0"/>
              <a:t>).</a:t>
            </a:r>
            <a:endParaRPr dirty="0"/>
          </a:p>
        </p:txBody>
      </p:sp>
      <p:sp>
        <p:nvSpPr>
          <p:cNvPr id="126" name="Shape 126"/>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0496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82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9" name="Shape 1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40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69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3965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199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010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609600" y="1600201"/>
            <a:ext cx="10972800" cy="4525963"/>
          </a:xfrm>
        </p:spPr>
        <p:txBody>
          <a:bodyPr/>
          <a:lstStyle/>
          <a:p>
            <a:endParaRPr lang="es-ES"/>
          </a:p>
        </p:txBody>
      </p:sp>
      <p:sp>
        <p:nvSpPr>
          <p:cNvPr id="4" name="3 Marcador de fecha"/>
          <p:cNvSpPr>
            <a:spLocks noGrp="1"/>
          </p:cNvSpPr>
          <p:nvPr>
            <p:ph type="dt" sz="half" idx="10"/>
          </p:nvPr>
        </p:nvSpPr>
        <p:spPr>
          <a:xfrm>
            <a:off x="609600" y="6245225"/>
            <a:ext cx="2844800" cy="476250"/>
          </a:xfrm>
        </p:spPr>
        <p:txBody>
          <a:bodyPr/>
          <a:lstStyle>
            <a:lvl1pPr>
              <a:defRPr/>
            </a:lvl1pPr>
          </a:lstStyle>
          <a:p>
            <a:endParaRPr lang="es-ES">
              <a:solidFill>
                <a:prstClr val="black">
                  <a:tint val="75000"/>
                </a:prstClr>
              </a:solidFill>
            </a:endParaRPr>
          </a:p>
        </p:txBody>
      </p:sp>
      <p:sp>
        <p:nvSpPr>
          <p:cNvPr id="5" name="4 Marcador de pie de página"/>
          <p:cNvSpPr>
            <a:spLocks noGrp="1"/>
          </p:cNvSpPr>
          <p:nvPr>
            <p:ph type="ftr" sz="quarter" idx="11"/>
          </p:nvPr>
        </p:nvSpPr>
        <p:spPr>
          <a:xfrm>
            <a:off x="4165600" y="6245225"/>
            <a:ext cx="3860800" cy="476250"/>
          </a:xfrm>
        </p:spPr>
        <p:txBody>
          <a:bodyPr/>
          <a:lstStyle>
            <a:lvl1pPr>
              <a:defRPr/>
            </a:lvl1p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a:xfrm>
            <a:off x="8737600" y="6245225"/>
            <a:ext cx="2844800" cy="476250"/>
          </a:xfrm>
        </p:spPr>
        <p:txBody>
          <a:bodyPr/>
          <a:lstStyle>
            <a:lvl1pPr>
              <a:defRPr/>
            </a:lvl1pPr>
          </a:lstStyle>
          <a:p>
            <a:fld id="{37032F65-0C20-45FC-BD19-43F3D71464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3304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57885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239835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008215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422945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168362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28842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52983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70277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747121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96377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464025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77504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0324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4056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7676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771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6560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0408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824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10/04/2024</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36490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10/04/2024</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12256529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hyperlink" Target="https://elordenmundial.com/mapas/origen-del-judaismo/" TargetMode="External"/><Relationship Id="rId3" Type="http://schemas.openxmlformats.org/officeDocument/2006/relationships/hyperlink" Target="https://elordenmundial.com/mapas-y-graficos/cristianismo-en-el-mundo/" TargetMode="External"/><Relationship Id="rId7" Type="http://schemas.openxmlformats.org/officeDocument/2006/relationships/hyperlink" Target="https://www.pewforum.org/2012/12/18/global-religious-landscape-j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elordenmundial.com/mapas/nacimiento-budismo/" TargetMode="External"/><Relationship Id="rId4" Type="http://schemas.openxmlformats.org/officeDocument/2006/relationships/hyperlink" Target="https://elordenmundial.com/mapas-y-graficos/islam-en-el-mundo/" TargetMode="External"/><Relationship Id="rId9" Type="http://schemas.openxmlformats.org/officeDocument/2006/relationships/hyperlink" Target="https://www.pewforum.org/2012/12/18/global-religious-landscape-exe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hyperlink" Target="http://es.wikipedia.org/wiki/Lat%C3%AD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BE028DE-D767-4ACE-A305-C5835EB0DBB0}"/>
              </a:ext>
            </a:extLst>
          </p:cNvPr>
          <p:cNvSpPr>
            <a:spLocks noGrp="1"/>
          </p:cNvSpPr>
          <p:nvPr>
            <p:ph type="title"/>
          </p:nvPr>
        </p:nvSpPr>
        <p:spPr>
          <a:xfrm>
            <a:off x="1076632" y="1179871"/>
            <a:ext cx="9763433" cy="2403987"/>
          </a:xfr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nSpc>
                <a:spcPct val="115000"/>
              </a:lnSpc>
            </a:pPr>
            <a:r>
              <a:rPr lang="es-ES" sz="3600" b="1" dirty="0">
                <a:latin typeface="Arial" panose="020B0604020202020204" pitchFamily="34" charset="0"/>
                <a:ea typeface="Times New Roman" panose="02020603050405020304" pitchFamily="18" charset="0"/>
                <a:cs typeface="Arial" panose="020B0604020202020204" pitchFamily="34" charset="0"/>
              </a:rPr>
              <a:t/>
            </a:r>
            <a:br>
              <a:rPr lang="es-ES" sz="3600" b="1" dirty="0">
                <a:latin typeface="Arial" panose="020B0604020202020204" pitchFamily="34" charset="0"/>
                <a:ea typeface="Times New Roman" panose="02020603050405020304" pitchFamily="18" charset="0"/>
                <a:cs typeface="Arial" panose="020B0604020202020204" pitchFamily="34" charset="0"/>
              </a:rPr>
            </a:br>
            <a:r>
              <a:rPr lang="es-ES" sz="3600" b="1" dirty="0">
                <a:latin typeface="Arial" panose="020B0604020202020204" pitchFamily="34" charset="0"/>
                <a:ea typeface="Times New Roman" panose="02020603050405020304" pitchFamily="18" charset="0"/>
                <a:cs typeface="Arial" panose="020B0604020202020204" pitchFamily="34" charset="0"/>
              </a:rPr>
              <a:t>Diplomado </a:t>
            </a:r>
            <a:r>
              <a:rPr lang="es-CU" sz="3600" b="1" dirty="0">
                <a:latin typeface="Arial" panose="020B0604020202020204" pitchFamily="34" charset="0"/>
                <a:ea typeface="Arial" panose="020B0604020202020204" pitchFamily="34" charset="0"/>
                <a:cs typeface="Arial" panose="020B0604020202020204" pitchFamily="34" charset="0"/>
              </a:rPr>
              <a:t>Temas de cultura general integral para docentes de las Ciencias Médicas</a:t>
            </a:r>
            <a:br>
              <a:rPr lang="es-CU" sz="3600" b="1" dirty="0">
                <a:latin typeface="Arial" panose="020B0604020202020204" pitchFamily="34" charset="0"/>
                <a:ea typeface="Arial" panose="020B0604020202020204" pitchFamily="34" charset="0"/>
                <a:cs typeface="Arial" panose="020B0604020202020204" pitchFamily="34" charset="0"/>
              </a:rPr>
            </a:br>
            <a:endParaRPr lang="es-ES" sz="3600" dirty="0">
              <a:latin typeface="Arial" panose="020B0604020202020204" pitchFamily="34" charset="0"/>
              <a:ea typeface="Calibri" panose="020F0502020204030204" pitchFamily="34" charset="0"/>
              <a:cs typeface="Arial" panose="020B0604020202020204" pitchFamily="34" charset="0"/>
            </a:endParaRPr>
          </a:p>
        </p:txBody>
      </p:sp>
      <p:sp>
        <p:nvSpPr>
          <p:cNvPr id="4" name="CuadroTexto 3">
            <a:extLst>
              <a:ext uri="{FF2B5EF4-FFF2-40B4-BE49-F238E27FC236}">
                <a16:creationId xmlns="" xmlns:a16="http://schemas.microsoft.com/office/drawing/2014/main" id="{35E95F3E-3E7C-45C5-834F-5851B2355355}"/>
              </a:ext>
            </a:extLst>
          </p:cNvPr>
          <p:cNvSpPr txBox="1"/>
          <p:nvPr/>
        </p:nvSpPr>
        <p:spPr>
          <a:xfrm>
            <a:off x="4778477" y="3760530"/>
            <a:ext cx="5368412" cy="584775"/>
          </a:xfrm>
          <a:prstGeom prst="rect">
            <a:avLst/>
          </a:prstGeom>
          <a:solidFill>
            <a:schemeClr val="bg1">
              <a:lumMod val="85000"/>
            </a:schemeClr>
          </a:solidFill>
        </p:spPr>
        <p:txBody>
          <a:bodyPr wrap="square">
            <a:spAutoFit/>
          </a:bodyPr>
          <a:lstStyle/>
          <a:p>
            <a:r>
              <a:rPr lang="es-CU" sz="3200" b="1" dirty="0">
                <a:latin typeface="Arial" panose="020B0604020202020204" pitchFamily="34" charset="0"/>
                <a:ea typeface="Arial" panose="020B0604020202020204" pitchFamily="34" charset="0"/>
                <a:cs typeface="Arial" panose="020B0604020202020204" pitchFamily="34" charset="0"/>
              </a:rPr>
              <a:t>Tema :Cultura religiosa </a:t>
            </a:r>
            <a:endParaRPr lang="es-C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741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3243262" y="5594350"/>
            <a:ext cx="2552700" cy="10080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68" name="Shape 168"/>
          <p:cNvSpPr/>
          <p:nvPr/>
        </p:nvSpPr>
        <p:spPr>
          <a:xfrm>
            <a:off x="6529387" y="3687762"/>
            <a:ext cx="3605100" cy="7842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69" name="Shape 169"/>
          <p:cNvSpPr/>
          <p:nvPr/>
        </p:nvSpPr>
        <p:spPr>
          <a:xfrm>
            <a:off x="8077200" y="812800"/>
            <a:ext cx="2484300" cy="8238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70" name="Shape 170"/>
          <p:cNvSpPr/>
          <p:nvPr/>
        </p:nvSpPr>
        <p:spPr>
          <a:xfrm>
            <a:off x="2136775" y="2316162"/>
            <a:ext cx="2368500" cy="10050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pic>
        <p:nvPicPr>
          <p:cNvPr id="171" name="Shape 171"/>
          <p:cNvPicPr preferRelativeResize="0"/>
          <p:nvPr/>
        </p:nvPicPr>
        <p:blipFill rotWithShape="1">
          <a:blip r:embed="rId3">
            <a:alphaModFix/>
          </a:blip>
          <a:srcRect t="48359" r="73414" b="25392"/>
          <a:stretch/>
        </p:blipFill>
        <p:spPr>
          <a:xfrm>
            <a:off x="5519738" y="85726"/>
            <a:ext cx="2811463" cy="298291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2" name="Shape 172"/>
          <p:cNvPicPr preferRelativeResize="0"/>
          <p:nvPr/>
        </p:nvPicPr>
        <p:blipFill rotWithShape="1">
          <a:blip r:embed="rId4">
            <a:alphaModFix/>
          </a:blip>
          <a:srcRect l="45574" r="25308"/>
          <a:stretch/>
        </p:blipFill>
        <p:spPr>
          <a:xfrm>
            <a:off x="7961313" y="4471988"/>
            <a:ext cx="2674937" cy="22701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3" name="Shape 173"/>
          <p:cNvPicPr preferRelativeResize="0"/>
          <p:nvPr/>
        </p:nvPicPr>
        <p:blipFill rotWithShape="1">
          <a:blip r:embed="rId4">
            <a:alphaModFix/>
          </a:blip>
          <a:srcRect l="75719"/>
          <a:stretch/>
        </p:blipFill>
        <p:spPr>
          <a:xfrm>
            <a:off x="1271589" y="3994150"/>
            <a:ext cx="2663825" cy="28178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4" name="Shape 174"/>
          <p:cNvPicPr preferRelativeResize="0"/>
          <p:nvPr/>
        </p:nvPicPr>
        <p:blipFill rotWithShape="1">
          <a:blip r:embed="rId4">
            <a:alphaModFix/>
          </a:blip>
          <a:srcRect l="24951" r="52259"/>
          <a:stretch/>
        </p:blipFill>
        <p:spPr>
          <a:xfrm>
            <a:off x="1704976" y="-149225"/>
            <a:ext cx="3352801" cy="25384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5" name="Shape 175"/>
          <p:cNvSpPr txBox="1"/>
          <p:nvPr/>
        </p:nvSpPr>
        <p:spPr>
          <a:xfrm>
            <a:off x="8131175" y="841375"/>
            <a:ext cx="2376600" cy="708000"/>
          </a:xfrm>
          <a:prstGeom prst="rect">
            <a:avLst/>
          </a:prstGeom>
          <a:noFill/>
          <a:ln>
            <a:noFill/>
          </a:ln>
        </p:spPr>
        <p:txBody>
          <a:bodyPr spcFirstLastPara="1" wrap="square" lIns="91425" tIns="45700" rIns="91425" bIns="45700" anchor="t" anchorCtr="0">
            <a:spAutoFit/>
          </a:bodyPr>
          <a:lstStyle/>
          <a:p>
            <a:pPr>
              <a:buClr>
                <a:prstClr val="white"/>
              </a:buClr>
              <a:buSzPts val="4000"/>
            </a:pPr>
            <a:r>
              <a:rPr lang="en-US" sz="4000" b="1" kern="0">
                <a:solidFill>
                  <a:prstClr val="white"/>
                </a:solidFill>
                <a:latin typeface="Arial"/>
                <a:ea typeface="Arial"/>
                <a:cs typeface="Arial"/>
                <a:sym typeface="Arial"/>
              </a:rPr>
              <a:t>Budismo</a:t>
            </a:r>
            <a:endParaRPr sz="1400" kern="0">
              <a:solidFill>
                <a:srgbClr val="000000"/>
              </a:solidFill>
              <a:latin typeface="Arial"/>
              <a:cs typeface="Arial"/>
              <a:sym typeface="Arial"/>
            </a:endParaRPr>
          </a:p>
        </p:txBody>
      </p:sp>
      <p:sp>
        <p:nvSpPr>
          <p:cNvPr id="176" name="Shape 176"/>
          <p:cNvSpPr txBox="1"/>
          <p:nvPr/>
        </p:nvSpPr>
        <p:spPr>
          <a:xfrm>
            <a:off x="2270125" y="2409825"/>
            <a:ext cx="2216100" cy="708000"/>
          </a:xfrm>
          <a:prstGeom prst="rect">
            <a:avLst/>
          </a:prstGeom>
          <a:noFill/>
          <a:ln>
            <a:noFill/>
          </a:ln>
        </p:spPr>
        <p:txBody>
          <a:bodyPr spcFirstLastPara="1" wrap="square" lIns="91425" tIns="45700" rIns="91425" bIns="45700" anchor="t" anchorCtr="0">
            <a:spAutoFit/>
          </a:bodyPr>
          <a:lstStyle/>
          <a:p>
            <a:pPr>
              <a:buClr>
                <a:prstClr val="black"/>
              </a:buClr>
              <a:buSzPts val="1800"/>
            </a:pPr>
            <a:r>
              <a:rPr lang="en-US" kern="0">
                <a:solidFill>
                  <a:prstClr val="black"/>
                </a:solidFill>
                <a:latin typeface="Arial"/>
                <a:ea typeface="Arial"/>
                <a:cs typeface="Arial"/>
                <a:sym typeface="Arial"/>
              </a:rPr>
              <a:t> </a:t>
            </a:r>
            <a:r>
              <a:rPr lang="en-US" sz="4000" b="1" kern="0">
                <a:solidFill>
                  <a:prstClr val="white"/>
                </a:solidFill>
                <a:latin typeface="Arial"/>
                <a:ea typeface="Arial"/>
                <a:cs typeface="Arial"/>
                <a:sym typeface="Arial"/>
              </a:rPr>
              <a:t>Sijismo </a:t>
            </a:r>
            <a:endParaRPr sz="1400" kern="0">
              <a:solidFill>
                <a:srgbClr val="000000"/>
              </a:solidFill>
              <a:latin typeface="Arial"/>
              <a:cs typeface="Arial"/>
              <a:sym typeface="Arial"/>
            </a:endParaRPr>
          </a:p>
        </p:txBody>
      </p:sp>
      <p:sp>
        <p:nvSpPr>
          <p:cNvPr id="177" name="Shape 177"/>
          <p:cNvSpPr txBox="1"/>
          <p:nvPr/>
        </p:nvSpPr>
        <p:spPr>
          <a:xfrm>
            <a:off x="6534150" y="3765550"/>
            <a:ext cx="3605100" cy="706500"/>
          </a:xfrm>
          <a:prstGeom prst="rect">
            <a:avLst/>
          </a:prstGeom>
          <a:noFill/>
          <a:ln>
            <a:noFill/>
          </a:ln>
        </p:spPr>
        <p:txBody>
          <a:bodyPr spcFirstLastPara="1" wrap="square" lIns="91425" tIns="45700" rIns="91425" bIns="45700" anchor="t" anchorCtr="0">
            <a:spAutoFit/>
          </a:bodyPr>
          <a:lstStyle/>
          <a:p>
            <a:pPr>
              <a:buClr>
                <a:prstClr val="white"/>
              </a:buClr>
              <a:buSzPts val="4000"/>
            </a:pPr>
            <a:r>
              <a:rPr lang="en-US" sz="4000" b="1" kern="0" dirty="0" err="1">
                <a:solidFill>
                  <a:prstClr val="white"/>
                </a:solidFill>
                <a:latin typeface="Arial"/>
                <a:ea typeface="Arial"/>
                <a:cs typeface="Arial"/>
                <a:sym typeface="Arial"/>
              </a:rPr>
              <a:t>Brahmanismo</a:t>
            </a:r>
            <a:endParaRPr sz="1400" kern="0" dirty="0">
              <a:solidFill>
                <a:srgbClr val="000000"/>
              </a:solidFill>
              <a:latin typeface="Arial"/>
              <a:cs typeface="Arial"/>
              <a:sym typeface="Arial"/>
            </a:endParaRPr>
          </a:p>
        </p:txBody>
      </p:sp>
      <p:sp>
        <p:nvSpPr>
          <p:cNvPr id="178" name="Shape 178"/>
          <p:cNvSpPr txBox="1"/>
          <p:nvPr/>
        </p:nvSpPr>
        <p:spPr>
          <a:xfrm>
            <a:off x="3321050" y="5745162"/>
            <a:ext cx="2408100" cy="708000"/>
          </a:xfrm>
          <a:prstGeom prst="rect">
            <a:avLst/>
          </a:prstGeom>
          <a:noFill/>
          <a:ln>
            <a:noFill/>
          </a:ln>
        </p:spPr>
        <p:txBody>
          <a:bodyPr spcFirstLastPara="1" wrap="square" lIns="91425" tIns="45700" rIns="91425" bIns="45700" anchor="t" anchorCtr="0">
            <a:spAutoFit/>
          </a:bodyPr>
          <a:lstStyle/>
          <a:p>
            <a:pPr>
              <a:buClr>
                <a:prstClr val="white"/>
              </a:buClr>
              <a:buSzPts val="4000"/>
            </a:pPr>
            <a:r>
              <a:rPr lang="en-US" sz="4000" b="1" kern="0">
                <a:solidFill>
                  <a:prstClr val="white"/>
                </a:solidFill>
                <a:latin typeface="Arial"/>
                <a:ea typeface="Arial"/>
                <a:cs typeface="Arial"/>
                <a:sym typeface="Arial"/>
              </a:rPr>
              <a:t>Jainismo</a:t>
            </a:r>
            <a:endParaRPr sz="1400" kern="0">
              <a:solidFill>
                <a:srgbClr val="000000"/>
              </a:solidFill>
              <a:latin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p:nvPr/>
        </p:nvSpPr>
        <p:spPr>
          <a:xfrm>
            <a:off x="1774825" y="5876925"/>
            <a:ext cx="5173800" cy="8652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84" name="Shape 184"/>
          <p:cNvSpPr/>
          <p:nvPr/>
        </p:nvSpPr>
        <p:spPr>
          <a:xfrm>
            <a:off x="7070725" y="4530725"/>
            <a:ext cx="2971800" cy="7857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85" name="Shape 185"/>
          <p:cNvSpPr/>
          <p:nvPr/>
        </p:nvSpPr>
        <p:spPr>
          <a:xfrm>
            <a:off x="7753350" y="865187"/>
            <a:ext cx="2735400" cy="8430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86" name="Shape 186"/>
          <p:cNvSpPr/>
          <p:nvPr/>
        </p:nvSpPr>
        <p:spPr>
          <a:xfrm>
            <a:off x="2063750" y="1970087"/>
            <a:ext cx="1901700" cy="8826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pic>
        <p:nvPicPr>
          <p:cNvPr id="187" name="Shape 187"/>
          <p:cNvPicPr preferRelativeResize="0"/>
          <p:nvPr/>
        </p:nvPicPr>
        <p:blipFill rotWithShape="1">
          <a:blip r:embed="rId3">
            <a:alphaModFix/>
          </a:blip>
          <a:srcRect l="73852" t="74605"/>
          <a:stretch/>
        </p:blipFill>
        <p:spPr>
          <a:xfrm>
            <a:off x="2770188" y="3395663"/>
            <a:ext cx="2389187" cy="234791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8" name="Shape 188"/>
          <p:cNvPicPr preferRelativeResize="0"/>
          <p:nvPr/>
        </p:nvPicPr>
        <p:blipFill rotWithShape="1">
          <a:blip r:embed="rId4">
            <a:alphaModFix/>
          </a:blip>
          <a:srcRect l="47720" r="24458"/>
          <a:stretch/>
        </p:blipFill>
        <p:spPr>
          <a:xfrm>
            <a:off x="7531101" y="2324101"/>
            <a:ext cx="2381249" cy="22447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9" name="Shape 189"/>
          <p:cNvPicPr preferRelativeResize="0"/>
          <p:nvPr/>
        </p:nvPicPr>
        <p:blipFill rotWithShape="1">
          <a:blip r:embed="rId4">
            <a:alphaModFix/>
          </a:blip>
          <a:srcRect l="22305" r="52402"/>
          <a:stretch/>
        </p:blipFill>
        <p:spPr>
          <a:xfrm>
            <a:off x="1566862" y="-28575"/>
            <a:ext cx="2819400" cy="2184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0" name="Shape 190"/>
          <p:cNvPicPr preferRelativeResize="0"/>
          <p:nvPr/>
        </p:nvPicPr>
        <p:blipFill rotWithShape="1">
          <a:blip r:embed="rId4">
            <a:alphaModFix/>
          </a:blip>
          <a:srcRect r="77236"/>
          <a:stretch/>
        </p:blipFill>
        <p:spPr>
          <a:xfrm>
            <a:off x="5448301" y="1"/>
            <a:ext cx="2305049" cy="242093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1" name="Shape 191"/>
          <p:cNvSpPr txBox="1"/>
          <p:nvPr/>
        </p:nvSpPr>
        <p:spPr>
          <a:xfrm>
            <a:off x="7753350" y="873125"/>
            <a:ext cx="4572000" cy="708000"/>
          </a:xfrm>
          <a:prstGeom prst="rect">
            <a:avLst/>
          </a:prstGeom>
          <a:noFill/>
          <a:ln>
            <a:noFill/>
          </a:ln>
        </p:spPr>
        <p:txBody>
          <a:bodyPr spcFirstLastPara="1" wrap="square" lIns="91425" tIns="45700" rIns="91425" bIns="45700" anchor="t" anchorCtr="0">
            <a:spAutoFit/>
          </a:bodyPr>
          <a:lstStyle/>
          <a:p>
            <a:pPr>
              <a:buClr>
                <a:prstClr val="white"/>
              </a:buClr>
              <a:buSzPts val="4000"/>
            </a:pPr>
            <a:r>
              <a:rPr lang="en-US" sz="4000" b="1" kern="0">
                <a:solidFill>
                  <a:prstClr val="white"/>
                </a:solidFill>
                <a:latin typeface="Arial"/>
                <a:ea typeface="Arial"/>
                <a:cs typeface="Arial"/>
                <a:sym typeface="Arial"/>
              </a:rPr>
              <a:t>Ayyavazhi </a:t>
            </a:r>
            <a:endParaRPr sz="1400" kern="0">
              <a:solidFill>
                <a:srgbClr val="000000"/>
              </a:solidFill>
              <a:latin typeface="Arial"/>
              <a:cs typeface="Arial"/>
              <a:sym typeface="Arial"/>
            </a:endParaRPr>
          </a:p>
        </p:txBody>
      </p:sp>
      <p:sp>
        <p:nvSpPr>
          <p:cNvPr id="192" name="Shape 192"/>
          <p:cNvSpPr txBox="1"/>
          <p:nvPr/>
        </p:nvSpPr>
        <p:spPr>
          <a:xfrm>
            <a:off x="1774825" y="5876925"/>
            <a:ext cx="5173800" cy="708000"/>
          </a:xfrm>
          <a:prstGeom prst="rect">
            <a:avLst/>
          </a:prstGeom>
          <a:noFill/>
          <a:ln>
            <a:noFill/>
          </a:ln>
        </p:spPr>
        <p:txBody>
          <a:bodyPr spcFirstLastPara="1" wrap="square" lIns="91425" tIns="45700" rIns="91425" bIns="45700" anchor="t" anchorCtr="0">
            <a:spAutoFit/>
          </a:bodyPr>
          <a:lstStyle/>
          <a:p>
            <a:pPr>
              <a:buClr>
                <a:prstClr val="white"/>
              </a:buClr>
              <a:buSzPts val="4000"/>
            </a:pPr>
            <a:r>
              <a:rPr lang="en-US" sz="4000" b="1" kern="0">
                <a:solidFill>
                  <a:prstClr val="white"/>
                </a:solidFill>
                <a:latin typeface="Arial"/>
                <a:ea typeface="Arial"/>
                <a:cs typeface="Arial"/>
                <a:sym typeface="Arial"/>
              </a:rPr>
              <a:t>Iglesia nativa polaca</a:t>
            </a:r>
            <a:endParaRPr sz="1400" kern="0">
              <a:solidFill>
                <a:srgbClr val="000000"/>
              </a:solidFill>
              <a:latin typeface="Arial"/>
              <a:cs typeface="Arial"/>
              <a:sym typeface="Arial"/>
            </a:endParaRPr>
          </a:p>
        </p:txBody>
      </p:sp>
      <p:sp>
        <p:nvSpPr>
          <p:cNvPr id="193" name="Shape 193"/>
          <p:cNvSpPr txBox="1"/>
          <p:nvPr/>
        </p:nvSpPr>
        <p:spPr>
          <a:xfrm>
            <a:off x="7069137" y="4568825"/>
            <a:ext cx="3025800" cy="708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buClr>
                <a:prstClr val="white"/>
              </a:buClr>
              <a:buSzPts val="4000"/>
            </a:pPr>
            <a:r>
              <a:rPr lang="en-US" sz="4000" b="1" kern="0" dirty="0" err="1">
                <a:solidFill>
                  <a:prstClr val="white"/>
                </a:solidFill>
                <a:latin typeface="Arial"/>
                <a:ea typeface="Arial"/>
                <a:cs typeface="Arial"/>
                <a:sym typeface="Arial"/>
              </a:rPr>
              <a:t>Templarios</a:t>
            </a:r>
            <a:r>
              <a:rPr lang="en-US" sz="4000" b="1" kern="0" dirty="0">
                <a:solidFill>
                  <a:prstClr val="black"/>
                </a:solidFill>
                <a:latin typeface="Arial"/>
                <a:ea typeface="Arial"/>
                <a:cs typeface="Arial"/>
                <a:sym typeface="Arial"/>
              </a:rPr>
              <a:t> </a:t>
            </a:r>
            <a:endParaRPr sz="1400" kern="0" dirty="0">
              <a:solidFill>
                <a:srgbClr val="000000"/>
              </a:solidFill>
              <a:latin typeface="Arial"/>
              <a:cs typeface="Arial"/>
              <a:sym typeface="Arial"/>
            </a:endParaRPr>
          </a:p>
        </p:txBody>
      </p:sp>
      <p:sp>
        <p:nvSpPr>
          <p:cNvPr id="194" name="Shape 194"/>
          <p:cNvSpPr txBox="1"/>
          <p:nvPr/>
        </p:nvSpPr>
        <p:spPr>
          <a:xfrm>
            <a:off x="2144712" y="2066925"/>
            <a:ext cx="1663800" cy="708000"/>
          </a:xfrm>
          <a:prstGeom prst="rect">
            <a:avLst/>
          </a:prstGeom>
          <a:noFill/>
          <a:ln>
            <a:noFill/>
          </a:ln>
        </p:spPr>
        <p:txBody>
          <a:bodyPr spcFirstLastPara="1" wrap="square" lIns="91425" tIns="45700" rIns="91425" bIns="45700" anchor="t" anchorCtr="0">
            <a:spAutoFit/>
          </a:bodyPr>
          <a:lstStyle/>
          <a:p>
            <a:pPr>
              <a:buClr>
                <a:prstClr val="white"/>
              </a:buClr>
              <a:buSzPts val="4000"/>
            </a:pPr>
            <a:r>
              <a:rPr lang="en-US" sz="4000" b="1" kern="0">
                <a:solidFill>
                  <a:prstClr val="white"/>
                </a:solidFill>
                <a:latin typeface="Arial"/>
                <a:ea typeface="Arial"/>
                <a:cs typeface="Arial"/>
                <a:sym typeface="Arial"/>
              </a:rPr>
              <a:t>Wicca</a:t>
            </a:r>
            <a:endParaRPr sz="1400" kern="0">
              <a:solidFill>
                <a:srgbClr val="000000"/>
              </a:solidFill>
              <a:latin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564126" y="2584704"/>
            <a:ext cx="4572000" cy="12003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lgn="ctr">
              <a:buClr>
                <a:prstClr val="black"/>
              </a:buClr>
              <a:buSzPts val="2400"/>
            </a:pPr>
            <a:r>
              <a:rPr lang="en-US" sz="2400" b="1" kern="0" dirty="0" err="1">
                <a:solidFill>
                  <a:prstClr val="black"/>
                </a:solidFill>
                <a:latin typeface="Arial"/>
                <a:ea typeface="Arial"/>
                <a:cs typeface="Arial"/>
                <a:sym typeface="Arial"/>
              </a:rPr>
              <a:t>Fenómeno</a:t>
            </a:r>
            <a:r>
              <a:rPr lang="en-US" sz="2400" b="1" kern="0" dirty="0">
                <a:solidFill>
                  <a:prstClr val="black"/>
                </a:solidFill>
                <a:latin typeface="Arial"/>
                <a:ea typeface="Arial"/>
                <a:cs typeface="Arial"/>
                <a:sym typeface="Arial"/>
              </a:rPr>
              <a:t> social </a:t>
            </a:r>
            <a:r>
              <a:rPr lang="en-US" sz="2400" b="1" kern="0" dirty="0" err="1">
                <a:solidFill>
                  <a:prstClr val="black"/>
                </a:solidFill>
                <a:latin typeface="Arial"/>
                <a:ea typeface="Arial"/>
                <a:cs typeface="Arial"/>
                <a:sym typeface="Arial"/>
              </a:rPr>
              <a:t>complejo</a:t>
            </a:r>
            <a:r>
              <a:rPr lang="en-US" sz="2400" b="1" kern="0" dirty="0">
                <a:solidFill>
                  <a:prstClr val="black"/>
                </a:solidFill>
                <a:latin typeface="Arial"/>
                <a:ea typeface="Arial"/>
                <a:cs typeface="Arial"/>
                <a:sym typeface="Arial"/>
              </a:rPr>
              <a:t> y de </a:t>
            </a:r>
            <a:r>
              <a:rPr lang="en-US" sz="2400" b="1" kern="0" dirty="0" err="1">
                <a:solidFill>
                  <a:prstClr val="black"/>
                </a:solidFill>
                <a:latin typeface="Arial"/>
                <a:ea typeface="Arial"/>
                <a:cs typeface="Arial"/>
                <a:sym typeface="Arial"/>
              </a:rPr>
              <a:t>características</a:t>
            </a:r>
            <a:r>
              <a:rPr lang="en-US" sz="2400" b="1" kern="0" dirty="0">
                <a:solidFill>
                  <a:prstClr val="black"/>
                </a:solidFill>
                <a:latin typeface="Arial"/>
                <a:ea typeface="Arial"/>
                <a:cs typeface="Arial"/>
                <a:sym typeface="Arial"/>
              </a:rPr>
              <a:t> </a:t>
            </a:r>
            <a:r>
              <a:rPr lang="en-US" sz="2400" b="1" kern="0" dirty="0" err="1">
                <a:solidFill>
                  <a:prstClr val="black"/>
                </a:solidFill>
                <a:latin typeface="Arial"/>
                <a:ea typeface="Arial"/>
                <a:cs typeface="Arial"/>
                <a:sym typeface="Arial"/>
              </a:rPr>
              <a:t>heterogéneas</a:t>
            </a:r>
            <a:endParaRPr sz="1400" kern="0" dirty="0">
              <a:solidFill>
                <a:srgbClr val="000000"/>
              </a:solidFill>
              <a:latin typeface="Arial"/>
              <a:cs typeface="Arial"/>
              <a:sym typeface="Arial"/>
            </a:endParaRPr>
          </a:p>
        </p:txBody>
      </p:sp>
      <p:sp>
        <p:nvSpPr>
          <p:cNvPr id="241" name="Shape 241"/>
          <p:cNvSpPr txBox="1"/>
          <p:nvPr/>
        </p:nvSpPr>
        <p:spPr>
          <a:xfrm>
            <a:off x="5949181" y="1803400"/>
            <a:ext cx="3065400" cy="8319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lgn="ctr">
              <a:buClr>
                <a:prstClr val="black"/>
              </a:buClr>
              <a:buSzPts val="2400"/>
            </a:pPr>
            <a:r>
              <a:rPr lang="en-US" sz="2400" b="1" kern="0" dirty="0">
                <a:solidFill>
                  <a:prstClr val="black"/>
                </a:solidFill>
                <a:latin typeface="Arial"/>
                <a:ea typeface="Arial"/>
                <a:cs typeface="Arial"/>
                <a:sym typeface="Arial"/>
              </a:rPr>
              <a:t>Tienen un </a:t>
            </a:r>
            <a:r>
              <a:rPr lang="en-US" sz="2400" b="1" kern="0" dirty="0" err="1">
                <a:solidFill>
                  <a:prstClr val="black"/>
                </a:solidFill>
                <a:latin typeface="Arial"/>
                <a:ea typeface="Arial"/>
                <a:cs typeface="Arial"/>
                <a:sym typeface="Arial"/>
              </a:rPr>
              <a:t>elemento</a:t>
            </a:r>
            <a:endParaRPr sz="1400" kern="0" dirty="0">
              <a:solidFill>
                <a:srgbClr val="000000"/>
              </a:solidFill>
              <a:latin typeface="Arial"/>
              <a:cs typeface="Arial"/>
              <a:sym typeface="Arial"/>
            </a:endParaRPr>
          </a:p>
          <a:p>
            <a:pPr algn="ctr">
              <a:buClr>
                <a:prstClr val="black"/>
              </a:buClr>
              <a:buSzPts val="2400"/>
            </a:pPr>
            <a:r>
              <a:rPr lang="en-US" sz="2400" b="1" kern="0" dirty="0">
                <a:solidFill>
                  <a:prstClr val="black"/>
                </a:solidFill>
                <a:latin typeface="Arial"/>
                <a:ea typeface="Arial"/>
                <a:cs typeface="Arial"/>
                <a:sym typeface="Arial"/>
              </a:rPr>
              <a:t> </a:t>
            </a:r>
            <a:r>
              <a:rPr lang="en-US" sz="2400" b="1" kern="0" dirty="0" err="1">
                <a:solidFill>
                  <a:prstClr val="black"/>
                </a:solidFill>
                <a:latin typeface="Arial"/>
                <a:ea typeface="Arial"/>
                <a:cs typeface="Arial"/>
                <a:sym typeface="Arial"/>
              </a:rPr>
              <a:t>institucional</a:t>
            </a:r>
            <a:r>
              <a:rPr lang="en-US" sz="2400" b="1" kern="0" dirty="0">
                <a:solidFill>
                  <a:prstClr val="black"/>
                </a:solidFill>
                <a:latin typeface="Arial"/>
                <a:ea typeface="Arial"/>
                <a:cs typeface="Arial"/>
                <a:sym typeface="Arial"/>
              </a:rPr>
              <a:t> </a:t>
            </a:r>
            <a:endParaRPr sz="1400" kern="0" dirty="0">
              <a:solidFill>
                <a:srgbClr val="000000"/>
              </a:solidFill>
              <a:latin typeface="Arial"/>
              <a:cs typeface="Arial"/>
              <a:sym typeface="Arial"/>
            </a:endParaRPr>
          </a:p>
        </p:txBody>
      </p:sp>
      <p:sp>
        <p:nvSpPr>
          <p:cNvPr id="243" name="Shape 243"/>
          <p:cNvSpPr txBox="1"/>
          <p:nvPr/>
        </p:nvSpPr>
        <p:spPr>
          <a:xfrm>
            <a:off x="7032111" y="3143250"/>
            <a:ext cx="4572000" cy="8304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lgn="ctr">
              <a:buClr>
                <a:prstClr val="black"/>
              </a:buClr>
              <a:buSzPts val="2400"/>
            </a:pPr>
            <a:r>
              <a:rPr lang="en-US" sz="2400" b="1" kern="0" dirty="0" err="1">
                <a:solidFill>
                  <a:prstClr val="black"/>
                </a:solidFill>
                <a:latin typeface="Arial"/>
                <a:ea typeface="Arial"/>
                <a:cs typeface="Arial"/>
                <a:sym typeface="Arial"/>
              </a:rPr>
              <a:t>Pluralidad</a:t>
            </a:r>
            <a:r>
              <a:rPr lang="en-US" sz="2400" b="1" kern="0" dirty="0">
                <a:solidFill>
                  <a:prstClr val="black"/>
                </a:solidFill>
                <a:latin typeface="Arial"/>
                <a:ea typeface="Arial"/>
                <a:cs typeface="Arial"/>
                <a:sym typeface="Arial"/>
              </a:rPr>
              <a:t> de las </a:t>
            </a:r>
            <a:endParaRPr sz="1400" kern="0" dirty="0">
              <a:solidFill>
                <a:srgbClr val="000000"/>
              </a:solidFill>
              <a:latin typeface="Arial"/>
              <a:cs typeface="Arial"/>
              <a:sym typeface="Arial"/>
            </a:endParaRPr>
          </a:p>
          <a:p>
            <a:pPr algn="ctr">
              <a:buClr>
                <a:prstClr val="black"/>
              </a:buClr>
              <a:buSzPts val="2400"/>
            </a:pPr>
            <a:r>
              <a:rPr lang="en-US" sz="2400" b="1" kern="0" dirty="0" err="1">
                <a:solidFill>
                  <a:prstClr val="black"/>
                </a:solidFill>
                <a:latin typeface="Arial"/>
                <a:ea typeface="Arial"/>
                <a:cs typeface="Arial"/>
                <a:sym typeface="Arial"/>
              </a:rPr>
              <a:t>expresiones</a:t>
            </a:r>
            <a:r>
              <a:rPr lang="en-US" sz="2400" b="1" kern="0" dirty="0">
                <a:solidFill>
                  <a:prstClr val="black"/>
                </a:solidFill>
                <a:latin typeface="Arial"/>
                <a:ea typeface="Arial"/>
                <a:cs typeface="Arial"/>
                <a:sym typeface="Arial"/>
              </a:rPr>
              <a:t> </a:t>
            </a:r>
            <a:r>
              <a:rPr lang="en-US" sz="2400" b="1" kern="0" dirty="0" err="1">
                <a:solidFill>
                  <a:prstClr val="black"/>
                </a:solidFill>
                <a:latin typeface="Arial"/>
                <a:ea typeface="Arial"/>
                <a:cs typeface="Arial"/>
                <a:sym typeface="Arial"/>
              </a:rPr>
              <a:t>religiosas</a:t>
            </a:r>
            <a:endParaRPr sz="1400" kern="0" dirty="0">
              <a:solidFill>
                <a:srgbClr val="000000"/>
              </a:solidFill>
              <a:latin typeface="Arial"/>
              <a:cs typeface="Arial"/>
              <a:sym typeface="Arial"/>
            </a:endParaRPr>
          </a:p>
        </p:txBody>
      </p:sp>
      <p:sp>
        <p:nvSpPr>
          <p:cNvPr id="245" name="Shape 245"/>
          <p:cNvSpPr txBox="1"/>
          <p:nvPr/>
        </p:nvSpPr>
        <p:spPr>
          <a:xfrm>
            <a:off x="1630362" y="4341812"/>
            <a:ext cx="4572000" cy="12003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lgn="ctr">
              <a:buClr>
                <a:prstClr val="black"/>
              </a:buClr>
              <a:buSzPts val="2400"/>
            </a:pPr>
            <a:r>
              <a:rPr lang="en-US" sz="2400" b="1" kern="0" dirty="0" err="1">
                <a:solidFill>
                  <a:prstClr val="black"/>
                </a:solidFill>
                <a:latin typeface="Arial"/>
                <a:ea typeface="Arial"/>
                <a:cs typeface="Arial"/>
                <a:sym typeface="Arial"/>
              </a:rPr>
              <a:t>Relaciones</a:t>
            </a:r>
            <a:r>
              <a:rPr lang="en-US" sz="2400" b="1" kern="0" dirty="0">
                <a:solidFill>
                  <a:prstClr val="black"/>
                </a:solidFill>
                <a:latin typeface="Arial"/>
                <a:ea typeface="Arial"/>
                <a:cs typeface="Arial"/>
                <a:sym typeface="Arial"/>
              </a:rPr>
              <a:t> con los </a:t>
            </a:r>
            <a:r>
              <a:rPr lang="en-US" sz="2400" b="1" kern="0" dirty="0" err="1">
                <a:solidFill>
                  <a:prstClr val="black"/>
                </a:solidFill>
                <a:latin typeface="Arial"/>
                <a:ea typeface="Arial"/>
                <a:cs typeface="Arial"/>
                <a:sym typeface="Arial"/>
              </a:rPr>
              <a:t>diversos</a:t>
            </a:r>
            <a:r>
              <a:rPr lang="en-US" sz="2400" b="1" kern="0" dirty="0">
                <a:solidFill>
                  <a:prstClr val="black"/>
                </a:solidFill>
                <a:latin typeface="Arial"/>
                <a:ea typeface="Arial"/>
                <a:cs typeface="Arial"/>
                <a:sym typeface="Arial"/>
              </a:rPr>
              <a:t> </a:t>
            </a:r>
            <a:r>
              <a:rPr lang="en-US" sz="2400" b="1" kern="0" dirty="0" err="1">
                <a:solidFill>
                  <a:prstClr val="black"/>
                </a:solidFill>
                <a:latin typeface="Arial"/>
                <a:ea typeface="Arial"/>
                <a:cs typeface="Arial"/>
                <a:sym typeface="Arial"/>
              </a:rPr>
              <a:t>sistemas</a:t>
            </a:r>
            <a:r>
              <a:rPr lang="en-US" sz="2400" b="1" kern="0" dirty="0">
                <a:solidFill>
                  <a:prstClr val="black"/>
                </a:solidFill>
                <a:latin typeface="Arial"/>
                <a:ea typeface="Arial"/>
                <a:cs typeface="Arial"/>
                <a:sym typeface="Arial"/>
              </a:rPr>
              <a:t> </a:t>
            </a:r>
            <a:r>
              <a:rPr lang="en-US" sz="2400" b="1" kern="0" dirty="0" err="1">
                <a:solidFill>
                  <a:prstClr val="black"/>
                </a:solidFill>
                <a:latin typeface="Arial"/>
                <a:ea typeface="Arial"/>
                <a:cs typeface="Arial"/>
                <a:sym typeface="Arial"/>
              </a:rPr>
              <a:t>existentes</a:t>
            </a:r>
            <a:r>
              <a:rPr lang="en-US" sz="2400" b="1" kern="0" dirty="0">
                <a:solidFill>
                  <a:prstClr val="black"/>
                </a:solidFill>
                <a:latin typeface="Arial"/>
                <a:ea typeface="Arial"/>
                <a:cs typeface="Arial"/>
                <a:sym typeface="Arial"/>
              </a:rPr>
              <a:t> en una </a:t>
            </a:r>
            <a:r>
              <a:rPr lang="en-US" sz="2400" b="1" kern="0" dirty="0" err="1">
                <a:solidFill>
                  <a:prstClr val="black"/>
                </a:solidFill>
                <a:latin typeface="Arial"/>
                <a:ea typeface="Arial"/>
                <a:cs typeface="Arial"/>
                <a:sym typeface="Arial"/>
              </a:rPr>
              <a:t>sociedad</a:t>
            </a:r>
            <a:endParaRPr sz="1400" kern="0" dirty="0">
              <a:solidFill>
                <a:srgbClr val="000000"/>
              </a:solidFill>
              <a:latin typeface="Arial"/>
              <a:cs typeface="Arial"/>
              <a:sym typeface="Arial"/>
            </a:endParaRPr>
          </a:p>
        </p:txBody>
      </p:sp>
      <p:sp>
        <p:nvSpPr>
          <p:cNvPr id="247" name="Shape 247"/>
          <p:cNvSpPr txBox="1"/>
          <p:nvPr/>
        </p:nvSpPr>
        <p:spPr>
          <a:xfrm>
            <a:off x="6631396" y="5083841"/>
            <a:ext cx="4572000" cy="8304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lgn="ctr">
              <a:buClr>
                <a:prstClr val="black"/>
              </a:buClr>
              <a:buSzPts val="2400"/>
            </a:pPr>
            <a:r>
              <a:rPr lang="en-US" sz="2400" b="1" kern="0" dirty="0">
                <a:solidFill>
                  <a:prstClr val="black"/>
                </a:solidFill>
                <a:latin typeface="Arial"/>
                <a:ea typeface="Arial"/>
                <a:cs typeface="Arial"/>
                <a:sym typeface="Arial"/>
              </a:rPr>
              <a:t>Dar </a:t>
            </a:r>
            <a:r>
              <a:rPr lang="en-US" sz="2400" b="1" kern="0" dirty="0" err="1">
                <a:solidFill>
                  <a:prstClr val="black"/>
                </a:solidFill>
                <a:latin typeface="Arial"/>
                <a:ea typeface="Arial"/>
                <a:cs typeface="Arial"/>
                <a:sym typeface="Arial"/>
              </a:rPr>
              <a:t>respuestas</a:t>
            </a:r>
            <a:r>
              <a:rPr lang="en-US" sz="2400" b="1" kern="0" dirty="0">
                <a:solidFill>
                  <a:prstClr val="black"/>
                </a:solidFill>
                <a:latin typeface="Arial"/>
                <a:ea typeface="Arial"/>
                <a:cs typeface="Arial"/>
                <a:sym typeface="Arial"/>
              </a:rPr>
              <a:t> </a:t>
            </a:r>
            <a:endParaRPr sz="1400" kern="0" dirty="0">
              <a:solidFill>
                <a:srgbClr val="000000"/>
              </a:solidFill>
              <a:latin typeface="Arial"/>
              <a:cs typeface="Arial"/>
              <a:sym typeface="Arial"/>
            </a:endParaRPr>
          </a:p>
          <a:p>
            <a:pPr algn="ctr">
              <a:buClr>
                <a:prstClr val="black"/>
              </a:buClr>
              <a:buSzPts val="2400"/>
            </a:pPr>
            <a:r>
              <a:rPr lang="en-US" sz="2400" b="1" kern="0" dirty="0" err="1">
                <a:solidFill>
                  <a:prstClr val="black"/>
                </a:solidFill>
                <a:latin typeface="Arial"/>
                <a:ea typeface="Arial"/>
                <a:cs typeface="Arial"/>
                <a:sym typeface="Arial"/>
              </a:rPr>
              <a:t>globales</a:t>
            </a:r>
            <a:r>
              <a:rPr lang="en-US" sz="2400" b="1" kern="0" dirty="0">
                <a:solidFill>
                  <a:prstClr val="black"/>
                </a:solidFill>
                <a:latin typeface="Arial"/>
                <a:ea typeface="Arial"/>
                <a:cs typeface="Arial"/>
                <a:sym typeface="Arial"/>
              </a:rPr>
              <a:t> al </a:t>
            </a:r>
            <a:r>
              <a:rPr lang="en-US" sz="2400" b="1" kern="0" dirty="0" err="1">
                <a:solidFill>
                  <a:prstClr val="black"/>
                </a:solidFill>
                <a:latin typeface="Arial"/>
                <a:ea typeface="Arial"/>
                <a:cs typeface="Arial"/>
                <a:sym typeface="Arial"/>
              </a:rPr>
              <a:t>individuo</a:t>
            </a:r>
            <a:endParaRPr sz="1400" kern="0" dirty="0">
              <a:solidFill>
                <a:srgbClr val="000000"/>
              </a:solidFill>
              <a:latin typeface="Arial"/>
              <a:cs typeface="Arial"/>
              <a:sym typeface="Arial"/>
            </a:endParaRPr>
          </a:p>
        </p:txBody>
      </p:sp>
      <p:sp>
        <p:nvSpPr>
          <p:cNvPr id="20" name="Shape 233">
            <a:extLst>
              <a:ext uri="{FF2B5EF4-FFF2-40B4-BE49-F238E27FC236}">
                <a16:creationId xmlns="" xmlns:a16="http://schemas.microsoft.com/office/drawing/2014/main" id="{C1C9DF5A-8B1A-46DA-89C4-ABC56A8A8F40}"/>
              </a:ext>
            </a:extLst>
          </p:cNvPr>
          <p:cNvSpPr txBox="1"/>
          <p:nvPr/>
        </p:nvSpPr>
        <p:spPr>
          <a:xfrm>
            <a:off x="3701845" y="519167"/>
            <a:ext cx="6668113" cy="584100"/>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buClr>
                <a:prstClr val="white"/>
              </a:buClr>
              <a:buSzPts val="3200"/>
            </a:pPr>
            <a:r>
              <a:rPr lang="en-US" sz="3200" b="1" kern="0" dirty="0" err="1">
                <a:solidFill>
                  <a:prstClr val="black"/>
                </a:solidFill>
                <a:latin typeface="Arial"/>
                <a:ea typeface="Arial"/>
                <a:cs typeface="Arial"/>
                <a:sym typeface="Arial"/>
              </a:rPr>
              <a:t>Características</a:t>
            </a:r>
            <a:r>
              <a:rPr lang="en-US" sz="3200" b="1" kern="0" dirty="0">
                <a:solidFill>
                  <a:prstClr val="black"/>
                </a:solidFill>
                <a:latin typeface="Arial"/>
                <a:ea typeface="Arial"/>
                <a:cs typeface="Arial"/>
                <a:sym typeface="Arial"/>
              </a:rPr>
              <a:t> de la </a:t>
            </a:r>
            <a:r>
              <a:rPr lang="en-US" sz="3200" b="1" kern="0" dirty="0" err="1">
                <a:solidFill>
                  <a:prstClr val="black"/>
                </a:solidFill>
                <a:latin typeface="Arial"/>
                <a:ea typeface="Arial"/>
                <a:cs typeface="Arial"/>
                <a:sym typeface="Arial"/>
              </a:rPr>
              <a:t>Religión</a:t>
            </a:r>
            <a:endParaRPr sz="1400" kern="0" dirty="0">
              <a:solidFill>
                <a:prstClr val="black"/>
              </a:solidFill>
              <a:latin typeface="Arial"/>
              <a:cs typeface="Arial"/>
              <a:sym typeface="Arial"/>
            </a:endParaRPr>
          </a:p>
        </p:txBody>
      </p:sp>
      <p:pic>
        <p:nvPicPr>
          <p:cNvPr id="21" name="Shape 232">
            <a:extLst>
              <a:ext uri="{FF2B5EF4-FFF2-40B4-BE49-F238E27FC236}">
                <a16:creationId xmlns="" xmlns:a16="http://schemas.microsoft.com/office/drawing/2014/main" id="{F5D818F2-EECB-47E3-8AD6-9FC93E17ACDB}"/>
              </a:ext>
            </a:extLst>
          </p:cNvPr>
          <p:cNvPicPr preferRelativeResize="0"/>
          <p:nvPr/>
        </p:nvPicPr>
        <p:blipFill rotWithShape="1">
          <a:blip r:embed="rId3">
            <a:alphaModFix/>
          </a:blip>
          <a:srcRect/>
          <a:stretch/>
        </p:blipFill>
        <p:spPr>
          <a:xfrm>
            <a:off x="0" y="0"/>
            <a:ext cx="2915265" cy="23892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Shape 240"/>
          <p:cNvSpPr txBox="1"/>
          <p:nvPr/>
        </p:nvSpPr>
        <p:spPr>
          <a:xfrm>
            <a:off x="802455" y="2980248"/>
            <a:ext cx="4572000" cy="8304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prstClr val="black"/>
              </a:buClr>
              <a:buSzPts val="2400"/>
              <a:buFontTx/>
              <a:buNone/>
              <a:tabLst/>
              <a:defRPr/>
            </a:pP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Existencia</a:t>
            </a: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de un conjunto de </a:t>
            </a: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acciones</a:t>
            </a: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y </a:t>
            </a: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actividades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2" name="Shape 242"/>
          <p:cNvSpPr txBox="1"/>
          <p:nvPr/>
        </p:nvSpPr>
        <p:spPr>
          <a:xfrm>
            <a:off x="5535561" y="1898650"/>
            <a:ext cx="4572000" cy="8319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prstClr val="black"/>
              </a:buClr>
              <a:buSzPts val="2400"/>
              <a:buFontTx/>
              <a:buNone/>
              <a:tabLst/>
              <a:defRPr/>
            </a:pP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Provista</a:t>
            </a: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de una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2400"/>
              <a:buFontTx/>
              <a:buNone/>
              <a:tabLst/>
              <a:defRPr/>
            </a:pP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conciencia</a:t>
            </a: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religiosa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4" name="Shape 244"/>
          <p:cNvSpPr txBox="1"/>
          <p:nvPr/>
        </p:nvSpPr>
        <p:spPr>
          <a:xfrm>
            <a:off x="6242459" y="3754437"/>
            <a:ext cx="4572000" cy="8304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prstClr val="black"/>
              </a:buClr>
              <a:buSzPts val="2400"/>
              <a:buFontTx/>
              <a:buNone/>
              <a:tabLst/>
              <a:defRPr/>
            </a:pP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Carácter</a:t>
            </a: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a:t>
            </a: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exuberante</a:t>
            </a: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2400"/>
              <a:buFontTx/>
              <a:buNone/>
              <a:tabLst/>
              <a:defRPr/>
            </a:pP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del </a:t>
            </a: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fenómeno</a:t>
            </a: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religioso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6" name="Shape 246"/>
          <p:cNvSpPr txBox="1"/>
          <p:nvPr/>
        </p:nvSpPr>
        <p:spPr>
          <a:xfrm>
            <a:off x="840658" y="4409767"/>
            <a:ext cx="4763729" cy="83095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prstClr val="black"/>
              </a:buClr>
              <a:buSzPts val="2400"/>
              <a:buFontTx/>
              <a:buNone/>
              <a:tabLst/>
              <a:defRPr/>
            </a:pP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Tendencia</a:t>
            </a: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que </a:t>
            </a: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combina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prstClr val="black"/>
              </a:buClr>
              <a:buSzPts val="2400"/>
              <a:buFontTx/>
              <a:buNone/>
              <a:tabLst/>
              <a:defRPr/>
            </a:pP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lo </a:t>
            </a: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racional</a:t>
            </a: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 y lo </a:t>
            </a:r>
            <a:r>
              <a:rPr kumimoji="0" lang="en-US" sz="2400" b="1" i="0" u="none" strike="noStrike" kern="0" cap="none" spc="0" normalizeH="0" baseline="0" noProof="0" dirty="0" err="1">
                <a:ln>
                  <a:noFill/>
                </a:ln>
                <a:solidFill>
                  <a:prstClr val="black"/>
                </a:solidFill>
                <a:effectLst/>
                <a:uLnTx/>
                <a:uFillTx/>
                <a:latin typeface="Arial"/>
                <a:ea typeface="Arial"/>
                <a:cs typeface="Arial"/>
                <a:sym typeface="Arial"/>
              </a:rPr>
              <a:t>irracional</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Shape 233">
            <a:extLst>
              <a:ext uri="{FF2B5EF4-FFF2-40B4-BE49-F238E27FC236}">
                <a16:creationId xmlns="" xmlns:a16="http://schemas.microsoft.com/office/drawing/2014/main" id="{7D9135E7-2B70-4F35-84C9-89C6E53384EE}"/>
              </a:ext>
            </a:extLst>
          </p:cNvPr>
          <p:cNvSpPr txBox="1"/>
          <p:nvPr/>
        </p:nvSpPr>
        <p:spPr>
          <a:xfrm>
            <a:off x="4247535" y="489670"/>
            <a:ext cx="6668113" cy="584100"/>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buClr>
                <a:prstClr val="white"/>
              </a:buClr>
              <a:buSzPts val="3200"/>
            </a:pPr>
            <a:r>
              <a:rPr lang="en-US" sz="3200" b="1" kern="0" dirty="0" err="1">
                <a:solidFill>
                  <a:prstClr val="black"/>
                </a:solidFill>
                <a:latin typeface="Arial"/>
                <a:ea typeface="Arial"/>
                <a:cs typeface="Arial"/>
                <a:sym typeface="Arial"/>
              </a:rPr>
              <a:t>Características</a:t>
            </a:r>
            <a:r>
              <a:rPr lang="en-US" sz="3200" b="1" kern="0" dirty="0">
                <a:solidFill>
                  <a:prstClr val="black"/>
                </a:solidFill>
                <a:latin typeface="Arial"/>
                <a:ea typeface="Arial"/>
                <a:cs typeface="Arial"/>
                <a:sym typeface="Arial"/>
              </a:rPr>
              <a:t> de la </a:t>
            </a:r>
            <a:r>
              <a:rPr lang="en-US" sz="3200" b="1" kern="0" dirty="0" err="1">
                <a:solidFill>
                  <a:prstClr val="black"/>
                </a:solidFill>
                <a:latin typeface="Arial"/>
                <a:ea typeface="Arial"/>
                <a:cs typeface="Arial"/>
                <a:sym typeface="Arial"/>
              </a:rPr>
              <a:t>Religión</a:t>
            </a:r>
            <a:endParaRPr sz="1400" kern="0" dirty="0">
              <a:solidFill>
                <a:prstClr val="black"/>
              </a:solidFill>
              <a:latin typeface="Arial"/>
              <a:cs typeface="Arial"/>
              <a:sym typeface="Arial"/>
            </a:endParaRPr>
          </a:p>
        </p:txBody>
      </p:sp>
      <p:pic>
        <p:nvPicPr>
          <p:cNvPr id="23" name="Shape 229" descr="Archivo:Religion collage updated.jpg">
            <a:extLst>
              <a:ext uri="{FF2B5EF4-FFF2-40B4-BE49-F238E27FC236}">
                <a16:creationId xmlns="" xmlns:a16="http://schemas.microsoft.com/office/drawing/2014/main" id="{92DA908B-7B15-4427-AEB0-AACB6B8487B5}"/>
              </a:ext>
            </a:extLst>
          </p:cNvPr>
          <p:cNvPicPr preferRelativeResize="0"/>
          <p:nvPr/>
        </p:nvPicPr>
        <p:blipFill rotWithShape="1">
          <a:blip r:embed="rId3">
            <a:alphaModFix/>
          </a:blip>
          <a:srcRect t="64661" r="55658"/>
          <a:stretch/>
        </p:blipFill>
        <p:spPr>
          <a:xfrm>
            <a:off x="0" y="0"/>
            <a:ext cx="3893574" cy="2182761"/>
          </a:xfrm>
          <a:prstGeom prst="rect">
            <a:avLst/>
          </a:prstGeom>
          <a:ln>
            <a:noFill/>
          </a:ln>
          <a:effectLst>
            <a:softEdge rad="112500"/>
          </a:effectLst>
        </p:spPr>
      </p:pic>
    </p:spTree>
    <p:extLst>
      <p:ext uri="{BB962C8B-B14F-4D97-AF65-F5344CB8AC3E}">
        <p14:creationId xmlns:p14="http://schemas.microsoft.com/office/powerpoint/2010/main" val="57788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p:nvPr/>
        </p:nvSpPr>
        <p:spPr>
          <a:xfrm>
            <a:off x="8041178" y="1070466"/>
            <a:ext cx="2344872" cy="924589"/>
          </a:xfrm>
          <a:prstGeom prst="ellipse">
            <a:avLst/>
          </a:prstGeom>
          <a:solidFill>
            <a:schemeClr val="bg1"/>
          </a:solidFill>
          <a:ln w="381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262" name="Shape 262"/>
          <p:cNvSpPr/>
          <p:nvPr/>
        </p:nvSpPr>
        <p:spPr>
          <a:xfrm>
            <a:off x="1758903" y="1072340"/>
            <a:ext cx="2693322" cy="907964"/>
          </a:xfrm>
          <a:prstGeom prst="ellipse">
            <a:avLst/>
          </a:prstGeom>
          <a:solidFill>
            <a:schemeClr val="bg1"/>
          </a:solidFill>
          <a:ln w="381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263" name="Shape 263"/>
          <p:cNvSpPr txBox="1"/>
          <p:nvPr/>
        </p:nvSpPr>
        <p:spPr>
          <a:xfrm>
            <a:off x="3648075" y="299259"/>
            <a:ext cx="4891868" cy="881149"/>
          </a:xfrm>
          <a:prstGeom prst="rect">
            <a:avLst/>
          </a:prstGeom>
          <a:solidFill>
            <a:srgbClr val="0070C0"/>
          </a:solidFill>
          <a:ln w="127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264" name="Shape 264"/>
          <p:cNvSpPr txBox="1"/>
          <p:nvPr/>
        </p:nvSpPr>
        <p:spPr>
          <a:xfrm>
            <a:off x="3801687" y="395922"/>
            <a:ext cx="4821382" cy="830956"/>
          </a:xfrm>
          <a:prstGeom prst="rect">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lgn="ctr">
              <a:buClr>
                <a:prstClr val="black"/>
              </a:buClr>
              <a:buSzPts val="1800"/>
            </a:pPr>
            <a:r>
              <a:rPr lang="en-US" sz="2400" b="1" kern="0" dirty="0">
                <a:solidFill>
                  <a:prstClr val="white"/>
                </a:solidFill>
                <a:latin typeface="Arial"/>
                <a:ea typeface="Arial"/>
                <a:cs typeface="Arial"/>
                <a:sym typeface="Arial"/>
              </a:rPr>
              <a:t>CLASIFICACIONES DE LAS RELIGIONES</a:t>
            </a:r>
            <a:endParaRPr sz="1400" kern="0" dirty="0">
              <a:solidFill>
                <a:srgbClr val="000000"/>
              </a:solidFill>
              <a:latin typeface="Arial"/>
              <a:cs typeface="Arial"/>
              <a:sym typeface="Arial"/>
            </a:endParaRPr>
          </a:p>
        </p:txBody>
      </p:sp>
      <p:sp>
        <p:nvSpPr>
          <p:cNvPr id="265" name="Shape 265"/>
          <p:cNvSpPr txBox="1"/>
          <p:nvPr/>
        </p:nvSpPr>
        <p:spPr>
          <a:xfrm>
            <a:off x="2272146" y="1236717"/>
            <a:ext cx="2726572" cy="584735"/>
          </a:xfrm>
          <a:prstGeom prst="rect">
            <a:avLst/>
          </a:prstGeom>
          <a:noFill/>
          <a:ln>
            <a:noFill/>
          </a:ln>
        </p:spPr>
        <p:txBody>
          <a:bodyPr spcFirstLastPara="1" wrap="square" lIns="91425" tIns="45700" rIns="91425" bIns="45700" anchor="t" anchorCtr="0">
            <a:spAutoFit/>
          </a:bodyPr>
          <a:lstStyle/>
          <a:p>
            <a:pPr>
              <a:buClr>
                <a:prstClr val="black"/>
              </a:buClr>
              <a:buSzPts val="2400"/>
            </a:pPr>
            <a:r>
              <a:rPr lang="en-US" sz="3200" b="1" kern="0" dirty="0" err="1">
                <a:solidFill>
                  <a:prstClr val="black"/>
                </a:solidFill>
                <a:latin typeface="Arial"/>
                <a:ea typeface="Arial"/>
                <a:cs typeface="Arial"/>
                <a:sym typeface="Arial"/>
              </a:rPr>
              <a:t>Teístas</a:t>
            </a:r>
            <a:endParaRPr sz="3200" kern="0" dirty="0">
              <a:solidFill>
                <a:srgbClr val="000000"/>
              </a:solidFill>
              <a:latin typeface="Arial"/>
              <a:cs typeface="Arial"/>
              <a:sym typeface="Arial"/>
            </a:endParaRPr>
          </a:p>
        </p:txBody>
      </p:sp>
      <p:sp>
        <p:nvSpPr>
          <p:cNvPr id="266" name="Shape 266"/>
          <p:cNvSpPr txBox="1"/>
          <p:nvPr/>
        </p:nvSpPr>
        <p:spPr>
          <a:xfrm>
            <a:off x="8273935" y="1313580"/>
            <a:ext cx="2013002" cy="523180"/>
          </a:xfrm>
          <a:prstGeom prst="rect">
            <a:avLst/>
          </a:prstGeom>
          <a:noFill/>
          <a:ln>
            <a:noFill/>
          </a:ln>
        </p:spPr>
        <p:txBody>
          <a:bodyPr spcFirstLastPara="1" wrap="square" lIns="91425" tIns="45700" rIns="91425" bIns="45700" anchor="t" anchorCtr="0">
            <a:spAutoFit/>
          </a:bodyPr>
          <a:lstStyle/>
          <a:p>
            <a:pPr>
              <a:buClr>
                <a:prstClr val="black"/>
              </a:buClr>
              <a:buSzPts val="2400"/>
            </a:pPr>
            <a:r>
              <a:rPr lang="en-US" sz="2800" b="1" kern="0" dirty="0">
                <a:solidFill>
                  <a:prstClr val="black"/>
                </a:solidFill>
                <a:latin typeface="Arial"/>
                <a:ea typeface="Arial"/>
                <a:cs typeface="Arial"/>
                <a:sym typeface="Arial"/>
              </a:rPr>
              <a:t>No </a:t>
            </a:r>
            <a:r>
              <a:rPr lang="en-US" sz="2800" b="1" kern="0" dirty="0" err="1">
                <a:solidFill>
                  <a:prstClr val="black"/>
                </a:solidFill>
                <a:latin typeface="Arial"/>
                <a:ea typeface="Arial"/>
                <a:cs typeface="Arial"/>
                <a:sym typeface="Arial"/>
              </a:rPr>
              <a:t>teístas</a:t>
            </a:r>
            <a:endParaRPr sz="2800" kern="0" dirty="0">
              <a:solidFill>
                <a:srgbClr val="000000"/>
              </a:solidFill>
              <a:latin typeface="Arial"/>
              <a:cs typeface="Arial"/>
              <a:sym typeface="Arial"/>
            </a:endParaRPr>
          </a:p>
        </p:txBody>
      </p:sp>
      <p:sp>
        <p:nvSpPr>
          <p:cNvPr id="269" name="Shape 269"/>
          <p:cNvSpPr txBox="1"/>
          <p:nvPr/>
        </p:nvSpPr>
        <p:spPr>
          <a:xfrm>
            <a:off x="2056015" y="2909451"/>
            <a:ext cx="3890357" cy="830956"/>
          </a:xfrm>
          <a:prstGeom prst="rect">
            <a:avLst/>
          </a:prstGeom>
          <a:noFill/>
          <a:ln>
            <a:noFill/>
          </a:ln>
        </p:spPr>
        <p:txBody>
          <a:bodyPr spcFirstLastPara="1" wrap="square" lIns="91425" tIns="45700" rIns="91425" bIns="45700" anchor="t" anchorCtr="0">
            <a:spAutoFit/>
          </a:bodyPr>
          <a:lstStyle/>
          <a:p>
            <a:pPr algn="ctr">
              <a:buClr>
                <a:prstClr val="black"/>
              </a:buClr>
              <a:buSzPts val="2400"/>
            </a:pPr>
            <a:r>
              <a:rPr lang="en-US" sz="2400" b="1" kern="0" dirty="0" err="1">
                <a:solidFill>
                  <a:prstClr val="black"/>
                </a:solidFill>
                <a:latin typeface="Arial"/>
                <a:ea typeface="Arial"/>
                <a:cs typeface="Arial"/>
                <a:sym typeface="Arial"/>
              </a:rPr>
              <a:t>creencia</a:t>
            </a:r>
            <a:r>
              <a:rPr lang="en-US" sz="2400" b="1" kern="0" dirty="0">
                <a:solidFill>
                  <a:prstClr val="black"/>
                </a:solidFill>
                <a:latin typeface="Arial"/>
                <a:ea typeface="Arial"/>
                <a:cs typeface="Arial"/>
                <a:sym typeface="Arial"/>
              </a:rPr>
              <a:t> en una o</a:t>
            </a:r>
            <a:endParaRPr sz="1400" kern="0" dirty="0">
              <a:solidFill>
                <a:srgbClr val="000000"/>
              </a:solidFill>
              <a:latin typeface="Arial"/>
              <a:cs typeface="Arial"/>
              <a:sym typeface="Arial"/>
            </a:endParaRPr>
          </a:p>
          <a:p>
            <a:pPr algn="ctr">
              <a:buClr>
                <a:prstClr val="black"/>
              </a:buClr>
              <a:buSzPts val="2400"/>
            </a:pPr>
            <a:r>
              <a:rPr lang="en-US" sz="2400" b="1" kern="0" dirty="0">
                <a:solidFill>
                  <a:prstClr val="black"/>
                </a:solidFill>
                <a:latin typeface="Arial"/>
                <a:ea typeface="Arial"/>
                <a:cs typeface="Arial"/>
                <a:sym typeface="Arial"/>
              </a:rPr>
              <a:t> más </a:t>
            </a:r>
            <a:r>
              <a:rPr lang="en-US" sz="2400" b="1" kern="0" dirty="0" err="1">
                <a:solidFill>
                  <a:prstClr val="black"/>
                </a:solidFill>
                <a:latin typeface="Arial"/>
                <a:ea typeface="Arial"/>
                <a:cs typeface="Arial"/>
                <a:sym typeface="Arial"/>
              </a:rPr>
              <a:t>deidades</a:t>
            </a:r>
            <a:endParaRPr sz="1400" kern="0" dirty="0">
              <a:solidFill>
                <a:srgbClr val="000000"/>
              </a:solidFill>
              <a:latin typeface="Arial"/>
              <a:cs typeface="Arial"/>
              <a:sym typeface="Arial"/>
            </a:endParaRPr>
          </a:p>
        </p:txBody>
      </p:sp>
      <p:pic>
        <p:nvPicPr>
          <p:cNvPr id="270" name="Shape 270"/>
          <p:cNvPicPr preferRelativeResize="0"/>
          <p:nvPr/>
        </p:nvPicPr>
        <p:blipFill rotWithShape="1">
          <a:blip r:embed="rId3">
            <a:alphaModFix/>
          </a:blip>
          <a:srcRect/>
          <a:stretch/>
        </p:blipFill>
        <p:spPr>
          <a:xfrm flipH="1">
            <a:off x="3435927" y="1995055"/>
            <a:ext cx="581891" cy="84789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71" name="Shape 271"/>
          <p:cNvSpPr txBox="1"/>
          <p:nvPr/>
        </p:nvSpPr>
        <p:spPr>
          <a:xfrm>
            <a:off x="2255520" y="2826327"/>
            <a:ext cx="3308466" cy="914400"/>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272" name="Shape 272"/>
          <p:cNvSpPr txBox="1"/>
          <p:nvPr/>
        </p:nvSpPr>
        <p:spPr>
          <a:xfrm>
            <a:off x="6860771" y="2899833"/>
            <a:ext cx="3718304" cy="830400"/>
          </a:xfrm>
          <a:prstGeom prst="rect">
            <a:avLst/>
          </a:prstGeom>
          <a:noFill/>
          <a:ln>
            <a:noFill/>
          </a:ln>
        </p:spPr>
        <p:txBody>
          <a:bodyPr spcFirstLastPara="1" wrap="square" lIns="91425" tIns="45700" rIns="91425" bIns="45700" anchor="t" anchorCtr="0">
            <a:spAutoFit/>
          </a:bodyPr>
          <a:lstStyle/>
          <a:p>
            <a:pPr algn="ctr">
              <a:buClr>
                <a:prstClr val="black"/>
              </a:buClr>
              <a:buSzPts val="2400"/>
            </a:pPr>
            <a:r>
              <a:rPr lang="en-US" sz="2400" b="1" kern="0" dirty="0">
                <a:solidFill>
                  <a:prstClr val="black"/>
                </a:solidFill>
                <a:latin typeface="Arial"/>
                <a:ea typeface="Arial"/>
                <a:cs typeface="Arial"/>
                <a:sym typeface="Arial"/>
              </a:rPr>
              <a:t>no </a:t>
            </a:r>
            <a:r>
              <a:rPr lang="en-US" sz="2400" b="1" kern="0" dirty="0" err="1">
                <a:solidFill>
                  <a:prstClr val="black"/>
                </a:solidFill>
                <a:latin typeface="Arial"/>
                <a:ea typeface="Arial"/>
                <a:cs typeface="Arial"/>
                <a:sym typeface="Arial"/>
              </a:rPr>
              <a:t>reconocen</a:t>
            </a:r>
            <a:r>
              <a:rPr lang="en-US" sz="2400" b="1" kern="0" dirty="0">
                <a:solidFill>
                  <a:prstClr val="black"/>
                </a:solidFill>
                <a:latin typeface="Arial"/>
                <a:ea typeface="Arial"/>
                <a:cs typeface="Arial"/>
                <a:sym typeface="Arial"/>
              </a:rPr>
              <a:t> la </a:t>
            </a:r>
            <a:endParaRPr sz="1400" kern="0" dirty="0">
              <a:solidFill>
                <a:srgbClr val="000000"/>
              </a:solidFill>
              <a:latin typeface="Arial"/>
              <a:cs typeface="Arial"/>
              <a:sym typeface="Arial"/>
            </a:endParaRPr>
          </a:p>
          <a:p>
            <a:pPr algn="ctr">
              <a:buClr>
                <a:prstClr val="black"/>
              </a:buClr>
              <a:buSzPts val="2400"/>
            </a:pPr>
            <a:r>
              <a:rPr lang="en-US" sz="2400" b="1" kern="0" dirty="0" err="1">
                <a:solidFill>
                  <a:prstClr val="black"/>
                </a:solidFill>
                <a:latin typeface="Arial"/>
                <a:ea typeface="Arial"/>
                <a:cs typeface="Arial"/>
                <a:sym typeface="Arial"/>
              </a:rPr>
              <a:t>existencia</a:t>
            </a:r>
            <a:r>
              <a:rPr lang="en-US" sz="2400" b="1" kern="0" dirty="0">
                <a:solidFill>
                  <a:prstClr val="black"/>
                </a:solidFill>
                <a:latin typeface="Arial"/>
                <a:ea typeface="Arial"/>
                <a:cs typeface="Arial"/>
                <a:sym typeface="Arial"/>
              </a:rPr>
              <a:t> de dioses</a:t>
            </a:r>
            <a:endParaRPr sz="1400" kern="0" dirty="0">
              <a:solidFill>
                <a:srgbClr val="000000"/>
              </a:solidFill>
              <a:latin typeface="Arial"/>
              <a:cs typeface="Arial"/>
              <a:sym typeface="Arial"/>
            </a:endParaRPr>
          </a:p>
        </p:txBody>
      </p:sp>
      <p:sp>
        <p:nvSpPr>
          <p:cNvPr id="273" name="Shape 273"/>
          <p:cNvSpPr txBox="1"/>
          <p:nvPr/>
        </p:nvSpPr>
        <p:spPr>
          <a:xfrm>
            <a:off x="6860772" y="2892829"/>
            <a:ext cx="3441469" cy="864524"/>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pic>
        <p:nvPicPr>
          <p:cNvPr id="274" name="Shape 274"/>
          <p:cNvPicPr preferRelativeResize="0"/>
          <p:nvPr/>
        </p:nvPicPr>
        <p:blipFill rotWithShape="1">
          <a:blip r:embed="rId4">
            <a:alphaModFix/>
          </a:blip>
          <a:srcRect/>
          <a:stretch/>
        </p:blipFill>
        <p:spPr>
          <a:xfrm flipH="1">
            <a:off x="8589819" y="1942638"/>
            <a:ext cx="648392" cy="85043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75" name="Shape 275"/>
          <p:cNvSpPr txBox="1"/>
          <p:nvPr/>
        </p:nvSpPr>
        <p:spPr>
          <a:xfrm>
            <a:off x="1308538" y="4335202"/>
            <a:ext cx="4603531" cy="224640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45700" rIns="91425" bIns="45700" anchor="t" anchorCtr="0">
            <a:spAutoFit/>
          </a:bodyPr>
          <a:lstStyle/>
          <a:p>
            <a:pPr marL="342900" indent="-342900">
              <a:buClr>
                <a:prstClr val="black"/>
              </a:buClr>
              <a:buSzPts val="2000"/>
              <a:buFont typeface="Arial"/>
              <a:buChar char="•"/>
            </a:pPr>
            <a:r>
              <a:rPr lang="en-US" sz="2000" b="1" u="sng" kern="0" dirty="0" err="1">
                <a:solidFill>
                  <a:prstClr val="black"/>
                </a:solidFill>
                <a:latin typeface="Arial"/>
                <a:ea typeface="Arial"/>
                <a:cs typeface="Arial"/>
                <a:sym typeface="Arial"/>
              </a:rPr>
              <a:t>Monoteístas</a:t>
            </a:r>
            <a:r>
              <a:rPr lang="en-US" sz="2000" b="1" kern="0" dirty="0">
                <a:solidFill>
                  <a:prstClr val="black"/>
                </a:solidFill>
                <a:latin typeface="Arial"/>
                <a:ea typeface="Arial"/>
                <a:cs typeface="Arial"/>
                <a:sym typeface="Arial"/>
              </a:rPr>
              <a:t>: </a:t>
            </a:r>
            <a:r>
              <a:rPr lang="en-US" sz="2000" b="1" kern="0" dirty="0" err="1">
                <a:solidFill>
                  <a:srgbClr val="FF0000"/>
                </a:solidFill>
                <a:latin typeface="Arial"/>
                <a:ea typeface="Arial"/>
                <a:cs typeface="Arial"/>
                <a:sym typeface="Arial"/>
              </a:rPr>
              <a:t>cristianismo</a:t>
            </a:r>
            <a:endParaRPr sz="2000" kern="0" dirty="0">
              <a:solidFill>
                <a:srgbClr val="000000"/>
              </a:solidFill>
              <a:latin typeface="Arial"/>
              <a:cs typeface="Arial"/>
              <a:sym typeface="Arial"/>
            </a:endParaRPr>
          </a:p>
          <a:p>
            <a:pPr marL="342900" indent="-342900">
              <a:buClr>
                <a:srgbClr val="FF0000"/>
              </a:buClr>
              <a:buSzPts val="2000"/>
            </a:pPr>
            <a:r>
              <a:rPr lang="en-US" sz="2000" b="1" kern="0" dirty="0">
                <a:solidFill>
                  <a:srgbClr val="FF0000"/>
                </a:solidFill>
                <a:latin typeface="Arial"/>
                <a:ea typeface="Arial"/>
                <a:cs typeface="Arial"/>
                <a:sym typeface="Arial"/>
              </a:rPr>
              <a:t> y  el </a:t>
            </a:r>
            <a:r>
              <a:rPr lang="en-US" sz="2000" b="1" kern="0" dirty="0" err="1">
                <a:solidFill>
                  <a:srgbClr val="FF0000"/>
                </a:solidFill>
                <a:latin typeface="Arial"/>
                <a:ea typeface="Arial"/>
                <a:cs typeface="Arial"/>
                <a:sym typeface="Arial"/>
              </a:rPr>
              <a:t>islamismo</a:t>
            </a:r>
            <a:endParaRPr sz="2000" kern="0" dirty="0">
              <a:solidFill>
                <a:srgbClr val="000000"/>
              </a:solidFill>
              <a:latin typeface="Arial"/>
              <a:cs typeface="Arial"/>
              <a:sym typeface="Arial"/>
            </a:endParaRPr>
          </a:p>
          <a:p>
            <a:pPr marL="342900" indent="-342900">
              <a:buClr>
                <a:prstClr val="black"/>
              </a:buClr>
              <a:buSzPts val="2000"/>
              <a:buFont typeface="Arial"/>
              <a:buChar char="•"/>
            </a:pPr>
            <a:r>
              <a:rPr lang="en-US" sz="2000" b="1" u="sng" kern="0" dirty="0" err="1">
                <a:solidFill>
                  <a:prstClr val="black"/>
                </a:solidFill>
                <a:latin typeface="Arial"/>
                <a:ea typeface="Arial"/>
                <a:cs typeface="Arial"/>
                <a:sym typeface="Arial"/>
              </a:rPr>
              <a:t>Politeístas</a:t>
            </a:r>
            <a:r>
              <a:rPr lang="en-US" sz="2000" b="1" kern="0" dirty="0">
                <a:solidFill>
                  <a:prstClr val="black"/>
                </a:solidFill>
                <a:latin typeface="Arial"/>
                <a:ea typeface="Arial"/>
                <a:cs typeface="Arial"/>
                <a:sym typeface="Arial"/>
              </a:rPr>
              <a:t>: </a:t>
            </a:r>
            <a:r>
              <a:rPr lang="en-US" sz="2000" b="1" kern="0" dirty="0" err="1">
                <a:solidFill>
                  <a:srgbClr val="FF0000"/>
                </a:solidFill>
                <a:latin typeface="Arial"/>
                <a:ea typeface="Arial"/>
                <a:cs typeface="Arial"/>
                <a:sym typeface="Arial"/>
              </a:rPr>
              <a:t>hinduismo</a:t>
            </a:r>
            <a:r>
              <a:rPr lang="en-US" sz="2000" b="1" kern="0" dirty="0">
                <a:solidFill>
                  <a:prstClr val="black"/>
                </a:solidFill>
                <a:latin typeface="Arial"/>
                <a:ea typeface="Arial"/>
                <a:cs typeface="Arial"/>
                <a:sym typeface="Arial"/>
              </a:rPr>
              <a:t> y el  </a:t>
            </a:r>
            <a:endParaRPr sz="2000" kern="0" dirty="0">
              <a:solidFill>
                <a:srgbClr val="000000"/>
              </a:solidFill>
              <a:latin typeface="Arial"/>
              <a:cs typeface="Arial"/>
              <a:sym typeface="Arial"/>
            </a:endParaRPr>
          </a:p>
          <a:p>
            <a:pPr marL="342900" indent="-342900">
              <a:buClr>
                <a:prstClr val="black"/>
              </a:buClr>
              <a:buSzPts val="2000"/>
            </a:pPr>
            <a:r>
              <a:rPr lang="en-US" sz="2000" b="1" kern="0" dirty="0">
                <a:solidFill>
                  <a:prstClr val="black"/>
                </a:solidFill>
                <a:latin typeface="Arial"/>
                <a:ea typeface="Arial"/>
                <a:cs typeface="Arial"/>
                <a:sym typeface="Arial"/>
              </a:rPr>
              <a:t> </a:t>
            </a:r>
            <a:r>
              <a:rPr lang="en-US" sz="2000" b="1" kern="0" dirty="0" err="1">
                <a:solidFill>
                  <a:prstClr val="black"/>
                </a:solidFill>
                <a:latin typeface="Arial"/>
                <a:ea typeface="Arial"/>
                <a:cs typeface="Arial"/>
                <a:sym typeface="Arial"/>
              </a:rPr>
              <a:t>shinto</a:t>
            </a:r>
            <a:r>
              <a:rPr lang="en-US" sz="2000" b="1" kern="0" dirty="0">
                <a:solidFill>
                  <a:prstClr val="black"/>
                </a:solidFill>
                <a:latin typeface="Arial"/>
                <a:ea typeface="Arial"/>
                <a:cs typeface="Arial"/>
                <a:sym typeface="Arial"/>
              </a:rPr>
              <a:t> </a:t>
            </a:r>
            <a:r>
              <a:rPr lang="en-US" sz="2000" b="1" kern="0" dirty="0" err="1">
                <a:solidFill>
                  <a:prstClr val="black"/>
                </a:solidFill>
                <a:latin typeface="Arial"/>
                <a:ea typeface="Arial"/>
                <a:cs typeface="Arial"/>
                <a:sym typeface="Arial"/>
              </a:rPr>
              <a:t>japonés</a:t>
            </a:r>
            <a:endParaRPr sz="2000" kern="0" dirty="0">
              <a:solidFill>
                <a:srgbClr val="000000"/>
              </a:solidFill>
              <a:latin typeface="Arial"/>
              <a:cs typeface="Arial"/>
              <a:sym typeface="Arial"/>
            </a:endParaRPr>
          </a:p>
          <a:p>
            <a:pPr marL="342900" indent="-342900">
              <a:buClr>
                <a:prstClr val="black"/>
              </a:buClr>
              <a:buSzPts val="2000"/>
              <a:buFont typeface="Arial"/>
              <a:buChar char="•"/>
            </a:pPr>
            <a:r>
              <a:rPr lang="en-US" sz="2000" b="1" u="sng" kern="0" dirty="0" err="1">
                <a:solidFill>
                  <a:prstClr val="black"/>
                </a:solidFill>
                <a:latin typeface="Arial"/>
                <a:ea typeface="Arial"/>
                <a:cs typeface="Arial"/>
                <a:sym typeface="Arial"/>
              </a:rPr>
              <a:t>Henoteístas</a:t>
            </a:r>
            <a:r>
              <a:rPr lang="en-US" sz="2000" b="1" kern="0" dirty="0">
                <a:solidFill>
                  <a:prstClr val="black"/>
                </a:solidFill>
                <a:latin typeface="Arial"/>
                <a:ea typeface="Arial"/>
                <a:cs typeface="Arial"/>
                <a:sym typeface="Arial"/>
              </a:rPr>
              <a:t>: </a:t>
            </a:r>
            <a:r>
              <a:rPr lang="en-US" sz="2000" kern="0" dirty="0" err="1">
                <a:solidFill>
                  <a:prstClr val="black"/>
                </a:solidFill>
                <a:latin typeface="Arial"/>
                <a:ea typeface="Arial"/>
                <a:cs typeface="Arial"/>
                <a:sym typeface="Arial"/>
              </a:rPr>
              <a:t>Akenatón</a:t>
            </a:r>
            <a:endParaRPr sz="2000" kern="0" dirty="0">
              <a:solidFill>
                <a:srgbClr val="000000"/>
              </a:solidFill>
              <a:latin typeface="Arial"/>
              <a:cs typeface="Arial"/>
              <a:sym typeface="Arial"/>
            </a:endParaRPr>
          </a:p>
          <a:p>
            <a:pPr marL="342900" indent="-342900">
              <a:buClr>
                <a:prstClr val="black"/>
              </a:buClr>
              <a:buSzPts val="2000"/>
              <a:buFont typeface="Arial"/>
              <a:buChar char="•"/>
            </a:pPr>
            <a:r>
              <a:rPr lang="en-US" sz="2000" b="1" u="sng" kern="0" dirty="0" err="1">
                <a:solidFill>
                  <a:prstClr val="black"/>
                </a:solidFill>
                <a:latin typeface="Arial"/>
                <a:ea typeface="Arial"/>
                <a:cs typeface="Arial"/>
                <a:sym typeface="Arial"/>
              </a:rPr>
              <a:t>Dualistas</a:t>
            </a:r>
            <a:r>
              <a:rPr lang="en-US" sz="2000" b="1" kern="0" dirty="0">
                <a:solidFill>
                  <a:prstClr val="black"/>
                </a:solidFill>
                <a:latin typeface="Arial"/>
                <a:ea typeface="Arial"/>
                <a:cs typeface="Arial"/>
                <a:sym typeface="Arial"/>
              </a:rPr>
              <a:t>: </a:t>
            </a:r>
            <a:r>
              <a:rPr lang="en-US" sz="2000" b="1" kern="0" dirty="0" err="1">
                <a:solidFill>
                  <a:prstClr val="black"/>
                </a:solidFill>
                <a:latin typeface="Arial"/>
                <a:ea typeface="Arial"/>
                <a:cs typeface="Arial"/>
                <a:sym typeface="Arial"/>
              </a:rPr>
              <a:t>maniqueísmo</a:t>
            </a:r>
            <a:r>
              <a:rPr lang="en-US" sz="2000" b="1" kern="0" dirty="0">
                <a:solidFill>
                  <a:prstClr val="black"/>
                </a:solidFill>
                <a:latin typeface="Arial"/>
                <a:ea typeface="Arial"/>
                <a:cs typeface="Arial"/>
                <a:sym typeface="Arial"/>
              </a:rPr>
              <a:t> </a:t>
            </a:r>
            <a:endParaRPr sz="2000" kern="0" dirty="0">
              <a:solidFill>
                <a:srgbClr val="000000"/>
              </a:solidFill>
              <a:latin typeface="Arial"/>
              <a:cs typeface="Arial"/>
              <a:sym typeface="Arial"/>
            </a:endParaRPr>
          </a:p>
          <a:p>
            <a:pPr marL="342900" indent="-342900">
              <a:buClr>
                <a:prstClr val="black"/>
              </a:buClr>
              <a:buSzPts val="2000"/>
            </a:pPr>
            <a:r>
              <a:rPr lang="en-US" sz="2000" b="1" kern="0" dirty="0">
                <a:solidFill>
                  <a:prstClr val="black"/>
                </a:solidFill>
                <a:latin typeface="Arial"/>
                <a:ea typeface="Arial"/>
                <a:cs typeface="Arial"/>
                <a:sym typeface="Arial"/>
              </a:rPr>
              <a:t>y el </a:t>
            </a:r>
            <a:r>
              <a:rPr lang="en-US" sz="2000" b="1" kern="0" dirty="0" err="1">
                <a:solidFill>
                  <a:prstClr val="black"/>
                </a:solidFill>
                <a:latin typeface="Arial"/>
                <a:ea typeface="Arial"/>
                <a:cs typeface="Arial"/>
                <a:sym typeface="Arial"/>
              </a:rPr>
              <a:t>catarismo</a:t>
            </a:r>
            <a:endParaRPr sz="2000" kern="0" dirty="0">
              <a:solidFill>
                <a:srgbClr val="000000"/>
              </a:solidFill>
              <a:latin typeface="Arial"/>
              <a:cs typeface="Arial"/>
              <a:sym typeface="Arial"/>
            </a:endParaRPr>
          </a:p>
        </p:txBody>
      </p:sp>
      <p:sp>
        <p:nvSpPr>
          <p:cNvPr id="276" name="Shape 276"/>
          <p:cNvSpPr txBox="1"/>
          <p:nvPr/>
        </p:nvSpPr>
        <p:spPr>
          <a:xfrm>
            <a:off x="7157545" y="5004261"/>
            <a:ext cx="3484179" cy="13849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marL="285750" indent="-285750" algn="ctr">
              <a:buClr>
                <a:srgbClr val="FF0000"/>
              </a:buClr>
              <a:buSzPts val="2400"/>
              <a:buFont typeface="Arial"/>
              <a:buChar char="•"/>
            </a:pPr>
            <a:r>
              <a:rPr lang="en-US" sz="2400" b="1" kern="0" dirty="0">
                <a:solidFill>
                  <a:srgbClr val="FF0000"/>
                </a:solidFill>
                <a:latin typeface="Arial"/>
                <a:ea typeface="Arial"/>
                <a:cs typeface="Arial"/>
                <a:sym typeface="Arial"/>
              </a:rPr>
              <a:t> </a:t>
            </a:r>
            <a:r>
              <a:rPr lang="en-US" sz="2800" b="1" kern="0" dirty="0" err="1">
                <a:solidFill>
                  <a:srgbClr val="FF0000"/>
                </a:solidFill>
                <a:latin typeface="Calibri"/>
                <a:ea typeface="Arial"/>
                <a:cs typeface="Arial"/>
                <a:sym typeface="Arial"/>
              </a:rPr>
              <a:t>Budismo</a:t>
            </a:r>
            <a:r>
              <a:rPr lang="en-US" sz="2800" b="1" kern="0" dirty="0">
                <a:solidFill>
                  <a:srgbClr val="FF0000"/>
                </a:solidFill>
                <a:latin typeface="Calibri"/>
                <a:ea typeface="Arial"/>
                <a:cs typeface="Arial"/>
                <a:sym typeface="Arial"/>
              </a:rPr>
              <a:t>  </a:t>
            </a:r>
            <a:endParaRPr sz="2800" kern="0" dirty="0">
              <a:solidFill>
                <a:prstClr val="black"/>
              </a:solidFill>
              <a:latin typeface="Calibri"/>
              <a:sym typeface="Arial"/>
            </a:endParaRPr>
          </a:p>
          <a:p>
            <a:pPr marL="285750" indent="-285750" algn="ctr">
              <a:buClr>
                <a:prstClr val="black"/>
              </a:buClr>
              <a:buSzPts val="2400"/>
              <a:buFont typeface="Arial"/>
              <a:buChar char="•"/>
            </a:pPr>
            <a:r>
              <a:rPr lang="en-US" sz="2800" b="1" kern="0" dirty="0">
                <a:solidFill>
                  <a:prstClr val="black"/>
                </a:solidFill>
                <a:latin typeface="Calibri"/>
                <a:ea typeface="Arial"/>
                <a:cs typeface="Arial"/>
                <a:sym typeface="Arial"/>
              </a:rPr>
              <a:t> </a:t>
            </a:r>
            <a:r>
              <a:rPr lang="en-US" sz="2800" b="1" kern="0" dirty="0" err="1">
                <a:solidFill>
                  <a:prstClr val="black"/>
                </a:solidFill>
                <a:latin typeface="Calibri"/>
                <a:ea typeface="Arial"/>
                <a:cs typeface="Arial"/>
                <a:sym typeface="Arial"/>
              </a:rPr>
              <a:t>Taoísmo</a:t>
            </a:r>
            <a:endParaRPr sz="2800" kern="0" dirty="0">
              <a:solidFill>
                <a:prstClr val="black"/>
              </a:solidFill>
              <a:latin typeface="Calibri"/>
              <a:sym typeface="Arial"/>
            </a:endParaRPr>
          </a:p>
          <a:p>
            <a:pPr marL="285750" indent="-285750" algn="ctr">
              <a:buClr>
                <a:prstClr val="black"/>
              </a:buClr>
              <a:buSzPts val="2400"/>
              <a:buFont typeface="Arial"/>
              <a:buChar char="•"/>
            </a:pPr>
            <a:r>
              <a:rPr lang="en-US" sz="2800" b="1" kern="0" dirty="0" err="1">
                <a:solidFill>
                  <a:prstClr val="black"/>
                </a:solidFill>
                <a:latin typeface="Calibri"/>
                <a:ea typeface="Arial"/>
                <a:cs typeface="Arial"/>
                <a:sym typeface="Arial"/>
              </a:rPr>
              <a:t>Panteísmo</a:t>
            </a:r>
            <a:endParaRPr sz="2800" kern="0" dirty="0">
              <a:solidFill>
                <a:prstClr val="black"/>
              </a:solidFill>
              <a:latin typeface="Calibri"/>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1969164" y="2859578"/>
            <a:ext cx="5041237" cy="2061556"/>
          </a:xfrm>
          <a:custGeom>
            <a:avLst/>
            <a:gdLst/>
            <a:ahLst/>
            <a:cxnLst/>
            <a:rect l="0" t="0" r="0" b="0"/>
            <a:pathLst>
              <a:path w="5113337" h="2305050" extrusionOk="0">
                <a:moveTo>
                  <a:pt x="384183" y="0"/>
                </a:moveTo>
                <a:lnTo>
                  <a:pt x="5113337" y="0"/>
                </a:lnTo>
                <a:lnTo>
                  <a:pt x="5113337" y="0"/>
                </a:lnTo>
                <a:lnTo>
                  <a:pt x="5113337" y="1920867"/>
                </a:lnTo>
                <a:cubicBezTo>
                  <a:pt x="5113337" y="2133045"/>
                  <a:pt x="4941332" y="2305050"/>
                  <a:pt x="4729154" y="2305050"/>
                </a:cubicBezTo>
                <a:lnTo>
                  <a:pt x="0" y="2305050"/>
                </a:lnTo>
                <a:lnTo>
                  <a:pt x="0" y="2305050"/>
                </a:lnTo>
                <a:lnTo>
                  <a:pt x="0" y="384183"/>
                </a:lnTo>
                <a:cubicBezTo>
                  <a:pt x="0" y="172005"/>
                  <a:pt x="172005" y="0"/>
                  <a:pt x="384183" y="0"/>
                </a:cubicBezTo>
                <a:close/>
              </a:path>
            </a:pathLst>
          </a:custGeom>
          <a:solidFill>
            <a:srgbClr val="F2F2F2"/>
          </a:solidFill>
          <a:ln w="57150" cap="flat" cmpd="sng">
            <a:solidFill>
              <a:srgbClr val="0070C0"/>
            </a:solidFill>
            <a:prstDash val="solid"/>
            <a:miter lim="524288"/>
            <a:headEnd type="none" w="sm" len="sm"/>
            <a:tailEnd type="none" w="sm" len="sm"/>
          </a:ln>
          <a:effectLst>
            <a:glow rad="63500">
              <a:schemeClr val="accent6">
                <a:satMod val="175000"/>
                <a:alpha val="40000"/>
              </a:schemeClr>
            </a:glow>
          </a:effectLst>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286" name="Shape 286"/>
          <p:cNvSpPr/>
          <p:nvPr/>
        </p:nvSpPr>
        <p:spPr>
          <a:xfrm>
            <a:off x="3036917" y="1688436"/>
            <a:ext cx="5835534" cy="1054764"/>
          </a:xfrm>
          <a:prstGeom prst="ellipse">
            <a:avLst/>
          </a:prstGeom>
          <a:solidFill>
            <a:schemeClr val="bg1"/>
          </a:solidFill>
          <a:ln w="381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287" name="Shape 287"/>
          <p:cNvSpPr/>
          <p:nvPr/>
        </p:nvSpPr>
        <p:spPr>
          <a:xfrm>
            <a:off x="1640378" y="266007"/>
            <a:ext cx="8794866" cy="1230284"/>
          </a:xfrm>
          <a:custGeom>
            <a:avLst/>
            <a:gdLst/>
            <a:ahLst/>
            <a:cxnLst/>
            <a:rect l="0" t="0" r="0" b="0"/>
            <a:pathLst>
              <a:path w="8893175" h="720725" extrusionOk="0">
                <a:moveTo>
                  <a:pt x="0" y="0"/>
                </a:moveTo>
                <a:lnTo>
                  <a:pt x="8773052" y="0"/>
                </a:lnTo>
                <a:cubicBezTo>
                  <a:pt x="8839394" y="0"/>
                  <a:pt x="8893175" y="53781"/>
                  <a:pt x="8893175" y="120123"/>
                </a:cubicBezTo>
                <a:lnTo>
                  <a:pt x="8893175" y="720725"/>
                </a:lnTo>
                <a:lnTo>
                  <a:pt x="0" y="720725"/>
                </a:lnTo>
                <a:lnTo>
                  <a:pt x="0" y="0"/>
                </a:lnTo>
                <a:close/>
              </a:path>
            </a:pathLst>
          </a:custGeom>
          <a:solidFill>
            <a:srgbClr val="0070C0"/>
          </a:solidFill>
          <a:ln w="38100" cap="flat" cmpd="sng">
            <a:solidFill>
              <a:srgbClr val="0070C0"/>
            </a:solidFill>
            <a:prstDash val="solid"/>
            <a:miter lim="524288"/>
            <a:headEnd type="none" w="sm" len="sm"/>
            <a:tailEnd type="none" w="sm" len="sm"/>
          </a:ln>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288" name="Shape 288"/>
          <p:cNvSpPr txBox="1"/>
          <p:nvPr/>
        </p:nvSpPr>
        <p:spPr>
          <a:xfrm>
            <a:off x="1524000" y="288662"/>
            <a:ext cx="8894618" cy="107717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lgn="ctr">
              <a:buClr>
                <a:prstClr val="white"/>
              </a:buClr>
              <a:buSzPts val="2400"/>
            </a:pPr>
            <a:r>
              <a:rPr lang="en-US" sz="3200" b="1" kern="0" dirty="0" err="1">
                <a:solidFill>
                  <a:prstClr val="white"/>
                </a:solidFill>
                <a:latin typeface="Arial"/>
                <a:ea typeface="Arial"/>
                <a:cs typeface="Arial"/>
                <a:sym typeface="Arial"/>
              </a:rPr>
              <a:t>Principales</a:t>
            </a:r>
            <a:r>
              <a:rPr lang="en-US" sz="3200" b="1" kern="0" dirty="0">
                <a:solidFill>
                  <a:prstClr val="white"/>
                </a:solidFill>
                <a:latin typeface="Arial"/>
                <a:ea typeface="Arial"/>
                <a:cs typeface="Arial"/>
                <a:sym typeface="Arial"/>
              </a:rPr>
              <a:t> </a:t>
            </a:r>
            <a:r>
              <a:rPr lang="en-US" sz="3200" b="1" kern="0" dirty="0" err="1">
                <a:solidFill>
                  <a:prstClr val="white"/>
                </a:solidFill>
                <a:latin typeface="Arial"/>
                <a:ea typeface="Arial"/>
                <a:cs typeface="Arial"/>
                <a:sym typeface="Arial"/>
              </a:rPr>
              <a:t>religiones</a:t>
            </a:r>
            <a:r>
              <a:rPr lang="en-US" sz="3200" b="1" kern="0" dirty="0">
                <a:solidFill>
                  <a:prstClr val="white"/>
                </a:solidFill>
                <a:latin typeface="Arial"/>
                <a:ea typeface="Arial"/>
                <a:cs typeface="Arial"/>
                <a:sym typeface="Arial"/>
              </a:rPr>
              <a:t> </a:t>
            </a:r>
            <a:r>
              <a:rPr lang="en-US" sz="3200" b="1" kern="0" dirty="0" err="1">
                <a:solidFill>
                  <a:prstClr val="white"/>
                </a:solidFill>
                <a:latin typeface="Arial"/>
                <a:ea typeface="Arial"/>
                <a:cs typeface="Arial"/>
                <a:sym typeface="Arial"/>
              </a:rPr>
              <a:t>actualmente</a:t>
            </a:r>
            <a:r>
              <a:rPr lang="en-US" sz="3200" b="1" kern="0" dirty="0">
                <a:solidFill>
                  <a:prstClr val="white"/>
                </a:solidFill>
                <a:latin typeface="Arial"/>
                <a:ea typeface="Arial"/>
                <a:cs typeface="Arial"/>
                <a:sym typeface="Arial"/>
              </a:rPr>
              <a:t> </a:t>
            </a:r>
            <a:r>
              <a:rPr lang="en-US" sz="3200" b="1" kern="0" dirty="0" err="1">
                <a:solidFill>
                  <a:prstClr val="white"/>
                </a:solidFill>
                <a:latin typeface="Arial"/>
                <a:ea typeface="Arial"/>
                <a:cs typeface="Arial"/>
                <a:sym typeface="Arial"/>
              </a:rPr>
              <a:t>practicadas</a:t>
            </a:r>
            <a:r>
              <a:rPr lang="en-US" sz="3200" b="1" kern="0" dirty="0">
                <a:solidFill>
                  <a:prstClr val="white"/>
                </a:solidFill>
                <a:latin typeface="Arial"/>
                <a:ea typeface="Arial"/>
                <a:cs typeface="Arial"/>
                <a:sym typeface="Arial"/>
              </a:rPr>
              <a:t> en el </a:t>
            </a:r>
            <a:r>
              <a:rPr lang="en-US" sz="3200" b="1" kern="0" dirty="0" err="1">
                <a:solidFill>
                  <a:prstClr val="white"/>
                </a:solidFill>
                <a:latin typeface="Arial"/>
                <a:ea typeface="Arial"/>
                <a:cs typeface="Arial"/>
                <a:sym typeface="Arial"/>
              </a:rPr>
              <a:t>mundo</a:t>
            </a:r>
            <a:endParaRPr sz="3200" kern="0" dirty="0">
              <a:solidFill>
                <a:srgbClr val="000000"/>
              </a:solidFill>
              <a:latin typeface="Arial"/>
              <a:cs typeface="Arial"/>
              <a:sym typeface="Arial"/>
            </a:endParaRPr>
          </a:p>
        </p:txBody>
      </p:sp>
      <p:sp>
        <p:nvSpPr>
          <p:cNvPr id="290" name="Shape 290"/>
          <p:cNvSpPr txBox="1"/>
          <p:nvPr/>
        </p:nvSpPr>
        <p:spPr>
          <a:xfrm>
            <a:off x="3617912" y="1890712"/>
            <a:ext cx="4575300" cy="462000"/>
          </a:xfrm>
          <a:prstGeom prst="rect">
            <a:avLst/>
          </a:prstGeom>
          <a:noFill/>
          <a:ln>
            <a:noFill/>
          </a:ln>
        </p:spPr>
        <p:txBody>
          <a:bodyPr spcFirstLastPara="1" wrap="square" lIns="91425" tIns="45700" rIns="91425" bIns="45700" anchor="t" anchorCtr="0">
            <a:spAutoFit/>
          </a:bodyPr>
          <a:lstStyle/>
          <a:p>
            <a:pPr>
              <a:buClr>
                <a:prstClr val="black"/>
              </a:buClr>
              <a:buSzPts val="2400"/>
            </a:pPr>
            <a:r>
              <a:rPr lang="en-US" sz="2400" b="1" u="sng" kern="0" dirty="0">
                <a:solidFill>
                  <a:prstClr val="black"/>
                </a:solidFill>
                <a:latin typeface="Arial"/>
                <a:ea typeface="Arial"/>
                <a:cs typeface="Arial"/>
                <a:sym typeface="Arial"/>
              </a:rPr>
              <a:t>Total: </a:t>
            </a:r>
            <a:r>
              <a:rPr lang="en-US" sz="2400" b="1" u="sng" kern="0" dirty="0" err="1">
                <a:solidFill>
                  <a:prstClr val="black"/>
                </a:solidFill>
                <a:latin typeface="Arial"/>
                <a:ea typeface="Arial"/>
                <a:cs typeface="Arial"/>
                <a:sym typeface="Arial"/>
              </a:rPr>
              <a:t>aproximadamente</a:t>
            </a:r>
            <a:r>
              <a:rPr lang="en-US" sz="2400" b="1" u="sng" kern="0" dirty="0">
                <a:solidFill>
                  <a:prstClr val="black"/>
                </a:solidFill>
                <a:latin typeface="Arial"/>
                <a:ea typeface="Arial"/>
                <a:cs typeface="Arial"/>
                <a:sym typeface="Arial"/>
              </a:rPr>
              <a:t> 4.200</a:t>
            </a:r>
            <a:endParaRPr sz="1400" kern="0" dirty="0">
              <a:solidFill>
                <a:srgbClr val="000000"/>
              </a:solidFill>
              <a:latin typeface="Arial"/>
              <a:cs typeface="Arial"/>
              <a:sym typeface="Arial"/>
            </a:endParaRPr>
          </a:p>
        </p:txBody>
      </p:sp>
      <p:sp>
        <p:nvSpPr>
          <p:cNvPr id="291" name="Shape 291"/>
          <p:cNvSpPr txBox="1"/>
          <p:nvPr/>
        </p:nvSpPr>
        <p:spPr>
          <a:xfrm>
            <a:off x="2092325" y="3081338"/>
            <a:ext cx="4767300" cy="1631175"/>
          </a:xfrm>
          <a:prstGeom prst="rect">
            <a:avLst/>
          </a:prstGeom>
          <a:noFill/>
          <a:ln>
            <a:noFill/>
          </a:ln>
        </p:spPr>
        <p:txBody>
          <a:bodyPr spcFirstLastPara="1" wrap="square" lIns="91425" tIns="45700" rIns="91425" bIns="45700" anchor="t" anchorCtr="0">
            <a:spAutoFit/>
          </a:bodyPr>
          <a:lstStyle/>
          <a:p>
            <a:pPr algn="just">
              <a:buClr>
                <a:prstClr val="black"/>
              </a:buClr>
              <a:buSzPts val="1800"/>
            </a:pPr>
            <a:r>
              <a:rPr lang="en-US" sz="2000" kern="0" dirty="0">
                <a:solidFill>
                  <a:prstClr val="black"/>
                </a:solidFill>
                <a:latin typeface="Arial" panose="020B0604020202020204" pitchFamily="34" charset="0"/>
                <a:ea typeface="Times New Roman"/>
                <a:cs typeface="Arial" panose="020B0604020202020204" pitchFamily="34" charset="0"/>
                <a:sym typeface="Times New Roman"/>
              </a:rPr>
              <a:t>77% de la población </a:t>
            </a:r>
            <a:r>
              <a:rPr lang="en-US" sz="2000" kern="0" dirty="0" err="1">
                <a:solidFill>
                  <a:prstClr val="black"/>
                </a:solidFill>
                <a:latin typeface="Arial" panose="020B0604020202020204" pitchFamily="34" charset="0"/>
                <a:ea typeface="Times New Roman"/>
                <a:cs typeface="Arial" panose="020B0604020202020204" pitchFamily="34" charset="0"/>
                <a:sym typeface="Times New Roman"/>
              </a:rPr>
              <a:t>mundial</a:t>
            </a:r>
            <a:r>
              <a:rPr lang="en-US" sz="2000" kern="0" dirty="0">
                <a:solidFill>
                  <a:prstClr val="black"/>
                </a:solidFill>
                <a:latin typeface="Arial" panose="020B0604020202020204" pitchFamily="34" charset="0"/>
                <a:ea typeface="Times New Roman"/>
                <a:cs typeface="Arial" panose="020B0604020202020204" pitchFamily="34" charset="0"/>
                <a:sym typeface="Times New Roman"/>
              </a:rPr>
              <a:t> </a:t>
            </a:r>
            <a:r>
              <a:rPr lang="en-US" sz="2000" kern="0" dirty="0" err="1">
                <a:solidFill>
                  <a:prstClr val="black"/>
                </a:solidFill>
                <a:latin typeface="Arial" panose="020B0604020202020204" pitchFamily="34" charset="0"/>
                <a:ea typeface="Times New Roman"/>
                <a:cs typeface="Arial" panose="020B0604020202020204" pitchFamily="34" charset="0"/>
                <a:sym typeface="Times New Roman"/>
              </a:rPr>
              <a:t>practica</a:t>
            </a:r>
            <a:r>
              <a:rPr lang="en-US" sz="2000" kern="0" dirty="0">
                <a:solidFill>
                  <a:prstClr val="black"/>
                </a:solidFill>
                <a:latin typeface="Arial" panose="020B0604020202020204" pitchFamily="34" charset="0"/>
                <a:ea typeface="Times New Roman"/>
                <a:cs typeface="Arial" panose="020B0604020202020204" pitchFamily="34" charset="0"/>
                <a:sym typeface="Times New Roman"/>
              </a:rPr>
              <a:t> el </a:t>
            </a:r>
            <a:r>
              <a:rPr lang="en-US" sz="2000" u="sng" kern="0" dirty="0" err="1">
                <a:solidFill>
                  <a:srgbClr val="FF0000"/>
                </a:solidFill>
                <a:latin typeface="Arial" panose="020B0604020202020204" pitchFamily="34" charset="0"/>
                <a:cs typeface="Arial" panose="020B0604020202020204" pitchFamily="34" charset="0"/>
                <a:sym typeface="Arial"/>
                <a:hlinkClick r:id="rId3">
                  <a:extLst>
                    <a:ext uri="{A12FA001-AC4F-418D-AE19-62706E023703}">
                      <ahyp:hlinkClr xmlns="" xmlns:ahyp="http://schemas.microsoft.com/office/drawing/2018/hyperlinkcolor" val="tx"/>
                    </a:ext>
                  </a:extLst>
                </a:hlinkClick>
              </a:rPr>
              <a:t>cristianismo</a:t>
            </a:r>
            <a:r>
              <a:rPr lang="en-US" sz="2000" u="sng" kern="0" dirty="0">
                <a:solidFill>
                  <a:srgbClr val="FF0000"/>
                </a:solidFill>
                <a:latin typeface="Arial" panose="020B0604020202020204" pitchFamily="34" charset="0"/>
                <a:cs typeface="Arial" panose="020B0604020202020204" pitchFamily="34" charset="0"/>
                <a:sym typeface="Arial"/>
              </a:rPr>
              <a:t> </a:t>
            </a:r>
          </a:p>
          <a:p>
            <a:pPr algn="just">
              <a:buClr>
                <a:prstClr val="black"/>
              </a:buClr>
              <a:buSzPts val="1800"/>
            </a:pPr>
            <a:r>
              <a:rPr lang="en-US" sz="2000" kern="0" dirty="0">
                <a:solidFill>
                  <a:prstClr val="black"/>
                </a:solidFill>
                <a:latin typeface="Arial" panose="020B0604020202020204" pitchFamily="34" charset="0"/>
                <a:ea typeface="Times New Roman"/>
                <a:cs typeface="Arial" panose="020B0604020202020204" pitchFamily="34" charset="0"/>
                <a:sym typeface="Times New Roman"/>
              </a:rPr>
              <a:t>(31%), </a:t>
            </a:r>
            <a:r>
              <a:rPr lang="en-US" sz="2000" u="sng" kern="0" dirty="0" err="1">
                <a:solidFill>
                  <a:srgbClr val="FF0000"/>
                </a:solidFill>
                <a:latin typeface="Arial" panose="020B0604020202020204" pitchFamily="34" charset="0"/>
                <a:cs typeface="Arial" panose="020B0604020202020204" pitchFamily="34" charset="0"/>
                <a:sym typeface="Arial"/>
                <a:hlinkClick r:id="rId4">
                  <a:extLst>
                    <a:ext uri="{A12FA001-AC4F-418D-AE19-62706E023703}">
                      <ahyp:hlinkClr xmlns="" xmlns:ahyp="http://schemas.microsoft.com/office/drawing/2018/hyperlinkcolor" val="tx"/>
                    </a:ext>
                  </a:extLst>
                </a:hlinkClick>
              </a:rPr>
              <a:t>islam</a:t>
            </a:r>
            <a:r>
              <a:rPr lang="en-US" sz="2000" u="sng" kern="0" dirty="0">
                <a:solidFill>
                  <a:srgbClr val="0000FF"/>
                </a:solidFill>
                <a:latin typeface="Arial" panose="020B0604020202020204" pitchFamily="34" charset="0"/>
                <a:cs typeface="Arial" panose="020B0604020202020204" pitchFamily="34" charset="0"/>
                <a:sym typeface="Arial"/>
              </a:rPr>
              <a:t> </a:t>
            </a:r>
          </a:p>
          <a:p>
            <a:pPr algn="just">
              <a:buClr>
                <a:prstClr val="black"/>
              </a:buClr>
              <a:buSzPts val="1800"/>
            </a:pPr>
            <a:r>
              <a:rPr lang="en-US" sz="2000" kern="0" dirty="0">
                <a:solidFill>
                  <a:prstClr val="black"/>
                </a:solidFill>
                <a:latin typeface="Arial" panose="020B0604020202020204" pitchFamily="34" charset="0"/>
                <a:ea typeface="Times New Roman"/>
                <a:cs typeface="Arial" panose="020B0604020202020204" pitchFamily="34" charset="0"/>
                <a:sym typeface="Times New Roman"/>
              </a:rPr>
              <a:t>(24%), </a:t>
            </a:r>
            <a:r>
              <a:rPr lang="en-US" sz="2000" kern="0" dirty="0" err="1">
                <a:solidFill>
                  <a:srgbClr val="FF0000"/>
                </a:solidFill>
                <a:latin typeface="Arial" panose="020B0604020202020204" pitchFamily="34" charset="0"/>
                <a:ea typeface="Times New Roman"/>
                <a:cs typeface="Arial" panose="020B0604020202020204" pitchFamily="34" charset="0"/>
                <a:sym typeface="Times New Roman"/>
              </a:rPr>
              <a:t>hinduismo</a:t>
            </a:r>
            <a:r>
              <a:rPr lang="en-US" sz="2000" kern="0" dirty="0">
                <a:solidFill>
                  <a:srgbClr val="FF0000"/>
                </a:solidFill>
                <a:latin typeface="Arial" panose="020B0604020202020204" pitchFamily="34" charset="0"/>
                <a:ea typeface="Times New Roman"/>
                <a:cs typeface="Arial" panose="020B0604020202020204" pitchFamily="34" charset="0"/>
                <a:sym typeface="Times New Roman"/>
              </a:rPr>
              <a:t> </a:t>
            </a:r>
          </a:p>
          <a:p>
            <a:pPr algn="just">
              <a:buClr>
                <a:prstClr val="black"/>
              </a:buClr>
              <a:buSzPts val="1800"/>
            </a:pPr>
            <a:r>
              <a:rPr lang="en-US" sz="2000" kern="0" dirty="0">
                <a:solidFill>
                  <a:prstClr val="black"/>
                </a:solidFill>
                <a:latin typeface="Arial" panose="020B0604020202020204" pitchFamily="34" charset="0"/>
                <a:ea typeface="Times New Roman"/>
                <a:cs typeface="Arial" panose="020B0604020202020204" pitchFamily="34" charset="0"/>
                <a:sym typeface="Times New Roman"/>
              </a:rPr>
              <a:t>(15%) o </a:t>
            </a:r>
            <a:r>
              <a:rPr lang="en-US" sz="2000" u="sng" kern="0" dirty="0" err="1">
                <a:solidFill>
                  <a:srgbClr val="FF0000"/>
                </a:solidFill>
                <a:latin typeface="Arial" panose="020B0604020202020204" pitchFamily="34" charset="0"/>
                <a:cs typeface="Arial" panose="020B0604020202020204" pitchFamily="34" charset="0"/>
                <a:sym typeface="Arial"/>
                <a:hlinkClick r:id="rId5">
                  <a:extLst>
                    <a:ext uri="{A12FA001-AC4F-418D-AE19-62706E023703}">
                      <ahyp:hlinkClr xmlns="" xmlns:ahyp="http://schemas.microsoft.com/office/drawing/2018/hyperlinkcolor" val="tx"/>
                    </a:ext>
                  </a:extLst>
                </a:hlinkClick>
              </a:rPr>
              <a:t>budismo</a:t>
            </a:r>
            <a:r>
              <a:rPr lang="en-US" sz="2000" u="sng" kern="0" dirty="0">
                <a:solidFill>
                  <a:srgbClr val="FF0000"/>
                </a:solidFill>
                <a:latin typeface="Arial" panose="020B0604020202020204" pitchFamily="34" charset="0"/>
                <a:cs typeface="Arial" panose="020B0604020202020204" pitchFamily="34" charset="0"/>
                <a:sym typeface="Arial"/>
              </a:rPr>
              <a:t> </a:t>
            </a:r>
          </a:p>
        </p:txBody>
      </p:sp>
      <p:pic>
        <p:nvPicPr>
          <p:cNvPr id="292" name="Shape 292"/>
          <p:cNvPicPr preferRelativeResize="0"/>
          <p:nvPr/>
        </p:nvPicPr>
        <p:blipFill rotWithShape="1">
          <a:blip r:embed="rId6">
            <a:alphaModFix/>
          </a:blip>
          <a:srcRect/>
          <a:stretch/>
        </p:blipFill>
        <p:spPr>
          <a:xfrm>
            <a:off x="7608917" y="2909456"/>
            <a:ext cx="2955896" cy="3815195"/>
          </a:xfrm>
          <a:prstGeom prst="rect">
            <a:avLst/>
          </a:prstGeom>
          <a:ln>
            <a:noFill/>
          </a:ln>
          <a:effectLst>
            <a:softEdge rad="112500"/>
          </a:effectLst>
        </p:spPr>
      </p:pic>
      <p:sp>
        <p:nvSpPr>
          <p:cNvPr id="11" name="CuadroTexto 10">
            <a:extLst>
              <a:ext uri="{FF2B5EF4-FFF2-40B4-BE49-F238E27FC236}">
                <a16:creationId xmlns="" xmlns:a16="http://schemas.microsoft.com/office/drawing/2014/main" id="{87D4ACEA-83F2-4F1A-9264-CB6FCDC423DA}"/>
              </a:ext>
            </a:extLst>
          </p:cNvPr>
          <p:cNvSpPr txBox="1"/>
          <p:nvPr/>
        </p:nvSpPr>
        <p:spPr>
          <a:xfrm>
            <a:off x="425669" y="5066430"/>
            <a:ext cx="6950491" cy="132343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buClr>
                <a:srgbClr val="000000"/>
              </a:buClr>
              <a:buSzPts val="1800"/>
              <a:defRPr/>
            </a:pPr>
            <a:r>
              <a:rPr lang="es-ES" sz="2000" kern="0" dirty="0">
                <a:solidFill>
                  <a:srgbClr val="000000"/>
                </a:solidFill>
                <a:latin typeface="Times New Roman"/>
                <a:ea typeface="Times New Roman"/>
                <a:cs typeface="Times New Roman"/>
                <a:sym typeface="Times New Roman"/>
              </a:rPr>
              <a:t>El 5,7% se decanta por religiones populares o tradicionales, un 0,8% por otros cultos y un </a:t>
            </a:r>
            <a:r>
              <a:rPr lang="es-ES" sz="2000" u="sng" kern="0" dirty="0">
                <a:solidFill>
                  <a:srgbClr val="FF0000"/>
                </a:solidFill>
                <a:latin typeface="Arial"/>
                <a:ea typeface="Arial"/>
                <a:cs typeface="Arial"/>
                <a:sym typeface="Arial"/>
                <a:hlinkClick r:id="rId7">
                  <a:extLst>
                    <a:ext uri="{A12FA001-AC4F-418D-AE19-62706E023703}">
                      <ahyp:hlinkClr xmlns="" xmlns:ahyp="http://schemas.microsoft.com/office/drawing/2018/hyperlinkcolor" val="tx"/>
                    </a:ext>
                  </a:extLst>
                </a:hlinkClick>
              </a:rPr>
              <a:t>0,2%</a:t>
            </a:r>
            <a:r>
              <a:rPr lang="es-ES" sz="2000" u="sng" kern="0" dirty="0">
                <a:solidFill>
                  <a:srgbClr val="009999"/>
                </a:solidFill>
                <a:latin typeface="Arial"/>
                <a:ea typeface="Arial"/>
                <a:cs typeface="Arial"/>
                <a:sym typeface="Arial"/>
              </a:rPr>
              <a:t> </a:t>
            </a:r>
            <a:r>
              <a:rPr lang="es-ES" sz="2000" kern="0" dirty="0" smtClean="0">
                <a:solidFill>
                  <a:srgbClr val="000000"/>
                </a:solidFill>
                <a:latin typeface="Times New Roman"/>
                <a:ea typeface="Times New Roman"/>
                <a:cs typeface="Times New Roman"/>
                <a:sym typeface="Times New Roman"/>
              </a:rPr>
              <a:t>por </a:t>
            </a:r>
            <a:r>
              <a:rPr lang="es-ES" sz="2000" kern="0" dirty="0">
                <a:solidFill>
                  <a:srgbClr val="000000"/>
                </a:solidFill>
                <a:latin typeface="Times New Roman"/>
                <a:ea typeface="Times New Roman"/>
                <a:cs typeface="Times New Roman"/>
                <a:sym typeface="Times New Roman"/>
              </a:rPr>
              <a:t>el </a:t>
            </a:r>
            <a:r>
              <a:rPr lang="es-ES" sz="2000" u="sng" kern="0" dirty="0">
                <a:solidFill>
                  <a:srgbClr val="FF0000"/>
                </a:solidFill>
                <a:latin typeface="Arial"/>
                <a:ea typeface="Arial"/>
                <a:cs typeface="Arial"/>
                <a:sym typeface="Arial"/>
                <a:hlinkClick r:id="rId8">
                  <a:extLst>
                    <a:ext uri="{A12FA001-AC4F-418D-AE19-62706E023703}">
                      <ahyp:hlinkClr xmlns="" xmlns:ahyp="http://schemas.microsoft.com/office/drawing/2018/hyperlinkcolor" val="tx"/>
                    </a:ext>
                  </a:extLst>
                </a:hlinkClick>
              </a:rPr>
              <a:t>judaísmo</a:t>
            </a:r>
            <a:r>
              <a:rPr lang="es-ES" sz="2000" kern="0" dirty="0">
                <a:solidFill>
                  <a:srgbClr val="FF0000"/>
                </a:solidFill>
                <a:latin typeface="Times New Roman"/>
                <a:ea typeface="Times New Roman"/>
                <a:cs typeface="Times New Roman"/>
                <a:sym typeface="Times New Roman"/>
              </a:rPr>
              <a:t>.</a:t>
            </a:r>
            <a:r>
              <a:rPr lang="es-ES" sz="2000" kern="0" dirty="0">
                <a:solidFill>
                  <a:srgbClr val="000000"/>
                </a:solidFill>
                <a:latin typeface="Times New Roman"/>
                <a:ea typeface="Times New Roman"/>
                <a:cs typeface="Times New Roman"/>
                <a:sym typeface="Times New Roman"/>
              </a:rPr>
              <a:t> Por el contrario, el 16% </a:t>
            </a:r>
            <a:r>
              <a:rPr lang="es-ES" sz="2000" u="sng" kern="0" dirty="0">
                <a:solidFill>
                  <a:srgbClr val="FF0000"/>
                </a:solidFill>
                <a:latin typeface="Arial"/>
                <a:ea typeface="Arial"/>
                <a:cs typeface="Arial"/>
                <a:sym typeface="Arial"/>
                <a:hlinkClick r:id="rId9">
                  <a:extLst>
                    <a:ext uri="{A12FA001-AC4F-418D-AE19-62706E023703}">
                      <ahyp:hlinkClr xmlns="" xmlns:ahyp="http://schemas.microsoft.com/office/drawing/2018/hyperlinkcolor" val="tx"/>
                    </a:ext>
                  </a:extLst>
                </a:hlinkClick>
              </a:rPr>
              <a:t>no tiene afiliación religiosa</a:t>
            </a:r>
            <a:r>
              <a:rPr lang="es-ES" sz="2000" kern="0" dirty="0">
                <a:solidFill>
                  <a:srgbClr val="000000"/>
                </a:solidFill>
                <a:latin typeface="Times New Roman"/>
                <a:ea typeface="Times New Roman"/>
                <a:cs typeface="Times New Roman"/>
                <a:sym typeface="Times New Roman"/>
              </a:rPr>
              <a:t>, siendo el grupo más numeroso después de cristianos y musulmanes</a:t>
            </a:r>
            <a:endParaRPr lang="es-ES" sz="2000" kern="0" dirty="0">
              <a:solidFill>
                <a:srgbClr val="000000"/>
              </a:solidFill>
              <a:latin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7A75920F-EEAA-4DCC-823E-1F2045CF5D26}"/>
              </a:ext>
            </a:extLst>
          </p:cNvPr>
          <p:cNvSpPr txBox="1"/>
          <p:nvPr/>
        </p:nvSpPr>
        <p:spPr>
          <a:xfrm>
            <a:off x="873334" y="2549392"/>
            <a:ext cx="2268071" cy="1143839"/>
          </a:xfrm>
          <a:prstGeom prst="rect">
            <a:avLst/>
          </a:prstGeom>
          <a:solidFill>
            <a:schemeClr val="bg1">
              <a:lumMod val="95000"/>
            </a:schemeClr>
          </a:solidFill>
          <a:ln>
            <a:noFill/>
          </a:ln>
          <a:effectLst>
            <a:outerShdw blurRad="149987" dist="250190" dir="8460000" algn="ctr">
              <a:srgbClr val="000000">
                <a:alpha val="28000"/>
              </a:srgbClr>
            </a:outerShdw>
            <a:reflection blurRad="6350" stA="50000" endA="300" endPos="55000" dir="5400000" sy="-100000" algn="bl" rotWithShape="0"/>
            <a:softEdge rad="127000"/>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nSpc>
                <a:spcPct val="107000"/>
              </a:lnSpc>
              <a:spcAft>
                <a:spcPts val="800"/>
              </a:spcAft>
              <a:buClr>
                <a:srgbClr val="000000"/>
              </a:buClr>
            </a:pPr>
            <a:r>
              <a:rPr lang="es-ES" sz="1200" kern="0" dirty="0">
                <a:solidFill>
                  <a:srgbClr val="FF0000"/>
                </a:solidFill>
                <a:latin typeface="Arial" panose="020B0604020202020204" pitchFamily="34" charset="0"/>
                <a:ea typeface="Arial" panose="020B0604020202020204" pitchFamily="34" charset="0"/>
                <a:cs typeface="Arial"/>
                <a:sym typeface="Arial"/>
              </a:rPr>
              <a:t>.</a:t>
            </a:r>
            <a:endParaRPr lang="es-CU" sz="1100" b="1" kern="0" dirty="0">
              <a:solidFill>
                <a:srgbClr val="000000"/>
              </a:solidFill>
              <a:latin typeface="Calibri" panose="020F0502020204030204" pitchFamily="34" charset="0"/>
              <a:ea typeface="Calibri" panose="020F0502020204030204" pitchFamily="34" charset="0"/>
              <a:cs typeface="Arial"/>
              <a:sym typeface="Arial"/>
            </a:endParaRPr>
          </a:p>
          <a:p>
            <a:pPr indent="-1270">
              <a:lnSpc>
                <a:spcPct val="107000"/>
              </a:lnSpc>
              <a:spcAft>
                <a:spcPts val="800"/>
              </a:spcAft>
              <a:buClr>
                <a:srgbClr val="000000"/>
              </a:buClr>
            </a:pPr>
            <a:r>
              <a:rPr lang="es-ES" sz="1200" b="1" kern="0" dirty="0">
                <a:solidFill>
                  <a:srgbClr val="FF0000"/>
                </a:solidFill>
                <a:latin typeface="Arial" panose="020B0604020202020204" pitchFamily="34" charset="0"/>
                <a:ea typeface="Arial" panose="020B0604020202020204" pitchFamily="34" charset="0"/>
                <a:cs typeface="Arial"/>
                <a:sym typeface="Arial"/>
              </a:rPr>
              <a:t> </a:t>
            </a:r>
            <a:r>
              <a:rPr lang="es-ES" sz="2800" kern="0" dirty="0">
                <a:solidFill>
                  <a:prstClr val="black"/>
                </a:solidFill>
                <a:latin typeface="Arial" panose="020B0604020202020204" pitchFamily="34" charset="0"/>
                <a:ea typeface="Arial" panose="020B0604020202020204" pitchFamily="34" charset="0"/>
                <a:cs typeface="Arial"/>
                <a:sym typeface="Arial"/>
              </a:rPr>
              <a:t>Antigüedad </a:t>
            </a:r>
            <a:endParaRPr lang="es-CU" sz="2800" kern="0" dirty="0">
              <a:solidFill>
                <a:prstClr val="black"/>
              </a:solidFill>
              <a:latin typeface="Calibri" panose="020F0502020204030204" pitchFamily="34" charset="0"/>
              <a:ea typeface="Calibri" panose="020F0502020204030204" pitchFamily="34" charset="0"/>
              <a:cs typeface="Arial"/>
              <a:sym typeface="Arial"/>
            </a:endParaRPr>
          </a:p>
          <a:p>
            <a:pPr indent="-1270">
              <a:lnSpc>
                <a:spcPct val="107000"/>
              </a:lnSpc>
              <a:spcAft>
                <a:spcPts val="800"/>
              </a:spcAft>
              <a:buClr>
                <a:srgbClr val="000000"/>
              </a:buClr>
            </a:pPr>
            <a:r>
              <a:rPr lang="es-ES" sz="1200" kern="0" dirty="0">
                <a:solidFill>
                  <a:srgbClr val="FF0000"/>
                </a:solidFill>
                <a:latin typeface="Arial" panose="020B0604020202020204" pitchFamily="34" charset="0"/>
                <a:ea typeface="Arial" panose="020B0604020202020204" pitchFamily="34" charset="0"/>
                <a:cs typeface="Arial"/>
                <a:sym typeface="Arial"/>
              </a:rPr>
              <a:t> </a:t>
            </a:r>
            <a:endParaRPr lang="es-CU" sz="11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4" name="CuadroTexto 3">
            <a:extLst>
              <a:ext uri="{FF2B5EF4-FFF2-40B4-BE49-F238E27FC236}">
                <a16:creationId xmlns="" xmlns:a16="http://schemas.microsoft.com/office/drawing/2014/main" id="{AB1D49D2-29EE-4A8B-AFF2-F5CF6DC853FC}"/>
              </a:ext>
            </a:extLst>
          </p:cNvPr>
          <p:cNvSpPr txBox="1"/>
          <p:nvPr/>
        </p:nvSpPr>
        <p:spPr>
          <a:xfrm>
            <a:off x="2079813" y="208449"/>
            <a:ext cx="8193741" cy="1077218"/>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buClr>
                <a:srgbClr val="000000"/>
              </a:buClr>
            </a:pPr>
            <a:r>
              <a:rPr lang="es-ES" sz="3200" kern="0" dirty="0">
                <a:solidFill>
                  <a:prstClr val="black"/>
                </a:solidFill>
                <a:latin typeface="Arial" panose="020B0604020202020204" pitchFamily="34" charset="0"/>
                <a:ea typeface="Arial" panose="020B0604020202020204" pitchFamily="34" charset="0"/>
                <a:cs typeface="Arial"/>
                <a:sym typeface="Arial"/>
              </a:rPr>
              <a:t>Influencia de los sistemas de creencias en la educación  a lo largo de la historia</a:t>
            </a:r>
            <a:endParaRPr lang="es-CU" sz="3200" kern="0" dirty="0">
              <a:solidFill>
                <a:prstClr val="black"/>
              </a:solidFill>
              <a:latin typeface="Arial"/>
              <a:cs typeface="Arial"/>
              <a:sym typeface="Arial"/>
            </a:endParaRPr>
          </a:p>
        </p:txBody>
      </p:sp>
      <p:sp>
        <p:nvSpPr>
          <p:cNvPr id="6" name="CuadroTexto 5">
            <a:extLst>
              <a:ext uri="{FF2B5EF4-FFF2-40B4-BE49-F238E27FC236}">
                <a16:creationId xmlns="" xmlns:a16="http://schemas.microsoft.com/office/drawing/2014/main" id="{565816CE-1A16-4AA4-97FA-7F9E8D9AD57A}"/>
              </a:ext>
            </a:extLst>
          </p:cNvPr>
          <p:cNvSpPr txBox="1"/>
          <p:nvPr/>
        </p:nvSpPr>
        <p:spPr>
          <a:xfrm>
            <a:off x="3711389" y="1628126"/>
            <a:ext cx="7703863" cy="4727128"/>
          </a:xfrm>
          <a:prstGeom prst="rect">
            <a:avLst/>
          </a:prstGeom>
          <a:noFill/>
          <a:ln>
            <a:solidFill>
              <a:srgbClr val="002060"/>
            </a:solidFill>
          </a:ln>
        </p:spPr>
        <p:txBody>
          <a:bodyPr wrap="square">
            <a:spAutoFit/>
          </a:bodyPr>
          <a:lstStyle/>
          <a:p>
            <a:pPr indent="-1270" algn="just">
              <a:lnSpc>
                <a:spcPct val="107000"/>
              </a:lnSpc>
              <a:spcAft>
                <a:spcPts val="800"/>
              </a:spcAft>
              <a:buClr>
                <a:srgbClr val="000000"/>
              </a:buClr>
            </a:pPr>
            <a:r>
              <a:rPr lang="es-ES" sz="2400" kern="0" dirty="0">
                <a:solidFill>
                  <a:srgbClr val="FF0000"/>
                </a:solidFill>
                <a:latin typeface="Arial" panose="020B0604020202020204" pitchFamily="34" charset="0"/>
                <a:ea typeface="Calibri" panose="020F0502020204030204" pitchFamily="34" charset="0"/>
                <a:cs typeface="Arial" panose="020B0604020202020204" pitchFamily="34" charset="0"/>
                <a:sym typeface="Arial"/>
              </a:rPr>
              <a:t>En Egipto</a:t>
            </a:r>
            <a:r>
              <a:rPr lang="es-ES"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las escuelas del templo enseñaban, además de religión, escritura, ciencias, matemáticas y arquitectura</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gn="just">
              <a:lnSpc>
                <a:spcPct val="107000"/>
              </a:lnSpc>
              <a:spcAft>
                <a:spcPts val="800"/>
              </a:spcAft>
              <a:buClr>
                <a:srgbClr val="000000"/>
              </a:buClr>
            </a:pPr>
            <a:r>
              <a:rPr lang="es-ES" sz="2400" kern="0" dirty="0">
                <a:solidFill>
                  <a:srgbClr val="FF0000"/>
                </a:solidFill>
                <a:latin typeface="Arial" panose="020B0604020202020204" pitchFamily="34" charset="0"/>
                <a:ea typeface="Calibri" panose="020F0502020204030204" pitchFamily="34" charset="0"/>
                <a:cs typeface="Arial" panose="020B0604020202020204" pitchFamily="34" charset="0"/>
                <a:sym typeface="Arial"/>
              </a:rPr>
              <a:t>En la India </a:t>
            </a:r>
            <a:r>
              <a:rPr lang="es-ES"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los sacerdotes eran quienes manejaban mayoritariamente la educación ,se originó el budismo</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gn="just">
              <a:lnSpc>
                <a:spcPct val="107000"/>
              </a:lnSpc>
              <a:spcAft>
                <a:spcPts val="800"/>
              </a:spcAft>
              <a:buClr>
                <a:srgbClr val="000000"/>
              </a:buClr>
            </a:pPr>
            <a:r>
              <a:rPr lang="es-ES" sz="2400" kern="0" dirty="0">
                <a:solidFill>
                  <a:srgbClr val="FF0000"/>
                </a:solidFill>
                <a:latin typeface="Arial" panose="020B0604020202020204" pitchFamily="34" charset="0"/>
                <a:ea typeface="Calibri" panose="020F0502020204030204" pitchFamily="34" charset="0"/>
                <a:cs typeface="Arial" panose="020B0604020202020204" pitchFamily="34" charset="0"/>
                <a:sym typeface="Arial"/>
              </a:rPr>
              <a:t>En China </a:t>
            </a:r>
            <a:r>
              <a:rPr lang="es-ES"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se enfocaba en la filosofía, la poesía y los sistemas de creencias, en base a las enseñanzas de Confucio, Lao-</a:t>
            </a:r>
            <a:r>
              <a:rPr lang="es-ES" sz="24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tsé</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gn="just">
              <a:lnSpc>
                <a:spcPct val="107000"/>
              </a:lnSpc>
              <a:spcAft>
                <a:spcPts val="800"/>
              </a:spcAft>
              <a:buClr>
                <a:srgbClr val="000000"/>
              </a:buClr>
            </a:pPr>
            <a:r>
              <a:rPr lang="es-ES" sz="2400" kern="0" dirty="0">
                <a:solidFill>
                  <a:srgbClr val="FF0000"/>
                </a:solidFill>
                <a:latin typeface="Arial" panose="020B0604020202020204" pitchFamily="34" charset="0"/>
                <a:ea typeface="Arial" panose="020B0604020202020204" pitchFamily="34" charset="0"/>
                <a:cs typeface="Arial"/>
                <a:sym typeface="Arial"/>
              </a:rPr>
              <a:t>La Biblia </a:t>
            </a:r>
            <a:r>
              <a:rPr lang="es-ES" sz="2400" kern="0" dirty="0">
                <a:solidFill>
                  <a:srgbClr val="000000"/>
                </a:solidFill>
                <a:latin typeface="Arial" panose="020B0604020202020204" pitchFamily="34" charset="0"/>
                <a:ea typeface="Arial" panose="020B0604020202020204" pitchFamily="34" charset="0"/>
                <a:cs typeface="Arial"/>
                <a:sym typeface="Arial"/>
              </a:rPr>
              <a:t>y </a:t>
            </a:r>
            <a:r>
              <a:rPr lang="es-ES" sz="2400" kern="0" dirty="0">
                <a:solidFill>
                  <a:srgbClr val="FF0000"/>
                </a:solidFill>
                <a:latin typeface="Arial" panose="020B0604020202020204" pitchFamily="34" charset="0"/>
                <a:ea typeface="Arial" panose="020B0604020202020204" pitchFamily="34" charset="0"/>
                <a:cs typeface="Arial"/>
                <a:sym typeface="Arial"/>
              </a:rPr>
              <a:t>el Talmud </a:t>
            </a:r>
            <a:r>
              <a:rPr lang="es-ES" sz="2400" kern="0" dirty="0">
                <a:solidFill>
                  <a:srgbClr val="000000"/>
                </a:solidFill>
                <a:latin typeface="Arial" panose="020B0604020202020204" pitchFamily="34" charset="0"/>
                <a:ea typeface="Arial" panose="020B0604020202020204" pitchFamily="34" charset="0"/>
                <a:cs typeface="Arial"/>
                <a:sym typeface="Arial"/>
              </a:rPr>
              <a:t>son las principales fuentes educativas de los judíos antiguos, </a:t>
            </a:r>
            <a:r>
              <a:rPr lang="es-ES" sz="2400" kern="0" dirty="0">
                <a:solidFill>
                  <a:srgbClr val="FF0000"/>
                </a:solidFill>
                <a:latin typeface="Arial" panose="020B0604020202020204" pitchFamily="34" charset="0"/>
                <a:ea typeface="Arial" panose="020B0604020202020204" pitchFamily="34" charset="0"/>
                <a:cs typeface="Arial"/>
                <a:sym typeface="Arial"/>
              </a:rPr>
              <a:t>el</a:t>
            </a:r>
            <a:r>
              <a:rPr lang="es-ES" sz="2400" kern="0" dirty="0">
                <a:solidFill>
                  <a:srgbClr val="000000"/>
                </a:solidFill>
                <a:latin typeface="Arial" panose="020B0604020202020204" pitchFamily="34" charset="0"/>
                <a:ea typeface="Arial" panose="020B0604020202020204" pitchFamily="34" charset="0"/>
                <a:cs typeface="Arial"/>
                <a:sym typeface="Arial"/>
              </a:rPr>
              <a:t> </a:t>
            </a:r>
            <a:r>
              <a:rPr lang="es-ES" sz="2400" kern="0" dirty="0">
                <a:solidFill>
                  <a:srgbClr val="FF0000"/>
                </a:solidFill>
                <a:latin typeface="Arial" panose="020B0604020202020204" pitchFamily="34" charset="0"/>
                <a:ea typeface="Arial" panose="020B0604020202020204" pitchFamily="34" charset="0"/>
                <a:cs typeface="Arial"/>
                <a:sym typeface="Arial"/>
              </a:rPr>
              <a:t>Torá</a:t>
            </a:r>
            <a:r>
              <a:rPr lang="es-ES" sz="2400" kern="0" dirty="0">
                <a:solidFill>
                  <a:srgbClr val="000000"/>
                </a:solidFill>
                <a:latin typeface="Arial" panose="020B0604020202020204" pitchFamily="34" charset="0"/>
                <a:ea typeface="Arial" panose="020B0604020202020204" pitchFamily="34" charset="0"/>
                <a:cs typeface="Arial"/>
                <a:sym typeface="Arial"/>
              </a:rPr>
              <a:t> sigue siendo la base de su educación</a:t>
            </a:r>
            <a:endParaRPr lang="es-CU" sz="2400" kern="0" dirty="0">
              <a:solidFill>
                <a:srgbClr val="000000"/>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58229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2FFB427E-2D21-4EDF-B699-A8860DDE17BB}"/>
              </a:ext>
            </a:extLst>
          </p:cNvPr>
          <p:cNvSpPr txBox="1"/>
          <p:nvPr/>
        </p:nvSpPr>
        <p:spPr>
          <a:xfrm>
            <a:off x="3421117" y="1860022"/>
            <a:ext cx="8529145" cy="4502707"/>
          </a:xfrm>
          <a:prstGeom prst="rect">
            <a:avLst/>
          </a:prstGeom>
          <a:solidFill>
            <a:schemeClr val="bg1">
              <a:lumMod val="95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gn="just">
              <a:lnSpc>
                <a:spcPct val="107000"/>
              </a:lnSpc>
              <a:spcAft>
                <a:spcPts val="800"/>
              </a:spcAft>
              <a:buClr>
                <a:srgbClr val="000000"/>
              </a:buClr>
            </a:pPr>
            <a:r>
              <a:rPr lang="es-ES" sz="20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SIGLO XI </a:t>
            </a:r>
            <a:r>
              <a:rPr lang="es-E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aparecen en Europa las escuelas de la iglesia: monásticas (los monasterios) y catedrales (guiadas por un obispo). *  </a:t>
            </a:r>
            <a:endParaRPr lang="es-CU"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nSpc>
                <a:spcPct val="107000"/>
              </a:lnSpc>
              <a:spcAft>
                <a:spcPts val="800"/>
              </a:spcAft>
              <a:buClr>
                <a:srgbClr val="000000"/>
              </a:buClr>
            </a:pPr>
            <a:r>
              <a:rPr lang="es-ES" sz="20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SIGLO XI </a:t>
            </a:r>
            <a:r>
              <a:rPr lang="es-E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(Alta edad Media) las escuelas catedralicias –únicos centros de enseñanza en ese período </a:t>
            </a:r>
            <a:endParaRPr lang="es-CU"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gn="just">
              <a:lnSpc>
                <a:spcPct val="107000"/>
              </a:lnSpc>
              <a:spcAft>
                <a:spcPts val="800"/>
              </a:spcAft>
              <a:buClr>
                <a:srgbClr val="000000"/>
              </a:buClr>
            </a:pPr>
            <a:r>
              <a:rPr lang="es-ES" sz="20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SIGLO XII </a:t>
            </a:r>
            <a:r>
              <a:rPr lang="es-E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comienzan a enseñar maestros no relacionados con la religión. Surge la movilidad estudiantil. Los nuevos centros, serán fomentados y protegidos por Papas y Reyes</a:t>
            </a:r>
            <a:endParaRPr lang="es-CU"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gn="just">
              <a:lnSpc>
                <a:spcPct val="107000"/>
              </a:lnSpc>
              <a:spcAft>
                <a:spcPts val="800"/>
              </a:spcAft>
              <a:buClr>
                <a:srgbClr val="000000"/>
              </a:buClr>
            </a:pPr>
            <a:r>
              <a:rPr lang="es-ES" sz="2000" b="1"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SIGLO XII</a:t>
            </a:r>
            <a:r>
              <a:rPr lang="es-ES" sz="20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 Nuevos centros surgidos, se imparten todas las disciplinas y abiertos a estudiantes de todas las nacionalidades</a:t>
            </a:r>
            <a:endParaRPr lang="es-CU"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gn="just">
              <a:lnSpc>
                <a:spcPct val="107000"/>
              </a:lnSpc>
              <a:spcAft>
                <a:spcPts val="800"/>
              </a:spcAft>
              <a:buClr>
                <a:srgbClr val="000000"/>
              </a:buClr>
            </a:pPr>
            <a:r>
              <a:rPr lang="es-ES" sz="20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SIGLO XIII</a:t>
            </a:r>
            <a:r>
              <a:rPr lang="es-E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 la figura del maestro se denomina de esa forma  del “magíster </a:t>
            </a:r>
            <a:r>
              <a:rPr lang="es-ES" sz="2000" kern="0" dirty="0" err="1">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scolarum</a:t>
            </a:r>
            <a:r>
              <a:rPr lang="es-ES"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a:t>
            </a:r>
          </a:p>
          <a:p>
            <a:pPr indent="-1270" algn="just">
              <a:lnSpc>
                <a:spcPct val="107000"/>
              </a:lnSpc>
              <a:spcAft>
                <a:spcPts val="800"/>
              </a:spcAft>
              <a:buClr>
                <a:srgbClr val="000000"/>
              </a:buClr>
            </a:pPr>
            <a:endParaRPr lang="es-ES"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3" name="CuadroTexto 2">
            <a:extLst>
              <a:ext uri="{FF2B5EF4-FFF2-40B4-BE49-F238E27FC236}">
                <a16:creationId xmlns="" xmlns:a16="http://schemas.microsoft.com/office/drawing/2014/main" id="{120E2508-2D60-46CD-85DF-0277C6EF9D1A}"/>
              </a:ext>
            </a:extLst>
          </p:cNvPr>
          <p:cNvSpPr txBox="1"/>
          <p:nvPr/>
        </p:nvSpPr>
        <p:spPr>
          <a:xfrm>
            <a:off x="2079813" y="208449"/>
            <a:ext cx="8193741" cy="107721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buClr>
                <a:srgbClr val="000000"/>
              </a:buClr>
            </a:pPr>
            <a:r>
              <a:rPr lang="es-ES" sz="3200" kern="0" dirty="0">
                <a:solidFill>
                  <a:prstClr val="black"/>
                </a:solidFill>
                <a:latin typeface="Arial" panose="020B0604020202020204" pitchFamily="34" charset="0"/>
                <a:ea typeface="Arial" panose="020B0604020202020204" pitchFamily="34" charset="0"/>
                <a:cs typeface="Arial"/>
                <a:sym typeface="Arial"/>
              </a:rPr>
              <a:t>Influencia de los sistemas de creencias en la educación  a lo largo de la historia</a:t>
            </a:r>
            <a:endParaRPr lang="es-CU" sz="3200" kern="0" dirty="0">
              <a:solidFill>
                <a:prstClr val="black"/>
              </a:solidFill>
              <a:latin typeface="Arial"/>
              <a:cs typeface="Arial"/>
              <a:sym typeface="Arial"/>
            </a:endParaRPr>
          </a:p>
        </p:txBody>
      </p:sp>
      <p:sp>
        <p:nvSpPr>
          <p:cNvPr id="4" name="CuadroTexto 3">
            <a:extLst>
              <a:ext uri="{FF2B5EF4-FFF2-40B4-BE49-F238E27FC236}">
                <a16:creationId xmlns="" xmlns:a16="http://schemas.microsoft.com/office/drawing/2014/main" id="{859E38EB-5B0B-4785-8905-7C22508C6E43}"/>
              </a:ext>
            </a:extLst>
          </p:cNvPr>
          <p:cNvSpPr txBox="1"/>
          <p:nvPr/>
        </p:nvSpPr>
        <p:spPr>
          <a:xfrm>
            <a:off x="834028" y="3494574"/>
            <a:ext cx="2348753" cy="592726"/>
          </a:xfrm>
          <a:prstGeom prst="rect">
            <a:avLst/>
          </a:prstGeom>
          <a:solidFill>
            <a:schemeClr val="bg1">
              <a:lumMod val="95000"/>
            </a:schemeClr>
          </a:solidFill>
          <a:ln>
            <a:noFill/>
          </a:ln>
          <a:effectLst>
            <a:outerShdw blurRad="149987" dist="250190" dir="8460000" algn="ctr">
              <a:srgbClr val="000000">
                <a:alpha val="28000"/>
              </a:srgbClr>
            </a:outerShdw>
            <a:reflection blurRad="6350" stA="50000" endA="300" endPos="55000" dir="5400000" sy="-100000" algn="bl" rotWithShape="0"/>
            <a:softEdge rad="127000"/>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nSpc>
                <a:spcPct val="107000"/>
              </a:lnSpc>
              <a:spcAft>
                <a:spcPts val="800"/>
              </a:spcAft>
              <a:buClr>
                <a:srgbClr val="000000"/>
              </a:buClr>
              <a:defRPr/>
            </a:pPr>
            <a:r>
              <a:rPr lang="es-ES" sz="3200" kern="0" dirty="0">
                <a:solidFill>
                  <a:srgbClr val="000000"/>
                </a:solidFill>
                <a:latin typeface="Arial" panose="020B0604020202020204" pitchFamily="34" charset="0"/>
                <a:ea typeface="Arial" panose="020B0604020202020204" pitchFamily="34" charset="0"/>
                <a:cs typeface="Arial"/>
                <a:sym typeface="Arial"/>
              </a:rPr>
              <a:t>Edad media </a:t>
            </a:r>
            <a:endParaRPr lang="es-CU" sz="3200" kern="0" dirty="0">
              <a:solidFill>
                <a:srgbClr val="000000"/>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334039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82D22C8-4AB2-4B4B-9D97-E416CE8D0E14}"/>
              </a:ext>
            </a:extLst>
          </p:cNvPr>
          <p:cNvSpPr txBox="1"/>
          <p:nvPr/>
        </p:nvSpPr>
        <p:spPr>
          <a:xfrm>
            <a:off x="709447" y="3484179"/>
            <a:ext cx="11146221" cy="295177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gn="just">
              <a:lnSpc>
                <a:spcPct val="107000"/>
              </a:lnSpc>
              <a:spcAft>
                <a:spcPts val="800"/>
              </a:spcAft>
              <a:buClr>
                <a:srgbClr val="000000"/>
              </a:buClr>
            </a:pPr>
            <a:r>
              <a:rPr lang="es-ES" sz="2400" b="1" kern="0" dirty="0">
                <a:solidFill>
                  <a:srgbClr val="000000"/>
                </a:solidFill>
                <a:latin typeface="Arial" panose="020B0604020202020204" pitchFamily="34" charset="0"/>
                <a:ea typeface="Arial" panose="020B0604020202020204" pitchFamily="34" charset="0"/>
                <a:cs typeface="Arial"/>
                <a:sym typeface="Arial"/>
              </a:rPr>
              <a:t>SIGLO XVI </a:t>
            </a:r>
            <a:r>
              <a:rPr lang="es-ES" sz="2400" kern="0" dirty="0">
                <a:solidFill>
                  <a:srgbClr val="000000"/>
                </a:solidFill>
                <a:latin typeface="Arial" panose="020B0604020202020204" pitchFamily="34" charset="0"/>
                <a:ea typeface="Arial" panose="020B0604020202020204" pitchFamily="34" charset="0"/>
                <a:cs typeface="Arial"/>
                <a:sym typeface="Arial"/>
              </a:rPr>
              <a:t>-Desarrollo de centros de la  Compañía de Jesús, fundada por el religioso español San Ignacio de Loyola en 1540, con la aprobación del papa Pablo III.</a:t>
            </a:r>
            <a:endParaRPr lang="es-CU" sz="2400" kern="0" dirty="0">
              <a:solidFill>
                <a:srgbClr val="000000"/>
              </a:solidFill>
              <a:latin typeface="Calibri" panose="020F0502020204030204" pitchFamily="34" charset="0"/>
              <a:ea typeface="Calibri" panose="020F0502020204030204" pitchFamily="34" charset="0"/>
              <a:cs typeface="Arial"/>
              <a:sym typeface="Arial"/>
            </a:endParaRPr>
          </a:p>
          <a:p>
            <a:pPr indent="-1270" algn="just">
              <a:lnSpc>
                <a:spcPct val="107000"/>
              </a:lnSpc>
              <a:spcAft>
                <a:spcPts val="800"/>
              </a:spcAft>
              <a:buClr>
                <a:srgbClr val="000000"/>
              </a:buClr>
            </a:pPr>
            <a:r>
              <a:rPr lang="es-ES" sz="2400" b="1" kern="0" dirty="0">
                <a:solidFill>
                  <a:srgbClr val="000000"/>
                </a:solidFill>
                <a:latin typeface="Arial" panose="020B0604020202020204" pitchFamily="34" charset="0"/>
                <a:ea typeface="Arial" panose="020B0604020202020204" pitchFamily="34" charset="0"/>
                <a:cs typeface="Arial"/>
                <a:sym typeface="Arial"/>
              </a:rPr>
              <a:t>SIGLO XVI </a:t>
            </a:r>
            <a:r>
              <a:rPr lang="es-ES" sz="2400" kern="0" dirty="0">
                <a:solidFill>
                  <a:srgbClr val="000000"/>
                </a:solidFill>
                <a:latin typeface="Arial" panose="020B0604020202020204" pitchFamily="34" charset="0"/>
                <a:ea typeface="Arial" panose="020B0604020202020204" pitchFamily="34" charset="0"/>
                <a:cs typeface="Arial"/>
                <a:sym typeface="Arial"/>
              </a:rPr>
              <a:t>- Los jesuitas, como se conoce a los miembros de la congregación, promovieron un sistema de escuelas que ha tenido un papel preponderante en el desarrollo de la educación católica en muchos países desde el siglo XVI</a:t>
            </a:r>
          </a:p>
          <a:p>
            <a:pPr indent="-1270" algn="just">
              <a:lnSpc>
                <a:spcPct val="107000"/>
              </a:lnSpc>
              <a:spcAft>
                <a:spcPts val="800"/>
              </a:spcAft>
              <a:buClr>
                <a:srgbClr val="000000"/>
              </a:buClr>
            </a:pPr>
            <a:endParaRPr lang="es-CU"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4" name="CuadroTexto 3">
            <a:extLst>
              <a:ext uri="{FF2B5EF4-FFF2-40B4-BE49-F238E27FC236}">
                <a16:creationId xmlns="" xmlns:a16="http://schemas.microsoft.com/office/drawing/2014/main" id="{17A96956-1F5F-47AE-B388-4F55FB877A3A}"/>
              </a:ext>
            </a:extLst>
          </p:cNvPr>
          <p:cNvSpPr txBox="1"/>
          <p:nvPr/>
        </p:nvSpPr>
        <p:spPr>
          <a:xfrm>
            <a:off x="1024759" y="208449"/>
            <a:ext cx="10326413" cy="10772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buClr>
                <a:srgbClr val="000000"/>
              </a:buClr>
            </a:pPr>
            <a:r>
              <a:rPr lang="es-ES" sz="3200" kern="0" dirty="0">
                <a:solidFill>
                  <a:prstClr val="black"/>
                </a:solidFill>
                <a:latin typeface="Arial" panose="020B0604020202020204" pitchFamily="34" charset="0"/>
                <a:ea typeface="Arial" panose="020B0604020202020204" pitchFamily="34" charset="0"/>
                <a:cs typeface="Arial"/>
                <a:sym typeface="Arial"/>
              </a:rPr>
              <a:t>Influencia de los sistemas de creencias en la educación  a lo largo de la historia</a:t>
            </a:r>
            <a:endParaRPr lang="es-CU" sz="3200" kern="0" dirty="0">
              <a:solidFill>
                <a:prstClr val="black"/>
              </a:solidFill>
              <a:latin typeface="Arial"/>
              <a:cs typeface="Arial"/>
              <a:sym typeface="Arial"/>
            </a:endParaRPr>
          </a:p>
        </p:txBody>
      </p:sp>
      <p:sp>
        <p:nvSpPr>
          <p:cNvPr id="6" name="CuadroTexto 5">
            <a:extLst>
              <a:ext uri="{FF2B5EF4-FFF2-40B4-BE49-F238E27FC236}">
                <a16:creationId xmlns="" xmlns:a16="http://schemas.microsoft.com/office/drawing/2014/main" id="{72BEA850-23A4-49D4-84F1-BDA10A08B68D}"/>
              </a:ext>
            </a:extLst>
          </p:cNvPr>
          <p:cNvSpPr txBox="1"/>
          <p:nvPr/>
        </p:nvSpPr>
        <p:spPr>
          <a:xfrm>
            <a:off x="725214" y="1625831"/>
            <a:ext cx="10893972" cy="86517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gn="just">
              <a:lnSpc>
                <a:spcPct val="107000"/>
              </a:lnSpc>
              <a:spcAft>
                <a:spcPts val="800"/>
              </a:spcAft>
              <a:buClr>
                <a:srgbClr val="000000"/>
              </a:buClr>
            </a:pPr>
            <a:r>
              <a:rPr lang="es-ES" sz="2400" b="1" kern="0" dirty="0">
                <a:solidFill>
                  <a:srgbClr val="000000"/>
                </a:solidFill>
                <a:latin typeface="Times New Roman" panose="02020603050405020304" pitchFamily="18" charset="0"/>
                <a:ea typeface="Times New Roman" panose="02020603050405020304" pitchFamily="18" charset="0"/>
                <a:cs typeface="Arial"/>
                <a:sym typeface="Arial"/>
              </a:rPr>
              <a:t>SIGLO XIV Y XV, </a:t>
            </a:r>
            <a:r>
              <a:rPr lang="es-ES" sz="2400" kern="0" dirty="0">
                <a:solidFill>
                  <a:srgbClr val="000000"/>
                </a:solidFill>
                <a:latin typeface="Calibri"/>
                <a:ea typeface="Times New Roman" panose="02020603050405020304" pitchFamily="18" charset="0"/>
                <a:cs typeface="Arial"/>
                <a:sym typeface="Arial"/>
              </a:rPr>
              <a:t>se cuenta ya con algún estatuto de estudiantes. Los </a:t>
            </a:r>
            <a:r>
              <a:rPr lang="es-ES" sz="2400" kern="0" dirty="0" err="1">
                <a:solidFill>
                  <a:srgbClr val="000000"/>
                </a:solidFill>
                <a:latin typeface="Calibri"/>
                <a:ea typeface="Times New Roman" panose="02020603050405020304" pitchFamily="18" charset="0"/>
                <a:cs typeface="Arial"/>
                <a:sym typeface="Arial"/>
              </a:rPr>
              <a:t>studium</a:t>
            </a:r>
            <a:r>
              <a:rPr lang="es-ES" sz="2400" kern="0" dirty="0">
                <a:solidFill>
                  <a:srgbClr val="000000"/>
                </a:solidFill>
                <a:latin typeface="Calibri"/>
                <a:ea typeface="Times New Roman" panose="02020603050405020304" pitchFamily="18" charset="0"/>
                <a:cs typeface="Arial"/>
                <a:sym typeface="Arial"/>
              </a:rPr>
              <a:t> </a:t>
            </a:r>
            <a:r>
              <a:rPr lang="es-ES" sz="2400" kern="0" dirty="0" err="1">
                <a:solidFill>
                  <a:srgbClr val="000000"/>
                </a:solidFill>
                <a:latin typeface="Calibri"/>
                <a:ea typeface="Times New Roman" panose="02020603050405020304" pitchFamily="18" charset="0"/>
                <a:cs typeface="Arial"/>
                <a:sym typeface="Arial"/>
              </a:rPr>
              <a:t>generale</a:t>
            </a:r>
            <a:r>
              <a:rPr lang="es-ES" sz="2400" kern="0" dirty="0">
                <a:solidFill>
                  <a:srgbClr val="000000"/>
                </a:solidFill>
                <a:latin typeface="Calibri"/>
                <a:ea typeface="Times New Roman" panose="02020603050405020304" pitchFamily="18" charset="0"/>
                <a:cs typeface="Arial"/>
                <a:sym typeface="Arial"/>
              </a:rPr>
              <a:t> (estudio general) fueron sustituyendo, poco a poco, las escuelas monásticas.</a:t>
            </a:r>
          </a:p>
        </p:txBody>
      </p:sp>
    </p:spTree>
    <p:extLst>
      <p:ext uri="{BB962C8B-B14F-4D97-AF65-F5344CB8AC3E}">
        <p14:creationId xmlns:p14="http://schemas.microsoft.com/office/powerpoint/2010/main" val="60881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40E4CEFF-615F-4A2A-9D75-F4E86B60DD16}"/>
              </a:ext>
            </a:extLst>
          </p:cNvPr>
          <p:cNvSpPr txBox="1"/>
          <p:nvPr/>
        </p:nvSpPr>
        <p:spPr>
          <a:xfrm>
            <a:off x="740979" y="2279914"/>
            <a:ext cx="11051628" cy="194450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nSpc>
                <a:spcPct val="107000"/>
              </a:lnSpc>
              <a:spcAft>
                <a:spcPts val="800"/>
              </a:spcAft>
              <a:buClr>
                <a:srgbClr val="000000"/>
              </a:buClr>
            </a:pPr>
            <a:r>
              <a:rPr lang="es-ES" sz="1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 sz="1200" kern="0" dirty="0">
                <a:solidFill>
                  <a:srgbClr val="000000"/>
                </a:solidFill>
                <a:latin typeface="Arial" panose="020B0604020202020204" pitchFamily="34" charset="0"/>
                <a:ea typeface="Arial" panose="020B0604020202020204" pitchFamily="34" charset="0"/>
                <a:cs typeface="Arial"/>
                <a:sym typeface="Arial"/>
              </a:rPr>
              <a:t> </a:t>
            </a:r>
            <a:endParaRPr lang="es-CU" sz="1100" kern="0" dirty="0">
              <a:solidFill>
                <a:srgbClr val="000000"/>
              </a:solidFill>
              <a:latin typeface="Calibri" panose="020F0502020204030204" pitchFamily="34" charset="0"/>
              <a:ea typeface="Calibri" panose="020F0502020204030204" pitchFamily="34" charset="0"/>
              <a:cs typeface="Arial"/>
              <a:sym typeface="Arial"/>
            </a:endParaRPr>
          </a:p>
          <a:p>
            <a:pPr indent="-1270" algn="just">
              <a:lnSpc>
                <a:spcPct val="107000"/>
              </a:lnSpc>
              <a:spcAft>
                <a:spcPts val="800"/>
              </a:spcAft>
              <a:buClr>
                <a:srgbClr val="000000"/>
              </a:buClr>
            </a:pPr>
            <a:r>
              <a:rPr lang="es-ES"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SIGLO XVIII </a:t>
            </a:r>
            <a:r>
              <a:rPr lang="es-ES"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La institución como tal recibe diversos nombres en la  documentación, - pero el más recurrido es el de </a:t>
            </a:r>
            <a:r>
              <a:rPr lang="es-ES" sz="2400" kern="0" dirty="0" err="1">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studium</a:t>
            </a:r>
            <a:r>
              <a:rPr lang="es-ES"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 </a:t>
            </a:r>
            <a:r>
              <a:rPr lang="es-ES" sz="2400" kern="0" dirty="0" err="1">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generale</a:t>
            </a:r>
            <a:r>
              <a:rPr lang="es-ES"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 Los más competentes, los mejores, se transformarían en </a:t>
            </a:r>
            <a:r>
              <a:rPr lang="es-ES" sz="2400" kern="0" dirty="0" err="1">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universitas</a:t>
            </a:r>
            <a:r>
              <a:rPr lang="es-ES"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 (universidades)  Fueron autónomas jurídicamente</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8" name="CuadroTexto 7">
            <a:extLst>
              <a:ext uri="{FF2B5EF4-FFF2-40B4-BE49-F238E27FC236}">
                <a16:creationId xmlns="" xmlns:a16="http://schemas.microsoft.com/office/drawing/2014/main" id="{9D715ABA-D75F-4C78-8D38-8E145D394DDE}"/>
              </a:ext>
            </a:extLst>
          </p:cNvPr>
          <p:cNvSpPr txBox="1"/>
          <p:nvPr/>
        </p:nvSpPr>
        <p:spPr>
          <a:xfrm>
            <a:off x="1261241" y="626178"/>
            <a:ext cx="10231821" cy="10772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ES" sz="32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a:sym typeface="Arial"/>
              </a:rPr>
              <a:t>Influencia de los sistemas de creencias en la educación  a lo largo de la historia</a:t>
            </a:r>
            <a:endParaRPr kumimoji="0" lang="es-CU" sz="3200" b="0" i="0" u="none" strike="noStrike" kern="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412560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2222269" y="1446415"/>
            <a:ext cx="7631084" cy="3922917"/>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lgn="ctr">
              <a:buClr>
                <a:prstClr val="white"/>
              </a:buClr>
              <a:buSzPts val="4000"/>
            </a:pPr>
            <a:r>
              <a:rPr lang="en-US" sz="4000" b="1" kern="0" dirty="0">
                <a:solidFill>
                  <a:prstClr val="white"/>
                </a:solidFill>
                <a:latin typeface="Arial"/>
                <a:ea typeface="Arial"/>
                <a:cs typeface="Arial"/>
                <a:sym typeface="Arial"/>
              </a:rPr>
              <a:t>La </a:t>
            </a:r>
            <a:r>
              <a:rPr lang="en-US" sz="4000" b="1" kern="0" dirty="0" err="1">
                <a:solidFill>
                  <a:prstClr val="white"/>
                </a:solidFill>
                <a:latin typeface="Arial"/>
                <a:ea typeface="Arial"/>
                <a:cs typeface="Arial"/>
                <a:sym typeface="Arial"/>
              </a:rPr>
              <a:t>religión</a:t>
            </a:r>
            <a:r>
              <a:rPr lang="en-US" sz="4000" b="1" kern="0" dirty="0">
                <a:solidFill>
                  <a:prstClr val="white"/>
                </a:solidFill>
                <a:latin typeface="Arial"/>
                <a:ea typeface="Arial"/>
                <a:cs typeface="Arial"/>
                <a:sym typeface="Arial"/>
              </a:rPr>
              <a:t> </a:t>
            </a:r>
            <a:r>
              <a:rPr lang="en-US" sz="4000" b="1" kern="0" dirty="0" err="1">
                <a:solidFill>
                  <a:prstClr val="white"/>
                </a:solidFill>
                <a:latin typeface="Arial"/>
                <a:ea typeface="Arial"/>
                <a:cs typeface="Arial"/>
                <a:sym typeface="Arial"/>
              </a:rPr>
              <a:t>tiene</a:t>
            </a:r>
            <a:r>
              <a:rPr lang="en-US" sz="4000" b="1" kern="0" dirty="0">
                <a:solidFill>
                  <a:prstClr val="white"/>
                </a:solidFill>
                <a:latin typeface="Arial"/>
                <a:ea typeface="Arial"/>
                <a:cs typeface="Arial"/>
                <a:sym typeface="Arial"/>
              </a:rPr>
              <a:t> sus </a:t>
            </a:r>
            <a:r>
              <a:rPr lang="en-US" sz="4000" b="1" kern="0" dirty="0" err="1">
                <a:solidFill>
                  <a:prstClr val="white"/>
                </a:solidFill>
                <a:latin typeface="Arial"/>
                <a:ea typeface="Arial"/>
                <a:cs typeface="Arial"/>
                <a:sym typeface="Arial"/>
              </a:rPr>
              <a:t>propias</a:t>
            </a:r>
            <a:r>
              <a:rPr lang="en-US" sz="4000" b="1" kern="0" dirty="0">
                <a:solidFill>
                  <a:prstClr val="white"/>
                </a:solidFill>
                <a:latin typeface="Arial"/>
                <a:ea typeface="Arial"/>
                <a:cs typeface="Arial"/>
                <a:sym typeface="Arial"/>
              </a:rPr>
              <a:t> </a:t>
            </a:r>
            <a:r>
              <a:rPr lang="en-US" sz="4000" b="1" kern="0" dirty="0" err="1">
                <a:solidFill>
                  <a:prstClr val="white"/>
                </a:solidFill>
                <a:latin typeface="Arial"/>
                <a:ea typeface="Arial"/>
                <a:cs typeface="Arial"/>
                <a:sym typeface="Arial"/>
              </a:rPr>
              <a:t>raíces</a:t>
            </a:r>
            <a:r>
              <a:rPr lang="en-US" sz="4000" b="1" kern="0" dirty="0">
                <a:solidFill>
                  <a:prstClr val="white"/>
                </a:solidFill>
                <a:latin typeface="Arial"/>
                <a:ea typeface="Arial"/>
                <a:cs typeface="Arial"/>
                <a:sym typeface="Arial"/>
              </a:rPr>
              <a:t> y </a:t>
            </a:r>
            <a:r>
              <a:rPr lang="en-US" sz="4000" b="1" kern="0" dirty="0" err="1">
                <a:solidFill>
                  <a:prstClr val="white"/>
                </a:solidFill>
                <a:latin typeface="Arial"/>
                <a:ea typeface="Arial"/>
                <a:cs typeface="Arial"/>
                <a:sym typeface="Arial"/>
              </a:rPr>
              <a:t>puede</a:t>
            </a:r>
            <a:r>
              <a:rPr lang="en-US" sz="4000" b="1" kern="0" dirty="0">
                <a:solidFill>
                  <a:prstClr val="white"/>
                </a:solidFill>
                <a:latin typeface="Arial"/>
                <a:ea typeface="Arial"/>
                <a:cs typeface="Arial"/>
                <a:sym typeface="Arial"/>
              </a:rPr>
              <a:t> </a:t>
            </a:r>
            <a:r>
              <a:rPr lang="en-US" sz="4000" b="1" kern="0" dirty="0" err="1">
                <a:solidFill>
                  <a:prstClr val="white"/>
                </a:solidFill>
                <a:latin typeface="Arial"/>
                <a:ea typeface="Arial"/>
                <a:cs typeface="Arial"/>
                <a:sym typeface="Arial"/>
              </a:rPr>
              <a:t>descansar</a:t>
            </a:r>
            <a:r>
              <a:rPr lang="en-US" sz="4000" b="1" kern="0" dirty="0">
                <a:solidFill>
                  <a:prstClr val="white"/>
                </a:solidFill>
                <a:latin typeface="Arial"/>
                <a:ea typeface="Arial"/>
                <a:cs typeface="Arial"/>
                <a:sym typeface="Arial"/>
              </a:rPr>
              <a:t> </a:t>
            </a:r>
            <a:r>
              <a:rPr lang="en-US" sz="4000" b="1" kern="0" dirty="0" err="1">
                <a:solidFill>
                  <a:prstClr val="white"/>
                </a:solidFill>
                <a:latin typeface="Arial"/>
                <a:ea typeface="Arial"/>
                <a:cs typeface="Arial"/>
                <a:sym typeface="Arial"/>
              </a:rPr>
              <a:t>sobre</a:t>
            </a:r>
            <a:r>
              <a:rPr lang="en-US" sz="4000" b="1" kern="0" dirty="0">
                <a:solidFill>
                  <a:prstClr val="white"/>
                </a:solidFill>
                <a:latin typeface="Arial"/>
                <a:ea typeface="Arial"/>
                <a:cs typeface="Arial"/>
                <a:sym typeface="Arial"/>
              </a:rPr>
              <a:t> sus </a:t>
            </a:r>
            <a:r>
              <a:rPr lang="en-US" sz="4000" b="1" kern="0" dirty="0" err="1">
                <a:solidFill>
                  <a:prstClr val="white"/>
                </a:solidFill>
                <a:latin typeface="Arial"/>
                <a:ea typeface="Arial"/>
                <a:cs typeface="Arial"/>
                <a:sym typeface="Arial"/>
              </a:rPr>
              <a:t>propios</a:t>
            </a:r>
            <a:r>
              <a:rPr lang="en-US" sz="4000" b="1" kern="0" dirty="0">
                <a:solidFill>
                  <a:prstClr val="white"/>
                </a:solidFill>
                <a:latin typeface="Arial"/>
                <a:ea typeface="Arial"/>
                <a:cs typeface="Arial"/>
                <a:sym typeface="Arial"/>
              </a:rPr>
              <a:t> pies</a:t>
            </a:r>
            <a:endParaRPr sz="1400" kern="0" dirty="0">
              <a:solidFill>
                <a:srgbClr val="000000"/>
              </a:solidFill>
              <a:latin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A1AA1672-9C55-46C6-B078-003B99EE518D}"/>
              </a:ext>
            </a:extLst>
          </p:cNvPr>
          <p:cNvSpPr txBox="1"/>
          <p:nvPr/>
        </p:nvSpPr>
        <p:spPr>
          <a:xfrm>
            <a:off x="693683" y="1277431"/>
            <a:ext cx="11114689" cy="3841821"/>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nSpc>
                <a:spcPct val="107000"/>
              </a:lnSpc>
              <a:spcAft>
                <a:spcPts val="800"/>
              </a:spcAft>
              <a:buClr>
                <a:srgbClr val="000000"/>
              </a:buClr>
            </a:pPr>
            <a:r>
              <a:rPr lang="es-ES" sz="1200" kern="0" dirty="0">
                <a:solidFill>
                  <a:srgbClr val="000000"/>
                </a:solidFill>
                <a:latin typeface="Times New Roman" panose="02020603050405020304" pitchFamily="18" charset="0"/>
                <a:ea typeface="Times New Roman" panose="02020603050405020304" pitchFamily="18" charset="0"/>
                <a:cs typeface="Arial"/>
                <a:sym typeface="Arial"/>
              </a:rPr>
              <a:t> </a:t>
            </a:r>
            <a:endParaRPr lang="es-CU" sz="1100" kern="0" dirty="0">
              <a:solidFill>
                <a:srgbClr val="000000"/>
              </a:solidFill>
              <a:latin typeface="Calibri" panose="020F0502020204030204" pitchFamily="34" charset="0"/>
              <a:ea typeface="Calibri" panose="020F0502020204030204" pitchFamily="34" charset="0"/>
              <a:cs typeface="Arial"/>
              <a:sym typeface="Arial"/>
            </a:endParaRPr>
          </a:p>
          <a:p>
            <a:pPr indent="-1270" algn="just">
              <a:lnSpc>
                <a:spcPct val="107000"/>
              </a:lnSpc>
              <a:spcAft>
                <a:spcPts val="800"/>
              </a:spcAft>
              <a:buClr>
                <a:srgbClr val="000000"/>
              </a:buClr>
            </a:pPr>
            <a:r>
              <a:rPr lang="es-ES" sz="2400" kern="0" dirty="0">
                <a:solidFill>
                  <a:srgbClr val="000000"/>
                </a:solidFill>
                <a:latin typeface="Arial" panose="020B0604020202020204" pitchFamily="34" charset="0"/>
                <a:ea typeface="Arial" panose="020B0604020202020204" pitchFamily="34" charset="0"/>
                <a:cs typeface="Arial"/>
                <a:sym typeface="Arial"/>
              </a:rPr>
              <a:t>Esta época se caracterizó por la apertura de varias universidades en Italia, España y otros países, con estudiantes que viajaban libremente de una institución a otra.</a:t>
            </a:r>
            <a:endParaRPr lang="es-CU" sz="2400" kern="0" dirty="0">
              <a:solidFill>
                <a:srgbClr val="000000"/>
              </a:solidFill>
              <a:latin typeface="Calibri" panose="020F0502020204030204" pitchFamily="34" charset="0"/>
              <a:ea typeface="Calibri" panose="020F0502020204030204" pitchFamily="34" charset="0"/>
              <a:cs typeface="Arial"/>
              <a:sym typeface="Arial"/>
            </a:endParaRPr>
          </a:p>
          <a:p>
            <a:pPr marL="341630" indent="-342900" algn="just">
              <a:lnSpc>
                <a:spcPct val="107000"/>
              </a:lnSpc>
              <a:spcAft>
                <a:spcPts val="800"/>
              </a:spcAft>
              <a:buClr>
                <a:srgbClr val="000000"/>
              </a:buClr>
              <a:buFont typeface="Wingdings" panose="05000000000000000000" pitchFamily="2" charset="2"/>
              <a:buChar char="v"/>
            </a:pPr>
            <a:r>
              <a:rPr lang="es-ES" sz="2400" kern="0" dirty="0">
                <a:solidFill>
                  <a:srgbClr val="000000"/>
                </a:solidFill>
                <a:latin typeface="Arial" panose="020B0604020202020204" pitchFamily="34" charset="0"/>
                <a:ea typeface="Arial" panose="020B0604020202020204" pitchFamily="34" charset="0"/>
                <a:cs typeface="Arial"/>
                <a:sym typeface="Arial"/>
              </a:rPr>
              <a:t>Creciente influencia del protestantismo, y dentro del espíritu de la Contrarreforma, el catolicismo amplió su radio de influencia en educación.</a:t>
            </a:r>
            <a:endParaRPr lang="es-CU" sz="2400" kern="0" dirty="0">
              <a:solidFill>
                <a:srgbClr val="000000"/>
              </a:solidFill>
              <a:latin typeface="Calibri" panose="020F0502020204030204" pitchFamily="34" charset="0"/>
              <a:ea typeface="Calibri" panose="020F0502020204030204" pitchFamily="34" charset="0"/>
              <a:cs typeface="Arial"/>
              <a:sym typeface="Arial"/>
            </a:endParaRPr>
          </a:p>
          <a:p>
            <a:pPr marL="342900" indent="-342900" algn="just">
              <a:lnSpc>
                <a:spcPct val="107000"/>
              </a:lnSpc>
              <a:spcAft>
                <a:spcPts val="800"/>
              </a:spcAft>
              <a:buClr>
                <a:srgbClr val="000000"/>
              </a:buClr>
              <a:buFont typeface="Wingdings" panose="05000000000000000000" pitchFamily="2" charset="2"/>
              <a:buChar char="v"/>
            </a:pPr>
            <a:r>
              <a:rPr lang="es-ES" sz="2400" kern="0" dirty="0">
                <a:solidFill>
                  <a:srgbClr val="000000"/>
                </a:solidFill>
                <a:latin typeface="Arial" panose="020B0604020202020204" pitchFamily="34" charset="0"/>
                <a:ea typeface="Arial" panose="020B0604020202020204" pitchFamily="34" charset="0"/>
                <a:cs typeface="Arial"/>
                <a:sym typeface="Arial"/>
              </a:rPr>
              <a:t>Notable influencia sobre el campo de la educación corresponde a la Masonería</a:t>
            </a:r>
          </a:p>
          <a:p>
            <a:pPr algn="just">
              <a:lnSpc>
                <a:spcPct val="107000"/>
              </a:lnSpc>
              <a:spcAft>
                <a:spcPts val="800"/>
              </a:spcAft>
              <a:buClr>
                <a:srgbClr val="000000"/>
              </a:buClr>
            </a:pPr>
            <a:r>
              <a:rPr lang="es-ES" sz="2400" kern="0" dirty="0">
                <a:solidFill>
                  <a:srgbClr val="000000"/>
                </a:solidFill>
                <a:latin typeface="Arial" panose="020B0604020202020204" pitchFamily="34" charset="0"/>
                <a:ea typeface="Arial" panose="020B0604020202020204" pitchFamily="34" charset="0"/>
                <a:cs typeface="Arial"/>
                <a:sym typeface="Arial"/>
              </a:rPr>
              <a:t> </a:t>
            </a:r>
            <a:endParaRPr lang="es-CU" sz="2400" kern="0" dirty="0">
              <a:solidFill>
                <a:srgbClr val="000000"/>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264412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3FFEB797-B1C1-4810-BD88-3D5F06570863}"/>
              </a:ext>
            </a:extLst>
          </p:cNvPr>
          <p:cNvGraphicFramePr>
            <a:graphicFrameLocks noGrp="1"/>
          </p:cNvGraphicFramePr>
          <p:nvPr>
            <p:extLst>
              <p:ext uri="{D42A27DB-BD31-4B8C-83A1-F6EECF244321}">
                <p14:modId xmlns:p14="http://schemas.microsoft.com/office/powerpoint/2010/main" val="1950115164"/>
              </p:ext>
            </p:extLst>
          </p:nvPr>
        </p:nvGraphicFramePr>
        <p:xfrm>
          <a:off x="2916622" y="173421"/>
          <a:ext cx="8907514" cy="6712892"/>
        </p:xfrm>
        <a:graphic>
          <a:graphicData uri="http://schemas.openxmlformats.org/drawingml/2006/table">
            <a:tbl>
              <a:tblPr firstRow="1" firstCol="1" bandRow="1">
                <a:tableStyleId>{5C22544A-7EE6-4342-B048-85BDC9FD1C3A}</a:tableStyleId>
              </a:tblPr>
              <a:tblGrid>
                <a:gridCol w="2268496">
                  <a:extLst>
                    <a:ext uri="{9D8B030D-6E8A-4147-A177-3AD203B41FA5}">
                      <a16:colId xmlns="" xmlns:a16="http://schemas.microsoft.com/office/drawing/2014/main" val="1711166698"/>
                    </a:ext>
                  </a:extLst>
                </a:gridCol>
                <a:gridCol w="3318727">
                  <a:extLst>
                    <a:ext uri="{9D8B030D-6E8A-4147-A177-3AD203B41FA5}">
                      <a16:colId xmlns="" xmlns:a16="http://schemas.microsoft.com/office/drawing/2014/main" val="713535711"/>
                    </a:ext>
                  </a:extLst>
                </a:gridCol>
                <a:gridCol w="3320291">
                  <a:extLst>
                    <a:ext uri="{9D8B030D-6E8A-4147-A177-3AD203B41FA5}">
                      <a16:colId xmlns="" xmlns:a16="http://schemas.microsoft.com/office/drawing/2014/main" val="2081757586"/>
                    </a:ext>
                  </a:extLst>
                </a:gridCol>
              </a:tblGrid>
              <a:tr h="544750">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Universidad</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nSpc>
                          <a:spcPct val="107000"/>
                        </a:lnSpc>
                        <a:spcAft>
                          <a:spcPts val="800"/>
                        </a:spcAft>
                      </a:pPr>
                      <a:r>
                        <a:rPr lang="es-CU" sz="1600">
                          <a:effectLst/>
                          <a:latin typeface="Arial" panose="020B0604020202020204" pitchFamily="34" charset="0"/>
                          <a:cs typeface="Arial" panose="020B0604020202020204" pitchFamily="34" charset="0"/>
                        </a:rPr>
                        <a:t>Fecha de Fundación </a:t>
                      </a:r>
                    </a:p>
                    <a:p>
                      <a:pPr>
                        <a:lnSpc>
                          <a:spcPct val="107000"/>
                        </a:lnSpc>
                        <a:spcAft>
                          <a:spcPts val="800"/>
                        </a:spcAft>
                      </a:pPr>
                      <a:r>
                        <a:rPr lang="es-CU" sz="1600">
                          <a:effectLst/>
                          <a:latin typeface="Arial" panose="020B0604020202020204" pitchFamily="34" charset="0"/>
                          <a:cs typeface="Arial" panose="020B0604020202020204" pitchFamily="34" charset="0"/>
                        </a:rPr>
                        <a:t> </a:t>
                      </a:r>
                      <a:endParaRPr lang="es-CU" sz="160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nSpc>
                          <a:spcPct val="107000"/>
                        </a:lnSpc>
                        <a:spcAft>
                          <a:spcPts val="800"/>
                        </a:spcAft>
                      </a:pPr>
                      <a:r>
                        <a:rPr lang="es-CU" sz="1600">
                          <a:effectLst/>
                          <a:latin typeface="Arial" panose="020B0604020202020204" pitchFamily="34" charset="0"/>
                          <a:cs typeface="Arial" panose="020B0604020202020204" pitchFamily="34" charset="0"/>
                        </a:rPr>
                        <a:t>Fecha certificación</a:t>
                      </a:r>
                    </a:p>
                    <a:p>
                      <a:pPr>
                        <a:lnSpc>
                          <a:spcPct val="107000"/>
                        </a:lnSpc>
                        <a:spcAft>
                          <a:spcPts val="800"/>
                        </a:spcAft>
                      </a:pPr>
                      <a:r>
                        <a:rPr lang="es-CU" sz="1600">
                          <a:effectLst/>
                          <a:latin typeface="Arial" panose="020B0604020202020204" pitchFamily="34" charset="0"/>
                          <a:cs typeface="Arial" panose="020B0604020202020204" pitchFamily="34" charset="0"/>
                        </a:rPr>
                        <a:t>pontificia</a:t>
                      </a:r>
                      <a:endParaRPr lang="es-CU" sz="160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extLst>
                  <a:ext uri="{0D108BD9-81ED-4DB2-BD59-A6C34878D82A}">
                    <a16:rowId xmlns="" xmlns:a16="http://schemas.microsoft.com/office/drawing/2014/main" val="304875627"/>
                  </a:ext>
                </a:extLst>
              </a:tr>
              <a:tr h="633122">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Bolonia</a:t>
                      </a:r>
                    </a:p>
                    <a:p>
                      <a:pPr>
                        <a:lnSpc>
                          <a:spcPct val="107000"/>
                        </a:lnSpc>
                        <a:spcAft>
                          <a:spcPts val="800"/>
                        </a:spcAft>
                      </a:pP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gn="l">
                        <a:lnSpc>
                          <a:spcPct val="107000"/>
                        </a:lnSpc>
                        <a:spcAft>
                          <a:spcPts val="800"/>
                        </a:spcAft>
                      </a:pPr>
                      <a:r>
                        <a:rPr lang="es-CU" sz="1600" dirty="0">
                          <a:effectLst/>
                          <a:latin typeface="Arial" panose="020B0604020202020204" pitchFamily="34" charset="0"/>
                          <a:cs typeface="Arial" panose="020B0604020202020204" pitchFamily="34" charset="0"/>
                        </a:rPr>
                        <a:t>1088 -1189 </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Papa Clemente III</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extLst>
                  <a:ext uri="{0D108BD9-81ED-4DB2-BD59-A6C34878D82A}">
                    <a16:rowId xmlns="" xmlns:a16="http://schemas.microsoft.com/office/drawing/2014/main" val="771009512"/>
                  </a:ext>
                </a:extLst>
              </a:tr>
              <a:tr h="633122">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París</a:t>
                      </a:r>
                    </a:p>
                    <a:p>
                      <a:pPr>
                        <a:lnSpc>
                          <a:spcPct val="107000"/>
                        </a:lnSpc>
                        <a:spcAft>
                          <a:spcPts val="800"/>
                        </a:spcAft>
                      </a:pP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gn="l">
                        <a:lnSpc>
                          <a:spcPct val="107000"/>
                        </a:lnSpc>
                        <a:spcAft>
                          <a:spcPts val="800"/>
                        </a:spcAft>
                      </a:pPr>
                      <a:r>
                        <a:rPr lang="es-CU" sz="1600" dirty="0">
                          <a:effectLst/>
                          <a:latin typeface="Arial" panose="020B0604020202020204" pitchFamily="34" charset="0"/>
                          <a:cs typeface="Arial" panose="020B0604020202020204" pitchFamily="34" charset="0"/>
                        </a:rPr>
                        <a:t>1045- 1215 </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Papa Inocencio III</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extLst>
                  <a:ext uri="{0D108BD9-81ED-4DB2-BD59-A6C34878D82A}">
                    <a16:rowId xmlns="" xmlns:a16="http://schemas.microsoft.com/office/drawing/2014/main" val="3475599486"/>
                  </a:ext>
                </a:extLst>
              </a:tr>
              <a:tr h="633122">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Oxford</a:t>
                      </a:r>
                    </a:p>
                    <a:p>
                      <a:pPr>
                        <a:lnSpc>
                          <a:spcPct val="107000"/>
                        </a:lnSpc>
                        <a:spcAft>
                          <a:spcPts val="800"/>
                        </a:spcAft>
                      </a:pP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gn="l">
                        <a:lnSpc>
                          <a:spcPct val="107000"/>
                        </a:lnSpc>
                        <a:spcAft>
                          <a:spcPts val="800"/>
                        </a:spcAft>
                      </a:pPr>
                      <a:r>
                        <a:rPr lang="es-CU" sz="1600" dirty="0">
                          <a:effectLst/>
                          <a:latin typeface="Arial" panose="020B0604020202020204" pitchFamily="34" charset="0"/>
                          <a:cs typeface="Arial" panose="020B0604020202020204" pitchFamily="34" charset="0"/>
                        </a:rPr>
                        <a:t>1096 1254  </a:t>
                      </a:r>
                    </a:p>
                  </a:txBody>
                  <a:tcPr marL="56747" marR="56747" marT="0" marB="0"/>
                </a:tc>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Papa Inocencio IV</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extLst>
                  <a:ext uri="{0D108BD9-81ED-4DB2-BD59-A6C34878D82A}">
                    <a16:rowId xmlns="" xmlns:a16="http://schemas.microsoft.com/office/drawing/2014/main" val="2101344457"/>
                  </a:ext>
                </a:extLst>
              </a:tr>
              <a:tr h="633122">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Cambridge</a:t>
                      </a:r>
                    </a:p>
                    <a:p>
                      <a:pPr>
                        <a:lnSpc>
                          <a:spcPct val="107000"/>
                        </a:lnSpc>
                        <a:spcAft>
                          <a:spcPts val="800"/>
                        </a:spcAft>
                      </a:pP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gn="l">
                        <a:lnSpc>
                          <a:spcPct val="107000"/>
                        </a:lnSpc>
                        <a:spcAft>
                          <a:spcPts val="800"/>
                        </a:spcAft>
                      </a:pPr>
                      <a:r>
                        <a:rPr lang="es-CU" sz="1600" dirty="0">
                          <a:effectLst/>
                          <a:latin typeface="Arial" panose="020B0604020202020204" pitchFamily="34" charset="0"/>
                          <a:cs typeface="Arial" panose="020B0604020202020204" pitchFamily="34" charset="0"/>
                        </a:rPr>
                        <a:t>1209 -1318 </a:t>
                      </a:r>
                    </a:p>
                  </a:txBody>
                  <a:tcPr marL="56747" marR="56747" marT="0" marB="0"/>
                </a:tc>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Papa Juan XXII</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extLst>
                  <a:ext uri="{0D108BD9-81ED-4DB2-BD59-A6C34878D82A}">
                    <a16:rowId xmlns="" xmlns:a16="http://schemas.microsoft.com/office/drawing/2014/main" val="3657856780"/>
                  </a:ext>
                </a:extLst>
              </a:tr>
              <a:tr h="0">
                <a:tc>
                  <a:txBody>
                    <a:bodyPr/>
                    <a:lstStyle/>
                    <a:p>
                      <a:pPr>
                        <a:lnSpc>
                          <a:spcPct val="107000"/>
                        </a:lnSpc>
                        <a:spcAft>
                          <a:spcPts val="800"/>
                        </a:spcAft>
                      </a:pPr>
                      <a:r>
                        <a:rPr lang="es-CU" sz="2400" dirty="0">
                          <a:solidFill>
                            <a:srgbClr val="FF0000"/>
                          </a:solidFill>
                          <a:effectLst/>
                          <a:latin typeface="Arial" panose="020B0604020202020204" pitchFamily="34" charset="0"/>
                          <a:cs typeface="Arial" panose="020B0604020202020204" pitchFamily="34" charset="0"/>
                        </a:rPr>
                        <a:t>Salamanca</a:t>
                      </a:r>
                    </a:p>
                  </a:txBody>
                  <a:tcPr marL="56747" marR="56747" marT="0" marB="0"/>
                </a:tc>
                <a:tc>
                  <a:txBody>
                    <a:bodyPr/>
                    <a:lstStyle/>
                    <a:p>
                      <a:pPr algn="l">
                        <a:lnSpc>
                          <a:spcPct val="107000"/>
                        </a:lnSpc>
                        <a:spcAft>
                          <a:spcPts val="800"/>
                        </a:spcAft>
                      </a:pPr>
                      <a:r>
                        <a:rPr lang="es-CU" sz="2400" dirty="0">
                          <a:solidFill>
                            <a:srgbClr val="FF0000"/>
                          </a:solidFill>
                          <a:effectLst/>
                          <a:latin typeface="Arial" panose="020B0604020202020204" pitchFamily="34" charset="0"/>
                          <a:cs typeface="Arial" panose="020B0604020202020204" pitchFamily="34" charset="0"/>
                        </a:rPr>
                        <a:t>1218 -1254 </a:t>
                      </a:r>
                    </a:p>
                  </a:txBody>
                  <a:tcPr marL="56747" marR="56747" marT="0" marB="0"/>
                </a:tc>
                <a:tc>
                  <a:txBody>
                    <a:bodyPr/>
                    <a:lstStyle/>
                    <a:p>
                      <a:pPr>
                        <a:lnSpc>
                          <a:spcPct val="107000"/>
                        </a:lnSpc>
                        <a:spcAft>
                          <a:spcPts val="800"/>
                        </a:spcAft>
                      </a:pPr>
                      <a:r>
                        <a:rPr lang="es-CU" sz="2400" dirty="0">
                          <a:solidFill>
                            <a:srgbClr val="FF0000"/>
                          </a:solidFill>
                          <a:effectLst/>
                          <a:latin typeface="Arial" panose="020B0604020202020204" pitchFamily="34" charset="0"/>
                          <a:cs typeface="Arial" panose="020B0604020202020204" pitchFamily="34" charset="0"/>
                        </a:rPr>
                        <a:t>Papa Alejandro IV</a:t>
                      </a:r>
                      <a:endParaRPr lang="es-CU"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extLst>
                  <a:ext uri="{0D108BD9-81ED-4DB2-BD59-A6C34878D82A}">
                    <a16:rowId xmlns="" xmlns:a16="http://schemas.microsoft.com/office/drawing/2014/main" val="1222697215"/>
                  </a:ext>
                </a:extLst>
              </a:tr>
              <a:tr h="633122">
                <a:tc>
                  <a:txBody>
                    <a:bodyPr/>
                    <a:lstStyle/>
                    <a:p>
                      <a:pPr>
                        <a:lnSpc>
                          <a:spcPct val="107000"/>
                        </a:lnSpc>
                        <a:spcAft>
                          <a:spcPts val="800"/>
                        </a:spcAft>
                      </a:pPr>
                      <a:r>
                        <a:rPr lang="es-CU" sz="1600">
                          <a:effectLst/>
                          <a:latin typeface="Arial" panose="020B0604020202020204" pitchFamily="34" charset="0"/>
                          <a:cs typeface="Arial" panose="020B0604020202020204" pitchFamily="34" charset="0"/>
                        </a:rPr>
                        <a:t>Siena</a:t>
                      </a:r>
                      <a:endParaRPr lang="es-CU" sz="160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gn="l">
                        <a:lnSpc>
                          <a:spcPct val="107000"/>
                        </a:lnSpc>
                        <a:spcAft>
                          <a:spcPts val="800"/>
                        </a:spcAft>
                      </a:pPr>
                      <a:r>
                        <a:rPr lang="es-CU" sz="1600" dirty="0">
                          <a:effectLst/>
                          <a:latin typeface="Arial" panose="020B0604020202020204" pitchFamily="34" charset="0"/>
                          <a:cs typeface="Arial" panose="020B0604020202020204" pitchFamily="34" charset="0"/>
                        </a:rPr>
                        <a:t>1240 -1252 </a:t>
                      </a:r>
                    </a:p>
                    <a:p>
                      <a:pPr algn="l">
                        <a:lnSpc>
                          <a:spcPct val="107000"/>
                        </a:lnSpc>
                        <a:spcAft>
                          <a:spcPts val="800"/>
                        </a:spcAft>
                      </a:pPr>
                      <a:r>
                        <a:rPr lang="es-CU" sz="1600" dirty="0">
                          <a:effectLst/>
                          <a:latin typeface="Arial" panose="020B0604020202020204" pitchFamily="34" charset="0"/>
                          <a:cs typeface="Arial" panose="020B0604020202020204" pitchFamily="34" charset="0"/>
                        </a:rPr>
                        <a:t> </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Papa Inocencio IV</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extLst>
                  <a:ext uri="{0D108BD9-81ED-4DB2-BD59-A6C34878D82A}">
                    <a16:rowId xmlns="" xmlns:a16="http://schemas.microsoft.com/office/drawing/2014/main" val="2464432741"/>
                  </a:ext>
                </a:extLst>
              </a:tr>
              <a:tr h="633122">
                <a:tc>
                  <a:txBody>
                    <a:bodyPr/>
                    <a:lstStyle/>
                    <a:p>
                      <a:pPr>
                        <a:lnSpc>
                          <a:spcPct val="107000"/>
                        </a:lnSpc>
                        <a:spcAft>
                          <a:spcPts val="800"/>
                        </a:spcAft>
                      </a:pPr>
                      <a:endParaRPr lang="es-CU" sz="1600" dirty="0">
                        <a:effectLst/>
                        <a:latin typeface="Arial" panose="020B0604020202020204" pitchFamily="34" charset="0"/>
                        <a:cs typeface="Arial" panose="020B0604020202020204" pitchFamily="34" charset="0"/>
                      </a:endParaRPr>
                    </a:p>
                    <a:p>
                      <a:pPr>
                        <a:lnSpc>
                          <a:spcPct val="107000"/>
                        </a:lnSpc>
                        <a:spcAft>
                          <a:spcPts val="800"/>
                        </a:spcAft>
                      </a:pPr>
                      <a:r>
                        <a:rPr lang="es-CU" sz="1600" dirty="0">
                          <a:effectLst/>
                          <a:latin typeface="Arial" panose="020B0604020202020204" pitchFamily="34" charset="0"/>
                          <a:cs typeface="Arial" panose="020B0604020202020204" pitchFamily="34" charset="0"/>
                        </a:rPr>
                        <a:t>Valladolid</a:t>
                      </a:r>
                    </a:p>
                  </a:txBody>
                  <a:tcPr marL="56747" marR="56747" marT="0" marB="0"/>
                </a:tc>
                <a:tc>
                  <a:txBody>
                    <a:bodyPr/>
                    <a:lstStyle/>
                    <a:p>
                      <a:pPr algn="l">
                        <a:lnSpc>
                          <a:spcPct val="107000"/>
                        </a:lnSpc>
                        <a:spcAft>
                          <a:spcPts val="800"/>
                        </a:spcAft>
                      </a:pPr>
                      <a:r>
                        <a:rPr lang="es-CU" sz="1600" dirty="0">
                          <a:effectLst/>
                          <a:latin typeface="Arial" panose="020B0604020202020204" pitchFamily="34" charset="0"/>
                          <a:cs typeface="Arial" panose="020B0604020202020204" pitchFamily="34" charset="0"/>
                        </a:rPr>
                        <a:t>1241 -1346 </a:t>
                      </a:r>
                    </a:p>
                    <a:p>
                      <a:pPr algn="l">
                        <a:lnSpc>
                          <a:spcPct val="107000"/>
                        </a:lnSpc>
                        <a:spcAft>
                          <a:spcPts val="800"/>
                        </a:spcAft>
                      </a:pPr>
                      <a:r>
                        <a:rPr lang="es-CU" sz="1600" dirty="0">
                          <a:effectLst/>
                          <a:latin typeface="Arial" panose="020B0604020202020204" pitchFamily="34" charset="0"/>
                          <a:cs typeface="Arial" panose="020B0604020202020204" pitchFamily="34" charset="0"/>
                        </a:rPr>
                        <a:t> </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Papa Clemente VI</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extLst>
                  <a:ext uri="{0D108BD9-81ED-4DB2-BD59-A6C34878D82A}">
                    <a16:rowId xmlns="" xmlns:a16="http://schemas.microsoft.com/office/drawing/2014/main" val="384217042"/>
                  </a:ext>
                </a:extLst>
              </a:tr>
              <a:tr h="633122">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Macerata</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gn="l">
                        <a:lnSpc>
                          <a:spcPct val="107000"/>
                        </a:lnSpc>
                        <a:spcAft>
                          <a:spcPts val="800"/>
                        </a:spcAft>
                      </a:pPr>
                      <a:r>
                        <a:rPr lang="es-CU" sz="1600" dirty="0">
                          <a:effectLst/>
                          <a:latin typeface="Arial" panose="020B0604020202020204" pitchFamily="34" charset="0"/>
                          <a:cs typeface="Arial" panose="020B0604020202020204" pitchFamily="34" charset="0"/>
                        </a:rPr>
                        <a:t>1290 </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Fundada por el Papa</a:t>
                      </a:r>
                    </a:p>
                    <a:p>
                      <a:pPr>
                        <a:lnSpc>
                          <a:spcPct val="107000"/>
                        </a:lnSpc>
                        <a:spcAft>
                          <a:spcPts val="800"/>
                        </a:spcAft>
                      </a:pPr>
                      <a:r>
                        <a:rPr lang="es-CU" sz="1600" dirty="0">
                          <a:effectLst/>
                          <a:latin typeface="Arial" panose="020B0604020202020204" pitchFamily="34" charset="0"/>
                          <a:cs typeface="Arial" panose="020B0604020202020204" pitchFamily="34" charset="0"/>
                        </a:rPr>
                        <a:t>Nicolás IV</a:t>
                      </a:r>
                    </a:p>
                  </a:txBody>
                  <a:tcPr marL="56747" marR="56747" marT="0" marB="0"/>
                </a:tc>
                <a:extLst>
                  <a:ext uri="{0D108BD9-81ED-4DB2-BD59-A6C34878D82A}">
                    <a16:rowId xmlns="" xmlns:a16="http://schemas.microsoft.com/office/drawing/2014/main" val="1346084482"/>
                  </a:ext>
                </a:extLst>
              </a:tr>
              <a:tr h="633122">
                <a:tc>
                  <a:txBody>
                    <a:bodyPr/>
                    <a:lstStyle/>
                    <a:p>
                      <a:pPr>
                        <a:lnSpc>
                          <a:spcPct val="107000"/>
                        </a:lnSpc>
                        <a:spcAft>
                          <a:spcPts val="800"/>
                        </a:spcAft>
                      </a:pPr>
                      <a:r>
                        <a:rPr lang="es-CU" sz="1600" dirty="0" err="1">
                          <a:effectLst/>
                          <a:latin typeface="Arial" panose="020B0604020202020204" pitchFamily="34" charset="0"/>
                          <a:cs typeface="Arial" panose="020B0604020202020204" pitchFamily="34" charset="0"/>
                        </a:rPr>
                        <a:t>Sapieza</a:t>
                      </a:r>
                      <a:r>
                        <a:rPr lang="es-CU" sz="1600" dirty="0">
                          <a:effectLst/>
                          <a:latin typeface="Arial" panose="020B0604020202020204" pitchFamily="34" charset="0"/>
                          <a:cs typeface="Arial" panose="020B0604020202020204" pitchFamily="34" charset="0"/>
                        </a:rPr>
                        <a:t> de Roma</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gn="l">
                        <a:lnSpc>
                          <a:spcPct val="107000"/>
                        </a:lnSpc>
                        <a:spcAft>
                          <a:spcPts val="800"/>
                        </a:spcAft>
                      </a:pPr>
                      <a:r>
                        <a:rPr lang="es-CU" sz="1600" dirty="0">
                          <a:effectLst/>
                          <a:latin typeface="Arial" panose="020B0604020202020204" pitchFamily="34" charset="0"/>
                          <a:cs typeface="Arial" panose="020B0604020202020204" pitchFamily="34" charset="0"/>
                        </a:rPr>
                        <a:t>1303 </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Fundada por el Papa</a:t>
                      </a:r>
                    </a:p>
                    <a:p>
                      <a:pPr>
                        <a:lnSpc>
                          <a:spcPct val="107000"/>
                        </a:lnSpc>
                        <a:spcAft>
                          <a:spcPts val="800"/>
                        </a:spcAft>
                      </a:pPr>
                      <a:r>
                        <a:rPr lang="es-CU" sz="1600" dirty="0">
                          <a:effectLst/>
                          <a:latin typeface="Arial" panose="020B0604020202020204" pitchFamily="34" charset="0"/>
                          <a:cs typeface="Arial" panose="020B0604020202020204" pitchFamily="34" charset="0"/>
                        </a:rPr>
                        <a:t>Bonifacio VIII)</a:t>
                      </a:r>
                    </a:p>
                  </a:txBody>
                  <a:tcPr marL="56747" marR="56747" marT="0" marB="0"/>
                </a:tc>
                <a:extLst>
                  <a:ext uri="{0D108BD9-81ED-4DB2-BD59-A6C34878D82A}">
                    <a16:rowId xmlns="" xmlns:a16="http://schemas.microsoft.com/office/drawing/2014/main" val="475187277"/>
                  </a:ext>
                </a:extLst>
              </a:tr>
              <a:tr h="633122">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Perugia</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gn="l">
                        <a:lnSpc>
                          <a:spcPct val="107000"/>
                        </a:lnSpc>
                        <a:spcAft>
                          <a:spcPts val="800"/>
                        </a:spcAft>
                      </a:pPr>
                      <a:r>
                        <a:rPr lang="es-CU" sz="1600" dirty="0">
                          <a:effectLst/>
                          <a:latin typeface="Arial" panose="020B0604020202020204" pitchFamily="34" charset="0"/>
                          <a:cs typeface="Arial" panose="020B0604020202020204" pitchFamily="34" charset="0"/>
                        </a:rPr>
                        <a:t>1308 </a:t>
                      </a:r>
                      <a:endParaRPr lang="es-CU" sz="1600" dirty="0">
                        <a:effectLst/>
                        <a:latin typeface="Arial" panose="020B0604020202020204" pitchFamily="34" charset="0"/>
                        <a:ea typeface="Calibri" panose="020F0502020204030204" pitchFamily="34" charset="0"/>
                        <a:cs typeface="Arial" panose="020B0604020202020204" pitchFamily="34" charset="0"/>
                      </a:endParaRPr>
                    </a:p>
                  </a:txBody>
                  <a:tcPr marL="56747" marR="56747" marT="0" marB="0"/>
                </a:tc>
                <a:tc>
                  <a:txBody>
                    <a:bodyPr/>
                    <a:lstStyle/>
                    <a:p>
                      <a:pPr>
                        <a:lnSpc>
                          <a:spcPct val="107000"/>
                        </a:lnSpc>
                        <a:spcAft>
                          <a:spcPts val="800"/>
                        </a:spcAft>
                      </a:pPr>
                      <a:r>
                        <a:rPr lang="es-CU" sz="1600" dirty="0">
                          <a:effectLst/>
                          <a:latin typeface="Arial" panose="020B0604020202020204" pitchFamily="34" charset="0"/>
                          <a:cs typeface="Arial" panose="020B0604020202020204" pitchFamily="34" charset="0"/>
                        </a:rPr>
                        <a:t>(Fundada por el Papa</a:t>
                      </a:r>
                    </a:p>
                    <a:p>
                      <a:pPr>
                        <a:lnSpc>
                          <a:spcPct val="107000"/>
                        </a:lnSpc>
                        <a:spcAft>
                          <a:spcPts val="800"/>
                        </a:spcAft>
                      </a:pPr>
                      <a:r>
                        <a:rPr lang="es-CU" sz="1600" dirty="0">
                          <a:effectLst/>
                          <a:latin typeface="Arial" panose="020B0604020202020204" pitchFamily="34" charset="0"/>
                          <a:cs typeface="Arial" panose="020B0604020202020204" pitchFamily="34" charset="0"/>
                        </a:rPr>
                        <a:t>Clemente V)</a:t>
                      </a:r>
                    </a:p>
                  </a:txBody>
                  <a:tcPr marL="56747" marR="56747" marT="0" marB="0"/>
                </a:tc>
                <a:extLst>
                  <a:ext uri="{0D108BD9-81ED-4DB2-BD59-A6C34878D82A}">
                    <a16:rowId xmlns="" xmlns:a16="http://schemas.microsoft.com/office/drawing/2014/main" val="44483201"/>
                  </a:ext>
                </a:extLst>
              </a:tr>
            </a:tbl>
          </a:graphicData>
        </a:graphic>
      </p:graphicFrame>
      <p:sp>
        <p:nvSpPr>
          <p:cNvPr id="6" name="CuadroTexto 5">
            <a:extLst>
              <a:ext uri="{FF2B5EF4-FFF2-40B4-BE49-F238E27FC236}">
                <a16:creationId xmlns="" xmlns:a16="http://schemas.microsoft.com/office/drawing/2014/main" id="{A6BAE6DE-0CB4-4E57-8EE4-6A7986D524E5}"/>
              </a:ext>
            </a:extLst>
          </p:cNvPr>
          <p:cNvSpPr txBox="1"/>
          <p:nvPr/>
        </p:nvSpPr>
        <p:spPr>
          <a:xfrm>
            <a:off x="693682" y="2175641"/>
            <a:ext cx="2254469" cy="26776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s-ES" sz="2400" b="0" i="0" u="none" strike="noStrike" baseline="0" dirty="0">
                <a:latin typeface="Arial" panose="020B0604020202020204" pitchFamily="34" charset="0"/>
                <a:cs typeface="Arial" panose="020B0604020202020204" pitchFamily="34" charset="0"/>
              </a:rPr>
              <a:t>Las diez universidades más antiguas del mundo fundadas por la Iglesia Católica</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46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D0D0279C-B1ED-43BD-8EF2-37A83BB60AC2}"/>
              </a:ext>
            </a:extLst>
          </p:cNvPr>
          <p:cNvSpPr txBox="1"/>
          <p:nvPr/>
        </p:nvSpPr>
        <p:spPr>
          <a:xfrm>
            <a:off x="299545" y="1970685"/>
            <a:ext cx="11256579" cy="4109074"/>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R="302260" indent="-1270" algn="just">
              <a:lnSpc>
                <a:spcPct val="107000"/>
              </a:lnSpc>
              <a:spcAft>
                <a:spcPts val="800"/>
              </a:spcAft>
              <a:buClr>
                <a:srgbClr val="000000"/>
              </a:buClr>
            </a:pPr>
            <a:r>
              <a:rPr lang="es-CU" sz="1100" kern="0" dirty="0">
                <a:solidFill>
                  <a:srgbClr val="000000"/>
                </a:solidFill>
                <a:latin typeface="Calibri" panose="020F0502020204030204" pitchFamily="34" charset="0"/>
                <a:ea typeface="Calibri" panose="020F0502020204030204" pitchFamily="34" charset="0"/>
                <a:cs typeface="Arial"/>
                <a:sym typeface="Arial"/>
              </a:rPr>
              <a:t> </a:t>
            </a:r>
            <a:endParaRPr lang="es-CU" sz="11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gn="just">
              <a:lnSpc>
                <a:spcPct val="107000"/>
              </a:lnSpc>
              <a:spcAft>
                <a:spcPts val="800"/>
              </a:spcAft>
              <a:buClr>
                <a:srgbClr val="000000"/>
              </a:buClr>
            </a:pPr>
            <a:r>
              <a:rPr lang="es-ES" sz="2400" b="1" kern="0" dirty="0">
                <a:latin typeface="Arial" panose="020B0604020202020204" pitchFamily="34" charset="0"/>
                <a:ea typeface="Arial" panose="020B0604020202020204" pitchFamily="34" charset="0"/>
                <a:cs typeface="Arial" panose="020B0604020202020204" pitchFamily="34" charset="0"/>
                <a:sym typeface="Arial"/>
              </a:rPr>
              <a:t>SIGLO XV </a:t>
            </a:r>
            <a:r>
              <a:rPr lang="es-ES" sz="2400" kern="0" dirty="0">
                <a:solidFill>
                  <a:srgbClr val="FF0000"/>
                </a:solidFill>
                <a:latin typeface="Arial" panose="020B0604020202020204" pitchFamily="34" charset="0"/>
                <a:ea typeface="Arial" panose="020B0604020202020204" pitchFamily="34" charset="0"/>
                <a:cs typeface="Arial" panose="020B0604020202020204" pitchFamily="34" charset="0"/>
                <a:sym typeface="Arial"/>
              </a:rPr>
              <a:t>-Con la conquista de Cuba en el siglo se produjo </a:t>
            </a: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la defensa de la enseñanza del </a:t>
            </a:r>
            <a:r>
              <a:rPr lang="es-ES" sz="2400" kern="0" dirty="0">
                <a:solidFill>
                  <a:srgbClr val="FF0000"/>
                </a:solidFill>
                <a:latin typeface="Arial" panose="020B0604020202020204" pitchFamily="34" charset="0"/>
                <a:ea typeface="Arial" panose="020B0604020202020204" pitchFamily="34" charset="0"/>
                <a:cs typeface="Arial" panose="020B0604020202020204" pitchFamily="34" charset="0"/>
                <a:sym typeface="Arial"/>
              </a:rPr>
              <a:t>catolicismo</a:t>
            </a: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 como manifestación de la colonización  </a:t>
            </a:r>
          </a:p>
          <a:p>
            <a:pPr indent="-1270" algn="just">
              <a:lnSpc>
                <a:spcPct val="107000"/>
              </a:lnSpc>
              <a:spcAft>
                <a:spcPts val="800"/>
              </a:spcAft>
              <a:buClr>
                <a:srgbClr val="000000"/>
              </a:buClr>
            </a:pPr>
            <a:r>
              <a:rPr lang="es-MX" sz="24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SIGLO XVIII  </a:t>
            </a:r>
            <a:r>
              <a:rPr lang="es-MX"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Se funda el 5 de enero de 1728 (por los padres dominicos) la </a:t>
            </a:r>
            <a:r>
              <a:rPr lang="es-MX" sz="2400" kern="0" dirty="0">
                <a:solidFill>
                  <a:srgbClr val="FF0000"/>
                </a:solidFill>
                <a:latin typeface="Arial" panose="020B0604020202020204" pitchFamily="34" charset="0"/>
                <a:ea typeface="Calibri" panose="020F0502020204030204" pitchFamily="34" charset="0"/>
                <a:cs typeface="Arial" panose="020B0604020202020204" pitchFamily="34" charset="0"/>
                <a:sym typeface="Arial"/>
              </a:rPr>
              <a:t>Real y Pontificia </a:t>
            </a:r>
            <a:r>
              <a:rPr lang="es-MX"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Universidad de San Gerónimo de la Habana y su Facultad mayor de Medicina .Respondía a la iglesia y monarquía española </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gn="just">
              <a:lnSpc>
                <a:spcPct val="107000"/>
              </a:lnSpc>
              <a:spcAft>
                <a:spcPts val="800"/>
              </a:spcAft>
              <a:buClr>
                <a:srgbClr val="000000"/>
              </a:buClr>
            </a:pPr>
            <a:r>
              <a:rPr lang="es-ES" sz="2400" b="1"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-SIGLO XIX </a:t>
            </a: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En el contexto de ocupación estadounidense fue establecido el sistema de instrucción pública .Se proclamó constitucionalmente la libertad de enseñanza pero </a:t>
            </a:r>
            <a:r>
              <a:rPr lang="es-ES" sz="2400" kern="0" dirty="0">
                <a:solidFill>
                  <a:srgbClr val="FF0000"/>
                </a:solidFill>
                <a:latin typeface="Arial" panose="020B0604020202020204" pitchFamily="34" charset="0"/>
                <a:ea typeface="Arial" panose="020B0604020202020204" pitchFamily="34" charset="0"/>
                <a:cs typeface="Arial" panose="020B0604020202020204" pitchFamily="34" charset="0"/>
                <a:sym typeface="Arial"/>
              </a:rPr>
              <a:t>no se otorgó derechos ni libertades  al carácter laico </a:t>
            </a: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en instituciones públicas o privadas</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4" name="CuadroTexto 3">
            <a:extLst>
              <a:ext uri="{FF2B5EF4-FFF2-40B4-BE49-F238E27FC236}">
                <a16:creationId xmlns="" xmlns:a16="http://schemas.microsoft.com/office/drawing/2014/main" id="{A33BE155-7E26-41DD-8526-E99E61CB27BB}"/>
              </a:ext>
            </a:extLst>
          </p:cNvPr>
          <p:cNvSpPr txBox="1"/>
          <p:nvPr/>
        </p:nvSpPr>
        <p:spPr>
          <a:xfrm>
            <a:off x="867103" y="504491"/>
            <a:ext cx="10499835" cy="95410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s-CU"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INFLUENCIA DE LOS SISTEMAS DE CREENCIAS RELIGIOSAS  EN LA EDUCACIÓN EN CUBA </a:t>
            </a:r>
            <a:endParaRPr lang="es-CU" sz="2800" dirty="0"/>
          </a:p>
        </p:txBody>
      </p:sp>
    </p:spTree>
    <p:extLst>
      <p:ext uri="{BB962C8B-B14F-4D97-AF65-F5344CB8AC3E}">
        <p14:creationId xmlns:p14="http://schemas.microsoft.com/office/powerpoint/2010/main" val="33707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D0D0279C-B1ED-43BD-8EF2-37A83BB60AC2}"/>
              </a:ext>
            </a:extLst>
          </p:cNvPr>
          <p:cNvSpPr txBox="1"/>
          <p:nvPr/>
        </p:nvSpPr>
        <p:spPr>
          <a:xfrm>
            <a:off x="504497" y="1813030"/>
            <a:ext cx="11256579" cy="3010761"/>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1270" algn="just" defTabSz="914400" rtl="0" eaLnBrk="1" fontAlgn="auto" latinLnBrk="0" hangingPunct="1">
              <a:lnSpc>
                <a:spcPct val="107000"/>
              </a:lnSpc>
              <a:spcBef>
                <a:spcPts val="0"/>
              </a:spcBef>
              <a:spcAft>
                <a:spcPts val="800"/>
              </a:spcAft>
              <a:buClr>
                <a:srgbClr val="000000"/>
              </a:buClr>
              <a:buSzTx/>
              <a:buFontTx/>
              <a:buNone/>
              <a:tabLst/>
              <a:defRPr/>
            </a:pPr>
            <a:r>
              <a:rPr kumimoji="0" lang="es-ES" sz="20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SIGLO XX </a:t>
            </a:r>
            <a:r>
              <a:rPr kumimoji="0" lang="es-E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Con la aprobación de la Constitución de 1940, se refrendó </a:t>
            </a:r>
            <a:r>
              <a:rPr kumimoji="0" lang="es-ES" sz="2000" b="0" i="0" u="none" strike="noStrike" kern="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a:sym typeface="Arial"/>
              </a:rPr>
              <a:t>el carácter laico </a:t>
            </a:r>
            <a:r>
              <a:rPr kumimoji="0" lang="es-E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de la educación, aunque circunscrito </a:t>
            </a:r>
            <a:r>
              <a:rPr kumimoji="0" lang="es-ES" sz="2000" b="0" i="0" u="none" strike="noStrike" kern="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a:sym typeface="Arial"/>
              </a:rPr>
              <a:t>a su sector público  </a:t>
            </a:r>
            <a:r>
              <a:rPr kumimoji="0" lang="es-E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.Se proclamo la libertad de</a:t>
            </a:r>
            <a:r>
              <a:rPr kumimoji="0" lang="es-CU" sz="20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Arial"/>
                <a:sym typeface="Arial"/>
              </a:rPr>
              <a:t> </a:t>
            </a:r>
            <a:r>
              <a:rPr kumimoji="0" lang="es-E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enseñanza religiosa en los planteles privados, constituyó un retroceso en orden de la regulación este tipo de enseñanza.</a:t>
            </a:r>
            <a:endParaRPr kumimoji="0" lang="es-CU"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endParaRPr>
          </a:p>
          <a:p>
            <a:pPr marL="0" marR="0" lvl="0" indent="-1270" algn="just" defTabSz="914400" rtl="0" eaLnBrk="1" fontAlgn="auto" latinLnBrk="0" hangingPunct="1">
              <a:lnSpc>
                <a:spcPct val="107000"/>
              </a:lnSpc>
              <a:spcBef>
                <a:spcPts val="0"/>
              </a:spcBef>
              <a:spcAft>
                <a:spcPts val="800"/>
              </a:spcAft>
              <a:buClr>
                <a:srgbClr val="000000"/>
              </a:buClr>
              <a:buSzTx/>
              <a:buFontTx/>
              <a:buNone/>
              <a:tabLst/>
              <a:defRPr/>
            </a:pPr>
            <a:r>
              <a:rPr kumimoji="0" lang="es-ES" sz="20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SIGLO XX </a:t>
            </a:r>
            <a:r>
              <a:rPr kumimoji="0" lang="es-E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Al triunfar la Revolución., fue nacionalizado el sector privado de la educación en Cuba.</a:t>
            </a:r>
            <a:endParaRPr lang="es-CU" sz="2000" kern="0" dirty="0">
              <a:solidFill>
                <a:srgbClr val="000000"/>
              </a:solidFill>
              <a:latin typeface="Calibri" panose="020F0502020204030204" pitchFamily="34" charset="0"/>
              <a:ea typeface="Arial" panose="020B0604020202020204" pitchFamily="34" charset="0"/>
              <a:cs typeface="Arial"/>
              <a:sym typeface="Arial"/>
            </a:endParaRPr>
          </a:p>
          <a:p>
            <a:pPr marL="0" marR="0" lvl="0" indent="-1270" algn="just" defTabSz="914400" rtl="0" eaLnBrk="1" fontAlgn="auto" latinLnBrk="0" hangingPunct="1">
              <a:lnSpc>
                <a:spcPct val="107000"/>
              </a:lnSpc>
              <a:spcBef>
                <a:spcPts val="0"/>
              </a:spcBef>
              <a:spcAft>
                <a:spcPts val="800"/>
              </a:spcAft>
              <a:buClr>
                <a:srgbClr val="000000"/>
              </a:buClr>
              <a:buSzTx/>
              <a:buFontTx/>
              <a:buNone/>
              <a:tabLst/>
              <a:defRPr/>
            </a:pPr>
            <a:r>
              <a:rPr kumimoji="0" lang="es-E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Constitución de 1976: “[…] la enseñanza es función del Estado.</a:t>
            </a:r>
            <a:r>
              <a:rPr kumimoji="0" lang="es-CU" sz="20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Arial"/>
                <a:sym typeface="Arial"/>
              </a:rPr>
              <a:t> </a:t>
            </a:r>
            <a:r>
              <a:rPr kumimoji="0" lang="es-E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En consecuencia los centros docentes son estatales”.</a:t>
            </a:r>
          </a:p>
          <a:p>
            <a:pPr lvl="0" algn="just">
              <a:lnSpc>
                <a:spcPct val="107000"/>
              </a:lnSpc>
              <a:spcAft>
                <a:spcPts val="800"/>
              </a:spcAft>
              <a:buClr>
                <a:srgbClr val="000000"/>
              </a:buClr>
              <a:defRPr/>
            </a:pPr>
            <a:r>
              <a:rPr kumimoji="0" lang="es-MX" sz="20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SIGLO XX Y XXI </a:t>
            </a:r>
            <a:r>
              <a:rPr kumimoji="0" lang="es-MX"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Desarrollo de Documento programáticos como parte de la política educacional </a:t>
            </a:r>
          </a:p>
        </p:txBody>
      </p:sp>
      <p:sp>
        <p:nvSpPr>
          <p:cNvPr id="4" name="CuadroTexto 3">
            <a:extLst>
              <a:ext uri="{FF2B5EF4-FFF2-40B4-BE49-F238E27FC236}">
                <a16:creationId xmlns="" xmlns:a16="http://schemas.microsoft.com/office/drawing/2014/main" id="{A33BE155-7E26-41DD-8526-E99E61CB27BB}"/>
              </a:ext>
            </a:extLst>
          </p:cNvPr>
          <p:cNvSpPr txBox="1"/>
          <p:nvPr/>
        </p:nvSpPr>
        <p:spPr>
          <a:xfrm>
            <a:off x="867103" y="504491"/>
            <a:ext cx="10499835" cy="95410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U"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INFLUENCIA DE LOS SISTEMAS DE CREENCIAS RELIGIOSAS  EN LA EDUCACION EN CUBA </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518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 xmlns:a16="http://schemas.microsoft.com/office/drawing/2014/main" id="{2BEA4013-85BE-4DE1-B60C-5576B0CFD305}"/>
              </a:ext>
            </a:extLst>
          </p:cNvPr>
          <p:cNvSpPr txBox="1"/>
          <p:nvPr/>
        </p:nvSpPr>
        <p:spPr>
          <a:xfrm>
            <a:off x="1956263" y="1178457"/>
            <a:ext cx="5619403" cy="847476"/>
          </a:xfrm>
          <a:prstGeom prst="rect">
            <a:avLst/>
          </a:prstGeom>
          <a:noFill/>
        </p:spPr>
        <p:txBody>
          <a:bodyPr wrap="square">
            <a:spAutoFit/>
          </a:bodyPr>
          <a:lstStyle/>
          <a:p>
            <a:pPr indent="-1270" algn="just">
              <a:lnSpc>
                <a:spcPct val="107000"/>
              </a:lnSpc>
              <a:spcAft>
                <a:spcPts val="800"/>
              </a:spcAft>
              <a:buClr>
                <a:srgbClr val="000000"/>
              </a:buClr>
            </a:pPr>
            <a:endParaRPr lang="es-CU" sz="1100" kern="0" dirty="0">
              <a:solidFill>
                <a:srgbClr val="000000"/>
              </a:solidFill>
              <a:latin typeface="Calibri" panose="020F0502020204030204" pitchFamily="34" charset="0"/>
              <a:ea typeface="Calibri" panose="020F0502020204030204" pitchFamily="34" charset="0"/>
              <a:cs typeface="Arial"/>
              <a:sym typeface="Arial"/>
            </a:endParaRPr>
          </a:p>
          <a:p>
            <a:pPr indent="-1270" algn="just">
              <a:lnSpc>
                <a:spcPct val="107000"/>
              </a:lnSpc>
              <a:spcAft>
                <a:spcPts val="800"/>
              </a:spcAft>
              <a:buClr>
                <a:srgbClr val="000000"/>
              </a:buClr>
            </a:pPr>
            <a:endParaRPr lang="es-CU" sz="1100" kern="0" dirty="0">
              <a:solidFill>
                <a:srgbClr val="000000"/>
              </a:solidFill>
              <a:latin typeface="Calibri" panose="020F0502020204030204" pitchFamily="34" charset="0"/>
              <a:ea typeface="Calibri" panose="020F0502020204030204" pitchFamily="34" charset="0"/>
              <a:cs typeface="Arial"/>
              <a:sym typeface="Arial"/>
            </a:endParaRPr>
          </a:p>
          <a:p>
            <a:pPr indent="-1270" algn="just">
              <a:lnSpc>
                <a:spcPct val="107000"/>
              </a:lnSpc>
              <a:spcAft>
                <a:spcPts val="800"/>
              </a:spcAft>
              <a:buClr>
                <a:srgbClr val="000000"/>
              </a:buClr>
            </a:pPr>
            <a:r>
              <a:rPr lang="es-ES" sz="1200" kern="0" dirty="0">
                <a:solidFill>
                  <a:srgbClr val="000000"/>
                </a:solidFill>
                <a:latin typeface="Arial" panose="020B0604020202020204" pitchFamily="34" charset="0"/>
                <a:ea typeface="Arial" panose="020B0604020202020204" pitchFamily="34" charset="0"/>
                <a:cs typeface="Arial"/>
                <a:sym typeface="Arial"/>
              </a:rPr>
              <a:t> </a:t>
            </a:r>
            <a:endParaRPr lang="es-CU" sz="11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8" name="CuadroTexto 7">
            <a:extLst>
              <a:ext uri="{FF2B5EF4-FFF2-40B4-BE49-F238E27FC236}">
                <a16:creationId xmlns="" xmlns:a16="http://schemas.microsoft.com/office/drawing/2014/main" id="{152FA09A-9468-4F72-9771-E5CD1C396DCE}"/>
              </a:ext>
            </a:extLst>
          </p:cNvPr>
          <p:cNvSpPr txBox="1"/>
          <p:nvPr/>
        </p:nvSpPr>
        <p:spPr>
          <a:xfrm>
            <a:off x="457201" y="3657596"/>
            <a:ext cx="5145196" cy="125797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gn="just">
              <a:lnSpc>
                <a:spcPct val="107000"/>
              </a:lnSpc>
              <a:spcAft>
                <a:spcPts val="800"/>
              </a:spcAft>
              <a:buClr>
                <a:srgbClr val="000000"/>
              </a:buClr>
            </a:pPr>
            <a:r>
              <a:rPr lang="es-ES" sz="2000" b="1" kern="0" dirty="0">
                <a:solidFill>
                  <a:prstClr val="black"/>
                </a:solidFill>
                <a:latin typeface="Arial" panose="020B0604020202020204" pitchFamily="34" charset="0"/>
                <a:ea typeface="Arial" panose="020B0604020202020204" pitchFamily="34" charset="0"/>
                <a:cs typeface="Arial"/>
                <a:sym typeface="Arial"/>
              </a:rPr>
              <a:t>ARTÍCULO15</a:t>
            </a:r>
            <a:r>
              <a:rPr lang="es-ES" sz="2000" kern="0" dirty="0">
                <a:solidFill>
                  <a:srgbClr val="000000"/>
                </a:solidFill>
                <a:latin typeface="Arial" panose="020B0604020202020204" pitchFamily="34" charset="0"/>
                <a:ea typeface="Arial" panose="020B0604020202020204" pitchFamily="34" charset="0"/>
                <a:cs typeface="Arial"/>
                <a:sym typeface="Arial"/>
              </a:rPr>
              <a:t>. </a:t>
            </a:r>
            <a:r>
              <a:rPr lang="es-ES" sz="2400" kern="0" dirty="0">
                <a:solidFill>
                  <a:srgbClr val="000000"/>
                </a:solidFill>
                <a:latin typeface="Arial" panose="020B0604020202020204" pitchFamily="34" charset="0"/>
                <a:ea typeface="Arial" panose="020B0604020202020204" pitchFamily="34" charset="0"/>
                <a:cs typeface="Arial"/>
                <a:sym typeface="Arial"/>
              </a:rPr>
              <a:t>El Estado reconoce, respeta</a:t>
            </a:r>
            <a:r>
              <a:rPr lang="es-CU" sz="2400" kern="0" dirty="0">
                <a:solidFill>
                  <a:srgbClr val="000000"/>
                </a:solidFill>
                <a:latin typeface="Calibri" panose="020F0502020204030204" pitchFamily="34" charset="0"/>
                <a:ea typeface="Arial" panose="020B0604020202020204" pitchFamily="34" charset="0"/>
                <a:cs typeface="Arial"/>
                <a:sym typeface="Arial"/>
              </a:rPr>
              <a:t> </a:t>
            </a:r>
            <a:r>
              <a:rPr lang="es-ES" sz="2400" kern="0" dirty="0">
                <a:solidFill>
                  <a:srgbClr val="000000"/>
                </a:solidFill>
                <a:latin typeface="Arial" panose="020B0604020202020204" pitchFamily="34" charset="0"/>
                <a:ea typeface="Arial" panose="020B0604020202020204" pitchFamily="34" charset="0"/>
                <a:cs typeface="Arial"/>
                <a:sym typeface="Arial"/>
              </a:rPr>
              <a:t>y garantiza la libertad religiosa</a:t>
            </a:r>
            <a:endParaRPr lang="es-CU" sz="24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10" name="CuadroTexto 9">
            <a:extLst>
              <a:ext uri="{FF2B5EF4-FFF2-40B4-BE49-F238E27FC236}">
                <a16:creationId xmlns="" xmlns:a16="http://schemas.microsoft.com/office/drawing/2014/main" id="{86F40BB8-C192-4EB8-9FA1-B68509E2AD59}"/>
              </a:ext>
            </a:extLst>
          </p:cNvPr>
          <p:cNvSpPr txBox="1"/>
          <p:nvPr/>
        </p:nvSpPr>
        <p:spPr>
          <a:xfrm>
            <a:off x="6053960" y="2806262"/>
            <a:ext cx="5864770" cy="2740879"/>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indent="-1270" algn="just">
              <a:lnSpc>
                <a:spcPct val="107000"/>
              </a:lnSpc>
              <a:spcAft>
                <a:spcPts val="800"/>
              </a:spcAft>
              <a:buClr>
                <a:srgbClr val="000000"/>
              </a:buClr>
            </a:pPr>
            <a:r>
              <a:rPr lang="es-ES" sz="2000" b="1" kern="0" dirty="0">
                <a:solidFill>
                  <a:srgbClr val="000000"/>
                </a:solidFill>
                <a:latin typeface="Arial" panose="020B0604020202020204" pitchFamily="34" charset="0"/>
                <a:ea typeface="Arial" panose="020B0604020202020204" pitchFamily="34" charset="0"/>
                <a:cs typeface="Arial"/>
                <a:sym typeface="Arial"/>
              </a:rPr>
              <a:t>CAPITULO II  DERECHO </a:t>
            </a:r>
            <a:endParaRPr lang="es-CU" sz="2000" b="1" kern="0" dirty="0">
              <a:solidFill>
                <a:srgbClr val="000000"/>
              </a:solidFill>
              <a:latin typeface="Calibri" panose="020F0502020204030204" pitchFamily="34" charset="0"/>
              <a:ea typeface="Calibri" panose="020F0502020204030204" pitchFamily="34" charset="0"/>
              <a:cs typeface="Arial"/>
              <a:sym typeface="Arial"/>
            </a:endParaRPr>
          </a:p>
          <a:p>
            <a:pPr marL="8350250" indent="-8350250" algn="just">
              <a:lnSpc>
                <a:spcPct val="107000"/>
              </a:lnSpc>
              <a:spcAft>
                <a:spcPts val="800"/>
              </a:spcAft>
              <a:buClr>
                <a:srgbClr val="000000"/>
              </a:buClr>
              <a:defRPr/>
            </a:pPr>
            <a:r>
              <a:rPr lang="es-ES" sz="2000" b="1" kern="0" dirty="0">
                <a:solidFill>
                  <a:srgbClr val="000000"/>
                </a:solidFill>
                <a:latin typeface="Arial" panose="020B0604020202020204" pitchFamily="34" charset="0"/>
                <a:ea typeface="Arial" panose="020B0604020202020204" pitchFamily="34" charset="0"/>
                <a:cs typeface="Arial"/>
                <a:sym typeface="Arial"/>
              </a:rPr>
              <a:t>ARTÍCULO 57. </a:t>
            </a:r>
            <a:r>
              <a:rPr lang="es-ES"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Toda persona tiene derecho</a:t>
            </a:r>
            <a:endParaRPr lang="es-CU"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8350250" indent="-8350250" algn="just">
              <a:lnSpc>
                <a:spcPct val="107000"/>
              </a:lnSpc>
              <a:spcAft>
                <a:spcPts val="800"/>
              </a:spcAft>
              <a:buClr>
                <a:srgbClr val="000000"/>
              </a:buClr>
              <a:defRPr/>
            </a:pPr>
            <a:r>
              <a:rPr lang="es-ES"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a profesar o no creencias religiosas, a cambiarlas</a:t>
            </a:r>
            <a:endParaRPr lang="es-CU"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8350250" indent="-8350250" algn="just">
              <a:lnSpc>
                <a:spcPct val="107000"/>
              </a:lnSpc>
              <a:spcAft>
                <a:spcPts val="800"/>
              </a:spcAft>
              <a:buClr>
                <a:srgbClr val="000000"/>
              </a:buClr>
              <a:defRPr/>
            </a:pPr>
            <a:r>
              <a:rPr lang="es-ES"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y a practicar la religión de su preferencia,</a:t>
            </a:r>
            <a:endParaRPr lang="es-CU"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8350250" indent="-8350250" algn="just">
              <a:lnSpc>
                <a:spcPct val="107000"/>
              </a:lnSpc>
              <a:spcAft>
                <a:spcPts val="800"/>
              </a:spcAft>
              <a:buClr>
                <a:srgbClr val="000000"/>
              </a:buClr>
              <a:defRPr/>
            </a:pPr>
            <a:r>
              <a:rPr lang="es-ES"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con el debido respeto a las demás y de conformidad</a:t>
            </a:r>
            <a:endParaRPr lang="es-CU"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8350250" indent="-8350250" algn="just">
              <a:lnSpc>
                <a:spcPct val="107000"/>
              </a:lnSpc>
              <a:spcAft>
                <a:spcPts val="800"/>
              </a:spcAft>
              <a:buClr>
                <a:srgbClr val="000000"/>
              </a:buClr>
              <a:defRPr/>
            </a:pPr>
            <a:r>
              <a:rPr lang="es-ES"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con la ley</a:t>
            </a:r>
            <a:endParaRPr lang="es-CU"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indent="-1270" algn="just">
              <a:lnSpc>
                <a:spcPct val="107000"/>
              </a:lnSpc>
              <a:spcAft>
                <a:spcPts val="800"/>
              </a:spcAft>
              <a:buClr>
                <a:srgbClr val="000000"/>
              </a:buClr>
            </a:pPr>
            <a:endParaRPr lang="es-CU" sz="12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14" name="CuadroTexto 13">
            <a:extLst>
              <a:ext uri="{FF2B5EF4-FFF2-40B4-BE49-F238E27FC236}">
                <a16:creationId xmlns="" xmlns:a16="http://schemas.microsoft.com/office/drawing/2014/main" id="{FCF11AAB-1A71-4580-B4DE-562B5D1079E1}"/>
              </a:ext>
            </a:extLst>
          </p:cNvPr>
          <p:cNvSpPr txBox="1"/>
          <p:nvPr/>
        </p:nvSpPr>
        <p:spPr>
          <a:xfrm>
            <a:off x="740979" y="2648313"/>
            <a:ext cx="4940245" cy="85395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indent="-1270">
              <a:lnSpc>
                <a:spcPct val="107000"/>
              </a:lnSpc>
              <a:spcAft>
                <a:spcPts val="800"/>
              </a:spcAft>
              <a:buClr>
                <a:srgbClr val="000000"/>
              </a:buClr>
            </a:pPr>
            <a:r>
              <a:rPr lang="es-ES" sz="2400" b="1"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CAPÍTULO II</a:t>
            </a:r>
            <a:r>
              <a:rPr lang="es-CU"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 </a:t>
            </a:r>
            <a:r>
              <a:rPr lang="es-ES" sz="2400" b="1"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RELACIONES INTERNACIONALES</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9" name="CuadroTexto 8">
            <a:extLst>
              <a:ext uri="{FF2B5EF4-FFF2-40B4-BE49-F238E27FC236}">
                <a16:creationId xmlns="" xmlns:a16="http://schemas.microsoft.com/office/drawing/2014/main" id="{392A465D-D5CF-4F9C-A344-ABA82DDF8F44}"/>
              </a:ext>
            </a:extLst>
          </p:cNvPr>
          <p:cNvSpPr txBox="1"/>
          <p:nvPr/>
        </p:nvSpPr>
        <p:spPr>
          <a:xfrm>
            <a:off x="756745" y="1481959"/>
            <a:ext cx="8383313" cy="58099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7000"/>
              </a:lnSpc>
              <a:spcBef>
                <a:spcPts val="0"/>
              </a:spcBef>
              <a:spcAft>
                <a:spcPts val="800"/>
              </a:spcAft>
              <a:buClr>
                <a:srgbClr val="000000"/>
              </a:buClr>
              <a:buSzTx/>
              <a:buFontTx/>
              <a:buNone/>
              <a:tabLst/>
              <a:defRPr/>
            </a:pPr>
            <a:r>
              <a:rPr kumimoji="0" lang="es-MX" sz="32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SIGLO XXI CONSTITUCIÓN DE 2019</a:t>
            </a:r>
            <a:endParaRPr kumimoji="0" lang="es-ES" sz="32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endParaRPr>
          </a:p>
        </p:txBody>
      </p:sp>
    </p:spTree>
    <p:extLst>
      <p:ext uri="{BB962C8B-B14F-4D97-AF65-F5344CB8AC3E}">
        <p14:creationId xmlns:p14="http://schemas.microsoft.com/office/powerpoint/2010/main" val="129988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 xmlns:a16="http://schemas.microsoft.com/office/drawing/2014/main" id="{2BEA4013-85BE-4DE1-B60C-5576B0CFD305}"/>
              </a:ext>
            </a:extLst>
          </p:cNvPr>
          <p:cNvSpPr txBox="1"/>
          <p:nvPr/>
        </p:nvSpPr>
        <p:spPr>
          <a:xfrm>
            <a:off x="1956263" y="1178457"/>
            <a:ext cx="5619403" cy="847476"/>
          </a:xfrm>
          <a:prstGeom prst="rect">
            <a:avLst/>
          </a:prstGeom>
          <a:noFill/>
        </p:spPr>
        <p:txBody>
          <a:bodyPr wrap="square">
            <a:spAutoFit/>
          </a:bodyPr>
          <a:lstStyle/>
          <a:p>
            <a:pPr indent="-1270" algn="just">
              <a:lnSpc>
                <a:spcPct val="107000"/>
              </a:lnSpc>
              <a:spcAft>
                <a:spcPts val="800"/>
              </a:spcAft>
              <a:buClr>
                <a:srgbClr val="000000"/>
              </a:buClr>
            </a:pPr>
            <a:endParaRPr lang="es-CU" sz="1100" kern="0" dirty="0">
              <a:solidFill>
                <a:srgbClr val="000000"/>
              </a:solidFill>
              <a:latin typeface="Calibri" panose="020F0502020204030204" pitchFamily="34" charset="0"/>
              <a:ea typeface="Calibri" panose="020F0502020204030204" pitchFamily="34" charset="0"/>
              <a:cs typeface="Arial"/>
              <a:sym typeface="Arial"/>
            </a:endParaRPr>
          </a:p>
          <a:p>
            <a:pPr indent="-1270" algn="just">
              <a:lnSpc>
                <a:spcPct val="107000"/>
              </a:lnSpc>
              <a:spcAft>
                <a:spcPts val="800"/>
              </a:spcAft>
              <a:buClr>
                <a:srgbClr val="000000"/>
              </a:buClr>
            </a:pPr>
            <a:endParaRPr lang="es-CU" sz="1100" kern="0" dirty="0">
              <a:solidFill>
                <a:srgbClr val="000000"/>
              </a:solidFill>
              <a:latin typeface="Calibri" panose="020F0502020204030204" pitchFamily="34" charset="0"/>
              <a:ea typeface="Calibri" panose="020F0502020204030204" pitchFamily="34" charset="0"/>
              <a:cs typeface="Arial"/>
              <a:sym typeface="Arial"/>
            </a:endParaRPr>
          </a:p>
          <a:p>
            <a:pPr indent="-1270" algn="just">
              <a:lnSpc>
                <a:spcPct val="107000"/>
              </a:lnSpc>
              <a:spcAft>
                <a:spcPts val="800"/>
              </a:spcAft>
              <a:buClr>
                <a:srgbClr val="000000"/>
              </a:buClr>
            </a:pPr>
            <a:r>
              <a:rPr lang="es-ES" sz="1200" kern="0" dirty="0">
                <a:solidFill>
                  <a:srgbClr val="000000"/>
                </a:solidFill>
                <a:latin typeface="Arial" panose="020B0604020202020204" pitchFamily="34" charset="0"/>
                <a:ea typeface="Arial" panose="020B0604020202020204" pitchFamily="34" charset="0"/>
                <a:cs typeface="Arial"/>
                <a:sym typeface="Arial"/>
              </a:rPr>
              <a:t> </a:t>
            </a:r>
            <a:endParaRPr lang="es-CU" sz="11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10" name="CuadroTexto 9">
            <a:extLst>
              <a:ext uri="{FF2B5EF4-FFF2-40B4-BE49-F238E27FC236}">
                <a16:creationId xmlns="" xmlns:a16="http://schemas.microsoft.com/office/drawing/2014/main" id="{86F40BB8-C192-4EB8-9FA1-B68509E2AD59}"/>
              </a:ext>
            </a:extLst>
          </p:cNvPr>
          <p:cNvSpPr txBox="1"/>
          <p:nvPr/>
        </p:nvSpPr>
        <p:spPr>
          <a:xfrm>
            <a:off x="6119446" y="2263831"/>
            <a:ext cx="5799284" cy="3597460"/>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spcAft>
                <a:spcPts val="0"/>
              </a:spcAft>
            </a:pPr>
            <a:r>
              <a:rPr lang="es-ES" sz="2400" dirty="0">
                <a:solidFill>
                  <a:srgbClr val="000000"/>
                </a:solidFill>
                <a:latin typeface="Arial" panose="020B0604020202020204" pitchFamily="34" charset="0"/>
                <a:ea typeface="Calibri" panose="020F0502020204030204" pitchFamily="34" charset="0"/>
                <a:cs typeface="Minion Pro"/>
              </a:rPr>
              <a:t>Artículo 32, “….se defiende la identidad y la cultura cubana…de lo que se trata es que el sistema educacional contribuya con eficacia a la formación de ciudadanas y ciudadanos en el respeto hacia las diferencias, sean por el color de la piel, </a:t>
            </a:r>
            <a:r>
              <a:rPr lang="es-ES" sz="2400" dirty="0">
                <a:solidFill>
                  <a:srgbClr val="FF0000"/>
                </a:solidFill>
                <a:latin typeface="Arial" panose="020B0604020202020204" pitchFamily="34" charset="0"/>
                <a:ea typeface="Calibri" panose="020F0502020204030204" pitchFamily="34" charset="0"/>
                <a:cs typeface="Minion Pro"/>
              </a:rPr>
              <a:t>las creencias religiosas</a:t>
            </a:r>
            <a:r>
              <a:rPr lang="es-ES" sz="2400" dirty="0">
                <a:solidFill>
                  <a:srgbClr val="000000"/>
                </a:solidFill>
                <a:latin typeface="Arial" panose="020B0604020202020204" pitchFamily="34" charset="0"/>
                <a:ea typeface="Calibri" panose="020F0502020204030204" pitchFamily="34" charset="0"/>
                <a:cs typeface="Minion Pro"/>
              </a:rPr>
              <a:t>, el género, el grupo social de pertenencia, preferencia sexual u otra. </a:t>
            </a:r>
            <a:endParaRPr lang="es-ES" sz="2400" dirty="0">
              <a:solidFill>
                <a:srgbClr val="000000"/>
              </a:solidFill>
              <a:latin typeface="Minion Pro"/>
              <a:ea typeface="Calibri" panose="020F0502020204030204" pitchFamily="34" charset="0"/>
              <a:cs typeface="Minion Pro"/>
            </a:endParaRPr>
          </a:p>
          <a:p>
            <a:pPr>
              <a:lnSpc>
                <a:spcPct val="107000"/>
              </a:lnSpc>
              <a:spcAft>
                <a:spcPts val="800"/>
              </a:spcAft>
            </a:pPr>
            <a:r>
              <a:rPr lang="es-ES" sz="1100" dirty="0">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 xmlns:a16="http://schemas.microsoft.com/office/drawing/2014/main" id="{FCF11AAB-1A71-4580-B4DE-562B5D1079E1}"/>
              </a:ext>
            </a:extLst>
          </p:cNvPr>
          <p:cNvSpPr txBox="1"/>
          <p:nvPr/>
        </p:nvSpPr>
        <p:spPr>
          <a:xfrm>
            <a:off x="756745" y="2468541"/>
            <a:ext cx="4924479" cy="341632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spcAft>
                <a:spcPts val="0"/>
              </a:spcAft>
            </a:pPr>
            <a:r>
              <a:rPr lang="es-ES" sz="2400" dirty="0">
                <a:solidFill>
                  <a:srgbClr val="000000"/>
                </a:solidFill>
                <a:latin typeface="Arial" panose="020B0604020202020204" pitchFamily="34" charset="0"/>
                <a:ea typeface="Calibri" panose="020F0502020204030204" pitchFamily="34" charset="0"/>
                <a:cs typeface="Minion Pro"/>
              </a:rPr>
              <a:t>Artículo 54: “el Estado reconoce, respeta y garantiza a las personas la libertad de pensamiento, conciencia y expresión”, consigna que “la objeción de conciencia </a:t>
            </a:r>
            <a:r>
              <a:rPr lang="es-ES" sz="2400" dirty="0">
                <a:solidFill>
                  <a:srgbClr val="FF0000"/>
                </a:solidFill>
                <a:latin typeface="Arial" panose="020B0604020202020204" pitchFamily="34" charset="0"/>
                <a:ea typeface="Calibri" panose="020F0502020204030204" pitchFamily="34" charset="0"/>
                <a:cs typeface="Minion Pro"/>
              </a:rPr>
              <a:t>no puede invocarse con el propósito de evadir el cumplimiento de la ley </a:t>
            </a:r>
            <a:r>
              <a:rPr lang="es-ES" sz="2400" dirty="0">
                <a:solidFill>
                  <a:srgbClr val="000000"/>
                </a:solidFill>
                <a:latin typeface="Arial" panose="020B0604020202020204" pitchFamily="34" charset="0"/>
                <a:ea typeface="Calibri" panose="020F0502020204030204" pitchFamily="34" charset="0"/>
                <a:cs typeface="Minion Pro"/>
              </a:rPr>
              <a:t>o impedir a otro su cumplimiento o el ejercicio de sus derechos”. </a:t>
            </a:r>
            <a:endParaRPr lang="es-ES" sz="2400" dirty="0">
              <a:solidFill>
                <a:srgbClr val="000000"/>
              </a:solidFill>
              <a:effectLst/>
              <a:latin typeface="Minion Pro"/>
              <a:ea typeface="Calibri" panose="020F0502020204030204" pitchFamily="34" charset="0"/>
              <a:cs typeface="Minion Pro"/>
            </a:endParaRPr>
          </a:p>
        </p:txBody>
      </p:sp>
      <p:sp>
        <p:nvSpPr>
          <p:cNvPr id="9" name="CuadroTexto 8">
            <a:extLst>
              <a:ext uri="{FF2B5EF4-FFF2-40B4-BE49-F238E27FC236}">
                <a16:creationId xmlns="" xmlns:a16="http://schemas.microsoft.com/office/drawing/2014/main" id="{392A465D-D5CF-4F9C-A344-ABA82DDF8F44}"/>
              </a:ext>
            </a:extLst>
          </p:cNvPr>
          <p:cNvSpPr txBox="1"/>
          <p:nvPr/>
        </p:nvSpPr>
        <p:spPr>
          <a:xfrm>
            <a:off x="756745" y="1481959"/>
            <a:ext cx="8383313" cy="58099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7000"/>
              </a:lnSpc>
              <a:spcBef>
                <a:spcPts val="0"/>
              </a:spcBef>
              <a:spcAft>
                <a:spcPts val="800"/>
              </a:spcAft>
              <a:buClr>
                <a:srgbClr val="000000"/>
              </a:buClr>
              <a:buSzTx/>
              <a:buFontTx/>
              <a:buNone/>
              <a:tabLst/>
              <a:defRPr/>
            </a:pPr>
            <a:r>
              <a:rPr kumimoji="0" lang="es-MX" sz="32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SIGLO XXI CONSTITUCIÓN DE 2019</a:t>
            </a:r>
            <a:endParaRPr kumimoji="0" lang="es-ES" sz="32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endParaRPr>
          </a:p>
        </p:txBody>
      </p:sp>
    </p:spTree>
    <p:extLst>
      <p:ext uri="{BB962C8B-B14F-4D97-AF65-F5344CB8AC3E}">
        <p14:creationId xmlns:p14="http://schemas.microsoft.com/office/powerpoint/2010/main" val="349449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D0D0279C-B1ED-43BD-8EF2-37A83BB60AC2}"/>
              </a:ext>
            </a:extLst>
          </p:cNvPr>
          <p:cNvSpPr txBox="1"/>
          <p:nvPr/>
        </p:nvSpPr>
        <p:spPr>
          <a:xfrm>
            <a:off x="280219" y="2374491"/>
            <a:ext cx="11710219" cy="383566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Clr>
                <a:srgbClr val="000000"/>
              </a:buClr>
            </a:pPr>
            <a:r>
              <a:rPr lang="es-ES" sz="2000" b="1" kern="0" dirty="0">
                <a:solidFill>
                  <a:srgbClr val="000000"/>
                </a:solidFill>
                <a:latin typeface="Arial" panose="020B0604020202020204" pitchFamily="34" charset="0"/>
                <a:cs typeface="Arial"/>
                <a:sym typeface="Arial"/>
              </a:rPr>
              <a:t>CAPITULO IV</a:t>
            </a:r>
          </a:p>
          <a:p>
            <a:pPr>
              <a:buClr>
                <a:srgbClr val="000000"/>
              </a:buClr>
            </a:pPr>
            <a:r>
              <a:rPr lang="es-ES" sz="2000" b="1" kern="0" dirty="0">
                <a:solidFill>
                  <a:srgbClr val="000000"/>
                </a:solidFill>
                <a:latin typeface="Arial" panose="020B0604020202020204" pitchFamily="34" charset="0"/>
                <a:cs typeface="Arial"/>
                <a:sym typeface="Arial"/>
              </a:rPr>
              <a:t>DE LA ASISTENCIA</a:t>
            </a:r>
            <a:endParaRPr lang="es-CU" sz="2000" b="1" kern="0" dirty="0">
              <a:solidFill>
                <a:srgbClr val="000000"/>
              </a:solidFill>
              <a:latin typeface="Calibri" panose="020F0502020204030204" pitchFamily="34" charset="0"/>
              <a:cs typeface="Arial"/>
              <a:sym typeface="Arial"/>
            </a:endParaRPr>
          </a:p>
          <a:p>
            <a:pPr algn="just">
              <a:buClr>
                <a:srgbClr val="000000"/>
              </a:buClr>
            </a:pPr>
            <a:r>
              <a:rPr lang="es-MX" sz="1600" kern="0" dirty="0">
                <a:solidFill>
                  <a:srgbClr val="000000"/>
                </a:solidFill>
                <a:latin typeface="Arial" panose="020B0604020202020204" pitchFamily="34" charset="0"/>
                <a:cs typeface="Arial"/>
                <a:sym typeface="Arial"/>
              </a:rPr>
              <a:t> </a:t>
            </a:r>
            <a:r>
              <a:rPr lang="es-MX" sz="2400" kern="0" dirty="0">
                <a:solidFill>
                  <a:srgbClr val="000000"/>
                </a:solidFill>
                <a:latin typeface="Arial" panose="020B0604020202020204" pitchFamily="34" charset="0"/>
                <a:cs typeface="Arial"/>
                <a:sym typeface="Arial"/>
              </a:rPr>
              <a:t>Artículo 63. El decano de la facultad o el director del centro universitario </a:t>
            </a:r>
            <a:r>
              <a:rPr lang="es-MX" sz="2400" kern="0" dirty="0" err="1">
                <a:solidFill>
                  <a:srgbClr val="000000"/>
                </a:solidFill>
                <a:latin typeface="Arial" panose="020B0604020202020204" pitchFamily="34" charset="0"/>
                <a:cs typeface="Arial"/>
                <a:sym typeface="Arial"/>
              </a:rPr>
              <a:t>municípal</a:t>
            </a:r>
            <a:r>
              <a:rPr lang="es-MX" sz="2400" kern="0" dirty="0">
                <a:solidFill>
                  <a:srgbClr val="000000"/>
                </a:solidFill>
                <a:latin typeface="Arial" panose="020B0604020202020204" pitchFamily="34" charset="0"/>
                <a:cs typeface="Arial"/>
                <a:sym typeface="Arial"/>
              </a:rPr>
              <a:t> o filial analiza las inasistencias provocadas por las causas contempladas en el Artículo 62 del presente Reglamento, así como </a:t>
            </a:r>
            <a:r>
              <a:rPr lang="es-MX" sz="2400" kern="0" dirty="0">
                <a:solidFill>
                  <a:srgbClr val="FF0000"/>
                </a:solidFill>
                <a:latin typeface="Arial" panose="020B0604020202020204" pitchFamily="34" charset="0"/>
                <a:cs typeface="Arial"/>
                <a:sym typeface="Arial"/>
              </a:rPr>
              <a:t>por otras causas </a:t>
            </a:r>
            <a:r>
              <a:rPr lang="es-MX" sz="2400" kern="0" dirty="0">
                <a:solidFill>
                  <a:srgbClr val="000000"/>
                </a:solidFill>
                <a:latin typeface="Arial" panose="020B0604020202020204" pitchFamily="34" charset="0"/>
                <a:cs typeface="Arial"/>
                <a:sym typeface="Arial"/>
              </a:rPr>
              <a:t>que se consideren de suficiente peso, y valorar si procede o no la autorización para presentarse al acto de evaluación final de las asignaturas en las convocatorias establecidas o recibir la calificación final en aquellas que no tienen previsto acto de evaluación final. Debe tener en cuenta los criterios del colectivo de año académico y de las organizaciones estudiantiles, o del </a:t>
            </a:r>
            <a:r>
              <a:rPr lang="es-ES" sz="2400" kern="0" dirty="0">
                <a:solidFill>
                  <a:srgbClr val="000000"/>
                </a:solidFill>
                <a:latin typeface="Arial" panose="020B0604020202020204" pitchFamily="34" charset="0"/>
                <a:cs typeface="Arial"/>
                <a:sym typeface="Arial"/>
              </a:rPr>
              <a:t>sindicato si procede.</a:t>
            </a:r>
          </a:p>
          <a:p>
            <a:pPr marR="302260" indent="-1270" algn="just">
              <a:lnSpc>
                <a:spcPct val="107000"/>
              </a:lnSpc>
              <a:spcAft>
                <a:spcPts val="800"/>
              </a:spcAft>
              <a:buClr>
                <a:srgbClr val="000000"/>
              </a:buClr>
            </a:pPr>
            <a:endParaRPr lang="es-CU" sz="1100" kern="0" dirty="0">
              <a:solidFill>
                <a:srgbClr val="000000"/>
              </a:solidFill>
              <a:latin typeface="Calibri" panose="020F0502020204030204" pitchFamily="34" charset="0"/>
              <a:ea typeface="Calibri" panose="020F0502020204030204" pitchFamily="34" charset="0"/>
              <a:cs typeface="Arial"/>
              <a:sym typeface="Arial"/>
            </a:endParaRPr>
          </a:p>
        </p:txBody>
      </p:sp>
      <p:sp>
        <p:nvSpPr>
          <p:cNvPr id="4" name="CuadroTexto 3">
            <a:extLst>
              <a:ext uri="{FF2B5EF4-FFF2-40B4-BE49-F238E27FC236}">
                <a16:creationId xmlns="" xmlns:a16="http://schemas.microsoft.com/office/drawing/2014/main" id="{F30A0B2C-1A80-4766-BD3A-9CC9EB7BFD10}"/>
              </a:ext>
            </a:extLst>
          </p:cNvPr>
          <p:cNvSpPr txBox="1"/>
          <p:nvPr/>
        </p:nvSpPr>
        <p:spPr>
          <a:xfrm>
            <a:off x="914400" y="423587"/>
            <a:ext cx="10323871" cy="980910"/>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R="302260" indent="-1270" algn="just">
              <a:lnSpc>
                <a:spcPct val="107000"/>
              </a:lnSpc>
              <a:spcAft>
                <a:spcPts val="800"/>
              </a:spcAft>
              <a:buClr>
                <a:srgbClr val="000000"/>
              </a:buClr>
            </a:pPr>
            <a:r>
              <a:rPr lang="es-CU" sz="1800" kern="0" dirty="0">
                <a:solidFill>
                  <a:srgbClr val="000000"/>
                </a:solidFill>
                <a:latin typeface="Calibri" panose="020F0502020204030204" pitchFamily="34" charset="0"/>
                <a:ea typeface="Calibri" panose="020F0502020204030204" pitchFamily="34" charset="0"/>
                <a:cs typeface="Arial"/>
                <a:sym typeface="Arial"/>
              </a:rPr>
              <a:t> </a:t>
            </a:r>
            <a:r>
              <a:rPr lang="es-CU"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INFLUENCIA DE LOS SISTEMAS DE CREENCIAS RELIGIOSAS  EN LA EDUCACIÓN EN CUBA </a:t>
            </a:r>
          </a:p>
        </p:txBody>
      </p:sp>
      <p:sp>
        <p:nvSpPr>
          <p:cNvPr id="6" name="CuadroTexto 5">
            <a:extLst>
              <a:ext uri="{FF2B5EF4-FFF2-40B4-BE49-F238E27FC236}">
                <a16:creationId xmlns="" xmlns:a16="http://schemas.microsoft.com/office/drawing/2014/main" id="{B9791A73-8AC7-4808-80BD-AB90EFD30048}"/>
              </a:ext>
            </a:extLst>
          </p:cNvPr>
          <p:cNvSpPr txBox="1"/>
          <p:nvPr/>
        </p:nvSpPr>
        <p:spPr>
          <a:xfrm>
            <a:off x="914401" y="1869624"/>
            <a:ext cx="2433484" cy="470000"/>
          </a:xfrm>
          <a:prstGeom prst="rect">
            <a:avLst/>
          </a:prstGeom>
          <a:noFill/>
        </p:spPr>
        <p:txBody>
          <a:bodyPr wrap="square">
            <a:spAutoFit/>
          </a:bodyPr>
          <a:lstStyle/>
          <a:p>
            <a:pPr algn="just">
              <a:lnSpc>
                <a:spcPct val="107000"/>
              </a:lnSpc>
              <a:spcAft>
                <a:spcPts val="800"/>
              </a:spcAft>
              <a:buClr>
                <a:srgbClr val="000000"/>
              </a:buClr>
            </a:pPr>
            <a:r>
              <a:rPr lang="es-CU" sz="2400" b="1" kern="0" dirty="0">
                <a:solidFill>
                  <a:srgbClr val="FF0000"/>
                </a:solidFill>
                <a:latin typeface="Calibri" panose="020F0502020204030204" pitchFamily="34" charset="0"/>
                <a:ea typeface="Calibri" panose="020F0502020204030204" pitchFamily="34" charset="0"/>
                <a:cs typeface="Arial"/>
                <a:sym typeface="Arial"/>
              </a:rPr>
              <a:t>Resolución 47/22 </a:t>
            </a:r>
          </a:p>
        </p:txBody>
      </p:sp>
    </p:spTree>
    <p:extLst>
      <p:ext uri="{BB962C8B-B14F-4D97-AF65-F5344CB8AC3E}">
        <p14:creationId xmlns:p14="http://schemas.microsoft.com/office/powerpoint/2010/main" val="113700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85B0752B-B444-4EBA-9056-62C41C6994FE}"/>
              </a:ext>
            </a:extLst>
          </p:cNvPr>
          <p:cNvSpPr txBox="1"/>
          <p:nvPr/>
        </p:nvSpPr>
        <p:spPr>
          <a:xfrm>
            <a:off x="409903" y="646385"/>
            <a:ext cx="11477297" cy="121462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nSpc>
                <a:spcPct val="107000"/>
              </a:lnSpc>
              <a:spcAft>
                <a:spcPts val="1400"/>
              </a:spcAft>
              <a:buClr>
                <a:srgbClr val="000000"/>
              </a:buClr>
            </a:pPr>
            <a:endParaRPr lang="es-CU" sz="1100" kern="0" dirty="0">
              <a:solidFill>
                <a:srgbClr val="000000"/>
              </a:solidFill>
              <a:latin typeface="Calibri" panose="020F0502020204030204" pitchFamily="34" charset="0"/>
              <a:ea typeface="Calibri" panose="020F0502020204030204" pitchFamily="34" charset="0"/>
              <a:cs typeface="Arial"/>
              <a:sym typeface="Arial"/>
            </a:endParaRPr>
          </a:p>
          <a:p>
            <a:pPr indent="-1270" algn="just">
              <a:lnSpc>
                <a:spcPct val="107000"/>
              </a:lnSpc>
              <a:spcAft>
                <a:spcPts val="1400"/>
              </a:spcAft>
              <a:buClr>
                <a:srgbClr val="000000"/>
              </a:buClr>
            </a:pP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Cuba se reconoce como un </a:t>
            </a:r>
            <a:r>
              <a:rPr lang="es-ES" sz="2400" b="1"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país mayoritariamente católico</a:t>
            </a: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 (60%) con una gran influencia de las creencias africanas (11%)</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4" name="CuadroTexto 3">
            <a:extLst>
              <a:ext uri="{FF2B5EF4-FFF2-40B4-BE49-F238E27FC236}">
                <a16:creationId xmlns="" xmlns:a16="http://schemas.microsoft.com/office/drawing/2014/main" id="{EF75210A-7628-409F-9DE7-09955B106B0C}"/>
              </a:ext>
            </a:extLst>
          </p:cNvPr>
          <p:cNvSpPr txBox="1"/>
          <p:nvPr/>
        </p:nvSpPr>
        <p:spPr>
          <a:xfrm>
            <a:off x="1889761" y="3158836"/>
            <a:ext cx="7431577" cy="458780"/>
          </a:xfrm>
          <a:prstGeom prst="rect">
            <a:avLst/>
          </a:prstGeom>
          <a:noFill/>
        </p:spPr>
        <p:txBody>
          <a:bodyPr wrap="square">
            <a:spAutoFit/>
          </a:bodyPr>
          <a:lstStyle/>
          <a:p>
            <a:pPr indent="-1270" algn="just">
              <a:lnSpc>
                <a:spcPct val="107000"/>
              </a:lnSpc>
              <a:spcAft>
                <a:spcPts val="1400"/>
              </a:spcAft>
              <a:buClr>
                <a:srgbClr val="000000"/>
              </a:buClr>
              <a:defRPr/>
            </a:pPr>
            <a:r>
              <a:rPr lang="es-ES" sz="2400" kern="0" dirty="0">
                <a:solidFill>
                  <a:srgbClr val="000000"/>
                </a:solidFill>
                <a:latin typeface="Arial"/>
                <a:ea typeface="Arial" panose="020B0604020202020204" pitchFamily="34" charset="0"/>
                <a:cs typeface="Arial"/>
                <a:sym typeface="Arial"/>
              </a:rPr>
              <a:t>,</a:t>
            </a:r>
          </a:p>
        </p:txBody>
      </p:sp>
      <p:sp>
        <p:nvSpPr>
          <p:cNvPr id="6" name="CuadroTexto 5">
            <a:extLst>
              <a:ext uri="{FF2B5EF4-FFF2-40B4-BE49-F238E27FC236}">
                <a16:creationId xmlns="" xmlns:a16="http://schemas.microsoft.com/office/drawing/2014/main" id="{F7262670-6E7A-4617-933A-95B6590816C3}"/>
              </a:ext>
            </a:extLst>
          </p:cNvPr>
          <p:cNvSpPr txBox="1"/>
          <p:nvPr/>
        </p:nvSpPr>
        <p:spPr>
          <a:xfrm>
            <a:off x="352330" y="3737300"/>
            <a:ext cx="4596938" cy="397738"/>
          </a:xfrm>
          <a:prstGeom prst="rect">
            <a:avLst/>
          </a:prstGeom>
          <a:noFill/>
        </p:spPr>
        <p:txBody>
          <a:bodyPr wrap="square">
            <a:spAutoFit/>
          </a:bodyPr>
          <a:lstStyle/>
          <a:p>
            <a:pPr indent="-1270" algn="just">
              <a:lnSpc>
                <a:spcPct val="107000"/>
              </a:lnSpc>
              <a:spcAft>
                <a:spcPts val="1400"/>
              </a:spcAft>
              <a:buClr>
                <a:srgbClr val="000000"/>
              </a:buClr>
              <a:defRPr/>
            </a:pPr>
            <a:r>
              <a:rPr lang="es-ES" sz="2000" b="1" kern="0" dirty="0">
                <a:solidFill>
                  <a:srgbClr val="7030A0"/>
                </a:solidFill>
                <a:latin typeface="Arial"/>
                <a:ea typeface="Arial" panose="020B0604020202020204" pitchFamily="34" charset="0"/>
                <a:cs typeface="Arial"/>
                <a:sym typeface="Arial"/>
              </a:rPr>
              <a:t>TESTIGOS DE JEHOVÁ </a:t>
            </a:r>
          </a:p>
        </p:txBody>
      </p:sp>
      <p:sp>
        <p:nvSpPr>
          <p:cNvPr id="10" name="CuadroTexto 9">
            <a:extLst>
              <a:ext uri="{FF2B5EF4-FFF2-40B4-BE49-F238E27FC236}">
                <a16:creationId xmlns="" xmlns:a16="http://schemas.microsoft.com/office/drawing/2014/main" id="{807CE231-480C-4DE3-A81D-28FCF6374564}"/>
              </a:ext>
            </a:extLst>
          </p:cNvPr>
          <p:cNvSpPr txBox="1"/>
          <p:nvPr/>
        </p:nvSpPr>
        <p:spPr>
          <a:xfrm>
            <a:off x="3772594" y="3118155"/>
            <a:ext cx="1708265" cy="397738"/>
          </a:xfrm>
          <a:prstGeom prst="rect">
            <a:avLst/>
          </a:prstGeom>
          <a:noFill/>
        </p:spPr>
        <p:txBody>
          <a:bodyPr wrap="square">
            <a:spAutoFit/>
          </a:bodyPr>
          <a:lstStyle/>
          <a:p>
            <a:pPr indent="-1270" algn="just">
              <a:lnSpc>
                <a:spcPct val="107000"/>
              </a:lnSpc>
              <a:spcAft>
                <a:spcPts val="1400"/>
              </a:spcAft>
              <a:buClr>
                <a:srgbClr val="000000"/>
              </a:buClr>
              <a:defRPr/>
            </a:pPr>
            <a:r>
              <a:rPr lang="es-ES" sz="2000" b="1" kern="0" dirty="0">
                <a:solidFill>
                  <a:srgbClr val="C00000"/>
                </a:solidFill>
                <a:latin typeface="Arial"/>
                <a:ea typeface="Arial" panose="020B0604020202020204" pitchFamily="34" charset="0"/>
                <a:cs typeface="Arial"/>
                <a:sym typeface="Arial"/>
              </a:rPr>
              <a:t>BAUTISTAS</a:t>
            </a:r>
          </a:p>
        </p:txBody>
      </p:sp>
      <p:sp>
        <p:nvSpPr>
          <p:cNvPr id="12" name="CuadroTexto 11">
            <a:extLst>
              <a:ext uri="{FF2B5EF4-FFF2-40B4-BE49-F238E27FC236}">
                <a16:creationId xmlns="" xmlns:a16="http://schemas.microsoft.com/office/drawing/2014/main" id="{8FBCC5B8-BB7B-4811-97DA-B9CE7AD3E865}"/>
              </a:ext>
            </a:extLst>
          </p:cNvPr>
          <p:cNvSpPr txBox="1"/>
          <p:nvPr/>
        </p:nvSpPr>
        <p:spPr>
          <a:xfrm>
            <a:off x="5618016" y="3254331"/>
            <a:ext cx="2074028" cy="1015663"/>
          </a:xfrm>
          <a:prstGeom prst="rect">
            <a:avLst/>
          </a:prstGeom>
          <a:noFill/>
        </p:spPr>
        <p:txBody>
          <a:bodyPr wrap="square">
            <a:spAutoFit/>
          </a:bodyPr>
          <a:lstStyle/>
          <a:p>
            <a:pPr algn="ctr">
              <a:buClr>
                <a:srgbClr val="000000"/>
              </a:buClr>
            </a:pPr>
            <a:r>
              <a:rPr lang="es-ES" sz="2000" b="1" kern="0" dirty="0">
                <a:solidFill>
                  <a:srgbClr val="F79646"/>
                </a:solidFill>
                <a:latin typeface="Arial"/>
                <a:ea typeface="Arial" panose="020B0604020202020204" pitchFamily="34" charset="0"/>
                <a:cs typeface="Arial"/>
                <a:sym typeface="Arial"/>
              </a:rPr>
              <a:t>ADVENTISTAS DEL SÉPTIMO DÍA</a:t>
            </a:r>
            <a:endParaRPr lang="es-CU" sz="2000" b="1" kern="0" dirty="0">
              <a:solidFill>
                <a:srgbClr val="F79646"/>
              </a:solidFill>
              <a:latin typeface="Arial"/>
              <a:cs typeface="Arial"/>
              <a:sym typeface="Arial"/>
            </a:endParaRPr>
          </a:p>
        </p:txBody>
      </p:sp>
      <p:sp>
        <p:nvSpPr>
          <p:cNvPr id="14" name="CuadroTexto 13">
            <a:extLst>
              <a:ext uri="{FF2B5EF4-FFF2-40B4-BE49-F238E27FC236}">
                <a16:creationId xmlns="" xmlns:a16="http://schemas.microsoft.com/office/drawing/2014/main" id="{F754CA53-BD85-4B38-8FEC-32439E2EC4C9}"/>
              </a:ext>
            </a:extLst>
          </p:cNvPr>
          <p:cNvSpPr txBox="1"/>
          <p:nvPr/>
        </p:nvSpPr>
        <p:spPr>
          <a:xfrm>
            <a:off x="1810791" y="3254330"/>
            <a:ext cx="1891144" cy="400110"/>
          </a:xfrm>
          <a:prstGeom prst="rect">
            <a:avLst/>
          </a:prstGeom>
          <a:noFill/>
        </p:spPr>
        <p:txBody>
          <a:bodyPr wrap="square">
            <a:spAutoFit/>
          </a:bodyPr>
          <a:lstStyle/>
          <a:p>
            <a:pPr>
              <a:buClr>
                <a:srgbClr val="000000"/>
              </a:buClr>
            </a:pPr>
            <a:r>
              <a:rPr lang="es-ES" sz="2000" b="1" kern="0" dirty="0">
                <a:solidFill>
                  <a:srgbClr val="FF0000"/>
                </a:solidFill>
                <a:latin typeface="Arial"/>
                <a:ea typeface="Arial" panose="020B0604020202020204" pitchFamily="34" charset="0"/>
                <a:cs typeface="Arial"/>
                <a:sym typeface="Arial"/>
              </a:rPr>
              <a:t>METODISTAS</a:t>
            </a:r>
            <a:endParaRPr lang="es-CU" sz="2000" b="1" kern="0" dirty="0">
              <a:solidFill>
                <a:srgbClr val="FF0000"/>
              </a:solidFill>
              <a:latin typeface="Arial"/>
              <a:cs typeface="Arial"/>
              <a:sym typeface="Arial"/>
            </a:endParaRPr>
          </a:p>
        </p:txBody>
      </p:sp>
      <p:sp>
        <p:nvSpPr>
          <p:cNvPr id="16" name="CuadroTexto 15">
            <a:extLst>
              <a:ext uri="{FF2B5EF4-FFF2-40B4-BE49-F238E27FC236}">
                <a16:creationId xmlns="" xmlns:a16="http://schemas.microsoft.com/office/drawing/2014/main" id="{3AA978DE-571E-428A-BC4F-38432D30B868}"/>
              </a:ext>
            </a:extLst>
          </p:cNvPr>
          <p:cNvSpPr txBox="1"/>
          <p:nvPr/>
        </p:nvSpPr>
        <p:spPr>
          <a:xfrm>
            <a:off x="7808422" y="2859579"/>
            <a:ext cx="2527069" cy="400110"/>
          </a:xfrm>
          <a:prstGeom prst="rect">
            <a:avLst/>
          </a:prstGeom>
          <a:noFill/>
        </p:spPr>
        <p:txBody>
          <a:bodyPr wrap="square">
            <a:spAutoFit/>
          </a:bodyPr>
          <a:lstStyle/>
          <a:p>
            <a:pPr>
              <a:buClr>
                <a:srgbClr val="000000"/>
              </a:buClr>
            </a:pPr>
            <a:r>
              <a:rPr lang="es-ES" sz="1400" kern="0" dirty="0">
                <a:solidFill>
                  <a:srgbClr val="000000"/>
                </a:solidFill>
                <a:latin typeface="Arial"/>
                <a:ea typeface="Arial" panose="020B0604020202020204" pitchFamily="34" charset="0"/>
                <a:cs typeface="Arial"/>
                <a:sym typeface="Arial"/>
              </a:rPr>
              <a:t> </a:t>
            </a:r>
            <a:r>
              <a:rPr lang="es-ES" sz="2000" b="1" kern="0" dirty="0">
                <a:solidFill>
                  <a:srgbClr val="000000"/>
                </a:solidFill>
                <a:latin typeface="Arial"/>
                <a:ea typeface="Arial" panose="020B0604020202020204" pitchFamily="34" charset="0"/>
                <a:cs typeface="Arial"/>
                <a:sym typeface="Arial"/>
              </a:rPr>
              <a:t>PRESBITERIANOS</a:t>
            </a:r>
            <a:endParaRPr lang="es-CU" sz="2000" b="1" kern="0" dirty="0">
              <a:solidFill>
                <a:srgbClr val="000000"/>
              </a:solidFill>
              <a:latin typeface="Arial"/>
              <a:cs typeface="Arial"/>
              <a:sym typeface="Arial"/>
            </a:endParaRPr>
          </a:p>
        </p:txBody>
      </p:sp>
      <p:sp>
        <p:nvSpPr>
          <p:cNvPr id="18" name="CuadroTexto 17">
            <a:extLst>
              <a:ext uri="{FF2B5EF4-FFF2-40B4-BE49-F238E27FC236}">
                <a16:creationId xmlns="" xmlns:a16="http://schemas.microsoft.com/office/drawing/2014/main" id="{8A863970-5D6D-4217-A081-F63EC29F3404}"/>
              </a:ext>
            </a:extLst>
          </p:cNvPr>
          <p:cNvSpPr txBox="1"/>
          <p:nvPr/>
        </p:nvSpPr>
        <p:spPr>
          <a:xfrm>
            <a:off x="8124305" y="3852844"/>
            <a:ext cx="2161310" cy="400110"/>
          </a:xfrm>
          <a:prstGeom prst="rect">
            <a:avLst/>
          </a:prstGeom>
          <a:noFill/>
        </p:spPr>
        <p:txBody>
          <a:bodyPr wrap="square">
            <a:spAutoFit/>
          </a:bodyPr>
          <a:lstStyle/>
          <a:p>
            <a:pPr>
              <a:buClr>
                <a:srgbClr val="000000"/>
              </a:buClr>
            </a:pPr>
            <a:r>
              <a:rPr lang="es-ES" sz="2000" b="1" kern="0" dirty="0">
                <a:solidFill>
                  <a:srgbClr val="FF0000"/>
                </a:solidFill>
                <a:latin typeface="Arial"/>
                <a:ea typeface="Arial" panose="020B0604020202020204" pitchFamily="34" charset="0"/>
                <a:cs typeface="Arial"/>
                <a:sym typeface="Arial"/>
              </a:rPr>
              <a:t>EPISCOPALES</a:t>
            </a:r>
            <a:endParaRPr lang="es-CU" sz="2000" b="1" kern="0" dirty="0">
              <a:solidFill>
                <a:srgbClr val="FF0000"/>
              </a:solidFill>
              <a:latin typeface="Arial"/>
              <a:cs typeface="Arial"/>
              <a:sym typeface="Arial"/>
            </a:endParaRPr>
          </a:p>
        </p:txBody>
      </p:sp>
      <p:sp>
        <p:nvSpPr>
          <p:cNvPr id="20" name="CuadroTexto 19">
            <a:extLst>
              <a:ext uri="{FF2B5EF4-FFF2-40B4-BE49-F238E27FC236}">
                <a16:creationId xmlns="" xmlns:a16="http://schemas.microsoft.com/office/drawing/2014/main" id="{86ACDC45-ECDD-4DBA-8599-7E2275FB04AB}"/>
              </a:ext>
            </a:extLst>
          </p:cNvPr>
          <p:cNvSpPr txBox="1"/>
          <p:nvPr/>
        </p:nvSpPr>
        <p:spPr>
          <a:xfrm>
            <a:off x="2490952" y="6155818"/>
            <a:ext cx="7778037" cy="707886"/>
          </a:xfrm>
          <a:prstGeom prst="rect">
            <a:avLst/>
          </a:prstGeom>
          <a:noFill/>
        </p:spPr>
        <p:txBody>
          <a:bodyPr wrap="square">
            <a:spAutoFit/>
          </a:bodyPr>
          <a:lstStyle/>
          <a:p>
            <a:pPr algn="ctr">
              <a:buClr>
                <a:srgbClr val="000000"/>
              </a:buClr>
            </a:pPr>
            <a:r>
              <a:rPr lang="es-ES" sz="2000" b="1" kern="0" dirty="0">
                <a:solidFill>
                  <a:prstClr val="black">
                    <a:lumMod val="65000"/>
                    <a:lumOff val="35000"/>
                  </a:prstClr>
                </a:solidFill>
                <a:latin typeface="Arial"/>
                <a:ea typeface="Arial" panose="020B0604020202020204" pitchFamily="34" charset="0"/>
                <a:cs typeface="Arial"/>
                <a:sym typeface="Arial"/>
              </a:rPr>
              <a:t>LA IGLESIA DE JESUCRISTO DE LOS SANTOS DE LOS ÚLTIMOS DÍAS</a:t>
            </a:r>
            <a:endParaRPr lang="es-CU" sz="2000" b="1" kern="0" dirty="0">
              <a:solidFill>
                <a:prstClr val="black">
                  <a:lumMod val="65000"/>
                  <a:lumOff val="35000"/>
                </a:prstClr>
              </a:solidFill>
              <a:latin typeface="Arial"/>
              <a:cs typeface="Arial"/>
              <a:sym typeface="Arial"/>
            </a:endParaRPr>
          </a:p>
        </p:txBody>
      </p:sp>
      <p:sp>
        <p:nvSpPr>
          <p:cNvPr id="22" name="CuadroTexto 21">
            <a:extLst>
              <a:ext uri="{FF2B5EF4-FFF2-40B4-BE49-F238E27FC236}">
                <a16:creationId xmlns="" xmlns:a16="http://schemas.microsoft.com/office/drawing/2014/main" id="{DD65C496-33F2-4E9B-BC06-8B49ECA7F2E9}"/>
              </a:ext>
            </a:extLst>
          </p:cNvPr>
          <p:cNvSpPr txBox="1"/>
          <p:nvPr/>
        </p:nvSpPr>
        <p:spPr>
          <a:xfrm>
            <a:off x="3772593" y="5681645"/>
            <a:ext cx="4596938" cy="400110"/>
          </a:xfrm>
          <a:prstGeom prst="rect">
            <a:avLst/>
          </a:prstGeom>
          <a:noFill/>
        </p:spPr>
        <p:txBody>
          <a:bodyPr wrap="square">
            <a:spAutoFit/>
          </a:bodyPr>
          <a:lstStyle/>
          <a:p>
            <a:pPr>
              <a:buClr>
                <a:srgbClr val="000000"/>
              </a:buClr>
            </a:pPr>
            <a:r>
              <a:rPr lang="es-ES" sz="2000" b="1" kern="0" dirty="0">
                <a:solidFill>
                  <a:srgbClr val="000000"/>
                </a:solidFill>
                <a:latin typeface="Arial"/>
                <a:ea typeface="Arial" panose="020B0604020202020204" pitchFamily="34" charset="0"/>
                <a:cs typeface="Arial"/>
                <a:sym typeface="Arial"/>
              </a:rPr>
              <a:t>LOS MUSULMANES</a:t>
            </a:r>
            <a:endParaRPr lang="es-CU" sz="2000" b="1" kern="0" dirty="0">
              <a:solidFill>
                <a:srgbClr val="000000"/>
              </a:solidFill>
              <a:latin typeface="Arial"/>
              <a:cs typeface="Arial"/>
              <a:sym typeface="Arial"/>
            </a:endParaRPr>
          </a:p>
        </p:txBody>
      </p:sp>
      <p:sp>
        <p:nvSpPr>
          <p:cNvPr id="24" name="CuadroTexto 23">
            <a:extLst>
              <a:ext uri="{FF2B5EF4-FFF2-40B4-BE49-F238E27FC236}">
                <a16:creationId xmlns="" xmlns:a16="http://schemas.microsoft.com/office/drawing/2014/main" id="{D5F3A3F7-832A-46BD-8386-B3F23D1FC6AE}"/>
              </a:ext>
            </a:extLst>
          </p:cNvPr>
          <p:cNvSpPr txBox="1"/>
          <p:nvPr/>
        </p:nvSpPr>
        <p:spPr>
          <a:xfrm>
            <a:off x="2432519" y="5083129"/>
            <a:ext cx="2722418" cy="400110"/>
          </a:xfrm>
          <a:prstGeom prst="rect">
            <a:avLst/>
          </a:prstGeom>
          <a:noFill/>
        </p:spPr>
        <p:txBody>
          <a:bodyPr wrap="square">
            <a:spAutoFit/>
          </a:bodyPr>
          <a:lstStyle/>
          <a:p>
            <a:pPr>
              <a:buClr>
                <a:srgbClr val="000000"/>
              </a:buClr>
            </a:pPr>
            <a:r>
              <a:rPr lang="es-ES" sz="2000" b="1" kern="0" dirty="0">
                <a:solidFill>
                  <a:srgbClr val="000000"/>
                </a:solidFill>
                <a:latin typeface="Arial"/>
                <a:ea typeface="Arial" panose="020B0604020202020204" pitchFamily="34" charset="0"/>
                <a:cs typeface="Arial"/>
                <a:sym typeface="Arial"/>
              </a:rPr>
              <a:t>BAHAIS</a:t>
            </a:r>
            <a:endParaRPr lang="es-CU" sz="2000" b="1" kern="0" dirty="0">
              <a:solidFill>
                <a:srgbClr val="000000"/>
              </a:solidFill>
              <a:latin typeface="Arial"/>
              <a:cs typeface="Arial"/>
              <a:sym typeface="Arial"/>
            </a:endParaRPr>
          </a:p>
        </p:txBody>
      </p:sp>
      <p:sp>
        <p:nvSpPr>
          <p:cNvPr id="26" name="CuadroTexto 25">
            <a:extLst>
              <a:ext uri="{FF2B5EF4-FFF2-40B4-BE49-F238E27FC236}">
                <a16:creationId xmlns="" xmlns:a16="http://schemas.microsoft.com/office/drawing/2014/main" id="{BFBB034C-E503-4DB0-8900-D198E912B467}"/>
              </a:ext>
            </a:extLst>
          </p:cNvPr>
          <p:cNvSpPr txBox="1"/>
          <p:nvPr/>
        </p:nvSpPr>
        <p:spPr>
          <a:xfrm>
            <a:off x="1661162" y="4401484"/>
            <a:ext cx="4596938" cy="400110"/>
          </a:xfrm>
          <a:prstGeom prst="rect">
            <a:avLst/>
          </a:prstGeom>
          <a:noFill/>
        </p:spPr>
        <p:txBody>
          <a:bodyPr wrap="square">
            <a:spAutoFit/>
          </a:bodyPr>
          <a:lstStyle/>
          <a:p>
            <a:pPr>
              <a:buClr>
                <a:srgbClr val="000000"/>
              </a:buClr>
            </a:pPr>
            <a:r>
              <a:rPr lang="es-ES" sz="2000" b="1" kern="0" dirty="0">
                <a:solidFill>
                  <a:srgbClr val="000000"/>
                </a:solidFill>
                <a:latin typeface="Arial"/>
                <a:ea typeface="Arial" panose="020B0604020202020204" pitchFamily="34" charset="0"/>
                <a:cs typeface="Arial"/>
                <a:sym typeface="Arial"/>
              </a:rPr>
              <a:t>LA IGLESIA ORTODOXA RUSA</a:t>
            </a:r>
            <a:endParaRPr lang="es-CU" sz="2000" b="1" kern="0" dirty="0">
              <a:solidFill>
                <a:srgbClr val="000000"/>
              </a:solidFill>
              <a:latin typeface="Arial"/>
              <a:cs typeface="Arial"/>
              <a:sym typeface="Arial"/>
            </a:endParaRPr>
          </a:p>
        </p:txBody>
      </p:sp>
      <p:sp>
        <p:nvSpPr>
          <p:cNvPr id="28" name="CuadroTexto 27">
            <a:extLst>
              <a:ext uri="{FF2B5EF4-FFF2-40B4-BE49-F238E27FC236}">
                <a16:creationId xmlns="" xmlns:a16="http://schemas.microsoft.com/office/drawing/2014/main" id="{74E5E5ED-2962-45A6-B9C7-00D2EC7B361C}"/>
              </a:ext>
            </a:extLst>
          </p:cNvPr>
          <p:cNvSpPr txBox="1"/>
          <p:nvPr/>
        </p:nvSpPr>
        <p:spPr>
          <a:xfrm>
            <a:off x="7531667" y="5232760"/>
            <a:ext cx="4596938" cy="400110"/>
          </a:xfrm>
          <a:prstGeom prst="rect">
            <a:avLst/>
          </a:prstGeom>
          <a:noFill/>
        </p:spPr>
        <p:txBody>
          <a:bodyPr wrap="square">
            <a:spAutoFit/>
          </a:bodyPr>
          <a:lstStyle/>
          <a:p>
            <a:pPr>
              <a:buClr>
                <a:srgbClr val="000000"/>
              </a:buClr>
            </a:pPr>
            <a:r>
              <a:rPr lang="es-ES" sz="2000" b="1" kern="0" dirty="0">
                <a:solidFill>
                  <a:srgbClr val="FF0000"/>
                </a:solidFill>
                <a:latin typeface="Arial"/>
                <a:ea typeface="Arial" panose="020B0604020202020204" pitchFamily="34" charset="0"/>
                <a:cs typeface="Arial"/>
                <a:sym typeface="Arial"/>
              </a:rPr>
              <a:t>IGLESIA ORTODOXA GRIEGA</a:t>
            </a:r>
            <a:endParaRPr lang="es-CU" sz="2000" b="1" kern="0" dirty="0">
              <a:solidFill>
                <a:srgbClr val="FF0000"/>
              </a:solidFill>
              <a:latin typeface="Arial"/>
              <a:cs typeface="Arial"/>
              <a:sym typeface="Arial"/>
            </a:endParaRPr>
          </a:p>
        </p:txBody>
      </p:sp>
      <p:sp>
        <p:nvSpPr>
          <p:cNvPr id="30" name="CuadroTexto 29">
            <a:extLst>
              <a:ext uri="{FF2B5EF4-FFF2-40B4-BE49-F238E27FC236}">
                <a16:creationId xmlns="" xmlns:a16="http://schemas.microsoft.com/office/drawing/2014/main" id="{BB860A19-E1E7-4953-B626-90B61090747B}"/>
              </a:ext>
            </a:extLst>
          </p:cNvPr>
          <p:cNvSpPr txBox="1"/>
          <p:nvPr/>
        </p:nvSpPr>
        <p:spPr>
          <a:xfrm>
            <a:off x="6366164" y="4551113"/>
            <a:ext cx="1342506" cy="400110"/>
          </a:xfrm>
          <a:prstGeom prst="rect">
            <a:avLst/>
          </a:prstGeom>
          <a:noFill/>
        </p:spPr>
        <p:txBody>
          <a:bodyPr wrap="square">
            <a:spAutoFit/>
          </a:bodyPr>
          <a:lstStyle/>
          <a:p>
            <a:pPr>
              <a:buClr>
                <a:srgbClr val="000000"/>
              </a:buClr>
            </a:pPr>
            <a:r>
              <a:rPr lang="es-ES" sz="2000" b="1" kern="0" dirty="0">
                <a:solidFill>
                  <a:srgbClr val="0070C0"/>
                </a:solidFill>
                <a:latin typeface="Arial"/>
                <a:ea typeface="Arial" panose="020B0604020202020204" pitchFamily="34" charset="0"/>
                <a:cs typeface="Arial"/>
                <a:sym typeface="Arial"/>
              </a:rPr>
              <a:t>JUDÍOS</a:t>
            </a:r>
            <a:endParaRPr lang="es-CU" sz="2000" b="1" kern="0" dirty="0">
              <a:solidFill>
                <a:srgbClr val="0070C0"/>
              </a:solidFill>
              <a:latin typeface="Arial"/>
              <a:cs typeface="Arial"/>
              <a:sym typeface="Arial"/>
            </a:endParaRPr>
          </a:p>
        </p:txBody>
      </p:sp>
      <p:sp>
        <p:nvSpPr>
          <p:cNvPr id="32" name="CuadroTexto 31">
            <a:extLst>
              <a:ext uri="{FF2B5EF4-FFF2-40B4-BE49-F238E27FC236}">
                <a16:creationId xmlns="" xmlns:a16="http://schemas.microsoft.com/office/drawing/2014/main" id="{AC562062-5919-40F6-8EC6-C5B57C995753}"/>
              </a:ext>
            </a:extLst>
          </p:cNvPr>
          <p:cNvSpPr txBox="1"/>
          <p:nvPr/>
        </p:nvSpPr>
        <p:spPr>
          <a:xfrm>
            <a:off x="581077" y="5847901"/>
            <a:ext cx="1608511" cy="400110"/>
          </a:xfrm>
          <a:prstGeom prst="rect">
            <a:avLst/>
          </a:prstGeom>
          <a:noFill/>
        </p:spPr>
        <p:txBody>
          <a:bodyPr wrap="square">
            <a:spAutoFit/>
          </a:bodyPr>
          <a:lstStyle/>
          <a:p>
            <a:pPr>
              <a:buClr>
                <a:srgbClr val="000000"/>
              </a:buClr>
            </a:pPr>
            <a:r>
              <a:rPr lang="es-ES" sz="2000" b="1" kern="0" dirty="0">
                <a:solidFill>
                  <a:srgbClr val="C0504D"/>
                </a:solidFill>
                <a:latin typeface="Arial"/>
                <a:ea typeface="Arial" panose="020B0604020202020204" pitchFamily="34" charset="0"/>
                <a:cs typeface="Arial"/>
                <a:sym typeface="Arial"/>
              </a:rPr>
              <a:t>BUDISTAS</a:t>
            </a:r>
            <a:endParaRPr lang="es-CU" sz="2000" b="1" kern="0" dirty="0">
              <a:solidFill>
                <a:srgbClr val="C0504D"/>
              </a:solidFill>
              <a:latin typeface="Arial"/>
              <a:cs typeface="Arial"/>
              <a:sym typeface="Arial"/>
            </a:endParaRPr>
          </a:p>
        </p:txBody>
      </p:sp>
      <p:sp>
        <p:nvSpPr>
          <p:cNvPr id="34" name="CuadroTexto 33">
            <a:extLst>
              <a:ext uri="{FF2B5EF4-FFF2-40B4-BE49-F238E27FC236}">
                <a16:creationId xmlns="" xmlns:a16="http://schemas.microsoft.com/office/drawing/2014/main" id="{EA733056-444D-4CD2-BB81-04D51840E0CB}"/>
              </a:ext>
            </a:extLst>
          </p:cNvPr>
          <p:cNvSpPr txBox="1"/>
          <p:nvPr/>
        </p:nvSpPr>
        <p:spPr>
          <a:xfrm>
            <a:off x="8174183" y="4472247"/>
            <a:ext cx="2327563" cy="400110"/>
          </a:xfrm>
          <a:prstGeom prst="rect">
            <a:avLst/>
          </a:prstGeom>
          <a:noFill/>
        </p:spPr>
        <p:txBody>
          <a:bodyPr wrap="square">
            <a:spAutoFit/>
          </a:bodyPr>
          <a:lstStyle/>
          <a:p>
            <a:pPr>
              <a:buClr>
                <a:srgbClr val="000000"/>
              </a:buClr>
              <a:defRPr/>
            </a:pPr>
            <a:r>
              <a:rPr lang="es-ES" sz="2000" b="1" kern="0" dirty="0">
                <a:solidFill>
                  <a:srgbClr val="000000"/>
                </a:solidFill>
                <a:latin typeface="Arial"/>
                <a:ea typeface="Arial" panose="020B0604020202020204" pitchFamily="34" charset="0"/>
                <a:cs typeface="Arial"/>
                <a:sym typeface="Arial"/>
              </a:rPr>
              <a:t>ANGLICANOS</a:t>
            </a:r>
            <a:endParaRPr lang="es-CU" sz="2000" b="1" kern="0" dirty="0">
              <a:solidFill>
                <a:srgbClr val="000000"/>
              </a:solidFill>
              <a:latin typeface="Arial"/>
              <a:cs typeface="Arial"/>
              <a:sym typeface="Arial"/>
            </a:endParaRPr>
          </a:p>
        </p:txBody>
      </p:sp>
      <p:sp>
        <p:nvSpPr>
          <p:cNvPr id="19" name="CuadroTexto 18">
            <a:extLst>
              <a:ext uri="{FF2B5EF4-FFF2-40B4-BE49-F238E27FC236}">
                <a16:creationId xmlns="" xmlns:a16="http://schemas.microsoft.com/office/drawing/2014/main" id="{C9613A1A-BAC2-4F3D-AB1E-08687AD576C8}"/>
              </a:ext>
            </a:extLst>
          </p:cNvPr>
          <p:cNvSpPr txBox="1"/>
          <p:nvPr/>
        </p:nvSpPr>
        <p:spPr>
          <a:xfrm>
            <a:off x="756745" y="2159877"/>
            <a:ext cx="8375431" cy="4676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gn="just">
              <a:lnSpc>
                <a:spcPct val="107000"/>
              </a:lnSpc>
              <a:spcAft>
                <a:spcPts val="1400"/>
              </a:spcAft>
              <a:buClr>
                <a:srgbClr val="000000"/>
              </a:buClr>
            </a:pPr>
            <a:r>
              <a:rPr lang="es-ES" sz="2400" b="1"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Representación</a:t>
            </a: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 </a:t>
            </a:r>
            <a:r>
              <a:rPr lang="es-ES" sz="2400" b="1"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están las iglesias protestantes</a:t>
            </a:r>
            <a:endParaRPr lang="es-ES" sz="2400" kern="0" dirty="0">
              <a:solidFill>
                <a:srgbClr val="000000"/>
              </a:solidFill>
              <a:latin typeface="Calibri"/>
              <a:ea typeface="Arial" panose="020B0604020202020204" pitchFamily="34" charset="0"/>
              <a:cs typeface="Arial"/>
              <a:sym typeface="Arial"/>
            </a:endParaRPr>
          </a:p>
        </p:txBody>
      </p:sp>
      <p:cxnSp>
        <p:nvCxnSpPr>
          <p:cNvPr id="7" name="Conector recto de flecha 6">
            <a:extLst>
              <a:ext uri="{FF2B5EF4-FFF2-40B4-BE49-F238E27FC236}">
                <a16:creationId xmlns="" xmlns:a16="http://schemas.microsoft.com/office/drawing/2014/main" id="{E2F93A2B-C3AE-47C2-BA89-3E3E0E07CE28}"/>
              </a:ext>
            </a:extLst>
          </p:cNvPr>
          <p:cNvCxnSpPr>
            <a:cxnSpLocks/>
          </p:cNvCxnSpPr>
          <p:nvPr/>
        </p:nvCxnSpPr>
        <p:spPr>
          <a:xfrm>
            <a:off x="6637283" y="2695903"/>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 xmlns:a16="http://schemas.microsoft.com/office/drawing/2014/main" id="{BECB559F-F387-497A-8822-B940CC4AF3E3}"/>
              </a:ext>
            </a:extLst>
          </p:cNvPr>
          <p:cNvCxnSpPr>
            <a:cxnSpLocks/>
          </p:cNvCxnSpPr>
          <p:nvPr/>
        </p:nvCxnSpPr>
        <p:spPr>
          <a:xfrm>
            <a:off x="2501462" y="275371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 xmlns:a16="http://schemas.microsoft.com/office/drawing/2014/main" id="{21565CFD-CFF5-4968-84F2-56A0F677CBDF}"/>
              </a:ext>
            </a:extLst>
          </p:cNvPr>
          <p:cNvCxnSpPr>
            <a:cxnSpLocks/>
            <a:endCxn id="16" idx="0"/>
          </p:cNvCxnSpPr>
          <p:nvPr/>
        </p:nvCxnSpPr>
        <p:spPr>
          <a:xfrm>
            <a:off x="7803931" y="2475186"/>
            <a:ext cx="1268026" cy="38439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 xmlns:a16="http://schemas.microsoft.com/office/drawing/2014/main" id="{81E07DE7-FE2D-4582-BB1D-401AB2160F65}"/>
              </a:ext>
            </a:extLst>
          </p:cNvPr>
          <p:cNvCxnSpPr>
            <a:cxnSpLocks/>
          </p:cNvCxnSpPr>
          <p:nvPr/>
        </p:nvCxnSpPr>
        <p:spPr>
          <a:xfrm>
            <a:off x="4803227" y="2680138"/>
            <a:ext cx="0" cy="409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334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8787" y="1047149"/>
            <a:ext cx="10972800" cy="1143000"/>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oAutofit/>
          </a:bodyPr>
          <a:lstStyle/>
          <a:p>
            <a:r>
              <a:rPr lang="es-ES" sz="3600" b="1" dirty="0">
                <a:latin typeface="Arial" panose="020B0604020202020204" pitchFamily="34" charset="0"/>
                <a:cs typeface="Arial" panose="020B0604020202020204" pitchFamily="34" charset="0"/>
              </a:rPr>
              <a:t>CUADRO  RELIGIOSO CUBANO ACTUAL </a:t>
            </a:r>
          </a:p>
        </p:txBody>
      </p:sp>
      <p:sp>
        <p:nvSpPr>
          <p:cNvPr id="3" name="2 Marcador de contenido"/>
          <p:cNvSpPr>
            <a:spLocks noGrp="1"/>
          </p:cNvSpPr>
          <p:nvPr>
            <p:ph idx="1"/>
          </p:nvPr>
        </p:nvSpPr>
        <p:spPr>
          <a:xfrm>
            <a:off x="599091" y="2695903"/>
            <a:ext cx="10657488" cy="3506461"/>
          </a:xfr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ormAutofit/>
          </a:bodyPr>
          <a:lstStyle/>
          <a:p>
            <a:pPr algn="just">
              <a:buFont typeface="Wingdings" panose="05000000000000000000" pitchFamily="2" charset="2"/>
              <a:buChar char="Ø"/>
            </a:pPr>
            <a:r>
              <a:rPr lang="es-ES" dirty="0"/>
              <a:t>  </a:t>
            </a:r>
            <a:r>
              <a:rPr lang="es-ES" sz="2400" dirty="0">
                <a:latin typeface="Arial" panose="020B0604020202020204" pitchFamily="34" charset="0"/>
                <a:cs typeface="Arial" panose="020B0604020202020204" pitchFamily="34" charset="0"/>
              </a:rPr>
              <a:t>Catolicismo</a:t>
            </a:r>
          </a:p>
          <a:p>
            <a:pPr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  Denominaciones  evangélicas o protestantes</a:t>
            </a:r>
          </a:p>
          <a:p>
            <a:pPr>
              <a:spcBef>
                <a:spcPts val="0"/>
              </a:spcBef>
              <a:buFont typeface="Wingdings" panose="05000000000000000000" pitchFamily="2" charset="2"/>
              <a:buChar char="Ø"/>
            </a:pPr>
            <a:r>
              <a:rPr lang="es-ES" sz="2400" dirty="0">
                <a:latin typeface="Arial" panose="020B0604020202020204" pitchFamily="34" charset="0"/>
                <a:cs typeface="Arial" panose="020B0604020202020204" pitchFamily="34" charset="0"/>
              </a:rPr>
              <a:t>  La religión Yoruba o santería, la Regla     Congo     o Palo Monte, Sociedad Secreta Abakuá</a:t>
            </a:r>
          </a:p>
          <a:p>
            <a:pPr>
              <a:buFont typeface="Wingdings" panose="05000000000000000000" pitchFamily="2" charset="2"/>
              <a:buChar char="Ø"/>
            </a:pPr>
            <a:r>
              <a:rPr lang="es-ES" sz="2400" dirty="0">
                <a:latin typeface="Arial" panose="020B0604020202020204" pitchFamily="34" charset="0"/>
                <a:cs typeface="Arial" panose="020B0604020202020204" pitchFamily="34" charset="0"/>
              </a:rPr>
              <a:t> El espiritismo en tres vertientes fundamentales y el judaísmo  entre otras</a:t>
            </a:r>
            <a:r>
              <a:rPr lang="es-ES" sz="2400" dirty="0"/>
              <a:t>    </a:t>
            </a:r>
            <a:endParaRPr lang="es-ES" sz="2400"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83860" y="914400"/>
            <a:ext cx="5988423" cy="572846"/>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fontScale="90000"/>
          </a:bodyPr>
          <a:lstStyle/>
          <a:p>
            <a:pPr>
              <a:spcBef>
                <a:spcPts val="0"/>
              </a:spcBef>
            </a:pPr>
            <a:r>
              <a:rPr lang="es-ES" sz="3200" b="1" spc="50" dirty="0">
                <a:ln w="11430"/>
                <a:solidFill>
                  <a:schemeClr val="tx1"/>
                </a:solidFill>
                <a:latin typeface="Arial" pitchFamily="34" charset="0"/>
                <a:cs typeface="Arial" pitchFamily="34" charset="0"/>
              </a:rPr>
              <a:t>SINCRETISMO RELIGIOSO</a:t>
            </a:r>
            <a:endParaRPr lang="es-MX" sz="3200" b="1" spc="50" dirty="0">
              <a:ln w="1143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2043953" y="3012141"/>
            <a:ext cx="8976144" cy="2550459"/>
          </a:xfrm>
          <a:solidFill>
            <a:schemeClr val="bg1"/>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lgn="ctr">
              <a:buNone/>
            </a:pPr>
            <a:r>
              <a:rPr lang="es-ES" sz="2800" dirty="0">
                <a:latin typeface="Arial" panose="020B0604020202020204" pitchFamily="34" charset="0"/>
                <a:cs typeface="Arial" panose="020B0604020202020204" pitchFamily="34" charset="0"/>
              </a:rPr>
              <a:t>Se corresponde en  la </a:t>
            </a:r>
            <a:r>
              <a:rPr lang="es-ES" sz="2800" u="sng" dirty="0">
                <a:latin typeface="Arial" panose="020B0604020202020204" pitchFamily="34" charset="0"/>
                <a:cs typeface="Arial" panose="020B0604020202020204" pitchFamily="34" charset="0"/>
              </a:rPr>
              <a:t>trasposición</a:t>
            </a:r>
            <a:r>
              <a:rPr lang="es-ES" sz="2800" dirty="0">
                <a:latin typeface="Arial" panose="020B0604020202020204" pitchFamily="34" charset="0"/>
                <a:cs typeface="Arial" panose="020B0604020202020204" pitchFamily="34" charset="0"/>
              </a:rPr>
              <a:t> de nombres de santos, materiales, rezos del panteón africano al cristianismo</a:t>
            </a:r>
          </a:p>
          <a:p>
            <a:pPr marL="0" indent="0" algn="ctr">
              <a:buNone/>
            </a:pPr>
            <a:r>
              <a:rPr lang="es-ES" sz="2800" dirty="0">
                <a:latin typeface="Arial" panose="020B0604020202020204" pitchFamily="34" charset="0"/>
                <a:cs typeface="Arial" panose="020B0604020202020204" pitchFamily="34" charset="0"/>
              </a:rPr>
              <a:t>Resulta curioso que dicho sincretismo noes exclusivo de estas creencias </a:t>
            </a:r>
            <a:endParaRPr lang="es-MX" sz="2800" dirty="0">
              <a:latin typeface="Arial" panose="020B0604020202020204" pitchFamily="34" charset="0"/>
              <a:cs typeface="Arial" panose="020B0604020202020204" pitchFamily="34" charset="0"/>
            </a:endParaRPr>
          </a:p>
        </p:txBody>
      </p:sp>
      <p:sp>
        <p:nvSpPr>
          <p:cNvPr id="4" name="Flecha abajo 3"/>
          <p:cNvSpPr/>
          <p:nvPr/>
        </p:nvSpPr>
        <p:spPr>
          <a:xfrm>
            <a:off x="5643282" y="1719175"/>
            <a:ext cx="936812" cy="1143000"/>
          </a:xfrm>
          <a:prstGeom prst="downArrow">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sym typeface="Arial"/>
            </a:endParaRPr>
          </a:p>
        </p:txBody>
      </p:sp>
    </p:spTree>
    <p:extLst>
      <p:ext uri="{BB962C8B-B14F-4D97-AF65-F5344CB8AC3E}">
        <p14:creationId xmlns:p14="http://schemas.microsoft.com/office/powerpoint/2010/main" val="111054826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2681953" y="2854530"/>
            <a:ext cx="7056300" cy="987300"/>
          </a:xfrm>
          <a:prstGeom prst="rect">
            <a:avLst/>
          </a:prstGeom>
          <a:solidFill>
            <a:schemeClr val="tx2"/>
          </a:solidFill>
          <a:ln w="12700"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94" name="Shape 94"/>
          <p:cNvSpPr txBox="1"/>
          <p:nvPr/>
        </p:nvSpPr>
        <p:spPr>
          <a:xfrm>
            <a:off x="3114829" y="2883564"/>
            <a:ext cx="6249900" cy="831900"/>
          </a:xfrm>
          <a:prstGeom prst="rect">
            <a:avLst/>
          </a:prstGeom>
          <a:noFill/>
          <a:ln>
            <a:noFill/>
          </a:ln>
        </p:spPr>
        <p:txBody>
          <a:bodyPr spcFirstLastPara="1" wrap="square" lIns="91425" tIns="45700" rIns="91425" bIns="45700" anchor="ctr" anchorCtr="0">
            <a:spAutoFit/>
          </a:bodyPr>
          <a:lstStyle/>
          <a:p>
            <a:pPr>
              <a:buClr>
                <a:prstClr val="white"/>
              </a:buClr>
              <a:buSzPts val="4800"/>
            </a:pPr>
            <a:r>
              <a:rPr lang="en-US" sz="4800" b="1" kern="0" dirty="0">
                <a:solidFill>
                  <a:prstClr val="white"/>
                </a:solidFill>
                <a:latin typeface="Arial"/>
                <a:ea typeface="Arial"/>
                <a:cs typeface="Arial"/>
                <a:sym typeface="Arial"/>
              </a:rPr>
              <a:t>¿Qué es la  </a:t>
            </a:r>
            <a:r>
              <a:rPr lang="en-US" sz="4800" b="1" u="sng" kern="0" dirty="0" err="1">
                <a:solidFill>
                  <a:prstClr val="white"/>
                </a:solidFill>
                <a:latin typeface="Arial"/>
                <a:ea typeface="Arial"/>
                <a:cs typeface="Arial"/>
                <a:sym typeface="Arial"/>
              </a:rPr>
              <a:t>religión</a:t>
            </a:r>
            <a:r>
              <a:rPr lang="en-US" sz="4800" b="1" kern="0" dirty="0">
                <a:solidFill>
                  <a:prstClr val="white"/>
                </a:solidFill>
                <a:latin typeface="Arial"/>
                <a:ea typeface="Arial"/>
                <a:cs typeface="Arial"/>
                <a:sym typeface="Arial"/>
              </a:rPr>
              <a:t>?</a:t>
            </a:r>
            <a:endParaRPr sz="1400" kern="0" dirty="0">
              <a:solidFill>
                <a:srgbClr val="000000"/>
              </a:solidFill>
              <a:latin typeface="Arial"/>
              <a:cs typeface="Arial"/>
              <a:sym typeface="Arial"/>
            </a:endParaRPr>
          </a:p>
        </p:txBody>
      </p:sp>
      <p:sp>
        <p:nvSpPr>
          <p:cNvPr id="95" name="Shape 95"/>
          <p:cNvSpPr txBox="1"/>
          <p:nvPr/>
        </p:nvSpPr>
        <p:spPr>
          <a:xfrm>
            <a:off x="2135187" y="4110803"/>
            <a:ext cx="7993200" cy="2227200"/>
          </a:xfrm>
          <a:prstGeom prst="rect">
            <a:avLst/>
          </a:prstGeom>
          <a:noFill/>
          <a:ln>
            <a:noFill/>
          </a:ln>
        </p:spPr>
        <p:txBody>
          <a:bodyPr spcFirstLastPara="1" wrap="square" lIns="91425" tIns="45700" rIns="91425" bIns="45700" anchor="ctr" anchorCtr="0">
            <a:spAutoFit/>
          </a:bodyPr>
          <a:lstStyle/>
          <a:p>
            <a:pPr algn="ctr">
              <a:buClr>
                <a:prstClr val="black"/>
              </a:buClr>
              <a:buSzPts val="2800"/>
            </a:pPr>
            <a:r>
              <a:rPr lang="en-US" sz="2800" b="1" u="sng" kern="0" dirty="0" err="1">
                <a:solidFill>
                  <a:prstClr val="black"/>
                </a:solidFill>
                <a:latin typeface="Arial"/>
                <a:ea typeface="Arial"/>
                <a:cs typeface="Arial"/>
                <a:sym typeface="Arial"/>
              </a:rPr>
              <a:t>Religión</a:t>
            </a:r>
            <a:r>
              <a:rPr lang="en-US" sz="2800" b="1" kern="0" dirty="0">
                <a:solidFill>
                  <a:prstClr val="black"/>
                </a:solidFill>
                <a:latin typeface="Arial"/>
                <a:ea typeface="Arial"/>
                <a:cs typeface="Arial"/>
                <a:sym typeface="Arial"/>
              </a:rPr>
              <a:t> del </a:t>
            </a:r>
            <a:r>
              <a:rPr lang="en-US" sz="2800" b="1" kern="0" dirty="0" err="1">
                <a:solidFill>
                  <a:prstClr val="black"/>
                </a:solidFill>
                <a:latin typeface="Arial"/>
                <a:ea typeface="Arial"/>
                <a:cs typeface="Arial"/>
                <a:sym typeface="Arial"/>
              </a:rPr>
              <a:t>sustantivo</a:t>
            </a:r>
            <a:r>
              <a:rPr lang="en-US" sz="2800" b="1" kern="0" dirty="0">
                <a:solidFill>
                  <a:prstClr val="black"/>
                </a:solidFill>
                <a:latin typeface="Arial"/>
                <a:ea typeface="Arial"/>
                <a:cs typeface="Arial"/>
                <a:sym typeface="Arial"/>
              </a:rPr>
              <a:t> en </a:t>
            </a:r>
            <a:r>
              <a:rPr lang="en-US" sz="2800" b="1" kern="0" dirty="0" err="1">
                <a:solidFill>
                  <a:prstClr val="black"/>
                </a:solidFill>
                <a:latin typeface="Arial"/>
                <a:ea typeface="Arial"/>
                <a:cs typeface="Arial"/>
                <a:sym typeface="Arial"/>
              </a:rPr>
              <a:t>latin</a:t>
            </a:r>
            <a:r>
              <a:rPr lang="en-US" sz="2800" b="1" kern="0" dirty="0">
                <a:solidFill>
                  <a:prstClr val="black"/>
                </a:solidFill>
                <a:latin typeface="Arial"/>
                <a:ea typeface="Arial"/>
                <a:cs typeface="Arial"/>
                <a:sym typeface="Arial"/>
              </a:rPr>
              <a:t>  </a:t>
            </a:r>
            <a:r>
              <a:rPr lang="en-US" sz="2800" b="1" kern="0" dirty="0" err="1">
                <a:solidFill>
                  <a:prstClr val="black"/>
                </a:solidFill>
                <a:latin typeface="Arial"/>
                <a:ea typeface="Arial"/>
                <a:cs typeface="Arial"/>
                <a:sym typeface="Arial"/>
              </a:rPr>
              <a:t>religiosus</a:t>
            </a:r>
            <a:r>
              <a:rPr lang="en-US" sz="2800" b="1" kern="0" dirty="0">
                <a:solidFill>
                  <a:prstClr val="black"/>
                </a:solidFill>
                <a:latin typeface="Arial"/>
                <a:ea typeface="Arial"/>
                <a:cs typeface="Arial"/>
                <a:sym typeface="Arial"/>
              </a:rPr>
              <a:t>  </a:t>
            </a:r>
            <a:r>
              <a:rPr lang="en-US" sz="2800" b="1" kern="0" dirty="0" err="1">
                <a:solidFill>
                  <a:prstClr val="black"/>
                </a:solidFill>
                <a:latin typeface="Arial"/>
                <a:ea typeface="Arial"/>
                <a:cs typeface="Arial"/>
                <a:sym typeface="Arial"/>
              </a:rPr>
              <a:t>escrupuloso</a:t>
            </a:r>
            <a:r>
              <a:rPr lang="en-US" sz="2800" b="1" kern="0" dirty="0">
                <a:solidFill>
                  <a:prstClr val="black"/>
                </a:solidFill>
                <a:latin typeface="Arial"/>
                <a:ea typeface="Arial"/>
                <a:cs typeface="Arial"/>
                <a:sym typeface="Arial"/>
              </a:rPr>
              <a:t> </a:t>
            </a:r>
            <a:endParaRPr sz="1400" kern="0" dirty="0">
              <a:solidFill>
                <a:srgbClr val="000000"/>
              </a:solidFill>
              <a:latin typeface="Arial"/>
              <a:cs typeface="Arial"/>
              <a:sym typeface="Arial"/>
            </a:endParaRPr>
          </a:p>
          <a:p>
            <a:pPr algn="ctr">
              <a:buClr>
                <a:prstClr val="black"/>
              </a:buClr>
              <a:buSzPts val="2800"/>
            </a:pPr>
            <a:r>
              <a:rPr lang="en-US" sz="2800" b="1" kern="0" dirty="0">
                <a:solidFill>
                  <a:prstClr val="black"/>
                </a:solidFill>
                <a:latin typeface="Arial"/>
                <a:ea typeface="Arial"/>
                <a:cs typeface="Arial"/>
                <a:sym typeface="Arial"/>
              </a:rPr>
              <a:t> </a:t>
            </a:r>
            <a:endParaRPr sz="1400" kern="0" dirty="0">
              <a:solidFill>
                <a:srgbClr val="000000"/>
              </a:solidFill>
              <a:latin typeface="Arial"/>
              <a:cs typeface="Arial"/>
              <a:sym typeface="Arial"/>
            </a:endParaRPr>
          </a:p>
          <a:p>
            <a:pPr algn="ctr">
              <a:buClr>
                <a:prstClr val="black"/>
              </a:buClr>
              <a:buSzPts val="2800"/>
            </a:pPr>
            <a:r>
              <a:rPr lang="en-US" sz="2800" b="1" u="sng" kern="0" dirty="0" err="1">
                <a:solidFill>
                  <a:prstClr val="black"/>
                </a:solidFill>
                <a:latin typeface="Arial"/>
                <a:ea typeface="Arial"/>
                <a:cs typeface="Arial"/>
                <a:sym typeface="Arial"/>
              </a:rPr>
              <a:t>Religión</a:t>
            </a:r>
            <a:r>
              <a:rPr lang="en-US" sz="2800" b="1" kern="0" dirty="0">
                <a:solidFill>
                  <a:prstClr val="black"/>
                </a:solidFill>
                <a:latin typeface="Arial"/>
                <a:ea typeface="Arial"/>
                <a:cs typeface="Arial"/>
                <a:sym typeface="Arial"/>
              </a:rPr>
              <a:t>  del </a:t>
            </a:r>
            <a:r>
              <a:rPr lang="en-US" sz="2800" b="1" kern="0" dirty="0" err="1">
                <a:solidFill>
                  <a:prstClr val="black"/>
                </a:solidFill>
                <a:latin typeface="Arial"/>
                <a:ea typeface="Arial"/>
                <a:cs typeface="Arial"/>
                <a:sym typeface="Arial"/>
              </a:rPr>
              <a:t>verbo</a:t>
            </a:r>
            <a:r>
              <a:rPr lang="en-US" sz="2800" b="1" kern="0" dirty="0">
                <a:solidFill>
                  <a:prstClr val="black"/>
                </a:solidFill>
                <a:latin typeface="Arial"/>
                <a:ea typeface="Arial"/>
                <a:cs typeface="Arial"/>
                <a:sym typeface="Arial"/>
              </a:rPr>
              <a:t> en  </a:t>
            </a:r>
            <a:r>
              <a:rPr lang="en-US" sz="2800" b="1" u="sng" kern="0" dirty="0" err="1">
                <a:solidFill>
                  <a:srgbClr val="0000FF"/>
                </a:solidFill>
                <a:latin typeface="Arial"/>
                <a:ea typeface="Arial"/>
                <a:cs typeface="Arial"/>
                <a:sym typeface="Arial"/>
                <a:hlinkClick r:id="rId3"/>
              </a:rPr>
              <a:t>latín</a:t>
            </a:r>
            <a:r>
              <a:rPr lang="en-US" sz="2800" b="1" kern="0" dirty="0">
                <a:solidFill>
                  <a:prstClr val="black"/>
                </a:solidFill>
                <a:latin typeface="Arial"/>
                <a:ea typeface="Arial"/>
                <a:cs typeface="Arial"/>
                <a:sym typeface="Arial"/>
              </a:rPr>
              <a:t> </a:t>
            </a:r>
            <a:r>
              <a:rPr lang="en-US" sz="2800" b="1" i="1" kern="0" dirty="0" err="1">
                <a:solidFill>
                  <a:prstClr val="black"/>
                </a:solidFill>
                <a:latin typeface="Arial"/>
                <a:ea typeface="Arial"/>
                <a:cs typeface="Arial"/>
                <a:sym typeface="Arial"/>
              </a:rPr>
              <a:t>religare</a:t>
            </a:r>
            <a:r>
              <a:rPr lang="en-US" sz="2800" b="1" kern="0" dirty="0">
                <a:solidFill>
                  <a:prstClr val="black"/>
                </a:solidFill>
                <a:latin typeface="Arial"/>
                <a:ea typeface="Arial"/>
                <a:cs typeface="Arial"/>
                <a:sym typeface="Arial"/>
              </a:rPr>
              <a:t> o </a:t>
            </a:r>
            <a:endParaRPr sz="1400" kern="0" dirty="0">
              <a:solidFill>
                <a:srgbClr val="000000"/>
              </a:solidFill>
              <a:latin typeface="Arial"/>
              <a:cs typeface="Arial"/>
              <a:sym typeface="Arial"/>
            </a:endParaRPr>
          </a:p>
          <a:p>
            <a:pPr algn="ctr">
              <a:buClr>
                <a:prstClr val="black"/>
              </a:buClr>
              <a:buSzPts val="2800"/>
            </a:pPr>
            <a:r>
              <a:rPr lang="en-US" sz="2800" b="1" i="1" kern="0" dirty="0">
                <a:solidFill>
                  <a:prstClr val="black"/>
                </a:solidFill>
                <a:latin typeface="Arial"/>
                <a:ea typeface="Arial"/>
                <a:cs typeface="Arial"/>
                <a:sym typeface="Arial"/>
              </a:rPr>
              <a:t>re-</a:t>
            </a:r>
            <a:r>
              <a:rPr lang="en-US" sz="2800" b="1" i="1" kern="0" dirty="0" err="1">
                <a:solidFill>
                  <a:prstClr val="black"/>
                </a:solidFill>
                <a:latin typeface="Arial"/>
                <a:ea typeface="Arial"/>
                <a:cs typeface="Arial"/>
                <a:sym typeface="Arial"/>
              </a:rPr>
              <a:t>legere</a:t>
            </a:r>
            <a:endParaRPr sz="1400" kern="0" dirty="0">
              <a:solidFill>
                <a:srgbClr val="000000"/>
              </a:solidFill>
              <a:latin typeface="Arial"/>
              <a:cs typeface="Arial"/>
              <a:sym typeface="Arial"/>
            </a:endParaRPr>
          </a:p>
        </p:txBody>
      </p:sp>
      <p:pic>
        <p:nvPicPr>
          <p:cNvPr id="96" name="Shape 96"/>
          <p:cNvPicPr preferRelativeResize="0"/>
          <p:nvPr/>
        </p:nvPicPr>
        <p:blipFill rotWithShape="1">
          <a:blip r:embed="rId4">
            <a:alphaModFix/>
          </a:blip>
          <a:srcRect/>
          <a:stretch/>
        </p:blipFill>
        <p:spPr>
          <a:xfrm>
            <a:off x="6789175" y="44450"/>
            <a:ext cx="3878826" cy="2801989"/>
          </a:xfrm>
          <a:prstGeom prst="rect">
            <a:avLst/>
          </a:prstGeom>
          <a:ln>
            <a:noFill/>
          </a:ln>
          <a:effectLst>
            <a:softEdge rad="112500"/>
          </a:effectLst>
        </p:spPr>
      </p:pic>
      <p:pic>
        <p:nvPicPr>
          <p:cNvPr id="97" name="Shape 97"/>
          <p:cNvPicPr preferRelativeResize="0"/>
          <p:nvPr/>
        </p:nvPicPr>
        <p:blipFill rotWithShape="1">
          <a:blip r:embed="rId5">
            <a:alphaModFix/>
          </a:blip>
          <a:srcRect/>
          <a:stretch/>
        </p:blipFill>
        <p:spPr>
          <a:xfrm>
            <a:off x="1539875" y="14287"/>
            <a:ext cx="4334900" cy="28616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211848375"/>
              </p:ext>
            </p:extLst>
          </p:nvPr>
        </p:nvGraphicFramePr>
        <p:xfrm>
          <a:off x="1324303" y="975360"/>
          <a:ext cx="9695793" cy="5082988"/>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3231931">
                  <a:extLst>
                    <a:ext uri="{9D8B030D-6E8A-4147-A177-3AD203B41FA5}">
                      <a16:colId xmlns="" xmlns:a16="http://schemas.microsoft.com/office/drawing/2014/main" val="20000"/>
                    </a:ext>
                  </a:extLst>
                </a:gridCol>
                <a:gridCol w="3231931">
                  <a:extLst>
                    <a:ext uri="{9D8B030D-6E8A-4147-A177-3AD203B41FA5}">
                      <a16:colId xmlns="" xmlns:a16="http://schemas.microsoft.com/office/drawing/2014/main" val="20001"/>
                    </a:ext>
                  </a:extLst>
                </a:gridCol>
                <a:gridCol w="3231931">
                  <a:extLst>
                    <a:ext uri="{9D8B030D-6E8A-4147-A177-3AD203B41FA5}">
                      <a16:colId xmlns="" xmlns:a16="http://schemas.microsoft.com/office/drawing/2014/main" val="20002"/>
                    </a:ext>
                  </a:extLst>
                </a:gridCol>
              </a:tblGrid>
              <a:tr h="5082988">
                <a:tc>
                  <a:txBody>
                    <a:bodyPr/>
                    <a:lstStyle/>
                    <a:p>
                      <a:pPr algn="ctr"/>
                      <a:r>
                        <a:rPr lang="es-ES" sz="2800" u="sng" dirty="0">
                          <a:solidFill>
                            <a:srgbClr val="002060"/>
                          </a:solidFill>
                          <a:latin typeface="Arial" panose="020B0604020202020204" pitchFamily="34" charset="0"/>
                          <a:cs typeface="Arial" panose="020B0604020202020204" pitchFamily="34" charset="0"/>
                        </a:rPr>
                        <a:t>CONGO</a:t>
                      </a:r>
                      <a:r>
                        <a:rPr lang="es-ES" sz="2800" dirty="0">
                          <a:solidFill>
                            <a:srgbClr val="002060"/>
                          </a:solidFill>
                          <a:latin typeface="Arial" panose="020B0604020202020204" pitchFamily="34" charset="0"/>
                          <a:cs typeface="Arial" panose="020B0604020202020204" pitchFamily="34" charset="0"/>
                        </a:rPr>
                        <a:t> </a:t>
                      </a:r>
                    </a:p>
                    <a:p>
                      <a:pPr algn="ctr"/>
                      <a:endParaRPr lang="es-ES" sz="2400" dirty="0">
                        <a:solidFill>
                          <a:schemeClr val="tx1"/>
                        </a:solidFill>
                        <a:latin typeface="Arial" panose="020B0604020202020204" pitchFamily="34" charset="0"/>
                        <a:cs typeface="Arial" panose="020B0604020202020204" pitchFamily="34" charset="0"/>
                      </a:endParaRP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Baluande</a:t>
                      </a:r>
                      <a:r>
                        <a:rPr lang="es-ES" sz="2400" dirty="0">
                          <a:solidFill>
                            <a:schemeClr val="tx1"/>
                          </a:solidFill>
                          <a:latin typeface="Arial" panose="020B0604020202020204" pitchFamily="34" charset="0"/>
                          <a:cs typeface="Arial" panose="020B0604020202020204" pitchFamily="34" charset="0"/>
                        </a:rPr>
                        <a:t> </a:t>
                      </a: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Adonque</a:t>
                      </a:r>
                      <a:r>
                        <a:rPr lang="es-ES" sz="2400" dirty="0">
                          <a:solidFill>
                            <a:schemeClr val="tx1"/>
                          </a:solidFill>
                          <a:latin typeface="Arial" panose="020B0604020202020204" pitchFamily="34" charset="0"/>
                          <a:cs typeface="Arial" panose="020B0604020202020204" pitchFamily="34" charset="0"/>
                        </a:rPr>
                        <a:t> </a:t>
                      </a: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Luleno</a:t>
                      </a:r>
                      <a:r>
                        <a:rPr lang="es-ES" sz="2400" dirty="0">
                          <a:solidFill>
                            <a:schemeClr val="tx1"/>
                          </a:solidFill>
                          <a:latin typeface="Arial" panose="020B0604020202020204" pitchFamily="34" charset="0"/>
                          <a:cs typeface="Arial" panose="020B0604020202020204" pitchFamily="34" charset="0"/>
                        </a:rPr>
                        <a:t> </a:t>
                      </a:r>
                    </a:p>
                    <a:p>
                      <a:pPr algn="ctr"/>
                      <a:r>
                        <a:rPr lang="es-ES" sz="2400" dirty="0">
                          <a:solidFill>
                            <a:schemeClr val="tx1"/>
                          </a:solidFill>
                          <a:latin typeface="Arial" panose="020B0604020202020204" pitchFamily="34" charset="0"/>
                          <a:cs typeface="Arial" panose="020B0604020202020204" pitchFamily="34" charset="0"/>
                        </a:rPr>
                        <a:t>-Siete Rayos</a:t>
                      </a: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Sambia</a:t>
                      </a:r>
                      <a:endParaRPr lang="es-ES" sz="2400" dirty="0">
                        <a:solidFill>
                          <a:schemeClr val="tx1"/>
                        </a:solidFill>
                        <a:latin typeface="Arial" panose="020B0604020202020204" pitchFamily="34" charset="0"/>
                        <a:cs typeface="Arial" panose="020B0604020202020204" pitchFamily="34" charset="0"/>
                      </a:endParaRP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Sarabanda</a:t>
                      </a:r>
                      <a:endParaRPr lang="es-ES" sz="2400" dirty="0">
                        <a:solidFill>
                          <a:schemeClr val="tx1"/>
                        </a:solidFill>
                        <a:latin typeface="Arial" panose="020B0604020202020204" pitchFamily="34" charset="0"/>
                        <a:cs typeface="Arial" panose="020B0604020202020204" pitchFamily="34" charset="0"/>
                      </a:endParaRPr>
                    </a:p>
                    <a:p>
                      <a:pPr algn="ctr"/>
                      <a:r>
                        <a:rPr lang="es-ES" sz="2400" dirty="0">
                          <a:solidFill>
                            <a:schemeClr val="tx1"/>
                          </a:solidFill>
                          <a:latin typeface="Arial" panose="020B0604020202020204" pitchFamily="34" charset="0"/>
                          <a:cs typeface="Arial" panose="020B0604020202020204" pitchFamily="34" charset="0"/>
                        </a:rPr>
                        <a:t>-Tiembla tierra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s-E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Shola</a:t>
                      </a:r>
                      <a:endParaRPr kumimoji="0" lang="es-MX"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Kisimba</a:t>
                      </a:r>
                      <a:endParaRPr lang="es-MX" sz="24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s-ES" sz="2800" u="sng" dirty="0">
                          <a:solidFill>
                            <a:srgbClr val="002060"/>
                          </a:solidFill>
                          <a:latin typeface="Arial" panose="020B0604020202020204" pitchFamily="34" charset="0"/>
                          <a:cs typeface="Arial" panose="020B0604020202020204" pitchFamily="34" charset="0"/>
                        </a:rPr>
                        <a:t>YORUBA</a:t>
                      </a:r>
                    </a:p>
                    <a:p>
                      <a:pPr algn="ctr"/>
                      <a:endParaRPr lang="es-ES" sz="2400" dirty="0">
                        <a:solidFill>
                          <a:schemeClr val="tx1"/>
                        </a:solidFill>
                        <a:latin typeface="Arial" panose="020B0604020202020204" pitchFamily="34" charset="0"/>
                        <a:cs typeface="Arial" panose="020B0604020202020204" pitchFamily="34" charset="0"/>
                      </a:endParaRP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Yemayá</a:t>
                      </a:r>
                      <a:endParaRPr lang="es-ES" sz="2400" dirty="0">
                        <a:solidFill>
                          <a:schemeClr val="tx1"/>
                        </a:solidFill>
                        <a:latin typeface="Arial" panose="020B0604020202020204" pitchFamily="34" charset="0"/>
                        <a:cs typeface="Arial" panose="020B0604020202020204" pitchFamily="34" charset="0"/>
                      </a:endParaRP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Oyá</a:t>
                      </a:r>
                      <a:endParaRPr lang="es-ES" sz="2400" dirty="0">
                        <a:solidFill>
                          <a:schemeClr val="tx1"/>
                        </a:solidFill>
                        <a:latin typeface="Arial" panose="020B0604020202020204" pitchFamily="34" charset="0"/>
                        <a:cs typeface="Arial" panose="020B0604020202020204" pitchFamily="34" charset="0"/>
                      </a:endParaRP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Babalú</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Ayé</a:t>
                      </a:r>
                      <a:endParaRPr lang="es-ES" sz="2400" dirty="0">
                        <a:solidFill>
                          <a:schemeClr val="tx1"/>
                        </a:solidFill>
                        <a:latin typeface="Arial" panose="020B0604020202020204" pitchFamily="34" charset="0"/>
                        <a:cs typeface="Arial" panose="020B0604020202020204" pitchFamily="34" charset="0"/>
                      </a:endParaRPr>
                    </a:p>
                    <a:p>
                      <a:pPr algn="ctr"/>
                      <a:r>
                        <a:rPr lang="es-ES" sz="2400" dirty="0">
                          <a:solidFill>
                            <a:schemeClr val="tx1"/>
                          </a:solidFill>
                          <a:latin typeface="Arial" panose="020B0604020202020204" pitchFamily="34" charset="0"/>
                          <a:cs typeface="Arial" panose="020B0604020202020204" pitchFamily="34" charset="0"/>
                        </a:rPr>
                        <a:t>-Chango</a:t>
                      </a:r>
                    </a:p>
                    <a:p>
                      <a:pPr algn="ctr"/>
                      <a:r>
                        <a:rPr lang="es-ES" sz="2400" dirty="0">
                          <a:solidFill>
                            <a:schemeClr val="tx1"/>
                          </a:solidFill>
                          <a:latin typeface="Arial" panose="020B0604020202020204" pitchFamily="34" charset="0"/>
                          <a:cs typeface="Arial" panose="020B0604020202020204" pitchFamily="34" charset="0"/>
                        </a:rPr>
                        <a:t>-</a:t>
                      </a:r>
                      <a:r>
                        <a:rPr lang="es-ES" sz="2400" dirty="0" err="1">
                          <a:solidFill>
                            <a:schemeClr val="tx1"/>
                          </a:solidFill>
                          <a:latin typeface="Arial" panose="020B0604020202020204" pitchFamily="34" charset="0"/>
                          <a:cs typeface="Arial" panose="020B0604020202020204" pitchFamily="34" charset="0"/>
                        </a:rPr>
                        <a:t>Olofi</a:t>
                      </a:r>
                      <a:r>
                        <a:rPr lang="es-ES" sz="2400" baseline="0" dirty="0">
                          <a:solidFill>
                            <a:schemeClr val="tx1"/>
                          </a:solidFill>
                          <a:latin typeface="Arial" panose="020B0604020202020204" pitchFamily="34" charset="0"/>
                          <a:cs typeface="Arial" panose="020B0604020202020204" pitchFamily="34" charset="0"/>
                        </a:rPr>
                        <a:t> </a:t>
                      </a:r>
                    </a:p>
                    <a:p>
                      <a:pPr algn="ctr"/>
                      <a:r>
                        <a:rPr lang="es-ES" sz="2400" baseline="0" dirty="0">
                          <a:solidFill>
                            <a:schemeClr val="tx1"/>
                          </a:solidFill>
                          <a:latin typeface="Arial" panose="020B0604020202020204" pitchFamily="34" charset="0"/>
                          <a:cs typeface="Arial" panose="020B0604020202020204" pitchFamily="34" charset="0"/>
                        </a:rPr>
                        <a:t>-</a:t>
                      </a:r>
                      <a:r>
                        <a:rPr lang="es-ES" sz="2400" baseline="0" dirty="0" err="1">
                          <a:solidFill>
                            <a:schemeClr val="tx1"/>
                          </a:solidFill>
                          <a:latin typeface="Arial" panose="020B0604020202020204" pitchFamily="34" charset="0"/>
                          <a:cs typeface="Arial" panose="020B0604020202020204" pitchFamily="34" charset="0"/>
                        </a:rPr>
                        <a:t>Oggún</a:t>
                      </a:r>
                      <a:endParaRPr lang="es-ES" sz="2400" baseline="0" dirty="0">
                        <a:solidFill>
                          <a:schemeClr val="tx1"/>
                        </a:solidFill>
                        <a:latin typeface="Arial" panose="020B0604020202020204" pitchFamily="34" charset="0"/>
                        <a:cs typeface="Arial" panose="020B0604020202020204" pitchFamily="34" charset="0"/>
                      </a:endParaRPr>
                    </a:p>
                    <a:p>
                      <a:pPr algn="ctr"/>
                      <a:r>
                        <a:rPr lang="es-ES" sz="2400" baseline="0" dirty="0">
                          <a:solidFill>
                            <a:schemeClr val="tx1"/>
                          </a:solidFill>
                          <a:latin typeface="Arial" panose="020B0604020202020204" pitchFamily="34" charset="0"/>
                          <a:cs typeface="Arial" panose="020B0604020202020204" pitchFamily="34" charset="0"/>
                        </a:rPr>
                        <a:t>-</a:t>
                      </a:r>
                      <a:r>
                        <a:rPr lang="es-ES" sz="2400" baseline="0" dirty="0" err="1">
                          <a:solidFill>
                            <a:schemeClr val="tx1"/>
                          </a:solidFill>
                          <a:latin typeface="Arial" panose="020B0604020202020204" pitchFamily="34" charset="0"/>
                          <a:cs typeface="Arial" panose="020B0604020202020204" pitchFamily="34" charset="0"/>
                        </a:rPr>
                        <a:t>Obatalá</a:t>
                      </a:r>
                      <a:endParaRPr lang="es-ES" sz="2400" baseline="0" dirty="0">
                        <a:solidFill>
                          <a:schemeClr val="tx1"/>
                        </a:solidFill>
                        <a:latin typeface="Arial" panose="020B0604020202020204" pitchFamily="34" charset="0"/>
                        <a:cs typeface="Arial" panose="020B0604020202020204" pitchFamily="34" charset="0"/>
                      </a:endParaRPr>
                    </a:p>
                    <a:p>
                      <a:pPr algn="ctr"/>
                      <a:r>
                        <a:rPr lang="es-ES" sz="2400" baseline="0" dirty="0">
                          <a:solidFill>
                            <a:schemeClr val="tx1"/>
                          </a:solidFill>
                          <a:latin typeface="Arial" panose="020B0604020202020204" pitchFamily="34" charset="0"/>
                          <a:cs typeface="Arial" panose="020B0604020202020204" pitchFamily="34" charset="0"/>
                        </a:rPr>
                        <a:t>-</a:t>
                      </a:r>
                      <a:r>
                        <a:rPr lang="es-ES" sz="2400" baseline="0" dirty="0" err="1">
                          <a:solidFill>
                            <a:schemeClr val="tx1"/>
                          </a:solidFill>
                          <a:latin typeface="Arial" panose="020B0604020202020204" pitchFamily="34" charset="0"/>
                          <a:cs typeface="Arial" panose="020B0604020202020204" pitchFamily="34" charset="0"/>
                        </a:rPr>
                        <a:t>Ochún</a:t>
                      </a:r>
                      <a:r>
                        <a:rPr lang="es-ES" sz="2400" baseline="0" dirty="0">
                          <a:solidFill>
                            <a:schemeClr val="tx1"/>
                          </a:solidFill>
                          <a:latin typeface="Arial" panose="020B0604020202020204" pitchFamily="34" charset="0"/>
                          <a:cs typeface="Arial" panose="020B0604020202020204" pitchFamily="34" charset="0"/>
                        </a:rPr>
                        <a:t> </a:t>
                      </a:r>
                    </a:p>
                    <a:p>
                      <a:pPr algn="ctr"/>
                      <a:r>
                        <a:rPr lang="es-ES" sz="2400" baseline="0" dirty="0">
                          <a:solidFill>
                            <a:schemeClr val="tx1"/>
                          </a:solidFill>
                          <a:latin typeface="Arial" panose="020B0604020202020204" pitchFamily="34" charset="0"/>
                          <a:cs typeface="Arial" panose="020B0604020202020204" pitchFamily="34" charset="0"/>
                        </a:rPr>
                        <a:t>-</a:t>
                      </a:r>
                      <a:r>
                        <a:rPr lang="es-ES" sz="2400" baseline="0" dirty="0" err="1">
                          <a:solidFill>
                            <a:schemeClr val="tx1"/>
                          </a:solidFill>
                          <a:latin typeface="Arial" panose="020B0604020202020204" pitchFamily="34" charset="0"/>
                          <a:cs typeface="Arial" panose="020B0604020202020204" pitchFamily="34" charset="0"/>
                        </a:rPr>
                        <a:t>Orula</a:t>
                      </a:r>
                      <a:endParaRPr lang="es-MX" sz="2400" dirty="0">
                        <a:solidFill>
                          <a:schemeClr val="tx1"/>
                        </a:solidFill>
                        <a:latin typeface="Arial" panose="020B0604020202020204" pitchFamily="34" charset="0"/>
                        <a:cs typeface="Arial" panose="020B0604020202020204" pitchFamily="34" charset="0"/>
                      </a:endParaRPr>
                    </a:p>
                  </a:txBody>
                  <a:tcPr>
                    <a:solidFill>
                      <a:schemeClr val="bg2"/>
                    </a:solidFill>
                  </a:tcPr>
                </a:tc>
                <a:tc>
                  <a:txBody>
                    <a:bodyPr/>
                    <a:lstStyle/>
                    <a:p>
                      <a:pPr algn="ctr"/>
                      <a:r>
                        <a:rPr lang="es-ES" sz="2800" u="sng" dirty="0">
                          <a:solidFill>
                            <a:srgbClr val="002060"/>
                          </a:solidFill>
                          <a:latin typeface="Arial" panose="020B0604020202020204" pitchFamily="34" charset="0"/>
                          <a:cs typeface="Arial" panose="020B0604020202020204" pitchFamily="34" charset="0"/>
                        </a:rPr>
                        <a:t>CATOLICISMO</a:t>
                      </a:r>
                      <a:r>
                        <a:rPr lang="es-ES" sz="2400" baseline="0" dirty="0">
                          <a:solidFill>
                            <a:srgbClr val="0070C0"/>
                          </a:solidFill>
                          <a:latin typeface="Arial" panose="020B0604020202020204" pitchFamily="34" charset="0"/>
                          <a:cs typeface="Arial" panose="020B0604020202020204" pitchFamily="34" charset="0"/>
                        </a:rPr>
                        <a:t> </a:t>
                      </a:r>
                    </a:p>
                    <a:p>
                      <a:pPr algn="ctr"/>
                      <a:endParaRPr lang="es-ES" sz="2400" baseline="0" dirty="0">
                        <a:solidFill>
                          <a:schemeClr val="tx1"/>
                        </a:solidFill>
                        <a:latin typeface="Arial" panose="020B0604020202020204" pitchFamily="34" charset="0"/>
                        <a:cs typeface="Arial" panose="020B0604020202020204" pitchFamily="34" charset="0"/>
                      </a:endParaRPr>
                    </a:p>
                    <a:p>
                      <a:pPr algn="ctr"/>
                      <a:r>
                        <a:rPr lang="es-ES" sz="2400" baseline="0" dirty="0">
                          <a:solidFill>
                            <a:schemeClr val="tx1"/>
                          </a:solidFill>
                          <a:latin typeface="Arial" panose="020B0604020202020204" pitchFamily="34" charset="0"/>
                          <a:cs typeface="Arial" panose="020B0604020202020204" pitchFamily="34" charset="0"/>
                        </a:rPr>
                        <a:t>-Virgen de regla</a:t>
                      </a:r>
                    </a:p>
                    <a:p>
                      <a:pPr algn="ctr"/>
                      <a:r>
                        <a:rPr lang="es-ES" sz="2400" baseline="0" dirty="0">
                          <a:solidFill>
                            <a:schemeClr val="tx1"/>
                          </a:solidFill>
                          <a:latin typeface="Arial" panose="020B0604020202020204" pitchFamily="34" charset="0"/>
                          <a:cs typeface="Arial" panose="020B0604020202020204" pitchFamily="34" charset="0"/>
                        </a:rPr>
                        <a:t>-Virgen de la Candelaria</a:t>
                      </a:r>
                    </a:p>
                    <a:p>
                      <a:pPr algn="ctr"/>
                      <a:r>
                        <a:rPr lang="es-ES" sz="2400" baseline="0" dirty="0">
                          <a:solidFill>
                            <a:schemeClr val="tx1"/>
                          </a:solidFill>
                          <a:latin typeface="Arial" panose="020B0604020202020204" pitchFamily="34" charset="0"/>
                          <a:cs typeface="Arial" panose="020B0604020202020204" pitchFamily="34" charset="0"/>
                        </a:rPr>
                        <a:t>-San Lázaro</a:t>
                      </a:r>
                    </a:p>
                    <a:p>
                      <a:pPr algn="ctr"/>
                      <a:r>
                        <a:rPr lang="es-ES" sz="2400" dirty="0">
                          <a:solidFill>
                            <a:schemeClr val="tx1"/>
                          </a:solidFill>
                          <a:latin typeface="Arial" panose="020B0604020202020204" pitchFamily="34" charset="0"/>
                          <a:cs typeface="Arial" panose="020B0604020202020204" pitchFamily="34" charset="0"/>
                        </a:rPr>
                        <a:t>-Santa Bárbara</a:t>
                      </a:r>
                    </a:p>
                    <a:p>
                      <a:pPr algn="ctr"/>
                      <a:r>
                        <a:rPr lang="es-ES" sz="2400" dirty="0">
                          <a:solidFill>
                            <a:schemeClr val="tx1"/>
                          </a:solidFill>
                          <a:latin typeface="Arial" panose="020B0604020202020204" pitchFamily="34" charset="0"/>
                          <a:cs typeface="Arial" panose="020B0604020202020204" pitchFamily="34" charset="0"/>
                        </a:rPr>
                        <a:t>-Dios</a:t>
                      </a:r>
                    </a:p>
                    <a:p>
                      <a:pPr algn="ctr"/>
                      <a:r>
                        <a:rPr lang="es-ES" sz="2400" dirty="0">
                          <a:solidFill>
                            <a:schemeClr val="tx1"/>
                          </a:solidFill>
                          <a:latin typeface="Arial" panose="020B0604020202020204" pitchFamily="34" charset="0"/>
                          <a:cs typeface="Arial" panose="020B0604020202020204" pitchFamily="34" charset="0"/>
                        </a:rPr>
                        <a:t>-San Pedro</a:t>
                      </a:r>
                    </a:p>
                    <a:p>
                      <a:pPr algn="ctr"/>
                      <a:r>
                        <a:rPr lang="es-ES" sz="2400" dirty="0">
                          <a:solidFill>
                            <a:schemeClr val="tx1"/>
                          </a:solidFill>
                          <a:latin typeface="Arial" panose="020B0604020202020204" pitchFamily="34" charset="0"/>
                          <a:cs typeface="Arial" panose="020B0604020202020204" pitchFamily="34" charset="0"/>
                        </a:rPr>
                        <a:t>-Virgen de las Mercedes</a:t>
                      </a:r>
                    </a:p>
                    <a:p>
                      <a:pPr algn="ctr"/>
                      <a:r>
                        <a:rPr lang="es-ES" sz="2400" dirty="0">
                          <a:solidFill>
                            <a:schemeClr val="tx1"/>
                          </a:solidFill>
                          <a:latin typeface="Arial" panose="020B0604020202020204" pitchFamily="34" charset="0"/>
                          <a:cs typeface="Arial" panose="020B0604020202020204" pitchFamily="34" charset="0"/>
                        </a:rPr>
                        <a:t>-Virgen</a:t>
                      </a:r>
                      <a:r>
                        <a:rPr lang="es-ES" sz="2400" baseline="0" dirty="0">
                          <a:solidFill>
                            <a:schemeClr val="tx1"/>
                          </a:solidFill>
                          <a:latin typeface="Arial" panose="020B0604020202020204" pitchFamily="34" charset="0"/>
                          <a:cs typeface="Arial" panose="020B0604020202020204" pitchFamily="34" charset="0"/>
                        </a:rPr>
                        <a:t> de la Caridad</a:t>
                      </a:r>
                    </a:p>
                    <a:p>
                      <a:pPr algn="ctr"/>
                      <a:r>
                        <a:rPr lang="es-ES" sz="2400" baseline="0" dirty="0">
                          <a:solidFill>
                            <a:schemeClr val="tx1"/>
                          </a:solidFill>
                          <a:latin typeface="Arial" panose="020B0604020202020204" pitchFamily="34" charset="0"/>
                          <a:cs typeface="Arial" panose="020B0604020202020204" pitchFamily="34" charset="0"/>
                        </a:rPr>
                        <a:t>-San </a:t>
                      </a:r>
                      <a:r>
                        <a:rPr lang="es-ES" sz="2400" baseline="0" dirty="0" err="1">
                          <a:solidFill>
                            <a:schemeClr val="tx1"/>
                          </a:solidFill>
                          <a:latin typeface="Arial" panose="020B0604020202020204" pitchFamily="34" charset="0"/>
                          <a:cs typeface="Arial" panose="020B0604020202020204" pitchFamily="34" charset="0"/>
                        </a:rPr>
                        <a:t>Fco</a:t>
                      </a:r>
                      <a:r>
                        <a:rPr lang="es-ES" sz="2400" baseline="0" dirty="0">
                          <a:solidFill>
                            <a:schemeClr val="tx1"/>
                          </a:solidFill>
                          <a:latin typeface="Arial" panose="020B0604020202020204" pitchFamily="34" charset="0"/>
                          <a:cs typeface="Arial" panose="020B0604020202020204" pitchFamily="34" charset="0"/>
                        </a:rPr>
                        <a:t> de </a:t>
                      </a:r>
                      <a:r>
                        <a:rPr lang="es-ES" sz="2400" baseline="0" dirty="0" err="1">
                          <a:solidFill>
                            <a:schemeClr val="tx1"/>
                          </a:solidFill>
                          <a:latin typeface="Arial" panose="020B0604020202020204" pitchFamily="34" charset="0"/>
                          <a:cs typeface="Arial" panose="020B0604020202020204" pitchFamily="34" charset="0"/>
                        </a:rPr>
                        <a:t>Asis</a:t>
                      </a:r>
                      <a:endParaRPr lang="es-ES" sz="24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03601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8152" y="107058"/>
            <a:ext cx="5129048" cy="762000"/>
          </a:xfrm>
        </p:spPr>
        <p:txBody>
          <a:bodyPr>
            <a:normAutofit/>
          </a:bodyPr>
          <a:lstStyle/>
          <a:p>
            <a:pPr>
              <a:spcBef>
                <a:spcPts val="0"/>
              </a:spcBef>
            </a:pPr>
            <a:r>
              <a:rPr lang="es-ES" sz="3200" b="1" u="sng" spc="50" dirty="0">
                <a:ln w="11430"/>
                <a:latin typeface="Arial" pitchFamily="34" charset="0"/>
                <a:ea typeface="+mn-ea"/>
                <a:cs typeface="Arial" pitchFamily="34" charset="0"/>
              </a:rPr>
              <a:t>Transculturación </a:t>
            </a:r>
            <a:endParaRPr lang="es-MX" sz="3200" b="1" u="sng" spc="50" dirty="0">
              <a:ln w="11430"/>
              <a:latin typeface="Arial" pitchFamily="34" charset="0"/>
              <a:ea typeface="+mn-ea"/>
              <a:cs typeface="Arial" pitchFamily="34" charset="0"/>
            </a:endParaRPr>
          </a:p>
        </p:txBody>
      </p:sp>
      <p:sp>
        <p:nvSpPr>
          <p:cNvPr id="3" name="2 Marcador de contenido"/>
          <p:cNvSpPr>
            <a:spLocks noGrp="1"/>
          </p:cNvSpPr>
          <p:nvPr>
            <p:ph idx="1"/>
          </p:nvPr>
        </p:nvSpPr>
        <p:spPr>
          <a:xfrm>
            <a:off x="472966" y="2493138"/>
            <a:ext cx="11256579" cy="3497779"/>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lgn="just">
              <a:buNone/>
            </a:pPr>
            <a:r>
              <a:rPr lang="es-ES" sz="2800" b="1" dirty="0">
                <a:latin typeface="Arial" panose="020B0604020202020204" pitchFamily="34" charset="0"/>
                <a:cs typeface="Arial" panose="020B0604020202020204" pitchFamily="34" charset="0"/>
              </a:rPr>
              <a:t>Vocablo </a:t>
            </a:r>
            <a:r>
              <a:rPr lang="es-ES" sz="2800" b="1" i="1" dirty="0">
                <a:latin typeface="Arial" panose="020B0604020202020204" pitchFamily="34" charset="0"/>
                <a:cs typeface="Arial" panose="020B0604020202020204" pitchFamily="34" charset="0"/>
              </a:rPr>
              <a:t>transculturación</a:t>
            </a:r>
            <a:r>
              <a:rPr lang="es-ES" sz="2800" b="1" dirty="0">
                <a:latin typeface="Arial" panose="020B0604020202020204" pitchFamily="34" charset="0"/>
                <a:cs typeface="Arial" panose="020B0604020202020204" pitchFamily="34" charset="0"/>
              </a:rPr>
              <a:t> expresa mejor las diferentes fases del </a:t>
            </a:r>
            <a:r>
              <a:rPr lang="es-ES" sz="2800" b="1" spc="50" dirty="0">
                <a:ln w="11430"/>
                <a:solidFill>
                  <a:srgbClr val="FF0000"/>
                </a:solidFill>
                <a:latin typeface="Arial" pitchFamily="34" charset="0"/>
                <a:cs typeface="Arial" pitchFamily="34" charset="0"/>
              </a:rPr>
              <a:t>proceso transitivo de una cultura a otra</a:t>
            </a:r>
            <a:r>
              <a:rPr lang="es-ES" sz="2800" b="1" dirty="0">
                <a:solidFill>
                  <a:srgbClr val="FF0000"/>
                </a:solidFill>
                <a:latin typeface="Arial" panose="020B0604020202020204" pitchFamily="34" charset="0"/>
                <a:cs typeface="Arial" panose="020B0604020202020204" pitchFamily="34" charset="0"/>
              </a:rPr>
              <a:t>, </a:t>
            </a:r>
            <a:r>
              <a:rPr lang="es-ES" sz="2800" b="1" spc="50" dirty="0">
                <a:ln w="11430"/>
                <a:solidFill>
                  <a:srgbClr val="FF0000"/>
                </a:solidFill>
                <a:latin typeface="Arial" pitchFamily="34" charset="0"/>
                <a:cs typeface="Arial" pitchFamily="34" charset="0"/>
              </a:rPr>
              <a:t>sino que el proceso implica también necesariamente la pérdida o desarraigo de una cultura precedente</a:t>
            </a:r>
            <a:r>
              <a:rPr lang="es-ES" sz="2800" spc="50" dirty="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 </a:t>
            </a:r>
            <a:r>
              <a:rPr lang="es-ES" sz="2800" b="1" dirty="0">
                <a:latin typeface="Arial" panose="020B0604020202020204" pitchFamily="34" charset="0"/>
                <a:cs typeface="Arial" panose="020B0604020202020204" pitchFamily="34" charset="0"/>
              </a:rPr>
              <a:t>lo que pudiera decirse una </a:t>
            </a:r>
            <a:r>
              <a:rPr lang="es-ES" sz="2800" b="1" i="1" dirty="0" err="1">
                <a:latin typeface="Arial" panose="020B0604020202020204" pitchFamily="34" charset="0"/>
                <a:cs typeface="Arial" panose="020B0604020202020204" pitchFamily="34" charset="0"/>
              </a:rPr>
              <a:t>desculturación</a:t>
            </a:r>
            <a:r>
              <a:rPr lang="es-ES" sz="2800" b="1" dirty="0">
                <a:latin typeface="Arial" panose="020B0604020202020204" pitchFamily="34" charset="0"/>
                <a:cs typeface="Arial" panose="020B0604020202020204" pitchFamily="34" charset="0"/>
              </a:rPr>
              <a:t>, creación de nuevos fenómenos culturales que pudieran denominarse de </a:t>
            </a:r>
            <a:r>
              <a:rPr lang="es-ES" sz="2800" b="1" i="1" dirty="0" err="1">
                <a:latin typeface="Arial" panose="020B0604020202020204" pitchFamily="34" charset="0"/>
                <a:cs typeface="Arial" panose="020B0604020202020204" pitchFamily="34" charset="0"/>
              </a:rPr>
              <a:t>neoculturación</a:t>
            </a:r>
            <a:endParaRPr lang="es-MX" sz="2800" b="1" dirty="0">
              <a:latin typeface="Arial" panose="020B0604020202020204" pitchFamily="34" charset="0"/>
              <a:cs typeface="Arial" panose="020B0604020202020204" pitchFamily="34" charset="0"/>
            </a:endParaRPr>
          </a:p>
        </p:txBody>
      </p:sp>
      <p:sp>
        <p:nvSpPr>
          <p:cNvPr id="5" name="Flecha abajo 4"/>
          <p:cNvSpPr/>
          <p:nvPr/>
        </p:nvSpPr>
        <p:spPr>
          <a:xfrm>
            <a:off x="4729656" y="923241"/>
            <a:ext cx="1454447" cy="1268166"/>
          </a:xfrm>
          <a:prstGeom prst="down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sym typeface="Arial"/>
            </a:endParaRPr>
          </a:p>
        </p:txBody>
      </p:sp>
      <p:sp>
        <p:nvSpPr>
          <p:cNvPr id="6" name="Rectángulo 5"/>
          <p:cNvSpPr/>
          <p:nvPr/>
        </p:nvSpPr>
        <p:spPr>
          <a:xfrm>
            <a:off x="6096001" y="947887"/>
            <a:ext cx="3098925" cy="584775"/>
          </a:xfrm>
          <a:prstGeom prst="rect">
            <a:avLst/>
          </a:prstGeom>
        </p:spPr>
        <p:txBody>
          <a:bodyPr wrap="none">
            <a:spAutoFit/>
          </a:bodyPr>
          <a:lstStyle/>
          <a:p>
            <a:pPr>
              <a:defRPr/>
            </a:pPr>
            <a:r>
              <a:rPr lang="es-ES" sz="3200" b="1" dirty="0">
                <a:solidFill>
                  <a:srgbClr val="FF0000"/>
                </a:solidFill>
                <a:latin typeface="Arial" panose="020B0604020202020204" pitchFamily="34" charset="0"/>
                <a:cs typeface="Arial" panose="020B0604020202020204" pitchFamily="34" charset="0"/>
                <a:sym typeface="Arial"/>
              </a:rPr>
              <a:t>Fernando Ortiz</a:t>
            </a:r>
            <a:endParaRPr lang="en-US" sz="3200" b="1" dirty="0">
              <a:solidFill>
                <a:srgbClr val="FF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30175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9690" y="525361"/>
            <a:ext cx="8229600" cy="1020762"/>
          </a:xfrm>
          <a:solidFill>
            <a:schemeClr val="bg1"/>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r>
              <a:rPr lang="es-ES" sz="3200" b="1" dirty="0">
                <a:solidFill>
                  <a:srgbClr val="002060"/>
                </a:solidFill>
                <a:latin typeface="Arial" panose="020B0604020202020204" pitchFamily="34" charset="0"/>
                <a:cs typeface="Arial" panose="020B0604020202020204" pitchFamily="34" charset="0"/>
              </a:rPr>
              <a:t>Principales Grupos Religiosos Africanos</a:t>
            </a:r>
            <a:r>
              <a:rPr lang="es-ES" sz="3200" b="1" dirty="0">
                <a:latin typeface="Arial" panose="020B0604020202020204" pitchFamily="34" charset="0"/>
                <a:cs typeface="Arial" panose="020B0604020202020204" pitchFamily="34" charset="0"/>
              </a:rPr>
              <a:t>.</a:t>
            </a:r>
            <a:endParaRPr lang="es-MX" sz="3200" b="1"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3200400" y="1600200"/>
            <a:ext cx="6019800" cy="1905000"/>
          </a:xfrm>
        </p:spPr>
        <p:txBody>
          <a:bodyPr/>
          <a:lstStyle/>
          <a:p>
            <a:pPr algn="ctr"/>
            <a:r>
              <a:rPr lang="es-ES" b="1" dirty="0">
                <a:latin typeface="Arial" panose="020B0604020202020204" pitchFamily="34" charset="0"/>
                <a:cs typeface="Arial" panose="020B0604020202020204" pitchFamily="34" charset="0"/>
              </a:rPr>
              <a:t>Yoruba o </a:t>
            </a:r>
            <a:r>
              <a:rPr lang="es-ES" b="1" dirty="0" err="1">
                <a:latin typeface="Arial" panose="020B0604020202020204" pitchFamily="34" charset="0"/>
                <a:cs typeface="Arial" panose="020B0604020202020204" pitchFamily="34" charset="0"/>
              </a:rPr>
              <a:t>lucumí</a:t>
            </a:r>
            <a:endParaRPr lang="es-ES" b="1" dirty="0">
              <a:latin typeface="Arial" panose="020B0604020202020204" pitchFamily="34" charset="0"/>
              <a:cs typeface="Arial" panose="020B0604020202020204" pitchFamily="34" charset="0"/>
            </a:endParaRPr>
          </a:p>
          <a:p>
            <a:pPr algn="ctr"/>
            <a:r>
              <a:rPr lang="es-ES" b="1" dirty="0" err="1">
                <a:latin typeface="Arial" panose="020B0604020202020204" pitchFamily="34" charset="0"/>
                <a:cs typeface="Arial" panose="020B0604020202020204" pitchFamily="34" charset="0"/>
              </a:rPr>
              <a:t>Congos</a:t>
            </a:r>
            <a:r>
              <a:rPr lang="es-ES" b="1" dirty="0">
                <a:latin typeface="Arial" panose="020B0604020202020204" pitchFamily="34" charset="0"/>
                <a:cs typeface="Arial" panose="020B0604020202020204" pitchFamily="34" charset="0"/>
              </a:rPr>
              <a:t> o </a:t>
            </a:r>
            <a:r>
              <a:rPr lang="es-ES" b="1" dirty="0" err="1">
                <a:latin typeface="Arial" panose="020B0604020202020204" pitchFamily="34" charset="0"/>
                <a:cs typeface="Arial" panose="020B0604020202020204" pitchFamily="34" charset="0"/>
              </a:rPr>
              <a:t>bantues</a:t>
            </a:r>
            <a:endParaRPr lang="es-ES" b="1"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Sociedad secreta </a:t>
            </a:r>
            <a:r>
              <a:rPr lang="es-ES" b="1" dirty="0" err="1">
                <a:latin typeface="Arial" panose="020B0604020202020204" pitchFamily="34" charset="0"/>
                <a:cs typeface="Arial" panose="020B0604020202020204" pitchFamily="34" charset="0"/>
              </a:rPr>
              <a:t>abakúa</a:t>
            </a:r>
            <a:endParaRPr lang="es-MX"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924227" y="3480618"/>
            <a:ext cx="3352799" cy="3067665"/>
          </a:xfrm>
          <a:prstGeom prst="rect">
            <a:avLst/>
          </a:prstGeom>
          <a:ln>
            <a:noFill/>
          </a:ln>
          <a:effectLst>
            <a:softEdge rad="112500"/>
          </a:effectLst>
        </p:spPr>
      </p:pic>
      <p:pic>
        <p:nvPicPr>
          <p:cNvPr id="5" name="Imagen 4"/>
          <p:cNvPicPr>
            <a:picLocks noChangeAspect="1"/>
          </p:cNvPicPr>
          <p:nvPr/>
        </p:nvPicPr>
        <p:blipFill rotWithShape="1">
          <a:blip r:embed="rId3"/>
          <a:srcRect b="1246"/>
          <a:stretch/>
        </p:blipFill>
        <p:spPr>
          <a:xfrm>
            <a:off x="5947208" y="3583859"/>
            <a:ext cx="3653992" cy="2949678"/>
          </a:xfrm>
          <a:prstGeom prst="rect">
            <a:avLst/>
          </a:prstGeom>
          <a:ln>
            <a:noFill/>
          </a:ln>
          <a:effectLst>
            <a:softEdge rad="112500"/>
          </a:effectLst>
        </p:spPr>
      </p:pic>
    </p:spTree>
    <p:extLst>
      <p:ext uri="{BB962C8B-B14F-4D97-AF65-F5344CB8AC3E}">
        <p14:creationId xmlns:p14="http://schemas.microsoft.com/office/powerpoint/2010/main" val="3495409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90155" y="220371"/>
            <a:ext cx="1963999" cy="584775"/>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none" rtlCol="0">
            <a:spAutoFit/>
          </a:bodyPr>
          <a:lstStyle/>
          <a:p>
            <a:pPr>
              <a:defRPr/>
            </a:pPr>
            <a:r>
              <a:rPr lang="es-ES" sz="3200" b="1" dirty="0">
                <a:solidFill>
                  <a:srgbClr val="00B050"/>
                </a:solidFill>
                <a:latin typeface="Arial" panose="020B0604020202020204" pitchFamily="34" charset="0"/>
                <a:cs typeface="Arial" panose="020B0604020202020204" pitchFamily="34" charset="0"/>
                <a:sym typeface="Arial"/>
              </a:rPr>
              <a:t>YORUBA</a:t>
            </a:r>
            <a:endParaRPr lang="en-US" sz="3200" b="1" dirty="0">
              <a:solidFill>
                <a:srgbClr val="00B050"/>
              </a:solidFill>
              <a:latin typeface="Arial" panose="020B0604020202020204" pitchFamily="34" charset="0"/>
              <a:cs typeface="Arial" panose="020B0604020202020204" pitchFamily="34" charset="0"/>
              <a:sym typeface="Arial"/>
            </a:endParaRPr>
          </a:p>
        </p:txBody>
      </p:sp>
      <p:sp>
        <p:nvSpPr>
          <p:cNvPr id="5" name="CuadroTexto 4"/>
          <p:cNvSpPr txBox="1"/>
          <p:nvPr/>
        </p:nvSpPr>
        <p:spPr>
          <a:xfrm>
            <a:off x="5069860" y="1101437"/>
            <a:ext cx="2273379" cy="58477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none" rtlCol="0">
            <a:spAutoFit/>
          </a:bodyPr>
          <a:lstStyle/>
          <a:p>
            <a:pPr>
              <a:defRPr/>
            </a:pPr>
            <a:r>
              <a:rPr lang="es-ES" sz="3200" b="1" dirty="0">
                <a:solidFill>
                  <a:srgbClr val="0070C0"/>
                </a:solidFill>
                <a:latin typeface="Arial" panose="020B0604020202020204" pitchFamily="34" charset="0"/>
                <a:cs typeface="Arial" panose="020B0604020202020204" pitchFamily="34" charset="0"/>
                <a:sym typeface="Arial"/>
              </a:rPr>
              <a:t>CATÓLICA</a:t>
            </a:r>
            <a:endParaRPr lang="en-US" sz="3200" b="1" dirty="0">
              <a:solidFill>
                <a:srgbClr val="0070C0"/>
              </a:solidFill>
              <a:latin typeface="Arial" panose="020B0604020202020204" pitchFamily="34" charset="0"/>
              <a:cs typeface="Arial" panose="020B0604020202020204" pitchFamily="34" charset="0"/>
              <a:sym typeface="Arial"/>
            </a:endParaRPr>
          </a:p>
        </p:txBody>
      </p:sp>
      <p:sp>
        <p:nvSpPr>
          <p:cNvPr id="6" name="CuadroTexto 5"/>
          <p:cNvSpPr txBox="1"/>
          <p:nvPr/>
        </p:nvSpPr>
        <p:spPr>
          <a:xfrm>
            <a:off x="8391136" y="1052729"/>
            <a:ext cx="2008883" cy="584775"/>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none" rtlCol="0">
            <a:spAutoFit/>
          </a:bodyPr>
          <a:lstStyle/>
          <a:p>
            <a:pPr>
              <a:defRPr/>
            </a:pPr>
            <a:r>
              <a:rPr lang="es-ES" sz="3200" b="1" dirty="0">
                <a:solidFill>
                  <a:srgbClr val="C00000"/>
                </a:solidFill>
                <a:latin typeface="Arial" panose="020B0604020202020204" pitchFamily="34" charset="0"/>
                <a:cs typeface="Arial" panose="020B0604020202020204" pitchFamily="34" charset="0"/>
                <a:sym typeface="Arial"/>
              </a:rPr>
              <a:t>CONGOS</a:t>
            </a:r>
            <a:endParaRPr lang="en-US" sz="3200" b="1" dirty="0">
              <a:solidFill>
                <a:srgbClr val="C00000"/>
              </a:solidFill>
              <a:latin typeface="Arial" panose="020B0604020202020204" pitchFamily="34" charset="0"/>
              <a:cs typeface="Arial" panose="020B0604020202020204" pitchFamily="34" charset="0"/>
              <a:sym typeface="Arial"/>
            </a:endParaRPr>
          </a:p>
        </p:txBody>
      </p:sp>
      <p:sp>
        <p:nvSpPr>
          <p:cNvPr id="7" name="CuadroTexto 6"/>
          <p:cNvSpPr txBox="1"/>
          <p:nvPr/>
        </p:nvSpPr>
        <p:spPr>
          <a:xfrm>
            <a:off x="2468484" y="1604253"/>
            <a:ext cx="883575" cy="461665"/>
          </a:xfrm>
          <a:prstGeom prst="rect">
            <a:avLst/>
          </a:prstGeom>
          <a:noFill/>
        </p:spPr>
        <p:txBody>
          <a:bodyPr wrap="none" rtlCol="0">
            <a:spAutoFit/>
          </a:bodyPr>
          <a:lstStyle/>
          <a:p>
            <a:pPr>
              <a:defRPr/>
            </a:pPr>
            <a:r>
              <a:rPr lang="es-ES" sz="2400" b="1" dirty="0" err="1">
                <a:solidFill>
                  <a:prstClr val="black"/>
                </a:solidFill>
                <a:latin typeface="Arial" panose="020B0604020202020204" pitchFamily="34" charset="0"/>
                <a:cs typeface="Arial" panose="020B0604020202020204" pitchFamily="34" charset="0"/>
                <a:sym typeface="Arial"/>
              </a:rPr>
              <a:t>Olofi</a:t>
            </a:r>
            <a:endParaRPr lang="en-US" sz="2400" b="1" dirty="0">
              <a:solidFill>
                <a:prstClr val="black"/>
              </a:solidFill>
              <a:latin typeface="Arial" panose="020B0604020202020204" pitchFamily="34" charset="0"/>
              <a:cs typeface="Arial" panose="020B0604020202020204" pitchFamily="34" charset="0"/>
              <a:sym typeface="Arial"/>
            </a:endParaRPr>
          </a:p>
        </p:txBody>
      </p:sp>
      <p:cxnSp>
        <p:nvCxnSpPr>
          <p:cNvPr id="9" name="Conector recto 8"/>
          <p:cNvCxnSpPr/>
          <p:nvPr/>
        </p:nvCxnSpPr>
        <p:spPr>
          <a:xfrm flipH="1">
            <a:off x="2028726" y="2014063"/>
            <a:ext cx="446895" cy="7272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1524000" y="2809406"/>
            <a:ext cx="1431802" cy="461665"/>
          </a:xfrm>
          <a:prstGeom prst="rect">
            <a:avLst/>
          </a:prstGeom>
          <a:noFill/>
        </p:spPr>
        <p:txBody>
          <a:bodyPr wrap="none" rtlCol="0">
            <a:spAutoFit/>
          </a:bodyPr>
          <a:lstStyle/>
          <a:p>
            <a:pPr>
              <a:defRPr/>
            </a:pPr>
            <a:r>
              <a:rPr lang="es-ES" sz="2400" b="1" dirty="0" err="1">
                <a:solidFill>
                  <a:prstClr val="black"/>
                </a:solidFill>
                <a:latin typeface="Arial" panose="020B0604020202020204" pitchFamily="34" charset="0"/>
                <a:cs typeface="Arial" panose="020B0604020202020204" pitchFamily="34" charset="0"/>
                <a:sym typeface="Arial"/>
              </a:rPr>
              <a:t>Odduma</a:t>
            </a:r>
            <a:endParaRPr lang="en-US" sz="2400" b="1" dirty="0">
              <a:solidFill>
                <a:prstClr val="black"/>
              </a:solidFill>
              <a:latin typeface="Arial" panose="020B0604020202020204" pitchFamily="34" charset="0"/>
              <a:cs typeface="Arial" panose="020B0604020202020204" pitchFamily="34" charset="0"/>
              <a:sym typeface="Arial"/>
            </a:endParaRPr>
          </a:p>
        </p:txBody>
      </p:sp>
      <p:cxnSp>
        <p:nvCxnSpPr>
          <p:cNvPr id="13" name="Conector recto 12"/>
          <p:cNvCxnSpPr/>
          <p:nvPr/>
        </p:nvCxnSpPr>
        <p:spPr>
          <a:xfrm>
            <a:off x="3305989" y="2014063"/>
            <a:ext cx="621380" cy="795342"/>
          </a:xfrm>
          <a:prstGeom prst="line">
            <a:avLst/>
          </a:prstGeom>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3215932" y="2823360"/>
            <a:ext cx="1808508" cy="461665"/>
          </a:xfrm>
          <a:prstGeom prst="rect">
            <a:avLst/>
          </a:prstGeom>
          <a:noFill/>
        </p:spPr>
        <p:txBody>
          <a:bodyPr wrap="none" rtlCol="0">
            <a:spAutoFit/>
          </a:bodyPr>
          <a:lstStyle/>
          <a:p>
            <a:pPr>
              <a:defRPr/>
            </a:pPr>
            <a:r>
              <a:rPr lang="es-ES" sz="2400" b="1" dirty="0" err="1">
                <a:solidFill>
                  <a:prstClr val="black"/>
                </a:solidFill>
                <a:latin typeface="Arial" panose="020B0604020202020204" pitchFamily="34" charset="0"/>
                <a:cs typeface="Arial" panose="020B0604020202020204" pitchFamily="34" charset="0"/>
                <a:sym typeface="Arial"/>
              </a:rPr>
              <a:t>Olodumare</a:t>
            </a:r>
            <a:endParaRPr lang="en-US" sz="2400" b="1" dirty="0">
              <a:solidFill>
                <a:prstClr val="black"/>
              </a:solidFill>
              <a:latin typeface="Arial" panose="020B0604020202020204" pitchFamily="34" charset="0"/>
              <a:cs typeface="Arial" panose="020B0604020202020204" pitchFamily="34" charset="0"/>
              <a:sym typeface="Arial"/>
            </a:endParaRPr>
          </a:p>
        </p:txBody>
      </p:sp>
      <p:cxnSp>
        <p:nvCxnSpPr>
          <p:cNvPr id="20" name="Conector recto 19"/>
          <p:cNvCxnSpPr/>
          <p:nvPr/>
        </p:nvCxnSpPr>
        <p:spPr>
          <a:xfrm>
            <a:off x="1984885" y="3232933"/>
            <a:ext cx="556274" cy="75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a:off x="3305990" y="3323851"/>
            <a:ext cx="541390" cy="66718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flipH="1">
            <a:off x="2315500" y="4014559"/>
            <a:ext cx="1447799" cy="461665"/>
          </a:xfrm>
          <a:prstGeom prst="rect">
            <a:avLst/>
          </a:prstGeom>
          <a:noFill/>
        </p:spPr>
        <p:txBody>
          <a:bodyPr wrap="square" rtlCol="0">
            <a:spAutoFit/>
          </a:bodyPr>
          <a:lstStyle/>
          <a:p>
            <a:pPr>
              <a:defRPr/>
            </a:pPr>
            <a:r>
              <a:rPr lang="es-ES" sz="2400" b="1" dirty="0" err="1">
                <a:solidFill>
                  <a:prstClr val="black"/>
                </a:solidFill>
                <a:latin typeface="Arial" panose="020B0604020202020204" pitchFamily="34" charset="0"/>
                <a:cs typeface="Arial" panose="020B0604020202020204" pitchFamily="34" charset="0"/>
                <a:sym typeface="Arial"/>
              </a:rPr>
              <a:t>Orichas</a:t>
            </a:r>
            <a:endParaRPr lang="en-US" sz="2400" b="1" dirty="0">
              <a:solidFill>
                <a:prstClr val="black"/>
              </a:solidFill>
              <a:latin typeface="Arial" panose="020B0604020202020204" pitchFamily="34" charset="0"/>
              <a:cs typeface="Arial" panose="020B0604020202020204" pitchFamily="34" charset="0"/>
              <a:sym typeface="Arial"/>
            </a:endParaRPr>
          </a:p>
        </p:txBody>
      </p:sp>
      <p:sp>
        <p:nvSpPr>
          <p:cNvPr id="27" name="CuadroTexto 26"/>
          <p:cNvSpPr txBox="1"/>
          <p:nvPr/>
        </p:nvSpPr>
        <p:spPr>
          <a:xfrm>
            <a:off x="5509886" y="3674662"/>
            <a:ext cx="1040670" cy="461665"/>
          </a:xfrm>
          <a:prstGeom prst="rect">
            <a:avLst/>
          </a:prstGeom>
          <a:noFill/>
        </p:spPr>
        <p:txBody>
          <a:bodyPr wrap="none" rtlCol="0">
            <a:spAutoFit/>
          </a:bodyPr>
          <a:lstStyle/>
          <a:p>
            <a:pPr>
              <a:defRPr/>
            </a:pPr>
            <a:r>
              <a:rPr lang="es-ES" sz="2400" b="1" dirty="0">
                <a:solidFill>
                  <a:prstClr val="black"/>
                </a:solidFill>
                <a:latin typeface="Arial" panose="020B0604020202020204" pitchFamily="34" charset="0"/>
                <a:cs typeface="Arial" panose="020B0604020202020204" pitchFamily="34" charset="0"/>
                <a:sym typeface="Arial"/>
              </a:rPr>
              <a:t>Padre</a:t>
            </a:r>
            <a:endParaRPr lang="en-US" sz="2400" b="1" dirty="0">
              <a:solidFill>
                <a:prstClr val="black"/>
              </a:solidFill>
              <a:latin typeface="Arial" panose="020B0604020202020204" pitchFamily="34" charset="0"/>
              <a:cs typeface="Arial" panose="020B0604020202020204" pitchFamily="34" charset="0"/>
              <a:sym typeface="Arial"/>
            </a:endParaRPr>
          </a:p>
        </p:txBody>
      </p:sp>
      <p:sp>
        <p:nvSpPr>
          <p:cNvPr id="28" name="CuadroTexto 27"/>
          <p:cNvSpPr txBox="1"/>
          <p:nvPr/>
        </p:nvSpPr>
        <p:spPr>
          <a:xfrm>
            <a:off x="4774940" y="4515482"/>
            <a:ext cx="764953" cy="461665"/>
          </a:xfrm>
          <a:prstGeom prst="rect">
            <a:avLst/>
          </a:prstGeom>
          <a:noFill/>
        </p:spPr>
        <p:txBody>
          <a:bodyPr wrap="none" rtlCol="0">
            <a:spAutoFit/>
          </a:bodyPr>
          <a:lstStyle/>
          <a:p>
            <a:pPr>
              <a:defRPr/>
            </a:pPr>
            <a:r>
              <a:rPr lang="es-ES" sz="2400" b="1" dirty="0">
                <a:solidFill>
                  <a:prstClr val="black"/>
                </a:solidFill>
                <a:latin typeface="Arial" panose="020B0604020202020204" pitchFamily="34" charset="0"/>
                <a:cs typeface="Arial" panose="020B0604020202020204" pitchFamily="34" charset="0"/>
                <a:sym typeface="Arial"/>
              </a:rPr>
              <a:t>Hijo</a:t>
            </a:r>
            <a:endParaRPr lang="en-US" sz="2400" b="1" dirty="0">
              <a:solidFill>
                <a:prstClr val="black"/>
              </a:solidFill>
              <a:latin typeface="Arial" panose="020B0604020202020204" pitchFamily="34" charset="0"/>
              <a:cs typeface="Arial" panose="020B0604020202020204" pitchFamily="34" charset="0"/>
              <a:sym typeface="Arial"/>
            </a:endParaRPr>
          </a:p>
        </p:txBody>
      </p:sp>
      <p:sp>
        <p:nvSpPr>
          <p:cNvPr id="29" name="CuadroTexto 28"/>
          <p:cNvSpPr txBox="1"/>
          <p:nvPr/>
        </p:nvSpPr>
        <p:spPr>
          <a:xfrm>
            <a:off x="6074334" y="4640747"/>
            <a:ext cx="1371600" cy="461665"/>
          </a:xfrm>
          <a:prstGeom prst="rect">
            <a:avLst/>
          </a:prstGeom>
          <a:noFill/>
        </p:spPr>
        <p:txBody>
          <a:bodyPr wrap="square" rtlCol="0">
            <a:spAutoFit/>
          </a:bodyPr>
          <a:lstStyle/>
          <a:p>
            <a:pPr>
              <a:defRPr/>
            </a:pPr>
            <a:r>
              <a:rPr lang="es-ES" sz="2400" b="1" dirty="0">
                <a:solidFill>
                  <a:prstClr val="black"/>
                </a:solidFill>
                <a:latin typeface="Arial" panose="020B0604020202020204" pitchFamily="34" charset="0"/>
                <a:cs typeface="Arial" panose="020B0604020202020204" pitchFamily="34" charset="0"/>
                <a:sym typeface="Arial"/>
              </a:rPr>
              <a:t>Espíritu</a:t>
            </a:r>
            <a:endParaRPr lang="en-US" sz="2400" b="1" dirty="0">
              <a:solidFill>
                <a:prstClr val="black"/>
              </a:solidFill>
              <a:latin typeface="Arial" panose="020B0604020202020204" pitchFamily="34" charset="0"/>
              <a:cs typeface="Arial" panose="020B0604020202020204" pitchFamily="34" charset="0"/>
              <a:sym typeface="Arial"/>
            </a:endParaRPr>
          </a:p>
        </p:txBody>
      </p:sp>
      <p:sp>
        <p:nvSpPr>
          <p:cNvPr id="30" name="CuadroTexto 29"/>
          <p:cNvSpPr txBox="1"/>
          <p:nvPr/>
        </p:nvSpPr>
        <p:spPr>
          <a:xfrm>
            <a:off x="5339968" y="5603110"/>
            <a:ext cx="1210588" cy="461665"/>
          </a:xfrm>
          <a:prstGeom prst="rect">
            <a:avLst/>
          </a:prstGeom>
          <a:noFill/>
        </p:spPr>
        <p:txBody>
          <a:bodyPr wrap="none" rtlCol="0">
            <a:spAutoFit/>
          </a:bodyPr>
          <a:lstStyle/>
          <a:p>
            <a:pPr>
              <a:defRPr/>
            </a:pPr>
            <a:r>
              <a:rPr lang="es-ES" sz="2400" b="1" dirty="0">
                <a:solidFill>
                  <a:prstClr val="black"/>
                </a:solidFill>
                <a:latin typeface="Arial" panose="020B0604020202020204" pitchFamily="34" charset="0"/>
                <a:cs typeface="Arial" panose="020B0604020202020204" pitchFamily="34" charset="0"/>
                <a:sym typeface="Arial"/>
              </a:rPr>
              <a:t>Santos</a:t>
            </a:r>
            <a:endParaRPr lang="en-US" sz="2400" b="1" dirty="0">
              <a:solidFill>
                <a:prstClr val="black"/>
              </a:solidFill>
              <a:latin typeface="Arial" panose="020B0604020202020204" pitchFamily="34" charset="0"/>
              <a:cs typeface="Arial" panose="020B0604020202020204" pitchFamily="34" charset="0"/>
              <a:sym typeface="Arial"/>
            </a:endParaRPr>
          </a:p>
        </p:txBody>
      </p:sp>
      <p:cxnSp>
        <p:nvCxnSpPr>
          <p:cNvPr id="32" name="Conector recto 31"/>
          <p:cNvCxnSpPr/>
          <p:nvPr/>
        </p:nvCxnSpPr>
        <p:spPr>
          <a:xfrm>
            <a:off x="5078712" y="5022101"/>
            <a:ext cx="431175" cy="581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a:stCxn id="29" idx="2"/>
          </p:cNvCxnSpPr>
          <p:nvPr/>
        </p:nvCxnSpPr>
        <p:spPr>
          <a:xfrm flipH="1">
            <a:off x="6356242" y="5102411"/>
            <a:ext cx="403892" cy="501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a:endCxn id="29" idx="0"/>
          </p:cNvCxnSpPr>
          <p:nvPr/>
        </p:nvCxnSpPr>
        <p:spPr>
          <a:xfrm>
            <a:off x="6356242" y="4124386"/>
            <a:ext cx="403893" cy="516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p:cNvCxnSpPr>
            <a:endCxn id="28" idx="0"/>
          </p:cNvCxnSpPr>
          <p:nvPr/>
        </p:nvCxnSpPr>
        <p:spPr>
          <a:xfrm flipH="1">
            <a:off x="5157416" y="4099133"/>
            <a:ext cx="382476" cy="416349"/>
          </a:xfrm>
          <a:prstGeom prst="line">
            <a:avLst/>
          </a:prstGeom>
        </p:spPr>
        <p:style>
          <a:lnRef idx="1">
            <a:schemeClr val="accent1"/>
          </a:lnRef>
          <a:fillRef idx="0">
            <a:schemeClr val="accent1"/>
          </a:fillRef>
          <a:effectRef idx="0">
            <a:schemeClr val="accent1"/>
          </a:effectRef>
          <a:fontRef idx="minor">
            <a:schemeClr val="tx1"/>
          </a:fontRef>
        </p:style>
      </p:cxnSp>
      <p:sp>
        <p:nvSpPr>
          <p:cNvPr id="47" name="CuadroTexto 46"/>
          <p:cNvSpPr txBox="1"/>
          <p:nvPr/>
        </p:nvSpPr>
        <p:spPr>
          <a:xfrm>
            <a:off x="8758338" y="2526352"/>
            <a:ext cx="1191352" cy="461665"/>
          </a:xfrm>
          <a:prstGeom prst="rect">
            <a:avLst/>
          </a:prstGeom>
          <a:noFill/>
        </p:spPr>
        <p:txBody>
          <a:bodyPr wrap="none" rtlCol="0">
            <a:spAutoFit/>
          </a:bodyPr>
          <a:lstStyle/>
          <a:p>
            <a:pPr>
              <a:defRPr/>
            </a:pPr>
            <a:r>
              <a:rPr lang="es-ES" sz="2400" b="1" dirty="0" err="1">
                <a:solidFill>
                  <a:prstClr val="black"/>
                </a:solidFill>
                <a:latin typeface="Arial" panose="020B0604020202020204" pitchFamily="34" charset="0"/>
                <a:cs typeface="Arial" panose="020B0604020202020204" pitchFamily="34" charset="0"/>
                <a:sym typeface="Arial"/>
              </a:rPr>
              <a:t>Olorun</a:t>
            </a:r>
            <a:endParaRPr lang="en-US" sz="2400" b="1" dirty="0">
              <a:solidFill>
                <a:prstClr val="black"/>
              </a:solidFill>
              <a:latin typeface="Arial" panose="020B0604020202020204" pitchFamily="34" charset="0"/>
              <a:cs typeface="Arial" panose="020B0604020202020204" pitchFamily="34" charset="0"/>
              <a:sym typeface="Arial"/>
            </a:endParaRPr>
          </a:p>
        </p:txBody>
      </p:sp>
      <p:sp>
        <p:nvSpPr>
          <p:cNvPr id="48" name="CuadroTexto 47"/>
          <p:cNvSpPr txBox="1"/>
          <p:nvPr/>
        </p:nvSpPr>
        <p:spPr>
          <a:xfrm>
            <a:off x="7961505" y="3389908"/>
            <a:ext cx="1313180" cy="461665"/>
          </a:xfrm>
          <a:prstGeom prst="rect">
            <a:avLst/>
          </a:prstGeom>
          <a:noFill/>
        </p:spPr>
        <p:txBody>
          <a:bodyPr wrap="none" rtlCol="0">
            <a:spAutoFit/>
          </a:bodyPr>
          <a:lstStyle/>
          <a:p>
            <a:pPr>
              <a:defRPr/>
            </a:pPr>
            <a:r>
              <a:rPr lang="es-ES" sz="2400" b="1" dirty="0" err="1">
                <a:solidFill>
                  <a:prstClr val="black"/>
                </a:solidFill>
                <a:latin typeface="Arial" panose="020B0604020202020204" pitchFamily="34" charset="0"/>
                <a:cs typeface="Arial" panose="020B0604020202020204" pitchFamily="34" charset="0"/>
                <a:sym typeface="Arial"/>
              </a:rPr>
              <a:t>Obatalá</a:t>
            </a:r>
            <a:endParaRPr lang="en-US" sz="2400" b="1" dirty="0">
              <a:solidFill>
                <a:prstClr val="black"/>
              </a:solidFill>
              <a:latin typeface="Arial" panose="020B0604020202020204" pitchFamily="34" charset="0"/>
              <a:cs typeface="Arial" panose="020B0604020202020204" pitchFamily="34" charset="0"/>
              <a:sym typeface="Arial"/>
            </a:endParaRPr>
          </a:p>
        </p:txBody>
      </p:sp>
      <p:sp>
        <p:nvSpPr>
          <p:cNvPr id="49" name="CuadroTexto 48"/>
          <p:cNvSpPr txBox="1"/>
          <p:nvPr/>
        </p:nvSpPr>
        <p:spPr>
          <a:xfrm>
            <a:off x="9527946" y="3410603"/>
            <a:ext cx="1157689" cy="461665"/>
          </a:xfrm>
          <a:prstGeom prst="rect">
            <a:avLst/>
          </a:prstGeom>
          <a:noFill/>
        </p:spPr>
        <p:txBody>
          <a:bodyPr wrap="none" rtlCol="0">
            <a:spAutoFit/>
          </a:bodyPr>
          <a:lstStyle/>
          <a:p>
            <a:pPr>
              <a:defRPr/>
            </a:pPr>
            <a:r>
              <a:rPr lang="es-ES" sz="2400" b="1" dirty="0" err="1">
                <a:solidFill>
                  <a:prstClr val="black"/>
                </a:solidFill>
                <a:latin typeface="Arial" panose="020B0604020202020204" pitchFamily="34" charset="0"/>
                <a:cs typeface="Arial" panose="020B0604020202020204" pitchFamily="34" charset="0"/>
                <a:sym typeface="Arial"/>
              </a:rPr>
              <a:t>Oddúa</a:t>
            </a:r>
            <a:endParaRPr lang="en-US" sz="2400" b="1" dirty="0">
              <a:solidFill>
                <a:prstClr val="black"/>
              </a:solidFill>
              <a:latin typeface="Arial" panose="020B0604020202020204" pitchFamily="34" charset="0"/>
              <a:cs typeface="Arial" panose="020B0604020202020204" pitchFamily="34" charset="0"/>
              <a:sym typeface="Arial"/>
            </a:endParaRPr>
          </a:p>
        </p:txBody>
      </p:sp>
      <p:cxnSp>
        <p:nvCxnSpPr>
          <p:cNvPr id="51" name="Conector recto 50"/>
          <p:cNvCxnSpPr/>
          <p:nvPr/>
        </p:nvCxnSpPr>
        <p:spPr>
          <a:xfrm flipH="1">
            <a:off x="8612529" y="3012604"/>
            <a:ext cx="246405" cy="440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9749375" y="2993754"/>
            <a:ext cx="307905" cy="440660"/>
          </a:xfrm>
          <a:prstGeom prst="line">
            <a:avLst/>
          </a:prstGeom>
        </p:spPr>
        <p:style>
          <a:lnRef idx="1">
            <a:schemeClr val="accent1"/>
          </a:lnRef>
          <a:fillRef idx="0">
            <a:schemeClr val="accent1"/>
          </a:fillRef>
          <a:effectRef idx="0">
            <a:schemeClr val="accent1"/>
          </a:effectRef>
          <a:fontRef idx="minor">
            <a:schemeClr val="tx1"/>
          </a:fontRef>
        </p:style>
      </p:cxnSp>
      <p:sp>
        <p:nvSpPr>
          <p:cNvPr id="55" name="Flecha abajo 54"/>
          <p:cNvSpPr/>
          <p:nvPr/>
        </p:nvSpPr>
        <p:spPr>
          <a:xfrm>
            <a:off x="5924529" y="1795550"/>
            <a:ext cx="530059" cy="1840159"/>
          </a:xfrm>
          <a:prstGeom prst="downArrow">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sym typeface="Arial"/>
            </a:endParaRPr>
          </a:p>
        </p:txBody>
      </p:sp>
      <p:sp>
        <p:nvSpPr>
          <p:cNvPr id="65" name="Flecha abajo 64"/>
          <p:cNvSpPr/>
          <p:nvPr/>
        </p:nvSpPr>
        <p:spPr>
          <a:xfrm>
            <a:off x="2910270" y="860765"/>
            <a:ext cx="478389" cy="719965"/>
          </a:xfrm>
          <a:prstGeom prst="downArrow">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sym typeface="Arial"/>
            </a:endParaRPr>
          </a:p>
        </p:txBody>
      </p:sp>
      <p:sp>
        <p:nvSpPr>
          <p:cNvPr id="66" name="Flecha abajo 65"/>
          <p:cNvSpPr/>
          <p:nvPr/>
        </p:nvSpPr>
        <p:spPr>
          <a:xfrm>
            <a:off x="9246325" y="1726983"/>
            <a:ext cx="489347" cy="863817"/>
          </a:xfrm>
          <a:prstGeom prst="downArrow">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sym typeface="Arial"/>
            </a:endParaRPr>
          </a:p>
        </p:txBody>
      </p:sp>
    </p:spTree>
    <p:extLst>
      <p:ext uri="{BB962C8B-B14F-4D97-AF65-F5344CB8AC3E}">
        <p14:creationId xmlns:p14="http://schemas.microsoft.com/office/powerpoint/2010/main" val="355249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94993" y="381001"/>
            <a:ext cx="3029607" cy="46166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just">
              <a:defRPr/>
            </a:pPr>
            <a:r>
              <a:rPr lang="es-ES" sz="2400" dirty="0">
                <a:solidFill>
                  <a:prstClr val="black"/>
                </a:solidFill>
                <a:latin typeface="Arial" pitchFamily="34" charset="0"/>
                <a:cs typeface="Arial" pitchFamily="34" charset="0"/>
                <a:sym typeface="Arial"/>
              </a:rPr>
              <a:t>   Etnias Africanas</a:t>
            </a:r>
          </a:p>
        </p:txBody>
      </p:sp>
      <p:pic>
        <p:nvPicPr>
          <p:cNvPr id="5" name="Picture 2" descr="C:\Users\Norma\Desktop\250px-Kwarastatedrummers.jpg"/>
          <p:cNvPicPr>
            <a:picLocks noChangeAspect="1" noChangeArrowheads="1"/>
          </p:cNvPicPr>
          <p:nvPr/>
        </p:nvPicPr>
        <p:blipFill>
          <a:blip r:embed="rId2"/>
          <a:srcRect/>
          <a:stretch>
            <a:fillRect/>
          </a:stretch>
        </p:blipFill>
        <p:spPr bwMode="auto">
          <a:xfrm>
            <a:off x="1" y="0"/>
            <a:ext cx="2380592" cy="6445045"/>
          </a:xfrm>
          <a:prstGeom prst="rect">
            <a:avLst/>
          </a:prstGeom>
          <a:ln>
            <a:noFill/>
          </a:ln>
          <a:effectLst>
            <a:softEdge rad="112500"/>
          </a:effectLst>
        </p:spPr>
      </p:pic>
      <p:sp>
        <p:nvSpPr>
          <p:cNvPr id="6" name="5 Rectángulo"/>
          <p:cNvSpPr/>
          <p:nvPr/>
        </p:nvSpPr>
        <p:spPr>
          <a:xfrm>
            <a:off x="5176345" y="990600"/>
            <a:ext cx="5029200" cy="15696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s-ES" sz="2400" dirty="0">
                <a:solidFill>
                  <a:prstClr val="black"/>
                </a:solidFill>
                <a:latin typeface="Arial" pitchFamily="34" charset="0"/>
                <a:cs typeface="Arial" pitchFamily="34" charset="0"/>
                <a:sym typeface="Arial"/>
              </a:rPr>
              <a:t>Aportan a nuestra cultura no solo el mestizaje de etnias, sino elementos religiosos, artísticos, lingüísticos  y sociales. </a:t>
            </a:r>
            <a:endParaRPr lang="es-ES" dirty="0">
              <a:solidFill>
                <a:prstClr val="black"/>
              </a:solidFill>
              <a:latin typeface="Calibri"/>
              <a:sym typeface="Arial"/>
            </a:endParaRPr>
          </a:p>
        </p:txBody>
      </p:sp>
      <p:sp>
        <p:nvSpPr>
          <p:cNvPr id="7" name="6 Elipse"/>
          <p:cNvSpPr/>
          <p:nvPr/>
        </p:nvSpPr>
        <p:spPr>
          <a:xfrm>
            <a:off x="3733800" y="2819400"/>
            <a:ext cx="2286000" cy="914400"/>
          </a:xfrm>
          <a:prstGeom prst="ellips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s-ES" sz="2400" dirty="0">
                <a:solidFill>
                  <a:prstClr val="black"/>
                </a:solidFill>
                <a:latin typeface="Arial" pitchFamily="34" charset="0"/>
                <a:cs typeface="Arial" pitchFamily="34" charset="0"/>
                <a:sym typeface="Arial"/>
              </a:rPr>
              <a:t>Sudanesa</a:t>
            </a:r>
          </a:p>
        </p:txBody>
      </p:sp>
      <p:sp>
        <p:nvSpPr>
          <p:cNvPr id="8" name="7 Elipse"/>
          <p:cNvSpPr/>
          <p:nvPr/>
        </p:nvSpPr>
        <p:spPr>
          <a:xfrm>
            <a:off x="7848600" y="2819400"/>
            <a:ext cx="2286000" cy="914400"/>
          </a:xfrm>
          <a:prstGeom prst="ellips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s-ES" sz="2400" dirty="0">
                <a:solidFill>
                  <a:prstClr val="black"/>
                </a:solidFill>
                <a:latin typeface="Arial" pitchFamily="34" charset="0"/>
                <a:cs typeface="Arial" pitchFamily="34" charset="0"/>
                <a:sym typeface="Arial"/>
              </a:rPr>
              <a:t>Bantú</a:t>
            </a:r>
          </a:p>
        </p:txBody>
      </p:sp>
      <p:sp>
        <p:nvSpPr>
          <p:cNvPr id="9" name="8 Elipse"/>
          <p:cNvSpPr/>
          <p:nvPr/>
        </p:nvSpPr>
        <p:spPr>
          <a:xfrm>
            <a:off x="2971800" y="4419600"/>
            <a:ext cx="3733800" cy="914400"/>
          </a:xfrm>
          <a:prstGeom prst="ellipse">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s-ES" sz="2400" dirty="0">
                <a:solidFill>
                  <a:prstClr val="black"/>
                </a:solidFill>
                <a:latin typeface="Arial" pitchFamily="34" charset="0"/>
                <a:cs typeface="Arial" pitchFamily="34" charset="0"/>
                <a:sym typeface="Arial"/>
              </a:rPr>
              <a:t>Yoruba o </a:t>
            </a:r>
            <a:r>
              <a:rPr lang="es-ES" sz="2400" dirty="0" err="1">
                <a:solidFill>
                  <a:prstClr val="black"/>
                </a:solidFill>
                <a:latin typeface="Arial" pitchFamily="34" charset="0"/>
                <a:cs typeface="Arial" pitchFamily="34" charset="0"/>
                <a:sym typeface="Arial"/>
              </a:rPr>
              <a:t>Lucumí</a:t>
            </a:r>
            <a:endParaRPr lang="es-ES" sz="2400" dirty="0">
              <a:solidFill>
                <a:prstClr val="black"/>
              </a:solidFill>
              <a:latin typeface="Arial" pitchFamily="34" charset="0"/>
              <a:cs typeface="Arial" pitchFamily="34" charset="0"/>
              <a:sym typeface="Arial"/>
            </a:endParaRPr>
          </a:p>
        </p:txBody>
      </p:sp>
      <p:sp>
        <p:nvSpPr>
          <p:cNvPr id="10" name="9 Flecha abajo"/>
          <p:cNvSpPr/>
          <p:nvPr/>
        </p:nvSpPr>
        <p:spPr>
          <a:xfrm>
            <a:off x="4343400" y="3810000"/>
            <a:ext cx="990600" cy="60960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defRPr/>
            </a:pPr>
            <a:endParaRPr lang="es-ES">
              <a:solidFill>
                <a:prstClr val="black"/>
              </a:solidFill>
              <a:latin typeface="Calibri"/>
              <a:sym typeface="Arial"/>
            </a:endParaRPr>
          </a:p>
        </p:txBody>
      </p:sp>
      <p:sp>
        <p:nvSpPr>
          <p:cNvPr id="11" name="10 Flecha abajo"/>
          <p:cNvSpPr/>
          <p:nvPr/>
        </p:nvSpPr>
        <p:spPr>
          <a:xfrm>
            <a:off x="8458200" y="3810000"/>
            <a:ext cx="990600" cy="60960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defRPr/>
            </a:pPr>
            <a:endParaRPr lang="es-ES">
              <a:solidFill>
                <a:prstClr val="black"/>
              </a:solidFill>
              <a:latin typeface="Calibri"/>
              <a:sym typeface="Arial"/>
            </a:endParaRPr>
          </a:p>
        </p:txBody>
      </p:sp>
      <p:sp>
        <p:nvSpPr>
          <p:cNvPr id="12" name="11 CuadroTexto"/>
          <p:cNvSpPr txBox="1"/>
          <p:nvPr/>
        </p:nvSpPr>
        <p:spPr>
          <a:xfrm>
            <a:off x="1939159" y="6170730"/>
            <a:ext cx="536948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defRPr/>
            </a:pPr>
            <a:r>
              <a:rPr lang="es-ES" sz="2400" dirty="0">
                <a:solidFill>
                  <a:prstClr val="black"/>
                </a:solidFill>
                <a:latin typeface="Arial" pitchFamily="34" charset="0"/>
                <a:cs typeface="Arial" pitchFamily="34" charset="0"/>
                <a:sym typeface="Arial"/>
              </a:rPr>
              <a:t>Ritos de la Santería ,el fon o Arará</a:t>
            </a:r>
          </a:p>
        </p:txBody>
      </p:sp>
      <p:sp>
        <p:nvSpPr>
          <p:cNvPr id="13" name="12 CuadroTexto"/>
          <p:cNvSpPr txBox="1"/>
          <p:nvPr/>
        </p:nvSpPr>
        <p:spPr>
          <a:xfrm>
            <a:off x="7719993" y="4495800"/>
            <a:ext cx="4009551" cy="193899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defRPr/>
            </a:pPr>
            <a:r>
              <a:rPr lang="es-ES" sz="2400" dirty="0" err="1">
                <a:solidFill>
                  <a:prstClr val="black"/>
                </a:solidFill>
                <a:latin typeface="Arial" pitchFamily="34" charset="0"/>
                <a:cs typeface="Arial" pitchFamily="34" charset="0"/>
                <a:sym typeface="Arial"/>
              </a:rPr>
              <a:t>Congos</a:t>
            </a:r>
            <a:r>
              <a:rPr lang="es-ES" sz="2400" dirty="0">
                <a:solidFill>
                  <a:prstClr val="black"/>
                </a:solidFill>
                <a:latin typeface="Arial" pitchFamily="34" charset="0"/>
                <a:cs typeface="Arial" pitchFamily="34" charset="0"/>
                <a:sym typeface="Arial"/>
              </a:rPr>
              <a:t> o Paleros y </a:t>
            </a:r>
            <a:r>
              <a:rPr lang="es-ES" sz="2400" dirty="0" err="1">
                <a:solidFill>
                  <a:prstClr val="black"/>
                </a:solidFill>
                <a:latin typeface="Arial" pitchFamily="34" charset="0"/>
                <a:cs typeface="Arial" pitchFamily="34" charset="0"/>
                <a:sym typeface="Arial"/>
              </a:rPr>
              <a:t>Efik</a:t>
            </a:r>
            <a:r>
              <a:rPr lang="es-ES" sz="2400" dirty="0">
                <a:solidFill>
                  <a:prstClr val="black"/>
                </a:solidFill>
                <a:latin typeface="Arial" pitchFamily="34" charset="0"/>
                <a:cs typeface="Arial" pitchFamily="34" charset="0"/>
                <a:sym typeface="Arial"/>
              </a:rPr>
              <a:t> de la sociedad secreta </a:t>
            </a:r>
            <a:r>
              <a:rPr lang="es-ES" sz="2400" dirty="0" err="1">
                <a:solidFill>
                  <a:prstClr val="black"/>
                </a:solidFill>
                <a:latin typeface="Arial" pitchFamily="34" charset="0"/>
                <a:cs typeface="Arial" pitchFamily="34" charset="0"/>
                <a:sym typeface="Arial"/>
              </a:rPr>
              <a:t>Abakúa</a:t>
            </a:r>
            <a:r>
              <a:rPr lang="es-ES" sz="2400" dirty="0">
                <a:solidFill>
                  <a:prstClr val="black"/>
                </a:solidFill>
                <a:latin typeface="Arial" pitchFamily="34" charset="0"/>
                <a:cs typeface="Arial" pitchFamily="34" charset="0"/>
                <a:sym typeface="Arial"/>
              </a:rPr>
              <a:t>( Traída por los carabalíes del Sur de Nigeria </a:t>
            </a:r>
          </a:p>
        </p:txBody>
      </p:sp>
      <p:sp>
        <p:nvSpPr>
          <p:cNvPr id="14" name="13 Flecha abajo"/>
          <p:cNvSpPr/>
          <p:nvPr/>
        </p:nvSpPr>
        <p:spPr>
          <a:xfrm>
            <a:off x="4343400" y="5410200"/>
            <a:ext cx="990600" cy="738352"/>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defRPr/>
            </a:pPr>
            <a:endParaRPr lang="es-ES">
              <a:solidFill>
                <a:prstClr val="black"/>
              </a:solidFill>
              <a:latin typeface="Calibri"/>
              <a:sym typeface="Arial"/>
            </a:endParaRPr>
          </a:p>
        </p:txBody>
      </p:sp>
    </p:spTree>
    <p:extLst>
      <p:ext uri="{BB962C8B-B14F-4D97-AF65-F5344CB8AC3E}">
        <p14:creationId xmlns:p14="http://schemas.microsoft.com/office/powerpoint/2010/main" val="1525219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1571" y="590521"/>
            <a:ext cx="3733800" cy="639762"/>
          </a:xfrm>
          <a:solidFill>
            <a:schemeClr val="bg1"/>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lstStyle/>
          <a:p>
            <a:pPr marL="342900" indent="-342900">
              <a:spcBef>
                <a:spcPct val="20000"/>
              </a:spcBef>
            </a:pPr>
            <a:r>
              <a:rPr lang="es-ES" sz="3200" b="1" dirty="0">
                <a:solidFill>
                  <a:srgbClr val="002060"/>
                </a:solidFill>
                <a:latin typeface="Arial" panose="020B0604020202020204" pitchFamily="34" charset="0"/>
                <a:cs typeface="Arial" panose="020B0604020202020204" pitchFamily="34" charset="0"/>
              </a:rPr>
              <a:t>Yoruba o </a:t>
            </a:r>
            <a:r>
              <a:rPr lang="es-ES" sz="3200" b="1" dirty="0" err="1">
                <a:solidFill>
                  <a:srgbClr val="002060"/>
                </a:solidFill>
                <a:latin typeface="Arial" panose="020B0604020202020204" pitchFamily="34" charset="0"/>
                <a:cs typeface="Arial" panose="020B0604020202020204" pitchFamily="34" charset="0"/>
              </a:rPr>
              <a:t>lucumí</a:t>
            </a:r>
            <a:endParaRPr lang="es-ES" sz="3200" b="1" dirty="0">
              <a:solidFill>
                <a:srgbClr val="002060"/>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806634" y="1363286"/>
            <a:ext cx="9103104" cy="2436203"/>
          </a:xfr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a:bodyPr>
          <a:lstStyle/>
          <a:p>
            <a:pPr marL="0" indent="0">
              <a:buNone/>
            </a:pPr>
            <a:endParaRPr lang="es-ES" dirty="0"/>
          </a:p>
          <a:p>
            <a:pPr>
              <a:buFont typeface="Wingdings" panose="05000000000000000000" pitchFamily="2" charset="2"/>
              <a:buChar char="ü"/>
            </a:pPr>
            <a:r>
              <a:rPr lang="es-ES" sz="2600" dirty="0">
                <a:latin typeface="Arial" panose="020B0604020202020204" pitchFamily="34" charset="0"/>
                <a:cs typeface="Arial" panose="020B0604020202020204" pitchFamily="34" charset="0"/>
              </a:rPr>
              <a:t>Sistema religioso con aspectos similares al santoral católico</a:t>
            </a:r>
          </a:p>
          <a:p>
            <a:pPr>
              <a:buFont typeface="Wingdings" panose="05000000000000000000" pitchFamily="2" charset="2"/>
              <a:buChar char="ü"/>
            </a:pPr>
            <a:r>
              <a:rPr lang="es-ES" sz="2600" dirty="0">
                <a:latin typeface="Arial" panose="020B0604020202020204" pitchFamily="34" charset="0"/>
                <a:cs typeface="Arial" panose="020B0604020202020204" pitchFamily="34" charset="0"/>
              </a:rPr>
              <a:t>Su culto es a los </a:t>
            </a:r>
            <a:r>
              <a:rPr lang="es-ES" sz="2600" dirty="0" err="1">
                <a:latin typeface="Arial" panose="020B0604020202020204" pitchFamily="34" charset="0"/>
                <a:cs typeface="Arial" panose="020B0604020202020204" pitchFamily="34" charset="0"/>
              </a:rPr>
              <a:t>Orichas</a:t>
            </a:r>
            <a:r>
              <a:rPr lang="es-ES" sz="2600" dirty="0">
                <a:latin typeface="Arial" panose="020B0604020202020204" pitchFamily="34" charset="0"/>
                <a:cs typeface="Arial" panose="020B0604020202020204" pitchFamily="34" charset="0"/>
              </a:rPr>
              <a:t> (mayor importancia a los guerreros)</a:t>
            </a:r>
          </a:p>
          <a:p>
            <a:pPr>
              <a:buFont typeface="Wingdings" panose="05000000000000000000" pitchFamily="2" charset="2"/>
              <a:buChar char="ü"/>
            </a:pPr>
            <a:r>
              <a:rPr lang="es-ES" sz="2600" dirty="0">
                <a:latin typeface="Arial" panose="020B0604020202020204" pitchFamily="34" charset="0"/>
                <a:cs typeface="Arial" panose="020B0604020202020204" pitchFamily="34" charset="0"/>
              </a:rPr>
              <a:t>También se les denomina complejo </a:t>
            </a:r>
            <a:r>
              <a:rPr lang="es-ES" sz="2600" dirty="0" err="1">
                <a:latin typeface="Arial" panose="020B0604020202020204" pitchFamily="34" charset="0"/>
                <a:cs typeface="Arial" panose="020B0604020202020204" pitchFamily="34" charset="0"/>
              </a:rPr>
              <a:t>Ocha-Ifá</a:t>
            </a:r>
            <a:endParaRPr lang="es-ES" sz="2600" dirty="0">
              <a:latin typeface="Arial" panose="020B0604020202020204" pitchFamily="34" charset="0"/>
              <a:cs typeface="Arial" panose="020B0604020202020204" pitchFamily="34" charset="0"/>
            </a:endParaRPr>
          </a:p>
          <a:p>
            <a:pPr>
              <a:buFont typeface="Wingdings" pitchFamily="2" charset="2"/>
              <a:buChar char="q"/>
            </a:pPr>
            <a:endParaRPr lang="es-MX" sz="2600" b="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 xmlns:a16="http://schemas.microsoft.com/office/drawing/2014/main" id="{DE403AF9-C421-4504-9A1E-C61CDC76EB2F}"/>
              </a:ext>
            </a:extLst>
          </p:cNvPr>
          <p:cNvSpPr txBox="1"/>
          <p:nvPr/>
        </p:nvSpPr>
        <p:spPr>
          <a:xfrm>
            <a:off x="2506718" y="4048876"/>
            <a:ext cx="9412014" cy="193899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Clr>
                <a:srgbClr val="000000"/>
              </a:buClr>
              <a:buFont typeface="Wingdings" panose="05000000000000000000" pitchFamily="2" charset="2"/>
              <a:buChar char="ü"/>
            </a:pPr>
            <a:r>
              <a:rPr lang="es-ES" sz="2400" kern="0" dirty="0">
                <a:solidFill>
                  <a:srgbClr val="000000"/>
                </a:solidFill>
                <a:latin typeface="Arial" panose="020B0604020202020204" pitchFamily="34" charset="0"/>
                <a:cs typeface="Arial" panose="020B0604020202020204" pitchFamily="34" charset="0"/>
                <a:sym typeface="Arial"/>
              </a:rPr>
              <a:t>El de mayor desarrollo</a:t>
            </a:r>
          </a:p>
          <a:p>
            <a:pPr algn="just">
              <a:buClr>
                <a:srgbClr val="000000"/>
              </a:buClr>
              <a:buFont typeface="Wingdings" panose="05000000000000000000" pitchFamily="2" charset="2"/>
              <a:buChar char="ü"/>
            </a:pPr>
            <a:r>
              <a:rPr lang="es-ES" sz="2400" kern="0" dirty="0">
                <a:solidFill>
                  <a:srgbClr val="000000"/>
                </a:solidFill>
                <a:latin typeface="Arial" panose="020B0604020202020204" pitchFamily="34" charset="0"/>
                <a:cs typeface="Arial" panose="020B0604020202020204" pitchFamily="34" charset="0"/>
                <a:sym typeface="Arial"/>
              </a:rPr>
              <a:t>Utilizan la casa templo(presencia del </a:t>
            </a:r>
            <a:r>
              <a:rPr lang="es-ES" sz="2400" kern="0" dirty="0" err="1">
                <a:solidFill>
                  <a:srgbClr val="000000"/>
                </a:solidFill>
                <a:latin typeface="Arial" panose="020B0604020202020204" pitchFamily="34" charset="0"/>
                <a:cs typeface="Arial" panose="020B0604020202020204" pitchFamily="34" charset="0"/>
                <a:sym typeface="Arial"/>
              </a:rPr>
              <a:t>Elegguá</a:t>
            </a:r>
            <a:r>
              <a:rPr lang="es-ES" sz="2400" kern="0" dirty="0">
                <a:solidFill>
                  <a:srgbClr val="000000"/>
                </a:solidFill>
                <a:latin typeface="Arial" panose="020B0604020202020204" pitchFamily="34" charset="0"/>
                <a:cs typeface="Arial" panose="020B0604020202020204" pitchFamily="34" charset="0"/>
                <a:sym typeface="Arial"/>
              </a:rPr>
              <a:t>)</a:t>
            </a:r>
          </a:p>
          <a:p>
            <a:pPr>
              <a:buClr>
                <a:srgbClr val="000000"/>
              </a:buClr>
              <a:buFont typeface="Wingdings" panose="05000000000000000000" pitchFamily="2" charset="2"/>
              <a:buChar char="ü"/>
            </a:pPr>
            <a:r>
              <a:rPr lang="es-ES" sz="2400" kern="0" dirty="0">
                <a:solidFill>
                  <a:srgbClr val="000000"/>
                </a:solidFill>
                <a:latin typeface="Arial" panose="020B0604020202020204" pitchFamily="34" charset="0"/>
                <a:cs typeface="Arial" panose="020B0604020202020204" pitchFamily="34" charset="0"/>
                <a:sym typeface="Arial"/>
              </a:rPr>
              <a:t>Representación del santo (jícaras, soperas, muñecas)</a:t>
            </a:r>
          </a:p>
          <a:p>
            <a:pPr>
              <a:buClr>
                <a:srgbClr val="000000"/>
              </a:buClr>
              <a:buFont typeface="Wingdings" panose="05000000000000000000" pitchFamily="2" charset="2"/>
              <a:buChar char="ü"/>
            </a:pPr>
            <a:r>
              <a:rPr lang="es-ES" sz="2400" kern="0" dirty="0">
                <a:solidFill>
                  <a:srgbClr val="000000"/>
                </a:solidFill>
                <a:latin typeface="Arial" panose="020B0604020202020204" pitchFamily="34" charset="0"/>
                <a:cs typeface="Arial" panose="020B0604020202020204" pitchFamily="34" charset="0"/>
                <a:sym typeface="Arial"/>
              </a:rPr>
              <a:t>Proceso de iniciación complejo</a:t>
            </a:r>
          </a:p>
          <a:p>
            <a:pPr>
              <a:buClr>
                <a:srgbClr val="000000"/>
              </a:buClr>
            </a:pPr>
            <a:endParaRPr lang="es-ES" sz="2400" kern="0" dirty="0">
              <a:solidFill>
                <a:srgbClr val="0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661227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2640" y="906405"/>
            <a:ext cx="5586154" cy="1143000"/>
          </a:xfrm>
          <a:solidFill>
            <a:schemeClr val="bg1"/>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r>
              <a:rPr lang="es-ES" sz="3600" b="1" dirty="0" err="1">
                <a:solidFill>
                  <a:srgbClr val="002060"/>
                </a:solidFill>
                <a:latin typeface="Arial" panose="020B0604020202020204" pitchFamily="34" charset="0"/>
                <a:cs typeface="Arial" panose="020B0604020202020204" pitchFamily="34" charset="0"/>
              </a:rPr>
              <a:t>Congos</a:t>
            </a:r>
            <a:r>
              <a:rPr lang="es-ES" sz="3600" b="1" dirty="0">
                <a:solidFill>
                  <a:srgbClr val="002060"/>
                </a:solidFill>
                <a:latin typeface="Arial" panose="020B0604020202020204" pitchFamily="34" charset="0"/>
                <a:cs typeface="Arial" panose="020B0604020202020204" pitchFamily="34" charset="0"/>
              </a:rPr>
              <a:t> –Regla de </a:t>
            </a:r>
            <a:r>
              <a:rPr lang="es-ES" sz="3600" b="1" dirty="0" err="1">
                <a:solidFill>
                  <a:srgbClr val="002060"/>
                </a:solidFill>
                <a:latin typeface="Arial" panose="020B0604020202020204" pitchFamily="34" charset="0"/>
                <a:cs typeface="Arial" panose="020B0604020202020204" pitchFamily="34" charset="0"/>
              </a:rPr>
              <a:t>ocha</a:t>
            </a:r>
            <a:endParaRPr lang="es-MX" sz="3600" b="1" dirty="0">
              <a:solidFill>
                <a:srgbClr val="002060"/>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324304" y="2460567"/>
            <a:ext cx="9727324" cy="3408219"/>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ü"/>
            </a:pPr>
            <a:r>
              <a:rPr lang="es-ES" sz="2400" dirty="0">
                <a:latin typeface="Arial" panose="020B0604020202020204" pitchFamily="34" charset="0"/>
                <a:cs typeface="Arial" panose="020B0604020202020204" pitchFamily="34" charset="0"/>
              </a:rPr>
              <a:t>Base fundamental animista</a:t>
            </a:r>
          </a:p>
          <a:p>
            <a:pPr>
              <a:buFont typeface="Wingdings" panose="05000000000000000000" pitchFamily="2" charset="2"/>
              <a:buChar char="ü"/>
            </a:pPr>
            <a:r>
              <a:rPr lang="es-ES" sz="2400" dirty="0">
                <a:latin typeface="Arial" panose="020B0604020202020204" pitchFamily="34" charset="0"/>
                <a:cs typeface="Arial" panose="020B0604020202020204" pitchFamily="34" charset="0"/>
              </a:rPr>
              <a:t>Se le conoce como paleros(objeto de culto es el palo de monte) , brujeros</a:t>
            </a:r>
          </a:p>
          <a:p>
            <a:pPr>
              <a:buFont typeface="Wingdings" panose="05000000000000000000" pitchFamily="2" charset="2"/>
              <a:buChar char="ü"/>
            </a:pPr>
            <a:r>
              <a:rPr lang="es-ES" sz="2400" dirty="0">
                <a:latin typeface="Arial" panose="020B0604020202020204" pitchFamily="34" charset="0"/>
                <a:cs typeface="Arial" panose="020B0604020202020204" pitchFamily="34" charset="0"/>
              </a:rPr>
              <a:t>Tienen tres reglas: Mayombe, </a:t>
            </a:r>
            <a:r>
              <a:rPr lang="es-ES" sz="2400" dirty="0" err="1">
                <a:latin typeface="Arial" panose="020B0604020202020204" pitchFamily="34" charset="0"/>
                <a:cs typeface="Arial" panose="020B0604020202020204" pitchFamily="34" charset="0"/>
              </a:rPr>
              <a:t>Kimbisa</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Briyumba</a:t>
            </a:r>
            <a:endParaRPr lang="es-ES" sz="24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s-ES" sz="2400" dirty="0">
                <a:latin typeface="Arial" panose="020B0604020202020204" pitchFamily="34" charset="0"/>
                <a:cs typeface="Arial" panose="020B0604020202020204" pitchFamily="34" charset="0"/>
              </a:rPr>
              <a:t>Deidades:(Zarabanda, Siete Rayos, </a:t>
            </a:r>
            <a:r>
              <a:rPr lang="es-ES" sz="2400" dirty="0" err="1">
                <a:latin typeface="Arial" panose="020B0604020202020204" pitchFamily="34" charset="0"/>
                <a:cs typeface="Arial" panose="020B0604020202020204" pitchFamily="34" charset="0"/>
              </a:rPr>
              <a:t>Asambia</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Shola</a:t>
            </a:r>
            <a:r>
              <a:rPr lang="es-ES" sz="2400" dirty="0">
                <a:latin typeface="Arial" panose="020B0604020202020204" pitchFamily="34" charset="0"/>
                <a:cs typeface="Arial" panose="020B0604020202020204" pitchFamily="34" charset="0"/>
              </a:rPr>
              <a:t>, Mama </a:t>
            </a:r>
            <a:r>
              <a:rPr lang="es-ES" sz="2400" dirty="0" err="1">
                <a:latin typeface="Arial" panose="020B0604020202020204" pitchFamily="34" charset="0"/>
                <a:cs typeface="Arial" panose="020B0604020202020204" pitchFamily="34" charset="0"/>
              </a:rPr>
              <a:t>canata</a:t>
            </a:r>
            <a:r>
              <a:rPr lang="es-ES" sz="2400" dirty="0">
                <a:latin typeface="Arial" panose="020B0604020202020204" pitchFamily="34" charset="0"/>
                <a:cs typeface="Arial" panose="020B0604020202020204" pitchFamily="34" charset="0"/>
              </a:rPr>
              <a:t>….)</a:t>
            </a:r>
          </a:p>
          <a:p>
            <a:pPr>
              <a:buFont typeface="Wingdings" panose="05000000000000000000" pitchFamily="2" charset="2"/>
              <a:buChar char="ü"/>
            </a:pPr>
            <a:r>
              <a:rPr lang="es-ES" sz="2400" dirty="0">
                <a:latin typeface="Arial" panose="020B0604020202020204" pitchFamily="34" charset="0"/>
                <a:cs typeface="Arial" panose="020B0604020202020204" pitchFamily="34" charset="0"/>
              </a:rPr>
              <a:t>Objeto de culto la </a:t>
            </a:r>
            <a:r>
              <a:rPr lang="es-ES" sz="2400" dirty="0" err="1">
                <a:latin typeface="Arial" panose="020B0604020202020204" pitchFamily="34" charset="0"/>
                <a:cs typeface="Arial" panose="020B0604020202020204" pitchFamily="34" charset="0"/>
              </a:rPr>
              <a:t>Nganga</a:t>
            </a:r>
            <a:endParaRPr lang="es-ES" sz="2400" dirty="0">
              <a:latin typeface="Arial" panose="020B0604020202020204" pitchFamily="34" charset="0"/>
              <a:cs typeface="Arial" panose="020B0604020202020204" pitchFamily="34" charset="0"/>
            </a:endParaRPr>
          </a:p>
          <a:p>
            <a:pPr marL="0" indent="0">
              <a:buNone/>
            </a:pPr>
            <a:endParaRPr lang="es-ES" sz="2400" dirty="0">
              <a:latin typeface="Arial" panose="020B0604020202020204" pitchFamily="34" charset="0"/>
              <a:cs typeface="Arial" panose="020B0604020202020204" pitchFamily="34" charset="0"/>
            </a:endParaRPr>
          </a:p>
          <a:p>
            <a:pPr algn="just">
              <a:buFont typeface="Wingdings" pitchFamily="2" charset="2"/>
              <a:buChar char="q"/>
            </a:pPr>
            <a:endParaRPr lang="es-MX"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891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2269" y="673649"/>
            <a:ext cx="7115695" cy="1143000"/>
          </a:xfrm>
          <a:solidFill>
            <a:schemeClr val="bg1"/>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r>
              <a:rPr lang="es-ES" sz="3600" b="1" dirty="0">
                <a:solidFill>
                  <a:srgbClr val="002060"/>
                </a:solidFill>
                <a:latin typeface="Arial" panose="020B0604020202020204" pitchFamily="34" charset="0"/>
                <a:cs typeface="Arial" panose="020B0604020202020204" pitchFamily="34" charset="0"/>
              </a:rPr>
              <a:t>Sociedad secreta </a:t>
            </a:r>
            <a:r>
              <a:rPr lang="es-ES" sz="3600" b="1" dirty="0" err="1">
                <a:solidFill>
                  <a:srgbClr val="002060"/>
                </a:solidFill>
                <a:latin typeface="Arial" panose="020B0604020202020204" pitchFamily="34" charset="0"/>
                <a:cs typeface="Arial" panose="020B0604020202020204" pitchFamily="34" charset="0"/>
              </a:rPr>
              <a:t>Abakúa</a:t>
            </a:r>
            <a:endParaRPr lang="es-MX" sz="3600" b="1" dirty="0">
              <a:solidFill>
                <a:srgbClr val="002060"/>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796413" y="1981200"/>
            <a:ext cx="10500852" cy="3920836"/>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nSpc>
                <a:spcPct val="150000"/>
              </a:lnSpc>
              <a:buFont typeface="Wingdings" panose="05000000000000000000" pitchFamily="2" charset="2"/>
              <a:buChar char="ü"/>
            </a:pPr>
            <a:r>
              <a:rPr lang="es-ES" sz="2400" dirty="0">
                <a:latin typeface="Arial" panose="020B0604020202020204" pitchFamily="34" charset="0"/>
                <a:cs typeface="Arial" panose="020B0604020202020204" pitchFamily="34" charset="0"/>
              </a:rPr>
              <a:t>Objeto de culto la palma real</a:t>
            </a:r>
          </a:p>
          <a:p>
            <a:pPr>
              <a:lnSpc>
                <a:spcPct val="150000"/>
              </a:lnSpc>
              <a:buFont typeface="Wingdings" panose="05000000000000000000" pitchFamily="2" charset="2"/>
              <a:buChar char="ü"/>
            </a:pPr>
            <a:r>
              <a:rPr lang="es-ES" sz="2400" dirty="0">
                <a:latin typeface="Arial" panose="020B0604020202020204" pitchFamily="34" charset="0"/>
                <a:cs typeface="Arial" panose="020B0604020202020204" pitchFamily="34" charset="0"/>
              </a:rPr>
              <a:t>Tienen requisitos para pertenecer a la misma.</a:t>
            </a:r>
          </a:p>
          <a:p>
            <a:pPr>
              <a:lnSpc>
                <a:spcPct val="150000"/>
              </a:lnSpc>
              <a:buFont typeface="Wingdings" panose="05000000000000000000" pitchFamily="2" charset="2"/>
              <a:buChar char="ü"/>
            </a:pPr>
            <a:r>
              <a:rPr lang="es-ES" sz="2400" dirty="0">
                <a:latin typeface="Arial" panose="020B0604020202020204" pitchFamily="34" charset="0"/>
                <a:cs typeface="Arial" panose="020B0604020202020204" pitchFamily="34" charset="0"/>
              </a:rPr>
              <a:t>Membresía limitada(Tienen trece plazas.)</a:t>
            </a:r>
          </a:p>
          <a:p>
            <a:pPr>
              <a:lnSpc>
                <a:spcPct val="150000"/>
              </a:lnSpc>
              <a:buFont typeface="Wingdings" panose="05000000000000000000" pitchFamily="2" charset="2"/>
              <a:buChar char="ü"/>
            </a:pPr>
            <a:r>
              <a:rPr lang="es-ES" sz="2400" dirty="0">
                <a:latin typeface="Arial" panose="020B0604020202020204" pitchFamily="34" charset="0"/>
                <a:cs typeface="Arial" panose="020B0604020202020204" pitchFamily="34" charset="0"/>
              </a:rPr>
              <a:t>Solidaridad cómplice</a:t>
            </a:r>
          </a:p>
          <a:p>
            <a:pPr>
              <a:lnSpc>
                <a:spcPct val="150000"/>
              </a:lnSpc>
              <a:buFont typeface="Wingdings" panose="05000000000000000000" pitchFamily="2" charset="2"/>
              <a:buChar char="ü"/>
            </a:pPr>
            <a:r>
              <a:rPr lang="es-ES" sz="2400" dirty="0">
                <a:latin typeface="Arial" panose="020B0604020202020204" pitchFamily="34" charset="0"/>
                <a:cs typeface="Arial" panose="020B0604020202020204" pitchFamily="34" charset="0"/>
              </a:rPr>
              <a:t>Justicia por cuenta propia</a:t>
            </a:r>
          </a:p>
          <a:p>
            <a:pPr>
              <a:lnSpc>
                <a:spcPct val="150000"/>
              </a:lnSpc>
              <a:buFont typeface="Wingdings" panose="05000000000000000000" pitchFamily="2" charset="2"/>
              <a:buChar char="ü"/>
            </a:pPr>
            <a:r>
              <a:rPr lang="es-ES" sz="2400" dirty="0">
                <a:latin typeface="Arial" panose="020B0604020202020204" pitchFamily="34" charset="0"/>
                <a:cs typeface="Arial" panose="020B0604020202020204" pitchFamily="34" charset="0"/>
              </a:rPr>
              <a:t>Su ceremonia de iniciación es parecida al bautizo</a:t>
            </a:r>
          </a:p>
          <a:p>
            <a:pPr marL="0" indent="0">
              <a:buNone/>
            </a:pPr>
            <a:endParaRPr lang="es-MX" dirty="0"/>
          </a:p>
        </p:txBody>
      </p:sp>
    </p:spTree>
    <p:extLst>
      <p:ext uri="{BB962C8B-B14F-4D97-AF65-F5344CB8AC3E}">
        <p14:creationId xmlns:p14="http://schemas.microsoft.com/office/powerpoint/2010/main" val="3678452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5A0DA0F5-4893-4F1B-B593-3E72FBE9F6C4}"/>
              </a:ext>
            </a:extLst>
          </p:cNvPr>
          <p:cNvSpPr txBox="1"/>
          <p:nvPr/>
        </p:nvSpPr>
        <p:spPr>
          <a:xfrm>
            <a:off x="740979" y="5310225"/>
            <a:ext cx="11114690" cy="1148904"/>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nSpc>
                <a:spcPct val="107000"/>
              </a:lnSpc>
              <a:spcAft>
                <a:spcPts val="800"/>
              </a:spcAft>
              <a:buClr>
                <a:srgbClr val="000000"/>
              </a:buClr>
            </a:pPr>
            <a:endParaRPr lang="es-CU" sz="1100" kern="0" dirty="0">
              <a:solidFill>
                <a:srgbClr val="000000"/>
              </a:solidFill>
              <a:latin typeface="Calibri" panose="020F0502020204030204" pitchFamily="34" charset="0"/>
              <a:ea typeface="Calibri" panose="020F0502020204030204" pitchFamily="34" charset="0"/>
              <a:cs typeface="Arial"/>
              <a:sym typeface="Arial"/>
            </a:endParaRPr>
          </a:p>
          <a:p>
            <a:pPr marR="302260" algn="just">
              <a:lnSpc>
                <a:spcPct val="107000"/>
              </a:lnSpc>
              <a:spcAft>
                <a:spcPts val="800"/>
              </a:spcAft>
              <a:buClr>
                <a:srgbClr val="000000"/>
              </a:buClr>
            </a:pP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La Iglesia jugó un rol central, si no exclusivo, en el establecimiento</a:t>
            </a:r>
            <a:r>
              <a:rPr lang="es-CU"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 </a:t>
            </a: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y el aliento de la universidad</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4" name="CuadroTexto 3">
            <a:extLst>
              <a:ext uri="{FF2B5EF4-FFF2-40B4-BE49-F238E27FC236}">
                <a16:creationId xmlns="" xmlns:a16="http://schemas.microsoft.com/office/drawing/2014/main" id="{BC22EFC5-05E3-47B2-83E6-6F80B557DD90}"/>
              </a:ext>
            </a:extLst>
          </p:cNvPr>
          <p:cNvSpPr txBox="1"/>
          <p:nvPr/>
        </p:nvSpPr>
        <p:spPr>
          <a:xfrm>
            <a:off x="2870663" y="400325"/>
            <a:ext cx="7165571" cy="59272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nSpc>
                <a:spcPct val="107000"/>
              </a:lnSpc>
              <a:spcAft>
                <a:spcPts val="800"/>
              </a:spcAft>
              <a:buClr>
                <a:srgbClr val="000000"/>
              </a:buClr>
              <a:defRPr/>
            </a:pPr>
            <a:r>
              <a:rPr lang="es-ES" sz="3200" b="1" kern="0" dirty="0">
                <a:solidFill>
                  <a:prstClr val="black"/>
                </a:solidFill>
                <a:latin typeface="Arial" panose="020B0604020202020204" pitchFamily="34" charset="0"/>
                <a:ea typeface="Arial" panose="020B0604020202020204" pitchFamily="34" charset="0"/>
                <a:cs typeface="Arial"/>
                <a:sym typeface="Arial"/>
              </a:rPr>
              <a:t>     CONSIDERACIONES FINALES</a:t>
            </a:r>
            <a:endParaRPr lang="es-CU" sz="3200" b="1" kern="0" dirty="0">
              <a:solidFill>
                <a:prstClr val="black"/>
              </a:solidFill>
              <a:latin typeface="Calibri" panose="020F0502020204030204" pitchFamily="34" charset="0"/>
              <a:ea typeface="Calibri" panose="020F0502020204030204" pitchFamily="34" charset="0"/>
              <a:cs typeface="Arial"/>
              <a:sym typeface="Arial"/>
            </a:endParaRPr>
          </a:p>
        </p:txBody>
      </p:sp>
      <p:sp>
        <p:nvSpPr>
          <p:cNvPr id="6" name="CuadroTexto 5">
            <a:extLst>
              <a:ext uri="{FF2B5EF4-FFF2-40B4-BE49-F238E27FC236}">
                <a16:creationId xmlns="" xmlns:a16="http://schemas.microsoft.com/office/drawing/2014/main" id="{3188E0BF-E8D4-4CC6-B5BA-94E5F60C774E}"/>
              </a:ext>
            </a:extLst>
          </p:cNvPr>
          <p:cNvSpPr txBox="1"/>
          <p:nvPr/>
        </p:nvSpPr>
        <p:spPr>
          <a:xfrm>
            <a:off x="677917" y="3137338"/>
            <a:ext cx="11225049" cy="1746888"/>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R="302260" algn="just">
              <a:lnSpc>
                <a:spcPct val="107000"/>
              </a:lnSpc>
              <a:spcAft>
                <a:spcPts val="800"/>
              </a:spcAft>
              <a:buClr>
                <a:srgbClr val="000000"/>
              </a:buClr>
            </a:pP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La religión es una dimensión de lo humano que se relaciona con lo social, lo cultural y lo histórico </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R="302260" algn="just">
              <a:lnSpc>
                <a:spcPct val="107000"/>
              </a:lnSpc>
              <a:spcAft>
                <a:spcPts val="800"/>
              </a:spcAft>
              <a:buClr>
                <a:srgbClr val="000000"/>
              </a:buClr>
            </a:pP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Cuba es un complejo cultural, una mezcla de raíces fusionadas. </a:t>
            </a:r>
            <a:r>
              <a:rPr lang="es-ES" sz="2400" b="1"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Y las creencias religiosas</a:t>
            </a: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 </a:t>
            </a:r>
            <a:r>
              <a:rPr lang="es-ES" sz="2400" b="1"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son un rasgo que caracteriza a los cubanos</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7" name="CuadroTexto 6">
            <a:extLst>
              <a:ext uri="{FF2B5EF4-FFF2-40B4-BE49-F238E27FC236}">
                <a16:creationId xmlns="" xmlns:a16="http://schemas.microsoft.com/office/drawing/2014/main" id="{F598DC88-F9B3-499A-82D0-8F76A9563F40}"/>
              </a:ext>
            </a:extLst>
          </p:cNvPr>
          <p:cNvSpPr txBox="1"/>
          <p:nvPr/>
        </p:nvSpPr>
        <p:spPr>
          <a:xfrm>
            <a:off x="1040524" y="1481959"/>
            <a:ext cx="10846676" cy="126034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07000"/>
              </a:lnSpc>
              <a:spcAft>
                <a:spcPts val="800"/>
              </a:spcAft>
              <a:buClr>
                <a:srgbClr val="000000"/>
              </a:buClr>
            </a:pP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En la edad antigua, media y moderna la Edad Nueva y Edad Moderna, la  historia de la Iglesia y Universidad será paralela, semejante, igual, y en</a:t>
            </a:r>
            <a:r>
              <a:rPr lang="es-CU"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 </a:t>
            </a:r>
            <a:r>
              <a:rPr lang="es-ES" sz="2400" kern="0" dirty="0">
                <a:solidFill>
                  <a:srgbClr val="000000"/>
                </a:solidFill>
                <a:latin typeface="Arial" panose="020B0604020202020204" pitchFamily="34" charset="0"/>
                <a:ea typeface="Arial" panose="020B0604020202020204" pitchFamily="34" charset="0"/>
                <a:cs typeface="Arial" panose="020B0604020202020204" pitchFamily="34" charset="0"/>
                <a:sym typeface="Arial"/>
              </a:rPr>
              <a:t>algunos casos distante </a:t>
            </a:r>
            <a:endParaRPr lang="es-CU"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1411631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849DFB4D-E8EF-44D3-A743-494912E77D39}"/>
              </a:ext>
            </a:extLst>
          </p:cNvPr>
          <p:cNvSpPr txBox="1"/>
          <p:nvPr/>
        </p:nvSpPr>
        <p:spPr>
          <a:xfrm>
            <a:off x="867103" y="2921169"/>
            <a:ext cx="10594428" cy="2308324"/>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s-ES" sz="2400" dirty="0">
                <a:effectLst/>
                <a:latin typeface="Arial" panose="020B0604020202020204" pitchFamily="34" charset="0"/>
                <a:ea typeface="Arial" panose="020B0604020202020204" pitchFamily="34" charset="0"/>
              </a:rPr>
              <a:t>La educación es una institución fundamental del sistema social, clave para formar profesionales en diversas áreas del conocimiento y hoy  sus docentes deben ser responsables de  formar auténticos ciudadanos comprometidos con los aspectos estéticos, éticos, políticos o sociológicos donde se incluye la religión que es parte de la sociedad que nos rodea</a:t>
            </a:r>
          </a:p>
          <a:p>
            <a:pPr algn="just"/>
            <a:endParaRPr lang="es-CU" sz="2400" dirty="0"/>
          </a:p>
        </p:txBody>
      </p:sp>
      <p:sp>
        <p:nvSpPr>
          <p:cNvPr id="6" name="CuadroTexto 5">
            <a:extLst>
              <a:ext uri="{FF2B5EF4-FFF2-40B4-BE49-F238E27FC236}">
                <a16:creationId xmlns="" xmlns:a16="http://schemas.microsoft.com/office/drawing/2014/main" id="{309124F4-735A-4868-892E-BFBD7F62233C}"/>
              </a:ext>
            </a:extLst>
          </p:cNvPr>
          <p:cNvSpPr txBox="1"/>
          <p:nvPr/>
        </p:nvSpPr>
        <p:spPr>
          <a:xfrm>
            <a:off x="1057629" y="1929580"/>
            <a:ext cx="7165571" cy="59272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nSpc>
                <a:spcPct val="107000"/>
              </a:lnSpc>
              <a:spcAft>
                <a:spcPts val="800"/>
              </a:spcAft>
              <a:buClr>
                <a:srgbClr val="000000"/>
              </a:buClr>
              <a:defRPr/>
            </a:pPr>
            <a:r>
              <a:rPr lang="es-ES" sz="3200" b="1" kern="0" dirty="0">
                <a:solidFill>
                  <a:prstClr val="black"/>
                </a:solidFill>
                <a:latin typeface="Arial" panose="020B0604020202020204" pitchFamily="34" charset="0"/>
                <a:ea typeface="Arial" panose="020B0604020202020204" pitchFamily="34" charset="0"/>
                <a:cs typeface="Arial"/>
                <a:sym typeface="Arial"/>
              </a:rPr>
              <a:t>     CONSIDERACIONES FINALES</a:t>
            </a:r>
            <a:endParaRPr lang="es-CU" sz="3200" b="1" kern="0" dirty="0">
              <a:solidFill>
                <a:prstClr val="black"/>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45007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4132262" y="1773237"/>
            <a:ext cx="6285000" cy="4832400"/>
          </a:xfrm>
          <a:prstGeom prst="rect">
            <a:avLst/>
          </a:prstGeom>
          <a:solidFill>
            <a:srgbClr val="0070C0"/>
          </a:solidFill>
          <a:ln w="127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pic>
        <p:nvPicPr>
          <p:cNvPr id="104" name="Shape 104"/>
          <p:cNvPicPr preferRelativeResize="0"/>
          <p:nvPr/>
        </p:nvPicPr>
        <p:blipFill rotWithShape="1">
          <a:blip r:embed="rId3">
            <a:alphaModFix/>
          </a:blip>
          <a:srcRect l="68817" t="23623" r="16240" b="36014"/>
          <a:stretch/>
        </p:blipFill>
        <p:spPr>
          <a:xfrm>
            <a:off x="1631950" y="1760537"/>
            <a:ext cx="2473018" cy="4714005"/>
          </a:xfrm>
          <a:prstGeom prst="rect">
            <a:avLst/>
          </a:prstGeom>
          <a:ln>
            <a:noFill/>
          </a:ln>
          <a:effectLst>
            <a:softEdge rad="112500"/>
          </a:effectLst>
        </p:spPr>
      </p:pic>
      <p:sp>
        <p:nvSpPr>
          <p:cNvPr id="105" name="Shape 105"/>
          <p:cNvSpPr txBox="1"/>
          <p:nvPr/>
        </p:nvSpPr>
        <p:spPr>
          <a:xfrm>
            <a:off x="4132262" y="1773237"/>
            <a:ext cx="6157800" cy="4832400"/>
          </a:xfrm>
          <a:prstGeom prst="rect">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lgn="ctr">
              <a:buClr>
                <a:prstClr val="white"/>
              </a:buClr>
              <a:buSzPts val="2800"/>
            </a:pPr>
            <a:r>
              <a:rPr lang="en-US" sz="2800" b="1" kern="0" dirty="0">
                <a:solidFill>
                  <a:prstClr val="white"/>
                </a:solidFill>
                <a:latin typeface="Arial"/>
                <a:ea typeface="Arial"/>
                <a:cs typeface="Arial"/>
                <a:sym typeface="Arial"/>
              </a:rPr>
              <a:t> “</a:t>
            </a:r>
            <a:r>
              <a:rPr lang="en-US" sz="2800" b="1" kern="0" dirty="0" err="1">
                <a:solidFill>
                  <a:prstClr val="white"/>
                </a:solidFill>
                <a:latin typeface="Arial"/>
                <a:ea typeface="Arial"/>
                <a:cs typeface="Arial"/>
                <a:sym typeface="Arial"/>
              </a:rPr>
              <a:t>Quienes</a:t>
            </a:r>
            <a:r>
              <a:rPr lang="en-US" sz="2800" b="1" kern="0" dirty="0">
                <a:solidFill>
                  <a:prstClr val="white"/>
                </a:solidFill>
                <a:latin typeface="Arial"/>
                <a:ea typeface="Arial"/>
                <a:cs typeface="Arial"/>
                <a:sym typeface="Arial"/>
              </a:rPr>
              <a:t> se </a:t>
            </a:r>
            <a:r>
              <a:rPr lang="en-US" sz="2800" b="1" kern="0" dirty="0" err="1">
                <a:solidFill>
                  <a:prstClr val="white"/>
                </a:solidFill>
                <a:latin typeface="Arial"/>
                <a:ea typeface="Arial"/>
                <a:cs typeface="Arial"/>
                <a:sym typeface="Arial"/>
              </a:rPr>
              <a:t>interesan</a:t>
            </a:r>
            <a:r>
              <a:rPr lang="en-US" sz="2800" b="1" kern="0" dirty="0">
                <a:solidFill>
                  <a:prstClr val="white"/>
                </a:solidFill>
                <a:latin typeface="Arial"/>
                <a:ea typeface="Arial"/>
                <a:cs typeface="Arial"/>
                <a:sym typeface="Arial"/>
              </a:rPr>
              <a:t> en </a:t>
            </a:r>
            <a:r>
              <a:rPr lang="en-US" sz="2800" b="1" kern="0" dirty="0" err="1">
                <a:solidFill>
                  <a:prstClr val="white"/>
                </a:solidFill>
                <a:latin typeface="Arial"/>
                <a:ea typeface="Arial"/>
                <a:cs typeface="Arial"/>
                <a:sym typeface="Arial"/>
              </a:rPr>
              <a:t>todas</a:t>
            </a:r>
            <a:r>
              <a:rPr lang="en-US" sz="2800" b="1" kern="0" dirty="0">
                <a:solidFill>
                  <a:prstClr val="white"/>
                </a:solidFill>
                <a:latin typeface="Arial"/>
                <a:ea typeface="Arial"/>
                <a:cs typeface="Arial"/>
                <a:sym typeface="Arial"/>
              </a:rPr>
              <a:t> las </a:t>
            </a:r>
            <a:r>
              <a:rPr lang="en-US" sz="2800" b="1" kern="0" dirty="0" err="1">
                <a:solidFill>
                  <a:prstClr val="white"/>
                </a:solidFill>
                <a:latin typeface="Arial"/>
                <a:ea typeface="Arial"/>
                <a:cs typeface="Arial"/>
                <a:sym typeface="Arial"/>
              </a:rPr>
              <a:t>cosas</a:t>
            </a:r>
            <a:r>
              <a:rPr lang="en-US" sz="2800" b="1" kern="0" dirty="0">
                <a:solidFill>
                  <a:prstClr val="white"/>
                </a:solidFill>
                <a:latin typeface="Arial"/>
                <a:ea typeface="Arial"/>
                <a:cs typeface="Arial"/>
                <a:sym typeface="Arial"/>
              </a:rPr>
              <a:t> </a:t>
            </a:r>
            <a:r>
              <a:rPr lang="en-US" sz="2800" b="1" kern="0" dirty="0" err="1">
                <a:solidFill>
                  <a:prstClr val="white"/>
                </a:solidFill>
                <a:latin typeface="Arial"/>
                <a:ea typeface="Arial"/>
                <a:cs typeface="Arial"/>
                <a:sym typeface="Arial"/>
              </a:rPr>
              <a:t>relacionadas</a:t>
            </a:r>
            <a:r>
              <a:rPr lang="en-US" sz="2800" b="1" kern="0" dirty="0">
                <a:solidFill>
                  <a:prstClr val="white"/>
                </a:solidFill>
                <a:latin typeface="Arial"/>
                <a:ea typeface="Arial"/>
                <a:cs typeface="Arial"/>
                <a:sym typeface="Arial"/>
              </a:rPr>
              <a:t> con el </a:t>
            </a:r>
            <a:r>
              <a:rPr lang="en-US" sz="2800" b="1" kern="0" dirty="0" err="1">
                <a:solidFill>
                  <a:prstClr val="white"/>
                </a:solidFill>
                <a:latin typeface="Arial"/>
                <a:ea typeface="Arial"/>
                <a:cs typeface="Arial"/>
                <a:sym typeface="Arial"/>
              </a:rPr>
              <a:t>culto</a:t>
            </a:r>
            <a:r>
              <a:rPr lang="en-US" sz="2800" b="1" kern="0" dirty="0">
                <a:solidFill>
                  <a:prstClr val="white"/>
                </a:solidFill>
                <a:latin typeface="Arial"/>
                <a:ea typeface="Arial"/>
                <a:cs typeface="Arial"/>
                <a:sym typeface="Arial"/>
              </a:rPr>
              <a:t>, las </a:t>
            </a:r>
            <a:r>
              <a:rPr lang="en-US" sz="2800" b="1" kern="0" dirty="0" err="1">
                <a:solidFill>
                  <a:prstClr val="white"/>
                </a:solidFill>
                <a:latin typeface="Arial"/>
                <a:ea typeface="Arial"/>
                <a:cs typeface="Arial"/>
                <a:sym typeface="Arial"/>
              </a:rPr>
              <a:t>retoman</a:t>
            </a:r>
            <a:r>
              <a:rPr lang="en-US" sz="2800" b="1" kern="0" dirty="0">
                <a:solidFill>
                  <a:prstClr val="white"/>
                </a:solidFill>
                <a:latin typeface="Arial"/>
                <a:ea typeface="Arial"/>
                <a:cs typeface="Arial"/>
                <a:sym typeface="Arial"/>
              </a:rPr>
              <a:t> </a:t>
            </a:r>
            <a:r>
              <a:rPr lang="en-US" sz="2800" b="1" kern="0" dirty="0" err="1">
                <a:solidFill>
                  <a:prstClr val="white"/>
                </a:solidFill>
                <a:latin typeface="Arial"/>
                <a:ea typeface="Arial"/>
                <a:cs typeface="Arial"/>
                <a:sym typeface="Arial"/>
              </a:rPr>
              <a:t>atentamente</a:t>
            </a:r>
            <a:r>
              <a:rPr lang="en-US" sz="2800" b="1" kern="0" dirty="0">
                <a:solidFill>
                  <a:prstClr val="white"/>
                </a:solidFill>
                <a:latin typeface="Arial"/>
                <a:ea typeface="Arial"/>
                <a:cs typeface="Arial"/>
                <a:sym typeface="Arial"/>
              </a:rPr>
              <a:t> y </a:t>
            </a:r>
            <a:r>
              <a:rPr lang="en-US" sz="2800" b="1" kern="0" dirty="0" err="1">
                <a:solidFill>
                  <a:prstClr val="white"/>
                </a:solidFill>
                <a:latin typeface="Arial"/>
                <a:ea typeface="Arial"/>
                <a:cs typeface="Arial"/>
                <a:sym typeface="Arial"/>
              </a:rPr>
              <a:t>como</a:t>
            </a:r>
            <a:r>
              <a:rPr lang="en-US" sz="2800" b="1" kern="0" dirty="0">
                <a:solidFill>
                  <a:prstClr val="white"/>
                </a:solidFill>
                <a:latin typeface="Arial"/>
                <a:ea typeface="Arial"/>
                <a:cs typeface="Arial"/>
                <a:sym typeface="Arial"/>
              </a:rPr>
              <a:t> que las </a:t>
            </a:r>
            <a:r>
              <a:rPr lang="en-US" sz="2800" b="1" kern="0" dirty="0" err="1">
                <a:solidFill>
                  <a:prstClr val="white"/>
                </a:solidFill>
                <a:latin typeface="Arial"/>
                <a:ea typeface="Arial"/>
                <a:cs typeface="Arial"/>
                <a:sym typeface="Arial"/>
              </a:rPr>
              <a:t>releen</a:t>
            </a:r>
            <a:r>
              <a:rPr lang="en-US" sz="2800" b="1" kern="0" dirty="0">
                <a:solidFill>
                  <a:prstClr val="white"/>
                </a:solidFill>
                <a:latin typeface="Arial"/>
                <a:ea typeface="Arial"/>
                <a:cs typeface="Arial"/>
                <a:sym typeface="Arial"/>
              </a:rPr>
              <a:t>, son </a:t>
            </a:r>
            <a:r>
              <a:rPr lang="en-US" sz="2800" b="1" kern="0" dirty="0" err="1">
                <a:solidFill>
                  <a:prstClr val="white"/>
                </a:solidFill>
                <a:latin typeface="Arial"/>
                <a:ea typeface="Arial"/>
                <a:cs typeface="Arial"/>
                <a:sym typeface="Arial"/>
              </a:rPr>
              <a:t>llamados</a:t>
            </a:r>
            <a:r>
              <a:rPr lang="en-US" sz="2800" b="1" kern="0" dirty="0">
                <a:solidFill>
                  <a:prstClr val="white"/>
                </a:solidFill>
                <a:latin typeface="Arial"/>
                <a:ea typeface="Arial"/>
                <a:cs typeface="Arial"/>
                <a:sym typeface="Arial"/>
              </a:rPr>
              <a:t> «</a:t>
            </a:r>
            <a:r>
              <a:rPr lang="en-US" sz="2800" b="1" u="sng" kern="0" dirty="0" err="1">
                <a:solidFill>
                  <a:prstClr val="white"/>
                </a:solidFill>
                <a:latin typeface="Arial"/>
                <a:ea typeface="Arial"/>
                <a:cs typeface="Arial"/>
                <a:sym typeface="Arial"/>
              </a:rPr>
              <a:t>religiosos</a:t>
            </a:r>
            <a:r>
              <a:rPr lang="en-US" sz="2800" b="1" kern="0" dirty="0">
                <a:solidFill>
                  <a:prstClr val="white"/>
                </a:solidFill>
                <a:latin typeface="Arial"/>
                <a:ea typeface="Arial"/>
                <a:cs typeface="Arial"/>
                <a:sym typeface="Arial"/>
              </a:rPr>
              <a:t>» a </a:t>
            </a:r>
            <a:r>
              <a:rPr lang="en-US" sz="2800" b="1" kern="0" dirty="0" err="1">
                <a:solidFill>
                  <a:prstClr val="white"/>
                </a:solidFill>
                <a:latin typeface="Arial"/>
                <a:ea typeface="Arial"/>
                <a:cs typeface="Arial"/>
                <a:sym typeface="Arial"/>
              </a:rPr>
              <a:t>partir</a:t>
            </a:r>
            <a:r>
              <a:rPr lang="en-US" sz="2800" b="1" kern="0" dirty="0">
                <a:solidFill>
                  <a:prstClr val="white"/>
                </a:solidFill>
                <a:latin typeface="Arial"/>
                <a:ea typeface="Arial"/>
                <a:cs typeface="Arial"/>
                <a:sym typeface="Arial"/>
              </a:rPr>
              <a:t> de la </a:t>
            </a:r>
            <a:r>
              <a:rPr lang="en-US" sz="2800" b="1" kern="0" dirty="0" err="1">
                <a:solidFill>
                  <a:prstClr val="white"/>
                </a:solidFill>
                <a:latin typeface="Arial"/>
                <a:ea typeface="Arial"/>
                <a:cs typeface="Arial"/>
                <a:sym typeface="Arial"/>
              </a:rPr>
              <a:t>relectura</a:t>
            </a:r>
            <a:r>
              <a:rPr lang="en-US" sz="2800" b="1" kern="0" dirty="0">
                <a:solidFill>
                  <a:prstClr val="white"/>
                </a:solidFill>
                <a:latin typeface="Arial"/>
                <a:ea typeface="Arial"/>
                <a:cs typeface="Arial"/>
                <a:sym typeface="Arial"/>
              </a:rPr>
              <a:t> </a:t>
            </a:r>
            <a:r>
              <a:rPr lang="en-US" sz="2800" b="1" kern="0" dirty="0" err="1">
                <a:solidFill>
                  <a:prstClr val="white"/>
                </a:solidFill>
                <a:latin typeface="Arial"/>
                <a:ea typeface="Arial"/>
                <a:cs typeface="Arial"/>
                <a:sym typeface="Arial"/>
              </a:rPr>
              <a:t>como</a:t>
            </a:r>
            <a:r>
              <a:rPr lang="en-US" sz="2800" b="1" kern="0" dirty="0">
                <a:solidFill>
                  <a:prstClr val="white"/>
                </a:solidFill>
                <a:latin typeface="Arial"/>
                <a:ea typeface="Arial"/>
                <a:cs typeface="Arial"/>
                <a:sym typeface="Arial"/>
              </a:rPr>
              <a:t> un </a:t>
            </a:r>
            <a:r>
              <a:rPr lang="en-US" sz="2800" b="1" kern="0" dirty="0" err="1">
                <a:solidFill>
                  <a:prstClr val="white"/>
                </a:solidFill>
                <a:latin typeface="Arial"/>
                <a:ea typeface="Arial"/>
                <a:cs typeface="Arial"/>
                <a:sym typeface="Arial"/>
              </a:rPr>
              <a:t>sistema</a:t>
            </a:r>
            <a:r>
              <a:rPr lang="en-US" sz="2800" b="1" kern="0" dirty="0">
                <a:solidFill>
                  <a:prstClr val="white"/>
                </a:solidFill>
                <a:latin typeface="Arial"/>
                <a:ea typeface="Arial"/>
                <a:cs typeface="Arial"/>
                <a:sym typeface="Arial"/>
              </a:rPr>
              <a:t> de ideas que </a:t>
            </a:r>
            <a:r>
              <a:rPr lang="en-US" sz="2800" b="1" kern="0" dirty="0" err="1">
                <a:solidFill>
                  <a:prstClr val="white"/>
                </a:solidFill>
                <a:latin typeface="Arial"/>
                <a:ea typeface="Arial"/>
                <a:cs typeface="Arial"/>
                <a:sym typeface="Arial"/>
              </a:rPr>
              <a:t>forman</a:t>
            </a:r>
            <a:r>
              <a:rPr lang="en-US" sz="2800" b="1" kern="0" dirty="0">
                <a:solidFill>
                  <a:prstClr val="white"/>
                </a:solidFill>
                <a:latin typeface="Arial"/>
                <a:ea typeface="Arial"/>
                <a:cs typeface="Arial"/>
                <a:sym typeface="Arial"/>
              </a:rPr>
              <a:t> el conjunto de </a:t>
            </a:r>
            <a:r>
              <a:rPr lang="en-US" sz="2800" b="1" kern="0" dirty="0" err="1">
                <a:solidFill>
                  <a:prstClr val="white"/>
                </a:solidFill>
                <a:latin typeface="Arial"/>
                <a:ea typeface="Arial"/>
                <a:cs typeface="Arial"/>
                <a:sym typeface="Arial"/>
              </a:rPr>
              <a:t>concepciones</a:t>
            </a:r>
            <a:r>
              <a:rPr lang="en-US" sz="2800" b="1" kern="0" dirty="0">
                <a:solidFill>
                  <a:prstClr val="white"/>
                </a:solidFill>
                <a:latin typeface="Arial"/>
                <a:ea typeface="Arial"/>
                <a:cs typeface="Arial"/>
                <a:sym typeface="Arial"/>
              </a:rPr>
              <a:t> del </a:t>
            </a:r>
            <a:r>
              <a:rPr lang="en-US" sz="2800" b="1" kern="0" dirty="0" err="1">
                <a:solidFill>
                  <a:prstClr val="white"/>
                </a:solidFill>
                <a:latin typeface="Arial"/>
                <a:ea typeface="Arial"/>
                <a:cs typeface="Arial"/>
                <a:sym typeface="Arial"/>
              </a:rPr>
              <a:t>mundo</a:t>
            </a:r>
            <a:r>
              <a:rPr lang="en-US" sz="2800" b="1" kern="0" dirty="0">
                <a:solidFill>
                  <a:prstClr val="white"/>
                </a:solidFill>
                <a:latin typeface="Arial"/>
                <a:ea typeface="Arial"/>
                <a:cs typeface="Arial"/>
                <a:sym typeface="Arial"/>
              </a:rPr>
              <a:t> con una </a:t>
            </a:r>
            <a:r>
              <a:rPr lang="en-US" sz="2800" b="1" kern="0" dirty="0" err="1">
                <a:solidFill>
                  <a:prstClr val="white"/>
                </a:solidFill>
                <a:latin typeface="Arial"/>
                <a:ea typeface="Arial"/>
                <a:cs typeface="Arial"/>
                <a:sym typeface="Arial"/>
              </a:rPr>
              <a:t>magnitud</a:t>
            </a:r>
            <a:r>
              <a:rPr lang="en-US" sz="2800" b="1" kern="0" dirty="0">
                <a:solidFill>
                  <a:prstClr val="white"/>
                </a:solidFill>
                <a:latin typeface="Arial"/>
                <a:ea typeface="Arial"/>
                <a:cs typeface="Arial"/>
                <a:sym typeface="Arial"/>
              </a:rPr>
              <a:t> societal, para responder </a:t>
            </a:r>
            <a:r>
              <a:rPr lang="en-US" sz="2800" b="1" kern="0" dirty="0" err="1">
                <a:solidFill>
                  <a:prstClr val="white"/>
                </a:solidFill>
                <a:latin typeface="Arial"/>
                <a:ea typeface="Arial"/>
                <a:cs typeface="Arial"/>
                <a:sym typeface="Arial"/>
              </a:rPr>
              <a:t>aquellas</a:t>
            </a:r>
            <a:r>
              <a:rPr lang="en-US" sz="2800" b="1" kern="0" dirty="0">
                <a:solidFill>
                  <a:prstClr val="white"/>
                </a:solidFill>
                <a:latin typeface="Arial"/>
                <a:ea typeface="Arial"/>
                <a:cs typeface="Arial"/>
                <a:sym typeface="Arial"/>
              </a:rPr>
              <a:t> </a:t>
            </a:r>
            <a:r>
              <a:rPr lang="en-US" sz="2800" b="1" u="sng" kern="0" dirty="0" err="1">
                <a:solidFill>
                  <a:prstClr val="white"/>
                </a:solidFill>
                <a:latin typeface="Arial"/>
                <a:ea typeface="Arial"/>
                <a:cs typeface="Arial"/>
                <a:sym typeface="Arial"/>
              </a:rPr>
              <a:t>cuestiones</a:t>
            </a:r>
            <a:r>
              <a:rPr lang="en-US" sz="2800" b="1" u="sng" kern="0" dirty="0">
                <a:solidFill>
                  <a:prstClr val="white"/>
                </a:solidFill>
                <a:latin typeface="Arial"/>
                <a:ea typeface="Arial"/>
                <a:cs typeface="Arial"/>
                <a:sym typeface="Arial"/>
              </a:rPr>
              <a:t> </a:t>
            </a:r>
            <a:r>
              <a:rPr lang="en-US" sz="2800" b="1" u="sng" kern="0" dirty="0" err="1">
                <a:solidFill>
                  <a:prstClr val="white"/>
                </a:solidFill>
                <a:latin typeface="Arial"/>
                <a:ea typeface="Arial"/>
                <a:cs typeface="Arial"/>
                <a:sym typeface="Arial"/>
              </a:rPr>
              <a:t>dudosas</a:t>
            </a:r>
            <a:r>
              <a:rPr lang="en-US" sz="2800" b="1" u="sng" kern="0" dirty="0">
                <a:solidFill>
                  <a:prstClr val="white"/>
                </a:solidFill>
                <a:latin typeface="Arial"/>
                <a:ea typeface="Arial"/>
                <a:cs typeface="Arial"/>
                <a:sym typeface="Arial"/>
              </a:rPr>
              <a:t> </a:t>
            </a:r>
            <a:r>
              <a:rPr lang="en-US" sz="2800" b="1" kern="0" dirty="0">
                <a:solidFill>
                  <a:prstClr val="white"/>
                </a:solidFill>
                <a:latin typeface="Arial"/>
                <a:ea typeface="Arial"/>
                <a:cs typeface="Arial"/>
                <a:sym typeface="Arial"/>
              </a:rPr>
              <a:t>y </a:t>
            </a:r>
            <a:r>
              <a:rPr lang="en-US" sz="2800" b="1" u="sng" kern="0" dirty="0" err="1">
                <a:solidFill>
                  <a:prstClr val="white"/>
                </a:solidFill>
                <a:latin typeface="Arial"/>
                <a:ea typeface="Arial"/>
                <a:cs typeface="Arial"/>
                <a:sym typeface="Arial"/>
              </a:rPr>
              <a:t>complicadas</a:t>
            </a:r>
            <a:r>
              <a:rPr lang="en-US" sz="2800" b="1" u="sng" kern="0" dirty="0">
                <a:solidFill>
                  <a:prstClr val="white"/>
                </a:solidFill>
                <a:latin typeface="Arial"/>
                <a:ea typeface="Arial"/>
                <a:cs typeface="Arial"/>
                <a:sym typeface="Arial"/>
              </a:rPr>
              <a:t> de la </a:t>
            </a:r>
            <a:r>
              <a:rPr lang="en-US" sz="2800" b="1" u="sng" kern="0" dirty="0" err="1">
                <a:solidFill>
                  <a:prstClr val="white"/>
                </a:solidFill>
                <a:latin typeface="Arial"/>
                <a:ea typeface="Arial"/>
                <a:cs typeface="Arial"/>
                <a:sym typeface="Arial"/>
              </a:rPr>
              <a:t>vida</a:t>
            </a:r>
            <a:r>
              <a:rPr lang="en-US" sz="2800" b="1" u="sng" kern="0" dirty="0">
                <a:solidFill>
                  <a:prstClr val="white"/>
                </a:solidFill>
                <a:latin typeface="Arial"/>
                <a:ea typeface="Arial"/>
                <a:cs typeface="Arial"/>
                <a:sym typeface="Arial"/>
              </a:rPr>
              <a:t> </a:t>
            </a:r>
            <a:r>
              <a:rPr lang="en-US" sz="2800" b="1" u="sng" kern="0" dirty="0" err="1">
                <a:solidFill>
                  <a:prstClr val="white"/>
                </a:solidFill>
                <a:latin typeface="Arial"/>
                <a:ea typeface="Arial"/>
                <a:cs typeface="Arial"/>
                <a:sym typeface="Arial"/>
              </a:rPr>
              <a:t>cotidiana</a:t>
            </a:r>
            <a:r>
              <a:rPr lang="en-US" sz="2800" b="1" kern="0" dirty="0">
                <a:solidFill>
                  <a:prstClr val="white"/>
                </a:solidFill>
                <a:latin typeface="Arial"/>
                <a:ea typeface="Arial"/>
                <a:cs typeface="Arial"/>
                <a:sym typeface="Arial"/>
              </a:rPr>
              <a:t>”</a:t>
            </a:r>
            <a:endParaRPr sz="1400" kern="0" dirty="0">
              <a:solidFill>
                <a:srgbClr val="000000"/>
              </a:solidFill>
              <a:latin typeface="Arial"/>
              <a:cs typeface="Arial"/>
              <a:sym typeface="Arial"/>
            </a:endParaRPr>
          </a:p>
        </p:txBody>
      </p:sp>
      <p:sp>
        <p:nvSpPr>
          <p:cNvPr id="106" name="Shape 106"/>
          <p:cNvSpPr txBox="1"/>
          <p:nvPr/>
        </p:nvSpPr>
        <p:spPr>
          <a:xfrm>
            <a:off x="3143250" y="28830"/>
            <a:ext cx="5905500" cy="954000"/>
          </a:xfrm>
          <a:prstGeom prst="rect">
            <a:avLst/>
          </a:prstGeom>
          <a:noFill/>
          <a:ln>
            <a:noFill/>
          </a:ln>
        </p:spPr>
        <p:txBody>
          <a:bodyPr spcFirstLastPara="1" wrap="square" lIns="91425" tIns="45700" rIns="91425" bIns="45700" anchor="t" anchorCtr="0">
            <a:spAutoFit/>
          </a:bodyPr>
          <a:lstStyle/>
          <a:p>
            <a:pPr algn="ctr">
              <a:buClr>
                <a:prstClr val="black"/>
              </a:buClr>
              <a:buSzPts val="1800"/>
            </a:pPr>
            <a:r>
              <a:rPr lang="en-US" kern="0" dirty="0">
                <a:solidFill>
                  <a:prstClr val="black"/>
                </a:solidFill>
                <a:latin typeface="Arial"/>
                <a:ea typeface="Arial"/>
                <a:cs typeface="Arial"/>
                <a:sym typeface="Arial"/>
              </a:rPr>
              <a:t> </a:t>
            </a:r>
            <a:r>
              <a:rPr lang="en-US" sz="2800" b="1" u="sng" kern="0" dirty="0" err="1">
                <a:solidFill>
                  <a:prstClr val="black"/>
                </a:solidFill>
                <a:latin typeface="Arial"/>
                <a:ea typeface="Arial"/>
                <a:cs typeface="Arial"/>
                <a:sym typeface="Arial"/>
              </a:rPr>
              <a:t>Cicerón</a:t>
            </a:r>
            <a:r>
              <a:rPr lang="en-US" sz="2800" b="1" kern="0" dirty="0">
                <a:solidFill>
                  <a:prstClr val="black"/>
                </a:solidFill>
                <a:latin typeface="Arial"/>
                <a:ea typeface="Arial"/>
                <a:cs typeface="Arial"/>
                <a:sym typeface="Arial"/>
              </a:rPr>
              <a:t> (106 </a:t>
            </a:r>
            <a:r>
              <a:rPr lang="en-US" sz="2800" b="1" kern="0" dirty="0" err="1">
                <a:solidFill>
                  <a:prstClr val="black"/>
                </a:solidFill>
                <a:latin typeface="Arial"/>
                <a:ea typeface="Arial"/>
                <a:cs typeface="Arial"/>
                <a:sym typeface="Arial"/>
              </a:rPr>
              <a:t>a.C</a:t>
            </a:r>
            <a:r>
              <a:rPr lang="en-US" sz="2800" b="1" kern="0" dirty="0">
                <a:solidFill>
                  <a:prstClr val="black"/>
                </a:solidFill>
                <a:latin typeface="Arial"/>
                <a:ea typeface="Arial"/>
                <a:cs typeface="Arial"/>
                <a:sym typeface="Arial"/>
              </a:rPr>
              <a:t>  -43 </a:t>
            </a:r>
            <a:r>
              <a:rPr lang="en-US" sz="2800" b="1" kern="0" dirty="0" err="1">
                <a:solidFill>
                  <a:prstClr val="black"/>
                </a:solidFill>
                <a:latin typeface="Arial"/>
                <a:ea typeface="Arial"/>
                <a:cs typeface="Arial"/>
                <a:sym typeface="Arial"/>
              </a:rPr>
              <a:t>a.C</a:t>
            </a:r>
            <a:r>
              <a:rPr lang="en-US" sz="2800" b="1" kern="0" dirty="0">
                <a:solidFill>
                  <a:prstClr val="black"/>
                </a:solidFill>
                <a:latin typeface="Arial"/>
                <a:ea typeface="Arial"/>
                <a:cs typeface="Arial"/>
                <a:sym typeface="Arial"/>
              </a:rPr>
              <a:t>) en su </a:t>
            </a:r>
            <a:r>
              <a:rPr lang="en-US" sz="2800" b="1" kern="0" dirty="0" err="1">
                <a:solidFill>
                  <a:prstClr val="black"/>
                </a:solidFill>
                <a:latin typeface="Arial"/>
                <a:ea typeface="Arial"/>
                <a:cs typeface="Arial"/>
                <a:sym typeface="Arial"/>
              </a:rPr>
              <a:t>obra</a:t>
            </a:r>
            <a:r>
              <a:rPr lang="en-US" sz="2800" b="1" kern="0" dirty="0">
                <a:solidFill>
                  <a:prstClr val="black"/>
                </a:solidFill>
                <a:latin typeface="Arial"/>
                <a:ea typeface="Arial"/>
                <a:cs typeface="Arial"/>
                <a:sym typeface="Arial"/>
              </a:rPr>
              <a:t> </a:t>
            </a:r>
            <a:r>
              <a:rPr lang="en-US" sz="2800" b="1" i="1" kern="0" dirty="0">
                <a:solidFill>
                  <a:prstClr val="black"/>
                </a:solidFill>
                <a:latin typeface="Arial"/>
                <a:ea typeface="Arial"/>
                <a:cs typeface="Arial"/>
                <a:sym typeface="Arial"/>
              </a:rPr>
              <a:t>De </a:t>
            </a:r>
            <a:r>
              <a:rPr lang="en-US" sz="2800" b="1" i="1" kern="0" dirty="0" err="1">
                <a:solidFill>
                  <a:prstClr val="black"/>
                </a:solidFill>
                <a:latin typeface="Arial"/>
                <a:ea typeface="Arial"/>
                <a:cs typeface="Arial"/>
                <a:sym typeface="Arial"/>
              </a:rPr>
              <a:t>natura</a:t>
            </a:r>
            <a:r>
              <a:rPr lang="en-US" sz="2800" b="1" i="1" kern="0" dirty="0">
                <a:solidFill>
                  <a:prstClr val="black"/>
                </a:solidFill>
                <a:latin typeface="Arial"/>
                <a:ea typeface="Arial"/>
                <a:cs typeface="Arial"/>
                <a:sym typeface="Arial"/>
              </a:rPr>
              <a:t> </a:t>
            </a:r>
            <a:r>
              <a:rPr lang="en-US" sz="2800" b="1" i="1" kern="0" dirty="0" err="1">
                <a:solidFill>
                  <a:prstClr val="black"/>
                </a:solidFill>
                <a:latin typeface="Arial"/>
                <a:ea typeface="Arial"/>
                <a:cs typeface="Arial"/>
                <a:sym typeface="Arial"/>
              </a:rPr>
              <a:t>deorum</a:t>
            </a:r>
            <a:r>
              <a:rPr lang="en-US" sz="2800" b="1" i="1" kern="0" dirty="0">
                <a:solidFill>
                  <a:prstClr val="black"/>
                </a:solidFill>
                <a:latin typeface="Arial"/>
                <a:ea typeface="Arial"/>
                <a:cs typeface="Arial"/>
                <a:sym typeface="Arial"/>
              </a:rPr>
              <a:t>  </a:t>
            </a:r>
            <a:endParaRPr sz="1400" kern="0" dirty="0">
              <a:solidFill>
                <a:srgbClr val="000000"/>
              </a:solidFill>
              <a:latin typeface="Arial"/>
              <a:cs typeface="Arial"/>
              <a:sym typeface="Arial"/>
            </a:endParaRPr>
          </a:p>
        </p:txBody>
      </p:sp>
      <p:sp>
        <p:nvSpPr>
          <p:cNvPr id="107" name="Shape 107"/>
          <p:cNvSpPr txBox="1"/>
          <p:nvPr/>
        </p:nvSpPr>
        <p:spPr>
          <a:xfrm>
            <a:off x="3046412" y="1097932"/>
            <a:ext cx="6099300" cy="523800"/>
          </a:xfrm>
          <a:prstGeom prst="rect">
            <a:avLst/>
          </a:prstGeom>
          <a:noFill/>
          <a:ln>
            <a:noFill/>
          </a:ln>
        </p:spPr>
        <p:txBody>
          <a:bodyPr spcFirstLastPara="1" wrap="square" lIns="91425" tIns="45700" rIns="91425" bIns="45700" anchor="t" anchorCtr="0">
            <a:spAutoFit/>
          </a:bodyPr>
          <a:lstStyle/>
          <a:p>
            <a:pPr>
              <a:buClr>
                <a:prstClr val="black"/>
              </a:buClr>
              <a:buSzPts val="2800"/>
            </a:pPr>
            <a:r>
              <a:rPr lang="en-US" sz="2800" b="1" kern="0" dirty="0">
                <a:solidFill>
                  <a:prstClr val="black"/>
                </a:solidFill>
                <a:latin typeface="Arial"/>
                <a:ea typeface="Arial"/>
                <a:cs typeface="Arial"/>
                <a:sym typeface="Arial"/>
              </a:rPr>
              <a:t>(</a:t>
            </a:r>
            <a:r>
              <a:rPr lang="en-US" sz="2800" b="1" kern="0" dirty="0" err="1">
                <a:solidFill>
                  <a:prstClr val="black"/>
                </a:solidFill>
                <a:latin typeface="Arial"/>
                <a:ea typeface="Arial"/>
                <a:cs typeface="Arial"/>
                <a:sym typeface="Arial"/>
              </a:rPr>
              <a:t>Sobre</a:t>
            </a:r>
            <a:r>
              <a:rPr lang="en-US" sz="2800" b="1" kern="0" dirty="0">
                <a:solidFill>
                  <a:prstClr val="black"/>
                </a:solidFill>
                <a:latin typeface="Arial"/>
                <a:ea typeface="Arial"/>
                <a:cs typeface="Arial"/>
                <a:sym typeface="Arial"/>
              </a:rPr>
              <a:t> la </a:t>
            </a:r>
            <a:r>
              <a:rPr lang="en-US" sz="2800" b="1" kern="0" dirty="0" err="1">
                <a:solidFill>
                  <a:prstClr val="black"/>
                </a:solidFill>
                <a:latin typeface="Arial"/>
                <a:ea typeface="Arial"/>
                <a:cs typeface="Arial"/>
                <a:sym typeface="Arial"/>
              </a:rPr>
              <a:t>naturaleza</a:t>
            </a:r>
            <a:r>
              <a:rPr lang="en-US" sz="2800" b="1" kern="0" dirty="0">
                <a:solidFill>
                  <a:prstClr val="black"/>
                </a:solidFill>
                <a:latin typeface="Arial"/>
                <a:ea typeface="Arial"/>
                <a:cs typeface="Arial"/>
                <a:sym typeface="Arial"/>
              </a:rPr>
              <a:t> de los dioses)</a:t>
            </a:r>
            <a:endParaRPr sz="1400" kern="0" dirty="0">
              <a:solidFill>
                <a:srgbClr val="000000"/>
              </a:solidFill>
              <a:latin typeface="Arial"/>
              <a:cs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DFDA403D-9AC1-4408-BFC7-8D51FD8968BD}"/>
              </a:ext>
            </a:extLst>
          </p:cNvPr>
          <p:cNvSpPr txBox="1"/>
          <p:nvPr/>
        </p:nvSpPr>
        <p:spPr>
          <a:xfrm>
            <a:off x="339214" y="1729048"/>
            <a:ext cx="11164528" cy="310854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0"/>
              </a:spcAft>
            </a:pPr>
            <a:r>
              <a:rPr lang="es-ES" sz="2800" dirty="0">
                <a:solidFill>
                  <a:srgbClr val="000000"/>
                </a:solidFill>
                <a:latin typeface="Minion Pro"/>
                <a:ea typeface="Calibri" panose="020F0502020204030204" pitchFamily="34" charset="0"/>
                <a:cs typeface="Minion Pro"/>
              </a:rPr>
              <a:t> </a:t>
            </a:r>
            <a:endParaRPr lang="es-ES" sz="3200" dirty="0">
              <a:solidFill>
                <a:srgbClr val="000000"/>
              </a:solidFill>
              <a:latin typeface="Minion Pro"/>
              <a:ea typeface="Calibri" panose="020F0502020204030204" pitchFamily="34" charset="0"/>
              <a:cs typeface="Minion Pro"/>
            </a:endParaRPr>
          </a:p>
          <a:p>
            <a:pPr algn="just">
              <a:spcAft>
                <a:spcPts val="0"/>
              </a:spcAft>
            </a:pPr>
            <a:r>
              <a:rPr lang="es-ES" sz="2800" dirty="0">
                <a:solidFill>
                  <a:srgbClr val="000000"/>
                </a:solidFill>
                <a:latin typeface="Minion Pro"/>
                <a:ea typeface="Calibri" panose="020F0502020204030204" pitchFamily="34" charset="0"/>
                <a:cs typeface="Minion Pro"/>
              </a:rPr>
              <a:t>…..no separar a los cubanos (…) por su manera de pensar en materias espirituales, siempre tratar de juntarlos, siempre tratar de limar las asperezas que puedan existir y las lógicas diferencias de un pensamiento que pueda haber (…) entre un católico y un protestante o una persona sin religión, no acentuar las diferencias, sino acentuar los puntos de contactos </a:t>
            </a:r>
            <a:r>
              <a:rPr lang="es-ES" sz="2800" dirty="0" smtClean="0">
                <a:solidFill>
                  <a:srgbClr val="000000"/>
                </a:solidFill>
                <a:latin typeface="Minion Pro"/>
                <a:ea typeface="Calibri" panose="020F0502020204030204" pitchFamily="34" charset="0"/>
                <a:cs typeface="Minion Pro"/>
              </a:rPr>
              <a:t>(…)”</a:t>
            </a:r>
            <a:endParaRPr lang="es-ES" sz="3200" dirty="0">
              <a:solidFill>
                <a:srgbClr val="000000"/>
              </a:solidFill>
              <a:effectLst/>
              <a:latin typeface="Minion Pro"/>
              <a:ea typeface="Calibri" panose="020F0502020204030204" pitchFamily="34" charset="0"/>
              <a:cs typeface="Minion Pro"/>
            </a:endParaRPr>
          </a:p>
        </p:txBody>
      </p:sp>
      <p:sp>
        <p:nvSpPr>
          <p:cNvPr id="4" name="CuadroTexto 3">
            <a:extLst>
              <a:ext uri="{FF2B5EF4-FFF2-40B4-BE49-F238E27FC236}">
                <a16:creationId xmlns="" xmlns:a16="http://schemas.microsoft.com/office/drawing/2014/main" id="{C227096C-4EFF-47E7-89FE-48A690335A5F}"/>
              </a:ext>
            </a:extLst>
          </p:cNvPr>
          <p:cNvSpPr txBox="1"/>
          <p:nvPr/>
        </p:nvSpPr>
        <p:spPr>
          <a:xfrm>
            <a:off x="5921478" y="5061807"/>
            <a:ext cx="5348659" cy="45512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270" algn="just">
              <a:lnSpc>
                <a:spcPct val="107000"/>
              </a:lnSpc>
              <a:spcAft>
                <a:spcPts val="800"/>
              </a:spcAft>
              <a:buClr>
                <a:srgbClr val="000000"/>
              </a:buClr>
            </a:pPr>
            <a:r>
              <a:rPr lang="es-ES" sz="2400" b="1" kern="0" dirty="0" smtClean="0">
                <a:solidFill>
                  <a:srgbClr val="000000"/>
                </a:solidFill>
                <a:latin typeface="Century" panose="02040604050505020304" pitchFamily="18" charset="0"/>
                <a:ea typeface="Gill Sans"/>
                <a:cs typeface="Arial" panose="020B0604020202020204" pitchFamily="34" charset="0"/>
                <a:sym typeface="Arial"/>
              </a:rPr>
              <a:t>Fidel Castro Ruz 1997</a:t>
            </a:r>
            <a:endParaRPr lang="es-CU" sz="2400" kern="0" dirty="0">
              <a:solidFill>
                <a:srgbClr val="000000"/>
              </a:solidFill>
              <a:latin typeface="Century" panose="02040604050505020304" pitchFamily="18" charset="0"/>
              <a:ea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2892103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4835525" y="908050"/>
            <a:ext cx="4572000" cy="523800"/>
          </a:xfrm>
          <a:prstGeom prst="rect">
            <a:avLst/>
          </a:prstGeom>
          <a:noFill/>
          <a:ln>
            <a:noFill/>
          </a:ln>
        </p:spPr>
        <p:txBody>
          <a:bodyPr spcFirstLastPara="1" wrap="square" lIns="91425" tIns="45700" rIns="91425" bIns="45700" anchor="t" anchorCtr="0">
            <a:spAutoFit/>
          </a:bodyPr>
          <a:lstStyle/>
          <a:p>
            <a:pPr>
              <a:buClr>
                <a:prstClr val="black"/>
              </a:buClr>
              <a:buSzPts val="2800"/>
            </a:pPr>
            <a:r>
              <a:rPr lang="en-US" sz="2800" b="1" kern="0" dirty="0">
                <a:solidFill>
                  <a:prstClr val="black"/>
                </a:solidFill>
                <a:latin typeface="Arial"/>
                <a:ea typeface="Arial"/>
                <a:cs typeface="Arial"/>
                <a:sym typeface="Arial"/>
              </a:rPr>
              <a:t>Carl Marx (1818-1883)</a:t>
            </a:r>
            <a:endParaRPr sz="1400" kern="0" dirty="0">
              <a:solidFill>
                <a:srgbClr val="000000"/>
              </a:solidFill>
              <a:latin typeface="Arial"/>
              <a:cs typeface="Arial"/>
              <a:sym typeface="Arial"/>
            </a:endParaRPr>
          </a:p>
        </p:txBody>
      </p:sp>
      <p:sp>
        <p:nvSpPr>
          <p:cNvPr id="114" name="Shape 114"/>
          <p:cNvSpPr txBox="1"/>
          <p:nvPr/>
        </p:nvSpPr>
        <p:spPr>
          <a:xfrm>
            <a:off x="4511675" y="2708275"/>
            <a:ext cx="5508600" cy="2678100"/>
          </a:xfrm>
          <a:prstGeom prst="rect">
            <a:avLst/>
          </a:prstGeom>
          <a:noFill/>
          <a:ln>
            <a:noFill/>
          </a:ln>
        </p:spPr>
        <p:txBody>
          <a:bodyPr spcFirstLastPara="1" wrap="square" lIns="91425" tIns="45700" rIns="91425" bIns="45700" anchor="t" anchorCtr="0">
            <a:spAutoFit/>
          </a:bodyPr>
          <a:lstStyle/>
          <a:p>
            <a:pPr algn="ctr">
              <a:buClr>
                <a:prstClr val="black"/>
              </a:buClr>
              <a:buSzPts val="2800"/>
            </a:pPr>
            <a:r>
              <a:rPr lang="en-US" sz="2800" b="1" kern="0" dirty="0">
                <a:solidFill>
                  <a:prstClr val="black"/>
                </a:solidFill>
                <a:latin typeface="Arial"/>
                <a:ea typeface="Arial"/>
                <a:cs typeface="Arial"/>
                <a:sym typeface="Arial"/>
              </a:rPr>
              <a:t>“La </a:t>
            </a:r>
            <a:r>
              <a:rPr lang="en-US" sz="2800" b="1" u="sng" kern="0" dirty="0" err="1">
                <a:solidFill>
                  <a:prstClr val="black"/>
                </a:solidFill>
                <a:latin typeface="Arial"/>
                <a:ea typeface="Arial"/>
                <a:cs typeface="Arial"/>
                <a:sym typeface="Arial"/>
              </a:rPr>
              <a:t>religión</a:t>
            </a:r>
            <a:r>
              <a:rPr lang="en-US" sz="2800" b="1" kern="0" dirty="0">
                <a:solidFill>
                  <a:prstClr val="black"/>
                </a:solidFill>
                <a:latin typeface="Arial"/>
                <a:ea typeface="Arial"/>
                <a:cs typeface="Arial"/>
                <a:sym typeface="Arial"/>
              </a:rPr>
              <a:t> es el </a:t>
            </a:r>
            <a:r>
              <a:rPr lang="en-US" sz="2800" b="1" u="sng" kern="0" dirty="0" err="1">
                <a:solidFill>
                  <a:prstClr val="black"/>
                </a:solidFill>
                <a:latin typeface="Arial"/>
                <a:ea typeface="Arial"/>
                <a:cs typeface="Arial"/>
                <a:sym typeface="Arial"/>
              </a:rPr>
              <a:t>suspiro</a:t>
            </a:r>
            <a:r>
              <a:rPr lang="en-US" sz="2800" b="1" kern="0" dirty="0">
                <a:solidFill>
                  <a:prstClr val="black"/>
                </a:solidFill>
                <a:latin typeface="Arial"/>
                <a:ea typeface="Arial"/>
                <a:cs typeface="Arial"/>
                <a:sym typeface="Arial"/>
              </a:rPr>
              <a:t> de la </a:t>
            </a:r>
            <a:r>
              <a:rPr lang="en-US" sz="2800" b="1" u="sng" kern="0" dirty="0" err="1">
                <a:solidFill>
                  <a:prstClr val="black"/>
                </a:solidFill>
                <a:latin typeface="Arial"/>
                <a:ea typeface="Arial"/>
                <a:cs typeface="Arial"/>
                <a:sym typeface="Arial"/>
              </a:rPr>
              <a:t>criatura</a:t>
            </a:r>
            <a:r>
              <a:rPr lang="en-US" sz="2800" b="1" u="sng" kern="0" dirty="0">
                <a:solidFill>
                  <a:prstClr val="black"/>
                </a:solidFill>
                <a:latin typeface="Arial"/>
                <a:ea typeface="Arial"/>
                <a:cs typeface="Arial"/>
                <a:sym typeface="Arial"/>
              </a:rPr>
              <a:t> </a:t>
            </a:r>
            <a:r>
              <a:rPr lang="en-US" sz="2800" b="1" u="sng" kern="0" dirty="0" err="1">
                <a:solidFill>
                  <a:prstClr val="black"/>
                </a:solidFill>
                <a:latin typeface="Arial"/>
                <a:ea typeface="Arial"/>
                <a:cs typeface="Arial"/>
                <a:sym typeface="Arial"/>
              </a:rPr>
              <a:t>oprimida</a:t>
            </a:r>
            <a:r>
              <a:rPr lang="en-US" sz="2800" b="1" kern="0" dirty="0">
                <a:solidFill>
                  <a:prstClr val="black"/>
                </a:solidFill>
                <a:latin typeface="Arial"/>
                <a:ea typeface="Arial"/>
                <a:cs typeface="Arial"/>
                <a:sym typeface="Arial"/>
              </a:rPr>
              <a:t>, el </a:t>
            </a:r>
            <a:r>
              <a:rPr lang="en-US" sz="2800" b="1" kern="0" dirty="0" err="1">
                <a:solidFill>
                  <a:prstClr val="black"/>
                </a:solidFill>
                <a:latin typeface="Arial"/>
                <a:ea typeface="Arial"/>
                <a:cs typeface="Arial"/>
                <a:sym typeface="Arial"/>
              </a:rPr>
              <a:t>corazón</a:t>
            </a:r>
            <a:r>
              <a:rPr lang="en-US" sz="2800" b="1" kern="0" dirty="0">
                <a:solidFill>
                  <a:prstClr val="black"/>
                </a:solidFill>
                <a:latin typeface="Arial"/>
                <a:ea typeface="Arial"/>
                <a:cs typeface="Arial"/>
                <a:sym typeface="Arial"/>
              </a:rPr>
              <a:t> de </a:t>
            </a:r>
            <a:r>
              <a:rPr lang="en-US" sz="2800" b="1" u="sng" kern="0" dirty="0">
                <a:solidFill>
                  <a:prstClr val="black"/>
                </a:solidFill>
                <a:latin typeface="Arial"/>
                <a:ea typeface="Arial"/>
                <a:cs typeface="Arial"/>
                <a:sym typeface="Arial"/>
              </a:rPr>
              <a:t>un </a:t>
            </a:r>
            <a:r>
              <a:rPr lang="en-US" sz="2800" b="1" u="sng" kern="0" dirty="0" err="1">
                <a:solidFill>
                  <a:prstClr val="black"/>
                </a:solidFill>
                <a:latin typeface="Arial"/>
                <a:ea typeface="Arial"/>
                <a:cs typeface="Arial"/>
                <a:sym typeface="Arial"/>
              </a:rPr>
              <a:t>mundo</a:t>
            </a:r>
            <a:r>
              <a:rPr lang="en-US" sz="2800" b="1" u="sng" kern="0" dirty="0">
                <a:solidFill>
                  <a:prstClr val="black"/>
                </a:solidFill>
                <a:latin typeface="Arial"/>
                <a:ea typeface="Arial"/>
                <a:cs typeface="Arial"/>
                <a:sym typeface="Arial"/>
              </a:rPr>
              <a:t> sin </a:t>
            </a:r>
            <a:r>
              <a:rPr lang="en-US" sz="2800" b="1" u="sng" kern="0" dirty="0" err="1">
                <a:solidFill>
                  <a:prstClr val="black"/>
                </a:solidFill>
                <a:latin typeface="Arial"/>
                <a:ea typeface="Arial"/>
                <a:cs typeface="Arial"/>
                <a:sym typeface="Arial"/>
              </a:rPr>
              <a:t>corazón</a:t>
            </a:r>
            <a:r>
              <a:rPr lang="en-US" sz="2800" b="1" kern="0" dirty="0">
                <a:solidFill>
                  <a:prstClr val="black"/>
                </a:solidFill>
                <a:latin typeface="Arial"/>
                <a:ea typeface="Arial"/>
                <a:cs typeface="Arial"/>
                <a:sym typeface="Arial"/>
              </a:rPr>
              <a:t>, </a:t>
            </a:r>
            <a:r>
              <a:rPr lang="en-US" sz="2800" b="1" kern="0" dirty="0" err="1">
                <a:solidFill>
                  <a:prstClr val="black"/>
                </a:solidFill>
                <a:latin typeface="Arial"/>
                <a:ea typeface="Arial"/>
                <a:cs typeface="Arial"/>
                <a:sym typeface="Arial"/>
              </a:rPr>
              <a:t>así</a:t>
            </a:r>
            <a:r>
              <a:rPr lang="en-US" sz="2800" b="1" kern="0" dirty="0">
                <a:solidFill>
                  <a:prstClr val="black"/>
                </a:solidFill>
                <a:latin typeface="Arial"/>
                <a:ea typeface="Arial"/>
                <a:cs typeface="Arial"/>
                <a:sym typeface="Arial"/>
              </a:rPr>
              <a:t> </a:t>
            </a:r>
            <a:r>
              <a:rPr lang="en-US" sz="2800" b="1" kern="0" dirty="0" err="1">
                <a:solidFill>
                  <a:prstClr val="black"/>
                </a:solidFill>
                <a:latin typeface="Arial"/>
                <a:ea typeface="Arial"/>
                <a:cs typeface="Arial"/>
                <a:sym typeface="Arial"/>
              </a:rPr>
              <a:t>como</a:t>
            </a:r>
            <a:r>
              <a:rPr lang="en-US" sz="2800" b="1" kern="0" dirty="0">
                <a:solidFill>
                  <a:prstClr val="black"/>
                </a:solidFill>
                <a:latin typeface="Arial"/>
                <a:ea typeface="Arial"/>
                <a:cs typeface="Arial"/>
                <a:sym typeface="Arial"/>
              </a:rPr>
              <a:t> el </a:t>
            </a:r>
            <a:r>
              <a:rPr lang="en-US" sz="2800" b="1" kern="0" dirty="0" err="1">
                <a:solidFill>
                  <a:prstClr val="black"/>
                </a:solidFill>
                <a:latin typeface="Arial"/>
                <a:ea typeface="Arial"/>
                <a:cs typeface="Arial"/>
                <a:sym typeface="Arial"/>
              </a:rPr>
              <a:t>espíritu</a:t>
            </a:r>
            <a:r>
              <a:rPr lang="en-US" sz="2800" b="1" kern="0" dirty="0">
                <a:solidFill>
                  <a:prstClr val="black"/>
                </a:solidFill>
                <a:latin typeface="Arial"/>
                <a:ea typeface="Arial"/>
                <a:cs typeface="Arial"/>
                <a:sym typeface="Arial"/>
              </a:rPr>
              <a:t> de una </a:t>
            </a:r>
            <a:r>
              <a:rPr lang="en-US" sz="2800" b="1" kern="0" dirty="0" err="1">
                <a:solidFill>
                  <a:prstClr val="black"/>
                </a:solidFill>
                <a:latin typeface="Arial"/>
                <a:ea typeface="Arial"/>
                <a:cs typeface="Arial"/>
                <a:sym typeface="Arial"/>
              </a:rPr>
              <a:t>situación</a:t>
            </a:r>
            <a:r>
              <a:rPr lang="en-US" sz="2800" b="1" kern="0" dirty="0">
                <a:solidFill>
                  <a:prstClr val="black"/>
                </a:solidFill>
                <a:latin typeface="Arial"/>
                <a:ea typeface="Arial"/>
                <a:cs typeface="Arial"/>
                <a:sym typeface="Arial"/>
              </a:rPr>
              <a:t> </a:t>
            </a:r>
            <a:r>
              <a:rPr lang="en-US" sz="2800" b="1" kern="0" dirty="0" err="1">
                <a:solidFill>
                  <a:prstClr val="black"/>
                </a:solidFill>
                <a:latin typeface="Arial"/>
                <a:ea typeface="Arial"/>
                <a:cs typeface="Arial"/>
                <a:sym typeface="Arial"/>
              </a:rPr>
              <a:t>carente</a:t>
            </a:r>
            <a:r>
              <a:rPr lang="en-US" sz="2800" b="1" kern="0" dirty="0">
                <a:solidFill>
                  <a:prstClr val="black"/>
                </a:solidFill>
                <a:latin typeface="Arial"/>
                <a:ea typeface="Arial"/>
                <a:cs typeface="Arial"/>
                <a:sym typeface="Arial"/>
              </a:rPr>
              <a:t> de </a:t>
            </a:r>
            <a:r>
              <a:rPr lang="en-US" sz="2800" b="1" kern="0" dirty="0" err="1">
                <a:solidFill>
                  <a:prstClr val="black"/>
                </a:solidFill>
                <a:latin typeface="Arial"/>
                <a:ea typeface="Arial"/>
                <a:cs typeface="Arial"/>
                <a:sym typeface="Arial"/>
              </a:rPr>
              <a:t>espíritu</a:t>
            </a:r>
            <a:r>
              <a:rPr lang="en-US" sz="2800" b="1" kern="0" dirty="0">
                <a:solidFill>
                  <a:prstClr val="black"/>
                </a:solidFill>
                <a:latin typeface="Arial"/>
                <a:ea typeface="Arial"/>
                <a:cs typeface="Arial"/>
                <a:sym typeface="Arial"/>
              </a:rPr>
              <a:t>. Es el </a:t>
            </a:r>
            <a:r>
              <a:rPr lang="en-US" sz="2800" b="1" u="sng" kern="0" dirty="0" err="1">
                <a:solidFill>
                  <a:prstClr val="black"/>
                </a:solidFill>
                <a:latin typeface="Arial"/>
                <a:ea typeface="Arial"/>
                <a:cs typeface="Arial"/>
                <a:sym typeface="Arial"/>
              </a:rPr>
              <a:t>opio</a:t>
            </a:r>
            <a:r>
              <a:rPr lang="en-US" sz="2800" b="1" u="sng" kern="0" dirty="0">
                <a:solidFill>
                  <a:prstClr val="black"/>
                </a:solidFill>
                <a:latin typeface="Arial"/>
                <a:ea typeface="Arial"/>
                <a:cs typeface="Arial"/>
                <a:sym typeface="Arial"/>
              </a:rPr>
              <a:t> del pueblo</a:t>
            </a:r>
            <a:r>
              <a:rPr lang="en-US" sz="2800" b="1" kern="0" dirty="0">
                <a:solidFill>
                  <a:prstClr val="black"/>
                </a:solidFill>
                <a:latin typeface="Arial"/>
                <a:ea typeface="Arial"/>
                <a:cs typeface="Arial"/>
                <a:sym typeface="Arial"/>
              </a:rPr>
              <a:t>”</a:t>
            </a:r>
            <a:endParaRPr sz="1400" kern="0" dirty="0">
              <a:solidFill>
                <a:srgbClr val="000000"/>
              </a:solidFill>
              <a:latin typeface="Arial"/>
              <a:cs typeface="Arial"/>
              <a:sym typeface="Arial"/>
            </a:endParaRPr>
          </a:p>
        </p:txBody>
      </p:sp>
      <p:pic>
        <p:nvPicPr>
          <p:cNvPr id="115" name="Shape 115"/>
          <p:cNvPicPr preferRelativeResize="0"/>
          <p:nvPr/>
        </p:nvPicPr>
        <p:blipFill rotWithShape="1">
          <a:blip r:embed="rId3">
            <a:alphaModFix/>
          </a:blip>
          <a:srcRect t="13043"/>
          <a:stretch/>
        </p:blipFill>
        <p:spPr>
          <a:xfrm>
            <a:off x="1703387" y="412955"/>
            <a:ext cx="2829284" cy="5737122"/>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5375275" y="260350"/>
            <a:ext cx="4572000" cy="523800"/>
          </a:xfrm>
          <a:prstGeom prst="rect">
            <a:avLst/>
          </a:prstGeom>
          <a:noFill/>
          <a:ln>
            <a:noFill/>
          </a:ln>
        </p:spPr>
        <p:txBody>
          <a:bodyPr spcFirstLastPara="1" wrap="square" lIns="91425" tIns="45700" rIns="91425" bIns="45700" anchor="t" anchorCtr="0">
            <a:spAutoFit/>
          </a:bodyPr>
          <a:lstStyle/>
          <a:p>
            <a:pPr>
              <a:buClr>
                <a:prstClr val="black"/>
              </a:buClr>
              <a:buSzPts val="2800"/>
            </a:pPr>
            <a:r>
              <a:rPr lang="en-US" sz="2800" b="1" kern="0">
                <a:solidFill>
                  <a:prstClr val="black"/>
                </a:solidFill>
                <a:latin typeface="Arial"/>
                <a:ea typeface="Arial"/>
                <a:cs typeface="Arial"/>
                <a:sym typeface="Arial"/>
              </a:rPr>
              <a:t>Lenin(1870-1924)</a:t>
            </a:r>
            <a:endParaRPr sz="1400" kern="0">
              <a:solidFill>
                <a:srgbClr val="000000"/>
              </a:solidFill>
              <a:latin typeface="Arial"/>
              <a:cs typeface="Arial"/>
              <a:sym typeface="Arial"/>
            </a:endParaRPr>
          </a:p>
        </p:txBody>
      </p:sp>
      <p:sp>
        <p:nvSpPr>
          <p:cNvPr id="121" name="Shape 121"/>
          <p:cNvSpPr txBox="1"/>
          <p:nvPr/>
        </p:nvSpPr>
        <p:spPr>
          <a:xfrm>
            <a:off x="4656137" y="1052512"/>
            <a:ext cx="5760900" cy="4894200"/>
          </a:xfrm>
          <a:prstGeom prst="rect">
            <a:avLst/>
          </a:prstGeom>
          <a:noFill/>
          <a:ln>
            <a:noFill/>
          </a:ln>
        </p:spPr>
        <p:txBody>
          <a:bodyPr spcFirstLastPara="1" wrap="square" lIns="91425" tIns="45700" rIns="91425" bIns="45700" anchor="t" anchorCtr="0">
            <a:spAutoFit/>
          </a:bodyPr>
          <a:lstStyle/>
          <a:p>
            <a:pPr algn="ctr">
              <a:buClr>
                <a:prstClr val="black"/>
              </a:buClr>
              <a:buSzPts val="2400"/>
            </a:pPr>
            <a:r>
              <a:rPr lang="en-US" sz="2400" b="1" kern="0">
                <a:solidFill>
                  <a:prstClr val="black"/>
                </a:solidFill>
                <a:latin typeface="Arial"/>
                <a:ea typeface="Arial"/>
                <a:cs typeface="Arial"/>
                <a:sym typeface="Arial"/>
              </a:rPr>
              <a:t>“Toda persona debe tener plena </a:t>
            </a:r>
            <a:r>
              <a:rPr lang="en-US" sz="2400" b="1" u="sng" kern="0">
                <a:solidFill>
                  <a:prstClr val="black"/>
                </a:solidFill>
                <a:latin typeface="Arial"/>
                <a:ea typeface="Arial"/>
                <a:cs typeface="Arial"/>
                <a:sym typeface="Arial"/>
              </a:rPr>
              <a:t>libertad de profesar </a:t>
            </a:r>
            <a:r>
              <a:rPr lang="en-US" sz="2400" b="1" kern="0">
                <a:solidFill>
                  <a:prstClr val="black"/>
                </a:solidFill>
                <a:latin typeface="Arial"/>
                <a:ea typeface="Arial"/>
                <a:cs typeface="Arial"/>
                <a:sym typeface="Arial"/>
              </a:rPr>
              <a:t>la religión que prefiera o de no reconocer ninguna, es decir, de ser ateo, como lo es habitualmente todo socialista. </a:t>
            </a:r>
            <a:r>
              <a:rPr lang="en-US" sz="2400" b="1" u="sng" kern="0">
                <a:solidFill>
                  <a:prstClr val="black"/>
                </a:solidFill>
                <a:latin typeface="Arial"/>
                <a:ea typeface="Arial"/>
                <a:cs typeface="Arial"/>
                <a:sym typeface="Arial"/>
              </a:rPr>
              <a:t>Es intolerable</a:t>
            </a:r>
            <a:r>
              <a:rPr lang="en-US" sz="2400" b="1" kern="0">
                <a:solidFill>
                  <a:prstClr val="black"/>
                </a:solidFill>
                <a:latin typeface="Arial"/>
                <a:ea typeface="Arial"/>
                <a:cs typeface="Arial"/>
                <a:sym typeface="Arial"/>
              </a:rPr>
              <a:t> en absoluto </a:t>
            </a:r>
            <a:r>
              <a:rPr lang="en-US" sz="2400" b="1" u="sng" kern="0">
                <a:solidFill>
                  <a:prstClr val="black"/>
                </a:solidFill>
                <a:latin typeface="Arial"/>
                <a:ea typeface="Arial"/>
                <a:cs typeface="Arial"/>
                <a:sym typeface="Arial"/>
              </a:rPr>
              <a:t>cualquier diferencia de derechos</a:t>
            </a:r>
            <a:r>
              <a:rPr lang="en-US" sz="2400" b="1" kern="0">
                <a:solidFill>
                  <a:prstClr val="black"/>
                </a:solidFill>
                <a:latin typeface="Arial"/>
                <a:ea typeface="Arial"/>
                <a:cs typeface="Arial"/>
                <a:sym typeface="Arial"/>
              </a:rPr>
              <a:t> entre los ciudadanos </a:t>
            </a:r>
            <a:r>
              <a:rPr lang="en-US" sz="2400" b="1" u="sng" kern="0">
                <a:solidFill>
                  <a:prstClr val="black"/>
                </a:solidFill>
                <a:latin typeface="Arial"/>
                <a:ea typeface="Arial"/>
                <a:cs typeface="Arial"/>
                <a:sym typeface="Arial"/>
              </a:rPr>
              <a:t>en dependencia </a:t>
            </a:r>
            <a:r>
              <a:rPr lang="en-US" sz="2400" b="1" kern="0">
                <a:solidFill>
                  <a:prstClr val="black"/>
                </a:solidFill>
                <a:latin typeface="Arial"/>
                <a:ea typeface="Arial"/>
                <a:cs typeface="Arial"/>
                <a:sym typeface="Arial"/>
              </a:rPr>
              <a:t>de sus </a:t>
            </a:r>
            <a:r>
              <a:rPr lang="en-US" sz="2400" b="1" u="sng" kern="0">
                <a:solidFill>
                  <a:prstClr val="black"/>
                </a:solidFill>
                <a:latin typeface="Arial"/>
                <a:ea typeface="Arial"/>
                <a:cs typeface="Arial"/>
                <a:sym typeface="Arial"/>
              </a:rPr>
              <a:t>creencias religiosas</a:t>
            </a:r>
            <a:r>
              <a:rPr lang="en-US" sz="2400" b="1" kern="0">
                <a:solidFill>
                  <a:prstClr val="black"/>
                </a:solidFill>
                <a:latin typeface="Arial"/>
                <a:ea typeface="Arial"/>
                <a:cs typeface="Arial"/>
                <a:sym typeface="Arial"/>
              </a:rPr>
              <a:t>. En los documentos oficiales debe ser suprimida por completo incluso la menor alusión a una u otra religión de los ciudadanos”</a:t>
            </a:r>
            <a:endParaRPr sz="1400" kern="0">
              <a:solidFill>
                <a:srgbClr val="000000"/>
              </a:solidFill>
              <a:latin typeface="Arial"/>
              <a:cs typeface="Arial"/>
              <a:sym typeface="Arial"/>
            </a:endParaRPr>
          </a:p>
        </p:txBody>
      </p:sp>
      <p:pic>
        <p:nvPicPr>
          <p:cNvPr id="122" name="Shape 122"/>
          <p:cNvPicPr preferRelativeResize="0"/>
          <p:nvPr/>
        </p:nvPicPr>
        <p:blipFill rotWithShape="1">
          <a:blip r:embed="rId3">
            <a:alphaModFix/>
          </a:blip>
          <a:srcRect t="18180"/>
          <a:stretch/>
        </p:blipFill>
        <p:spPr>
          <a:xfrm>
            <a:off x="1558926" y="1038226"/>
            <a:ext cx="3180223" cy="4359685"/>
          </a:xfrm>
          <a:prstGeom prst="roundRect">
            <a:avLst>
              <a:gd name="adj" fmla="val 8594"/>
            </a:avLst>
          </a:prstGeom>
          <a:solidFill>
            <a:srgbClr val="FFFFFF">
              <a:shade val="85000"/>
            </a:srgbClr>
          </a:solidFill>
          <a:ln>
            <a:noFill/>
          </a:ln>
          <a:effectLst>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5087937" y="836612"/>
            <a:ext cx="4572000" cy="462000"/>
          </a:xfrm>
          <a:prstGeom prst="rect">
            <a:avLst/>
          </a:prstGeom>
          <a:noFill/>
          <a:ln>
            <a:noFill/>
          </a:ln>
        </p:spPr>
        <p:txBody>
          <a:bodyPr spcFirstLastPara="1" wrap="square" lIns="91425" tIns="45700" rIns="91425" bIns="45700" anchor="t" anchorCtr="0">
            <a:spAutoFit/>
          </a:bodyPr>
          <a:lstStyle/>
          <a:p>
            <a:pPr>
              <a:buClr>
                <a:prstClr val="black"/>
              </a:buClr>
              <a:buSzPts val="2400"/>
            </a:pPr>
            <a:r>
              <a:rPr lang="en-US" sz="2400" b="1" kern="0">
                <a:solidFill>
                  <a:prstClr val="black"/>
                </a:solidFill>
                <a:latin typeface="Arial"/>
                <a:ea typeface="Arial"/>
                <a:cs typeface="Arial"/>
                <a:sym typeface="Arial"/>
              </a:rPr>
              <a:t>Emile Durkheim (1858-1917)</a:t>
            </a:r>
            <a:endParaRPr sz="1400" kern="0">
              <a:solidFill>
                <a:srgbClr val="000000"/>
              </a:solidFill>
              <a:latin typeface="Arial"/>
              <a:cs typeface="Arial"/>
              <a:sym typeface="Arial"/>
            </a:endParaRPr>
          </a:p>
        </p:txBody>
      </p:sp>
      <p:sp>
        <p:nvSpPr>
          <p:cNvPr id="129" name="Shape 129"/>
          <p:cNvSpPr txBox="1"/>
          <p:nvPr/>
        </p:nvSpPr>
        <p:spPr>
          <a:xfrm>
            <a:off x="4994275" y="1989137"/>
            <a:ext cx="4572000" cy="3108300"/>
          </a:xfrm>
          <a:prstGeom prst="rect">
            <a:avLst/>
          </a:prstGeom>
          <a:noFill/>
          <a:ln>
            <a:noFill/>
          </a:ln>
        </p:spPr>
        <p:txBody>
          <a:bodyPr spcFirstLastPara="1" wrap="square" lIns="91425" tIns="45700" rIns="91425" bIns="45700" anchor="t" anchorCtr="0">
            <a:spAutoFit/>
          </a:bodyPr>
          <a:lstStyle/>
          <a:p>
            <a:pPr algn="ctr">
              <a:buClr>
                <a:prstClr val="black"/>
              </a:buClr>
              <a:buSzPts val="2800"/>
            </a:pPr>
            <a:r>
              <a:rPr lang="en-US" sz="2800" b="1" kern="0">
                <a:solidFill>
                  <a:prstClr val="black"/>
                </a:solidFill>
                <a:latin typeface="Arial"/>
                <a:ea typeface="Arial"/>
                <a:cs typeface="Arial"/>
                <a:sym typeface="Arial"/>
              </a:rPr>
              <a:t>“La </a:t>
            </a:r>
            <a:r>
              <a:rPr lang="en-US" sz="2800" b="1" u="sng" kern="0">
                <a:solidFill>
                  <a:prstClr val="black"/>
                </a:solidFill>
                <a:latin typeface="Arial"/>
                <a:ea typeface="Arial"/>
                <a:cs typeface="Arial"/>
                <a:sym typeface="Arial"/>
              </a:rPr>
              <a:t>religión</a:t>
            </a:r>
            <a:r>
              <a:rPr lang="en-US" sz="2800" b="1" kern="0">
                <a:solidFill>
                  <a:prstClr val="black"/>
                </a:solidFill>
                <a:latin typeface="Arial"/>
                <a:ea typeface="Arial"/>
                <a:cs typeface="Arial"/>
                <a:sym typeface="Arial"/>
              </a:rPr>
              <a:t> es un </a:t>
            </a:r>
            <a:r>
              <a:rPr lang="en-US" sz="2800" b="1" u="sng" kern="0">
                <a:solidFill>
                  <a:prstClr val="black"/>
                </a:solidFill>
                <a:latin typeface="Arial"/>
                <a:ea typeface="Arial"/>
                <a:cs typeface="Arial"/>
                <a:sym typeface="Arial"/>
              </a:rPr>
              <a:t>sistema  de creencias </a:t>
            </a:r>
            <a:r>
              <a:rPr lang="en-US" sz="2800" b="1" kern="0">
                <a:solidFill>
                  <a:prstClr val="black"/>
                </a:solidFill>
                <a:latin typeface="Arial"/>
                <a:ea typeface="Arial"/>
                <a:cs typeface="Arial"/>
                <a:sym typeface="Arial"/>
              </a:rPr>
              <a:t>y </a:t>
            </a:r>
            <a:r>
              <a:rPr lang="en-US" sz="2800" b="1" u="sng" kern="0">
                <a:solidFill>
                  <a:prstClr val="black"/>
                </a:solidFill>
                <a:latin typeface="Arial"/>
                <a:ea typeface="Arial"/>
                <a:cs typeface="Arial"/>
                <a:sym typeface="Arial"/>
              </a:rPr>
              <a:t>prácticas relativas </a:t>
            </a:r>
            <a:r>
              <a:rPr lang="en-US" sz="2800" b="1" kern="0">
                <a:solidFill>
                  <a:prstClr val="black"/>
                </a:solidFill>
                <a:latin typeface="Arial"/>
                <a:ea typeface="Arial"/>
                <a:cs typeface="Arial"/>
                <a:sym typeface="Arial"/>
              </a:rPr>
              <a:t>que </a:t>
            </a:r>
            <a:r>
              <a:rPr lang="en-US" sz="2800" b="1" u="sng" kern="0">
                <a:solidFill>
                  <a:prstClr val="black"/>
                </a:solidFill>
                <a:latin typeface="Arial"/>
                <a:ea typeface="Arial"/>
                <a:cs typeface="Arial"/>
                <a:sym typeface="Arial"/>
              </a:rPr>
              <a:t>unen</a:t>
            </a:r>
            <a:r>
              <a:rPr lang="en-US" sz="2800" b="1" kern="0">
                <a:solidFill>
                  <a:prstClr val="black"/>
                </a:solidFill>
                <a:latin typeface="Arial"/>
                <a:ea typeface="Arial"/>
                <a:cs typeface="Arial"/>
                <a:sym typeface="Arial"/>
              </a:rPr>
              <a:t> en una misma </a:t>
            </a:r>
            <a:r>
              <a:rPr lang="en-US" sz="2800" b="1" u="sng" kern="0">
                <a:solidFill>
                  <a:prstClr val="black"/>
                </a:solidFill>
                <a:latin typeface="Arial"/>
                <a:ea typeface="Arial"/>
                <a:cs typeface="Arial"/>
                <a:sym typeface="Arial"/>
              </a:rPr>
              <a:t>comunidad moral </a:t>
            </a:r>
            <a:r>
              <a:rPr lang="en-US" sz="2800" b="1" kern="0">
                <a:solidFill>
                  <a:prstClr val="black"/>
                </a:solidFill>
                <a:latin typeface="Arial"/>
                <a:ea typeface="Arial"/>
                <a:cs typeface="Arial"/>
                <a:sym typeface="Arial"/>
              </a:rPr>
              <a:t>llamada </a:t>
            </a:r>
            <a:r>
              <a:rPr lang="en-US" sz="2800" b="1" u="sng" kern="0">
                <a:solidFill>
                  <a:prstClr val="black"/>
                </a:solidFill>
                <a:latin typeface="Arial"/>
                <a:ea typeface="Arial"/>
                <a:cs typeface="Arial"/>
                <a:sym typeface="Arial"/>
              </a:rPr>
              <a:t>Iglesia</a:t>
            </a:r>
            <a:r>
              <a:rPr lang="en-US" sz="2800" b="1" kern="0">
                <a:solidFill>
                  <a:prstClr val="black"/>
                </a:solidFill>
                <a:latin typeface="Arial"/>
                <a:ea typeface="Arial"/>
                <a:cs typeface="Arial"/>
                <a:sym typeface="Arial"/>
              </a:rPr>
              <a:t>, a todos aquellos que la profesan.</a:t>
            </a:r>
            <a:endParaRPr sz="1400" kern="0">
              <a:solidFill>
                <a:srgbClr val="000000"/>
              </a:solidFill>
              <a:latin typeface="Arial"/>
              <a:cs typeface="Arial"/>
              <a:sym typeface="Arial"/>
            </a:endParaRPr>
          </a:p>
        </p:txBody>
      </p:sp>
      <p:pic>
        <p:nvPicPr>
          <p:cNvPr id="130" name="Shape 130"/>
          <p:cNvPicPr preferRelativeResize="0"/>
          <p:nvPr/>
        </p:nvPicPr>
        <p:blipFill rotWithShape="1">
          <a:blip r:embed="rId3">
            <a:alphaModFix/>
          </a:blip>
          <a:srcRect t="15945"/>
          <a:stretch/>
        </p:blipFill>
        <p:spPr>
          <a:xfrm>
            <a:off x="1631951" y="836612"/>
            <a:ext cx="3024187" cy="44640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902075" y="5511800"/>
            <a:ext cx="2779800" cy="8796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36" name="Shape 136"/>
          <p:cNvSpPr/>
          <p:nvPr/>
        </p:nvSpPr>
        <p:spPr>
          <a:xfrm>
            <a:off x="3816350" y="3321050"/>
            <a:ext cx="2833800" cy="9066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37" name="Shape 137"/>
          <p:cNvSpPr/>
          <p:nvPr/>
        </p:nvSpPr>
        <p:spPr>
          <a:xfrm>
            <a:off x="7867650" y="2312987"/>
            <a:ext cx="2613000" cy="8349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38" name="Shape 138"/>
          <p:cNvSpPr/>
          <p:nvPr/>
        </p:nvSpPr>
        <p:spPr>
          <a:xfrm>
            <a:off x="3432175" y="692150"/>
            <a:ext cx="3264000" cy="7206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pic>
        <p:nvPicPr>
          <p:cNvPr id="139" name="Shape 139" descr="File:ReligijneSymbole.svg"/>
          <p:cNvPicPr preferRelativeResize="0"/>
          <p:nvPr/>
        </p:nvPicPr>
        <p:blipFill rotWithShape="1">
          <a:blip r:embed="rId3">
            <a:alphaModFix/>
          </a:blip>
          <a:srcRect r="74684" b="73769"/>
          <a:stretch/>
        </p:blipFill>
        <p:spPr>
          <a:xfrm>
            <a:off x="1700212" y="152401"/>
            <a:ext cx="1947862" cy="19859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0" name="Shape 140"/>
          <p:cNvPicPr preferRelativeResize="0"/>
          <p:nvPr/>
        </p:nvPicPr>
        <p:blipFill rotWithShape="1">
          <a:blip r:embed="rId4">
            <a:alphaModFix/>
          </a:blip>
          <a:srcRect l="20878" r="51268"/>
          <a:stretch/>
        </p:blipFill>
        <p:spPr>
          <a:xfrm>
            <a:off x="7862888" y="403226"/>
            <a:ext cx="2355851" cy="19081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1" name="Shape 141"/>
          <p:cNvPicPr preferRelativeResize="0"/>
          <p:nvPr/>
        </p:nvPicPr>
        <p:blipFill rotWithShape="1">
          <a:blip r:embed="rId4">
            <a:alphaModFix/>
          </a:blip>
          <a:srcRect l="46905" r="24695"/>
          <a:stretch/>
        </p:blipFill>
        <p:spPr>
          <a:xfrm>
            <a:off x="1700212" y="2636838"/>
            <a:ext cx="2163762" cy="22320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2" name="Shape 142"/>
          <p:cNvPicPr preferRelativeResize="0"/>
          <p:nvPr/>
        </p:nvPicPr>
        <p:blipFill rotWithShape="1">
          <a:blip r:embed="rId4">
            <a:alphaModFix/>
          </a:blip>
          <a:srcRect l="72158"/>
          <a:stretch/>
        </p:blipFill>
        <p:spPr>
          <a:xfrm>
            <a:off x="6553200" y="4868863"/>
            <a:ext cx="2638426" cy="19780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3" name="Shape 143"/>
          <p:cNvSpPr txBox="1"/>
          <p:nvPr/>
        </p:nvSpPr>
        <p:spPr>
          <a:xfrm>
            <a:off x="4010025" y="5538787"/>
            <a:ext cx="4572000" cy="708000"/>
          </a:xfrm>
          <a:prstGeom prst="rect">
            <a:avLst/>
          </a:prstGeom>
          <a:noFill/>
          <a:ln>
            <a:noFill/>
          </a:ln>
        </p:spPr>
        <p:txBody>
          <a:bodyPr spcFirstLastPara="1" wrap="square" lIns="91425" tIns="45700" rIns="91425" bIns="45700" anchor="t" anchorCtr="0">
            <a:spAutoFit/>
          </a:bodyPr>
          <a:lstStyle/>
          <a:p>
            <a:pPr>
              <a:buClr>
                <a:prstClr val="white"/>
              </a:buClr>
              <a:buSzPts val="4000"/>
            </a:pPr>
            <a:r>
              <a:rPr lang="en-US" sz="4000" b="1" kern="0" dirty="0" err="1">
                <a:solidFill>
                  <a:prstClr val="white"/>
                </a:solidFill>
                <a:latin typeface="Arial"/>
                <a:ea typeface="Arial"/>
                <a:cs typeface="Arial"/>
                <a:sym typeface="Arial"/>
              </a:rPr>
              <a:t>Bahaísmo</a:t>
            </a:r>
            <a:endParaRPr sz="1400" kern="0" dirty="0">
              <a:solidFill>
                <a:srgbClr val="000000"/>
              </a:solidFill>
              <a:latin typeface="Arial"/>
              <a:cs typeface="Arial"/>
              <a:sym typeface="Arial"/>
            </a:endParaRPr>
          </a:p>
        </p:txBody>
      </p:sp>
      <p:sp>
        <p:nvSpPr>
          <p:cNvPr id="144" name="Shape 144"/>
          <p:cNvSpPr txBox="1"/>
          <p:nvPr/>
        </p:nvSpPr>
        <p:spPr>
          <a:xfrm>
            <a:off x="3529779" y="715962"/>
            <a:ext cx="3849330" cy="70784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a:buClr>
                <a:prstClr val="white"/>
              </a:buClr>
              <a:buSzPts val="4000"/>
            </a:pPr>
            <a:r>
              <a:rPr lang="en-US" sz="4000" b="1" kern="0" dirty="0" err="1">
                <a:solidFill>
                  <a:prstClr val="white"/>
                </a:solidFill>
                <a:latin typeface="Arial"/>
                <a:ea typeface="Arial"/>
                <a:cs typeface="Arial"/>
                <a:sym typeface="Arial"/>
              </a:rPr>
              <a:t>Cristianismo</a:t>
            </a:r>
            <a:endParaRPr sz="1400" kern="0" dirty="0">
              <a:solidFill>
                <a:srgbClr val="000000"/>
              </a:solidFill>
              <a:latin typeface="Arial"/>
              <a:cs typeface="Arial"/>
              <a:sym typeface="Arial"/>
            </a:endParaRPr>
          </a:p>
        </p:txBody>
      </p:sp>
      <p:sp>
        <p:nvSpPr>
          <p:cNvPr id="145" name="Shape 145"/>
          <p:cNvSpPr txBox="1"/>
          <p:nvPr/>
        </p:nvSpPr>
        <p:spPr>
          <a:xfrm>
            <a:off x="7845425" y="2311400"/>
            <a:ext cx="2784600" cy="708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a:buClr>
                <a:prstClr val="black"/>
              </a:buClr>
              <a:buSzPts val="1800"/>
            </a:pPr>
            <a:r>
              <a:rPr lang="en-US" kern="0" dirty="0">
                <a:solidFill>
                  <a:prstClr val="black"/>
                </a:solidFill>
                <a:latin typeface="Arial"/>
                <a:ea typeface="Arial"/>
                <a:cs typeface="Arial"/>
                <a:sym typeface="Arial"/>
              </a:rPr>
              <a:t> </a:t>
            </a:r>
            <a:r>
              <a:rPr lang="en-US" sz="4000" b="1" kern="0" dirty="0" err="1">
                <a:solidFill>
                  <a:prstClr val="white"/>
                </a:solidFill>
                <a:latin typeface="Arial"/>
                <a:ea typeface="Arial"/>
                <a:cs typeface="Arial"/>
                <a:sym typeface="Arial"/>
              </a:rPr>
              <a:t>Judaísmo</a:t>
            </a:r>
            <a:r>
              <a:rPr lang="en-US" sz="4000" b="1" kern="0" dirty="0">
                <a:solidFill>
                  <a:prstClr val="black"/>
                </a:solidFill>
                <a:latin typeface="Arial"/>
                <a:ea typeface="Arial"/>
                <a:cs typeface="Arial"/>
                <a:sym typeface="Arial"/>
              </a:rPr>
              <a:t> </a:t>
            </a:r>
            <a:endParaRPr sz="1400" kern="0" dirty="0">
              <a:solidFill>
                <a:srgbClr val="000000"/>
              </a:solidFill>
              <a:latin typeface="Arial"/>
              <a:cs typeface="Arial"/>
              <a:sym typeface="Arial"/>
            </a:endParaRPr>
          </a:p>
        </p:txBody>
      </p:sp>
      <p:sp>
        <p:nvSpPr>
          <p:cNvPr id="146" name="Shape 146"/>
          <p:cNvSpPr txBox="1"/>
          <p:nvPr/>
        </p:nvSpPr>
        <p:spPr>
          <a:xfrm>
            <a:off x="3863975" y="3346498"/>
            <a:ext cx="2832000" cy="708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a:buClr>
                <a:prstClr val="white"/>
              </a:buClr>
              <a:buSzPts val="4000"/>
            </a:pPr>
            <a:r>
              <a:rPr lang="en-US" sz="4000" b="1" kern="0" dirty="0" err="1">
                <a:solidFill>
                  <a:prstClr val="white"/>
                </a:solidFill>
                <a:latin typeface="Arial"/>
                <a:ea typeface="Arial"/>
                <a:cs typeface="Arial"/>
                <a:sym typeface="Arial"/>
              </a:rPr>
              <a:t>Hinduismo</a:t>
            </a:r>
            <a:endParaRPr sz="1400" kern="0" dirty="0">
              <a:solidFill>
                <a:srgbClr val="000000"/>
              </a:solidFill>
              <a:latin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7608887" y="5926137"/>
            <a:ext cx="2949600" cy="7431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52" name="Shape 152"/>
          <p:cNvSpPr/>
          <p:nvPr/>
        </p:nvSpPr>
        <p:spPr>
          <a:xfrm>
            <a:off x="3309937" y="4295775"/>
            <a:ext cx="2425800" cy="7890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53" name="Shape 153"/>
          <p:cNvSpPr/>
          <p:nvPr/>
        </p:nvSpPr>
        <p:spPr>
          <a:xfrm>
            <a:off x="5951537" y="2133600"/>
            <a:ext cx="4032300" cy="7905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sp>
        <p:nvSpPr>
          <p:cNvPr id="154" name="Shape 154"/>
          <p:cNvSpPr/>
          <p:nvPr/>
        </p:nvSpPr>
        <p:spPr>
          <a:xfrm>
            <a:off x="1770062" y="2216150"/>
            <a:ext cx="1917600" cy="708000"/>
          </a:xfrm>
          <a:prstGeom prst="roundRect">
            <a:avLst>
              <a:gd name="adj" fmla="val 16667"/>
            </a:avLst>
          </a:prstGeom>
          <a:solidFill>
            <a:srgbClr val="0070C0"/>
          </a:solidFill>
          <a:ln w="12700"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a:buClr>
                <a:srgbClr val="000000"/>
              </a:buClr>
            </a:pPr>
            <a:endParaRPr kern="0">
              <a:solidFill>
                <a:prstClr val="black"/>
              </a:solidFill>
              <a:latin typeface="Arial"/>
              <a:ea typeface="Arial"/>
              <a:cs typeface="Arial"/>
              <a:sym typeface="Arial"/>
            </a:endParaRPr>
          </a:p>
        </p:txBody>
      </p:sp>
      <p:pic>
        <p:nvPicPr>
          <p:cNvPr id="155" name="Shape 155"/>
          <p:cNvPicPr preferRelativeResize="0"/>
          <p:nvPr/>
        </p:nvPicPr>
        <p:blipFill rotWithShape="1">
          <a:blip r:embed="rId3">
            <a:alphaModFix/>
          </a:blip>
          <a:srcRect t="23753" r="75947" b="51640"/>
          <a:stretch/>
        </p:blipFill>
        <p:spPr>
          <a:xfrm>
            <a:off x="1636713" y="12700"/>
            <a:ext cx="2114549" cy="21209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6" name="Shape 156"/>
          <p:cNvPicPr preferRelativeResize="0"/>
          <p:nvPr/>
        </p:nvPicPr>
        <p:blipFill rotWithShape="1">
          <a:blip r:embed="rId4">
            <a:alphaModFix/>
          </a:blip>
          <a:srcRect l="22761" r="50681"/>
          <a:stretch/>
        </p:blipFill>
        <p:spPr>
          <a:xfrm>
            <a:off x="6240463" y="134937"/>
            <a:ext cx="2447925" cy="199866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7" name="Shape 157"/>
          <p:cNvPicPr preferRelativeResize="0"/>
          <p:nvPr/>
        </p:nvPicPr>
        <p:blipFill rotWithShape="1">
          <a:blip r:embed="rId4">
            <a:alphaModFix/>
          </a:blip>
          <a:srcRect l="48055" r="26652"/>
          <a:stretch/>
        </p:blipFill>
        <p:spPr>
          <a:xfrm>
            <a:off x="1706563" y="4640263"/>
            <a:ext cx="2044701" cy="19446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8" name="Shape 158"/>
          <p:cNvPicPr preferRelativeResize="0"/>
          <p:nvPr/>
        </p:nvPicPr>
        <p:blipFill rotWithShape="1">
          <a:blip r:embed="rId4">
            <a:alphaModFix/>
          </a:blip>
          <a:srcRect l="73344"/>
          <a:stretch/>
        </p:blipFill>
        <p:spPr>
          <a:xfrm>
            <a:off x="7824788" y="3781425"/>
            <a:ext cx="2071687" cy="189706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9" name="Shape 159"/>
          <p:cNvSpPr txBox="1"/>
          <p:nvPr/>
        </p:nvSpPr>
        <p:spPr>
          <a:xfrm>
            <a:off x="7751762" y="5961062"/>
            <a:ext cx="2663700" cy="708000"/>
          </a:xfrm>
          <a:prstGeom prst="rect">
            <a:avLst/>
          </a:prstGeom>
          <a:noFill/>
          <a:ln>
            <a:noFill/>
          </a:ln>
        </p:spPr>
        <p:txBody>
          <a:bodyPr spcFirstLastPara="1" wrap="square" lIns="91425" tIns="45700" rIns="91425" bIns="45700" anchor="t" anchorCtr="0">
            <a:spAutoFit/>
          </a:bodyPr>
          <a:lstStyle/>
          <a:p>
            <a:pPr>
              <a:buClr>
                <a:prstClr val="white"/>
              </a:buClr>
              <a:buSzPts val="4000"/>
            </a:pPr>
            <a:r>
              <a:rPr lang="en-US" sz="4000" b="1" kern="0" dirty="0" err="1">
                <a:solidFill>
                  <a:prstClr val="white"/>
                </a:solidFill>
                <a:latin typeface="Arial"/>
                <a:ea typeface="Arial"/>
                <a:cs typeface="Arial"/>
                <a:sym typeface="Arial"/>
              </a:rPr>
              <a:t>Sintoísmo</a:t>
            </a:r>
            <a:endParaRPr sz="1400" kern="0" dirty="0">
              <a:solidFill>
                <a:srgbClr val="000000"/>
              </a:solidFill>
              <a:latin typeface="Arial"/>
              <a:cs typeface="Arial"/>
              <a:sym typeface="Arial"/>
            </a:endParaRPr>
          </a:p>
        </p:txBody>
      </p:sp>
      <p:sp>
        <p:nvSpPr>
          <p:cNvPr id="160" name="Shape 160"/>
          <p:cNvSpPr txBox="1"/>
          <p:nvPr/>
        </p:nvSpPr>
        <p:spPr>
          <a:xfrm>
            <a:off x="1944687" y="2216150"/>
            <a:ext cx="1498500" cy="708000"/>
          </a:xfrm>
          <a:prstGeom prst="rect">
            <a:avLst/>
          </a:prstGeom>
          <a:noFill/>
          <a:ln>
            <a:noFill/>
          </a:ln>
        </p:spPr>
        <p:txBody>
          <a:bodyPr spcFirstLastPara="1" wrap="square" lIns="91425" tIns="45700" rIns="91425" bIns="45700" anchor="t" anchorCtr="0">
            <a:spAutoFit/>
          </a:bodyPr>
          <a:lstStyle/>
          <a:p>
            <a:pPr>
              <a:buClr>
                <a:prstClr val="white"/>
              </a:buClr>
              <a:buSzPts val="4000"/>
            </a:pPr>
            <a:r>
              <a:rPr lang="en-US" sz="4000" b="1" kern="0">
                <a:solidFill>
                  <a:prstClr val="white"/>
                </a:solidFill>
                <a:latin typeface="Arial"/>
                <a:ea typeface="Arial"/>
                <a:cs typeface="Arial"/>
                <a:sym typeface="Arial"/>
              </a:rPr>
              <a:t>Islam</a:t>
            </a:r>
            <a:endParaRPr sz="1400" kern="0">
              <a:solidFill>
                <a:srgbClr val="000000"/>
              </a:solidFill>
              <a:latin typeface="Arial"/>
              <a:cs typeface="Arial"/>
              <a:sym typeface="Arial"/>
            </a:endParaRPr>
          </a:p>
        </p:txBody>
      </p:sp>
      <p:sp>
        <p:nvSpPr>
          <p:cNvPr id="161" name="Shape 161"/>
          <p:cNvSpPr txBox="1"/>
          <p:nvPr/>
        </p:nvSpPr>
        <p:spPr>
          <a:xfrm>
            <a:off x="5895975" y="2114550"/>
            <a:ext cx="4000500" cy="707846"/>
          </a:xfrm>
          <a:prstGeom prst="rect">
            <a:avLst/>
          </a:prstGeom>
          <a:noFill/>
          <a:ln>
            <a:noFill/>
          </a:ln>
        </p:spPr>
        <p:txBody>
          <a:bodyPr spcFirstLastPara="1" wrap="square" lIns="91425" tIns="45700" rIns="91425" bIns="45700" anchor="t" anchorCtr="0">
            <a:spAutoFit/>
          </a:bodyPr>
          <a:lstStyle/>
          <a:p>
            <a:pPr>
              <a:buClr>
                <a:prstClr val="black"/>
              </a:buClr>
              <a:buSzPts val="4000"/>
            </a:pPr>
            <a:r>
              <a:rPr lang="en-US" sz="4000" b="1" kern="0" dirty="0">
                <a:solidFill>
                  <a:prstClr val="black"/>
                </a:solidFill>
                <a:latin typeface="Arial"/>
                <a:ea typeface="Arial"/>
                <a:cs typeface="Arial"/>
                <a:sym typeface="Arial"/>
              </a:rPr>
              <a:t> </a:t>
            </a:r>
            <a:r>
              <a:rPr lang="en-US" sz="4000" b="1" kern="0" dirty="0" err="1">
                <a:solidFill>
                  <a:prstClr val="white"/>
                </a:solidFill>
                <a:latin typeface="Arial"/>
                <a:ea typeface="Arial"/>
                <a:cs typeface="Arial"/>
                <a:sym typeface="Arial"/>
              </a:rPr>
              <a:t>Neopaganismo</a:t>
            </a:r>
            <a:endParaRPr sz="1400" kern="0" dirty="0">
              <a:solidFill>
                <a:srgbClr val="000000"/>
              </a:solidFill>
              <a:latin typeface="Arial"/>
              <a:cs typeface="Arial"/>
              <a:sym typeface="Arial"/>
            </a:endParaRPr>
          </a:p>
        </p:txBody>
      </p:sp>
      <p:sp>
        <p:nvSpPr>
          <p:cNvPr id="162" name="Shape 162"/>
          <p:cNvSpPr txBox="1"/>
          <p:nvPr/>
        </p:nvSpPr>
        <p:spPr>
          <a:xfrm>
            <a:off x="3309937" y="4104052"/>
            <a:ext cx="2317800" cy="984845"/>
          </a:xfrm>
          <a:prstGeom prst="rect">
            <a:avLst/>
          </a:prstGeom>
          <a:noFill/>
          <a:ln>
            <a:noFill/>
          </a:ln>
        </p:spPr>
        <p:txBody>
          <a:bodyPr spcFirstLastPara="1" wrap="square" lIns="91425" tIns="45700" rIns="91425" bIns="45700" anchor="t" anchorCtr="0">
            <a:spAutoFit/>
          </a:bodyPr>
          <a:lstStyle/>
          <a:p>
            <a:pPr>
              <a:buClr>
                <a:prstClr val="black"/>
              </a:buClr>
              <a:buSzPts val="1800"/>
            </a:pPr>
            <a:r>
              <a:rPr lang="en-US" kern="0" dirty="0">
                <a:solidFill>
                  <a:prstClr val="black"/>
                </a:solidFill>
                <a:latin typeface="Arial"/>
                <a:ea typeface="Arial"/>
                <a:cs typeface="Arial"/>
                <a:sym typeface="Arial"/>
              </a:rPr>
              <a:t> </a:t>
            </a:r>
            <a:r>
              <a:rPr lang="en-US" sz="4000" b="1" kern="0" dirty="0" err="1">
                <a:solidFill>
                  <a:prstClr val="white"/>
                </a:solidFill>
                <a:latin typeface="Arial"/>
                <a:ea typeface="Arial"/>
                <a:cs typeface="Arial"/>
                <a:sym typeface="Arial"/>
              </a:rPr>
              <a:t>Taoísmo</a:t>
            </a:r>
            <a:endParaRPr sz="1400" kern="0" dirty="0">
              <a:solidFill>
                <a:srgbClr val="000000"/>
              </a:solidFill>
              <a:latin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341</TotalTime>
  <Words>2800</Words>
  <Application>Microsoft Office PowerPoint</Application>
  <PresentationFormat>Panorámica</PresentationFormat>
  <Paragraphs>313</Paragraphs>
  <Slides>40</Slides>
  <Notes>16</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40</vt:i4>
      </vt:variant>
    </vt:vector>
  </HeadingPairs>
  <TitlesOfParts>
    <vt:vector size="49" baseType="lpstr">
      <vt:lpstr>Arial</vt:lpstr>
      <vt:lpstr>Calibri</vt:lpstr>
      <vt:lpstr>Century</vt:lpstr>
      <vt:lpstr>Gill Sans</vt:lpstr>
      <vt:lpstr>Minion Pro</vt:lpstr>
      <vt:lpstr>Times New Roman</vt:lpstr>
      <vt:lpstr>Wingdings</vt:lpstr>
      <vt:lpstr>2_Tema de Office</vt:lpstr>
      <vt:lpstr>1_Tema de Office</vt:lpstr>
      <vt:lpstr> Diplomado Temas de cultura general integral para docentes de las Ciencias Médicas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CUADRO  RELIGIOSO CUBANO ACTUAL </vt:lpstr>
      <vt:lpstr>SINCRETISMO RELIGIOSO</vt:lpstr>
      <vt:lpstr>Presentación de PowerPoint</vt:lpstr>
      <vt:lpstr>Transculturación </vt:lpstr>
      <vt:lpstr>Principales Grupos Religiosos Africanos.</vt:lpstr>
      <vt:lpstr>Presentación de PowerPoint</vt:lpstr>
      <vt:lpstr>Presentación de PowerPoint</vt:lpstr>
      <vt:lpstr>Yoruba o lucumí</vt:lpstr>
      <vt:lpstr>Congos –Regla de ocha</vt:lpstr>
      <vt:lpstr>Sociedad secreta Abakúa</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Diplomado Temas de cultura general integral para docentes de las Ciencias Médicas</dc:title>
  <dc:creator>Acer</dc:creator>
  <cp:lastModifiedBy>Ito</cp:lastModifiedBy>
  <cp:revision>19</cp:revision>
  <dcterms:created xsi:type="dcterms:W3CDTF">2024-04-09T18:55:21Z</dcterms:created>
  <dcterms:modified xsi:type="dcterms:W3CDTF">2024-04-10T14:11:57Z</dcterms:modified>
</cp:coreProperties>
</file>