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3" r:id="rId28"/>
    <p:sldId id="282" r:id="rId29"/>
    <p:sldId id="284" r:id="rId30"/>
    <p:sldId id="285" r:id="rId31"/>
    <p:sldId id="286" r:id="rId32"/>
    <p:sldId id="288" r:id="rId33"/>
    <p:sldId id="287" r:id="rId34"/>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482886AD-8F3F-434F-B6CB-0E4ECCDC1DD5}" type="datetimeFigureOut">
              <a:rPr lang="es-MX" smtClean="0"/>
              <a:t>15/05/2019</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92D76710-70B6-461C-AF8E-0D8AD848C70B}" type="slidenum">
              <a:rPr lang="es-MX" smtClean="0"/>
              <a:t>‹Nº›</a:t>
            </a:fld>
            <a:endParaRPr lang="es-MX" dirty="0"/>
          </a:p>
        </p:txBody>
      </p:sp>
    </p:spTree>
    <p:extLst>
      <p:ext uri="{BB962C8B-B14F-4D97-AF65-F5344CB8AC3E}">
        <p14:creationId xmlns:p14="http://schemas.microsoft.com/office/powerpoint/2010/main" val="1264514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482886AD-8F3F-434F-B6CB-0E4ECCDC1DD5}" type="datetimeFigureOut">
              <a:rPr lang="es-MX" smtClean="0"/>
              <a:t>15/05/2019</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92D76710-70B6-461C-AF8E-0D8AD848C70B}" type="slidenum">
              <a:rPr lang="es-MX" smtClean="0"/>
              <a:t>‹Nº›</a:t>
            </a:fld>
            <a:endParaRPr lang="es-MX" dirty="0"/>
          </a:p>
        </p:txBody>
      </p:sp>
    </p:spTree>
    <p:extLst>
      <p:ext uri="{BB962C8B-B14F-4D97-AF65-F5344CB8AC3E}">
        <p14:creationId xmlns:p14="http://schemas.microsoft.com/office/powerpoint/2010/main" val="1860820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482886AD-8F3F-434F-B6CB-0E4ECCDC1DD5}" type="datetimeFigureOut">
              <a:rPr lang="es-MX" smtClean="0"/>
              <a:t>15/05/2019</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92D76710-70B6-461C-AF8E-0D8AD848C70B}" type="slidenum">
              <a:rPr lang="es-MX" smtClean="0"/>
              <a:t>‹Nº›</a:t>
            </a:fld>
            <a:endParaRPr lang="es-MX" dirty="0"/>
          </a:p>
        </p:txBody>
      </p:sp>
    </p:spTree>
    <p:extLst>
      <p:ext uri="{BB962C8B-B14F-4D97-AF65-F5344CB8AC3E}">
        <p14:creationId xmlns:p14="http://schemas.microsoft.com/office/powerpoint/2010/main" val="1482171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482886AD-8F3F-434F-B6CB-0E4ECCDC1DD5}" type="datetimeFigureOut">
              <a:rPr lang="es-MX" smtClean="0"/>
              <a:t>15/05/2019</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92D76710-70B6-461C-AF8E-0D8AD848C70B}" type="slidenum">
              <a:rPr lang="es-MX" smtClean="0"/>
              <a:t>‹Nº›</a:t>
            </a:fld>
            <a:endParaRPr lang="es-MX" dirty="0"/>
          </a:p>
        </p:txBody>
      </p:sp>
    </p:spTree>
    <p:extLst>
      <p:ext uri="{BB962C8B-B14F-4D97-AF65-F5344CB8AC3E}">
        <p14:creationId xmlns:p14="http://schemas.microsoft.com/office/powerpoint/2010/main" val="33921103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482886AD-8F3F-434F-B6CB-0E4ECCDC1DD5}" type="datetimeFigureOut">
              <a:rPr lang="es-MX" smtClean="0"/>
              <a:t>15/05/2019</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92D76710-70B6-461C-AF8E-0D8AD848C70B}" type="slidenum">
              <a:rPr lang="es-MX" smtClean="0"/>
              <a:t>‹Nº›</a:t>
            </a:fld>
            <a:endParaRPr lang="es-MX" dirty="0"/>
          </a:p>
        </p:txBody>
      </p:sp>
    </p:spTree>
    <p:extLst>
      <p:ext uri="{BB962C8B-B14F-4D97-AF65-F5344CB8AC3E}">
        <p14:creationId xmlns:p14="http://schemas.microsoft.com/office/powerpoint/2010/main" val="2037141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482886AD-8F3F-434F-B6CB-0E4ECCDC1DD5}" type="datetimeFigureOut">
              <a:rPr lang="es-MX" smtClean="0"/>
              <a:t>15/05/2019</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92D76710-70B6-461C-AF8E-0D8AD848C70B}" type="slidenum">
              <a:rPr lang="es-MX" smtClean="0"/>
              <a:t>‹Nº›</a:t>
            </a:fld>
            <a:endParaRPr lang="es-MX" dirty="0"/>
          </a:p>
        </p:txBody>
      </p:sp>
    </p:spTree>
    <p:extLst>
      <p:ext uri="{BB962C8B-B14F-4D97-AF65-F5344CB8AC3E}">
        <p14:creationId xmlns:p14="http://schemas.microsoft.com/office/powerpoint/2010/main" val="4265469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482886AD-8F3F-434F-B6CB-0E4ECCDC1DD5}" type="datetimeFigureOut">
              <a:rPr lang="es-MX" smtClean="0"/>
              <a:t>15/05/2019</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92D76710-70B6-461C-AF8E-0D8AD848C70B}" type="slidenum">
              <a:rPr lang="es-MX" smtClean="0"/>
              <a:t>‹Nº›</a:t>
            </a:fld>
            <a:endParaRPr lang="es-MX" dirty="0"/>
          </a:p>
        </p:txBody>
      </p:sp>
    </p:spTree>
    <p:extLst>
      <p:ext uri="{BB962C8B-B14F-4D97-AF65-F5344CB8AC3E}">
        <p14:creationId xmlns:p14="http://schemas.microsoft.com/office/powerpoint/2010/main" val="1290290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482886AD-8F3F-434F-B6CB-0E4ECCDC1DD5}" type="datetimeFigureOut">
              <a:rPr lang="es-MX" smtClean="0"/>
              <a:t>15/05/2019</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92D76710-70B6-461C-AF8E-0D8AD848C70B}" type="slidenum">
              <a:rPr lang="es-MX" smtClean="0"/>
              <a:t>‹Nº›</a:t>
            </a:fld>
            <a:endParaRPr lang="es-MX" dirty="0"/>
          </a:p>
        </p:txBody>
      </p:sp>
    </p:spTree>
    <p:extLst>
      <p:ext uri="{BB962C8B-B14F-4D97-AF65-F5344CB8AC3E}">
        <p14:creationId xmlns:p14="http://schemas.microsoft.com/office/powerpoint/2010/main" val="380926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82886AD-8F3F-434F-B6CB-0E4ECCDC1DD5}" type="datetimeFigureOut">
              <a:rPr lang="es-MX" smtClean="0"/>
              <a:t>15/05/2019</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92D76710-70B6-461C-AF8E-0D8AD848C70B}" type="slidenum">
              <a:rPr lang="es-MX" smtClean="0"/>
              <a:t>‹Nº›</a:t>
            </a:fld>
            <a:endParaRPr lang="es-MX" dirty="0"/>
          </a:p>
        </p:txBody>
      </p:sp>
    </p:spTree>
    <p:extLst>
      <p:ext uri="{BB962C8B-B14F-4D97-AF65-F5344CB8AC3E}">
        <p14:creationId xmlns:p14="http://schemas.microsoft.com/office/powerpoint/2010/main" val="1116655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82886AD-8F3F-434F-B6CB-0E4ECCDC1DD5}" type="datetimeFigureOut">
              <a:rPr lang="es-MX" smtClean="0"/>
              <a:t>15/05/2019</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92D76710-70B6-461C-AF8E-0D8AD848C70B}" type="slidenum">
              <a:rPr lang="es-MX" smtClean="0"/>
              <a:t>‹Nº›</a:t>
            </a:fld>
            <a:endParaRPr lang="es-MX" dirty="0"/>
          </a:p>
        </p:txBody>
      </p:sp>
    </p:spTree>
    <p:extLst>
      <p:ext uri="{BB962C8B-B14F-4D97-AF65-F5344CB8AC3E}">
        <p14:creationId xmlns:p14="http://schemas.microsoft.com/office/powerpoint/2010/main" val="3152243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82886AD-8F3F-434F-B6CB-0E4ECCDC1DD5}" type="datetimeFigureOut">
              <a:rPr lang="es-MX" smtClean="0"/>
              <a:t>15/05/2019</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92D76710-70B6-461C-AF8E-0D8AD848C70B}" type="slidenum">
              <a:rPr lang="es-MX" smtClean="0"/>
              <a:t>‹Nº›</a:t>
            </a:fld>
            <a:endParaRPr lang="es-MX" dirty="0"/>
          </a:p>
        </p:txBody>
      </p:sp>
    </p:spTree>
    <p:extLst>
      <p:ext uri="{BB962C8B-B14F-4D97-AF65-F5344CB8AC3E}">
        <p14:creationId xmlns:p14="http://schemas.microsoft.com/office/powerpoint/2010/main" val="4557500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2886AD-8F3F-434F-B6CB-0E4ECCDC1DD5}" type="datetimeFigureOut">
              <a:rPr lang="es-MX" smtClean="0"/>
              <a:t>15/05/2019</a:t>
            </a:fld>
            <a:endParaRPr lang="es-MX"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D76710-70B6-461C-AF8E-0D8AD848C70B}" type="slidenum">
              <a:rPr lang="es-MX" smtClean="0"/>
              <a:t>‹Nº›</a:t>
            </a:fld>
            <a:endParaRPr lang="es-MX" dirty="0"/>
          </a:p>
        </p:txBody>
      </p:sp>
    </p:spTree>
    <p:extLst>
      <p:ext uri="{BB962C8B-B14F-4D97-AF65-F5344CB8AC3E}">
        <p14:creationId xmlns:p14="http://schemas.microsoft.com/office/powerpoint/2010/main" val="2512752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hyperlink" Target="http://www.cubadefensa.cu/sites/default/files/estrategia_sn_eeuu_esp.pdf" TargetMode="Externa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268761"/>
            <a:ext cx="7772400" cy="2331690"/>
          </a:xfrm>
        </p:spPr>
        <p:txBody>
          <a:bodyPr>
            <a:normAutofit/>
          </a:bodyPr>
          <a:lstStyle/>
          <a:p>
            <a:r>
              <a:rPr lang="es-ES_tradnl" b="1" dirty="0"/>
              <a:t>Aspectos generales sobre la seguridad. </a:t>
            </a:r>
            <a:r>
              <a:rPr lang="es-ES_tradnl" b="1" dirty="0" smtClean="0"/>
              <a:t/>
            </a:r>
            <a:br>
              <a:rPr lang="es-ES_tradnl" b="1" dirty="0" smtClean="0"/>
            </a:br>
            <a:r>
              <a:rPr lang="es-ES_tradnl" b="1" dirty="0" smtClean="0"/>
              <a:t>Seguridad </a:t>
            </a:r>
            <a:r>
              <a:rPr lang="es-ES_tradnl" b="1" dirty="0"/>
              <a:t>Internacional </a:t>
            </a:r>
            <a:endParaRPr lang="es-MX" dirty="0"/>
          </a:p>
        </p:txBody>
      </p:sp>
      <p:sp>
        <p:nvSpPr>
          <p:cNvPr id="3" name="2 Subtítulo"/>
          <p:cNvSpPr>
            <a:spLocks noGrp="1"/>
          </p:cNvSpPr>
          <p:nvPr>
            <p:ph type="subTitle" idx="1"/>
          </p:nvPr>
        </p:nvSpPr>
        <p:spPr>
          <a:xfrm>
            <a:off x="467544" y="3886200"/>
            <a:ext cx="8424936" cy="2711152"/>
          </a:xfrm>
        </p:spPr>
        <p:txBody>
          <a:bodyPr>
            <a:normAutofit fontScale="62500" lnSpcReduction="20000"/>
          </a:bodyPr>
          <a:lstStyle/>
          <a:p>
            <a:r>
              <a:rPr lang="es-ES_tradnl" sz="4000" b="1" dirty="0">
                <a:solidFill>
                  <a:schemeClr val="tx1"/>
                </a:solidFill>
              </a:rPr>
              <a:t>Objetivos</a:t>
            </a:r>
            <a:r>
              <a:rPr lang="es-ES_tradnl" sz="4000" dirty="0">
                <a:solidFill>
                  <a:schemeClr val="tx1"/>
                </a:solidFill>
              </a:rPr>
              <a:t>: </a:t>
            </a:r>
            <a:endParaRPr lang="es-MX" sz="4000" dirty="0">
              <a:solidFill>
                <a:schemeClr val="tx1"/>
              </a:solidFill>
            </a:endParaRPr>
          </a:p>
          <a:p>
            <a:r>
              <a:rPr lang="es-ES_tradnl" sz="4000" b="1" dirty="0">
                <a:solidFill>
                  <a:schemeClr val="tx1"/>
                </a:solidFill>
              </a:rPr>
              <a:t> </a:t>
            </a:r>
            <a:endParaRPr lang="es-MX" sz="4000" dirty="0">
              <a:solidFill>
                <a:schemeClr val="tx1"/>
              </a:solidFill>
            </a:endParaRPr>
          </a:p>
          <a:p>
            <a:pPr lvl="0"/>
            <a:r>
              <a:rPr lang="es-ES_tradnl" sz="4000" dirty="0">
                <a:solidFill>
                  <a:schemeClr val="tx1"/>
                </a:solidFill>
              </a:rPr>
              <a:t>Identificar los aspectos generales sobre la seguridad así como  la  influencia de la Seguridad Internacional y de los Estados Unidos en la Seguridad Nacional de Cuba.</a:t>
            </a:r>
            <a:endParaRPr lang="es-MX" sz="4000" dirty="0">
              <a:solidFill>
                <a:schemeClr val="tx1"/>
              </a:solidFill>
            </a:endParaRPr>
          </a:p>
          <a:p>
            <a:pPr lvl="0"/>
            <a:r>
              <a:rPr lang="es-ES_tradnl" sz="4000" dirty="0">
                <a:solidFill>
                  <a:schemeClr val="tx1"/>
                </a:solidFill>
              </a:rPr>
              <a:t>Analizar  las amenazas actuales a la Seguridad Nacional Cubana vinculadas al sector de la salud.</a:t>
            </a:r>
            <a:endParaRPr lang="es-MX" sz="4000" dirty="0">
              <a:solidFill>
                <a:schemeClr val="tx1"/>
              </a:solidFill>
            </a:endParaRPr>
          </a:p>
          <a:p>
            <a:endParaRPr lang="es-MX" dirty="0"/>
          </a:p>
        </p:txBody>
      </p:sp>
    </p:spTree>
    <p:extLst>
      <p:ext uri="{BB962C8B-B14F-4D97-AF65-F5344CB8AC3E}">
        <p14:creationId xmlns:p14="http://schemas.microsoft.com/office/powerpoint/2010/main" val="24292136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94722"/>
          </a:xfrm>
        </p:spPr>
        <p:txBody>
          <a:bodyPr/>
          <a:lstStyle/>
          <a:p>
            <a:r>
              <a:rPr lang="es-MX" dirty="0"/>
              <a:t>Ello implica que la </a:t>
            </a:r>
            <a:r>
              <a:rPr lang="es-MX" dirty="0">
                <a:solidFill>
                  <a:srgbClr val="FF0000"/>
                </a:solidFill>
              </a:rPr>
              <a:t>aspiración a la seguridad de un Estado debe conjugarse con la de los otros</a:t>
            </a:r>
            <a:r>
              <a:rPr lang="es-MX" dirty="0"/>
              <a:t>, sobre la base del respeto a la soberanía, a la autodeterminación de los pueblos, a la justicia social, al respeto a la identidad cultural. </a:t>
            </a:r>
            <a:r>
              <a:rPr lang="es-MX" dirty="0">
                <a:solidFill>
                  <a:srgbClr val="FF0000"/>
                </a:solidFill>
              </a:rPr>
              <a:t>En suma la seguridad internacional es interdependiente</a:t>
            </a:r>
            <a:r>
              <a:rPr lang="es-MX" dirty="0"/>
              <a:t>.</a:t>
            </a:r>
          </a:p>
        </p:txBody>
      </p:sp>
    </p:spTree>
    <p:extLst>
      <p:ext uri="{BB962C8B-B14F-4D97-AF65-F5344CB8AC3E}">
        <p14:creationId xmlns:p14="http://schemas.microsoft.com/office/powerpoint/2010/main" val="2924530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7504" y="274638"/>
            <a:ext cx="8928992" cy="6322714"/>
          </a:xfrm>
        </p:spPr>
        <p:txBody>
          <a:bodyPr>
            <a:noAutofit/>
          </a:bodyPr>
          <a:lstStyle/>
          <a:p>
            <a:r>
              <a:rPr lang="es-MX" sz="3200" b="1" dirty="0"/>
              <a:t>SEGURIDAD </a:t>
            </a:r>
            <a:r>
              <a:rPr lang="es-MX" sz="3200" dirty="0" smtClean="0"/>
              <a:t/>
            </a:r>
            <a:br>
              <a:rPr lang="es-MX" sz="3200" dirty="0" smtClean="0"/>
            </a:br>
            <a:r>
              <a:rPr lang="es-MX" sz="3200" dirty="0" smtClean="0"/>
              <a:t>Es </a:t>
            </a:r>
            <a:r>
              <a:rPr lang="es-MX" sz="3200" dirty="0"/>
              <a:t>una condición o estado en que los </a:t>
            </a:r>
            <a:r>
              <a:rPr lang="es-MX" sz="3200" dirty="0">
                <a:solidFill>
                  <a:srgbClr val="FF0000"/>
                </a:solidFill>
              </a:rPr>
              <a:t>Estados y los individuos consideran que están expuestos a amenazas, riesgos y peligros de diferente índole y magnitud</a:t>
            </a:r>
            <a:r>
              <a:rPr lang="es-MX" sz="3200" dirty="0"/>
              <a:t> que plantean retos al proyecto nacional adoptado. </a:t>
            </a:r>
            <a:r>
              <a:rPr lang="es-MX" sz="3200" dirty="0" smtClean="0"/>
              <a:t/>
            </a:r>
            <a:br>
              <a:rPr lang="es-MX" sz="3200" dirty="0" smtClean="0"/>
            </a:br>
            <a:r>
              <a:rPr lang="es-MX" sz="3200" dirty="0" smtClean="0"/>
              <a:t>Esto</a:t>
            </a:r>
            <a:r>
              <a:rPr lang="es-MX" sz="3200" dirty="0"/>
              <a:t>, por supuesto es más relativo que absoluto. </a:t>
            </a:r>
            <a:r>
              <a:rPr lang="es-MX" sz="3200" dirty="0" smtClean="0"/>
              <a:t/>
            </a:r>
            <a:br>
              <a:rPr lang="es-MX" sz="3200" dirty="0" smtClean="0"/>
            </a:br>
            <a:r>
              <a:rPr lang="es-MX" sz="3200" dirty="0" smtClean="0"/>
              <a:t>Por </a:t>
            </a:r>
            <a:r>
              <a:rPr lang="es-MX" sz="3200" dirty="0"/>
              <a:t>ello, tanto </a:t>
            </a:r>
            <a:r>
              <a:rPr lang="es-MX" sz="3200" dirty="0">
                <a:solidFill>
                  <a:srgbClr val="FF0000"/>
                </a:solidFill>
              </a:rPr>
              <a:t>la  seguridad nacional como la internacional deben ser consideradas como cuestiones de grado</a:t>
            </a:r>
            <a:r>
              <a:rPr lang="es-MX" sz="3200" dirty="0"/>
              <a:t>. </a:t>
            </a:r>
            <a:r>
              <a:rPr lang="es-MX" sz="3200" dirty="0" smtClean="0"/>
              <a:t/>
            </a:r>
            <a:br>
              <a:rPr lang="es-MX" sz="3200" dirty="0" smtClean="0"/>
            </a:br>
            <a:r>
              <a:rPr lang="es-MX" sz="3200" dirty="0" smtClean="0"/>
              <a:t>En </a:t>
            </a:r>
            <a:r>
              <a:rPr lang="es-MX" sz="3200" dirty="0"/>
              <a:t>ese sentido, las percepciones deben estar acompañadas del interés y la acción correspondiente para lograr preservar el proyecto nacional, en caso del Estado, o el proyecto individual</a:t>
            </a:r>
          </a:p>
        </p:txBody>
      </p:sp>
    </p:spTree>
    <p:extLst>
      <p:ext uri="{BB962C8B-B14F-4D97-AF65-F5344CB8AC3E}">
        <p14:creationId xmlns:p14="http://schemas.microsoft.com/office/powerpoint/2010/main" val="34818649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9512" y="274638"/>
            <a:ext cx="8784976" cy="6322714"/>
          </a:xfrm>
        </p:spPr>
        <p:txBody>
          <a:bodyPr>
            <a:noAutofit/>
          </a:bodyPr>
          <a:lstStyle/>
          <a:p>
            <a:r>
              <a:rPr lang="es-MX" sz="3200" dirty="0"/>
              <a:t>Como regla, las naciones, en su afán por mantener un nivel de seguridad adecuado, que le permite avanzar en su proyecto nacional, deben afrontar en una frecuencia cada vez mayor, los riesgos que imponen las circunstancias que salen fuera de su control directo como son por ejemplo </a:t>
            </a:r>
            <a:r>
              <a:rPr lang="es-MX" sz="3200" dirty="0">
                <a:solidFill>
                  <a:srgbClr val="FF0000"/>
                </a:solidFill>
              </a:rPr>
              <a:t>las crisis económicas, financieras, demográficas y ambientales, que tienen casi siempre una dimensión global.</a:t>
            </a:r>
            <a:br>
              <a:rPr lang="es-MX" sz="3200" dirty="0">
                <a:solidFill>
                  <a:srgbClr val="FF0000"/>
                </a:solidFill>
              </a:rPr>
            </a:br>
            <a:r>
              <a:rPr lang="es-MX" sz="3200" dirty="0"/>
              <a:t>La interdependencia mundial ha creado una situación en la que los actos no sólo de las potencias mundiales, sino también de otros países, pueden tener importantes repercusiones regionales e incluso internacionales</a:t>
            </a:r>
          </a:p>
        </p:txBody>
      </p:sp>
    </p:spTree>
    <p:extLst>
      <p:ext uri="{BB962C8B-B14F-4D97-AF65-F5344CB8AC3E}">
        <p14:creationId xmlns:p14="http://schemas.microsoft.com/office/powerpoint/2010/main" val="26829403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9512" y="274638"/>
            <a:ext cx="8856984" cy="6178698"/>
          </a:xfrm>
        </p:spPr>
        <p:txBody>
          <a:bodyPr>
            <a:normAutofit/>
          </a:bodyPr>
          <a:lstStyle/>
          <a:p>
            <a:r>
              <a:rPr lang="es-MX" sz="3600" dirty="0"/>
              <a:t>En las circunstancias internacionales actuales es factible que las naciones, por sus propios medios alcancen plena seguridad ante </a:t>
            </a:r>
            <a:r>
              <a:rPr lang="es-MX" sz="3600" dirty="0" smtClean="0"/>
              <a:t>todos  </a:t>
            </a:r>
            <a:r>
              <a:rPr lang="es-MX" sz="3600" dirty="0"/>
              <a:t>los peligros y </a:t>
            </a:r>
            <a:r>
              <a:rPr lang="es-MX" sz="3600" dirty="0" smtClean="0"/>
              <a:t>amenazas</a:t>
            </a:r>
            <a:br>
              <a:rPr lang="es-MX" sz="3600" dirty="0" smtClean="0"/>
            </a:br>
            <a:r>
              <a:rPr lang="es-MX" sz="3600" dirty="0" smtClean="0"/>
              <a:t>Se </a:t>
            </a:r>
            <a:r>
              <a:rPr lang="es-MX" sz="3600" dirty="0"/>
              <a:t>considera </a:t>
            </a:r>
            <a:r>
              <a:rPr lang="es-MX" sz="3600" dirty="0">
                <a:solidFill>
                  <a:srgbClr val="FF0000"/>
                </a:solidFill>
              </a:rPr>
              <a:t>integración regional </a:t>
            </a:r>
            <a:r>
              <a:rPr lang="es-MX" sz="3600" dirty="0"/>
              <a:t>a partir del accionar de diferentes organizaciones como el </a:t>
            </a:r>
            <a:r>
              <a:rPr lang="es-MX" sz="3600" dirty="0">
                <a:solidFill>
                  <a:srgbClr val="FF0000"/>
                </a:solidFill>
              </a:rPr>
              <a:t>ALBA, la CELAC, el CARICOM, PETROCARIBE </a:t>
            </a:r>
            <a:r>
              <a:rPr lang="es-MX" sz="3600" dirty="0"/>
              <a:t>entre otros así como el cambio que se ha operado en las economías del área a partir de esta integración</a:t>
            </a:r>
          </a:p>
        </p:txBody>
      </p:sp>
    </p:spTree>
    <p:extLst>
      <p:ext uri="{BB962C8B-B14F-4D97-AF65-F5344CB8AC3E}">
        <p14:creationId xmlns:p14="http://schemas.microsoft.com/office/powerpoint/2010/main" val="1366625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2564904"/>
            <a:ext cx="8229600" cy="1143000"/>
          </a:xfrm>
        </p:spPr>
        <p:txBody>
          <a:bodyPr>
            <a:normAutofit fontScale="90000"/>
          </a:bodyPr>
          <a:lstStyle/>
          <a:p>
            <a:pPr lvl="0"/>
            <a:r>
              <a:rPr lang="es-ES_tradnl" dirty="0"/>
              <a:t>Las amenazas actuales a la </a:t>
            </a:r>
            <a:r>
              <a:rPr lang="es-ES_tradnl" dirty="0" smtClean="0"/>
              <a:t/>
            </a:r>
            <a:br>
              <a:rPr lang="es-ES_tradnl" dirty="0" smtClean="0"/>
            </a:br>
            <a:r>
              <a:rPr lang="es-ES_tradnl" dirty="0" smtClean="0"/>
              <a:t>seguridad  </a:t>
            </a:r>
            <a:r>
              <a:rPr lang="es-ES_tradnl" dirty="0"/>
              <a:t>internacional y regional </a:t>
            </a:r>
            <a:r>
              <a:rPr lang="es-ES_tradnl" dirty="0" smtClean="0"/>
              <a:t/>
            </a:r>
            <a:br>
              <a:rPr lang="es-ES_tradnl" dirty="0" smtClean="0"/>
            </a:br>
            <a:r>
              <a:rPr lang="es-ES_tradnl" dirty="0" smtClean="0"/>
              <a:t>y </a:t>
            </a:r>
            <a:r>
              <a:rPr lang="es-ES_tradnl" dirty="0"/>
              <a:t>su influencia en Cuba</a:t>
            </a:r>
            <a:r>
              <a:rPr lang="es-ES_tradnl" dirty="0" smtClean="0"/>
              <a:t>.</a:t>
            </a:r>
            <a:endParaRPr lang="es-MX" dirty="0"/>
          </a:p>
        </p:txBody>
      </p:sp>
    </p:spTree>
    <p:extLst>
      <p:ext uri="{BB962C8B-B14F-4D97-AF65-F5344CB8AC3E}">
        <p14:creationId xmlns:p14="http://schemas.microsoft.com/office/powerpoint/2010/main" val="9973901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22714"/>
          </a:xfrm>
        </p:spPr>
        <p:txBody>
          <a:bodyPr>
            <a:noAutofit/>
          </a:bodyPr>
          <a:lstStyle/>
          <a:p>
            <a:r>
              <a:rPr lang="es-MX" sz="3200" dirty="0"/>
              <a:t>La </a:t>
            </a:r>
            <a:r>
              <a:rPr lang="es-MX" sz="3200" dirty="0">
                <a:solidFill>
                  <a:srgbClr val="FF0000"/>
                </a:solidFill>
              </a:rPr>
              <a:t>geopolítica</a:t>
            </a:r>
            <a:r>
              <a:rPr lang="es-MX" sz="3200" dirty="0"/>
              <a:t> ha constituido, desde fines del siglo XIX el esquema que soporta la política exterior estadounidense y que se reafirma en el tránsito del Estado estadounidense a su fase imperialista. </a:t>
            </a:r>
            <a:br>
              <a:rPr lang="es-MX" sz="3200" dirty="0"/>
            </a:br>
            <a:r>
              <a:rPr lang="es-MX" sz="3200" dirty="0"/>
              <a:t>El surgimiento de la geopolítica estadounidense estuvo vinculado a las pretensiones  y actos expansionistas y ha estado presente con posterioridad  en la elaboración de los llamados </a:t>
            </a:r>
            <a:r>
              <a:rPr lang="es-MX" sz="3200" dirty="0">
                <a:solidFill>
                  <a:srgbClr val="FF0000"/>
                </a:solidFill>
              </a:rPr>
              <a:t>“intereses globales”</a:t>
            </a:r>
            <a:r>
              <a:rPr lang="es-MX" sz="3200" dirty="0"/>
              <a:t>. </a:t>
            </a:r>
            <a:r>
              <a:rPr lang="es-MX" sz="3200" dirty="0" smtClean="0"/>
              <a:t/>
            </a:r>
            <a:br>
              <a:rPr lang="es-MX" sz="3200" dirty="0" smtClean="0"/>
            </a:br>
            <a:r>
              <a:rPr lang="es-MX" sz="3200" dirty="0" smtClean="0"/>
              <a:t>La </a:t>
            </a:r>
            <a:r>
              <a:rPr lang="es-MX" sz="3200" dirty="0"/>
              <a:t>esencia de la geopolítica es que condiciona el desarrollo mundial a partir del principio del </a:t>
            </a:r>
            <a:r>
              <a:rPr lang="es-MX" sz="3200" dirty="0">
                <a:solidFill>
                  <a:srgbClr val="FF0000"/>
                </a:solidFill>
              </a:rPr>
              <a:t>“determinismo geográfico”.  </a:t>
            </a:r>
          </a:p>
        </p:txBody>
      </p:sp>
    </p:spTree>
    <p:extLst>
      <p:ext uri="{BB962C8B-B14F-4D97-AF65-F5344CB8AC3E}">
        <p14:creationId xmlns:p14="http://schemas.microsoft.com/office/powerpoint/2010/main" val="17039040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9512" y="274638"/>
            <a:ext cx="8784976" cy="6394722"/>
          </a:xfrm>
        </p:spPr>
        <p:txBody>
          <a:bodyPr>
            <a:noAutofit/>
          </a:bodyPr>
          <a:lstStyle/>
          <a:p>
            <a:r>
              <a:rPr lang="es-MX" sz="3200" dirty="0"/>
              <a:t>Al concluir la Segunda Guerra Mundial,  la </a:t>
            </a:r>
            <a:r>
              <a:rPr lang="es-MX" sz="3200" dirty="0">
                <a:solidFill>
                  <a:srgbClr val="FF0000"/>
                </a:solidFill>
              </a:rPr>
              <a:t>orientación hegemónica </a:t>
            </a:r>
            <a:r>
              <a:rPr lang="es-MX" sz="3200" dirty="0"/>
              <a:t>que asume la política exterior estadounidense tendrá como componente básico el </a:t>
            </a:r>
            <a:r>
              <a:rPr lang="es-MX" sz="3200" dirty="0">
                <a:solidFill>
                  <a:srgbClr val="FF0000"/>
                </a:solidFill>
              </a:rPr>
              <a:t>anticomunismo</a:t>
            </a:r>
            <a:r>
              <a:rPr lang="es-MX" sz="3200" dirty="0"/>
              <a:t>, que fungirá, hasta el derrumbe del Campo Socialista y la desaparición de la URSS en la última década del siglo XX, como hilo conductor de las concepciones de seguridad de ESTADOS UNIDOS. </a:t>
            </a:r>
            <a:r>
              <a:rPr lang="es-MX" sz="3200" dirty="0" smtClean="0"/>
              <a:t/>
            </a:r>
            <a:br>
              <a:rPr lang="es-MX" sz="3200" dirty="0" smtClean="0"/>
            </a:br>
            <a:r>
              <a:rPr lang="es-MX" sz="3200" dirty="0" smtClean="0"/>
              <a:t>Esta </a:t>
            </a:r>
            <a:r>
              <a:rPr lang="es-MX" sz="3200" dirty="0"/>
              <a:t>peculiaridad, en términos prácticos, redujo la complejidad del sistema internacional de relaciones a un enfoque bipolar: </a:t>
            </a:r>
            <a:r>
              <a:rPr lang="es-MX" sz="3200" dirty="0">
                <a:solidFill>
                  <a:srgbClr val="FF0000"/>
                </a:solidFill>
              </a:rPr>
              <a:t>la contradicción contradicción este-oeste</a:t>
            </a:r>
            <a:r>
              <a:rPr lang="es-MX" sz="3200" dirty="0"/>
              <a:t>, cuya expresión abarcadora se conoce como la </a:t>
            </a:r>
            <a:r>
              <a:rPr lang="es-MX" sz="3200" dirty="0">
                <a:solidFill>
                  <a:srgbClr val="FF0000"/>
                </a:solidFill>
              </a:rPr>
              <a:t>Guerra Fría</a:t>
            </a:r>
            <a:r>
              <a:rPr lang="es-MX" sz="3200" dirty="0" smtClean="0"/>
              <a:t>.</a:t>
            </a:r>
            <a:endParaRPr lang="es-MX" sz="3200" dirty="0">
              <a:solidFill>
                <a:srgbClr val="FF0000"/>
              </a:solidFill>
            </a:endParaRPr>
          </a:p>
        </p:txBody>
      </p:sp>
    </p:spTree>
    <p:extLst>
      <p:ext uri="{BB962C8B-B14F-4D97-AF65-F5344CB8AC3E}">
        <p14:creationId xmlns:p14="http://schemas.microsoft.com/office/powerpoint/2010/main" val="2406086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1520" y="274638"/>
            <a:ext cx="8712968" cy="6322714"/>
          </a:xfrm>
        </p:spPr>
        <p:txBody>
          <a:bodyPr>
            <a:normAutofit fontScale="90000"/>
          </a:bodyPr>
          <a:lstStyle/>
          <a:p>
            <a:r>
              <a:rPr lang="es-MX" dirty="0"/>
              <a:t>Los conceptos de </a:t>
            </a:r>
            <a:r>
              <a:rPr lang="es-MX" dirty="0">
                <a:solidFill>
                  <a:srgbClr val="FF0000"/>
                </a:solidFill>
              </a:rPr>
              <a:t>seguridad nacional e internacional</a:t>
            </a:r>
            <a:r>
              <a:rPr lang="es-MX" dirty="0"/>
              <a:t> tuvieron su origen y su evolución en la actuación en los Estados, fundamentalmente en el campo de las relaciones con otros Estados.</a:t>
            </a:r>
            <a:br>
              <a:rPr lang="es-MX" dirty="0"/>
            </a:br>
            <a:r>
              <a:rPr lang="es-MX" dirty="0"/>
              <a:t>Inicialmente, las concepciones de seguridad estuvieron enfocadas, casi absolutamente, </a:t>
            </a:r>
            <a:r>
              <a:rPr lang="es-MX" dirty="0">
                <a:solidFill>
                  <a:srgbClr val="FF0000"/>
                </a:solidFill>
              </a:rPr>
              <a:t>a la solución y enfrentamiento de las amenazas a la paz, provenientes de las guerras y los conflictos armados</a:t>
            </a:r>
            <a:r>
              <a:rPr lang="es-MX" dirty="0" smtClean="0">
                <a:solidFill>
                  <a:srgbClr val="FF0000"/>
                </a:solidFill>
              </a:rPr>
              <a:t>.</a:t>
            </a:r>
            <a:r>
              <a:rPr lang="es-MX" dirty="0">
                <a:solidFill>
                  <a:srgbClr val="FF0000"/>
                </a:solidFill>
              </a:rPr>
              <a:t> </a:t>
            </a:r>
          </a:p>
        </p:txBody>
      </p:sp>
    </p:spTree>
    <p:extLst>
      <p:ext uri="{BB962C8B-B14F-4D97-AF65-F5344CB8AC3E}">
        <p14:creationId xmlns:p14="http://schemas.microsoft.com/office/powerpoint/2010/main" val="31525948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7504" y="274638"/>
            <a:ext cx="8856984" cy="6394722"/>
          </a:xfrm>
        </p:spPr>
        <p:txBody>
          <a:bodyPr>
            <a:noAutofit/>
          </a:bodyPr>
          <a:lstStyle/>
          <a:p>
            <a:r>
              <a:rPr lang="es-MX" sz="2400" dirty="0"/>
              <a:t>El surgimiento del arma nuclear, a la vez de constituir un impulso a la búsqueda de la paz dio un vuelco al sistema de relaciones internacionales y particularmente en el campo de la seguridad. </a:t>
            </a:r>
            <a:r>
              <a:rPr lang="es-MX" sz="2400" dirty="0" smtClean="0"/>
              <a:t/>
            </a:r>
            <a:br>
              <a:rPr lang="es-MX" sz="2400" dirty="0" smtClean="0"/>
            </a:br>
            <a:r>
              <a:rPr lang="es-MX" sz="2400" dirty="0" smtClean="0"/>
              <a:t>La </a:t>
            </a:r>
            <a:r>
              <a:rPr lang="es-MX" sz="2400" dirty="0"/>
              <a:t>división del mundo en </a:t>
            </a:r>
            <a:r>
              <a:rPr lang="es-MX" sz="2400" dirty="0">
                <a:solidFill>
                  <a:srgbClr val="FF0000"/>
                </a:solidFill>
              </a:rPr>
              <a:t>poseedores y no poseedores </a:t>
            </a:r>
            <a:r>
              <a:rPr lang="es-MX" sz="2400" dirty="0"/>
              <a:t>del mortífero recurso dio lugar, en determinada medida, al período oscuro de la llamada Guerra Fría y al surgimiento de  múltiples intentos por refrendar un sistema internacional que protegiera la seguridad de cada Estado.</a:t>
            </a:r>
            <a:br>
              <a:rPr lang="es-MX" sz="2400" dirty="0"/>
            </a:br>
            <a:r>
              <a:rPr lang="es-MX" sz="2400" dirty="0"/>
              <a:t>El fin de la Guerra Fría, lejos de proporcionar un alivio definitivo a las amenazas de guerra sobre la Humanidad, entronizó un mundo unipolar con Estados Unidos a la cabeza, escenario que se ha ido fortaleciendo con los años hasta llegar al cuadro actual unipolar y guerrerista que la Administración Bush propone y aplica.</a:t>
            </a:r>
            <a:br>
              <a:rPr lang="es-MX" sz="2400" dirty="0"/>
            </a:br>
            <a:r>
              <a:rPr lang="es-MX" sz="2400" dirty="0"/>
              <a:t>Hoy día las concepciones de seguridad nacional de los Estados no tienen lógica si no toman en cuenta, como un factor objetivo, el pensamiento de seguridad de los Estados Unidos. </a:t>
            </a:r>
          </a:p>
        </p:txBody>
      </p:sp>
    </p:spTree>
    <p:extLst>
      <p:ext uri="{BB962C8B-B14F-4D97-AF65-F5344CB8AC3E}">
        <p14:creationId xmlns:p14="http://schemas.microsoft.com/office/powerpoint/2010/main" val="15271563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22714"/>
          </a:xfrm>
        </p:spPr>
        <p:txBody>
          <a:bodyPr>
            <a:normAutofit/>
          </a:bodyPr>
          <a:lstStyle/>
          <a:p>
            <a:r>
              <a:rPr lang="es-MX" sz="3100" dirty="0"/>
              <a:t>Después de la Guerra Fría se ha ido sedimentando el hecho de que la seguridad no solamente puede ser circunscrita a la existencia o ausencia de las guerras: </a:t>
            </a:r>
            <a:r>
              <a:rPr lang="es-MX" sz="3100" dirty="0">
                <a:solidFill>
                  <a:srgbClr val="FF0000"/>
                </a:solidFill>
              </a:rPr>
              <a:t>otros problemas como los económicos, sociales, humanitarios, de salud, y ambientales</a:t>
            </a:r>
            <a:r>
              <a:rPr lang="es-MX" sz="3100" dirty="0"/>
              <a:t>, que muchas veces son fuente de las guerras mismas tienen una influencia mayor en la seguridad nacional e internacional.</a:t>
            </a:r>
            <a:br>
              <a:rPr lang="es-MX" sz="3100" dirty="0"/>
            </a:br>
            <a:r>
              <a:rPr lang="es-MX" sz="3100" dirty="0"/>
              <a:t>De muchos factores depende que un país pueda llevar adelante su proyecto social, político y económico. La visión de cómo hacerlo, </a:t>
            </a:r>
            <a:r>
              <a:rPr lang="es-MX" sz="3100" dirty="0">
                <a:solidFill>
                  <a:srgbClr val="FF0000"/>
                </a:solidFill>
              </a:rPr>
              <a:t>cuáles son los peligros, amenazas y oportunidades </a:t>
            </a:r>
            <a:r>
              <a:rPr lang="es-MX" sz="3100" dirty="0"/>
              <a:t>se explican mediante las concepciones de seguridad</a:t>
            </a:r>
            <a:r>
              <a:rPr lang="es-MX" sz="3100" dirty="0" smtClean="0"/>
              <a:t>.</a:t>
            </a:r>
            <a:endParaRPr lang="es-MX" dirty="0"/>
          </a:p>
        </p:txBody>
      </p:sp>
    </p:spTree>
    <p:extLst>
      <p:ext uri="{BB962C8B-B14F-4D97-AF65-F5344CB8AC3E}">
        <p14:creationId xmlns:p14="http://schemas.microsoft.com/office/powerpoint/2010/main" val="453216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9512" y="274638"/>
            <a:ext cx="8856984" cy="6322714"/>
          </a:xfrm>
        </p:spPr>
        <p:txBody>
          <a:bodyPr>
            <a:normAutofit fontScale="90000"/>
          </a:bodyPr>
          <a:lstStyle/>
          <a:p>
            <a:pPr algn="l"/>
            <a:r>
              <a:rPr lang="es-ES_tradnl" sz="3100" b="1" u="sng" dirty="0" smtClean="0"/>
              <a:t/>
            </a:r>
            <a:br>
              <a:rPr lang="es-ES_tradnl" sz="3100" b="1" u="sng" dirty="0" smtClean="0"/>
            </a:br>
            <a:r>
              <a:rPr lang="es-ES_tradnl" sz="3600" b="1" u="sng" dirty="0" smtClean="0"/>
              <a:t>Sumario</a:t>
            </a:r>
            <a:r>
              <a:rPr lang="es-ES_tradnl" sz="3600" b="1" u="sng" dirty="0"/>
              <a:t>: </a:t>
            </a:r>
            <a:r>
              <a:rPr lang="es-MX" sz="3600" dirty="0"/>
              <a:t/>
            </a:r>
            <a:br>
              <a:rPr lang="es-MX" sz="3600" dirty="0"/>
            </a:br>
            <a:r>
              <a:rPr lang="es-MX" sz="3600" dirty="0" smtClean="0"/>
              <a:t>-</a:t>
            </a:r>
            <a:r>
              <a:rPr lang="es-ES_tradnl" sz="3600" dirty="0" smtClean="0"/>
              <a:t>Papel </a:t>
            </a:r>
            <a:r>
              <a:rPr lang="es-ES_tradnl" sz="3600" dirty="0"/>
              <a:t>de la Disciplina en el Plan de Estudio de la Carrera. Aspectos organizativos y evaluación.</a:t>
            </a:r>
            <a:r>
              <a:rPr lang="es-MX" sz="3600" dirty="0"/>
              <a:t/>
            </a:r>
            <a:br>
              <a:rPr lang="es-MX" sz="3600" dirty="0"/>
            </a:br>
            <a:r>
              <a:rPr lang="es-MX" sz="3600" dirty="0" smtClean="0"/>
              <a:t>-</a:t>
            </a:r>
            <a:r>
              <a:rPr lang="es-ES_tradnl" sz="3600" dirty="0" smtClean="0"/>
              <a:t>La </a:t>
            </a:r>
            <a:r>
              <a:rPr lang="es-ES_tradnl" sz="3600" dirty="0"/>
              <a:t>Seguridad Internacional y regional en el contexto de la integración latinoamericana y caribeña. </a:t>
            </a:r>
            <a:r>
              <a:rPr lang="es-MX" sz="3600" dirty="0"/>
              <a:t/>
            </a:r>
            <a:br>
              <a:rPr lang="es-MX" sz="3600" dirty="0"/>
            </a:br>
            <a:r>
              <a:rPr lang="es-MX" sz="3600" dirty="0" smtClean="0"/>
              <a:t>-</a:t>
            </a:r>
            <a:r>
              <a:rPr lang="es-ES_tradnl" sz="3600" dirty="0" smtClean="0"/>
              <a:t>Las </a:t>
            </a:r>
            <a:r>
              <a:rPr lang="es-ES_tradnl" sz="3600" dirty="0"/>
              <a:t>amenazas actuales a la seguridad internacional y regional y su influencia en Cuba.</a:t>
            </a:r>
            <a:r>
              <a:rPr lang="es-MX" sz="3600" dirty="0"/>
              <a:t/>
            </a:r>
            <a:br>
              <a:rPr lang="es-MX" sz="3600" dirty="0"/>
            </a:br>
            <a:r>
              <a:rPr lang="es-MX" sz="3600" dirty="0" smtClean="0"/>
              <a:t>-</a:t>
            </a:r>
            <a:r>
              <a:rPr lang="es-ES_tradnl" sz="3600" dirty="0" smtClean="0"/>
              <a:t>La </a:t>
            </a:r>
            <a:r>
              <a:rPr lang="es-ES_tradnl" sz="3600" dirty="0"/>
              <a:t>estrategia de seguridad nacional, la estrategia de defensa nacional y la estrategia militar  de los Estados Unidos de América.</a:t>
            </a:r>
            <a:r>
              <a:rPr lang="es-MX" sz="3600" dirty="0"/>
              <a:t/>
            </a:r>
            <a:br>
              <a:rPr lang="es-MX" sz="3600" dirty="0"/>
            </a:br>
            <a:r>
              <a:rPr lang="es-MX" sz="3600" dirty="0" smtClean="0"/>
              <a:t>-</a:t>
            </a:r>
            <a:r>
              <a:rPr lang="es-ES_tradnl" sz="3600" dirty="0" smtClean="0"/>
              <a:t>El </a:t>
            </a:r>
            <a:r>
              <a:rPr lang="es-ES_tradnl" sz="3600" dirty="0"/>
              <a:t>«poder inteligente» o «poder duro». El «poder blando».</a:t>
            </a:r>
            <a:r>
              <a:rPr lang="es-MX" sz="3600" dirty="0"/>
              <a:t/>
            </a:r>
            <a:br>
              <a:rPr lang="es-MX" sz="3600" dirty="0"/>
            </a:br>
            <a:r>
              <a:rPr lang="es-MX" sz="3600" dirty="0" smtClean="0"/>
              <a:t>-</a:t>
            </a:r>
            <a:r>
              <a:rPr lang="es-ES_tradnl" sz="3600" dirty="0" smtClean="0"/>
              <a:t>Otras </a:t>
            </a:r>
            <a:r>
              <a:rPr lang="es-ES_tradnl" sz="3600" dirty="0"/>
              <a:t>amenazas externas</a:t>
            </a:r>
            <a:r>
              <a:rPr lang="es-ES_tradnl" sz="3600" dirty="0" smtClean="0"/>
              <a:t>.</a:t>
            </a:r>
            <a:r>
              <a:rPr lang="es-MX" dirty="0"/>
              <a:t/>
            </a:r>
            <a:br>
              <a:rPr lang="es-MX" dirty="0"/>
            </a:br>
            <a:endParaRPr lang="es-MX" dirty="0"/>
          </a:p>
        </p:txBody>
      </p:sp>
    </p:spTree>
    <p:extLst>
      <p:ext uri="{BB962C8B-B14F-4D97-AF65-F5344CB8AC3E}">
        <p14:creationId xmlns:p14="http://schemas.microsoft.com/office/powerpoint/2010/main" val="23971008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9512" y="274638"/>
            <a:ext cx="8712968" cy="6394722"/>
          </a:xfrm>
        </p:spPr>
        <p:txBody>
          <a:bodyPr>
            <a:noAutofit/>
          </a:bodyPr>
          <a:lstStyle/>
          <a:p>
            <a:r>
              <a:rPr lang="es-MX" sz="3200" dirty="0"/>
              <a:t>Consideramos como </a:t>
            </a:r>
            <a:r>
              <a:rPr lang="es-ES_tradnl" sz="3200" dirty="0"/>
              <a:t>peligros para la seguridad nacional de Cuba, aquellos  provenientes de la política aplicada por los Estados Unidos de América, con énfasis en su declarado reconocimiento a las llamadas </a:t>
            </a:r>
            <a:r>
              <a:rPr lang="es-ES_tradnl" sz="3200" dirty="0">
                <a:solidFill>
                  <a:srgbClr val="FF0000"/>
                </a:solidFill>
              </a:rPr>
              <a:t>“sociedades civiles”, </a:t>
            </a:r>
            <a:r>
              <a:rPr lang="es-ES_tradnl" sz="3200" dirty="0"/>
              <a:t>que incluye la manipulación de este concepto, lo que les justifica el apoyo a la subversión interna y la    búsqueda de nuevos líderes con capacidad de convocatoria entre los jóvenes, el sector no estatal, así como entre las organizaciones no gubernamentales, fundamentalmente culturales y religiosas</a:t>
            </a:r>
            <a:endParaRPr lang="es-MX" sz="3200" dirty="0"/>
          </a:p>
        </p:txBody>
      </p:sp>
    </p:spTree>
    <p:extLst>
      <p:ext uri="{BB962C8B-B14F-4D97-AF65-F5344CB8AC3E}">
        <p14:creationId xmlns:p14="http://schemas.microsoft.com/office/powerpoint/2010/main" val="5374693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7504" y="274638"/>
            <a:ext cx="8928992" cy="6394722"/>
          </a:xfrm>
        </p:spPr>
        <p:txBody>
          <a:bodyPr>
            <a:noAutofit/>
          </a:bodyPr>
          <a:lstStyle/>
          <a:p>
            <a:pPr algn="l"/>
            <a:r>
              <a:rPr lang="es-ES_tradnl" sz="2000" dirty="0"/>
              <a:t>Considerar como amenazas a la seguridad internacional con incidencia en la SNC en la actualidad</a:t>
            </a:r>
            <a:r>
              <a:rPr lang="es-ES_tradnl" sz="2000" dirty="0" smtClean="0"/>
              <a:t>:</a:t>
            </a:r>
            <a:r>
              <a:rPr lang="es-ES_tradnl" sz="2000" b="1" dirty="0"/>
              <a:t>	</a:t>
            </a:r>
            <a:r>
              <a:rPr lang="es-MX" sz="2000" dirty="0"/>
              <a:t/>
            </a:r>
            <a:br>
              <a:rPr lang="es-MX" sz="2000" dirty="0"/>
            </a:br>
            <a:r>
              <a:rPr lang="es-MX" sz="2000" dirty="0" smtClean="0"/>
              <a:t>-</a:t>
            </a:r>
            <a:r>
              <a:rPr lang="es-ES" sz="2000" dirty="0" smtClean="0"/>
              <a:t>El </a:t>
            </a:r>
            <a:r>
              <a:rPr lang="es-ES" sz="2000" dirty="0"/>
              <a:t>injusto e irracional orden económico y social que prevalece en el mundo.</a:t>
            </a:r>
            <a:r>
              <a:rPr lang="es-MX" sz="2000" dirty="0"/>
              <a:t/>
            </a:r>
            <a:br>
              <a:rPr lang="es-MX" sz="2000" dirty="0"/>
            </a:br>
            <a:r>
              <a:rPr lang="es-MX" sz="2000" dirty="0" smtClean="0"/>
              <a:t>-</a:t>
            </a:r>
            <a:r>
              <a:rPr lang="es-ES" sz="2000" dirty="0" smtClean="0"/>
              <a:t>El </a:t>
            </a:r>
            <a:r>
              <a:rPr lang="es-ES" sz="2000" dirty="0"/>
              <a:t>deterioro medioambiental a escala planetaria.</a:t>
            </a:r>
            <a:r>
              <a:rPr lang="es-MX" sz="2000" dirty="0"/>
              <a:t/>
            </a:r>
            <a:br>
              <a:rPr lang="es-MX" sz="2000" dirty="0"/>
            </a:br>
            <a:r>
              <a:rPr lang="es-MX" sz="2000" dirty="0" smtClean="0"/>
              <a:t>-</a:t>
            </a:r>
            <a:r>
              <a:rPr lang="es-ES" sz="2000" dirty="0" smtClean="0"/>
              <a:t>La </a:t>
            </a:r>
            <a:r>
              <a:rPr lang="es-ES" sz="2000" dirty="0"/>
              <a:t>entronización del unilateralismo y el hegemonismo como rasgo característico de la política exterior de las grandes potencias imperialistas.</a:t>
            </a:r>
            <a:r>
              <a:rPr lang="es-MX" sz="2000" dirty="0"/>
              <a:t/>
            </a:r>
            <a:br>
              <a:rPr lang="es-MX" sz="2000" dirty="0"/>
            </a:br>
            <a:r>
              <a:rPr lang="es-MX" sz="2000" dirty="0" smtClean="0"/>
              <a:t>-</a:t>
            </a:r>
            <a:r>
              <a:rPr lang="es-ES" sz="2000" dirty="0" smtClean="0"/>
              <a:t>Las </a:t>
            </a:r>
            <a:r>
              <a:rPr lang="es-ES" sz="2000" dirty="0"/>
              <a:t>guerras.</a:t>
            </a:r>
            <a:r>
              <a:rPr lang="es-MX" sz="2000" dirty="0"/>
              <a:t/>
            </a:r>
            <a:br>
              <a:rPr lang="es-MX" sz="2000" dirty="0"/>
            </a:br>
            <a:r>
              <a:rPr lang="es-MX" sz="2000" dirty="0" smtClean="0"/>
              <a:t>-</a:t>
            </a:r>
            <a:r>
              <a:rPr lang="es-ES" sz="2000" dirty="0" smtClean="0"/>
              <a:t>Las </a:t>
            </a:r>
            <a:r>
              <a:rPr lang="es-ES" sz="2000" dirty="0"/>
              <a:t>violaciones masivas de los derechos humanos.</a:t>
            </a:r>
            <a:r>
              <a:rPr lang="es-MX" sz="2000" dirty="0"/>
              <a:t/>
            </a:r>
            <a:br>
              <a:rPr lang="es-MX" sz="2000" dirty="0"/>
            </a:br>
            <a:r>
              <a:rPr lang="es-MX" sz="2000" dirty="0" smtClean="0"/>
              <a:t>-</a:t>
            </a:r>
            <a:r>
              <a:rPr lang="es-ES" sz="2000" dirty="0" smtClean="0"/>
              <a:t>Las </a:t>
            </a:r>
            <a:r>
              <a:rPr lang="es-ES" sz="2000" dirty="0"/>
              <a:t>migraciones masivas y el éxodo de capital humano</a:t>
            </a:r>
            <a:r>
              <a:rPr lang="es-MX" sz="2000" dirty="0"/>
              <a:t/>
            </a:r>
            <a:br>
              <a:rPr lang="es-MX" sz="2000" dirty="0"/>
            </a:br>
            <a:r>
              <a:rPr lang="es-MX" sz="2000" dirty="0" smtClean="0"/>
              <a:t>-</a:t>
            </a:r>
            <a:r>
              <a:rPr lang="es-ES" sz="2000" dirty="0" smtClean="0"/>
              <a:t>El </a:t>
            </a:r>
            <a:r>
              <a:rPr lang="es-ES" sz="2000" dirty="0"/>
              <a:t>terrorismo</a:t>
            </a:r>
            <a:r>
              <a:rPr lang="es-MX" sz="2000" dirty="0"/>
              <a:t/>
            </a:r>
            <a:br>
              <a:rPr lang="es-MX" sz="2000" dirty="0"/>
            </a:br>
            <a:r>
              <a:rPr lang="es-MX" sz="2000" dirty="0" smtClean="0"/>
              <a:t>-</a:t>
            </a:r>
            <a:r>
              <a:rPr lang="es-ES" sz="2000" dirty="0" smtClean="0"/>
              <a:t>La </a:t>
            </a:r>
            <a:r>
              <a:rPr lang="es-ES" sz="2000" dirty="0"/>
              <a:t>corrupción política y administrativa, la prevaricación y el clientelismo</a:t>
            </a:r>
            <a:r>
              <a:rPr lang="es-MX" sz="2000" dirty="0"/>
              <a:t/>
            </a:r>
            <a:br>
              <a:rPr lang="es-MX" sz="2000" dirty="0"/>
            </a:br>
            <a:r>
              <a:rPr lang="es-MX" sz="2000" dirty="0" smtClean="0"/>
              <a:t>-</a:t>
            </a:r>
            <a:r>
              <a:rPr lang="es-ES" sz="2000" dirty="0" smtClean="0"/>
              <a:t>El </a:t>
            </a:r>
            <a:r>
              <a:rPr lang="es-ES" sz="2000" dirty="0"/>
              <a:t>empleo masivo de la desinformación.</a:t>
            </a:r>
            <a:r>
              <a:rPr lang="es-MX" sz="2000" dirty="0"/>
              <a:t/>
            </a:r>
            <a:br>
              <a:rPr lang="es-MX" sz="2000" dirty="0"/>
            </a:br>
            <a:r>
              <a:rPr lang="es-MX" sz="2000" dirty="0" smtClean="0"/>
              <a:t>-</a:t>
            </a:r>
            <a:r>
              <a:rPr lang="es-ES" sz="2000" dirty="0" smtClean="0"/>
              <a:t>La </a:t>
            </a:r>
            <a:r>
              <a:rPr lang="es-ES" sz="2000" dirty="0"/>
              <a:t>ciberguerra</a:t>
            </a:r>
            <a:r>
              <a:rPr lang="es-MX" sz="2000" dirty="0"/>
              <a:t/>
            </a:r>
            <a:br>
              <a:rPr lang="es-MX" sz="2000" dirty="0"/>
            </a:br>
            <a:r>
              <a:rPr lang="es-MX" sz="2000" dirty="0" smtClean="0"/>
              <a:t>-</a:t>
            </a:r>
            <a:r>
              <a:rPr lang="es-ES" sz="2000" dirty="0" smtClean="0"/>
              <a:t>La </a:t>
            </a:r>
            <a:r>
              <a:rPr lang="es-ES" sz="2000" dirty="0"/>
              <a:t>delincuencia organizada transnacional.</a:t>
            </a:r>
            <a:r>
              <a:rPr lang="es-MX" sz="2000" dirty="0"/>
              <a:t/>
            </a:r>
            <a:br>
              <a:rPr lang="es-MX" sz="2000" dirty="0"/>
            </a:br>
            <a:r>
              <a:rPr lang="es-MX" sz="2000" dirty="0" smtClean="0"/>
              <a:t>-</a:t>
            </a:r>
            <a:r>
              <a:rPr lang="es-ES" sz="2000" dirty="0" smtClean="0"/>
              <a:t>Las </a:t>
            </a:r>
            <a:r>
              <a:rPr lang="es-ES" sz="2000" dirty="0"/>
              <a:t>epidemias, epizootias, epifitias y enfermedades (re)emergentes. </a:t>
            </a:r>
            <a:r>
              <a:rPr lang="es-MX" sz="2000" dirty="0"/>
              <a:t/>
            </a:r>
            <a:br>
              <a:rPr lang="es-MX" sz="2000" dirty="0"/>
            </a:br>
            <a:r>
              <a:rPr lang="es-MX" sz="2000" dirty="0" smtClean="0"/>
              <a:t>-</a:t>
            </a:r>
            <a:r>
              <a:rPr lang="es-ES" sz="2000" dirty="0" smtClean="0"/>
              <a:t>Los </a:t>
            </a:r>
            <a:r>
              <a:rPr lang="es-ES" sz="2000" dirty="0"/>
              <a:t>fenómenos naturales extremos</a:t>
            </a:r>
            <a:r>
              <a:rPr lang="es-ES" sz="2000" dirty="0" smtClean="0"/>
              <a:t>.</a:t>
            </a:r>
            <a:endParaRPr lang="es-MX" sz="2000" dirty="0"/>
          </a:p>
        </p:txBody>
      </p:sp>
    </p:spTree>
    <p:extLst>
      <p:ext uri="{BB962C8B-B14F-4D97-AF65-F5344CB8AC3E}">
        <p14:creationId xmlns:p14="http://schemas.microsoft.com/office/powerpoint/2010/main" val="24872640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7504" y="274638"/>
            <a:ext cx="8856984" cy="6394722"/>
          </a:xfrm>
        </p:spPr>
        <p:txBody>
          <a:bodyPr/>
          <a:lstStyle/>
          <a:p>
            <a:r>
              <a:rPr lang="es-ES_tradnl" dirty="0"/>
              <a:t>La estrategia de Seguridad Nacional, la estrategia de Defensa Nacional y la Estrategia Militar  de los Estados Unidos de América</a:t>
            </a:r>
            <a:endParaRPr lang="es-MX" dirty="0"/>
          </a:p>
        </p:txBody>
      </p:sp>
    </p:spTree>
    <p:extLst>
      <p:ext uri="{BB962C8B-B14F-4D97-AF65-F5344CB8AC3E}">
        <p14:creationId xmlns:p14="http://schemas.microsoft.com/office/powerpoint/2010/main" val="5649135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250706"/>
          </a:xfrm>
        </p:spPr>
        <p:txBody>
          <a:bodyPr>
            <a:noAutofit/>
          </a:bodyPr>
          <a:lstStyle/>
          <a:p>
            <a:r>
              <a:rPr lang="es-ES_tradnl" sz="3200" dirty="0"/>
              <a:t>EE.UU. publicó el pasado 7 de febrero su nueva </a:t>
            </a:r>
            <a:r>
              <a:rPr lang="es-ES_tradnl" sz="3200" u="sng" dirty="0">
                <a:hlinkClick r:id="rId2"/>
              </a:rPr>
              <a:t>Estrategia de Seguridad Nacional</a:t>
            </a:r>
            <a:r>
              <a:rPr lang="es-ES_tradnl" sz="3200" dirty="0"/>
              <a:t>.¹ </a:t>
            </a:r>
            <a:r>
              <a:rPr lang="es-ES_tradnl" sz="3200" dirty="0" smtClean="0"/>
              <a:t/>
            </a:r>
            <a:br>
              <a:rPr lang="es-ES_tradnl" sz="3200" dirty="0" smtClean="0"/>
            </a:br>
            <a:r>
              <a:rPr lang="es-ES_tradnl" sz="3200" dirty="0" smtClean="0"/>
              <a:t>Cada </a:t>
            </a:r>
            <a:r>
              <a:rPr lang="es-ES_tradnl" sz="3200" dirty="0"/>
              <a:t>cuatro años los gobernantes de ese país presentan un documento donde recogen las amenazas a sus intereses y las prioridades para el período en cuestión. Es uno de los principales lineamientos de la política estadounidense; una hoja de ruta estratégica, con enormes implicaciones en casi todos los aspectos de la vida nacional y las relaciones internacionales. La anterior databa del 2010, también del puño y letra de Barack Obama</a:t>
            </a:r>
            <a:endParaRPr lang="es-MX" sz="3200" dirty="0"/>
          </a:p>
        </p:txBody>
      </p:sp>
    </p:spTree>
    <p:extLst>
      <p:ext uri="{BB962C8B-B14F-4D97-AF65-F5344CB8AC3E}">
        <p14:creationId xmlns:p14="http://schemas.microsoft.com/office/powerpoint/2010/main" val="29820141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7504" y="260648"/>
            <a:ext cx="8784976" cy="6394722"/>
          </a:xfrm>
        </p:spPr>
        <p:txBody>
          <a:bodyPr>
            <a:noAutofit/>
          </a:bodyPr>
          <a:lstStyle/>
          <a:p>
            <a:r>
              <a:rPr lang="es-ES_tradnl" sz="2000" dirty="0"/>
              <a:t>“Continuaremos insistiendo en que los gobiernos sostengan sus obligaciones de derechos humanos, manifestándonos contra la represión dondequiera que ocurra y trabajando para prevenir y de ser necesario responder a atrocidades masivas” –señala en una de sus partes el documento.</a:t>
            </a:r>
            <a:br>
              <a:rPr lang="es-ES_tradnl" sz="2000" dirty="0"/>
            </a:br>
            <a:r>
              <a:rPr lang="es-ES_tradnl" sz="2000" dirty="0"/>
              <a:t/>
            </a:r>
            <a:br>
              <a:rPr lang="es-ES_tradnl" sz="2000" dirty="0"/>
            </a:br>
            <a:r>
              <a:rPr lang="es-ES_tradnl" sz="2000" dirty="0"/>
              <a:t>Resulta notable que sea el mismo discurso empleado para dirigirse a Cuba, cuando se nos acusa de violar los “derechos humanos” y la “libertad de expresión”. La causa de esa similitud no es solo una cuestión de coherencia o semántica. La propia estrategia expresa que tales esfuerzos buscan “apoyar gobiernos y sociedades abiertas, trabajando para apoyar transiciones democráticas”. Señalan de paso a quienes consideran “los promotores del cambio en este siglo”: la gente joven y los empresarios.</a:t>
            </a:r>
            <a:br>
              <a:rPr lang="es-ES_tradnl" sz="2000" dirty="0"/>
            </a:br>
            <a:r>
              <a:rPr lang="es-ES_tradnl" sz="2000" dirty="0"/>
              <a:t/>
            </a:r>
            <a:br>
              <a:rPr lang="es-ES_tradnl" sz="2000" dirty="0"/>
            </a:br>
            <a:r>
              <a:rPr lang="es-ES_tradnl" sz="2000" dirty="0"/>
              <a:t>Es esa una de las razones por las que esta estrategia no descansa solamente en el poder militar, como señalan sus páginas, reforzando la certeza de que EE.UU. ha identificado como principales ciertos métodos no convencionales de cambio político, ponderando el apoyo a “democracias emergentes” y “ayudando a países a construir formas de gobernanza más representativas y democráticas mediante la asistencia responsable, la inversión, el comercio y mediante el apoyo a las reformas políticas, económicas y de seguridad”.</a:t>
            </a:r>
            <a:endParaRPr lang="es-MX" sz="2000" dirty="0"/>
          </a:p>
        </p:txBody>
      </p:sp>
    </p:spTree>
    <p:extLst>
      <p:ext uri="{BB962C8B-B14F-4D97-AF65-F5344CB8AC3E}">
        <p14:creationId xmlns:p14="http://schemas.microsoft.com/office/powerpoint/2010/main" val="37544526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9512" y="274638"/>
            <a:ext cx="8712968" cy="6394722"/>
          </a:xfrm>
        </p:spPr>
        <p:txBody>
          <a:bodyPr>
            <a:normAutofit fontScale="90000"/>
          </a:bodyPr>
          <a:lstStyle/>
          <a:p>
            <a:r>
              <a:rPr lang="es-ES_tradnl" sz="2200" dirty="0"/>
              <a:t>Ya sabemos que cuando EE.UU. se refiere al “apoyo a transiciones democráticas”, habla de los burdos procedimientos de cambio de régimen que bajo los cánones de la Guerra No Convencional, ha promovido contra naciones molestas a sus intereses. </a:t>
            </a:r>
            <a:br>
              <a:rPr lang="es-ES_tradnl" sz="2200" dirty="0"/>
            </a:br>
            <a:r>
              <a:rPr lang="es-ES_tradnl" sz="2200" dirty="0"/>
              <a:t/>
            </a:r>
            <a:br>
              <a:rPr lang="es-ES_tradnl" sz="2200" dirty="0"/>
            </a:br>
            <a:r>
              <a:rPr lang="es-ES_tradnl" sz="2200" dirty="0"/>
              <a:t>De la misma forma conocemos que al hablar de “sociedad civil” y “activistas individuales”, se refiere a las personas que pagan y entrenan para construir oposiciones internas y pretendidas disidencias, a fin de emplearlas como puntas de lanza en sus campañas por traer la “democracia” a pueblos que no se lo han pedido, un proceder que los cubanos conocemos de cerca. </a:t>
            </a:r>
            <a:br>
              <a:rPr lang="es-ES_tradnl" sz="2200" dirty="0"/>
            </a:br>
            <a:r>
              <a:rPr lang="es-ES_tradnl" sz="2200" dirty="0"/>
              <a:t/>
            </a:r>
            <a:br>
              <a:rPr lang="es-ES_tradnl" sz="2200" dirty="0"/>
            </a:br>
            <a:r>
              <a:rPr lang="es-ES_tradnl" sz="2200" dirty="0"/>
              <a:t>La Casa Blanca señala su inconformidad con que las leyes de naciones soberanas nieguen a estos grupos “los fondos extranjeros de los que dependen para operar” o “no les otorguen la libertad de reunirse en protestas pacíficas”. </a:t>
            </a:r>
            <a:br>
              <a:rPr lang="es-ES_tradnl" sz="2200" dirty="0"/>
            </a:br>
            <a:r>
              <a:rPr lang="es-ES_tradnl" sz="2200" dirty="0"/>
              <a:t/>
            </a:r>
            <a:br>
              <a:rPr lang="es-ES_tradnl" sz="2200" dirty="0"/>
            </a:br>
            <a:r>
              <a:rPr lang="es-ES_tradnl" sz="2200" dirty="0"/>
              <a:t>Por esas razones no es casual que las herramientas de la comunicación y la información reciban un papel preponderante. En su nueva Estrategia, EE.UU. se propone apoyar “las tecnologías que expanden el acceso a información, permiten la libertad de expresión y conectan a los grupos de la sociedad civil en sus luchas alrededor del mundo”. La pretensión de promover el uso de las nuevas tecnologías de la informática y las comunicaciones sería noble, si no las utilizaran para intentar subvertir el orden interno de naciones soberanas. </a:t>
            </a:r>
            <a:endParaRPr lang="es-MX" dirty="0"/>
          </a:p>
        </p:txBody>
      </p:sp>
    </p:spTree>
    <p:extLst>
      <p:ext uri="{BB962C8B-B14F-4D97-AF65-F5344CB8AC3E}">
        <p14:creationId xmlns:p14="http://schemas.microsoft.com/office/powerpoint/2010/main" val="19317495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94722"/>
          </a:xfrm>
        </p:spPr>
        <p:txBody>
          <a:bodyPr>
            <a:noAutofit/>
          </a:bodyPr>
          <a:lstStyle/>
          <a:p>
            <a:r>
              <a:rPr lang="es-ES_tradnl" sz="2400" dirty="0"/>
              <a:t>Somos conscientes de que EE.UU. no pretende promover sus valores: pretende imponerlos. La historia reciente de la humanidad es vasta en ejemplos de cómo los supuestos intentos de “promover cambios democráticos” y “derechos humanos” terminan en sangrientas guerras intestinas, donde los pueblos pagan con sangre la intervención extranjera en sus asuntos. Los ejemplos de Libia, Siria y Ucrania, son más que explícitos.</a:t>
            </a:r>
            <a:br>
              <a:rPr lang="es-ES_tradnl" sz="2400" dirty="0"/>
            </a:br>
            <a:r>
              <a:rPr lang="es-ES_tradnl" sz="2400" dirty="0"/>
              <a:t/>
            </a:r>
            <a:br>
              <a:rPr lang="es-ES_tradnl" sz="2400" dirty="0"/>
            </a:br>
            <a:r>
              <a:rPr lang="es-ES_tradnl" sz="2400" dirty="0"/>
              <a:t>EE.UU. no dice en su nueva estrategia que el triunfo de sus valores significaría la desaparición de los nuestros. El nuevo escenario iniciado el pasado 17 de diciembre exige que por primera vez se mencione a Cuba en un documento de este tipo: “Como parte de nuestros esfuerzos por promover un hemisferio totalmente democrático, vamos a avanzar en nuestra nueva apertura hacia Cuba en una forma que promueva de manera más eficaz la habilidad del pueblo cubano de decidir su futuro libremente”. </a:t>
            </a:r>
            <a:endParaRPr lang="es-MX" sz="2400" dirty="0"/>
          </a:p>
        </p:txBody>
      </p:sp>
    </p:spTree>
    <p:extLst>
      <p:ext uri="{BB962C8B-B14F-4D97-AF65-F5344CB8AC3E}">
        <p14:creationId xmlns:p14="http://schemas.microsoft.com/office/powerpoint/2010/main" val="2939582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9512" y="274638"/>
            <a:ext cx="8784976" cy="6394722"/>
          </a:xfrm>
        </p:spPr>
        <p:txBody>
          <a:bodyPr>
            <a:noAutofit/>
          </a:bodyPr>
          <a:lstStyle/>
          <a:p>
            <a:pPr lvl="0" algn="l"/>
            <a:r>
              <a:rPr lang="es-ES_tradnl" sz="1600" b="1" dirty="0"/>
              <a:t>Estrategias de Seguridad Nacional, Defensa Nacional y Estrategia Militar Nacional de EE.UU.  en la actualidad   tales como:</a:t>
            </a:r>
            <a:r>
              <a:rPr lang="es-MX" sz="1600" b="1" dirty="0"/>
              <a:t/>
            </a:r>
            <a:br>
              <a:rPr lang="es-MX" sz="1600" b="1" dirty="0"/>
            </a:br>
            <a:r>
              <a:rPr lang="es-MX" sz="1600" b="1" dirty="0" smtClean="0"/>
              <a:t>-</a:t>
            </a:r>
            <a:r>
              <a:rPr lang="es-ES_tradnl" sz="1600" dirty="0" smtClean="0"/>
              <a:t>Las </a:t>
            </a:r>
            <a:r>
              <a:rPr lang="es-ES_tradnl" sz="1600" dirty="0"/>
              <a:t>particularidades del escenario internacional según la visión del actual gobierno de los EEUU. Y sus enfoques sobre cómo mantener el liderazgo (hegemonía) sobre el resto del mundo.</a:t>
            </a:r>
            <a:r>
              <a:rPr lang="es-MX" sz="1600" dirty="0"/>
              <a:t/>
            </a:r>
            <a:br>
              <a:rPr lang="es-MX" sz="1600" dirty="0"/>
            </a:br>
            <a:r>
              <a:rPr lang="es-ES_tradnl" sz="1600" dirty="0"/>
              <a:t>Los nuevos conceptos sobre el uso de sus fuerzas armadas, que contempla la reducción del gasto militar y del componente terrestre (fuerzas convencionales), mientras se incrementan las fuerzas de operaciones especiales, lo que les permite desarrollar</a:t>
            </a:r>
            <a:r>
              <a:rPr lang="es-ES" sz="1600" dirty="0"/>
              <a:t> enfoques de bajo costo, y que sólo requieran una presencia militar reducida</a:t>
            </a:r>
            <a:r>
              <a:rPr lang="es-ES" sz="1600" b="1" i="1" dirty="0"/>
              <a:t>.</a:t>
            </a:r>
            <a:r>
              <a:rPr lang="es-MX" sz="1600" dirty="0"/>
              <a:t/>
            </a:r>
            <a:br>
              <a:rPr lang="es-MX" sz="1600" dirty="0"/>
            </a:br>
            <a:r>
              <a:rPr lang="es-MX" sz="1600" dirty="0" smtClean="0"/>
              <a:t>-</a:t>
            </a:r>
            <a:r>
              <a:rPr lang="es-ES_tradnl" sz="1600" dirty="0" smtClean="0"/>
              <a:t>Mantener </a:t>
            </a:r>
            <a:r>
              <a:rPr lang="es-ES_tradnl" sz="1600" dirty="0"/>
              <a:t>la superioridad  militar de los Estados Unidos a partir de la agilidad de sus fuerzas armadas, de su flexibilidad y de sus altos niveles de disposición combativa.</a:t>
            </a:r>
            <a:r>
              <a:rPr lang="es-MX" sz="1600" dirty="0"/>
              <a:t/>
            </a:r>
            <a:br>
              <a:rPr lang="es-MX" sz="1600" dirty="0"/>
            </a:br>
            <a:r>
              <a:rPr lang="es-MX" sz="1600" dirty="0" smtClean="0"/>
              <a:t>-</a:t>
            </a:r>
            <a:r>
              <a:rPr lang="es-ES" sz="1600" dirty="0" smtClean="0"/>
              <a:t>Da </a:t>
            </a:r>
            <a:r>
              <a:rPr lang="es-ES" sz="1600" dirty="0"/>
              <a:t>a entender que EEUU mantendrá una conducta internacional menos activa y más ajustada a sus intereses básicos (para el uso de la fuerza).</a:t>
            </a:r>
            <a:r>
              <a:rPr lang="es-ES_tradnl" sz="1600" dirty="0"/>
              <a:t> </a:t>
            </a:r>
            <a:r>
              <a:rPr lang="es-MX" sz="1600" dirty="0"/>
              <a:t/>
            </a:r>
            <a:br>
              <a:rPr lang="es-MX" sz="1600" dirty="0"/>
            </a:br>
            <a:r>
              <a:rPr lang="es-MX" sz="1600" dirty="0" smtClean="0"/>
              <a:t>-</a:t>
            </a:r>
            <a:r>
              <a:rPr lang="es-ES" sz="1600" dirty="0" smtClean="0"/>
              <a:t>Plantea </a:t>
            </a:r>
            <a:r>
              <a:rPr lang="es-ES" sz="1600" dirty="0"/>
              <a:t>continuar apoyándose en las asociaciones y alianzas más importantes como la OTAN, así como un reenfoque estratégico hacia la región Asia Pacífico.</a:t>
            </a:r>
            <a:r>
              <a:rPr lang="es-MX" sz="1600" dirty="0"/>
              <a:t/>
            </a:r>
            <a:br>
              <a:rPr lang="es-MX" sz="1600" dirty="0"/>
            </a:br>
            <a:r>
              <a:rPr lang="es-MX" sz="1600" dirty="0" smtClean="0"/>
              <a:t>-</a:t>
            </a:r>
            <a:r>
              <a:rPr lang="es-ES" sz="1600" dirty="0" smtClean="0"/>
              <a:t>Se </a:t>
            </a:r>
            <a:r>
              <a:rPr lang="es-ES" sz="1600" dirty="0"/>
              <a:t>abandona la planificación estratégica para dos guerras que predominó desde el fin de la “Guerra Fría”. </a:t>
            </a:r>
            <a:r>
              <a:rPr lang="es-MX" sz="1600" dirty="0"/>
              <a:t/>
            </a:r>
            <a:br>
              <a:rPr lang="es-MX" sz="1600" dirty="0"/>
            </a:br>
            <a:r>
              <a:rPr lang="es-MX" sz="1600" dirty="0" smtClean="0"/>
              <a:t>-</a:t>
            </a:r>
            <a:r>
              <a:rPr lang="es-ES" sz="1600" dirty="0" smtClean="0"/>
              <a:t>Plantea </a:t>
            </a:r>
            <a:r>
              <a:rPr lang="es-ES" sz="1600" dirty="0"/>
              <a:t>que las FFAA de EEUU </a:t>
            </a:r>
            <a:r>
              <a:rPr lang="es-ES" sz="1600" u="sng" dirty="0"/>
              <a:t>NO</a:t>
            </a:r>
            <a:r>
              <a:rPr lang="es-ES" sz="1600" dirty="0"/>
              <a:t> estarán diseñadas para “llevar a cabo operaciones de Estabilización (Pacificación) en gran escala por tiempo prolongado”.</a:t>
            </a:r>
            <a:r>
              <a:rPr lang="es-MX" sz="1600" dirty="0"/>
              <a:t/>
            </a:r>
            <a:br>
              <a:rPr lang="es-MX" sz="1600" dirty="0"/>
            </a:br>
            <a:r>
              <a:rPr lang="es-MX" sz="1600" dirty="0" smtClean="0"/>
              <a:t>-</a:t>
            </a:r>
            <a:r>
              <a:rPr lang="es-ES" sz="1600" dirty="0" smtClean="0"/>
              <a:t>Establece </a:t>
            </a:r>
            <a:r>
              <a:rPr lang="es-ES" sz="1600" dirty="0"/>
              <a:t>que las FFAA continuarán atacando directamente a los grupos e individuos “más peligrosos” (asesinatos selectivos).</a:t>
            </a:r>
            <a:r>
              <a:rPr lang="es-MX" sz="1600" dirty="0"/>
              <a:t/>
            </a:r>
            <a:br>
              <a:rPr lang="es-MX" sz="1600" dirty="0"/>
            </a:br>
            <a:r>
              <a:rPr lang="es-MX" sz="1600" dirty="0" smtClean="0"/>
              <a:t>-</a:t>
            </a:r>
            <a:r>
              <a:rPr lang="es-ES_tradnl" sz="1600" dirty="0" smtClean="0"/>
              <a:t>La </a:t>
            </a:r>
            <a:r>
              <a:rPr lang="es-ES_tradnl" sz="1600" dirty="0"/>
              <a:t>Estrategia de Seguridad Nacional, la Estrategia de Defensa Nacional y la Estrategia Militar Nacional persiguen mantener el lugar de EEUU en el orden mundial y transformarlo en función de sus intereses. </a:t>
            </a:r>
            <a:r>
              <a:rPr lang="es-MX" sz="1600" dirty="0"/>
              <a:t/>
            </a:r>
            <a:br>
              <a:rPr lang="es-MX" sz="1600" dirty="0"/>
            </a:br>
            <a:r>
              <a:rPr lang="es-ES" sz="1600" dirty="0"/>
              <a:t>Todas las estrategias, proveen los argumentos para el empleo de la fuerza por EEUU en aras del logro de sus intereses. </a:t>
            </a:r>
            <a:endParaRPr lang="es-MX" sz="1600" dirty="0"/>
          </a:p>
        </p:txBody>
      </p:sp>
    </p:spTree>
    <p:extLst>
      <p:ext uri="{BB962C8B-B14F-4D97-AF65-F5344CB8AC3E}">
        <p14:creationId xmlns:p14="http://schemas.microsoft.com/office/powerpoint/2010/main" val="42912495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22714"/>
          </a:xfrm>
        </p:spPr>
        <p:txBody>
          <a:bodyPr>
            <a:noAutofit/>
          </a:bodyPr>
          <a:lstStyle/>
          <a:p>
            <a:r>
              <a:rPr lang="es-ES_tradnl" sz="3600" dirty="0"/>
              <a:t>Ignoran los estrategas estadounidenses que el futuro de Cuba fue libremente determinado el 1o de enero de 1959. El nuevo documento es una confirmación de algo que ya sabíamos: en la política de EE.UU. hacia Cuba solo han cambiado los métodos, el fin permanece inalterable. “El uso de la fuerza no es la única herramienta a nuestra disposición –señalan– y no es el principal medio para el compromiso de EE.UU. en el exterior, ni siempre el más eficaz para los retos que enfrentamos”. </a:t>
            </a:r>
            <a:endParaRPr lang="es-MX" sz="3600" dirty="0"/>
          </a:p>
        </p:txBody>
      </p:sp>
    </p:spTree>
    <p:extLst>
      <p:ext uri="{BB962C8B-B14F-4D97-AF65-F5344CB8AC3E}">
        <p14:creationId xmlns:p14="http://schemas.microsoft.com/office/powerpoint/2010/main" val="16644529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178698"/>
          </a:xfrm>
        </p:spPr>
        <p:txBody>
          <a:bodyPr/>
          <a:lstStyle/>
          <a:p>
            <a:pPr lvl="0"/>
            <a:r>
              <a:rPr lang="es-ES_tradnl" dirty="0"/>
              <a:t>El «poder inteligente» o </a:t>
            </a:r>
            <a:r>
              <a:rPr lang="es-ES_tradnl" dirty="0" smtClean="0"/>
              <a:t/>
            </a:r>
            <a:br>
              <a:rPr lang="es-ES_tradnl" dirty="0" smtClean="0"/>
            </a:br>
            <a:r>
              <a:rPr lang="es-ES_tradnl" dirty="0" smtClean="0"/>
              <a:t>«</a:t>
            </a:r>
            <a:r>
              <a:rPr lang="es-ES_tradnl" dirty="0"/>
              <a:t>poder duro». </a:t>
            </a:r>
            <a:r>
              <a:rPr lang="es-ES_tradnl" dirty="0" smtClean="0"/>
              <a:t/>
            </a:r>
            <a:br>
              <a:rPr lang="es-ES_tradnl" dirty="0" smtClean="0"/>
            </a:br>
            <a:r>
              <a:rPr lang="es-ES_tradnl" dirty="0" smtClean="0"/>
              <a:t>El </a:t>
            </a:r>
            <a:r>
              <a:rPr lang="es-ES_tradnl" dirty="0"/>
              <a:t>«poder blando».</a:t>
            </a:r>
            <a:r>
              <a:rPr lang="es-MX" dirty="0"/>
              <a:t/>
            </a:r>
            <a:br>
              <a:rPr lang="es-MX" dirty="0"/>
            </a:br>
            <a:endParaRPr lang="es-MX" dirty="0"/>
          </a:p>
        </p:txBody>
      </p:sp>
    </p:spTree>
    <p:extLst>
      <p:ext uri="{BB962C8B-B14F-4D97-AF65-F5344CB8AC3E}">
        <p14:creationId xmlns:p14="http://schemas.microsoft.com/office/powerpoint/2010/main" val="7143928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250706"/>
          </a:xfrm>
        </p:spPr>
        <p:txBody>
          <a:bodyPr/>
          <a:lstStyle/>
          <a:p>
            <a:r>
              <a:rPr lang="es-ES_tradnl" dirty="0"/>
              <a:t>La Seguridad Internacional y regional en el contexto de la integración latinoamericana y caribeña</a:t>
            </a:r>
            <a:endParaRPr lang="es-MX" dirty="0"/>
          </a:p>
        </p:txBody>
      </p:sp>
    </p:spTree>
    <p:extLst>
      <p:ext uri="{BB962C8B-B14F-4D97-AF65-F5344CB8AC3E}">
        <p14:creationId xmlns:p14="http://schemas.microsoft.com/office/powerpoint/2010/main" val="664250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22714"/>
          </a:xfrm>
        </p:spPr>
        <p:txBody>
          <a:bodyPr>
            <a:noAutofit/>
          </a:bodyPr>
          <a:lstStyle/>
          <a:p>
            <a:r>
              <a:rPr lang="es-ES_tradnl" sz="2800" dirty="0"/>
              <a:t>El </a:t>
            </a:r>
            <a:r>
              <a:rPr lang="es-ES_tradnl" sz="2800" dirty="0">
                <a:solidFill>
                  <a:srgbClr val="FF0000"/>
                </a:solidFill>
              </a:rPr>
              <a:t>«poder inteligente» </a:t>
            </a:r>
            <a:r>
              <a:rPr lang="es-ES_tradnl" sz="2800" dirty="0"/>
              <a:t>como concepción estratégica se considera al que  combina los </a:t>
            </a:r>
            <a:r>
              <a:rPr lang="es-ES_tradnl" sz="2800" dirty="0">
                <a:solidFill>
                  <a:srgbClr val="FF0000"/>
                </a:solidFill>
              </a:rPr>
              <a:t>«instrumentos tradicionales» o «poder duro» </a:t>
            </a:r>
            <a:r>
              <a:rPr lang="es-ES_tradnl" sz="2800" dirty="0"/>
              <a:t>(poder militar y coerción económica), con la del </a:t>
            </a:r>
            <a:r>
              <a:rPr lang="es-ES_tradnl" sz="2800" dirty="0">
                <a:solidFill>
                  <a:srgbClr val="FF0000"/>
                </a:solidFill>
              </a:rPr>
              <a:t>«poder blando» </a:t>
            </a:r>
            <a:r>
              <a:rPr lang="es-ES_tradnl" sz="2800" dirty="0"/>
              <a:t>(apoyo a la subversión, guerras mediáticas, promover su identidad cultural, etc.). La “</a:t>
            </a:r>
            <a:r>
              <a:rPr lang="es-ES_tradnl" sz="2800" dirty="0">
                <a:solidFill>
                  <a:srgbClr val="FF0000"/>
                </a:solidFill>
              </a:rPr>
              <a:t>paciencia estratégica</a:t>
            </a:r>
            <a:r>
              <a:rPr lang="es-ES_tradnl" sz="2800" dirty="0"/>
              <a:t>” como principio básico de la  Estrategia de Seguridad Nacional de los EEUU. </a:t>
            </a:r>
            <a:r>
              <a:rPr lang="es-MX" sz="2800" dirty="0"/>
              <a:t/>
            </a:r>
            <a:br>
              <a:rPr lang="es-MX" sz="2800" dirty="0"/>
            </a:br>
            <a:r>
              <a:rPr lang="es-ES_tradnl" sz="2800" dirty="0"/>
              <a:t>Valorar las causas y la esencia   de la política de los EE.UU hacia Cuba y los retos que implica,  considerando  la invariable intención de las administraciones estadounidenses de conquistar a Cuba y aplastar la Revolución e imponer un régimen de franco carácter anexionista, por cualquier vía o método, como la  principal amenaza externa a la Seguridad Nacional estadounidense</a:t>
            </a:r>
            <a:r>
              <a:rPr lang="es-ES_tradnl" sz="2800" dirty="0" smtClean="0"/>
              <a:t>.</a:t>
            </a:r>
            <a:endParaRPr lang="es-MX" sz="2800" dirty="0"/>
          </a:p>
        </p:txBody>
      </p:sp>
    </p:spTree>
    <p:extLst>
      <p:ext uri="{BB962C8B-B14F-4D97-AF65-F5344CB8AC3E}">
        <p14:creationId xmlns:p14="http://schemas.microsoft.com/office/powerpoint/2010/main" val="7853938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9512" y="274638"/>
            <a:ext cx="8784976" cy="6322714"/>
          </a:xfrm>
        </p:spPr>
        <p:txBody>
          <a:bodyPr>
            <a:noAutofit/>
          </a:bodyPr>
          <a:lstStyle/>
          <a:p>
            <a:pPr lvl="0"/>
            <a:r>
              <a:rPr lang="es-ES_tradnl" sz="3600" dirty="0">
                <a:solidFill>
                  <a:srgbClr val="FF0000"/>
                </a:solidFill>
              </a:rPr>
              <a:t>Otras amenazas </a:t>
            </a:r>
            <a:r>
              <a:rPr lang="es-ES_tradnl" sz="3600" dirty="0" smtClean="0">
                <a:solidFill>
                  <a:srgbClr val="FF0000"/>
                </a:solidFill>
              </a:rPr>
              <a:t>externas</a:t>
            </a:r>
            <a:r>
              <a:rPr lang="es-ES_tradnl" sz="3600" dirty="0"/>
              <a:t> </a:t>
            </a:r>
            <a:r>
              <a:rPr lang="es-MX" sz="3600" dirty="0"/>
              <a:t/>
            </a:r>
            <a:br>
              <a:rPr lang="es-MX" sz="3600" dirty="0"/>
            </a:br>
            <a:r>
              <a:rPr lang="es-ES_tradnl" sz="3600" dirty="0"/>
              <a:t>Como el injusto e irracional orden económico y social internacional, las violaciones masivas de los derechos humanos, el deterioro del medio ambiente y los efectos del cambio climático, las migraciones masivas y el éxodo de capital humano, el terrorismo y la amenaza de guerra (</a:t>
            </a:r>
            <a:r>
              <a:rPr lang="es-ES_tradnl" sz="3600" dirty="0">
                <a:solidFill>
                  <a:srgbClr val="FF0000"/>
                </a:solidFill>
              </a:rPr>
              <a:t>especialmente la ciberguerra y la guerra nuclear</a:t>
            </a:r>
            <a:r>
              <a:rPr lang="es-ES_tradnl" sz="3600" dirty="0"/>
              <a:t>) así como los fenómenos naturales extremos y la aparición de enfermedades, epizootias y epifitias emergentes y reemergentes, entre otros</a:t>
            </a:r>
            <a:endParaRPr lang="es-MX" sz="3600" dirty="0"/>
          </a:p>
        </p:txBody>
      </p:sp>
    </p:spTree>
    <p:extLst>
      <p:ext uri="{BB962C8B-B14F-4D97-AF65-F5344CB8AC3E}">
        <p14:creationId xmlns:p14="http://schemas.microsoft.com/office/powerpoint/2010/main" val="9527807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9512" y="274638"/>
            <a:ext cx="8712968" cy="6322714"/>
          </a:xfrm>
        </p:spPr>
        <p:txBody>
          <a:bodyPr>
            <a:noAutofit/>
          </a:bodyPr>
          <a:lstStyle/>
          <a:p>
            <a:pPr algn="l"/>
            <a:r>
              <a:rPr lang="es-ES_tradnl" sz="2000" b="1" dirty="0"/>
              <a:t>Considerar como amenazas a la seguridad internacional con incidencia en la SNC en la actualidad:</a:t>
            </a:r>
            <a:r>
              <a:rPr lang="es-MX" sz="2000" b="1" dirty="0"/>
              <a:t/>
            </a:r>
            <a:br>
              <a:rPr lang="es-MX" sz="2000" b="1" dirty="0"/>
            </a:br>
            <a:r>
              <a:rPr lang="es-ES" sz="2000" dirty="0" smtClean="0"/>
              <a:t>El </a:t>
            </a:r>
            <a:r>
              <a:rPr lang="es-ES" sz="2000" dirty="0"/>
              <a:t>injusto e irracional orden económico y social que prevalece en el mundo.</a:t>
            </a:r>
            <a:r>
              <a:rPr lang="es-MX" sz="2000" dirty="0"/>
              <a:t/>
            </a:r>
            <a:br>
              <a:rPr lang="es-MX" sz="2000" dirty="0"/>
            </a:br>
            <a:r>
              <a:rPr lang="es-ES" sz="2000" dirty="0"/>
              <a:t>El deterioro medioambiental a escala planetaria.</a:t>
            </a:r>
            <a:r>
              <a:rPr lang="es-MX" sz="2000" dirty="0"/>
              <a:t/>
            </a:r>
            <a:br>
              <a:rPr lang="es-MX" sz="2000" dirty="0"/>
            </a:br>
            <a:r>
              <a:rPr lang="es-ES" sz="2000" dirty="0"/>
              <a:t>La entronización del unilateralismo y el hegemonismo como rasgo característico de la política exterior de las grandes potencias imperialistas.</a:t>
            </a:r>
            <a:r>
              <a:rPr lang="es-MX" sz="2000" dirty="0"/>
              <a:t/>
            </a:r>
            <a:br>
              <a:rPr lang="es-MX" sz="2000" dirty="0"/>
            </a:br>
            <a:r>
              <a:rPr lang="es-ES" sz="2000" dirty="0"/>
              <a:t>Las guerras.</a:t>
            </a:r>
            <a:r>
              <a:rPr lang="es-MX" sz="2000" dirty="0"/>
              <a:t/>
            </a:r>
            <a:br>
              <a:rPr lang="es-MX" sz="2000" dirty="0"/>
            </a:br>
            <a:r>
              <a:rPr lang="es-ES" sz="2000" dirty="0"/>
              <a:t>Las violaciones masivas de los derechos humanos.</a:t>
            </a:r>
            <a:r>
              <a:rPr lang="es-MX" sz="2000" dirty="0"/>
              <a:t/>
            </a:r>
            <a:br>
              <a:rPr lang="es-MX" sz="2000" dirty="0"/>
            </a:br>
            <a:r>
              <a:rPr lang="es-ES" sz="2000" dirty="0"/>
              <a:t>Las migraciones masivas y el éxodo de capital humano</a:t>
            </a:r>
            <a:r>
              <a:rPr lang="es-MX" sz="2000" dirty="0"/>
              <a:t/>
            </a:r>
            <a:br>
              <a:rPr lang="es-MX" sz="2000" dirty="0"/>
            </a:br>
            <a:r>
              <a:rPr lang="es-ES" sz="2000" dirty="0"/>
              <a:t>El terrorismo</a:t>
            </a:r>
            <a:r>
              <a:rPr lang="es-MX" sz="2000" dirty="0"/>
              <a:t/>
            </a:r>
            <a:br>
              <a:rPr lang="es-MX" sz="2000" dirty="0"/>
            </a:br>
            <a:r>
              <a:rPr lang="es-ES" sz="2000" dirty="0"/>
              <a:t>La corrupción política y administrativa, la prevaricación y el clientelismo</a:t>
            </a:r>
            <a:r>
              <a:rPr lang="es-MX" sz="2000" dirty="0"/>
              <a:t/>
            </a:r>
            <a:br>
              <a:rPr lang="es-MX" sz="2000" dirty="0"/>
            </a:br>
            <a:r>
              <a:rPr lang="es-ES" sz="2000" dirty="0"/>
              <a:t>El empleo masivo de la desinformación.</a:t>
            </a:r>
            <a:r>
              <a:rPr lang="es-MX" sz="2000" dirty="0"/>
              <a:t/>
            </a:r>
            <a:br>
              <a:rPr lang="es-MX" sz="2000" dirty="0"/>
            </a:br>
            <a:r>
              <a:rPr lang="es-ES" sz="2000" dirty="0"/>
              <a:t>La ciberguerra</a:t>
            </a:r>
            <a:r>
              <a:rPr lang="es-MX" sz="2000" dirty="0"/>
              <a:t/>
            </a:r>
            <a:br>
              <a:rPr lang="es-MX" sz="2000" dirty="0"/>
            </a:br>
            <a:r>
              <a:rPr lang="es-ES" sz="2000" dirty="0"/>
              <a:t>La delincuencia organizada transnacional.</a:t>
            </a:r>
            <a:r>
              <a:rPr lang="es-MX" sz="2000" dirty="0"/>
              <a:t/>
            </a:r>
            <a:br>
              <a:rPr lang="es-MX" sz="2000" dirty="0"/>
            </a:br>
            <a:r>
              <a:rPr lang="es-ES" sz="2000" dirty="0"/>
              <a:t>Las epidemias, epizootias, epifitias y enfermedades (re)emergentes. </a:t>
            </a:r>
            <a:r>
              <a:rPr lang="es-MX" sz="2000" dirty="0"/>
              <a:t/>
            </a:r>
            <a:br>
              <a:rPr lang="es-MX" sz="2000" dirty="0"/>
            </a:br>
            <a:r>
              <a:rPr lang="es-ES" sz="2000" dirty="0"/>
              <a:t>Los fenómenos naturales extremos.</a:t>
            </a:r>
            <a:r>
              <a:rPr lang="es-MX" sz="2000" dirty="0"/>
              <a:t/>
            </a:r>
            <a:br>
              <a:rPr lang="es-MX" sz="2000" dirty="0"/>
            </a:br>
            <a:r>
              <a:rPr lang="es-ES_tradnl" sz="2000" dirty="0"/>
              <a:t>Otras amenazas que provienen de los diferentes problemas de seguridad existentes en el mundo actual, y ante los cuales no podemos estar ajenos, así como de diferentes problemas internos derivados de nuestra herencia colonial y neocolonial; de errores cometidos durante la construcción de nuestro sistema económico, político y social; y del propio desarrollo como nación</a:t>
            </a:r>
            <a:endParaRPr lang="es-MX" sz="2000" dirty="0"/>
          </a:p>
        </p:txBody>
      </p:sp>
    </p:spTree>
    <p:extLst>
      <p:ext uri="{BB962C8B-B14F-4D97-AF65-F5344CB8AC3E}">
        <p14:creationId xmlns:p14="http://schemas.microsoft.com/office/powerpoint/2010/main" val="34938331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22714"/>
          </a:xfrm>
        </p:spPr>
        <p:txBody>
          <a:bodyPr/>
          <a:lstStyle/>
          <a:p>
            <a:pPr lvl="1"/>
            <a:r>
              <a:rPr lang="en-US" dirty="0" err="1" smtClean="0"/>
              <a:t>Guía</a:t>
            </a:r>
            <a:r>
              <a:rPr lang="en-US" dirty="0" smtClean="0"/>
              <a:t> </a:t>
            </a:r>
            <a:r>
              <a:rPr lang="en-US" dirty="0" err="1" smtClean="0"/>
              <a:t>orientadora</a:t>
            </a:r>
            <a:r>
              <a:rPr lang="en-US" dirty="0" smtClean="0"/>
              <a:t/>
            </a:r>
            <a:br>
              <a:rPr lang="en-US" dirty="0" smtClean="0"/>
            </a:br>
            <a:r>
              <a:rPr lang="en-US" dirty="0" smtClean="0"/>
              <a:t>-</a:t>
            </a:r>
            <a:r>
              <a:rPr lang="es-ES_tradnl" sz="2800" dirty="0" smtClean="0"/>
              <a:t>La </a:t>
            </a:r>
            <a:r>
              <a:rPr lang="es-ES_tradnl" sz="2800" dirty="0"/>
              <a:t>Seguridad Internacional y regional en el contexto de la integración latinoamericana y caribeña. </a:t>
            </a:r>
            <a:r>
              <a:rPr lang="es-MX" sz="2800" dirty="0"/>
              <a:t/>
            </a:r>
            <a:br>
              <a:rPr lang="es-MX" sz="2800" dirty="0"/>
            </a:br>
            <a:r>
              <a:rPr lang="es-MX" sz="2800" dirty="0" smtClean="0"/>
              <a:t>-</a:t>
            </a:r>
            <a:r>
              <a:rPr lang="es-ES_tradnl" sz="2800" dirty="0" smtClean="0"/>
              <a:t>Las </a:t>
            </a:r>
            <a:r>
              <a:rPr lang="es-ES_tradnl" sz="2800" dirty="0"/>
              <a:t>amenazas actuales a la seguridad internacional y regional y su influencia en Cuba.</a:t>
            </a:r>
            <a:r>
              <a:rPr lang="es-MX" sz="2800" dirty="0"/>
              <a:t/>
            </a:r>
            <a:br>
              <a:rPr lang="es-MX" sz="2800" dirty="0"/>
            </a:br>
            <a:r>
              <a:rPr lang="es-MX" sz="2800" dirty="0" smtClean="0"/>
              <a:t>-</a:t>
            </a:r>
            <a:r>
              <a:rPr lang="es-ES_tradnl" sz="2800" dirty="0" smtClean="0"/>
              <a:t>La </a:t>
            </a:r>
            <a:r>
              <a:rPr lang="es-ES_tradnl" sz="2800" dirty="0"/>
              <a:t>estrategia de seguridad nacional, la estrategia de defensa nacional y la estrategia militar  de los Estados Unidos de América.</a:t>
            </a:r>
            <a:r>
              <a:rPr lang="es-MX" sz="2800" dirty="0"/>
              <a:t/>
            </a:r>
            <a:br>
              <a:rPr lang="es-MX" sz="2800" dirty="0"/>
            </a:br>
            <a:r>
              <a:rPr lang="es-MX" sz="2800" dirty="0" smtClean="0"/>
              <a:t>-</a:t>
            </a:r>
            <a:r>
              <a:rPr lang="es-ES_tradnl" sz="2800" dirty="0" smtClean="0"/>
              <a:t>El </a:t>
            </a:r>
            <a:r>
              <a:rPr lang="es-ES_tradnl" sz="2800" dirty="0"/>
              <a:t>«poder inteligente» o «poder duro». El «poder blando».</a:t>
            </a:r>
            <a:r>
              <a:rPr lang="es-MX" sz="2800"/>
              <a:t/>
            </a:r>
            <a:br>
              <a:rPr lang="es-MX" sz="2800"/>
            </a:br>
            <a:r>
              <a:rPr lang="es-MX" sz="2800" smtClean="0"/>
              <a:t>-</a:t>
            </a:r>
            <a:r>
              <a:rPr lang="es-ES_tradnl" sz="2800" smtClean="0"/>
              <a:t>Otras </a:t>
            </a:r>
            <a:r>
              <a:rPr lang="es-ES_tradnl" sz="2800" dirty="0"/>
              <a:t>amenazas externas</a:t>
            </a:r>
            <a:endParaRPr lang="es-MX" sz="2800" dirty="0"/>
          </a:p>
        </p:txBody>
      </p:sp>
    </p:spTree>
    <p:extLst>
      <p:ext uri="{BB962C8B-B14F-4D97-AF65-F5344CB8AC3E}">
        <p14:creationId xmlns:p14="http://schemas.microsoft.com/office/powerpoint/2010/main" val="38047552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9512" y="274638"/>
            <a:ext cx="8784976" cy="6322714"/>
          </a:xfrm>
        </p:spPr>
        <p:txBody>
          <a:bodyPr>
            <a:noAutofit/>
          </a:bodyPr>
          <a:lstStyle/>
          <a:p>
            <a:r>
              <a:rPr lang="es-ES_tradnl" sz="3200" dirty="0"/>
              <a:t>L</a:t>
            </a:r>
            <a:r>
              <a:rPr lang="es-MX" sz="3200" dirty="0"/>
              <a:t>a Seguridad  como  uno de los más polémicos y controvertidos temas de las relaciones internacionales, fundamentalmente después de concluida la Segunda Guerra </a:t>
            </a:r>
            <a:r>
              <a:rPr lang="es-MX" sz="3200" dirty="0" smtClean="0"/>
              <a:t>Mundial</a:t>
            </a:r>
            <a:br>
              <a:rPr lang="es-MX" sz="3200" dirty="0" smtClean="0"/>
            </a:br>
            <a:r>
              <a:rPr lang="es-MX" sz="3200" dirty="0"/>
              <a:t>El concepto </a:t>
            </a:r>
            <a:r>
              <a:rPr lang="es-MX" sz="3200" b="1" dirty="0">
                <a:solidFill>
                  <a:srgbClr val="FF0000"/>
                </a:solidFill>
              </a:rPr>
              <a:t>Seguridad Nacional </a:t>
            </a:r>
            <a:r>
              <a:rPr lang="es-MX" sz="3200" dirty="0"/>
              <a:t>tiene un contenido esencialmente clasista, estrechamente vinculado al surgimiento del Estado, que posibilitó elaborar las </a:t>
            </a:r>
            <a:r>
              <a:rPr lang="es-MX" sz="3200" b="1" dirty="0">
                <a:solidFill>
                  <a:srgbClr val="FF0000"/>
                </a:solidFill>
              </a:rPr>
              <a:t>concepciones de seguridad</a:t>
            </a:r>
            <a:r>
              <a:rPr lang="es-MX" sz="3200" b="1" dirty="0"/>
              <a:t>, </a:t>
            </a:r>
            <a:r>
              <a:rPr lang="es-MX" sz="3200" dirty="0"/>
              <a:t>de manera coherente, orientadas hacia el objetivo de la nación y en dependencia del nivel alcanzado por ésta en un entramado armonioso</a:t>
            </a:r>
          </a:p>
        </p:txBody>
      </p:sp>
    </p:spTree>
    <p:extLst>
      <p:ext uri="{BB962C8B-B14F-4D97-AF65-F5344CB8AC3E}">
        <p14:creationId xmlns:p14="http://schemas.microsoft.com/office/powerpoint/2010/main" val="1000573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9512" y="274638"/>
            <a:ext cx="8712968" cy="6394722"/>
          </a:xfrm>
        </p:spPr>
        <p:txBody>
          <a:bodyPr>
            <a:noAutofit/>
          </a:bodyPr>
          <a:lstStyle/>
          <a:p>
            <a:r>
              <a:rPr lang="es-MX" sz="3200" dirty="0"/>
              <a:t>El surgimiento de las clases sociales y las condiciones que permitieron que una de ellas se apropiara de los medios de producción dio lugar a un factor clave en el análisis del concepto de seguridad: el </a:t>
            </a:r>
            <a:r>
              <a:rPr lang="es-MX" sz="3200" dirty="0">
                <a:solidFill>
                  <a:srgbClr val="FF0000"/>
                </a:solidFill>
              </a:rPr>
              <a:t>Estado</a:t>
            </a:r>
            <a:r>
              <a:rPr lang="es-MX" sz="3200" dirty="0"/>
              <a:t>. </a:t>
            </a:r>
            <a:br>
              <a:rPr lang="es-MX" sz="3200" dirty="0"/>
            </a:br>
            <a:r>
              <a:rPr lang="es-MX" sz="3200" dirty="0"/>
              <a:t>Con la entrada del Estado a la escena del desarrollo social la percepción es de amenaza y las acciones para enfrentarlas saltaron del nivel de la conciencia individual para insertarse en la conciencia social, y se asignaron a la maquinaria estatal las prerrogativas para determinar y sobre todo formular los problemas de seguridad que aquejaban a las sociedades</a:t>
            </a:r>
          </a:p>
        </p:txBody>
      </p:sp>
    </p:spTree>
    <p:extLst>
      <p:ext uri="{BB962C8B-B14F-4D97-AF65-F5344CB8AC3E}">
        <p14:creationId xmlns:p14="http://schemas.microsoft.com/office/powerpoint/2010/main" val="4110424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466730"/>
          </a:xfrm>
        </p:spPr>
        <p:txBody>
          <a:bodyPr>
            <a:normAutofit/>
          </a:bodyPr>
          <a:lstStyle/>
          <a:p>
            <a:r>
              <a:rPr lang="es-MX" sz="3600" dirty="0"/>
              <a:t>Desde las concepciones de seguridad que elaboraron los estados antiguos hasta las actuales definiciones conceptuales la proyección de la seguridad todas ellas  han obedecido al cumplimiento de los objetivos de la clase dominante. </a:t>
            </a:r>
            <a:br>
              <a:rPr lang="es-MX" sz="3600" dirty="0"/>
            </a:br>
            <a:r>
              <a:rPr lang="es-MX" sz="3600" dirty="0"/>
              <a:t>En las condiciones del mundo contemporáneo, la seguridad rebasa los marcos tradicionales de sus prioridades, entiéndase el problema militar, al que ha estado circunscrita</a:t>
            </a:r>
          </a:p>
        </p:txBody>
      </p:sp>
    </p:spTree>
    <p:extLst>
      <p:ext uri="{BB962C8B-B14F-4D97-AF65-F5344CB8AC3E}">
        <p14:creationId xmlns:p14="http://schemas.microsoft.com/office/powerpoint/2010/main" val="4250807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22714"/>
          </a:xfrm>
        </p:spPr>
        <p:txBody>
          <a:bodyPr>
            <a:normAutofit fontScale="90000"/>
          </a:bodyPr>
          <a:lstStyle/>
          <a:p>
            <a:r>
              <a:rPr lang="es-MX" sz="3600" dirty="0"/>
              <a:t>El incremento de la fuerza militar de un país puede contribuir a que la “percepción de amenaza” se reduzca a límites tolerables apara la aplicación y marcha del proyecto nacional. </a:t>
            </a:r>
            <a:br>
              <a:rPr lang="es-MX" sz="3600" dirty="0"/>
            </a:br>
            <a:r>
              <a:rPr lang="es-MX" sz="3600" dirty="0"/>
              <a:t>Ese propio fortalecimiento militar puede ser factor de aprehensión para otra nación o grupo de naciones, que tomará las medidas correspondientes y se convertirá en una “nueva amenaza” y ahí radica el dilema de la seguridad: </a:t>
            </a:r>
            <a:r>
              <a:rPr lang="es-MX" sz="3600" b="1" dirty="0">
                <a:solidFill>
                  <a:srgbClr val="FF0000"/>
                </a:solidFill>
              </a:rPr>
              <a:t>aquello que significa seguridad para uno, no necesariamente debe tener el mismo significado para otro</a:t>
            </a:r>
            <a:r>
              <a:rPr lang="es-MX" sz="3600" b="1" dirty="0" smtClean="0">
                <a:solidFill>
                  <a:srgbClr val="FF0000"/>
                </a:solidFill>
              </a:rPr>
              <a:t>.</a:t>
            </a:r>
            <a:endParaRPr lang="es-MX" dirty="0">
              <a:solidFill>
                <a:srgbClr val="FF0000"/>
              </a:solidFill>
            </a:endParaRPr>
          </a:p>
        </p:txBody>
      </p:sp>
    </p:spTree>
    <p:extLst>
      <p:ext uri="{BB962C8B-B14F-4D97-AF65-F5344CB8AC3E}">
        <p14:creationId xmlns:p14="http://schemas.microsoft.com/office/powerpoint/2010/main" val="39544044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9512" y="274638"/>
            <a:ext cx="8784976" cy="6322714"/>
          </a:xfrm>
        </p:spPr>
        <p:txBody>
          <a:bodyPr>
            <a:noAutofit/>
          </a:bodyPr>
          <a:lstStyle/>
          <a:p>
            <a:r>
              <a:rPr lang="es-MX" sz="2400" dirty="0"/>
              <a:t>En el mundo globalizado en que vivimos las medidas proteccionistas en las economías nacionales son amenazas, a su vez, a las economías de otros países. El vaivén de los </a:t>
            </a:r>
            <a:r>
              <a:rPr lang="es-MX" sz="2400" dirty="0">
                <a:solidFill>
                  <a:srgbClr val="FF0000"/>
                </a:solidFill>
              </a:rPr>
              <a:t>precios mundiales del petróleo </a:t>
            </a:r>
            <a:r>
              <a:rPr lang="es-MX" sz="2400" dirty="0"/>
              <a:t>beneficia las economías de los países productores, pero el </a:t>
            </a:r>
            <a:r>
              <a:rPr lang="es-MX" sz="2400" dirty="0">
                <a:solidFill>
                  <a:srgbClr val="FF0000"/>
                </a:solidFill>
              </a:rPr>
              <a:t>alza indiscriminada del costo del combustible</a:t>
            </a:r>
            <a:r>
              <a:rPr lang="es-MX" sz="2400" dirty="0"/>
              <a:t> es una amenaza real al entorno nacional de los países consumidores.</a:t>
            </a:r>
            <a:br>
              <a:rPr lang="es-MX" sz="2400" dirty="0"/>
            </a:br>
            <a:r>
              <a:rPr lang="es-MX" sz="2400" dirty="0"/>
              <a:t>Por otra parte, los </a:t>
            </a:r>
            <a:r>
              <a:rPr lang="es-MX" sz="2400" dirty="0">
                <a:solidFill>
                  <a:srgbClr val="FF0000"/>
                </a:solidFill>
              </a:rPr>
              <a:t>problemas globales del medio ambiente </a:t>
            </a:r>
            <a:r>
              <a:rPr lang="es-MX" sz="2400" dirty="0"/>
              <a:t>no son privativos tampoco de los países ricos o pobres, sus consecuencias son elementos que también influyen en la vida y desarrollo nacionales, a nivel del planeta.</a:t>
            </a:r>
            <a:br>
              <a:rPr lang="es-MX" sz="2400" dirty="0"/>
            </a:br>
            <a:r>
              <a:rPr lang="es-MX" sz="2400" dirty="0">
                <a:solidFill>
                  <a:srgbClr val="FF0000"/>
                </a:solidFill>
              </a:rPr>
              <a:t>El hambre, el deterioro de las mínimas condiciones de vida</a:t>
            </a:r>
            <a:r>
              <a:rPr lang="es-MX" sz="2400" dirty="0"/>
              <a:t>, y las pandemias incontrolables que afectan al Tercer Mundo, que representa a su vez a la mayoría de la población del planeta, provoca inestabilidades sociales, conflictos, guerras, migraciones masivas y otros efectos que influyen de diversas maneras y grados en las naciones.</a:t>
            </a:r>
          </a:p>
        </p:txBody>
      </p:sp>
    </p:spTree>
    <p:extLst>
      <p:ext uri="{BB962C8B-B14F-4D97-AF65-F5344CB8AC3E}">
        <p14:creationId xmlns:p14="http://schemas.microsoft.com/office/powerpoint/2010/main" val="5864078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7504" y="274638"/>
            <a:ext cx="8928992" cy="6322714"/>
          </a:xfrm>
        </p:spPr>
        <p:txBody>
          <a:bodyPr>
            <a:normAutofit fontScale="90000"/>
          </a:bodyPr>
          <a:lstStyle/>
          <a:p>
            <a:r>
              <a:rPr lang="es-MX" dirty="0"/>
              <a:t>Si durante la </a:t>
            </a:r>
            <a:r>
              <a:rPr lang="es-MX" dirty="0">
                <a:solidFill>
                  <a:srgbClr val="FF0000"/>
                </a:solidFill>
              </a:rPr>
              <a:t>“Guerra Fría” </a:t>
            </a:r>
            <a:r>
              <a:rPr lang="es-MX" dirty="0"/>
              <a:t>la seguridad internacional se percibía como vinculada estrictamente a lo militar y sobre todo a la </a:t>
            </a:r>
            <a:r>
              <a:rPr lang="es-MX" dirty="0">
                <a:solidFill>
                  <a:srgbClr val="FF0000"/>
                </a:solidFill>
              </a:rPr>
              <a:t>gran confrontación entre las dos superpotencias, Estados Unidos-Unión Soviética</a:t>
            </a:r>
            <a:r>
              <a:rPr lang="es-MX" dirty="0"/>
              <a:t>, hoy, desde el nuevo punto de vista crítico, que se corresponde más con una visión progresista y tercermundista, la seguridad nacional de cada </a:t>
            </a:r>
            <a:r>
              <a:rPr lang="es-MX" dirty="0">
                <a:solidFill>
                  <a:srgbClr val="FF0000"/>
                </a:solidFill>
              </a:rPr>
              <a:t>Estado debe vincularse a la seguridad internacional</a:t>
            </a:r>
            <a:r>
              <a:rPr lang="es-MX" dirty="0"/>
              <a:t>, es indivisible de la seguridad internacional</a:t>
            </a:r>
          </a:p>
        </p:txBody>
      </p:sp>
    </p:spTree>
    <p:extLst>
      <p:ext uri="{BB962C8B-B14F-4D97-AF65-F5344CB8AC3E}">
        <p14:creationId xmlns:p14="http://schemas.microsoft.com/office/powerpoint/2010/main" val="215690906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TotalTime>
  <Words>1178</Words>
  <Application>Microsoft Office PowerPoint</Application>
  <PresentationFormat>Presentación en pantalla (4:3)</PresentationFormat>
  <Paragraphs>37</Paragraphs>
  <Slides>33</Slides>
  <Notes>0</Notes>
  <HiddenSlides>0</HiddenSlides>
  <MMClips>0</MMClips>
  <ScaleCrop>false</ScaleCrop>
  <HeadingPairs>
    <vt:vector size="4" baseType="variant">
      <vt:variant>
        <vt:lpstr>Tema</vt:lpstr>
      </vt:variant>
      <vt:variant>
        <vt:i4>1</vt:i4>
      </vt:variant>
      <vt:variant>
        <vt:lpstr>Títulos de diapositiva</vt:lpstr>
      </vt:variant>
      <vt:variant>
        <vt:i4>33</vt:i4>
      </vt:variant>
    </vt:vector>
  </HeadingPairs>
  <TitlesOfParts>
    <vt:vector size="34" baseType="lpstr">
      <vt:lpstr>Tema de Office</vt:lpstr>
      <vt:lpstr>Aspectos generales sobre la seguridad.  Seguridad Internacional </vt:lpstr>
      <vt:lpstr> Sumario:  -Papel de la Disciplina en el Plan de Estudio de la Carrera. Aspectos organizativos y evaluación. -La Seguridad Internacional y regional en el contexto de la integración latinoamericana y caribeña.  -Las amenazas actuales a la seguridad internacional y regional y su influencia en Cuba. -La estrategia de seguridad nacional, la estrategia de defensa nacional y la estrategia militar  de los Estados Unidos de América. -El «poder inteligente» o «poder duro». El «poder blando». -Otras amenazas externas. </vt:lpstr>
      <vt:lpstr>La Seguridad Internacional y regional en el contexto de la integración latinoamericana y caribeña</vt:lpstr>
      <vt:lpstr>La Seguridad  como  uno de los más polémicos y controvertidos temas de las relaciones internacionales, fundamentalmente después de concluida la Segunda Guerra Mundial El concepto Seguridad Nacional tiene un contenido esencialmente clasista, estrechamente vinculado al surgimiento del Estado, que posibilitó elaborar las concepciones de seguridad, de manera coherente, orientadas hacia el objetivo de la nación y en dependencia del nivel alcanzado por ésta en un entramado armonioso</vt:lpstr>
      <vt:lpstr>El surgimiento de las clases sociales y las condiciones que permitieron que una de ellas se apropiara de los medios de producción dio lugar a un factor clave en el análisis del concepto de seguridad: el Estado.  Con la entrada del Estado a la escena del desarrollo social la percepción es de amenaza y las acciones para enfrentarlas saltaron del nivel de la conciencia individual para insertarse en la conciencia social, y se asignaron a la maquinaria estatal las prerrogativas para determinar y sobre todo formular los problemas de seguridad que aquejaban a las sociedades</vt:lpstr>
      <vt:lpstr>Desde las concepciones de seguridad que elaboraron los estados antiguos hasta las actuales definiciones conceptuales la proyección de la seguridad todas ellas  han obedecido al cumplimiento de los objetivos de la clase dominante.  En las condiciones del mundo contemporáneo, la seguridad rebasa los marcos tradicionales de sus prioridades, entiéndase el problema militar, al que ha estado circunscrita</vt:lpstr>
      <vt:lpstr>El incremento de la fuerza militar de un país puede contribuir a que la “percepción de amenaza” se reduzca a límites tolerables apara la aplicación y marcha del proyecto nacional.  Ese propio fortalecimiento militar puede ser factor de aprehensión para otra nación o grupo de naciones, que tomará las medidas correspondientes y se convertirá en una “nueva amenaza” y ahí radica el dilema de la seguridad: aquello que significa seguridad para uno, no necesariamente debe tener el mismo significado para otro.</vt:lpstr>
      <vt:lpstr>En el mundo globalizado en que vivimos las medidas proteccionistas en las economías nacionales son amenazas, a su vez, a las economías de otros países. El vaivén de los precios mundiales del petróleo beneficia las economías de los países productores, pero el alza indiscriminada del costo del combustible es una amenaza real al entorno nacional de los países consumidores. Por otra parte, los problemas globales del medio ambiente no son privativos tampoco de los países ricos o pobres, sus consecuencias son elementos que también influyen en la vida y desarrollo nacionales, a nivel del planeta. El hambre, el deterioro de las mínimas condiciones de vida, y las pandemias incontrolables que afectan al Tercer Mundo, que representa a su vez a la mayoría de la población del planeta, provoca inestabilidades sociales, conflictos, guerras, migraciones masivas y otros efectos que influyen de diversas maneras y grados en las naciones.</vt:lpstr>
      <vt:lpstr>Si durante la “Guerra Fría” la seguridad internacional se percibía como vinculada estrictamente a lo militar y sobre todo a la gran confrontación entre las dos superpotencias, Estados Unidos-Unión Soviética, hoy, desde el nuevo punto de vista crítico, que se corresponde más con una visión progresista y tercermundista, la seguridad nacional de cada Estado debe vincularse a la seguridad internacional, es indivisible de la seguridad internacional</vt:lpstr>
      <vt:lpstr>Ello implica que la aspiración a la seguridad de un Estado debe conjugarse con la de los otros, sobre la base del respeto a la soberanía, a la autodeterminación de los pueblos, a la justicia social, al respeto a la identidad cultural. En suma la seguridad internacional es interdependiente.</vt:lpstr>
      <vt:lpstr>SEGURIDAD  Es una condición o estado en que los Estados y los individuos consideran que están expuestos a amenazas, riesgos y peligros de diferente índole y magnitud que plantean retos al proyecto nacional adoptado.  Esto, por supuesto es más relativo que absoluto.  Por ello, tanto la  seguridad nacional como la internacional deben ser consideradas como cuestiones de grado.  En ese sentido, las percepciones deben estar acompañadas del interés y la acción correspondiente para lograr preservar el proyecto nacional, en caso del Estado, o el proyecto individual</vt:lpstr>
      <vt:lpstr>Como regla, las naciones, en su afán por mantener un nivel de seguridad adecuado, que le permite avanzar en su proyecto nacional, deben afrontar en una frecuencia cada vez mayor, los riesgos que imponen las circunstancias que salen fuera de su control directo como son por ejemplo las crisis económicas, financieras, demográficas y ambientales, que tienen casi siempre una dimensión global. La interdependencia mundial ha creado una situación en la que los actos no sólo de las potencias mundiales, sino también de otros países, pueden tener importantes repercusiones regionales e incluso internacionales</vt:lpstr>
      <vt:lpstr>En las circunstancias internacionales actuales es factible que las naciones, por sus propios medios alcancen plena seguridad ante todos  los peligros y amenazas Se considera integración regional a partir del accionar de diferentes organizaciones como el ALBA, la CELAC, el CARICOM, PETROCARIBE entre otros así como el cambio que se ha operado en las economías del área a partir de esta integración</vt:lpstr>
      <vt:lpstr>Las amenazas actuales a la  seguridad  internacional y regional  y su influencia en Cuba.</vt:lpstr>
      <vt:lpstr>La geopolítica ha constituido, desde fines del siglo XIX el esquema que soporta la política exterior estadounidense y que se reafirma en el tránsito del Estado estadounidense a su fase imperialista.  El surgimiento de la geopolítica estadounidense estuvo vinculado a las pretensiones  y actos expansionistas y ha estado presente con posterioridad  en la elaboración de los llamados “intereses globales”.  La esencia de la geopolítica es que condiciona el desarrollo mundial a partir del principio del “determinismo geográfico”.  </vt:lpstr>
      <vt:lpstr>Al concluir la Segunda Guerra Mundial,  la orientación hegemónica que asume la política exterior estadounidense tendrá como componente básico el anticomunismo, que fungirá, hasta el derrumbe del Campo Socialista y la desaparición de la URSS en la última década del siglo XX, como hilo conductor de las concepciones de seguridad de ESTADOS UNIDOS.  Esta peculiaridad, en términos prácticos, redujo la complejidad del sistema internacional de relaciones a un enfoque bipolar: la contradicción contradicción este-oeste, cuya expresión abarcadora se conoce como la Guerra Fría.</vt:lpstr>
      <vt:lpstr>Los conceptos de seguridad nacional e internacional tuvieron su origen y su evolución en la actuación en los Estados, fundamentalmente en el campo de las relaciones con otros Estados. Inicialmente, las concepciones de seguridad estuvieron enfocadas, casi absolutamente, a la solución y enfrentamiento de las amenazas a la paz, provenientes de las guerras y los conflictos armados. </vt:lpstr>
      <vt:lpstr>El surgimiento del arma nuclear, a la vez de constituir un impulso a la búsqueda de la paz dio un vuelco al sistema de relaciones internacionales y particularmente en el campo de la seguridad.  La división del mundo en poseedores y no poseedores del mortífero recurso dio lugar, en determinada medida, al período oscuro de la llamada Guerra Fría y al surgimiento de  múltiples intentos por refrendar un sistema internacional que protegiera la seguridad de cada Estado. El fin de la Guerra Fría, lejos de proporcionar un alivio definitivo a las amenazas de guerra sobre la Humanidad, entronizó un mundo unipolar con Estados Unidos a la cabeza, escenario que se ha ido fortaleciendo con los años hasta llegar al cuadro actual unipolar y guerrerista que la Administración Bush propone y aplica. Hoy día las concepciones de seguridad nacional de los Estados no tienen lógica si no toman en cuenta, como un factor objetivo, el pensamiento de seguridad de los Estados Unidos. </vt:lpstr>
      <vt:lpstr>Después de la Guerra Fría se ha ido sedimentando el hecho de que la seguridad no solamente puede ser circunscrita a la existencia o ausencia de las guerras: otros problemas como los económicos, sociales, humanitarios, de salud, y ambientales, que muchas veces son fuente de las guerras mismas tienen una influencia mayor en la seguridad nacional e internacional. De muchos factores depende que un país pueda llevar adelante su proyecto social, político y económico. La visión de cómo hacerlo, cuáles son los peligros, amenazas y oportunidades se explican mediante las concepciones de seguridad.</vt:lpstr>
      <vt:lpstr>Consideramos como peligros para la seguridad nacional de Cuba, aquellos  provenientes de la política aplicada por los Estados Unidos de América, con énfasis en su declarado reconocimiento a las llamadas “sociedades civiles”, que incluye la manipulación de este concepto, lo que les justifica el apoyo a la subversión interna y la    búsqueda de nuevos líderes con capacidad de convocatoria entre los jóvenes, el sector no estatal, así como entre las organizaciones no gubernamentales, fundamentalmente culturales y religiosas</vt:lpstr>
      <vt:lpstr>Considerar como amenazas a la seguridad internacional con incidencia en la SNC en la actualidad:  -El injusto e irracional orden económico y social que prevalece en el mundo. -El deterioro medioambiental a escala planetaria. -La entronización del unilateralismo y el hegemonismo como rasgo característico de la política exterior de las grandes potencias imperialistas. -Las guerras. -Las violaciones masivas de los derechos humanos. -Las migraciones masivas y el éxodo de capital humano -El terrorismo -La corrupción política y administrativa, la prevaricación y el clientelismo -El empleo masivo de la desinformación. -La ciberguerra -La delincuencia organizada transnacional. -Las epidemias, epizootias, epifitias y enfermedades (re)emergentes.  -Los fenómenos naturales extremos.</vt:lpstr>
      <vt:lpstr>La estrategia de Seguridad Nacional, la estrategia de Defensa Nacional y la Estrategia Militar  de los Estados Unidos de América</vt:lpstr>
      <vt:lpstr>EE.UU. publicó el pasado 7 de febrero su nueva Estrategia de Seguridad Nacional.¹  Cada cuatro años los gobernantes de ese país presentan un documento donde recogen las amenazas a sus intereses y las prioridades para el período en cuestión. Es uno de los principales lineamientos de la política estadounidense; una hoja de ruta estratégica, con enormes implicaciones en casi todos los aspectos de la vida nacional y las relaciones internacionales. La anterior databa del 2010, también del puño y letra de Barack Obama</vt:lpstr>
      <vt:lpstr>“Continuaremos insistiendo en que los gobiernos sostengan sus obligaciones de derechos humanos, manifestándonos contra la represión dondequiera que ocurra y trabajando para prevenir y de ser necesario responder a atrocidades masivas” –señala en una de sus partes el documento.  Resulta notable que sea el mismo discurso empleado para dirigirse a Cuba, cuando se nos acusa de violar los “derechos humanos” y la “libertad de expresión”. La causa de esa similitud no es solo una cuestión de coherencia o semántica. La propia estrategia expresa que tales esfuerzos buscan “apoyar gobiernos y sociedades abiertas, trabajando para apoyar transiciones democráticas”. Señalan de paso a quienes consideran “los promotores del cambio en este siglo”: la gente joven y los empresarios.  Es esa una de las razones por las que esta estrategia no descansa solamente en el poder militar, como señalan sus páginas, reforzando la certeza de que EE.UU. ha identificado como principales ciertos métodos no convencionales de cambio político, ponderando el apoyo a “democracias emergentes” y “ayudando a países a construir formas de gobernanza más representativas y democráticas mediante la asistencia responsable, la inversión, el comercio y mediante el apoyo a las reformas políticas, económicas y de seguridad”.</vt:lpstr>
      <vt:lpstr>Ya sabemos que cuando EE.UU. se refiere al “apoyo a transiciones democráticas”, habla de los burdos procedimientos de cambio de régimen que bajo los cánones de la Guerra No Convencional, ha promovido contra naciones molestas a sus intereses.   De la misma forma conocemos que al hablar de “sociedad civil” y “activistas individuales”, se refiere a las personas que pagan y entrenan para construir oposiciones internas y pretendidas disidencias, a fin de emplearlas como puntas de lanza en sus campañas por traer la “democracia” a pueblos que no se lo han pedido, un proceder que los cubanos conocemos de cerca.   La Casa Blanca señala su inconformidad con que las leyes de naciones soberanas nieguen a estos grupos “los fondos extranjeros de los que dependen para operar” o “no les otorguen la libertad de reunirse en protestas pacíficas”.   Por esas razones no es casual que las herramientas de la comunicación y la información reciban un papel preponderante. En su nueva Estrategia, EE.UU. se propone apoyar “las tecnologías que expanden el acceso a información, permiten la libertad de expresión y conectan a los grupos de la sociedad civil en sus luchas alrededor del mundo”. La pretensión de promover el uso de las nuevas tecnologías de la informática y las comunicaciones sería noble, si no las utilizaran para intentar subvertir el orden interno de naciones soberanas. </vt:lpstr>
      <vt:lpstr>Somos conscientes de que EE.UU. no pretende promover sus valores: pretende imponerlos. La historia reciente de la humanidad es vasta en ejemplos de cómo los supuestos intentos de “promover cambios democráticos” y “derechos humanos” terminan en sangrientas guerras intestinas, donde los pueblos pagan con sangre la intervención extranjera en sus asuntos. Los ejemplos de Libia, Siria y Ucrania, son más que explícitos.  EE.UU. no dice en su nueva estrategia que el triunfo de sus valores significaría la desaparición de los nuestros. El nuevo escenario iniciado el pasado 17 de diciembre exige que por primera vez se mencione a Cuba en un documento de este tipo: “Como parte de nuestros esfuerzos por promover un hemisferio totalmente democrático, vamos a avanzar en nuestra nueva apertura hacia Cuba en una forma que promueva de manera más eficaz la habilidad del pueblo cubano de decidir su futuro libremente”. </vt:lpstr>
      <vt:lpstr>Estrategias de Seguridad Nacional, Defensa Nacional y Estrategia Militar Nacional de EE.UU.  en la actualidad   tales como: -Las particularidades del escenario internacional según la visión del actual gobierno de los EEUU. Y sus enfoques sobre cómo mantener el liderazgo (hegemonía) sobre el resto del mundo. Los nuevos conceptos sobre el uso de sus fuerzas armadas, que contempla la reducción del gasto militar y del componente terrestre (fuerzas convencionales), mientras se incrementan las fuerzas de operaciones especiales, lo que les permite desarrollar enfoques de bajo costo, y que sólo requieran una presencia militar reducida. -Mantener la superioridad  militar de los Estados Unidos a partir de la agilidad de sus fuerzas armadas, de su flexibilidad y de sus altos niveles de disposición combativa. -Da a entender que EEUU mantendrá una conducta internacional menos activa y más ajustada a sus intereses básicos (para el uso de la fuerza).  -Plantea continuar apoyándose en las asociaciones y alianzas más importantes como la OTAN, así como un reenfoque estratégico hacia la región Asia Pacífico. -Se abandona la planificación estratégica para dos guerras que predominó desde el fin de la “Guerra Fría”.  -Plantea que las FFAA de EEUU NO estarán diseñadas para “llevar a cabo operaciones de Estabilización (Pacificación) en gran escala por tiempo prolongado”. -Establece que las FFAA continuarán atacando directamente a los grupos e individuos “más peligrosos” (asesinatos selectivos). -La Estrategia de Seguridad Nacional, la Estrategia de Defensa Nacional y la Estrategia Militar Nacional persiguen mantener el lugar de EEUU en el orden mundial y transformarlo en función de sus intereses.  Todas las estrategias, proveen los argumentos para el empleo de la fuerza por EEUU en aras del logro de sus intereses. </vt:lpstr>
      <vt:lpstr>Ignoran los estrategas estadounidenses que el futuro de Cuba fue libremente determinado el 1o de enero de 1959. El nuevo documento es una confirmación de algo que ya sabíamos: en la política de EE.UU. hacia Cuba solo han cambiado los métodos, el fin permanece inalterable. “El uso de la fuerza no es la única herramienta a nuestra disposición –señalan– y no es el principal medio para el compromiso de EE.UU. en el exterior, ni siempre el más eficaz para los retos que enfrentamos”. </vt:lpstr>
      <vt:lpstr>El «poder inteligente» o  «poder duro».  El «poder blando». </vt:lpstr>
      <vt:lpstr>El «poder inteligente» como concepción estratégica se considera al que  combina los «instrumentos tradicionales» o «poder duro» (poder militar y coerción económica), con la del «poder blando» (apoyo a la subversión, guerras mediáticas, promover su identidad cultural, etc.). La “paciencia estratégica” como principio básico de la  Estrategia de Seguridad Nacional de los EEUU.  Valorar las causas y la esencia   de la política de los EE.UU hacia Cuba y los retos que implica,  considerando  la invariable intención de las administraciones estadounidenses de conquistar a Cuba y aplastar la Revolución e imponer un régimen de franco carácter anexionista, por cualquier vía o método, como la  principal amenaza externa a la Seguridad Nacional estadounidense.</vt:lpstr>
      <vt:lpstr>Otras amenazas externas  Como el injusto e irracional orden económico y social internacional, las violaciones masivas de los derechos humanos, el deterioro del medio ambiente y los efectos del cambio climático, las migraciones masivas y el éxodo de capital humano, el terrorismo y la amenaza de guerra (especialmente la ciberguerra y la guerra nuclear) así como los fenómenos naturales extremos y la aparición de enfermedades, epizootias y epifitias emergentes y reemergentes, entre otros</vt:lpstr>
      <vt:lpstr>Considerar como amenazas a la seguridad internacional con incidencia en la SNC en la actualidad: El injusto e irracional orden económico y social que prevalece en el mundo. El deterioro medioambiental a escala planetaria. La entronización del unilateralismo y el hegemonismo como rasgo característico de la política exterior de las grandes potencias imperialistas. Las guerras. Las violaciones masivas de los derechos humanos. Las migraciones masivas y el éxodo de capital humano El terrorismo La corrupción política y administrativa, la prevaricación y el clientelismo El empleo masivo de la desinformación. La ciberguerra La delincuencia organizada transnacional. Las epidemias, epizootias, epifitias y enfermedades (re)emergentes.  Los fenómenos naturales extremos. Otras amenazas que provienen de los diferentes problemas de seguridad existentes en el mundo actual, y ante los cuales no podemos estar ajenos, así como de diferentes problemas internos derivados de nuestra herencia colonial y neocolonial; de errores cometidos durante la construcción de nuestro sistema económico, político y social; y del propio desarrollo como nación</vt:lpstr>
      <vt:lpstr>Guía orientadora -La Seguridad Internacional y regional en el contexto de la integración latinoamericana y caribeña.  -Las amenazas actuales a la seguridad internacional y regional y su influencia en Cuba. -La estrategia de seguridad nacional, la estrategia de defensa nacional y la estrategia militar  de los Estados Unidos de América. -El «poder inteligente» o «poder duro». El «poder blando». -Otras amenazas externas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Aspectos generales sobre la seguridad.  Seguridad Internacional </dc:title>
  <dc:creator>Lázaro Díaz Vidal</dc:creator>
  <cp:lastModifiedBy>Lázaro Díaz Vidal</cp:lastModifiedBy>
  <cp:revision>8</cp:revision>
  <dcterms:created xsi:type="dcterms:W3CDTF">2019-04-29T14:51:36Z</dcterms:created>
  <dcterms:modified xsi:type="dcterms:W3CDTF">2019-05-15T13:52:52Z</dcterms:modified>
</cp:coreProperties>
</file>