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2" r:id="rId6"/>
    <p:sldId id="261" r:id="rId7"/>
    <p:sldId id="263" r:id="rId8"/>
    <p:sldId id="264" r:id="rId9"/>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D19EE943-3EA0-4A31-AD06-0987837B52D3}" type="datetimeFigureOut">
              <a:rPr lang="es-ES" smtClean="0"/>
              <a:t>01/08/2019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B5A4007-2B7E-46EB-96D0-1EE02560939A}" type="slidenum">
              <a:rPr lang="es-ES" smtClean="0"/>
              <a:t>‹Nº›</a:t>
            </a:fld>
            <a:endParaRPr lang="es-ES"/>
          </a:p>
        </p:txBody>
      </p:sp>
    </p:spTree>
    <p:extLst>
      <p:ext uri="{BB962C8B-B14F-4D97-AF65-F5344CB8AC3E}">
        <p14:creationId xmlns:p14="http://schemas.microsoft.com/office/powerpoint/2010/main" val="3026388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D19EE943-3EA0-4A31-AD06-0987837B52D3}" type="datetimeFigureOut">
              <a:rPr lang="es-ES" smtClean="0"/>
              <a:t>01/08/2019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B5A4007-2B7E-46EB-96D0-1EE02560939A}" type="slidenum">
              <a:rPr lang="es-ES" smtClean="0"/>
              <a:t>‹Nº›</a:t>
            </a:fld>
            <a:endParaRPr lang="es-ES"/>
          </a:p>
        </p:txBody>
      </p:sp>
    </p:spTree>
    <p:extLst>
      <p:ext uri="{BB962C8B-B14F-4D97-AF65-F5344CB8AC3E}">
        <p14:creationId xmlns:p14="http://schemas.microsoft.com/office/powerpoint/2010/main" val="3307971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D19EE943-3EA0-4A31-AD06-0987837B52D3}" type="datetimeFigureOut">
              <a:rPr lang="es-ES" smtClean="0"/>
              <a:t>01/08/2019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B5A4007-2B7E-46EB-96D0-1EE02560939A}" type="slidenum">
              <a:rPr lang="es-ES" smtClean="0"/>
              <a:t>‹Nº›</a:t>
            </a:fld>
            <a:endParaRPr lang="es-ES"/>
          </a:p>
        </p:txBody>
      </p:sp>
    </p:spTree>
    <p:extLst>
      <p:ext uri="{BB962C8B-B14F-4D97-AF65-F5344CB8AC3E}">
        <p14:creationId xmlns:p14="http://schemas.microsoft.com/office/powerpoint/2010/main" val="5804264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D19EE943-3EA0-4A31-AD06-0987837B52D3}" type="datetimeFigureOut">
              <a:rPr lang="es-ES" smtClean="0"/>
              <a:t>01/08/2019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B5A4007-2B7E-46EB-96D0-1EE02560939A}" type="slidenum">
              <a:rPr lang="es-ES" smtClean="0"/>
              <a:t>‹Nº›</a:t>
            </a:fld>
            <a:endParaRPr lang="es-ES"/>
          </a:p>
        </p:txBody>
      </p:sp>
    </p:spTree>
    <p:extLst>
      <p:ext uri="{BB962C8B-B14F-4D97-AF65-F5344CB8AC3E}">
        <p14:creationId xmlns:p14="http://schemas.microsoft.com/office/powerpoint/2010/main" val="3644555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D19EE943-3EA0-4A31-AD06-0987837B52D3}" type="datetimeFigureOut">
              <a:rPr lang="es-ES" smtClean="0"/>
              <a:t>01/08/2019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B5A4007-2B7E-46EB-96D0-1EE02560939A}" type="slidenum">
              <a:rPr lang="es-ES" smtClean="0"/>
              <a:t>‹Nº›</a:t>
            </a:fld>
            <a:endParaRPr lang="es-ES"/>
          </a:p>
        </p:txBody>
      </p:sp>
    </p:spTree>
    <p:extLst>
      <p:ext uri="{BB962C8B-B14F-4D97-AF65-F5344CB8AC3E}">
        <p14:creationId xmlns:p14="http://schemas.microsoft.com/office/powerpoint/2010/main" val="2178793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D19EE943-3EA0-4A31-AD06-0987837B52D3}" type="datetimeFigureOut">
              <a:rPr lang="es-ES" smtClean="0"/>
              <a:t>01/08/2019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B5A4007-2B7E-46EB-96D0-1EE02560939A}" type="slidenum">
              <a:rPr lang="es-ES" smtClean="0"/>
              <a:t>‹Nº›</a:t>
            </a:fld>
            <a:endParaRPr lang="es-ES"/>
          </a:p>
        </p:txBody>
      </p:sp>
    </p:spTree>
    <p:extLst>
      <p:ext uri="{BB962C8B-B14F-4D97-AF65-F5344CB8AC3E}">
        <p14:creationId xmlns:p14="http://schemas.microsoft.com/office/powerpoint/2010/main" val="862790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D19EE943-3EA0-4A31-AD06-0987837B52D3}" type="datetimeFigureOut">
              <a:rPr lang="es-ES" smtClean="0"/>
              <a:t>01/08/2019</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0B5A4007-2B7E-46EB-96D0-1EE02560939A}" type="slidenum">
              <a:rPr lang="es-ES" smtClean="0"/>
              <a:t>‹Nº›</a:t>
            </a:fld>
            <a:endParaRPr lang="es-ES"/>
          </a:p>
        </p:txBody>
      </p:sp>
    </p:spTree>
    <p:extLst>
      <p:ext uri="{BB962C8B-B14F-4D97-AF65-F5344CB8AC3E}">
        <p14:creationId xmlns:p14="http://schemas.microsoft.com/office/powerpoint/2010/main" val="1223540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D19EE943-3EA0-4A31-AD06-0987837B52D3}" type="datetimeFigureOut">
              <a:rPr lang="es-ES" smtClean="0"/>
              <a:t>01/08/2019</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0B5A4007-2B7E-46EB-96D0-1EE02560939A}" type="slidenum">
              <a:rPr lang="es-ES" smtClean="0"/>
              <a:t>‹Nº›</a:t>
            </a:fld>
            <a:endParaRPr lang="es-ES"/>
          </a:p>
        </p:txBody>
      </p:sp>
    </p:spTree>
    <p:extLst>
      <p:ext uri="{BB962C8B-B14F-4D97-AF65-F5344CB8AC3E}">
        <p14:creationId xmlns:p14="http://schemas.microsoft.com/office/powerpoint/2010/main" val="3531077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D19EE943-3EA0-4A31-AD06-0987837B52D3}" type="datetimeFigureOut">
              <a:rPr lang="es-ES" smtClean="0"/>
              <a:t>01/08/2019</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0B5A4007-2B7E-46EB-96D0-1EE02560939A}" type="slidenum">
              <a:rPr lang="es-ES" smtClean="0"/>
              <a:t>‹Nº›</a:t>
            </a:fld>
            <a:endParaRPr lang="es-ES"/>
          </a:p>
        </p:txBody>
      </p:sp>
    </p:spTree>
    <p:extLst>
      <p:ext uri="{BB962C8B-B14F-4D97-AF65-F5344CB8AC3E}">
        <p14:creationId xmlns:p14="http://schemas.microsoft.com/office/powerpoint/2010/main" val="4186437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D19EE943-3EA0-4A31-AD06-0987837B52D3}" type="datetimeFigureOut">
              <a:rPr lang="es-ES" smtClean="0"/>
              <a:t>01/08/2019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B5A4007-2B7E-46EB-96D0-1EE02560939A}" type="slidenum">
              <a:rPr lang="es-ES" smtClean="0"/>
              <a:t>‹Nº›</a:t>
            </a:fld>
            <a:endParaRPr lang="es-ES"/>
          </a:p>
        </p:txBody>
      </p:sp>
    </p:spTree>
    <p:extLst>
      <p:ext uri="{BB962C8B-B14F-4D97-AF65-F5344CB8AC3E}">
        <p14:creationId xmlns:p14="http://schemas.microsoft.com/office/powerpoint/2010/main" val="1304159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D19EE943-3EA0-4A31-AD06-0987837B52D3}" type="datetimeFigureOut">
              <a:rPr lang="es-ES" smtClean="0"/>
              <a:t>01/08/2019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B5A4007-2B7E-46EB-96D0-1EE02560939A}" type="slidenum">
              <a:rPr lang="es-ES" smtClean="0"/>
              <a:t>‹Nº›</a:t>
            </a:fld>
            <a:endParaRPr lang="es-ES"/>
          </a:p>
        </p:txBody>
      </p:sp>
    </p:spTree>
    <p:extLst>
      <p:ext uri="{BB962C8B-B14F-4D97-AF65-F5344CB8AC3E}">
        <p14:creationId xmlns:p14="http://schemas.microsoft.com/office/powerpoint/2010/main" val="2631636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9EE943-3EA0-4A31-AD06-0987837B52D3}" type="datetimeFigureOut">
              <a:rPr lang="es-ES" smtClean="0"/>
              <a:t>01/08/2019</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5A4007-2B7E-46EB-96D0-1EE02560939A}" type="slidenum">
              <a:rPr lang="es-ES" smtClean="0"/>
              <a:t>‹Nº›</a:t>
            </a:fld>
            <a:endParaRPr lang="es-ES"/>
          </a:p>
        </p:txBody>
      </p:sp>
    </p:spTree>
    <p:extLst>
      <p:ext uri="{BB962C8B-B14F-4D97-AF65-F5344CB8AC3E}">
        <p14:creationId xmlns:p14="http://schemas.microsoft.com/office/powerpoint/2010/main" val="14030836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hyperlink" Target="http://www.google.com.cu/imgres?imgurl=http://imaginados.blogia.com/upload/20080902002403-fotos-por-publicar-053-copia.jpg&amp;imgrefurl=http://imaginados.blogia.com/2008/septiembre.php&amp;usg=__1QlCJUDZIbb6iJLxS_TttRSezhQ=&amp;h=288&amp;w=384&amp;sz=72&amp;hl=es&amp;start=11&amp;zoom=1&amp;itbs=1&amp;tbnid=cD1UdfU1Mv_igM:&amp;tbnh=92&amp;tbnw=123&amp;prev=/search?q=protecci%C3%B3n+de+la+poblaci%C3%B3n+y+la+realizaci%C3%B3n+de+los+trabajos+de+salvamento+y+de+reparaci%C3%B3n+urgente+de+aver%C3%ADas+en+Cuba&amp;hl=es&amp;sa=G&amp;biw=779&amp;bih=410&amp;gbv=2&amp;tbm=isch&amp;ei=HGXaTaqTFtDAgQexg6RY" TargetMode="External"/><Relationship Id="rId7" Type="http://schemas.openxmlformats.org/officeDocument/2006/relationships/hyperlink" Target="http://www.google.com.cu/imgres?imgurl=http://rreloj.files.wordpress.com/2008/11/evacuacion-ciclon-g.jpg&amp;imgrefurl=http://rreloj.wordpress.com/tag/medidas/&amp;usg=__-6a-NsITB74g061eICLCZ3wQSk8=&amp;h=285&amp;w=500&amp;sz=168&amp;hl=es&amp;start=5&amp;zoom=1&amp;itbs=1&amp;tbnid=WBsv3fKEHrOa8M:&amp;tbnh=74&amp;tbnw=130&amp;prev=/search?q=Evacuaci%C3%B3n+de+la+poblaci%C3%B3n+(estudiante)+en+caso+de+huracanes+e+intensas+lluvias+en+Cuba&amp;hl=es&amp;sa=G&amp;biw=779&amp;bih=410&amp;gbv=2&amp;tbm=isch&amp;ei=-aLaTbfCPIbWgQeKhflX" TargetMode="External"/><Relationship Id="rId2" Type="http://schemas.openxmlformats.org/officeDocument/2006/relationships/image" Target="../media/image2.jpeg"/><Relationship Id="rId1" Type="http://schemas.openxmlformats.org/officeDocument/2006/relationships/slideLayout" Target="../slideLayouts/slideLayout7.xml"/><Relationship Id="rId6" Type="http://schemas.openxmlformats.org/officeDocument/2006/relationships/image" Target="../media/image4.jpeg"/><Relationship Id="rId11" Type="http://schemas.openxmlformats.org/officeDocument/2006/relationships/image" Target="../media/image7.jpeg"/><Relationship Id="rId5" Type="http://schemas.openxmlformats.org/officeDocument/2006/relationships/hyperlink" Target="http://www.google.com.cu/imgres?imgurl=http://yohandry.files.wordpress.com/2008/11/gale6.jpg&amp;imgrefurl=http://yohandry.wordpress.com/2008/11/07/cuba-se-prepara-para-huracan-paloma/&amp;usg=__h2yDhAviZGeYTiyta5xxvOTloFU=&amp;h=190&amp;w=283&amp;sz=15&amp;hl=es&amp;start=6&amp;zoom=1&amp;itbs=1&amp;tbnid=p6fTQsZaRvj1RM:&amp;tbnh=77&amp;tbnw=114&amp;prev=/search?q=Evacuaci%C3%B3n+de+la+poblaci%C3%B3n+(estudiante)+en+caso+de+huracanes+e+intensas+lluvias+en+Cuba&amp;hl=es&amp;sa=G&amp;biw=779&amp;bih=410&amp;gbv=2&amp;tbm=isch&amp;ei=-aLaTbfCPIbWgQeKhflX" TargetMode="External"/><Relationship Id="rId10" Type="http://schemas.openxmlformats.org/officeDocument/2006/relationships/hyperlink" Target="http://www.google.com.cu/imgres?imgurl=http://mcruz.blogia.com/upload/20080910234912-evacuados.jpg&amp;imgrefurl=http://mcruz.blogia.com/2008/septiembre.php&amp;usg=__T364wpmtxyDNvDwTW5VYoDuz2d8=&amp;h=198&amp;w=240&amp;sz=13&amp;hl=es&amp;start=15&amp;zoom=0&amp;itbs=1&amp;tbnid=RNUln0c_k0q0PM:&amp;tbnh=91&amp;tbnw=110&amp;prev=/search?q=Evacuaci%C3%B3n+de+la+poblaci%C3%B3n+(estudiante)+en+caso+de+huracanes+e+intensas+lluvias+en+Cuba&amp;hl=es&amp;sa=G&amp;biw=779&amp;bih=410&amp;gbv=2&amp;tbm=isch&amp;ei=-aLaTbfCPIbWgQeKhflX" TargetMode="External"/><Relationship Id="rId4" Type="http://schemas.openxmlformats.org/officeDocument/2006/relationships/image" Target="../media/image3.jpeg"/><Relationship Id="rId9" Type="http://schemas.openxmlformats.org/officeDocument/2006/relationships/image" Target="../media/image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62637" y="2114036"/>
            <a:ext cx="9144000" cy="2387600"/>
          </a:xfrm>
        </p:spPr>
        <p:txBody>
          <a:bodyPr>
            <a:normAutofit fontScale="90000"/>
          </a:bodyPr>
          <a:lstStyle/>
          <a:p>
            <a:r>
              <a:rPr lang="es-ES_tradnl" b="1" dirty="0"/>
              <a:t>Sistema de Defensa </a:t>
            </a:r>
            <a:r>
              <a:rPr lang="es-ES_tradnl" b="1" dirty="0" smtClean="0"/>
              <a:t>Civil </a:t>
            </a:r>
            <a:r>
              <a:rPr lang="es-ES_tradnl" b="1" dirty="0"/>
              <a:t>Organización </a:t>
            </a:r>
            <a:r>
              <a:rPr lang="es-ES_tradnl" b="1" dirty="0" smtClean="0"/>
              <a:t/>
            </a:r>
            <a:br>
              <a:rPr lang="es-ES_tradnl" b="1" dirty="0" smtClean="0"/>
            </a:br>
            <a:r>
              <a:rPr lang="es-ES_tradnl" b="1" dirty="0" smtClean="0"/>
              <a:t>estructura </a:t>
            </a:r>
            <a:r>
              <a:rPr lang="es-ES_tradnl" b="1" dirty="0"/>
              <a:t>y misiones</a:t>
            </a:r>
            <a:endParaRPr lang="es-ES" dirty="0"/>
          </a:p>
        </p:txBody>
      </p:sp>
    </p:spTree>
    <p:extLst>
      <p:ext uri="{BB962C8B-B14F-4D97-AF65-F5344CB8AC3E}">
        <p14:creationId xmlns:p14="http://schemas.microsoft.com/office/powerpoint/2010/main" val="23562501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9245" y="365125"/>
            <a:ext cx="11281893" cy="6074312"/>
          </a:xfrm>
        </p:spPr>
        <p:txBody>
          <a:bodyPr>
            <a:noAutofit/>
          </a:bodyPr>
          <a:lstStyle/>
          <a:p>
            <a:pPr algn="ctr"/>
            <a:r>
              <a:rPr lang="es-ES_tradnl" sz="3600" b="1" dirty="0"/>
              <a:t>Defensa civil</a:t>
            </a:r>
            <a:r>
              <a:rPr lang="es-ES" sz="3600" dirty="0"/>
              <a:t/>
            </a:r>
            <a:br>
              <a:rPr lang="es-ES" sz="3600" dirty="0"/>
            </a:br>
            <a:r>
              <a:rPr lang="es-ES_tradnl" sz="3600" dirty="0"/>
              <a:t>Está integrado por todas las fuerzas y recursos de la sociedad y del Estado,  con la función de proteger  a las personas y sus bienes, la infraestructura social, la economía y los recursos naturales de los peligros de desastres y de las consecuencias del cambio climático</a:t>
            </a:r>
            <a:r>
              <a:rPr lang="es-ES_tradnl" sz="3600" dirty="0" smtClean="0"/>
              <a:t>.</a:t>
            </a:r>
            <a:r>
              <a:rPr lang="es-ES" sz="3600" dirty="0"/>
              <a:t/>
            </a:r>
            <a:br>
              <a:rPr lang="es-ES" sz="3600" dirty="0"/>
            </a:br>
            <a:r>
              <a:rPr lang="es-ES_tradnl" sz="3600" dirty="0"/>
              <a:t>La Ley No 75 de la Defensa Nacional, en el Capítulo XIV,  plantea que:</a:t>
            </a:r>
            <a:r>
              <a:rPr lang="es-ES" sz="3600" dirty="0"/>
              <a:t/>
            </a:r>
            <a:br>
              <a:rPr lang="es-ES" sz="3600" dirty="0"/>
            </a:br>
            <a:r>
              <a:rPr lang="es-ES_tradnl" sz="3600" dirty="0"/>
              <a:t>El Sistema de medidas de Defensa Civil (DC), se organiza en todo el territorio nacional y sus actividades se apoyan en la utilización de los recursos humanos y materiales de los órganos y organismos estatales, las entidades económicas e instituciones sociales</a:t>
            </a:r>
            <a:r>
              <a:rPr lang="es-ES_tradnl" sz="3600" dirty="0" smtClean="0"/>
              <a:t>.</a:t>
            </a:r>
            <a:endParaRPr lang="es-ES" sz="3600" dirty="0"/>
          </a:p>
        </p:txBody>
      </p:sp>
    </p:spTree>
    <p:extLst>
      <p:ext uri="{BB962C8B-B14F-4D97-AF65-F5344CB8AC3E}">
        <p14:creationId xmlns:p14="http://schemas.microsoft.com/office/powerpoint/2010/main" val="13967626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768216"/>
          </a:xfrm>
        </p:spPr>
        <p:txBody>
          <a:bodyPr>
            <a:normAutofit/>
          </a:bodyPr>
          <a:lstStyle/>
          <a:p>
            <a:pPr algn="ctr"/>
            <a:r>
              <a:rPr lang="es-ES_tradnl" sz="3200" b="1" dirty="0"/>
              <a:t>Organización y Estructura del Sistema de Defensa Civil </a:t>
            </a:r>
            <a:endParaRPr lang="es-ES" sz="3200" dirty="0"/>
          </a:p>
        </p:txBody>
      </p:sp>
      <p:sp>
        <p:nvSpPr>
          <p:cNvPr id="3" name="Rectangle 2"/>
          <p:cNvSpPr>
            <a:spLocks noChangeArrowheads="1"/>
          </p:cNvSpPr>
          <p:nvPr/>
        </p:nvSpPr>
        <p:spPr bwMode="auto">
          <a:xfrm>
            <a:off x="746974" y="1313645"/>
            <a:ext cx="20570814"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s-ES"/>
          </a:p>
        </p:txBody>
      </p:sp>
      <p:graphicFrame>
        <p:nvGraphicFramePr>
          <p:cNvPr id="4" name="Objeto 3"/>
          <p:cNvGraphicFramePr>
            <a:graphicFrameLocks noChangeAspect="1"/>
          </p:cNvGraphicFramePr>
          <p:nvPr>
            <p:extLst>
              <p:ext uri="{D42A27DB-BD31-4B8C-83A1-F6EECF244321}">
                <p14:modId xmlns:p14="http://schemas.microsoft.com/office/powerpoint/2010/main" val="3004698865"/>
              </p:ext>
            </p:extLst>
          </p:nvPr>
        </p:nvGraphicFramePr>
        <p:xfrm>
          <a:off x="1854558" y="1313645"/>
          <a:ext cx="10174310" cy="5329202"/>
        </p:xfrm>
        <a:graphic>
          <a:graphicData uri="http://schemas.openxmlformats.org/presentationml/2006/ole">
            <mc:AlternateContent xmlns:mc="http://schemas.openxmlformats.org/markup-compatibility/2006">
              <mc:Choice xmlns:v="urn:schemas-microsoft-com:vml" Requires="v">
                <p:oleObj spid="_x0000_s1028" name="Diapositiva" r:id="rId3" imgW="4562475" imgH="3419475" progId="PowerPoint.Slide.12">
                  <p:embed/>
                </p:oleObj>
              </mc:Choice>
              <mc:Fallback>
                <p:oleObj name="Diapositiva" r:id="rId3" imgW="4562475" imgH="3419475" progId="PowerPoint.Slide.12">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54558" y="1313645"/>
                        <a:ext cx="10174310" cy="5329202"/>
                      </a:xfrm>
                      <a:prstGeom prst="rect">
                        <a:avLst/>
                      </a:prstGeom>
                      <a:noFill/>
                    </p:spPr>
                  </p:pic>
                </p:oleObj>
              </mc:Fallback>
            </mc:AlternateContent>
          </a:graphicData>
        </a:graphic>
      </p:graphicFrame>
    </p:spTree>
    <p:extLst>
      <p:ext uri="{BB962C8B-B14F-4D97-AF65-F5344CB8AC3E}">
        <p14:creationId xmlns:p14="http://schemas.microsoft.com/office/powerpoint/2010/main" val="2597273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6365" y="365125"/>
            <a:ext cx="11423561" cy="6215979"/>
          </a:xfrm>
        </p:spPr>
        <p:txBody>
          <a:bodyPr>
            <a:noAutofit/>
          </a:bodyPr>
          <a:lstStyle/>
          <a:p>
            <a:pPr algn="ctr"/>
            <a:r>
              <a:rPr lang="es-ES_tradnl" sz="2800" dirty="0"/>
              <a:t>La </a:t>
            </a:r>
            <a:r>
              <a:rPr lang="es-ES_tradnl" sz="2800" b="1" dirty="0"/>
              <a:t>Defensa Civil </a:t>
            </a:r>
            <a:r>
              <a:rPr lang="es-ES_tradnl" sz="2800" dirty="0"/>
              <a:t>cubana, está organizada en todo el territorio nacional sobre la base de la división político-administrativa y la correspondiente estructura del Estado. Las actividades se apoyan en la utilización de los recursos humanos y materiales de todo el </a:t>
            </a:r>
            <a:r>
              <a:rPr lang="es-ES_tradnl" sz="2800" dirty="0" smtClean="0"/>
              <a:t>pueblo.</a:t>
            </a:r>
            <a:r>
              <a:rPr lang="es-ES" sz="2800" dirty="0"/>
              <a:t/>
            </a:r>
            <a:br>
              <a:rPr lang="es-ES" sz="2800" dirty="0"/>
            </a:br>
            <a:r>
              <a:rPr lang="es-ES_tradnl" sz="2800" dirty="0"/>
              <a:t>El </a:t>
            </a:r>
            <a:r>
              <a:rPr lang="es-ES_tradnl" sz="2800" b="1" dirty="0"/>
              <a:t>Presidente del Consejo de Estado </a:t>
            </a:r>
            <a:r>
              <a:rPr lang="es-ES_tradnl" sz="2800" dirty="0"/>
              <a:t>dirige la DC mediante el </a:t>
            </a:r>
            <a:r>
              <a:rPr lang="es-ES_tradnl" sz="2800" b="1" dirty="0"/>
              <a:t>Ministro de las Fuerzas Armadas Revolucionarias</a:t>
            </a:r>
            <a:r>
              <a:rPr lang="es-ES_tradnl" sz="2800" dirty="0"/>
              <a:t>, quien para ello cuenta con el </a:t>
            </a:r>
            <a:r>
              <a:rPr lang="es-ES_tradnl" sz="2800" b="1" dirty="0"/>
              <a:t>Estado Mayor Nacional de la Defensa Civil (EMNDC)</a:t>
            </a:r>
            <a:r>
              <a:rPr lang="es-ES_tradnl" sz="2800" dirty="0"/>
              <a:t>, principal órgano de dirección de ese sistema.</a:t>
            </a:r>
            <a:r>
              <a:rPr lang="es-ES" sz="2800" dirty="0"/>
              <a:t/>
            </a:r>
            <a:br>
              <a:rPr lang="es-ES" sz="2800" dirty="0"/>
            </a:br>
            <a:r>
              <a:rPr lang="es-ES_tradnl" sz="2800" dirty="0"/>
              <a:t>El </a:t>
            </a:r>
            <a:r>
              <a:rPr lang="es-ES_tradnl" sz="2800" b="1" dirty="0"/>
              <a:t>EMNDC es el órgano encargado </a:t>
            </a:r>
            <a:r>
              <a:rPr lang="es-ES_tradnl" sz="2800" dirty="0"/>
              <a:t>de velar por el cumplimiento de las medidas de DC, las normas y convenios internacionales relativos a la protección civil de los que la República de Cuba sea parte, y de coordinar los programas de cooperación y ayuda internacional en casos de catástrofes.</a:t>
            </a:r>
            <a:r>
              <a:rPr lang="es-ES" sz="2800" dirty="0"/>
              <a:t/>
            </a:r>
            <a:br>
              <a:rPr lang="es-ES" sz="2800" dirty="0"/>
            </a:br>
            <a:r>
              <a:rPr lang="es-ES_tradnl" sz="2800" dirty="0"/>
              <a:t>Los </a:t>
            </a:r>
            <a:r>
              <a:rPr lang="es-ES_tradnl" sz="2800" b="1" dirty="0"/>
              <a:t>presidentes de las Asambleas Provinciales y Municipales del Poder Popular </a:t>
            </a:r>
            <a:r>
              <a:rPr lang="es-ES_tradnl" sz="2800" dirty="0"/>
              <a:t>son los jefes de la DC en el territorio correspondiente y se apoyan para su trabajo en los </a:t>
            </a:r>
            <a:r>
              <a:rPr lang="es-ES_tradnl" sz="2800" b="1" dirty="0"/>
              <a:t>órganos de la DC de las Regiones y Sectores Militares</a:t>
            </a:r>
            <a:r>
              <a:rPr lang="es-ES_tradnl" sz="2800" dirty="0" smtClean="0"/>
              <a:t>.</a:t>
            </a:r>
            <a:endParaRPr lang="es-ES" sz="2800" dirty="0"/>
          </a:p>
        </p:txBody>
      </p:sp>
    </p:spTree>
    <p:extLst>
      <p:ext uri="{BB962C8B-B14F-4D97-AF65-F5344CB8AC3E}">
        <p14:creationId xmlns:p14="http://schemas.microsoft.com/office/powerpoint/2010/main" val="3687953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_tradnl" sz="4000" b="1" dirty="0" smtClean="0"/>
              <a:t>Misiones y Medidas de la Defensa Civil.</a:t>
            </a:r>
            <a:r>
              <a:rPr lang="es-ES" sz="4000" dirty="0" smtClean="0"/>
              <a:t/>
            </a:r>
            <a:br>
              <a:rPr lang="es-ES" sz="4000" dirty="0" smtClean="0"/>
            </a:br>
            <a:r>
              <a:rPr lang="es-ES_tradnl" sz="3600" b="1" dirty="0"/>
              <a:t>Las misiones esenciales de la DC están encaminadas a</a:t>
            </a:r>
            <a:r>
              <a:rPr lang="es-ES_tradnl" sz="3600" b="1" dirty="0" smtClean="0"/>
              <a:t>:</a:t>
            </a:r>
            <a:endParaRPr lang="es-ES" sz="3600" dirty="0"/>
          </a:p>
        </p:txBody>
      </p:sp>
      <p:sp>
        <p:nvSpPr>
          <p:cNvPr id="3" name="Rectángulo 2"/>
          <p:cNvSpPr/>
          <p:nvPr/>
        </p:nvSpPr>
        <p:spPr>
          <a:xfrm>
            <a:off x="6349285" y="1931831"/>
            <a:ext cx="5422006" cy="450760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s-ES_tradnl" b="1" dirty="0"/>
              <a:t>La protección de los recursos económicos y la infraestructura, se logra cumpliendo las medidas siguientes: </a:t>
            </a:r>
            <a:endParaRPr lang="es-ES" b="1" dirty="0"/>
          </a:p>
          <a:p>
            <a:pPr lvl="0"/>
            <a:r>
              <a:rPr lang="es-ES_tradnl" dirty="0" smtClean="0"/>
              <a:t>-Protección </a:t>
            </a:r>
            <a:r>
              <a:rPr lang="es-ES_tradnl" dirty="0"/>
              <a:t>de sistemas, objetivos y recursos vitales. </a:t>
            </a:r>
            <a:endParaRPr lang="es-ES" dirty="0"/>
          </a:p>
          <a:p>
            <a:pPr lvl="0"/>
            <a:r>
              <a:rPr lang="es-ES_tradnl" dirty="0" smtClean="0"/>
              <a:t>-Preservación </a:t>
            </a:r>
            <a:r>
              <a:rPr lang="es-ES_tradnl" dirty="0"/>
              <a:t>de las plantas y su producción.</a:t>
            </a:r>
            <a:endParaRPr lang="es-ES" dirty="0"/>
          </a:p>
          <a:p>
            <a:pPr lvl="0"/>
            <a:r>
              <a:rPr lang="es-ES_tradnl" dirty="0" smtClean="0"/>
              <a:t>-Preservación </a:t>
            </a:r>
            <a:r>
              <a:rPr lang="es-ES_tradnl" dirty="0"/>
              <a:t>de la economía  animal.</a:t>
            </a:r>
            <a:endParaRPr lang="es-ES" dirty="0"/>
          </a:p>
          <a:p>
            <a:pPr lvl="0"/>
            <a:r>
              <a:rPr lang="es-ES_tradnl" dirty="0" smtClean="0"/>
              <a:t>-Protección </a:t>
            </a:r>
            <a:r>
              <a:rPr lang="es-ES_tradnl" dirty="0"/>
              <a:t>de los patrimonios cultural, científico, tecnológico y financiero.</a:t>
            </a:r>
            <a:endParaRPr lang="es-ES" dirty="0"/>
          </a:p>
          <a:p>
            <a:pPr lvl="0"/>
            <a:r>
              <a:rPr lang="es-ES_tradnl" dirty="0" smtClean="0"/>
              <a:t>-Rehabilitación </a:t>
            </a:r>
            <a:r>
              <a:rPr lang="es-ES_tradnl" dirty="0"/>
              <a:t>de la producción y los servicios.</a:t>
            </a:r>
            <a:endParaRPr lang="es-ES" dirty="0"/>
          </a:p>
        </p:txBody>
      </p:sp>
      <p:sp>
        <p:nvSpPr>
          <p:cNvPr id="4" name="Rectángulo 3"/>
          <p:cNvSpPr/>
          <p:nvPr/>
        </p:nvSpPr>
        <p:spPr>
          <a:xfrm>
            <a:off x="371341" y="1931831"/>
            <a:ext cx="5422006" cy="450760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r>
              <a:rPr lang="es-ES_tradnl" b="1" dirty="0"/>
              <a:t>La protección de la población y sus bienes se logra cumpliendo las medidas siguientes: </a:t>
            </a:r>
            <a:r>
              <a:rPr lang="es-ES" dirty="0"/>
              <a:t/>
            </a:r>
            <a:br>
              <a:rPr lang="es-ES" dirty="0"/>
            </a:br>
            <a:r>
              <a:rPr lang="es-ES" dirty="0"/>
              <a:t>-</a:t>
            </a:r>
            <a:r>
              <a:rPr lang="es-ES_tradnl" dirty="0"/>
              <a:t>Organización y  trasmisión del aviso;</a:t>
            </a:r>
            <a:r>
              <a:rPr lang="es-ES" dirty="0"/>
              <a:t/>
            </a:r>
            <a:br>
              <a:rPr lang="es-ES" dirty="0"/>
            </a:br>
            <a:r>
              <a:rPr lang="es-ES" dirty="0"/>
              <a:t>-</a:t>
            </a:r>
            <a:r>
              <a:rPr lang="es-ES_tradnl" dirty="0"/>
              <a:t>Protección de los ciudadanos en obras protectoras y centros de evacuación.</a:t>
            </a:r>
            <a:r>
              <a:rPr lang="es-ES" dirty="0"/>
              <a:t/>
            </a:r>
            <a:br>
              <a:rPr lang="es-ES" dirty="0"/>
            </a:br>
            <a:r>
              <a:rPr lang="es-ES" dirty="0"/>
              <a:t>-</a:t>
            </a:r>
            <a:r>
              <a:rPr lang="es-ES_tradnl" dirty="0"/>
              <a:t>Distribución de medios individuales de protección;</a:t>
            </a:r>
            <a:r>
              <a:rPr lang="es-ES" dirty="0"/>
              <a:t/>
            </a:r>
            <a:br>
              <a:rPr lang="es-ES" dirty="0"/>
            </a:br>
            <a:r>
              <a:rPr lang="es-ES" dirty="0"/>
              <a:t>-</a:t>
            </a:r>
            <a:r>
              <a:rPr lang="es-ES_tradnl" dirty="0"/>
              <a:t>Evacuación-recepción y  desconcentración temporal de la población hacia zonas más seguras.</a:t>
            </a:r>
            <a:r>
              <a:rPr lang="es-ES" dirty="0"/>
              <a:t/>
            </a:r>
            <a:br>
              <a:rPr lang="es-ES" dirty="0"/>
            </a:br>
            <a:r>
              <a:rPr lang="es-ES" dirty="0"/>
              <a:t>-</a:t>
            </a:r>
            <a:r>
              <a:rPr lang="es-ES_tradnl" dirty="0"/>
              <a:t>Principales medidas higiénico-sanitarias y anti epidémicas.</a:t>
            </a:r>
            <a:r>
              <a:rPr lang="es-ES" dirty="0"/>
              <a:t/>
            </a:r>
            <a:br>
              <a:rPr lang="es-ES" dirty="0"/>
            </a:br>
            <a:r>
              <a:rPr lang="es-ES" dirty="0"/>
              <a:t>-</a:t>
            </a:r>
            <a:r>
              <a:rPr lang="es-ES_tradnl" dirty="0"/>
              <a:t>Rescate y salvamento de personas en focos de destrucción.</a:t>
            </a:r>
            <a:r>
              <a:rPr lang="es-ES" dirty="0"/>
              <a:t/>
            </a:r>
            <a:br>
              <a:rPr lang="es-ES" dirty="0"/>
            </a:br>
            <a:r>
              <a:rPr lang="es-ES" dirty="0"/>
              <a:t>-</a:t>
            </a:r>
            <a:r>
              <a:rPr lang="es-ES_tradnl" dirty="0"/>
              <a:t>Reducción y control de los riesgos producidos por sustancias peligrosas.</a:t>
            </a:r>
            <a:r>
              <a:rPr lang="es-ES" dirty="0"/>
              <a:t/>
            </a:r>
            <a:br>
              <a:rPr lang="es-ES" dirty="0"/>
            </a:br>
            <a:r>
              <a:rPr lang="es-ES" dirty="0"/>
              <a:t>-</a:t>
            </a:r>
            <a:r>
              <a:rPr lang="es-ES_tradnl" dirty="0"/>
              <a:t>Preparación de los ciudadanos sobre las normas de conducta a seguir.</a:t>
            </a:r>
            <a:endParaRPr lang="es-ES" dirty="0"/>
          </a:p>
        </p:txBody>
      </p:sp>
    </p:spTree>
    <p:extLst>
      <p:ext uri="{BB962C8B-B14F-4D97-AF65-F5344CB8AC3E}">
        <p14:creationId xmlns:p14="http://schemas.microsoft.com/office/powerpoint/2010/main" val="1537462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paseo-huracan-wilma-g"/>
          <p:cNvPicPr/>
          <p:nvPr/>
        </p:nvPicPr>
        <p:blipFill>
          <a:blip r:embed="rId2">
            <a:extLst>
              <a:ext uri="{28A0092B-C50C-407E-A947-70E740481C1C}">
                <a14:useLocalDpi xmlns:a14="http://schemas.microsoft.com/office/drawing/2010/main" val="0"/>
              </a:ext>
            </a:extLst>
          </a:blip>
          <a:srcRect/>
          <a:stretch>
            <a:fillRect/>
          </a:stretch>
        </p:blipFill>
        <p:spPr bwMode="auto">
          <a:xfrm>
            <a:off x="1215993" y="792036"/>
            <a:ext cx="3008277" cy="1886770"/>
          </a:xfrm>
          <a:prstGeom prst="rect">
            <a:avLst/>
          </a:prstGeom>
          <a:noFill/>
          <a:ln>
            <a:noFill/>
          </a:ln>
        </p:spPr>
      </p:pic>
      <p:pic>
        <p:nvPicPr>
          <p:cNvPr id="3" name="Imagen 2" descr="ANd9GcRQfIu3BldUAk1n_BoNPLhCPpa4PqjB8Ywy661R_-npFCDZfypwe7MlPw">
            <a:hlinkClick r:id="rId3"/>
          </p:cNvPr>
          <p:cNvPicPr/>
          <p:nvPr/>
        </p:nvPicPr>
        <p:blipFill>
          <a:blip r:embed="rId4">
            <a:extLst>
              <a:ext uri="{28A0092B-C50C-407E-A947-70E740481C1C}">
                <a14:useLocalDpi xmlns:a14="http://schemas.microsoft.com/office/drawing/2010/main" val="0"/>
              </a:ext>
            </a:extLst>
          </a:blip>
          <a:srcRect/>
          <a:stretch>
            <a:fillRect/>
          </a:stretch>
        </p:blipFill>
        <p:spPr bwMode="auto">
          <a:xfrm>
            <a:off x="4687910" y="792036"/>
            <a:ext cx="3013655" cy="1886770"/>
          </a:xfrm>
          <a:prstGeom prst="rect">
            <a:avLst/>
          </a:prstGeom>
          <a:noFill/>
          <a:ln>
            <a:noFill/>
          </a:ln>
        </p:spPr>
      </p:pic>
      <p:pic>
        <p:nvPicPr>
          <p:cNvPr id="4" name="Imagen 3" descr="ANd9GcQSeqM5TkOgkHXJu3ZmaZDZShk4Di3_eHSs1O51775vQsWrc27Mn38kRpE">
            <a:hlinkClick r:id="rId5"/>
          </p:cNvPr>
          <p:cNvPicPr/>
          <p:nvPr/>
        </p:nvPicPr>
        <p:blipFill>
          <a:blip r:embed="rId6">
            <a:extLst>
              <a:ext uri="{28A0092B-C50C-407E-A947-70E740481C1C}">
                <a14:useLocalDpi xmlns:a14="http://schemas.microsoft.com/office/drawing/2010/main" val="0"/>
              </a:ext>
            </a:extLst>
          </a:blip>
          <a:srcRect/>
          <a:stretch>
            <a:fillRect/>
          </a:stretch>
        </p:blipFill>
        <p:spPr bwMode="auto">
          <a:xfrm>
            <a:off x="8165205" y="792036"/>
            <a:ext cx="2743903" cy="1886770"/>
          </a:xfrm>
          <a:prstGeom prst="rect">
            <a:avLst/>
          </a:prstGeom>
          <a:noFill/>
          <a:ln>
            <a:noFill/>
          </a:ln>
        </p:spPr>
      </p:pic>
      <p:pic>
        <p:nvPicPr>
          <p:cNvPr id="5" name="Imagen 4" descr="ANd9GcRkIDt-bA_Yf1w6SmTCyqj2RTRJjnO0ANmPWlkAu7iiB4DkhxeJpGNjt38">
            <a:hlinkClick r:id="rId7"/>
          </p:cNvPr>
          <p:cNvPicPr/>
          <p:nvPr/>
        </p:nvPicPr>
        <p:blipFill>
          <a:blip r:embed="rId8">
            <a:extLst>
              <a:ext uri="{28A0092B-C50C-407E-A947-70E740481C1C}">
                <a14:useLocalDpi xmlns:a14="http://schemas.microsoft.com/office/drawing/2010/main" val="0"/>
              </a:ext>
            </a:extLst>
          </a:blip>
          <a:srcRect/>
          <a:stretch>
            <a:fillRect/>
          </a:stretch>
        </p:blipFill>
        <p:spPr bwMode="auto">
          <a:xfrm>
            <a:off x="1215992" y="4211393"/>
            <a:ext cx="3008277" cy="1927398"/>
          </a:xfrm>
          <a:prstGeom prst="rect">
            <a:avLst/>
          </a:prstGeom>
          <a:noFill/>
          <a:ln>
            <a:noFill/>
          </a:ln>
        </p:spPr>
      </p:pic>
      <p:pic>
        <p:nvPicPr>
          <p:cNvPr id="6" name="Imagen 5"/>
          <p:cNvPicPr/>
          <p:nvPr/>
        </p:nvPicPr>
        <p:blipFill>
          <a:blip r:embed="rId9">
            <a:extLst>
              <a:ext uri="{28A0092B-C50C-407E-A947-70E740481C1C}">
                <a14:useLocalDpi xmlns:a14="http://schemas.microsoft.com/office/drawing/2010/main" val="0"/>
              </a:ext>
            </a:extLst>
          </a:blip>
          <a:srcRect/>
          <a:stretch>
            <a:fillRect/>
          </a:stretch>
        </p:blipFill>
        <p:spPr bwMode="auto">
          <a:xfrm>
            <a:off x="4687910" y="4211392"/>
            <a:ext cx="3013655" cy="1902633"/>
          </a:xfrm>
          <a:prstGeom prst="rect">
            <a:avLst/>
          </a:prstGeom>
          <a:noFill/>
          <a:ln>
            <a:noFill/>
          </a:ln>
        </p:spPr>
      </p:pic>
      <p:pic>
        <p:nvPicPr>
          <p:cNvPr id="7" name="Imagen 6" descr="ANd9GcSXMm_dpcWc7rsOs8xBhZ8L2a5XaauzlAwsQVM3o8GxMI8FhStJfQ">
            <a:hlinkClick r:id="rId10"/>
          </p:cNvPr>
          <p:cNvPicPr/>
          <p:nvPr/>
        </p:nvPicPr>
        <p:blipFill>
          <a:blip r:embed="rId11">
            <a:extLst>
              <a:ext uri="{28A0092B-C50C-407E-A947-70E740481C1C}">
                <a14:useLocalDpi xmlns:a14="http://schemas.microsoft.com/office/drawing/2010/main" val="0"/>
              </a:ext>
            </a:extLst>
          </a:blip>
          <a:srcRect/>
          <a:stretch>
            <a:fillRect/>
          </a:stretch>
        </p:blipFill>
        <p:spPr bwMode="auto">
          <a:xfrm>
            <a:off x="8165206" y="4211392"/>
            <a:ext cx="2743903" cy="1902633"/>
          </a:xfrm>
          <a:prstGeom prst="rect">
            <a:avLst/>
          </a:prstGeom>
          <a:noFill/>
          <a:ln>
            <a:noFill/>
          </a:ln>
        </p:spPr>
      </p:pic>
      <p:sp>
        <p:nvSpPr>
          <p:cNvPr id="8" name="Rectángulo 7"/>
          <p:cNvSpPr/>
          <p:nvPr/>
        </p:nvSpPr>
        <p:spPr>
          <a:xfrm>
            <a:off x="1215992" y="2871989"/>
            <a:ext cx="9693117" cy="109470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s-ES" sz="2000" dirty="0" smtClean="0"/>
              <a:t>Tareas que cumple la defensa civil en interés de la protección de la población y sus bienes, como el rescate, traslado, evacuación, instalación en facilidades temporales (centros de evacuación)</a:t>
            </a:r>
            <a:endParaRPr lang="es-ES" sz="2000" dirty="0"/>
          </a:p>
        </p:txBody>
      </p:sp>
    </p:spTree>
    <p:extLst>
      <p:ext uri="{BB962C8B-B14F-4D97-AF65-F5344CB8AC3E}">
        <p14:creationId xmlns:p14="http://schemas.microsoft.com/office/powerpoint/2010/main" val="3573650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061433"/>
          </a:xfrm>
        </p:spPr>
        <p:txBody>
          <a:bodyPr/>
          <a:lstStyle/>
          <a:p>
            <a:pPr algn="ctr"/>
            <a:r>
              <a:rPr lang="es-ES_tradnl" b="1" dirty="0" smtClean="0"/>
              <a:t>Resumen</a:t>
            </a:r>
            <a:r>
              <a:rPr lang="es-ES" dirty="0"/>
              <a:t/>
            </a:r>
            <a:br>
              <a:rPr lang="es-ES" dirty="0"/>
            </a:br>
            <a:r>
              <a:rPr lang="es-ES_tradnl" dirty="0"/>
              <a:t>El conocimiento de los enunciados básicos sobre el Sistema de Defensa Civil cubana, garantiza el eficiente cumplimiento de sus misiones fundamentales, la protección de la población y sus bienes, los recursos económicos y la infraestructura</a:t>
            </a:r>
            <a:r>
              <a:rPr lang="es-ES_tradnl" dirty="0" smtClean="0"/>
              <a:t>.</a:t>
            </a:r>
            <a:endParaRPr lang="es-ES" dirty="0"/>
          </a:p>
        </p:txBody>
      </p:sp>
    </p:spTree>
    <p:extLst>
      <p:ext uri="{BB962C8B-B14F-4D97-AF65-F5344CB8AC3E}">
        <p14:creationId xmlns:p14="http://schemas.microsoft.com/office/powerpoint/2010/main" val="22137451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47729" y="365125"/>
            <a:ext cx="11410681" cy="6048554"/>
          </a:xfrm>
        </p:spPr>
        <p:txBody>
          <a:bodyPr>
            <a:normAutofit fontScale="90000"/>
          </a:bodyPr>
          <a:lstStyle/>
          <a:p>
            <a:r>
              <a:rPr lang="es-ES_tradnl" b="1" dirty="0"/>
              <a:t>Cuestionario:</a:t>
            </a:r>
            <a:r>
              <a:rPr lang="es-ES" dirty="0"/>
              <a:t/>
            </a:r>
            <a:br>
              <a:rPr lang="es-ES" dirty="0"/>
            </a:br>
            <a:r>
              <a:rPr lang="es-ES_tradnl" dirty="0"/>
              <a:t>Defina el Sistema  de Defensa Civil</a:t>
            </a:r>
            <a:r>
              <a:rPr lang="es-ES" dirty="0"/>
              <a:t/>
            </a:r>
            <a:br>
              <a:rPr lang="es-ES" dirty="0"/>
            </a:br>
            <a:r>
              <a:rPr lang="es-ES_tradnl" dirty="0"/>
              <a:t>En los territorios quien responde por la Defensa Civil. Argumente.</a:t>
            </a:r>
            <a:r>
              <a:rPr lang="es-ES" dirty="0"/>
              <a:t/>
            </a:r>
            <a:br>
              <a:rPr lang="es-ES" dirty="0"/>
            </a:br>
            <a:r>
              <a:rPr lang="es-ES_tradnl" dirty="0"/>
              <a:t>¿Cuáles son las misiones de la Defensa Civil cubana?</a:t>
            </a:r>
            <a:r>
              <a:rPr lang="es-ES" dirty="0"/>
              <a:t/>
            </a:r>
            <a:br>
              <a:rPr lang="es-ES" dirty="0"/>
            </a:br>
            <a:r>
              <a:rPr lang="es-ES_tradnl" dirty="0"/>
              <a:t>Diga cinco medidas a partir de las cuales se garantiza la protección de la población y sus bienes</a:t>
            </a:r>
            <a:r>
              <a:rPr lang="es-ES" dirty="0"/>
              <a:t/>
            </a:r>
            <a:br>
              <a:rPr lang="es-ES" dirty="0"/>
            </a:br>
            <a:r>
              <a:rPr lang="es-ES_tradnl" dirty="0"/>
              <a:t>Diga tres medidas a partir de las cuáles se garantiza la protección de los recursos económicos y la infra </a:t>
            </a:r>
            <a:r>
              <a:rPr lang="es-ES_tradnl" dirty="0" smtClean="0"/>
              <a:t>estructura</a:t>
            </a:r>
            <a:endParaRPr lang="es-ES" dirty="0"/>
          </a:p>
        </p:txBody>
      </p:sp>
    </p:spTree>
    <p:extLst>
      <p:ext uri="{BB962C8B-B14F-4D97-AF65-F5344CB8AC3E}">
        <p14:creationId xmlns:p14="http://schemas.microsoft.com/office/powerpoint/2010/main" val="365904963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185</Words>
  <Application>Microsoft Office PowerPoint</Application>
  <PresentationFormat>Panorámica</PresentationFormat>
  <Paragraphs>15</Paragraphs>
  <Slides>8</Slides>
  <Notes>0</Notes>
  <HiddenSlides>0</HiddenSlides>
  <MMClips>0</MMClips>
  <ScaleCrop>false</ScaleCrop>
  <HeadingPairs>
    <vt:vector size="8" baseType="variant">
      <vt:variant>
        <vt:lpstr>Fuentes usadas</vt:lpstr>
      </vt:variant>
      <vt:variant>
        <vt:i4>3</vt:i4>
      </vt:variant>
      <vt:variant>
        <vt:lpstr>Tema</vt:lpstr>
      </vt:variant>
      <vt:variant>
        <vt:i4>1</vt:i4>
      </vt:variant>
      <vt:variant>
        <vt:lpstr>Servidores OLE incrustados</vt:lpstr>
      </vt:variant>
      <vt:variant>
        <vt:i4>1</vt:i4>
      </vt:variant>
      <vt:variant>
        <vt:lpstr>Títulos de diapositiva</vt:lpstr>
      </vt:variant>
      <vt:variant>
        <vt:i4>8</vt:i4>
      </vt:variant>
    </vt:vector>
  </HeadingPairs>
  <TitlesOfParts>
    <vt:vector size="13" baseType="lpstr">
      <vt:lpstr>Arial</vt:lpstr>
      <vt:lpstr>Calibri</vt:lpstr>
      <vt:lpstr>Calibri Light</vt:lpstr>
      <vt:lpstr>Tema de Office</vt:lpstr>
      <vt:lpstr>Diapositiva de Microsoft PowerPoint</vt:lpstr>
      <vt:lpstr>Sistema de Defensa Civil Organización  estructura y misiones</vt:lpstr>
      <vt:lpstr>Defensa civil Está integrado por todas las fuerzas y recursos de la sociedad y del Estado,  con la función de proteger  a las personas y sus bienes, la infraestructura social, la economía y los recursos naturales de los peligros de desastres y de las consecuencias del cambio climático. La Ley No 75 de la Defensa Nacional, en el Capítulo XIV,  plantea que: El Sistema de medidas de Defensa Civil (DC), se organiza en todo el territorio nacional y sus actividades se apoyan en la utilización de los recursos humanos y materiales de los órganos y organismos estatales, las entidades económicas e instituciones sociales.</vt:lpstr>
      <vt:lpstr>Organización y Estructura del Sistema de Defensa Civil </vt:lpstr>
      <vt:lpstr>La Defensa Civil cubana, está organizada en todo el territorio nacional sobre la base de la división político-administrativa y la correspondiente estructura del Estado. Las actividades se apoyan en la utilización de los recursos humanos y materiales de todo el pueblo. El Presidente del Consejo de Estado dirige la DC mediante el Ministro de las Fuerzas Armadas Revolucionarias, quien para ello cuenta con el Estado Mayor Nacional de la Defensa Civil (EMNDC), principal órgano de dirección de ese sistema. El EMNDC es el órgano encargado de velar por el cumplimiento de las medidas de DC, las normas y convenios internacionales relativos a la protección civil de los que la República de Cuba sea parte, y de coordinar los programas de cooperación y ayuda internacional en casos de catástrofes. Los presidentes de las Asambleas Provinciales y Municipales del Poder Popular son los jefes de la DC en el territorio correspondiente y se apoyan para su trabajo en los órganos de la DC de las Regiones y Sectores Militares.</vt:lpstr>
      <vt:lpstr>Misiones y Medidas de la Defensa Civil. Las misiones esenciales de la DC están encaminadas a:</vt:lpstr>
      <vt:lpstr>Presentación de PowerPoint</vt:lpstr>
      <vt:lpstr>Resumen El conocimiento de los enunciados básicos sobre el Sistema de Defensa Civil cubana, garantiza el eficiente cumplimiento de sus misiones fundamentales, la protección de la población y sus bienes, los recursos económicos y la infraestructura.</vt:lpstr>
      <vt:lpstr>Cuestionario: Defina el Sistema  de Defensa Civil En los territorios quien responde por la Defensa Civil. Argumente. ¿Cuáles son las misiones de la Defensa Civil cubana? Diga cinco medidas a partir de las cuales se garantiza la protección de la población y sus bienes Diga tres medidas a partir de las cuáles se garantiza la protección de los recursos económicos y la infra estructura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Sistema de Defensa Civil Organización  estructura y misiones</dc:title>
  <dc:creator>user</dc:creator>
  <cp:lastModifiedBy>user</cp:lastModifiedBy>
  <cp:revision>4</cp:revision>
  <dcterms:created xsi:type="dcterms:W3CDTF">2019-08-01T17:55:33Z</dcterms:created>
  <dcterms:modified xsi:type="dcterms:W3CDTF">2019-08-01T18:31:29Z</dcterms:modified>
</cp:coreProperties>
</file>