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defaultTextStyle>
    <a:defPPr>
      <a:defRPr lang="es-E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716" autoAdjust="0"/>
  </p:normalViewPr>
  <p:slideViewPr>
    <p:cSldViewPr snapToGrid="0">
      <p:cViewPr varScale="1">
        <p:scale>
          <a:sx n="65" d="100"/>
          <a:sy n="65" d="100"/>
        </p:scale>
        <p:origin x="153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F0D718-0035-4F79-8896-EF13214A8CD8}" type="datetimeFigureOut">
              <a:rPr lang="es-ES" smtClean="0"/>
              <a:t>10/03/2025</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41734-6571-400B-B571-E39FEA708289}" type="slidenum">
              <a:rPr lang="es-ES" smtClean="0"/>
              <a:t>‹Nº›</a:t>
            </a:fld>
            <a:endParaRPr lang="es-ES"/>
          </a:p>
        </p:txBody>
      </p:sp>
    </p:spTree>
    <p:extLst>
      <p:ext uri="{BB962C8B-B14F-4D97-AF65-F5344CB8AC3E}">
        <p14:creationId xmlns:p14="http://schemas.microsoft.com/office/powerpoint/2010/main" val="2276475817"/>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ES" sz="900" dirty="0"/>
              <a:t>El sistema del complemento es un componente esencial del sistema inmunitario que actúa mediante una cascada de proteínas plasmáticas. Fue descubierto en el siglo XIX al observar actividad bactericida termolábil en suero fresco. Sus funciones incluyen </a:t>
            </a:r>
            <a:r>
              <a:rPr lang="es-ES" sz="900" dirty="0" err="1"/>
              <a:t>opsonización</a:t>
            </a:r>
            <a:r>
              <a:rPr lang="es-ES" sz="900" dirty="0"/>
              <a:t>, lisis celular, inflamación y eliminación de </a:t>
            </a:r>
            <a:r>
              <a:rPr lang="es-ES" sz="900" dirty="0" err="1"/>
              <a:t>inmunocomplejos</a:t>
            </a:r>
            <a:r>
              <a:rPr lang="es-ES" sz="900" dirty="0"/>
              <a:t>.</a:t>
            </a:r>
          </a:p>
          <a:p>
            <a:endParaRPr lang="es-ES" dirty="0"/>
          </a:p>
        </p:txBody>
      </p:sp>
      <p:sp>
        <p:nvSpPr>
          <p:cNvPr id="4" name="Marcador de número de diapositiva 3"/>
          <p:cNvSpPr>
            <a:spLocks noGrp="1"/>
          </p:cNvSpPr>
          <p:nvPr>
            <p:ph type="sldNum" sz="quarter" idx="10"/>
          </p:nvPr>
        </p:nvSpPr>
        <p:spPr/>
        <p:txBody>
          <a:bodyPr/>
          <a:lstStyle/>
          <a:p>
            <a:fld id="{F0B41734-6571-400B-B571-E39FEA708289}" type="slidenum">
              <a:rPr lang="es-ES" smtClean="0"/>
              <a:t>1</a:t>
            </a:fld>
            <a:endParaRPr lang="es-ES"/>
          </a:p>
        </p:txBody>
      </p:sp>
    </p:spTree>
    <p:extLst>
      <p:ext uri="{BB962C8B-B14F-4D97-AF65-F5344CB8AC3E}">
        <p14:creationId xmlns:p14="http://schemas.microsoft.com/office/powerpoint/2010/main" val="742721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ES" sz="900" dirty="0"/>
              <a:t>Más del 80% de los componentes se sintetizan en el hígado. Excepciones: C1q (células epiteliales) y Factor D (adipocitos). Incluyen proteínas solubles como C3 (componente central) y reguladoras como Factor H.</a:t>
            </a:r>
          </a:p>
          <a:p>
            <a:endParaRPr lang="es-ES" dirty="0"/>
          </a:p>
        </p:txBody>
      </p:sp>
      <p:sp>
        <p:nvSpPr>
          <p:cNvPr id="4" name="Marcador de número de diapositiva 3"/>
          <p:cNvSpPr>
            <a:spLocks noGrp="1"/>
          </p:cNvSpPr>
          <p:nvPr>
            <p:ph type="sldNum" sz="quarter" idx="10"/>
          </p:nvPr>
        </p:nvSpPr>
        <p:spPr/>
        <p:txBody>
          <a:bodyPr/>
          <a:lstStyle/>
          <a:p>
            <a:fld id="{F0B41734-6571-400B-B571-E39FEA708289}" type="slidenum">
              <a:rPr lang="es-ES" smtClean="0"/>
              <a:t>2</a:t>
            </a:fld>
            <a:endParaRPr lang="es-ES"/>
          </a:p>
        </p:txBody>
      </p:sp>
    </p:spTree>
    <p:extLst>
      <p:ext uri="{BB962C8B-B14F-4D97-AF65-F5344CB8AC3E}">
        <p14:creationId xmlns:p14="http://schemas.microsoft.com/office/powerpoint/2010/main" val="2292476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6788017-D6BB-49B2-91AF-D7F7F0F7C1A8}" type="datetimeFigureOut">
              <a:rPr lang="es-ES" smtClean="0"/>
              <a:t>10/03/2025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2290102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6788017-D6BB-49B2-91AF-D7F7F0F7C1A8}" type="datetimeFigureOut">
              <a:rPr lang="es-ES" smtClean="0"/>
              <a:t>10/03/2025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1967011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6788017-D6BB-49B2-91AF-D7F7F0F7C1A8}" type="datetimeFigureOut">
              <a:rPr lang="es-ES" smtClean="0"/>
              <a:t>10/03/2025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9119BC-BF3E-4977-971F-541C4493EF77}" type="slidenum">
              <a:rPr lang="es-ES" smtClean="0"/>
              <a:t>‹Nº›</a:t>
            </a:fld>
            <a:endParaRPr lang="es-ES"/>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1013" dirty="0">
              <a:solidFill>
                <a:schemeClr val="accent1">
                  <a:lumMod val="60000"/>
                  <a:lumOff val="40000"/>
                </a:schemeClr>
              </a:solidFill>
              <a:latin typeface="Arial"/>
            </a:endParaRPr>
          </a:p>
        </p:txBody>
      </p:sp>
    </p:spTree>
    <p:extLst>
      <p:ext uri="{BB962C8B-B14F-4D97-AF65-F5344CB8AC3E}">
        <p14:creationId xmlns:p14="http://schemas.microsoft.com/office/powerpoint/2010/main" val="673553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6788017-D6BB-49B2-91AF-D7F7F0F7C1A8}" type="datetimeFigureOut">
              <a:rPr lang="es-ES" smtClean="0"/>
              <a:t>10/03/2025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2226710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6788017-D6BB-49B2-91AF-D7F7F0F7C1A8}" type="datetimeFigureOut">
              <a:rPr lang="es-ES" smtClean="0"/>
              <a:t>10/03/2025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9119BC-BF3E-4977-971F-541C4493EF77}" type="slidenum">
              <a:rPr lang="es-ES" smtClean="0"/>
              <a:t>‹Nº›</a:t>
            </a:fld>
            <a:endParaRPr lang="es-ES"/>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28500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6788017-D6BB-49B2-91AF-D7F7F0F7C1A8}" type="datetimeFigureOut">
              <a:rPr lang="es-ES" smtClean="0"/>
              <a:t>10/03/2025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1104345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788017-D6BB-49B2-91AF-D7F7F0F7C1A8}" type="datetimeFigureOut">
              <a:rPr lang="es-ES" smtClean="0"/>
              <a:t>10/03/2025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178977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788017-D6BB-49B2-91AF-D7F7F0F7C1A8}" type="datetimeFigureOut">
              <a:rPr lang="es-ES" smtClean="0"/>
              <a:t>10/03/2025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4053296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788017-D6BB-49B2-91AF-D7F7F0F7C1A8}" type="datetimeFigureOut">
              <a:rPr lang="es-ES" smtClean="0"/>
              <a:t>10/03/2025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357551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6788017-D6BB-49B2-91AF-D7F7F0F7C1A8}" type="datetimeFigureOut">
              <a:rPr lang="es-ES" smtClean="0"/>
              <a:t>10/03/2025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2429645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6788017-D6BB-49B2-91AF-D7F7F0F7C1A8}" type="datetimeFigureOut">
              <a:rPr lang="es-ES" smtClean="0"/>
              <a:t>10/03/2025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3900667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6788017-D6BB-49B2-91AF-D7F7F0F7C1A8}" type="datetimeFigureOut">
              <a:rPr lang="es-ES" smtClean="0"/>
              <a:t>10/03/2025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1364561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6788017-D6BB-49B2-91AF-D7F7F0F7C1A8}" type="datetimeFigureOut">
              <a:rPr lang="es-ES" smtClean="0"/>
              <a:t>10/03/2025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394588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788017-D6BB-49B2-91AF-D7F7F0F7C1A8}" type="datetimeFigureOut">
              <a:rPr lang="es-ES" smtClean="0"/>
              <a:t>10/03/2025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360818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66788017-D6BB-49B2-91AF-D7F7F0F7C1A8}" type="datetimeFigureOut">
              <a:rPr lang="es-ES" smtClean="0"/>
              <a:t>10/03/2025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2818960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66788017-D6BB-49B2-91AF-D7F7F0F7C1A8}" type="datetimeFigureOut">
              <a:rPr lang="es-ES" smtClean="0"/>
              <a:t>10/03/2025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E9119BC-BF3E-4977-971F-541C4493EF77}" type="slidenum">
              <a:rPr lang="es-ES" smtClean="0"/>
              <a:t>‹Nº›</a:t>
            </a:fld>
            <a:endParaRPr lang="es-ES"/>
          </a:p>
        </p:txBody>
      </p:sp>
    </p:spTree>
    <p:extLst>
      <p:ext uri="{BB962C8B-B14F-4D97-AF65-F5344CB8AC3E}">
        <p14:creationId xmlns:p14="http://schemas.microsoft.com/office/powerpoint/2010/main" val="2933452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66788017-D6BB-49B2-91AF-D7F7F0F7C1A8}" type="datetimeFigureOut">
              <a:rPr lang="es-ES" smtClean="0"/>
              <a:t>10/03/2025</a:t>
            </a:fld>
            <a:endParaRPr lang="es-ES"/>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FE9119BC-BF3E-4977-971F-541C4493EF77}" type="slidenum">
              <a:rPr lang="es-ES" smtClean="0"/>
              <a:t>‹Nº›</a:t>
            </a:fld>
            <a:endParaRPr lang="es-ES"/>
          </a:p>
        </p:txBody>
      </p:sp>
    </p:spTree>
    <p:extLst>
      <p:ext uri="{BB962C8B-B14F-4D97-AF65-F5344CB8AC3E}">
        <p14:creationId xmlns:p14="http://schemas.microsoft.com/office/powerpoint/2010/main" val="2052776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El Sistema del Complemento</a:t>
            </a:r>
          </a:p>
        </p:txBody>
      </p:sp>
      <p:sp>
        <p:nvSpPr>
          <p:cNvPr id="3" name="CuadroTexto 2"/>
          <p:cNvSpPr txBox="1"/>
          <p:nvPr/>
        </p:nvSpPr>
        <p:spPr>
          <a:xfrm>
            <a:off x="635000" y="1905000"/>
            <a:ext cx="8039443" cy="2323713"/>
          </a:xfrm>
          <a:prstGeom prst="rect">
            <a:avLst/>
          </a:prstGeom>
          <a:noFill/>
        </p:spPr>
        <p:txBody>
          <a:bodyPr vert="horz" wrap="square" rtlCol="0">
            <a:spAutoFit/>
          </a:bodyPr>
          <a:lstStyle/>
          <a:p>
            <a:pPr indent="-342900" algn="ctr">
              <a:spcAft>
                <a:spcPts val="1000"/>
              </a:spcAft>
              <a:buChar char=""/>
            </a:pPr>
            <a:r>
              <a:rPr lang="es-ES" sz="2400" dirty="0"/>
              <a:t>Red de &gt;30 proteínas plasmáticas que actúan en cascada</a:t>
            </a:r>
          </a:p>
          <a:p>
            <a:pPr indent="-342900" algn="ctr">
              <a:spcAft>
                <a:spcPts val="1000"/>
              </a:spcAft>
              <a:buChar char=""/>
            </a:pPr>
            <a:r>
              <a:rPr lang="es-ES" sz="2400" dirty="0"/>
              <a:t>• Componente clave de inmunidad innata y adaptativa</a:t>
            </a:r>
          </a:p>
          <a:p>
            <a:pPr indent="-342900" algn="ctr">
              <a:spcAft>
                <a:spcPts val="1000"/>
              </a:spcAft>
              <a:buChar char=""/>
            </a:pPr>
            <a:r>
              <a:rPr lang="es-ES" sz="2400" dirty="0"/>
              <a:t>• Funciones: </a:t>
            </a:r>
            <a:r>
              <a:rPr lang="es-ES" sz="2400" dirty="0" err="1"/>
              <a:t>Opsonización</a:t>
            </a:r>
            <a:r>
              <a:rPr lang="es-ES" sz="2400" dirty="0"/>
              <a:t>, lisis celular e inflamación</a:t>
            </a:r>
          </a:p>
          <a:p>
            <a:pPr indent="-342900" algn="ctr">
              <a:spcAft>
                <a:spcPts val="1000"/>
              </a:spcAft>
              <a:buChar char=""/>
            </a:pPr>
            <a:r>
              <a:rPr lang="es-ES" sz="2400" dirty="0"/>
              <a:t>• Descubierto en 1888 por Jules </a:t>
            </a:r>
            <a:r>
              <a:rPr lang="es-ES" sz="2400" dirty="0" err="1"/>
              <a:t>Bordet</a:t>
            </a:r>
            <a:endParaRPr lang="es-ES" sz="2400" dirty="0"/>
          </a:p>
        </p:txBody>
      </p:sp>
    </p:spTree>
    <p:extLst>
      <p:ext uri="{BB962C8B-B14F-4D97-AF65-F5344CB8AC3E}">
        <p14:creationId xmlns:p14="http://schemas.microsoft.com/office/powerpoint/2010/main" val="13562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sz="3200" b="1"/>
              <a:t>Hemoglobinuria Paroxística Nocturna (HPN)</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Mecanismo:</a:t>
            </a:r>
          </a:p>
          <a:p>
            <a:pPr indent="-342900">
              <a:spcAft>
                <a:spcPts val="1000"/>
              </a:spcAft>
              <a:buChar char=""/>
            </a:pPr>
            <a:r>
              <a:rPr lang="es-ES" sz="2000"/>
              <a:t>• Mutación PIGA ? Defecto en ancla GPI</a:t>
            </a:r>
          </a:p>
          <a:p>
            <a:pPr indent="-342900">
              <a:spcAft>
                <a:spcPts val="1000"/>
              </a:spcAft>
              <a:buChar char=""/>
            </a:pPr>
            <a:r>
              <a:rPr lang="es-ES" sz="2000"/>
              <a:t>• Ausencia de CD55/CD59 ? Lisis mediada por complemento</a:t>
            </a:r>
          </a:p>
          <a:p>
            <a:pPr indent="-342900">
              <a:spcAft>
                <a:spcPts val="1000"/>
              </a:spcAft>
              <a:buChar char=""/>
            </a:pPr>
            <a:r>
              <a:rPr lang="es-ES" sz="2000"/>
              <a:t>Terapias: Eculizumab, Pegcetacoplan (anti-C3)</a:t>
            </a:r>
          </a:p>
        </p:txBody>
      </p:sp>
    </p:spTree>
    <p:extLst>
      <p:ext uri="{BB962C8B-B14F-4D97-AF65-F5344CB8AC3E}">
        <p14:creationId xmlns:p14="http://schemas.microsoft.com/office/powerpoint/2010/main" val="323752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Diagnóstico de Laboratorio</a:t>
            </a:r>
          </a:p>
        </p:txBody>
      </p:sp>
      <p:sp>
        <p:nvSpPr>
          <p:cNvPr id="3" name="CuadroTexto 2"/>
          <p:cNvSpPr txBox="1"/>
          <p:nvPr/>
        </p:nvSpPr>
        <p:spPr>
          <a:xfrm>
            <a:off x="635000" y="1905000"/>
            <a:ext cx="10160000" cy="2144177"/>
          </a:xfrm>
          <a:prstGeom prst="rect">
            <a:avLst/>
          </a:prstGeom>
          <a:noFill/>
        </p:spPr>
        <p:txBody>
          <a:bodyPr vert="horz" rtlCol="0">
            <a:spAutoFit/>
          </a:bodyPr>
          <a:lstStyle/>
          <a:p>
            <a:pPr indent="-342900">
              <a:spcAft>
                <a:spcPts val="1000"/>
              </a:spcAft>
              <a:buChar char=""/>
            </a:pPr>
            <a:r>
              <a:rPr lang="es-ES" sz="2000"/>
              <a:t>Pruebas clave:</a:t>
            </a:r>
          </a:p>
          <a:p>
            <a:pPr indent="-342900">
              <a:spcAft>
                <a:spcPts val="1000"/>
              </a:spcAft>
              <a:buChar char=""/>
            </a:pPr>
            <a:r>
              <a:rPr lang="es-ES" sz="2000"/>
              <a:t>• CH50: Actividad hemolítica total</a:t>
            </a:r>
          </a:p>
          <a:p>
            <a:pPr indent="-342900">
              <a:spcAft>
                <a:spcPts val="1000"/>
              </a:spcAft>
              <a:buChar char=""/>
            </a:pPr>
            <a:r>
              <a:rPr lang="es-ES" sz="2000"/>
              <a:t>• Niveles de C3/C4 (bajos en SHUa/LES)</a:t>
            </a:r>
          </a:p>
          <a:p>
            <a:pPr indent="-342900">
              <a:spcAft>
                <a:spcPts val="1000"/>
              </a:spcAft>
              <a:buChar char=""/>
            </a:pPr>
            <a:r>
              <a:rPr lang="es-ES" sz="2000"/>
              <a:t>• Citometría de flujo: CD55/CD59 en HPN</a:t>
            </a:r>
          </a:p>
          <a:p>
            <a:pPr indent="-342900">
              <a:spcAft>
                <a:spcPts val="1000"/>
              </a:spcAft>
              <a:buChar char=""/>
            </a:pPr>
            <a:r>
              <a:rPr lang="es-ES" sz="2000"/>
              <a:t>• Secuenciación génica: CFH, CFI, THBD</a:t>
            </a:r>
          </a:p>
        </p:txBody>
      </p:sp>
    </p:spTree>
    <p:extLst>
      <p:ext uri="{BB962C8B-B14F-4D97-AF65-F5344CB8AC3E}">
        <p14:creationId xmlns:p14="http://schemas.microsoft.com/office/powerpoint/2010/main" val="3240492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Angioedema Hereditario</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Tipos:</a:t>
            </a:r>
          </a:p>
          <a:p>
            <a:pPr indent="-342900">
              <a:spcAft>
                <a:spcPts val="1000"/>
              </a:spcAft>
              <a:buChar char=""/>
            </a:pPr>
            <a:r>
              <a:rPr lang="es-ES" sz="2000"/>
              <a:t>• Tipo I (85%): Deficiencia de C1-INH</a:t>
            </a:r>
          </a:p>
          <a:p>
            <a:pPr indent="-342900">
              <a:spcAft>
                <a:spcPts val="1000"/>
              </a:spcAft>
              <a:buChar char=""/>
            </a:pPr>
            <a:r>
              <a:rPr lang="es-ES" sz="2000"/>
              <a:t>• Tipo II (15%): Disfunción de C1-INH</a:t>
            </a:r>
          </a:p>
          <a:p>
            <a:pPr indent="-342900">
              <a:spcAft>
                <a:spcPts val="1000"/>
              </a:spcAft>
              <a:buChar char=""/>
            </a:pPr>
            <a:r>
              <a:rPr lang="es-ES" sz="2000"/>
              <a:t>Tratamiento: Concentrados de C1-INH, Icatibant (antagonista de bradiquinina)</a:t>
            </a:r>
          </a:p>
        </p:txBody>
      </p:sp>
    </p:spTree>
    <p:extLst>
      <p:ext uri="{BB962C8B-B14F-4D97-AF65-F5344CB8AC3E}">
        <p14:creationId xmlns:p14="http://schemas.microsoft.com/office/powerpoint/2010/main" val="2855598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Métodos de Estudio</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Técnicas modernas:</a:t>
            </a:r>
          </a:p>
          <a:p>
            <a:pPr indent="-342900">
              <a:spcAft>
                <a:spcPts val="1000"/>
              </a:spcAft>
              <a:buChar char=""/>
            </a:pPr>
            <a:r>
              <a:rPr lang="es-ES" sz="2000"/>
              <a:t>• ELISA: Cuantificación de componentes (C3, C4, C1q)</a:t>
            </a:r>
          </a:p>
          <a:p>
            <a:pPr indent="-342900">
              <a:spcAft>
                <a:spcPts val="1000"/>
              </a:spcAft>
              <a:buChar char=""/>
            </a:pPr>
            <a:r>
              <a:rPr lang="es-ES" sz="2000"/>
              <a:t>• Western Blot: Detección de proteínas anormales</a:t>
            </a:r>
          </a:p>
          <a:p>
            <a:pPr indent="-342900">
              <a:spcAft>
                <a:spcPts val="1000"/>
              </a:spcAft>
              <a:buChar char=""/>
            </a:pPr>
            <a:r>
              <a:rPr lang="es-ES" sz="2000"/>
              <a:t>• Citometría de flujo: Expresión de receptores CD55/CD59</a:t>
            </a:r>
          </a:p>
        </p:txBody>
      </p:sp>
    </p:spTree>
    <p:extLst>
      <p:ext uri="{BB962C8B-B14F-4D97-AF65-F5344CB8AC3E}">
        <p14:creationId xmlns:p14="http://schemas.microsoft.com/office/powerpoint/2010/main" val="1505006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Terapias Emergentes</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Inhibidores del complemento:</a:t>
            </a:r>
          </a:p>
          <a:p>
            <a:pPr indent="-342900">
              <a:spcAft>
                <a:spcPts val="1000"/>
              </a:spcAft>
              <a:buChar char=""/>
            </a:pPr>
            <a:r>
              <a:rPr lang="es-ES" sz="2000"/>
              <a:t>• Anti-C5: Eculizumab, Ravulizumab</a:t>
            </a:r>
          </a:p>
          <a:p>
            <a:pPr indent="-342900">
              <a:spcAft>
                <a:spcPts val="1000"/>
              </a:spcAft>
              <a:buChar char=""/>
            </a:pPr>
            <a:r>
              <a:rPr lang="es-ES" sz="2000"/>
              <a:t>• Anti-Factor B: Iptacopan (oral)</a:t>
            </a:r>
          </a:p>
          <a:p>
            <a:pPr indent="-342900">
              <a:spcAft>
                <a:spcPts val="1000"/>
              </a:spcAft>
              <a:buChar char=""/>
            </a:pPr>
            <a:r>
              <a:rPr lang="es-ES" sz="2000"/>
              <a:t>• Anti-C3: Pegcetacoplan (subcutáneo)</a:t>
            </a:r>
          </a:p>
        </p:txBody>
      </p:sp>
    </p:spTree>
    <p:extLst>
      <p:ext uri="{BB962C8B-B14F-4D97-AF65-F5344CB8AC3E}">
        <p14:creationId xmlns:p14="http://schemas.microsoft.com/office/powerpoint/2010/main" val="334457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sz="3200" b="1"/>
              <a:t>Función en Inmunidad Adaptativa</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Puentes clave:</a:t>
            </a:r>
          </a:p>
          <a:p>
            <a:pPr indent="-342900">
              <a:spcAft>
                <a:spcPts val="1000"/>
              </a:spcAft>
              <a:buChar char=""/>
            </a:pPr>
            <a:r>
              <a:rPr lang="es-ES" sz="2000"/>
              <a:t>• Opsonización ? Presentación antigénica mejorada</a:t>
            </a:r>
          </a:p>
          <a:p>
            <a:pPr indent="-342900">
              <a:spcAft>
                <a:spcPts val="1000"/>
              </a:spcAft>
              <a:buChar char=""/>
            </a:pPr>
            <a:r>
              <a:rPr lang="es-ES" sz="2000"/>
              <a:t>• C3d actúa como coestimulador de linfocitos B</a:t>
            </a:r>
          </a:p>
          <a:p>
            <a:pPr indent="-342900">
              <a:spcAft>
                <a:spcPts val="1000"/>
              </a:spcAft>
              <a:buChar char=""/>
            </a:pPr>
            <a:r>
              <a:rPr lang="es-ES" sz="2000"/>
              <a:t>• Modulación de la respuesta de células T</a:t>
            </a:r>
          </a:p>
        </p:txBody>
      </p:sp>
    </p:spTree>
    <p:extLst>
      <p:ext uri="{BB962C8B-B14F-4D97-AF65-F5344CB8AC3E}">
        <p14:creationId xmlns:p14="http://schemas.microsoft.com/office/powerpoint/2010/main" val="419829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Regulación Genética</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Control de expresión:</a:t>
            </a:r>
          </a:p>
          <a:p>
            <a:pPr indent="-342900">
              <a:spcAft>
                <a:spcPts val="1000"/>
              </a:spcAft>
              <a:buChar char=""/>
            </a:pPr>
            <a:r>
              <a:rPr lang="es-ES" sz="2000"/>
              <a:t>• Genes en locus 1q32 (C1-INH)</a:t>
            </a:r>
          </a:p>
          <a:p>
            <a:pPr indent="-342900">
              <a:spcAft>
                <a:spcPts val="1000"/>
              </a:spcAft>
              <a:buChar char=""/>
            </a:pPr>
            <a:r>
              <a:rPr lang="es-ES" sz="2000"/>
              <a:t>• Regulación por citoquinas (IL-6, TNF-a)</a:t>
            </a:r>
          </a:p>
          <a:p>
            <a:pPr indent="-342900">
              <a:spcAft>
                <a:spcPts val="1000"/>
              </a:spcAft>
              <a:buChar char=""/>
            </a:pPr>
            <a:r>
              <a:rPr lang="es-ES" sz="2000"/>
              <a:t>• Polimorfismos en CFH asociados a riesgo de AMD</a:t>
            </a:r>
          </a:p>
        </p:txBody>
      </p:sp>
    </p:spTree>
    <p:extLst>
      <p:ext uri="{BB962C8B-B14F-4D97-AF65-F5344CB8AC3E}">
        <p14:creationId xmlns:p14="http://schemas.microsoft.com/office/powerpoint/2010/main" val="1942645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Interacciones Moleculares</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Complejos proteicos clave:</a:t>
            </a:r>
          </a:p>
          <a:p>
            <a:pPr indent="-342900">
              <a:spcAft>
                <a:spcPts val="1000"/>
              </a:spcAft>
              <a:buChar char=""/>
            </a:pPr>
            <a:r>
              <a:rPr lang="es-ES" sz="2000"/>
              <a:t>• C1: C1q + C1r + C1s</a:t>
            </a:r>
          </a:p>
          <a:p>
            <a:pPr indent="-342900">
              <a:spcAft>
                <a:spcPts val="1000"/>
              </a:spcAft>
              <a:buChar char=""/>
            </a:pPr>
            <a:r>
              <a:rPr lang="es-ES" sz="2000"/>
              <a:t>• Convertasa C3: C4b2a (vía clásica) / C3bBb (vía alternativa)</a:t>
            </a:r>
          </a:p>
          <a:p>
            <a:pPr indent="-342900">
              <a:spcAft>
                <a:spcPts val="1000"/>
              </a:spcAft>
              <a:buChar char=""/>
            </a:pPr>
            <a:r>
              <a:rPr lang="es-ES" sz="2000"/>
              <a:t>• MAC: C5b + C6-C9</a:t>
            </a:r>
          </a:p>
        </p:txBody>
      </p:sp>
    </p:spTree>
    <p:extLst>
      <p:ext uri="{BB962C8B-B14F-4D97-AF65-F5344CB8AC3E}">
        <p14:creationId xmlns:p14="http://schemas.microsoft.com/office/powerpoint/2010/main" val="73449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Implicaciones Clínicas</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Complicaciones multisistémicas:</a:t>
            </a:r>
          </a:p>
          <a:p>
            <a:pPr indent="-342900">
              <a:spcAft>
                <a:spcPts val="1000"/>
              </a:spcAft>
              <a:buChar char=""/>
            </a:pPr>
            <a:r>
              <a:rPr lang="es-ES" sz="2000"/>
              <a:t>• Renales: Glomerulonefritis C3, SHUa</a:t>
            </a:r>
          </a:p>
          <a:p>
            <a:pPr indent="-342900">
              <a:spcAft>
                <a:spcPts val="1000"/>
              </a:spcAft>
              <a:buChar char=""/>
            </a:pPr>
            <a:r>
              <a:rPr lang="es-ES" sz="2000"/>
              <a:t>• Hematológicas: HPN, Coombs negativo</a:t>
            </a:r>
          </a:p>
          <a:p>
            <a:pPr indent="-342900">
              <a:spcAft>
                <a:spcPts val="1000"/>
              </a:spcAft>
              <a:buChar char=""/>
            </a:pPr>
            <a:r>
              <a:rPr lang="es-ES" sz="2000"/>
              <a:t>• Neurológicas: Crisis convulsivas en SHUa</a:t>
            </a:r>
          </a:p>
        </p:txBody>
      </p:sp>
    </p:spTree>
    <p:extLst>
      <p:ext uri="{BB962C8B-B14F-4D97-AF65-F5344CB8AC3E}">
        <p14:creationId xmlns:p14="http://schemas.microsoft.com/office/powerpoint/2010/main" val="3945852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Desafíos Terapéuticos</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Problemáticas actuales:</a:t>
            </a:r>
          </a:p>
          <a:p>
            <a:pPr indent="-342900">
              <a:spcAft>
                <a:spcPts val="1000"/>
              </a:spcAft>
              <a:buChar char=""/>
            </a:pPr>
            <a:r>
              <a:rPr lang="es-ES" sz="2000"/>
              <a:t>• Resistencia a inhibidores de C5</a:t>
            </a:r>
          </a:p>
          <a:p>
            <a:pPr indent="-342900">
              <a:spcAft>
                <a:spcPts val="1000"/>
              </a:spcAft>
              <a:buChar char=""/>
            </a:pPr>
            <a:r>
              <a:rPr lang="es-ES" sz="2000"/>
              <a:t>• Hemólisis extravascular en HPN</a:t>
            </a:r>
          </a:p>
          <a:p>
            <a:pPr indent="-342900">
              <a:spcAft>
                <a:spcPts val="1000"/>
              </a:spcAft>
              <a:buChar char=""/>
            </a:pPr>
            <a:r>
              <a:rPr lang="es-ES" sz="2000"/>
              <a:t>• Diseño de terapias de combinación</a:t>
            </a:r>
          </a:p>
        </p:txBody>
      </p:sp>
    </p:spTree>
    <p:extLst>
      <p:ext uri="{BB962C8B-B14F-4D97-AF65-F5344CB8AC3E}">
        <p14:creationId xmlns:p14="http://schemas.microsoft.com/office/powerpoint/2010/main" val="15762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Componentes Principales</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pt-BR" sz="2000"/>
              <a:t>Proteínas centrales: C1-C9</a:t>
            </a:r>
          </a:p>
          <a:p>
            <a:pPr indent="-342900">
              <a:spcAft>
                <a:spcPts val="1000"/>
              </a:spcAft>
              <a:buChar char=""/>
            </a:pPr>
            <a:r>
              <a:rPr lang="pt-BR" sz="2000"/>
              <a:t>• Factores reguladores: C1-INH, Factor H, Factor I</a:t>
            </a:r>
          </a:p>
          <a:p>
            <a:pPr indent="-342900">
              <a:spcAft>
                <a:spcPts val="1000"/>
              </a:spcAft>
              <a:buChar char=""/>
            </a:pPr>
            <a:r>
              <a:rPr lang="pt-BR" sz="2000"/>
              <a:t>• Receptores celulares: CR1, CR3, CD59</a:t>
            </a:r>
          </a:p>
          <a:p>
            <a:pPr indent="-342900">
              <a:spcAft>
                <a:spcPts val="1000"/>
              </a:spcAft>
              <a:buChar char=""/>
            </a:pPr>
            <a:r>
              <a:rPr lang="pt-BR" sz="2000"/>
              <a:t>• Síntesis hepática (excepto C1q y Factor D)</a:t>
            </a:r>
            <a:endParaRPr lang="es-ES" sz="2000"/>
          </a:p>
        </p:txBody>
      </p:sp>
    </p:spTree>
    <p:extLst>
      <p:ext uri="{BB962C8B-B14F-4D97-AF65-F5344CB8AC3E}">
        <p14:creationId xmlns:p14="http://schemas.microsoft.com/office/powerpoint/2010/main" val="75494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Avances Recientes</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Nuevos enfoques:</a:t>
            </a:r>
          </a:p>
          <a:p>
            <a:pPr indent="-342900">
              <a:spcAft>
                <a:spcPts val="1000"/>
              </a:spcAft>
              <a:buChar char=""/>
            </a:pPr>
            <a:r>
              <a:rPr lang="es-ES" sz="2000"/>
              <a:t>• Inhibidores de Properdina</a:t>
            </a:r>
          </a:p>
          <a:p>
            <a:pPr indent="-342900">
              <a:spcAft>
                <a:spcPts val="1000"/>
              </a:spcAft>
              <a:buChar char=""/>
            </a:pPr>
            <a:r>
              <a:rPr lang="es-ES" sz="2000"/>
              <a:t>• Terapia génica para SHUa</a:t>
            </a:r>
          </a:p>
          <a:p>
            <a:pPr indent="-342900">
              <a:spcAft>
                <a:spcPts val="1000"/>
              </a:spcAft>
              <a:buChar char=""/>
            </a:pPr>
            <a:r>
              <a:rPr lang="es-ES" sz="2000"/>
              <a:t>• Nanopartículas reguladoras del complemento</a:t>
            </a:r>
          </a:p>
        </p:txBody>
      </p:sp>
    </p:spTree>
    <p:extLst>
      <p:ext uri="{BB962C8B-B14F-4D97-AF65-F5344CB8AC3E}">
        <p14:creationId xmlns:p14="http://schemas.microsoft.com/office/powerpoint/2010/main" val="2493279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Vías de Activación</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1. Vía Clásica: Anticuerpos (IgM/IgG) ? C1q ? C4/C2</a:t>
            </a:r>
          </a:p>
          <a:p>
            <a:pPr indent="-342900">
              <a:spcAft>
                <a:spcPts val="1000"/>
              </a:spcAft>
              <a:buChar char=""/>
            </a:pPr>
            <a:r>
              <a:rPr lang="es-ES" sz="2000"/>
              <a:t>2. Vía de Lectinas: MBL ? MASP-2 ? C4/C2</a:t>
            </a:r>
          </a:p>
          <a:p>
            <a:pPr indent="-342900">
              <a:spcAft>
                <a:spcPts val="1000"/>
              </a:spcAft>
              <a:buChar char=""/>
            </a:pPr>
            <a:r>
              <a:rPr lang="es-ES" sz="2000"/>
              <a:t>3. Vía Alternativa: Superficies patógenas ? Factor B/D</a:t>
            </a:r>
          </a:p>
          <a:p>
            <a:pPr indent="-342900">
              <a:spcAft>
                <a:spcPts val="1000"/>
              </a:spcAft>
              <a:buChar char=""/>
            </a:pPr>
            <a:r>
              <a:rPr lang="es-ES" sz="2000"/>
              <a:t>Convergencia en C3 ? Formación de MAC (C5b-C9)</a:t>
            </a:r>
          </a:p>
        </p:txBody>
      </p:sp>
    </p:spTree>
    <p:extLst>
      <p:ext uri="{BB962C8B-B14F-4D97-AF65-F5344CB8AC3E}">
        <p14:creationId xmlns:p14="http://schemas.microsoft.com/office/powerpoint/2010/main" val="315759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Función Opsonización</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Mecanismo dual:</a:t>
            </a:r>
          </a:p>
          <a:p>
            <a:pPr indent="-342900">
              <a:spcAft>
                <a:spcPts val="1000"/>
              </a:spcAft>
              <a:buChar char=""/>
            </a:pPr>
            <a:r>
              <a:rPr lang="es-ES" sz="2000"/>
              <a:t>• Marcación con C3b/iC3b para fagocitos</a:t>
            </a:r>
          </a:p>
          <a:p>
            <a:pPr indent="-342900">
              <a:spcAft>
                <a:spcPts val="1000"/>
              </a:spcAft>
              <a:buChar char=""/>
            </a:pPr>
            <a:r>
              <a:rPr lang="es-ES" sz="2000"/>
              <a:t>• Aumento de eficiencia en 1000-10,000 veces</a:t>
            </a:r>
          </a:p>
          <a:p>
            <a:pPr indent="-342900">
              <a:spcAft>
                <a:spcPts val="1000"/>
              </a:spcAft>
              <a:buChar char=""/>
            </a:pPr>
            <a:r>
              <a:rPr lang="es-ES" sz="2000"/>
              <a:t>• Reconocimiento vía receptores CR1/CR3/CR4</a:t>
            </a:r>
          </a:p>
        </p:txBody>
      </p:sp>
    </p:spTree>
    <p:extLst>
      <p:ext uri="{BB962C8B-B14F-4D97-AF65-F5344CB8AC3E}">
        <p14:creationId xmlns:p14="http://schemas.microsoft.com/office/powerpoint/2010/main" val="4010866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Lisis Celular</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Formación del Complejo de Ataque a Membrana (MAC):</a:t>
            </a:r>
          </a:p>
          <a:p>
            <a:pPr indent="-342900">
              <a:spcAft>
                <a:spcPts val="1000"/>
              </a:spcAft>
              <a:buChar char=""/>
            </a:pPr>
            <a:r>
              <a:rPr lang="es-ES" sz="2000"/>
              <a:t>• C5b-C9 crea poros hidrofílicos de 10 nm</a:t>
            </a:r>
          </a:p>
          <a:p>
            <a:pPr indent="-342900">
              <a:spcAft>
                <a:spcPts val="1000"/>
              </a:spcAft>
              <a:buChar char=""/>
            </a:pPr>
            <a:r>
              <a:rPr lang="es-ES" sz="2000"/>
              <a:t>• Destrucción de bacterias, virus y células tumorales</a:t>
            </a:r>
          </a:p>
          <a:p>
            <a:pPr indent="-342900">
              <a:spcAft>
                <a:spcPts val="1000"/>
              </a:spcAft>
              <a:buChar char=""/>
            </a:pPr>
            <a:r>
              <a:rPr lang="es-ES" sz="2000"/>
              <a:t>• Mecanismo clave contra Neisseria meningitidis</a:t>
            </a:r>
          </a:p>
        </p:txBody>
      </p:sp>
    </p:spTree>
    <p:extLst>
      <p:ext uri="{BB962C8B-B14F-4D97-AF65-F5344CB8AC3E}">
        <p14:creationId xmlns:p14="http://schemas.microsoft.com/office/powerpoint/2010/main" val="179376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Inflamación y Quimiotaxis</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Anafilotoxinas generadas:</a:t>
            </a:r>
          </a:p>
          <a:p>
            <a:pPr indent="-342900">
              <a:spcAft>
                <a:spcPts val="1000"/>
              </a:spcAft>
              <a:buChar char=""/>
            </a:pPr>
            <a:r>
              <a:rPr lang="es-ES" sz="2000"/>
              <a:t>• C3a: Aumenta permeabilidad vascular</a:t>
            </a:r>
          </a:p>
          <a:p>
            <a:pPr indent="-342900">
              <a:spcAft>
                <a:spcPts val="1000"/>
              </a:spcAft>
              <a:buChar char=""/>
            </a:pPr>
            <a:r>
              <a:rPr lang="es-ES" sz="2000"/>
              <a:t>• C5a: Quimiotaxis de neutrófilos (potencia 1000x mayor que C3a)</a:t>
            </a:r>
          </a:p>
          <a:p>
            <a:pPr indent="-342900">
              <a:spcAft>
                <a:spcPts val="1000"/>
              </a:spcAft>
              <a:buChar char=""/>
            </a:pPr>
            <a:r>
              <a:rPr lang="es-ES" sz="2000"/>
              <a:t>• Activación de mastocitos y liberación de histamina</a:t>
            </a:r>
          </a:p>
        </p:txBody>
      </p:sp>
    </p:spTree>
    <p:extLst>
      <p:ext uri="{BB962C8B-B14F-4D97-AF65-F5344CB8AC3E}">
        <p14:creationId xmlns:p14="http://schemas.microsoft.com/office/powerpoint/2010/main" val="16242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Regulación del Sistema</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pt-BR" sz="2000"/>
              <a:t>Mecanismos de control:</a:t>
            </a:r>
          </a:p>
          <a:p>
            <a:pPr indent="-342900">
              <a:spcAft>
                <a:spcPts val="1000"/>
              </a:spcAft>
              <a:buChar char=""/>
            </a:pPr>
            <a:r>
              <a:rPr lang="pt-BR" sz="2000"/>
              <a:t>• Inhibidores fluidos: Factor H (regula vía alternativa)</a:t>
            </a:r>
          </a:p>
          <a:p>
            <a:pPr indent="-342900">
              <a:spcAft>
                <a:spcPts val="1000"/>
              </a:spcAft>
              <a:buChar char=""/>
            </a:pPr>
            <a:r>
              <a:rPr lang="pt-BR" sz="2000"/>
              <a:t>• Inhibidores de membrana: CD55 (DAF), CD59 (Protectina)</a:t>
            </a:r>
          </a:p>
          <a:p>
            <a:pPr indent="-342900">
              <a:spcAft>
                <a:spcPts val="1000"/>
              </a:spcAft>
              <a:buChar char=""/>
            </a:pPr>
            <a:r>
              <a:rPr lang="pt-BR" sz="2000"/>
              <a:t>• Enzimas reguladoras: Factor I (degrada C3b/C4b)</a:t>
            </a:r>
            <a:endParaRPr lang="es-ES" sz="2000"/>
          </a:p>
        </p:txBody>
      </p:sp>
    </p:spTree>
    <p:extLst>
      <p:ext uri="{BB962C8B-B14F-4D97-AF65-F5344CB8AC3E}">
        <p14:creationId xmlns:p14="http://schemas.microsoft.com/office/powerpoint/2010/main" val="3019789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Enfermedades Relacionadas</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Déficits congénitos:</a:t>
            </a:r>
          </a:p>
          <a:p>
            <a:pPr indent="-342900">
              <a:spcAft>
                <a:spcPts val="1000"/>
              </a:spcAft>
              <a:buChar char=""/>
            </a:pPr>
            <a:r>
              <a:rPr lang="es-ES" sz="2000"/>
              <a:t>• SHUa: Mutaciones en vía alternativa (Factor H/I)</a:t>
            </a:r>
          </a:p>
          <a:p>
            <a:pPr indent="-342900">
              <a:spcAft>
                <a:spcPts val="1000"/>
              </a:spcAft>
              <a:buChar char=""/>
            </a:pPr>
            <a:r>
              <a:rPr lang="es-ES" sz="2000"/>
              <a:t>• HPN: Deficiencia de CD55/CD59 por mutación PIGA</a:t>
            </a:r>
          </a:p>
          <a:p>
            <a:pPr indent="-342900">
              <a:spcAft>
                <a:spcPts val="1000"/>
              </a:spcAft>
              <a:buChar char=""/>
            </a:pPr>
            <a:r>
              <a:rPr lang="es-ES" sz="2000"/>
              <a:t>Autoinmunidad: Lupus (C1q/C4), Angioedema hereditario (C1-INH)</a:t>
            </a:r>
          </a:p>
        </p:txBody>
      </p:sp>
    </p:spTree>
    <p:extLst>
      <p:ext uri="{BB962C8B-B14F-4D97-AF65-F5344CB8AC3E}">
        <p14:creationId xmlns:p14="http://schemas.microsoft.com/office/powerpoint/2010/main" val="321440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a:t>SHU Atípico (SHUa)</a:t>
            </a:r>
          </a:p>
        </p:txBody>
      </p:sp>
      <p:sp>
        <p:nvSpPr>
          <p:cNvPr id="3" name="CuadroTexto 2"/>
          <p:cNvSpPr txBox="1"/>
          <p:nvPr/>
        </p:nvSpPr>
        <p:spPr>
          <a:xfrm>
            <a:off x="635000" y="1905000"/>
            <a:ext cx="10160000" cy="1708160"/>
          </a:xfrm>
          <a:prstGeom prst="rect">
            <a:avLst/>
          </a:prstGeom>
          <a:noFill/>
        </p:spPr>
        <p:txBody>
          <a:bodyPr vert="horz" rtlCol="0">
            <a:spAutoFit/>
          </a:bodyPr>
          <a:lstStyle/>
          <a:p>
            <a:pPr indent="-342900">
              <a:spcAft>
                <a:spcPts val="1000"/>
              </a:spcAft>
              <a:buChar char=""/>
            </a:pPr>
            <a:r>
              <a:rPr lang="es-ES" sz="2000"/>
              <a:t>Fisiopatología:</a:t>
            </a:r>
          </a:p>
          <a:p>
            <a:pPr indent="-342900">
              <a:spcAft>
                <a:spcPts val="1000"/>
              </a:spcAft>
              <a:buChar char=""/>
            </a:pPr>
            <a:r>
              <a:rPr lang="es-ES" sz="2000"/>
              <a:t>• Disfunción de reguladores del complemento</a:t>
            </a:r>
          </a:p>
          <a:p>
            <a:pPr indent="-342900">
              <a:spcAft>
                <a:spcPts val="1000"/>
              </a:spcAft>
              <a:buChar char=""/>
            </a:pPr>
            <a:r>
              <a:rPr lang="es-ES" sz="2000"/>
              <a:t>• Trombosis microvascular en riñón/cerebro</a:t>
            </a:r>
          </a:p>
          <a:p>
            <a:pPr indent="-342900">
              <a:spcAft>
                <a:spcPts val="1000"/>
              </a:spcAft>
              <a:buChar char=""/>
            </a:pPr>
            <a:r>
              <a:rPr lang="es-ES" sz="2000"/>
              <a:t>Tratamiento: Eculizumab (anti-C5), Iptacopan (anti-Factor B)</a:t>
            </a:r>
          </a:p>
        </p:txBody>
      </p:sp>
    </p:spTree>
    <p:extLst>
      <p:ext uri="{BB962C8B-B14F-4D97-AF65-F5344CB8AC3E}">
        <p14:creationId xmlns:p14="http://schemas.microsoft.com/office/powerpoint/2010/main" val="150200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4" presetClass="entr" presetSubtype="290449008"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TotalTime>
  <Words>775</Words>
  <Application>Microsoft Office PowerPoint</Application>
  <PresentationFormat>Presentación en pantalla (16:9)</PresentationFormat>
  <Paragraphs>105</Paragraphs>
  <Slides>20</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Trebuchet MS</vt:lpstr>
      <vt:lpstr>Wingdings 3</vt:lpstr>
      <vt:lpstr>Faceta</vt:lpstr>
      <vt:lpstr>El Sistema del Complemento</vt:lpstr>
      <vt:lpstr>Componentes Principales</vt:lpstr>
      <vt:lpstr>Vías de Activación</vt:lpstr>
      <vt:lpstr>Función Opsonización</vt:lpstr>
      <vt:lpstr>Lisis Celular</vt:lpstr>
      <vt:lpstr>Inflamación y Quimiotaxis</vt:lpstr>
      <vt:lpstr>Regulación del Sistema</vt:lpstr>
      <vt:lpstr>Enfermedades Relacionadas</vt:lpstr>
      <vt:lpstr>SHU Atípico (SHUa)</vt:lpstr>
      <vt:lpstr>Hemoglobinuria Paroxística Nocturna (HPN)</vt:lpstr>
      <vt:lpstr>Diagnóstico de Laboratorio</vt:lpstr>
      <vt:lpstr>Angioedema Hereditario</vt:lpstr>
      <vt:lpstr>Métodos de Estudio</vt:lpstr>
      <vt:lpstr>Terapias Emergentes</vt:lpstr>
      <vt:lpstr>Función en Inmunidad Adaptativa</vt:lpstr>
      <vt:lpstr>Regulación Genética</vt:lpstr>
      <vt:lpstr>Interacciones Moleculares</vt:lpstr>
      <vt:lpstr>Implicaciones Clínicas</vt:lpstr>
      <vt:lpstr>Desafíos Terapéuticos</vt:lpstr>
      <vt:lpstr>Avances Recientes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Sistema del Complemento</dc:title>
  <dc:creator>CONSUE</dc:creator>
  <cp:lastModifiedBy>José Martínez</cp:lastModifiedBy>
  <cp:revision>3</cp:revision>
  <dcterms:created xsi:type="dcterms:W3CDTF">2025-03-10T07:02:01Z</dcterms:created>
  <dcterms:modified xsi:type="dcterms:W3CDTF">2025-03-10T07:28:34Z</dcterms:modified>
</cp:coreProperties>
</file>