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305798-2A7F-4D9F-BBB0-D9CE364A54DF}" type="datetimeFigureOut">
              <a:rPr lang="es-ES" smtClean="0"/>
              <a:t>26/01/2021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BF195-87B2-4AD5-B8B2-37A3F97B0174}" type="slidenum">
              <a:rPr lang="es-ES" smtClean="0"/>
              <a:t>‹Nº›</a:t>
            </a:fld>
            <a:endParaRPr lang="es-ES"/>
          </a:p>
        </p:txBody>
      </p:sp>
    </p:spTree>
    <p:extLst>
      <p:ext uri="{BB962C8B-B14F-4D97-AF65-F5344CB8AC3E}">
        <p14:creationId xmlns:p14="http://schemas.microsoft.com/office/powerpoint/2010/main" val="2928071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448515-9B6A-455F-A447-0CF8759020E2}" type="slidenum">
              <a:rPr lang="es-ES" smtClean="0">
                <a:latin typeface="Times New Roman" pitchFamily="18" charset="0"/>
              </a:rPr>
              <a:pPr eaLnBrk="1" hangingPunct="1"/>
              <a:t>2</a:t>
            </a:fld>
            <a:endParaRPr lang="es-ES" smtClean="0">
              <a:latin typeface="Times New Roman" pitchFamily="18" charset="0"/>
            </a:endParaRPr>
          </a:p>
        </p:txBody>
      </p:sp>
      <p:sp>
        <p:nvSpPr>
          <p:cNvPr id="491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7BF4249-2171-4121-AB74-0E477B1C7EE5}" type="slidenum">
              <a:rPr lang="es-ES" sz="1200"/>
              <a:pPr algn="r" eaLnBrk="1" hangingPunct="1"/>
              <a:t>2</a:t>
            </a:fld>
            <a:endParaRPr lang="es-ES" sz="120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z="1400"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a:ln/>
        </p:spPr>
      </p:sp>
      <p:sp>
        <p:nvSpPr>
          <p:cNvPr id="5017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b="1" smtClean="0">
              <a:solidFill>
                <a:srgbClr val="FF0000"/>
              </a:solidFill>
              <a:cs typeface="Arial" charset="0"/>
            </a:endParaRPr>
          </a:p>
        </p:txBody>
      </p:sp>
      <p:sp>
        <p:nvSpPr>
          <p:cNvPr id="5018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CE648E-6790-460F-96D6-1774F5EA2204}" type="slidenum">
              <a:rPr lang="es-ES" smtClean="0">
                <a:latin typeface="Times New Roman" pitchFamily="18" charset="0"/>
              </a:rPr>
              <a:pPr eaLnBrk="1" hangingPunct="1"/>
              <a:t>3</a:t>
            </a:fld>
            <a:endParaRPr lang="es-E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a:ln/>
        </p:spPr>
      </p:sp>
      <p:sp>
        <p:nvSpPr>
          <p:cNvPr id="5120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b="1" smtClean="0">
              <a:solidFill>
                <a:srgbClr val="FF0000"/>
              </a:solidFill>
              <a:cs typeface="Arial" charset="0"/>
            </a:endParaRPr>
          </a:p>
        </p:txBody>
      </p:sp>
      <p:sp>
        <p:nvSpPr>
          <p:cNvPr id="5120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6A10FC-667B-48AE-969B-758C08CDD694}" type="slidenum">
              <a:rPr lang="es-ES" smtClean="0">
                <a:latin typeface="Times New Roman" pitchFamily="18" charset="0"/>
              </a:rPr>
              <a:pPr eaLnBrk="1" hangingPunct="1"/>
              <a:t>4</a:t>
            </a:fld>
            <a:endParaRPr lang="es-E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normAutofit/>
          </a:bodyPr>
          <a:lstStyle/>
          <a:p>
            <a:pPr>
              <a:defRPr/>
            </a:pPr>
            <a:endParaRPr lang="en-US" dirty="0" smtClean="0"/>
          </a:p>
        </p:txBody>
      </p:sp>
      <p:sp>
        <p:nvSpPr>
          <p:cNvPr id="5222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A5F4BE-BBB5-458A-982A-056FD8C7E915}" type="slidenum">
              <a:rPr lang="es-ES" smtClean="0">
                <a:latin typeface="Times New Roman" pitchFamily="18" charset="0"/>
              </a:rPr>
              <a:pPr eaLnBrk="1" hangingPunct="1"/>
              <a:t>5</a:t>
            </a:fld>
            <a:endParaRPr lang="es-E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normAutofit/>
          </a:bodyPr>
          <a:lstStyle/>
          <a:p>
            <a:pPr>
              <a:defRPr/>
            </a:pPr>
            <a:r>
              <a:rPr lang="es-ES" b="1" dirty="0" smtClean="0"/>
              <a:t> </a:t>
            </a:r>
            <a:endParaRPr lang="en-US" dirty="0"/>
          </a:p>
        </p:txBody>
      </p:sp>
      <p:sp>
        <p:nvSpPr>
          <p:cNvPr id="5325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451557-E084-4D02-84AF-445F5830187F}" type="slidenum">
              <a:rPr lang="es-ES" smtClean="0">
                <a:latin typeface="Times New Roman" pitchFamily="18" charset="0"/>
              </a:rPr>
              <a:pPr eaLnBrk="1" hangingPunct="1"/>
              <a:t>6</a:t>
            </a:fld>
            <a:endParaRPr lang="es-E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a:ln/>
        </p:spPr>
      </p:sp>
      <p:sp>
        <p:nvSpPr>
          <p:cNvPr id="54275"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90000"/>
              </a:lnSpc>
            </a:pPr>
            <a:endParaRPr lang="en-US" b="1" smtClean="0">
              <a:solidFill>
                <a:srgbClr val="FF0000"/>
              </a:solidFill>
              <a:cs typeface="Times New Roman" pitchFamily="18" charset="0"/>
            </a:endParaRPr>
          </a:p>
        </p:txBody>
      </p:sp>
      <p:sp>
        <p:nvSpPr>
          <p:cNvPr id="54276"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524BA8-7759-44A8-81DB-35CDAFC883CA}" type="slidenum">
              <a:rPr lang="es-ES" smtClean="0">
                <a:latin typeface="Times New Roman" pitchFamily="18" charset="0"/>
              </a:rPr>
              <a:pPr eaLnBrk="1" hangingPunct="1"/>
              <a:t>7</a:t>
            </a:fld>
            <a:endParaRPr lang="es-E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a:ln/>
        </p:spPr>
      </p:sp>
      <p:sp>
        <p:nvSpPr>
          <p:cNvPr id="5632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
        <p:nvSpPr>
          <p:cNvPr id="5632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DD3650-0559-4BAE-8EC9-15DB618DBCDD}" type="slidenum">
              <a:rPr lang="es-ES" smtClean="0"/>
              <a:pPr eaLnBrk="1" hangingPunct="1"/>
              <a:t>8</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6EF953B-F4F0-496B-8743-A57803205D65}" type="slidenum">
              <a:rPr lang="es-ES" sz="1200">
                <a:latin typeface="Times New Roman" pitchFamily="18" charset="0"/>
              </a:rPr>
              <a:pPr algn="r" eaLnBrk="1" hangingPunct="1"/>
              <a:t>10</a:t>
            </a:fld>
            <a:endParaRPr lang="es-ES" sz="1200">
              <a:latin typeface="Times New Roman" pitchFamily="18" charset="0"/>
            </a:endParaRPr>
          </a:p>
        </p:txBody>
      </p:sp>
      <p:sp>
        <p:nvSpPr>
          <p:cNvPr id="583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86A8-E352-4A10-8767-5D472AB77380}" type="slidenum">
              <a:rPr lang="es-ES" sz="1200"/>
              <a:pPr algn="r" eaLnBrk="1" hangingPunct="1"/>
              <a:t>10</a:t>
            </a:fld>
            <a:endParaRPr lang="es-ES" sz="1200"/>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 </a:t>
            </a:r>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5661BA-9920-4E06-A739-6C6BDB8F1ED6}" type="slidenum">
              <a:rPr lang="es-ES" smtClean="0">
                <a:latin typeface="Times New Roman" pitchFamily="18" charset="0"/>
              </a:rPr>
              <a:pPr eaLnBrk="1" hangingPunct="1"/>
              <a:t>11</a:t>
            </a:fld>
            <a:endParaRPr lang="es-ES" smtClean="0">
              <a:latin typeface="Times New Roman" pitchFamily="18" charset="0"/>
            </a:endParaRPr>
          </a:p>
        </p:txBody>
      </p:sp>
      <p:sp>
        <p:nvSpPr>
          <p:cNvPr id="593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A30EFA0-296C-4D89-B0AC-8DF303F4A5E5}" type="slidenum">
              <a:rPr lang="es-ES" sz="1200"/>
              <a:pPr algn="r" eaLnBrk="1" hangingPunct="1"/>
              <a:t>11</a:t>
            </a:fld>
            <a:endParaRPr lang="es-ES" sz="120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z="1400" b="1" smtClean="0"/>
          </a:p>
          <a:p>
            <a:pPr eaLnBrk="1" hangingPunct="1"/>
            <a:r>
              <a:rPr lang="es-ES_tradnl" smtClean="0"/>
              <a:t>. </a:t>
            </a:r>
          </a:p>
          <a:p>
            <a:pPr eaLnBrk="1" hangingPunct="1"/>
            <a:r>
              <a:rPr lang="es-ES_tradnl" smtClean="0"/>
              <a:t> </a:t>
            </a:r>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26/01/2021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26/01/2021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26/01/2021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9E617E6A-48DB-4752-829E-99026CBA581A}" type="slidenum">
              <a:rPr lang="es-ES"/>
              <a:pPr>
                <a:defRPr/>
              </a:pPr>
              <a:t>‹Nº›</a:t>
            </a:fld>
            <a:endParaRPr lang="es-ES"/>
          </a:p>
        </p:txBody>
      </p:sp>
    </p:spTree>
    <p:extLst>
      <p:ext uri="{BB962C8B-B14F-4D97-AF65-F5344CB8AC3E}">
        <p14:creationId xmlns:p14="http://schemas.microsoft.com/office/powerpoint/2010/main" val="3148291742"/>
      </p:ext>
    </p:extLst>
  </p:cSld>
  <p:clrMapOvr>
    <a:masterClrMapping/>
  </p:clrMapOvr>
  <p:transition advClick="0" advTm="44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0294926-DDDA-4214-8EB9-8A5792EECB87}" type="slidenum">
              <a:rPr lang="es-ES"/>
              <a:pPr>
                <a:defRPr/>
              </a:pPr>
              <a:t>‹Nº›</a:t>
            </a:fld>
            <a:endParaRPr lang="es-ES"/>
          </a:p>
        </p:txBody>
      </p:sp>
    </p:spTree>
    <p:extLst>
      <p:ext uri="{BB962C8B-B14F-4D97-AF65-F5344CB8AC3E}">
        <p14:creationId xmlns:p14="http://schemas.microsoft.com/office/powerpoint/2010/main" val="3082725371"/>
      </p:ext>
    </p:extLst>
  </p:cSld>
  <p:clrMapOvr>
    <a:masterClrMapping/>
  </p:clrMapOvr>
  <p:transition advClick="0" advTm="44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a:ln/>
        </p:spPr>
        <p:txBody>
          <a:bodyPr/>
          <a:lstStyle>
            <a:lvl1pPr>
              <a:defRPr/>
            </a:lvl1pPr>
          </a:lstStyle>
          <a:p>
            <a:pPr>
              <a:defRPr/>
            </a:pPr>
            <a:endParaRPr lang="es-ES"/>
          </a:p>
        </p:txBody>
      </p:sp>
      <p:sp>
        <p:nvSpPr>
          <p:cNvPr id="7" name="Rectangle 5"/>
          <p:cNvSpPr>
            <a:spLocks noGrp="1" noChangeArrowheads="1"/>
          </p:cNvSpPr>
          <p:nvPr>
            <p:ph type="ftr" sz="quarter" idx="11"/>
          </p:nvPr>
        </p:nvSpPr>
        <p:spPr>
          <a:ln/>
        </p:spPr>
        <p:txBody>
          <a:bodyPr/>
          <a:lstStyle>
            <a:lvl1pPr>
              <a:defRPr/>
            </a:lvl1pPr>
          </a:lstStyle>
          <a:p>
            <a:pPr>
              <a:defRPr/>
            </a:pPr>
            <a:endParaRPr lang="es-ES"/>
          </a:p>
        </p:txBody>
      </p:sp>
      <p:sp>
        <p:nvSpPr>
          <p:cNvPr id="8" name="Rectangle 6"/>
          <p:cNvSpPr>
            <a:spLocks noGrp="1" noChangeArrowheads="1"/>
          </p:cNvSpPr>
          <p:nvPr>
            <p:ph type="sldNum" sz="quarter" idx="12"/>
          </p:nvPr>
        </p:nvSpPr>
        <p:spPr>
          <a:ln/>
        </p:spPr>
        <p:txBody>
          <a:bodyPr/>
          <a:lstStyle>
            <a:lvl1pPr>
              <a:defRPr/>
            </a:lvl1pPr>
          </a:lstStyle>
          <a:p>
            <a:pPr>
              <a:defRPr/>
            </a:pPr>
            <a:fld id="{1B2D4317-BBEA-4128-8E29-4E6357205988}" type="slidenum">
              <a:rPr lang="es-ES"/>
              <a:pPr>
                <a:defRPr/>
              </a:pPr>
              <a:t>‹Nº›</a:t>
            </a:fld>
            <a:endParaRPr lang="es-ES"/>
          </a:p>
        </p:txBody>
      </p:sp>
    </p:spTree>
    <p:extLst>
      <p:ext uri="{BB962C8B-B14F-4D97-AF65-F5344CB8AC3E}">
        <p14:creationId xmlns:p14="http://schemas.microsoft.com/office/powerpoint/2010/main" val="3537090245"/>
      </p:ext>
    </p:extLst>
  </p:cSld>
  <p:clrMapOvr>
    <a:masterClrMapping/>
  </p:clrMapOvr>
  <p:transition advClick="0" advTm="4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26/01/2021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26/01/2021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26/01/2021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26/01/2021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26/01/2021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26/01/2021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26/01/2021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26/01/2021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26/01/2021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p:cNvPicPr>
            <a:picLocks noChangeAspect="1" noChangeArrowheads="1"/>
          </p:cNvPicPr>
          <p:nvPr/>
        </p:nvPicPr>
        <p:blipFill>
          <a:blip r:embed="rId2">
            <a:lum bright="70000" contrast="-70000"/>
            <a:grayscl/>
            <a:extLst>
              <a:ext uri="{28A0092B-C50C-407E-A947-70E740481C1C}">
                <a14:useLocalDpi xmlns:a14="http://schemas.microsoft.com/office/drawing/2010/main" val="0"/>
              </a:ext>
            </a:extLst>
          </a:blip>
          <a:srcRect l="5466" r="61961" b="33598"/>
          <a:stretch>
            <a:fillRect/>
          </a:stretch>
        </p:blipFill>
        <p:spPr bwMode="auto">
          <a:xfrm>
            <a:off x="2359025" y="3733800"/>
            <a:ext cx="35877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Text Box 2"/>
          <p:cNvSpPr>
            <a:spLocks noGrp="1" noChangeArrowheads="1"/>
          </p:cNvSpPr>
          <p:nvPr>
            <p:ph type="title"/>
          </p:nvPr>
        </p:nvSpPr>
        <p:spPr>
          <a:xfrm>
            <a:off x="457200" y="304800"/>
            <a:ext cx="7848600" cy="1066800"/>
          </a:xfrm>
          <a:noFill/>
        </p:spPr>
        <p:txBody>
          <a:bodyPr>
            <a:normAutofit fontScale="90000"/>
          </a:bodyPr>
          <a:lstStyle/>
          <a:p>
            <a:pPr eaLnBrk="1" hangingPunct="1">
              <a:spcBef>
                <a:spcPct val="50000"/>
              </a:spcBef>
            </a:pPr>
            <a:r>
              <a:rPr lang="es-ES" sz="3200" b="1" smtClean="0">
                <a:solidFill>
                  <a:schemeClr val="tx1"/>
                </a:solidFill>
                <a:cs typeface="Arial" charset="0"/>
              </a:rPr>
              <a:t/>
            </a:r>
            <a:br>
              <a:rPr lang="es-ES" sz="3200" b="1" smtClean="0">
                <a:solidFill>
                  <a:schemeClr val="tx1"/>
                </a:solidFill>
                <a:cs typeface="Arial" charset="0"/>
              </a:rPr>
            </a:br>
            <a:r>
              <a:rPr lang="es-ES" sz="3200" b="1" smtClean="0">
                <a:solidFill>
                  <a:schemeClr val="tx1"/>
                </a:solidFill>
                <a:cs typeface="Arial" charset="0"/>
              </a:rPr>
              <a:t>SUMARIO</a:t>
            </a:r>
            <a:br>
              <a:rPr lang="es-ES" sz="3200" b="1" smtClean="0">
                <a:solidFill>
                  <a:schemeClr val="tx1"/>
                </a:solidFill>
                <a:cs typeface="Arial" charset="0"/>
              </a:rPr>
            </a:br>
            <a:endParaRPr lang="es-ES" sz="3200" b="1" smtClean="0">
              <a:solidFill>
                <a:schemeClr val="tx1"/>
              </a:solidFill>
              <a:cs typeface="Arial" charset="0"/>
            </a:endParaRPr>
          </a:p>
        </p:txBody>
      </p:sp>
      <p:sp>
        <p:nvSpPr>
          <p:cNvPr id="67588" name="Text Box 4"/>
          <p:cNvSpPr txBox="1">
            <a:spLocks noChangeArrowheads="1"/>
          </p:cNvSpPr>
          <p:nvPr/>
        </p:nvSpPr>
        <p:spPr bwMode="auto">
          <a:xfrm>
            <a:off x="1294268" y="1556792"/>
            <a:ext cx="78486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buFontTx/>
              <a:buChar char="•"/>
            </a:pPr>
            <a:r>
              <a:rPr lang="es-ES" sz="2800" b="1" dirty="0" smtClean="0">
                <a:cs typeface="Arial" charset="0"/>
              </a:rPr>
              <a:t>Etapas </a:t>
            </a:r>
            <a:r>
              <a:rPr lang="es-ES" sz="2800" b="1" dirty="0">
                <a:cs typeface="Arial" charset="0"/>
              </a:rPr>
              <a:t>de la maduración pulmonar.</a:t>
            </a:r>
          </a:p>
          <a:p>
            <a:pPr algn="just" eaLnBrk="1" hangingPunct="1">
              <a:spcBef>
                <a:spcPct val="50000"/>
              </a:spcBef>
            </a:pPr>
            <a:endParaRPr lang="es-ES" sz="2800" b="1" dirty="0">
              <a:cs typeface="Arial" charset="0"/>
            </a:endParaRPr>
          </a:p>
        </p:txBody>
      </p:sp>
      <p:sp>
        <p:nvSpPr>
          <p:cNvPr id="5" name="Text Box 3"/>
          <p:cNvSpPr txBox="1">
            <a:spLocks noChangeArrowheads="1"/>
          </p:cNvSpPr>
          <p:nvPr/>
        </p:nvSpPr>
        <p:spPr bwMode="auto">
          <a:xfrm>
            <a:off x="2845348" y="2907863"/>
            <a:ext cx="3124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s-ES" sz="3200" b="1" dirty="0">
                <a:cs typeface="Arial" charset="0"/>
              </a:rPr>
              <a:t>    OBJETIVO</a:t>
            </a:r>
          </a:p>
        </p:txBody>
      </p:sp>
      <p:sp>
        <p:nvSpPr>
          <p:cNvPr id="6" name="Text Box 4"/>
          <p:cNvSpPr txBox="1">
            <a:spLocks noChangeArrowheads="1"/>
          </p:cNvSpPr>
          <p:nvPr/>
        </p:nvSpPr>
        <p:spPr bwMode="auto">
          <a:xfrm>
            <a:off x="216448" y="3733800"/>
            <a:ext cx="838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pPr>
            <a:r>
              <a:rPr lang="es-ES" sz="2800" b="1" dirty="0">
                <a:cs typeface="Arial" charset="0"/>
              </a:rPr>
              <a:t>Explicar el proceso de maduración pulmonar y su importancia para la prevención de enfermedades respiratorias neonatales en la atención primaria de salud. </a:t>
            </a:r>
          </a:p>
        </p:txBody>
      </p:sp>
    </p:spTree>
    <p:extLst>
      <p:ext uri="{BB962C8B-B14F-4D97-AF65-F5344CB8AC3E}">
        <p14:creationId xmlns:p14="http://schemas.microsoft.com/office/powerpoint/2010/main" val="473074957"/>
      </p:ext>
    </p:extLst>
  </p:cSld>
  <p:clrMapOvr>
    <a:masterClrMapping/>
  </p:clrMapOvr>
  <mc:AlternateContent xmlns:mc="http://schemas.openxmlformats.org/markup-compatibility/2006" xmlns:p14="http://schemas.microsoft.com/office/powerpoint/2010/main">
    <mc:Choice Requires="p14">
      <p:transition spd="slow" p14:dur="2000" advClick="0" advTm="44000"/>
    </mc:Choice>
    <mc:Fallback xmlns="">
      <p:transition spd="slow" advClick="0" advTm="4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770" decel="100000"/>
                                        <p:tgtEl>
                                          <p:spTgt spid="67586"/>
                                        </p:tgtEl>
                                      </p:cBhvr>
                                    </p:animEffect>
                                    <p:animScale>
                                      <p:cBhvr>
                                        <p:cTn id="8" dur="770" decel="100000"/>
                                        <p:tgtEl>
                                          <p:spTgt spid="67586"/>
                                        </p:tgtEl>
                                      </p:cBhvr>
                                      <p:from x="10000" y="10000"/>
                                      <p:to x="200000" y="450000"/>
                                    </p:animScale>
                                    <p:animScale>
                                      <p:cBhvr>
                                        <p:cTn id="9" dur="1230" accel="100000" fill="hold">
                                          <p:stCondLst>
                                            <p:cond delay="770"/>
                                          </p:stCondLst>
                                        </p:cTn>
                                        <p:tgtEl>
                                          <p:spTgt spid="67586"/>
                                        </p:tgtEl>
                                      </p:cBhvr>
                                      <p:from x="200000" y="450000"/>
                                      <p:to x="100000" y="100000"/>
                                    </p:animScale>
                                    <p:set>
                                      <p:cBhvr>
                                        <p:cTn id="10" dur="770" fill="hold"/>
                                        <p:tgtEl>
                                          <p:spTgt spid="67586"/>
                                        </p:tgtEl>
                                        <p:attrNameLst>
                                          <p:attrName>ppt_x</p:attrName>
                                        </p:attrNameLst>
                                      </p:cBhvr>
                                      <p:to>
                                        <p:strVal val="(0.5)"/>
                                      </p:to>
                                    </p:set>
                                    <p:anim from="(0.5)" to="(#ppt_x)" calcmode="lin" valueType="num">
                                      <p:cBhvr>
                                        <p:cTn id="11" dur="1230" accel="100000" fill="hold">
                                          <p:stCondLst>
                                            <p:cond delay="770"/>
                                          </p:stCondLst>
                                        </p:cTn>
                                        <p:tgtEl>
                                          <p:spTgt spid="67586"/>
                                        </p:tgtEl>
                                        <p:attrNameLst>
                                          <p:attrName>ppt_x</p:attrName>
                                        </p:attrNameLst>
                                      </p:cBhvr>
                                    </p:anim>
                                    <p:set>
                                      <p:cBhvr>
                                        <p:cTn id="12" dur="770" fill="hold"/>
                                        <p:tgtEl>
                                          <p:spTgt spid="67586"/>
                                        </p:tgtEl>
                                        <p:attrNameLst>
                                          <p:attrName>ppt_y</p:attrName>
                                        </p:attrNameLst>
                                      </p:cBhvr>
                                      <p:to>
                                        <p:strVal val="(#ppt_y+0.4)"/>
                                      </p:to>
                                    </p:set>
                                    <p:anim from="(#ppt_y+0.4)" to="(#ppt_y)" calcmode="lin" valueType="num">
                                      <p:cBhvr>
                                        <p:cTn id="13" dur="1230" accel="100000" fill="hold">
                                          <p:stCondLst>
                                            <p:cond delay="770"/>
                                          </p:stCondLst>
                                        </p:cTn>
                                        <p:tgtEl>
                                          <p:spTgt spid="6758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67588"/>
                                        </p:tgtEl>
                                        <p:attrNameLst>
                                          <p:attrName>style.visibility</p:attrName>
                                        </p:attrNameLst>
                                      </p:cBhvr>
                                      <p:to>
                                        <p:strVal val="visible"/>
                                      </p:to>
                                    </p:set>
                                    <p:anim calcmode="lin" valueType="num">
                                      <p:cBhvr>
                                        <p:cTn id="18" dur="1000" fill="hold"/>
                                        <p:tgtEl>
                                          <p:spTgt spid="67588"/>
                                        </p:tgtEl>
                                        <p:attrNameLst>
                                          <p:attrName>ppt_x</p:attrName>
                                        </p:attrNameLst>
                                      </p:cBhvr>
                                      <p:tavLst>
                                        <p:tav tm="0">
                                          <p:val>
                                            <p:strVal val="#ppt_x-.2"/>
                                          </p:val>
                                        </p:tav>
                                        <p:tav tm="100000">
                                          <p:val>
                                            <p:strVal val="#ppt_x"/>
                                          </p:val>
                                        </p:tav>
                                      </p:tavLst>
                                    </p:anim>
                                    <p:anim calcmode="lin" valueType="num">
                                      <p:cBhvr>
                                        <p:cTn id="19" dur="1000" fill="hold"/>
                                        <p:tgtEl>
                                          <p:spTgt spid="67588"/>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7588"/>
                                        </p:tgtEl>
                                      </p:cBhvr>
                                    </p:animEffect>
                                  </p:childTnLst>
                                </p:cTn>
                              </p:par>
                            </p:childTnLst>
                          </p:cTn>
                        </p:par>
                        <p:par>
                          <p:cTn id="21" fill="hold">
                            <p:stCondLst>
                              <p:cond delay="1000"/>
                            </p:stCondLst>
                            <p:childTnLst>
                              <p:par>
                                <p:cTn id="22" presetID="51"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70" decel="100000"/>
                                        <p:tgtEl>
                                          <p:spTgt spid="5"/>
                                        </p:tgtEl>
                                      </p:cBhvr>
                                    </p:animEffect>
                                    <p:animScale>
                                      <p:cBhvr>
                                        <p:cTn id="25" dur="770" decel="100000"/>
                                        <p:tgtEl>
                                          <p:spTgt spid="5"/>
                                        </p:tgtEl>
                                      </p:cBhvr>
                                      <p:from x="10000" y="10000"/>
                                      <p:to x="200000" y="450000"/>
                                    </p:animScale>
                                    <p:animScale>
                                      <p:cBhvr>
                                        <p:cTn id="26" dur="1230" accel="100000" fill="hold">
                                          <p:stCondLst>
                                            <p:cond delay="770"/>
                                          </p:stCondLst>
                                        </p:cTn>
                                        <p:tgtEl>
                                          <p:spTgt spid="5"/>
                                        </p:tgtEl>
                                      </p:cBhvr>
                                      <p:from x="200000" y="450000"/>
                                      <p:to x="100000" y="100000"/>
                                    </p:animScale>
                                    <p:set>
                                      <p:cBhvr>
                                        <p:cTn id="27" dur="770" fill="hold"/>
                                        <p:tgtEl>
                                          <p:spTgt spid="5"/>
                                        </p:tgtEl>
                                        <p:attrNameLst>
                                          <p:attrName>ppt_x</p:attrName>
                                        </p:attrNameLst>
                                      </p:cBhvr>
                                      <p:to>
                                        <p:strVal val="(0.5)"/>
                                      </p:to>
                                    </p:set>
                                    <p:anim from="(0.5)" to="(#ppt_x)" calcmode="lin" valueType="num">
                                      <p:cBhvr>
                                        <p:cTn id="28" dur="1230" accel="100000" fill="hold">
                                          <p:stCondLst>
                                            <p:cond delay="770"/>
                                          </p:stCondLst>
                                        </p:cTn>
                                        <p:tgtEl>
                                          <p:spTgt spid="5"/>
                                        </p:tgtEl>
                                        <p:attrNameLst>
                                          <p:attrName>ppt_x</p:attrName>
                                        </p:attrNameLst>
                                      </p:cBhvr>
                                    </p:anim>
                                    <p:set>
                                      <p:cBhvr>
                                        <p:cTn id="29" dur="770" fill="hold"/>
                                        <p:tgtEl>
                                          <p:spTgt spid="5"/>
                                        </p:tgtEl>
                                        <p:attrNameLst>
                                          <p:attrName>ppt_y</p:attrName>
                                        </p:attrNameLst>
                                      </p:cBhvr>
                                      <p:to>
                                        <p:strVal val="(#ppt_y+0.4)"/>
                                      </p:to>
                                    </p:set>
                                    <p:anim from="(#ppt_y+0.4)" to="(#ppt_y)" calcmode="lin" valueType="num">
                                      <p:cBhvr>
                                        <p:cTn id="30" dur="1230" accel="100000" fill="hold">
                                          <p:stCondLst>
                                            <p:cond delay="770"/>
                                          </p:stCondLst>
                                        </p:cTn>
                                        <p:tgtEl>
                                          <p:spTgt spid="5"/>
                                        </p:tgtEl>
                                        <p:attrNameLst>
                                          <p:attrName>ppt_y</p:attrName>
                                        </p:attrNameLst>
                                      </p:cBhvr>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800" decel="100000"/>
                                        <p:tgtEl>
                                          <p:spTgt spid="6"/>
                                        </p:tgtEl>
                                      </p:cBhvr>
                                    </p:animEffect>
                                    <p:anim calcmode="lin" valueType="num">
                                      <p:cBhvr>
                                        <p:cTn id="36" dur="800" decel="100000" fill="hold"/>
                                        <p:tgtEl>
                                          <p:spTgt spid="6"/>
                                        </p:tgtEl>
                                        <p:attrNameLst>
                                          <p:attrName>style.rotation</p:attrName>
                                        </p:attrNameLst>
                                      </p:cBhvr>
                                      <p:tavLst>
                                        <p:tav tm="0">
                                          <p:val>
                                            <p:fltVal val="-90"/>
                                          </p:val>
                                        </p:tav>
                                        <p:tav tm="100000">
                                          <p:val>
                                            <p:fltVal val="0"/>
                                          </p:val>
                                        </p:tav>
                                      </p:tavLst>
                                    </p:anim>
                                    <p:anim calcmode="lin" valueType="num">
                                      <p:cBhvr>
                                        <p:cTn id="37" dur="800" decel="100000" fill="hold"/>
                                        <p:tgtEl>
                                          <p:spTgt spid="6"/>
                                        </p:tgtEl>
                                        <p:attrNameLst>
                                          <p:attrName>ppt_x</p:attrName>
                                        </p:attrNameLst>
                                      </p:cBhvr>
                                      <p:tavLst>
                                        <p:tav tm="0">
                                          <p:val>
                                            <p:strVal val="#ppt_x+0.4"/>
                                          </p:val>
                                        </p:tav>
                                        <p:tav tm="100000">
                                          <p:val>
                                            <p:strVal val="#ppt_x-0.05"/>
                                          </p:val>
                                        </p:tav>
                                      </p:tavLst>
                                    </p:anim>
                                    <p:anim calcmode="lin" valueType="num">
                                      <p:cBhvr>
                                        <p:cTn id="38" dur="800" decel="100000" fill="hold"/>
                                        <p:tgtEl>
                                          <p:spTgt spid="6"/>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8"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9539" name="Picture 3"/>
          <p:cNvPicPr>
            <a:picLocks noChangeAspect="1" noChangeArrowheads="1"/>
          </p:cNvPicPr>
          <p:nvPr/>
        </p:nvPicPr>
        <p:blipFill>
          <a:blip r:embed="rId3">
            <a:extLst/>
          </a:blip>
          <a:srcRect l="12230"/>
          <a:stretch>
            <a:fillRect/>
          </a:stretch>
        </p:blipFill>
        <p:spPr bwMode="auto">
          <a:xfrm>
            <a:off x="197452" y="1529656"/>
            <a:ext cx="4205412" cy="3585250"/>
          </a:xfrm>
          <a:prstGeom prst="rect">
            <a:avLst/>
          </a:prstGeom>
          <a:noFill/>
          <a:ln w="9525">
            <a:solidFill>
              <a:srgbClr val="FF0000"/>
            </a:solidFill>
            <a:miter lim="800000"/>
            <a:headEnd/>
            <a:tailEnd/>
          </a:ln>
          <a:effectLst>
            <a:glow rad="63500">
              <a:schemeClr val="accent6">
                <a:satMod val="175000"/>
                <a:alpha val="40000"/>
              </a:schemeClr>
            </a:glow>
            <a:outerShdw blurRad="50800" dist="38100" dir="2700000" algn="tl" rotWithShape="0">
              <a:prstClr val="black">
                <a:alpha val="40000"/>
              </a:prstClr>
            </a:outerShdw>
          </a:effectLst>
          <a:extLst/>
        </p:spPr>
      </p:pic>
      <p:sp>
        <p:nvSpPr>
          <p:cNvPr id="8" name="Text Box 4"/>
          <p:cNvSpPr txBox="1">
            <a:spLocks noChangeArrowheads="1"/>
          </p:cNvSpPr>
          <p:nvPr/>
        </p:nvSpPr>
        <p:spPr bwMode="auto">
          <a:xfrm>
            <a:off x="373063" y="452438"/>
            <a:ext cx="8632825" cy="1077912"/>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sz="3200" b="1"/>
              <a:t>SÍNDROME  DE DISTRESS  RESPIRATORIO</a:t>
            </a:r>
          </a:p>
          <a:p>
            <a:pPr algn="ctr" eaLnBrk="1" hangingPunct="1"/>
            <a:r>
              <a:rPr lang="es-ES_tradnl" sz="3200" b="1"/>
              <a:t>(Enfermedad de membrana hialina)</a:t>
            </a:r>
          </a:p>
        </p:txBody>
      </p:sp>
      <p:pic>
        <p:nvPicPr>
          <p:cNvPr id="29700" name="Picture 4" descr="Cap 14-348"/>
          <p:cNvPicPr>
            <a:picLocks noChangeAspect="1" noChangeArrowheads="1"/>
          </p:cNvPicPr>
          <p:nvPr/>
        </p:nvPicPr>
        <p:blipFill>
          <a:blip r:embed="rId4">
            <a:extLst>
              <a:ext uri="{28A0092B-C50C-407E-A947-70E740481C1C}">
                <a14:useLocalDpi xmlns:a14="http://schemas.microsoft.com/office/drawing/2010/main" val="0"/>
              </a:ext>
            </a:extLst>
          </a:blip>
          <a:srcRect t="4272" b="9573"/>
          <a:stretch>
            <a:fillRect/>
          </a:stretch>
        </p:blipFill>
        <p:spPr bwMode="auto">
          <a:xfrm>
            <a:off x="4541838" y="2132013"/>
            <a:ext cx="4125912" cy="298291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221687"/>
      </p:ext>
    </p:extLst>
  </p:cSld>
  <p:clrMapOvr>
    <a:masterClrMapping/>
  </p:clrMapOvr>
  <mc:AlternateContent xmlns:mc="http://schemas.openxmlformats.org/markup-compatibility/2006" xmlns:p14="http://schemas.microsoft.com/office/powerpoint/2010/main">
    <mc:Choice Requires="p14">
      <p:transition spd="slow" p14:dur="2000" advClick="0" advTm="44000"/>
    </mc:Choice>
    <mc:Fallback xmlns="">
      <p:transition spd="slow" advClick="0" advTm="4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49539"/>
                                        </p:tgtEl>
                                        <p:attrNameLst>
                                          <p:attrName>style.visibility</p:attrName>
                                        </p:attrNameLst>
                                      </p:cBhvr>
                                      <p:to>
                                        <p:strVal val="visible"/>
                                      </p:to>
                                    </p:set>
                                    <p:animEffect transition="in" filter="fade">
                                      <p:cBhvr>
                                        <p:cTn id="7" dur="2000"/>
                                        <p:tgtEl>
                                          <p:spTgt spid="449539"/>
                                        </p:tgtEl>
                                      </p:cBhvr>
                                    </p:animEffect>
                                  </p:childTnLst>
                                </p:cTn>
                              </p:par>
                              <p:par>
                                <p:cTn id="8" presetID="6" presetClass="emph" presetSubtype="0" fill="hold" nodeType="withEffect">
                                  <p:stCondLst>
                                    <p:cond delay="900"/>
                                  </p:stCondLst>
                                  <p:childTnLst>
                                    <p:animScale>
                                      <p:cBhvr>
                                        <p:cTn id="9" dur="2000" fill="hold"/>
                                        <p:tgtEl>
                                          <p:spTgt spid="449539"/>
                                        </p:tgtEl>
                                      </p:cBhvr>
                                      <p:by x="150000" y="150000"/>
                                    </p:animScale>
                                  </p:childTnLst>
                                </p:cTn>
                              </p:par>
                              <p:par>
                                <p:cTn id="10" presetID="22" presetClass="entr" presetSubtype="8" fill="hold" grpId="0" nodeType="withEffect">
                                  <p:stCondLst>
                                    <p:cond delay="150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par>
                                <p:cTn id="13" presetID="1" presetClass="exit" presetSubtype="0" fill="hold" grpId="1" nodeType="withEffect">
                                  <p:stCondLst>
                                    <p:cond delay="2610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9540" name="Text Box 4"/>
          <p:cNvSpPr txBox="1">
            <a:spLocks noChangeArrowheads="1"/>
          </p:cNvSpPr>
          <p:nvPr/>
        </p:nvSpPr>
        <p:spPr bwMode="auto">
          <a:xfrm>
            <a:off x="679450" y="757238"/>
            <a:ext cx="7781925" cy="106680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_tradnl" sz="3200" b="1"/>
              <a:t>PROFILAXIS  DEL SÍNDROME  DE  DISTRES RESPIRATORIO.</a:t>
            </a:r>
          </a:p>
        </p:txBody>
      </p:sp>
      <p:sp>
        <p:nvSpPr>
          <p:cNvPr id="449541" name="Text Box 5"/>
          <p:cNvSpPr txBox="1">
            <a:spLocks noChangeArrowheads="1"/>
          </p:cNvSpPr>
          <p:nvPr/>
        </p:nvSpPr>
        <p:spPr bwMode="auto">
          <a:xfrm>
            <a:off x="1443038" y="2817813"/>
            <a:ext cx="3529012" cy="45720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endParaRPr lang="es-ES_tradnl" sz="2400" b="1">
              <a:solidFill>
                <a:srgbClr val="CC3300"/>
              </a:solidFill>
            </a:endParaRPr>
          </a:p>
        </p:txBody>
      </p:sp>
      <p:sp>
        <p:nvSpPr>
          <p:cNvPr id="449543" name="Text Box 7"/>
          <p:cNvSpPr txBox="1">
            <a:spLocks noChangeArrowheads="1"/>
          </p:cNvSpPr>
          <p:nvPr/>
        </p:nvSpPr>
        <p:spPr bwMode="auto">
          <a:xfrm>
            <a:off x="1187450" y="4584700"/>
            <a:ext cx="7273925" cy="45720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s-ES_tradnl" sz="2400" b="1">
              <a:solidFill>
                <a:srgbClr val="FF3300"/>
              </a:solidFill>
            </a:endParaRPr>
          </a:p>
        </p:txBody>
      </p:sp>
      <p:sp>
        <p:nvSpPr>
          <p:cNvPr id="30725" name="Text Box 8"/>
          <p:cNvSpPr txBox="1">
            <a:spLocks noChangeArrowheads="1"/>
          </p:cNvSpPr>
          <p:nvPr/>
        </p:nvSpPr>
        <p:spPr bwMode="auto">
          <a:xfrm>
            <a:off x="1595438" y="3048000"/>
            <a:ext cx="763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s-ES_tradnl"/>
          </a:p>
        </p:txBody>
      </p:sp>
      <p:sp>
        <p:nvSpPr>
          <p:cNvPr id="30726" name="Text Box 11"/>
          <p:cNvSpPr txBox="1">
            <a:spLocks noChangeArrowheads="1"/>
          </p:cNvSpPr>
          <p:nvPr/>
        </p:nvSpPr>
        <p:spPr bwMode="auto">
          <a:xfrm>
            <a:off x="333374" y="1953210"/>
            <a:ext cx="847407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Char char="v"/>
            </a:pPr>
            <a:r>
              <a:rPr lang="es-ES_tradnl" sz="2400" b="1" dirty="0"/>
              <a:t> Atención prenatal adecuada. </a:t>
            </a:r>
          </a:p>
          <a:p>
            <a:pPr eaLnBrk="1" hangingPunct="1">
              <a:spcBef>
                <a:spcPct val="50000"/>
              </a:spcBef>
              <a:buFont typeface="Wingdings" pitchFamily="2" charset="2"/>
              <a:buChar char="v"/>
            </a:pPr>
            <a:r>
              <a:rPr lang="es-ES_tradnl" sz="2400" b="1" dirty="0"/>
              <a:t> Evitar la prematuridad. </a:t>
            </a:r>
          </a:p>
          <a:p>
            <a:pPr eaLnBrk="1" hangingPunct="1">
              <a:spcBef>
                <a:spcPct val="50000"/>
              </a:spcBef>
              <a:buFont typeface="Wingdings" pitchFamily="2" charset="2"/>
              <a:buChar char="v"/>
            </a:pPr>
            <a:r>
              <a:rPr lang="es-ES_tradnl" sz="2400" b="1" dirty="0"/>
              <a:t> En caso de amenaza de parto </a:t>
            </a:r>
            <a:r>
              <a:rPr lang="es-ES_tradnl" sz="2400" b="1" dirty="0" err="1"/>
              <a:t>pretérmino</a:t>
            </a:r>
            <a:r>
              <a:rPr lang="es-ES_tradnl" sz="2400" b="1" dirty="0"/>
              <a:t>, uso de tratamientos que aceleren la maduración pulmonar</a:t>
            </a:r>
            <a:r>
              <a:rPr lang="es-ES_tradnl" sz="2400" b="1" dirty="0" smtClean="0"/>
              <a:t>.</a:t>
            </a:r>
          </a:p>
          <a:p>
            <a:pPr eaLnBrk="1" hangingPunct="1">
              <a:spcBef>
                <a:spcPct val="50000"/>
              </a:spcBef>
              <a:buFont typeface="Wingdings" pitchFamily="2" charset="2"/>
              <a:buChar char="v"/>
            </a:pPr>
            <a:r>
              <a:rPr lang="es-ES_tradnl" sz="2400" b="1" dirty="0"/>
              <a:t>Sustitución con surfactantes exógenos: surfactante humano natural proviene del liquido amniótico, surfactante natural modificado(bovinos), surfactante artificial sintetizado.</a:t>
            </a:r>
          </a:p>
          <a:p>
            <a:pPr eaLnBrk="1" hangingPunct="1">
              <a:spcBef>
                <a:spcPct val="50000"/>
              </a:spcBef>
              <a:buFont typeface="Wingdings" pitchFamily="2" charset="2"/>
              <a:buChar char="v"/>
            </a:pPr>
            <a:endParaRPr lang="es-ES_tradnl" sz="2400" b="1" dirty="0"/>
          </a:p>
          <a:p>
            <a:pPr eaLnBrk="1" hangingPunct="1">
              <a:spcBef>
                <a:spcPct val="50000"/>
              </a:spcBef>
            </a:pPr>
            <a:endParaRPr lang="es-ES_tradnl" sz="2400" b="1" dirty="0"/>
          </a:p>
          <a:p>
            <a:pPr eaLnBrk="1" hangingPunct="1">
              <a:spcBef>
                <a:spcPct val="50000"/>
              </a:spcBef>
            </a:pPr>
            <a:endParaRPr lang="es-ES" sz="2400" b="1" dirty="0"/>
          </a:p>
        </p:txBody>
      </p:sp>
    </p:spTree>
    <p:extLst>
      <p:ext uri="{BB962C8B-B14F-4D97-AF65-F5344CB8AC3E}">
        <p14:creationId xmlns:p14="http://schemas.microsoft.com/office/powerpoint/2010/main" val="4221446330"/>
      </p:ext>
    </p:extLst>
  </p:cSld>
  <p:clrMapOvr>
    <a:masterClrMapping/>
  </p:clrMapOvr>
  <mc:AlternateContent xmlns:mc="http://schemas.openxmlformats.org/markup-compatibility/2006" xmlns:p14="http://schemas.microsoft.com/office/powerpoint/2010/main">
    <mc:Choice Requires="p14">
      <p:transition spd="slow" p14:dur="2000" advClick="0" advTm="44000"/>
    </mc:Choice>
    <mc:Fallback xmlns="">
      <p:transition spd="slow" advClick="0" advTm="4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15000"/>
                                  </p:stCondLst>
                                  <p:childTnLst>
                                    <p:set>
                                      <p:cBhvr>
                                        <p:cTn id="6" dur="1" fill="hold">
                                          <p:stCondLst>
                                            <p:cond delay="0"/>
                                          </p:stCondLst>
                                        </p:cTn>
                                        <p:tgtEl>
                                          <p:spTgt spid="449540"/>
                                        </p:tgtEl>
                                        <p:attrNameLst>
                                          <p:attrName>style.visibility</p:attrName>
                                        </p:attrNameLst>
                                      </p:cBhvr>
                                      <p:to>
                                        <p:strVal val="visible"/>
                                      </p:to>
                                    </p:set>
                                    <p:animEffect transition="in" filter="wipe(left)">
                                      <p:cBhvr>
                                        <p:cTn id="7" dur="1000"/>
                                        <p:tgtEl>
                                          <p:spTgt spid="449540"/>
                                        </p:tgtEl>
                                      </p:cBhvr>
                                    </p:animEffect>
                                  </p:childTnLst>
                                </p:cTn>
                              </p:par>
                              <p:par>
                                <p:cTn id="8" presetID="22" presetClass="entr" presetSubtype="8" fill="hold" grpId="0" nodeType="withEffect">
                                  <p:stCondLst>
                                    <p:cond delay="18000"/>
                                  </p:stCondLst>
                                  <p:childTnLst>
                                    <p:set>
                                      <p:cBhvr>
                                        <p:cTn id="9" dur="1" fill="hold">
                                          <p:stCondLst>
                                            <p:cond delay="0"/>
                                          </p:stCondLst>
                                        </p:cTn>
                                        <p:tgtEl>
                                          <p:spTgt spid="449541"/>
                                        </p:tgtEl>
                                        <p:attrNameLst>
                                          <p:attrName>style.visibility</p:attrName>
                                        </p:attrNameLst>
                                      </p:cBhvr>
                                      <p:to>
                                        <p:strVal val="visible"/>
                                      </p:to>
                                    </p:set>
                                    <p:animEffect transition="in" filter="wipe(left)">
                                      <p:cBhvr>
                                        <p:cTn id="10" dur="1000"/>
                                        <p:tgtEl>
                                          <p:spTgt spid="449541"/>
                                        </p:tgtEl>
                                      </p:cBhvr>
                                    </p:animEffect>
                                  </p:childTnLst>
                                </p:cTn>
                              </p:par>
                              <p:par>
                                <p:cTn id="11" presetID="22" presetClass="entr" presetSubtype="8" fill="hold" grpId="0" nodeType="withEffect">
                                  <p:stCondLst>
                                    <p:cond delay="22000"/>
                                  </p:stCondLst>
                                  <p:childTnLst>
                                    <p:set>
                                      <p:cBhvr>
                                        <p:cTn id="12" dur="1" fill="hold">
                                          <p:stCondLst>
                                            <p:cond delay="0"/>
                                          </p:stCondLst>
                                        </p:cTn>
                                        <p:tgtEl>
                                          <p:spTgt spid="449543"/>
                                        </p:tgtEl>
                                        <p:attrNameLst>
                                          <p:attrName>style.visibility</p:attrName>
                                        </p:attrNameLst>
                                      </p:cBhvr>
                                      <p:to>
                                        <p:strVal val="visible"/>
                                      </p:to>
                                    </p:set>
                                    <p:animEffect transition="in" filter="wipe(left)">
                                      <p:cBhvr>
                                        <p:cTn id="13" dur="1000"/>
                                        <p:tgtEl>
                                          <p:spTgt spid="449543"/>
                                        </p:tgtEl>
                                      </p:cBhvr>
                                    </p:animEffect>
                                  </p:childTnLst>
                                </p:cTn>
                              </p:par>
                              <p:par>
                                <p:cTn id="14" presetID="1" presetClass="exit" presetSubtype="0" fill="hold" grpId="1" nodeType="withEffect">
                                  <p:stCondLst>
                                    <p:cond delay="26100"/>
                                  </p:stCondLst>
                                  <p:childTnLst>
                                    <p:set>
                                      <p:cBhvr>
                                        <p:cTn id="15" dur="1" fill="hold">
                                          <p:stCondLst>
                                            <p:cond delay="0"/>
                                          </p:stCondLst>
                                        </p:cTn>
                                        <p:tgtEl>
                                          <p:spTgt spid="449540"/>
                                        </p:tgtEl>
                                        <p:attrNameLst>
                                          <p:attrName>style.visibility</p:attrName>
                                        </p:attrNameLst>
                                      </p:cBhvr>
                                      <p:to>
                                        <p:strVal val="hidden"/>
                                      </p:to>
                                    </p:set>
                                  </p:childTnLst>
                                </p:cTn>
                              </p:par>
                              <p:par>
                                <p:cTn id="16" presetID="1" presetClass="exit" presetSubtype="0" fill="hold" grpId="1" nodeType="withEffect">
                                  <p:stCondLst>
                                    <p:cond delay="26200"/>
                                  </p:stCondLst>
                                  <p:childTnLst>
                                    <p:set>
                                      <p:cBhvr>
                                        <p:cTn id="17" dur="1" fill="hold">
                                          <p:stCondLst>
                                            <p:cond delay="0"/>
                                          </p:stCondLst>
                                        </p:cTn>
                                        <p:tgtEl>
                                          <p:spTgt spid="449541"/>
                                        </p:tgtEl>
                                        <p:attrNameLst>
                                          <p:attrName>style.visibility</p:attrName>
                                        </p:attrNameLst>
                                      </p:cBhvr>
                                      <p:to>
                                        <p:strVal val="hidden"/>
                                      </p:to>
                                    </p:set>
                                  </p:childTnLst>
                                </p:cTn>
                              </p:par>
                              <p:par>
                                <p:cTn id="18" presetID="1" presetClass="exit" presetSubtype="0" fill="hold" grpId="1" nodeType="withEffect">
                                  <p:stCondLst>
                                    <p:cond delay="26300"/>
                                  </p:stCondLst>
                                  <p:childTnLst>
                                    <p:set>
                                      <p:cBhvr>
                                        <p:cTn id="19" dur="1" fill="hold">
                                          <p:stCondLst>
                                            <p:cond delay="0"/>
                                          </p:stCondLst>
                                        </p:cTn>
                                        <p:tgtEl>
                                          <p:spTgt spid="4495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0" grpId="0" animBg="1"/>
      <p:bldP spid="449540" grpId="1" animBg="1"/>
      <p:bldP spid="449541" grpId="0" animBg="1"/>
      <p:bldP spid="449541" grpId="1" animBg="1"/>
      <p:bldP spid="449543" grpId="0" animBg="1"/>
      <p:bldP spid="44954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220663" y="1444625"/>
            <a:ext cx="8483600" cy="5257800"/>
          </a:xfrm>
        </p:spPr>
        <p:txBody>
          <a:bodyPr/>
          <a:lstStyle/>
          <a:p>
            <a:pPr algn="just" eaLnBrk="1" hangingPunct="1"/>
            <a:r>
              <a:rPr lang="es-ES" smtClean="0"/>
              <a:t> </a:t>
            </a:r>
            <a:r>
              <a:rPr lang="es-ES" sz="2400" b="1" smtClean="0"/>
              <a:t>El desarrollo y la maduración pulmonar son de vital importancia para lograr la supervivencia del recién nacido.</a:t>
            </a:r>
          </a:p>
          <a:p>
            <a:pPr algn="just" eaLnBrk="1" hangingPunct="1"/>
            <a:endParaRPr lang="es-ES" sz="2400" b="1" smtClean="0"/>
          </a:p>
          <a:p>
            <a:pPr algn="just" eaLnBrk="1" hangingPunct="1"/>
            <a:r>
              <a:rPr lang="es-ES" sz="2400" b="1" smtClean="0"/>
              <a:t> Un adecuado seguimiento de la gestante y el control de los  factores de riesgo, favorecen un parto a término y permiten disminuir la incidencia del Síndrome de Dificultad Respiratoria Neonatal. </a:t>
            </a:r>
          </a:p>
        </p:txBody>
      </p:sp>
      <p:sp>
        <p:nvSpPr>
          <p:cNvPr id="40963" name="Rectangle 3"/>
          <p:cNvSpPr>
            <a:spLocks noGrp="1" noChangeArrowheads="1"/>
          </p:cNvSpPr>
          <p:nvPr>
            <p:ph type="title"/>
          </p:nvPr>
        </p:nvSpPr>
        <p:spPr>
          <a:xfrm>
            <a:off x="755650" y="223838"/>
            <a:ext cx="7772400" cy="1143000"/>
          </a:xfrm>
          <a:noFill/>
        </p:spPr>
        <p:txBody>
          <a:bodyPr/>
          <a:lstStyle/>
          <a:p>
            <a:pPr eaLnBrk="1" hangingPunct="1"/>
            <a:r>
              <a:rPr lang="es-ES" sz="3200" b="1" smtClean="0">
                <a:solidFill>
                  <a:schemeClr val="tx1"/>
                </a:solidFill>
                <a:cs typeface="Arial" charset="0"/>
              </a:rPr>
              <a:t>CONCLUSIONES</a:t>
            </a:r>
          </a:p>
        </p:txBody>
      </p:sp>
    </p:spTree>
    <p:extLst>
      <p:ext uri="{BB962C8B-B14F-4D97-AF65-F5344CB8AC3E}">
        <p14:creationId xmlns:p14="http://schemas.microsoft.com/office/powerpoint/2010/main" val="3708462645"/>
      </p:ext>
    </p:extLst>
  </p:cSld>
  <p:clrMapOvr>
    <a:masterClrMapping/>
  </p:clrMapOvr>
  <mc:AlternateContent xmlns:mc="http://schemas.openxmlformats.org/markup-compatibility/2006" xmlns:p14="http://schemas.microsoft.com/office/powerpoint/2010/main">
    <mc:Choice Requires="p14">
      <p:transition spd="slow" p14:dur="2000" advClick="0" advTm="44000"/>
    </mc:Choice>
    <mc:Fallback xmlns="">
      <p:transition spd="slow" advClick="0" advTm="4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fade">
                                      <p:cBhvr>
                                        <p:cTn id="7" dur="770" decel="100000"/>
                                        <p:tgtEl>
                                          <p:spTgt spid="40963"/>
                                        </p:tgtEl>
                                      </p:cBhvr>
                                    </p:animEffect>
                                    <p:animScale>
                                      <p:cBhvr>
                                        <p:cTn id="8" dur="770" decel="100000"/>
                                        <p:tgtEl>
                                          <p:spTgt spid="40963"/>
                                        </p:tgtEl>
                                      </p:cBhvr>
                                      <p:from x="10000" y="10000"/>
                                      <p:to x="200000" y="450000"/>
                                    </p:animScale>
                                    <p:animScale>
                                      <p:cBhvr>
                                        <p:cTn id="9" dur="1230" accel="100000" fill="hold">
                                          <p:stCondLst>
                                            <p:cond delay="770"/>
                                          </p:stCondLst>
                                        </p:cTn>
                                        <p:tgtEl>
                                          <p:spTgt spid="40963"/>
                                        </p:tgtEl>
                                      </p:cBhvr>
                                      <p:from x="200000" y="450000"/>
                                      <p:to x="100000" y="100000"/>
                                    </p:animScale>
                                    <p:set>
                                      <p:cBhvr>
                                        <p:cTn id="10" dur="770" fill="hold"/>
                                        <p:tgtEl>
                                          <p:spTgt spid="40963"/>
                                        </p:tgtEl>
                                        <p:attrNameLst>
                                          <p:attrName>ppt_x</p:attrName>
                                        </p:attrNameLst>
                                      </p:cBhvr>
                                      <p:to>
                                        <p:strVal val="(0.5)"/>
                                      </p:to>
                                    </p:set>
                                    <p:anim from="(0.5)" to="(#ppt_x)" calcmode="lin" valueType="num">
                                      <p:cBhvr>
                                        <p:cTn id="11" dur="1230" accel="100000" fill="hold">
                                          <p:stCondLst>
                                            <p:cond delay="770"/>
                                          </p:stCondLst>
                                        </p:cTn>
                                        <p:tgtEl>
                                          <p:spTgt spid="40963"/>
                                        </p:tgtEl>
                                        <p:attrNameLst>
                                          <p:attrName>ppt_x</p:attrName>
                                        </p:attrNameLst>
                                      </p:cBhvr>
                                    </p:anim>
                                    <p:set>
                                      <p:cBhvr>
                                        <p:cTn id="12" dur="770" fill="hold"/>
                                        <p:tgtEl>
                                          <p:spTgt spid="40963"/>
                                        </p:tgtEl>
                                        <p:attrNameLst>
                                          <p:attrName>ppt_y</p:attrName>
                                        </p:attrNameLst>
                                      </p:cBhvr>
                                      <p:to>
                                        <p:strVal val="(#ppt_y+0.4)"/>
                                      </p:to>
                                    </p:set>
                                    <p:anim from="(#ppt_y+0.4)" to="(#ppt_y)" calcmode="lin" valueType="num">
                                      <p:cBhvr>
                                        <p:cTn id="13" dur="1230" accel="100000" fill="hold">
                                          <p:stCondLst>
                                            <p:cond delay="770"/>
                                          </p:stCondLst>
                                        </p:cTn>
                                        <p:tgtEl>
                                          <p:spTgt spid="40963"/>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nodeType="clickEffect">
                                  <p:stCondLst>
                                    <p:cond delay="0"/>
                                  </p:stCondLst>
                                  <p:childTnLst>
                                    <p:set>
                                      <p:cBhvr>
                                        <p:cTn id="17" dur="1" fill="hold">
                                          <p:stCondLst>
                                            <p:cond delay="0"/>
                                          </p:stCondLst>
                                        </p:cTn>
                                        <p:tgtEl>
                                          <p:spTgt spid="40962">
                                            <p:txEl>
                                              <p:pRg st="0" end="0"/>
                                            </p:txEl>
                                          </p:spTgt>
                                        </p:tgtEl>
                                        <p:attrNameLst>
                                          <p:attrName>style.visibility</p:attrName>
                                        </p:attrNameLst>
                                      </p:cBhvr>
                                      <p:to>
                                        <p:strVal val="visible"/>
                                      </p:to>
                                    </p:set>
                                    <p:anim calcmode="lin" valueType="num">
                                      <p:cBhvr additive="base">
                                        <p:cTn id="18" dur="5000" fill="hold"/>
                                        <p:tgtEl>
                                          <p:spTgt spid="40962">
                                            <p:txEl>
                                              <p:pRg st="0" end="0"/>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409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4" fill="hold" nodeType="clickEffect">
                                  <p:stCondLst>
                                    <p:cond delay="0"/>
                                  </p:stCondLst>
                                  <p:childTnLst>
                                    <p:set>
                                      <p:cBhvr>
                                        <p:cTn id="23" dur="1" fill="hold">
                                          <p:stCondLst>
                                            <p:cond delay="0"/>
                                          </p:stCondLst>
                                        </p:cTn>
                                        <p:tgtEl>
                                          <p:spTgt spid="40962">
                                            <p:txEl>
                                              <p:pRg st="2" end="2"/>
                                            </p:txEl>
                                          </p:spTgt>
                                        </p:tgtEl>
                                        <p:attrNameLst>
                                          <p:attrName>style.visibility</p:attrName>
                                        </p:attrNameLst>
                                      </p:cBhvr>
                                      <p:to>
                                        <p:strVal val="visible"/>
                                      </p:to>
                                    </p:set>
                                    <p:anim calcmode="lin" valueType="num">
                                      <p:cBhvr additive="base">
                                        <p:cTn id="24" dur="5000" fill="hold"/>
                                        <p:tgtEl>
                                          <p:spTgt spid="40962">
                                            <p:txEl>
                                              <p:pRg st="2" end="2"/>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4096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1524000" y="2286000"/>
            <a:ext cx="5926138" cy="3540125"/>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7239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3200" b="1"/>
              <a:t>1. Embrionaria.</a:t>
            </a:r>
          </a:p>
          <a:p>
            <a:pPr eaLnBrk="1" hangingPunct="1">
              <a:spcBef>
                <a:spcPct val="50000"/>
              </a:spcBef>
            </a:pPr>
            <a:r>
              <a:rPr lang="es-ES_tradnl" sz="3200" b="1"/>
              <a:t>2. Pseudoglandular.</a:t>
            </a:r>
          </a:p>
          <a:p>
            <a:pPr eaLnBrk="1" hangingPunct="1">
              <a:spcBef>
                <a:spcPct val="50000"/>
              </a:spcBef>
            </a:pPr>
            <a:r>
              <a:rPr lang="es-ES_tradnl" sz="3200" b="1"/>
              <a:t>3. Canalicular.</a:t>
            </a:r>
          </a:p>
          <a:p>
            <a:pPr eaLnBrk="1" hangingPunct="1">
              <a:spcBef>
                <a:spcPct val="50000"/>
              </a:spcBef>
            </a:pPr>
            <a:r>
              <a:rPr lang="es-ES_tradnl" sz="3200" b="1"/>
              <a:t>4. Sacular  terminal.  </a:t>
            </a:r>
          </a:p>
          <a:p>
            <a:pPr eaLnBrk="1" hangingPunct="1">
              <a:spcBef>
                <a:spcPct val="50000"/>
              </a:spcBef>
            </a:pPr>
            <a:r>
              <a:rPr lang="es-ES_tradnl" sz="3200" b="1"/>
              <a:t>5. Alveolar o post natal.</a:t>
            </a:r>
          </a:p>
        </p:txBody>
      </p:sp>
      <p:sp>
        <p:nvSpPr>
          <p:cNvPr id="18435" name="1 Rectángulo"/>
          <p:cNvSpPr>
            <a:spLocks noChangeArrowheads="1"/>
          </p:cNvSpPr>
          <p:nvPr/>
        </p:nvSpPr>
        <p:spPr bwMode="auto">
          <a:xfrm>
            <a:off x="685800" y="604838"/>
            <a:ext cx="80010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b="1"/>
              <a:t/>
            </a:r>
            <a:br>
              <a:rPr lang="es-ES" b="1"/>
            </a:br>
            <a:r>
              <a:rPr lang="es-ES_tradnl" sz="3200" b="1"/>
              <a:t>ETAPAS DE </a:t>
            </a:r>
            <a:r>
              <a:rPr lang="es-ES" sz="3200" b="1"/>
              <a:t>DESARROLLO PULMONAR</a:t>
            </a:r>
            <a:endParaRPr lang="es-ES" sz="3200"/>
          </a:p>
        </p:txBody>
      </p:sp>
    </p:spTree>
    <p:extLst>
      <p:ext uri="{BB962C8B-B14F-4D97-AF65-F5344CB8AC3E}">
        <p14:creationId xmlns:p14="http://schemas.microsoft.com/office/powerpoint/2010/main" val="2047424137"/>
      </p:ext>
    </p:extLst>
  </p:cSld>
  <p:clrMapOvr>
    <a:masterClrMapping/>
  </p:clrMapOvr>
  <mc:AlternateContent xmlns:mc="http://schemas.openxmlformats.org/markup-compatibility/2006" xmlns:p14="http://schemas.microsoft.com/office/powerpoint/2010/main">
    <mc:Choice Requires="p14">
      <p:transition spd="slow" p14:dur="2000" advClick="0" advTm="44000"/>
    </mc:Choice>
    <mc:Fallback xmlns="">
      <p:transition spd="slow" advClick="0" advTm="44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sz="quarter"/>
          </p:nvPr>
        </p:nvSpPr>
        <p:spPr>
          <a:xfrm>
            <a:off x="538163" y="376238"/>
            <a:ext cx="7772400" cy="685800"/>
          </a:xfrm>
        </p:spPr>
        <p:txBody>
          <a:bodyPr>
            <a:normAutofit fontScale="90000"/>
          </a:bodyPr>
          <a:lstStyle/>
          <a:p>
            <a:pPr eaLnBrk="1" hangingPunct="1"/>
            <a:r>
              <a:rPr lang="es-ES" sz="2800" b="1" smtClean="0">
                <a:solidFill>
                  <a:schemeClr val="tx1"/>
                </a:solidFill>
              </a:rPr>
              <a:t/>
            </a:r>
            <a:br>
              <a:rPr lang="es-ES" sz="2800" b="1" smtClean="0">
                <a:solidFill>
                  <a:schemeClr val="tx1"/>
                </a:solidFill>
              </a:rPr>
            </a:br>
            <a:r>
              <a:rPr lang="es-ES" sz="2800" b="1" smtClean="0">
                <a:solidFill>
                  <a:schemeClr val="tx1"/>
                </a:solidFill>
              </a:rPr>
              <a:t/>
            </a:r>
            <a:br>
              <a:rPr lang="es-ES" sz="2800" b="1" smtClean="0">
                <a:solidFill>
                  <a:schemeClr val="tx1"/>
                </a:solidFill>
              </a:rPr>
            </a:br>
            <a:r>
              <a:rPr lang="es-ES" sz="3200" b="1" smtClean="0">
                <a:solidFill>
                  <a:schemeClr val="tx1"/>
                </a:solidFill>
              </a:rPr>
              <a:t>ETAPA EMBRIONARIA</a:t>
            </a:r>
            <a:br>
              <a:rPr lang="es-ES" sz="3200" b="1" smtClean="0">
                <a:solidFill>
                  <a:schemeClr val="tx1"/>
                </a:solidFill>
              </a:rPr>
            </a:br>
            <a:r>
              <a:rPr lang="es-ES" sz="3200" b="1" smtClean="0">
                <a:solidFill>
                  <a:schemeClr val="tx1"/>
                </a:solidFill>
              </a:rPr>
              <a:t> (4ta – 7ma SEMANAS) </a:t>
            </a:r>
            <a:br>
              <a:rPr lang="es-ES" sz="3200" b="1" smtClean="0">
                <a:solidFill>
                  <a:schemeClr val="tx1"/>
                </a:solidFill>
              </a:rPr>
            </a:br>
            <a:endParaRPr lang="es-ES" sz="3200" b="1" smtClean="0">
              <a:solidFill>
                <a:schemeClr val="tx1"/>
              </a:solidFill>
            </a:endParaRPr>
          </a:p>
        </p:txBody>
      </p:sp>
      <p:sp>
        <p:nvSpPr>
          <p:cNvPr id="19459" name="Text Box 6"/>
          <p:cNvSpPr txBox="1">
            <a:spLocks noChangeArrowheads="1"/>
          </p:cNvSpPr>
          <p:nvPr/>
        </p:nvSpPr>
        <p:spPr bwMode="auto">
          <a:xfrm>
            <a:off x="0" y="5334000"/>
            <a:ext cx="830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s-ES_tradnl" sz="2800" b="1">
              <a:solidFill>
                <a:srgbClr val="FFFF00"/>
              </a:solidFill>
              <a:cs typeface="Arial" charset="0"/>
            </a:endParaRPr>
          </a:p>
        </p:txBody>
      </p:sp>
      <p:sp>
        <p:nvSpPr>
          <p:cNvPr id="19460" name="9 CuadroTexto"/>
          <p:cNvSpPr txBox="1">
            <a:spLocks noChangeArrowheads="1"/>
          </p:cNvSpPr>
          <p:nvPr/>
        </p:nvSpPr>
        <p:spPr bwMode="auto">
          <a:xfrm>
            <a:off x="220663" y="3721100"/>
            <a:ext cx="57245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endParaRPr lang="es-ES" sz="2400" b="1" dirty="0"/>
          </a:p>
          <a:p>
            <a:pPr>
              <a:buFont typeface="Arial" charset="0"/>
              <a:buChar char="•"/>
            </a:pPr>
            <a:r>
              <a:rPr lang="es-ES" sz="2000" dirty="0">
                <a:latin typeface="+mj-lt"/>
              </a:rPr>
              <a:t>Formación del divertículo respiratorio  </a:t>
            </a:r>
          </a:p>
          <a:p>
            <a:pPr>
              <a:buFont typeface="Arial" charset="0"/>
              <a:buChar char="•"/>
            </a:pPr>
            <a:endParaRPr lang="es-ES" sz="2000" dirty="0" smtClean="0">
              <a:latin typeface="+mj-lt"/>
            </a:endParaRPr>
          </a:p>
          <a:p>
            <a:pPr>
              <a:buFont typeface="Arial" charset="0"/>
              <a:buChar char="•"/>
            </a:pPr>
            <a:r>
              <a:rPr lang="es-ES" sz="2000" dirty="0" smtClean="0">
                <a:latin typeface="+mj-lt"/>
              </a:rPr>
              <a:t>Formación </a:t>
            </a:r>
            <a:r>
              <a:rPr lang="es-ES" sz="2000" dirty="0">
                <a:latin typeface="+mj-lt"/>
              </a:rPr>
              <a:t>de 2 yemas o brotes bronquiales, bronquios primarios o principales, bronquios secundarios o lobulares y los bronquios terciarios o segmentarios</a:t>
            </a:r>
          </a:p>
        </p:txBody>
      </p:sp>
      <p:grpSp>
        <p:nvGrpSpPr>
          <p:cNvPr id="19461" name="1 Grupo"/>
          <p:cNvGrpSpPr>
            <a:grpSpLocks/>
          </p:cNvGrpSpPr>
          <p:nvPr/>
        </p:nvGrpSpPr>
        <p:grpSpPr bwMode="auto">
          <a:xfrm>
            <a:off x="527050" y="1455738"/>
            <a:ext cx="7937500" cy="5137150"/>
            <a:chOff x="228600" y="1295400"/>
            <a:chExt cx="8061325" cy="5272088"/>
          </a:xfrm>
        </p:grpSpPr>
        <p:graphicFrame>
          <p:nvGraphicFramePr>
            <p:cNvPr id="19462" name="Object 3"/>
            <p:cNvGraphicFramePr>
              <a:graphicFrameLocks noChangeAspect="1"/>
            </p:cNvGraphicFramePr>
            <p:nvPr/>
          </p:nvGraphicFramePr>
          <p:xfrm>
            <a:off x="228600" y="1600200"/>
            <a:ext cx="1371600" cy="1979613"/>
          </p:xfrm>
          <a:graphic>
            <a:graphicData uri="http://schemas.openxmlformats.org/presentationml/2006/ole">
              <mc:AlternateContent xmlns:mc="http://schemas.openxmlformats.org/markup-compatibility/2006">
                <mc:Choice xmlns:v="urn:schemas-microsoft-com:vml" Requires="v">
                  <p:oleObj spid="_x0000_s1082" name="Foto de Photo Editor" r:id="rId4" imgW="1800476" imgH="2943636" progId="MSPhotoEd.3">
                    <p:embed/>
                  </p:oleObj>
                </mc:Choice>
                <mc:Fallback>
                  <p:oleObj name="Foto de Photo Editor" r:id="rId4" imgW="1800476" imgH="294363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00200"/>
                          <a:ext cx="13716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3" name="Object 4"/>
            <p:cNvGraphicFramePr>
              <a:graphicFrameLocks noChangeAspect="1"/>
            </p:cNvGraphicFramePr>
            <p:nvPr/>
          </p:nvGraphicFramePr>
          <p:xfrm>
            <a:off x="1747838" y="1349375"/>
            <a:ext cx="1371600" cy="1984375"/>
          </p:xfrm>
          <a:graphic>
            <a:graphicData uri="http://schemas.openxmlformats.org/presentationml/2006/ole">
              <mc:AlternateContent xmlns:mc="http://schemas.openxmlformats.org/markup-compatibility/2006">
                <mc:Choice xmlns:v="urn:schemas-microsoft-com:vml" Requires="v">
                  <p:oleObj spid="_x0000_s1083" name="Foto de Photo Editor" r:id="rId6" imgW="3076190" imgH="3247619" progId="MSPhotoEd.3">
                    <p:embed/>
                  </p:oleObj>
                </mc:Choice>
                <mc:Fallback>
                  <p:oleObj name="Foto de Photo Editor" r:id="rId6" imgW="3076190" imgH="3247619"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7838" y="1349375"/>
                          <a:ext cx="13716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4" name="Object 5"/>
            <p:cNvGraphicFramePr>
              <a:graphicFrameLocks noChangeAspect="1"/>
            </p:cNvGraphicFramePr>
            <p:nvPr/>
          </p:nvGraphicFramePr>
          <p:xfrm>
            <a:off x="3581400" y="1447800"/>
            <a:ext cx="1068388" cy="1981200"/>
          </p:xfrm>
          <a:graphic>
            <a:graphicData uri="http://schemas.openxmlformats.org/presentationml/2006/ole">
              <mc:AlternateContent xmlns:mc="http://schemas.openxmlformats.org/markup-compatibility/2006">
                <mc:Choice xmlns:v="urn:schemas-microsoft-com:vml" Requires="v">
                  <p:oleObj spid="_x0000_s1084" name="Imagen de mapa de bits" r:id="rId8" imgW="1438095" imgH="2666667" progId="Paint.Picture">
                    <p:embed/>
                  </p:oleObj>
                </mc:Choice>
                <mc:Fallback>
                  <p:oleObj name="Imagen de mapa de bits" r:id="rId8" imgW="1438095" imgH="2666667" progId="Paint.Picture">
                    <p:embed/>
                    <p:pic>
                      <p:nvPicPr>
                        <p:cNvPr id="0" name=""/>
                        <p:cNvPicPr>
                          <a:picLocks noChangeAspect="1" noChangeArrowheads="1"/>
                        </p:cNvPicPr>
                        <p:nvPr/>
                      </p:nvPicPr>
                      <p:blipFill>
                        <a:blip r:embed="rId9">
                          <a:clrChange>
                            <a:clrFrom>
                              <a:srgbClr val="0000FF"/>
                            </a:clrFrom>
                            <a:clrTo>
                              <a:srgbClr val="0000FF">
                                <a:alpha val="0"/>
                              </a:srgbClr>
                            </a:clrTo>
                          </a:clrChange>
                          <a:extLst>
                            <a:ext uri="{28A0092B-C50C-407E-A947-70E740481C1C}">
                              <a14:useLocalDpi xmlns:a14="http://schemas.microsoft.com/office/drawing/2010/main" val="0"/>
                            </a:ext>
                          </a:extLst>
                        </a:blip>
                        <a:srcRect/>
                        <a:stretch>
                          <a:fillRect/>
                        </a:stretch>
                      </p:blipFill>
                      <p:spPr bwMode="auto">
                        <a:xfrm>
                          <a:off x="3581400" y="1447800"/>
                          <a:ext cx="10683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5" name="Object 9"/>
            <p:cNvGraphicFramePr>
              <a:graphicFrameLocks noChangeAspect="1"/>
            </p:cNvGraphicFramePr>
            <p:nvPr/>
          </p:nvGraphicFramePr>
          <p:xfrm>
            <a:off x="5181600" y="1524000"/>
            <a:ext cx="838200" cy="1981200"/>
          </p:xfrm>
          <a:graphic>
            <a:graphicData uri="http://schemas.openxmlformats.org/presentationml/2006/ole">
              <mc:AlternateContent xmlns:mc="http://schemas.openxmlformats.org/markup-compatibility/2006">
                <mc:Choice xmlns:v="urn:schemas-microsoft-com:vml" Requires="v">
                  <p:oleObj spid="_x0000_s1085" name="Imagen de mapa de bits" r:id="rId10" imgW="1057423" imgH="2676899" progId="Paint.Picture">
                    <p:embed/>
                  </p:oleObj>
                </mc:Choice>
                <mc:Fallback>
                  <p:oleObj name="Imagen de mapa de bits" r:id="rId10" imgW="1057423" imgH="2676899" progId="Paint.Picture">
                    <p:embed/>
                    <p:pic>
                      <p:nvPicPr>
                        <p:cNvPr id="0" name=""/>
                        <p:cNvPicPr>
                          <a:picLocks noChangeAspect="1" noChangeArrowheads="1"/>
                        </p:cNvPicPr>
                        <p:nvPr/>
                      </p:nvPicPr>
                      <p:blipFill>
                        <a:blip r:embed="rId11">
                          <a:clrChange>
                            <a:clrFrom>
                              <a:srgbClr val="0000FF"/>
                            </a:clrFrom>
                            <a:clrTo>
                              <a:srgbClr val="0000FF">
                                <a:alpha val="0"/>
                              </a:srgbClr>
                            </a:clrTo>
                          </a:clrChange>
                          <a:extLst>
                            <a:ext uri="{28A0092B-C50C-407E-A947-70E740481C1C}">
                              <a14:useLocalDpi xmlns:a14="http://schemas.microsoft.com/office/drawing/2010/main" val="0"/>
                            </a:ext>
                          </a:extLst>
                        </a:blip>
                        <a:srcRect/>
                        <a:stretch>
                          <a:fillRect/>
                        </a:stretch>
                      </p:blipFill>
                      <p:spPr bwMode="auto">
                        <a:xfrm>
                          <a:off x="5181600" y="1524000"/>
                          <a:ext cx="838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466" name="Picture 3"/>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1295400"/>
              <a:ext cx="1660525"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2"/>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3810000"/>
              <a:ext cx="228600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1448715"/>
      </p:ext>
    </p:extLst>
  </p:cSld>
  <p:clrMapOvr>
    <a:masterClrMapping/>
  </p:clrMapOvr>
  <p:transition advClick="0" advTm="44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28600"/>
            <a:ext cx="8534400" cy="609600"/>
          </a:xfrm>
        </p:spPr>
        <p:txBody>
          <a:bodyPr>
            <a:normAutofit fontScale="90000"/>
          </a:bodyPr>
          <a:lstStyle/>
          <a:p>
            <a:pPr eaLnBrk="1" hangingPunct="1"/>
            <a:r>
              <a:rPr lang="es-ES" sz="2800" b="1" smtClean="0">
                <a:solidFill>
                  <a:schemeClr val="tx1"/>
                </a:solidFill>
                <a:cs typeface="Arial" charset="0"/>
              </a:rPr>
              <a:t>ETAPA PSEUDOGLANDULAR</a:t>
            </a:r>
            <a:br>
              <a:rPr lang="es-ES" sz="2800" b="1" smtClean="0">
                <a:solidFill>
                  <a:schemeClr val="tx1"/>
                </a:solidFill>
                <a:cs typeface="Arial" charset="0"/>
              </a:rPr>
            </a:br>
            <a:r>
              <a:rPr lang="es-ES" sz="2800" b="1" smtClean="0">
                <a:solidFill>
                  <a:schemeClr val="tx1"/>
                </a:solidFill>
                <a:cs typeface="Arial" charset="0"/>
              </a:rPr>
              <a:t> (7ma -16 SEMANAS)</a:t>
            </a:r>
          </a:p>
        </p:txBody>
      </p:sp>
      <p:sp>
        <p:nvSpPr>
          <p:cNvPr id="20483" name="Rectangle 4"/>
          <p:cNvSpPr>
            <a:spLocks noChangeArrowheads="1"/>
          </p:cNvSpPr>
          <p:nvPr/>
        </p:nvSpPr>
        <p:spPr bwMode="auto">
          <a:xfrm>
            <a:off x="228600" y="1981200"/>
            <a:ext cx="8534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80000"/>
              </a:lnSpc>
              <a:spcBef>
                <a:spcPct val="20000"/>
              </a:spcBef>
            </a:pPr>
            <a:endParaRPr lang="en-US" b="1" u="sng">
              <a:solidFill>
                <a:srgbClr val="FF0000"/>
              </a:solidFill>
            </a:endParaRPr>
          </a:p>
        </p:txBody>
      </p:sp>
      <p:pic>
        <p:nvPicPr>
          <p:cNvPr id="20484" name="Picture 11"/>
          <p:cNvPicPr>
            <a:picLocks noChangeAspect="1" noChangeArrowheads="1"/>
          </p:cNvPicPr>
          <p:nvPr/>
        </p:nvPicPr>
        <p:blipFill>
          <a:blip r:embed="rId3">
            <a:extLst>
              <a:ext uri="{28A0092B-C50C-407E-A947-70E740481C1C}">
                <a14:useLocalDpi xmlns:a14="http://schemas.microsoft.com/office/drawing/2010/main" val="0"/>
              </a:ext>
            </a:extLst>
          </a:blip>
          <a:srcRect r="2565"/>
          <a:stretch>
            <a:fillRect/>
          </a:stretch>
        </p:blipFill>
        <p:spPr bwMode="auto">
          <a:xfrm>
            <a:off x="457200" y="914400"/>
            <a:ext cx="8229600" cy="3028950"/>
          </a:xfrm>
          <a:prstGeom prst="rect">
            <a:avLst/>
          </a:prstGeom>
          <a:solidFill>
            <a:srgbClr val="FF0000">
              <a:alpha val="98822"/>
            </a:srgbClr>
          </a:solidFill>
          <a:ln>
            <a:noFill/>
          </a:ln>
          <a:extLst>
            <a:ext uri="{91240B29-F687-4F45-9708-019B960494DF}">
              <a14:hiddenLine xmlns:a14="http://schemas.microsoft.com/office/drawing/2010/main" w="12700">
                <a:solidFill>
                  <a:srgbClr val="000000"/>
                </a:solidFill>
                <a:miter lim="800000"/>
                <a:headEnd/>
                <a:tailEnd/>
              </a14:hiddenLine>
            </a:ext>
          </a:extLst>
        </p:spPr>
      </p:pic>
      <p:sp>
        <p:nvSpPr>
          <p:cNvPr id="20485" name="1 Rectángulo"/>
          <p:cNvSpPr>
            <a:spLocks noChangeArrowheads="1"/>
          </p:cNvSpPr>
          <p:nvPr/>
        </p:nvSpPr>
        <p:spPr bwMode="auto">
          <a:xfrm>
            <a:off x="0" y="4191000"/>
            <a:ext cx="5562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Font typeface="Arial" charset="0"/>
              <a:buChar char="•"/>
            </a:pPr>
            <a:r>
              <a:rPr lang="es-ES" sz="2000" dirty="0"/>
              <a:t>Divisiones de carácter dicotómico hasta 16 generaciones. </a:t>
            </a:r>
          </a:p>
          <a:p>
            <a:pPr marL="342900" indent="-342900" algn="just">
              <a:buFont typeface="Arial" charset="0"/>
              <a:buChar char="•"/>
            </a:pPr>
            <a:r>
              <a:rPr lang="es-ES" sz="2000" dirty="0"/>
              <a:t>Formación de los bronquiolos terminales.</a:t>
            </a:r>
          </a:p>
          <a:p>
            <a:pPr marL="342900" indent="-342900" algn="just">
              <a:buFont typeface="Arial" charset="0"/>
              <a:buChar char="•"/>
            </a:pPr>
            <a:r>
              <a:rPr lang="es-ES" sz="2000" dirty="0"/>
              <a:t>Epitelio cilíndrico alto.</a:t>
            </a:r>
          </a:p>
          <a:p>
            <a:pPr marL="342900" indent="-342900" algn="just">
              <a:buFont typeface="Arial" charset="0"/>
              <a:buChar char="•"/>
            </a:pPr>
            <a:r>
              <a:rPr lang="es-ES" sz="2000" dirty="0"/>
              <a:t>Formación del sistema arterial pulmonar. Poca vascularización con vasos paralelos a los conductos.</a:t>
            </a:r>
          </a:p>
        </p:txBody>
      </p:sp>
      <p:pic>
        <p:nvPicPr>
          <p:cNvPr id="20486" name="Picture 7" descr="C:\Users\Dr\Pictures\Embrio\Speudoglandular respiratori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810000"/>
            <a:ext cx="35814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325540"/>
      </p:ext>
    </p:extLst>
  </p:cSld>
  <p:clrMapOvr>
    <a:masterClrMapping/>
  </p:clrMapOvr>
  <p:transition advClick="0" advTm="44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0850" y="0"/>
            <a:ext cx="7772400" cy="1143000"/>
          </a:xfrm>
        </p:spPr>
        <p:txBody>
          <a:bodyPr/>
          <a:lstStyle/>
          <a:p>
            <a:pPr eaLnBrk="1" hangingPunct="1"/>
            <a:r>
              <a:rPr lang="es-ES" sz="3000" b="1" smtClean="0">
                <a:solidFill>
                  <a:schemeClr val="tx1"/>
                </a:solidFill>
                <a:cs typeface="Arial" charset="0"/>
              </a:rPr>
              <a:t>ETAPA CANALICULAR (16-26 SEMANAS)</a:t>
            </a:r>
          </a:p>
        </p:txBody>
      </p:sp>
      <p:sp>
        <p:nvSpPr>
          <p:cNvPr id="4105" name="8 Rectángulo"/>
          <p:cNvSpPr>
            <a:spLocks noChangeArrowheads="1"/>
          </p:cNvSpPr>
          <p:nvPr/>
        </p:nvSpPr>
        <p:spPr bwMode="auto">
          <a:xfrm>
            <a:off x="49213" y="4160838"/>
            <a:ext cx="8915400" cy="3139321"/>
          </a:xfrm>
          <a:prstGeom prst="rect">
            <a:avLst/>
          </a:prstGeom>
          <a:noFill/>
          <a:ln>
            <a:noFill/>
          </a:ln>
          <a:extLst/>
        </p:spPr>
        <p:txBody>
          <a:bodyPr>
            <a:spAutoFit/>
          </a:bodyPr>
          <a:lstStyle/>
          <a:p>
            <a:pPr marL="285750" indent="-285750" algn="just">
              <a:buFont typeface="Arial" pitchFamily="34" charset="0"/>
              <a:buChar char="•"/>
              <a:defRPr/>
            </a:pPr>
            <a:r>
              <a:rPr lang="es-ES" sz="2000" dirty="0"/>
              <a:t>Formación de bronquiolos respiratorios, conductos alveolares y primeros sacos terminales o alvéolos primitivos. </a:t>
            </a:r>
          </a:p>
          <a:p>
            <a:pPr marL="285750" indent="-285750" algn="just">
              <a:buFont typeface="Arial" pitchFamily="34" charset="0"/>
              <a:buChar char="•"/>
              <a:defRPr/>
            </a:pPr>
            <a:r>
              <a:rPr lang="es-ES" sz="2000" dirty="0"/>
              <a:t>Crecimiento de vasos sanguíneos al interior de los pulmones, se establece estrecha relación de los capilares con paredes de los bronquiolos respiratorios. Posible el intercambio de gases (formación de la membrana alveolo capilar)</a:t>
            </a:r>
          </a:p>
          <a:p>
            <a:pPr marL="285750" indent="-285750" algn="just">
              <a:buFont typeface="Arial" pitchFamily="34" charset="0"/>
              <a:buChar char="•"/>
              <a:defRPr/>
            </a:pPr>
            <a:r>
              <a:rPr lang="es-ES" sz="2000" dirty="0"/>
              <a:t>El epitelio cúbico. .</a:t>
            </a:r>
          </a:p>
          <a:p>
            <a:pPr marL="285750" indent="-285750" algn="just">
              <a:buFont typeface="Arial" pitchFamily="34" charset="0"/>
              <a:buChar char="•"/>
              <a:defRPr/>
            </a:pPr>
            <a:r>
              <a:rPr lang="es-ES" sz="2000" dirty="0"/>
              <a:t>Al final de la etapa (24 </a:t>
            </a:r>
            <a:r>
              <a:rPr lang="es-ES" sz="2000" dirty="0" err="1"/>
              <a:t>sem</a:t>
            </a:r>
            <a:r>
              <a:rPr lang="es-ES" sz="2000" dirty="0"/>
              <a:t>) se diferencian los Neumocitos  tipo  I y II. </a:t>
            </a:r>
          </a:p>
          <a:p>
            <a:pPr marL="285750" indent="-285750" algn="just">
              <a:buFont typeface="Arial" pitchFamily="34" charset="0"/>
              <a:buChar char="•"/>
              <a:defRPr/>
            </a:pPr>
            <a:r>
              <a:rPr lang="es-ES" sz="2000" dirty="0"/>
              <a:t>Comienza la producción de surfactante pulmonar.</a:t>
            </a:r>
            <a:endParaRPr lang="en-US" sz="2000" dirty="0"/>
          </a:p>
          <a:p>
            <a:pPr algn="just">
              <a:defRPr/>
            </a:pPr>
            <a:endParaRPr lang="es-ES" sz="2000" dirty="0"/>
          </a:p>
          <a:p>
            <a:pPr>
              <a:defRPr/>
            </a:pPr>
            <a:r>
              <a:rPr lang="es-ES" dirty="0"/>
              <a:t>.</a:t>
            </a:r>
            <a:endParaRPr lang="en-US" dirty="0"/>
          </a:p>
        </p:txBody>
      </p:sp>
      <p:pic>
        <p:nvPicPr>
          <p:cNvPr id="21508" name="Picture 18" descr="C:\Users\Dr\Pictures\Canalicular respiratori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213" y="909638"/>
            <a:ext cx="3914775"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348984"/>
      </p:ext>
    </p:extLst>
  </p:cSld>
  <p:clrMapOvr>
    <a:masterClrMapping/>
  </p:clrMapOvr>
  <p:transition advClick="0" advTm="44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0"/>
            <a:ext cx="7772400" cy="1143000"/>
          </a:xfrm>
        </p:spPr>
        <p:txBody>
          <a:bodyPr/>
          <a:lstStyle/>
          <a:p>
            <a:pPr eaLnBrk="1" hangingPunct="1"/>
            <a:r>
              <a:rPr lang="es-ES" sz="3200" b="1" smtClean="0">
                <a:solidFill>
                  <a:schemeClr val="tx1"/>
                </a:solidFill>
                <a:cs typeface="Arial" charset="0"/>
              </a:rPr>
              <a:t>ETAPA SACULOTERMINAL </a:t>
            </a:r>
            <a:br>
              <a:rPr lang="es-ES" sz="3200" b="1" smtClean="0">
                <a:solidFill>
                  <a:schemeClr val="tx1"/>
                </a:solidFill>
                <a:cs typeface="Arial" charset="0"/>
              </a:rPr>
            </a:br>
            <a:r>
              <a:rPr lang="es-ES" sz="3200" b="1" smtClean="0">
                <a:solidFill>
                  <a:schemeClr val="tx1"/>
                </a:solidFill>
                <a:cs typeface="Arial" charset="0"/>
              </a:rPr>
              <a:t>(2</a:t>
            </a:r>
            <a:r>
              <a:rPr lang="pt-BR" sz="3200" b="1" smtClean="0">
                <a:solidFill>
                  <a:schemeClr val="tx1"/>
                </a:solidFill>
                <a:cs typeface="Arial" charset="0"/>
              </a:rPr>
              <a:t>6 SEMANAS AL NACIMIENTO.)</a:t>
            </a:r>
            <a:r>
              <a:rPr lang="pt-BR" sz="3200" smtClean="0">
                <a:solidFill>
                  <a:schemeClr val="tx1"/>
                </a:solidFill>
                <a:cs typeface="Arial" charset="0"/>
              </a:rPr>
              <a:t> </a:t>
            </a:r>
            <a:endParaRPr lang="es-ES" sz="3200" b="1" smtClean="0">
              <a:solidFill>
                <a:schemeClr val="tx1"/>
              </a:solidFill>
              <a:cs typeface="Arial" charset="0"/>
            </a:endParaRPr>
          </a:p>
        </p:txBody>
      </p:sp>
      <p:graphicFrame>
        <p:nvGraphicFramePr>
          <p:cNvPr id="22531" name="Object 4"/>
          <p:cNvGraphicFramePr>
            <a:graphicFrameLocks noGrp="1" noChangeAspect="1"/>
          </p:cNvGraphicFramePr>
          <p:nvPr>
            <p:ph sz="quarter" idx="3"/>
          </p:nvPr>
        </p:nvGraphicFramePr>
        <p:xfrm>
          <a:off x="4572000" y="1216025"/>
          <a:ext cx="4289425" cy="2976563"/>
        </p:xfrm>
        <a:graphic>
          <a:graphicData uri="http://schemas.openxmlformats.org/presentationml/2006/ole">
            <mc:AlternateContent xmlns:mc="http://schemas.openxmlformats.org/markup-compatibility/2006">
              <mc:Choice xmlns:v="urn:schemas-microsoft-com:vml" Requires="v">
                <p:oleObj spid="_x0000_s2064" name="Imagen de mapa de bits" r:id="rId4" imgW="2800741" imgH="2685714" progId="Paint.Picture">
                  <p:embed/>
                </p:oleObj>
              </mc:Choice>
              <mc:Fallback>
                <p:oleObj name="Imagen de mapa de bits" r:id="rId4" imgW="2800741" imgH="268571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16025"/>
                        <a:ext cx="428942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4" name="2 Rectángulo"/>
          <p:cNvSpPr>
            <a:spLocks noChangeArrowheads="1"/>
          </p:cNvSpPr>
          <p:nvPr/>
        </p:nvSpPr>
        <p:spPr bwMode="auto">
          <a:xfrm>
            <a:off x="0" y="4538663"/>
            <a:ext cx="9144000" cy="2554287"/>
          </a:xfrm>
          <a:prstGeom prst="rect">
            <a:avLst/>
          </a:prstGeom>
          <a:noFill/>
          <a:ln>
            <a:noFill/>
          </a:ln>
          <a:extLst/>
        </p:spPr>
        <p:txBody>
          <a:bodyPr>
            <a:spAutoFit/>
          </a:bodyPr>
          <a:lstStyle/>
          <a:p>
            <a:pPr marL="342900" indent="-342900" algn="just">
              <a:buFont typeface="Arial" pitchFamily="34" charset="0"/>
              <a:buChar char="•"/>
              <a:defRPr/>
            </a:pPr>
            <a:r>
              <a:rPr lang="es-ES" sz="2000" dirty="0"/>
              <a:t>Continúa  la formación de sacos terminales (</a:t>
            </a:r>
            <a:r>
              <a:rPr lang="es-ES" sz="2000" u="sng" dirty="0"/>
              <a:t>alvéolos primitivos</a:t>
            </a:r>
            <a:r>
              <a:rPr lang="es-ES" sz="2000" dirty="0"/>
              <a:t>).</a:t>
            </a:r>
          </a:p>
          <a:p>
            <a:pPr marL="342900" indent="-342900" algn="just">
              <a:buFont typeface="Arial" pitchFamily="34" charset="0"/>
              <a:buChar char="•"/>
              <a:defRPr/>
            </a:pPr>
            <a:r>
              <a:rPr lang="es-ES" sz="2000" dirty="0"/>
              <a:t>Aumento de la vascularización y de capilares linfáticos.</a:t>
            </a:r>
          </a:p>
          <a:p>
            <a:pPr marL="342900" indent="-342900" algn="just">
              <a:buFont typeface="Arial" pitchFamily="34" charset="0"/>
              <a:buChar char="•"/>
              <a:defRPr/>
            </a:pPr>
            <a:r>
              <a:rPr lang="es-ES" sz="2000" dirty="0"/>
              <a:t>Epitelio plano simple </a:t>
            </a:r>
          </a:p>
          <a:p>
            <a:pPr marL="342900" indent="-342900" algn="just">
              <a:buFont typeface="Arial" pitchFamily="34" charset="0"/>
              <a:buChar char="•"/>
              <a:defRPr/>
            </a:pPr>
            <a:r>
              <a:rPr lang="es-ES" sz="2000" dirty="0"/>
              <a:t>Se establece la membrana alveolo-capilar o sangre-agua, que permite adecuado intercambio de gases. </a:t>
            </a:r>
          </a:p>
          <a:p>
            <a:pPr marL="342900" indent="-342900" algn="just">
              <a:buFont typeface="Arial" pitchFamily="34" charset="0"/>
              <a:buChar char="•"/>
              <a:defRPr/>
            </a:pPr>
            <a:r>
              <a:rPr lang="es-ES" sz="2000" dirty="0"/>
              <a:t>Aumenta la diferenciación de Neumocitos I y II.</a:t>
            </a:r>
          </a:p>
          <a:p>
            <a:pPr marL="342900" indent="-342900" algn="just">
              <a:buFont typeface="Arial" pitchFamily="34" charset="0"/>
              <a:buChar char="•"/>
              <a:defRPr/>
            </a:pPr>
            <a:r>
              <a:rPr lang="es-ES" sz="2000" dirty="0"/>
              <a:t>Aumenta producción de surfactante.</a:t>
            </a:r>
            <a:endParaRPr lang="en-US" sz="2000" dirty="0"/>
          </a:p>
          <a:p>
            <a:pPr algn="just">
              <a:defRPr/>
            </a:pPr>
            <a:endParaRPr lang="es-ES" sz="2000" dirty="0"/>
          </a:p>
        </p:txBody>
      </p:sp>
      <p:pic>
        <p:nvPicPr>
          <p:cNvPr id="22533" name="Picture 16"/>
          <p:cNvPicPr>
            <a:picLocks noChangeAspect="1" noChangeArrowheads="1"/>
          </p:cNvPicPr>
          <p:nvPr/>
        </p:nvPicPr>
        <p:blipFill>
          <a:blip r:embed="rId6">
            <a:extLst>
              <a:ext uri="{28A0092B-C50C-407E-A947-70E740481C1C}">
                <a14:useLocalDpi xmlns:a14="http://schemas.microsoft.com/office/drawing/2010/main" val="0"/>
              </a:ext>
            </a:extLst>
          </a:blip>
          <a:srcRect l="2950" t="54546" r="48387"/>
          <a:stretch>
            <a:fillRect/>
          </a:stretch>
        </p:blipFill>
        <p:spPr bwMode="auto">
          <a:xfrm>
            <a:off x="373063" y="1139825"/>
            <a:ext cx="40465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635429"/>
      </p:ext>
    </p:extLst>
  </p:cSld>
  <p:clrMapOvr>
    <a:masterClrMapping/>
  </p:clrMapOvr>
  <p:transition advClick="0" advTm="44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381000"/>
            <a:ext cx="8839200" cy="457200"/>
          </a:xfrm>
        </p:spPr>
        <p:txBody>
          <a:bodyPr>
            <a:normAutofit fontScale="90000"/>
          </a:bodyPr>
          <a:lstStyle/>
          <a:p>
            <a:pPr eaLnBrk="1" hangingPunct="1"/>
            <a:r>
              <a:rPr lang="es-ES" sz="2800" b="1" smtClean="0">
                <a:solidFill>
                  <a:schemeClr val="tx1"/>
                </a:solidFill>
                <a:cs typeface="Arial" charset="0"/>
              </a:rPr>
              <a:t>ETAPA  ALVEOLAR O POSTNATAL </a:t>
            </a:r>
            <a:br>
              <a:rPr lang="es-ES" sz="2800" b="1" smtClean="0">
                <a:solidFill>
                  <a:schemeClr val="tx1"/>
                </a:solidFill>
                <a:cs typeface="Arial" charset="0"/>
              </a:rPr>
            </a:br>
            <a:r>
              <a:rPr lang="es-ES" sz="2800" b="1" smtClean="0">
                <a:solidFill>
                  <a:schemeClr val="tx1"/>
                </a:solidFill>
                <a:cs typeface="Arial" charset="0"/>
              </a:rPr>
              <a:t>(36 SEM DE GESTACIÓN HASTA LOS 10 AÑOS)</a:t>
            </a:r>
          </a:p>
        </p:txBody>
      </p:sp>
      <p:sp>
        <p:nvSpPr>
          <p:cNvPr id="23555" name="1 Rectángulo"/>
          <p:cNvSpPr>
            <a:spLocks noChangeArrowheads="1"/>
          </p:cNvSpPr>
          <p:nvPr/>
        </p:nvSpPr>
        <p:spPr bwMode="auto">
          <a:xfrm rot="10800000" flipV="1">
            <a:off x="4940300" y="2381111"/>
            <a:ext cx="419100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pPr>
            <a:r>
              <a:rPr lang="es-ES_tradnl" sz="2000" dirty="0"/>
              <a:t>Aumento constante del número de sacos terminales.</a:t>
            </a:r>
          </a:p>
          <a:p>
            <a:pPr marL="342900" indent="-342900">
              <a:buFont typeface="Arial" charset="0"/>
              <a:buChar char="•"/>
            </a:pPr>
            <a:r>
              <a:rPr lang="es-ES" sz="2000" b="1" dirty="0">
                <a:solidFill>
                  <a:srgbClr val="FF0000"/>
                </a:solidFill>
              </a:rPr>
              <a:t>Los alvéolos maduros se forman después del nacimiento.</a:t>
            </a:r>
          </a:p>
          <a:p>
            <a:pPr marL="342900" indent="-342900">
              <a:buFont typeface="Arial" charset="0"/>
              <a:buChar char="•"/>
            </a:pPr>
            <a:r>
              <a:rPr lang="es-ES" sz="2000" dirty="0"/>
              <a:t>El crecimiento postnatal es a expensas del aumento del número de bronquiolos respiratorios, conductos alveolares y alvéolos definitivos más que del aumento de tamaño de los alvéolos.</a:t>
            </a:r>
          </a:p>
          <a:p>
            <a:pPr marL="342900" indent="-342900">
              <a:buFont typeface="Arial" charset="0"/>
              <a:buChar char="•"/>
            </a:pPr>
            <a:endParaRPr lang="es-ES" sz="2200" dirty="0"/>
          </a:p>
        </p:txBody>
      </p:sp>
      <p:grpSp>
        <p:nvGrpSpPr>
          <p:cNvPr id="23556" name="1 Grupo"/>
          <p:cNvGrpSpPr>
            <a:grpSpLocks/>
          </p:cNvGrpSpPr>
          <p:nvPr/>
        </p:nvGrpSpPr>
        <p:grpSpPr bwMode="auto">
          <a:xfrm>
            <a:off x="144463" y="1520825"/>
            <a:ext cx="4586287" cy="5076825"/>
            <a:chOff x="401239" y="1520750"/>
            <a:chExt cx="4586515" cy="5076900"/>
          </a:xfrm>
        </p:grpSpPr>
        <p:grpSp>
          <p:nvGrpSpPr>
            <p:cNvPr id="23557" name="2 Grupo"/>
            <p:cNvGrpSpPr>
              <a:grpSpLocks/>
            </p:cNvGrpSpPr>
            <p:nvPr/>
          </p:nvGrpSpPr>
          <p:grpSpPr bwMode="auto">
            <a:xfrm>
              <a:off x="401239" y="3175499"/>
              <a:ext cx="3525996" cy="3422151"/>
              <a:chOff x="674286" y="1113405"/>
              <a:chExt cx="4482264" cy="4177431"/>
            </a:xfrm>
          </p:grpSpPr>
          <p:pic>
            <p:nvPicPr>
              <p:cNvPr id="5" name="4 Imagen" descr="adolescente.jpeg"/>
              <p:cNvPicPr>
                <a:picLocks noChangeAspect="1"/>
              </p:cNvPicPr>
              <p:nvPr/>
            </p:nvPicPr>
            <p:blipFill>
              <a:blip r:embed="rId3"/>
              <a:stretch>
                <a:fillRect/>
              </a:stretch>
            </p:blipFill>
            <p:spPr>
              <a:xfrm>
                <a:off x="3820229" y="3376351"/>
                <a:ext cx="1336321" cy="1914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560" name="Picture 4" descr="4"/>
              <p:cNvPicPr>
                <a:picLocks noChangeAspect="1" noChangeArrowheads="1"/>
              </p:cNvPicPr>
              <p:nvPr/>
            </p:nvPicPr>
            <p:blipFill>
              <a:blip r:embed="rId4" cstate="print">
                <a:extLst>
                  <a:ext uri="{28A0092B-C50C-407E-A947-70E740481C1C}">
                    <a14:useLocalDpi xmlns:a14="http://schemas.microsoft.com/office/drawing/2010/main" val="0"/>
                  </a:ext>
                </a:extLst>
              </a:blip>
              <a:srcRect b="12070"/>
              <a:stretch>
                <a:fillRect/>
              </a:stretch>
            </p:blipFill>
            <p:spPr bwMode="auto">
              <a:xfrm>
                <a:off x="2320504" y="3393774"/>
                <a:ext cx="1414462" cy="1897062"/>
              </a:xfrm>
              <a:prstGeom prst="rect">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pic>
          <p:pic>
            <p:nvPicPr>
              <p:cNvPr id="22" name="Picture 3" descr="C:\Users\Yesabel\Pictures\images.jpg"/>
              <p:cNvPicPr>
                <a:picLocks noChangeAspect="1" noChangeArrowheads="1"/>
              </p:cNvPicPr>
              <p:nvPr/>
            </p:nvPicPr>
            <p:blipFill>
              <a:blip r:embed="rId5"/>
              <a:srcRect/>
              <a:stretch>
                <a:fillRect/>
              </a:stretch>
            </p:blipFill>
            <p:spPr bwMode="auto">
              <a:xfrm>
                <a:off x="674286" y="1113405"/>
                <a:ext cx="1646218" cy="2262946"/>
              </a:xfrm>
              <a:prstGeom prst="ellipse">
                <a:avLst/>
              </a:prstGeom>
              <a:ln>
                <a:noFill/>
              </a:ln>
              <a:effectLst>
                <a:softEdge rad="112500"/>
              </a:effectLst>
            </p:spPr>
          </p:pic>
        </p:grpSp>
        <p:pic>
          <p:nvPicPr>
            <p:cNvPr id="23558" name="Picture 13" descr="C:\Users\Dr\Pictures\Embrio\Alveolar respiratori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1582" y="1520750"/>
              <a:ext cx="3076172" cy="302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84249857"/>
      </p:ext>
    </p:extLst>
  </p:cSld>
  <p:clrMapOvr>
    <a:masterClrMapping/>
  </p:clrMapOvr>
  <mc:AlternateContent xmlns:mc="http://schemas.openxmlformats.org/markup-compatibility/2006" xmlns:p14="http://schemas.microsoft.com/office/powerpoint/2010/main">
    <mc:Choice Requires="p14">
      <p:transition spd="slow" p14:dur="2000" advClick="0" advTm="44000"/>
    </mc:Choice>
    <mc:Fallback xmlns="">
      <p:transition spd="slow" advClick="0" advTm="44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
          <p:cNvSpPr txBox="1">
            <a:spLocks noChangeArrowheads="1"/>
          </p:cNvSpPr>
          <p:nvPr/>
        </p:nvSpPr>
        <p:spPr bwMode="auto">
          <a:xfrm>
            <a:off x="363538" y="528638"/>
            <a:ext cx="84534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3200"/>
              <a:t>La maduración normal del pulmón depende de la presencia del cortisol fetal.</a:t>
            </a:r>
          </a:p>
        </p:txBody>
      </p:sp>
      <p:pic>
        <p:nvPicPr>
          <p:cNvPr id="25603" name="Picture 5" descr="20-37%20a"/>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rot="20928284" flipH="1">
            <a:off x="7058025" y="1512888"/>
            <a:ext cx="1633538" cy="1452562"/>
          </a:xfrm>
          <a:noFill/>
        </p:spPr>
      </p:pic>
      <p:sp>
        <p:nvSpPr>
          <p:cNvPr id="25604" name="2 Rectángulo"/>
          <p:cNvSpPr>
            <a:spLocks noChangeArrowheads="1"/>
          </p:cNvSpPr>
          <p:nvPr/>
        </p:nvSpPr>
        <p:spPr bwMode="auto">
          <a:xfrm>
            <a:off x="1944688" y="2859088"/>
            <a:ext cx="5878512"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20000"/>
              </a:spcBef>
              <a:buFont typeface="Wingdings" pitchFamily="2" charset="2"/>
              <a:buChar char="v"/>
            </a:pPr>
            <a:r>
              <a:rPr lang="es-ES" sz="2400" dirty="0">
                <a:ea typeface="Calibri" pitchFamily="34" charset="0"/>
                <a:cs typeface="Arial" charset="0"/>
              </a:rPr>
              <a:t>Aumenta la síntesis de surfactante en el pulmón fetal.</a:t>
            </a:r>
          </a:p>
          <a:p>
            <a:pPr marL="342900" indent="-342900">
              <a:spcBef>
                <a:spcPct val="20000"/>
              </a:spcBef>
              <a:buFont typeface="Wingdings" pitchFamily="2" charset="2"/>
              <a:buChar char="v"/>
            </a:pPr>
            <a:r>
              <a:rPr lang="es-ES" sz="2400" dirty="0">
                <a:ea typeface="Calibri" pitchFamily="34" charset="0"/>
                <a:cs typeface="Arial" charset="0"/>
              </a:rPr>
              <a:t>Aumenta la reabsorción del líquido pulmonar.</a:t>
            </a:r>
          </a:p>
          <a:p>
            <a:pPr marL="342900" indent="-342900">
              <a:spcBef>
                <a:spcPct val="20000"/>
              </a:spcBef>
              <a:buFont typeface="Wingdings" pitchFamily="2" charset="2"/>
              <a:buChar char="v"/>
            </a:pPr>
            <a:r>
              <a:rPr lang="es-ES" sz="2400" dirty="0">
                <a:ea typeface="Calibri" pitchFamily="34" charset="0"/>
                <a:cs typeface="Arial" charset="0"/>
              </a:rPr>
              <a:t>Actúa en la </a:t>
            </a:r>
            <a:r>
              <a:rPr lang="es-ES" sz="2400" dirty="0" err="1">
                <a:ea typeface="Calibri" pitchFamily="34" charset="0"/>
                <a:cs typeface="Arial" charset="0"/>
              </a:rPr>
              <a:t>citodiferenciación</a:t>
            </a:r>
            <a:r>
              <a:rPr lang="es-ES" sz="2400" dirty="0">
                <a:ea typeface="Calibri" pitchFamily="34" charset="0"/>
                <a:cs typeface="Arial" charset="0"/>
              </a:rPr>
              <a:t> de los </a:t>
            </a:r>
            <a:r>
              <a:rPr lang="es-ES" sz="2400" dirty="0" err="1">
                <a:ea typeface="Calibri" pitchFamily="34" charset="0"/>
                <a:cs typeface="Arial" charset="0"/>
              </a:rPr>
              <a:t>neumocitos</a:t>
            </a:r>
            <a:r>
              <a:rPr lang="es-ES" sz="2400" dirty="0">
                <a:ea typeface="Calibri" pitchFamily="34" charset="0"/>
                <a:cs typeface="Arial" charset="0"/>
              </a:rPr>
              <a:t> tipo II en el epitelio alveolar (24semanas).</a:t>
            </a:r>
          </a:p>
        </p:txBody>
      </p:sp>
      <p:sp>
        <p:nvSpPr>
          <p:cNvPr id="25605" name="3 CuadroTexto"/>
          <p:cNvSpPr txBox="1">
            <a:spLocks noChangeArrowheads="1"/>
          </p:cNvSpPr>
          <p:nvPr/>
        </p:nvSpPr>
        <p:spPr bwMode="auto">
          <a:xfrm>
            <a:off x="112713" y="4041775"/>
            <a:ext cx="1831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a:t>Funciones del Cortisol</a:t>
            </a:r>
          </a:p>
        </p:txBody>
      </p:sp>
      <p:sp>
        <p:nvSpPr>
          <p:cNvPr id="2" name="1 Abrir llave"/>
          <p:cNvSpPr/>
          <p:nvPr/>
        </p:nvSpPr>
        <p:spPr>
          <a:xfrm>
            <a:off x="1730375" y="2859088"/>
            <a:ext cx="428625" cy="282575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Tree>
    <p:extLst>
      <p:ext uri="{BB962C8B-B14F-4D97-AF65-F5344CB8AC3E}">
        <p14:creationId xmlns:p14="http://schemas.microsoft.com/office/powerpoint/2010/main" val="866943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571500"/>
            <a:ext cx="7772400" cy="576263"/>
          </a:xfrm>
        </p:spPr>
        <p:txBody>
          <a:bodyPr>
            <a:normAutofit fontScale="90000"/>
          </a:bodyPr>
          <a:lstStyle/>
          <a:p>
            <a:r>
              <a:rPr lang="es-ES" sz="3200" b="1" smtClean="0">
                <a:solidFill>
                  <a:schemeClr val="tx1"/>
                </a:solidFill>
                <a:cs typeface="Arial" charset="0"/>
              </a:rPr>
              <a:t>COMPOSICIÓN DEL SURFACTANTE PULMONAR</a:t>
            </a:r>
          </a:p>
        </p:txBody>
      </p:sp>
      <p:sp>
        <p:nvSpPr>
          <p:cNvPr id="26627" name="Rectangle 3"/>
          <p:cNvSpPr>
            <a:spLocks noGrp="1" noChangeArrowheads="1"/>
          </p:cNvSpPr>
          <p:nvPr>
            <p:ph type="body" idx="1"/>
          </p:nvPr>
        </p:nvSpPr>
        <p:spPr>
          <a:xfrm>
            <a:off x="4411663" y="3175577"/>
            <a:ext cx="4732337" cy="3025775"/>
          </a:xfrm>
        </p:spPr>
        <p:txBody>
          <a:bodyPr/>
          <a:lstStyle/>
          <a:p>
            <a:pPr>
              <a:lnSpc>
                <a:spcPct val="95000"/>
              </a:lnSpc>
              <a:spcBef>
                <a:spcPct val="0"/>
              </a:spcBef>
              <a:buFont typeface="Wingdings" pitchFamily="2" charset="2"/>
              <a:buChar char="v"/>
            </a:pPr>
            <a:r>
              <a:rPr lang="es-ES" sz="2400" dirty="0" err="1" smtClean="0">
                <a:latin typeface="Calibri" pitchFamily="34" charset="0"/>
              </a:rPr>
              <a:t>Fosfatidilcolina</a:t>
            </a:r>
            <a:r>
              <a:rPr lang="es-ES" sz="2400" dirty="0" smtClean="0">
                <a:latin typeface="Calibri" pitchFamily="34" charset="0"/>
              </a:rPr>
              <a:t> (86%)</a:t>
            </a:r>
          </a:p>
          <a:p>
            <a:pPr>
              <a:lnSpc>
                <a:spcPct val="95000"/>
              </a:lnSpc>
              <a:spcBef>
                <a:spcPct val="0"/>
              </a:spcBef>
              <a:buFont typeface="Wingdings" pitchFamily="2" charset="2"/>
              <a:buChar char="v"/>
            </a:pPr>
            <a:r>
              <a:rPr lang="es-ES" sz="2400" dirty="0" err="1" smtClean="0">
                <a:latin typeface="Calibri" pitchFamily="34" charset="0"/>
              </a:rPr>
              <a:t>Fosfatidilglicerol</a:t>
            </a:r>
            <a:r>
              <a:rPr lang="es-ES" sz="2400" dirty="0" smtClean="0">
                <a:latin typeface="Calibri" pitchFamily="34" charset="0"/>
              </a:rPr>
              <a:t> (6-11%)</a:t>
            </a:r>
          </a:p>
          <a:p>
            <a:pPr>
              <a:lnSpc>
                <a:spcPct val="95000"/>
              </a:lnSpc>
              <a:spcBef>
                <a:spcPct val="0"/>
              </a:spcBef>
              <a:buFont typeface="Wingdings" pitchFamily="2" charset="2"/>
              <a:buChar char="v"/>
            </a:pPr>
            <a:r>
              <a:rPr lang="es-ES" sz="2400" dirty="0" err="1" smtClean="0">
                <a:latin typeface="Calibri" pitchFamily="34" charset="0"/>
              </a:rPr>
              <a:t>Fosfadiletanolamina</a:t>
            </a:r>
            <a:r>
              <a:rPr lang="es-ES" sz="2400" dirty="0" smtClean="0">
                <a:latin typeface="Calibri" pitchFamily="34" charset="0"/>
              </a:rPr>
              <a:t> y </a:t>
            </a:r>
            <a:r>
              <a:rPr lang="es-ES" sz="2400" dirty="0" err="1" smtClean="0">
                <a:latin typeface="Calibri" pitchFamily="34" charset="0"/>
              </a:rPr>
              <a:t>esfingomielina</a:t>
            </a:r>
            <a:r>
              <a:rPr lang="es-ES" sz="2400" dirty="0" smtClean="0">
                <a:latin typeface="Calibri" pitchFamily="34" charset="0"/>
              </a:rPr>
              <a:t> </a:t>
            </a:r>
          </a:p>
          <a:p>
            <a:pPr>
              <a:lnSpc>
                <a:spcPct val="95000"/>
              </a:lnSpc>
              <a:spcBef>
                <a:spcPct val="0"/>
              </a:spcBef>
              <a:buFont typeface="Wingdings" pitchFamily="2" charset="2"/>
              <a:buChar char="v"/>
            </a:pPr>
            <a:r>
              <a:rPr lang="es-ES" sz="2400" dirty="0" err="1" smtClean="0">
                <a:latin typeface="Calibri" pitchFamily="34" charset="0"/>
              </a:rPr>
              <a:t>Fosfatidilinositol,fosfatidilserina</a:t>
            </a:r>
            <a:r>
              <a:rPr lang="es-ES" sz="2400" dirty="0" smtClean="0">
                <a:latin typeface="Calibri" pitchFamily="34" charset="0"/>
              </a:rPr>
              <a:t> y </a:t>
            </a:r>
            <a:r>
              <a:rPr lang="es-ES" sz="2400" dirty="0" err="1" smtClean="0">
                <a:latin typeface="Calibri" pitchFamily="34" charset="0"/>
              </a:rPr>
              <a:t>lisofosfatidilcolina</a:t>
            </a:r>
            <a:endParaRPr lang="es-ES" sz="2400" dirty="0" smtClean="0">
              <a:latin typeface="Calibri" pitchFamily="34" charset="0"/>
            </a:endParaRPr>
          </a:p>
        </p:txBody>
      </p:sp>
      <p:sp>
        <p:nvSpPr>
          <p:cNvPr id="26628" name="17 Rectángulo redondeado"/>
          <p:cNvSpPr>
            <a:spLocks noChangeArrowheads="1"/>
          </p:cNvSpPr>
          <p:nvPr/>
        </p:nvSpPr>
        <p:spPr bwMode="auto">
          <a:xfrm>
            <a:off x="457200" y="0"/>
            <a:ext cx="7643813" cy="11430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anchor="ctr"/>
          <a:lstStyle/>
          <a:p>
            <a:endParaRPr lang="en-US" sz="1400">
              <a:solidFill>
                <a:srgbClr val="C00000"/>
              </a:solidFill>
            </a:endParaRPr>
          </a:p>
        </p:txBody>
      </p:sp>
      <p:sp>
        <p:nvSpPr>
          <p:cNvPr id="26629" name="Text Box 5"/>
          <p:cNvSpPr txBox="1">
            <a:spLocks noChangeArrowheads="1"/>
          </p:cNvSpPr>
          <p:nvPr/>
        </p:nvSpPr>
        <p:spPr bwMode="auto">
          <a:xfrm>
            <a:off x="1828715" y="3958393"/>
            <a:ext cx="21304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10000"/>
              </a:spcBef>
            </a:pPr>
            <a:r>
              <a:rPr lang="es-ES" sz="2400" dirty="0">
                <a:latin typeface="Calibri" pitchFamily="34" charset="0"/>
                <a:cs typeface="Calibri" pitchFamily="34" charset="0"/>
              </a:rPr>
              <a:t>FOSFOLÍPIDOS</a:t>
            </a:r>
          </a:p>
          <a:p>
            <a:pPr eaLnBrk="1" hangingPunct="1">
              <a:spcBef>
                <a:spcPct val="10000"/>
              </a:spcBef>
            </a:pPr>
            <a:r>
              <a:rPr lang="es-ES" sz="2400" dirty="0">
                <a:latin typeface="Calibri" pitchFamily="34" charset="0"/>
                <a:cs typeface="Calibri" pitchFamily="34" charset="0"/>
              </a:rPr>
              <a:t>(80-90%)</a:t>
            </a:r>
          </a:p>
        </p:txBody>
      </p:sp>
      <p:sp>
        <p:nvSpPr>
          <p:cNvPr id="26630" name="Text Box 9"/>
          <p:cNvSpPr txBox="1">
            <a:spLocks noChangeArrowheads="1"/>
          </p:cNvSpPr>
          <p:nvPr/>
        </p:nvSpPr>
        <p:spPr bwMode="auto">
          <a:xfrm>
            <a:off x="187325" y="4077072"/>
            <a:ext cx="1692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2400" b="1" dirty="0">
                <a:latin typeface="Calibri" pitchFamily="34" charset="0"/>
                <a:cs typeface="Calibri" pitchFamily="34" charset="0"/>
              </a:rPr>
              <a:t>LÍPIDOS</a:t>
            </a:r>
          </a:p>
          <a:p>
            <a:pPr eaLnBrk="1" hangingPunct="1">
              <a:spcBef>
                <a:spcPct val="50000"/>
              </a:spcBef>
            </a:pPr>
            <a:r>
              <a:rPr lang="es-ES" sz="2400" b="1" dirty="0">
                <a:latin typeface="Calibri" pitchFamily="34" charset="0"/>
                <a:cs typeface="Calibri" pitchFamily="34" charset="0"/>
              </a:rPr>
              <a:t>(79-90%)</a:t>
            </a:r>
          </a:p>
        </p:txBody>
      </p:sp>
      <p:sp>
        <p:nvSpPr>
          <p:cNvPr id="101388" name="AutoShape 12"/>
          <p:cNvSpPr>
            <a:spLocks noChangeArrowheads="1"/>
          </p:cNvSpPr>
          <p:nvPr/>
        </p:nvSpPr>
        <p:spPr bwMode="auto">
          <a:xfrm>
            <a:off x="2555875" y="1203325"/>
            <a:ext cx="4643438" cy="3244850"/>
          </a:xfrm>
          <a:prstGeom prst="roundRect">
            <a:avLst>
              <a:gd name="adj" fmla="val 16667"/>
            </a:avLst>
          </a:prstGeom>
          <a:noFill/>
          <a:ln w="38100" algn="ctr">
            <a:no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6632" name="AutoShape 14"/>
          <p:cNvSpPr>
            <a:spLocks/>
          </p:cNvSpPr>
          <p:nvPr/>
        </p:nvSpPr>
        <p:spPr bwMode="auto">
          <a:xfrm>
            <a:off x="1435389" y="3655180"/>
            <a:ext cx="314325" cy="1474788"/>
          </a:xfrm>
          <a:prstGeom prst="leftBrace">
            <a:avLst>
              <a:gd name="adj1" fmla="val 57889"/>
              <a:gd name="adj2" fmla="val 50000"/>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26633" name="AutoShape 14"/>
          <p:cNvSpPr>
            <a:spLocks/>
          </p:cNvSpPr>
          <p:nvPr/>
        </p:nvSpPr>
        <p:spPr bwMode="auto">
          <a:xfrm>
            <a:off x="3752345" y="3175577"/>
            <a:ext cx="546100" cy="2212975"/>
          </a:xfrm>
          <a:prstGeom prst="leftBrace">
            <a:avLst>
              <a:gd name="adj1" fmla="val 58215"/>
              <a:gd name="adj2" fmla="val 50000"/>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2" name="1 CuadroTexto"/>
          <p:cNvSpPr txBox="1"/>
          <p:nvPr/>
        </p:nvSpPr>
        <p:spPr>
          <a:xfrm>
            <a:off x="1749714" y="1244323"/>
            <a:ext cx="5139292" cy="461665"/>
          </a:xfrm>
          <a:prstGeom prst="rect">
            <a:avLst/>
          </a:prstGeom>
          <a:noFill/>
        </p:spPr>
        <p:txBody>
          <a:bodyPr wrap="none" rtlCol="0">
            <a:spAutoFit/>
          </a:bodyPr>
          <a:lstStyle/>
          <a:p>
            <a:r>
              <a:rPr lang="es-ES" sz="2400" dirty="0" smtClean="0">
                <a:latin typeface="+mj-lt"/>
              </a:rPr>
              <a:t>¿QUE ES EL SURFACTANTE PULMONAR?</a:t>
            </a:r>
            <a:endParaRPr lang="es-ES" sz="2400" dirty="0">
              <a:latin typeface="+mj-lt"/>
            </a:endParaRPr>
          </a:p>
        </p:txBody>
      </p:sp>
      <p:sp>
        <p:nvSpPr>
          <p:cNvPr id="12" name="11 CuadroTexto"/>
          <p:cNvSpPr txBox="1"/>
          <p:nvPr/>
        </p:nvSpPr>
        <p:spPr>
          <a:xfrm>
            <a:off x="218304" y="1902420"/>
            <a:ext cx="9097555" cy="923330"/>
          </a:xfrm>
          <a:prstGeom prst="rect">
            <a:avLst/>
          </a:prstGeom>
          <a:noFill/>
        </p:spPr>
        <p:txBody>
          <a:bodyPr wrap="none" rtlCol="0">
            <a:spAutoFit/>
          </a:bodyPr>
          <a:lstStyle/>
          <a:p>
            <a:r>
              <a:rPr lang="es-ES" b="1" dirty="0" smtClean="0">
                <a:solidFill>
                  <a:srgbClr val="FF0000"/>
                </a:solidFill>
              </a:rPr>
              <a:t>Secreta a  </a:t>
            </a:r>
            <a:r>
              <a:rPr lang="es-ES" b="1" dirty="0">
                <a:solidFill>
                  <a:srgbClr val="FF0000"/>
                </a:solidFill>
              </a:rPr>
              <a:t>partir de las 24 por </a:t>
            </a:r>
            <a:r>
              <a:rPr lang="es-ES" b="1" dirty="0" err="1">
                <a:solidFill>
                  <a:srgbClr val="FF0000"/>
                </a:solidFill>
              </a:rPr>
              <a:t>neumocitos</a:t>
            </a:r>
            <a:r>
              <a:rPr lang="es-ES" b="1" dirty="0">
                <a:solidFill>
                  <a:srgbClr val="FF0000"/>
                </a:solidFill>
              </a:rPr>
              <a:t> tipo II  </a:t>
            </a:r>
            <a:r>
              <a:rPr lang="es-ES" b="1" dirty="0" smtClean="0">
                <a:solidFill>
                  <a:srgbClr val="FF0000"/>
                </a:solidFill>
              </a:rPr>
              <a:t>, </a:t>
            </a:r>
            <a:r>
              <a:rPr lang="es-ES" b="1" u="sng" dirty="0" smtClean="0">
                <a:solidFill>
                  <a:srgbClr val="FF0000"/>
                </a:solidFill>
              </a:rPr>
              <a:t>disminuye la </a:t>
            </a:r>
            <a:r>
              <a:rPr lang="es-ES" b="1" u="sng" dirty="0">
                <a:solidFill>
                  <a:srgbClr val="FF0000"/>
                </a:solidFill>
              </a:rPr>
              <a:t>tensión </a:t>
            </a:r>
            <a:r>
              <a:rPr lang="es-ES" b="1" u="sng" dirty="0" smtClean="0">
                <a:solidFill>
                  <a:srgbClr val="FF0000"/>
                </a:solidFill>
              </a:rPr>
              <a:t>superficial </a:t>
            </a:r>
            <a:r>
              <a:rPr lang="es-ES" b="1" dirty="0" smtClean="0">
                <a:solidFill>
                  <a:srgbClr val="FF0000"/>
                </a:solidFill>
              </a:rPr>
              <a:t>por tanto </a:t>
            </a:r>
            <a:endParaRPr lang="es-ES" b="1" dirty="0" smtClean="0">
              <a:solidFill>
                <a:srgbClr val="FF0000"/>
              </a:solidFill>
            </a:endParaRPr>
          </a:p>
          <a:p>
            <a:r>
              <a:rPr lang="es-ES" b="1" dirty="0" smtClean="0">
                <a:solidFill>
                  <a:srgbClr val="FF0000"/>
                </a:solidFill>
              </a:rPr>
              <a:t>disminuye la </a:t>
            </a:r>
            <a:r>
              <a:rPr lang="es-ES" b="1" dirty="0">
                <a:solidFill>
                  <a:srgbClr val="FF0000"/>
                </a:solidFill>
              </a:rPr>
              <a:t>fuerza inspiratoria necesaria para insuflar los alveolos y evitar el colapso </a:t>
            </a:r>
            <a:endParaRPr lang="es-ES" b="1" dirty="0" smtClean="0">
              <a:solidFill>
                <a:srgbClr val="FF0000"/>
              </a:solidFill>
            </a:endParaRPr>
          </a:p>
          <a:p>
            <a:r>
              <a:rPr lang="es-ES" b="1" dirty="0" smtClean="0">
                <a:solidFill>
                  <a:srgbClr val="FF0000"/>
                </a:solidFill>
              </a:rPr>
              <a:t>en </a:t>
            </a:r>
            <a:r>
              <a:rPr lang="es-ES" b="1" dirty="0">
                <a:solidFill>
                  <a:srgbClr val="FF0000"/>
                </a:solidFill>
              </a:rPr>
              <a:t>la espiración</a:t>
            </a:r>
          </a:p>
        </p:txBody>
      </p:sp>
    </p:spTree>
    <p:extLst>
      <p:ext uri="{BB962C8B-B14F-4D97-AF65-F5344CB8AC3E}">
        <p14:creationId xmlns:p14="http://schemas.microsoft.com/office/powerpoint/2010/main" val="2098495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559</Words>
  <Application>Microsoft Office PowerPoint</Application>
  <PresentationFormat>Presentación en pantalla (4:3)</PresentationFormat>
  <Paragraphs>86</Paragraphs>
  <Slides>12</Slides>
  <Notes>9</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2</vt:i4>
      </vt:variant>
      <vt:variant>
        <vt:lpstr>Títulos de diapositiva</vt:lpstr>
      </vt:variant>
      <vt:variant>
        <vt:i4>12</vt:i4>
      </vt:variant>
    </vt:vector>
  </HeadingPairs>
  <TitlesOfParts>
    <vt:vector size="19" baseType="lpstr">
      <vt:lpstr>Arial</vt:lpstr>
      <vt:lpstr>Calibri</vt:lpstr>
      <vt:lpstr>Times New Roman</vt:lpstr>
      <vt:lpstr>Wingdings</vt:lpstr>
      <vt:lpstr>Tema de Office</vt:lpstr>
      <vt:lpstr>Foto de Photo Editor</vt:lpstr>
      <vt:lpstr>Imagen de mapa de bits</vt:lpstr>
      <vt:lpstr> SUMARIO </vt:lpstr>
      <vt:lpstr>Presentación de PowerPoint</vt:lpstr>
      <vt:lpstr>  ETAPA EMBRIONARIA  (4ta – 7ma SEMANAS)  </vt:lpstr>
      <vt:lpstr>ETAPA PSEUDOGLANDULAR  (7ma -16 SEMANAS)</vt:lpstr>
      <vt:lpstr>ETAPA CANALICULAR (16-26 SEMANAS)</vt:lpstr>
      <vt:lpstr>ETAPA SACULOTERMINAL  (26 SEMANAS AL NACIMIENTO.) </vt:lpstr>
      <vt:lpstr>ETAPA  ALVEOLAR O POSTNATAL  (36 SEM DE GESTACIÓN HASTA LOS 10 AÑOS)</vt:lpstr>
      <vt:lpstr>Presentación de PowerPoint</vt:lpstr>
      <vt:lpstr>COMPOSICIÓN DEL SURFACTANTE PULMONAR</vt:lpstr>
      <vt:lpstr>Presentación de PowerPoint</vt:lpstr>
      <vt:lpstr>Presentación de PowerPoint</vt:lpstr>
      <vt:lpstr>CONCLUSIONES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SUMARIO </dc:title>
  <dc:creator>Yaima</dc:creator>
  <cp:lastModifiedBy>Mayppe</cp:lastModifiedBy>
  <cp:revision>6</cp:revision>
  <dcterms:created xsi:type="dcterms:W3CDTF">2021-01-05T05:51:41Z</dcterms:created>
  <dcterms:modified xsi:type="dcterms:W3CDTF">2021-01-26T15:08:55Z</dcterms:modified>
</cp:coreProperties>
</file>