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79" r:id="rId2"/>
    <p:sldId id="261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4" r:id="rId12"/>
    <p:sldId id="275" r:id="rId13"/>
    <p:sldId id="276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5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9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58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8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5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9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0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3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5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91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0612" y="2353235"/>
            <a:ext cx="10703857" cy="775088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Apiterapia 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productos de la colmena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7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85565" y="2457691"/>
            <a:ext cx="1055399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Favorece la oxigenación de los tejidos y la actividad enzimática</a:t>
            </a: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Estimulante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tonificante y aumenta la vitalidad en general</a:t>
            </a: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Acción </a:t>
            </a:r>
            <a:r>
              <a:rPr lang="es-ES" sz="2400" dirty="0" err="1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eritropoyética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Propiedades analgésicas</a:t>
            </a: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2400" dirty="0" err="1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inmunoestimulante</a:t>
            </a:r>
            <a:endParaRPr lang="es-ES" sz="2400" dirty="0" smtClean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Proporciona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mayor resistencia al </a:t>
            </a: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cansancio</a:t>
            </a:r>
          </a:p>
          <a:p>
            <a:pPr marL="342900" indent="-342900">
              <a:spcBef>
                <a:spcPct val="50000"/>
              </a:spcBef>
              <a:buSzPct val="120000"/>
              <a:buFont typeface="Wingdings" panose="05000000000000000000" pitchFamily="2" charset="2"/>
              <a:buChar char="Ø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Ejerce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una actividad antibiótica muy potente en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Proteus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y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Escherichia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coli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85565" y="764207"/>
            <a:ext cx="2736850" cy="765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altLang="zh-TW" sz="2800" b="1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JALEA REAL</a:t>
            </a:r>
            <a:endParaRPr lang="es-ES" sz="2800" b="1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49846" y="1814853"/>
            <a:ext cx="5545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Propiedades terapéuticas</a:t>
            </a:r>
            <a:endParaRPr lang="es-ES" sz="2400" b="1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14920" y="870863"/>
            <a:ext cx="2581014" cy="547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altLang="zh-TW" sz="2400" b="1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JALEA REAL</a:t>
            </a:r>
            <a:endParaRPr lang="es-ES" sz="2400" b="1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91791" y="3599822"/>
            <a:ext cx="2808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554154" y="2768826"/>
            <a:ext cx="604837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Artritis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Retardo del crecimiento y desarrollo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Estados de agotamiento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Trastornos </a:t>
            </a: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metabólicos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4948516" y="2768826"/>
            <a:ext cx="457200" cy="212365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jalea real deshidrat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876" y="554231"/>
            <a:ext cx="1242426" cy="8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94634" y="921496"/>
            <a:ext cx="3167237" cy="551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VENENO DE ABEJAS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60164" y="2517588"/>
            <a:ext cx="9908088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El veneno de abejas está dotado de una actividad biológica elevada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Inhibe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la reacción inflamatoria y disminuye la percepción del dolor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Tiene acción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inmunoestimulante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Impide la aparición de calambres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Disminuye la tensión arterial y provoca </a:t>
            </a: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vasodilatación </a:t>
            </a:r>
            <a:endParaRPr lang="es-ES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Es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un agente inmunológico activo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Tiene efectos antibacterianos,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antifúngicos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y antivirales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2" name="Picture 4" descr="apitoxin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339" y="647793"/>
            <a:ext cx="1258887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60164" y="1746343"/>
            <a:ext cx="2616754" cy="4975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30841" y="732534"/>
            <a:ext cx="3405231" cy="4509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VENENO DE ABEJAS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288790" y="1601350"/>
            <a:ext cx="4213001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Reumatismos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Neuritis y neuralgias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Mialgias</a:t>
            </a:r>
            <a:endParaRPr lang="es-ES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77940" y="1998383"/>
            <a:ext cx="2519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</a:t>
            </a:r>
          </a:p>
        </p:txBody>
      </p:sp>
      <p:sp>
        <p:nvSpPr>
          <p:cNvPr id="2" name="Abrir llave 1"/>
          <p:cNvSpPr/>
          <p:nvPr/>
        </p:nvSpPr>
        <p:spPr>
          <a:xfrm>
            <a:off x="3826402" y="1420197"/>
            <a:ext cx="318317" cy="161803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25281" y="4556315"/>
            <a:ext cx="381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CONTRAINDICACIONES </a:t>
            </a:r>
          </a:p>
        </p:txBody>
      </p:sp>
      <p:sp>
        <p:nvSpPr>
          <p:cNvPr id="8" name="Abrir llave 7"/>
          <p:cNvSpPr/>
          <p:nvPr/>
        </p:nvSpPr>
        <p:spPr>
          <a:xfrm>
            <a:off x="4741631" y="3254184"/>
            <a:ext cx="435580" cy="306592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177211" y="3254184"/>
            <a:ext cx="6566562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Pacientes alérgicos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TB pulmonar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Afecciones cardiovasculares  y  renales del diabético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Pacientes que usan beta-bloqueadores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Enfermedades de transmisión sexual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77001" y="695942"/>
            <a:ext cx="3207316" cy="756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CERA DE ABEJAS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3142" y="2280977"/>
            <a:ext cx="11002352" cy="153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ustancia </a:t>
            </a: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grasa, compuesta fundamentalmente por ésteres, ácidos grasos libres, hidrocarburos saturados, alcoholes libres, </a:t>
            </a:r>
            <a:r>
              <a:rPr lang="es-ES" sz="22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lactonas</a:t>
            </a: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otros 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significativa cantidad de Vitamina 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pic>
        <p:nvPicPr>
          <p:cNvPr id="24580" name="Picture 4" descr="cer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162" y="531097"/>
            <a:ext cx="14033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83142" y="1665618"/>
            <a:ext cx="2395207" cy="508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83142" y="3918923"/>
            <a:ext cx="11109929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s-ES" sz="2400" b="1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</a:t>
            </a:r>
            <a:endParaRPr lang="es-ES" sz="2400" dirty="0" smtClean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 </a:t>
            </a: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 prima para todo tipo de emplastos, refrigerantes y 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calentadores</a:t>
            </a:r>
          </a:p>
          <a:p>
            <a:pPr marL="285750" indent="-285750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tratamientos </a:t>
            </a: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fisioterapéuticos</a:t>
            </a:r>
          </a:p>
          <a:p>
            <a:pPr marL="285750" indent="-285750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afecciones reumáticas</a:t>
            </a:r>
            <a:endParaRPr lang="es-ES" sz="22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 idx="4294967295"/>
          </p:nvPr>
        </p:nvSpPr>
        <p:spPr>
          <a:xfrm>
            <a:off x="990600" y="542832"/>
            <a:ext cx="10058400" cy="144938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MX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Apiterapia</a:t>
            </a:r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Rama de la  terapéutica encargada del tratamiento de  distintas afecciones con productos derivados o extraídos de la colmena (apifármacos)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 txBox="1">
            <a:spLocks/>
          </p:cNvSpPr>
          <p:nvPr/>
        </p:nvSpPr>
        <p:spPr>
          <a:xfrm>
            <a:off x="664401" y="2401327"/>
            <a:ext cx="10710797" cy="78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Productos que se pueden extraer de la colmena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2662706" y="3296173"/>
            <a:ext cx="6464475" cy="295101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Miel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abejas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Propóleos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Jalea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real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Veneno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abejas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apitoxina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27330" y="2421846"/>
            <a:ext cx="10091608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Nutricionales y energéticas</a:t>
            </a: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2400" dirty="0" err="1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energizante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Antioxidantes (beta-caroteno,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polifenoles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positiva en el crecimiento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estaturo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-ponderal del niño</a:t>
            </a: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Mejora la asimilación del calcio y del magnesio en los huesos</a:t>
            </a: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Anti-anémicas (presencia del hierro, las vitaminas B)</a:t>
            </a:r>
          </a:p>
          <a:p>
            <a:pPr marL="342900" indent="-342900">
              <a:lnSpc>
                <a:spcPct val="13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Antisépticas y antitóxicas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027330" y="597064"/>
            <a:ext cx="3313113" cy="9080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MIEL DE ABEJAS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27330" y="1804986"/>
            <a:ext cx="8243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Propiedades </a:t>
            </a:r>
            <a:r>
              <a:rPr lang="es-ES" sz="2400" b="1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terapéuticas relacionadas con Ortopedia</a:t>
            </a:r>
            <a:endParaRPr lang="es-ES" sz="2400" b="1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9" name="Picture 9" descr="mie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374" y="569901"/>
            <a:ext cx="1476375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866723" y="5875099"/>
            <a:ext cx="6869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SzPct val="125000"/>
            </a:pPr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Kg. de miel, puede aportar 3 150 – 3 350 cal.</a:t>
            </a:r>
          </a:p>
        </p:txBody>
      </p:sp>
    </p:spTree>
    <p:extLst>
      <p:ext uri="{BB962C8B-B14F-4D97-AF65-F5344CB8AC3E}">
        <p14:creationId xmlns:p14="http://schemas.microsoft.com/office/powerpoint/2010/main" val="2858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67755" y="2453274"/>
            <a:ext cx="527571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Nutrición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enteral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Pacientes inmunocomprometidos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Anemias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Desnutrición 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Afecciones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piel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87215" y="2914938"/>
            <a:ext cx="47827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Afecciones que pueden ser tratadas con miel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brir llave 1"/>
          <p:cNvSpPr/>
          <p:nvPr/>
        </p:nvSpPr>
        <p:spPr>
          <a:xfrm>
            <a:off x="5421877" y="2156287"/>
            <a:ext cx="296125" cy="317929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26925" y="2623913"/>
            <a:ext cx="11160690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crecimiento, de equilibrio y energía, sustancia antitóxica, bactericida, antiséptica y estabilizadora de la flora intestinal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inmunidad ante las infecciones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Previene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desarrollo de coágulos sanguíneos al nivel del corazón, del cerebro y la retina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rendimiento físico y mental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Influye en el metabolismo y ayuda a balancear el peso corporal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34501" y="912947"/>
            <a:ext cx="2530910" cy="560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POLEN</a:t>
            </a:r>
          </a:p>
        </p:txBody>
      </p:sp>
      <p:pic>
        <p:nvPicPr>
          <p:cNvPr id="8198" name="Picture 6" descr="po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426" y="603306"/>
            <a:ext cx="997906" cy="92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034501" y="1931391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</p:txBody>
      </p:sp>
    </p:spTree>
    <p:extLst>
      <p:ext uri="{BB962C8B-B14F-4D97-AF65-F5344CB8AC3E}">
        <p14:creationId xmlns:p14="http://schemas.microsoft.com/office/powerpoint/2010/main" val="12250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80137" y="1209321"/>
            <a:ext cx="9057240" cy="137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Afecciones </a:t>
            </a:r>
            <a:r>
              <a:rPr lang="es-ES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las que puede ser empleado el Polen</a:t>
            </a:r>
            <a:endParaRPr lang="es-ES" sz="2800" b="1" dirty="0">
              <a:solidFill>
                <a:srgbClr val="2E2B21"/>
              </a:solidFill>
            </a:endParaRPr>
          </a:p>
          <a:p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SzPct val="115000"/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Raquitismo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desnutrición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05326" y="3956156"/>
            <a:ext cx="2582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Polen</a:t>
            </a:r>
          </a:p>
          <a:p>
            <a:pPr algn="ctr"/>
            <a:r>
              <a:rPr lang="es-MX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 madera</a:t>
            </a:r>
            <a:endParaRPr lang="es-MX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39767" y="2848161"/>
            <a:ext cx="83629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 al hígado y a la vesícula biliar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 su sistema de correspondencias el hígado se relaciona con la primavera, el color verde, el viento, los ojos, los tendones y la ira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desequilibrios de hígado suelen manifestarse en primavera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Almacena sangre y garantiza el movimiento uniforme del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organismo</a:t>
            </a:r>
            <a:endParaRPr lang="en-U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3274637" y="2848161"/>
            <a:ext cx="330260" cy="30469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54294" y="966986"/>
            <a:ext cx="2736850" cy="765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_tradnl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PROPÓLEOS</a:t>
            </a:r>
            <a:r>
              <a:rPr lang="es-ES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54294" y="3210891"/>
            <a:ext cx="10607111" cy="264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Es uno de los alimentos más ricos en flavonoides, con importante actividad antioxidante 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Poseen también propiedades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espasmolíticas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,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radioprotectoras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y </a:t>
            </a:r>
            <a:r>
              <a:rPr lang="es-ES" altLang="zh-TW" sz="2400" b="1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analgésicas</a:t>
            </a:r>
            <a:endParaRPr lang="es-ES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Tiene diferentes acciones farmacológicas por lo que está indicado en el tratamiento de numerosas afecciones</a:t>
            </a:r>
            <a:endParaRPr lang="es-ES" sz="2400" dirty="0">
              <a:solidFill>
                <a:srgbClr val="2E2B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Picture 4" descr="propolis2_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695" y="631031"/>
            <a:ext cx="1053033" cy="91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892929" y="2088285"/>
            <a:ext cx="2616754" cy="766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00099" y="3049680"/>
            <a:ext cx="10178616" cy="3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b="1" dirty="0">
                <a:solidFill>
                  <a:srgbClr val="2E2B21"/>
                </a:solidFill>
                <a:ea typeface="PMingLiU" charset="-120"/>
              </a:rPr>
              <a:t>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Acción antiinflamatoria</a:t>
            </a:r>
            <a:endParaRPr lang="es-ES" altLang="zh-TW" sz="2400" dirty="0" smtClean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</a:t>
            </a: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Actividad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bactericida</a:t>
            </a:r>
            <a:endParaRPr lang="es-ES_tradnl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Acción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anestésica local y analgésica (presencia de aceites esenciales)</a:t>
            </a:r>
            <a:endParaRPr lang="es-ES_tradnl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Acción </a:t>
            </a:r>
            <a:r>
              <a:rPr lang="es-ES" altLang="zh-TW" sz="2400" dirty="0" err="1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inmunoestimulante</a:t>
            </a:r>
            <a:endParaRPr lang="es-ES_tradnl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Antioxidante</a:t>
            </a:r>
            <a:endParaRPr lang="es-ES_tradnl" altLang="zh-TW" sz="24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Cicatrizante y regeneradora de </a:t>
            </a: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tejidos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Blip>
                <a:blip r:embed="rId2"/>
              </a:buBlip>
            </a:pPr>
            <a:endParaRPr lang="es-ES_tradnl" altLang="zh-TW" sz="2200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76819" y="928121"/>
            <a:ext cx="2543436" cy="6162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_tradnl" sz="24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PROPÓLEOS</a:t>
            </a:r>
            <a:r>
              <a:rPr lang="es-ES" sz="2800" b="1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4342" y="2112546"/>
            <a:ext cx="53292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2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FARMACOLÓGICAS</a:t>
            </a:r>
            <a:endParaRPr lang="es-ES" sz="2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0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78565" y="784321"/>
            <a:ext cx="2631118" cy="4041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altLang="zh-TW" sz="2400" b="1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JALEA REAL</a:t>
            </a:r>
            <a:endParaRPr lang="es-ES" sz="2400" b="1" dirty="0">
              <a:solidFill>
                <a:srgbClr val="2E2B21"/>
              </a:solidFill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47693" y="1918815"/>
            <a:ext cx="111356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Sustancia 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secretada por las glándulas faríngeas de las abejas jóvenes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zh-TW" sz="2400" dirty="0" smtClean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Aspecto viscoso</a:t>
            </a:r>
            <a:r>
              <a:rPr lang="es-ES" altLang="zh-TW" sz="2400" dirty="0">
                <a:solidFill>
                  <a:srgbClr val="2E2B21"/>
                </a:solidFill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, de color blanco cremoso o amarillo dorado pálido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Constituida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la mitad de proteínas y aminoácidos libres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colmena más rico en aminoácidos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Contiene muchos elementos minerales (calcio, hierro, potasio) 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vitaminas del complejo B están todas presentes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</a:t>
            </a:r>
            <a:r>
              <a:rPr lang="es-ES" sz="2400" dirty="0" smtClean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sustancias 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activas como: acetilcolina y factor antibacteriano y antibiótico, particularmente activo en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Proteus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Escherichia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coli</a:t>
            </a:r>
            <a:r>
              <a:rPr lang="es-ES" sz="24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1270" name="Picture 6" descr="jalea real deshidrat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876" y="554231"/>
            <a:ext cx="1242426" cy="8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47693" y="1266571"/>
            <a:ext cx="2616754" cy="574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597</Words>
  <Application>Microsoft Office PowerPoint</Application>
  <PresentationFormat>Panorámica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PMingLiU</vt:lpstr>
      <vt:lpstr>Arial</vt:lpstr>
      <vt:lpstr>Calibri</vt:lpstr>
      <vt:lpstr>Calibri Light</vt:lpstr>
      <vt:lpstr>Tw Cen MT</vt:lpstr>
      <vt:lpstr>Wingdings</vt:lpstr>
      <vt:lpstr>Retrospección</vt:lpstr>
      <vt:lpstr>Apiterapia y productos de la colmena</vt:lpstr>
      <vt:lpstr>Apiterapia Rama de la  terapéutica encargada del tratamiento de  distintas afecciones con productos derivados o extraídos de la colmena (apifármacos)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Tratamientos para afecciones ortopédicas</dc:title>
  <dc:creator>Malena</dc:creator>
  <cp:lastModifiedBy>Malena</cp:lastModifiedBy>
  <cp:revision>11</cp:revision>
  <dcterms:created xsi:type="dcterms:W3CDTF">2020-03-27T20:30:08Z</dcterms:created>
  <dcterms:modified xsi:type="dcterms:W3CDTF">2020-03-31T00:06:29Z</dcterms:modified>
</cp:coreProperties>
</file>