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79" r:id="rId6"/>
    <p:sldId id="260" r:id="rId7"/>
    <p:sldId id="261" r:id="rId8"/>
    <p:sldId id="273" r:id="rId9"/>
    <p:sldId id="262" r:id="rId10"/>
    <p:sldId id="271" r:id="rId11"/>
    <p:sldId id="281" r:id="rId12"/>
    <p:sldId id="263" r:id="rId13"/>
    <p:sldId id="282" r:id="rId14"/>
    <p:sldId id="264" r:id="rId15"/>
    <p:sldId id="265" r:id="rId16"/>
    <p:sldId id="266" r:id="rId17"/>
    <p:sldId id="268" r:id="rId18"/>
    <p:sldId id="267" r:id="rId19"/>
    <p:sldId id="272" r:id="rId20"/>
    <p:sldId id="274" r:id="rId21"/>
    <p:sldId id="283" r:id="rId22"/>
    <p:sldId id="276" r:id="rId23"/>
    <p:sldId id="278" r:id="rId24"/>
    <p:sldId id="270" r:id="rId2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179" autoAdjust="0"/>
  </p:normalViewPr>
  <p:slideViewPr>
    <p:cSldViewPr>
      <p:cViewPr varScale="1">
        <p:scale>
          <a:sx n="69" d="100"/>
          <a:sy n="69" d="100"/>
        </p:scale>
        <p:origin x="133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05/09/2023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05/09/2023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05/09/2023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05/09/2023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05/09/2023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05/09/2023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05/09/2023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05/09/2023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05/09/2023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05/09/2023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05/09/2023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05/09/2023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5720" y="571480"/>
            <a:ext cx="850112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800" b="1" dirty="0">
                <a:latin typeface="Arial" pitchFamily="34" charset="0"/>
                <a:cs typeface="Arial" pitchFamily="34" charset="0"/>
              </a:rPr>
              <a:t>Asignatura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s-VE" sz="2800" dirty="0">
                <a:latin typeface="Arial" pitchFamily="34" charset="0"/>
                <a:cs typeface="Arial" pitchFamily="34" charset="0"/>
              </a:rPr>
              <a:t>Seguridad nacional y asistencia primaria. PPD I</a:t>
            </a: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800" b="1" dirty="0">
                <a:latin typeface="Arial" pitchFamily="34" charset="0"/>
                <a:cs typeface="Arial" pitchFamily="34" charset="0"/>
              </a:rPr>
              <a:t>Tema IV: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Fundamentos del Aseguramientos Médico en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situaciones excepcionales y desastres.</a:t>
            </a:r>
          </a:p>
          <a:p>
            <a:pPr algn="just">
              <a:lnSpc>
                <a:spcPct val="150000"/>
              </a:lnSpc>
            </a:pPr>
            <a:r>
              <a:rPr lang="es-MX" sz="2800" b="1" dirty="0">
                <a:latin typeface="Arial" pitchFamily="34" charset="0"/>
                <a:cs typeface="Arial" pitchFamily="34" charset="0"/>
              </a:rPr>
              <a:t>Clase: IV.2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 Sistema de Tratamiento y Evacuación por etapas en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situaciones excepcionales y desastres.</a:t>
            </a:r>
          </a:p>
          <a:p>
            <a:r>
              <a:rPr lang="es-MX" dirty="0"/>
              <a:t> 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1196752"/>
            <a:ext cx="8358246" cy="5447645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b="1" dirty="0">
                <a:latin typeface="Arial" pitchFamily="34" charset="0"/>
                <a:cs typeface="Arial" pitchFamily="34" charset="0"/>
              </a:rPr>
              <a:t>Cont.</a:t>
            </a:r>
          </a:p>
          <a:p>
            <a:endParaRPr lang="es-ES" dirty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400" dirty="0">
                <a:latin typeface="Arial Rounded MT Bold" panose="020F0704030504030204" pitchFamily="34" charset="0"/>
                <a:cs typeface="Arial" pitchFamily="34" charset="0"/>
              </a:rPr>
              <a:t>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Realiza desbridamiento de heridas, cura de estas permitiendo el cierre por segunda intención.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Restablece volumen como principal medida </a:t>
            </a:r>
            <a:r>
              <a:rPr lang="es-MX" sz="2400" i="1" dirty="0">
                <a:latin typeface="Arial" panose="020B0604020202020204" pitchFamily="34" charset="0"/>
                <a:cs typeface="Arial" panose="020B0604020202020204" pitchFamily="34" charset="0"/>
              </a:rPr>
              <a:t>anti-shock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Realiza analgesia acupuntural o aplicando analgésicos orales o intramusculares. 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Reduce, afronta e inmoviliza fracturas.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dirty="0">
              <a:latin typeface="Arial Rounded MT Bold" panose="020F0704030504030204" pitchFamily="34" charset="0"/>
            </a:endParaRPr>
          </a:p>
          <a:p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1703705"/>
            <a:ext cx="8358246" cy="4893647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Aplica medidas médicas para disminuir el edema cerebral en caso de existir.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Amputa miembros insalvables.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Prepara a los afectados que lo requieran para ser evacuados a la etapa  superior.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068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771800" y="692696"/>
            <a:ext cx="5832648" cy="498598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dirty="0">
                <a:latin typeface="Arial" pitchFamily="34" charset="0"/>
                <a:cs typeface="Arial" pitchFamily="34" charset="0"/>
              </a:rPr>
              <a:t>Realiza intervenciones quirúrgicas de abdomen y extremidades.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 Realiza trepanostomìa descompresiva en casos portadores de edema   </a:t>
            </a:r>
          </a:p>
          <a:p>
            <a:pPr algn="just">
              <a:lnSpc>
                <a:spcPct val="150000"/>
              </a:lnSpc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  cerebral que no cedan al tratamiento médico.  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 Prepara a los afectados que lo requieran para ser evacuados a la etapa </a:t>
            </a:r>
          </a:p>
          <a:p>
            <a:pPr algn="just">
              <a:lnSpc>
                <a:spcPct val="150000"/>
              </a:lnSpc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  superior.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8628F45-8F4C-4F06-8E0B-B8DC575C6F86}"/>
              </a:ext>
            </a:extLst>
          </p:cNvPr>
          <p:cNvSpPr txBox="1"/>
          <p:nvPr/>
        </p:nvSpPr>
        <p:spPr>
          <a:xfrm>
            <a:off x="539552" y="2601486"/>
            <a:ext cx="2016224" cy="212365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Asistencia médica calificada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Tiene las siguientes facultades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771800" y="1228685"/>
            <a:ext cx="6120680" cy="4247317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Realiza los procedimientos de las etapas anteriores si no se han</a:t>
            </a:r>
            <a:r>
              <a:rPr kumimoji="0" lang="es-MX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realizado.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Revisa y rectifica los procedimientos de las etapas anteriores.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Garantiza las funciones vitales del afectado con los medios a su  </a:t>
            </a:r>
            <a:r>
              <a:rPr kumimoji="0" lang="es-MX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alcance.superior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8628F45-8F4C-4F06-8E0B-B8DC575C6F86}"/>
              </a:ext>
            </a:extLst>
          </p:cNvPr>
          <p:cNvSpPr txBox="1"/>
          <p:nvPr/>
        </p:nvSpPr>
        <p:spPr>
          <a:xfrm>
            <a:off x="539552" y="2601486"/>
            <a:ext cx="2016224" cy="212365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Asistencia médica calificada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Tiene las siguientes facultades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06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57232"/>
            <a:ext cx="8568952" cy="4394280"/>
          </a:xfrm>
          <a:prstGeom prst="rect">
            <a:avLst/>
          </a:prstGeom>
          <a:gradFill>
            <a:gsLst>
              <a:gs pos="35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s-MX" sz="2800" b="1" dirty="0">
                <a:latin typeface="Arial" pitchFamily="34" charset="0"/>
                <a:cs typeface="Arial" pitchFamily="34" charset="0"/>
              </a:rPr>
              <a:t>Asistencia médica especializada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endParaRPr lang="es-ES" sz="2800" dirty="0">
              <a:latin typeface="Arial" pitchFamily="34" charset="0"/>
              <a:cs typeface="Arial" pitchFamily="34" charset="0"/>
            </a:endParaRP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Está facultada para:</a:t>
            </a:r>
          </a:p>
          <a:p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 Realizar todos los procedimientos clínico- quirúrgicos posibles en correspondencia con el nivel de desarrollo científico- técnico existente en la institución hasta la realización del dictamen pericial de aptitud del afectado.</a:t>
            </a:r>
          </a:p>
          <a:p>
            <a:pPr>
              <a:lnSpc>
                <a:spcPct val="150000"/>
              </a:lnSpc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 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00034" y="1000108"/>
            <a:ext cx="8215370" cy="3816429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s-ES" sz="2800" b="1" dirty="0">
                <a:latin typeface="Arial" pitchFamily="34" charset="0"/>
                <a:cs typeface="Arial" pitchFamily="34" charset="0"/>
              </a:rPr>
              <a:t>Evacuación médica:</a:t>
            </a: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Proceso mediante el cual el afectado se traslada desde el lugar donde recibe la afectación hacia las diferentes etapas en las que recibe la asistencia médica que necesita.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-8159" y="15179"/>
            <a:ext cx="8643998" cy="604780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Medios de evacuación médica: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Los recursos que son necesarios para realizar la evacuación de los afectados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 Cintos o correas.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 Camillas o parihuelas.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Transporte de todo tipo (de   tracción humana, animal o motorizada).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 Aditamentos y accesorios complementarios</a:t>
            </a:r>
            <a:r>
              <a:rPr lang="es-E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Vías de evacuación médica: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Las carreteras, caminos, terraplenes, vados y pasos, así como los corredores aéreos y acuáticos </a:t>
            </a:r>
            <a:r>
              <a:rPr lang="es-E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debidamente autorizados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para que se realice el traslado.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116632"/>
            <a:ext cx="8286808" cy="704808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Clasificación de los medios de transporte en la evacuación de afectados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: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Transporte sanitario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: Si ha sido diseñado con todos los requerimientos médico- técnicos para evacuar a los afectados.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Transporte ordinario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: Es el transporte de carga general, fundamentalmente de carga sólida o de pasajeros que se emplea en la evacuación de afectados.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Transporte adaptado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: Es el transporte ordinario de carga sólida o de pasajeros al que se le ponen aditamentos que permiten realizar la evacuación médica con las condiciones mínimas exigidas al transporte sanitario.</a:t>
            </a: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28596" y="357166"/>
            <a:ext cx="8429684" cy="7986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Requisitos esenciales para realizar la </a:t>
            </a: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evacuación médica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Ininterrupción.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Brevedad.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Seguridad médico- técnica y de conducción.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Mayor confort posible.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Protección contra los efectos directos del desastre. </a:t>
            </a:r>
          </a:p>
          <a:p>
            <a:pPr algn="just"/>
            <a:r>
              <a:rPr lang="es-ES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Principios de la evacuación médica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No poner en peligro la vida del afectado.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Constituir una necesidad impostergable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Asegurar la continuidad del tratamiento.</a:t>
            </a:r>
          </a:p>
          <a:p>
            <a:pPr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0"/>
            <a:endParaRPr lang="es-ES" dirty="0"/>
          </a:p>
          <a:p>
            <a:pPr lvl="0"/>
            <a:endParaRPr lang="es-ES" dirty="0"/>
          </a:p>
          <a:p>
            <a:pPr lvl="0"/>
            <a:endParaRPr lang="es-ES" dirty="0"/>
          </a:p>
          <a:p>
            <a:pPr lvl="0"/>
            <a:endParaRPr lang="es-ES" dirty="0"/>
          </a:p>
          <a:p>
            <a:pPr lvl="0"/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504" y="54344"/>
            <a:ext cx="835824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Métodos de evacuación médica: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Método «de sí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»: Cuando se realiza con los medios de evacuación de la etapa desde la que se evacua.</a:t>
            </a:r>
          </a:p>
          <a:p>
            <a:pPr lvl="0" algn="just">
              <a:lnSpc>
                <a:spcPct val="150000"/>
              </a:lnSpc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Método «hacia sí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»: Cuando se realiza con los medios de evacuación de la etapa hacia la que se evacua.</a:t>
            </a:r>
          </a:p>
          <a:p>
            <a:pPr algn="just">
              <a:lnSpc>
                <a:spcPct val="150000"/>
              </a:lnSpc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Variantes: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Hacia el vecino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. Cuando se traslada a los heridos y enfermos hacia una institución médica vecina que presta el nivel de asistencia que requiere el paciente.</a:t>
            </a:r>
          </a:p>
          <a:p>
            <a:pPr lvl="0" algn="just">
              <a:lnSpc>
                <a:spcPct val="150000"/>
              </a:lnSpc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A través de sí.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Cuando se traslada a los heridos y enfermos hacia la institución médica inmediata superior, saltando una etapa de tratamiento y evacuación.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1122958"/>
            <a:ext cx="8321008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b="1" dirty="0">
                <a:latin typeface="Arial" pitchFamily="34" charset="0"/>
                <a:cs typeface="Arial" pitchFamily="34" charset="0"/>
              </a:rPr>
              <a:t>Objetivo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B28F09C-6BE2-44D2-9F94-B67F62061DE0}"/>
              </a:ext>
            </a:extLst>
          </p:cNvPr>
          <p:cNvSpPr txBox="1"/>
          <p:nvPr/>
        </p:nvSpPr>
        <p:spPr>
          <a:xfrm>
            <a:off x="467544" y="1628800"/>
            <a:ext cx="8424936" cy="33478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Explicar los elementos de organización del sistema único de tratamiento y evacuación por etapas de Cuba en situaciones de guerra, las características de las bajas sanitarias que se producen en los desastres y su clasificación e importancia, a un nivel de familiarización que les permita desempeñarse como futuros sanitarios.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2650054"/>
            <a:ext cx="8535322" cy="25791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pPr algn="just"/>
            <a:br>
              <a:rPr lang="es-ES" sz="2000" b="1" i="1" dirty="0">
                <a:latin typeface="Arial" pitchFamily="34" charset="0"/>
                <a:cs typeface="Arial" pitchFamily="34" charset="0"/>
              </a:rPr>
            </a:br>
            <a:br>
              <a:rPr lang="es-ES" sz="2000" b="1" i="1" dirty="0">
                <a:latin typeface="Arial" pitchFamily="34" charset="0"/>
                <a:cs typeface="Arial" pitchFamily="34" charset="0"/>
              </a:rPr>
            </a:br>
            <a:br>
              <a:rPr lang="es-ES" sz="2000" b="1" i="1" dirty="0">
                <a:latin typeface="Arial" pitchFamily="34" charset="0"/>
                <a:cs typeface="Arial" pitchFamily="34" charset="0"/>
              </a:rPr>
            </a:br>
            <a:br>
              <a:rPr lang="es-ES" sz="2000" b="1" i="1" dirty="0">
                <a:latin typeface="Arial" pitchFamily="34" charset="0"/>
                <a:cs typeface="Arial" pitchFamily="34" charset="0"/>
              </a:rPr>
            </a:br>
            <a:br>
              <a:rPr lang="es-ES" sz="2000" b="1" i="1" dirty="0">
                <a:latin typeface="Arial" pitchFamily="34" charset="0"/>
                <a:cs typeface="Arial" pitchFamily="34" charset="0"/>
              </a:rPr>
            </a:br>
            <a:r>
              <a:rPr lang="es-ES" sz="3100" b="1" dirty="0">
                <a:latin typeface="Arial" pitchFamily="34" charset="0"/>
                <a:cs typeface="Arial" pitchFamily="34" charset="0"/>
              </a:rPr>
              <a:t>Bajas sanitarias</a:t>
            </a:r>
            <a:r>
              <a:rPr lang="es-ES" sz="3100" i="1" dirty="0">
                <a:latin typeface="Arial" pitchFamily="34" charset="0"/>
                <a:cs typeface="Arial" pitchFamily="34" charset="0"/>
              </a:rPr>
              <a:t>:</a:t>
            </a:r>
            <a:r>
              <a:rPr lang="es-ES" sz="3100" dirty="0">
                <a:latin typeface="Arial" pitchFamily="34" charset="0"/>
                <a:cs typeface="Arial" pitchFamily="34" charset="0"/>
              </a:rPr>
              <a:t> Constituidas por aquellas personas que pierden su capacidad combativa y/o de trabajo por más de 24 h y requieren de atención médico sanitaria en alguna de las etapas del sistema de tratamiento y evacuación. </a:t>
            </a:r>
            <a:br>
              <a:rPr lang="es-ES" sz="3100" dirty="0">
                <a:latin typeface="Arial" pitchFamily="34" charset="0"/>
                <a:cs typeface="Arial" pitchFamily="34" charset="0"/>
              </a:rPr>
            </a:br>
            <a:r>
              <a:rPr lang="es-ES" sz="3100" b="1" dirty="0">
                <a:latin typeface="Arial" pitchFamily="34" charset="0"/>
                <a:cs typeface="Arial" pitchFamily="34" charset="0"/>
              </a:rPr>
              <a:t> </a:t>
            </a:r>
            <a:br>
              <a:rPr lang="es-ES" sz="3100" dirty="0">
                <a:latin typeface="Arial" pitchFamily="34" charset="0"/>
                <a:cs typeface="Arial" pitchFamily="34" charset="0"/>
              </a:rPr>
            </a:br>
            <a:endParaRPr lang="es-ES" sz="31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602128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 ¿</a:t>
            </a:r>
            <a:r>
              <a:rPr lang="es-ES" sz="3100" dirty="0">
                <a:latin typeface="Arial" pitchFamily="34" charset="0"/>
                <a:cs typeface="Arial" pitchFamily="34" charset="0"/>
              </a:rPr>
              <a:t>Qué se considera Baja sanitaria?</a:t>
            </a:r>
          </a:p>
          <a:p>
            <a:pPr algn="just"/>
            <a:r>
              <a:rPr lang="es-ES" sz="3100" dirty="0">
                <a:latin typeface="Arial" pitchFamily="34" charset="0"/>
                <a:cs typeface="Arial" pitchFamily="34" charset="0"/>
              </a:rPr>
              <a:t>Heridos y enfermos que se producen como consecuencia directa o indirecta de acciones de la guerra y que habitualmente no ocurre en Tiempo de Paz y que incluye:</a:t>
            </a:r>
          </a:p>
          <a:p>
            <a:pPr lvl="0" algn="just"/>
            <a:r>
              <a:rPr lang="es-ES" sz="3100" dirty="0">
                <a:latin typeface="Arial" pitchFamily="34" charset="0"/>
                <a:cs typeface="Arial" pitchFamily="34" charset="0"/>
              </a:rPr>
              <a:t>Heridos por material bélico o como consecuencia del movimiento de las tropas o por la acción directa por parte del enemigo.</a:t>
            </a:r>
          </a:p>
          <a:p>
            <a:pPr lvl="0" algn="just"/>
            <a:r>
              <a:rPr lang="es-ES" sz="3100" dirty="0">
                <a:latin typeface="Arial" pitchFamily="34" charset="0"/>
                <a:cs typeface="Arial" pitchFamily="34" charset="0"/>
              </a:rPr>
              <a:t>Afectados por enfermedades trasmisibles producto de las agresiones con el arma biológica y o el empeoramiento de la situación higiénico epidemiológico como consecuencia de la guerra.</a:t>
            </a:r>
          </a:p>
          <a:p>
            <a:pPr lvl="0" algn="just"/>
            <a:r>
              <a:rPr lang="es-ES" sz="3100" dirty="0">
                <a:latin typeface="Arial" pitchFamily="34" charset="0"/>
                <a:cs typeface="Arial" pitchFamily="34" charset="0"/>
              </a:rPr>
              <a:t>Enfermos psiquiátricos como consecuencia de las acciones de la guerra.</a:t>
            </a:r>
          </a:p>
          <a:p>
            <a:pPr lvl="0" algn="just"/>
            <a:r>
              <a:rPr lang="es-ES" sz="3100" dirty="0">
                <a:latin typeface="Arial" pitchFamily="34" charset="0"/>
                <a:cs typeface="Arial" pitchFamily="34" charset="0"/>
              </a:rPr>
              <a:t>Afectados por el uso del arma química, arma nuclear y medios incendiarios, o por sustancias tóxicas como consecuencia de la destrucción de centros y objetivos químicos, biológicos y radiológicos.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1334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47248" cy="562074"/>
          </a:xfrm>
        </p:spPr>
        <p:txBody>
          <a:bodyPr>
            <a:noAutofit/>
          </a:bodyPr>
          <a:lstStyle/>
          <a:p>
            <a:r>
              <a:rPr lang="es-ES" sz="3200" b="1" dirty="0">
                <a:latin typeface="Arial" pitchFamily="34" charset="0"/>
                <a:cs typeface="Arial" pitchFamily="34" charset="0"/>
              </a:rPr>
              <a:t>Clasificación y características de las Bajas Sanitarias.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s-ES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ES" sz="9600" b="1" i="1" u="sng" dirty="0">
                <a:latin typeface="Arial" pitchFamily="34" charset="0"/>
                <a:cs typeface="Arial" pitchFamily="34" charset="0"/>
              </a:rPr>
              <a:t>Herido grave</a:t>
            </a:r>
            <a:r>
              <a:rPr lang="es-ES" sz="9600" dirty="0">
                <a:latin typeface="Arial" pitchFamily="34" charset="0"/>
                <a:cs typeface="Arial" pitchFamily="34" charset="0"/>
              </a:rPr>
              <a:t>: Es la persona que recibe lesiones de tal gravedad, que requiere de tratamiento priorizado, pues de no ejecutarse este se compromete su vida o existe riesgo ulterior de invalidez total o parcial.</a:t>
            </a:r>
          </a:p>
          <a:p>
            <a:pPr algn="just">
              <a:lnSpc>
                <a:spcPct val="150000"/>
              </a:lnSpc>
            </a:pPr>
            <a:r>
              <a:rPr lang="es-ES" sz="9600" dirty="0">
                <a:latin typeface="Arial" pitchFamily="34" charset="0"/>
                <a:cs typeface="Arial" pitchFamily="34" charset="0"/>
              </a:rPr>
              <a:t>Los heridos graves deben ser </a:t>
            </a:r>
            <a:r>
              <a:rPr lang="es-ES" sz="9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evacuados</a:t>
            </a:r>
            <a:r>
              <a:rPr lang="es-ES" sz="9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9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 camillas </a:t>
            </a:r>
            <a:r>
              <a:rPr lang="es-ES" sz="9600" dirty="0">
                <a:latin typeface="Arial" pitchFamily="34" charset="0"/>
                <a:cs typeface="Arial" pitchFamily="34" charset="0"/>
              </a:rPr>
              <a:t>y en </a:t>
            </a:r>
            <a:r>
              <a:rPr lang="es-ES" sz="9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transporte sanitario o adaptado </a:t>
            </a:r>
            <a:r>
              <a:rPr lang="es-ES" sz="9600" dirty="0">
                <a:latin typeface="Arial" pitchFamily="34" charset="0"/>
                <a:cs typeface="Arial" pitchFamily="34" charset="0"/>
              </a:rPr>
              <a:t>y necesitan de </a:t>
            </a:r>
            <a:r>
              <a:rPr lang="es-ES" sz="9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asistencia médica calificada y especializada</a:t>
            </a:r>
            <a:r>
              <a:rPr lang="es-ES" sz="9600" dirty="0">
                <a:latin typeface="Arial" pitchFamily="34" charset="0"/>
                <a:cs typeface="Arial" pitchFamily="34" charset="0"/>
              </a:rPr>
              <a:t>, quirúrgica, clínica o de ambos tipos. </a:t>
            </a:r>
            <a:r>
              <a:rPr lang="es-ES" sz="9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Representan el 60% </a:t>
            </a:r>
            <a:r>
              <a:rPr lang="es-ES" sz="9600" dirty="0">
                <a:latin typeface="Arial" pitchFamily="34" charset="0"/>
                <a:cs typeface="Arial" pitchFamily="34" charset="0"/>
              </a:rPr>
              <a:t>del total de las bajas sanitarias.</a:t>
            </a:r>
          </a:p>
          <a:p>
            <a:endParaRPr lang="es-ES" sz="9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b="1" i="1" u="sng" dirty="0">
                <a:latin typeface="Arial" pitchFamily="34" charset="0"/>
                <a:cs typeface="Arial" pitchFamily="34" charset="0"/>
              </a:rPr>
              <a:t>Herido leve</a:t>
            </a:r>
            <a:r>
              <a:rPr lang="es-ES" dirty="0">
                <a:latin typeface="Arial" pitchFamily="34" charset="0"/>
                <a:cs typeface="Arial" pitchFamily="34" charset="0"/>
              </a:rPr>
              <a:t>: Es la persona que recibe lesiones que no requieren de atención urgente, pues no peligra su vida. Puede valerse por sí solo. </a:t>
            </a:r>
          </a:p>
          <a:p>
            <a:pPr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Se pueden </a:t>
            </a:r>
            <a:r>
              <a:rPr lang="es-E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evacuar </a:t>
            </a:r>
            <a:r>
              <a:rPr lang="es-ES" dirty="0">
                <a:latin typeface="Arial" pitchFamily="34" charset="0"/>
                <a:cs typeface="Arial" pitchFamily="34" charset="0"/>
              </a:rPr>
              <a:t>por sus </a:t>
            </a:r>
            <a:r>
              <a:rPr lang="es-E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propios medios </a:t>
            </a:r>
            <a:r>
              <a:rPr lang="es-ES" dirty="0">
                <a:latin typeface="Arial" pitchFamily="34" charset="0"/>
                <a:cs typeface="Arial" pitchFamily="34" charset="0"/>
              </a:rPr>
              <a:t>y en </a:t>
            </a:r>
            <a:r>
              <a:rPr lang="es-E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transporte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ordinario.</a:t>
            </a:r>
            <a:r>
              <a:rPr lang="es-ES" dirty="0">
                <a:latin typeface="Arial" pitchFamily="34" charset="0"/>
                <a:cs typeface="Arial" pitchFamily="34" charset="0"/>
              </a:rPr>
              <a:t> Los heridos leves requieren en su mayoría la </a:t>
            </a:r>
            <a:r>
              <a:rPr lang="es-E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primera asistencia médica </a:t>
            </a:r>
            <a:r>
              <a:rPr lang="es-ES" dirty="0">
                <a:latin typeface="Arial" pitchFamily="34" charset="0"/>
                <a:cs typeface="Arial" pitchFamily="34" charset="0"/>
              </a:rPr>
              <a:t>y un pequeño porciento, pueden necesitar asistencia médica calificada (cirugía menor) y asistencia médica especializada limitada (uso de medicamentos). </a:t>
            </a:r>
            <a:r>
              <a:rPr lang="es-E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Representan el 40% </a:t>
            </a:r>
            <a:r>
              <a:rPr lang="es-ES" dirty="0">
                <a:latin typeface="Arial" pitchFamily="34" charset="0"/>
                <a:cs typeface="Arial" pitchFamily="34" charset="0"/>
              </a:rPr>
              <a:t>del total de las bajas sanitarias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85786" y="500043"/>
            <a:ext cx="7715304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Arial" pitchFamily="34" charset="0"/>
                <a:cs typeface="Arial" pitchFamily="34" charset="0"/>
              </a:rPr>
              <a:t>Estudio independiente</a:t>
            </a:r>
          </a:p>
          <a:p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Realizar un cuadro sinóptico sobre las variantes de evacuación médica, para ello consultar libro de texto digitalizado PPD tomo I Pág.. 29</a:t>
            </a:r>
          </a:p>
          <a:p>
            <a:pPr marL="457200" indent="-457200"/>
            <a:r>
              <a:rPr lang="es-E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ES" sz="2400" dirty="0">
              <a:latin typeface="Arial" pitchFamily="34" charset="0"/>
              <a:cs typeface="Arial" pitchFamily="34" charset="0"/>
            </a:endParaRPr>
          </a:p>
          <a:p>
            <a:endParaRPr lang="es-ES" sz="2400" dirty="0">
              <a:latin typeface="Arial" pitchFamily="34" charset="0"/>
              <a:cs typeface="Arial" pitchFamily="34" charset="0"/>
            </a:endParaRPr>
          </a:p>
          <a:p>
            <a:r>
              <a:rPr lang="es-ES" sz="2400" dirty="0">
                <a:latin typeface="Arial" pitchFamily="34" charset="0"/>
                <a:cs typeface="Arial" pitchFamily="34" charset="0"/>
              </a:rPr>
              <a:t> 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47" y="-99392"/>
            <a:ext cx="90011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800" b="1" dirty="0">
                <a:latin typeface="Arial" pitchFamily="34" charset="0"/>
                <a:cs typeface="Arial" pitchFamily="34" charset="0"/>
              </a:rPr>
              <a:t>     </a:t>
            </a:r>
          </a:p>
          <a:p>
            <a:pPr algn="just">
              <a:lnSpc>
                <a:spcPct val="150000"/>
              </a:lnSpc>
            </a:pPr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800" b="1" dirty="0">
                <a:latin typeface="Arial" pitchFamily="34" charset="0"/>
                <a:cs typeface="Arial" pitchFamily="34" charset="0"/>
              </a:rPr>
              <a:t>SUMARIO </a:t>
            </a:r>
            <a:endParaRPr lang="es-ES" dirty="0"/>
          </a:p>
          <a:p>
            <a:r>
              <a:rPr lang="es-ES" dirty="0"/>
              <a:t> </a:t>
            </a: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5536" y="2178733"/>
            <a:ext cx="8208912" cy="443198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1-Sistema de Tratamiento y evacuación por etapas. Concepto. Principios generales.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2-Etapas de tratamiento y evacuación en el Sector de la Salud para</a:t>
            </a:r>
            <a:r>
              <a:rPr kumimoji="0" lang="es-E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situaciones de guerra</a:t>
            </a:r>
            <a:r>
              <a:rPr kumimoji="0" 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3-Evacuación médica. Concepto. Medios, vías, requisitos, principios y métodos de evacuación</a:t>
            </a:r>
            <a:r>
              <a:rPr lang="es-E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médica.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4-Bajas Sanitarias</a:t>
            </a:r>
            <a:r>
              <a:rPr kumimoji="0" lang="es-E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Concepto. Clasificación</a:t>
            </a:r>
            <a:r>
              <a:rPr kumimoji="0" lang="es-E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por su</a:t>
            </a:r>
            <a:r>
              <a:rPr kumimoji="0" 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Importancia.</a:t>
            </a:r>
            <a:endParaRPr kumimoji="0" lang="es-E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987824" y="294857"/>
            <a:ext cx="5760640" cy="59331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Conservación de la vida.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Eficacia del tratamiento médico en todas las etapas.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Criterio unitario de todas las normas y métodos aplicados.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Alto nivel organizativo.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Nivel de asistencia bien definido en cada etapa.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Volumen de asistencia y de trabajo normado por etapas y regulado por el jefe médico superior</a:t>
            </a:r>
            <a:r>
              <a:rPr lang="es-E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BA832B0-78DB-41FE-B7BE-1119E44ABECB}"/>
              </a:ext>
            </a:extLst>
          </p:cNvPr>
          <p:cNvSpPr txBox="1"/>
          <p:nvPr/>
        </p:nvSpPr>
        <p:spPr>
          <a:xfrm>
            <a:off x="467544" y="1700808"/>
            <a:ext cx="2376264" cy="31085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Principios del sistema de tratamiento y evacuación por etapas</a:t>
            </a:r>
            <a:endParaRPr kumimoji="0" lang="es-ES_tradn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272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987824" y="294857"/>
            <a:ext cx="5760640" cy="63024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Mantenimiento de un estricto orden de prioridades asistenciales y de evacuación por etapas (principios de la clasificación médica).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Política de estricta economía en el consumo de los medios.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Creación de reservas médicas en fuerzas y medios en cada etapa.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Las unidades e instituciones médicas seguirán constantemente a sus respectivas unidades y las asegurarán siempre en primer orden.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BA832B0-78DB-41FE-B7BE-1119E44ABECB}"/>
              </a:ext>
            </a:extLst>
          </p:cNvPr>
          <p:cNvSpPr txBox="1"/>
          <p:nvPr/>
        </p:nvSpPr>
        <p:spPr>
          <a:xfrm>
            <a:off x="467544" y="1700808"/>
            <a:ext cx="2376264" cy="31085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Principios del sistema de tratamiento y evacuación por etapas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274746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85720" y="285728"/>
            <a:ext cx="8072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latin typeface="Arial" pitchFamily="34" charset="0"/>
                <a:cs typeface="Arial" pitchFamily="34" charset="0"/>
              </a:rPr>
              <a:t>Etapas del sistema de tratamiento y evacuación.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214282" y="1142984"/>
            <a:ext cx="1285884" cy="785818"/>
          </a:xfrm>
          <a:prstGeom prst="round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0" y="1357298"/>
            <a:ext cx="1357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latin typeface="Arial" pitchFamily="34" charset="0"/>
                <a:cs typeface="Arial" pitchFamily="34" charset="0"/>
              </a:rPr>
              <a:t>SECTOR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1571604" y="1142984"/>
            <a:ext cx="1357322" cy="785818"/>
          </a:xfrm>
          <a:prstGeom prst="round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643042" y="1357298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itchFamily="34" charset="0"/>
                <a:cs typeface="Arial" pitchFamily="34" charset="0"/>
              </a:rPr>
              <a:t>ETAPAS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3071802" y="1142984"/>
            <a:ext cx="1857388" cy="785818"/>
          </a:xfrm>
          <a:prstGeom prst="round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143240" y="1285860"/>
            <a:ext cx="2000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Arial" pitchFamily="34" charset="0"/>
                <a:cs typeface="Arial" pitchFamily="34" charset="0"/>
              </a:rPr>
              <a:t>SUBORDINACIÒN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5072066" y="1142984"/>
            <a:ext cx="1643074" cy="785818"/>
          </a:xfrm>
          <a:prstGeom prst="round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143504" y="1214422"/>
            <a:ext cx="17859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Arial" pitchFamily="34" charset="0"/>
                <a:cs typeface="Arial" pitchFamily="34" charset="0"/>
              </a:rPr>
              <a:t>NIVEL DE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  <a:p>
            <a:r>
              <a:rPr lang="es-MX" sz="1600" b="1" dirty="0">
                <a:latin typeface="Arial" pitchFamily="34" charset="0"/>
                <a:cs typeface="Arial" pitchFamily="34" charset="0"/>
              </a:rPr>
              <a:t>ASISTENCIA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6858016" y="1142984"/>
            <a:ext cx="2000264" cy="785818"/>
          </a:xfrm>
          <a:prstGeom prst="round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7000892" y="1214422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Arial" pitchFamily="34" charset="0"/>
                <a:cs typeface="Arial" pitchFamily="34" charset="0"/>
              </a:rPr>
              <a:t>UNIDAD ASISTENCIAL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14282" y="2428868"/>
            <a:ext cx="1143008" cy="71438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85720" y="2571744"/>
            <a:ext cx="1071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Arial" pitchFamily="34" charset="0"/>
                <a:cs typeface="Arial" pitchFamily="34" charset="0"/>
              </a:rPr>
              <a:t>MINSAP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1643042" y="2428868"/>
            <a:ext cx="1214446" cy="71438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1857356" y="257174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" pitchFamily="34" charset="0"/>
                <a:cs typeface="Arial" pitchFamily="34" charset="0"/>
              </a:rPr>
              <a:t>1ra</a:t>
            </a:r>
            <a:r>
              <a:rPr lang="es-MX" dirty="0"/>
              <a:t>.</a:t>
            </a:r>
            <a:endParaRPr lang="es-ES" dirty="0"/>
          </a:p>
          <a:p>
            <a:endParaRPr lang="es-ES" dirty="0"/>
          </a:p>
        </p:txBody>
      </p:sp>
      <p:sp>
        <p:nvSpPr>
          <p:cNvPr id="22" name="21 Rectángulo"/>
          <p:cNvSpPr/>
          <p:nvPr/>
        </p:nvSpPr>
        <p:spPr>
          <a:xfrm>
            <a:off x="3071802" y="2428868"/>
            <a:ext cx="1785950" cy="71438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071802" y="2500306"/>
            <a:ext cx="17145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itchFamily="34" charset="0"/>
                <a:cs typeface="Arial" pitchFamily="34" charset="0"/>
              </a:rPr>
              <a:t>Zona de defensa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24" name="23 Rectángulo"/>
          <p:cNvSpPr/>
          <p:nvPr/>
        </p:nvSpPr>
        <p:spPr>
          <a:xfrm>
            <a:off x="5000628" y="2428868"/>
            <a:ext cx="1571636" cy="64294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5072066" y="2428868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itchFamily="34" charset="0"/>
                <a:cs typeface="Arial" pitchFamily="34" charset="0"/>
              </a:rPr>
              <a:t>Asistencia primaria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786578" y="2071678"/>
            <a:ext cx="2143140" cy="100013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CuadroTexto"/>
          <p:cNvSpPr txBox="1"/>
          <p:nvPr/>
        </p:nvSpPr>
        <p:spPr>
          <a:xfrm>
            <a:off x="6786578" y="2071678"/>
            <a:ext cx="214314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Arial" pitchFamily="34" charset="0"/>
                <a:cs typeface="Arial" pitchFamily="34" charset="0"/>
              </a:rPr>
              <a:t>Puesto de asistencia sanitaria, Puesto de enfermería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29" name="28 Rectángulo"/>
          <p:cNvSpPr/>
          <p:nvPr/>
        </p:nvSpPr>
        <p:spPr>
          <a:xfrm>
            <a:off x="1357290" y="4786322"/>
            <a:ext cx="121444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Rectángulo"/>
          <p:cNvSpPr/>
          <p:nvPr/>
        </p:nvSpPr>
        <p:spPr>
          <a:xfrm>
            <a:off x="2714612" y="4786322"/>
            <a:ext cx="192882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30 Rectángulo"/>
          <p:cNvSpPr/>
          <p:nvPr/>
        </p:nvSpPr>
        <p:spPr>
          <a:xfrm>
            <a:off x="4786314" y="4714884"/>
            <a:ext cx="1714512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4" name="33 Rectángulo"/>
          <p:cNvSpPr/>
          <p:nvPr/>
        </p:nvSpPr>
        <p:spPr>
          <a:xfrm>
            <a:off x="6643702" y="5786454"/>
            <a:ext cx="2071702" cy="8572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5" name="34 Rectángulo"/>
          <p:cNvSpPr/>
          <p:nvPr/>
        </p:nvSpPr>
        <p:spPr>
          <a:xfrm>
            <a:off x="1357290" y="5786454"/>
            <a:ext cx="1214446" cy="7143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6" name="35 Rectángulo"/>
          <p:cNvSpPr/>
          <p:nvPr/>
        </p:nvSpPr>
        <p:spPr>
          <a:xfrm>
            <a:off x="2714612" y="5786454"/>
            <a:ext cx="1928826" cy="8572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>
            <a:off x="4857752" y="5786454"/>
            <a:ext cx="1500198" cy="8572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1" name="40 CuadroTexto"/>
          <p:cNvSpPr txBox="1"/>
          <p:nvPr/>
        </p:nvSpPr>
        <p:spPr>
          <a:xfrm>
            <a:off x="1500166" y="4929198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rial" pitchFamily="34" charset="0"/>
                <a:cs typeface="Arial" pitchFamily="34" charset="0"/>
              </a:rPr>
              <a:t>2da</a:t>
            </a:r>
            <a:r>
              <a:rPr lang="es-MX" dirty="0"/>
              <a:t>.</a:t>
            </a:r>
            <a:endParaRPr lang="es-ES" dirty="0"/>
          </a:p>
          <a:p>
            <a:endParaRPr lang="es-ES" b="1" dirty="0"/>
          </a:p>
        </p:txBody>
      </p:sp>
      <p:sp>
        <p:nvSpPr>
          <p:cNvPr id="42" name="41 CuadroTexto"/>
          <p:cNvSpPr txBox="1"/>
          <p:nvPr/>
        </p:nvSpPr>
        <p:spPr>
          <a:xfrm>
            <a:off x="2714612" y="4786322"/>
            <a:ext cx="2071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Arial" pitchFamily="34" charset="0"/>
                <a:cs typeface="Arial" pitchFamily="34" charset="0"/>
              </a:rPr>
              <a:t>Consejo de Defensa municipal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43" name="42 CuadroTexto"/>
          <p:cNvSpPr txBox="1"/>
          <p:nvPr/>
        </p:nvSpPr>
        <p:spPr>
          <a:xfrm>
            <a:off x="4929190" y="4643446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Arial" pitchFamily="34" charset="0"/>
                <a:cs typeface="Arial" pitchFamily="34" charset="0"/>
              </a:rPr>
              <a:t>Asistencia médica calificada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6643702" y="4357694"/>
            <a:ext cx="2224102" cy="12239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CuadroTexto"/>
          <p:cNvSpPr txBox="1"/>
          <p:nvPr/>
        </p:nvSpPr>
        <p:spPr>
          <a:xfrm>
            <a:off x="6858016" y="400050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66" name="65 CuadroTexto"/>
          <p:cNvSpPr txBox="1"/>
          <p:nvPr/>
        </p:nvSpPr>
        <p:spPr>
          <a:xfrm>
            <a:off x="6643702" y="4429132"/>
            <a:ext cx="22145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Arial" pitchFamily="34" charset="0"/>
                <a:cs typeface="Arial" pitchFamily="34" charset="0"/>
              </a:rPr>
              <a:t>Policlínicos de asistencia médica calificada y Hospitales rurales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66 CuadroTexto"/>
          <p:cNvSpPr txBox="1"/>
          <p:nvPr/>
        </p:nvSpPr>
        <p:spPr>
          <a:xfrm>
            <a:off x="1428728" y="592933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rial" pitchFamily="34" charset="0"/>
                <a:cs typeface="Arial" pitchFamily="34" charset="0"/>
              </a:rPr>
              <a:t>3ra.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2786050" y="5786454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itchFamily="34" charset="0"/>
                <a:cs typeface="Arial" pitchFamily="34" charset="0"/>
              </a:rPr>
              <a:t>Consejo de</a:t>
            </a:r>
          </a:p>
          <a:p>
            <a:pPr algn="ctr"/>
            <a:r>
              <a:rPr lang="es-MX" sz="1600" b="1" dirty="0">
                <a:latin typeface="Arial" pitchFamily="34" charset="0"/>
                <a:cs typeface="Arial" pitchFamily="34" charset="0"/>
              </a:rPr>
              <a:t> Defensa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600" b="1" dirty="0">
                <a:latin typeface="Arial" pitchFamily="34" charset="0"/>
                <a:cs typeface="Arial" pitchFamily="34" charset="0"/>
              </a:rPr>
              <a:t>Provincial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69 CuadroTexto"/>
          <p:cNvSpPr txBox="1"/>
          <p:nvPr/>
        </p:nvSpPr>
        <p:spPr>
          <a:xfrm>
            <a:off x="5000628" y="5750004"/>
            <a:ext cx="15716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Arial" pitchFamily="34" charset="0"/>
                <a:cs typeface="Arial" pitchFamily="34" charset="0"/>
              </a:rPr>
              <a:t>Asistencia médica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  <a:p>
            <a:r>
              <a:rPr lang="es-MX" sz="1600" b="1" dirty="0">
                <a:latin typeface="Arial" pitchFamily="34" charset="0"/>
                <a:cs typeface="Arial" pitchFamily="34" charset="0"/>
              </a:rPr>
              <a:t>Especializada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71" name="70 CuadroTexto"/>
          <p:cNvSpPr txBox="1"/>
          <p:nvPr/>
        </p:nvSpPr>
        <p:spPr>
          <a:xfrm>
            <a:off x="6858016" y="600076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" pitchFamily="34" charset="0"/>
                <a:cs typeface="Arial" pitchFamily="34" charset="0"/>
              </a:rPr>
              <a:t>Hospitales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5072066" y="3429000"/>
            <a:ext cx="1428760" cy="71438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6" name="75 CuadroTexto"/>
          <p:cNvSpPr txBox="1"/>
          <p:nvPr/>
        </p:nvSpPr>
        <p:spPr>
          <a:xfrm>
            <a:off x="5143504" y="3429000"/>
            <a:ext cx="12858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latin typeface="Arial" pitchFamily="34" charset="0"/>
                <a:cs typeface="Arial" pitchFamily="34" charset="0"/>
              </a:rPr>
              <a:t>1ra. Asistencia médica</a:t>
            </a:r>
            <a:endParaRPr lang="es-E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6786578" y="3286124"/>
            <a:ext cx="2071702" cy="92869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CuadroTexto"/>
          <p:cNvSpPr txBox="1"/>
          <p:nvPr/>
        </p:nvSpPr>
        <p:spPr>
          <a:xfrm>
            <a:off x="6858016" y="3429000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itchFamily="34" charset="0"/>
                <a:cs typeface="Arial" pitchFamily="34" charset="0"/>
              </a:rPr>
              <a:t>CMF y Policlínico</a:t>
            </a:r>
          </a:p>
        </p:txBody>
      </p:sp>
      <p:cxnSp>
        <p:nvCxnSpPr>
          <p:cNvPr id="80" name="79 Conector recto de flecha"/>
          <p:cNvCxnSpPr/>
          <p:nvPr/>
        </p:nvCxnSpPr>
        <p:spPr>
          <a:xfrm rot="5400000">
            <a:off x="535753" y="217883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1" name="90 Conector recto de flecha"/>
          <p:cNvCxnSpPr/>
          <p:nvPr/>
        </p:nvCxnSpPr>
        <p:spPr>
          <a:xfrm rot="5400000">
            <a:off x="3678231" y="2178835"/>
            <a:ext cx="357984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5" name="94 Conector recto de flecha"/>
          <p:cNvCxnSpPr/>
          <p:nvPr/>
        </p:nvCxnSpPr>
        <p:spPr>
          <a:xfrm rot="5400000">
            <a:off x="2035951" y="217883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6" name="95 Conector recto de flecha"/>
          <p:cNvCxnSpPr/>
          <p:nvPr/>
        </p:nvCxnSpPr>
        <p:spPr>
          <a:xfrm rot="5400000">
            <a:off x="5607851" y="2178835"/>
            <a:ext cx="357984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7" name="96 Conector recto de flecha"/>
          <p:cNvCxnSpPr/>
          <p:nvPr/>
        </p:nvCxnSpPr>
        <p:spPr>
          <a:xfrm rot="5400000">
            <a:off x="7644231" y="1999843"/>
            <a:ext cx="14287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9" name="98 Conector recto de flecha"/>
          <p:cNvCxnSpPr>
            <a:endCxn id="76" idx="0"/>
          </p:cNvCxnSpPr>
          <p:nvPr/>
        </p:nvCxnSpPr>
        <p:spPr>
          <a:xfrm rot="5400000">
            <a:off x="5643967" y="3285727"/>
            <a:ext cx="285752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5" name="104 Conector recto de flecha"/>
          <p:cNvCxnSpPr/>
          <p:nvPr/>
        </p:nvCxnSpPr>
        <p:spPr>
          <a:xfrm rot="5400000">
            <a:off x="7572398" y="3214686"/>
            <a:ext cx="142874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3" name="112 Conector recto de flecha"/>
          <p:cNvCxnSpPr>
            <a:stCxn id="41" idx="2"/>
            <a:endCxn id="35" idx="0"/>
          </p:cNvCxnSpPr>
          <p:nvPr/>
        </p:nvCxnSpPr>
        <p:spPr>
          <a:xfrm rot="5400000">
            <a:off x="1859051" y="5680991"/>
            <a:ext cx="210925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4" name="113 Conector recto de flecha"/>
          <p:cNvCxnSpPr/>
          <p:nvPr/>
        </p:nvCxnSpPr>
        <p:spPr>
          <a:xfrm rot="5400000">
            <a:off x="5428859" y="5643975"/>
            <a:ext cx="2865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5" name="114 Conector recto de flecha"/>
          <p:cNvCxnSpPr/>
          <p:nvPr/>
        </p:nvCxnSpPr>
        <p:spPr>
          <a:xfrm rot="5400000">
            <a:off x="3643305" y="5643579"/>
            <a:ext cx="28575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6" name="115 Conector recto de flecha"/>
          <p:cNvCxnSpPr/>
          <p:nvPr/>
        </p:nvCxnSpPr>
        <p:spPr>
          <a:xfrm rot="5400000">
            <a:off x="7537471" y="4321975"/>
            <a:ext cx="21352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7" name="116 Conector recto de flecha"/>
          <p:cNvCxnSpPr/>
          <p:nvPr/>
        </p:nvCxnSpPr>
        <p:spPr>
          <a:xfrm rot="16200000" flipH="1">
            <a:off x="5393538" y="4393413"/>
            <a:ext cx="500067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3" name="132 Conector recto de flecha"/>
          <p:cNvCxnSpPr/>
          <p:nvPr/>
        </p:nvCxnSpPr>
        <p:spPr>
          <a:xfrm rot="5400000">
            <a:off x="7555725" y="5660249"/>
            <a:ext cx="195266" cy="19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5" name="134 Conector recto de flecha"/>
          <p:cNvCxnSpPr/>
          <p:nvPr/>
        </p:nvCxnSpPr>
        <p:spPr>
          <a:xfrm rot="5400000">
            <a:off x="3108315" y="3964785"/>
            <a:ext cx="1356528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6" name="135 Conector recto de flecha"/>
          <p:cNvCxnSpPr/>
          <p:nvPr/>
        </p:nvCxnSpPr>
        <p:spPr>
          <a:xfrm rot="5400000">
            <a:off x="1464447" y="3964785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9" name="148 Flecha derecha"/>
          <p:cNvSpPr/>
          <p:nvPr/>
        </p:nvSpPr>
        <p:spPr>
          <a:xfrm flipV="1">
            <a:off x="1357290" y="2857495"/>
            <a:ext cx="214314" cy="45719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1" name="150 Flecha derecha"/>
          <p:cNvSpPr/>
          <p:nvPr/>
        </p:nvSpPr>
        <p:spPr>
          <a:xfrm>
            <a:off x="2571736" y="6143644"/>
            <a:ext cx="142876" cy="7143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2" name="151 Flecha derecha"/>
          <p:cNvSpPr/>
          <p:nvPr/>
        </p:nvSpPr>
        <p:spPr>
          <a:xfrm>
            <a:off x="6500826" y="5072074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3" name="152 Flecha derecha"/>
          <p:cNvSpPr/>
          <p:nvPr/>
        </p:nvSpPr>
        <p:spPr>
          <a:xfrm>
            <a:off x="4643438" y="5072074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4" name="153 Flecha derecha"/>
          <p:cNvSpPr/>
          <p:nvPr/>
        </p:nvSpPr>
        <p:spPr>
          <a:xfrm>
            <a:off x="2571736" y="5072074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5" name="154 Flecha derecha"/>
          <p:cNvSpPr/>
          <p:nvPr/>
        </p:nvSpPr>
        <p:spPr>
          <a:xfrm>
            <a:off x="6572264" y="3714752"/>
            <a:ext cx="214314" cy="45719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6" name="155 Flecha derecha"/>
          <p:cNvSpPr/>
          <p:nvPr/>
        </p:nvSpPr>
        <p:spPr>
          <a:xfrm>
            <a:off x="6572264" y="2714620"/>
            <a:ext cx="214314" cy="71438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7" name="156 Flecha derecha"/>
          <p:cNvSpPr/>
          <p:nvPr/>
        </p:nvSpPr>
        <p:spPr>
          <a:xfrm>
            <a:off x="4857752" y="2786058"/>
            <a:ext cx="142876" cy="71438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8" name="157 Flecha derecha"/>
          <p:cNvSpPr/>
          <p:nvPr/>
        </p:nvSpPr>
        <p:spPr>
          <a:xfrm>
            <a:off x="2857488" y="2740338"/>
            <a:ext cx="209560" cy="45719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0" name="159 Flecha derecha"/>
          <p:cNvSpPr/>
          <p:nvPr/>
        </p:nvSpPr>
        <p:spPr>
          <a:xfrm>
            <a:off x="6429388" y="6143644"/>
            <a:ext cx="214314" cy="7143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1" name="160 Flecha derecha"/>
          <p:cNvSpPr/>
          <p:nvPr/>
        </p:nvSpPr>
        <p:spPr>
          <a:xfrm>
            <a:off x="4714876" y="6143644"/>
            <a:ext cx="142876" cy="7143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4282" y="214290"/>
            <a:ext cx="8643998" cy="6124754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Rasgos característicos de los diferentes niveles de asistencia existentes.</a:t>
            </a:r>
          </a:p>
          <a:p>
            <a:pPr algn="just"/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b="1" dirty="0"/>
              <a:t> 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1.    </a:t>
            </a:r>
            <a:r>
              <a:rPr lang="es-MX" sz="2200" b="1" dirty="0">
                <a:latin typeface="Arial" pitchFamily="34" charset="0"/>
                <a:cs typeface="Arial" pitchFamily="34" charset="0"/>
              </a:rPr>
              <a:t>Asistencia primaria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endParaRPr lang="es-ES" sz="22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200" dirty="0">
                <a:latin typeface="Arial" pitchFamily="34" charset="0"/>
                <a:cs typeface="Arial" pitchFamily="34" charset="0"/>
              </a:rPr>
              <a:t>Realizar procedimientos clínicos quirúrgicos iníciales, tendientes a garantizar la vida e inicia medidas que eviten posibles secuelas, </a:t>
            </a:r>
            <a:r>
              <a:rPr lang="es-MX" sz="2200" b="1" dirty="0">
                <a:latin typeface="Arial" pitchFamily="34" charset="0"/>
                <a:cs typeface="Arial" pitchFamily="34" charset="0"/>
              </a:rPr>
              <a:t>teniendo además las siguientes facultades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:  </a:t>
            </a:r>
            <a:endParaRPr lang="es-ES" sz="2200" dirty="0"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200" dirty="0">
                <a:latin typeface="Arial" pitchFamily="34" charset="0"/>
                <a:cs typeface="Arial" pitchFamily="34" charset="0"/>
              </a:rPr>
              <a:t>Realiza procedimientos manuales de respiración artificial y reanimación cardiopulmonar, así como liberación de la faringe por enclave de la base de la lengua.</a:t>
            </a:r>
            <a:endParaRPr lang="es-ES" sz="2200" dirty="0"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200" dirty="0">
                <a:latin typeface="Arial" pitchFamily="34" charset="0"/>
                <a:cs typeface="Arial" pitchFamily="34" charset="0"/>
              </a:rPr>
              <a:t> Aplica métodos manuales y emplea vendajes para contener la hemorragia, llegando hasta la aplicación del torniquete.</a:t>
            </a:r>
            <a:endParaRPr lang="es-ES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20" y="706626"/>
            <a:ext cx="8643998" cy="5170646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Cont.</a:t>
            </a:r>
          </a:p>
          <a:p>
            <a:pPr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Realiza la analgesia mediante la digitopuntura o aplicando analgésicos orales o intramusculares.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Realiza la limpieza de las heridas lo mejor posible empleando el agua de las cantimploras u otra que esté disponible.</a:t>
            </a:r>
          </a:p>
          <a:p>
            <a:pPr lvl="0"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Realiza la inmovilización de las posibles fracturas empleando los recursos disponibles.</a:t>
            </a:r>
          </a:p>
          <a:p>
            <a:pPr lvl="0" algn="just">
              <a:buFont typeface="Arial" pitchFamily="34" charset="0"/>
              <a:buChar char="•"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Prepara a los afectados para ser evacuados a la etapa superior.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85720" y="357166"/>
            <a:ext cx="8429684" cy="5547673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Primera asistencia médica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" sz="1050" dirty="0">
              <a:latin typeface="Arial" pitchFamily="34" charset="0"/>
              <a:cs typeface="Arial" pitchFamily="34" charset="0"/>
            </a:endParaRPr>
          </a:p>
          <a:p>
            <a:r>
              <a:rPr lang="es-MX" sz="1050" dirty="0">
                <a:latin typeface="Arial" pitchFamily="34" charset="0"/>
                <a:cs typeface="Arial" pitchFamily="34" charset="0"/>
              </a:rPr>
              <a:t>  </a:t>
            </a:r>
            <a:r>
              <a:rPr lang="es-MX" sz="2000" b="1" dirty="0">
                <a:latin typeface="Arial" pitchFamily="34" charset="0"/>
                <a:cs typeface="Arial" pitchFamily="34" charset="0"/>
              </a:rPr>
              <a:t>Tiene las siguientes facultades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:</a:t>
            </a:r>
            <a:endParaRPr lang="es-ES" b="1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   Realiza los procedimientos de la asistencia primaria si el afectado no los  recibido.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   Revisa y rectifica los procedimientos de la asistencia primaria si el  </a:t>
            </a:r>
          </a:p>
          <a:p>
            <a:pPr algn="just">
              <a:lnSpc>
                <a:spcPct val="150000"/>
              </a:lnSpc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    afectado  los ha recibido, prestando especial atención al torniquete si este ha sido  aplicado.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   Realiza respiración artificial por métodos mecánicos.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   Viabiliza vías respiratorias realizando coneostomìa o traqueostomìa de ser  necesario.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   Realiza pinzamiento y ligaduras de vasos sangrantes.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   Canaliza vía sanguínea de ser necesario.</a:t>
            </a:r>
            <a:endParaRPr lang="es-E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1565</Words>
  <Application>Microsoft Office PowerPoint</Application>
  <PresentationFormat>Presentación en pantalla (4:3)</PresentationFormat>
  <Paragraphs>183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Arial</vt:lpstr>
      <vt:lpstr>Arial Rounded MT Bold</vt:lpstr>
      <vt:lpstr>Calibri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Bajas sanitarias: Constituidas por aquellas personas que pierden su capacidad combativa y/o de trabajo por más de 24 h y requieren de atención médico sanitaria en alguna de las etapas del sistema de tratamiento y evacuación.    </vt:lpstr>
      <vt:lpstr>Presentación de PowerPoint</vt:lpstr>
      <vt:lpstr>Clasificación y características de las Bajas Sanitarias.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Acer</cp:lastModifiedBy>
  <cp:revision>65</cp:revision>
  <dcterms:modified xsi:type="dcterms:W3CDTF">2023-09-06T02:28:21Z</dcterms:modified>
</cp:coreProperties>
</file>