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95" r:id="rId3"/>
    <p:sldId id="302" r:id="rId4"/>
    <p:sldId id="384" r:id="rId5"/>
    <p:sldId id="258" r:id="rId6"/>
    <p:sldId id="259" r:id="rId7"/>
    <p:sldId id="263" r:id="rId8"/>
    <p:sldId id="260" r:id="rId9"/>
    <p:sldId id="261" r:id="rId10"/>
    <p:sldId id="262" r:id="rId11"/>
    <p:sldId id="369" r:id="rId12"/>
    <p:sldId id="334" r:id="rId13"/>
    <p:sldId id="333" r:id="rId14"/>
    <p:sldId id="336" r:id="rId15"/>
    <p:sldId id="343" r:id="rId16"/>
    <p:sldId id="320" r:id="rId17"/>
    <p:sldId id="385" r:id="rId18"/>
    <p:sldId id="319" r:id="rId19"/>
    <p:sldId id="386" r:id="rId20"/>
    <p:sldId id="342" r:id="rId21"/>
    <p:sldId id="446" r:id="rId22"/>
    <p:sldId id="387" r:id="rId23"/>
    <p:sldId id="378" r:id="rId24"/>
    <p:sldId id="354" r:id="rId25"/>
    <p:sldId id="379" r:id="rId26"/>
    <p:sldId id="355" r:id="rId27"/>
    <p:sldId id="351" r:id="rId28"/>
    <p:sldId id="282" r:id="rId29"/>
    <p:sldId id="283" r:id="rId30"/>
    <p:sldId id="266" r:id="rId31"/>
    <p:sldId id="367" r:id="rId32"/>
    <p:sldId id="359" r:id="rId33"/>
    <p:sldId id="380" r:id="rId34"/>
    <p:sldId id="381" r:id="rId35"/>
    <p:sldId id="382" r:id="rId36"/>
    <p:sldId id="363" r:id="rId37"/>
    <p:sldId id="383" r:id="rId38"/>
    <p:sldId id="453" r:id="rId39"/>
    <p:sldId id="278" r:id="rId40"/>
    <p:sldId id="291" r:id="rId41"/>
    <p:sldId id="313" r:id="rId42"/>
    <p:sldId id="314" r:id="rId43"/>
    <p:sldId id="294" r:id="rId44"/>
    <p:sldId id="373" r:id="rId45"/>
    <p:sldId id="329" r:id="rId46"/>
    <p:sldId id="315" r:id="rId47"/>
    <p:sldId id="374" r:id="rId48"/>
    <p:sldId id="288" r:id="rId49"/>
    <p:sldId id="316" r:id="rId50"/>
    <p:sldId id="375" r:id="rId51"/>
    <p:sldId id="327" r:id="rId52"/>
    <p:sldId id="338" r:id="rId53"/>
    <p:sldId id="279" r:id="rId54"/>
    <p:sldId id="388" r:id="rId55"/>
    <p:sldId id="389" r:id="rId56"/>
    <p:sldId id="368" r:id="rId57"/>
    <p:sldId id="357" r:id="rId58"/>
    <p:sldId id="286" r:id="rId59"/>
    <p:sldId id="376" r:id="rId60"/>
    <p:sldId id="377" r:id="rId61"/>
    <p:sldId id="394" r:id="rId62"/>
    <p:sldId id="392" r:id="rId63"/>
    <p:sldId id="393" r:id="rId64"/>
    <p:sldId id="431" r:id="rId65"/>
    <p:sldId id="395" r:id="rId66"/>
    <p:sldId id="396" r:id="rId67"/>
    <p:sldId id="397" r:id="rId68"/>
    <p:sldId id="447" r:id="rId69"/>
    <p:sldId id="448" r:id="rId70"/>
    <p:sldId id="449" r:id="rId71"/>
    <p:sldId id="450" r:id="rId72"/>
    <p:sldId id="398" r:id="rId73"/>
    <p:sldId id="399" r:id="rId74"/>
    <p:sldId id="400" r:id="rId75"/>
    <p:sldId id="401" r:id="rId76"/>
    <p:sldId id="402" r:id="rId77"/>
    <p:sldId id="403" r:id="rId78"/>
    <p:sldId id="404" r:id="rId79"/>
    <p:sldId id="405" r:id="rId80"/>
    <p:sldId id="406" r:id="rId81"/>
    <p:sldId id="407" r:id="rId82"/>
    <p:sldId id="408" r:id="rId83"/>
    <p:sldId id="409" r:id="rId84"/>
    <p:sldId id="410" r:id="rId85"/>
    <p:sldId id="411" r:id="rId86"/>
    <p:sldId id="412" r:id="rId87"/>
    <p:sldId id="432" r:id="rId88"/>
    <p:sldId id="454" r:id="rId89"/>
    <p:sldId id="455" r:id="rId90"/>
    <p:sldId id="456" r:id="rId91"/>
    <p:sldId id="457" r:id="rId92"/>
    <p:sldId id="458" r:id="rId93"/>
    <p:sldId id="459" r:id="rId94"/>
    <p:sldId id="460" r:id="rId95"/>
    <p:sldId id="461" r:id="rId96"/>
    <p:sldId id="462" r:id="rId97"/>
    <p:sldId id="463" r:id="rId98"/>
    <p:sldId id="464" r:id="rId99"/>
    <p:sldId id="465" r:id="rId100"/>
    <p:sldId id="466" r:id="rId10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CC33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99FF99"/>
    <a:srgbClr val="FF00FF"/>
    <a:srgbClr val="808000"/>
    <a:srgbClr val="FFFF00"/>
    <a:srgbClr val="00CC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F93A7-26E9-4559-80B9-7689E9E70F7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2134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965A1-C864-4759-B580-236928AD465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2735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90911-B70A-4A2D-9C4F-B63BE81E35D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7507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D7CBD-6FA8-472D-B913-A9548B59137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94850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A965-B5CD-4C02-B1DE-1E86E6BF3D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4D76E-A236-4F58-B251-373887D35EFF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73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37DEA-AF11-4C17-884D-2C1FD86F871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1470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79048-87B2-4048-BB60-6ACFAF425B1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1349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322F4-3AAE-44B0-B629-30F4C34D913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961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3BAFD-3829-4AD4-BFAF-FD0F79F2ECF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7528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7F9A0-61F0-44C4-AA0B-A0EC047A652B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0427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F3153-385A-4EDD-9183-C72DE25D5FB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0061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A2831-0025-4F8A-B7B9-C3347498478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537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fld id="{7081849D-6D7E-4DCB-AFC8-E751AF14DC43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124854" cy="1643074"/>
          </a:xfr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3600" dirty="0" smtClean="0">
                <a:solidFill>
                  <a:srgbClr val="008000"/>
                </a:solidFill>
              </a:rPr>
              <a:t/>
            </a:r>
            <a:br>
              <a:rPr lang="es-ES" sz="3600" dirty="0" smtClean="0">
                <a:solidFill>
                  <a:srgbClr val="008000"/>
                </a:solidFill>
              </a:rPr>
            </a:br>
            <a:r>
              <a:rPr lang="es-ES" sz="3600" b="1" dirty="0" err="1" smtClean="0">
                <a:solidFill>
                  <a:srgbClr val="008000"/>
                </a:solidFill>
              </a:rPr>
              <a:t>Nevos</a:t>
            </a:r>
            <a:r>
              <a:rPr lang="es-ES" sz="3600" b="1" dirty="0" smtClean="0">
                <a:solidFill>
                  <a:srgbClr val="008000"/>
                </a:solidFill>
              </a:rPr>
              <a:t> </a:t>
            </a:r>
            <a:r>
              <a:rPr lang="es-ES" sz="3600" b="1" dirty="0" err="1" smtClean="0">
                <a:solidFill>
                  <a:srgbClr val="008000"/>
                </a:solidFill>
              </a:rPr>
              <a:t>Melanocíticos</a:t>
            </a:r>
            <a:r>
              <a:rPr lang="es-ES" sz="3600" dirty="0" smtClean="0">
                <a:solidFill>
                  <a:srgbClr val="008000"/>
                </a:solidFill>
              </a:rPr>
              <a:t> </a:t>
            </a:r>
            <a:br>
              <a:rPr lang="es-ES" sz="3600" dirty="0" smtClean="0">
                <a:solidFill>
                  <a:srgbClr val="008000"/>
                </a:solidFill>
              </a:rPr>
            </a:br>
            <a:r>
              <a:rPr lang="es-ES" sz="3600" b="1" dirty="0" smtClean="0">
                <a:solidFill>
                  <a:srgbClr val="FF0000"/>
                </a:solidFill>
              </a:rPr>
              <a:t>Melanoma maligno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2143116"/>
            <a:ext cx="7429552" cy="428628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/>
              <a:t>Objetivos:</a:t>
            </a:r>
            <a:endParaRPr lang="es-ES" sz="2400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b="1" dirty="0" err="1" smtClean="0">
                <a:solidFill>
                  <a:srgbClr val="008000"/>
                </a:solidFill>
              </a:rPr>
              <a:t>Nevos</a:t>
            </a:r>
            <a:r>
              <a:rPr lang="es-ES" sz="2400" b="1" dirty="0" smtClean="0">
                <a:solidFill>
                  <a:srgbClr val="008000"/>
                </a:solidFill>
              </a:rPr>
              <a:t> </a:t>
            </a:r>
            <a:r>
              <a:rPr lang="es-ES" sz="2400" b="1" dirty="0" err="1" smtClean="0">
                <a:solidFill>
                  <a:srgbClr val="008000"/>
                </a:solidFill>
              </a:rPr>
              <a:t>melanocíticos</a:t>
            </a:r>
            <a:r>
              <a:rPr lang="es-ES" sz="2400" b="1" dirty="0" smtClean="0">
                <a:solidFill>
                  <a:srgbClr val="008000"/>
                </a:solidFill>
              </a:rPr>
              <a:t> (NM)</a:t>
            </a:r>
            <a:r>
              <a:rPr lang="es-ES" sz="2400" dirty="0" smtClean="0">
                <a:solidFill>
                  <a:srgbClr val="008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>
                <a:solidFill>
                  <a:srgbClr val="008000"/>
                </a:solidFill>
              </a:rPr>
              <a:t>Concepto. Signos de </a:t>
            </a:r>
            <a:r>
              <a:rPr lang="es-ES" sz="2400" dirty="0" err="1" smtClean="0">
                <a:solidFill>
                  <a:srgbClr val="008000"/>
                </a:solidFill>
              </a:rPr>
              <a:t>malignización</a:t>
            </a:r>
            <a:r>
              <a:rPr lang="es-ES" sz="2400" dirty="0" smtClean="0">
                <a:solidFill>
                  <a:srgbClr val="008000"/>
                </a:solidFill>
              </a:rPr>
              <a:t>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>
                <a:solidFill>
                  <a:srgbClr val="008000"/>
                </a:solidFill>
              </a:rPr>
              <a:t>Conducta a seguir.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" sz="2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b="1" dirty="0" smtClean="0">
                <a:solidFill>
                  <a:srgbClr val="FF0000"/>
                </a:solidFill>
              </a:rPr>
              <a:t>Melanoma Maligno (MM)</a:t>
            </a:r>
            <a:endParaRPr lang="es-ES" sz="2800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Concepto. Factores de riesgo. Clasificación.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Pronóstico. Prevención. Tratamiento.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dirty="0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" sz="900" dirty="0" smtClean="0"/>
          </a:p>
          <a:p>
            <a:pPr>
              <a:lnSpc>
                <a:spcPct val="80000"/>
              </a:lnSpc>
            </a:pPr>
            <a:endParaRPr lang="es-ES_tradnl" sz="9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s-ES_tradnl" sz="900" dirty="0" smtClean="0"/>
              <a:t/>
            </a:r>
            <a:br>
              <a:rPr lang="es-ES_tradnl" sz="900" dirty="0" smtClean="0"/>
            </a:br>
            <a:endParaRPr lang="es-ES" sz="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49275"/>
            <a:ext cx="8229600" cy="5792788"/>
          </a:xfrm>
        </p:spPr>
        <p:txBody>
          <a:bodyPr/>
          <a:lstStyle/>
          <a:p>
            <a:pPr eaLnBrk="1" hangingPunct="1"/>
            <a:r>
              <a:rPr lang="en-GB" smtClean="0"/>
              <a:t>Evolución: ca</a:t>
            </a:r>
            <a:r>
              <a:rPr lang="es-ES" smtClean="0"/>
              <a:t>mbio en tamaño, color y forma, en corto tiempo</a:t>
            </a:r>
          </a:p>
        </p:txBody>
      </p:sp>
      <p:pic>
        <p:nvPicPr>
          <p:cNvPr id="11267" name="Picture 4" descr="footer bot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708275"/>
            <a:ext cx="77771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eratosebor"/>
          <p:cNvPicPr>
            <a:picLocks noChangeAspect="1" noChangeArrowheads="1"/>
          </p:cNvPicPr>
          <p:nvPr/>
        </p:nvPicPr>
        <p:blipFill>
          <a:blip r:embed="rId2"/>
          <a:srcRect b="8142"/>
          <a:stretch>
            <a:fillRect/>
          </a:stretch>
        </p:blipFill>
        <p:spPr bwMode="auto">
          <a:xfrm>
            <a:off x="1087822" y="978452"/>
            <a:ext cx="6104237" cy="518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/>
              <a:t>Otros signos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  <a:defRPr/>
            </a:pPr>
            <a:r>
              <a:rPr lang="es-ES" dirty="0" smtClean="0"/>
              <a:t>Que el NM: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Pique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Sangre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Duela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Aparezcan puntos </a:t>
            </a:r>
            <a:r>
              <a:rPr lang="es-ES" dirty="0" err="1" smtClean="0"/>
              <a:t>pigmetados</a:t>
            </a:r>
            <a:r>
              <a:rPr lang="es-ES" dirty="0" smtClean="0"/>
              <a:t> satélites</a:t>
            </a:r>
          </a:p>
          <a:p>
            <a:pPr>
              <a:defRPr/>
            </a:pPr>
            <a:endParaRPr lang="es-ES" dirty="0" smtClean="0"/>
          </a:p>
          <a:p>
            <a:pPr>
              <a:buFontTx/>
              <a:buNone/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Mis documentos\Mis imágenes\Pacientes\y Tumores\Nevos\P11201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500063"/>
            <a:ext cx="8153400" cy="6115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Mis documentos\Mis imágenes\Pacientes\y Tumores\Nevos\P11201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75" y="500063"/>
            <a:ext cx="8120063" cy="6089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Mis documentos\Mis imágenes\Pacientes\y Tumores\Nevos\Nevus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785813"/>
            <a:ext cx="8286750" cy="5524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008000"/>
                </a:solidFill>
              </a:rPr>
              <a:t>NM congénito</a:t>
            </a:r>
          </a:p>
        </p:txBody>
      </p:sp>
      <p:pic>
        <p:nvPicPr>
          <p:cNvPr id="16387" name="Picture 2" descr="D:\congenital nevus 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3" y="1600200"/>
            <a:ext cx="67849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008000"/>
                </a:solidFill>
              </a:rPr>
              <a:t>Nevo Azul</a:t>
            </a:r>
          </a:p>
        </p:txBody>
      </p:sp>
      <p:pic>
        <p:nvPicPr>
          <p:cNvPr id="17411" name="Picture 4" descr="nevo az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008000"/>
                </a:solidFill>
              </a:rPr>
              <a:t>Nevo Azul</a:t>
            </a:r>
          </a:p>
        </p:txBody>
      </p:sp>
      <p:pic>
        <p:nvPicPr>
          <p:cNvPr id="18435" name="Picture 2" descr="D:\Mis documentos\Mis imágenes\Pacientes\Nevos pigmentados\ISIS Y 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25538"/>
            <a:ext cx="5002213" cy="3751262"/>
          </a:xfrm>
          <a:noFill/>
        </p:spPr>
      </p:pic>
      <p:pic>
        <p:nvPicPr>
          <p:cNvPr id="1843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51482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008000"/>
                </a:solidFill>
              </a:rPr>
              <a:t>Nevo Azul Oftálmico de Ota</a:t>
            </a:r>
          </a:p>
        </p:txBody>
      </p:sp>
      <p:pic>
        <p:nvPicPr>
          <p:cNvPr id="19459" name="Picture 4" descr="nevo ot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142984"/>
            <a:ext cx="5240352" cy="406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008000"/>
                </a:solidFill>
              </a:rPr>
              <a:t>Mancha Mongólica</a:t>
            </a:r>
          </a:p>
        </p:txBody>
      </p:sp>
      <p:pic>
        <p:nvPicPr>
          <p:cNvPr id="20483" name="Picture 4" descr="mancha mongo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80708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5" y="1357298"/>
            <a:ext cx="7500991" cy="442915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sz="3600" b="1" i="1" dirty="0" err="1" smtClean="0">
                <a:solidFill>
                  <a:srgbClr val="008000"/>
                </a:solidFill>
              </a:rPr>
              <a:t>Nevos</a:t>
            </a:r>
            <a:r>
              <a:rPr lang="es-ES" sz="3600" b="1" i="1" dirty="0" smtClean="0">
                <a:solidFill>
                  <a:srgbClr val="008000"/>
                </a:solidFill>
              </a:rPr>
              <a:t> </a:t>
            </a:r>
            <a:endParaRPr lang="es-ES" b="1" i="1" u="sng" dirty="0" smtClean="0">
              <a:solidFill>
                <a:srgbClr val="008000"/>
              </a:solidFill>
            </a:endParaRPr>
          </a:p>
          <a:p>
            <a:pPr algn="ctr" eaLnBrk="1" hangingPunct="1">
              <a:buFontTx/>
              <a:buNone/>
            </a:pPr>
            <a:r>
              <a:rPr lang="es-ES" dirty="0" smtClean="0">
                <a:solidFill>
                  <a:srgbClr val="008000"/>
                </a:solidFill>
              </a:rPr>
              <a:t>Alteraciones circunscritas de la piel, como manchas, pápulas o tumores, </a:t>
            </a:r>
          </a:p>
          <a:p>
            <a:pPr algn="ctr" eaLnBrk="1" hangingPunct="1">
              <a:buFontTx/>
              <a:buNone/>
            </a:pPr>
            <a:r>
              <a:rPr lang="es-ES" dirty="0" smtClean="0">
                <a:solidFill>
                  <a:srgbClr val="008000"/>
                </a:solidFill>
              </a:rPr>
              <a:t>congénitos o no.</a:t>
            </a:r>
          </a:p>
          <a:p>
            <a:pPr algn="ctr" eaLnBrk="1" hangingPunct="1">
              <a:buFontTx/>
              <a:buNone/>
            </a:pPr>
            <a:r>
              <a:rPr lang="es-ES" sz="40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4000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Melanocíticos</a:t>
            </a:r>
            <a:r>
              <a:rPr lang="es-ES" sz="40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s-ES" sz="4000" dirty="0" err="1" smtClean="0">
                <a:solidFill>
                  <a:srgbClr val="008000"/>
                </a:solidFill>
              </a:rPr>
              <a:t>Melanocíticos</a:t>
            </a:r>
            <a:r>
              <a:rPr lang="es-ES" sz="4000" dirty="0" smtClean="0">
                <a:solidFill>
                  <a:srgbClr val="008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439737"/>
          </a:xfrm>
        </p:spPr>
        <p:txBody>
          <a:bodyPr/>
          <a:lstStyle/>
          <a:p>
            <a:r>
              <a:rPr lang="es-ES" sz="3600" smtClean="0">
                <a:solidFill>
                  <a:srgbClr val="008000"/>
                </a:solidFill>
              </a:rPr>
              <a:t>NM piloso</a:t>
            </a:r>
          </a:p>
        </p:txBody>
      </p:sp>
      <p:pic>
        <p:nvPicPr>
          <p:cNvPr id="21507" name="Picture 2" descr="D:\IMG_00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285875"/>
            <a:ext cx="7715250" cy="5214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6 Marcador de contenido" descr="fondo kelan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623888"/>
            <a:ext cx="4608835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2" name="2 Marcador de contenido"/>
          <p:cNvSpPr>
            <a:spLocks noGrp="1"/>
          </p:cNvSpPr>
          <p:nvPr>
            <p:ph idx="1"/>
          </p:nvPr>
        </p:nvSpPr>
        <p:spPr>
          <a:xfrm>
            <a:off x="539750" y="1905000"/>
            <a:ext cx="5184775" cy="400685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es-ES" smtClean="0"/>
          </a:p>
          <a:p>
            <a:r>
              <a:rPr lang="es-ES" sz="2400" b="1" smtClean="0"/>
              <a:t>Cuadro Clínico e interrogatorio </a:t>
            </a:r>
          </a:p>
          <a:p>
            <a:r>
              <a:rPr lang="es-ES" sz="2400" b="1" smtClean="0"/>
              <a:t>Dermatoscopía</a:t>
            </a:r>
          </a:p>
          <a:p>
            <a:r>
              <a:rPr lang="es-ES" sz="2400" b="1" smtClean="0"/>
              <a:t>Estudio histológico Biopsia</a:t>
            </a:r>
          </a:p>
          <a:p>
            <a:endParaRPr lang="es-ES" smtClean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632200"/>
            <a:ext cx="25463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7 Imagen" descr="20070612-estetica_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188913"/>
            <a:ext cx="267176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1 Imagen" descr="5a16fig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22713"/>
            <a:ext cx="424815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008000"/>
                </a:solidFill>
              </a:rPr>
              <a:t>NM: Conducta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s-ES" dirty="0" smtClean="0">
                <a:solidFill>
                  <a:srgbClr val="008000"/>
                </a:solidFill>
              </a:rPr>
              <a:t>1. Seguimiento clínico dermatoscópico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8000"/>
                </a:solidFill>
              </a:rPr>
              <a:t>2. Exéresis completa con estudio   </a:t>
            </a:r>
          </a:p>
          <a:p>
            <a:pPr>
              <a:buFontTx/>
              <a:buNone/>
            </a:pPr>
            <a:r>
              <a:rPr lang="es-ES" dirty="0" smtClean="0">
                <a:solidFill>
                  <a:srgbClr val="008000"/>
                </a:solidFill>
              </a:rPr>
              <a:t>    histopatológico </a:t>
            </a:r>
          </a:p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500166" y="2000240"/>
            <a:ext cx="6115064" cy="18573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FontTx/>
              <a:buNone/>
            </a:pPr>
            <a:endParaRPr lang="es-ES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s-ES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s-ES" b="1" dirty="0" smtClean="0">
                <a:solidFill>
                  <a:srgbClr val="FF0000"/>
                </a:solidFill>
              </a:rPr>
              <a:t>MELANOMA</a:t>
            </a:r>
            <a:r>
              <a:rPr lang="es-ES" u="sng" dirty="0" smtClean="0">
                <a:solidFill>
                  <a:srgbClr val="FF00FF"/>
                </a:solidFill>
              </a:rPr>
              <a:t/>
            </a:r>
            <a:br>
              <a:rPr lang="es-ES" u="sng" dirty="0" smtClean="0">
                <a:solidFill>
                  <a:srgbClr val="FF00FF"/>
                </a:solidFill>
              </a:rPr>
            </a:b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Melanoma</a:t>
            </a:r>
            <a:r>
              <a:rPr lang="es-ES" sz="3600" u="sng" smtClean="0">
                <a:solidFill>
                  <a:srgbClr val="FF00FF"/>
                </a:solidFill>
              </a:rPr>
              <a:t/>
            </a:r>
            <a:br>
              <a:rPr lang="es-ES" sz="3600" u="sng" smtClean="0">
                <a:solidFill>
                  <a:srgbClr val="FF00FF"/>
                </a:solidFill>
              </a:rPr>
            </a:br>
            <a:endParaRPr lang="es-ES" sz="3600" u="sng" smtClean="0">
              <a:solidFill>
                <a:srgbClr val="FF00FF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229600" cy="38496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Tumor maligno derivado de los </a:t>
            </a:r>
            <a:r>
              <a:rPr lang="es-ES" dirty="0" err="1" smtClean="0"/>
              <a:t>melanocitos</a:t>
            </a:r>
            <a:r>
              <a:rPr lang="es-ES" dirty="0" smtClean="0"/>
              <a:t>, afecta a ambos sexos </a:t>
            </a:r>
            <a:r>
              <a:rPr lang="es-ES" dirty="0" err="1" smtClean="0"/>
              <a:t>pèro</a:t>
            </a:r>
            <a:r>
              <a:rPr lang="es-ES" dirty="0" smtClean="0"/>
              <a:t> con preferencia el sexo femenino, responsable de las 2/3 partes de muertes por cáncer de piel.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Melanoma</a:t>
            </a:r>
            <a:r>
              <a:rPr lang="es-ES" sz="3600" u="sng" smtClean="0">
                <a:solidFill>
                  <a:srgbClr val="FF00FF"/>
                </a:solidFill>
              </a:rPr>
              <a:t/>
            </a:r>
            <a:br>
              <a:rPr lang="es-ES" sz="3600" u="sng" smtClean="0">
                <a:solidFill>
                  <a:srgbClr val="FF00FF"/>
                </a:solidFill>
              </a:rPr>
            </a:br>
            <a:endParaRPr lang="es-ES" sz="3600" u="sng" smtClean="0">
              <a:solidFill>
                <a:srgbClr val="FF00F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229600" cy="38496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dirty="0" smtClean="0"/>
              <a:t>   Origen: de los </a:t>
            </a:r>
            <a:r>
              <a:rPr lang="es-ES" dirty="0" err="1" smtClean="0"/>
              <a:t>melanocitos</a:t>
            </a:r>
            <a:r>
              <a:rPr lang="es-ES" dirty="0" smtClean="0"/>
              <a:t> cutáneos y mucosos (de </a:t>
            </a:r>
            <a:r>
              <a:rPr lang="es-ES" dirty="0" err="1" smtClean="0"/>
              <a:t>novo</a:t>
            </a:r>
            <a:r>
              <a:rPr lang="es-ES" dirty="0" smtClean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dirty="0" smtClean="0"/>
              <a:t>Por la degeneración de NM pre existentes: 20 – 85%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Otros sitios de presentación del MM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r>
              <a:rPr lang="es-ES" dirty="0" err="1" smtClean="0"/>
              <a:t>Leptomeninges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Tracto uveal del ojo</a:t>
            </a:r>
          </a:p>
          <a:p>
            <a:endParaRPr lang="es-ES" dirty="0" smtClean="0"/>
          </a:p>
          <a:p>
            <a:r>
              <a:rPr lang="es-ES" dirty="0" smtClean="0"/>
              <a:t>Cavidad oral</a:t>
            </a:r>
          </a:p>
          <a:p>
            <a:endParaRPr lang="es-ES" dirty="0" smtClean="0"/>
          </a:p>
          <a:p>
            <a:r>
              <a:rPr lang="es-ES" dirty="0" smtClean="0"/>
              <a:t>Canal anal</a:t>
            </a:r>
          </a:p>
          <a:p>
            <a:endParaRPr lang="es-ES" dirty="0" smtClean="0"/>
          </a:p>
          <a:p>
            <a:r>
              <a:rPr lang="es-ES" dirty="0" smtClean="0"/>
              <a:t>Vagina</a:t>
            </a:r>
          </a:p>
        </p:txBody>
      </p:sp>
      <p:pic>
        <p:nvPicPr>
          <p:cNvPr id="26628" name="Picture 4" descr="leptomeni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1071546"/>
            <a:ext cx="1296987" cy="12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rectum_analcanal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357694"/>
            <a:ext cx="12747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cavidad 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000372"/>
            <a:ext cx="17653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tracto uveal del o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357430"/>
            <a:ext cx="15732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vagin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5643578"/>
            <a:ext cx="1039798" cy="10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 MM: Factores de riesgo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650" y="1340768"/>
            <a:ext cx="8785225" cy="531812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s-ES" sz="2800" dirty="0" smtClean="0"/>
              <a:t>APP y APF de MM 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Piel: clara, pelo rubio, ojos azules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Elevado # de NM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Poca tolerancia al sol, débil </a:t>
            </a:r>
            <a:r>
              <a:rPr lang="es-ES" sz="2800" dirty="0" err="1" smtClean="0"/>
              <a:t>bronceamiento</a:t>
            </a:r>
            <a:endParaRPr lang="es-ES" sz="2800" dirty="0" smtClean="0"/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Exposición al sol y lámparas de bronceado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 Clima: Latitudes: trópico y </a:t>
            </a:r>
            <a:r>
              <a:rPr lang="es-ES" sz="2800" dirty="0" err="1" smtClean="0"/>
              <a:t>subtrópico</a:t>
            </a:r>
            <a:endParaRPr lang="es-ES" sz="2800" dirty="0" smtClean="0"/>
          </a:p>
          <a:p>
            <a:pPr marL="609600" indent="-609600">
              <a:buFontTx/>
              <a:buAutoNum type="arabicPeriod"/>
            </a:pPr>
            <a:r>
              <a:rPr lang="es-ES" sz="2800" dirty="0" err="1" smtClean="0"/>
              <a:t>Ocupacion</a:t>
            </a:r>
            <a:r>
              <a:rPr lang="es-ES" sz="2800" dirty="0" smtClean="0"/>
              <a:t>: Marinos, campesinos, salvavidas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Vivir en zonas rurales y playas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agina%2024%20Fig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4962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agina24%20Fig2man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0"/>
            <a:ext cx="615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428604"/>
            <a:ext cx="8215370" cy="5214974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es-ES" sz="3600" b="1" dirty="0" err="1" smtClean="0">
                <a:solidFill>
                  <a:srgbClr val="008000"/>
                </a:solidFill>
              </a:rPr>
              <a:t>Nevos</a:t>
            </a:r>
            <a:r>
              <a:rPr lang="es-ES" sz="3600" b="1" dirty="0" smtClean="0">
                <a:solidFill>
                  <a:srgbClr val="008000"/>
                </a:solidFill>
              </a:rPr>
              <a:t> Melanocíticos </a:t>
            </a:r>
          </a:p>
          <a:p>
            <a:pPr marL="609600" indent="-609600" algn="ctr" eaLnBrk="1" hangingPunct="1">
              <a:buFontTx/>
              <a:buNone/>
              <a:defRPr/>
            </a:pPr>
            <a:endParaRPr lang="es-ES" sz="3600" b="1" dirty="0" smtClean="0">
              <a:solidFill>
                <a:srgbClr val="008000"/>
              </a:solidFill>
            </a:endParaRPr>
          </a:p>
          <a:p>
            <a:pPr marL="609600" indent="-609600" eaLnBrk="1" hangingPunct="1">
              <a:buFontTx/>
              <a:buNone/>
              <a:defRPr/>
            </a:pPr>
            <a:r>
              <a:rPr lang="es-ES" sz="2400" dirty="0" err="1" smtClean="0">
                <a:solidFill>
                  <a:srgbClr val="008000"/>
                </a:solidFill>
              </a:rPr>
              <a:t>Nevos</a:t>
            </a:r>
            <a:r>
              <a:rPr lang="es-ES" sz="2400" dirty="0" smtClean="0">
                <a:solidFill>
                  <a:srgbClr val="008000"/>
                </a:solidFill>
              </a:rPr>
              <a:t> </a:t>
            </a:r>
            <a:r>
              <a:rPr lang="es-ES" sz="2400" dirty="0" err="1" smtClean="0">
                <a:solidFill>
                  <a:srgbClr val="008000"/>
                </a:solidFill>
              </a:rPr>
              <a:t>melanocíticos</a:t>
            </a:r>
            <a:r>
              <a:rPr lang="es-ES" sz="2400" dirty="0" smtClean="0">
                <a:solidFill>
                  <a:srgbClr val="008000"/>
                </a:solidFill>
              </a:rPr>
              <a:t>: Colección de células </a:t>
            </a:r>
            <a:r>
              <a:rPr lang="es-ES" sz="2400" dirty="0" err="1" smtClean="0">
                <a:solidFill>
                  <a:srgbClr val="008000"/>
                </a:solidFill>
              </a:rPr>
              <a:t>névicas</a:t>
            </a:r>
            <a:r>
              <a:rPr lang="es-ES" sz="2400" dirty="0" smtClean="0">
                <a:solidFill>
                  <a:srgbClr val="008000"/>
                </a:solidFill>
              </a:rPr>
              <a:t> </a:t>
            </a:r>
            <a:r>
              <a:rPr lang="es-ES" sz="2400" dirty="0" smtClean="0">
                <a:solidFill>
                  <a:srgbClr val="008000"/>
                </a:solidFill>
              </a:rPr>
              <a:t>en la epidermis y/o dermis. </a:t>
            </a:r>
          </a:p>
          <a:p>
            <a:pPr>
              <a:buFontTx/>
              <a:buNone/>
              <a:defRPr/>
            </a:pPr>
            <a:r>
              <a:rPr lang="es-ES" u="sng" dirty="0" smtClean="0">
                <a:solidFill>
                  <a:srgbClr val="008000"/>
                </a:solidFill>
              </a:rPr>
              <a:t>           Congénitos y adquiridos</a:t>
            </a:r>
          </a:p>
          <a:p>
            <a:pPr>
              <a:buFontTx/>
              <a:buNone/>
              <a:defRPr/>
            </a:pPr>
            <a:r>
              <a:rPr lang="es-ES" dirty="0" err="1" smtClean="0">
                <a:solidFill>
                  <a:srgbClr val="008000"/>
                </a:solidFill>
              </a:rPr>
              <a:t>Cél</a:t>
            </a:r>
            <a:r>
              <a:rPr lang="es-ES" dirty="0" smtClean="0">
                <a:solidFill>
                  <a:srgbClr val="008000"/>
                </a:solidFill>
              </a:rPr>
              <a:t>. </a:t>
            </a:r>
            <a:r>
              <a:rPr lang="es-ES" dirty="0" err="1" smtClean="0">
                <a:solidFill>
                  <a:srgbClr val="008000"/>
                </a:solidFill>
              </a:rPr>
              <a:t>Névicas</a:t>
            </a:r>
            <a:r>
              <a:rPr lang="es-ES" dirty="0" smtClean="0">
                <a:solidFill>
                  <a:srgbClr val="008000"/>
                </a:solidFill>
              </a:rPr>
              <a:t>: </a:t>
            </a:r>
            <a:r>
              <a:rPr lang="es-ES" sz="2800" dirty="0" smtClean="0">
                <a:solidFill>
                  <a:srgbClr val="008000"/>
                </a:solidFill>
              </a:rPr>
              <a:t>Se disponen en nidos</a:t>
            </a:r>
          </a:p>
          <a:p>
            <a:pPr algn="ctr" eaLnBrk="1" hangingPunct="1">
              <a:defRPr/>
            </a:pPr>
            <a:r>
              <a:rPr lang="es-ES" sz="2800" dirty="0" smtClean="0">
                <a:solidFill>
                  <a:srgbClr val="008000"/>
                </a:solidFill>
              </a:rPr>
              <a:t>  No se detectan dendritas</a:t>
            </a:r>
          </a:p>
          <a:p>
            <a:pPr algn="ctr" eaLnBrk="1" hangingPunct="1">
              <a:defRPr/>
            </a:pPr>
            <a:r>
              <a:rPr lang="es-ES" sz="2800" dirty="0" smtClean="0">
                <a:solidFill>
                  <a:srgbClr val="008000"/>
                </a:solidFill>
              </a:rPr>
              <a:t>             Actividad </a:t>
            </a:r>
            <a:r>
              <a:rPr lang="es-ES" sz="2800" dirty="0" err="1" smtClean="0">
                <a:solidFill>
                  <a:srgbClr val="008000"/>
                </a:solidFill>
              </a:rPr>
              <a:t>tirosinasa</a:t>
            </a:r>
            <a:r>
              <a:rPr lang="es-ES" sz="2800" dirty="0" smtClean="0">
                <a:solidFill>
                  <a:srgbClr val="008000"/>
                </a:solidFill>
              </a:rPr>
              <a:t> menos aparente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agina24%20Fig2pie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5" y="0"/>
            <a:ext cx="63690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Diagnóstico</a:t>
            </a:r>
            <a:r>
              <a:rPr lang="es-ES" sz="3600" smtClean="0"/>
              <a:t> </a:t>
            </a:r>
          </a:p>
        </p:txBody>
      </p:sp>
      <p:sp>
        <p:nvSpPr>
          <p:cNvPr id="32771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mtClean="0"/>
              <a:t>Interrogatorio</a:t>
            </a:r>
          </a:p>
          <a:p>
            <a:r>
              <a:rPr lang="es-ES" smtClean="0"/>
              <a:t>Examen físico exhaustivo de piel y mucosas; y sistémico. Buscar adenopatías</a:t>
            </a:r>
          </a:p>
          <a:p>
            <a:r>
              <a:rPr lang="es-ES" smtClean="0"/>
              <a:t>Biopsia</a:t>
            </a:r>
          </a:p>
          <a:p>
            <a:r>
              <a:rPr lang="es-ES" smtClean="0"/>
              <a:t>Hemograma, Eritro </a:t>
            </a:r>
          </a:p>
          <a:p>
            <a:r>
              <a:rPr lang="es-ES" smtClean="0"/>
              <a:t>USG abdominal</a:t>
            </a:r>
          </a:p>
          <a:p>
            <a:r>
              <a:rPr lang="es-ES" smtClean="0"/>
              <a:t>RX tórax, cabeza</a:t>
            </a:r>
          </a:p>
          <a:p>
            <a:r>
              <a:rPr lang="es-ES" smtClean="0"/>
              <a:t>Tomografía computarizada, resonancia</a:t>
            </a:r>
          </a:p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mtClean="0"/>
              <a:t>Muy Maligno</a:t>
            </a:r>
          </a:p>
          <a:p>
            <a:pPr>
              <a:lnSpc>
                <a:spcPct val="150000"/>
              </a:lnSpc>
            </a:pPr>
            <a:r>
              <a:rPr lang="es-ES" smtClean="0"/>
              <a:t>Supervivencia de 5 años o más después del diagnóstico y tto. precoces</a:t>
            </a:r>
          </a:p>
          <a:p>
            <a:pPr>
              <a:lnSpc>
                <a:spcPct val="150000"/>
              </a:lnSpc>
            </a:pPr>
            <a:r>
              <a:rPr lang="es-ES" smtClean="0"/>
              <a:t>Metastiza: piel, huesos, cerebro, piel, hígado,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clínicos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500174"/>
            <a:ext cx="8362950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         tronco         </a:t>
            </a:r>
            <a:r>
              <a:rPr lang="es-ES" dirty="0" smtClean="0">
                <a:solidFill>
                  <a:srgbClr val="FF0000"/>
                </a:solidFill>
              </a:rPr>
              <a:t>MALO  </a:t>
            </a:r>
            <a:r>
              <a:rPr lang="es-ES" dirty="0" smtClean="0"/>
              <a:t>        ulceración 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       sexo               nodular</a:t>
            </a:r>
          </a:p>
        </p:txBody>
      </p:sp>
      <p:pic>
        <p:nvPicPr>
          <p:cNvPr id="34820" name="Picture 6" descr="troncoh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11271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melanoma ulce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928934"/>
            <a:ext cx="20002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sexma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5214950"/>
            <a:ext cx="962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malanoma nod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57760"/>
            <a:ext cx="12239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histológicos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Crecimiento vertical: Clark                  MALO 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I: </a:t>
            </a:r>
            <a:r>
              <a:rPr lang="es-ES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Intraepidérmico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 (in situ)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II: capas superiores dermis papilar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III: Toda dermis papilar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IV: Hasta la dermis reticular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V: Invasión del Tejido subcutáneo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  <p:sp>
        <p:nvSpPr>
          <p:cNvPr id="2" name="Flecha abajo 1"/>
          <p:cNvSpPr/>
          <p:nvPr/>
        </p:nvSpPr>
        <p:spPr>
          <a:xfrm>
            <a:off x="8244408" y="2780928"/>
            <a:ext cx="442392" cy="24482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histológicos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i="1" dirty="0" smtClean="0">
                <a:solidFill>
                  <a:srgbClr val="666633"/>
                </a:solidFill>
              </a:rPr>
              <a:t> 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Medida en mm: </a:t>
            </a:r>
            <a:r>
              <a:rPr lang="es-ES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Breslow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I: &lt; 0.76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II: 0.76 a 1.49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III: 1.5 a 2.49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IV: 2.5 a 3.99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V: &gt; 4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Prevención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Evitar factores predisponentes 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Seguimiento clínico dermatoscópico de NM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Mapeo fotográfico</a:t>
            </a:r>
          </a:p>
          <a:p>
            <a:r>
              <a:rPr lang="es-ES" dirty="0" err="1" smtClean="0"/>
              <a:t>Excisión</a:t>
            </a:r>
            <a:r>
              <a:rPr lang="es-ES" dirty="0" smtClean="0"/>
              <a:t> de </a:t>
            </a:r>
            <a:r>
              <a:rPr lang="es-ES" dirty="0" err="1" smtClean="0"/>
              <a:t>nevos</a:t>
            </a:r>
            <a:r>
              <a:rPr lang="es-ES" dirty="0" smtClean="0"/>
              <a:t> según clínica y dermatoscopía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Tratamiento del MM</a:t>
            </a:r>
            <a:endParaRPr lang="es-ES" sz="3600" i="1" smtClean="0">
              <a:solidFill>
                <a:srgbClr val="FF0000"/>
              </a:solidFill>
            </a:endParaRPr>
          </a:p>
        </p:txBody>
      </p:sp>
      <p:sp>
        <p:nvSpPr>
          <p:cNvPr id="38915" name="AutoShape 7"/>
          <p:cNvSpPr>
            <a:spLocks noChangeArrowheads="1"/>
          </p:cNvSpPr>
          <p:nvPr/>
        </p:nvSpPr>
        <p:spPr bwMode="auto">
          <a:xfrm>
            <a:off x="827088" y="1989138"/>
            <a:ext cx="7561262" cy="15843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/>
              <a:t>ELECCIÓN</a:t>
            </a:r>
          </a:p>
        </p:txBody>
      </p:sp>
      <p:sp>
        <p:nvSpPr>
          <p:cNvPr id="38916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357188" y="3786188"/>
            <a:ext cx="8507412" cy="982662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FontTx/>
              <a:buNone/>
            </a:pPr>
            <a:r>
              <a:rPr lang="es-ES" b="1" i="1" smtClean="0"/>
              <a:t>Exéresis con estudio histopatológico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3688" y="1771650"/>
            <a:ext cx="34766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488363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476250"/>
            <a:ext cx="8964612" cy="7056438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es-ES" sz="3600" b="1" dirty="0" err="1" smtClean="0">
                <a:solidFill>
                  <a:srgbClr val="008000"/>
                </a:solidFill>
              </a:rPr>
              <a:t>Nevos</a:t>
            </a:r>
            <a:r>
              <a:rPr lang="es-ES" sz="3600" b="1" dirty="0" smtClean="0">
                <a:solidFill>
                  <a:srgbClr val="008000"/>
                </a:solidFill>
              </a:rPr>
              <a:t> Melanocíticos </a:t>
            </a:r>
          </a:p>
          <a:p>
            <a:pPr marL="609600" indent="-609600" algn="ctr" eaLnBrk="1" hangingPunct="1">
              <a:buFontTx/>
              <a:buNone/>
              <a:defRPr/>
            </a:pPr>
            <a:endParaRPr lang="es-ES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s-ES" dirty="0" smtClean="0">
                <a:solidFill>
                  <a:srgbClr val="008000"/>
                </a:solidFill>
              </a:rPr>
              <a:t>Planos, elevados, en cúpula, máculas, pápulas</a:t>
            </a:r>
          </a:p>
          <a:p>
            <a:pPr>
              <a:defRPr/>
            </a:pPr>
            <a:r>
              <a:rPr lang="es-ES" dirty="0" smtClean="0">
                <a:solidFill>
                  <a:srgbClr val="008000"/>
                </a:solidFill>
              </a:rPr>
              <a:t>Pueden tener pelos (signo de benignidad)</a:t>
            </a:r>
          </a:p>
          <a:p>
            <a:pPr>
              <a:defRPr/>
            </a:pPr>
            <a:endParaRPr lang="es-ES" dirty="0" smtClean="0">
              <a:solidFill>
                <a:srgbClr val="008000"/>
              </a:solidFill>
            </a:endParaRPr>
          </a:p>
          <a:p>
            <a:pPr>
              <a:defRPr/>
            </a:pPr>
            <a:r>
              <a:rPr lang="es-ES" dirty="0" smtClean="0">
                <a:solidFill>
                  <a:srgbClr val="008000"/>
                </a:solidFill>
              </a:rPr>
              <a:t>Clasificación histológica:</a:t>
            </a:r>
          </a:p>
          <a:p>
            <a:pPr>
              <a:buFontTx/>
              <a:buNone/>
              <a:defRPr/>
            </a:pPr>
            <a:r>
              <a:rPr lang="es-ES" dirty="0" smtClean="0">
                <a:solidFill>
                  <a:srgbClr val="008000"/>
                </a:solidFill>
              </a:rPr>
              <a:t>   1. De unión, compuestos e intradérmicos</a:t>
            </a:r>
          </a:p>
          <a:p>
            <a:pPr>
              <a:buFontTx/>
              <a:buNone/>
              <a:defRPr/>
            </a:pPr>
            <a:r>
              <a:rPr lang="es-ES" dirty="0" smtClean="0">
                <a:solidFill>
                  <a:srgbClr val="008000"/>
                </a:solidFill>
              </a:rPr>
              <a:t>   2. Con o sin actividad de limite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7667625" cy="5254625"/>
          </a:xfrm>
          <a:noFill/>
        </p:spPr>
      </p:pic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  <p:pic>
        <p:nvPicPr>
          <p:cNvPr id="43011" name="Picture 4" descr="malanoma nod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127875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  <p:pic>
        <p:nvPicPr>
          <p:cNvPr id="44035" name="Picture 4" descr="melanoma con sate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1268413"/>
            <a:ext cx="37147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sz="3600" smtClean="0">
                <a:solidFill>
                  <a:srgbClr val="FF0000"/>
                </a:solidFill>
              </a:rPr>
              <a:t>M. Amelanótico</a:t>
            </a:r>
          </a:p>
        </p:txBody>
      </p:sp>
      <p:pic>
        <p:nvPicPr>
          <p:cNvPr id="45059" name="Picture 11" descr="73_melanoma_amelano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31958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2" descr="M Amelanó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4386262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sz="3600" smtClean="0">
                <a:solidFill>
                  <a:srgbClr val="FF0000"/>
                </a:solidFill>
              </a:rPr>
              <a:t>M. Amelanótico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0"/>
            <a:ext cx="75342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Mis documentos\Mis imágenes\Pacientes\y Tumores\Melanoma\melanoma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0"/>
            <a:ext cx="9151938" cy="7292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 Extensión Superficial</a:t>
            </a:r>
          </a:p>
        </p:txBody>
      </p:sp>
      <p:pic>
        <p:nvPicPr>
          <p:cNvPr id="48131" name="Picture 4" descr="melano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41438"/>
            <a:ext cx="3429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 Extensión Superficial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14438"/>
            <a:ext cx="774858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25500"/>
            <a:ext cx="8496300" cy="5824538"/>
          </a:xfrm>
          <a:noFill/>
        </p:spPr>
      </p:pic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  <p:pic>
        <p:nvPicPr>
          <p:cNvPr id="51203" name="Picture 4" descr="melanom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83063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1052513"/>
            <a:ext cx="7758138" cy="380524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s-ES" sz="3600" dirty="0" smtClean="0">
                <a:solidFill>
                  <a:srgbClr val="008000"/>
                </a:solidFill>
              </a:rPr>
              <a:t>Signos que nos hablan de posible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s-ES" sz="3600" dirty="0" smtClean="0">
                <a:solidFill>
                  <a:srgbClr val="008000"/>
                </a:solidFill>
              </a:rPr>
              <a:t>degeneración de NM a MM</a:t>
            </a:r>
          </a:p>
          <a:p>
            <a:pPr eaLnBrk="1" hangingPunct="1">
              <a:buFontTx/>
              <a:buNone/>
              <a:defRPr/>
            </a:pPr>
            <a:endParaRPr lang="es-ES" sz="3600" dirty="0" smtClean="0"/>
          </a:p>
          <a:p>
            <a:pPr eaLnBrk="1" hangingPunct="1">
              <a:buFontTx/>
              <a:buNone/>
              <a:defRPr/>
            </a:pPr>
            <a:endParaRPr lang="es-ES" sz="4000" b="1" i="1" dirty="0" smtClean="0">
              <a:solidFill>
                <a:srgbClr val="FF3300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en-GB" sz="4000" b="1" dirty="0" smtClean="0">
                <a:solidFill>
                  <a:srgbClr val="FF3300"/>
                </a:solidFill>
              </a:rPr>
              <a:t>"ABCDE"</a:t>
            </a:r>
            <a:endParaRPr lang="es-ES" sz="4000" b="1" dirty="0" smtClean="0">
              <a:solidFill>
                <a:srgbClr val="FF3300"/>
              </a:solidFill>
            </a:endParaRPr>
          </a:p>
        </p:txBody>
      </p:sp>
      <p:sp>
        <p:nvSpPr>
          <p:cNvPr id="3" name="2 Estrella de 5 puntas"/>
          <p:cNvSpPr/>
          <p:nvPr/>
        </p:nvSpPr>
        <p:spPr>
          <a:xfrm>
            <a:off x="928662" y="20002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  <p:pic>
        <p:nvPicPr>
          <p:cNvPr id="52227" name="Picture 2" descr="D:\Mis documentos\Mis imágenes\Pacientes\Melanomas y posibles\MOT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143000"/>
            <a:ext cx="7007225" cy="5289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Mis documentos\Mis imágenes\Pacientes\y Tumores\Melanoma\Possible melano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" name="2 Rectángulo"/>
          <p:cNvSpPr/>
          <p:nvPr/>
        </p:nvSpPr>
        <p:spPr>
          <a:xfrm>
            <a:off x="785813" y="500063"/>
            <a:ext cx="37147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rgbClr val="FF0000"/>
                </a:solidFill>
              </a:rPr>
              <a:t>Signo del patico feo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is documentos\Mis imágenes\Pacientes\Melanomas y posibles\!cid_1F57783B-A115-4389-B646-4C8058C774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921625" cy="5938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36613"/>
            <a:ext cx="409733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  <p:pic>
        <p:nvPicPr>
          <p:cNvPr id="56323" name="Picture 4" descr="mel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03363"/>
            <a:ext cx="5903912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  <p:pic>
        <p:nvPicPr>
          <p:cNvPr id="57347" name="Picture 4" descr="me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4438"/>
            <a:ext cx="69596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58371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9088" y="49213"/>
            <a:ext cx="4956175" cy="3717925"/>
          </a:xfrm>
        </p:spPr>
      </p:pic>
      <p:pic>
        <p:nvPicPr>
          <p:cNvPr id="5837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9213"/>
            <a:ext cx="38036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3200400"/>
            <a:ext cx="48672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el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39179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5532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 Subungueal </a:t>
            </a:r>
          </a:p>
        </p:txBody>
      </p:sp>
      <p:pic>
        <p:nvPicPr>
          <p:cNvPr id="61443" name="Picture 2" descr="D:\Mis documentos\Mis imágenes\Pacientes\Melanomas y posibles\P10809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643063"/>
            <a:ext cx="8018463" cy="4500562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792788"/>
          </a:xfrm>
        </p:spPr>
        <p:txBody>
          <a:bodyPr/>
          <a:lstStyle/>
          <a:p>
            <a:pPr eaLnBrk="1" hangingPunct="1"/>
            <a:r>
              <a:rPr lang="en-GB" smtClean="0"/>
              <a:t>Asimetría: a</a:t>
            </a:r>
            <a:r>
              <a:rPr lang="es-ES" smtClean="0"/>
              <a:t>l trazar un diámetro en cualquiera de sus posiciones, una mitad no se parece a la otra</a:t>
            </a:r>
            <a:r>
              <a:rPr lang="en-GB" smtClean="0"/>
              <a:t/>
            </a:r>
            <a:br>
              <a:rPr lang="en-GB" smtClean="0"/>
            </a:br>
            <a:endParaRPr lang="es-ES" smtClean="0"/>
          </a:p>
        </p:txBody>
      </p:sp>
      <p:pic>
        <p:nvPicPr>
          <p:cNvPr id="7171" name="Picture 4" descr="Melanoma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852738"/>
            <a:ext cx="61928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 Subungueal </a:t>
            </a:r>
          </a:p>
        </p:txBody>
      </p:sp>
      <p:pic>
        <p:nvPicPr>
          <p:cNvPr id="62467" name="Picture 2" descr="D:\Mis documentos\Mis imágenes\Pacientes\y Tumores\Melanoma\!cid_DSC03029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600200"/>
            <a:ext cx="5429250" cy="4525963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 anchor="ctr"/>
          <a:lstStyle/>
          <a:p>
            <a:r>
              <a:rPr lang="es-ES" sz="4000" b="1" dirty="0">
                <a:solidFill>
                  <a:srgbClr val="CC9900"/>
                </a:solidFill>
              </a:rPr>
              <a:t>Carcinoma Basal</a:t>
            </a:r>
            <a:br>
              <a:rPr lang="es-ES" sz="4000" b="1" dirty="0">
                <a:solidFill>
                  <a:srgbClr val="CC9900"/>
                </a:solidFill>
              </a:rPr>
            </a:br>
            <a:r>
              <a:rPr lang="es-ES" sz="4000" b="1" dirty="0">
                <a:solidFill>
                  <a:srgbClr val="0066FF"/>
                </a:solidFill>
              </a:rPr>
              <a:t>Carcinoma Epidermoide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068638"/>
            <a:ext cx="8135937" cy="5040312"/>
          </a:xfrm>
        </p:spPr>
        <p:txBody>
          <a:bodyPr/>
          <a:lstStyle/>
          <a:p>
            <a:r>
              <a:rPr lang="es-ES" sz="3200" b="1" dirty="0"/>
              <a:t>Objetivos</a:t>
            </a:r>
            <a:endParaRPr lang="es-ES" sz="3200" b="1" dirty="0">
              <a:solidFill>
                <a:srgbClr val="0066FF"/>
              </a:solidFill>
            </a:endParaRPr>
          </a:p>
          <a:p>
            <a:r>
              <a:rPr lang="es-ES" sz="3200" dirty="0"/>
              <a:t>Concepto. Clasificación.</a:t>
            </a:r>
          </a:p>
          <a:p>
            <a:r>
              <a:rPr lang="es-ES" sz="3200" dirty="0"/>
              <a:t>Manifestaciones clínicas. </a:t>
            </a:r>
          </a:p>
          <a:p>
            <a:r>
              <a:rPr lang="es-ES" sz="3200" dirty="0"/>
              <a:t>Pronóstico. Prevención. Tratamiento.</a:t>
            </a:r>
          </a:p>
          <a:p>
            <a:pPr algn="just"/>
            <a:endParaRPr lang="es-ES" sz="3200" dirty="0"/>
          </a:p>
          <a:p>
            <a:endParaRPr lang="es-ES" sz="3200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142976" y="214290"/>
            <a:ext cx="7215238" cy="135732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TUMORES EPITELIALES</a:t>
            </a:r>
            <a:b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700213"/>
            <a:ext cx="8569076" cy="1872803"/>
          </a:xfrm>
        </p:spPr>
        <p:txBody>
          <a:bodyPr anchor="ctr"/>
          <a:lstStyle/>
          <a:p>
            <a:pPr algn="just"/>
            <a:r>
              <a:rPr lang="es-ES_tradnl" sz="2800" dirty="0" smtClean="0">
                <a:solidFill>
                  <a:srgbClr val="FF0066"/>
                </a:solidFill>
              </a:rPr>
              <a:t>"Mundo: incremento </a:t>
            </a:r>
            <a:r>
              <a:rPr lang="es-ES_tradnl" sz="2800" dirty="0">
                <a:solidFill>
                  <a:srgbClr val="FF0066"/>
                </a:solidFill>
              </a:rPr>
              <a:t>anual de la incidencia entre un 3% y un 8% de casos</a:t>
            </a:r>
            <a:r>
              <a:rPr lang="es-ES" sz="2800" dirty="0">
                <a:solidFill>
                  <a:srgbClr val="FF0066"/>
                </a:solidFill>
              </a:rPr>
              <a:t>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430588"/>
            <a:ext cx="5834063" cy="2878137"/>
          </a:xfrm>
        </p:spPr>
        <p:txBody>
          <a:bodyPr/>
          <a:lstStyle/>
          <a:p>
            <a:r>
              <a:rPr lang="es-ES_tradnl" sz="2400" b="1" dirty="0" smtClean="0">
                <a:solidFill>
                  <a:schemeClr val="hlink"/>
                </a:solidFill>
              </a:rPr>
              <a:t>2.8 millones de nuevos casos/año</a:t>
            </a:r>
          </a:p>
          <a:p>
            <a:pPr algn="l"/>
            <a:r>
              <a:rPr lang="es-ES_tradnl" sz="2400" b="1" dirty="0" smtClean="0">
                <a:solidFill>
                  <a:schemeClr val="hlink"/>
                </a:solidFill>
              </a:rPr>
              <a:t>CBC: Cuba: Aumento sostenido de 3,2 casos por cada 100000habitantes </a:t>
            </a:r>
          </a:p>
          <a:p>
            <a:pPr algn="l"/>
            <a:r>
              <a:rPr lang="es-ES_tradnl" sz="2400" b="1" dirty="0">
                <a:solidFill>
                  <a:schemeClr val="hlink"/>
                </a:solidFill>
              </a:rPr>
              <a:t> </a:t>
            </a:r>
            <a:r>
              <a:rPr lang="es-ES_tradnl" sz="2400" b="1" dirty="0" smtClean="0">
                <a:solidFill>
                  <a:schemeClr val="hlink"/>
                </a:solidFill>
              </a:rPr>
              <a:t>         España: 50.000 </a:t>
            </a:r>
          </a:p>
          <a:p>
            <a:pPr algn="l"/>
            <a:r>
              <a:rPr lang="es-ES_tradnl" sz="2400" b="1" dirty="0">
                <a:solidFill>
                  <a:schemeClr val="hlink"/>
                </a:solidFill>
              </a:rPr>
              <a:t> </a:t>
            </a:r>
            <a:r>
              <a:rPr lang="es-ES_tradnl" sz="2400" b="1" dirty="0" smtClean="0">
                <a:solidFill>
                  <a:schemeClr val="hlink"/>
                </a:solidFill>
              </a:rPr>
              <a:t>         EU: 1 000 000</a:t>
            </a:r>
          </a:p>
          <a:p>
            <a:pPr algn="l"/>
            <a:r>
              <a:rPr lang="es-ES_tradnl" sz="2400" b="1" dirty="0" smtClean="0">
                <a:solidFill>
                  <a:schemeClr val="hlink"/>
                </a:solidFill>
              </a:rPr>
              <a:t>CEC: EU: 100 000</a:t>
            </a:r>
          </a:p>
          <a:p>
            <a:pPr algn="l"/>
            <a:endParaRPr lang="es-ES" sz="3600" dirty="0">
              <a:solidFill>
                <a:schemeClr val="hlink"/>
              </a:solidFill>
            </a:endParaRP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2302979" y="534100"/>
            <a:ext cx="4321894" cy="1296988"/>
          </a:xfrm>
          <a:prstGeom prst="downArrowCallout">
            <a:avLst>
              <a:gd name="adj1" fmla="val 48592"/>
              <a:gd name="adj2" fmla="val 48592"/>
              <a:gd name="adj3" fmla="val 16667"/>
              <a:gd name="adj4" fmla="val 6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400" b="1" dirty="0"/>
              <a:t>Cáncer de </a:t>
            </a:r>
            <a:r>
              <a:rPr lang="es-ES" sz="2400" b="1" dirty="0" smtClean="0"/>
              <a:t>Piel no melanoma</a:t>
            </a:r>
            <a:endParaRPr lang="es-ES" sz="2400" b="1" dirty="0"/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5580063" y="3284538"/>
            <a:ext cx="3382962" cy="3167062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400" dirty="0">
                <a:solidFill>
                  <a:srgbClr val="FFFF00"/>
                </a:solidFill>
              </a:rPr>
              <a:t>X 5 los T de </a:t>
            </a:r>
          </a:p>
          <a:p>
            <a:r>
              <a:rPr lang="es-ES" sz="2400" dirty="0">
                <a:solidFill>
                  <a:srgbClr val="FFFF00"/>
                </a:solidFill>
              </a:rPr>
              <a:t>mama </a:t>
            </a:r>
          </a:p>
          <a:p>
            <a:r>
              <a:rPr lang="es-ES" sz="2400" dirty="0">
                <a:solidFill>
                  <a:srgbClr val="FFFF00"/>
                </a:solidFill>
              </a:rPr>
              <a:t>y próstata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solidFill>
                  <a:srgbClr val="CC9900"/>
                </a:solidFill>
              </a:rPr>
              <a:t/>
            </a:r>
            <a:br>
              <a:rPr lang="es-ES" sz="3600" b="1" dirty="0" smtClean="0">
                <a:solidFill>
                  <a:srgbClr val="CC9900"/>
                </a:solidFill>
              </a:rPr>
            </a:br>
            <a:r>
              <a:rPr lang="es-ES" sz="3600" b="1" dirty="0" smtClean="0">
                <a:solidFill>
                  <a:srgbClr val="CC9900"/>
                </a:solidFill>
              </a:rPr>
              <a:t>Carcinoma Basal</a:t>
            </a:r>
            <a:br>
              <a:rPr lang="es-ES" sz="3600" b="1" dirty="0" smtClean="0">
                <a:solidFill>
                  <a:srgbClr val="CC9900"/>
                </a:solidFill>
              </a:rPr>
            </a:br>
            <a:r>
              <a:rPr lang="es-ES" sz="3600" b="1" dirty="0" smtClean="0">
                <a:solidFill>
                  <a:srgbClr val="0066FF"/>
                </a:solidFill>
              </a:rPr>
              <a:t>Carcinoma Epidermoide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 smtClean="0"/>
              <a:t>Factores predisponentes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Raza blanca, rubios, pelirrojos, ojos claros 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Dificultad para broncearse</a:t>
            </a:r>
            <a:endParaRPr lang="es-ES" sz="2800" dirty="0"/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Exposición al sol, resplandor, calor y lámparas de bronceado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Profesiones: marinos, campesinos, salvavidas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Latitudes: trópico y sub trópico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smtClean="0"/>
              <a:t>Inmunosupresión de </a:t>
            </a:r>
            <a:r>
              <a:rPr lang="es-ES" sz="2800" dirty="0" err="1" smtClean="0"/>
              <a:t>transplante</a:t>
            </a:r>
            <a:r>
              <a:rPr lang="es-ES" sz="2800" dirty="0" smtClean="0"/>
              <a:t> renal</a:t>
            </a:r>
          </a:p>
          <a:p>
            <a:pPr marL="514350" indent="-514350">
              <a:buFontTx/>
              <a:buAutoNum type="arabicPeriod"/>
            </a:pPr>
            <a:r>
              <a:rPr lang="es-ES" sz="2800" dirty="0" err="1" smtClean="0"/>
              <a:t>Genodermatosis</a:t>
            </a:r>
            <a:r>
              <a:rPr lang="es-ES" sz="2800" dirty="0" smtClean="0"/>
              <a:t>: Síndrome de XP</a:t>
            </a:r>
          </a:p>
          <a:p>
            <a:pPr marL="514350" indent="-514350">
              <a:buFontTx/>
              <a:buAutoNum type="arabicPeriod"/>
            </a:pPr>
            <a:endParaRPr lang="es-ES" sz="3000" dirty="0" smtClean="0"/>
          </a:p>
          <a:p>
            <a:pPr marL="0" indent="0" algn="ctr">
              <a:buNone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6506816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642918"/>
            <a:ext cx="8115328" cy="774720"/>
          </a:xfrm>
        </p:spPr>
        <p:txBody>
          <a:bodyPr/>
          <a:lstStyle/>
          <a:p>
            <a:r>
              <a:rPr lang="es-ES" sz="3200" dirty="0" smtClean="0"/>
              <a:t>Etiología del cáncer de piel es multifactorial; </a:t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Radiación UVB,</a:t>
            </a:r>
          </a:p>
          <a:p>
            <a:pPr>
              <a:buNone/>
            </a:pPr>
            <a:r>
              <a:rPr lang="es-ES" dirty="0" smtClean="0"/>
              <a:t>           </a:t>
            </a:r>
          </a:p>
          <a:p>
            <a:pPr>
              <a:buNone/>
            </a:pPr>
            <a:r>
              <a:rPr lang="es-ES" sz="2400" dirty="0" smtClean="0"/>
              <a:t>induce mutaciones a nivel del ADN </a:t>
            </a:r>
          </a:p>
          <a:p>
            <a:pPr>
              <a:buNone/>
            </a:pPr>
            <a:r>
              <a:rPr lang="es-ES" sz="2400" dirty="0" smtClean="0"/>
              <a:t>algunas alteraciones genéticas como mutaciones en el gen el gen supresor de tumores   </a:t>
            </a:r>
            <a:r>
              <a:rPr lang="es-ES" sz="2400" u="sng" dirty="0" smtClean="0"/>
              <a:t>p53</a:t>
            </a:r>
          </a:p>
          <a:p>
            <a:pPr>
              <a:buNone/>
            </a:pPr>
            <a:r>
              <a:rPr lang="es-ES" dirty="0" smtClean="0"/>
              <a:t>     </a:t>
            </a:r>
          </a:p>
          <a:p>
            <a:pPr>
              <a:buNone/>
            </a:pPr>
            <a:r>
              <a:rPr lang="es-ES" dirty="0" smtClean="0"/>
              <a:t>            </a:t>
            </a:r>
            <a:endParaRPr lang="es-ES" dirty="0"/>
          </a:p>
        </p:txBody>
      </p:sp>
      <p:sp>
        <p:nvSpPr>
          <p:cNvPr id="4" name="3 Flecha abajo"/>
          <p:cNvSpPr/>
          <p:nvPr/>
        </p:nvSpPr>
        <p:spPr>
          <a:xfrm>
            <a:off x="2285984" y="2143116"/>
            <a:ext cx="484632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strella de 5 puntas"/>
          <p:cNvSpPr/>
          <p:nvPr/>
        </p:nvSpPr>
        <p:spPr>
          <a:xfrm>
            <a:off x="5572132" y="435769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r>
              <a:rPr lang="es-ES" sz="3600" b="1" dirty="0">
                <a:solidFill>
                  <a:srgbClr val="CC9900"/>
                </a:solidFill>
              </a:rPr>
              <a:t>Carcinoma </a:t>
            </a:r>
            <a:r>
              <a:rPr lang="es-ES" sz="3600" b="1" dirty="0" smtClean="0">
                <a:solidFill>
                  <a:srgbClr val="CC9900"/>
                </a:solidFill>
              </a:rPr>
              <a:t>Basal </a:t>
            </a:r>
            <a:r>
              <a:rPr lang="es-ES" sz="3600" b="1" dirty="0">
                <a:solidFill>
                  <a:srgbClr val="CC9900"/>
                </a:solidFill>
              </a:rPr>
              <a:t/>
            </a:r>
            <a:br>
              <a:rPr lang="es-ES" sz="3600" b="1" dirty="0">
                <a:solidFill>
                  <a:srgbClr val="CC9900"/>
                </a:solidFill>
              </a:rPr>
            </a:br>
            <a:endParaRPr lang="es-ES" sz="3600" b="1" dirty="0">
              <a:solidFill>
                <a:srgbClr val="CC99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060575"/>
            <a:ext cx="7797304" cy="4525963"/>
          </a:xfrm>
        </p:spPr>
        <p:txBody>
          <a:bodyPr/>
          <a:lstStyle/>
          <a:p>
            <a:pPr>
              <a:buFontTx/>
              <a:buNone/>
            </a:pPr>
            <a:r>
              <a:rPr lang="es-ES" i="1" dirty="0"/>
              <a:t>Concepto</a:t>
            </a:r>
            <a:r>
              <a:rPr lang="es-ES" dirty="0"/>
              <a:t>: </a:t>
            </a:r>
            <a:r>
              <a:rPr lang="es-ES" dirty="0" smtClean="0"/>
              <a:t>Tumor </a:t>
            </a:r>
            <a:r>
              <a:rPr lang="es-ES" dirty="0"/>
              <a:t>cutáneo maligno </a:t>
            </a:r>
          </a:p>
          <a:p>
            <a:pPr>
              <a:buFontTx/>
              <a:buNone/>
            </a:pPr>
            <a:r>
              <a:rPr lang="es-ES" dirty="0"/>
              <a:t>más frecuente y menos agresivo, </a:t>
            </a:r>
            <a:endParaRPr lang="es-ES" dirty="0" smtClean="0"/>
          </a:p>
          <a:p>
            <a:pPr>
              <a:buFontTx/>
              <a:buNone/>
            </a:pPr>
            <a:r>
              <a:rPr lang="es-ES" dirty="0" smtClean="0"/>
              <a:t>derivado de </a:t>
            </a:r>
            <a:r>
              <a:rPr lang="es-ES" dirty="0"/>
              <a:t>las </a:t>
            </a:r>
            <a:r>
              <a:rPr lang="es-ES" u="sng" dirty="0"/>
              <a:t>células basales</a:t>
            </a:r>
            <a:r>
              <a:rPr lang="es-ES" dirty="0"/>
              <a:t>, </a:t>
            </a:r>
            <a:endParaRPr lang="es-ES" dirty="0" smtClean="0"/>
          </a:p>
          <a:p>
            <a:pPr>
              <a:buFontTx/>
              <a:buNone/>
            </a:pPr>
            <a:r>
              <a:rPr lang="es-ES" dirty="0" smtClean="0"/>
              <a:t>con </a:t>
            </a:r>
            <a:r>
              <a:rPr lang="es-ES" dirty="0"/>
              <a:t>buen </a:t>
            </a:r>
            <a:r>
              <a:rPr lang="es-ES" dirty="0" smtClean="0"/>
              <a:t>pronóstico generalmente. 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r>
              <a:rPr lang="es-ES" sz="3600" b="1" dirty="0">
                <a:solidFill>
                  <a:srgbClr val="CC9900"/>
                </a:solidFill>
              </a:rPr>
              <a:t>Carcinoma </a:t>
            </a:r>
            <a:r>
              <a:rPr lang="es-ES" sz="3600" b="1" dirty="0" smtClean="0">
                <a:solidFill>
                  <a:srgbClr val="CC9900"/>
                </a:solidFill>
              </a:rPr>
              <a:t>Basal</a:t>
            </a:r>
            <a:r>
              <a:rPr lang="es-ES" sz="4000" b="1" dirty="0">
                <a:solidFill>
                  <a:srgbClr val="CC9900"/>
                </a:solidFill>
              </a:rPr>
              <a:t/>
            </a:r>
            <a:br>
              <a:rPr lang="es-ES" sz="4000" b="1" dirty="0">
                <a:solidFill>
                  <a:srgbClr val="CC9900"/>
                </a:solidFill>
              </a:rPr>
            </a:br>
            <a:endParaRPr lang="es-ES" sz="4000" b="1" dirty="0">
              <a:solidFill>
                <a:srgbClr val="CC99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525963"/>
          </a:xfrm>
        </p:spPr>
        <p:txBody>
          <a:bodyPr/>
          <a:lstStyle/>
          <a:p>
            <a:r>
              <a:rPr lang="es-ES" dirty="0" smtClean="0"/>
              <a:t>Edad: 80% en &gt; 60 años</a:t>
            </a:r>
          </a:p>
          <a:p>
            <a:r>
              <a:rPr lang="es-ES" dirty="0" smtClean="0"/>
              <a:t>No afecta mucosas primariamente, si x extensión periférica siendo + destructivos localmente.</a:t>
            </a:r>
          </a:p>
          <a:p>
            <a:r>
              <a:rPr lang="es-ES" dirty="0" smtClean="0"/>
              <a:t>Evolución lenta</a:t>
            </a:r>
          </a:p>
          <a:p>
            <a:r>
              <a:rPr lang="es-ES" dirty="0" smtClean="0"/>
              <a:t>Metástasis: &lt; 1/ 100 000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15470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s-ES" sz="3200" i="1" dirty="0">
                <a:solidFill>
                  <a:srgbClr val="CC9900"/>
                </a:solidFill>
              </a:rPr>
              <a:t>Clasificación. Manifestaciones </a:t>
            </a:r>
            <a:r>
              <a:rPr lang="es-ES" sz="3200" i="1" dirty="0" smtClean="0">
                <a:solidFill>
                  <a:srgbClr val="CC9900"/>
                </a:solidFill>
              </a:rPr>
              <a:t>clínicas</a:t>
            </a:r>
            <a:endParaRPr lang="es-ES" sz="3200" dirty="0">
              <a:solidFill>
                <a:srgbClr val="CC99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893175" cy="5616575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s-ES" b="1" dirty="0" smtClean="0"/>
              <a:t>Nódulo ulcerativa</a:t>
            </a:r>
          </a:p>
          <a:p>
            <a:pPr marL="514350" indent="-514350">
              <a:buFontTx/>
              <a:buAutoNum type="arabicPeriod"/>
            </a:pPr>
            <a:r>
              <a:rPr lang="es-ES" b="1" dirty="0" smtClean="0"/>
              <a:t>Nódulo globulosa</a:t>
            </a:r>
            <a:endParaRPr lang="es-ES" b="1" dirty="0"/>
          </a:p>
          <a:p>
            <a:pPr>
              <a:buFontTx/>
              <a:buNone/>
            </a:pPr>
            <a:r>
              <a:rPr lang="es-ES" b="1" dirty="0"/>
              <a:t>3. </a:t>
            </a:r>
            <a:r>
              <a:rPr lang="es-ES" b="1" dirty="0" smtClean="0"/>
              <a:t>Terebrante</a:t>
            </a:r>
          </a:p>
          <a:p>
            <a:pPr>
              <a:buFontTx/>
              <a:buNone/>
            </a:pPr>
            <a:r>
              <a:rPr lang="es-ES" dirty="0" smtClean="0"/>
              <a:t>4. </a:t>
            </a:r>
            <a:r>
              <a:rPr lang="es-ES" dirty="0" err="1" smtClean="0"/>
              <a:t>Esclerodermiforme</a:t>
            </a:r>
            <a:r>
              <a:rPr lang="es-ES" dirty="0" smtClean="0"/>
              <a:t> o </a:t>
            </a:r>
            <a:r>
              <a:rPr lang="es-ES" dirty="0" err="1" smtClean="0"/>
              <a:t>morfeico</a:t>
            </a:r>
            <a:endParaRPr lang="es-ES" dirty="0" smtClean="0"/>
          </a:p>
          <a:p>
            <a:pPr>
              <a:buFontTx/>
              <a:buNone/>
            </a:pPr>
            <a:r>
              <a:rPr lang="es-ES" dirty="0" smtClean="0"/>
              <a:t>5. Pigmentado</a:t>
            </a:r>
          </a:p>
          <a:p>
            <a:pPr>
              <a:buFontTx/>
              <a:buNone/>
            </a:pPr>
            <a:r>
              <a:rPr lang="es-ES" dirty="0" smtClean="0"/>
              <a:t>6. </a:t>
            </a:r>
            <a:r>
              <a:rPr lang="es-ES" dirty="0" err="1" smtClean="0"/>
              <a:t>Pagetoide</a:t>
            </a:r>
            <a:endParaRPr lang="es-ES" dirty="0" smtClean="0"/>
          </a:p>
          <a:p>
            <a:pPr>
              <a:buFontTx/>
              <a:buNone/>
            </a:pPr>
            <a:r>
              <a:rPr lang="es-ES" dirty="0" smtClean="0"/>
              <a:t>7. Múltiple superficial</a:t>
            </a:r>
          </a:p>
          <a:p>
            <a:pPr>
              <a:buFontTx/>
              <a:buNone/>
            </a:pPr>
            <a:r>
              <a:rPr lang="es-ES" dirty="0" smtClean="0"/>
              <a:t>8. </a:t>
            </a:r>
            <a:r>
              <a:rPr lang="es-ES" dirty="0" err="1" smtClean="0"/>
              <a:t>Névico</a:t>
            </a:r>
            <a:endParaRPr lang="es-ES" dirty="0" smtClean="0"/>
          </a:p>
          <a:p>
            <a:pPr>
              <a:buFontTx/>
              <a:buNone/>
            </a:pPr>
            <a:r>
              <a:rPr lang="es-ES" dirty="0" smtClean="0"/>
              <a:t>9. </a:t>
            </a:r>
            <a:r>
              <a:rPr lang="es-ES" dirty="0" err="1" smtClean="0"/>
              <a:t>Ulcerocicatrizal</a:t>
            </a:r>
            <a:endParaRPr lang="es-ES" dirty="0" smtClean="0"/>
          </a:p>
          <a:p>
            <a:pPr>
              <a:buFontTx/>
              <a:buNone/>
            </a:pPr>
            <a:endParaRPr lang="es-ES" dirty="0" smtClean="0"/>
          </a:p>
          <a:p>
            <a:pPr>
              <a:buFontTx/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9" descr="baso3"/>
          <p:cNvPicPr>
            <a:picLocks noChangeAspect="1" noChangeArrowheads="1"/>
          </p:cNvPicPr>
          <p:nvPr/>
        </p:nvPicPr>
        <p:blipFill>
          <a:blip r:embed="rId3"/>
          <a:srcRect b="8200"/>
          <a:stretch>
            <a:fillRect/>
          </a:stretch>
        </p:blipFill>
        <p:spPr>
          <a:xfrm rot="3942165">
            <a:off x="550178" y="3239641"/>
            <a:ext cx="3313113" cy="334665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4038600" cy="4525963"/>
          </a:xfrm>
        </p:spPr>
        <p:txBody>
          <a:bodyPr>
            <a:normAutofit/>
          </a:bodyPr>
          <a:lstStyle/>
          <a:p>
            <a:pPr lvl="0"/>
            <a:r>
              <a:rPr lang="es-ES" b="1" dirty="0" smtClean="0"/>
              <a:t>Nódulo Ulceroso ó </a:t>
            </a:r>
            <a:r>
              <a:rPr lang="es-ES" b="1" dirty="0" err="1" smtClean="0"/>
              <a:t>Ulcus</a:t>
            </a:r>
            <a:r>
              <a:rPr lang="es-ES" b="1" dirty="0" smtClean="0"/>
              <a:t> </a:t>
            </a:r>
            <a:r>
              <a:rPr lang="es-ES" b="1" dirty="0" err="1" smtClean="0"/>
              <a:t>Rodens</a:t>
            </a:r>
            <a:r>
              <a:rPr lang="es-ES" dirty="0" smtClean="0"/>
              <a:t> </a:t>
            </a:r>
            <a:r>
              <a:rPr lang="es-ES" sz="2400" dirty="0" smtClean="0"/>
              <a:t>( </a:t>
            </a:r>
            <a:r>
              <a:rPr lang="es-ES" sz="2400" b="1" dirty="0" smtClean="0"/>
              <a:t>Con borde infiltrado con </a:t>
            </a:r>
            <a:r>
              <a:rPr lang="es-ES" sz="2400" b="1" dirty="0" err="1" smtClean="0"/>
              <a:t>telangectasias</a:t>
            </a:r>
            <a:r>
              <a:rPr lang="es-ES" sz="2400" b="1" dirty="0" smtClean="0"/>
              <a:t> y centro ulcerado </a:t>
            </a:r>
          </a:p>
        </p:txBody>
      </p:sp>
      <p:pic>
        <p:nvPicPr>
          <p:cNvPr id="5" name="4 Imagen" descr="basal_cell_carcinoma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1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210080" cy="4525963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s-ES" dirty="0" smtClean="0"/>
          </a:p>
          <a:p>
            <a:pPr lvl="0"/>
            <a:r>
              <a:rPr lang="es-ES" b="1" dirty="0" smtClean="0"/>
              <a:t>Pigmentario </a:t>
            </a:r>
            <a:r>
              <a:rPr lang="es-ES" dirty="0" smtClean="0"/>
              <a:t>( Masa tumoral infiltrada con pigmento )</a:t>
            </a:r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 descr="basal_cell_carcinoma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500042"/>
            <a:ext cx="5072066" cy="6357958"/>
          </a:xfrm>
          <a:prstGeom prst="rect">
            <a:avLst/>
          </a:prstGeom>
        </p:spPr>
      </p:pic>
      <p:pic>
        <p:nvPicPr>
          <p:cNvPr id="11" name="10 Imagen" descr="P1010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714752"/>
            <a:ext cx="3143272" cy="2786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649912"/>
          </a:xfrm>
        </p:spPr>
        <p:txBody>
          <a:bodyPr/>
          <a:lstStyle/>
          <a:p>
            <a:pPr eaLnBrk="1" hangingPunct="1"/>
            <a:r>
              <a:rPr lang="en-GB" smtClean="0"/>
              <a:t>Bordes: i</a:t>
            </a:r>
            <a:r>
              <a:rPr lang="es-ES" smtClean="0"/>
              <a:t>rregulares, con muescas o mellados </a:t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smtClean="0"/>
          </a:p>
        </p:txBody>
      </p:sp>
      <p:pic>
        <p:nvPicPr>
          <p:cNvPr id="8195" name="Picture 4" descr="Melanoma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275"/>
            <a:ext cx="64801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es-ES" dirty="0" smtClean="0"/>
          </a:p>
          <a:p>
            <a:pPr lvl="0"/>
            <a:r>
              <a:rPr lang="es-ES" b="1" dirty="0" smtClean="0"/>
              <a:t>Superficial</a:t>
            </a:r>
            <a:r>
              <a:rPr lang="es-ES" dirty="0" smtClean="0"/>
              <a:t> ( Varias pequeñas masas infiltradas con borde perlado </a:t>
            </a:r>
          </a:p>
        </p:txBody>
      </p:sp>
      <p:pic>
        <p:nvPicPr>
          <p:cNvPr id="8" name="7 Marcador de contenido" descr="basal_cell_carcinoma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642918"/>
            <a:ext cx="4495800" cy="6215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/>
          </a:bodyPr>
          <a:lstStyle/>
          <a:p>
            <a:r>
              <a:rPr lang="es-ES" b="1" dirty="0" smtClean="0"/>
              <a:t>Cicatricial </a:t>
            </a:r>
            <a:r>
              <a:rPr lang="es-ES" dirty="0" smtClean="0"/>
              <a:t> Superficial muy ligeramente elevado con borde activo progresivo y cicatriz atrófica en el resto de la lesión</a:t>
            </a:r>
          </a:p>
          <a:p>
            <a:endParaRPr lang="es-ES" dirty="0"/>
          </a:p>
        </p:txBody>
      </p:sp>
      <p:pic>
        <p:nvPicPr>
          <p:cNvPr id="8" name="7 Marcador de contenido" descr="basal_cell_carcinoma6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0270" y="0"/>
            <a:ext cx="4383729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es-ES" sz="3600" dirty="0">
                <a:solidFill>
                  <a:schemeClr val="accent2"/>
                </a:solidFill>
              </a:rPr>
              <a:t>Pronóstico</a:t>
            </a:r>
            <a:r>
              <a:rPr lang="es-ES" sz="3600" dirty="0"/>
              <a:t>. </a:t>
            </a:r>
            <a:r>
              <a:rPr lang="es-ES" sz="3600" u="sng" dirty="0" smtClean="0">
                <a:solidFill>
                  <a:schemeClr val="folHlink"/>
                </a:solidFill>
              </a:rPr>
              <a:t>Prevención</a:t>
            </a:r>
            <a:endParaRPr lang="es-ES" sz="3600" b="1" u="sng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60575"/>
            <a:ext cx="8640959" cy="4176713"/>
          </a:xfrm>
        </p:spPr>
        <p:txBody>
          <a:bodyPr/>
          <a:lstStyle/>
          <a:p>
            <a:r>
              <a:rPr lang="es-ES" dirty="0">
                <a:solidFill>
                  <a:schemeClr val="accent2"/>
                </a:solidFill>
              </a:rPr>
              <a:t>Crecimiento lento. Localmente destructivo. Peor cuando afecta </a:t>
            </a:r>
            <a:r>
              <a:rPr lang="es-ES" dirty="0" smtClean="0">
                <a:solidFill>
                  <a:schemeClr val="accent2"/>
                </a:solidFill>
              </a:rPr>
              <a:t>mucosas. </a:t>
            </a:r>
            <a:r>
              <a:rPr lang="es-ES" dirty="0">
                <a:solidFill>
                  <a:schemeClr val="accent2"/>
                </a:solidFill>
              </a:rPr>
              <a:t>Metástasis excepcionales</a:t>
            </a:r>
            <a:r>
              <a:rPr lang="es-ES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s-ES" dirty="0" err="1" smtClean="0">
                <a:solidFill>
                  <a:schemeClr val="folHlink"/>
                </a:solidFill>
              </a:rPr>
              <a:t>Fotoprotección</a:t>
            </a:r>
            <a:endParaRPr lang="es-ES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basalcellcarcinom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73113"/>
            <a:ext cx="8064500" cy="5219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IMG_4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838"/>
            <a:ext cx="8280400" cy="621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as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50900"/>
            <a:ext cx="7272338" cy="6057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as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188"/>
            <a:ext cx="7920037" cy="6034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asa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49300"/>
            <a:ext cx="8207375" cy="5356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as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15950"/>
            <a:ext cx="8208962" cy="572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Retorna 1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5792787"/>
          </a:xfrm>
        </p:spPr>
        <p:txBody>
          <a:bodyPr/>
          <a:lstStyle/>
          <a:p>
            <a:pPr eaLnBrk="1" hangingPunct="1"/>
            <a:r>
              <a:rPr lang="en-GB" smtClean="0"/>
              <a:t>Color: no homogéneo, dos más colores: </a:t>
            </a:r>
            <a:r>
              <a:rPr lang="es-ES" smtClean="0"/>
              <a:t>carmelita, azul, rojizo, marrón, blanco, gris</a:t>
            </a:r>
          </a:p>
        </p:txBody>
      </p:sp>
      <p:pic>
        <p:nvPicPr>
          <p:cNvPr id="9219" name="Picture 4" descr="Melanoma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68638"/>
            <a:ext cx="59769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Retorna 1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Retorna 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CC refused bx 4 yrs a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66725"/>
            <a:ext cx="7900988" cy="592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BCC eyeball destroy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8788"/>
            <a:ext cx="7777163" cy="5832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CC, huge,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4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" y="263716"/>
            <a:ext cx="4493848" cy="3370386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" y="3416549"/>
            <a:ext cx="4475989" cy="33569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6891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" y="9521"/>
            <a:ext cx="4367284" cy="327546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58278"/>
            <a:ext cx="4572000" cy="3429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482134" cy="3361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2806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sz="4000" b="1" dirty="0" smtClean="0"/>
              <a:t>LESIONES PRECANCEROSAS</a:t>
            </a:r>
          </a:p>
        </p:txBody>
      </p:sp>
      <p:sp>
        <p:nvSpPr>
          <p:cNvPr id="2051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dirty="0" smtClean="0"/>
              <a:t>LESIONES PRECANCEROSAS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u="sng" dirty="0" smtClean="0"/>
              <a:t>Concepto</a:t>
            </a:r>
            <a:r>
              <a:rPr lang="es-ES" sz="3200" dirty="0" smtClean="0"/>
              <a:t>: Son lesiones o estados de la piel que en un momento dado pueden degenerar a un tumor maligno de la piel.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u="sng" dirty="0" smtClean="0"/>
              <a:t>Factores predisponentes: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200" dirty="0" smtClean="0"/>
              <a:t>Edad.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200" dirty="0" smtClean="0"/>
              <a:t>Exposición al sol, resplandor, calor.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200" dirty="0" smtClean="0"/>
              <a:t>Productos químicos: arsenicales, grasas, petróleo.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200" dirty="0" smtClean="0"/>
              <a:t>Traumatismos repetidos (prótesis dentales).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s-ES" sz="32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  <a:p>
            <a:pPr fontAlgn="auto">
              <a:spcAft>
                <a:spcPts val="0"/>
              </a:spcAft>
              <a:defRPr/>
            </a:pPr>
            <a:endParaRPr lang="es-ES" dirty="0" smtClean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 smtClean="0"/>
              <a:t>LESIONES PRECANCEROSAS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2910" y="1357298"/>
            <a:ext cx="7886700" cy="4832752"/>
          </a:xfrm>
        </p:spPr>
        <p:txBody>
          <a:bodyPr rtlCol="0">
            <a:normAutofit fontScale="92500" lnSpcReduction="10000"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Queratosis actínica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Queratosis seborreica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Queratosis arsenicales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Cuerno cutáneo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Úlcera crónica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Atrofia senil de la piel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err="1" smtClean="0"/>
              <a:t>Leucoplasia</a:t>
            </a:r>
            <a:endParaRPr lang="es-ES" sz="3000" dirty="0" smtClean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Queilitis actínica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err="1" smtClean="0"/>
              <a:t>Craurosis</a:t>
            </a:r>
            <a:r>
              <a:rPr lang="es-ES" sz="3000" dirty="0" smtClean="0"/>
              <a:t> de la vulva y el pene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3000" dirty="0" smtClean="0"/>
              <a:t>Fístulas y orificios de trayectos fistulosos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s-E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792787"/>
          </a:xfrm>
        </p:spPr>
        <p:txBody>
          <a:bodyPr/>
          <a:lstStyle/>
          <a:p>
            <a:pPr eaLnBrk="1" hangingPunct="1"/>
            <a:r>
              <a:rPr lang="en-GB" smtClean="0"/>
              <a:t>Diámetro: m</a:t>
            </a:r>
            <a:r>
              <a:rPr lang="es-ES" smtClean="0"/>
              <a:t>ayor de 6 mm </a:t>
            </a:r>
          </a:p>
        </p:txBody>
      </p:sp>
      <p:pic>
        <p:nvPicPr>
          <p:cNvPr id="10243" name="Picture 4" descr="Melanoma dia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97200"/>
            <a:ext cx="6011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smtClean="0"/>
              <a:t>LESIONES PRECANCEROSAS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000" dirty="0" smtClean="0"/>
              <a:t>Tratamiento: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000" dirty="0" smtClean="0"/>
              <a:t>5-fluoruracilo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000" dirty="0" err="1" smtClean="0"/>
              <a:t>Imiquimod</a:t>
            </a:r>
            <a:endParaRPr lang="es-ES" sz="3000" dirty="0" smtClean="0"/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000" dirty="0" smtClean="0"/>
              <a:t>Electrofulguración y </a:t>
            </a:r>
            <a:r>
              <a:rPr lang="es-ES" sz="3000" dirty="0" err="1" smtClean="0"/>
              <a:t>curetaje</a:t>
            </a:r>
            <a:endParaRPr lang="es-ES" sz="3000" dirty="0" smtClean="0"/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000" dirty="0" smtClean="0"/>
              <a:t>Crioterapia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s-ES" sz="3000" dirty="0" smtClean="0"/>
              <a:t>Cirugía </a:t>
            </a:r>
          </a:p>
          <a:p>
            <a:pPr marL="514350" indent="-514350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s-E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QUERATOSIS ACTÍNIC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t="7692"/>
          <a:stretch>
            <a:fillRect/>
          </a:stretch>
        </p:blipFill>
        <p:spPr>
          <a:xfrm>
            <a:off x="0" y="357188"/>
            <a:ext cx="3568700" cy="3198812"/>
          </a:xfrm>
          <a:noFill/>
        </p:spPr>
      </p:pic>
      <p:pic>
        <p:nvPicPr>
          <p:cNvPr id="9219" name="Picture 11" descr="Quratosis Actínic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b="9134"/>
          <a:stretch>
            <a:fillRect/>
          </a:stretch>
        </p:blipFill>
        <p:spPr>
          <a:xfrm>
            <a:off x="4786314" y="357166"/>
            <a:ext cx="3889375" cy="3000375"/>
          </a:xfrm>
        </p:spPr>
      </p:pic>
      <p:pic>
        <p:nvPicPr>
          <p:cNvPr id="9221" name="Picture 13" descr="ceratoseactinic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t="12660"/>
          <a:stretch>
            <a:fillRect/>
          </a:stretch>
        </p:blipFill>
        <p:spPr>
          <a:xfrm>
            <a:off x="2571736" y="3714752"/>
            <a:ext cx="4286250" cy="299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7681" y="195263"/>
            <a:ext cx="2990850" cy="2990850"/>
          </a:xfrm>
        </p:spPr>
      </p:pic>
      <p:pic>
        <p:nvPicPr>
          <p:cNvPr id="6148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506664"/>
            <a:ext cx="4351735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82" y="2506664"/>
            <a:ext cx="4350544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ángulo 6"/>
          <p:cNvSpPr>
            <a:spLocks noChangeArrowheads="1"/>
          </p:cNvSpPr>
          <p:nvPr/>
        </p:nvSpPr>
        <p:spPr bwMode="auto">
          <a:xfrm>
            <a:off x="4690828" y="1058577"/>
            <a:ext cx="390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sz="3200" dirty="0">
                <a:latin typeface="+mj-lt"/>
              </a:rPr>
              <a:t>Queratosis</a:t>
            </a:r>
            <a:r>
              <a:rPr lang="es-ES" sz="3200" dirty="0">
                <a:latin typeface="Calibri Light" panose="020F0302020204030204" pitchFamily="34" charset="0"/>
              </a:rPr>
              <a:t> actínicas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dirty="0" smtClean="0"/>
              <a:t>Queratosis actínicas </a:t>
            </a:r>
          </a:p>
        </p:txBody>
      </p:sp>
      <p:pic>
        <p:nvPicPr>
          <p:cNvPr id="7171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7429" y="1863725"/>
            <a:ext cx="4351734" cy="4351338"/>
          </a:xfrm>
        </p:spPr>
      </p:pic>
      <p:pic>
        <p:nvPicPr>
          <p:cNvPr id="7172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162" y="1863725"/>
            <a:ext cx="410051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dirty="0" smtClean="0"/>
              <a:t>Queratosis seborreicas</a:t>
            </a:r>
          </a:p>
        </p:txBody>
      </p:sp>
      <p:pic>
        <p:nvPicPr>
          <p:cNvPr id="819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28575" y="1601788"/>
            <a:ext cx="4539854" cy="4540250"/>
          </a:xfrm>
        </p:spPr>
      </p:pic>
      <p:pic>
        <p:nvPicPr>
          <p:cNvPr id="819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148" y="1601788"/>
            <a:ext cx="4539853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Queratosis seborreicas</a:t>
            </a:r>
          </a:p>
        </p:txBody>
      </p:sp>
      <p:pic>
        <p:nvPicPr>
          <p:cNvPr id="9219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3381" y="1563689"/>
            <a:ext cx="2968229" cy="5278437"/>
          </a:xfrm>
        </p:spPr>
      </p:pic>
      <p:pic>
        <p:nvPicPr>
          <p:cNvPr id="9220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254" y="0"/>
            <a:ext cx="398264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9510" y="3309938"/>
            <a:ext cx="3548063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dirty="0" smtClean="0"/>
              <a:t>Cuerno cutáneo</a:t>
            </a:r>
          </a:p>
        </p:txBody>
      </p:sp>
      <p:pic>
        <p:nvPicPr>
          <p:cNvPr id="10243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2919" y="1660525"/>
            <a:ext cx="4133850" cy="4135438"/>
          </a:xfrm>
        </p:spPr>
      </p:pic>
      <p:pic>
        <p:nvPicPr>
          <p:cNvPr id="10244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769" y="1660525"/>
            <a:ext cx="4135041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                                  Cuerno cutáneo</a:t>
            </a:r>
          </a:p>
        </p:txBody>
      </p:sp>
      <p:pic>
        <p:nvPicPr>
          <p:cNvPr id="11267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93781" y="1534755"/>
            <a:ext cx="4757738" cy="4757737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Cuerno cutáneo</a:t>
            </a:r>
          </a:p>
        </p:txBody>
      </p:sp>
      <p:pic>
        <p:nvPicPr>
          <p:cNvPr id="12291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349375"/>
            <a:ext cx="4351735" cy="4351338"/>
          </a:xfrm>
        </p:spPr>
      </p:pic>
      <p:pic>
        <p:nvPicPr>
          <p:cNvPr id="1229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7" y="1785938"/>
            <a:ext cx="507206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dirty="0" smtClean="0"/>
              <a:t>Cuerno cutáneo</a:t>
            </a:r>
          </a:p>
        </p:txBody>
      </p:sp>
      <p:pic>
        <p:nvPicPr>
          <p:cNvPr id="1331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2944" y="1612901"/>
            <a:ext cx="4556522" cy="4633913"/>
          </a:xfrm>
        </p:spPr>
      </p:pic>
      <p:pic>
        <p:nvPicPr>
          <p:cNvPr id="1331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35" y="1612901"/>
            <a:ext cx="4632722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lanoma Maligno Pregr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Melanoma Maligno Pregrado</Template>
  <TotalTime>373</TotalTime>
  <Words>1065</Words>
  <Application>Microsoft Office PowerPoint</Application>
  <PresentationFormat>Presentación en pantalla (4:3)</PresentationFormat>
  <Paragraphs>252</Paragraphs>
  <Slides>100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01" baseType="lpstr">
      <vt:lpstr>Melanoma Maligno Pregrado</vt:lpstr>
      <vt:lpstr> Nevos Melanocíticos  Melanoma maligno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Otros signos</vt:lpstr>
      <vt:lpstr>Diapositiva 12</vt:lpstr>
      <vt:lpstr>Diapositiva 13</vt:lpstr>
      <vt:lpstr>Diapositiva 14</vt:lpstr>
      <vt:lpstr>NM congénito</vt:lpstr>
      <vt:lpstr>Nevo Azul</vt:lpstr>
      <vt:lpstr>Nevo Azul</vt:lpstr>
      <vt:lpstr>Nevo Azul Oftálmico de Ota</vt:lpstr>
      <vt:lpstr>Mancha Mongólica</vt:lpstr>
      <vt:lpstr>NM piloso</vt:lpstr>
      <vt:lpstr>DIAGNÓSTICO</vt:lpstr>
      <vt:lpstr>NM: Conducta</vt:lpstr>
      <vt:lpstr>Diapositiva 23</vt:lpstr>
      <vt:lpstr>Melanoma </vt:lpstr>
      <vt:lpstr>Melanoma </vt:lpstr>
      <vt:lpstr>Otros sitios de presentación del MM</vt:lpstr>
      <vt:lpstr> MM: Factores de riesgo </vt:lpstr>
      <vt:lpstr>Diapositiva 28</vt:lpstr>
      <vt:lpstr>Diapositiva 29</vt:lpstr>
      <vt:lpstr>Diapositiva 30</vt:lpstr>
      <vt:lpstr>Diagnóstico </vt:lpstr>
      <vt:lpstr>Pronóstico</vt:lpstr>
      <vt:lpstr>Pronóstico: factores clínicos </vt:lpstr>
      <vt:lpstr>Pronóstico: factores histológicos</vt:lpstr>
      <vt:lpstr>Pronóstico: factores histológicos</vt:lpstr>
      <vt:lpstr>Prevención </vt:lpstr>
      <vt:lpstr>Tratamiento del MM</vt:lpstr>
      <vt:lpstr>Diapositiva 38</vt:lpstr>
      <vt:lpstr>M. Nodular</vt:lpstr>
      <vt:lpstr>M. Nodular</vt:lpstr>
      <vt:lpstr>M. Nodular</vt:lpstr>
      <vt:lpstr>M. Nodular</vt:lpstr>
      <vt:lpstr>Diapositiva 43</vt:lpstr>
      <vt:lpstr>Diapositiva 44</vt:lpstr>
      <vt:lpstr>Diapositiva 45</vt:lpstr>
      <vt:lpstr>Melanoma Extensión Superficial</vt:lpstr>
      <vt:lpstr>Melanoma Extensión Superficial</vt:lpstr>
      <vt:lpstr>Melanoma</vt:lpstr>
      <vt:lpstr>Melanoma</vt:lpstr>
      <vt:lpstr>Melanoma</vt:lpstr>
      <vt:lpstr>Diapositiva 51</vt:lpstr>
      <vt:lpstr>Diapositiva 52</vt:lpstr>
      <vt:lpstr>M. Acral</vt:lpstr>
      <vt:lpstr>M. Acral</vt:lpstr>
      <vt:lpstr>M. Acral</vt:lpstr>
      <vt:lpstr>Diapositiva 56</vt:lpstr>
      <vt:lpstr>Diapositiva 57</vt:lpstr>
      <vt:lpstr>Diapositiva 58</vt:lpstr>
      <vt:lpstr>M Subungueal </vt:lpstr>
      <vt:lpstr>M Subungueal </vt:lpstr>
      <vt:lpstr>Carcinoma Basal Carcinoma Epidermoide</vt:lpstr>
      <vt:lpstr>"Mundo: incremento anual de la incidencia entre un 3% y un 8% de casos”</vt:lpstr>
      <vt:lpstr> Carcinoma Basal Carcinoma Epidermoide </vt:lpstr>
      <vt:lpstr>Etiología del cáncer de piel es multifactorial;  </vt:lpstr>
      <vt:lpstr>Carcinoma Basal  </vt:lpstr>
      <vt:lpstr>Carcinoma Basal </vt:lpstr>
      <vt:lpstr>Clasificación. Manifestaciones clínicas</vt:lpstr>
      <vt:lpstr>Diapositiva 68</vt:lpstr>
      <vt:lpstr>Diapositiva 69</vt:lpstr>
      <vt:lpstr>Diapositiva 70</vt:lpstr>
      <vt:lpstr>Diapositiva 71</vt:lpstr>
      <vt:lpstr>Pronóstico. Prevención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LESIONES PRECANCEROSAS</vt:lpstr>
      <vt:lpstr>LESIONES PRECANCEROSAS</vt:lpstr>
      <vt:lpstr>LESIONES PRECANCEROSAS</vt:lpstr>
      <vt:lpstr>LESIONES PRECANCEROSAS</vt:lpstr>
      <vt:lpstr>Diapositiva 91</vt:lpstr>
      <vt:lpstr>Diapositiva 92</vt:lpstr>
      <vt:lpstr>Queratosis actínicas </vt:lpstr>
      <vt:lpstr>Queratosis seborreicas</vt:lpstr>
      <vt:lpstr>Queratosis seborreicas</vt:lpstr>
      <vt:lpstr>Cuerno cutáneo</vt:lpstr>
      <vt:lpstr>                                  Cuerno cutáneo</vt:lpstr>
      <vt:lpstr>Cuerno cutáneo</vt:lpstr>
      <vt:lpstr>Cuerno cutáneo</vt:lpstr>
      <vt:lpstr>Diapositiva 100</vt:lpstr>
    </vt:vector>
  </TitlesOfParts>
  <Company>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NEVOS MELANOCÍTICOS  MELANOMA MALIGNO</dc:title>
  <dc:creator>PC</dc:creator>
  <cp:lastModifiedBy>PC</cp:lastModifiedBy>
  <cp:revision>38</cp:revision>
  <dcterms:created xsi:type="dcterms:W3CDTF">2017-12-12T03:19:23Z</dcterms:created>
  <dcterms:modified xsi:type="dcterms:W3CDTF">2019-04-09T03:30:41Z</dcterms:modified>
</cp:coreProperties>
</file>