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9F69-AF0F-4A15-9C13-7B8D4003F969}" type="datetimeFigureOut">
              <a:rPr lang="es-ES_tradnl" smtClean="0"/>
              <a:t>17/03/2017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AA4C-B17C-49EC-ADEB-F6509E7A79C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595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9F69-AF0F-4A15-9C13-7B8D4003F969}" type="datetimeFigureOut">
              <a:rPr lang="es-ES_tradnl" smtClean="0"/>
              <a:t>17/03/2017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AA4C-B17C-49EC-ADEB-F6509E7A79C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5024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9F69-AF0F-4A15-9C13-7B8D4003F969}" type="datetimeFigureOut">
              <a:rPr lang="es-ES_tradnl" smtClean="0"/>
              <a:t>17/03/2017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AA4C-B17C-49EC-ADEB-F6509E7A79C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270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9F69-AF0F-4A15-9C13-7B8D4003F969}" type="datetimeFigureOut">
              <a:rPr lang="es-ES_tradnl" smtClean="0"/>
              <a:t>17/03/2017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AA4C-B17C-49EC-ADEB-F6509E7A79C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0602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9F69-AF0F-4A15-9C13-7B8D4003F969}" type="datetimeFigureOut">
              <a:rPr lang="es-ES_tradnl" smtClean="0"/>
              <a:t>17/03/2017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AA4C-B17C-49EC-ADEB-F6509E7A79C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2431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9F69-AF0F-4A15-9C13-7B8D4003F969}" type="datetimeFigureOut">
              <a:rPr lang="es-ES_tradnl" smtClean="0"/>
              <a:t>17/03/2017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AA4C-B17C-49EC-ADEB-F6509E7A79C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0371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9F69-AF0F-4A15-9C13-7B8D4003F969}" type="datetimeFigureOut">
              <a:rPr lang="es-ES_tradnl" smtClean="0"/>
              <a:t>17/03/2017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AA4C-B17C-49EC-ADEB-F6509E7A79C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6617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9F69-AF0F-4A15-9C13-7B8D4003F969}" type="datetimeFigureOut">
              <a:rPr lang="es-ES_tradnl" smtClean="0"/>
              <a:t>17/03/2017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AA4C-B17C-49EC-ADEB-F6509E7A79C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75454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9F69-AF0F-4A15-9C13-7B8D4003F969}" type="datetimeFigureOut">
              <a:rPr lang="es-ES_tradnl" smtClean="0"/>
              <a:t>17/03/2017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AA4C-B17C-49EC-ADEB-F6509E7A79C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43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9F69-AF0F-4A15-9C13-7B8D4003F969}" type="datetimeFigureOut">
              <a:rPr lang="es-ES_tradnl" smtClean="0"/>
              <a:t>17/03/2017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AA4C-B17C-49EC-ADEB-F6509E7A79C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68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9F69-AF0F-4A15-9C13-7B8D4003F969}" type="datetimeFigureOut">
              <a:rPr lang="es-ES_tradnl" smtClean="0"/>
              <a:t>17/03/2017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AA4C-B17C-49EC-ADEB-F6509E7A79C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2011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69F69-AF0F-4A15-9C13-7B8D4003F969}" type="datetimeFigureOut">
              <a:rPr lang="es-ES_tradnl" smtClean="0"/>
              <a:t>17/03/2017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CAA4C-B17C-49EC-ADEB-F6509E7A79C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462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Presentaci&#243;n%20jornada%20GT.pptx#-1,6,Presentaci&#243;n de PowerPoint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i="1" dirty="0" smtClean="0"/>
              <a:t>Embarazo ectópico</a:t>
            </a:r>
            <a:endParaRPr lang="es-ES_tradnl" b="1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Dra. Mercedes Piloto Padrón</a:t>
            </a:r>
          </a:p>
          <a:p>
            <a:r>
              <a:rPr lang="es-ES_tradnl" dirty="0" smtClean="0"/>
              <a:t>Programa Materno Infantil. MINSAP</a:t>
            </a:r>
          </a:p>
          <a:p>
            <a:endParaRPr lang="es-ES_tradnl" dirty="0"/>
          </a:p>
          <a:p>
            <a:r>
              <a:rPr lang="es-ES_tradnl" dirty="0" smtClean="0"/>
              <a:t>Marzo 2017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0624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285751"/>
            <a:ext cx="10972800" cy="6953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2800" dirty="0" smtClean="0">
                <a:hlinkClick r:id="rId2" action="ppaction://hlinkpres?slideindex=6&amp;slidetitle=Presentación de PowerPoint"/>
              </a:rPr>
              <a:t>Embarazo ectópico</a:t>
            </a:r>
            <a:endParaRPr lang="es-MX" sz="2800" dirty="0"/>
          </a:p>
        </p:txBody>
      </p:sp>
      <p:sp>
        <p:nvSpPr>
          <p:cNvPr id="3" name="2 CuadroTexto"/>
          <p:cNvSpPr txBox="1"/>
          <p:nvPr/>
        </p:nvSpPr>
        <p:spPr>
          <a:xfrm>
            <a:off x="762001" y="1428751"/>
            <a:ext cx="10572751" cy="40934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s-MX" sz="2000" dirty="0">
                <a:solidFill>
                  <a:prstClr val="black"/>
                </a:solidFill>
                <a:latin typeface="+mn-lt"/>
                <a:cs typeface="+mn-cs"/>
              </a:rPr>
              <a:t>Ocurre en el 1% de los embarazos.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s-MX" sz="2000" dirty="0">
              <a:solidFill>
                <a:prstClr val="black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s-MX" sz="2000" dirty="0">
                <a:solidFill>
                  <a:prstClr val="black"/>
                </a:solidFill>
                <a:latin typeface="+mn-lt"/>
                <a:cs typeface="+mn-cs"/>
              </a:rPr>
              <a:t>Contribuye de un 10-15% a la mortalidad materna en países desarrollados cuando se asocia a rotura </a:t>
            </a:r>
            <a:r>
              <a:rPr lang="es-MX" sz="2000" dirty="0" err="1">
                <a:solidFill>
                  <a:prstClr val="black"/>
                </a:solidFill>
                <a:latin typeface="+mn-lt"/>
                <a:cs typeface="+mn-cs"/>
              </a:rPr>
              <a:t>tubaria</a:t>
            </a:r>
            <a:r>
              <a:rPr lang="es-MX" sz="2000" dirty="0">
                <a:solidFill>
                  <a:prstClr val="black"/>
                </a:solidFill>
                <a:latin typeface="+mn-lt"/>
                <a:cs typeface="+mn-cs"/>
              </a:rPr>
              <a:t>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s-MX" sz="2000" dirty="0">
              <a:solidFill>
                <a:prstClr val="black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s-MX" sz="2000" b="1" dirty="0">
                <a:solidFill>
                  <a:prstClr val="black"/>
                </a:solidFill>
                <a:latin typeface="+mn-lt"/>
                <a:cs typeface="+mn-cs"/>
              </a:rPr>
              <a:t>La mayoría de las pacientes se presenta con síntomas inespecíficos.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s-MX" sz="2000" b="1" dirty="0">
              <a:solidFill>
                <a:prstClr val="black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s-MX" sz="2000" b="1" dirty="0">
                <a:solidFill>
                  <a:prstClr val="black"/>
                </a:solidFill>
                <a:latin typeface="+mn-lt"/>
                <a:cs typeface="+mn-cs"/>
              </a:rPr>
              <a:t>La triada clásica dolor, sangramiento y amenorrea se presenta en menos de un 50%.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s-MX" sz="2000" b="1" dirty="0">
              <a:solidFill>
                <a:prstClr val="black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s-MX" sz="2000" b="1" dirty="0">
                <a:solidFill>
                  <a:prstClr val="black"/>
                </a:solidFill>
                <a:latin typeface="+mn-lt"/>
                <a:cs typeface="+mn-cs"/>
              </a:rPr>
              <a:t>Por ecografía hasta un 35% de los embarazos ectópicos puede no mostrar anomalías </a:t>
            </a:r>
            <a:r>
              <a:rPr lang="es-MX" sz="2000" b="1" dirty="0" err="1">
                <a:solidFill>
                  <a:prstClr val="black"/>
                </a:solidFill>
                <a:latin typeface="+mn-lt"/>
                <a:cs typeface="+mn-cs"/>
              </a:rPr>
              <a:t>anexiales</a:t>
            </a:r>
            <a:r>
              <a:rPr lang="es-MX" sz="2000" b="1" dirty="0">
                <a:solidFill>
                  <a:prstClr val="black"/>
                </a:solidFill>
                <a:latin typeface="+mn-lt"/>
                <a:cs typeface="+mn-cs"/>
              </a:rPr>
              <a:t>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s-MX" sz="2000" dirty="0">
              <a:solidFill>
                <a:prstClr val="black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s-MX" sz="2000" dirty="0">
                <a:solidFill>
                  <a:prstClr val="black"/>
                </a:solidFill>
                <a:latin typeface="+mn-lt"/>
                <a:cs typeface="+mn-cs"/>
              </a:rPr>
              <a:t>En el país en el </a:t>
            </a:r>
            <a:r>
              <a:rPr lang="es-MX" sz="2000" dirty="0" smtClean="0">
                <a:solidFill>
                  <a:prstClr val="black"/>
                </a:solidFill>
                <a:latin typeface="+mn-lt"/>
                <a:cs typeface="+mn-cs"/>
              </a:rPr>
              <a:t>2015 </a:t>
            </a:r>
            <a:r>
              <a:rPr lang="es-MX" sz="2000" dirty="0">
                <a:solidFill>
                  <a:prstClr val="black"/>
                </a:solidFill>
                <a:latin typeface="+mn-lt"/>
                <a:cs typeface="+mn-cs"/>
              </a:rPr>
              <a:t>se realizaron </a:t>
            </a:r>
            <a:r>
              <a:rPr lang="es-MX" sz="2000" b="1" dirty="0" smtClean="0">
                <a:solidFill>
                  <a:prstClr val="black"/>
                </a:solidFill>
                <a:latin typeface="+mn-lt"/>
                <a:cs typeface="+mn-cs"/>
              </a:rPr>
              <a:t>494  </a:t>
            </a:r>
            <a:r>
              <a:rPr lang="es-MX" sz="2000" b="1" dirty="0">
                <a:solidFill>
                  <a:prstClr val="black"/>
                </a:solidFill>
                <a:latin typeface="+mn-lt"/>
                <a:cs typeface="+mn-cs"/>
              </a:rPr>
              <a:t>cirugías más </a:t>
            </a:r>
            <a:r>
              <a:rPr lang="es-MX" sz="2000" dirty="0">
                <a:solidFill>
                  <a:prstClr val="black"/>
                </a:solidFill>
                <a:latin typeface="+mn-lt"/>
                <a:cs typeface="+mn-cs"/>
              </a:rPr>
              <a:t>por embarazo ectópico que en </a:t>
            </a:r>
            <a:r>
              <a:rPr lang="es-MX" sz="2000" dirty="0" smtClean="0">
                <a:solidFill>
                  <a:prstClr val="black"/>
                </a:solidFill>
                <a:latin typeface="+mn-lt"/>
                <a:cs typeface="+mn-cs"/>
              </a:rPr>
              <a:t>2014.</a:t>
            </a:r>
            <a:endParaRPr lang="es-MX" sz="2000" dirty="0">
              <a:solidFill>
                <a:prstClr val="black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dirty="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01669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3099515" y="433313"/>
            <a:ext cx="6096000" cy="100027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60020" marR="0" indent="-16002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FLUJOGRAMA DE EMBARAZO ECTÓPICO.</a:t>
            </a:r>
            <a:endParaRPr lang="en-US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0020" marR="0" indent="-16002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ATENCION PRIMARIA DE SALUD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93800" y="1685925"/>
            <a:ext cx="10522800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Mantener alto grado de sospecha ante toda mujer en edad fértil con dolor abdominal. </a:t>
            </a:r>
          </a:p>
          <a:p>
            <a:pPr marL="12573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b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Requiere siempre atención de urgencia, prueba de embarazo, ultrasonografía transvaginal y evaluación por especialista</a:t>
            </a:r>
            <a:r>
              <a:rPr lang="es-ES_tradnl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2573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antecedente de aborto, regulación menstrual o </a:t>
            </a:r>
            <a:r>
              <a:rPr lang="es-ES_tradnl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Salpingectomia</a:t>
            </a:r>
            <a:r>
              <a:rPr lang="es-ES_tradnl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Parcial Bilateral no excluye este diagnóstico. </a:t>
            </a:r>
          </a:p>
          <a:p>
            <a:pPr marL="12573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presencia de fiebre, dolor pleurítico, síntomas gastrointestinales, etc. lleva con frecuencia a errores diagnósticos (enfermedad inflamatoria pélvica, apendicitis, infección </a:t>
            </a:r>
            <a:r>
              <a:rPr lang="es-ES_tradnl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s-ES_tradnl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rinaria, gastroenterocolitis, cólera, neumonías). </a:t>
            </a:r>
          </a:p>
          <a:p>
            <a:pPr marL="12573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DESCRIBE COMO EL GRAN SIMULADOR.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543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26904" t="21259" r="21130" b="8143"/>
          <a:stretch/>
        </p:blipFill>
        <p:spPr>
          <a:xfrm>
            <a:off x="2112134" y="515155"/>
            <a:ext cx="8016857" cy="612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861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204</Words>
  <Application>Microsoft Office PowerPoint</Application>
  <PresentationFormat>Panorámica</PresentationFormat>
  <Paragraphs>24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Times New Roman</vt:lpstr>
      <vt:lpstr>Tema de Office</vt:lpstr>
      <vt:lpstr>Embarazo ectópico</vt:lpstr>
      <vt:lpstr>Embarazo ectópico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Embarazo ectópico</dc:title>
  <dc:creator>Mercy</dc:creator>
  <cp:lastModifiedBy>Mercy</cp:lastModifiedBy>
  <cp:revision>5</cp:revision>
  <dcterms:created xsi:type="dcterms:W3CDTF">2017-03-17T02:12:25Z</dcterms:created>
  <dcterms:modified xsi:type="dcterms:W3CDTF">2017-03-18T00:47:51Z</dcterms:modified>
</cp:coreProperties>
</file>