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6" r:id="rId4"/>
    <p:sldId id="286"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8" r:id="rId18"/>
    <p:sldId id="269" r:id="rId19"/>
    <p:sldId id="272" r:id="rId20"/>
    <p:sldId id="273" r:id="rId21"/>
    <p:sldId id="274" r:id="rId22"/>
    <p:sldId id="275" r:id="rId23"/>
    <p:sldId id="277" r:id="rId24"/>
    <p:sldId id="279" r:id="rId25"/>
    <p:sldId id="280" r:id="rId26"/>
    <p:sldId id="281" r:id="rId27"/>
    <p:sldId id="282" r:id="rId28"/>
    <p:sldId id="283" r:id="rId29"/>
    <p:sldId id="284" r:id="rId30"/>
    <p:sldId id="285" r:id="rId31"/>
    <p:sldId id="287" r:id="rId32"/>
    <p:sldId id="288"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33" autoAdjust="0"/>
  </p:normalViewPr>
  <p:slideViewPr>
    <p:cSldViewPr>
      <p:cViewPr varScale="1">
        <p:scale>
          <a:sx n="62" d="100"/>
          <a:sy n="62" d="100"/>
        </p:scale>
        <p:origin x="-1500" y="-78"/>
      </p:cViewPr>
      <p:guideLst>
        <p:guide orient="horz" pos="2160"/>
        <p:guide pos="2880"/>
      </p:guideLst>
    </p:cSldViewPr>
  </p:slideViewPr>
  <p:notesTextViewPr>
    <p:cViewPr>
      <p:scale>
        <a:sx n="1" d="1"/>
        <a:sy n="1" d="1"/>
      </p:scale>
      <p:origin x="0" y="0"/>
    </p:cViewPr>
  </p:notesTextViewPr>
  <p:sorterViewPr>
    <p:cViewPr>
      <p:scale>
        <a:sx n="100" d="100"/>
        <a:sy n="100" d="100"/>
      </p:scale>
      <p:origin x="0" y="18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01E1A-3554-4F08-904F-ABB1CE8BB2FD}" type="datetimeFigureOut">
              <a:rPr lang="es-ES" smtClean="0"/>
              <a:t>02/11/2020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7DBBE-879C-4C4B-A428-9CDFDF8ABB3C}" type="slidenum">
              <a:rPr lang="es-ES" smtClean="0"/>
              <a:t>‹Nº›</a:t>
            </a:fld>
            <a:endParaRPr lang="es-ES"/>
          </a:p>
        </p:txBody>
      </p:sp>
    </p:spTree>
    <p:extLst>
      <p:ext uri="{BB962C8B-B14F-4D97-AF65-F5344CB8AC3E}">
        <p14:creationId xmlns:p14="http://schemas.microsoft.com/office/powerpoint/2010/main" val="25947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A191D-1F7D-45B3-B60B-83DBB4DCB2CF}" type="slidenum">
              <a:rPr lang="es-ES"/>
              <a:pPr fontAlgn="base">
                <a:spcBef>
                  <a:spcPct val="0"/>
                </a:spcBef>
                <a:spcAft>
                  <a:spcPct val="0"/>
                </a:spcAft>
              </a:pPr>
              <a:t>2</a:t>
            </a:fld>
            <a:endParaRPr lang="es-ES"/>
          </a:p>
        </p:txBody>
      </p:sp>
    </p:spTree>
    <p:extLst>
      <p:ext uri="{BB962C8B-B14F-4D97-AF65-F5344CB8AC3E}">
        <p14:creationId xmlns:p14="http://schemas.microsoft.com/office/powerpoint/2010/main" val="117506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En ocasiones la presencia de varios defectos congénitos puede ser explicada por la secuencia de defectos del desarrollo. Es decir, se produce un efecto en cascada, (conjunto de defectos congénitos que se producen como resultado de la existencia de un defecto inicial que da lugar a otro u otros en sentido secuencial).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smtClean="0"/>
              <a:t>Secuencia de </a:t>
            </a:r>
            <a:r>
              <a:rPr lang="es-ES" sz="1200" dirty="0" err="1" smtClean="0"/>
              <a:t>micrognatia</a:t>
            </a:r>
            <a:r>
              <a:rPr lang="es-ES" sz="1200" dirty="0" smtClean="0"/>
              <a:t> y paladar hendido</a:t>
            </a:r>
          </a:p>
          <a:p>
            <a:pPr algn="just"/>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15</a:t>
            </a:fld>
            <a:endParaRPr lang="es-ES"/>
          </a:p>
        </p:txBody>
      </p:sp>
    </p:spTree>
    <p:extLst>
      <p:ext uri="{BB962C8B-B14F-4D97-AF65-F5344CB8AC3E}">
        <p14:creationId xmlns:p14="http://schemas.microsoft.com/office/powerpoint/2010/main" val="214136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sz="1200" b="0" i="0" kern="1200" dirty="0" smtClean="0">
                <a:solidFill>
                  <a:schemeClr val="tx1"/>
                </a:solidFill>
                <a:effectLst/>
                <a:latin typeface="+mn-lt"/>
                <a:ea typeface="+mn-ea"/>
                <a:cs typeface="+mn-cs"/>
              </a:rPr>
              <a:t>En la mayoría de los casos el defecto mandibular es secundario a</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 la </a:t>
            </a:r>
            <a:r>
              <a:rPr lang="es-ES" sz="1200" b="0" i="0" kern="1200" dirty="0" err="1" smtClean="0">
                <a:solidFill>
                  <a:schemeClr val="tx1"/>
                </a:solidFill>
                <a:effectLst/>
                <a:latin typeface="+mn-lt"/>
                <a:ea typeface="+mn-ea"/>
                <a:cs typeface="+mn-cs"/>
              </a:rPr>
              <a:t>hipomovilidad</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orofacial</a:t>
            </a:r>
            <a:r>
              <a:rPr lang="es-ES" sz="1200" b="0" i="0" kern="1200" dirty="0" smtClean="0">
                <a:solidFill>
                  <a:schemeClr val="tx1"/>
                </a:solidFill>
                <a:effectLst/>
                <a:latin typeface="+mn-lt"/>
                <a:ea typeface="+mn-ea"/>
                <a:cs typeface="+mn-cs"/>
              </a:rPr>
              <a:t> prenatal, generalmente relacionada con un defecto funcional en el </a:t>
            </a:r>
            <a:r>
              <a:rPr lang="es-ES" sz="1200" b="0" i="0" kern="1200" dirty="0" err="1" smtClean="0">
                <a:solidFill>
                  <a:schemeClr val="tx1"/>
                </a:solidFill>
                <a:effectLst/>
                <a:latin typeface="+mn-lt"/>
                <a:ea typeface="+mn-ea"/>
                <a:cs typeface="+mn-cs"/>
              </a:rPr>
              <a:t>rombencéfalo</a:t>
            </a:r>
            <a:r>
              <a:rPr lang="es-ES" sz="1200" b="0" i="0" kern="1200" dirty="0" smtClean="0">
                <a:solidFill>
                  <a:schemeClr val="tx1"/>
                </a:solidFill>
                <a:effectLst/>
                <a:latin typeface="+mn-lt"/>
                <a:ea typeface="+mn-ea"/>
                <a:cs typeface="+mn-cs"/>
              </a:rPr>
              <a:t> (cerebro posterior). </a:t>
            </a:r>
          </a:p>
          <a:p>
            <a:pPr algn="just"/>
            <a:r>
              <a:rPr lang="es-ES" sz="1200" b="0" i="0" kern="1200" dirty="0" smtClean="0">
                <a:solidFill>
                  <a:schemeClr val="tx1"/>
                </a:solidFill>
                <a:effectLst/>
                <a:latin typeface="+mn-lt"/>
                <a:ea typeface="+mn-ea"/>
                <a:cs typeface="+mn-cs"/>
              </a:rPr>
              <a:t>Puede ser causado además</a:t>
            </a:r>
            <a:r>
              <a:rPr lang="es-ES" sz="1200" b="0" i="0" kern="1200" baseline="0" dirty="0" smtClean="0">
                <a:solidFill>
                  <a:schemeClr val="tx1"/>
                </a:solidFill>
                <a:effectLst/>
                <a:latin typeface="+mn-lt"/>
                <a:ea typeface="+mn-ea"/>
                <a:cs typeface="+mn-cs"/>
              </a:rPr>
              <a:t> por:</a:t>
            </a:r>
          </a:p>
          <a:p>
            <a:pPr marL="171450" indent="-171450" algn="just">
              <a:buFont typeface="Arial" panose="020B0604020202020204" pitchFamily="34" charset="0"/>
              <a:buChar char="•"/>
            </a:pPr>
            <a:r>
              <a:rPr lang="es-ES" sz="1200" b="0" i="0" kern="1200" baseline="0" dirty="0" smtClean="0">
                <a:solidFill>
                  <a:schemeClr val="tx1"/>
                </a:solidFill>
                <a:effectLst/>
                <a:latin typeface="+mn-lt"/>
                <a:ea typeface="+mn-ea"/>
                <a:cs typeface="+mn-cs"/>
              </a:rPr>
              <a:t>Opresión mecánica intrauterina, de manera que hay una limitación en la movilidad del mentón.</a:t>
            </a:r>
          </a:p>
          <a:p>
            <a:pPr marL="171450" indent="-171450" algn="just">
              <a:buFont typeface="Arial" panose="020B0604020202020204" pitchFamily="34" charset="0"/>
              <a:buChar char="•"/>
            </a:pPr>
            <a:r>
              <a:rPr lang="es-ES" sz="1200" b="0" i="0" kern="1200" baseline="0" dirty="0" smtClean="0">
                <a:solidFill>
                  <a:schemeClr val="tx1"/>
                </a:solidFill>
                <a:effectLst/>
                <a:latin typeface="+mn-lt"/>
                <a:ea typeface="+mn-ea"/>
                <a:cs typeface="+mn-cs"/>
              </a:rPr>
              <a:t>Síndrome </a:t>
            </a:r>
            <a:r>
              <a:rPr lang="es-ES" sz="1200" b="0" i="0" kern="1200" baseline="0" dirty="0" err="1" smtClean="0">
                <a:solidFill>
                  <a:schemeClr val="tx1"/>
                </a:solidFill>
                <a:effectLst/>
                <a:latin typeface="+mn-lt"/>
                <a:ea typeface="+mn-ea"/>
                <a:cs typeface="+mn-cs"/>
              </a:rPr>
              <a:t>polimalformativos</a:t>
            </a:r>
            <a:r>
              <a:rPr lang="es-ES" sz="1200" b="0" i="0" kern="1200" baseline="0" dirty="0" smtClean="0">
                <a:solidFill>
                  <a:schemeClr val="tx1"/>
                </a:solidFill>
                <a:effectLst/>
                <a:latin typeface="+mn-lt"/>
                <a:ea typeface="+mn-ea"/>
                <a:cs typeface="+mn-cs"/>
              </a:rPr>
              <a:t>: Trisomía 18</a:t>
            </a:r>
          </a:p>
          <a:p>
            <a:pPr marL="171450" indent="-171450" algn="just">
              <a:buFont typeface="Arial" panose="020B0604020202020204" pitchFamily="34" charset="0"/>
              <a:buChar char="•"/>
            </a:pPr>
            <a:r>
              <a:rPr lang="es-ES" sz="1200" b="0" i="0" kern="1200" baseline="0" dirty="0" smtClean="0">
                <a:solidFill>
                  <a:schemeClr val="tx1"/>
                </a:solidFill>
                <a:effectLst/>
                <a:latin typeface="+mn-lt"/>
                <a:ea typeface="+mn-ea"/>
                <a:cs typeface="+mn-cs"/>
              </a:rPr>
              <a:t>Síndrome de </a:t>
            </a:r>
            <a:r>
              <a:rPr lang="es-ES" sz="1200" b="0" i="0" kern="1200" baseline="0" dirty="0" err="1" smtClean="0">
                <a:solidFill>
                  <a:schemeClr val="tx1"/>
                </a:solidFill>
                <a:effectLst/>
                <a:latin typeface="+mn-lt"/>
                <a:ea typeface="+mn-ea"/>
                <a:cs typeface="+mn-cs"/>
              </a:rPr>
              <a:t>Stickler</a:t>
            </a:r>
            <a:endParaRPr lang="es-ES" sz="1200" b="0" i="0" kern="1200" baseline="0" dirty="0" smtClean="0">
              <a:solidFill>
                <a:schemeClr val="tx1"/>
              </a:solidFill>
              <a:effectLst/>
              <a:latin typeface="+mn-lt"/>
              <a:ea typeface="+mn-ea"/>
              <a:cs typeface="+mn-cs"/>
            </a:endParaRPr>
          </a:p>
          <a:p>
            <a:pPr marL="171450" indent="-171450" algn="just">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16</a:t>
            </a:fld>
            <a:endParaRPr lang="es-ES"/>
          </a:p>
        </p:txBody>
      </p:sp>
    </p:spTree>
    <p:extLst>
      <p:ext uri="{BB962C8B-B14F-4D97-AF65-F5344CB8AC3E}">
        <p14:creationId xmlns:p14="http://schemas.microsoft.com/office/powerpoint/2010/main" val="172028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b="1" i="0" kern="1200" dirty="0" smtClean="0">
                <a:solidFill>
                  <a:schemeClr val="tx1"/>
                </a:solidFill>
                <a:effectLst/>
                <a:latin typeface="+mn-lt"/>
                <a:ea typeface="+mn-ea"/>
                <a:cs typeface="+mn-cs"/>
              </a:rPr>
              <a:t>Secuencia de </a:t>
            </a:r>
            <a:r>
              <a:rPr lang="es-ES" sz="1200" b="1" i="0" kern="1200" dirty="0" err="1" smtClean="0">
                <a:solidFill>
                  <a:schemeClr val="tx1"/>
                </a:solidFill>
                <a:effectLst/>
                <a:latin typeface="+mn-lt"/>
                <a:ea typeface="+mn-ea"/>
                <a:cs typeface="+mn-cs"/>
              </a:rPr>
              <a:t>Poland</a:t>
            </a:r>
            <a:r>
              <a:rPr lang="es-ES" sz="1200" b="0" i="0" kern="1200" dirty="0" smtClean="0">
                <a:solidFill>
                  <a:schemeClr val="tx1"/>
                </a:solidFill>
                <a:effectLst/>
                <a:latin typeface="+mn-lt"/>
                <a:ea typeface="+mn-ea"/>
                <a:cs typeface="+mn-cs"/>
              </a:rPr>
              <a:t>: Caracterizado por el subdesarrollo o ausencia del músculo pectoral mayor en un lado del cuerpo </a:t>
            </a:r>
            <a:r>
              <a:rPr lang="es-ES" sz="1200" b="0" i="0" kern="1200" dirty="0" err="1" smtClean="0">
                <a:solidFill>
                  <a:schemeClr val="tx1"/>
                </a:solidFill>
                <a:effectLst/>
                <a:latin typeface="+mn-lt"/>
                <a:ea typeface="+mn-ea"/>
                <a:cs typeface="+mn-cs"/>
              </a:rPr>
              <a:t>sindactilia</a:t>
            </a:r>
            <a:r>
              <a:rPr lang="es-ES" sz="1200" b="0" i="0" kern="1200" dirty="0" smtClean="0">
                <a:solidFill>
                  <a:schemeClr val="tx1"/>
                </a:solidFill>
                <a:effectLst/>
                <a:latin typeface="+mn-lt"/>
                <a:ea typeface="+mn-ea"/>
                <a:cs typeface="+mn-cs"/>
              </a:rPr>
              <a:t> cutánea de la mano en el mismo lado, principalmente común al lado derecho del cuerpo y más frecuentes en hombres que mujeres. Se produce por interrupción de la sangre embrionaria de arterias subclavias en torno al 46º día de desarrollo embrionario es la teoría que prevalece. Los tejidos del pecho pueden ser pequeños o ausentes y el complejo de aréola y pezón puede ser pequeño, ligeramente pigmentado, y desplazado hacia la axila.</a:t>
            </a:r>
          </a:p>
          <a:p>
            <a:pPr algn="just"/>
            <a:endParaRPr lang="es-ES" sz="1200" b="0" i="0" kern="1200" dirty="0" smtClean="0">
              <a:solidFill>
                <a:schemeClr val="tx1"/>
              </a:solidFill>
              <a:effectLst/>
              <a:latin typeface="+mn-lt"/>
              <a:ea typeface="+mn-ea"/>
              <a:cs typeface="+mn-cs"/>
            </a:endParaRPr>
          </a:p>
          <a:p>
            <a:pPr algn="just"/>
            <a:endParaRPr lang="es-ES" dirty="0"/>
          </a:p>
        </p:txBody>
      </p:sp>
      <p:sp>
        <p:nvSpPr>
          <p:cNvPr id="4" name="Marcador de número de diapositiva 3"/>
          <p:cNvSpPr>
            <a:spLocks noGrp="1"/>
          </p:cNvSpPr>
          <p:nvPr>
            <p:ph type="sldNum" sz="quarter" idx="10"/>
          </p:nvPr>
        </p:nvSpPr>
        <p:spPr/>
        <p:txBody>
          <a:bodyPr/>
          <a:lstStyle/>
          <a:p>
            <a:fld id="{F8A7DBBE-879C-4C4B-A428-9CDFDF8ABB3C}" type="slidenum">
              <a:rPr lang="es-ES" smtClean="0"/>
              <a:t>17</a:t>
            </a:fld>
            <a:endParaRPr lang="es-ES"/>
          </a:p>
        </p:txBody>
      </p:sp>
    </p:spTree>
    <p:extLst>
      <p:ext uri="{BB962C8B-B14F-4D97-AF65-F5344CB8AC3E}">
        <p14:creationId xmlns:p14="http://schemas.microsoft.com/office/powerpoint/2010/main" val="244329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Los</a:t>
            </a:r>
            <a:r>
              <a:rPr lang="es-ES" baseline="0" dirty="0" smtClean="0"/>
              <a:t> factores moleculares son elementos que regulan la expresión de la información genética durante el desarrollo, los cuales están codificados por genes.</a:t>
            </a:r>
          </a:p>
          <a:p>
            <a:pPr algn="just"/>
            <a:r>
              <a:rPr lang="es-ES" baseline="0" dirty="0" smtClean="0"/>
              <a:t>En dependencia del grado de condensación que presenta el ADN al formar la cromatina y enrollarse con las proteínas histonas, la cromatina puede encontrarse en forma de heterocromatina en la cual la molécula de ADN tiene un grado de empaquetamiento que no permite la expresión de los genes adyacente; o de </a:t>
            </a:r>
            <a:r>
              <a:rPr lang="es-ES" baseline="0" dirty="0" err="1" smtClean="0"/>
              <a:t>eucromatina</a:t>
            </a:r>
            <a:r>
              <a:rPr lang="es-ES" baseline="0" dirty="0" smtClean="0"/>
              <a:t> en la que la molécula del ADN está más desenrollada y permite la función de genes específicos.</a:t>
            </a:r>
          </a:p>
          <a:p>
            <a:pPr algn="just"/>
            <a:endParaRPr lang="es-ES" baseline="0" dirty="0" smtClean="0"/>
          </a:p>
          <a:p>
            <a:pPr algn="just"/>
            <a:r>
              <a:rPr lang="es-ES" baseline="0" dirty="0" smtClean="0"/>
              <a:t>Mecanismos celulares de EI.</a:t>
            </a:r>
          </a:p>
          <a:p>
            <a:pPr algn="just"/>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18</a:t>
            </a:fld>
            <a:endParaRPr lang="es-ES"/>
          </a:p>
        </p:txBody>
      </p:sp>
    </p:spTree>
    <p:extLst>
      <p:ext uri="{BB962C8B-B14F-4D97-AF65-F5344CB8AC3E}">
        <p14:creationId xmlns:p14="http://schemas.microsoft.com/office/powerpoint/2010/main" val="204226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Genes de segmentación:</a:t>
            </a:r>
            <a:r>
              <a:rPr lang="es-ES" baseline="0" dirty="0" smtClean="0"/>
              <a:t> las proteínas que codifican dan lugar a estructuras anatómicas particulares de acuerdo con su posición corporal.</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19</a:t>
            </a:fld>
            <a:endParaRPr lang="es-ES"/>
          </a:p>
        </p:txBody>
      </p:sp>
    </p:spTree>
    <p:extLst>
      <p:ext uri="{BB962C8B-B14F-4D97-AF65-F5344CB8AC3E}">
        <p14:creationId xmlns:p14="http://schemas.microsoft.com/office/powerpoint/2010/main" val="76134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Holoprosencefalia:</a:t>
            </a:r>
            <a:r>
              <a:rPr lang="es-ES" baseline="0" dirty="0" smtClean="0"/>
              <a:t> debido a mutación en el g</a:t>
            </a:r>
            <a:r>
              <a:rPr lang="es-ES" dirty="0" smtClean="0"/>
              <a:t>en sonic </a:t>
            </a:r>
            <a:r>
              <a:rPr lang="es-ES" dirty="0" err="1" smtClean="0"/>
              <a:t>hedgehog</a:t>
            </a:r>
            <a:r>
              <a:rPr lang="es-ES" dirty="0" smtClean="0"/>
              <a:t>, produce defecto en la segmentación del cerebro anterior.</a:t>
            </a:r>
            <a:r>
              <a:rPr lang="es-ES" sz="1200" b="0" i="0" kern="1200" dirty="0" smtClean="0">
                <a:solidFill>
                  <a:schemeClr val="tx1"/>
                </a:solidFill>
                <a:effectLst/>
                <a:latin typeface="+mn-lt"/>
                <a:ea typeface="+mn-ea"/>
                <a:cs typeface="+mn-cs"/>
              </a:rPr>
              <a:t> Provoca manifestaciones neurológicas y anomalías faciales de gravedad variable. Puede deberse también a alteraciones cromosómicas (trisomía 13 y 18) y por</a:t>
            </a:r>
            <a:r>
              <a:rPr lang="es-ES" sz="1200" b="0" i="0" kern="1200" baseline="0" dirty="0" smtClean="0">
                <a:solidFill>
                  <a:schemeClr val="tx1"/>
                </a:solidFill>
                <a:effectLst/>
                <a:latin typeface="+mn-lt"/>
                <a:ea typeface="+mn-ea"/>
                <a:cs typeface="+mn-cs"/>
              </a:rPr>
              <a:t> teratógenos.</a:t>
            </a:r>
            <a:endParaRPr lang="es-ES" dirty="0" smtClean="0"/>
          </a:p>
          <a:p>
            <a:pPr algn="just"/>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22</a:t>
            </a:fld>
            <a:endParaRPr lang="es-ES"/>
          </a:p>
        </p:txBody>
      </p:sp>
    </p:spTree>
    <p:extLst>
      <p:ext uri="{BB962C8B-B14F-4D97-AF65-F5344CB8AC3E}">
        <p14:creationId xmlns:p14="http://schemas.microsoft.com/office/powerpoint/2010/main" val="2848914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a:t>
            </a:r>
            <a:r>
              <a:rPr lang="es-ES" baseline="0" dirty="0" smtClean="0"/>
              <a:t> encuentran en este grupo la estenosis hipertrófica del píloro y la  luxación congénita de cadera.</a:t>
            </a:r>
            <a:endParaRPr lang="es-ES" dirty="0"/>
          </a:p>
        </p:txBody>
      </p:sp>
      <p:sp>
        <p:nvSpPr>
          <p:cNvPr id="4" name="Marcador de número de diapositiva 3"/>
          <p:cNvSpPr>
            <a:spLocks noGrp="1"/>
          </p:cNvSpPr>
          <p:nvPr>
            <p:ph type="sldNum" sz="quarter" idx="10"/>
          </p:nvPr>
        </p:nvSpPr>
        <p:spPr/>
        <p:txBody>
          <a:bodyPr/>
          <a:lstStyle/>
          <a:p>
            <a:fld id="{F8A7DBBE-879C-4C4B-A428-9CDFDF8ABB3C}" type="slidenum">
              <a:rPr lang="es-ES" smtClean="0"/>
              <a:t>23</a:t>
            </a:fld>
            <a:endParaRPr lang="es-ES"/>
          </a:p>
        </p:txBody>
      </p:sp>
    </p:spTree>
    <p:extLst>
      <p:ext uri="{BB962C8B-B14F-4D97-AF65-F5344CB8AC3E}">
        <p14:creationId xmlns:p14="http://schemas.microsoft.com/office/powerpoint/2010/main" val="42778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Pueden actuar durante la organogénesis, desarrollo fetal y sobre los mecanismos placentarios necesarios para la nutrición fetal.</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24</a:t>
            </a:fld>
            <a:endParaRPr lang="es-ES"/>
          </a:p>
        </p:txBody>
      </p:sp>
    </p:spTree>
    <p:extLst>
      <p:ext uri="{BB962C8B-B14F-4D97-AF65-F5344CB8AC3E}">
        <p14:creationId xmlns:p14="http://schemas.microsoft.com/office/powerpoint/2010/main" val="331379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25</a:t>
            </a:fld>
            <a:endParaRPr lang="es-ES"/>
          </a:p>
        </p:txBody>
      </p:sp>
    </p:spTree>
    <p:extLst>
      <p:ext uri="{BB962C8B-B14F-4D97-AF65-F5344CB8AC3E}">
        <p14:creationId xmlns:p14="http://schemas.microsoft.com/office/powerpoint/2010/main" val="45521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teratógenos al actuar durante la embriogénesis van a producir infertilidad,</a:t>
            </a:r>
            <a:r>
              <a:rPr lang="es-ES" baseline="0" dirty="0" smtClean="0"/>
              <a:t> abortos o defectos congénitos. En períodos muy tempranos, pueden ocurrir dos cosas, o pueden perderse solo algunas células y no producir efectos en el desarrollo posterior, ó perderse el cigoto y aparentar una infertilidad. Entre la 3ra.   y octava semana y para algunos órganos hasta la 12 en que se completa la organogénesis, el efecto de una exposición mantenida puede provocar defectos congénitos mayores, menores y/o signos </a:t>
            </a:r>
            <a:r>
              <a:rPr lang="es-ES" baseline="0" dirty="0" err="1" smtClean="0"/>
              <a:t>dismórficos</a:t>
            </a:r>
            <a:r>
              <a:rPr lang="es-ES" baseline="0" dirty="0" smtClean="0"/>
              <a:t>. Estos en ocasiones aparentan fenocopias (fenotipos que simulan síndromes por mutaciones genéticas). Luego de la semana 12 hasta el final de la gestación afectan a los tejidos en proceso de maduración y crecimiento. En este tiempo no producen  defectos congénitos específicos pero si signos </a:t>
            </a:r>
            <a:r>
              <a:rPr lang="es-ES" baseline="0" dirty="0" err="1" smtClean="0"/>
              <a:t>dismórficos</a:t>
            </a:r>
            <a:r>
              <a:rPr lang="es-ES" baseline="0" dirty="0" smtClean="0"/>
              <a:t> a nivel del cráneo facial, manos, pies y genitales o retraso del desarrollo del SNC.</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26</a:t>
            </a:fld>
            <a:endParaRPr lang="es-ES"/>
          </a:p>
        </p:txBody>
      </p:sp>
    </p:spTree>
    <p:extLst>
      <p:ext uri="{BB962C8B-B14F-4D97-AF65-F5344CB8AC3E}">
        <p14:creationId xmlns:p14="http://schemas.microsoft.com/office/powerpoint/2010/main" val="261276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ocasiones la cardiopatías congénitas no se detectan al nacer</a:t>
            </a:r>
            <a:r>
              <a:rPr lang="es-ES" baseline="0" dirty="0" smtClean="0"/>
              <a:t> el niño, sino días o semanas después.</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3</a:t>
            </a:fld>
            <a:endParaRPr lang="es-ES"/>
          </a:p>
        </p:txBody>
      </p:sp>
    </p:spTree>
    <p:extLst>
      <p:ext uri="{BB962C8B-B14F-4D97-AF65-F5344CB8AC3E}">
        <p14:creationId xmlns:p14="http://schemas.microsoft.com/office/powerpoint/2010/main" val="359409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Teratógenos exógenos</a:t>
            </a:r>
            <a:r>
              <a:rPr lang="es-ES" dirty="0" smtClean="0"/>
              <a:t>: llegan a la madre en</a:t>
            </a:r>
            <a:r>
              <a:rPr lang="es-ES" baseline="0" dirty="0" smtClean="0"/>
              <a:t> su relación  con el ambiente externo y al producto a través de esta.</a:t>
            </a:r>
          </a:p>
          <a:p>
            <a:pPr algn="just"/>
            <a:r>
              <a:rPr lang="es-ES" b="1" baseline="0" dirty="0" smtClean="0"/>
              <a:t>Teratógenos endógenos</a:t>
            </a:r>
            <a:r>
              <a:rPr lang="es-ES" baseline="0" dirty="0" smtClean="0"/>
              <a:t>: debido al funcionamiento anormal de las condiciones </a:t>
            </a:r>
            <a:r>
              <a:rPr lang="es-ES" baseline="0" dirty="0" err="1" smtClean="0"/>
              <a:t>endocrinometabólicas</a:t>
            </a:r>
            <a:r>
              <a:rPr lang="es-ES" baseline="0" dirty="0" smtClean="0"/>
              <a:t> maternas afectando concentraciones de metabolitos específicos, que llegan al producto en concentraciones inusuales a través de la placenta.</a:t>
            </a:r>
          </a:p>
          <a:p>
            <a:pPr algn="just"/>
            <a:r>
              <a:rPr lang="es-ES" baseline="0" dirty="0" smtClean="0"/>
              <a:t>Los biológicos por lo general provocan disrupción de los tejidos formados.</a:t>
            </a:r>
          </a:p>
          <a:p>
            <a:pPr algn="just"/>
            <a:r>
              <a:rPr lang="es-ES" baseline="0" dirty="0" smtClean="0"/>
              <a:t>En relación a las radiaciones el período de mayor sensibilidad es entre la 2da. y 5ta. Semana. Los altos niveles de radiaciones se presentan en tratamientos específicos, no así para exámenes radiológicos simples. Sin embargo, todo estudio radiológico en el embarazo debe evitarse, o al menos se debe analizar riesgo beneficio.</a:t>
            </a:r>
          </a:p>
          <a:p>
            <a:pPr algn="just"/>
            <a:r>
              <a:rPr lang="es-ES" baseline="0" smtClean="0"/>
              <a:t>La </a:t>
            </a:r>
            <a:r>
              <a:rPr lang="es-ES" baseline="0" dirty="0" smtClean="0"/>
              <a:t>Diabetes por lo general produce </a:t>
            </a:r>
            <a:r>
              <a:rPr lang="es-ES" baseline="0" dirty="0" err="1" smtClean="0"/>
              <a:t>sobrecrecimiento</a:t>
            </a:r>
            <a:r>
              <a:rPr lang="es-ES" baseline="0" dirty="0" smtClean="0"/>
              <a:t> con deformidades </a:t>
            </a:r>
            <a:r>
              <a:rPr lang="es-ES" baseline="0" dirty="0" err="1" smtClean="0"/>
              <a:t>intraútero</a:t>
            </a:r>
            <a:r>
              <a:rPr lang="es-ES" baseline="0" dirty="0" smtClean="0"/>
              <a:t>; y alteración de las extremidades por fenómenos disruptivos..</a:t>
            </a:r>
          </a:p>
          <a:p>
            <a:pPr algn="just"/>
            <a:r>
              <a:rPr lang="es-ES" baseline="0" dirty="0" smtClean="0"/>
              <a:t>En las madres con antecedentes de fenilcetonuria tratadas en la infancia con dietas carentes de fenilalanina que han dejado el tratamiento en la adultez por lo que presentan niveles altos de fenilalanina que pueden atravesar la placenta y producir alteraciones del desarrollo del SNC, cardiopatías y retraso del crecimiento.</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27</a:t>
            </a:fld>
            <a:endParaRPr lang="es-ES"/>
          </a:p>
        </p:txBody>
      </p:sp>
    </p:spTree>
    <p:extLst>
      <p:ext uri="{BB962C8B-B14F-4D97-AF65-F5344CB8AC3E}">
        <p14:creationId xmlns:p14="http://schemas.microsoft.com/office/powerpoint/2010/main" val="386330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fontAlgn="base"/>
            <a:r>
              <a:rPr lang="es-ES" sz="1200" b="1" i="0" kern="1200" dirty="0" smtClean="0">
                <a:solidFill>
                  <a:schemeClr val="tx1"/>
                </a:solidFill>
                <a:effectLst/>
                <a:latin typeface="+mn-lt"/>
                <a:ea typeface="+mn-ea"/>
                <a:cs typeface="+mn-cs"/>
              </a:rPr>
              <a:t>Síndrome:</a:t>
            </a:r>
            <a:r>
              <a:rPr lang="es-ES" sz="1200" b="1" i="0" kern="1200" baseline="0" dirty="0" smtClean="0">
                <a:solidFill>
                  <a:schemeClr val="tx1"/>
                </a:solidFill>
                <a:effectLst/>
                <a:latin typeface="+mn-lt"/>
                <a:ea typeface="+mn-ea"/>
                <a:cs typeface="+mn-cs"/>
              </a:rPr>
              <a:t> </a:t>
            </a:r>
            <a:r>
              <a:rPr lang="es-ES" sz="1200" b="0" i="0" kern="1200" baseline="0" dirty="0" smtClean="0">
                <a:solidFill>
                  <a:schemeClr val="tx1"/>
                </a:solidFill>
                <a:effectLst/>
                <a:latin typeface="+mn-lt"/>
                <a:ea typeface="+mn-ea"/>
                <a:cs typeface="+mn-cs"/>
              </a:rPr>
              <a:t>patrón reconocible de anomalías las cuales están causalmente relacionadas.</a:t>
            </a:r>
            <a:endParaRPr lang="es-ES" sz="1200" b="0" i="0" kern="1200" dirty="0" smtClean="0">
              <a:solidFill>
                <a:schemeClr val="tx1"/>
              </a:solidFill>
              <a:effectLst/>
              <a:latin typeface="+mn-lt"/>
              <a:ea typeface="+mn-ea"/>
              <a:cs typeface="+mn-cs"/>
            </a:endParaRPr>
          </a:p>
          <a:p>
            <a:pPr algn="just" fontAlgn="base"/>
            <a:r>
              <a:rPr lang="es-ES" sz="1200" b="1" i="0" kern="1200" dirty="0" smtClean="0">
                <a:solidFill>
                  <a:schemeClr val="tx1"/>
                </a:solidFill>
                <a:effectLst/>
                <a:latin typeface="+mn-lt"/>
                <a:ea typeface="+mn-ea"/>
                <a:cs typeface="+mn-cs"/>
              </a:rPr>
              <a:t>1</a:t>
            </a:r>
            <a:r>
              <a:rPr lang="es-ES" sz="1200" b="1" i="0" kern="1200" dirty="0" smtClean="0">
                <a:solidFill>
                  <a:schemeClr val="tx1"/>
                </a:solidFill>
                <a:effectLst/>
                <a:latin typeface="+mn-lt"/>
                <a:ea typeface="+mn-ea"/>
                <a:cs typeface="+mn-cs"/>
              </a:rPr>
              <a:t>. Anomalías cráneo-faciales</a:t>
            </a:r>
            <a:endParaRPr lang="es-ES" sz="1200" b="0" i="0" kern="1200" dirty="0" smtClean="0">
              <a:solidFill>
                <a:schemeClr val="tx1"/>
              </a:solidFill>
              <a:effectLst/>
              <a:latin typeface="+mn-lt"/>
              <a:ea typeface="+mn-ea"/>
              <a:cs typeface="+mn-cs"/>
            </a:endParaRPr>
          </a:p>
          <a:p>
            <a:pPr algn="just" fontAlgn="base"/>
            <a:r>
              <a:rPr lang="es-ES" sz="1200" b="0" i="0" kern="1200" dirty="0" smtClean="0">
                <a:solidFill>
                  <a:schemeClr val="tx1"/>
                </a:solidFill>
                <a:effectLst/>
                <a:latin typeface="+mn-lt"/>
                <a:ea typeface="+mn-ea"/>
                <a:cs typeface="+mn-cs"/>
              </a:rPr>
              <a:t>Las principales características son las siguientes: aplanamiento del espacio entre la nariz y el labio superior (conocido como filtro nasal plano), el labio superior delgado (fino) y los ojos pequeños (hendiduras palpebrales pequeñas). Existen guías exactas con las medidas en milímetros que se consideran anormales de todos estos signos.</a:t>
            </a:r>
          </a:p>
          <a:p>
            <a:pPr algn="just" fontAlgn="base"/>
            <a:r>
              <a:rPr lang="es-ES" sz="1200" b="1" i="0" kern="1200" dirty="0" smtClean="0">
                <a:solidFill>
                  <a:schemeClr val="tx1"/>
                </a:solidFill>
                <a:effectLst/>
                <a:latin typeface="+mn-lt"/>
                <a:ea typeface="+mn-ea"/>
                <a:cs typeface="+mn-cs"/>
              </a:rPr>
              <a:t>2. Retraso del desarrollo</a:t>
            </a:r>
            <a:endParaRPr lang="es-ES" sz="1200" b="0" i="0" kern="1200" dirty="0" smtClean="0">
              <a:solidFill>
                <a:schemeClr val="tx1"/>
              </a:solidFill>
              <a:effectLst/>
              <a:latin typeface="+mn-lt"/>
              <a:ea typeface="+mn-ea"/>
              <a:cs typeface="+mn-cs"/>
            </a:endParaRPr>
          </a:p>
          <a:p>
            <a:pPr algn="just" fontAlgn="base"/>
            <a:r>
              <a:rPr lang="es-ES" sz="1200" b="0" i="0" kern="1200" dirty="0" smtClean="0">
                <a:solidFill>
                  <a:schemeClr val="tx1"/>
                </a:solidFill>
                <a:effectLst/>
                <a:latin typeface="+mn-lt"/>
                <a:ea typeface="+mn-ea"/>
                <a:cs typeface="+mn-cs"/>
              </a:rPr>
              <a:t>Se define como la presencia de unas cifras de peso o de talla, o de</a:t>
            </a:r>
            <a:r>
              <a:rPr lang="es-ES" sz="1200" b="0" i="0" kern="1200" baseline="0" dirty="0" smtClean="0">
                <a:solidFill>
                  <a:schemeClr val="tx1"/>
                </a:solidFill>
                <a:effectLst/>
                <a:latin typeface="+mn-lt"/>
                <a:ea typeface="+mn-ea"/>
                <a:cs typeface="+mn-cs"/>
              </a:rPr>
              <a:t> d</a:t>
            </a:r>
            <a:r>
              <a:rPr lang="es-ES" sz="1200" b="0" i="0" kern="1200" dirty="0" smtClean="0">
                <a:solidFill>
                  <a:schemeClr val="tx1"/>
                </a:solidFill>
                <a:effectLst/>
                <a:latin typeface="+mn-lt"/>
                <a:ea typeface="+mn-ea"/>
                <a:cs typeface="+mn-cs"/>
              </a:rPr>
              <a:t>esarrollo de las habilidades motoras, pérdida de audición, problemas visuales, mala coordinación entre la vista y la manipulación.</a:t>
            </a:r>
          </a:p>
          <a:p>
            <a:pPr algn="just" fontAlgn="base"/>
            <a:r>
              <a:rPr lang="es-ES" sz="1200" b="0" i="0" kern="1200" dirty="0" smtClean="0">
                <a:solidFill>
                  <a:schemeClr val="tx1"/>
                </a:solidFill>
                <a:effectLst/>
                <a:latin typeface="+mn-lt"/>
                <a:ea typeface="+mn-ea"/>
                <a:cs typeface="+mn-cs"/>
              </a:rPr>
              <a:t>    c) El funcionamiento intelectual, manifestándose como trastornos del comportamiento, agresividad, falta de </a:t>
            </a:r>
            <a:r>
              <a:rPr lang="es-ES" sz="1200" b="0" i="0" kern="1200" dirty="0" smtClean="0">
                <a:solidFill>
                  <a:schemeClr val="tx1"/>
                </a:solidFill>
                <a:effectLst/>
                <a:latin typeface="+mn-lt"/>
                <a:ea typeface="+mn-ea"/>
                <a:cs typeface="+mn-cs"/>
              </a:rPr>
              <a:t>autocontrol, </a:t>
            </a:r>
            <a:r>
              <a:rPr lang="es-ES" sz="1200" b="0" i="0" kern="1200" dirty="0" smtClean="0">
                <a:solidFill>
                  <a:schemeClr val="tx1"/>
                </a:solidFill>
                <a:effectLst/>
                <a:latin typeface="+mn-lt"/>
                <a:ea typeface="+mn-ea"/>
                <a:cs typeface="+mn-cs"/>
              </a:rPr>
              <a:t>por debajo de un valor mínimo promedio en recién nacidos que han estado expuestos al consumo materno de alcohol durante el embarazo.</a:t>
            </a:r>
          </a:p>
          <a:p>
            <a:pPr algn="just" fontAlgn="base"/>
            <a:r>
              <a:rPr lang="es-ES" sz="1200" b="1" i="0" kern="1200" dirty="0" smtClean="0">
                <a:solidFill>
                  <a:schemeClr val="tx1"/>
                </a:solidFill>
                <a:effectLst/>
                <a:latin typeface="+mn-lt"/>
                <a:ea typeface="+mn-ea"/>
                <a:cs typeface="+mn-cs"/>
              </a:rPr>
              <a:t>3. Sistema nervioso central</a:t>
            </a:r>
            <a:endParaRPr lang="es-ES" sz="1200" b="0" i="0" kern="1200" dirty="0" smtClean="0">
              <a:solidFill>
                <a:schemeClr val="tx1"/>
              </a:solidFill>
              <a:effectLst/>
              <a:latin typeface="+mn-lt"/>
              <a:ea typeface="+mn-ea"/>
              <a:cs typeface="+mn-cs"/>
            </a:endParaRPr>
          </a:p>
          <a:p>
            <a:pPr algn="just" fontAlgn="base"/>
            <a:r>
              <a:rPr lang="es-ES" sz="1200" b="0" i="0" kern="1200" dirty="0" smtClean="0">
                <a:solidFill>
                  <a:schemeClr val="tx1"/>
                </a:solidFill>
                <a:effectLst/>
                <a:latin typeface="+mn-lt"/>
                <a:ea typeface="+mn-ea"/>
                <a:cs typeface="+mn-cs"/>
              </a:rPr>
              <a:t>La exposición prenatal al alcohol se clasifica como </a:t>
            </a:r>
            <a:r>
              <a:rPr lang="es-ES" sz="1200" b="0" i="0" kern="1200" dirty="0" err="1" smtClean="0">
                <a:solidFill>
                  <a:schemeClr val="tx1"/>
                </a:solidFill>
                <a:effectLst/>
                <a:latin typeface="+mn-lt"/>
                <a:ea typeface="+mn-ea"/>
                <a:cs typeface="+mn-cs"/>
              </a:rPr>
              <a:t>teratógena</a:t>
            </a:r>
            <a:r>
              <a:rPr lang="es-ES" sz="1200" b="0" i="0" kern="1200" dirty="0" smtClean="0">
                <a:solidFill>
                  <a:schemeClr val="tx1"/>
                </a:solidFill>
                <a:effectLst/>
                <a:latin typeface="+mn-lt"/>
                <a:ea typeface="+mn-ea"/>
                <a:cs typeface="+mn-cs"/>
              </a:rPr>
              <a:t>, es decir, que puede dañar el desarrollo del cerebro en diferentes grados, dependiendo de la cantidad, el momento y la frecuencia de la exposición. El daño que el alcohol produce en el sistema nervioso central dará lugar en el recién nacido y sobre todo en el niño y el adolescente a anomalías de la conducta y de la inteligencia, y se puede valorar en 3 áreas diferentes:</a:t>
            </a:r>
          </a:p>
          <a:p>
            <a:pPr algn="just" fontAlgn="base"/>
            <a:r>
              <a:rPr lang="es-ES" sz="1200" b="0" i="0" kern="1200" dirty="0" smtClean="0">
                <a:solidFill>
                  <a:schemeClr val="tx1"/>
                </a:solidFill>
                <a:effectLst/>
                <a:latin typeface="+mn-lt"/>
                <a:ea typeface="+mn-ea"/>
                <a:cs typeface="+mn-cs"/>
              </a:rPr>
              <a:t>   a) La estructura anatómica del sistema nervioso, por ejemplo, un cerebro pequeño (microcefalia) o anomalías en la formación de las diferentes partes del cerebro.</a:t>
            </a:r>
          </a:p>
          <a:p>
            <a:pPr algn="just" fontAlgn="base"/>
            <a:r>
              <a:rPr lang="es-ES" sz="1200" b="0" i="0" kern="1200" dirty="0" smtClean="0">
                <a:solidFill>
                  <a:schemeClr val="tx1"/>
                </a:solidFill>
                <a:effectLst/>
                <a:latin typeface="+mn-lt"/>
                <a:ea typeface="+mn-ea"/>
                <a:cs typeface="+mn-cs"/>
              </a:rPr>
              <a:t>    b) El funcionamiento neurológico, por </a:t>
            </a:r>
            <a:r>
              <a:rPr lang="es-ES" sz="1200" b="0" i="0" kern="1200" dirty="0" smtClean="0">
                <a:solidFill>
                  <a:schemeClr val="tx1"/>
                </a:solidFill>
                <a:effectLst/>
                <a:latin typeface="+mn-lt"/>
                <a:ea typeface="+mn-ea"/>
                <a:cs typeface="+mn-cs"/>
              </a:rPr>
              <a:t>ejemplo</a:t>
            </a:r>
            <a:r>
              <a:rPr lang="es-ES" sz="1200" b="0" i="0" kern="1200" dirty="0" smtClean="0">
                <a:solidFill>
                  <a:schemeClr val="tx1"/>
                </a:solidFill>
                <a:effectLst/>
                <a:latin typeface="+mn-lt"/>
                <a:ea typeface="+mn-ea"/>
                <a:cs typeface="+mn-cs"/>
              </a:rPr>
              <a:t>, aparición de convulsiones, </a:t>
            </a:r>
            <a:r>
              <a:rPr lang="es-ES" sz="1200" b="0" i="0" kern="1200" dirty="0" smtClean="0">
                <a:solidFill>
                  <a:schemeClr val="tx1"/>
                </a:solidFill>
                <a:effectLst/>
                <a:latin typeface="+mn-lt"/>
                <a:ea typeface="+mn-ea"/>
                <a:cs typeface="+mn-cs"/>
              </a:rPr>
              <a:t>falta </a:t>
            </a:r>
            <a:r>
              <a:rPr lang="es-ES" sz="1200" b="0" i="0" kern="1200" dirty="0" smtClean="0">
                <a:solidFill>
                  <a:schemeClr val="tx1"/>
                </a:solidFill>
                <a:effectLst/>
                <a:latin typeface="+mn-lt"/>
                <a:ea typeface="+mn-ea"/>
                <a:cs typeface="+mn-cs"/>
              </a:rPr>
              <a:t>de atención e hiperactividad, retraso mental, problemas de aprendizaje, mala memoria, problemas de integración </a:t>
            </a:r>
            <a:r>
              <a:rPr lang="es-ES" sz="1200" b="0" i="0" kern="1200" dirty="0" smtClean="0">
                <a:solidFill>
                  <a:schemeClr val="tx1"/>
                </a:solidFill>
                <a:effectLst/>
                <a:latin typeface="+mn-lt"/>
                <a:ea typeface="+mn-ea"/>
                <a:cs typeface="+mn-cs"/>
              </a:rPr>
              <a:t>social, </a:t>
            </a:r>
            <a:r>
              <a:rPr lang="es-ES" sz="1200" b="0" i="0" kern="1200" dirty="0" smtClean="0">
                <a:solidFill>
                  <a:schemeClr val="tx1"/>
                </a:solidFill>
                <a:effectLst/>
                <a:latin typeface="+mn-lt"/>
                <a:ea typeface="+mn-ea"/>
                <a:cs typeface="+mn-cs"/>
              </a:rPr>
              <a:t>etc.</a:t>
            </a:r>
          </a:p>
          <a:p>
            <a:pPr algn="just" fontAlgn="base"/>
            <a:r>
              <a:rPr lang="es-ES" sz="1200" b="0" i="0" kern="1200" dirty="0" smtClean="0">
                <a:solidFill>
                  <a:schemeClr val="tx1"/>
                </a:solidFill>
                <a:effectLst/>
                <a:latin typeface="+mn-lt"/>
                <a:ea typeface="+mn-ea"/>
                <a:cs typeface="+mn-cs"/>
              </a:rPr>
              <a:t> </a:t>
            </a:r>
          </a:p>
          <a:p>
            <a:pPr algn="just" fontAlgn="base"/>
            <a:r>
              <a:rPr lang="es-ES" sz="1200" b="0" i="0" kern="1200" dirty="0" smtClean="0">
                <a:solidFill>
                  <a:schemeClr val="tx1"/>
                </a:solidFill>
                <a:effectLst/>
                <a:latin typeface="+mn-lt"/>
                <a:ea typeface="+mn-ea"/>
                <a:cs typeface="+mn-cs"/>
              </a:rPr>
              <a:t> </a:t>
            </a:r>
          </a:p>
          <a:p>
            <a:pPr algn="just" fontAlgn="base"/>
            <a:r>
              <a:rPr lang="es-ES" sz="1200" b="0" i="0" kern="1200" dirty="0" smtClean="0">
                <a:solidFill>
                  <a:schemeClr val="tx1"/>
                </a:solidFill>
                <a:effectLst/>
                <a:latin typeface="+mn-lt"/>
                <a:ea typeface="+mn-ea"/>
                <a:cs typeface="+mn-cs"/>
              </a:rPr>
              <a:t>Hay otros múltiples signos clínicos que pueden asociarse con el síndrome alcohol fetal, por ejemplo, problemas cardíacos, alteraciones óseas y articulares, problemas del riñón, trastornos del sueño, etc. </a:t>
            </a:r>
          </a:p>
          <a:p>
            <a:pPr algn="just"/>
            <a:endParaRPr lang="es-ES" dirty="0"/>
          </a:p>
        </p:txBody>
      </p:sp>
      <p:sp>
        <p:nvSpPr>
          <p:cNvPr id="4" name="Marcador de número de diapositiva 3"/>
          <p:cNvSpPr>
            <a:spLocks noGrp="1"/>
          </p:cNvSpPr>
          <p:nvPr>
            <p:ph type="sldNum" sz="quarter" idx="10"/>
          </p:nvPr>
        </p:nvSpPr>
        <p:spPr/>
        <p:txBody>
          <a:bodyPr/>
          <a:lstStyle/>
          <a:p>
            <a:fld id="{F8A7DBBE-879C-4C4B-A428-9CDFDF8ABB3C}" type="slidenum">
              <a:rPr lang="es-ES" smtClean="0"/>
              <a:t>28</a:t>
            </a:fld>
            <a:endParaRPr lang="es-ES"/>
          </a:p>
        </p:txBody>
      </p:sp>
    </p:spTree>
    <p:extLst>
      <p:ext uri="{BB962C8B-B14F-4D97-AF65-F5344CB8AC3E}">
        <p14:creationId xmlns:p14="http://schemas.microsoft.com/office/powerpoint/2010/main" val="29932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5</a:t>
            </a:fld>
            <a:endParaRPr lang="es-ES"/>
          </a:p>
        </p:txBody>
      </p:sp>
    </p:spTree>
    <p:extLst>
      <p:ext uri="{BB962C8B-B14F-4D97-AF65-F5344CB8AC3E}">
        <p14:creationId xmlns:p14="http://schemas.microsoft.com/office/powerpoint/2010/main" val="250913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Signo dismórficos: pequeñas</a:t>
            </a:r>
            <a:r>
              <a:rPr lang="es-ES" baseline="0" dirty="0" smtClean="0"/>
              <a:t> anormalidades descritas a nivel de la cara, orejas, extremidades.</a:t>
            </a:r>
          </a:p>
          <a:p>
            <a:pPr algn="just"/>
            <a:r>
              <a:rPr lang="es-ES" baseline="0" dirty="0" smtClean="0"/>
              <a:t>Los defectos congénitos menores y signos </a:t>
            </a:r>
            <a:r>
              <a:rPr lang="es-ES" baseline="0" dirty="0" err="1" smtClean="0"/>
              <a:t>dismórficos</a:t>
            </a:r>
            <a:r>
              <a:rPr lang="es-ES" baseline="0" dirty="0" smtClean="0"/>
              <a:t> generalmente tienen una base anatómica subyacente más severa por lo que son importantes de determinar y estudiar.</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6</a:t>
            </a:fld>
            <a:endParaRPr lang="es-ES"/>
          </a:p>
        </p:txBody>
      </p:sp>
    </p:spTree>
    <p:extLst>
      <p:ext uri="{BB962C8B-B14F-4D97-AF65-F5344CB8AC3E}">
        <p14:creationId xmlns:p14="http://schemas.microsoft.com/office/powerpoint/2010/main" val="175447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10</a:t>
            </a:fld>
            <a:endParaRPr lang="es-ES"/>
          </a:p>
        </p:txBody>
      </p:sp>
    </p:spTree>
    <p:extLst>
      <p:ext uri="{BB962C8B-B14F-4D97-AF65-F5344CB8AC3E}">
        <p14:creationId xmlns:p14="http://schemas.microsoft.com/office/powerpoint/2010/main" val="109855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smtClean="0"/>
              <a:t>Hipospadia</a:t>
            </a:r>
            <a:r>
              <a:rPr lang="es-ES" b="0" smtClean="0"/>
              <a:t>: </a:t>
            </a:r>
            <a:r>
              <a:rPr lang="es-ES" smtClean="0"/>
              <a:t> </a:t>
            </a:r>
            <a:r>
              <a:rPr lang="es-ES" dirty="0" smtClean="0"/>
              <a:t>la abertura de la uretra (meato urinario) se encuentra en la parte inferior del pene, en lugar de la punta. </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11</a:t>
            </a:fld>
            <a:endParaRPr lang="es-ES"/>
          </a:p>
        </p:txBody>
      </p:sp>
    </p:spTree>
    <p:extLst>
      <p:ext uri="{BB962C8B-B14F-4D97-AF65-F5344CB8AC3E}">
        <p14:creationId xmlns:p14="http://schemas.microsoft.com/office/powerpoint/2010/main" val="245532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b="1" i="0" kern="1200" dirty="0" err="1" smtClean="0">
                <a:solidFill>
                  <a:schemeClr val="tx1"/>
                </a:solidFill>
                <a:effectLst/>
                <a:latin typeface="+mn-lt"/>
                <a:ea typeface="+mn-ea"/>
                <a:cs typeface="+mn-cs"/>
              </a:rPr>
              <a:t>Mielomeningocele</a:t>
            </a:r>
            <a:r>
              <a:rPr lang="es-ES" sz="1200" b="0" i="0" kern="1200" dirty="0" smtClean="0">
                <a:solidFill>
                  <a:schemeClr val="tx1"/>
                </a:solidFill>
                <a:effectLst/>
                <a:latin typeface="+mn-lt"/>
                <a:ea typeface="+mn-ea"/>
                <a:cs typeface="+mn-cs"/>
              </a:rPr>
              <a:t>: defecto congénito en la que las meninges que cubren y protegen a la médula espinal y la médula misma, </a:t>
            </a:r>
            <a:r>
              <a:rPr lang="es-ES" sz="1200" b="0" i="0" kern="1200" dirty="0" err="1" smtClean="0">
                <a:solidFill>
                  <a:schemeClr val="tx1"/>
                </a:solidFill>
                <a:effectLst/>
                <a:latin typeface="+mn-lt"/>
                <a:ea typeface="+mn-ea"/>
                <a:cs typeface="+mn-cs"/>
              </a:rPr>
              <a:t>protuyen</a:t>
            </a:r>
            <a:r>
              <a:rPr lang="es-ES" sz="1200" b="0" i="0" kern="1200" dirty="0" smtClean="0">
                <a:solidFill>
                  <a:schemeClr val="tx1"/>
                </a:solidFill>
                <a:effectLst/>
                <a:latin typeface="+mn-lt"/>
                <a:ea typeface="+mn-ea"/>
                <a:cs typeface="+mn-cs"/>
              </a:rPr>
              <a:t> por el defecto de las vértebras formando un quiste o saco claramente visible. Su localización más frecuente es la región lumbar o lumbosacra.</a:t>
            </a:r>
          </a:p>
          <a:p>
            <a:pPr algn="just"/>
            <a:r>
              <a:rPr lang="es-ES" sz="1200" b="1" i="0" kern="1200" dirty="0" smtClean="0">
                <a:solidFill>
                  <a:schemeClr val="tx1"/>
                </a:solidFill>
                <a:effectLst/>
                <a:latin typeface="+mn-lt"/>
                <a:ea typeface="+mn-ea"/>
                <a:cs typeface="+mn-cs"/>
              </a:rPr>
              <a:t>Ausencia de radio</a:t>
            </a:r>
            <a:r>
              <a:rPr lang="es-ES" sz="1200" b="0" i="0" kern="1200" dirty="0" smtClean="0">
                <a:solidFill>
                  <a:schemeClr val="tx1"/>
                </a:solidFill>
                <a:effectLst/>
                <a:latin typeface="+mn-lt"/>
                <a:ea typeface="+mn-ea"/>
                <a:cs typeface="+mn-cs"/>
              </a:rPr>
              <a:t>: La mano está fija en un ángulo y deformada.</a:t>
            </a:r>
            <a:endParaRPr lang="es-ES" dirty="0"/>
          </a:p>
        </p:txBody>
      </p:sp>
      <p:sp>
        <p:nvSpPr>
          <p:cNvPr id="4" name="Marcador de número de diapositiva 3"/>
          <p:cNvSpPr>
            <a:spLocks noGrp="1"/>
          </p:cNvSpPr>
          <p:nvPr>
            <p:ph type="sldNum" sz="quarter" idx="10"/>
          </p:nvPr>
        </p:nvSpPr>
        <p:spPr/>
        <p:txBody>
          <a:bodyPr/>
          <a:lstStyle/>
          <a:p>
            <a:fld id="{F8A7DBBE-879C-4C4B-A428-9CDFDF8ABB3C}" type="slidenum">
              <a:rPr lang="es-ES" smtClean="0"/>
              <a:t>12</a:t>
            </a:fld>
            <a:endParaRPr lang="es-ES"/>
          </a:p>
        </p:txBody>
      </p:sp>
    </p:spTree>
    <p:extLst>
      <p:ext uri="{BB962C8B-B14F-4D97-AF65-F5344CB8AC3E}">
        <p14:creationId xmlns:p14="http://schemas.microsoft.com/office/powerpoint/2010/main" val="278305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dirty="0" smtClean="0"/>
              <a:t>¿Por qué</a:t>
            </a:r>
            <a:r>
              <a:rPr lang="es-ES" b="1" baseline="0" dirty="0" smtClean="0"/>
              <a:t> hablamos de defectos congénitos y no de malformaciones?</a:t>
            </a:r>
            <a:r>
              <a:rPr lang="es-ES" baseline="0" dirty="0" smtClean="0"/>
              <a:t> la malformación es una de las causas de los defectos congénitos</a:t>
            </a:r>
            <a:endParaRPr lang="es-ES" b="1" baseline="0" dirty="0" smtClean="0"/>
          </a:p>
          <a:p>
            <a:pPr algn="just"/>
            <a:r>
              <a:rPr lang="es-ES" baseline="0" dirty="0" smtClean="0"/>
              <a:t>Los defectos congénitos, en sentido general, ocurren durante el período embrionario, durante la morfogénesis, desde la tercera semana hasta la octava semana, aunque pueden prolongarse hasta la 12 semana, ya que hay estructuras como el cerebro, cerebro, pliegues de la semana etc. que se extienden más allá de los 12 semanas.</a:t>
            </a:r>
          </a:p>
          <a:p>
            <a:r>
              <a:rPr lang="es-ES" baseline="0" dirty="0" smtClean="0"/>
              <a:t>Los defectos congénitos pueden deberse a 4 causas:</a:t>
            </a:r>
          </a:p>
          <a:p>
            <a:endParaRPr lang="es-ES" baseline="0" dirty="0" smtClean="0"/>
          </a:p>
          <a:p>
            <a:pPr marL="228600" marR="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ES" b="1" baseline="0" dirty="0" smtClean="0"/>
              <a:t>Malformación</a:t>
            </a:r>
            <a:r>
              <a:rPr lang="es-ES" baseline="0" dirty="0" smtClean="0"/>
              <a:t>: la anormalidad genética se debe la afectación de genes del desarrollo.</a:t>
            </a:r>
          </a:p>
          <a:p>
            <a:pPr marL="228600" indent="-228600" algn="just">
              <a:buFont typeface="+mj-lt"/>
              <a:buAutoNum type="arabicPeriod"/>
            </a:pPr>
            <a:r>
              <a:rPr lang="es-ES" b="1" baseline="0" dirty="0" smtClean="0"/>
              <a:t>Disrupción</a:t>
            </a:r>
            <a:r>
              <a:rPr lang="es-ES" baseline="0" dirty="0" smtClean="0"/>
              <a:t>: acción de un agente sobre una parte embriofetal perfectamente formada desde el punto de vista genético que ejerce su acción sobre redes vasculares y/o tejidos. Generalmente es unilateral, y si es bilateral es asimétrica. Se debe  a dos mecanismos:</a:t>
            </a:r>
          </a:p>
          <a:p>
            <a:pPr marL="171450" indent="-171450" algn="just">
              <a:buFont typeface="Arial" pitchFamily="34" charset="0"/>
              <a:buChar char="•"/>
            </a:pPr>
            <a:r>
              <a:rPr lang="es-ES" b="1" baseline="0" dirty="0" smtClean="0"/>
              <a:t>Por amputación o noxa mecánica</a:t>
            </a:r>
            <a:r>
              <a:rPr lang="es-ES" baseline="0" dirty="0" smtClean="0"/>
              <a:t>: debido a bridas amniótica en membrana amniótica debido a daños o ruptura de esta.</a:t>
            </a:r>
          </a:p>
          <a:p>
            <a:pPr marL="171450" indent="-171450" algn="just">
              <a:buFont typeface="Arial" pitchFamily="34" charset="0"/>
              <a:buChar char="•"/>
            </a:pPr>
            <a:r>
              <a:rPr lang="es-ES" b="1" baseline="0" dirty="0" smtClean="0"/>
              <a:t>Por interrupción o noxa no mecánica</a:t>
            </a:r>
            <a:r>
              <a:rPr lang="es-ES" baseline="0" dirty="0" smtClean="0"/>
              <a:t>: del flujo sanguíneo de una parte embrionaria del desarrollo con reabsorción de estructuras distales al fenómeno, usualmente atresias o ausencias de partes particulares. Puede ser provocado por un isquemia o infecciones virales intrauterinas.</a:t>
            </a:r>
          </a:p>
          <a:p>
            <a:pPr marL="228600" indent="-228600" algn="just">
              <a:buFont typeface="Arial" pitchFamily="34" charset="0"/>
              <a:buChar char="•"/>
            </a:pPr>
            <a:endParaRPr lang="es-ES" baseline="0" dirty="0" smtClean="0"/>
          </a:p>
          <a:p>
            <a:pPr marL="228600" indent="-228600" algn="just">
              <a:buFont typeface="+mj-lt"/>
              <a:buAutoNum type="arabicPeriod" startAt="3"/>
            </a:pPr>
            <a:r>
              <a:rPr lang="es-ES" b="1" baseline="0" dirty="0" smtClean="0"/>
              <a:t>Deformidad</a:t>
            </a:r>
            <a:r>
              <a:rPr lang="es-ES" baseline="0" dirty="0" smtClean="0"/>
              <a:t>: alteraciones de estructuras anatómicas  debido al efecto de factores ambientales que ejercen una acción de fuerza sobre el feto. Estos actúan durante un período prolongado del desarrollo fetal. </a:t>
            </a:r>
            <a:r>
              <a:rPr lang="es-ES" b="1" baseline="0" dirty="0" smtClean="0"/>
              <a:t>Es un cambio de posición o forma. </a:t>
            </a:r>
            <a:r>
              <a:rPr lang="es-ES" baseline="0" dirty="0" smtClean="0"/>
              <a:t>Por lo general involucran al sistema musculo esquelético. Puede deberse a: </a:t>
            </a:r>
          </a:p>
          <a:p>
            <a:pPr marL="171450" indent="-171450" algn="just">
              <a:buFont typeface="Arial" pitchFamily="34" charset="0"/>
              <a:buChar char="•"/>
            </a:pPr>
            <a:r>
              <a:rPr lang="es-ES" b="1" baseline="0" dirty="0" smtClean="0"/>
              <a:t>Factores extrínsecos</a:t>
            </a:r>
            <a:r>
              <a:rPr lang="es-ES" baseline="0" dirty="0" smtClean="0"/>
              <a:t>: malformaciones y tumores del útero, </a:t>
            </a:r>
            <a:r>
              <a:rPr lang="es-ES" baseline="0" dirty="0" err="1" smtClean="0"/>
              <a:t>oligoamnios</a:t>
            </a:r>
            <a:r>
              <a:rPr lang="es-ES" baseline="0" dirty="0" smtClean="0"/>
              <a:t>, gemelares</a:t>
            </a:r>
          </a:p>
          <a:p>
            <a:pPr marL="171450" indent="-171450" algn="just">
              <a:buFont typeface="Arial" pitchFamily="34" charset="0"/>
              <a:buChar char="•"/>
            </a:pPr>
            <a:r>
              <a:rPr lang="es-ES" b="1" baseline="0" dirty="0" smtClean="0"/>
              <a:t>Factores intrínsecos</a:t>
            </a:r>
            <a:r>
              <a:rPr lang="es-ES" baseline="0" dirty="0" smtClean="0"/>
              <a:t>: defecto primario neuromuscular que limita la movilidad de las partes fetales.</a:t>
            </a:r>
          </a:p>
          <a:p>
            <a:pPr marL="0" indent="0" algn="just">
              <a:buFont typeface="+mj-lt"/>
              <a:buNone/>
            </a:pPr>
            <a:endParaRPr lang="es-ES" baseline="0" dirty="0" smtClean="0"/>
          </a:p>
          <a:p>
            <a:pPr marL="228600" indent="-228600" algn="just">
              <a:buFont typeface="+mj-lt"/>
              <a:buAutoNum type="arabicPeriod" startAt="4"/>
            </a:pPr>
            <a:r>
              <a:rPr lang="es-ES" b="1" baseline="0" dirty="0" smtClean="0"/>
              <a:t>Displasia</a:t>
            </a:r>
            <a:r>
              <a:rPr lang="es-ES" b="0" i="0" baseline="0" dirty="0" smtClean="0"/>
              <a:t>: </a:t>
            </a:r>
            <a:r>
              <a:rPr lang="es-ES" b="1" i="0" baseline="0" dirty="0" smtClean="0"/>
              <a:t>Organización anormal de las células de un tejido</a:t>
            </a:r>
            <a:r>
              <a:rPr lang="es-ES" b="0" i="0" baseline="0" dirty="0" smtClean="0"/>
              <a:t>. Tienen un origen genético. Pueden presentarse  de forma generalizada afectando a todas las células de un sistema como ocurre en el sistema esquelético en la gran variedad de displasias óseas como por ejemplo la </a:t>
            </a:r>
            <a:r>
              <a:rPr lang="es-ES" b="0" i="0" baseline="0" dirty="0" err="1" smtClean="0"/>
              <a:t>acondroplasia</a:t>
            </a:r>
            <a:r>
              <a:rPr lang="es-ES" b="0" i="0" baseline="0" dirty="0" smtClean="0"/>
              <a:t>,  producida por mutación en el gen  del receptor de crecimiento </a:t>
            </a:r>
            <a:r>
              <a:rPr lang="es-ES" b="0" i="0" baseline="0" dirty="0" err="1" smtClean="0"/>
              <a:t>fibroblástico</a:t>
            </a:r>
            <a:r>
              <a:rPr lang="es-ES" b="0" i="0" baseline="0" dirty="0" smtClean="0"/>
              <a:t> 3 (FGFR3). De forma localizada tenemos los angiomas capilares.</a:t>
            </a:r>
            <a:endParaRPr lang="es-ES" baseline="0" dirty="0" smtClean="0"/>
          </a:p>
          <a:p>
            <a:pPr algn="just"/>
            <a:endParaRPr lang="es-ES" baseline="0" dirty="0" smtClean="0"/>
          </a:p>
          <a:p>
            <a:pPr algn="just"/>
            <a:r>
              <a:rPr lang="es-ES" baseline="0" dirty="0" smtClean="0"/>
              <a:t>Cuando no podemos precisar la causa entonces se enfocan como una malformación, sobre todo cuando no hay evidencia de disrupciones o deformidades.</a:t>
            </a:r>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13</a:t>
            </a:fld>
            <a:endParaRPr lang="es-ES"/>
          </a:p>
        </p:txBody>
      </p:sp>
    </p:spTree>
    <p:extLst>
      <p:ext uri="{BB962C8B-B14F-4D97-AF65-F5344CB8AC3E}">
        <p14:creationId xmlns:p14="http://schemas.microsoft.com/office/powerpoint/2010/main" val="265865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El </a:t>
            </a:r>
            <a:r>
              <a:rPr lang="es-ES" sz="1200" b="1" i="0" kern="1200" dirty="0" smtClean="0">
                <a:solidFill>
                  <a:schemeClr val="tx1"/>
                </a:solidFill>
                <a:effectLst/>
                <a:latin typeface="+mn-lt"/>
                <a:ea typeface="+mn-ea"/>
                <a:cs typeface="+mn-cs"/>
              </a:rPr>
              <a:t>pie </a:t>
            </a:r>
            <a:r>
              <a:rPr lang="es-ES" sz="1200" b="1" i="0" kern="1200" dirty="0" err="1" smtClean="0">
                <a:solidFill>
                  <a:schemeClr val="tx1"/>
                </a:solidFill>
                <a:effectLst/>
                <a:latin typeface="+mn-lt"/>
                <a:ea typeface="+mn-ea"/>
                <a:cs typeface="+mn-cs"/>
              </a:rPr>
              <a:t>equinovaro</a:t>
            </a:r>
            <a:r>
              <a:rPr lang="es-ES" sz="1200" b="0" i="0" kern="1200" dirty="0" smtClean="0">
                <a:solidFill>
                  <a:schemeClr val="tx1"/>
                </a:solidFill>
                <a:effectLst/>
                <a:latin typeface="+mn-lt"/>
                <a:ea typeface="+mn-ea"/>
                <a:cs typeface="+mn-cs"/>
              </a:rPr>
              <a:t>, también llamado pie zambo, es una deformidad congénita del pie en la cual éste aparece en punta (equino) y con la planta girada hacia adentro (varo). En la foto se ha producido por </a:t>
            </a:r>
            <a:r>
              <a:rPr lang="es-ES" dirty="0" smtClean="0"/>
              <a:t>posición pelviana por defecto </a:t>
            </a:r>
            <a:r>
              <a:rPr lang="es-ES" dirty="0" err="1" smtClean="0"/>
              <a:t>intraútero</a:t>
            </a:r>
            <a:r>
              <a:rPr lang="es-ES" dirty="0" smtClean="0"/>
              <a:t>.</a:t>
            </a:r>
          </a:p>
          <a:p>
            <a:endParaRPr lang="es-ES" dirty="0" smtClean="0"/>
          </a:p>
          <a:p>
            <a:r>
              <a:rPr lang="es-ES" sz="1200" b="1" i="0" kern="1200" dirty="0" err="1" smtClean="0">
                <a:solidFill>
                  <a:schemeClr val="tx1"/>
                </a:solidFill>
                <a:effectLst/>
                <a:latin typeface="+mn-lt"/>
                <a:ea typeface="+mn-ea"/>
                <a:cs typeface="+mn-cs"/>
              </a:rPr>
              <a:t>Sindactilia</a:t>
            </a:r>
            <a:r>
              <a:rPr lang="es-ES" sz="1200" b="1" i="0" kern="1200" dirty="0" smtClean="0">
                <a:solidFill>
                  <a:schemeClr val="tx1"/>
                </a:solidFill>
                <a:effectLst/>
                <a:latin typeface="+mn-lt"/>
                <a:ea typeface="+mn-ea"/>
                <a:cs typeface="+mn-cs"/>
              </a:rPr>
              <a:t>:</a:t>
            </a:r>
            <a:r>
              <a:rPr lang="es-ES" sz="1200" b="0" i="0" kern="1200" dirty="0" smtClean="0">
                <a:solidFill>
                  <a:schemeClr val="tx1"/>
                </a:solidFill>
                <a:effectLst/>
                <a:latin typeface="+mn-lt"/>
                <a:ea typeface="+mn-ea"/>
                <a:cs typeface="+mn-cs"/>
              </a:rPr>
              <a:t> compleja  y completa con fusión de los huesos y los tejidos blandos de los dedos medio y anular. Existen diferentes tipos, y la mayoría siguen un patrón de herencia autosómico dominante</a:t>
            </a:r>
            <a:endParaRPr lang="es-ES" dirty="0" smtClean="0"/>
          </a:p>
          <a:p>
            <a:endParaRPr lang="es-ES" sz="1200" b="1" i="0" kern="1200" dirty="0" smtClean="0">
              <a:solidFill>
                <a:schemeClr val="tx1"/>
              </a:solidFill>
              <a:effectLst/>
              <a:latin typeface="+mn-lt"/>
              <a:ea typeface="+mn-ea"/>
              <a:cs typeface="+mn-cs"/>
            </a:endParaRPr>
          </a:p>
          <a:p>
            <a:pPr algn="just"/>
            <a:r>
              <a:rPr lang="es-ES" sz="1200" b="1" i="0" kern="1200" dirty="0" smtClean="0">
                <a:solidFill>
                  <a:schemeClr val="tx1"/>
                </a:solidFill>
                <a:effectLst/>
                <a:latin typeface="+mn-lt"/>
                <a:ea typeface="+mn-ea"/>
                <a:cs typeface="+mn-cs"/>
              </a:rPr>
              <a:t>Displasia </a:t>
            </a:r>
            <a:r>
              <a:rPr lang="es-ES" sz="1200" b="1" i="0" kern="1200" dirty="0" err="1" smtClean="0">
                <a:solidFill>
                  <a:schemeClr val="tx1"/>
                </a:solidFill>
                <a:effectLst/>
                <a:latin typeface="+mn-lt"/>
                <a:ea typeface="+mn-ea"/>
                <a:cs typeface="+mn-cs"/>
              </a:rPr>
              <a:t>tanatofórica</a:t>
            </a:r>
            <a:r>
              <a:rPr lang="es-ES" sz="1200" b="0" i="0" kern="1200" dirty="0" smtClean="0">
                <a:solidFill>
                  <a:schemeClr val="tx1"/>
                </a:solidFill>
                <a:effectLst/>
                <a:latin typeface="+mn-lt"/>
                <a:ea typeface="+mn-ea"/>
                <a:cs typeface="+mn-cs"/>
              </a:rPr>
              <a:t>: Es una displasia esquelética grave y generalmente mortal que se presenta en el periodo prenatal y se caracteriza por </a:t>
            </a:r>
            <a:r>
              <a:rPr lang="es-ES" sz="1200" b="0" i="0" kern="1200" dirty="0" err="1" smtClean="0">
                <a:solidFill>
                  <a:schemeClr val="tx1"/>
                </a:solidFill>
                <a:effectLst/>
                <a:latin typeface="+mn-lt"/>
                <a:ea typeface="+mn-ea"/>
                <a:cs typeface="+mn-cs"/>
              </a:rPr>
              <a:t>micromelia</a:t>
            </a:r>
            <a:r>
              <a:rPr lang="es-ES" sz="1200" b="0" i="0" kern="1200" dirty="0" smtClean="0">
                <a:solidFill>
                  <a:schemeClr val="tx1"/>
                </a:solidFill>
                <a:effectLst/>
                <a:latin typeface="+mn-lt"/>
                <a:ea typeface="+mn-ea"/>
                <a:cs typeface="+mn-cs"/>
              </a:rPr>
              <a:t>, macrocefalia, tórax angosto y rasgos faciales distintivos. Se clasifica en DT de tipo 1 (DT1) y DT de tipo 2 (DT2), que se diferencian entre sí por la forma del fémur y del cráneo. </a:t>
            </a:r>
          </a:p>
          <a:p>
            <a:pPr algn="just"/>
            <a:endParaRPr lang="es-ES" sz="1200" b="0" i="0" kern="1200" baseline="0" dirty="0" smtClean="0">
              <a:solidFill>
                <a:schemeClr val="tx1"/>
              </a:solidFill>
              <a:effectLst/>
              <a:latin typeface="+mn-lt"/>
              <a:ea typeface="+mn-ea"/>
              <a:cs typeface="+mn-cs"/>
            </a:endParaRPr>
          </a:p>
          <a:p>
            <a:pPr algn="just"/>
            <a:r>
              <a:rPr lang="es-ES" baseline="0" dirty="0" smtClean="0"/>
              <a:t>Las deformidades ocurren con frecuencia entre gemelares porque uno comprime al otro pero a veces hay deformidades que actúan al final del embarazo y se puede ver por ejemplo asimetría del cráneo lo cual va cambiando a medida que el niño va creciendo.</a:t>
            </a:r>
          </a:p>
          <a:p>
            <a:pPr algn="just"/>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F8A7DBBE-879C-4C4B-A428-9CDFDF8ABB3C}" type="slidenum">
              <a:rPr lang="es-ES" smtClean="0"/>
              <a:t>14</a:t>
            </a:fld>
            <a:endParaRPr lang="es-ES"/>
          </a:p>
        </p:txBody>
      </p:sp>
    </p:spTree>
    <p:extLst>
      <p:ext uri="{BB962C8B-B14F-4D97-AF65-F5344CB8AC3E}">
        <p14:creationId xmlns:p14="http://schemas.microsoft.com/office/powerpoint/2010/main" val="217700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318725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364791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145810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20075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287201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268998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57577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198864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174121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174062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F4DEBB-7F98-4C61-A59C-D096FEE16EA3}" type="datetimeFigureOut">
              <a:rPr lang="es-ES" smtClean="0"/>
              <a:t>02/11/2020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95DF61-576B-40D8-BB7F-17388FD9A109}" type="slidenum">
              <a:rPr lang="es-ES" smtClean="0"/>
              <a:t>‹Nº›</a:t>
            </a:fld>
            <a:endParaRPr lang="es-ES"/>
          </a:p>
        </p:txBody>
      </p:sp>
    </p:spTree>
    <p:extLst>
      <p:ext uri="{BB962C8B-B14F-4D97-AF65-F5344CB8AC3E}">
        <p14:creationId xmlns:p14="http://schemas.microsoft.com/office/powerpoint/2010/main" val="371799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DEBB-7F98-4C61-A59C-D096FEE16EA3}" type="datetimeFigureOut">
              <a:rPr lang="es-ES" smtClean="0"/>
              <a:t>02/11/2020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5DF61-576B-40D8-BB7F-17388FD9A109}" type="slidenum">
              <a:rPr lang="es-ES" smtClean="0"/>
              <a:t>‹Nº›</a:t>
            </a:fld>
            <a:endParaRPr lang="es-ES"/>
          </a:p>
        </p:txBody>
      </p:sp>
    </p:spTree>
    <p:extLst>
      <p:ext uri="{BB962C8B-B14F-4D97-AF65-F5344CB8AC3E}">
        <p14:creationId xmlns:p14="http://schemas.microsoft.com/office/powerpoint/2010/main" val="234203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500042"/>
            <a:ext cx="764690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76200" dist="50800" dir="5400000" algn="tl" rotWithShape="0">
                    <a:srgbClr val="000000">
                      <a:alpha val="65000"/>
                    </a:srgbClr>
                  </a:outerShdw>
                </a:effectLst>
              </a:rPr>
              <a:t>Introducción a la Genética Médica</a:t>
            </a:r>
            <a:endParaRPr lang="es-ES" sz="3200" b="1" spc="50" dirty="0">
              <a:ln w="11430"/>
              <a:solidFill>
                <a:srgbClr val="C00000"/>
              </a:solidFill>
              <a:effectLst>
                <a:outerShdw blurRad="76200" dist="50800" dir="5400000" algn="tl" rotWithShape="0">
                  <a:srgbClr val="000000">
                    <a:alpha val="65000"/>
                  </a:srgbClr>
                </a:outerShdw>
              </a:effectLst>
            </a:endParaRPr>
          </a:p>
        </p:txBody>
      </p:sp>
      <p:sp>
        <p:nvSpPr>
          <p:cNvPr id="5" name="4 Rectángulo redondeado"/>
          <p:cNvSpPr/>
          <p:nvPr/>
        </p:nvSpPr>
        <p:spPr>
          <a:xfrm>
            <a:off x="268312" y="1988840"/>
            <a:ext cx="8780361" cy="11521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430338" indent="-1430338">
              <a:tabLst>
                <a:tab pos="1430338" algn="l"/>
              </a:tabLst>
            </a:pPr>
            <a:r>
              <a:rPr lang="es-ES" sz="3200" b="1" dirty="0" smtClean="0">
                <a:solidFill>
                  <a:schemeClr val="bg1"/>
                </a:solidFill>
              </a:rPr>
              <a:t>Tema 7. </a:t>
            </a:r>
            <a:r>
              <a:rPr lang="es-ES" sz="3200" b="1" dirty="0" smtClean="0"/>
              <a:t>Defectos congénitos de  etiología genética </a:t>
            </a:r>
            <a:r>
              <a:rPr lang="es-ES" sz="3200" b="1" dirty="0"/>
              <a:t>y</a:t>
            </a:r>
            <a:r>
              <a:rPr lang="es-ES" sz="3200" b="1" dirty="0" smtClean="0"/>
              <a:t>  ambiental</a:t>
            </a:r>
            <a:endParaRPr lang="es-ES" sz="3200" dirty="0"/>
          </a:p>
        </p:txBody>
      </p:sp>
      <p:sp>
        <p:nvSpPr>
          <p:cNvPr id="2052" name="6 CuadroTexto"/>
          <p:cNvSpPr txBox="1">
            <a:spLocks noChangeArrowheads="1"/>
          </p:cNvSpPr>
          <p:nvPr/>
        </p:nvSpPr>
        <p:spPr bwMode="auto">
          <a:xfrm>
            <a:off x="5143500" y="5715000"/>
            <a:ext cx="184150" cy="646113"/>
          </a:xfrm>
          <a:prstGeom prst="rect">
            <a:avLst/>
          </a:prstGeom>
          <a:noFill/>
          <a:ln w="9525">
            <a:noFill/>
            <a:miter lim="800000"/>
            <a:headEnd/>
            <a:tailEnd/>
          </a:ln>
        </p:spPr>
        <p:txBody>
          <a:bodyPr wrap="none">
            <a:spAutoFit/>
          </a:bodyPr>
          <a:lstStyle/>
          <a:p>
            <a:endParaRPr lang="es-ES"/>
          </a:p>
          <a:p>
            <a:endParaRPr lang="es-ES"/>
          </a:p>
        </p:txBody>
      </p:sp>
      <p:sp>
        <p:nvSpPr>
          <p:cNvPr id="2053" name="4 CuadroTexto"/>
          <p:cNvSpPr txBox="1">
            <a:spLocks noChangeArrowheads="1"/>
          </p:cNvSpPr>
          <p:nvPr/>
        </p:nvSpPr>
        <p:spPr bwMode="auto">
          <a:xfrm>
            <a:off x="5250757" y="5599054"/>
            <a:ext cx="3637638" cy="1015663"/>
          </a:xfrm>
          <a:prstGeom prst="rect">
            <a:avLst/>
          </a:prstGeom>
          <a:noFill/>
          <a:ln w="9525">
            <a:noFill/>
            <a:miter lim="800000"/>
            <a:headEnd/>
            <a:tailEnd/>
          </a:ln>
        </p:spPr>
        <p:txBody>
          <a:bodyPr wrap="square">
            <a:spAutoFit/>
          </a:bodyPr>
          <a:lstStyle/>
          <a:p>
            <a:pPr algn="just"/>
            <a:r>
              <a:rPr lang="es-ES" sz="2000" b="1" dirty="0">
                <a:solidFill>
                  <a:srgbClr val="C00000"/>
                </a:solidFill>
              </a:rPr>
              <a:t>Dra. Ana Elena Arús </a:t>
            </a:r>
            <a:r>
              <a:rPr lang="es-ES" sz="2000" b="1" dirty="0" smtClean="0">
                <a:solidFill>
                  <a:srgbClr val="C00000"/>
                </a:solidFill>
              </a:rPr>
              <a:t>Fernández</a:t>
            </a:r>
          </a:p>
          <a:p>
            <a:pPr algn="just"/>
            <a:r>
              <a:rPr lang="es-ES" sz="2000" b="1" dirty="0" smtClean="0">
                <a:solidFill>
                  <a:srgbClr val="C00000"/>
                </a:solidFill>
              </a:rPr>
              <a:t>Especialista en Genética Clínica</a:t>
            </a:r>
          </a:p>
          <a:p>
            <a:pPr algn="just"/>
            <a:r>
              <a:rPr lang="es-ES" sz="2000" b="1" dirty="0" smtClean="0">
                <a:solidFill>
                  <a:srgbClr val="C00000"/>
                </a:solidFill>
              </a:rPr>
              <a:t>Instituto de Gastroenterología</a:t>
            </a:r>
            <a:endParaRPr lang="es-ES" sz="2000" b="1" dirty="0">
              <a:solidFill>
                <a:srgbClr val="C00000"/>
              </a:solidFill>
            </a:endParaRPr>
          </a:p>
        </p:txBody>
      </p:sp>
      <p:pic>
        <p:nvPicPr>
          <p:cNvPr id="2054" name="Picture 2" descr="ADN-01.gif"/>
          <p:cNvPicPr>
            <a:picLocks noChangeAspect="1" noChangeArrowheads="1" noCrop="1"/>
          </p:cNvPicPr>
          <p:nvPr/>
        </p:nvPicPr>
        <p:blipFill>
          <a:blip r:embed="rId2"/>
          <a:srcRect/>
          <a:stretch>
            <a:fillRect/>
          </a:stretch>
        </p:blipFill>
        <p:spPr bwMode="auto">
          <a:xfrm>
            <a:off x="285750" y="211047"/>
            <a:ext cx="514350" cy="1285875"/>
          </a:xfrm>
          <a:prstGeom prst="rect">
            <a:avLst/>
          </a:prstGeom>
          <a:noFill/>
          <a:ln w="9525">
            <a:noFill/>
            <a:miter lim="800000"/>
            <a:headEnd/>
            <a:tailEnd/>
          </a:ln>
        </p:spPr>
      </p:pic>
      <p:sp>
        <p:nvSpPr>
          <p:cNvPr id="7" name="6 CuadroTexto"/>
          <p:cNvSpPr txBox="1"/>
          <p:nvPr/>
        </p:nvSpPr>
        <p:spPr>
          <a:xfrm>
            <a:off x="529268" y="5775125"/>
            <a:ext cx="2571768"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Conferencia</a:t>
            </a:r>
            <a:endParaRPr lang="es-ES" sz="3600" b="1" dirty="0">
              <a:solidFill>
                <a:srgbClr val="C00000"/>
              </a:solidFill>
              <a:effectLst>
                <a:outerShdw blurRad="38100" dist="38100" dir="2700000" algn="tl">
                  <a:srgbClr val="000000">
                    <a:alpha val="43137"/>
                  </a:srgbClr>
                </a:outerShdw>
              </a:effectLst>
            </a:endParaRPr>
          </a:p>
        </p:txBody>
      </p:sp>
      <p:sp>
        <p:nvSpPr>
          <p:cNvPr id="2" name="1 Rectángulo"/>
          <p:cNvSpPr/>
          <p:nvPr/>
        </p:nvSpPr>
        <p:spPr>
          <a:xfrm>
            <a:off x="285750" y="3427185"/>
            <a:ext cx="8532793" cy="523220"/>
          </a:xfrm>
          <a:prstGeom prst="rect">
            <a:avLst/>
          </a:prstGeom>
        </p:spPr>
        <p:txBody>
          <a:bodyPr wrap="square">
            <a:spAutoFit/>
          </a:bodyPr>
          <a:lstStyle/>
          <a:p>
            <a:pPr algn="ctr"/>
            <a:r>
              <a:rPr lang="es-ES" sz="2800" b="1" dirty="0"/>
              <a:t>Defectos congénitos y su etiología </a:t>
            </a:r>
            <a:endParaRPr lang="es-ES" sz="2800" b="1" dirty="0">
              <a:solidFill>
                <a:srgbClr val="002060"/>
              </a:solidFill>
            </a:endParaRPr>
          </a:p>
        </p:txBody>
      </p:sp>
    </p:spTree>
    <p:extLst>
      <p:ext uri="{BB962C8B-B14F-4D97-AF65-F5344CB8AC3E}">
        <p14:creationId xmlns:p14="http://schemas.microsoft.com/office/powerpoint/2010/main" val="200425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24233" y="61639"/>
            <a:ext cx="6516216" cy="584775"/>
          </a:xfrm>
          <a:prstGeom prst="rect">
            <a:avLst/>
          </a:prstGeom>
          <a:noFill/>
        </p:spPr>
        <p:txBody>
          <a:bodyPr wrap="square" rtlCol="0">
            <a:spAutoFit/>
          </a:bodyPr>
          <a:lstStyle/>
          <a:p>
            <a:r>
              <a:rPr lang="es-ES" sz="3200" b="1" dirty="0" smtClean="0">
                <a:solidFill>
                  <a:srgbClr val="C00000"/>
                </a:solidFill>
              </a:rPr>
              <a:t>Defectos menores/signos dismórficos</a:t>
            </a:r>
            <a:endParaRPr lang="es-ES" sz="3200" b="1" dirty="0">
              <a:solidFill>
                <a:srgbClr val="C00000"/>
              </a:solidFill>
            </a:endParaRPr>
          </a:p>
        </p:txBody>
      </p:sp>
      <p:sp>
        <p:nvSpPr>
          <p:cNvPr id="2" name="1 CuadroTexto"/>
          <p:cNvSpPr txBox="1"/>
          <p:nvPr/>
        </p:nvSpPr>
        <p:spPr>
          <a:xfrm>
            <a:off x="834916" y="711404"/>
            <a:ext cx="3600400" cy="400110"/>
          </a:xfrm>
          <a:prstGeom prst="rect">
            <a:avLst/>
          </a:prstGeom>
          <a:noFill/>
        </p:spPr>
        <p:txBody>
          <a:bodyPr wrap="square" rtlCol="0">
            <a:spAutoFit/>
          </a:bodyPr>
          <a:lstStyle/>
          <a:p>
            <a:pPr algn="ctr"/>
            <a:r>
              <a:rPr lang="es-ES" sz="2000" b="1" dirty="0" err="1" smtClean="0"/>
              <a:t>Clinodactilia</a:t>
            </a:r>
            <a:endParaRPr lang="es-ES" sz="2000" b="1" dirty="0"/>
          </a:p>
        </p:txBody>
      </p:sp>
      <p:pic>
        <p:nvPicPr>
          <p:cNvPr id="3076" name="Picture 4" descr="C:\Users\investlab1\Desktop\Pregrado 2020\Conferencias pregrado COVID\clinodacti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696" y="1111514"/>
            <a:ext cx="3522143" cy="224640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717221" y="1154628"/>
            <a:ext cx="3600400" cy="400110"/>
          </a:xfrm>
          <a:prstGeom prst="rect">
            <a:avLst/>
          </a:prstGeom>
          <a:noFill/>
        </p:spPr>
        <p:txBody>
          <a:bodyPr wrap="square" rtlCol="0">
            <a:spAutoFit/>
          </a:bodyPr>
          <a:lstStyle/>
          <a:p>
            <a:pPr algn="ctr"/>
            <a:r>
              <a:rPr lang="es-ES" sz="2000" b="1" dirty="0" err="1" smtClean="0"/>
              <a:t>Sindactilia</a:t>
            </a:r>
            <a:endParaRPr lang="es-ES" sz="2000" b="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476" y="1785931"/>
            <a:ext cx="3462145" cy="210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52" y="3682856"/>
            <a:ext cx="2241263" cy="298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255145" y="4977489"/>
            <a:ext cx="2016224" cy="400110"/>
          </a:xfrm>
          <a:prstGeom prst="rect">
            <a:avLst/>
          </a:prstGeom>
          <a:noFill/>
        </p:spPr>
        <p:txBody>
          <a:bodyPr wrap="square" rtlCol="0">
            <a:spAutoFit/>
          </a:bodyPr>
          <a:lstStyle/>
          <a:p>
            <a:pPr algn="ctr"/>
            <a:r>
              <a:rPr lang="es-ES" sz="2000" b="1" dirty="0" smtClean="0"/>
              <a:t>Pliegue </a:t>
            </a:r>
            <a:r>
              <a:rPr lang="es-ES" sz="2000" b="1" dirty="0" err="1" smtClean="0"/>
              <a:t>simiano</a:t>
            </a:r>
            <a:endParaRPr lang="es-ES" sz="2000" b="1" dirty="0"/>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369" y="4349086"/>
            <a:ext cx="2492103" cy="23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87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4233" y="377870"/>
            <a:ext cx="6516216" cy="584775"/>
          </a:xfrm>
          <a:prstGeom prst="rect">
            <a:avLst/>
          </a:prstGeom>
          <a:noFill/>
        </p:spPr>
        <p:txBody>
          <a:bodyPr wrap="square" rtlCol="0">
            <a:spAutoFit/>
          </a:bodyPr>
          <a:lstStyle/>
          <a:p>
            <a:r>
              <a:rPr lang="es-ES" sz="3200" b="1" dirty="0" smtClean="0">
                <a:solidFill>
                  <a:srgbClr val="C00000"/>
                </a:solidFill>
              </a:rPr>
              <a:t>Defectos menores/signos dismórficos</a:t>
            </a:r>
            <a:endParaRPr lang="es-ES" sz="3200" b="1" dirty="0">
              <a:solidFill>
                <a:srgbClr val="C00000"/>
              </a:solidFill>
            </a:endParaRPr>
          </a:p>
        </p:txBody>
      </p:sp>
      <p:pic>
        <p:nvPicPr>
          <p:cNvPr id="4" name="Imagen 3"/>
          <p:cNvPicPr>
            <a:picLocks noChangeAspect="1"/>
          </p:cNvPicPr>
          <p:nvPr/>
        </p:nvPicPr>
        <p:blipFill>
          <a:blip r:embed="rId3"/>
          <a:stretch>
            <a:fillRect/>
          </a:stretch>
        </p:blipFill>
        <p:spPr>
          <a:xfrm>
            <a:off x="1082449" y="1844824"/>
            <a:ext cx="6858000" cy="4191000"/>
          </a:xfrm>
          <a:prstGeom prst="rect">
            <a:avLst/>
          </a:prstGeom>
        </p:spPr>
      </p:pic>
      <p:sp>
        <p:nvSpPr>
          <p:cNvPr id="5" name="CuadroTexto 4"/>
          <p:cNvSpPr txBox="1"/>
          <p:nvPr/>
        </p:nvSpPr>
        <p:spPr>
          <a:xfrm>
            <a:off x="3395325" y="1583214"/>
            <a:ext cx="2232248" cy="523220"/>
          </a:xfrm>
          <a:prstGeom prst="rect">
            <a:avLst/>
          </a:prstGeom>
          <a:noFill/>
        </p:spPr>
        <p:txBody>
          <a:bodyPr wrap="square" rtlCol="0">
            <a:spAutoFit/>
          </a:bodyPr>
          <a:lstStyle/>
          <a:p>
            <a:pPr algn="ctr"/>
            <a:r>
              <a:rPr lang="es-ES" sz="2800" b="1" dirty="0" err="1" smtClean="0"/>
              <a:t>Hipospadia</a:t>
            </a:r>
            <a:endParaRPr lang="es-ES" sz="2800" b="1" dirty="0"/>
          </a:p>
        </p:txBody>
      </p:sp>
    </p:spTree>
    <p:extLst>
      <p:ext uri="{BB962C8B-B14F-4D97-AF65-F5344CB8AC3E}">
        <p14:creationId xmlns:p14="http://schemas.microsoft.com/office/powerpoint/2010/main" val="215682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4233" y="61639"/>
            <a:ext cx="6516216" cy="584775"/>
          </a:xfrm>
          <a:prstGeom prst="rect">
            <a:avLst/>
          </a:prstGeom>
          <a:noFill/>
        </p:spPr>
        <p:txBody>
          <a:bodyPr wrap="square" rtlCol="0">
            <a:spAutoFit/>
          </a:bodyPr>
          <a:lstStyle/>
          <a:p>
            <a:pPr algn="ctr"/>
            <a:r>
              <a:rPr lang="es-ES" sz="3200" b="1" dirty="0" smtClean="0">
                <a:solidFill>
                  <a:srgbClr val="C00000"/>
                </a:solidFill>
              </a:rPr>
              <a:t>Defectos mayores</a:t>
            </a:r>
            <a:endParaRPr lang="es-ES" sz="3200" b="1" dirty="0">
              <a:solidFill>
                <a:srgbClr val="C00000"/>
              </a:solidFill>
            </a:endParaRPr>
          </a:p>
        </p:txBody>
      </p:sp>
      <p:pic>
        <p:nvPicPr>
          <p:cNvPr id="1026" name="Picture 2" descr="https://meningoceleymielomeningocelebyvivi.files.wordpress.com/2012/10/mielomeningo.jpg?w=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15341"/>
            <a:ext cx="4410075"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83568" y="750045"/>
            <a:ext cx="3051547" cy="461665"/>
          </a:xfrm>
          <a:prstGeom prst="rect">
            <a:avLst/>
          </a:prstGeom>
          <a:noFill/>
        </p:spPr>
        <p:txBody>
          <a:bodyPr wrap="square" rtlCol="0">
            <a:spAutoFit/>
          </a:bodyPr>
          <a:lstStyle/>
          <a:p>
            <a:pPr algn="ctr"/>
            <a:r>
              <a:rPr lang="es-ES" sz="2400" b="1" dirty="0" err="1" smtClean="0"/>
              <a:t>Mielomeningocele</a:t>
            </a:r>
            <a:endParaRPr lang="es-ES" sz="2400" b="1"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338" y="3933056"/>
            <a:ext cx="3467435" cy="2406577"/>
          </a:xfrm>
          <a:prstGeom prst="rect">
            <a:avLst/>
          </a:prstGeom>
        </p:spPr>
      </p:pic>
      <p:sp>
        <p:nvSpPr>
          <p:cNvPr id="6" name="Rectángulo 5"/>
          <p:cNvSpPr/>
          <p:nvPr/>
        </p:nvSpPr>
        <p:spPr>
          <a:xfrm>
            <a:off x="4682341" y="3386182"/>
            <a:ext cx="4572000" cy="461665"/>
          </a:xfrm>
          <a:prstGeom prst="rect">
            <a:avLst/>
          </a:prstGeom>
        </p:spPr>
        <p:txBody>
          <a:bodyPr>
            <a:spAutoFit/>
          </a:bodyPr>
          <a:lstStyle/>
          <a:p>
            <a:pPr algn="ctr"/>
            <a:r>
              <a:rPr lang="es-ES" sz="2400" b="1" dirty="0" smtClean="0">
                <a:solidFill>
                  <a:srgbClr val="000000"/>
                </a:solidFill>
              </a:rPr>
              <a:t>Ausencia de radio</a:t>
            </a:r>
            <a:endParaRPr lang="es-ES" sz="2400" b="1" dirty="0"/>
          </a:p>
        </p:txBody>
      </p:sp>
    </p:spTree>
    <p:extLst>
      <p:ext uri="{BB962C8B-B14F-4D97-AF65-F5344CB8AC3E}">
        <p14:creationId xmlns:p14="http://schemas.microsoft.com/office/powerpoint/2010/main" val="293079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8024" y="46527"/>
            <a:ext cx="5976664" cy="646331"/>
          </a:xfrm>
          <a:prstGeom prst="rect">
            <a:avLst/>
          </a:prstGeom>
          <a:noFill/>
        </p:spPr>
        <p:txBody>
          <a:bodyPr wrap="square" rtlCol="0">
            <a:spAutoFit/>
          </a:bodyPr>
          <a:lstStyle/>
          <a:p>
            <a:r>
              <a:rPr lang="es-ES" sz="3600" b="1" dirty="0" smtClean="0">
                <a:solidFill>
                  <a:srgbClr val="C00000"/>
                </a:solidFill>
              </a:rPr>
              <a:t>De acuerdo al tipo</a:t>
            </a:r>
            <a:endParaRPr lang="es-ES" sz="3600" b="1" dirty="0">
              <a:solidFill>
                <a:srgbClr val="C00000"/>
              </a:solidFill>
            </a:endParaRPr>
          </a:p>
        </p:txBody>
      </p:sp>
      <p:pic>
        <p:nvPicPr>
          <p:cNvPr id="1026" name="Picture 2" descr="C:\Users\MARIO\Desktop\Genética 2020\Conferencias pregrado COVID\Image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29328"/>
            <a:ext cx="8059837" cy="4166472"/>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abajo"/>
          <p:cNvSpPr/>
          <p:nvPr/>
        </p:nvSpPr>
        <p:spPr>
          <a:xfrm>
            <a:off x="4501654" y="1293138"/>
            <a:ext cx="429518" cy="1368152"/>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3779912" y="769058"/>
            <a:ext cx="2448272" cy="461665"/>
          </a:xfrm>
          <a:prstGeom prst="rect">
            <a:avLst/>
          </a:prstGeom>
          <a:noFill/>
        </p:spPr>
        <p:txBody>
          <a:bodyPr wrap="square" rtlCol="0">
            <a:spAutoFit/>
          </a:bodyPr>
          <a:lstStyle/>
          <a:p>
            <a:pPr algn="ctr"/>
            <a:r>
              <a:rPr lang="es-ES" sz="2400" b="1" dirty="0"/>
              <a:t>M</a:t>
            </a:r>
            <a:r>
              <a:rPr lang="es-ES" sz="2400" b="1" dirty="0" smtClean="0"/>
              <a:t>alformación</a:t>
            </a:r>
            <a:endParaRPr lang="es-ES" sz="2000" b="1" dirty="0"/>
          </a:p>
        </p:txBody>
      </p:sp>
      <p:cxnSp>
        <p:nvCxnSpPr>
          <p:cNvPr id="23" name="22 Conector recto"/>
          <p:cNvCxnSpPr/>
          <p:nvPr/>
        </p:nvCxnSpPr>
        <p:spPr>
          <a:xfrm>
            <a:off x="467544" y="654196"/>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1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4172" y="65360"/>
            <a:ext cx="6516216" cy="584775"/>
          </a:xfrm>
          <a:prstGeom prst="rect">
            <a:avLst/>
          </a:prstGeom>
          <a:noFill/>
        </p:spPr>
        <p:txBody>
          <a:bodyPr wrap="square" rtlCol="0">
            <a:spAutoFit/>
          </a:bodyPr>
          <a:lstStyle/>
          <a:p>
            <a:pPr algn="ctr"/>
            <a:r>
              <a:rPr lang="es-ES" sz="3200" b="1" dirty="0" smtClean="0">
                <a:solidFill>
                  <a:srgbClr val="C00000"/>
                </a:solidFill>
              </a:rPr>
              <a:t>Defectos congénitos</a:t>
            </a:r>
            <a:endParaRPr lang="es-ES" sz="3200" b="1" dirty="0">
              <a:solidFill>
                <a:srgbClr val="C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71" y="1538809"/>
            <a:ext cx="2839598" cy="2134463"/>
          </a:xfrm>
          <a:prstGeom prst="rect">
            <a:avLst/>
          </a:prstGeom>
        </p:spPr>
      </p:pic>
      <p:sp>
        <p:nvSpPr>
          <p:cNvPr id="5" name="CuadroTexto 4"/>
          <p:cNvSpPr txBox="1"/>
          <p:nvPr/>
        </p:nvSpPr>
        <p:spPr>
          <a:xfrm>
            <a:off x="1178630" y="806447"/>
            <a:ext cx="2520280" cy="707886"/>
          </a:xfrm>
          <a:prstGeom prst="rect">
            <a:avLst/>
          </a:prstGeom>
          <a:noFill/>
        </p:spPr>
        <p:txBody>
          <a:bodyPr wrap="square" rtlCol="0">
            <a:spAutoFit/>
          </a:bodyPr>
          <a:lstStyle/>
          <a:p>
            <a:pPr algn="ctr"/>
            <a:r>
              <a:rPr lang="es-ES" sz="2000" b="1" dirty="0" smtClean="0"/>
              <a:t>Disrupción por bridas amnióticas</a:t>
            </a:r>
            <a:endParaRPr lang="es-ES" sz="2000" b="1" dirty="0"/>
          </a:p>
        </p:txBody>
      </p:sp>
      <p:pic>
        <p:nvPicPr>
          <p:cNvPr id="2050" name="Picture 2" descr="Pie equinovaro congénito - Traumatología Infan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528" y="1378613"/>
            <a:ext cx="3048534" cy="272190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590528" y="621780"/>
            <a:ext cx="3223828" cy="707886"/>
          </a:xfrm>
          <a:prstGeom prst="rect">
            <a:avLst/>
          </a:prstGeom>
          <a:noFill/>
        </p:spPr>
        <p:txBody>
          <a:bodyPr wrap="square" rtlCol="0">
            <a:spAutoFit/>
          </a:bodyPr>
          <a:lstStyle/>
          <a:p>
            <a:pPr algn="ctr"/>
            <a:r>
              <a:rPr lang="es-ES" sz="2000" b="1" dirty="0" smtClean="0"/>
              <a:t>Deformidad </a:t>
            </a:r>
          </a:p>
          <a:p>
            <a:pPr algn="ctr"/>
            <a:r>
              <a:rPr lang="es-ES" sz="2000" b="1" dirty="0" smtClean="0"/>
              <a:t>Pie varo equino o zambo</a:t>
            </a:r>
            <a:endParaRPr lang="es-ES" sz="2000" b="1"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14" y="4077072"/>
            <a:ext cx="2154403" cy="2555015"/>
          </a:xfrm>
          <a:prstGeom prst="rect">
            <a:avLst/>
          </a:prstGeom>
        </p:spPr>
      </p:pic>
      <p:sp>
        <p:nvSpPr>
          <p:cNvPr id="9" name="CuadroTexto 8"/>
          <p:cNvSpPr txBox="1"/>
          <p:nvPr/>
        </p:nvSpPr>
        <p:spPr>
          <a:xfrm>
            <a:off x="2618790" y="4597116"/>
            <a:ext cx="2160240" cy="707886"/>
          </a:xfrm>
          <a:prstGeom prst="rect">
            <a:avLst/>
          </a:prstGeom>
          <a:noFill/>
        </p:spPr>
        <p:txBody>
          <a:bodyPr wrap="square" rtlCol="0">
            <a:spAutoFit/>
          </a:bodyPr>
          <a:lstStyle/>
          <a:p>
            <a:pPr algn="ctr"/>
            <a:r>
              <a:rPr lang="es-ES" sz="2000" b="1" dirty="0" smtClean="0"/>
              <a:t>Malformación </a:t>
            </a:r>
            <a:r>
              <a:rPr lang="es-ES" sz="2000" b="1" dirty="0" err="1" smtClean="0"/>
              <a:t>Sindactilia</a:t>
            </a:r>
            <a:endParaRPr lang="es-ES" sz="2000" b="1" dirty="0"/>
          </a:p>
        </p:txBody>
      </p:sp>
      <p:pic>
        <p:nvPicPr>
          <p:cNvPr id="10" name="Imagen 9"/>
          <p:cNvPicPr>
            <a:picLocks noChangeAspect="1"/>
          </p:cNvPicPr>
          <p:nvPr/>
        </p:nvPicPr>
        <p:blipFill>
          <a:blip r:embed="rId6"/>
          <a:stretch>
            <a:fillRect/>
          </a:stretch>
        </p:blipFill>
        <p:spPr>
          <a:xfrm rot="16200000">
            <a:off x="6345192" y="4313443"/>
            <a:ext cx="1714500" cy="2667000"/>
          </a:xfrm>
          <a:prstGeom prst="rect">
            <a:avLst/>
          </a:prstGeom>
        </p:spPr>
      </p:pic>
      <p:sp>
        <p:nvSpPr>
          <p:cNvPr id="11" name="CuadroTexto 10"/>
          <p:cNvSpPr txBox="1"/>
          <p:nvPr/>
        </p:nvSpPr>
        <p:spPr>
          <a:xfrm>
            <a:off x="5715847" y="4389582"/>
            <a:ext cx="2797896" cy="400110"/>
          </a:xfrm>
          <a:prstGeom prst="rect">
            <a:avLst/>
          </a:prstGeom>
          <a:noFill/>
        </p:spPr>
        <p:txBody>
          <a:bodyPr wrap="square" rtlCol="0">
            <a:spAutoFit/>
          </a:bodyPr>
          <a:lstStyle/>
          <a:p>
            <a:pPr algn="ctr"/>
            <a:r>
              <a:rPr lang="es-ES" sz="2000" b="1" dirty="0" smtClean="0"/>
              <a:t>Displasia </a:t>
            </a:r>
            <a:r>
              <a:rPr lang="es-ES" sz="2000" b="1" dirty="0" err="1" smtClean="0"/>
              <a:t>tanatofórica</a:t>
            </a:r>
            <a:endParaRPr lang="es-ES" sz="2000" b="1" dirty="0"/>
          </a:p>
        </p:txBody>
      </p:sp>
    </p:spTree>
    <p:extLst>
      <p:ext uri="{BB962C8B-B14F-4D97-AF65-F5344CB8AC3E}">
        <p14:creationId xmlns:p14="http://schemas.microsoft.com/office/powerpoint/2010/main" val="261802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24233" y="352740"/>
            <a:ext cx="6516216" cy="584775"/>
          </a:xfrm>
          <a:prstGeom prst="rect">
            <a:avLst/>
          </a:prstGeom>
          <a:noFill/>
        </p:spPr>
        <p:txBody>
          <a:bodyPr wrap="square" rtlCol="0">
            <a:spAutoFit/>
          </a:bodyPr>
          <a:lstStyle/>
          <a:p>
            <a:pPr algn="ctr"/>
            <a:r>
              <a:rPr lang="es-ES" sz="3200" b="1" dirty="0" smtClean="0">
                <a:solidFill>
                  <a:srgbClr val="C00000"/>
                </a:solidFill>
              </a:rPr>
              <a:t>Secuencia</a:t>
            </a:r>
            <a:endParaRPr lang="es-ES" sz="3200" b="1" dirty="0">
              <a:solidFill>
                <a:srgbClr val="C00000"/>
              </a:solidFill>
            </a:endParaRPr>
          </a:p>
        </p:txBody>
      </p:sp>
      <p:sp>
        <p:nvSpPr>
          <p:cNvPr id="5" name="4 Rectángulo redondeado"/>
          <p:cNvSpPr/>
          <p:nvPr/>
        </p:nvSpPr>
        <p:spPr>
          <a:xfrm>
            <a:off x="832242" y="1844824"/>
            <a:ext cx="7108207" cy="129614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smtClean="0"/>
              <a:t>Defecto que desencadena una secuencia de eventos dependientes del primero.</a:t>
            </a:r>
            <a:endParaRPr lang="es-ES" sz="2800" b="1" dirty="0"/>
          </a:p>
        </p:txBody>
      </p:sp>
      <p:sp>
        <p:nvSpPr>
          <p:cNvPr id="6" name="5 CuadroTexto"/>
          <p:cNvSpPr txBox="1"/>
          <p:nvPr/>
        </p:nvSpPr>
        <p:spPr>
          <a:xfrm>
            <a:off x="1043608" y="3573016"/>
            <a:ext cx="7056784" cy="1938992"/>
          </a:xfrm>
          <a:prstGeom prst="rect">
            <a:avLst/>
          </a:prstGeom>
          <a:noFill/>
        </p:spPr>
        <p:txBody>
          <a:bodyPr wrap="square" rtlCol="0">
            <a:spAutoFit/>
          </a:bodyPr>
          <a:lstStyle/>
          <a:p>
            <a:pPr algn="just"/>
            <a:r>
              <a:rPr lang="es-ES" sz="2400" b="1" dirty="0" smtClean="0"/>
              <a:t>De acuerdo al mecanismo patogénico del defecto inicial puede ser:</a:t>
            </a:r>
          </a:p>
          <a:p>
            <a:pPr marL="342900" indent="-342900" algn="ctr">
              <a:buFont typeface="Arial" pitchFamily="34" charset="0"/>
              <a:buChar char="•"/>
            </a:pPr>
            <a:r>
              <a:rPr lang="es-ES" sz="2400" dirty="0" smtClean="0"/>
              <a:t>Secuencia </a:t>
            </a:r>
            <a:r>
              <a:rPr lang="es-ES" sz="2400" dirty="0" err="1" smtClean="0"/>
              <a:t>malformativa</a:t>
            </a:r>
            <a:endParaRPr lang="es-ES" sz="2400" dirty="0" smtClean="0"/>
          </a:p>
          <a:p>
            <a:pPr marL="342900" indent="-342900" algn="ctr">
              <a:buFont typeface="Arial" pitchFamily="34" charset="0"/>
              <a:buChar char="•"/>
            </a:pPr>
            <a:r>
              <a:rPr lang="es-ES" sz="2400" dirty="0" smtClean="0"/>
              <a:t>Secuencia disruptiva</a:t>
            </a:r>
          </a:p>
          <a:p>
            <a:pPr marL="342900" indent="-342900" algn="ctr">
              <a:buFont typeface="Arial" pitchFamily="34" charset="0"/>
              <a:buChar char="•"/>
            </a:pPr>
            <a:r>
              <a:rPr lang="es-ES" sz="2400" dirty="0" smtClean="0"/>
              <a:t>Secuencia </a:t>
            </a:r>
            <a:r>
              <a:rPr lang="es-ES" sz="2400" dirty="0" err="1" smtClean="0"/>
              <a:t>deformativa</a:t>
            </a:r>
            <a:endParaRPr lang="es-ES" sz="2400" dirty="0"/>
          </a:p>
        </p:txBody>
      </p:sp>
    </p:spTree>
    <p:extLst>
      <p:ext uri="{BB962C8B-B14F-4D97-AF65-F5344CB8AC3E}">
        <p14:creationId xmlns:p14="http://schemas.microsoft.com/office/powerpoint/2010/main" val="1392184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28978" y="5717675"/>
            <a:ext cx="5814156" cy="830997"/>
          </a:xfrm>
          <a:prstGeom prst="rect">
            <a:avLst/>
          </a:prstGeom>
          <a:ln w="28575">
            <a:solidFill>
              <a:srgbClr val="C00000"/>
            </a:solidFill>
          </a:ln>
        </p:spPr>
        <p:txBody>
          <a:bodyPr wrap="none">
            <a:spAutoFit/>
          </a:bodyPr>
          <a:lstStyle/>
          <a:p>
            <a:pPr algn="just">
              <a:defRPr/>
            </a:pPr>
            <a:r>
              <a:rPr lang="es-ES" sz="2400" b="1" dirty="0"/>
              <a:t>Secuencia de </a:t>
            </a:r>
            <a:r>
              <a:rPr lang="es-ES" sz="2400" b="1" dirty="0" err="1"/>
              <a:t>micrognatia</a:t>
            </a:r>
            <a:r>
              <a:rPr lang="es-ES" sz="2400" b="1" dirty="0"/>
              <a:t> y paladar </a:t>
            </a:r>
            <a:r>
              <a:rPr lang="es-ES" sz="2400" b="1" dirty="0" smtClean="0"/>
              <a:t>hendido</a:t>
            </a:r>
          </a:p>
          <a:p>
            <a:pPr algn="ctr">
              <a:defRPr/>
            </a:pPr>
            <a:r>
              <a:rPr lang="es-ES" sz="2400" b="1" dirty="0" smtClean="0"/>
              <a:t>Secuencia de </a:t>
            </a:r>
            <a:r>
              <a:rPr lang="es-ES" sz="2400" b="1" dirty="0" err="1" smtClean="0"/>
              <a:t>Robin</a:t>
            </a:r>
            <a:endParaRPr lang="es-ES" sz="2400" b="1" dirty="0"/>
          </a:p>
        </p:txBody>
      </p:sp>
      <p:sp>
        <p:nvSpPr>
          <p:cNvPr id="3" name="2 CuadroTexto"/>
          <p:cNvSpPr txBox="1"/>
          <p:nvPr/>
        </p:nvSpPr>
        <p:spPr>
          <a:xfrm>
            <a:off x="927704" y="404664"/>
            <a:ext cx="7416824" cy="1200329"/>
          </a:xfrm>
          <a:prstGeom prst="rect">
            <a:avLst/>
          </a:prstGeom>
          <a:noFill/>
          <a:ln w="28575">
            <a:solidFill>
              <a:srgbClr val="C00000"/>
            </a:solidFill>
          </a:ln>
        </p:spPr>
        <p:txBody>
          <a:bodyPr wrap="square" rtlCol="0">
            <a:spAutoFit/>
          </a:bodyPr>
          <a:lstStyle/>
          <a:p>
            <a:pPr algn="just"/>
            <a:r>
              <a:rPr lang="es-ES" sz="2400" dirty="0" smtClean="0"/>
              <a:t>Defecto </a:t>
            </a:r>
            <a:r>
              <a:rPr lang="es-ES" sz="2400" dirty="0" err="1" smtClean="0"/>
              <a:t>deformativo</a:t>
            </a:r>
            <a:r>
              <a:rPr lang="es-ES" sz="2400" dirty="0" smtClean="0"/>
              <a:t> primario del desarrollo de la mandíbula por presión mantenida de </a:t>
            </a:r>
            <a:r>
              <a:rPr lang="es-ES" sz="2400" dirty="0" err="1" smtClean="0"/>
              <a:t>hiperflexión</a:t>
            </a:r>
            <a:r>
              <a:rPr lang="es-ES" sz="2400" dirty="0" smtClean="0"/>
              <a:t> cefálica del embrión produciendo </a:t>
            </a:r>
            <a:r>
              <a:rPr lang="es-ES" sz="2400" dirty="0" err="1" smtClean="0"/>
              <a:t>hipodesarrollo</a:t>
            </a:r>
            <a:r>
              <a:rPr lang="es-ES" sz="2400" dirty="0" smtClean="0"/>
              <a:t> de la misma.</a:t>
            </a:r>
            <a:endParaRPr lang="es-ES" sz="2400" dirty="0"/>
          </a:p>
        </p:txBody>
      </p:sp>
      <p:sp>
        <p:nvSpPr>
          <p:cNvPr id="4" name="3 CuadroTexto"/>
          <p:cNvSpPr txBox="1"/>
          <p:nvPr/>
        </p:nvSpPr>
        <p:spPr>
          <a:xfrm>
            <a:off x="2549987" y="2315329"/>
            <a:ext cx="5336484" cy="1200329"/>
          </a:xfrm>
          <a:prstGeom prst="rect">
            <a:avLst/>
          </a:prstGeom>
          <a:noFill/>
          <a:ln w="28575">
            <a:solidFill>
              <a:srgbClr val="C00000"/>
            </a:solidFill>
          </a:ln>
        </p:spPr>
        <p:txBody>
          <a:bodyPr wrap="square" rtlCol="0">
            <a:spAutoFit/>
          </a:bodyPr>
          <a:lstStyle/>
          <a:p>
            <a:pPr algn="just"/>
            <a:r>
              <a:rPr lang="es-ES" sz="2400" dirty="0" smtClean="0"/>
              <a:t>Lengua grande en relación a la boca. Genera </a:t>
            </a:r>
            <a:r>
              <a:rPr lang="es-ES" sz="2400" dirty="0" err="1" smtClean="0"/>
              <a:t>glosoptosis</a:t>
            </a:r>
            <a:r>
              <a:rPr lang="es-ES" sz="2400" dirty="0" smtClean="0"/>
              <a:t> desplazamiento de la lengua hacia atrás.</a:t>
            </a:r>
            <a:endParaRPr lang="es-ES" sz="2400" dirty="0"/>
          </a:p>
        </p:txBody>
      </p:sp>
      <p:sp>
        <p:nvSpPr>
          <p:cNvPr id="7" name="6 CuadroTexto"/>
          <p:cNvSpPr txBox="1"/>
          <p:nvPr/>
        </p:nvSpPr>
        <p:spPr>
          <a:xfrm>
            <a:off x="2602730" y="4192986"/>
            <a:ext cx="5304661" cy="830997"/>
          </a:xfrm>
          <a:prstGeom prst="rect">
            <a:avLst/>
          </a:prstGeom>
          <a:noFill/>
          <a:ln w="28575">
            <a:solidFill>
              <a:srgbClr val="C00000"/>
            </a:solidFill>
          </a:ln>
        </p:spPr>
        <p:txBody>
          <a:bodyPr wrap="square" rtlCol="0">
            <a:spAutoFit/>
          </a:bodyPr>
          <a:lstStyle/>
          <a:p>
            <a:pPr algn="just"/>
            <a:r>
              <a:rPr lang="es-ES" sz="2400" dirty="0" smtClean="0"/>
              <a:t>La lengua no permite el cierre de  los procesos palatinos: paladar hendido</a:t>
            </a:r>
            <a:endParaRPr lang="es-ES" sz="2400" dirty="0"/>
          </a:p>
        </p:txBody>
      </p:sp>
      <p:sp>
        <p:nvSpPr>
          <p:cNvPr id="12" name="11 Flecha abajo"/>
          <p:cNvSpPr/>
          <p:nvPr/>
        </p:nvSpPr>
        <p:spPr>
          <a:xfrm>
            <a:off x="4465437" y="5208811"/>
            <a:ext cx="356874" cy="32403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4433783" y="3707554"/>
            <a:ext cx="388527" cy="32403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abajo"/>
          <p:cNvSpPr/>
          <p:nvPr/>
        </p:nvSpPr>
        <p:spPr>
          <a:xfrm>
            <a:off x="4268332" y="1642108"/>
            <a:ext cx="394209" cy="57356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3"/>
          <a:stretch>
            <a:fillRect/>
          </a:stretch>
        </p:blipFill>
        <p:spPr>
          <a:xfrm>
            <a:off x="251520" y="3124573"/>
            <a:ext cx="2003058" cy="2561053"/>
          </a:xfrm>
          <a:prstGeom prst="rect">
            <a:avLst/>
          </a:prstGeom>
        </p:spPr>
      </p:pic>
      <p:sp>
        <p:nvSpPr>
          <p:cNvPr id="6" name="5 CuadroTexto"/>
          <p:cNvSpPr txBox="1"/>
          <p:nvPr/>
        </p:nvSpPr>
        <p:spPr>
          <a:xfrm>
            <a:off x="498993" y="2179941"/>
            <a:ext cx="1512168" cy="707886"/>
          </a:xfrm>
          <a:prstGeom prst="rect">
            <a:avLst/>
          </a:prstGeom>
          <a:noFill/>
        </p:spPr>
        <p:txBody>
          <a:bodyPr wrap="square" rtlCol="0">
            <a:spAutoFit/>
          </a:bodyPr>
          <a:lstStyle/>
          <a:p>
            <a:pPr algn="ctr"/>
            <a:r>
              <a:rPr lang="es-ES" sz="2000" b="1" dirty="0" smtClean="0"/>
              <a:t>Secuencia </a:t>
            </a:r>
            <a:r>
              <a:rPr lang="es-ES" sz="2000" b="1" dirty="0" err="1" smtClean="0"/>
              <a:t>deformativa</a:t>
            </a:r>
            <a:endParaRPr lang="es-ES" sz="2000" b="1" dirty="0"/>
          </a:p>
        </p:txBody>
      </p:sp>
    </p:spTree>
    <p:extLst>
      <p:ext uri="{BB962C8B-B14F-4D97-AF65-F5344CB8AC3E}">
        <p14:creationId xmlns:p14="http://schemas.microsoft.com/office/powerpoint/2010/main" val="1500877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58507" y="616435"/>
            <a:ext cx="3384376" cy="830997"/>
          </a:xfrm>
          <a:prstGeom prst="rect">
            <a:avLst/>
          </a:prstGeom>
          <a:noFill/>
        </p:spPr>
        <p:txBody>
          <a:bodyPr wrap="square" rtlCol="0">
            <a:spAutoFit/>
          </a:bodyPr>
          <a:lstStyle/>
          <a:p>
            <a:pPr algn="ctr"/>
            <a:r>
              <a:rPr lang="es-ES" sz="2400" b="1" dirty="0" smtClean="0"/>
              <a:t>Secuencia de </a:t>
            </a:r>
            <a:r>
              <a:rPr lang="es-ES" sz="2400" b="1" dirty="0" err="1" smtClean="0"/>
              <a:t>Poland</a:t>
            </a:r>
            <a:endParaRPr lang="es-ES" sz="2400" b="1" dirty="0" smtClean="0"/>
          </a:p>
          <a:p>
            <a:pPr algn="ctr"/>
            <a:r>
              <a:rPr lang="es-ES" sz="2400" b="1" dirty="0" smtClean="0"/>
              <a:t>Disruptiva</a:t>
            </a:r>
            <a:endParaRPr lang="es-ES" sz="2400"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988840"/>
            <a:ext cx="5832648" cy="3672408"/>
          </a:xfrm>
          <a:prstGeom prst="rect">
            <a:avLst/>
          </a:prstGeom>
        </p:spPr>
      </p:pic>
    </p:spTree>
    <p:extLst>
      <p:ext uri="{BB962C8B-B14F-4D97-AF65-F5344CB8AC3E}">
        <p14:creationId xmlns:p14="http://schemas.microsoft.com/office/powerpoint/2010/main" val="3698978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260648"/>
            <a:ext cx="7080597" cy="584775"/>
          </a:xfrm>
          <a:prstGeom prst="rect">
            <a:avLst/>
          </a:prstGeom>
          <a:noFill/>
        </p:spPr>
        <p:txBody>
          <a:bodyPr wrap="square" rtlCol="0">
            <a:spAutoFit/>
          </a:bodyPr>
          <a:lstStyle/>
          <a:p>
            <a:pPr algn="ctr"/>
            <a:r>
              <a:rPr lang="es-ES" sz="3200" b="1" dirty="0" smtClean="0">
                <a:solidFill>
                  <a:srgbClr val="C00000"/>
                </a:solidFill>
              </a:rPr>
              <a:t>Mecanismos del desarrollo embrionario</a:t>
            </a:r>
            <a:endParaRPr lang="es-ES" sz="3200" b="1" dirty="0">
              <a:solidFill>
                <a:srgbClr val="C00000"/>
              </a:solidFill>
            </a:endParaRPr>
          </a:p>
        </p:txBody>
      </p:sp>
      <p:sp>
        <p:nvSpPr>
          <p:cNvPr id="7" name="6 Rectángulo"/>
          <p:cNvSpPr/>
          <p:nvPr/>
        </p:nvSpPr>
        <p:spPr>
          <a:xfrm>
            <a:off x="4030365" y="1276288"/>
            <a:ext cx="4572000" cy="2246769"/>
          </a:xfrm>
          <a:prstGeom prst="rect">
            <a:avLst/>
          </a:prstGeom>
          <a:ln w="28575">
            <a:solidFill>
              <a:srgbClr val="C00000"/>
            </a:solidFill>
          </a:ln>
        </p:spPr>
        <p:txBody>
          <a:bodyPr>
            <a:spAutoFit/>
          </a:bodyPr>
          <a:lstStyle/>
          <a:p>
            <a:pPr marL="285750" indent="-285750" algn="just">
              <a:buFont typeface="Arial" pitchFamily="34" charset="0"/>
              <a:buChar char="•"/>
            </a:pPr>
            <a:r>
              <a:rPr lang="es-ES" sz="2000" b="1" dirty="0"/>
              <a:t>Proteínas</a:t>
            </a:r>
            <a:r>
              <a:rPr lang="es-ES" sz="2000" dirty="0"/>
              <a:t>: Factores de transcripción, proteínas reguladoras del ciclo celular, factores de crecimiento, receptores de factores de crecimiento, hormonas.</a:t>
            </a:r>
          </a:p>
          <a:p>
            <a:pPr marL="285750" indent="-285750" algn="just">
              <a:buFont typeface="Arial" pitchFamily="34" charset="0"/>
              <a:buChar char="•"/>
            </a:pPr>
            <a:r>
              <a:rPr lang="es-ES" sz="2000" b="1" dirty="0"/>
              <a:t>Patrones de </a:t>
            </a:r>
            <a:r>
              <a:rPr lang="es-ES" sz="2000" b="1" dirty="0" smtClean="0"/>
              <a:t>metilación</a:t>
            </a:r>
          </a:p>
          <a:p>
            <a:pPr marL="285750" indent="-285750" algn="just">
              <a:buFont typeface="Arial" pitchFamily="34" charset="0"/>
              <a:buChar char="•"/>
            </a:pPr>
            <a:r>
              <a:rPr lang="es-ES" sz="2000" b="1" dirty="0" smtClean="0"/>
              <a:t>Condensación </a:t>
            </a:r>
            <a:r>
              <a:rPr lang="es-ES" sz="2000" b="1" dirty="0"/>
              <a:t>del ADN</a:t>
            </a:r>
            <a:r>
              <a:rPr lang="es-ES" sz="2000" dirty="0"/>
              <a:t>: heterocromatina y </a:t>
            </a:r>
            <a:r>
              <a:rPr lang="es-ES" sz="2000" dirty="0" err="1"/>
              <a:t>eucromatina</a:t>
            </a:r>
            <a:r>
              <a:rPr lang="es-ES" sz="2000" dirty="0"/>
              <a:t>.</a:t>
            </a:r>
          </a:p>
        </p:txBody>
      </p:sp>
      <p:sp>
        <p:nvSpPr>
          <p:cNvPr id="8" name="7 Elipse"/>
          <p:cNvSpPr/>
          <p:nvPr/>
        </p:nvSpPr>
        <p:spPr>
          <a:xfrm>
            <a:off x="323528" y="1837096"/>
            <a:ext cx="2868568" cy="909710"/>
          </a:xfrm>
          <a:prstGeom prst="ellipse">
            <a:avLst/>
          </a:prstGeom>
          <a:solidFill>
            <a:srgbClr val="FFC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FF0000"/>
                </a:solidFill>
              </a:rPr>
              <a:t>Moleculares</a:t>
            </a:r>
            <a:endParaRPr lang="es-ES" sz="2800" b="1" dirty="0">
              <a:solidFill>
                <a:srgbClr val="FF0000"/>
              </a:solidFill>
            </a:endParaRPr>
          </a:p>
        </p:txBody>
      </p:sp>
      <p:sp>
        <p:nvSpPr>
          <p:cNvPr id="9" name="8 Flecha derecha"/>
          <p:cNvSpPr/>
          <p:nvPr/>
        </p:nvSpPr>
        <p:spPr>
          <a:xfrm>
            <a:off x="3347864" y="2064522"/>
            <a:ext cx="504056" cy="45485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755576" y="4437112"/>
            <a:ext cx="2592288" cy="909710"/>
          </a:xfrm>
          <a:prstGeom prst="ellipse">
            <a:avLst/>
          </a:prstGeom>
          <a:solidFill>
            <a:schemeClr val="accent3">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FF0000"/>
                </a:solidFill>
              </a:rPr>
              <a:t>Celulares</a:t>
            </a:r>
            <a:endParaRPr lang="es-ES" sz="2800" b="1" dirty="0">
              <a:solidFill>
                <a:srgbClr val="FF0000"/>
              </a:solidFill>
            </a:endParaRPr>
          </a:p>
        </p:txBody>
      </p:sp>
      <p:sp>
        <p:nvSpPr>
          <p:cNvPr id="11" name="10 Flecha derecha"/>
          <p:cNvSpPr/>
          <p:nvPr/>
        </p:nvSpPr>
        <p:spPr>
          <a:xfrm>
            <a:off x="3641812" y="4664539"/>
            <a:ext cx="504056" cy="45485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572000" y="4149899"/>
            <a:ext cx="3240360" cy="1631216"/>
          </a:xfrm>
          <a:prstGeom prst="rect">
            <a:avLst/>
          </a:prstGeom>
          <a:ln w="28575">
            <a:solidFill>
              <a:srgbClr val="C00000"/>
            </a:solidFill>
          </a:ln>
        </p:spPr>
        <p:txBody>
          <a:bodyPr wrap="square">
            <a:spAutoFit/>
          </a:bodyPr>
          <a:lstStyle/>
          <a:p>
            <a:pPr marL="176213" indent="-176213">
              <a:buFont typeface="Arial" pitchFamily="34" charset="0"/>
              <a:buChar char="•"/>
            </a:pPr>
            <a:r>
              <a:rPr lang="es-ES" sz="2000" dirty="0"/>
              <a:t>C</a:t>
            </a:r>
            <a:r>
              <a:rPr lang="es-ES" sz="2000" dirty="0" smtClean="0"/>
              <a:t>recimiento </a:t>
            </a:r>
          </a:p>
          <a:p>
            <a:pPr marL="176213" indent="-176213">
              <a:buFont typeface="Arial" pitchFamily="34" charset="0"/>
              <a:buChar char="•"/>
            </a:pPr>
            <a:r>
              <a:rPr lang="es-ES" sz="2000" dirty="0"/>
              <a:t>D</a:t>
            </a:r>
            <a:r>
              <a:rPr lang="es-ES" sz="2000" dirty="0" smtClean="0"/>
              <a:t>iferenciación</a:t>
            </a:r>
          </a:p>
          <a:p>
            <a:pPr marL="176213" indent="-176213">
              <a:buFont typeface="Arial" pitchFamily="34" charset="0"/>
              <a:buChar char="•"/>
            </a:pPr>
            <a:r>
              <a:rPr lang="es-ES" sz="2000" dirty="0" smtClean="0"/>
              <a:t>Migración celular</a:t>
            </a:r>
          </a:p>
          <a:p>
            <a:pPr marL="176213" indent="-176213">
              <a:buFont typeface="Arial" pitchFamily="34" charset="0"/>
              <a:buChar char="•"/>
            </a:pPr>
            <a:r>
              <a:rPr lang="es-ES" sz="2000" dirty="0" smtClean="0"/>
              <a:t>Apoptosis </a:t>
            </a:r>
          </a:p>
          <a:p>
            <a:pPr marL="176213" indent="-176213">
              <a:buFont typeface="Arial" pitchFamily="34" charset="0"/>
              <a:buChar char="•"/>
            </a:pPr>
            <a:r>
              <a:rPr lang="es-ES" sz="2000" dirty="0" smtClean="0"/>
              <a:t>Inducción </a:t>
            </a:r>
            <a:r>
              <a:rPr lang="es-ES" sz="2000" dirty="0"/>
              <a:t>celular </a:t>
            </a:r>
          </a:p>
        </p:txBody>
      </p:sp>
    </p:spTree>
    <p:extLst>
      <p:ext uri="{BB962C8B-B14F-4D97-AF65-F5344CB8AC3E}">
        <p14:creationId xmlns:p14="http://schemas.microsoft.com/office/powerpoint/2010/main" val="272447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5736" y="223081"/>
            <a:ext cx="4680520" cy="584775"/>
          </a:xfrm>
          <a:prstGeom prst="rect">
            <a:avLst/>
          </a:prstGeom>
          <a:noFill/>
        </p:spPr>
        <p:txBody>
          <a:bodyPr wrap="square" rtlCol="0">
            <a:spAutoFit/>
          </a:bodyPr>
          <a:lstStyle/>
          <a:p>
            <a:pPr algn="ctr"/>
            <a:r>
              <a:rPr lang="es-ES" sz="3200" b="1" dirty="0" smtClean="0">
                <a:solidFill>
                  <a:srgbClr val="C00000"/>
                </a:solidFill>
              </a:rPr>
              <a:t>Genes del desarrollo</a:t>
            </a:r>
            <a:endParaRPr lang="es-ES" sz="3200" b="1" dirty="0">
              <a:solidFill>
                <a:srgbClr val="C00000"/>
              </a:solidFill>
            </a:endParaRPr>
          </a:p>
        </p:txBody>
      </p:sp>
      <p:sp>
        <p:nvSpPr>
          <p:cNvPr id="3" name="2 CuadroTexto"/>
          <p:cNvSpPr txBox="1"/>
          <p:nvPr/>
        </p:nvSpPr>
        <p:spPr>
          <a:xfrm>
            <a:off x="1007604" y="1786989"/>
            <a:ext cx="7380820" cy="1384995"/>
          </a:xfrm>
          <a:prstGeom prst="rect">
            <a:avLst/>
          </a:prstGeom>
          <a:solidFill>
            <a:srgbClr val="92D050"/>
          </a:solidFill>
          <a:ln>
            <a:solidFill>
              <a:srgbClr val="00B050"/>
            </a:solidFill>
          </a:ln>
        </p:spPr>
        <p:txBody>
          <a:bodyPr wrap="square" rtlCol="0">
            <a:spAutoFit/>
          </a:bodyPr>
          <a:lstStyle/>
          <a:p>
            <a:pPr algn="just"/>
            <a:r>
              <a:rPr lang="es-ES" sz="2800" b="1" dirty="0" smtClean="0"/>
              <a:t>Genes gap</a:t>
            </a:r>
          </a:p>
          <a:p>
            <a:pPr algn="just"/>
            <a:r>
              <a:rPr lang="es-ES" sz="2800" dirty="0" smtClean="0"/>
              <a:t>Determinan segmentos embrionarios adyacentes a la estructura en formación</a:t>
            </a:r>
            <a:endParaRPr lang="es-ES" sz="2800" dirty="0"/>
          </a:p>
        </p:txBody>
      </p:sp>
      <p:sp>
        <p:nvSpPr>
          <p:cNvPr id="5" name="4 CuadroTexto"/>
          <p:cNvSpPr txBox="1"/>
          <p:nvPr/>
        </p:nvSpPr>
        <p:spPr>
          <a:xfrm>
            <a:off x="2357754" y="1075329"/>
            <a:ext cx="4680520" cy="523220"/>
          </a:xfrm>
          <a:prstGeom prst="rect">
            <a:avLst/>
          </a:prstGeom>
          <a:noFill/>
        </p:spPr>
        <p:txBody>
          <a:bodyPr wrap="square" rtlCol="0">
            <a:spAutoFit/>
          </a:bodyPr>
          <a:lstStyle/>
          <a:p>
            <a:pPr algn="ctr"/>
            <a:r>
              <a:rPr lang="es-ES" sz="2800" b="1" dirty="0" smtClean="0"/>
              <a:t>Genes de segmentación</a:t>
            </a:r>
            <a:endParaRPr lang="es-ES" sz="2800" b="1" dirty="0"/>
          </a:p>
        </p:txBody>
      </p:sp>
      <p:sp>
        <p:nvSpPr>
          <p:cNvPr id="6" name="5 CuadroTexto"/>
          <p:cNvSpPr txBox="1"/>
          <p:nvPr/>
        </p:nvSpPr>
        <p:spPr>
          <a:xfrm>
            <a:off x="935596" y="3356992"/>
            <a:ext cx="7524836" cy="1384995"/>
          </a:xfrm>
          <a:prstGeom prst="rect">
            <a:avLst/>
          </a:prstGeom>
          <a:solidFill>
            <a:srgbClr val="FFC000"/>
          </a:solidFill>
        </p:spPr>
        <p:txBody>
          <a:bodyPr wrap="square" rtlCol="0">
            <a:spAutoFit/>
          </a:bodyPr>
          <a:lstStyle/>
          <a:p>
            <a:r>
              <a:rPr lang="es-ES" sz="2800" b="1" dirty="0" smtClean="0"/>
              <a:t>Genes de la regla de pares</a:t>
            </a:r>
          </a:p>
          <a:p>
            <a:r>
              <a:rPr lang="es-ES" sz="2800" dirty="0"/>
              <a:t>D</a:t>
            </a:r>
            <a:r>
              <a:rPr lang="es-ES" sz="2800" dirty="0" smtClean="0"/>
              <a:t>eterminan segmentos alternos a la estructura en formación.</a:t>
            </a:r>
            <a:endParaRPr lang="es-ES" sz="2800" dirty="0"/>
          </a:p>
        </p:txBody>
      </p:sp>
      <p:sp>
        <p:nvSpPr>
          <p:cNvPr id="7" name="6 CuadroTexto"/>
          <p:cNvSpPr txBox="1"/>
          <p:nvPr/>
        </p:nvSpPr>
        <p:spPr>
          <a:xfrm>
            <a:off x="948281" y="4941168"/>
            <a:ext cx="7452828" cy="954107"/>
          </a:xfrm>
          <a:prstGeom prst="rect">
            <a:avLst/>
          </a:prstGeom>
          <a:solidFill>
            <a:schemeClr val="tx2">
              <a:lumMod val="40000"/>
              <a:lumOff val="60000"/>
            </a:schemeClr>
          </a:solidFill>
        </p:spPr>
        <p:txBody>
          <a:bodyPr wrap="square" rtlCol="0">
            <a:spAutoFit/>
          </a:bodyPr>
          <a:lstStyle/>
          <a:p>
            <a:r>
              <a:rPr lang="es-ES" sz="2800" b="1" dirty="0" smtClean="0"/>
              <a:t>Genes de la polaridad de segmentos</a:t>
            </a:r>
          </a:p>
          <a:p>
            <a:r>
              <a:rPr lang="es-ES" sz="2800" dirty="0" smtClean="0"/>
              <a:t>Determinan porciones de cada segmento</a:t>
            </a:r>
            <a:r>
              <a:rPr lang="es-ES" sz="2800" b="1" dirty="0" smtClean="0"/>
              <a:t>.</a:t>
            </a:r>
            <a:endParaRPr lang="es-ES" sz="2800" b="1" dirty="0"/>
          </a:p>
        </p:txBody>
      </p:sp>
    </p:spTree>
    <p:extLst>
      <p:ext uri="{BB962C8B-B14F-4D97-AF65-F5344CB8AC3E}">
        <p14:creationId xmlns:p14="http://schemas.microsoft.com/office/powerpoint/2010/main" val="169613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85750" y="1500188"/>
            <a:ext cx="8390706" cy="480913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anchorCtr="1"/>
          <a:lstStyle/>
          <a:p>
            <a:pPr marL="441325" lvl="0" indent="-182563" algn="just">
              <a:buFont typeface="Arial" pitchFamily="34" charset="0"/>
              <a:buChar char="•"/>
              <a:tabLst>
                <a:tab pos="11566525" algn="l"/>
                <a:tab pos="15332075" algn="l"/>
              </a:tabLst>
            </a:pPr>
            <a:r>
              <a:rPr lang="es-ES" sz="2800" b="1" dirty="0">
                <a:solidFill>
                  <a:prstClr val="white"/>
                </a:solidFill>
              </a:rPr>
              <a:t>Defectos congénitos: concepto y </a:t>
            </a:r>
            <a:r>
              <a:rPr lang="es-ES" sz="2800" b="1" dirty="0" smtClean="0">
                <a:solidFill>
                  <a:prstClr val="white"/>
                </a:solidFill>
              </a:rPr>
              <a:t>clasificación.</a:t>
            </a:r>
          </a:p>
          <a:p>
            <a:pPr marL="258762" lvl="0" algn="just">
              <a:tabLst>
                <a:tab pos="11566525" algn="l"/>
                <a:tab pos="15332075" algn="l"/>
              </a:tabLst>
            </a:pPr>
            <a:endParaRPr lang="es-ES" sz="2800" b="1" dirty="0">
              <a:solidFill>
                <a:prstClr val="white"/>
              </a:solidFill>
            </a:endParaRPr>
          </a:p>
          <a:p>
            <a:pPr marL="441325" lvl="0" indent="-182563" algn="just">
              <a:buFont typeface="Arial" pitchFamily="34" charset="0"/>
              <a:buChar char="•"/>
              <a:tabLst>
                <a:tab pos="11566525" algn="l"/>
                <a:tab pos="15332075" algn="l"/>
              </a:tabLst>
            </a:pPr>
            <a:r>
              <a:rPr lang="es-ES" sz="2800" b="1" dirty="0">
                <a:solidFill>
                  <a:prstClr val="white"/>
                </a:solidFill>
              </a:rPr>
              <a:t>Genes del desarrollo en vertebrados: características,</a:t>
            </a:r>
          </a:p>
          <a:p>
            <a:pPr marL="441325" lvl="0" indent="-182563" algn="just">
              <a:tabLst>
                <a:tab pos="11566525" algn="l"/>
                <a:tab pos="15332075" algn="l"/>
              </a:tabLst>
            </a:pPr>
            <a:r>
              <a:rPr lang="es-ES" sz="2800" b="1" dirty="0">
                <a:solidFill>
                  <a:prstClr val="white"/>
                </a:solidFill>
              </a:rPr>
              <a:t> tipos y </a:t>
            </a:r>
            <a:r>
              <a:rPr lang="es-ES" sz="2800" b="1" dirty="0" smtClean="0">
                <a:solidFill>
                  <a:prstClr val="white"/>
                </a:solidFill>
              </a:rPr>
              <a:t> funciones </a:t>
            </a:r>
            <a:r>
              <a:rPr lang="es-ES" sz="2800" b="1" dirty="0">
                <a:solidFill>
                  <a:prstClr val="white"/>
                </a:solidFill>
              </a:rPr>
              <a:t>en la morfogénesis. </a:t>
            </a:r>
            <a:endParaRPr lang="es-ES" sz="2800" b="1" dirty="0" smtClean="0">
              <a:solidFill>
                <a:prstClr val="white"/>
              </a:solidFill>
            </a:endParaRPr>
          </a:p>
          <a:p>
            <a:pPr marL="441325" lvl="0" indent="-182563" algn="just">
              <a:tabLst>
                <a:tab pos="11566525" algn="l"/>
                <a:tab pos="15332075" algn="l"/>
              </a:tabLst>
            </a:pPr>
            <a:endParaRPr lang="es-ES" sz="2800" b="1" dirty="0">
              <a:solidFill>
                <a:prstClr val="white"/>
              </a:solidFill>
            </a:endParaRPr>
          </a:p>
          <a:p>
            <a:pPr marL="441325" lvl="0" indent="-182563" algn="just">
              <a:buFont typeface="Arial" pitchFamily="34" charset="0"/>
              <a:buChar char="•"/>
              <a:tabLst>
                <a:tab pos="11566525" algn="l"/>
                <a:tab pos="15332075" algn="l"/>
              </a:tabLst>
            </a:pPr>
            <a:r>
              <a:rPr lang="es-ES" sz="2800" b="1" dirty="0">
                <a:solidFill>
                  <a:prstClr val="white"/>
                </a:solidFill>
              </a:rPr>
              <a:t>Etiología genética de los defectos congénitos</a:t>
            </a:r>
            <a:r>
              <a:rPr lang="es-ES" sz="2800" b="1" dirty="0" smtClean="0">
                <a:solidFill>
                  <a:prstClr val="white"/>
                </a:solidFill>
              </a:rPr>
              <a:t>.</a:t>
            </a:r>
          </a:p>
          <a:p>
            <a:pPr marL="258762" lvl="0" algn="just">
              <a:tabLst>
                <a:tab pos="11566525" algn="l"/>
                <a:tab pos="15332075" algn="l"/>
              </a:tabLst>
            </a:pPr>
            <a:endParaRPr lang="es-ES" sz="2800" b="1" dirty="0">
              <a:solidFill>
                <a:prstClr val="white"/>
              </a:solidFill>
            </a:endParaRPr>
          </a:p>
          <a:p>
            <a:pPr marL="441325" lvl="0" indent="-182563" algn="just">
              <a:buFont typeface="Arial" pitchFamily="34" charset="0"/>
              <a:buChar char="•"/>
              <a:tabLst>
                <a:tab pos="11566525" algn="l"/>
                <a:tab pos="15332075" algn="l"/>
              </a:tabLst>
            </a:pPr>
            <a:r>
              <a:rPr lang="es-ES" sz="2800" b="1" dirty="0">
                <a:solidFill>
                  <a:prstClr val="white"/>
                </a:solidFill>
              </a:rPr>
              <a:t>Teratógenos: características, tipos y </a:t>
            </a:r>
            <a:r>
              <a:rPr lang="es-ES" sz="2800" b="1" dirty="0" smtClean="0">
                <a:solidFill>
                  <a:prstClr val="white"/>
                </a:solidFill>
              </a:rPr>
              <a:t>repercusión</a:t>
            </a:r>
          </a:p>
          <a:p>
            <a:pPr marL="441325" lvl="0" indent="-182563" algn="just">
              <a:tabLst>
                <a:tab pos="11566525" algn="l"/>
                <a:tab pos="15332075" algn="l"/>
              </a:tabLst>
            </a:pPr>
            <a:r>
              <a:rPr lang="es-ES" sz="2800" b="1" dirty="0" smtClean="0">
                <a:solidFill>
                  <a:prstClr val="white"/>
                </a:solidFill>
              </a:rPr>
              <a:t> </a:t>
            </a:r>
            <a:r>
              <a:rPr lang="es-ES" sz="2800" b="1" dirty="0">
                <a:solidFill>
                  <a:prstClr val="white"/>
                </a:solidFill>
              </a:rPr>
              <a:t>de </a:t>
            </a:r>
            <a:r>
              <a:rPr lang="es-ES" sz="2800" b="1" dirty="0" smtClean="0">
                <a:solidFill>
                  <a:prstClr val="white"/>
                </a:solidFill>
              </a:rPr>
              <a:t>estos en </a:t>
            </a:r>
            <a:r>
              <a:rPr lang="es-ES" sz="2800" b="1" dirty="0">
                <a:solidFill>
                  <a:prstClr val="white"/>
                </a:solidFill>
              </a:rPr>
              <a:t>la morfogénesis.</a:t>
            </a:r>
          </a:p>
        </p:txBody>
      </p:sp>
      <p:sp>
        <p:nvSpPr>
          <p:cNvPr id="6" name="5 Rectángulo"/>
          <p:cNvSpPr/>
          <p:nvPr/>
        </p:nvSpPr>
        <p:spPr>
          <a:xfrm>
            <a:off x="3143240" y="384720"/>
            <a:ext cx="2177199" cy="769441"/>
          </a:xfrm>
          <a:prstGeom prst="rect">
            <a:avLst/>
          </a:prstGeom>
        </p:spPr>
        <p:txBody>
          <a:bodyPr wrap="none">
            <a:spAutoFit/>
          </a:bodyPr>
          <a:lstStyle/>
          <a:p>
            <a:pPr algn="ctr" fontAlgn="auto">
              <a:spcBef>
                <a:spcPts val="0"/>
              </a:spcBef>
              <a:spcAft>
                <a:spcPts val="0"/>
              </a:spcAft>
              <a:defRPr/>
            </a:pPr>
            <a:r>
              <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mn-lt"/>
              </a:rPr>
              <a:t>Sumario</a:t>
            </a:r>
          </a:p>
        </p:txBody>
      </p:sp>
    </p:spTree>
    <p:extLst>
      <p:ext uri="{BB962C8B-B14F-4D97-AF65-F5344CB8AC3E}">
        <p14:creationId xmlns:p14="http://schemas.microsoft.com/office/powerpoint/2010/main" val="197930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5736" y="199977"/>
            <a:ext cx="4680520" cy="523220"/>
          </a:xfrm>
          <a:prstGeom prst="rect">
            <a:avLst/>
          </a:prstGeom>
          <a:noFill/>
        </p:spPr>
        <p:txBody>
          <a:bodyPr wrap="square" rtlCol="0">
            <a:spAutoFit/>
          </a:bodyPr>
          <a:lstStyle/>
          <a:p>
            <a:pPr algn="ctr"/>
            <a:r>
              <a:rPr lang="es-ES" sz="2800" b="1" dirty="0" smtClean="0">
                <a:solidFill>
                  <a:srgbClr val="C00000"/>
                </a:solidFill>
              </a:rPr>
              <a:t>Genes del desarrollo</a:t>
            </a:r>
            <a:endParaRPr lang="es-ES" sz="2800" b="1" dirty="0">
              <a:solidFill>
                <a:srgbClr val="C00000"/>
              </a:solidFill>
            </a:endParaRPr>
          </a:p>
        </p:txBody>
      </p:sp>
      <p:sp>
        <p:nvSpPr>
          <p:cNvPr id="4" name="3 CuadroTexto"/>
          <p:cNvSpPr txBox="1"/>
          <p:nvPr/>
        </p:nvSpPr>
        <p:spPr>
          <a:xfrm>
            <a:off x="592451" y="723197"/>
            <a:ext cx="7776864" cy="1015663"/>
          </a:xfrm>
          <a:prstGeom prst="rect">
            <a:avLst/>
          </a:prstGeom>
          <a:solidFill>
            <a:schemeClr val="tx2">
              <a:lumMod val="60000"/>
              <a:lumOff val="40000"/>
            </a:schemeClr>
          </a:solidFill>
        </p:spPr>
        <p:txBody>
          <a:bodyPr wrap="square" rtlCol="0">
            <a:spAutoFit/>
          </a:bodyPr>
          <a:lstStyle/>
          <a:p>
            <a:pPr algn="just"/>
            <a:r>
              <a:rPr lang="es-ES" sz="2000" b="1" dirty="0" smtClean="0"/>
              <a:t>Genes homeóticos: </a:t>
            </a:r>
            <a:r>
              <a:rPr lang="es-ES" sz="2000" dirty="0" smtClean="0"/>
              <a:t>Involucrados en el control del desarrollo espacial, determinación del hueso y lugar que va ocupar en el desarrollo de las extremidades.  </a:t>
            </a:r>
            <a:endParaRPr lang="es-ES" sz="2000" dirty="0"/>
          </a:p>
        </p:txBody>
      </p:sp>
      <p:sp>
        <p:nvSpPr>
          <p:cNvPr id="5" name="4 CuadroTexto"/>
          <p:cNvSpPr txBox="1"/>
          <p:nvPr/>
        </p:nvSpPr>
        <p:spPr>
          <a:xfrm>
            <a:off x="582543" y="1813027"/>
            <a:ext cx="7801072" cy="400110"/>
          </a:xfrm>
          <a:prstGeom prst="rect">
            <a:avLst/>
          </a:prstGeom>
          <a:solidFill>
            <a:schemeClr val="accent3">
              <a:lumMod val="75000"/>
            </a:schemeClr>
          </a:solidFill>
          <a:ln>
            <a:noFill/>
          </a:ln>
        </p:spPr>
        <p:txBody>
          <a:bodyPr wrap="square" rtlCol="0">
            <a:spAutoFit/>
          </a:bodyPr>
          <a:lstStyle/>
          <a:p>
            <a:pPr algn="just"/>
            <a:r>
              <a:rPr lang="es-ES" sz="2000" b="1" dirty="0" smtClean="0"/>
              <a:t>Cajas pareadas PAX: </a:t>
            </a:r>
            <a:r>
              <a:rPr lang="es-ES" sz="2000" dirty="0" smtClean="0"/>
              <a:t>PAX 3 relacionado con Síndrome </a:t>
            </a:r>
            <a:r>
              <a:rPr lang="es-ES" sz="2000" dirty="0"/>
              <a:t>Waardenburg</a:t>
            </a:r>
            <a:r>
              <a:rPr lang="es-ES" sz="2000" dirty="0" smtClean="0"/>
              <a:t> </a:t>
            </a:r>
            <a:endParaRPr lang="es-ES" sz="2000" dirty="0"/>
          </a:p>
        </p:txBody>
      </p:sp>
      <p:sp>
        <p:nvSpPr>
          <p:cNvPr id="6" name="5 CuadroTexto"/>
          <p:cNvSpPr txBox="1"/>
          <p:nvPr/>
        </p:nvSpPr>
        <p:spPr>
          <a:xfrm>
            <a:off x="516608" y="2348880"/>
            <a:ext cx="7836350" cy="1015663"/>
          </a:xfrm>
          <a:prstGeom prst="rect">
            <a:avLst/>
          </a:prstGeom>
          <a:solidFill>
            <a:srgbClr val="FFC000"/>
          </a:solidFill>
        </p:spPr>
        <p:txBody>
          <a:bodyPr wrap="square" rtlCol="0">
            <a:spAutoFit/>
          </a:bodyPr>
          <a:lstStyle/>
          <a:p>
            <a:pPr algn="just"/>
            <a:r>
              <a:rPr lang="es-ES" sz="2000" b="1" dirty="0" smtClean="0"/>
              <a:t> Genes HMG (grupo de alta movilidad</a:t>
            </a:r>
            <a:r>
              <a:rPr lang="es-ES" sz="2000" dirty="0" smtClean="0"/>
              <a:t>): SOX 9 relacionado con desarrollo del esqueleto y de los genitales; gen SRY implicado en la determinación del testículo</a:t>
            </a:r>
            <a:endParaRPr lang="es-ES" sz="2000" dirty="0"/>
          </a:p>
        </p:txBody>
      </p:sp>
      <p:sp>
        <p:nvSpPr>
          <p:cNvPr id="7" name="6 CuadroTexto"/>
          <p:cNvSpPr txBox="1"/>
          <p:nvPr/>
        </p:nvSpPr>
        <p:spPr>
          <a:xfrm>
            <a:off x="530772" y="3538178"/>
            <a:ext cx="7808023" cy="400110"/>
          </a:xfrm>
          <a:prstGeom prst="rect">
            <a:avLst/>
          </a:prstGeom>
          <a:solidFill>
            <a:schemeClr val="accent6">
              <a:lumMod val="60000"/>
              <a:lumOff val="40000"/>
            </a:schemeClr>
          </a:solidFill>
          <a:ln>
            <a:noFill/>
          </a:ln>
        </p:spPr>
        <p:txBody>
          <a:bodyPr wrap="square" rtlCol="0">
            <a:spAutoFit/>
          </a:bodyPr>
          <a:lstStyle/>
          <a:p>
            <a:r>
              <a:rPr lang="es-ES" sz="2000" b="1" dirty="0" smtClean="0"/>
              <a:t>Genes TBK: </a:t>
            </a:r>
            <a:r>
              <a:rPr lang="es-ES" sz="2000" dirty="0" smtClean="0"/>
              <a:t>relacionados con la formación del mesodermo</a:t>
            </a:r>
            <a:endParaRPr lang="es-ES" sz="2000" dirty="0"/>
          </a:p>
        </p:txBody>
      </p:sp>
      <p:sp>
        <p:nvSpPr>
          <p:cNvPr id="8" name="7 CuadroTexto"/>
          <p:cNvSpPr txBox="1"/>
          <p:nvPr/>
        </p:nvSpPr>
        <p:spPr>
          <a:xfrm>
            <a:off x="532965" y="4069521"/>
            <a:ext cx="7836350" cy="1015663"/>
          </a:xfrm>
          <a:prstGeom prst="rect">
            <a:avLst/>
          </a:prstGeom>
          <a:solidFill>
            <a:schemeClr val="bg2">
              <a:lumMod val="75000"/>
            </a:schemeClr>
          </a:solidFill>
          <a:ln>
            <a:noFill/>
          </a:ln>
        </p:spPr>
        <p:txBody>
          <a:bodyPr wrap="square" rtlCol="0">
            <a:spAutoFit/>
          </a:bodyPr>
          <a:lstStyle/>
          <a:p>
            <a:pPr algn="just"/>
            <a:r>
              <a:rPr lang="es-ES" sz="2000" b="1" dirty="0" smtClean="0"/>
              <a:t>Genes de transducción de señales: </a:t>
            </a:r>
            <a:r>
              <a:rPr lang="es-ES" sz="2000" dirty="0" smtClean="0"/>
              <a:t>expresan proteínas que actúan como factores de crecimiento. Además de producir trastornos del desarrollo, generan distintos tipos de cáncer. Ejemplo: </a:t>
            </a:r>
            <a:r>
              <a:rPr lang="es-ES" sz="2000" dirty="0" err="1" smtClean="0"/>
              <a:t>protooncogen</a:t>
            </a:r>
            <a:r>
              <a:rPr lang="es-ES" sz="2000" dirty="0" smtClean="0"/>
              <a:t> RET</a:t>
            </a:r>
            <a:endParaRPr lang="es-ES" sz="2000" dirty="0"/>
          </a:p>
        </p:txBody>
      </p:sp>
      <p:sp>
        <p:nvSpPr>
          <p:cNvPr id="9" name="8 CuadroTexto"/>
          <p:cNvSpPr txBox="1"/>
          <p:nvPr/>
        </p:nvSpPr>
        <p:spPr>
          <a:xfrm>
            <a:off x="532965" y="5229200"/>
            <a:ext cx="7836350" cy="707886"/>
          </a:xfrm>
          <a:prstGeom prst="rect">
            <a:avLst/>
          </a:prstGeom>
          <a:solidFill>
            <a:srgbClr val="F98588"/>
          </a:solidFill>
        </p:spPr>
        <p:txBody>
          <a:bodyPr wrap="square" rtlCol="0">
            <a:spAutoFit/>
          </a:bodyPr>
          <a:lstStyle/>
          <a:p>
            <a:pPr algn="just"/>
            <a:r>
              <a:rPr lang="es-ES" sz="2000" b="1" dirty="0" smtClean="0"/>
              <a:t>Receptores  de factores de crecimiento </a:t>
            </a:r>
            <a:r>
              <a:rPr lang="es-ES" sz="2000" b="1" dirty="0" err="1" smtClean="0"/>
              <a:t>fibroblástico</a:t>
            </a:r>
            <a:r>
              <a:rPr lang="es-ES" sz="2000" dirty="0" smtClean="0"/>
              <a:t>:  mutaciones en el FRFG3 da lugar a la </a:t>
            </a:r>
            <a:r>
              <a:rPr lang="es-ES" sz="2000" dirty="0" err="1" smtClean="0"/>
              <a:t>acondroplasia</a:t>
            </a:r>
            <a:endParaRPr lang="es-ES" sz="2000" dirty="0"/>
          </a:p>
        </p:txBody>
      </p:sp>
    </p:spTree>
    <p:extLst>
      <p:ext uri="{BB962C8B-B14F-4D97-AF65-F5344CB8AC3E}">
        <p14:creationId xmlns:p14="http://schemas.microsoft.com/office/powerpoint/2010/main" val="912994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260648"/>
            <a:ext cx="6048672" cy="646331"/>
          </a:xfrm>
          <a:prstGeom prst="rect">
            <a:avLst/>
          </a:prstGeom>
          <a:noFill/>
        </p:spPr>
        <p:txBody>
          <a:bodyPr wrap="square" rtlCol="0">
            <a:spAutoFit/>
          </a:bodyPr>
          <a:lstStyle/>
          <a:p>
            <a:r>
              <a:rPr lang="es-ES" sz="3600" b="1" dirty="0" smtClean="0">
                <a:solidFill>
                  <a:srgbClr val="C00000"/>
                </a:solidFill>
              </a:rPr>
              <a:t>De acuerdo a la etiología</a:t>
            </a:r>
            <a:endParaRPr lang="es-ES" sz="3600" b="1" dirty="0">
              <a:solidFill>
                <a:srgbClr val="C00000"/>
              </a:solidFill>
            </a:endParaRPr>
          </a:p>
        </p:txBody>
      </p:sp>
      <p:cxnSp>
        <p:nvCxnSpPr>
          <p:cNvPr id="8" name="7 Conector recto"/>
          <p:cNvCxnSpPr/>
          <p:nvPr/>
        </p:nvCxnSpPr>
        <p:spPr>
          <a:xfrm>
            <a:off x="395536" y="899558"/>
            <a:ext cx="8064896"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descr="C:\Users\MARIO\Desktop\Imag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190806" cy="403611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15 Conector recto de flecha"/>
          <p:cNvCxnSpPr/>
          <p:nvPr/>
        </p:nvCxnSpPr>
        <p:spPr>
          <a:xfrm flipH="1">
            <a:off x="4206963" y="2132856"/>
            <a:ext cx="1445157" cy="15140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905132" y="1660942"/>
            <a:ext cx="3267267" cy="461665"/>
          </a:xfrm>
          <a:prstGeom prst="rect">
            <a:avLst/>
          </a:prstGeom>
          <a:noFill/>
        </p:spPr>
        <p:txBody>
          <a:bodyPr wrap="square" rtlCol="0">
            <a:spAutoFit/>
          </a:bodyPr>
          <a:lstStyle/>
          <a:p>
            <a:pPr algn="ctr"/>
            <a:r>
              <a:rPr lang="es-ES" sz="2400" b="1" dirty="0" smtClean="0"/>
              <a:t>Herencia multifactorial</a:t>
            </a:r>
            <a:endParaRPr lang="es-ES" sz="2400" b="1" dirty="0"/>
          </a:p>
        </p:txBody>
      </p:sp>
    </p:spTree>
    <p:extLst>
      <p:ext uri="{BB962C8B-B14F-4D97-AF65-F5344CB8AC3E}">
        <p14:creationId xmlns:p14="http://schemas.microsoft.com/office/powerpoint/2010/main" val="2939453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2980" y="4676017"/>
            <a:ext cx="3528392" cy="707886"/>
          </a:xfrm>
          <a:prstGeom prst="rect">
            <a:avLst/>
          </a:prstGeom>
          <a:noFill/>
        </p:spPr>
        <p:txBody>
          <a:bodyPr wrap="square" rtlCol="0">
            <a:spAutoFit/>
          </a:bodyPr>
          <a:lstStyle/>
          <a:p>
            <a:pPr algn="just"/>
            <a:r>
              <a:rPr lang="es-ES" sz="2000" b="1" dirty="0" err="1" smtClean="0"/>
              <a:t>Sindrome</a:t>
            </a:r>
            <a:r>
              <a:rPr lang="es-ES" sz="2000" b="1" dirty="0" smtClean="0"/>
              <a:t> de  Waardenburg por mutación del PAX 3</a:t>
            </a:r>
            <a:endParaRPr lang="es-ES" sz="2000" b="1" dirty="0"/>
          </a:p>
        </p:txBody>
      </p:sp>
      <p:sp>
        <p:nvSpPr>
          <p:cNvPr id="4" name="3 CuadroTexto"/>
          <p:cNvSpPr txBox="1"/>
          <p:nvPr/>
        </p:nvSpPr>
        <p:spPr>
          <a:xfrm>
            <a:off x="118944" y="93889"/>
            <a:ext cx="4176464" cy="584775"/>
          </a:xfrm>
          <a:prstGeom prst="rect">
            <a:avLst/>
          </a:prstGeom>
          <a:noFill/>
        </p:spPr>
        <p:txBody>
          <a:bodyPr wrap="square" rtlCol="0">
            <a:spAutoFit/>
          </a:bodyPr>
          <a:lstStyle/>
          <a:p>
            <a:pPr algn="ctr"/>
            <a:r>
              <a:rPr lang="es-ES" sz="3200" b="1" dirty="0" smtClean="0">
                <a:solidFill>
                  <a:srgbClr val="C00000"/>
                </a:solidFill>
              </a:rPr>
              <a:t>Etiología genética</a:t>
            </a:r>
            <a:endParaRPr lang="es-ES" sz="3200" b="1" dirty="0">
              <a:solidFill>
                <a:srgbClr val="C00000"/>
              </a:solidFill>
            </a:endParaRPr>
          </a:p>
        </p:txBody>
      </p:sp>
      <p:sp>
        <p:nvSpPr>
          <p:cNvPr id="5" name="4 CuadroTexto"/>
          <p:cNvSpPr txBox="1"/>
          <p:nvPr/>
        </p:nvSpPr>
        <p:spPr>
          <a:xfrm>
            <a:off x="4292704" y="5897830"/>
            <a:ext cx="4320480" cy="707886"/>
          </a:xfrm>
          <a:prstGeom prst="rect">
            <a:avLst/>
          </a:prstGeom>
          <a:noFill/>
        </p:spPr>
        <p:txBody>
          <a:bodyPr wrap="square" rtlCol="0">
            <a:spAutoFit/>
          </a:bodyPr>
          <a:lstStyle/>
          <a:p>
            <a:pPr algn="ctr"/>
            <a:r>
              <a:rPr lang="es-ES" sz="2000" b="1" dirty="0" smtClean="0"/>
              <a:t>Holoprosencefalia </a:t>
            </a:r>
          </a:p>
          <a:p>
            <a:pPr algn="ctr"/>
            <a:r>
              <a:rPr lang="es-ES" sz="2000" b="1" dirty="0" smtClean="0"/>
              <a:t>Mutación en </a:t>
            </a:r>
            <a:r>
              <a:rPr lang="es-ES" sz="2000" b="1" dirty="0"/>
              <a:t>el gen sonic </a:t>
            </a:r>
            <a:r>
              <a:rPr lang="es-ES" sz="2000" b="1" dirty="0" err="1"/>
              <a:t>hedgehog</a:t>
            </a:r>
            <a:r>
              <a:rPr lang="es-ES" sz="2000" b="1" dirty="0"/>
              <a:t> </a:t>
            </a:r>
          </a:p>
        </p:txBody>
      </p:sp>
      <p:sp>
        <p:nvSpPr>
          <p:cNvPr id="6" name="5 CuadroTexto"/>
          <p:cNvSpPr txBox="1"/>
          <p:nvPr/>
        </p:nvSpPr>
        <p:spPr>
          <a:xfrm>
            <a:off x="1420520" y="740511"/>
            <a:ext cx="1985868" cy="523220"/>
          </a:xfrm>
          <a:prstGeom prst="rect">
            <a:avLst/>
          </a:prstGeom>
          <a:noFill/>
        </p:spPr>
        <p:txBody>
          <a:bodyPr wrap="square" rtlCol="0">
            <a:spAutoFit/>
          </a:bodyPr>
          <a:lstStyle/>
          <a:p>
            <a:r>
              <a:rPr lang="es-ES" sz="2800" b="1" dirty="0" smtClean="0"/>
              <a:t>Mendeliana</a:t>
            </a:r>
            <a:endParaRPr lang="es-ES" sz="2800" b="1" dirty="0"/>
          </a:p>
        </p:txBody>
      </p:sp>
      <p:pic>
        <p:nvPicPr>
          <p:cNvPr id="8" name="Imagen 7"/>
          <p:cNvPicPr>
            <a:picLocks noChangeAspect="1"/>
          </p:cNvPicPr>
          <p:nvPr/>
        </p:nvPicPr>
        <p:blipFill>
          <a:blip r:embed="rId3"/>
          <a:stretch>
            <a:fillRect/>
          </a:stretch>
        </p:blipFill>
        <p:spPr>
          <a:xfrm>
            <a:off x="776860" y="2103854"/>
            <a:ext cx="2860632" cy="2405266"/>
          </a:xfrm>
          <a:prstGeom prst="rect">
            <a:avLst/>
          </a:prstGeom>
        </p:spPr>
      </p:pic>
      <p:sp>
        <p:nvSpPr>
          <p:cNvPr id="9" name="CuadroTexto 8"/>
          <p:cNvSpPr txBox="1"/>
          <p:nvPr/>
        </p:nvSpPr>
        <p:spPr>
          <a:xfrm>
            <a:off x="5364088" y="3284984"/>
            <a:ext cx="1368152" cy="936104"/>
          </a:xfrm>
          <a:prstGeom prst="rect">
            <a:avLst/>
          </a:prstGeom>
          <a:noFill/>
        </p:spPr>
        <p:txBody>
          <a:bodyPr wrap="square" rtlCol="0">
            <a:spAutoFit/>
          </a:bodyPr>
          <a:lstStyle/>
          <a:p>
            <a:endParaRPr lang="es-ES" dirty="0"/>
          </a:p>
        </p:txBody>
      </p:sp>
      <p:sp>
        <p:nvSpPr>
          <p:cNvPr id="10" name="CuadroTexto 9"/>
          <p:cNvSpPr txBox="1"/>
          <p:nvPr/>
        </p:nvSpPr>
        <p:spPr>
          <a:xfrm>
            <a:off x="5580112" y="3084929"/>
            <a:ext cx="3187040" cy="707886"/>
          </a:xfrm>
          <a:prstGeom prst="rect">
            <a:avLst/>
          </a:prstGeom>
          <a:noFill/>
        </p:spPr>
        <p:txBody>
          <a:bodyPr wrap="square" rtlCol="0">
            <a:spAutoFit/>
          </a:bodyPr>
          <a:lstStyle/>
          <a:p>
            <a:pPr algn="ctr"/>
            <a:r>
              <a:rPr lang="es-ES" sz="2000" b="1" dirty="0" err="1" smtClean="0"/>
              <a:t>Acondroplasia</a:t>
            </a:r>
            <a:endParaRPr lang="es-ES" sz="2000" b="1" dirty="0" smtClean="0"/>
          </a:p>
          <a:p>
            <a:pPr algn="ctr"/>
            <a:r>
              <a:rPr lang="es-ES" sz="2000" b="1" dirty="0" smtClean="0"/>
              <a:t>Mutación en el gen FGFR 3</a:t>
            </a:r>
            <a:endParaRPr lang="es-ES" sz="2000" b="1" dirty="0"/>
          </a:p>
        </p:txBody>
      </p:sp>
      <p:pic>
        <p:nvPicPr>
          <p:cNvPr id="11" name="Imagen 10"/>
          <p:cNvPicPr>
            <a:picLocks noChangeAspect="1"/>
          </p:cNvPicPr>
          <p:nvPr/>
        </p:nvPicPr>
        <p:blipFill>
          <a:blip r:embed="rId4"/>
          <a:stretch>
            <a:fillRect/>
          </a:stretch>
        </p:blipFill>
        <p:spPr>
          <a:xfrm>
            <a:off x="6114470" y="191209"/>
            <a:ext cx="2652682" cy="2733736"/>
          </a:xfrm>
          <a:prstGeom prst="rect">
            <a:avLst/>
          </a:prstGeom>
        </p:spPr>
      </p:pic>
      <p:pic>
        <p:nvPicPr>
          <p:cNvPr id="12" name="Imagen 11"/>
          <p:cNvPicPr>
            <a:picLocks noChangeAspect="1"/>
          </p:cNvPicPr>
          <p:nvPr/>
        </p:nvPicPr>
        <p:blipFill>
          <a:blip r:embed="rId5"/>
          <a:stretch>
            <a:fillRect/>
          </a:stretch>
        </p:blipFill>
        <p:spPr>
          <a:xfrm>
            <a:off x="5303490" y="4229860"/>
            <a:ext cx="2857500" cy="1600200"/>
          </a:xfrm>
          <a:prstGeom prst="rect">
            <a:avLst/>
          </a:prstGeom>
        </p:spPr>
      </p:pic>
    </p:spTree>
    <p:extLst>
      <p:ext uri="{BB962C8B-B14F-4D97-AF65-F5344CB8AC3E}">
        <p14:creationId xmlns:p14="http://schemas.microsoft.com/office/powerpoint/2010/main" val="3995353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9576" y="332656"/>
            <a:ext cx="4176464" cy="584775"/>
          </a:xfrm>
          <a:prstGeom prst="rect">
            <a:avLst/>
          </a:prstGeom>
          <a:noFill/>
        </p:spPr>
        <p:txBody>
          <a:bodyPr wrap="square" rtlCol="0">
            <a:spAutoFit/>
          </a:bodyPr>
          <a:lstStyle/>
          <a:p>
            <a:pPr algn="ctr"/>
            <a:r>
              <a:rPr lang="es-ES" sz="3200" b="1" dirty="0" smtClean="0">
                <a:solidFill>
                  <a:srgbClr val="C00000"/>
                </a:solidFill>
              </a:rPr>
              <a:t>Etiología genética</a:t>
            </a:r>
            <a:endParaRPr lang="es-ES" sz="3200" b="1" dirty="0">
              <a:solidFill>
                <a:srgbClr val="C00000"/>
              </a:solidFill>
            </a:endParaRPr>
          </a:p>
        </p:txBody>
      </p:sp>
      <p:sp>
        <p:nvSpPr>
          <p:cNvPr id="3" name="2 CuadroTexto"/>
          <p:cNvSpPr txBox="1"/>
          <p:nvPr/>
        </p:nvSpPr>
        <p:spPr>
          <a:xfrm>
            <a:off x="3031664" y="983301"/>
            <a:ext cx="2592288" cy="523220"/>
          </a:xfrm>
          <a:prstGeom prst="rect">
            <a:avLst/>
          </a:prstGeom>
          <a:noFill/>
        </p:spPr>
        <p:txBody>
          <a:bodyPr wrap="square" rtlCol="0">
            <a:spAutoFit/>
          </a:bodyPr>
          <a:lstStyle/>
          <a:p>
            <a:pPr algn="ctr"/>
            <a:r>
              <a:rPr lang="es-ES" sz="2800" b="1" dirty="0" smtClean="0"/>
              <a:t>Multifactorial</a:t>
            </a:r>
          </a:p>
        </p:txBody>
      </p:sp>
      <p:sp>
        <p:nvSpPr>
          <p:cNvPr id="4" name="Rectángulo 3"/>
          <p:cNvSpPr/>
          <p:nvPr/>
        </p:nvSpPr>
        <p:spPr>
          <a:xfrm>
            <a:off x="3880677" y="5656798"/>
            <a:ext cx="1713931" cy="400110"/>
          </a:xfrm>
          <a:prstGeom prst="rect">
            <a:avLst/>
          </a:prstGeom>
        </p:spPr>
        <p:txBody>
          <a:bodyPr wrap="none">
            <a:spAutoFit/>
          </a:bodyPr>
          <a:lstStyle/>
          <a:p>
            <a:r>
              <a:rPr lang="es-ES" sz="2000" b="1" dirty="0"/>
              <a:t>Labio leporino</a:t>
            </a:r>
          </a:p>
        </p:txBody>
      </p:sp>
      <p:pic>
        <p:nvPicPr>
          <p:cNvPr id="5" name="Imagen 4"/>
          <p:cNvPicPr>
            <a:picLocks noChangeAspect="1"/>
          </p:cNvPicPr>
          <p:nvPr/>
        </p:nvPicPr>
        <p:blipFill>
          <a:blip r:embed="rId3"/>
          <a:stretch>
            <a:fillRect/>
          </a:stretch>
        </p:blipFill>
        <p:spPr>
          <a:xfrm>
            <a:off x="1979712" y="1916832"/>
            <a:ext cx="4948246" cy="3579981"/>
          </a:xfrm>
          <a:prstGeom prst="rect">
            <a:avLst/>
          </a:prstGeom>
          <a:ln>
            <a:solidFill>
              <a:srgbClr val="C00000"/>
            </a:solidFill>
          </a:ln>
        </p:spPr>
      </p:pic>
    </p:spTree>
    <p:extLst>
      <p:ext uri="{BB962C8B-B14F-4D97-AF65-F5344CB8AC3E}">
        <p14:creationId xmlns:p14="http://schemas.microsoft.com/office/powerpoint/2010/main" val="293361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2159732" y="514036"/>
            <a:ext cx="4176464" cy="584775"/>
          </a:xfrm>
          <a:prstGeom prst="rect">
            <a:avLst/>
          </a:prstGeom>
          <a:noFill/>
        </p:spPr>
        <p:txBody>
          <a:bodyPr wrap="square" rtlCol="0">
            <a:spAutoFit/>
          </a:bodyPr>
          <a:lstStyle/>
          <a:p>
            <a:pPr algn="ctr"/>
            <a:r>
              <a:rPr lang="es-ES" sz="3200" b="1" dirty="0" smtClean="0">
                <a:solidFill>
                  <a:srgbClr val="C00000"/>
                </a:solidFill>
              </a:rPr>
              <a:t>Etiología ambiental</a:t>
            </a:r>
            <a:endParaRPr lang="es-ES" sz="3200" b="1" dirty="0">
              <a:solidFill>
                <a:srgbClr val="C00000"/>
              </a:solidFill>
            </a:endParaRPr>
          </a:p>
        </p:txBody>
      </p:sp>
      <p:sp>
        <p:nvSpPr>
          <p:cNvPr id="2" name="1 CuadroTexto"/>
          <p:cNvSpPr txBox="1"/>
          <p:nvPr/>
        </p:nvSpPr>
        <p:spPr>
          <a:xfrm>
            <a:off x="2843808" y="1496578"/>
            <a:ext cx="2808312" cy="523220"/>
          </a:xfrm>
          <a:prstGeom prst="rect">
            <a:avLst/>
          </a:prstGeom>
          <a:noFill/>
        </p:spPr>
        <p:txBody>
          <a:bodyPr wrap="square" rtlCol="0">
            <a:spAutoFit/>
          </a:bodyPr>
          <a:lstStyle/>
          <a:p>
            <a:pPr algn="ctr"/>
            <a:r>
              <a:rPr lang="es-ES" sz="2800" b="1" dirty="0" smtClean="0"/>
              <a:t>Teratógeno</a:t>
            </a:r>
            <a:endParaRPr lang="es-ES" sz="2800" b="1" dirty="0"/>
          </a:p>
        </p:txBody>
      </p:sp>
      <p:sp>
        <p:nvSpPr>
          <p:cNvPr id="4" name="3 Rectángulo redondeado"/>
          <p:cNvSpPr/>
          <p:nvPr/>
        </p:nvSpPr>
        <p:spPr>
          <a:xfrm>
            <a:off x="971600" y="2348880"/>
            <a:ext cx="6984776" cy="201622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smtClean="0"/>
              <a:t>Proviene del griego «</a:t>
            </a:r>
            <a:r>
              <a:rPr lang="es-ES" sz="2400" b="1" dirty="0" err="1" smtClean="0"/>
              <a:t>terato</a:t>
            </a:r>
            <a:r>
              <a:rPr lang="es-ES" sz="2400" b="1" dirty="0" smtClean="0"/>
              <a:t>», que significa monstruo. Agente capaz de causar un defecto congénito durante la gestación.</a:t>
            </a:r>
            <a:endParaRPr lang="es-ES" sz="2400" b="1" dirty="0"/>
          </a:p>
        </p:txBody>
      </p:sp>
      <p:sp>
        <p:nvSpPr>
          <p:cNvPr id="5" name="4 CuadroTexto"/>
          <p:cNvSpPr txBox="1"/>
          <p:nvPr/>
        </p:nvSpPr>
        <p:spPr>
          <a:xfrm>
            <a:off x="1115616" y="4941168"/>
            <a:ext cx="7200800" cy="461665"/>
          </a:xfrm>
          <a:prstGeom prst="rect">
            <a:avLst/>
          </a:prstGeom>
          <a:noFill/>
        </p:spPr>
        <p:txBody>
          <a:bodyPr wrap="square" rtlCol="0">
            <a:spAutoFit/>
          </a:bodyPr>
          <a:lstStyle/>
          <a:p>
            <a:r>
              <a:rPr lang="es-ES" sz="2400" dirty="0" smtClean="0"/>
              <a:t>Pueden actuar durante cualquier etapa del embarazo.</a:t>
            </a:r>
            <a:endParaRPr lang="es-ES" sz="2400" dirty="0"/>
          </a:p>
        </p:txBody>
      </p:sp>
    </p:spTree>
    <p:extLst>
      <p:ext uri="{BB962C8B-B14F-4D97-AF65-F5344CB8AC3E}">
        <p14:creationId xmlns:p14="http://schemas.microsoft.com/office/powerpoint/2010/main" val="1917313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63688" y="836711"/>
            <a:ext cx="5616624" cy="584775"/>
          </a:xfrm>
          <a:prstGeom prst="rect">
            <a:avLst/>
          </a:prstGeom>
          <a:noFill/>
        </p:spPr>
        <p:txBody>
          <a:bodyPr wrap="square" rtlCol="0">
            <a:spAutoFit/>
          </a:bodyPr>
          <a:lstStyle/>
          <a:p>
            <a:pPr algn="ctr"/>
            <a:r>
              <a:rPr lang="es-ES" sz="3200" b="1" dirty="0" smtClean="0">
                <a:solidFill>
                  <a:srgbClr val="C00000"/>
                </a:solidFill>
              </a:rPr>
              <a:t>Indicadores de </a:t>
            </a:r>
            <a:r>
              <a:rPr lang="es-ES" sz="3200" b="1" dirty="0" err="1" smtClean="0">
                <a:solidFill>
                  <a:srgbClr val="C00000"/>
                </a:solidFill>
              </a:rPr>
              <a:t>teratogenicidad</a:t>
            </a:r>
            <a:endParaRPr lang="es-ES" sz="3200" b="1" dirty="0">
              <a:solidFill>
                <a:srgbClr val="C00000"/>
              </a:solidFill>
            </a:endParaRPr>
          </a:p>
        </p:txBody>
      </p:sp>
      <p:sp>
        <p:nvSpPr>
          <p:cNvPr id="6" name="5 Rectángulo redondeado"/>
          <p:cNvSpPr/>
          <p:nvPr/>
        </p:nvSpPr>
        <p:spPr>
          <a:xfrm>
            <a:off x="1331640" y="2060848"/>
            <a:ext cx="6048672" cy="2376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sz="2400" b="1" dirty="0"/>
              <a:t>Infertilidad, abortos espontáneos.</a:t>
            </a:r>
          </a:p>
          <a:p>
            <a:pPr marL="285750" indent="-285750" algn="just">
              <a:buFont typeface="Arial" pitchFamily="34" charset="0"/>
              <a:buChar char="•"/>
            </a:pPr>
            <a:r>
              <a:rPr lang="es-ES" sz="2400" b="1" dirty="0"/>
              <a:t>Defectos congénitos.</a:t>
            </a:r>
          </a:p>
          <a:p>
            <a:pPr marL="285750" indent="-285750" algn="just">
              <a:buFont typeface="Arial" pitchFamily="34" charset="0"/>
              <a:buChar char="•"/>
            </a:pPr>
            <a:r>
              <a:rPr lang="es-ES" sz="2400" b="1" dirty="0"/>
              <a:t>Deficiencias del crecimiento prenatal.</a:t>
            </a:r>
          </a:p>
          <a:p>
            <a:pPr marL="285750" indent="-285750" algn="just">
              <a:buFont typeface="Arial" pitchFamily="34" charset="0"/>
              <a:buChar char="•"/>
            </a:pPr>
            <a:r>
              <a:rPr lang="es-ES" sz="2400" b="1" dirty="0"/>
              <a:t>Alteraciones funcionales del SNC.</a:t>
            </a:r>
          </a:p>
          <a:p>
            <a:pPr marL="285750" indent="-285750" algn="just">
              <a:buFont typeface="Arial" pitchFamily="34" charset="0"/>
              <a:buChar char="•"/>
            </a:pPr>
            <a:r>
              <a:rPr lang="es-ES" sz="2400" b="1" dirty="0"/>
              <a:t>Muerte fetal</a:t>
            </a:r>
            <a:endParaRPr lang="es-ES" sz="2400" dirty="0"/>
          </a:p>
        </p:txBody>
      </p:sp>
    </p:spTree>
    <p:extLst>
      <p:ext uri="{BB962C8B-B14F-4D97-AF65-F5344CB8AC3E}">
        <p14:creationId xmlns:p14="http://schemas.microsoft.com/office/powerpoint/2010/main" val="2481237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11560" y="1916832"/>
            <a:ext cx="8280920" cy="27756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 name="1 CuadroTexto"/>
          <p:cNvSpPr txBox="1"/>
          <p:nvPr/>
        </p:nvSpPr>
        <p:spPr>
          <a:xfrm>
            <a:off x="611560" y="726056"/>
            <a:ext cx="6768752" cy="584775"/>
          </a:xfrm>
          <a:prstGeom prst="rect">
            <a:avLst/>
          </a:prstGeom>
          <a:noFill/>
        </p:spPr>
        <p:txBody>
          <a:bodyPr wrap="square" rtlCol="0">
            <a:spAutoFit/>
          </a:bodyPr>
          <a:lstStyle/>
          <a:p>
            <a:r>
              <a:rPr lang="es-ES" sz="3200" b="1" dirty="0" smtClean="0">
                <a:solidFill>
                  <a:srgbClr val="C00000"/>
                </a:solidFill>
              </a:rPr>
              <a:t>La expresión del teratógeno se debe a: </a:t>
            </a:r>
            <a:endParaRPr lang="es-ES" sz="3200" b="1" dirty="0">
              <a:solidFill>
                <a:srgbClr val="C00000"/>
              </a:solidFill>
            </a:endParaRPr>
          </a:p>
        </p:txBody>
      </p:sp>
      <p:sp>
        <p:nvSpPr>
          <p:cNvPr id="3" name="2 CuadroTexto"/>
          <p:cNvSpPr txBox="1"/>
          <p:nvPr/>
        </p:nvSpPr>
        <p:spPr>
          <a:xfrm>
            <a:off x="1187624" y="2189126"/>
            <a:ext cx="6912768" cy="2246769"/>
          </a:xfrm>
          <a:prstGeom prst="rect">
            <a:avLst/>
          </a:prstGeom>
          <a:noFill/>
        </p:spPr>
        <p:txBody>
          <a:bodyPr wrap="square" rtlCol="0">
            <a:spAutoFit/>
          </a:bodyPr>
          <a:lstStyle/>
          <a:p>
            <a:pPr marL="342900" indent="-342900" algn="just">
              <a:buFont typeface="Arial" pitchFamily="34" charset="0"/>
              <a:buChar char="•"/>
            </a:pPr>
            <a:r>
              <a:rPr lang="es-ES" sz="2800" b="1" dirty="0" smtClean="0">
                <a:solidFill>
                  <a:schemeClr val="bg1"/>
                </a:solidFill>
              </a:rPr>
              <a:t>Dosis y tiempo de exposición al agente</a:t>
            </a:r>
          </a:p>
          <a:p>
            <a:pPr marL="342900" indent="-342900" algn="just">
              <a:buFont typeface="Arial" pitchFamily="34" charset="0"/>
              <a:buChar char="•"/>
            </a:pPr>
            <a:r>
              <a:rPr lang="es-ES" sz="2800" b="1" dirty="0" smtClean="0">
                <a:solidFill>
                  <a:schemeClr val="bg1"/>
                </a:solidFill>
              </a:rPr>
              <a:t>Período de gestación</a:t>
            </a:r>
          </a:p>
          <a:p>
            <a:pPr marL="342900" indent="-342900" algn="just">
              <a:buFont typeface="Arial" pitchFamily="34" charset="0"/>
              <a:buChar char="•"/>
            </a:pPr>
            <a:r>
              <a:rPr lang="es-ES" sz="2800" b="1" dirty="0" smtClean="0">
                <a:solidFill>
                  <a:schemeClr val="bg1"/>
                </a:solidFill>
              </a:rPr>
              <a:t>Susceptibilidad genética de la madre y el embrión al teratógeno.</a:t>
            </a:r>
          </a:p>
          <a:p>
            <a:pPr marL="342900" indent="-342900" algn="just">
              <a:buFont typeface="Arial" pitchFamily="34" charset="0"/>
              <a:buChar char="•"/>
            </a:pPr>
            <a:r>
              <a:rPr lang="es-ES" sz="2800" b="1" dirty="0" smtClean="0">
                <a:solidFill>
                  <a:schemeClr val="bg1"/>
                </a:solidFill>
              </a:rPr>
              <a:t>Interacción con otros factores ambientales</a:t>
            </a:r>
            <a:endParaRPr lang="es-ES" sz="2800" b="1" dirty="0">
              <a:solidFill>
                <a:schemeClr val="bg1"/>
              </a:solidFill>
            </a:endParaRPr>
          </a:p>
        </p:txBody>
      </p:sp>
    </p:spTree>
    <p:extLst>
      <p:ext uri="{BB962C8B-B14F-4D97-AF65-F5344CB8AC3E}">
        <p14:creationId xmlns:p14="http://schemas.microsoft.com/office/powerpoint/2010/main" val="1093909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a:off x="161153" y="2675626"/>
            <a:ext cx="2148174" cy="126947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Según  origen</a:t>
            </a:r>
            <a:endParaRPr lang="es-ES" sz="2800" b="1" dirty="0">
              <a:solidFill>
                <a:schemeClr val="tx1"/>
              </a:solidFill>
            </a:endParaRPr>
          </a:p>
        </p:txBody>
      </p:sp>
      <p:sp>
        <p:nvSpPr>
          <p:cNvPr id="2" name="1 CuadroTexto"/>
          <p:cNvSpPr txBox="1"/>
          <p:nvPr/>
        </p:nvSpPr>
        <p:spPr>
          <a:xfrm>
            <a:off x="350302" y="140131"/>
            <a:ext cx="3402632" cy="584775"/>
          </a:xfrm>
          <a:prstGeom prst="rect">
            <a:avLst/>
          </a:prstGeom>
          <a:noFill/>
        </p:spPr>
        <p:txBody>
          <a:bodyPr wrap="square" rtlCol="0">
            <a:spAutoFit/>
          </a:bodyPr>
          <a:lstStyle/>
          <a:p>
            <a:pPr algn="ctr"/>
            <a:r>
              <a:rPr lang="es-ES" sz="3200" b="1" dirty="0" smtClean="0">
                <a:solidFill>
                  <a:srgbClr val="C00000"/>
                </a:solidFill>
              </a:rPr>
              <a:t>Clasificación</a:t>
            </a:r>
            <a:endParaRPr lang="es-ES" sz="3200" b="1" dirty="0">
              <a:solidFill>
                <a:srgbClr val="C00000"/>
              </a:solidFill>
            </a:endParaRPr>
          </a:p>
        </p:txBody>
      </p:sp>
      <p:sp>
        <p:nvSpPr>
          <p:cNvPr id="4" name="3 CuadroTexto"/>
          <p:cNvSpPr txBox="1"/>
          <p:nvPr/>
        </p:nvSpPr>
        <p:spPr>
          <a:xfrm>
            <a:off x="2161963" y="1729125"/>
            <a:ext cx="1656184" cy="523220"/>
          </a:xfrm>
          <a:prstGeom prst="rect">
            <a:avLst/>
          </a:prstGeom>
          <a:solidFill>
            <a:srgbClr val="FFFF00"/>
          </a:solidFill>
          <a:ln w="28575">
            <a:solidFill>
              <a:srgbClr val="C00000"/>
            </a:solidFill>
          </a:ln>
        </p:spPr>
        <p:txBody>
          <a:bodyPr wrap="square" rtlCol="0">
            <a:spAutoFit/>
          </a:bodyPr>
          <a:lstStyle/>
          <a:p>
            <a:pPr algn="ctr"/>
            <a:r>
              <a:rPr lang="es-ES" sz="2800" b="1" dirty="0" smtClean="0"/>
              <a:t>Exógenos</a:t>
            </a:r>
            <a:endParaRPr lang="es-ES" sz="2800" b="1" dirty="0"/>
          </a:p>
        </p:txBody>
      </p:sp>
      <p:sp>
        <p:nvSpPr>
          <p:cNvPr id="5" name="4 CuadroTexto"/>
          <p:cNvSpPr txBox="1"/>
          <p:nvPr/>
        </p:nvSpPr>
        <p:spPr>
          <a:xfrm>
            <a:off x="2161963" y="5342636"/>
            <a:ext cx="1872208" cy="523220"/>
          </a:xfrm>
          <a:prstGeom prst="rect">
            <a:avLst/>
          </a:prstGeom>
          <a:solidFill>
            <a:srgbClr val="FFFF00"/>
          </a:solidFill>
          <a:ln w="28575">
            <a:solidFill>
              <a:srgbClr val="C00000"/>
            </a:solidFill>
          </a:ln>
        </p:spPr>
        <p:txBody>
          <a:bodyPr wrap="square" rtlCol="0">
            <a:spAutoFit/>
          </a:bodyPr>
          <a:lstStyle/>
          <a:p>
            <a:pPr algn="ctr"/>
            <a:r>
              <a:rPr lang="es-ES" sz="2800" b="1" dirty="0" smtClean="0"/>
              <a:t>Endógenos</a:t>
            </a:r>
            <a:endParaRPr lang="es-ES" sz="2800" b="1" dirty="0"/>
          </a:p>
        </p:txBody>
      </p:sp>
      <p:sp>
        <p:nvSpPr>
          <p:cNvPr id="6" name="5 CuadroTexto"/>
          <p:cNvSpPr txBox="1"/>
          <p:nvPr/>
        </p:nvSpPr>
        <p:spPr>
          <a:xfrm>
            <a:off x="3779912" y="844579"/>
            <a:ext cx="3384376" cy="3785652"/>
          </a:xfrm>
          <a:prstGeom prst="rect">
            <a:avLst/>
          </a:prstGeom>
          <a:noFill/>
          <a:ln>
            <a:noFill/>
          </a:ln>
        </p:spPr>
        <p:txBody>
          <a:bodyPr wrap="square" rtlCol="0">
            <a:spAutoFit/>
          </a:bodyPr>
          <a:lstStyle/>
          <a:p>
            <a:r>
              <a:rPr lang="es-ES" sz="2400" b="1" dirty="0" smtClean="0"/>
              <a:t>Biológicos</a:t>
            </a:r>
          </a:p>
          <a:p>
            <a:endParaRPr lang="es-ES" sz="2400" b="1" dirty="0" smtClean="0"/>
          </a:p>
          <a:p>
            <a:endParaRPr lang="es-ES" sz="2400" b="1" dirty="0" smtClean="0"/>
          </a:p>
          <a:p>
            <a:endParaRPr lang="es-ES" sz="2400" b="1" dirty="0" smtClean="0"/>
          </a:p>
          <a:p>
            <a:r>
              <a:rPr lang="es-ES" sz="2400" b="1" dirty="0" smtClean="0"/>
              <a:t>Químicos</a:t>
            </a:r>
          </a:p>
          <a:p>
            <a:endParaRPr lang="es-ES" sz="2400" b="1" dirty="0" smtClean="0"/>
          </a:p>
          <a:p>
            <a:endParaRPr lang="es-ES" sz="2400" b="1" dirty="0" smtClean="0"/>
          </a:p>
          <a:p>
            <a:endParaRPr lang="es-ES" sz="2400" b="1" dirty="0" smtClean="0"/>
          </a:p>
          <a:p>
            <a:endParaRPr lang="es-ES" sz="2400" b="1" dirty="0" smtClean="0"/>
          </a:p>
          <a:p>
            <a:r>
              <a:rPr lang="es-ES" sz="2400" b="1" dirty="0" smtClean="0"/>
              <a:t> Físicos</a:t>
            </a:r>
            <a:endParaRPr lang="es-ES" sz="2400" b="1" dirty="0"/>
          </a:p>
        </p:txBody>
      </p:sp>
      <p:sp>
        <p:nvSpPr>
          <p:cNvPr id="7" name="6 CuadroTexto"/>
          <p:cNvSpPr txBox="1"/>
          <p:nvPr/>
        </p:nvSpPr>
        <p:spPr>
          <a:xfrm>
            <a:off x="5377459" y="396987"/>
            <a:ext cx="3456384" cy="1323439"/>
          </a:xfrm>
          <a:prstGeom prst="rect">
            <a:avLst/>
          </a:prstGeom>
          <a:noFill/>
        </p:spPr>
        <p:txBody>
          <a:bodyPr wrap="square" rtlCol="0">
            <a:spAutoFit/>
          </a:bodyPr>
          <a:lstStyle/>
          <a:p>
            <a:pPr marL="342900" indent="-155575">
              <a:buFont typeface="Arial" pitchFamily="34" charset="0"/>
              <a:buChar char="•"/>
            </a:pPr>
            <a:r>
              <a:rPr lang="es-ES" sz="2000" b="1" dirty="0" smtClean="0"/>
              <a:t>Virus: </a:t>
            </a:r>
            <a:r>
              <a:rPr lang="es-ES" sz="2000" b="1" dirty="0" err="1" smtClean="0"/>
              <a:t>citomegalovirus</a:t>
            </a:r>
            <a:r>
              <a:rPr lang="es-ES" sz="2000" b="1" dirty="0" smtClean="0"/>
              <a:t>, varicela, SIDA</a:t>
            </a:r>
          </a:p>
          <a:p>
            <a:pPr marL="342900" indent="-155575">
              <a:buFont typeface="Arial" pitchFamily="34" charset="0"/>
              <a:buChar char="•"/>
            </a:pPr>
            <a:r>
              <a:rPr lang="es-ES" sz="2000" b="1" dirty="0" smtClean="0"/>
              <a:t>Bacterias : sífilis</a:t>
            </a:r>
          </a:p>
          <a:p>
            <a:pPr marL="342900" indent="-155575">
              <a:buFont typeface="Arial" pitchFamily="34" charset="0"/>
              <a:buChar char="•"/>
            </a:pPr>
            <a:r>
              <a:rPr lang="es-ES" sz="2000" b="1" dirty="0" err="1" smtClean="0"/>
              <a:t>Parásitos:toxoplasma</a:t>
            </a:r>
            <a:endParaRPr lang="es-ES" sz="2000" b="1" dirty="0"/>
          </a:p>
        </p:txBody>
      </p:sp>
      <p:sp>
        <p:nvSpPr>
          <p:cNvPr id="8" name="7 Abrir llave"/>
          <p:cNvSpPr/>
          <p:nvPr/>
        </p:nvSpPr>
        <p:spPr>
          <a:xfrm>
            <a:off x="5288531" y="396990"/>
            <a:ext cx="216024" cy="132343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Abrir llave"/>
          <p:cNvSpPr/>
          <p:nvPr/>
        </p:nvSpPr>
        <p:spPr>
          <a:xfrm>
            <a:off x="5221662" y="2050241"/>
            <a:ext cx="250438" cy="1626777"/>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uadroTexto"/>
          <p:cNvSpPr txBox="1"/>
          <p:nvPr/>
        </p:nvSpPr>
        <p:spPr>
          <a:xfrm>
            <a:off x="5519867" y="2045802"/>
            <a:ext cx="3576670" cy="1323439"/>
          </a:xfrm>
          <a:prstGeom prst="rect">
            <a:avLst/>
          </a:prstGeom>
          <a:noFill/>
        </p:spPr>
        <p:txBody>
          <a:bodyPr wrap="square" rtlCol="0">
            <a:spAutoFit/>
          </a:bodyPr>
          <a:lstStyle/>
          <a:p>
            <a:pPr marL="285750" indent="-285750">
              <a:buFont typeface="Arial" pitchFamily="34" charset="0"/>
              <a:buChar char="•"/>
            </a:pPr>
            <a:r>
              <a:rPr lang="es-ES" sz="2000" b="1" dirty="0" smtClean="0"/>
              <a:t>Ambientales: pesticidas</a:t>
            </a:r>
          </a:p>
          <a:p>
            <a:pPr marL="285750" indent="-285750">
              <a:buFont typeface="Arial" pitchFamily="34" charset="0"/>
              <a:buChar char="•"/>
            </a:pPr>
            <a:r>
              <a:rPr lang="es-ES" sz="2000" b="1" dirty="0" smtClean="0"/>
              <a:t>Drogas: alcohol, marihuana, cocaína, </a:t>
            </a:r>
            <a:r>
              <a:rPr lang="es-ES" sz="2000" b="1" dirty="0" err="1" smtClean="0"/>
              <a:t>talidomida</a:t>
            </a:r>
            <a:r>
              <a:rPr lang="es-ES" sz="2000" b="1" dirty="0" smtClean="0"/>
              <a:t>, ácido retinoico, </a:t>
            </a:r>
            <a:r>
              <a:rPr lang="es-ES" sz="2000" b="1" dirty="0" err="1" smtClean="0"/>
              <a:t>fenitoína</a:t>
            </a:r>
            <a:endParaRPr lang="es-ES" sz="2000" b="1" dirty="0"/>
          </a:p>
        </p:txBody>
      </p:sp>
      <p:sp>
        <p:nvSpPr>
          <p:cNvPr id="12" name="11 Abrir llave"/>
          <p:cNvSpPr/>
          <p:nvPr/>
        </p:nvSpPr>
        <p:spPr>
          <a:xfrm>
            <a:off x="5221662" y="3933056"/>
            <a:ext cx="298206" cy="88635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CuadroTexto"/>
          <p:cNvSpPr txBox="1"/>
          <p:nvPr/>
        </p:nvSpPr>
        <p:spPr>
          <a:xfrm>
            <a:off x="5370765" y="4149080"/>
            <a:ext cx="3444417" cy="707886"/>
          </a:xfrm>
          <a:prstGeom prst="rect">
            <a:avLst/>
          </a:prstGeom>
          <a:noFill/>
        </p:spPr>
        <p:txBody>
          <a:bodyPr wrap="square" rtlCol="0">
            <a:spAutoFit/>
          </a:bodyPr>
          <a:lstStyle/>
          <a:p>
            <a:pPr marL="342900" indent="-342900">
              <a:buFont typeface="Arial" pitchFamily="34" charset="0"/>
              <a:buChar char="•"/>
            </a:pPr>
            <a:r>
              <a:rPr lang="es-ES" sz="2000" b="1" dirty="0" smtClean="0"/>
              <a:t>Radiaciones ionizantes</a:t>
            </a:r>
          </a:p>
          <a:p>
            <a:pPr marL="342900" indent="-342900">
              <a:buFont typeface="Arial" pitchFamily="34" charset="0"/>
              <a:buChar char="•"/>
            </a:pPr>
            <a:r>
              <a:rPr lang="es-ES" sz="2000" b="1" dirty="0" smtClean="0"/>
              <a:t>Altas temperaturas</a:t>
            </a:r>
            <a:endParaRPr lang="es-ES" sz="2000" b="1" dirty="0"/>
          </a:p>
        </p:txBody>
      </p:sp>
      <p:sp>
        <p:nvSpPr>
          <p:cNvPr id="16" name="15 Flecha derecha"/>
          <p:cNvSpPr/>
          <p:nvPr/>
        </p:nvSpPr>
        <p:spPr>
          <a:xfrm rot="18707314">
            <a:off x="1253143" y="1699218"/>
            <a:ext cx="855637" cy="7890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rot="2789663">
            <a:off x="1300838" y="4366217"/>
            <a:ext cx="855637" cy="7890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de flecha"/>
          <p:cNvCxnSpPr/>
          <p:nvPr/>
        </p:nvCxnSpPr>
        <p:spPr>
          <a:xfrm flipV="1">
            <a:off x="3419872" y="1268760"/>
            <a:ext cx="398275" cy="4516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139549" y="2252345"/>
            <a:ext cx="606489" cy="4467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627784" y="2252345"/>
            <a:ext cx="1152128" cy="19264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4424333" y="5342632"/>
            <a:ext cx="3096344" cy="1015663"/>
          </a:xfrm>
          <a:prstGeom prst="rect">
            <a:avLst/>
          </a:prstGeom>
          <a:noFill/>
        </p:spPr>
        <p:txBody>
          <a:bodyPr wrap="square" rtlCol="0">
            <a:spAutoFit/>
          </a:bodyPr>
          <a:lstStyle/>
          <a:p>
            <a:pPr marL="285750" indent="-285750">
              <a:buFont typeface="Arial" pitchFamily="34" charset="0"/>
              <a:buChar char="•"/>
            </a:pPr>
            <a:r>
              <a:rPr lang="es-ES" sz="2000" b="1" dirty="0" smtClean="0"/>
              <a:t>Diabetes Mellitus </a:t>
            </a:r>
          </a:p>
          <a:p>
            <a:pPr marL="285750" indent="-285750">
              <a:buFont typeface="Arial" pitchFamily="34" charset="0"/>
              <a:buChar char="•"/>
            </a:pPr>
            <a:r>
              <a:rPr lang="es-ES" sz="2000" b="1" dirty="0"/>
              <a:t>A</a:t>
            </a:r>
            <a:r>
              <a:rPr lang="es-ES" sz="2000" b="1" dirty="0" smtClean="0"/>
              <a:t>lteraciones del tiroides</a:t>
            </a:r>
          </a:p>
          <a:p>
            <a:pPr marL="285750" indent="-285750">
              <a:buFont typeface="Arial" pitchFamily="34" charset="0"/>
              <a:buChar char="•"/>
            </a:pPr>
            <a:r>
              <a:rPr lang="es-ES" sz="2000" b="1" dirty="0"/>
              <a:t>F</a:t>
            </a:r>
            <a:r>
              <a:rPr lang="es-ES" sz="2000" b="1" dirty="0" smtClean="0"/>
              <a:t>enilcetonuria</a:t>
            </a:r>
            <a:endParaRPr lang="es-ES" sz="2000" b="1" dirty="0"/>
          </a:p>
        </p:txBody>
      </p:sp>
      <p:sp>
        <p:nvSpPr>
          <p:cNvPr id="28" name="27 Abrir llave"/>
          <p:cNvSpPr/>
          <p:nvPr/>
        </p:nvSpPr>
        <p:spPr>
          <a:xfrm>
            <a:off x="4181535" y="5157192"/>
            <a:ext cx="462473" cy="1201104"/>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21004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3939" y="188640"/>
            <a:ext cx="5472608" cy="584775"/>
          </a:xfrm>
          <a:prstGeom prst="rect">
            <a:avLst/>
          </a:prstGeom>
          <a:noFill/>
        </p:spPr>
        <p:txBody>
          <a:bodyPr wrap="square" rtlCol="0">
            <a:spAutoFit/>
          </a:bodyPr>
          <a:lstStyle/>
          <a:p>
            <a:pPr algn="ctr"/>
            <a:r>
              <a:rPr lang="es-ES" sz="3200" b="1" dirty="0" smtClean="0">
                <a:solidFill>
                  <a:srgbClr val="FF0000"/>
                </a:solidFill>
              </a:rPr>
              <a:t>Síndrome de alcoholismo fetal</a:t>
            </a:r>
            <a:endParaRPr lang="es-ES" sz="3200" b="1" dirty="0">
              <a:solidFill>
                <a:srgbClr val="FF0000"/>
              </a:solidFill>
            </a:endParaRPr>
          </a:p>
        </p:txBody>
      </p:sp>
      <p:pic>
        <p:nvPicPr>
          <p:cNvPr id="4" name="Imagen 3"/>
          <p:cNvPicPr>
            <a:picLocks noChangeAspect="1"/>
          </p:cNvPicPr>
          <p:nvPr/>
        </p:nvPicPr>
        <p:blipFill>
          <a:blip r:embed="rId3"/>
          <a:stretch>
            <a:fillRect/>
          </a:stretch>
        </p:blipFill>
        <p:spPr>
          <a:xfrm>
            <a:off x="3995936" y="703399"/>
            <a:ext cx="4269161" cy="2398726"/>
          </a:xfrm>
          <a:prstGeom prst="rect">
            <a:avLst/>
          </a:prstGeom>
        </p:spPr>
      </p:pic>
      <p:pic>
        <p:nvPicPr>
          <p:cNvPr id="5" name="Imagen 4"/>
          <p:cNvPicPr>
            <a:picLocks noChangeAspect="1"/>
          </p:cNvPicPr>
          <p:nvPr/>
        </p:nvPicPr>
        <p:blipFill>
          <a:blip r:embed="rId4"/>
          <a:stretch>
            <a:fillRect/>
          </a:stretch>
        </p:blipFill>
        <p:spPr>
          <a:xfrm>
            <a:off x="730243" y="961307"/>
            <a:ext cx="2592288" cy="2592288"/>
          </a:xfrm>
          <a:prstGeom prst="rect">
            <a:avLst/>
          </a:prstGeom>
        </p:spPr>
      </p:pic>
      <p:pic>
        <p:nvPicPr>
          <p:cNvPr id="9" name="Imagen 8"/>
          <p:cNvPicPr>
            <a:picLocks noChangeAspect="1"/>
          </p:cNvPicPr>
          <p:nvPr/>
        </p:nvPicPr>
        <p:blipFill>
          <a:blip r:embed="rId5"/>
          <a:stretch>
            <a:fillRect/>
          </a:stretch>
        </p:blipFill>
        <p:spPr>
          <a:xfrm>
            <a:off x="4860032" y="3389140"/>
            <a:ext cx="3741131" cy="3089841"/>
          </a:xfrm>
          <a:prstGeom prst="rect">
            <a:avLst/>
          </a:prstGeom>
        </p:spPr>
      </p:pic>
      <p:sp>
        <p:nvSpPr>
          <p:cNvPr id="10" name="Rectángulo 9"/>
          <p:cNvSpPr/>
          <p:nvPr/>
        </p:nvSpPr>
        <p:spPr>
          <a:xfrm>
            <a:off x="395536" y="4005064"/>
            <a:ext cx="3960440" cy="2308324"/>
          </a:xfrm>
          <a:prstGeom prst="rect">
            <a:avLst/>
          </a:prstGeom>
        </p:spPr>
        <p:txBody>
          <a:bodyPr wrap="square">
            <a:spAutoFit/>
          </a:bodyPr>
          <a:lstStyle/>
          <a:p>
            <a:pPr marL="342900" indent="-342900" algn="just">
              <a:buFont typeface="Arial" panose="020B0604020202020204" pitchFamily="34" charset="0"/>
              <a:buChar char="•"/>
            </a:pPr>
            <a:r>
              <a:rPr lang="es-ES" sz="2400" dirty="0"/>
              <a:t>D</a:t>
            </a:r>
            <a:r>
              <a:rPr lang="es-ES" sz="2400" dirty="0" smtClean="0"/>
              <a:t>efectos </a:t>
            </a:r>
            <a:r>
              <a:rPr lang="es-ES" sz="2400" dirty="0" smtClean="0"/>
              <a:t> cráneo-faciales</a:t>
            </a:r>
            <a:endParaRPr lang="es-ES" sz="2400" dirty="0" smtClean="0"/>
          </a:p>
          <a:p>
            <a:pPr marL="342900" indent="-342900" algn="just">
              <a:buFont typeface="Arial" panose="020B0604020202020204" pitchFamily="34" charset="0"/>
              <a:buChar char="•"/>
            </a:pPr>
            <a:r>
              <a:rPr lang="es-ES" sz="2400" dirty="0"/>
              <a:t>R</a:t>
            </a:r>
            <a:r>
              <a:rPr lang="es-ES" sz="2400" dirty="0" smtClean="0"/>
              <a:t>etraso </a:t>
            </a:r>
            <a:r>
              <a:rPr lang="es-ES" sz="2400" dirty="0"/>
              <a:t>en el crecimiento </a:t>
            </a:r>
            <a:endParaRPr lang="es-ES" sz="2400" dirty="0" smtClean="0"/>
          </a:p>
          <a:p>
            <a:pPr marL="342900" indent="-342900" algn="just">
              <a:buFont typeface="Arial" panose="020B0604020202020204" pitchFamily="34" charset="0"/>
              <a:buChar char="•"/>
            </a:pPr>
            <a:r>
              <a:rPr lang="es-ES" sz="2400" dirty="0" smtClean="0"/>
              <a:t> Alteraciones </a:t>
            </a:r>
            <a:r>
              <a:rPr lang="es-ES" sz="2400" dirty="0"/>
              <a:t>del </a:t>
            </a:r>
            <a:r>
              <a:rPr lang="es-ES" sz="2400" dirty="0" smtClean="0"/>
              <a:t>SNC (cognitivas</a:t>
            </a:r>
            <a:r>
              <a:rPr lang="es-ES" sz="2400" dirty="0"/>
              <a:t>, conductuales, de socialización y de </a:t>
            </a:r>
            <a:r>
              <a:rPr lang="es-ES" sz="2400" dirty="0" smtClean="0"/>
              <a:t>aprendizaje) </a:t>
            </a:r>
            <a:endParaRPr lang="es-ES" sz="2400" dirty="0"/>
          </a:p>
        </p:txBody>
      </p:sp>
    </p:spTree>
    <p:extLst>
      <p:ext uri="{BB962C8B-B14F-4D97-AF65-F5344CB8AC3E}">
        <p14:creationId xmlns:p14="http://schemas.microsoft.com/office/powerpoint/2010/main" val="1885887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00563" y="404664"/>
            <a:ext cx="5904656" cy="584775"/>
          </a:xfrm>
          <a:prstGeom prst="rect">
            <a:avLst/>
          </a:prstGeom>
          <a:noFill/>
        </p:spPr>
        <p:txBody>
          <a:bodyPr wrap="square" rtlCol="0">
            <a:spAutoFit/>
          </a:bodyPr>
          <a:lstStyle/>
          <a:p>
            <a:pPr algn="ctr"/>
            <a:r>
              <a:rPr lang="es-ES" sz="3200" b="1" dirty="0" smtClean="0">
                <a:solidFill>
                  <a:srgbClr val="FF0000"/>
                </a:solidFill>
              </a:rPr>
              <a:t>Síndrome de rubeola fetal</a:t>
            </a:r>
            <a:endParaRPr lang="es-ES" sz="3200" b="1" dirty="0">
              <a:solidFill>
                <a:srgbClr val="FF0000"/>
              </a:solidFill>
            </a:endParaRPr>
          </a:p>
        </p:txBody>
      </p:sp>
      <p:pic>
        <p:nvPicPr>
          <p:cNvPr id="4" name="Imagen 3"/>
          <p:cNvPicPr>
            <a:picLocks noChangeAspect="1"/>
          </p:cNvPicPr>
          <p:nvPr/>
        </p:nvPicPr>
        <p:blipFill>
          <a:blip r:embed="rId2"/>
          <a:stretch>
            <a:fillRect/>
          </a:stretch>
        </p:blipFill>
        <p:spPr>
          <a:xfrm>
            <a:off x="4788024" y="1252504"/>
            <a:ext cx="3960440" cy="2704415"/>
          </a:xfrm>
          <a:prstGeom prst="rect">
            <a:avLst/>
          </a:prstGeom>
        </p:spPr>
      </p:pic>
      <p:sp>
        <p:nvSpPr>
          <p:cNvPr id="5" name="CuadroTexto 4"/>
          <p:cNvSpPr txBox="1"/>
          <p:nvPr/>
        </p:nvSpPr>
        <p:spPr>
          <a:xfrm>
            <a:off x="395536" y="1884700"/>
            <a:ext cx="3700376" cy="3046988"/>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Manifestaciones bucales</a:t>
            </a:r>
          </a:p>
          <a:p>
            <a:pPr marL="285750" indent="-285750">
              <a:buFont typeface="Arial" panose="020B0604020202020204" pitchFamily="34" charset="0"/>
              <a:buChar char="•"/>
            </a:pPr>
            <a:r>
              <a:rPr lang="es-ES" sz="2400" dirty="0" smtClean="0"/>
              <a:t>Sordera</a:t>
            </a:r>
          </a:p>
          <a:p>
            <a:pPr marL="285750" indent="-285750">
              <a:buFont typeface="Arial" panose="020B0604020202020204" pitchFamily="34" charset="0"/>
              <a:buChar char="•"/>
            </a:pPr>
            <a:r>
              <a:rPr lang="es-ES" sz="2400" dirty="0" smtClean="0"/>
              <a:t>Cataratas</a:t>
            </a:r>
          </a:p>
          <a:p>
            <a:pPr marL="285750" indent="-285750">
              <a:buFont typeface="Arial" panose="020B0604020202020204" pitchFamily="34" charset="0"/>
              <a:buChar char="•"/>
            </a:pPr>
            <a:r>
              <a:rPr lang="es-ES" sz="2400" dirty="0" smtClean="0"/>
              <a:t>Cardiopatías congénitas</a:t>
            </a:r>
          </a:p>
          <a:p>
            <a:pPr marL="285750" indent="-285750">
              <a:buFont typeface="Arial" panose="020B0604020202020204" pitchFamily="34" charset="0"/>
              <a:buChar char="•"/>
            </a:pPr>
            <a:r>
              <a:rPr lang="es-ES" sz="2400" dirty="0" smtClean="0"/>
              <a:t>Macroftalmia </a:t>
            </a:r>
          </a:p>
          <a:p>
            <a:pPr marL="285750" indent="-285750">
              <a:buFont typeface="Arial" panose="020B0604020202020204" pitchFamily="34" charset="0"/>
              <a:buChar char="•"/>
            </a:pPr>
            <a:r>
              <a:rPr lang="es-ES" sz="2400" dirty="0" smtClean="0"/>
              <a:t>Estrabismo</a:t>
            </a:r>
          </a:p>
          <a:p>
            <a:pPr marL="285750" indent="-285750">
              <a:buFont typeface="Arial" panose="020B0604020202020204" pitchFamily="34" charset="0"/>
              <a:buChar char="•"/>
            </a:pPr>
            <a:r>
              <a:rPr lang="es-ES" sz="2400" dirty="0" smtClean="0"/>
              <a:t>Discapacidad intelectual</a:t>
            </a:r>
          </a:p>
          <a:p>
            <a:pPr marL="285750" indent="-285750">
              <a:buFont typeface="Arial" panose="020B0604020202020204" pitchFamily="34" charset="0"/>
              <a:buChar char="•"/>
            </a:pPr>
            <a:r>
              <a:rPr lang="es-ES" sz="2400" dirty="0" smtClean="0"/>
              <a:t>Bajo peso al nacer</a:t>
            </a:r>
            <a:endParaRPr lang="es-ES" sz="2400" dirty="0"/>
          </a:p>
        </p:txBody>
      </p:sp>
      <p:pic>
        <p:nvPicPr>
          <p:cNvPr id="6" name="Imagen 5"/>
          <p:cNvPicPr>
            <a:picLocks noChangeAspect="1"/>
          </p:cNvPicPr>
          <p:nvPr/>
        </p:nvPicPr>
        <p:blipFill>
          <a:blip r:embed="rId3"/>
          <a:stretch>
            <a:fillRect/>
          </a:stretch>
        </p:blipFill>
        <p:spPr>
          <a:xfrm>
            <a:off x="4095912" y="4027046"/>
            <a:ext cx="3409307" cy="2426290"/>
          </a:xfrm>
          <a:prstGeom prst="rect">
            <a:avLst/>
          </a:prstGeom>
        </p:spPr>
      </p:pic>
    </p:spTree>
    <p:extLst>
      <p:ext uri="{BB962C8B-B14F-4D97-AF65-F5344CB8AC3E}">
        <p14:creationId xmlns:p14="http://schemas.microsoft.com/office/powerpoint/2010/main" val="121010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467544" y="1340768"/>
            <a:ext cx="8390706" cy="29523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anchorCtr="1"/>
          <a:lstStyle/>
          <a:p>
            <a:pPr lvl="0" algn="r"/>
            <a:endParaRPr lang="es-ES" sz="2800" b="1" dirty="0">
              <a:solidFill>
                <a:prstClr val="white"/>
              </a:solidFill>
            </a:endParaRPr>
          </a:p>
        </p:txBody>
      </p:sp>
      <p:sp>
        <p:nvSpPr>
          <p:cNvPr id="4" name="3 CuadroTexto"/>
          <p:cNvSpPr txBox="1"/>
          <p:nvPr/>
        </p:nvSpPr>
        <p:spPr>
          <a:xfrm>
            <a:off x="3131840" y="692696"/>
            <a:ext cx="2304256" cy="369332"/>
          </a:xfrm>
          <a:prstGeom prst="rect">
            <a:avLst/>
          </a:prstGeom>
          <a:noFill/>
        </p:spPr>
        <p:txBody>
          <a:bodyPr wrap="square" rtlCol="0">
            <a:spAutoFit/>
          </a:bodyPr>
          <a:lstStyle/>
          <a:p>
            <a:endParaRPr lang="es-ES" dirty="0"/>
          </a:p>
        </p:txBody>
      </p:sp>
      <p:sp>
        <p:nvSpPr>
          <p:cNvPr id="5" name="4 CuadroTexto"/>
          <p:cNvSpPr txBox="1"/>
          <p:nvPr/>
        </p:nvSpPr>
        <p:spPr>
          <a:xfrm>
            <a:off x="1643063" y="500063"/>
            <a:ext cx="5643562" cy="646331"/>
          </a:xfrm>
          <a:prstGeom prst="rect">
            <a:avLst/>
          </a:prstGeom>
          <a:noFill/>
        </p:spPr>
        <p:txBody>
          <a:bodyPr>
            <a:spAutoFit/>
          </a:bodyPr>
          <a:lstStyle/>
          <a:p>
            <a:pPr algn="ctr" fontAlgn="auto">
              <a:spcBef>
                <a:spcPts val="0"/>
              </a:spcBef>
              <a:spcAft>
                <a:spcPts val="0"/>
              </a:spcAft>
              <a:defRPr/>
            </a:pPr>
            <a:r>
              <a:rPr lang="es-ES" sz="3600" b="1" dirty="0" smtClean="0">
                <a:solidFill>
                  <a:srgbClr val="C00000"/>
                </a:solidFill>
                <a:effectLst>
                  <a:outerShdw blurRad="38100" dist="38100" dir="2700000" algn="tl">
                    <a:srgbClr val="000000">
                      <a:alpha val="43137"/>
                    </a:srgbClr>
                  </a:outerShdw>
                </a:effectLst>
                <a:latin typeface="+mn-lt"/>
              </a:rPr>
              <a:t>Defecto congénito</a:t>
            </a:r>
            <a:endParaRPr lang="es-ES" sz="3600" b="1" dirty="0">
              <a:solidFill>
                <a:srgbClr val="C00000"/>
              </a:solidFill>
              <a:effectLst>
                <a:outerShdw blurRad="38100" dist="38100" dir="2700000" algn="tl">
                  <a:srgbClr val="000000">
                    <a:alpha val="43137"/>
                  </a:srgbClr>
                </a:outerShdw>
              </a:effectLst>
              <a:latin typeface="+mn-lt"/>
            </a:endParaRPr>
          </a:p>
        </p:txBody>
      </p:sp>
      <p:sp>
        <p:nvSpPr>
          <p:cNvPr id="10" name="9 Rectángulo"/>
          <p:cNvSpPr/>
          <p:nvPr/>
        </p:nvSpPr>
        <p:spPr>
          <a:xfrm>
            <a:off x="765960" y="1399812"/>
            <a:ext cx="7632848" cy="3108543"/>
          </a:xfrm>
          <a:prstGeom prst="rect">
            <a:avLst/>
          </a:prstGeom>
        </p:spPr>
        <p:txBody>
          <a:bodyPr wrap="square">
            <a:spAutoFit/>
          </a:bodyPr>
          <a:lstStyle/>
          <a:p>
            <a:pPr lvl="0" algn="just"/>
            <a:r>
              <a:rPr lang="es-ES" sz="2800" b="1" dirty="0">
                <a:solidFill>
                  <a:prstClr val="white"/>
                </a:solidFill>
              </a:rPr>
              <a:t>Anormalidades de una o varias estructuras anatómicas detectadas al nacimiento o </a:t>
            </a:r>
            <a:r>
              <a:rPr lang="es-ES" sz="2800" b="1" dirty="0" smtClean="0">
                <a:solidFill>
                  <a:prstClr val="white"/>
                </a:solidFill>
              </a:rPr>
              <a:t>después </a:t>
            </a:r>
            <a:r>
              <a:rPr lang="es-ES" sz="2800" b="1" dirty="0">
                <a:solidFill>
                  <a:prstClr val="white"/>
                </a:solidFill>
              </a:rPr>
              <a:t>de este,  cuando se hace evidente el defecto funcional de un órgano </a:t>
            </a:r>
            <a:r>
              <a:rPr lang="es-ES" sz="2800" b="1" dirty="0" smtClean="0">
                <a:solidFill>
                  <a:prstClr val="white"/>
                </a:solidFill>
              </a:rPr>
              <a:t>anatómicamente </a:t>
            </a:r>
            <a:r>
              <a:rPr lang="es-ES" sz="2800" b="1" dirty="0">
                <a:solidFill>
                  <a:prstClr val="white"/>
                </a:solidFill>
              </a:rPr>
              <a:t>afectado</a:t>
            </a:r>
            <a:r>
              <a:rPr lang="es-ES" sz="2800" b="1" dirty="0" smtClean="0">
                <a:solidFill>
                  <a:prstClr val="white"/>
                </a:solidFill>
              </a:rPr>
              <a:t>.</a:t>
            </a:r>
          </a:p>
          <a:p>
            <a:pPr algn="just"/>
            <a:r>
              <a:rPr lang="es-ES" sz="2800" dirty="0" smtClean="0">
                <a:solidFill>
                  <a:schemeClr val="bg1"/>
                </a:solidFill>
              </a:rPr>
              <a:t>Ejemplo: </a:t>
            </a:r>
            <a:r>
              <a:rPr lang="es-ES" sz="2800" dirty="0">
                <a:solidFill>
                  <a:schemeClr val="bg1"/>
                </a:solidFill>
              </a:rPr>
              <a:t>cardiopatías congénitas</a:t>
            </a:r>
          </a:p>
          <a:p>
            <a:pPr lvl="0" algn="just"/>
            <a:endParaRPr lang="es-ES" sz="2800" b="1" dirty="0">
              <a:solidFill>
                <a:prstClr val="white"/>
              </a:solidFill>
            </a:endParaRPr>
          </a:p>
        </p:txBody>
      </p:sp>
    </p:spTree>
    <p:extLst>
      <p:ext uri="{BB962C8B-B14F-4D97-AF65-F5344CB8AC3E}">
        <p14:creationId xmlns:p14="http://schemas.microsoft.com/office/powerpoint/2010/main" val="1325983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59025"/>
            <a:ext cx="2592288" cy="584775"/>
          </a:xfrm>
          <a:prstGeom prst="rect">
            <a:avLst/>
          </a:prstGeom>
          <a:noFill/>
        </p:spPr>
        <p:txBody>
          <a:bodyPr wrap="square" rtlCol="0">
            <a:spAutoFit/>
          </a:bodyPr>
          <a:lstStyle/>
          <a:p>
            <a:pPr algn="ctr"/>
            <a:r>
              <a:rPr lang="es-ES" sz="3200" b="1" dirty="0" smtClean="0">
                <a:solidFill>
                  <a:srgbClr val="C00000"/>
                </a:solidFill>
              </a:rPr>
              <a:t>Resumen</a:t>
            </a:r>
            <a:endParaRPr lang="es-ES" sz="3200" b="1" dirty="0">
              <a:solidFill>
                <a:srgbClr val="C00000"/>
              </a:solidFill>
            </a:endParaRPr>
          </a:p>
        </p:txBody>
      </p:sp>
      <p:sp>
        <p:nvSpPr>
          <p:cNvPr id="3" name="2 Rectángulo redondeado"/>
          <p:cNvSpPr/>
          <p:nvPr/>
        </p:nvSpPr>
        <p:spPr>
          <a:xfrm>
            <a:off x="323528" y="643800"/>
            <a:ext cx="8280920" cy="60255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sz="2400" b="1" dirty="0" smtClean="0"/>
              <a:t>No todos los defectos congénitos tienen una etiología genética, ni todas las enfermedades genéticas presentan defecto congénito.</a:t>
            </a:r>
          </a:p>
          <a:p>
            <a:pPr algn="just"/>
            <a:endParaRPr lang="es-ES" sz="2400" b="1" dirty="0" smtClean="0"/>
          </a:p>
          <a:p>
            <a:pPr marL="285750" indent="-285750" algn="just">
              <a:buFont typeface="Arial" pitchFamily="34" charset="0"/>
              <a:buChar char="•"/>
            </a:pPr>
            <a:r>
              <a:rPr lang="es-ES" sz="2400" b="1" dirty="0" smtClean="0"/>
              <a:t>Las causas genéticas de las malformaciones puede ser </a:t>
            </a:r>
            <a:r>
              <a:rPr lang="es-ES" sz="2400" b="1" dirty="0" err="1" smtClean="0"/>
              <a:t>monogénicas</a:t>
            </a:r>
            <a:r>
              <a:rPr lang="es-ES" sz="2400" b="1" dirty="0" smtClean="0"/>
              <a:t>, cromosómicas o multifactoriales.</a:t>
            </a:r>
          </a:p>
          <a:p>
            <a:pPr algn="just"/>
            <a:endParaRPr lang="es-ES" sz="2400" b="1" dirty="0" smtClean="0"/>
          </a:p>
          <a:p>
            <a:pPr marL="285750" indent="-285750" algn="just">
              <a:buFont typeface="Arial" pitchFamily="34" charset="0"/>
              <a:buChar char="•"/>
            </a:pPr>
            <a:r>
              <a:rPr lang="es-ES" sz="2400" b="1" dirty="0" smtClean="0"/>
              <a:t>La susceptibilidad de la madre y el embrión pueden ser un mecanismo de defensa genética frente a la acción de agentes teratógenos.</a:t>
            </a:r>
          </a:p>
          <a:p>
            <a:pPr algn="just"/>
            <a:endParaRPr lang="es-ES" sz="2400" b="1" dirty="0" smtClean="0"/>
          </a:p>
          <a:p>
            <a:pPr marL="285750" indent="-285750" algn="just">
              <a:buFont typeface="Arial" pitchFamily="34" charset="0"/>
              <a:buChar char="•"/>
            </a:pPr>
            <a:r>
              <a:rPr lang="es-ES" sz="2400" b="1" dirty="0" smtClean="0"/>
              <a:t>Las variaciones de expresividad de la acción de los teratógenos depende también: del tipo , la dosis, tiempo de exposición, edad gestacional y combinaciones de diferentes agentes teratógenos. Ejemplo: madre </a:t>
            </a:r>
            <a:r>
              <a:rPr lang="es-ES" sz="2400" b="1" dirty="0" smtClean="0"/>
              <a:t>alcohólica  </a:t>
            </a:r>
            <a:r>
              <a:rPr lang="es-ES" sz="2400" b="1" dirty="0" smtClean="0"/>
              <a:t>que sea diabética</a:t>
            </a:r>
            <a:endParaRPr lang="es-ES" sz="2400" b="1" dirty="0"/>
          </a:p>
        </p:txBody>
      </p:sp>
    </p:spTree>
    <p:extLst>
      <p:ext uri="{BB962C8B-B14F-4D97-AF65-F5344CB8AC3E}">
        <p14:creationId xmlns:p14="http://schemas.microsoft.com/office/powerpoint/2010/main" val="59671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540" y="1268760"/>
            <a:ext cx="8280920" cy="5355312"/>
          </a:xfrm>
          <a:prstGeom prst="rect">
            <a:avLst/>
          </a:prstGeom>
        </p:spPr>
        <p:txBody>
          <a:bodyPr wrap="square">
            <a:spAutoFit/>
          </a:bodyPr>
          <a:lstStyle/>
          <a:p>
            <a:pPr marL="342900" indent="-342900" algn="just">
              <a:buFont typeface="+mj-lt"/>
              <a:buAutoNum type="arabicPeriod"/>
            </a:pPr>
            <a:r>
              <a:rPr lang="es-ES" dirty="0" smtClean="0"/>
              <a:t>Explique con sus palabras el concepto de defecto genético</a:t>
            </a:r>
          </a:p>
          <a:p>
            <a:pPr marL="342900" indent="-342900" algn="just">
              <a:buFont typeface="+mj-lt"/>
              <a:buAutoNum type="arabicPeriod"/>
            </a:pPr>
            <a:r>
              <a:rPr lang="es-ES" dirty="0" smtClean="0"/>
              <a:t>¿</a:t>
            </a:r>
            <a:r>
              <a:rPr lang="es-ES" dirty="0"/>
              <a:t>Atendiendo a qué criterios los defectos congénitos se clasifican en mayores </a:t>
            </a:r>
            <a:r>
              <a:rPr lang="es-ES" dirty="0" smtClean="0"/>
              <a:t>y menores</a:t>
            </a:r>
            <a:r>
              <a:rPr lang="es-ES" dirty="0"/>
              <a:t>? ¿Qué significa el término signo </a:t>
            </a:r>
            <a:r>
              <a:rPr lang="es-ES" dirty="0" err="1"/>
              <a:t>dismórfico</a:t>
            </a:r>
            <a:r>
              <a:rPr lang="es-ES" dirty="0"/>
              <a:t>?</a:t>
            </a:r>
          </a:p>
          <a:p>
            <a:pPr marL="342900" indent="-342900" algn="just">
              <a:buFont typeface="+mj-lt"/>
              <a:buAutoNum type="arabicPeriod"/>
            </a:pPr>
            <a:r>
              <a:rPr lang="es-ES" dirty="0"/>
              <a:t>3. ¿Por qué los signos </a:t>
            </a:r>
            <a:r>
              <a:rPr lang="es-ES" dirty="0" err="1"/>
              <a:t>dismórficos</a:t>
            </a:r>
            <a:r>
              <a:rPr lang="es-ES" dirty="0"/>
              <a:t> tienen diferente valor fenotípico cuando </a:t>
            </a:r>
            <a:r>
              <a:rPr lang="es-ES" dirty="0" smtClean="0"/>
              <a:t>están presente </a:t>
            </a:r>
            <a:r>
              <a:rPr lang="es-ES" dirty="0"/>
              <a:t>tres o más de ellos que cuando hay solamente uno o dos aislados?</a:t>
            </a:r>
          </a:p>
          <a:p>
            <a:pPr marL="342900" indent="-342900" algn="just">
              <a:buFont typeface="+mj-lt"/>
              <a:buAutoNum type="arabicPeriod"/>
            </a:pPr>
            <a:r>
              <a:rPr lang="es-ES" dirty="0" smtClean="0"/>
              <a:t>Desde </a:t>
            </a:r>
            <a:r>
              <a:rPr lang="es-ES" dirty="0"/>
              <a:t>el punto de vista de los mecanismos que afectan la morfogénesis ¿</a:t>
            </a:r>
            <a:r>
              <a:rPr lang="es-ES" dirty="0" smtClean="0"/>
              <a:t>cómo pueden </a:t>
            </a:r>
            <a:r>
              <a:rPr lang="es-ES" dirty="0"/>
              <a:t>ser los defectos congénitos</a:t>
            </a:r>
            <a:r>
              <a:rPr lang="es-ES" dirty="0" smtClean="0"/>
              <a:t>?</a:t>
            </a:r>
            <a:endParaRPr lang="es-ES" dirty="0"/>
          </a:p>
          <a:p>
            <a:pPr marL="342900" indent="-342900" algn="just">
              <a:buFont typeface="+mj-lt"/>
              <a:buAutoNum type="arabicPeriod"/>
            </a:pPr>
            <a:r>
              <a:rPr lang="es-ES" dirty="0" smtClean="0"/>
              <a:t>¿</a:t>
            </a:r>
            <a:r>
              <a:rPr lang="es-ES" dirty="0"/>
              <a:t>Cuáles son los principales eventos </a:t>
            </a:r>
            <a:r>
              <a:rPr lang="es-ES" dirty="0" smtClean="0"/>
              <a:t>celulares y moleculares </a:t>
            </a:r>
            <a:r>
              <a:rPr lang="es-ES" dirty="0"/>
              <a:t>que ocurren en la morfogénesis</a:t>
            </a:r>
            <a:r>
              <a:rPr lang="es-ES" dirty="0" smtClean="0"/>
              <a:t>? Explíquelos.</a:t>
            </a:r>
          </a:p>
          <a:p>
            <a:pPr marL="342900" indent="-342900" algn="just">
              <a:buFont typeface="+mj-lt"/>
              <a:buAutoNum type="arabicPeriod"/>
            </a:pPr>
            <a:r>
              <a:rPr lang="es-ES" dirty="0" smtClean="0"/>
              <a:t>¿</a:t>
            </a:r>
            <a:r>
              <a:rPr lang="es-ES" dirty="0"/>
              <a:t>Qué grupos de genes intervienen en la formación de estructuras </a:t>
            </a:r>
            <a:r>
              <a:rPr lang="es-ES" dirty="0" smtClean="0"/>
              <a:t>embrionarias específicas?</a:t>
            </a:r>
            <a:r>
              <a:rPr lang="es-ES" dirty="0"/>
              <a:t> </a:t>
            </a:r>
          </a:p>
          <a:p>
            <a:pPr marL="342900" indent="-342900" algn="just">
              <a:buFont typeface="+mj-lt"/>
              <a:buAutoNum type="arabicPeriod"/>
            </a:pPr>
            <a:r>
              <a:rPr lang="es-ES" dirty="0" smtClean="0"/>
              <a:t>Ponga ejemplos de </a:t>
            </a:r>
            <a:r>
              <a:rPr lang="es-ES" dirty="0"/>
              <a:t>defectos congénitos </a:t>
            </a:r>
            <a:r>
              <a:rPr lang="es-ES" dirty="0" smtClean="0"/>
              <a:t>que se </a:t>
            </a:r>
            <a:r>
              <a:rPr lang="es-ES" dirty="0"/>
              <a:t>deben a </a:t>
            </a:r>
            <a:r>
              <a:rPr lang="es-ES" dirty="0" smtClean="0"/>
              <a:t>mutaciones que </a:t>
            </a:r>
            <a:r>
              <a:rPr lang="es-ES" dirty="0"/>
              <a:t>afecta a algunos de estos genes y que se mencionan en el texto</a:t>
            </a:r>
            <a:r>
              <a:rPr lang="es-ES" dirty="0" smtClean="0"/>
              <a:t>.</a:t>
            </a:r>
          </a:p>
          <a:p>
            <a:pPr marL="342900" indent="-342900" algn="just">
              <a:buAutoNum type="arabicPeriod"/>
            </a:pPr>
            <a:r>
              <a:rPr lang="es-ES" dirty="0" smtClean="0"/>
              <a:t>¿ </a:t>
            </a:r>
            <a:r>
              <a:rPr lang="es-ES" dirty="0"/>
              <a:t>A qué se denomina agente teratógeno</a:t>
            </a:r>
            <a:r>
              <a:rPr lang="es-ES" dirty="0" smtClean="0"/>
              <a:t>?</a:t>
            </a:r>
          </a:p>
          <a:p>
            <a:pPr marL="342900" indent="-342900" algn="just">
              <a:buAutoNum type="arabicPeriod"/>
            </a:pPr>
            <a:r>
              <a:rPr lang="es-ES" dirty="0" smtClean="0"/>
              <a:t>¿Cómo se clasifican los agentes teratógenos? </a:t>
            </a:r>
          </a:p>
          <a:p>
            <a:pPr marL="342900" indent="-342900" algn="just">
              <a:buFontTx/>
              <a:buAutoNum type="arabicPeriod"/>
            </a:pPr>
            <a:r>
              <a:rPr lang="es-ES" dirty="0" smtClean="0"/>
              <a:t>¿Cómo pueden clasificarse atendiendo a su naturaleza los agentes teratógenos exógenos y endógenos?</a:t>
            </a:r>
            <a:r>
              <a:rPr lang="es-ES" dirty="0"/>
              <a:t> Ponga ejemplos</a:t>
            </a:r>
            <a:r>
              <a:rPr lang="es-ES" dirty="0" smtClean="0"/>
              <a:t>.</a:t>
            </a:r>
          </a:p>
          <a:p>
            <a:pPr marL="342900" indent="-342900" algn="just">
              <a:buAutoNum type="arabicPeriod"/>
            </a:pPr>
            <a:r>
              <a:rPr lang="es-ES" dirty="0" smtClean="0"/>
              <a:t>¿Cuáles </a:t>
            </a:r>
            <a:r>
              <a:rPr lang="es-ES" dirty="0"/>
              <a:t>manifestaciones anormales relacionadas con la concepción y el embarazo</a:t>
            </a:r>
          </a:p>
          <a:p>
            <a:pPr algn="just"/>
            <a:r>
              <a:rPr lang="es-ES" dirty="0" smtClean="0"/>
              <a:t>        suelen </a:t>
            </a:r>
            <a:r>
              <a:rPr lang="es-ES" dirty="0"/>
              <a:t>ser indicadores de </a:t>
            </a:r>
            <a:r>
              <a:rPr lang="es-ES" dirty="0" err="1" smtClean="0"/>
              <a:t>teratogenicidad</a:t>
            </a:r>
            <a:r>
              <a:rPr lang="es-ES" dirty="0" smtClean="0"/>
              <a:t>?</a:t>
            </a:r>
          </a:p>
        </p:txBody>
      </p:sp>
      <p:sp>
        <p:nvSpPr>
          <p:cNvPr id="3" name="2 Rectángulo"/>
          <p:cNvSpPr/>
          <p:nvPr/>
        </p:nvSpPr>
        <p:spPr>
          <a:xfrm>
            <a:off x="1835696" y="404664"/>
            <a:ext cx="5472608" cy="707886"/>
          </a:xfrm>
          <a:prstGeom prst="rect">
            <a:avLst/>
          </a:prstGeom>
        </p:spPr>
        <p:txBody>
          <a:bodyPr wrap="square">
            <a:spAutoFit/>
          </a:bodyPr>
          <a:lstStyle/>
          <a:p>
            <a:pPr algn="ctr"/>
            <a:r>
              <a:rPr lang="es-ES" sz="2000" b="1" dirty="0">
                <a:solidFill>
                  <a:srgbClr val="C00000"/>
                </a:solidFill>
              </a:rPr>
              <a:t>Clase teórico-práctica</a:t>
            </a:r>
          </a:p>
          <a:p>
            <a:pPr algn="ctr"/>
            <a:r>
              <a:rPr lang="es-ES" sz="2000" b="1" dirty="0">
                <a:solidFill>
                  <a:srgbClr val="C00000"/>
                </a:solidFill>
              </a:rPr>
              <a:t>Guía de estudio independiente.</a:t>
            </a:r>
          </a:p>
        </p:txBody>
      </p:sp>
    </p:spTree>
    <p:extLst>
      <p:ext uri="{BB962C8B-B14F-4D97-AF65-F5344CB8AC3E}">
        <p14:creationId xmlns:p14="http://schemas.microsoft.com/office/powerpoint/2010/main" val="392441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397675"/>
            <a:ext cx="8136904" cy="2031325"/>
          </a:xfrm>
          <a:prstGeom prst="rect">
            <a:avLst/>
          </a:prstGeom>
        </p:spPr>
        <p:txBody>
          <a:bodyPr wrap="square">
            <a:spAutoFit/>
          </a:bodyPr>
          <a:lstStyle/>
          <a:p>
            <a:pPr marL="342900" indent="-342900" algn="just">
              <a:buFont typeface="+mj-lt"/>
              <a:buAutoNum type="arabicPeriod" startAt="12"/>
            </a:pPr>
            <a:r>
              <a:rPr lang="es-ES" dirty="0" smtClean="0"/>
              <a:t>¿A </a:t>
            </a:r>
            <a:r>
              <a:rPr lang="es-ES" dirty="0"/>
              <a:t>qué se debe el efecto y severidad de expresión de los defectos congénitos que</a:t>
            </a:r>
          </a:p>
          <a:p>
            <a:pPr algn="just"/>
            <a:r>
              <a:rPr lang="es-ES" dirty="0"/>
              <a:t> </a:t>
            </a:r>
            <a:r>
              <a:rPr lang="es-ES" dirty="0" smtClean="0"/>
              <a:t>     pueden </a:t>
            </a:r>
            <a:r>
              <a:rPr lang="es-ES" dirty="0"/>
              <a:t>producir los agentes calificados como teratógenos</a:t>
            </a:r>
            <a:r>
              <a:rPr lang="es-ES" dirty="0" smtClean="0"/>
              <a:t>?</a:t>
            </a:r>
          </a:p>
          <a:p>
            <a:pPr marL="342900" indent="-342900" algn="just">
              <a:buFont typeface="+mj-lt"/>
              <a:buAutoNum type="arabicPeriod" startAt="13"/>
            </a:pPr>
            <a:r>
              <a:rPr lang="es-ES" dirty="0" smtClean="0"/>
              <a:t>¿Tienen el mismo efecto los teratógenos en las diferentes etapas del embarazo? Argumente su respuesta. </a:t>
            </a:r>
          </a:p>
          <a:p>
            <a:pPr marL="342900" indent="-342900">
              <a:buFont typeface="+mj-lt"/>
              <a:buAutoNum type="arabicPeriod" startAt="14"/>
            </a:pPr>
            <a:r>
              <a:rPr lang="es-ES" dirty="0" smtClean="0"/>
              <a:t>¿Puede </a:t>
            </a:r>
            <a:r>
              <a:rPr lang="es-ES" dirty="0"/>
              <a:t>trasmitirse de madre a hijos la acción de un agente biológico no tratado? En </a:t>
            </a:r>
            <a:r>
              <a:rPr lang="es-ES" dirty="0" smtClean="0"/>
              <a:t>tal caso </a:t>
            </a:r>
            <a:r>
              <a:rPr lang="es-ES" dirty="0"/>
              <a:t>¿podría este fenómeno ser confundido como un defecto falsamente hereditario</a:t>
            </a:r>
            <a:r>
              <a:rPr lang="es-ES" dirty="0" smtClean="0"/>
              <a:t>?</a:t>
            </a:r>
            <a:endParaRPr lang="es-ES" dirty="0"/>
          </a:p>
        </p:txBody>
      </p:sp>
    </p:spTree>
    <p:extLst>
      <p:ext uri="{BB962C8B-B14F-4D97-AF65-F5344CB8AC3E}">
        <p14:creationId xmlns:p14="http://schemas.microsoft.com/office/powerpoint/2010/main" val="217385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95536" y="2276872"/>
            <a:ext cx="8208912" cy="24482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bg1"/>
              </a:solidFill>
            </a:endParaRPr>
          </a:p>
        </p:txBody>
      </p:sp>
      <p:sp>
        <p:nvSpPr>
          <p:cNvPr id="2" name="1 Rectángulo"/>
          <p:cNvSpPr/>
          <p:nvPr/>
        </p:nvSpPr>
        <p:spPr>
          <a:xfrm>
            <a:off x="732215" y="2575578"/>
            <a:ext cx="7482534" cy="1384995"/>
          </a:xfrm>
          <a:prstGeom prst="rect">
            <a:avLst/>
          </a:prstGeom>
        </p:spPr>
        <p:txBody>
          <a:bodyPr wrap="square">
            <a:spAutoFit/>
          </a:bodyPr>
          <a:lstStyle/>
          <a:p>
            <a:pPr algn="just"/>
            <a:r>
              <a:rPr lang="es-ES" sz="2800" b="1" dirty="0">
                <a:solidFill>
                  <a:schemeClr val="bg1"/>
                </a:solidFill>
              </a:rPr>
              <a:t>P</a:t>
            </a:r>
            <a:r>
              <a:rPr lang="es-ES" sz="2800" b="1" dirty="0" smtClean="0">
                <a:solidFill>
                  <a:schemeClr val="bg1"/>
                </a:solidFill>
              </a:rPr>
              <a:t>roceso </a:t>
            </a:r>
            <a:r>
              <a:rPr lang="es-ES" sz="2800" b="1" dirty="0">
                <a:solidFill>
                  <a:schemeClr val="bg1"/>
                </a:solidFill>
              </a:rPr>
              <a:t>de cambio celular </a:t>
            </a:r>
            <a:r>
              <a:rPr lang="es-ES" sz="2800" b="1" dirty="0" smtClean="0">
                <a:solidFill>
                  <a:schemeClr val="bg1"/>
                </a:solidFill>
              </a:rPr>
              <a:t>en </a:t>
            </a:r>
            <a:r>
              <a:rPr lang="es-ES" sz="2800" b="1" dirty="0">
                <a:solidFill>
                  <a:schemeClr val="bg1"/>
                </a:solidFill>
              </a:rPr>
              <a:t>la </a:t>
            </a:r>
            <a:r>
              <a:rPr lang="es-ES" sz="2800" b="1" dirty="0" smtClean="0">
                <a:solidFill>
                  <a:schemeClr val="bg1"/>
                </a:solidFill>
              </a:rPr>
              <a:t>formación  </a:t>
            </a:r>
            <a:r>
              <a:rPr lang="es-ES" sz="2800" b="1" dirty="0">
                <a:solidFill>
                  <a:schemeClr val="bg1"/>
                </a:solidFill>
              </a:rPr>
              <a:t>tridimensional de una </a:t>
            </a:r>
            <a:r>
              <a:rPr lang="es-ES" sz="2800" b="1" dirty="0" smtClean="0">
                <a:solidFill>
                  <a:schemeClr val="bg1"/>
                </a:solidFill>
              </a:rPr>
              <a:t>estructura determinada </a:t>
            </a:r>
            <a:r>
              <a:rPr lang="es-ES" sz="2800" b="1" dirty="0">
                <a:solidFill>
                  <a:schemeClr val="bg1"/>
                </a:solidFill>
              </a:rPr>
              <a:t>del desarrollo </a:t>
            </a:r>
            <a:r>
              <a:rPr lang="es-ES" sz="2800" b="1" dirty="0" err="1" smtClean="0">
                <a:solidFill>
                  <a:schemeClr val="bg1"/>
                </a:solidFill>
              </a:rPr>
              <a:t>embriofetal</a:t>
            </a:r>
            <a:r>
              <a:rPr lang="es-ES" sz="2400" b="1" dirty="0" smtClean="0">
                <a:solidFill>
                  <a:schemeClr val="bg1"/>
                </a:solidFill>
              </a:rPr>
              <a:t>.</a:t>
            </a:r>
            <a:endParaRPr lang="es-ES" sz="2400" b="1" dirty="0">
              <a:solidFill>
                <a:schemeClr val="bg1"/>
              </a:solidFill>
            </a:endParaRPr>
          </a:p>
        </p:txBody>
      </p:sp>
      <p:sp>
        <p:nvSpPr>
          <p:cNvPr id="3" name="2 Rectángulo"/>
          <p:cNvSpPr/>
          <p:nvPr/>
        </p:nvSpPr>
        <p:spPr>
          <a:xfrm>
            <a:off x="3074255" y="1203128"/>
            <a:ext cx="2798458" cy="646331"/>
          </a:xfrm>
          <a:prstGeom prst="rect">
            <a:avLst/>
          </a:prstGeom>
        </p:spPr>
        <p:txBody>
          <a:bodyPr wrap="none">
            <a:spAutoFit/>
          </a:bodyPr>
          <a:lstStyle/>
          <a:p>
            <a:pPr algn="just"/>
            <a:r>
              <a:rPr lang="es-ES" sz="3600" b="1" dirty="0">
                <a:solidFill>
                  <a:srgbClr val="C00000"/>
                </a:solidFill>
              </a:rPr>
              <a:t>Morfogénesis</a:t>
            </a:r>
          </a:p>
        </p:txBody>
      </p:sp>
    </p:spTree>
    <p:extLst>
      <p:ext uri="{BB962C8B-B14F-4D97-AF65-F5344CB8AC3E}">
        <p14:creationId xmlns:p14="http://schemas.microsoft.com/office/powerpoint/2010/main" val="300378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577525" y="4031943"/>
            <a:ext cx="3672408" cy="1152128"/>
          </a:xfrm>
          <a:prstGeom prst="ellipse">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M</a:t>
            </a:r>
            <a:r>
              <a:rPr lang="es-ES" sz="2800" b="1" dirty="0" smtClean="0"/>
              <a:t>agnitud</a:t>
            </a:r>
            <a:endParaRPr lang="es-ES" sz="2800" b="1" dirty="0"/>
          </a:p>
        </p:txBody>
      </p:sp>
      <p:sp>
        <p:nvSpPr>
          <p:cNvPr id="10" name="9 Elipse"/>
          <p:cNvSpPr/>
          <p:nvPr/>
        </p:nvSpPr>
        <p:spPr>
          <a:xfrm>
            <a:off x="2843808" y="5373216"/>
            <a:ext cx="3672408" cy="1152128"/>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a:t>
            </a:r>
            <a:r>
              <a:rPr lang="es-ES" sz="2800" b="1" dirty="0" smtClean="0"/>
              <a:t>tiología</a:t>
            </a:r>
            <a:endParaRPr lang="es-ES" sz="2800" b="1" dirty="0"/>
          </a:p>
        </p:txBody>
      </p:sp>
      <p:sp>
        <p:nvSpPr>
          <p:cNvPr id="11" name="10 Elipse"/>
          <p:cNvSpPr/>
          <p:nvPr/>
        </p:nvSpPr>
        <p:spPr>
          <a:xfrm>
            <a:off x="1691680" y="994321"/>
            <a:ext cx="5976664" cy="1403774"/>
          </a:xfrm>
          <a:prstGeom prst="ellipse">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Defecto congénito</a:t>
            </a:r>
            <a:endParaRPr lang="es-ES" sz="3600" b="1" dirty="0"/>
          </a:p>
        </p:txBody>
      </p:sp>
      <p:sp>
        <p:nvSpPr>
          <p:cNvPr id="12" name="11 Flecha abajo"/>
          <p:cNvSpPr/>
          <p:nvPr/>
        </p:nvSpPr>
        <p:spPr>
          <a:xfrm rot="1190105">
            <a:off x="2519168" y="2483066"/>
            <a:ext cx="733156" cy="1468039"/>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860462" y="224880"/>
            <a:ext cx="3151697" cy="769441"/>
          </a:xfrm>
          <a:prstGeom prst="rect">
            <a:avLst/>
          </a:prstGeom>
        </p:spPr>
        <p:txBody>
          <a:bodyPr wrap="none">
            <a:spAutoFit/>
          </a:bodyPr>
          <a:lstStyle/>
          <a:p>
            <a:pPr algn="ctr" fontAlgn="auto">
              <a:spcBef>
                <a:spcPts val="0"/>
              </a:spcBef>
              <a:spcAft>
                <a:spcPts val="0"/>
              </a:spcAft>
              <a:defRPr/>
            </a:pP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mn-lt"/>
              </a:rPr>
              <a:t>Clasificación</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mn-lt"/>
            </a:endParaRPr>
          </a:p>
        </p:txBody>
      </p:sp>
      <p:sp>
        <p:nvSpPr>
          <p:cNvPr id="8" name="7 Flecha abajo"/>
          <p:cNvSpPr/>
          <p:nvPr/>
        </p:nvSpPr>
        <p:spPr>
          <a:xfrm>
            <a:off x="4436310" y="2668103"/>
            <a:ext cx="733156" cy="2515967"/>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5364088" y="4031943"/>
            <a:ext cx="3672408" cy="1152128"/>
          </a:xfrm>
          <a:prstGeom prst="ellipse">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Tipo</a:t>
            </a:r>
            <a:endParaRPr lang="es-ES" sz="2800" b="1" dirty="0"/>
          </a:p>
        </p:txBody>
      </p:sp>
      <p:sp>
        <p:nvSpPr>
          <p:cNvPr id="14" name="13 Flecha abajo"/>
          <p:cNvSpPr/>
          <p:nvPr/>
        </p:nvSpPr>
        <p:spPr>
          <a:xfrm rot="20064936">
            <a:off x="6455497" y="2477571"/>
            <a:ext cx="733156" cy="1468039"/>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3403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923928" y="3980826"/>
            <a:ext cx="4833254" cy="2544518"/>
          </a:xfrm>
          <a:prstGeom prst="roundRect">
            <a:avLst/>
          </a:prstGeom>
          <a:solidFill>
            <a:srgbClr val="92D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dirty="0">
              <a:solidFill>
                <a:schemeClr val="bg1"/>
              </a:solidFill>
            </a:endParaRPr>
          </a:p>
        </p:txBody>
      </p:sp>
      <p:sp>
        <p:nvSpPr>
          <p:cNvPr id="2" name="1 CuadroTexto"/>
          <p:cNvSpPr txBox="1"/>
          <p:nvPr/>
        </p:nvSpPr>
        <p:spPr>
          <a:xfrm>
            <a:off x="-51969" y="122727"/>
            <a:ext cx="5976664" cy="646331"/>
          </a:xfrm>
          <a:prstGeom prst="rect">
            <a:avLst/>
          </a:prstGeom>
          <a:noFill/>
        </p:spPr>
        <p:txBody>
          <a:bodyPr wrap="square" rtlCol="0">
            <a:spAutoFit/>
          </a:bodyPr>
          <a:lstStyle/>
          <a:p>
            <a:pPr algn="ctr"/>
            <a:r>
              <a:rPr lang="es-ES" sz="3600" b="1" dirty="0" smtClean="0">
                <a:solidFill>
                  <a:srgbClr val="C00000"/>
                </a:solidFill>
              </a:rPr>
              <a:t>De acuerdo a la magnitud</a:t>
            </a:r>
            <a:endParaRPr lang="es-ES" sz="3600" b="1" dirty="0">
              <a:solidFill>
                <a:srgbClr val="C00000"/>
              </a:solidFill>
            </a:endParaRPr>
          </a:p>
        </p:txBody>
      </p:sp>
      <p:sp>
        <p:nvSpPr>
          <p:cNvPr id="4" name="3 Rectángulo redondeado"/>
          <p:cNvSpPr/>
          <p:nvPr/>
        </p:nvSpPr>
        <p:spPr>
          <a:xfrm>
            <a:off x="4211960" y="962589"/>
            <a:ext cx="4752528" cy="2793505"/>
          </a:xfrm>
          <a:prstGeom prst="roundRect">
            <a:avLst/>
          </a:prstGeom>
          <a:solidFill>
            <a:schemeClr val="accent6">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sz="2200" b="1" dirty="0" smtClean="0">
                <a:solidFill>
                  <a:schemeClr val="bg1"/>
                </a:solidFill>
              </a:rPr>
              <a:t>Compromiso funcional importante para la vida del individuo.</a:t>
            </a:r>
          </a:p>
          <a:p>
            <a:pPr marL="285750" indent="-285750" algn="just">
              <a:buFont typeface="Arial" pitchFamily="34" charset="0"/>
              <a:buChar char="•"/>
            </a:pPr>
            <a:r>
              <a:rPr lang="es-ES" sz="2200" b="1" dirty="0" smtClean="0">
                <a:solidFill>
                  <a:schemeClr val="bg1"/>
                </a:solidFill>
              </a:rPr>
              <a:t>Consecuencias médicas</a:t>
            </a:r>
            <a:r>
              <a:rPr lang="es-ES" sz="2200" b="1" dirty="0">
                <a:solidFill>
                  <a:schemeClr val="bg1"/>
                </a:solidFill>
              </a:rPr>
              <a:t> </a:t>
            </a:r>
            <a:r>
              <a:rPr lang="es-ES" sz="2200" b="1" dirty="0" smtClean="0">
                <a:solidFill>
                  <a:schemeClr val="bg1"/>
                </a:solidFill>
              </a:rPr>
              <a:t>y estéticas</a:t>
            </a:r>
          </a:p>
          <a:p>
            <a:pPr marL="285750" indent="-285750" algn="just">
              <a:buFont typeface="Arial" pitchFamily="34" charset="0"/>
              <a:buChar char="•"/>
            </a:pPr>
            <a:r>
              <a:rPr lang="es-ES" sz="2200" b="1" dirty="0" smtClean="0">
                <a:solidFill>
                  <a:schemeClr val="bg1"/>
                </a:solidFill>
              </a:rPr>
              <a:t>Requieren atención médica temprana</a:t>
            </a:r>
          </a:p>
          <a:p>
            <a:pPr marL="285750" indent="-285750" algn="just">
              <a:buFont typeface="Arial" pitchFamily="34" charset="0"/>
              <a:buChar char="•"/>
            </a:pPr>
            <a:r>
              <a:rPr lang="es-ES" sz="2200" b="1" dirty="0">
                <a:solidFill>
                  <a:schemeClr val="bg1"/>
                </a:solidFill>
              </a:rPr>
              <a:t>R</a:t>
            </a:r>
            <a:r>
              <a:rPr lang="es-ES" sz="2200" b="1" dirty="0" smtClean="0">
                <a:solidFill>
                  <a:schemeClr val="bg1"/>
                </a:solidFill>
              </a:rPr>
              <a:t>epercusión social </a:t>
            </a:r>
          </a:p>
        </p:txBody>
      </p:sp>
      <p:sp>
        <p:nvSpPr>
          <p:cNvPr id="6" name="5 CuadroTexto"/>
          <p:cNvSpPr txBox="1"/>
          <p:nvPr/>
        </p:nvSpPr>
        <p:spPr>
          <a:xfrm>
            <a:off x="539552" y="1774567"/>
            <a:ext cx="2592288" cy="584775"/>
          </a:xfrm>
          <a:prstGeom prst="rect">
            <a:avLst/>
          </a:prstGeom>
          <a:noFill/>
        </p:spPr>
        <p:txBody>
          <a:bodyPr wrap="square" rtlCol="0">
            <a:spAutoFit/>
          </a:bodyPr>
          <a:lstStyle/>
          <a:p>
            <a:pPr algn="ctr"/>
            <a:r>
              <a:rPr lang="es-ES" sz="3200" b="1" dirty="0" smtClean="0"/>
              <a:t>Mayores</a:t>
            </a:r>
            <a:endParaRPr lang="es-ES" sz="3200" b="1" dirty="0"/>
          </a:p>
        </p:txBody>
      </p:sp>
      <p:sp>
        <p:nvSpPr>
          <p:cNvPr id="7" name="6 CuadroTexto"/>
          <p:cNvSpPr txBox="1"/>
          <p:nvPr/>
        </p:nvSpPr>
        <p:spPr>
          <a:xfrm>
            <a:off x="683568" y="4744465"/>
            <a:ext cx="1728192" cy="584775"/>
          </a:xfrm>
          <a:prstGeom prst="rect">
            <a:avLst/>
          </a:prstGeom>
          <a:noFill/>
        </p:spPr>
        <p:txBody>
          <a:bodyPr wrap="square" rtlCol="0">
            <a:spAutoFit/>
          </a:bodyPr>
          <a:lstStyle/>
          <a:p>
            <a:pPr algn="ctr"/>
            <a:r>
              <a:rPr lang="es-ES" sz="3200" b="1" dirty="0" smtClean="0"/>
              <a:t>Menores</a:t>
            </a:r>
            <a:endParaRPr lang="es-ES" sz="3200" b="1" dirty="0"/>
          </a:p>
        </p:txBody>
      </p:sp>
      <p:sp>
        <p:nvSpPr>
          <p:cNvPr id="8" name="7 Flecha derecha"/>
          <p:cNvSpPr/>
          <p:nvPr/>
        </p:nvSpPr>
        <p:spPr>
          <a:xfrm>
            <a:off x="2936363" y="2078279"/>
            <a:ext cx="864096" cy="562127"/>
          </a:xfrm>
          <a:prstGeom prst="rightArrow">
            <a:avLst/>
          </a:prstGeom>
          <a:solidFill>
            <a:srgbClr val="0070C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2699792" y="5036853"/>
            <a:ext cx="864096" cy="562127"/>
          </a:xfrm>
          <a:prstGeom prst="rightArrow">
            <a:avLst/>
          </a:prstGeom>
          <a:solidFill>
            <a:srgbClr val="0070C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4067944" y="4074455"/>
            <a:ext cx="4545222" cy="2462213"/>
          </a:xfrm>
          <a:prstGeom prst="rect">
            <a:avLst/>
          </a:prstGeom>
          <a:noFill/>
        </p:spPr>
        <p:txBody>
          <a:bodyPr wrap="square" rtlCol="0">
            <a:spAutoFit/>
          </a:bodyPr>
          <a:lstStyle/>
          <a:p>
            <a:pPr marL="285750" indent="-285750">
              <a:buFont typeface="Arial" pitchFamily="34" charset="0"/>
              <a:buChar char="•"/>
            </a:pPr>
            <a:r>
              <a:rPr lang="es-ES" sz="2200" b="1" dirty="0" smtClean="0">
                <a:solidFill>
                  <a:schemeClr val="bg1"/>
                </a:solidFill>
              </a:rPr>
              <a:t>Relativamente frecuentes</a:t>
            </a:r>
          </a:p>
          <a:p>
            <a:pPr marL="285750" indent="-285750">
              <a:buFont typeface="Arial" pitchFamily="34" charset="0"/>
              <a:buChar char="•"/>
            </a:pPr>
            <a:r>
              <a:rPr lang="es-ES" sz="2200" b="1" dirty="0">
                <a:solidFill>
                  <a:schemeClr val="bg1"/>
                </a:solidFill>
              </a:rPr>
              <a:t> </a:t>
            </a:r>
            <a:r>
              <a:rPr lang="es-ES" sz="2200" b="1" dirty="0" smtClean="0">
                <a:solidFill>
                  <a:schemeClr val="bg1"/>
                </a:solidFill>
              </a:rPr>
              <a:t>No tienen un significado relevante en la atención médica</a:t>
            </a:r>
          </a:p>
          <a:p>
            <a:pPr marL="285750" indent="-285750">
              <a:buFont typeface="Arial" pitchFamily="34" charset="0"/>
              <a:buChar char="•"/>
            </a:pPr>
            <a:r>
              <a:rPr lang="es-ES" sz="2200" b="1" dirty="0" smtClean="0">
                <a:solidFill>
                  <a:schemeClr val="bg1"/>
                </a:solidFill>
              </a:rPr>
              <a:t>No tienen  un significado especial a nivel social.</a:t>
            </a:r>
          </a:p>
          <a:p>
            <a:pPr marL="285750" indent="-285750">
              <a:buFont typeface="Arial" pitchFamily="34" charset="0"/>
              <a:buChar char="•"/>
            </a:pPr>
            <a:r>
              <a:rPr lang="es-ES" sz="2200" b="1" dirty="0" smtClean="0">
                <a:solidFill>
                  <a:schemeClr val="bg1"/>
                </a:solidFill>
              </a:rPr>
              <a:t>Se sobrelapan en ocasiones con signos dismórficos.</a:t>
            </a:r>
          </a:p>
        </p:txBody>
      </p:sp>
      <p:cxnSp>
        <p:nvCxnSpPr>
          <p:cNvPr id="5" name="4 Conector recto"/>
          <p:cNvCxnSpPr/>
          <p:nvPr/>
        </p:nvCxnSpPr>
        <p:spPr>
          <a:xfrm>
            <a:off x="107504" y="769058"/>
            <a:ext cx="85056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34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84379" y="353604"/>
            <a:ext cx="4392488" cy="584775"/>
          </a:xfrm>
          <a:prstGeom prst="rect">
            <a:avLst/>
          </a:prstGeom>
          <a:noFill/>
          <a:ln w="28575">
            <a:solidFill>
              <a:schemeClr val="tx1"/>
            </a:solidFill>
          </a:ln>
        </p:spPr>
        <p:txBody>
          <a:bodyPr wrap="square" rtlCol="0">
            <a:spAutoFit/>
          </a:bodyPr>
          <a:lstStyle/>
          <a:p>
            <a:pPr algn="ctr"/>
            <a:r>
              <a:rPr lang="es-ES" sz="3200" b="1" dirty="0" smtClean="0">
                <a:solidFill>
                  <a:srgbClr val="C00000"/>
                </a:solidFill>
              </a:rPr>
              <a:t>Signos dismórficos</a:t>
            </a:r>
            <a:endParaRPr lang="es-ES" sz="3200" b="1" dirty="0">
              <a:solidFill>
                <a:srgbClr val="C00000"/>
              </a:solidFill>
            </a:endParaRPr>
          </a:p>
        </p:txBody>
      </p:sp>
      <p:sp>
        <p:nvSpPr>
          <p:cNvPr id="4" name="3 Flecha abajo"/>
          <p:cNvSpPr/>
          <p:nvPr/>
        </p:nvSpPr>
        <p:spPr>
          <a:xfrm>
            <a:off x="4310593" y="1167107"/>
            <a:ext cx="540060" cy="574401"/>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895702" y="1832942"/>
            <a:ext cx="3369843" cy="584775"/>
          </a:xfrm>
          <a:prstGeom prst="rect">
            <a:avLst/>
          </a:prstGeom>
          <a:noFill/>
          <a:ln>
            <a:solidFill>
              <a:srgbClr val="002060"/>
            </a:solidFill>
          </a:ln>
        </p:spPr>
        <p:txBody>
          <a:bodyPr wrap="square" rtlCol="0">
            <a:spAutoFit/>
          </a:bodyPr>
          <a:lstStyle/>
          <a:p>
            <a:pPr algn="ctr"/>
            <a:r>
              <a:rPr lang="es-ES" sz="3200" b="1" dirty="0" smtClean="0">
                <a:solidFill>
                  <a:srgbClr val="C00000"/>
                </a:solidFill>
              </a:rPr>
              <a:t>Valor predictivo</a:t>
            </a:r>
            <a:endParaRPr lang="es-ES" sz="3200" b="1" dirty="0">
              <a:solidFill>
                <a:srgbClr val="C00000"/>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902576553"/>
              </p:ext>
            </p:extLst>
          </p:nvPr>
        </p:nvGraphicFramePr>
        <p:xfrm>
          <a:off x="323527" y="3212976"/>
          <a:ext cx="8352928" cy="3444240"/>
        </p:xfrm>
        <a:graphic>
          <a:graphicData uri="http://schemas.openxmlformats.org/drawingml/2006/table">
            <a:tbl>
              <a:tblPr firstRow="1" bandRow="1">
                <a:tableStyleId>{5C22544A-7EE6-4342-B048-85BDC9FD1C3A}</a:tableStyleId>
              </a:tblPr>
              <a:tblGrid>
                <a:gridCol w="4176464"/>
                <a:gridCol w="4176464"/>
              </a:tblGrid>
              <a:tr h="370840">
                <a:tc>
                  <a:txBody>
                    <a:bodyPr/>
                    <a:lstStyle/>
                    <a:p>
                      <a:pPr algn="ctr"/>
                      <a:r>
                        <a:rPr lang="es-ES" sz="2800" b="1" dirty="0" smtClean="0">
                          <a:solidFill>
                            <a:srgbClr val="FF0000"/>
                          </a:solidFill>
                          <a:latin typeface="+mn-lt"/>
                        </a:rPr>
                        <a:t>Signos dismórficos</a:t>
                      </a:r>
                      <a:endParaRPr lang="es-ES" sz="2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s-ES" sz="2800" b="1" dirty="0" smtClean="0">
                          <a:solidFill>
                            <a:srgbClr val="FF0000"/>
                          </a:solidFill>
                          <a:latin typeface="+mn-lt"/>
                        </a:rPr>
                        <a:t>Frecuencia de defectos</a:t>
                      </a:r>
                      <a:r>
                        <a:rPr lang="es-ES" sz="2800" b="1" baseline="0" dirty="0" smtClean="0">
                          <a:solidFill>
                            <a:srgbClr val="FF0000"/>
                          </a:solidFill>
                          <a:latin typeface="+mn-lt"/>
                        </a:rPr>
                        <a:t> congénitos mayores</a:t>
                      </a:r>
                      <a:endParaRPr lang="es-ES" sz="2800" b="1" dirty="0">
                        <a:solidFill>
                          <a:srgbClr val="FF0000"/>
                        </a:solidFill>
                        <a:latin typeface="+mn-l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pPr algn="ctr"/>
                      <a:r>
                        <a:rPr lang="es-ES" sz="2800" b="1" dirty="0" smtClean="0">
                          <a:solidFill>
                            <a:schemeClr val="tx1"/>
                          </a:solidFill>
                          <a:latin typeface="+mn-lt"/>
                        </a:rPr>
                        <a:t>Ausentes:</a:t>
                      </a:r>
                      <a:endParaRPr lang="es-ES" sz="2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ES" sz="2800" b="1" dirty="0" smtClean="0">
                          <a:solidFill>
                            <a:schemeClr val="tx1"/>
                          </a:solidFill>
                          <a:latin typeface="+mn-lt"/>
                          <a:cs typeface="Calibri"/>
                        </a:rPr>
                        <a:t>&lt; 1 %</a:t>
                      </a:r>
                      <a:endParaRPr lang="es-ES" sz="2800" b="1" dirty="0">
                        <a:solidFill>
                          <a:schemeClr val="tx1"/>
                        </a:solidFill>
                        <a:latin typeface="+mn-lt"/>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s-ES" sz="2800" b="1" dirty="0" smtClean="0">
                          <a:solidFill>
                            <a:schemeClr val="tx1"/>
                          </a:solidFill>
                          <a:latin typeface="+mn-lt"/>
                        </a:rPr>
                        <a:t>Un signo dismórfico:</a:t>
                      </a:r>
                      <a:endParaRPr lang="es-ES" sz="2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b="1" dirty="0" smtClean="0">
                          <a:solidFill>
                            <a:schemeClr val="tx1"/>
                          </a:solidFill>
                          <a:latin typeface="+mn-lt"/>
                        </a:rPr>
                        <a:t>&gt; 3%</a:t>
                      </a:r>
                      <a:endParaRPr lang="es-ES" sz="2800" b="1" dirty="0">
                        <a:solidFill>
                          <a:schemeClr val="tx1"/>
                        </a:solidFill>
                        <a:latin typeface="+mn-lt"/>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s-ES" sz="2800" b="1" dirty="0" smtClean="0">
                          <a:solidFill>
                            <a:schemeClr val="tx1"/>
                          </a:solidFill>
                          <a:latin typeface="+mn-lt"/>
                        </a:rPr>
                        <a:t>Dos signos</a:t>
                      </a:r>
                      <a:r>
                        <a:rPr lang="es-ES" sz="2800" b="1" baseline="0" dirty="0" smtClean="0">
                          <a:solidFill>
                            <a:schemeClr val="tx1"/>
                          </a:solidFill>
                          <a:latin typeface="+mn-lt"/>
                        </a:rPr>
                        <a:t> dismórficos:</a:t>
                      </a:r>
                      <a:endParaRPr lang="es-ES" sz="2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b="1" baseline="0" dirty="0" smtClean="0">
                          <a:solidFill>
                            <a:schemeClr val="tx1"/>
                          </a:solidFill>
                          <a:latin typeface="+mn-lt"/>
                        </a:rPr>
                        <a:t>10%</a:t>
                      </a:r>
                      <a:endParaRPr lang="es-ES" sz="2800" b="1" dirty="0" smtClean="0">
                        <a:solidFill>
                          <a:schemeClr val="tx1"/>
                        </a:solidFill>
                        <a:latin typeface="+mn-lt"/>
                      </a:endParaRPr>
                    </a:p>
                    <a:p>
                      <a:pPr algn="ctr"/>
                      <a:endParaRPr lang="es-ES" sz="2800" b="1" dirty="0">
                        <a:solidFill>
                          <a:schemeClr val="tx1"/>
                        </a:solidFill>
                        <a:latin typeface="+mn-lt"/>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s-ES" sz="2800" b="1" dirty="0" smtClean="0">
                          <a:solidFill>
                            <a:schemeClr val="tx1"/>
                          </a:solidFill>
                          <a:latin typeface="+mn-lt"/>
                        </a:rPr>
                        <a:t>Tres signos  dismórficos:</a:t>
                      </a:r>
                      <a:endParaRPr lang="es-ES" sz="2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2800" b="1" dirty="0" smtClean="0">
                          <a:solidFill>
                            <a:schemeClr val="tx1"/>
                          </a:solidFill>
                          <a:latin typeface="+mn-lt"/>
                        </a:rPr>
                        <a:t>20%</a:t>
                      </a:r>
                      <a:endParaRPr lang="es-ES" sz="2800" b="1" dirty="0">
                        <a:solidFill>
                          <a:schemeClr val="tx1"/>
                        </a:solidFill>
                        <a:latin typeface="+mn-lt"/>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7 Flecha abajo"/>
          <p:cNvSpPr/>
          <p:nvPr/>
        </p:nvSpPr>
        <p:spPr>
          <a:xfrm>
            <a:off x="4294134" y="2564903"/>
            <a:ext cx="540060" cy="574401"/>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83933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g.vixdata.io/pd/jpg-large/es/sites/default/files/btg/uniceja.jpg"/>
          <p:cNvSpPr>
            <a:spLocks noChangeAspect="1" noChangeArrowheads="1"/>
          </p:cNvSpPr>
          <p:nvPr/>
        </p:nvSpPr>
        <p:spPr bwMode="auto">
          <a:xfrm>
            <a:off x="155575" y="-1401763"/>
            <a:ext cx="609600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67" y="1453573"/>
            <a:ext cx="3309229" cy="158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Epicantus | Clínica Oftalmológica San Bernardo"/>
          <p:cNvSpPr>
            <a:spLocks noChangeAspect="1" noChangeArrowheads="1"/>
          </p:cNvSpPr>
          <p:nvPr/>
        </p:nvSpPr>
        <p:spPr bwMode="auto">
          <a:xfrm>
            <a:off x="155575" y="-433388"/>
            <a:ext cx="2105025"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18436"/>
            <a:ext cx="3957790" cy="17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49846" y="1090197"/>
            <a:ext cx="2448272" cy="400110"/>
          </a:xfrm>
          <a:prstGeom prst="rect">
            <a:avLst/>
          </a:prstGeom>
          <a:noFill/>
        </p:spPr>
        <p:txBody>
          <a:bodyPr wrap="square" rtlCol="0">
            <a:spAutoFit/>
          </a:bodyPr>
          <a:lstStyle/>
          <a:p>
            <a:pPr algn="ctr"/>
            <a:r>
              <a:rPr lang="es-ES" sz="2000" b="1" dirty="0" smtClean="0"/>
              <a:t>Sinofris</a:t>
            </a:r>
            <a:endParaRPr lang="es-ES" sz="2000" b="1" dirty="0"/>
          </a:p>
        </p:txBody>
      </p:sp>
      <p:sp>
        <p:nvSpPr>
          <p:cNvPr id="7" name="6 CuadroTexto"/>
          <p:cNvSpPr txBox="1"/>
          <p:nvPr/>
        </p:nvSpPr>
        <p:spPr>
          <a:xfrm>
            <a:off x="5614791" y="4425414"/>
            <a:ext cx="2448272" cy="400110"/>
          </a:xfrm>
          <a:prstGeom prst="rect">
            <a:avLst/>
          </a:prstGeom>
          <a:noFill/>
        </p:spPr>
        <p:txBody>
          <a:bodyPr wrap="square" rtlCol="0">
            <a:spAutoFit/>
          </a:bodyPr>
          <a:lstStyle/>
          <a:p>
            <a:pPr algn="ctr"/>
            <a:r>
              <a:rPr lang="es-ES" sz="2000" b="1" dirty="0" smtClean="0"/>
              <a:t>Epicanto</a:t>
            </a:r>
            <a:endParaRPr lang="es-ES" sz="2000" b="1" dirty="0"/>
          </a:p>
        </p:txBody>
      </p:sp>
      <p:pic>
        <p:nvPicPr>
          <p:cNvPr id="1031" name="Picture 7" descr="C:\Users\investlab1\Desktop\Pregrado 2020\hipoteloris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37" y="3863137"/>
            <a:ext cx="3768353" cy="172873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036464" y="3302862"/>
            <a:ext cx="2448272" cy="400110"/>
          </a:xfrm>
          <a:prstGeom prst="rect">
            <a:avLst/>
          </a:prstGeom>
          <a:noFill/>
        </p:spPr>
        <p:txBody>
          <a:bodyPr wrap="square" rtlCol="0">
            <a:spAutoFit/>
          </a:bodyPr>
          <a:lstStyle/>
          <a:p>
            <a:pPr algn="ctr"/>
            <a:r>
              <a:rPr lang="es-ES" sz="2000" b="1" dirty="0" err="1" smtClean="0"/>
              <a:t>Hipotelorismo</a:t>
            </a:r>
            <a:endParaRPr lang="es-ES" sz="2000" b="1" dirty="0"/>
          </a:p>
        </p:txBody>
      </p:sp>
      <p:pic>
        <p:nvPicPr>
          <p:cNvPr id="1034" name="Picture 10" descr="C:\Users\investlab1\Desktop\Pregrado 2020\hipertelorism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4135" y="2852936"/>
            <a:ext cx="3799888" cy="129996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614791" y="2452826"/>
            <a:ext cx="2418076" cy="400110"/>
          </a:xfrm>
          <a:prstGeom prst="rect">
            <a:avLst/>
          </a:prstGeom>
          <a:noFill/>
        </p:spPr>
        <p:txBody>
          <a:bodyPr wrap="square" rtlCol="0">
            <a:spAutoFit/>
          </a:bodyPr>
          <a:lstStyle/>
          <a:p>
            <a:pPr algn="ctr"/>
            <a:r>
              <a:rPr lang="es-ES" sz="2000" b="1" dirty="0" smtClean="0"/>
              <a:t>Hipertelorismo</a:t>
            </a:r>
            <a:endParaRPr lang="es-ES" sz="2000" b="1" dirty="0"/>
          </a:p>
        </p:txBody>
      </p:sp>
      <p:sp>
        <p:nvSpPr>
          <p:cNvPr id="8" name="7 CuadroTexto"/>
          <p:cNvSpPr txBox="1"/>
          <p:nvPr/>
        </p:nvSpPr>
        <p:spPr>
          <a:xfrm>
            <a:off x="1424233" y="61639"/>
            <a:ext cx="6516216" cy="584775"/>
          </a:xfrm>
          <a:prstGeom prst="rect">
            <a:avLst/>
          </a:prstGeom>
          <a:noFill/>
        </p:spPr>
        <p:txBody>
          <a:bodyPr wrap="square" rtlCol="0">
            <a:spAutoFit/>
          </a:bodyPr>
          <a:lstStyle/>
          <a:p>
            <a:r>
              <a:rPr lang="es-ES" sz="3200" b="1" dirty="0" smtClean="0">
                <a:solidFill>
                  <a:srgbClr val="C00000"/>
                </a:solidFill>
              </a:rPr>
              <a:t>Defectos menores/signos dismórficos</a:t>
            </a:r>
            <a:endParaRPr lang="es-ES" sz="3200" b="1" dirty="0">
              <a:solidFill>
                <a:srgbClr val="C00000"/>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278" y="856270"/>
            <a:ext cx="2187713" cy="119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6205105" y="1054162"/>
            <a:ext cx="2669994" cy="400110"/>
          </a:xfrm>
          <a:prstGeom prst="rect">
            <a:avLst/>
          </a:prstGeom>
          <a:noFill/>
        </p:spPr>
        <p:txBody>
          <a:bodyPr wrap="square" rtlCol="0">
            <a:spAutoFit/>
          </a:bodyPr>
          <a:lstStyle/>
          <a:p>
            <a:r>
              <a:rPr lang="es-ES" sz="2000" b="1" dirty="0" err="1" smtClean="0"/>
              <a:t>Heterocromia</a:t>
            </a:r>
            <a:r>
              <a:rPr lang="es-ES" sz="2000" b="1" dirty="0" smtClean="0"/>
              <a:t> del  iris</a:t>
            </a:r>
            <a:endParaRPr lang="es-ES" sz="2000" b="1" dirty="0"/>
          </a:p>
        </p:txBody>
      </p:sp>
    </p:spTree>
    <p:extLst>
      <p:ext uri="{BB962C8B-B14F-4D97-AF65-F5344CB8AC3E}">
        <p14:creationId xmlns:p14="http://schemas.microsoft.com/office/powerpoint/2010/main" val="41440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4233" y="61639"/>
            <a:ext cx="6516216" cy="584775"/>
          </a:xfrm>
          <a:prstGeom prst="rect">
            <a:avLst/>
          </a:prstGeom>
          <a:noFill/>
        </p:spPr>
        <p:txBody>
          <a:bodyPr wrap="square" rtlCol="0">
            <a:spAutoFit/>
          </a:bodyPr>
          <a:lstStyle/>
          <a:p>
            <a:r>
              <a:rPr lang="es-ES" sz="3200" b="1" dirty="0" smtClean="0">
                <a:solidFill>
                  <a:srgbClr val="C00000"/>
                </a:solidFill>
              </a:rPr>
              <a:t>Defectos menores/signos dismórficos</a:t>
            </a:r>
            <a:endParaRPr lang="es-ES" sz="3200"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40" y="1549414"/>
            <a:ext cx="302433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31540" y="1048670"/>
            <a:ext cx="3240360" cy="400110"/>
          </a:xfrm>
          <a:prstGeom prst="rect">
            <a:avLst/>
          </a:prstGeom>
          <a:noFill/>
        </p:spPr>
        <p:txBody>
          <a:bodyPr wrap="square" rtlCol="0">
            <a:spAutoFit/>
          </a:bodyPr>
          <a:lstStyle/>
          <a:p>
            <a:pPr algn="ctr"/>
            <a:r>
              <a:rPr lang="es-ES" sz="2000" b="1" dirty="0" smtClean="0"/>
              <a:t>Apéndice </a:t>
            </a:r>
            <a:r>
              <a:rPr lang="es-ES" sz="2000" b="1" dirty="0" err="1" smtClean="0"/>
              <a:t>preauricular</a:t>
            </a:r>
            <a:endParaRPr lang="es-ES" sz="20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706" y="1424111"/>
            <a:ext cx="2152076" cy="269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595564" y="1001357"/>
            <a:ext cx="3240360" cy="400110"/>
          </a:xfrm>
          <a:prstGeom prst="rect">
            <a:avLst/>
          </a:prstGeom>
          <a:noFill/>
        </p:spPr>
        <p:txBody>
          <a:bodyPr wrap="square" rtlCol="0">
            <a:spAutoFit/>
          </a:bodyPr>
          <a:lstStyle/>
          <a:p>
            <a:pPr algn="ctr"/>
            <a:r>
              <a:rPr lang="es-ES" sz="2000" b="1" dirty="0" smtClean="0"/>
              <a:t>Úvula doble</a:t>
            </a:r>
            <a:endParaRPr lang="es-ES" sz="2000"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457" y="4298791"/>
            <a:ext cx="3124398" cy="234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383748" y="3817666"/>
            <a:ext cx="3211816" cy="400110"/>
          </a:xfrm>
          <a:prstGeom prst="rect">
            <a:avLst/>
          </a:prstGeom>
          <a:noFill/>
        </p:spPr>
        <p:txBody>
          <a:bodyPr wrap="square" rtlCol="0">
            <a:spAutoFit/>
          </a:bodyPr>
          <a:lstStyle/>
          <a:p>
            <a:pPr algn="ctr"/>
            <a:r>
              <a:rPr lang="es-ES" sz="2000" b="1" dirty="0" smtClean="0"/>
              <a:t>Remolinos en el cabello</a:t>
            </a:r>
            <a:endParaRPr lang="es-ES" sz="2000" b="1" dirty="0"/>
          </a:p>
        </p:txBody>
      </p:sp>
    </p:spTree>
    <p:extLst>
      <p:ext uri="{BB962C8B-B14F-4D97-AF65-F5344CB8AC3E}">
        <p14:creationId xmlns:p14="http://schemas.microsoft.com/office/powerpoint/2010/main" val="4002418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2756</TotalTime>
  <Words>2705</Words>
  <Application>Microsoft Office PowerPoint</Application>
  <PresentationFormat>Presentación en pantalla (4:3)</PresentationFormat>
  <Paragraphs>293</Paragraphs>
  <Slides>32</Slides>
  <Notes>21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investlab1</dc:creator>
  <cp:lastModifiedBy>MARIO</cp:lastModifiedBy>
  <cp:revision>212</cp:revision>
  <dcterms:created xsi:type="dcterms:W3CDTF">2020-10-29T17:20:38Z</dcterms:created>
  <dcterms:modified xsi:type="dcterms:W3CDTF">2020-11-02T23:41:56Z</dcterms:modified>
</cp:coreProperties>
</file>