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2CC00565-258E-4AC3-949C-C06D89093C10}"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289419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00565-258E-4AC3-949C-C06D89093C10}"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388746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00565-258E-4AC3-949C-C06D89093C10}"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328372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2CC00565-258E-4AC3-949C-C06D89093C10}"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1425969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2CC00565-258E-4AC3-949C-C06D89093C10}"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1196554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2CC00565-258E-4AC3-949C-C06D89093C10}"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2303190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CC00565-258E-4AC3-949C-C06D89093C10}" type="datetimeFigureOut">
              <a:rPr lang="es-ES" smtClean="0"/>
              <a:t>01/08/2019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285340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CC00565-258E-4AC3-949C-C06D89093C10}" type="datetimeFigureOut">
              <a:rPr lang="es-ES" smtClean="0"/>
              <a:t>01/08/2019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2572912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CC00565-258E-4AC3-949C-C06D89093C10}" type="datetimeFigureOut">
              <a:rPr lang="es-ES" smtClean="0"/>
              <a:t>01/08/2019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1012157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CC00565-258E-4AC3-949C-C06D89093C10}"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1418209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2CC00565-258E-4AC3-949C-C06D89093C10}"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1D51E2E-9FB7-4988-AA11-E0AD58206098}" type="slidenum">
              <a:rPr lang="es-ES" smtClean="0"/>
              <a:t>‹Nº›</a:t>
            </a:fld>
            <a:endParaRPr lang="es-ES"/>
          </a:p>
        </p:txBody>
      </p:sp>
    </p:spTree>
    <p:extLst>
      <p:ext uri="{BB962C8B-B14F-4D97-AF65-F5344CB8AC3E}">
        <p14:creationId xmlns:p14="http://schemas.microsoft.com/office/powerpoint/2010/main" val="1873678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C00565-258E-4AC3-949C-C06D89093C10}" type="datetimeFigureOut">
              <a:rPr lang="es-ES" smtClean="0"/>
              <a:t>01/08/2019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D51E2E-9FB7-4988-AA11-E0AD58206098}" type="slidenum">
              <a:rPr lang="es-ES" smtClean="0"/>
              <a:t>‹Nº›</a:t>
            </a:fld>
            <a:endParaRPr lang="es-ES"/>
          </a:p>
        </p:txBody>
      </p:sp>
    </p:spTree>
    <p:extLst>
      <p:ext uri="{BB962C8B-B14F-4D97-AF65-F5344CB8AC3E}">
        <p14:creationId xmlns:p14="http://schemas.microsoft.com/office/powerpoint/2010/main" val="84428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zim://A/A/Tropa.html" TargetMode="External"/><Relationship Id="rId2" Type="http://schemas.openxmlformats.org/officeDocument/2006/relationships/hyperlink" Target="zim://A/A/Idioma%20franc%C3%A9s.html"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b="1" dirty="0"/>
              <a:t>Destacamento de ceremonias </a:t>
            </a:r>
            <a:endParaRPr lang="es-ES" dirty="0"/>
          </a:p>
        </p:txBody>
      </p:sp>
      <p:sp>
        <p:nvSpPr>
          <p:cNvPr id="3" name="Subtítulo 2"/>
          <p:cNvSpPr>
            <a:spLocks noGrp="1"/>
          </p:cNvSpPr>
          <p:nvPr>
            <p:ph type="subTitle" idx="1"/>
          </p:nvPr>
        </p:nvSpPr>
        <p:spPr/>
        <p:txBody>
          <a:bodyPr/>
          <a:lstStyle/>
          <a:p>
            <a:endParaRPr lang="es-ES"/>
          </a:p>
        </p:txBody>
      </p:sp>
    </p:spTree>
    <p:extLst>
      <p:ext uri="{BB962C8B-B14F-4D97-AF65-F5344CB8AC3E}">
        <p14:creationId xmlns:p14="http://schemas.microsoft.com/office/powerpoint/2010/main" val="341837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50006" y="4610637"/>
            <a:ext cx="10470524" cy="18545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800" b="1" dirty="0"/>
              <a:t>Definición de destacamento de </a:t>
            </a:r>
            <a:r>
              <a:rPr lang="es-ES" sz="2800" b="1" dirty="0" smtClean="0"/>
              <a:t>ceremonias</a:t>
            </a:r>
            <a:r>
              <a:rPr lang="es-ES" sz="2800" dirty="0"/>
              <a:t/>
            </a:r>
            <a:br>
              <a:rPr lang="es-ES" sz="2800" dirty="0"/>
            </a:br>
            <a:r>
              <a:rPr lang="es-ES" sz="2800" dirty="0"/>
              <a:t>Es el grupo de personas que se designan dentro de un colectivo determinado para efectuar un acto solemne </a:t>
            </a:r>
            <a:r>
              <a:rPr lang="es-ES" sz="2800" dirty="0" smtClean="0"/>
              <a:t>(ceremonia</a:t>
            </a:r>
            <a:r>
              <a:rPr lang="es-ES" sz="2800" dirty="0"/>
              <a:t>), </a:t>
            </a:r>
            <a:endParaRPr lang="es-ES" sz="2800" dirty="0" smtClean="0"/>
          </a:p>
          <a:p>
            <a:pPr algn="ctr"/>
            <a:r>
              <a:rPr lang="es-ES" sz="2800" dirty="0" smtClean="0"/>
              <a:t>que </a:t>
            </a:r>
            <a:r>
              <a:rPr lang="es-ES" sz="2800" dirty="0"/>
              <a:t>se debe cumplir según normas o ritos establecidos.</a:t>
            </a:r>
          </a:p>
        </p:txBody>
      </p:sp>
      <p:sp>
        <p:nvSpPr>
          <p:cNvPr id="4" name="Rectángulo redondeado 3"/>
          <p:cNvSpPr/>
          <p:nvPr/>
        </p:nvSpPr>
        <p:spPr>
          <a:xfrm>
            <a:off x="2421228" y="2923504"/>
            <a:ext cx="7598536" cy="130076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Ceremonia</a:t>
            </a:r>
          </a:p>
          <a:p>
            <a:pPr algn="ctr"/>
            <a:r>
              <a:rPr lang="es-ES" sz="2400" dirty="0" smtClean="0"/>
              <a:t>Se </a:t>
            </a:r>
            <a:r>
              <a:rPr lang="es-ES" sz="2400" dirty="0"/>
              <a:t>refiere a un acto solemne que se lleva a cabo según </a:t>
            </a:r>
            <a:endParaRPr lang="es-ES" sz="2400" dirty="0" smtClean="0"/>
          </a:p>
          <a:p>
            <a:pPr algn="ctr"/>
            <a:r>
              <a:rPr lang="es-ES" sz="2400" dirty="0" smtClean="0"/>
              <a:t>normas </a:t>
            </a:r>
            <a:r>
              <a:rPr lang="es-ES" sz="2400" dirty="0"/>
              <a:t>o ritos establecidos. </a:t>
            </a:r>
          </a:p>
        </p:txBody>
      </p:sp>
      <p:sp>
        <p:nvSpPr>
          <p:cNvPr id="5" name="Rectángulo redondeado 4"/>
          <p:cNvSpPr/>
          <p:nvPr/>
        </p:nvSpPr>
        <p:spPr>
          <a:xfrm>
            <a:off x="850006" y="540912"/>
            <a:ext cx="10470524" cy="199622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smtClean="0"/>
              <a:t>Destacamento</a:t>
            </a:r>
            <a:endParaRPr lang="es-ES" sz="2400" dirty="0" smtClean="0"/>
          </a:p>
          <a:p>
            <a:pPr algn="ctr"/>
            <a:r>
              <a:rPr lang="es-ES" sz="2400" dirty="0" smtClean="0"/>
              <a:t>(</a:t>
            </a:r>
            <a:r>
              <a:rPr lang="es-ES" sz="2400" dirty="0"/>
              <a:t>del </a:t>
            </a:r>
            <a:r>
              <a:rPr lang="es-ES" sz="2400" dirty="0">
                <a:hlinkClick r:id="rId2" tooltip="Idioma francés"/>
              </a:rPr>
              <a:t>francés</a:t>
            </a:r>
            <a:r>
              <a:rPr lang="es-ES" sz="2400" dirty="0"/>
              <a:t> </a:t>
            </a:r>
            <a:r>
              <a:rPr lang="es-ES" sz="2400" dirty="0" err="1"/>
              <a:t>détachement</a:t>
            </a:r>
            <a:r>
              <a:rPr lang="es-ES" sz="2400" dirty="0"/>
              <a:t>) </a:t>
            </a:r>
            <a:r>
              <a:rPr lang="es-ES" sz="2400" dirty="0" smtClean="0"/>
              <a:t>se </a:t>
            </a:r>
            <a:r>
              <a:rPr lang="es-ES" sz="2400" dirty="0"/>
              <a:t>refiere comúnmente a  la fracción de </a:t>
            </a:r>
            <a:r>
              <a:rPr lang="es-ES" sz="2400" dirty="0">
                <a:hlinkClick r:id="rId3" tooltip="Tropa"/>
              </a:rPr>
              <a:t>tropa</a:t>
            </a:r>
            <a:r>
              <a:rPr lang="es-ES" sz="2400" dirty="0"/>
              <a:t>, </a:t>
            </a:r>
            <a:endParaRPr lang="es-ES" sz="2400" dirty="0" smtClean="0"/>
          </a:p>
          <a:p>
            <a:pPr algn="ctr"/>
            <a:r>
              <a:rPr lang="es-ES" sz="2400" dirty="0" smtClean="0"/>
              <a:t>más </a:t>
            </a:r>
            <a:r>
              <a:rPr lang="es-ES" sz="2400" dirty="0"/>
              <a:t>o menos numerosa, que se separa eventualmente del núcleo principal </a:t>
            </a:r>
            <a:endParaRPr lang="es-ES" sz="2400" dirty="0" smtClean="0"/>
          </a:p>
          <a:p>
            <a:pPr algn="ctr"/>
            <a:r>
              <a:rPr lang="es-ES" sz="2400" dirty="0" smtClean="0"/>
              <a:t>de </a:t>
            </a:r>
            <a:r>
              <a:rPr lang="es-ES" sz="2400" dirty="0"/>
              <a:t>fuerzas a las que pertenece, para cumplir una misión especial. </a:t>
            </a:r>
          </a:p>
        </p:txBody>
      </p:sp>
    </p:spTree>
    <p:extLst>
      <p:ext uri="{BB962C8B-B14F-4D97-AF65-F5344CB8AC3E}">
        <p14:creationId xmlns:p14="http://schemas.microsoft.com/office/powerpoint/2010/main" val="1351956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98490" y="347730"/>
            <a:ext cx="10663707" cy="215077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Estructura y </a:t>
            </a:r>
            <a:r>
              <a:rPr lang="es-ES" sz="2400" b="1" dirty="0" smtClean="0"/>
              <a:t>composición</a:t>
            </a:r>
            <a:r>
              <a:rPr lang="es-ES" sz="2400" dirty="0" smtClean="0"/>
              <a:t> </a:t>
            </a:r>
          </a:p>
          <a:p>
            <a:pPr algn="ctr"/>
            <a:r>
              <a:rPr lang="es-ES" sz="2400" dirty="0"/>
              <a:t>V</a:t>
            </a:r>
            <a:r>
              <a:rPr lang="es-ES" sz="2400" dirty="0" smtClean="0"/>
              <a:t>aria </a:t>
            </a:r>
            <a:r>
              <a:rPr lang="es-ES" sz="2400" dirty="0"/>
              <a:t>en dependencia de la ceremonia que se realizará, el tiempo planificado para la ceremonia y el grupo de personas que participará, no obstante todo destacamento tiene siempre un jefe y sus miembros, los que serán tantos como se requieran y asumirán sus funciones en dependencia del tipo de ceremonia.</a:t>
            </a:r>
          </a:p>
        </p:txBody>
      </p:sp>
      <p:sp>
        <p:nvSpPr>
          <p:cNvPr id="3" name="Rectángulo 2"/>
          <p:cNvSpPr/>
          <p:nvPr/>
        </p:nvSpPr>
        <p:spPr>
          <a:xfrm>
            <a:off x="798489" y="2884866"/>
            <a:ext cx="10663707" cy="21507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Tipos de </a:t>
            </a:r>
            <a:r>
              <a:rPr lang="es-ES" sz="2400" b="1" dirty="0" smtClean="0"/>
              <a:t>ceremonias</a:t>
            </a:r>
          </a:p>
          <a:p>
            <a:pPr algn="ctr"/>
            <a:r>
              <a:rPr lang="es-ES" sz="2400" dirty="0" smtClean="0"/>
              <a:t> </a:t>
            </a:r>
            <a:r>
              <a:rPr lang="es-ES" sz="2400" dirty="0"/>
              <a:t>existen múltiples actos solemnes que se realizan siguiendo normas o ritos establecidos y entre otros podemos señalar las de bautizos, las nupciales, las de entrega de condecoraciones, las de títulos de graduados, etc. pero hay dos que son muy frecuentes en las actividades sociales y oficiales a las que nos referiremos con énfasis particular y estas son</a:t>
            </a:r>
            <a:r>
              <a:rPr lang="es-ES" sz="2400" dirty="0" smtClean="0"/>
              <a:t>:</a:t>
            </a:r>
            <a:endParaRPr lang="es-ES" sz="2400" dirty="0"/>
          </a:p>
        </p:txBody>
      </p:sp>
      <p:sp>
        <p:nvSpPr>
          <p:cNvPr id="4" name="Rectángulo redondeado 3"/>
          <p:cNvSpPr/>
          <p:nvPr/>
        </p:nvSpPr>
        <p:spPr>
          <a:xfrm>
            <a:off x="798490" y="5383369"/>
            <a:ext cx="4932609" cy="1210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C</a:t>
            </a:r>
            <a:r>
              <a:rPr lang="es-ES" sz="2400" b="1" dirty="0" smtClean="0"/>
              <a:t>eremonia de la bandera</a:t>
            </a:r>
            <a:endParaRPr lang="es-ES" sz="2400" dirty="0"/>
          </a:p>
        </p:txBody>
      </p:sp>
      <p:sp>
        <p:nvSpPr>
          <p:cNvPr id="5" name="Rectángulo redondeado 4"/>
          <p:cNvSpPr/>
          <p:nvPr/>
        </p:nvSpPr>
        <p:spPr>
          <a:xfrm>
            <a:off x="6529587" y="5383369"/>
            <a:ext cx="4932609" cy="121061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b="1" dirty="0"/>
              <a:t>C</a:t>
            </a:r>
            <a:r>
              <a:rPr lang="es-ES" sz="2400" b="1" dirty="0" smtClean="0"/>
              <a:t>eremonia de ofrendas florales</a:t>
            </a:r>
            <a:endParaRPr lang="es-ES" sz="2400" dirty="0"/>
          </a:p>
        </p:txBody>
      </p:sp>
    </p:spTree>
    <p:extLst>
      <p:ext uri="{BB962C8B-B14F-4D97-AF65-F5344CB8AC3E}">
        <p14:creationId xmlns:p14="http://schemas.microsoft.com/office/powerpoint/2010/main" val="3964785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ipse 1"/>
          <p:cNvSpPr/>
          <p:nvPr/>
        </p:nvSpPr>
        <p:spPr>
          <a:xfrm>
            <a:off x="4945487" y="759854"/>
            <a:ext cx="1764406" cy="146819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3" name="Elipse 2"/>
          <p:cNvSpPr/>
          <p:nvPr/>
        </p:nvSpPr>
        <p:spPr>
          <a:xfrm>
            <a:off x="6709893" y="2228045"/>
            <a:ext cx="1764406" cy="146819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4" name="Elipse 3"/>
          <p:cNvSpPr/>
          <p:nvPr/>
        </p:nvSpPr>
        <p:spPr>
          <a:xfrm>
            <a:off x="3181081" y="2228044"/>
            <a:ext cx="1764406" cy="146819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s-ES"/>
          </a:p>
        </p:txBody>
      </p:sp>
      <p:sp>
        <p:nvSpPr>
          <p:cNvPr id="5" name="Rectángulo 4"/>
          <p:cNvSpPr/>
          <p:nvPr/>
        </p:nvSpPr>
        <p:spPr>
          <a:xfrm>
            <a:off x="605307" y="4584878"/>
            <a:ext cx="11037194" cy="17515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smtClean="0"/>
              <a:t>Destacamento de la bandera, el de ceremonias es similar con la diferencia de portar almohadones para medallas, diplomas o cualquier otro objeto.</a:t>
            </a:r>
          </a:p>
          <a:p>
            <a:pPr algn="ctr"/>
            <a:r>
              <a:rPr lang="es-ES" sz="2400" b="1" dirty="0" smtClean="0"/>
              <a:t> </a:t>
            </a:r>
            <a:r>
              <a:rPr lang="es-ES" sz="2400" dirty="0" smtClean="0"/>
              <a:t>La realiza un destacamento (tres personas designadas) formado por el jefe del destacamento (abanderado) y dos escoltas.</a:t>
            </a:r>
            <a:endParaRPr lang="es-ES" sz="2400" b="1" dirty="0"/>
          </a:p>
        </p:txBody>
      </p:sp>
      <p:sp>
        <p:nvSpPr>
          <p:cNvPr id="6" name="Llamada ovalada 5"/>
          <p:cNvSpPr/>
          <p:nvPr/>
        </p:nvSpPr>
        <p:spPr>
          <a:xfrm>
            <a:off x="7392474" y="283334"/>
            <a:ext cx="4340180" cy="1056068"/>
          </a:xfrm>
          <a:prstGeom prst="wedgeEllipseCallout">
            <a:avLst>
              <a:gd name="adj1" fmla="val -64954"/>
              <a:gd name="adj2" fmla="val 51524"/>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smtClean="0"/>
              <a:t>Jefe de destacamento y abanderado</a:t>
            </a:r>
            <a:endParaRPr lang="es-ES" sz="2400" dirty="0"/>
          </a:p>
        </p:txBody>
      </p:sp>
      <p:sp>
        <p:nvSpPr>
          <p:cNvPr id="7" name="Llamada ovalada 6"/>
          <p:cNvSpPr/>
          <p:nvPr/>
        </p:nvSpPr>
        <p:spPr>
          <a:xfrm>
            <a:off x="605307" y="1171975"/>
            <a:ext cx="2575774" cy="1056068"/>
          </a:xfrm>
          <a:prstGeom prst="wedgeEllipseCallout">
            <a:avLst>
              <a:gd name="adj1" fmla="val 60254"/>
              <a:gd name="adj2" fmla="val 6737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400" dirty="0" smtClean="0"/>
              <a:t>Escoltas</a:t>
            </a:r>
            <a:endParaRPr lang="es-ES" sz="2400" dirty="0"/>
          </a:p>
        </p:txBody>
      </p:sp>
    </p:spTree>
    <p:extLst>
      <p:ext uri="{BB962C8B-B14F-4D97-AF65-F5344CB8AC3E}">
        <p14:creationId xmlns:p14="http://schemas.microsoft.com/office/powerpoint/2010/main" val="11974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5" y="365125"/>
            <a:ext cx="11372045" cy="6203100"/>
          </a:xfrm>
        </p:spPr>
        <p:txBody>
          <a:bodyPr>
            <a:noAutofit/>
          </a:bodyPr>
          <a:lstStyle/>
          <a:p>
            <a:pPr algn="ctr"/>
            <a:r>
              <a:rPr lang="es-ES" sz="2800" b="1" dirty="0"/>
              <a:t>Ceremonia a la bandera de la estrella solitaria.</a:t>
            </a:r>
            <a:r>
              <a:rPr lang="es-ES" sz="2800" dirty="0"/>
              <a:t/>
            </a:r>
            <a:br>
              <a:rPr lang="es-ES" sz="2800" dirty="0"/>
            </a:br>
            <a:r>
              <a:rPr lang="es-ES" sz="2800" dirty="0" smtClean="0"/>
              <a:t>Es </a:t>
            </a:r>
            <a:r>
              <a:rPr lang="es-ES" sz="2800" dirty="0"/>
              <a:t>el acto de izarla al amanecer y arriarla al atardecer, todos los días, a excepción de aquellos en que las condiciones del tiempo no lo </a:t>
            </a:r>
            <a:r>
              <a:rPr lang="es-ES" sz="2800" dirty="0" smtClean="0"/>
              <a:t>permitan, también puede ser para su traslado en una ceremonia.</a:t>
            </a:r>
            <a:r>
              <a:rPr lang="es-ES" sz="2800" dirty="0"/>
              <a:t/>
            </a:r>
            <a:br>
              <a:rPr lang="es-ES" sz="2800" dirty="0"/>
            </a:br>
            <a:r>
              <a:rPr lang="es-ES" sz="2800" dirty="0"/>
              <a:t>Se  debe realizar en todos las entidades oficiales del país, incluidos los centros de educación de todos los niveles.</a:t>
            </a:r>
            <a:br>
              <a:rPr lang="es-ES" sz="2800" dirty="0"/>
            </a:br>
            <a:r>
              <a:rPr lang="es-ES" sz="2800" dirty="0" smtClean="0"/>
              <a:t>Los </a:t>
            </a:r>
            <a:r>
              <a:rPr lang="es-ES" sz="2800" dirty="0"/>
              <a:t>ciudadanos que estén presentes en los momentos en que se iza o arría la bandera deben adoptar la posición de </a:t>
            </a:r>
            <a:r>
              <a:rPr lang="es-ES" sz="2800" dirty="0" err="1"/>
              <a:t>pié</a:t>
            </a:r>
            <a:r>
              <a:rPr lang="es-ES" sz="2800" dirty="0"/>
              <a:t>, no gesticular ni hablar.</a:t>
            </a:r>
            <a:br>
              <a:rPr lang="es-ES" sz="2800" dirty="0"/>
            </a:br>
            <a:r>
              <a:rPr lang="es-ES" sz="2800" dirty="0"/>
              <a:t>En los casos en que la ceremonia se efectúe con la participación de colectivos de trabajo o estudiantiles, estos deberán organizarse según sus estructuras de estudio o trabajo, lo más uniformemente posible, adoptar la posición de </a:t>
            </a:r>
            <a:r>
              <a:rPr lang="es-ES" sz="2800" dirty="0" err="1"/>
              <a:t>pié</a:t>
            </a:r>
            <a:r>
              <a:rPr lang="es-ES" sz="2800" dirty="0"/>
              <a:t>, no gesticularán ni hablarán y mantendrán la mayor solemnidad.</a:t>
            </a:r>
            <a:br>
              <a:rPr lang="es-ES" sz="2800" dirty="0"/>
            </a:br>
            <a:r>
              <a:rPr lang="es-ES" sz="2800" dirty="0"/>
              <a:t>En las unidades militares esta ceremonia está debidamente reglamentada para todos los niveles de tropas</a:t>
            </a:r>
            <a:r>
              <a:rPr lang="es-ES" sz="2800" dirty="0" smtClean="0"/>
              <a:t>.</a:t>
            </a:r>
            <a:endParaRPr lang="es-ES" sz="2800" dirty="0"/>
          </a:p>
        </p:txBody>
      </p:sp>
    </p:spTree>
    <p:extLst>
      <p:ext uri="{BB962C8B-B14F-4D97-AF65-F5344CB8AC3E}">
        <p14:creationId xmlns:p14="http://schemas.microsoft.com/office/powerpoint/2010/main" val="2359143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Users\Urbino\Pictures\fotos con la bandera\TILE0003A.jpg"/>
          <p:cNvPicPr/>
          <p:nvPr/>
        </p:nvPicPr>
        <p:blipFill>
          <a:blip r:embed="rId2">
            <a:lum bright="16000" contrast="2000"/>
            <a:extLst>
              <a:ext uri="{28A0092B-C50C-407E-A947-70E740481C1C}">
                <a14:useLocalDpi xmlns:a14="http://schemas.microsoft.com/office/drawing/2010/main" val="0"/>
              </a:ext>
            </a:extLst>
          </a:blip>
          <a:srcRect/>
          <a:stretch>
            <a:fillRect/>
          </a:stretch>
        </p:blipFill>
        <p:spPr bwMode="auto">
          <a:xfrm>
            <a:off x="2150772" y="391017"/>
            <a:ext cx="7977031" cy="3860800"/>
          </a:xfrm>
          <a:prstGeom prst="rect">
            <a:avLst/>
          </a:prstGeom>
          <a:noFill/>
          <a:ln>
            <a:noFill/>
          </a:ln>
        </p:spPr>
      </p:pic>
      <p:sp>
        <p:nvSpPr>
          <p:cNvPr id="3" name="Rectángulo 2"/>
          <p:cNvSpPr/>
          <p:nvPr/>
        </p:nvSpPr>
        <p:spPr>
          <a:xfrm>
            <a:off x="2086377" y="4507606"/>
            <a:ext cx="8255358" cy="198334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 sz="2400" b="1" dirty="0"/>
              <a:t>De izquierda a derecha y de arriba hacia abajo:</a:t>
            </a:r>
            <a:endParaRPr lang="es-ES" sz="2400" dirty="0"/>
          </a:p>
          <a:p>
            <a:pPr lvl="0"/>
            <a:r>
              <a:rPr lang="es-ES" sz="2400" dirty="0" smtClean="0"/>
              <a:t>-Ubicación </a:t>
            </a:r>
            <a:r>
              <a:rPr lang="es-ES" sz="2400" dirty="0"/>
              <a:t>cuando está acompañada de otras banderas oficiales.</a:t>
            </a:r>
          </a:p>
          <a:p>
            <a:pPr lvl="0"/>
            <a:r>
              <a:rPr lang="es-ES" sz="2400" dirty="0" smtClean="0"/>
              <a:t>-Ubicación </a:t>
            </a:r>
            <a:r>
              <a:rPr lang="es-ES" sz="2400" dirty="0"/>
              <a:t>cuando esta acompañadas de banderas no oficiales.</a:t>
            </a:r>
          </a:p>
          <a:p>
            <a:pPr lvl="0"/>
            <a:r>
              <a:rPr lang="es-ES" sz="2400" dirty="0" smtClean="0"/>
              <a:t>-Manipulación </a:t>
            </a:r>
            <a:r>
              <a:rPr lang="es-ES" sz="2400" dirty="0"/>
              <a:t>de la bandera al izarla o al arriarla.</a:t>
            </a:r>
          </a:p>
          <a:p>
            <a:pPr lvl="0"/>
            <a:r>
              <a:rPr lang="es-ES" sz="2400" dirty="0" smtClean="0"/>
              <a:t>-Bandera </a:t>
            </a:r>
            <a:r>
              <a:rPr lang="es-ES" sz="2400" dirty="0"/>
              <a:t>a media asta.</a:t>
            </a:r>
          </a:p>
        </p:txBody>
      </p:sp>
    </p:spTree>
    <p:extLst>
      <p:ext uri="{BB962C8B-B14F-4D97-AF65-F5344CB8AC3E}">
        <p14:creationId xmlns:p14="http://schemas.microsoft.com/office/powerpoint/2010/main" val="1477353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76518" y="365125"/>
            <a:ext cx="11256136" cy="5997038"/>
          </a:xfrm>
        </p:spPr>
        <p:txBody>
          <a:bodyPr/>
          <a:lstStyle/>
          <a:p>
            <a:pPr algn="ctr"/>
            <a:r>
              <a:rPr lang="es-ES" b="1" dirty="0" smtClean="0"/>
              <a:t>Resumen</a:t>
            </a:r>
            <a:r>
              <a:rPr lang="es-ES" dirty="0" smtClean="0"/>
              <a:t/>
            </a:r>
            <a:br>
              <a:rPr lang="es-ES" dirty="0" smtClean="0"/>
            </a:br>
            <a:r>
              <a:rPr lang="es-ES" dirty="0" smtClean="0"/>
              <a:t>La ceremonia de la bandera es un acto solemne que se realiza diariamente en centros escolares, unidades militares, edificios estatales, monumentos históricos, etc.</a:t>
            </a:r>
            <a:br>
              <a:rPr lang="es-ES" dirty="0" smtClean="0"/>
            </a:br>
            <a:r>
              <a:rPr lang="es-ES" dirty="0" smtClean="0"/>
              <a:t>Se le debe prestar especial atención para su realización adecuada</a:t>
            </a:r>
            <a:endParaRPr lang="es-ES" dirty="0"/>
          </a:p>
        </p:txBody>
      </p:sp>
    </p:spTree>
    <p:extLst>
      <p:ext uri="{BB962C8B-B14F-4D97-AF65-F5344CB8AC3E}">
        <p14:creationId xmlns:p14="http://schemas.microsoft.com/office/powerpoint/2010/main" val="3945380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958402"/>
          </a:xfrm>
        </p:spPr>
        <p:txBody>
          <a:bodyPr/>
          <a:lstStyle/>
          <a:p>
            <a:r>
              <a:rPr lang="es-ES" b="1" dirty="0" smtClean="0"/>
              <a:t>Cuestionario</a:t>
            </a:r>
            <a:r>
              <a:rPr lang="es-ES" dirty="0" smtClean="0"/>
              <a:t/>
            </a:r>
            <a:br>
              <a:rPr lang="es-ES" dirty="0" smtClean="0"/>
            </a:br>
            <a:r>
              <a:rPr lang="es-ES" dirty="0" smtClean="0"/>
              <a:t>Defina: destacamento, ceremonia y ponga ejemplos que haya visto</a:t>
            </a:r>
            <a:br>
              <a:rPr lang="es-ES" dirty="0" smtClean="0"/>
            </a:br>
            <a:r>
              <a:rPr lang="es-ES" dirty="0" smtClean="0"/>
              <a:t>Organice junto a sus compañeros un destacamento de bandera y realice la ceremonia en el matutino de su centro.</a:t>
            </a:r>
            <a:endParaRPr lang="es-ES" dirty="0"/>
          </a:p>
        </p:txBody>
      </p:sp>
    </p:spTree>
    <p:extLst>
      <p:ext uri="{BB962C8B-B14F-4D97-AF65-F5344CB8AC3E}">
        <p14:creationId xmlns:p14="http://schemas.microsoft.com/office/powerpoint/2010/main" val="2110590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TotalTime>
  <Words>310</Words>
  <Application>Microsoft Office PowerPoint</Application>
  <PresentationFormat>Panorámica</PresentationFormat>
  <Paragraphs>28</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Destacamento de ceremonias </vt:lpstr>
      <vt:lpstr>Presentación de PowerPoint</vt:lpstr>
      <vt:lpstr>Presentación de PowerPoint</vt:lpstr>
      <vt:lpstr>Presentación de PowerPoint</vt:lpstr>
      <vt:lpstr>Ceremonia a la bandera de la estrella solitaria. Es el acto de izarla al amanecer y arriarla al atardecer, todos los días, a excepción de aquellos en que las condiciones del tiempo no lo permitan, también puede ser para su traslado en una ceremonia. Se  debe realizar en todos las entidades oficiales del país, incluidos los centros de educación de todos los niveles. Los ciudadanos que estén presentes en los momentos en que se iza o arría la bandera deben adoptar la posición de pié, no gesticular ni hablar. En los casos en que la ceremonia se efectúe con la participación de colectivos de trabajo o estudiantiles, estos deberán organizarse según sus estructuras de estudio o trabajo, lo más uniformemente posible, adoptar la posición de pié, no gesticularán ni hablarán y mantendrán la mayor solemnidad. En las unidades militares esta ceremonia está debidamente reglamentada para todos los niveles de tropas.</vt:lpstr>
      <vt:lpstr>Presentación de PowerPoint</vt:lpstr>
      <vt:lpstr>Resumen La ceremonia de la bandera es un acto solemne que se realiza diariamente en centros escolares, unidades militares, edificios estatales, monumentos históricos, etc. Se le debe prestar especial atención para su realización adecuada</vt:lpstr>
      <vt:lpstr>Cuestionario Defina: destacamento, ceremonia y ponga ejemplos que haya visto Organice junto a sus compañeros un destacamento de bandera y realice la ceremonia en el matutino de su centro.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Destacamento de ceremonias</dc:title>
  <dc:creator>user</dc:creator>
  <cp:lastModifiedBy>user</cp:lastModifiedBy>
  <cp:revision>6</cp:revision>
  <dcterms:created xsi:type="dcterms:W3CDTF">2019-08-01T12:51:17Z</dcterms:created>
  <dcterms:modified xsi:type="dcterms:W3CDTF">2019-08-01T14:09:18Z</dcterms:modified>
</cp:coreProperties>
</file>