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4"/>
  </p:notesMasterIdLst>
  <p:sldIdLst>
    <p:sldId id="1117" r:id="rId2"/>
    <p:sldId id="261" r:id="rId3"/>
    <p:sldId id="1073" r:id="rId4"/>
    <p:sldId id="494" r:id="rId5"/>
    <p:sldId id="1119" r:id="rId6"/>
    <p:sldId id="1118" r:id="rId7"/>
    <p:sldId id="1120" r:id="rId8"/>
    <p:sldId id="1122" r:id="rId9"/>
    <p:sldId id="1121" r:id="rId10"/>
    <p:sldId id="1123" r:id="rId11"/>
    <p:sldId id="1124" r:id="rId12"/>
    <p:sldId id="1099" r:id="rId13"/>
    <p:sldId id="1125" r:id="rId14"/>
    <p:sldId id="1126" r:id="rId15"/>
    <p:sldId id="1128" r:id="rId16"/>
    <p:sldId id="1129" r:id="rId17"/>
    <p:sldId id="1078" r:id="rId18"/>
    <p:sldId id="1106" r:id="rId19"/>
    <p:sldId id="1107" r:id="rId20"/>
    <p:sldId id="1086" r:id="rId21"/>
    <p:sldId id="1036" r:id="rId22"/>
    <p:sldId id="1037" r:id="rId23"/>
    <p:sldId id="1038" r:id="rId24"/>
    <p:sldId id="1039" r:id="rId25"/>
    <p:sldId id="1094" r:id="rId26"/>
    <p:sldId id="1087" r:id="rId27"/>
    <p:sldId id="1088" r:id="rId28"/>
    <p:sldId id="971" r:id="rId29"/>
    <p:sldId id="1042" r:id="rId30"/>
    <p:sldId id="1089" r:id="rId31"/>
    <p:sldId id="972" r:id="rId32"/>
    <p:sldId id="1097" r:id="rId33"/>
    <p:sldId id="1100" r:id="rId34"/>
    <p:sldId id="979" r:id="rId35"/>
    <p:sldId id="982" r:id="rId36"/>
    <p:sldId id="1046" r:id="rId37"/>
    <p:sldId id="992" r:id="rId38"/>
    <p:sldId id="1071" r:id="rId39"/>
    <p:sldId id="1102" r:id="rId40"/>
    <p:sldId id="1103" r:id="rId41"/>
    <p:sldId id="1104" r:id="rId42"/>
    <p:sldId id="1105" r:id="rId43"/>
    <p:sldId id="1064" r:id="rId44"/>
    <p:sldId id="1045" r:id="rId45"/>
    <p:sldId id="1109" r:id="rId46"/>
    <p:sldId id="1065" r:id="rId47"/>
    <p:sldId id="993" r:id="rId48"/>
    <p:sldId id="994" r:id="rId49"/>
    <p:sldId id="1047" r:id="rId50"/>
    <p:sldId id="1052" r:id="rId51"/>
    <p:sldId id="997" r:id="rId52"/>
    <p:sldId id="1072" r:id="rId53"/>
  </p:sldIdLst>
  <p:sldSz cx="12192000" cy="6858000"/>
  <p:notesSz cx="6858000" cy="9144000"/>
  <p:defaultTextStyle>
    <a:defPPr>
      <a:defRPr lang="es-C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78" autoAdjust="0"/>
    <p:restoredTop sz="94660"/>
  </p:normalViewPr>
  <p:slideViewPr>
    <p:cSldViewPr snapToGrid="0">
      <p:cViewPr varScale="1">
        <p:scale>
          <a:sx n="58" d="100"/>
          <a:sy n="58" d="100"/>
        </p:scale>
        <p:origin x="8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8A590F-1CE9-43E8-8111-1B00BC8A35A6}" type="datetimeFigureOut">
              <a:rPr lang="es-ES" smtClean="0"/>
              <a:t>06/05/2026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83D24E-01A9-4870-9B5F-FE5204E2225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0844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D22F04-AC36-4430-88BC-7D434BDDEA30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21778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D22F04-AC36-4430-88BC-7D434BDDEA30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0729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D22F04-AC36-4430-88BC-7D434BDDEA30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1483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388C8-8DA4-4A9D-AF1A-DB78FC88D7AB}" type="datetimeFigureOut">
              <a:rPr lang="es-ES" smtClean="0"/>
              <a:t>06/05/2026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DF3AA-0089-4B6C-A4C4-C5EEB637B7E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30282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388C8-8DA4-4A9D-AF1A-DB78FC88D7AB}" type="datetimeFigureOut">
              <a:rPr lang="es-ES" smtClean="0"/>
              <a:t>06/05/2026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DF3AA-0089-4B6C-A4C4-C5EEB637B7E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78568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388C8-8DA4-4A9D-AF1A-DB78FC88D7AB}" type="datetimeFigureOut">
              <a:rPr lang="es-ES" smtClean="0"/>
              <a:t>06/05/2026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DF3AA-0089-4B6C-A4C4-C5EEB637B7E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37137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388C8-8DA4-4A9D-AF1A-DB78FC88D7AB}" type="datetimeFigureOut">
              <a:rPr lang="es-ES" smtClean="0"/>
              <a:t>06/05/2026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DF3AA-0089-4B6C-A4C4-C5EEB637B7E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0686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388C8-8DA4-4A9D-AF1A-DB78FC88D7AB}" type="datetimeFigureOut">
              <a:rPr lang="es-ES" smtClean="0"/>
              <a:t>06/05/2026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DF3AA-0089-4B6C-A4C4-C5EEB637B7E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31392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388C8-8DA4-4A9D-AF1A-DB78FC88D7AB}" type="datetimeFigureOut">
              <a:rPr lang="es-ES" smtClean="0"/>
              <a:t>06/05/2026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DF3AA-0089-4B6C-A4C4-C5EEB637B7E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25761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388C8-8DA4-4A9D-AF1A-DB78FC88D7AB}" type="datetimeFigureOut">
              <a:rPr lang="es-ES" smtClean="0"/>
              <a:t>06/05/2026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DF3AA-0089-4B6C-A4C4-C5EEB637B7E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6420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388C8-8DA4-4A9D-AF1A-DB78FC88D7AB}" type="datetimeFigureOut">
              <a:rPr lang="es-ES" smtClean="0"/>
              <a:t>06/05/2026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DF3AA-0089-4B6C-A4C4-C5EEB637B7E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31256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388C8-8DA4-4A9D-AF1A-DB78FC88D7AB}" type="datetimeFigureOut">
              <a:rPr lang="es-ES" smtClean="0"/>
              <a:t>06/05/2026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DF3AA-0089-4B6C-A4C4-C5EEB637B7E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71023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388C8-8DA4-4A9D-AF1A-DB78FC88D7AB}" type="datetimeFigureOut">
              <a:rPr lang="es-ES" smtClean="0"/>
              <a:t>06/05/2026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DF3AA-0089-4B6C-A4C4-C5EEB637B7E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05455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388C8-8DA4-4A9D-AF1A-DB78FC88D7AB}" type="datetimeFigureOut">
              <a:rPr lang="es-ES" smtClean="0"/>
              <a:t>06/05/2026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DF3AA-0089-4B6C-A4C4-C5EEB637B7E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0439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388C8-8DA4-4A9D-AF1A-DB78FC88D7AB}" type="datetimeFigureOut">
              <a:rPr lang="es-ES" smtClean="0"/>
              <a:t>06/05/2026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DF3AA-0089-4B6C-A4C4-C5EEB637B7E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1759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116632"/>
            <a:ext cx="8229600" cy="936104"/>
          </a:xfrm>
        </p:spPr>
        <p:txBody>
          <a:bodyPr>
            <a:normAutofit fontScale="90000"/>
          </a:bodyPr>
          <a:lstStyle/>
          <a:p>
            <a:br>
              <a:rPr lang="es-ES" dirty="0"/>
            </a:br>
            <a:r>
              <a:rPr lang="es-ES" b="1" dirty="0"/>
              <a:t>¨</a:t>
            </a:r>
            <a:r>
              <a:rPr lang="es-ES" sz="3600" b="1" dirty="0"/>
              <a:t>Para ir  delante de los demás, se necesita ver más que ellos¨</a:t>
            </a:r>
            <a:br>
              <a:rPr lang="es-ES" sz="3600" b="1" dirty="0"/>
            </a:br>
            <a:r>
              <a:rPr lang="es-ES" sz="3600" b="1" dirty="0"/>
              <a:t>José Martí </a:t>
            </a:r>
          </a:p>
        </p:txBody>
      </p:sp>
      <p:pic>
        <p:nvPicPr>
          <p:cNvPr id="1026" name="Picture 2" descr="F:\VIDEOS FIDEL,TROMBA;ETC\FIDEL 130825\IMG-20250813-WA00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9656" y="1698969"/>
            <a:ext cx="6192688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5791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91544" y="188640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r>
              <a:rPr lang="es-ES" b="1" dirty="0"/>
              <a:t>VOLVEMOS HOY A LOS CONFLICTOS Y A SUS MANERAS DE SOLUCION</a:t>
            </a:r>
            <a:br>
              <a:rPr lang="es-ES" b="1" dirty="0"/>
            </a:br>
            <a:r>
              <a:rPr lang="es-ES" b="1" dirty="0"/>
              <a:t>PARA ESO RECORDEMOS</a:t>
            </a:r>
          </a:p>
        </p:txBody>
      </p:sp>
    </p:spTree>
    <p:extLst>
      <p:ext uri="{BB962C8B-B14F-4D97-AF65-F5344CB8AC3E}">
        <p14:creationId xmlns:p14="http://schemas.microsoft.com/office/powerpoint/2010/main" val="1675755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r>
              <a:rPr lang="es-ES" sz="3600" b="1" dirty="0"/>
              <a:t>Cambiando la mentalidad…empezando por los jefes </a:t>
            </a:r>
            <a:br>
              <a:rPr lang="es-ES" sz="3600" b="1" dirty="0"/>
            </a:br>
            <a:r>
              <a:rPr lang="es-ES" sz="3600" b="1" dirty="0"/>
              <a:t>Prof. </a:t>
            </a:r>
            <a:r>
              <a:rPr lang="es-ES" sz="3600" b="1" dirty="0" err="1"/>
              <a:t>DrC</a:t>
            </a:r>
            <a:r>
              <a:rPr lang="es-ES" sz="3600" b="1" dirty="0"/>
              <a:t> Manuel Calviño Valdés-</a:t>
            </a:r>
            <a:r>
              <a:rPr lang="es-ES" sz="3600" b="1" dirty="0" err="1"/>
              <a:t>Fauly</a:t>
            </a:r>
            <a:br>
              <a:rPr lang="es-ES" sz="3600" b="1" dirty="0"/>
            </a:br>
            <a:r>
              <a:rPr lang="es-ES" sz="3600" b="1" dirty="0"/>
              <a:t>…</a:t>
            </a:r>
            <a:r>
              <a:rPr lang="es-ES" sz="3100" dirty="0"/>
              <a:t>No toda contradicción es un conflicto , no toda diferencia es un conflicto…</a:t>
            </a:r>
            <a:br>
              <a:rPr lang="es-ES" sz="3100" dirty="0"/>
            </a:br>
            <a:r>
              <a:rPr lang="es-ES" sz="3100" dirty="0"/>
              <a:t>El conflicto es una contingencia natural e inevitable en las actividades grupales, no hay que preocuparse cuando aparecen los conflictos, pues devienen fuentes de cambio… </a:t>
            </a:r>
          </a:p>
        </p:txBody>
      </p:sp>
    </p:spTree>
    <p:extLst>
      <p:ext uri="{BB962C8B-B14F-4D97-AF65-F5344CB8AC3E}">
        <p14:creationId xmlns:p14="http://schemas.microsoft.com/office/powerpoint/2010/main" val="12957877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s-ES" sz="4800" b="1" dirty="0"/>
            </a:br>
            <a:br>
              <a:rPr lang="es-ES" sz="4800" b="1" dirty="0"/>
            </a:br>
            <a:br>
              <a:rPr lang="es-ES" sz="4800" b="1" dirty="0"/>
            </a:br>
            <a:br>
              <a:rPr lang="es-ES" sz="4800" b="1" dirty="0"/>
            </a:br>
            <a:br>
              <a:rPr lang="es-ES" sz="4800" b="1" dirty="0"/>
            </a:br>
            <a:br>
              <a:rPr lang="es-ES" sz="4800" b="1" dirty="0"/>
            </a:br>
            <a:br>
              <a:rPr lang="es-ES" sz="4800" b="1" dirty="0"/>
            </a:br>
            <a:r>
              <a:rPr lang="es-ES" sz="4800" b="1" dirty="0"/>
              <a:t>CONFLICTOS </a:t>
            </a:r>
            <a:br>
              <a:rPr lang="es-ES" sz="4800" b="1" dirty="0"/>
            </a:br>
            <a:r>
              <a:rPr lang="es-ES" sz="4800" b="1" dirty="0"/>
              <a:t>¿¿….POSITIVOS….??</a:t>
            </a:r>
            <a:br>
              <a:rPr lang="es-ES" sz="4800" b="1" dirty="0"/>
            </a:br>
            <a:r>
              <a:rPr lang="es-ES" sz="4000" b="1" dirty="0"/>
              <a:t>Intercambio 5 minutos </a:t>
            </a:r>
          </a:p>
        </p:txBody>
      </p:sp>
    </p:spTree>
    <p:extLst>
      <p:ext uri="{BB962C8B-B14F-4D97-AF65-F5344CB8AC3E}">
        <p14:creationId xmlns:p14="http://schemas.microsoft.com/office/powerpoint/2010/main" val="40718203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2074242"/>
          </a:xfrm>
        </p:spPr>
        <p:txBody>
          <a:bodyPr>
            <a:normAutofit fontScale="90000"/>
          </a:bodyPr>
          <a:lstStyle/>
          <a:p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r>
              <a:rPr lang="es-ES" sz="4000" b="1" dirty="0"/>
              <a:t>VAMOS A REFLEXIONAR (1)</a:t>
            </a:r>
            <a:br>
              <a:rPr lang="es-ES" sz="4000" b="1" dirty="0"/>
            </a:br>
            <a:r>
              <a:rPr lang="es-ES" sz="3100" b="1" dirty="0"/>
              <a:t>Responda si es para usted Verdadero o Falso  </a:t>
            </a:r>
            <a:br>
              <a:rPr lang="es-ES" sz="3100" b="1" dirty="0"/>
            </a:br>
            <a:r>
              <a:rPr lang="es-ES" sz="3600" b="1" dirty="0"/>
              <a:t>*</a:t>
            </a:r>
            <a:r>
              <a:rPr lang="es-ES" sz="3600" dirty="0"/>
              <a:t>Debemos mirar el conflicto no como un obstáculo, sino como oportunidad</a:t>
            </a:r>
            <a:br>
              <a:rPr lang="es-ES" sz="3600" dirty="0"/>
            </a:br>
            <a:r>
              <a:rPr lang="es-ES" sz="3600" dirty="0"/>
              <a:t>     </a:t>
            </a:r>
            <a:br>
              <a:rPr lang="es-ES" sz="3600" dirty="0"/>
            </a:b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22152380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764704"/>
            <a:ext cx="8229600" cy="1224136"/>
          </a:xfrm>
        </p:spPr>
        <p:txBody>
          <a:bodyPr>
            <a:normAutofit fontScale="90000"/>
          </a:bodyPr>
          <a:lstStyle/>
          <a:p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r>
              <a:rPr lang="es-ES" sz="4000" b="1" dirty="0"/>
              <a:t>VAMOS A REFLEXIONAR (2)</a:t>
            </a:r>
            <a:br>
              <a:rPr lang="es-ES" sz="4000" b="1" dirty="0"/>
            </a:br>
            <a:r>
              <a:rPr lang="es-ES" sz="3100" b="1" dirty="0"/>
              <a:t>Responda si es para usted Verdadero o Falso </a:t>
            </a:r>
            <a:br>
              <a:rPr lang="es-ES" sz="3100" b="1" dirty="0"/>
            </a:br>
            <a:r>
              <a:rPr lang="es-ES" sz="3100" b="1" dirty="0"/>
              <a:t>**</a:t>
            </a:r>
            <a:r>
              <a:rPr lang="es-ES" sz="3100" dirty="0"/>
              <a:t>El conflicto es el motor impulsor de las dudas y activa el pensamiento crítico </a:t>
            </a:r>
            <a:br>
              <a:rPr lang="es-ES" sz="3100" dirty="0"/>
            </a:br>
            <a:r>
              <a:rPr lang="es-ES" sz="3100" dirty="0"/>
              <a:t>***Estar en paz con nosotros mismos y con el mundo no significa carecer de conflictos, sino ser capaces de buscar alternativas, beneficios para todos y alejar la violencia***</a:t>
            </a:r>
            <a:br>
              <a:rPr lang="es-ES" sz="3100" dirty="0"/>
            </a:br>
            <a:r>
              <a:rPr lang="es-ES" sz="3100" dirty="0"/>
              <a:t>        </a:t>
            </a:r>
            <a:br>
              <a:rPr lang="es-ES" sz="3100" dirty="0"/>
            </a:br>
            <a:r>
              <a:rPr lang="es-ES" sz="3600" dirty="0"/>
              <a:t>     </a:t>
            </a:r>
            <a:br>
              <a:rPr lang="es-ES" sz="3600" dirty="0"/>
            </a:b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21786732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91544" y="476672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r>
              <a:rPr lang="es-ES" b="1" dirty="0"/>
              <a:t>PRESENTACION </a:t>
            </a:r>
            <a:br>
              <a:rPr lang="es-ES" b="1" dirty="0"/>
            </a:br>
            <a:r>
              <a:rPr lang="es-ES" b="1" dirty="0"/>
              <a:t>REFLEXION LA PAZ PERFECTA</a:t>
            </a:r>
            <a:br>
              <a:rPr lang="es-ES" b="1" dirty="0"/>
            </a:b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6688538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476672"/>
            <a:ext cx="8229600" cy="504056"/>
          </a:xfrm>
        </p:spPr>
        <p:txBody>
          <a:bodyPr>
            <a:normAutofit fontScale="90000"/>
          </a:bodyPr>
          <a:lstStyle/>
          <a:p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r>
              <a:rPr lang="es-ES" sz="4000" b="1" dirty="0"/>
              <a:t>TRABAJO INDEPENDIENTE </a:t>
            </a:r>
            <a:br>
              <a:rPr lang="es-ES" sz="4000" b="1" dirty="0"/>
            </a:br>
            <a:r>
              <a:rPr lang="es-ES" sz="4000" b="1" dirty="0"/>
              <a:t>PROXIMO ENCUENTRO</a:t>
            </a:r>
            <a:br>
              <a:rPr lang="es-ES" sz="4000" b="1" dirty="0"/>
            </a:br>
            <a:r>
              <a:rPr lang="es-ES" sz="4000" b="1" dirty="0"/>
              <a:t>TRAER</a:t>
            </a:r>
            <a:br>
              <a:rPr lang="es-ES" sz="4000" b="1" dirty="0"/>
            </a:br>
            <a:r>
              <a:rPr lang="es-ES" sz="3600" dirty="0"/>
              <a:t>Algunas propuestas de acciones que a su criterio nos sirvan para solucionar conflictos   </a:t>
            </a:r>
            <a:br>
              <a:rPr lang="es-ES" sz="3600" dirty="0"/>
            </a:br>
            <a:r>
              <a:rPr lang="es-ES" sz="36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7091937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r>
              <a:rPr lang="es-ES" b="1" dirty="0">
                <a:solidFill>
                  <a:srgbClr val="FF0000"/>
                </a:solidFill>
              </a:rPr>
              <a:t> </a:t>
            </a:r>
            <a:br>
              <a:rPr lang="es-ES" b="1" dirty="0">
                <a:solidFill>
                  <a:srgbClr val="FF0000"/>
                </a:solidFill>
              </a:rPr>
            </a:br>
            <a:r>
              <a:rPr lang="es-ES" sz="5300" b="1" dirty="0"/>
              <a:t>SOLUCION DE CONFLICTOS</a:t>
            </a:r>
          </a:p>
        </p:txBody>
      </p:sp>
    </p:spTree>
    <p:extLst>
      <p:ext uri="{BB962C8B-B14F-4D97-AF65-F5344CB8AC3E}">
        <p14:creationId xmlns:p14="http://schemas.microsoft.com/office/powerpoint/2010/main" val="22226132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r>
              <a:rPr lang="es-ES" b="1" dirty="0"/>
              <a:t>¿Sabemos solucionar correctamente los conflictos?</a:t>
            </a:r>
            <a:br>
              <a:rPr lang="es-ES" b="1" dirty="0"/>
            </a:br>
            <a:r>
              <a:rPr lang="es-ES" b="1" dirty="0"/>
              <a:t>1-SI</a:t>
            </a:r>
            <a:br>
              <a:rPr lang="es-ES" b="1" dirty="0"/>
            </a:br>
            <a:r>
              <a:rPr lang="es-ES" b="1" dirty="0"/>
              <a:t>2-NO</a:t>
            </a:r>
            <a:br>
              <a:rPr lang="es-ES" b="1" dirty="0"/>
            </a:br>
            <a:r>
              <a:rPr lang="es-ES" b="1" dirty="0"/>
              <a:t>3-A VECES</a:t>
            </a:r>
          </a:p>
        </p:txBody>
      </p:sp>
    </p:spTree>
    <p:extLst>
      <p:ext uri="{BB962C8B-B14F-4D97-AF65-F5344CB8AC3E}">
        <p14:creationId xmlns:p14="http://schemas.microsoft.com/office/powerpoint/2010/main" val="6616431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r>
              <a:rPr lang="es-ES" b="1" dirty="0"/>
              <a:t>¿Cómo solucionar conflictos?</a:t>
            </a:r>
            <a:br>
              <a:rPr lang="es-ES" b="1" dirty="0"/>
            </a:br>
            <a:r>
              <a:rPr lang="es-ES" b="1" dirty="0"/>
              <a:t>Intercambio 5 minutos</a:t>
            </a:r>
          </a:p>
        </p:txBody>
      </p:sp>
    </p:spTree>
    <p:extLst>
      <p:ext uri="{BB962C8B-B14F-4D97-AF65-F5344CB8AC3E}">
        <p14:creationId xmlns:p14="http://schemas.microsoft.com/office/powerpoint/2010/main" val="20032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783632" y="1196752"/>
            <a:ext cx="6480720" cy="4176464"/>
          </a:xfrm>
        </p:spPr>
        <p:txBody>
          <a:bodyPr>
            <a:normAutofit/>
          </a:bodyPr>
          <a:lstStyle/>
          <a:p>
            <a:r>
              <a:rPr lang="es-ES" sz="7200" b="1" dirty="0"/>
              <a:t>EL RETO DE GESTIONAR LA DIRECCION </a:t>
            </a:r>
          </a:p>
        </p:txBody>
      </p:sp>
    </p:spTree>
    <p:extLst>
      <p:ext uri="{BB962C8B-B14F-4D97-AF65-F5344CB8AC3E}">
        <p14:creationId xmlns:p14="http://schemas.microsoft.com/office/powerpoint/2010/main" val="20759823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426170"/>
          </a:xfrm>
        </p:spPr>
        <p:txBody>
          <a:bodyPr>
            <a:normAutofit fontScale="90000"/>
          </a:bodyPr>
          <a:lstStyle/>
          <a:p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r>
              <a:rPr lang="es-ES" b="1" dirty="0"/>
              <a:t>Retomemos algunas frases que nos sugieren el ¿Qué? y el ¿Cómo? solucionar los conflictos  </a:t>
            </a:r>
          </a:p>
        </p:txBody>
      </p:sp>
    </p:spTree>
    <p:extLst>
      <p:ext uri="{BB962C8B-B14F-4D97-AF65-F5344CB8AC3E}">
        <p14:creationId xmlns:p14="http://schemas.microsoft.com/office/powerpoint/2010/main" val="21984321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r>
              <a:rPr lang="es-ES" sz="4900" b="1" dirty="0"/>
              <a:t>FRASE </a:t>
            </a:r>
            <a:br>
              <a:rPr lang="es-ES" dirty="0"/>
            </a:br>
            <a:r>
              <a:rPr lang="es-ES" sz="3600" dirty="0"/>
              <a:t>Siempre que estés en un conflicto con alguien, hay un factor que puede marcar la diferencia entre dañar la relación y fortalecerla</a:t>
            </a:r>
            <a:br>
              <a:rPr lang="es-ES" sz="3600" dirty="0"/>
            </a:br>
            <a:r>
              <a:rPr lang="es-ES" sz="4000" b="1" dirty="0"/>
              <a:t>Ese factor es la actitud</a:t>
            </a:r>
            <a:br>
              <a:rPr lang="es-ES" sz="4000" b="1" dirty="0"/>
            </a:br>
            <a:r>
              <a:rPr lang="es-ES" sz="4000" b="1" dirty="0">
                <a:solidFill>
                  <a:srgbClr val="C00000"/>
                </a:solidFill>
              </a:rPr>
              <a:t>Modifique su actitud ante una situación de conflicto </a:t>
            </a:r>
            <a:br>
              <a:rPr lang="es-ES" sz="4000" b="1" dirty="0">
                <a:solidFill>
                  <a:srgbClr val="C00000"/>
                </a:solidFill>
              </a:rPr>
            </a:br>
            <a:r>
              <a:rPr lang="es-ES" sz="4000" b="1" dirty="0">
                <a:solidFill>
                  <a:srgbClr val="C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903650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r>
              <a:rPr lang="es-ES" sz="4900" b="1" dirty="0"/>
              <a:t>FRASE </a:t>
            </a:r>
            <a:br>
              <a:rPr lang="es-ES" dirty="0"/>
            </a:br>
            <a:r>
              <a:rPr lang="es-ES" sz="3600" dirty="0"/>
              <a:t>Enfrentar el conflicto con fuerza, puede vencer la oposición, pero nunca el conflicto</a:t>
            </a:r>
            <a:br>
              <a:rPr lang="es-ES" sz="3600" dirty="0"/>
            </a:br>
            <a:r>
              <a:rPr lang="es-ES" sz="3600" b="1" dirty="0">
                <a:solidFill>
                  <a:srgbClr val="C00000"/>
                </a:solidFill>
              </a:rPr>
              <a:t>Atacar o agredir no es una manera adecuada de solucionar un conflicto   </a:t>
            </a:r>
            <a:br>
              <a:rPr lang="es-ES" sz="3600" dirty="0">
                <a:solidFill>
                  <a:srgbClr val="C00000"/>
                </a:solidFill>
              </a:rPr>
            </a:br>
            <a:r>
              <a:rPr lang="es-ES" sz="40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279059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r>
              <a:rPr lang="es-ES" sz="4900" b="1" dirty="0"/>
              <a:t>FRASE</a:t>
            </a:r>
            <a:br>
              <a:rPr lang="es-ES" sz="4900" b="1" dirty="0"/>
            </a:br>
            <a:r>
              <a:rPr lang="es-ES" sz="3600" dirty="0"/>
              <a:t>La rabia, el ataque, el odio y el resentimiento perpetúan el ciclo de violencia y dolor </a:t>
            </a:r>
            <a:br>
              <a:rPr lang="es-ES" sz="3600" dirty="0"/>
            </a:br>
            <a:r>
              <a:rPr lang="es-ES" sz="3600" b="1" dirty="0">
                <a:solidFill>
                  <a:srgbClr val="C00000"/>
                </a:solidFill>
              </a:rPr>
              <a:t>Elimine estas emociones negativas ante una situación de conflicto, lejos de ayudar, entorpecen     </a:t>
            </a:r>
            <a:br>
              <a:rPr lang="es-ES" sz="3600" b="1" dirty="0">
                <a:solidFill>
                  <a:srgbClr val="C00000"/>
                </a:solidFill>
              </a:rPr>
            </a:br>
            <a:r>
              <a:rPr lang="es-ES" sz="40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896980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994122"/>
          </a:xfrm>
        </p:spPr>
        <p:txBody>
          <a:bodyPr>
            <a:normAutofit fontScale="90000"/>
          </a:bodyPr>
          <a:lstStyle/>
          <a:p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r>
              <a:rPr lang="es-ES" sz="4900" b="1" dirty="0"/>
              <a:t>FRASE </a:t>
            </a:r>
            <a:br>
              <a:rPr lang="es-ES" dirty="0"/>
            </a:br>
            <a:r>
              <a:rPr lang="es-ES" sz="3600" dirty="0"/>
              <a:t>El buen líder busca soluciones y resuelve los conflictos, usando  su sabiduría</a:t>
            </a:r>
            <a:br>
              <a:rPr lang="es-ES" sz="3600" dirty="0"/>
            </a:br>
            <a:r>
              <a:rPr lang="es-ES" sz="3600" dirty="0"/>
              <a:t>      Lao </a:t>
            </a:r>
            <a:r>
              <a:rPr lang="es-ES" sz="3600" dirty="0" err="1"/>
              <a:t>Tse</a:t>
            </a:r>
            <a:r>
              <a:rPr lang="es-ES" sz="3600" dirty="0"/>
              <a:t> (filosofo chino) </a:t>
            </a:r>
            <a:br>
              <a:rPr lang="es-ES" sz="3600" dirty="0"/>
            </a:br>
            <a:r>
              <a:rPr lang="es-ES" sz="3600" b="1" dirty="0">
                <a:solidFill>
                  <a:srgbClr val="C00000"/>
                </a:solidFill>
              </a:rPr>
              <a:t>Papel del líder en la solución de conflictos</a:t>
            </a:r>
            <a:br>
              <a:rPr lang="es-ES" sz="3600" b="1" dirty="0">
                <a:solidFill>
                  <a:srgbClr val="C00000"/>
                </a:solidFill>
              </a:rPr>
            </a:br>
            <a:endParaRPr lang="es-E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5385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r>
              <a:rPr lang="es-ES" sz="5300" b="1" dirty="0"/>
              <a:t>FRASE A DEBATE </a:t>
            </a:r>
            <a:br>
              <a:rPr lang="es-ES" dirty="0"/>
            </a:br>
            <a:r>
              <a:rPr lang="es-ES" sz="3600" dirty="0"/>
              <a:t>¨La sonrisa y el silencio solucionan los conflictos…</a:t>
            </a:r>
            <a:br>
              <a:rPr lang="es-ES" sz="3600" dirty="0"/>
            </a:br>
            <a:r>
              <a:rPr lang="es-ES" sz="3600" dirty="0"/>
              <a:t>*La sonrisa los aplaca</a:t>
            </a:r>
            <a:br>
              <a:rPr lang="es-ES" sz="3600" dirty="0"/>
            </a:br>
            <a:r>
              <a:rPr lang="es-ES" sz="3600" dirty="0"/>
              <a:t>*y el silencio los evita¨</a:t>
            </a:r>
            <a:br>
              <a:rPr lang="es-ES" sz="3600" dirty="0"/>
            </a:br>
            <a:r>
              <a:rPr lang="es-ES" sz="4000" b="1" dirty="0"/>
              <a:t>10 minutos </a:t>
            </a:r>
          </a:p>
        </p:txBody>
      </p:sp>
    </p:spTree>
    <p:extLst>
      <p:ext uri="{BB962C8B-B14F-4D97-AF65-F5344CB8AC3E}">
        <p14:creationId xmlns:p14="http://schemas.microsoft.com/office/powerpoint/2010/main" val="25511731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s-ES" dirty="0"/>
              <a:t> </a:t>
            </a: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r>
              <a:rPr lang="es-ES" b="1" dirty="0"/>
              <a:t>MANERAS DE GESTIONAR LOS CONFLICTOS  </a:t>
            </a:r>
          </a:p>
        </p:txBody>
      </p:sp>
    </p:spTree>
    <p:extLst>
      <p:ext uri="{BB962C8B-B14F-4D97-AF65-F5344CB8AC3E}">
        <p14:creationId xmlns:p14="http://schemas.microsoft.com/office/powerpoint/2010/main" val="15322690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r>
              <a:rPr lang="es-ES" b="1" dirty="0"/>
              <a:t>NEGOCIACION </a:t>
            </a:r>
            <a:br>
              <a:rPr lang="es-ES" b="1" dirty="0"/>
            </a:br>
            <a:r>
              <a:rPr lang="es-ES" sz="4000" b="1" dirty="0"/>
              <a:t>Proceso de comunicación </a:t>
            </a:r>
            <a:r>
              <a:rPr lang="es-ES" sz="4000" dirty="0"/>
              <a:t>en el cual ambas partes resuelven los conflictos </a:t>
            </a:r>
          </a:p>
        </p:txBody>
      </p:sp>
    </p:spTree>
    <p:extLst>
      <p:ext uri="{BB962C8B-B14F-4D97-AF65-F5344CB8AC3E}">
        <p14:creationId xmlns:p14="http://schemas.microsoft.com/office/powerpoint/2010/main" val="20339142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r>
              <a:rPr lang="es-ES" b="1" dirty="0"/>
              <a:t>Psicología Social (Mara)</a:t>
            </a:r>
            <a:br>
              <a:rPr lang="es-ES" b="1" dirty="0"/>
            </a:br>
            <a:r>
              <a:rPr lang="es-ES" sz="3100" dirty="0"/>
              <a:t>La resolución de un conflicto supone siempre conocer las causas que lo han originado</a:t>
            </a:r>
            <a:br>
              <a:rPr lang="es-ES" sz="3100" dirty="0"/>
            </a:br>
            <a:r>
              <a:rPr lang="es-ES" sz="3100" dirty="0"/>
              <a:t>La </a:t>
            </a:r>
            <a:r>
              <a:rPr lang="es-ES" sz="4000" b="1" dirty="0"/>
              <a:t>NEGOCIACION</a:t>
            </a:r>
            <a:r>
              <a:rPr lang="es-ES" sz="3100" dirty="0"/>
              <a:t> es un proceso que avanza a medida en que en este se genera respeto y confianza y se abren expectativas positivas para ambas partes, las partes en la negociación se comunican directamente entre sí  </a:t>
            </a:r>
            <a:br>
              <a:rPr lang="es-ES" sz="3100" dirty="0"/>
            </a:br>
            <a:r>
              <a:rPr lang="es-ES" sz="3100" dirty="0"/>
              <a:t>No hay nada peor que crear la desesperación del contrincante, atemorizarlo u ofenderlo innecesariamente, pues puede conllevar  a la ruptura de las negociaciones y adoptar una actitud agresiva  </a:t>
            </a:r>
            <a:br>
              <a:rPr lang="es-ES" sz="3100" dirty="0"/>
            </a:br>
            <a:r>
              <a:rPr lang="es-ES" sz="3100" dirty="0"/>
              <a:t>En la negociación las partes se comunican directamente entre sí  </a:t>
            </a:r>
          </a:p>
        </p:txBody>
      </p:sp>
    </p:spTree>
    <p:extLst>
      <p:ext uri="{BB962C8B-B14F-4D97-AF65-F5344CB8AC3E}">
        <p14:creationId xmlns:p14="http://schemas.microsoft.com/office/powerpoint/2010/main" val="10653004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r>
              <a:rPr lang="es-ES" sz="5300" b="1" dirty="0"/>
              <a:t>FRASE</a:t>
            </a:r>
            <a:br>
              <a:rPr lang="es-ES" dirty="0"/>
            </a:br>
            <a:r>
              <a:rPr lang="es-ES" dirty="0"/>
              <a:t>Nunca negociemos desde el temor, pero tampoco temamos a negociar </a:t>
            </a:r>
            <a:br>
              <a:rPr lang="es-ES" dirty="0"/>
            </a:br>
            <a:r>
              <a:rPr lang="es-ES" dirty="0"/>
              <a:t>                                              JFK</a:t>
            </a:r>
            <a:br>
              <a:rPr lang="es-ES" dirty="0"/>
            </a:br>
            <a:r>
              <a:rPr lang="es-ES" b="1" dirty="0"/>
              <a:t>NEGOCIACION </a:t>
            </a:r>
          </a:p>
        </p:txBody>
      </p:sp>
    </p:spTree>
    <p:extLst>
      <p:ext uri="{BB962C8B-B14F-4D97-AF65-F5344CB8AC3E}">
        <p14:creationId xmlns:p14="http://schemas.microsoft.com/office/powerpoint/2010/main" val="847069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r>
              <a:rPr lang="es-ES" sz="6000" b="1" dirty="0"/>
              <a:t>ESENCIA CLASE ANTERIOR</a:t>
            </a:r>
            <a:br>
              <a:rPr lang="es-ES" sz="6000" b="1" dirty="0"/>
            </a:br>
            <a:r>
              <a:rPr lang="es-ES" sz="6000" b="1" dirty="0">
                <a:solidFill>
                  <a:srgbClr val="FF0000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0400149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r>
              <a:rPr lang="es-ES" b="1" dirty="0"/>
              <a:t>MEDIACION </a:t>
            </a:r>
            <a:br>
              <a:rPr lang="es-ES" b="1" dirty="0"/>
            </a:br>
            <a:r>
              <a:rPr lang="es-ES" sz="4000" b="1" dirty="0"/>
              <a:t>Proceso de conciliación </a:t>
            </a:r>
            <a:r>
              <a:rPr lang="es-ES" sz="4000" dirty="0"/>
              <a:t>, se busca un mediador  que apoye la resolución del conflicto </a:t>
            </a:r>
          </a:p>
        </p:txBody>
      </p:sp>
    </p:spTree>
    <p:extLst>
      <p:ext uri="{BB962C8B-B14F-4D97-AF65-F5344CB8AC3E}">
        <p14:creationId xmlns:p14="http://schemas.microsoft.com/office/powerpoint/2010/main" val="32644277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63552" y="476672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r>
              <a:rPr lang="es-ES" b="1" dirty="0"/>
              <a:t>Psicología Social(Mara) </a:t>
            </a:r>
            <a:br>
              <a:rPr lang="es-ES" b="1" dirty="0"/>
            </a:br>
            <a:r>
              <a:rPr lang="es-ES" sz="3600" dirty="0"/>
              <a:t>El proceso de </a:t>
            </a:r>
            <a:r>
              <a:rPr lang="es-ES" sz="4000" b="1" dirty="0"/>
              <a:t>MEDIACION</a:t>
            </a:r>
            <a:r>
              <a:rPr lang="es-ES" sz="4000" dirty="0"/>
              <a:t> </a:t>
            </a:r>
            <a:r>
              <a:rPr lang="es-ES" sz="3600" dirty="0"/>
              <a:t>tiene en su base los procesos  </a:t>
            </a:r>
            <a:r>
              <a:rPr lang="es-ES" sz="3600" dirty="0" err="1"/>
              <a:t>sociopsicológicos</a:t>
            </a:r>
            <a:r>
              <a:rPr lang="es-ES" sz="3600" dirty="0"/>
              <a:t> básicos de la comunicación interpersonal y la influencia, el mediador facilita la comunicación entre las partes</a:t>
            </a:r>
            <a:br>
              <a:rPr lang="es-ES" sz="3600" dirty="0"/>
            </a:br>
            <a:r>
              <a:rPr lang="es-ES" sz="3600" dirty="0"/>
              <a:t>El mediador es una tercera parte que facilita la</a:t>
            </a:r>
            <a:br>
              <a:rPr lang="es-ES" sz="3600" dirty="0"/>
            </a:br>
            <a:r>
              <a:rPr lang="es-ES" sz="3600" dirty="0"/>
              <a:t> mediación y el camino de las futuras negociaciones  </a:t>
            </a: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960236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r>
              <a:rPr lang="es-ES" sz="6000" b="1" dirty="0"/>
              <a:t>INTERESANTE </a:t>
            </a:r>
          </a:p>
        </p:txBody>
      </p:sp>
    </p:spTree>
    <p:extLst>
      <p:ext uri="{BB962C8B-B14F-4D97-AF65-F5344CB8AC3E}">
        <p14:creationId xmlns:p14="http://schemas.microsoft.com/office/powerpoint/2010/main" val="16544410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r>
              <a:rPr lang="es-ES" b="1" dirty="0"/>
              <a:t>AFRONTAMIENTO Y RESOLUCION DE  CONFLICTOS</a:t>
            </a:r>
          </a:p>
        </p:txBody>
      </p:sp>
    </p:spTree>
    <p:extLst>
      <p:ext uri="{BB962C8B-B14F-4D97-AF65-F5344CB8AC3E}">
        <p14:creationId xmlns:p14="http://schemas.microsoft.com/office/powerpoint/2010/main" val="16749356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282154"/>
          </a:xfrm>
        </p:spPr>
        <p:txBody>
          <a:bodyPr>
            <a:normAutofit fontScale="90000"/>
          </a:bodyPr>
          <a:lstStyle/>
          <a:p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r>
              <a:rPr lang="es-ES" sz="5300" b="1" dirty="0"/>
              <a:t>FRASES</a:t>
            </a:r>
            <a:br>
              <a:rPr lang="es-ES" b="1" dirty="0"/>
            </a:br>
            <a:r>
              <a:rPr lang="es-ES" sz="3600" b="1" dirty="0"/>
              <a:t>¨</a:t>
            </a:r>
            <a:r>
              <a:rPr lang="es-ES" sz="3600" dirty="0"/>
              <a:t>La paz no es la ausencia de conflictos, sino la presencia de alternativas creativas de responder a ese conflictos¨</a:t>
            </a:r>
            <a:br>
              <a:rPr lang="es-ES" sz="3600" dirty="0"/>
            </a:br>
            <a:br>
              <a:rPr lang="es-ES" sz="3600" dirty="0"/>
            </a:br>
            <a:r>
              <a:rPr lang="es-ES" sz="3600" dirty="0"/>
              <a:t>¨La mejor victoria es aquella en la que ganan todos¨</a:t>
            </a:r>
            <a:br>
              <a:rPr lang="es-ES" sz="3600" dirty="0"/>
            </a:br>
            <a:r>
              <a:rPr lang="es-ES" sz="3600" dirty="0"/>
              <a:t>                     Salomón  </a:t>
            </a:r>
            <a:br>
              <a:rPr lang="es-ES" sz="3600" dirty="0"/>
            </a:br>
            <a:r>
              <a:rPr lang="es-ES" sz="3600" b="1" dirty="0"/>
              <a:t>CONFLICTO UTIL (OPORTUNIDAD)   </a:t>
            </a:r>
          </a:p>
        </p:txBody>
      </p:sp>
    </p:spTree>
    <p:extLst>
      <p:ext uri="{BB962C8B-B14F-4D97-AF65-F5344CB8AC3E}">
        <p14:creationId xmlns:p14="http://schemas.microsoft.com/office/powerpoint/2010/main" val="11658144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r>
              <a:rPr lang="es-ES" sz="4900" b="1" dirty="0"/>
              <a:t>FRASES</a:t>
            </a:r>
            <a:br>
              <a:rPr lang="es-ES" dirty="0"/>
            </a:br>
            <a:r>
              <a:rPr lang="es-ES" sz="3600" dirty="0"/>
              <a:t>¨La vida no es dejar que pase la tormenta, es aprender a bailar bajo la lluvia¨ </a:t>
            </a:r>
            <a:br>
              <a:rPr lang="es-ES" sz="3600" dirty="0"/>
            </a:br>
            <a:br>
              <a:rPr lang="es-ES" sz="3600" dirty="0"/>
            </a:br>
            <a:r>
              <a:rPr lang="es-ES" sz="3600" dirty="0"/>
              <a:t>¨La mayoría de las personas gastan más tiempo en hablar de los problemas que en afrontarlos¨</a:t>
            </a:r>
            <a:br>
              <a:rPr lang="es-ES" sz="3600" dirty="0"/>
            </a:br>
            <a:r>
              <a:rPr lang="es-ES" sz="3600" dirty="0"/>
              <a:t>                                          Henry Ford </a:t>
            </a:r>
            <a:br>
              <a:rPr lang="es-ES" sz="3600" dirty="0"/>
            </a:br>
            <a:r>
              <a:rPr lang="es-ES" sz="4000" b="1" dirty="0"/>
              <a:t>AFRONTAMIENTO </a:t>
            </a:r>
          </a:p>
        </p:txBody>
      </p:sp>
    </p:spTree>
    <p:extLst>
      <p:ext uri="{BB962C8B-B14F-4D97-AF65-F5344CB8AC3E}">
        <p14:creationId xmlns:p14="http://schemas.microsoft.com/office/powerpoint/2010/main" val="303694397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91544" y="260648"/>
            <a:ext cx="8229600" cy="2376264"/>
          </a:xfrm>
        </p:spPr>
        <p:txBody>
          <a:bodyPr>
            <a:normAutofit fontScale="90000"/>
          </a:bodyPr>
          <a:lstStyle/>
          <a:p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r>
              <a:rPr lang="es-ES" b="1" dirty="0"/>
              <a:t>Para afrontar los conflictos</a:t>
            </a:r>
            <a:br>
              <a:rPr lang="es-ES" b="1" dirty="0"/>
            </a:br>
            <a:r>
              <a:rPr lang="es-ES" b="1" dirty="0"/>
              <a:t>Valorar</a:t>
            </a:r>
            <a:br>
              <a:rPr lang="es-ES" b="1" dirty="0"/>
            </a:br>
            <a:r>
              <a:rPr lang="es-ES" sz="3600" b="1" dirty="0"/>
              <a:t>Sentimientos: </a:t>
            </a:r>
            <a:r>
              <a:rPr lang="es-ES" sz="3600" dirty="0"/>
              <a:t>¿Cómo nos sentimos ante el problema? </a:t>
            </a:r>
            <a:br>
              <a:rPr lang="es-ES" sz="3600" dirty="0"/>
            </a:br>
            <a:r>
              <a:rPr lang="es-ES" sz="3600" b="1" dirty="0"/>
              <a:t>Opciones: </a:t>
            </a:r>
            <a:r>
              <a:rPr lang="es-ES" sz="3600" dirty="0"/>
              <a:t>Razonar diferentes opciones o alternativas, las buenas y las no tan buenas</a:t>
            </a:r>
            <a:br>
              <a:rPr lang="es-ES" sz="3600" dirty="0"/>
            </a:br>
            <a:r>
              <a:rPr lang="es-ES" sz="3600" b="1" dirty="0"/>
              <a:t>Elección: </a:t>
            </a:r>
            <a:r>
              <a:rPr lang="es-ES" sz="3600" dirty="0"/>
              <a:t>Elegir entre las opciones que tenemos la que parezca mejor (toma de decisiones)</a:t>
            </a:r>
            <a:br>
              <a:rPr lang="es-ES" sz="3600" dirty="0"/>
            </a:br>
            <a:r>
              <a:rPr lang="es-ES" sz="3600" b="1" dirty="0"/>
              <a:t>Solución: </a:t>
            </a:r>
            <a:r>
              <a:rPr lang="es-ES" sz="3600" dirty="0"/>
              <a:t>Ponerla en marcha e irla valorando        </a:t>
            </a:r>
          </a:p>
        </p:txBody>
      </p:sp>
    </p:spTree>
    <p:extLst>
      <p:ext uri="{BB962C8B-B14F-4D97-AF65-F5344CB8AC3E}">
        <p14:creationId xmlns:p14="http://schemas.microsoft.com/office/powerpoint/2010/main" val="38294229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548680"/>
            <a:ext cx="8229600" cy="1440160"/>
          </a:xfrm>
        </p:spPr>
        <p:txBody>
          <a:bodyPr>
            <a:noAutofit/>
          </a:bodyPr>
          <a:lstStyle/>
          <a:p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r>
              <a:rPr lang="es-ES" sz="3600" b="1" dirty="0"/>
              <a:t>¿Qué hacer para la resolución de los conflictos?</a:t>
            </a:r>
            <a:br>
              <a:rPr lang="es-ES" sz="3600" b="1" dirty="0"/>
            </a:br>
            <a:r>
              <a:rPr lang="es-ES" sz="3600" b="1"/>
              <a:t>*</a:t>
            </a:r>
            <a:r>
              <a:rPr lang="es-ES" sz="2800"/>
              <a:t>Entender </a:t>
            </a:r>
            <a:r>
              <a:rPr lang="es-ES" sz="2800" dirty="0"/>
              <a:t>el conflicto</a:t>
            </a:r>
            <a:br>
              <a:rPr lang="es-ES" sz="2800"/>
            </a:br>
            <a:r>
              <a:rPr lang="es-ES" sz="2800"/>
              <a:t>*Comunicarse </a:t>
            </a:r>
            <a:r>
              <a:rPr lang="es-ES" sz="2800" dirty="0"/>
              <a:t>adecuadamente</a:t>
            </a:r>
            <a:br>
              <a:rPr lang="es-ES" sz="2800"/>
            </a:br>
            <a:r>
              <a:rPr lang="es-ES" sz="2800"/>
              <a:t>*Hacer </a:t>
            </a:r>
            <a:r>
              <a:rPr lang="es-ES" sz="2800" dirty="0"/>
              <a:t>una lluvia o tormenta de ideas con posibles soluciones (si está trabajando en equipo) y después elegir la mejor solución </a:t>
            </a:r>
            <a:br>
              <a:rPr lang="es-ES" sz="2800"/>
            </a:br>
            <a:r>
              <a:rPr lang="es-ES" sz="2800"/>
              <a:t>* </a:t>
            </a:r>
            <a:r>
              <a:rPr lang="es-ES" sz="2800" dirty="0"/>
              <a:t>Usar un tercero como mediador</a:t>
            </a:r>
            <a:br>
              <a:rPr lang="es-ES" sz="2800"/>
            </a:br>
            <a:r>
              <a:rPr lang="es-ES" sz="2800"/>
              <a:t>*Expresar </a:t>
            </a:r>
            <a:r>
              <a:rPr lang="es-ES" sz="2800" dirty="0"/>
              <a:t>y buscar alternativas</a:t>
            </a:r>
            <a:br>
              <a:rPr lang="es-ES" sz="2800"/>
            </a:br>
            <a:r>
              <a:rPr lang="es-ES" sz="2800"/>
              <a:t>*Mantenerse </a:t>
            </a:r>
            <a:r>
              <a:rPr lang="es-ES" sz="2800" dirty="0"/>
              <a:t>ecuánime y manejar las situaciones estresantes que puedan presentarse   </a:t>
            </a:r>
            <a:br>
              <a:rPr lang="es-ES" sz="2800" dirty="0"/>
            </a:br>
            <a:br>
              <a:rPr lang="es-ES" sz="2800" dirty="0"/>
            </a:b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6241509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63552" y="1772816"/>
            <a:ext cx="7690048" cy="1080120"/>
          </a:xfrm>
        </p:spPr>
        <p:txBody>
          <a:bodyPr>
            <a:normAutofit fontScale="90000"/>
          </a:bodyPr>
          <a:lstStyle/>
          <a:p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r>
              <a:rPr lang="es-ES" sz="4000" b="1" dirty="0"/>
              <a:t>Prevención de los conflictos  </a:t>
            </a:r>
            <a:br>
              <a:rPr lang="es-ES" b="1" dirty="0"/>
            </a:br>
            <a:r>
              <a:rPr lang="es-ES" b="1" dirty="0"/>
              <a:t>*</a:t>
            </a:r>
            <a:r>
              <a:rPr lang="es-ES" sz="2700" b="1" dirty="0"/>
              <a:t>Comunicación efectiva</a:t>
            </a:r>
            <a:r>
              <a:rPr lang="es-ES" sz="2700" dirty="0"/>
              <a:t>, fomentar la escucha</a:t>
            </a:r>
            <a:br>
              <a:rPr lang="es-ES" sz="2700" dirty="0"/>
            </a:br>
            <a:r>
              <a:rPr lang="es-ES" sz="2700" dirty="0"/>
              <a:t>*Evitar los rumores</a:t>
            </a:r>
            <a:br>
              <a:rPr lang="es-ES" sz="2700" dirty="0"/>
            </a:br>
            <a:r>
              <a:rPr lang="es-ES" sz="2700" dirty="0"/>
              <a:t>*Flexibilidad y adaptación</a:t>
            </a:r>
            <a:br>
              <a:rPr lang="es-ES" sz="2700" dirty="0"/>
            </a:br>
            <a:r>
              <a:rPr lang="es-ES" sz="2700" dirty="0"/>
              <a:t>*Mantener la calma</a:t>
            </a:r>
            <a:br>
              <a:rPr lang="es-ES" sz="2700" dirty="0"/>
            </a:br>
            <a:r>
              <a:rPr lang="es-ES" sz="2700" dirty="0"/>
              <a:t>*Respeto y empatía</a:t>
            </a:r>
            <a:br>
              <a:rPr lang="es-ES" sz="2700" dirty="0"/>
            </a:br>
            <a:r>
              <a:rPr lang="es-ES" sz="2700" dirty="0"/>
              <a:t> *Trabajo en equipos</a:t>
            </a:r>
            <a:br>
              <a:rPr lang="es-ES" sz="2700" dirty="0"/>
            </a:br>
            <a:r>
              <a:rPr lang="es-ES" sz="2700" dirty="0"/>
              <a:t>*Cuidar los cambios (bien pensados y argumentados)</a:t>
            </a:r>
            <a:br>
              <a:rPr lang="es-ES" sz="2700" dirty="0"/>
            </a:br>
            <a:r>
              <a:rPr lang="es-ES" sz="2700" dirty="0"/>
              <a:t>*Promover actividades </a:t>
            </a:r>
            <a:r>
              <a:rPr lang="es-ES" sz="2700" dirty="0" err="1"/>
              <a:t>extralaborales</a:t>
            </a:r>
            <a:r>
              <a:rPr lang="es-ES" sz="2700" dirty="0"/>
              <a:t> </a:t>
            </a:r>
            <a:br>
              <a:rPr lang="es-ES" sz="2700" dirty="0"/>
            </a:br>
            <a:r>
              <a:rPr lang="es-ES" sz="2700" dirty="0"/>
              <a:t>*Programar reuniones de intercambio periódicas</a:t>
            </a:r>
            <a:br>
              <a:rPr lang="es-ES" sz="2700" dirty="0"/>
            </a:br>
            <a:r>
              <a:rPr lang="es-ES" sz="2700" dirty="0"/>
              <a:t>*Delimitar bien los responsables y encargados de cada tarea   </a:t>
            </a:r>
            <a:br>
              <a:rPr lang="es-ES" sz="2700" dirty="0"/>
            </a:br>
            <a:r>
              <a:rPr lang="es-ES" sz="2700" dirty="0"/>
              <a:t>*Agradecer</a:t>
            </a:r>
            <a:br>
              <a:rPr lang="es-ES" sz="2700" dirty="0"/>
            </a:br>
            <a:r>
              <a:rPr lang="es-ES" sz="27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8392711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r>
              <a:rPr lang="es-ES" b="1" dirty="0"/>
              <a:t>CONFLICTOS LABORALES</a:t>
            </a:r>
          </a:p>
        </p:txBody>
      </p:sp>
    </p:spTree>
    <p:extLst>
      <p:ext uri="{BB962C8B-B14F-4D97-AF65-F5344CB8AC3E}">
        <p14:creationId xmlns:p14="http://schemas.microsoft.com/office/powerpoint/2010/main" val="277395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flipV="1">
            <a:off x="1981200" y="228920"/>
            <a:ext cx="8229600" cy="45719"/>
          </a:xfrm>
        </p:spPr>
        <p:txBody>
          <a:bodyPr>
            <a:normAutofit fontScale="90000"/>
          </a:bodyPr>
          <a:lstStyle/>
          <a:p>
            <a:br>
              <a:rPr lang="es-ES" dirty="0"/>
            </a:br>
            <a:br>
              <a:rPr lang="es-ES" dirty="0"/>
            </a:br>
            <a:br>
              <a:rPr lang="es-ES" dirty="0"/>
            </a:br>
            <a:r>
              <a:rPr lang="es-ES" sz="8900" b="1" dirty="0"/>
              <a:t>RECONOCER</a:t>
            </a:r>
            <a:br>
              <a:rPr lang="es-ES" sz="8900" b="1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sz="7300" dirty="0"/>
            </a:br>
            <a:br>
              <a:rPr lang="es-ES" sz="7300" dirty="0"/>
            </a:br>
            <a:br>
              <a:rPr lang="es-ES" sz="7300" dirty="0"/>
            </a:br>
            <a:br>
              <a:rPr lang="es-ES" sz="7300" dirty="0"/>
            </a:br>
            <a:endParaRPr lang="es-ES" sz="73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640" y="2636912"/>
            <a:ext cx="6552728" cy="2520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097264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922114"/>
          </a:xfrm>
        </p:spPr>
        <p:txBody>
          <a:bodyPr>
            <a:normAutofit fontScale="90000"/>
          </a:bodyPr>
          <a:lstStyle/>
          <a:p>
            <a:br>
              <a:rPr lang="es-ES" sz="4000" b="1" dirty="0"/>
            </a:br>
            <a:br>
              <a:rPr lang="es-ES" sz="4000" b="1" dirty="0"/>
            </a:br>
            <a:br>
              <a:rPr lang="es-ES" sz="4000" b="1" dirty="0"/>
            </a:br>
            <a:br>
              <a:rPr lang="es-ES" sz="4000" b="1" dirty="0"/>
            </a:br>
            <a:br>
              <a:rPr lang="es-ES" sz="4000" b="1" dirty="0"/>
            </a:br>
            <a:br>
              <a:rPr lang="es-ES" sz="4000" b="1" dirty="0"/>
            </a:br>
            <a:br>
              <a:rPr lang="es-ES" sz="4000" b="1" dirty="0"/>
            </a:br>
            <a:br>
              <a:rPr lang="es-ES" sz="4000" b="1" dirty="0"/>
            </a:br>
            <a:br>
              <a:rPr lang="es-ES" sz="4000" b="1" dirty="0"/>
            </a:br>
            <a:br>
              <a:rPr lang="es-ES" sz="4000" b="1" dirty="0"/>
            </a:br>
            <a:r>
              <a:rPr lang="es-ES" sz="4000" b="1" dirty="0"/>
              <a:t>Conflictos laborales más comunes</a:t>
            </a:r>
            <a:br>
              <a:rPr lang="es-ES" sz="4000" b="1" dirty="0"/>
            </a:br>
            <a:r>
              <a:rPr lang="es-ES" sz="4000" b="1" dirty="0"/>
              <a:t>*</a:t>
            </a:r>
            <a:r>
              <a:rPr lang="es-ES" sz="3600" dirty="0"/>
              <a:t>Ausencia de trabajo en equipo </a:t>
            </a:r>
            <a:br>
              <a:rPr lang="es-ES" sz="3600" dirty="0"/>
            </a:br>
            <a:r>
              <a:rPr lang="es-ES" sz="3600" dirty="0"/>
              <a:t>*Mala comunicación </a:t>
            </a:r>
            <a:br>
              <a:rPr lang="es-ES" sz="3600" dirty="0"/>
            </a:br>
            <a:r>
              <a:rPr lang="es-ES" sz="3600" dirty="0"/>
              <a:t>*Colaboradores con dificultades para relacionarse  </a:t>
            </a:r>
            <a:br>
              <a:rPr lang="es-ES" sz="3600" dirty="0"/>
            </a:br>
            <a:r>
              <a:rPr lang="es-ES" sz="3600" dirty="0"/>
              <a:t>*Lideres sin liderazgo</a:t>
            </a:r>
            <a:br>
              <a:rPr lang="es-ES" sz="3600" dirty="0"/>
            </a:br>
            <a:r>
              <a:rPr lang="es-ES" sz="3600" dirty="0"/>
              <a:t>*Indisciplinas laborales </a:t>
            </a:r>
          </a:p>
        </p:txBody>
      </p:sp>
    </p:spTree>
    <p:extLst>
      <p:ext uri="{BB962C8B-B14F-4D97-AF65-F5344CB8AC3E}">
        <p14:creationId xmlns:p14="http://schemas.microsoft.com/office/powerpoint/2010/main" val="13997111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922114"/>
          </a:xfrm>
        </p:spPr>
        <p:txBody>
          <a:bodyPr>
            <a:normAutofit fontScale="90000"/>
          </a:bodyPr>
          <a:lstStyle/>
          <a:p>
            <a:br>
              <a:rPr lang="es-ES" sz="4000" b="1" dirty="0"/>
            </a:br>
            <a:br>
              <a:rPr lang="es-ES" sz="4000" b="1" dirty="0"/>
            </a:br>
            <a:br>
              <a:rPr lang="es-ES" sz="4000" b="1" dirty="0"/>
            </a:br>
            <a:br>
              <a:rPr lang="es-ES" sz="4000" b="1" dirty="0"/>
            </a:br>
            <a:br>
              <a:rPr lang="es-ES" sz="4000" b="1" dirty="0"/>
            </a:br>
            <a:br>
              <a:rPr lang="es-ES" sz="4000" b="1" dirty="0"/>
            </a:br>
            <a:br>
              <a:rPr lang="es-ES" sz="4000" b="1" dirty="0"/>
            </a:br>
            <a:br>
              <a:rPr lang="es-ES" sz="4000" b="1" dirty="0"/>
            </a:br>
            <a:br>
              <a:rPr lang="es-ES" sz="4000" b="1" dirty="0"/>
            </a:br>
            <a:br>
              <a:rPr lang="es-ES" sz="4000" b="1" dirty="0"/>
            </a:br>
            <a:r>
              <a:rPr lang="es-ES" sz="4000" b="1" dirty="0"/>
              <a:t>¿Cómo resolver conflictos laborales?</a:t>
            </a:r>
            <a:br>
              <a:rPr lang="es-ES" sz="4000" b="1" dirty="0"/>
            </a:br>
            <a:r>
              <a:rPr lang="es-ES" sz="4000" b="1" dirty="0"/>
              <a:t>*</a:t>
            </a:r>
            <a:r>
              <a:rPr lang="es-ES" sz="3600" dirty="0"/>
              <a:t>Acepta el problema y anima a encontrar una solución </a:t>
            </a:r>
            <a:br>
              <a:rPr lang="es-ES" sz="3600" dirty="0"/>
            </a:br>
            <a:r>
              <a:rPr lang="es-ES" sz="3600" dirty="0"/>
              <a:t>*Habla con cada una de las partes involucradas en el conflicto</a:t>
            </a:r>
            <a:br>
              <a:rPr lang="es-ES" sz="3600" dirty="0"/>
            </a:br>
            <a:r>
              <a:rPr lang="es-ES" sz="3600" dirty="0"/>
              <a:t>*Evita promover ataques personales y desaprobaciones</a:t>
            </a:r>
            <a:br>
              <a:rPr lang="es-ES" sz="3600" dirty="0"/>
            </a:br>
            <a:r>
              <a:rPr lang="es-ES" sz="3600" dirty="0"/>
              <a:t>*Llega a acuerdos convenientes para cada parte</a:t>
            </a:r>
            <a:br>
              <a:rPr lang="es-ES" sz="3600" dirty="0"/>
            </a:br>
            <a:r>
              <a:rPr lang="es-ES" sz="3600" dirty="0"/>
              <a:t>*Escucha con atención lo que todos tienen que decir   </a:t>
            </a:r>
          </a:p>
        </p:txBody>
      </p:sp>
    </p:spTree>
    <p:extLst>
      <p:ext uri="{BB962C8B-B14F-4D97-AF65-F5344CB8AC3E}">
        <p14:creationId xmlns:p14="http://schemas.microsoft.com/office/powerpoint/2010/main" val="27282211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426170"/>
          </a:xfrm>
        </p:spPr>
        <p:txBody>
          <a:bodyPr>
            <a:noAutofit/>
          </a:bodyPr>
          <a:lstStyle/>
          <a:p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r>
              <a:rPr lang="es-ES" sz="3600" b="1" dirty="0"/>
              <a:t>¿Cómo afectan los conflictos laborales las instituciones?</a:t>
            </a:r>
            <a:br>
              <a:rPr lang="es-ES" sz="3600" b="1" dirty="0"/>
            </a:br>
            <a:r>
              <a:rPr lang="es-ES" sz="3600" b="1" dirty="0"/>
              <a:t>Señales </a:t>
            </a:r>
            <a:br>
              <a:rPr lang="es-ES" sz="3600" b="1" dirty="0"/>
            </a:br>
            <a:r>
              <a:rPr lang="es-ES" sz="3600" b="1" dirty="0"/>
              <a:t>*</a:t>
            </a:r>
            <a:r>
              <a:rPr lang="es-ES" sz="3200" dirty="0"/>
              <a:t>Fluctuación laboral</a:t>
            </a:r>
            <a:br>
              <a:rPr lang="es-ES" sz="3200" dirty="0"/>
            </a:br>
            <a:r>
              <a:rPr lang="es-ES" sz="3200" dirty="0"/>
              <a:t>*Indisciplinas laborales</a:t>
            </a:r>
            <a:br>
              <a:rPr lang="es-ES" sz="3200" dirty="0"/>
            </a:br>
            <a:r>
              <a:rPr lang="es-ES" sz="3200" dirty="0"/>
              <a:t>*Desmotivación</a:t>
            </a:r>
            <a:br>
              <a:rPr lang="es-ES" sz="3200" dirty="0"/>
            </a:br>
            <a:r>
              <a:rPr lang="es-ES" sz="3200" dirty="0"/>
              <a:t>*Bajos rendimientos de trabajo </a:t>
            </a:r>
            <a:br>
              <a:rPr lang="es-ES" sz="3200" dirty="0"/>
            </a:br>
            <a:r>
              <a:rPr lang="es-ES" sz="3200" dirty="0"/>
              <a:t>*Incumplimiento de objetivos</a:t>
            </a:r>
            <a:br>
              <a:rPr lang="es-ES" sz="3200" dirty="0"/>
            </a:br>
            <a:r>
              <a:rPr lang="es-ES" sz="3200" dirty="0"/>
              <a:t>*Actitudes negativas  </a:t>
            </a:r>
            <a:br>
              <a:rPr lang="es-ES" sz="3200" dirty="0"/>
            </a:br>
            <a:br>
              <a:rPr lang="es-ES" sz="3200" b="1" dirty="0"/>
            </a:br>
            <a:endParaRPr lang="es-ES" sz="3200" b="1" dirty="0"/>
          </a:p>
        </p:txBody>
      </p:sp>
    </p:spTree>
    <p:extLst>
      <p:ext uri="{BB962C8B-B14F-4D97-AF65-F5344CB8AC3E}">
        <p14:creationId xmlns:p14="http://schemas.microsoft.com/office/powerpoint/2010/main" val="330092374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r>
              <a:rPr lang="es-ES" sz="6000" b="1" dirty="0"/>
              <a:t>COMUNICACIÓN ASERTIVA Y EFECTIVA VS. CONFLICTOS</a:t>
            </a:r>
          </a:p>
        </p:txBody>
      </p:sp>
    </p:spTree>
    <p:extLst>
      <p:ext uri="{BB962C8B-B14F-4D97-AF65-F5344CB8AC3E}">
        <p14:creationId xmlns:p14="http://schemas.microsoft.com/office/powerpoint/2010/main" val="234035151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06090"/>
          </a:xfrm>
        </p:spPr>
        <p:txBody>
          <a:bodyPr>
            <a:normAutofit fontScale="90000"/>
          </a:bodyPr>
          <a:lstStyle/>
          <a:p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r>
              <a:rPr lang="es-ES" sz="4000" b="1" dirty="0"/>
              <a:t>Frases a utilizar en nuestra comunicación  para manejar adecuadamente los conflictos</a:t>
            </a:r>
            <a:br>
              <a:rPr lang="es-ES" sz="4000" b="1" dirty="0"/>
            </a:br>
            <a:r>
              <a:rPr lang="es-ES" sz="4000" b="1" dirty="0"/>
              <a:t>*</a:t>
            </a:r>
            <a:r>
              <a:rPr lang="es-ES" sz="3100" dirty="0"/>
              <a:t>Entiendo tu malestar</a:t>
            </a:r>
            <a:br>
              <a:rPr lang="es-ES" sz="3100" dirty="0"/>
            </a:br>
            <a:r>
              <a:rPr lang="es-ES" sz="3100" dirty="0"/>
              <a:t>*Vamos a tomarnos un descanso, reflexionamos y luego decidimos</a:t>
            </a:r>
            <a:br>
              <a:rPr lang="es-ES" sz="3100" dirty="0"/>
            </a:br>
            <a:r>
              <a:rPr lang="es-ES" sz="3100" dirty="0"/>
              <a:t>*Vamos a trabajar juntos para encontrar la solución</a:t>
            </a:r>
            <a:br>
              <a:rPr lang="es-ES" sz="3100" dirty="0"/>
            </a:br>
            <a:r>
              <a:rPr lang="es-ES" sz="3100" dirty="0"/>
              <a:t>*¿Qué podemos hacer para resolver este conflicto?</a:t>
            </a:r>
            <a:br>
              <a:rPr lang="es-ES" sz="3100" dirty="0"/>
            </a:br>
            <a:r>
              <a:rPr lang="es-ES" sz="3100" dirty="0"/>
              <a:t>*Vamos a verlo desde una  perspectiva diferente </a:t>
            </a:r>
            <a:br>
              <a:rPr lang="es-ES" sz="3100" dirty="0"/>
            </a:br>
            <a:r>
              <a:rPr lang="es-ES" sz="3100" dirty="0"/>
              <a:t>*Ayúdame a entenderte</a:t>
            </a:r>
            <a:br>
              <a:rPr lang="es-ES" sz="3100" dirty="0"/>
            </a:br>
            <a:r>
              <a:rPr lang="es-ES" sz="3100" dirty="0"/>
              <a:t>*Gracias por estar dispuesto a hablar de esto conmigo </a:t>
            </a:r>
            <a:br>
              <a:rPr lang="es-ES" sz="3100" dirty="0"/>
            </a:br>
            <a:r>
              <a:rPr lang="es-ES" sz="3100" dirty="0"/>
              <a:t>*¿Qué podemos hacer diferente la próxima vez?     </a:t>
            </a:r>
          </a:p>
        </p:txBody>
      </p:sp>
    </p:spTree>
    <p:extLst>
      <p:ext uri="{BB962C8B-B14F-4D97-AF65-F5344CB8AC3E}">
        <p14:creationId xmlns:p14="http://schemas.microsoft.com/office/powerpoint/2010/main" val="158489155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30026"/>
          </a:xfrm>
        </p:spPr>
        <p:txBody>
          <a:bodyPr>
            <a:normAutofit fontScale="90000"/>
          </a:bodyPr>
          <a:lstStyle/>
          <a:p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r>
              <a:rPr lang="es-ES" sz="4000" b="1" dirty="0"/>
              <a:t>EVITA ESTAS FRASES</a:t>
            </a:r>
            <a:br>
              <a:rPr lang="es-ES" sz="4000" b="1" dirty="0"/>
            </a:br>
            <a:r>
              <a:rPr lang="es-ES" sz="4000" b="1" dirty="0"/>
              <a:t> SOLO INTENSIFICAN MAS LAS SITUACIONES DE CONFLICTO  </a:t>
            </a:r>
            <a:br>
              <a:rPr lang="es-ES" sz="4000" b="1" dirty="0"/>
            </a:br>
            <a:r>
              <a:rPr lang="es-ES" sz="3600" dirty="0"/>
              <a:t>…tú siempre te pones así…</a:t>
            </a:r>
            <a:br>
              <a:rPr lang="es-ES" sz="3600" dirty="0"/>
            </a:br>
            <a:r>
              <a:rPr lang="es-ES" sz="3600" dirty="0"/>
              <a:t>…nunca escuchas… </a:t>
            </a:r>
            <a:br>
              <a:rPr lang="es-ES" sz="3600" dirty="0"/>
            </a:br>
            <a:r>
              <a:rPr lang="es-ES" sz="3600" dirty="0"/>
              <a:t>…no coincido contigo…</a:t>
            </a:r>
            <a:br>
              <a:rPr lang="es-ES" sz="3600" dirty="0"/>
            </a:br>
            <a:r>
              <a:rPr lang="es-ES" sz="3600" dirty="0"/>
              <a:t>…eso es imposible…</a:t>
            </a:r>
            <a:br>
              <a:rPr lang="es-ES" sz="3600" dirty="0"/>
            </a:br>
            <a:r>
              <a:rPr lang="es-ES" sz="3600" dirty="0"/>
              <a:t>…no estoy de acuerdo… </a:t>
            </a:r>
          </a:p>
        </p:txBody>
      </p:sp>
    </p:spTree>
    <p:extLst>
      <p:ext uri="{BB962C8B-B14F-4D97-AF65-F5344CB8AC3E}">
        <p14:creationId xmlns:p14="http://schemas.microsoft.com/office/powerpoint/2010/main" val="402740405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r>
              <a:rPr lang="es-ES" b="1" dirty="0"/>
              <a:t>CONSEJOS UTILES PARA LA SOLUCION DE CONFLICTOS</a:t>
            </a:r>
          </a:p>
        </p:txBody>
      </p:sp>
    </p:spTree>
    <p:extLst>
      <p:ext uri="{BB962C8B-B14F-4D97-AF65-F5344CB8AC3E}">
        <p14:creationId xmlns:p14="http://schemas.microsoft.com/office/powerpoint/2010/main" val="239387586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r>
              <a:rPr lang="es-ES" sz="4000" b="1" dirty="0"/>
              <a:t>Consejos para la solución de conflictos (1)</a:t>
            </a:r>
            <a:br>
              <a:rPr lang="es-ES" sz="4000" b="1" dirty="0"/>
            </a:br>
            <a:r>
              <a:rPr lang="es-ES" sz="4000" b="1" dirty="0"/>
              <a:t>*</a:t>
            </a:r>
            <a:r>
              <a:rPr lang="es-ES" sz="2700" dirty="0"/>
              <a:t>Mantener la calma</a:t>
            </a:r>
            <a:br>
              <a:rPr lang="es-ES" sz="2700" dirty="0"/>
            </a:br>
            <a:r>
              <a:rPr lang="es-ES" sz="2700" dirty="0"/>
              <a:t>*Escuchar para entender  </a:t>
            </a:r>
            <a:br>
              <a:rPr lang="es-ES" sz="2700" dirty="0"/>
            </a:br>
            <a:r>
              <a:rPr lang="es-ES" sz="2700" dirty="0"/>
              <a:t>*Acentuar lo positivo</a:t>
            </a:r>
            <a:br>
              <a:rPr lang="es-ES" sz="2700" dirty="0"/>
            </a:br>
            <a:r>
              <a:rPr lang="es-ES" sz="2700" dirty="0"/>
              <a:t>*Exponer los argumentos con tacto</a:t>
            </a:r>
            <a:br>
              <a:rPr lang="es-ES" sz="2700" dirty="0"/>
            </a:br>
            <a:r>
              <a:rPr lang="es-ES" sz="2700" dirty="0"/>
              <a:t>*Atacar el problema y no a la persona (céntrese en la solución del conflicto, pues la persona generadora del mismo se dará cuenta que no es contra ella que se actúa, sino contra la situación o hecho que genera el conflicto)</a:t>
            </a:r>
            <a:br>
              <a:rPr lang="es-ES" sz="2700" dirty="0"/>
            </a:br>
            <a:r>
              <a:rPr lang="es-ES" sz="2700" dirty="0"/>
              <a:t>*Centrarse para la solución en el futuro y no en el pasado       </a:t>
            </a:r>
          </a:p>
        </p:txBody>
      </p:sp>
    </p:spTree>
    <p:extLst>
      <p:ext uri="{BB962C8B-B14F-4D97-AF65-F5344CB8AC3E}">
        <p14:creationId xmlns:p14="http://schemas.microsoft.com/office/powerpoint/2010/main" val="121875126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562074"/>
          </a:xfrm>
        </p:spPr>
        <p:txBody>
          <a:bodyPr>
            <a:normAutofit fontScale="90000"/>
          </a:bodyPr>
          <a:lstStyle/>
          <a:p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r>
              <a:rPr lang="es-ES" sz="4000" b="1" dirty="0"/>
              <a:t>Consejos para la solución de conflictos (2) </a:t>
            </a:r>
            <a:br>
              <a:rPr lang="es-ES" sz="4000" b="1" dirty="0"/>
            </a:br>
            <a:r>
              <a:rPr lang="es-ES" sz="2700" dirty="0"/>
              <a:t>*Hacer preguntas para clarificar los puntos de vista</a:t>
            </a:r>
            <a:br>
              <a:rPr lang="es-ES" sz="2700" dirty="0"/>
            </a:br>
            <a:r>
              <a:rPr lang="es-ES" sz="2700" dirty="0"/>
              <a:t>*Asegurar justicia en el proceso</a:t>
            </a:r>
            <a:br>
              <a:rPr lang="es-ES" sz="2700" dirty="0"/>
            </a:br>
            <a:r>
              <a:rPr lang="es-ES" sz="2700" dirty="0"/>
              <a:t>*Mantener una actitud de afrontamiento  más que de enfrentamiento </a:t>
            </a:r>
            <a:br>
              <a:rPr lang="es-ES" sz="2700" dirty="0"/>
            </a:br>
            <a:r>
              <a:rPr lang="es-ES" sz="2700" dirty="0"/>
              <a:t>*Pensar antes de actuar </a:t>
            </a:r>
            <a:br>
              <a:rPr lang="es-ES" sz="2700" dirty="0"/>
            </a:br>
            <a:r>
              <a:rPr lang="es-ES" sz="2700" dirty="0"/>
              <a:t>*Mirar el conflicto como oportunidad  </a:t>
            </a:r>
            <a:br>
              <a:rPr lang="es-ES" sz="2700" dirty="0"/>
            </a:br>
            <a:r>
              <a:rPr lang="es-ES" sz="2700" dirty="0"/>
              <a:t>*Elegir palabras apropiadas </a:t>
            </a:r>
            <a:br>
              <a:rPr lang="es-ES" sz="2700" dirty="0"/>
            </a:br>
            <a:r>
              <a:rPr lang="es-ES" sz="2700" dirty="0"/>
              <a:t>*Mantener la compostura </a:t>
            </a:r>
            <a:br>
              <a:rPr lang="es-ES" sz="2700" dirty="0"/>
            </a:br>
            <a:r>
              <a:rPr lang="es-ES" sz="2700" b="1" dirty="0"/>
              <a:t>EN ESENCIA COMUNICACION CLARA Y ENFOCADA EN EL PROBLEMA ACTUAL </a:t>
            </a:r>
            <a:br>
              <a:rPr lang="es-ES" sz="2700" b="1" dirty="0"/>
            </a:br>
            <a:r>
              <a:rPr lang="es-ES" sz="2700" dirty="0"/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371764801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354162"/>
          </a:xfrm>
        </p:spPr>
        <p:txBody>
          <a:bodyPr>
            <a:normAutofit fontScale="90000"/>
          </a:bodyPr>
          <a:lstStyle/>
          <a:p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r>
              <a:rPr lang="es-ES" b="1" dirty="0"/>
              <a:t>¿Qué nos dejan los conflictos?</a:t>
            </a:r>
            <a:br>
              <a:rPr lang="es-ES" b="1" dirty="0"/>
            </a:br>
            <a:r>
              <a:rPr lang="es-ES" b="1" dirty="0"/>
              <a:t>Nos ayudan a…</a:t>
            </a:r>
            <a:br>
              <a:rPr lang="es-ES" b="1" dirty="0"/>
            </a:br>
            <a:r>
              <a:rPr lang="es-ES" dirty="0"/>
              <a:t> *</a:t>
            </a:r>
            <a:r>
              <a:rPr lang="es-ES" sz="3600" dirty="0"/>
              <a:t>Desarrollar habilidades sociales</a:t>
            </a:r>
            <a:br>
              <a:rPr lang="es-ES" sz="3600" dirty="0"/>
            </a:br>
            <a:r>
              <a:rPr lang="es-ES" sz="3600" dirty="0"/>
              <a:t>*Entrenar la empatía </a:t>
            </a:r>
            <a:br>
              <a:rPr lang="es-ES" sz="3600" dirty="0"/>
            </a:br>
            <a:r>
              <a:rPr lang="es-ES" sz="3600" dirty="0"/>
              <a:t>*Desarrollar la escucha y el diálogo  </a:t>
            </a:r>
            <a:br>
              <a:rPr lang="es-ES" sz="3600" dirty="0"/>
            </a:br>
            <a:r>
              <a:rPr lang="es-ES" sz="3600" dirty="0"/>
              <a:t>*Nos enseña a negociar</a:t>
            </a:r>
            <a:br>
              <a:rPr lang="es-ES" sz="3600" dirty="0"/>
            </a:br>
            <a:r>
              <a:rPr lang="es-ES" sz="3600" dirty="0"/>
              <a:t>*Aprendemos a tomar decisiones</a:t>
            </a:r>
            <a:br>
              <a:rPr lang="es-ES" sz="3600" dirty="0"/>
            </a:br>
            <a:r>
              <a:rPr lang="es-ES" sz="3600" dirty="0"/>
              <a:t>*Desarrolla la capacidad de enfrentar dificultades  </a:t>
            </a:r>
          </a:p>
        </p:txBody>
      </p:sp>
    </p:spTree>
    <p:extLst>
      <p:ext uri="{BB962C8B-B14F-4D97-AF65-F5344CB8AC3E}">
        <p14:creationId xmlns:p14="http://schemas.microsoft.com/office/powerpoint/2010/main" val="449076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r>
              <a:rPr lang="es-ES" b="1" dirty="0"/>
              <a:t>¿Es lo mismo un problema que un conflicto?  </a:t>
            </a:r>
          </a:p>
        </p:txBody>
      </p:sp>
    </p:spTree>
    <p:extLst>
      <p:ext uri="{BB962C8B-B14F-4D97-AF65-F5344CB8AC3E}">
        <p14:creationId xmlns:p14="http://schemas.microsoft.com/office/powerpoint/2010/main" val="295171644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r>
              <a:rPr lang="es-ES" b="1" dirty="0"/>
              <a:t>VIDEO 3 </a:t>
            </a:r>
          </a:p>
        </p:txBody>
      </p:sp>
    </p:spTree>
    <p:extLst>
      <p:ext uri="{BB962C8B-B14F-4D97-AF65-F5344CB8AC3E}">
        <p14:creationId xmlns:p14="http://schemas.microsoft.com/office/powerpoint/2010/main" val="253609353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548680"/>
            <a:ext cx="8229600" cy="1224136"/>
          </a:xfrm>
        </p:spPr>
        <p:txBody>
          <a:bodyPr>
            <a:normAutofit fontScale="90000"/>
          </a:bodyPr>
          <a:lstStyle/>
          <a:p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br>
              <a:rPr lang="es-ES" sz="3600" b="1" dirty="0"/>
            </a:br>
            <a:r>
              <a:rPr lang="es-ES" sz="4000" b="1" dirty="0"/>
              <a:t>VAMOS A REFLEXIONAR </a:t>
            </a:r>
            <a:br>
              <a:rPr lang="es-ES" sz="4000" b="1" dirty="0"/>
            </a:br>
            <a:r>
              <a:rPr lang="es-ES" sz="3100" b="1" dirty="0"/>
              <a:t>Responda si es para usted Verdadero o Falso </a:t>
            </a:r>
            <a:br>
              <a:rPr lang="es-ES" sz="3100" b="1" dirty="0"/>
            </a:br>
            <a:r>
              <a:rPr lang="es-ES" sz="3100" b="1" dirty="0"/>
              <a:t>*</a:t>
            </a:r>
            <a:r>
              <a:rPr lang="es-ES" sz="3100" dirty="0"/>
              <a:t>La paz no es un regalo, es el resultado de una actitud proactiva</a:t>
            </a:r>
            <a:br>
              <a:rPr lang="es-ES" sz="3100" dirty="0"/>
            </a:br>
            <a:r>
              <a:rPr lang="es-ES" sz="3100" dirty="0"/>
              <a:t>*A veces es mejor ¨perder¨, lo que si nos tenemos que mantener siempre es fieles a las ideas que nos definen y consideramos valiosas (el viejo refrán de ¨A veces perdiendo se gana¨ )</a:t>
            </a:r>
            <a:br>
              <a:rPr lang="es-ES" sz="3100" dirty="0"/>
            </a:br>
            <a:r>
              <a:rPr lang="es-ES" sz="3100" dirty="0"/>
              <a:t>* Cuando las personas se niegan a escuchar y no entienden razones no valen argumentos , es mejor aquí evitar la confrontación si sabemos que no saldrá nada productivo de ella  </a:t>
            </a:r>
            <a:br>
              <a:rPr lang="es-ES" sz="3100" dirty="0"/>
            </a:br>
            <a:r>
              <a:rPr lang="es-ES" sz="3100" dirty="0"/>
              <a:t>        </a:t>
            </a:r>
            <a:br>
              <a:rPr lang="es-ES" sz="3100" dirty="0"/>
            </a:br>
            <a:r>
              <a:rPr lang="es-ES" sz="3600" dirty="0"/>
              <a:t>     </a:t>
            </a:r>
            <a:br>
              <a:rPr lang="es-ES" sz="3600" dirty="0"/>
            </a:b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418764006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r>
              <a:rPr lang="es-ES" b="1" dirty="0"/>
              <a:t>VIDEO 4 </a:t>
            </a:r>
          </a:p>
        </p:txBody>
      </p:sp>
    </p:spTree>
    <p:extLst>
      <p:ext uri="{BB962C8B-B14F-4D97-AF65-F5344CB8AC3E}">
        <p14:creationId xmlns:p14="http://schemas.microsoft.com/office/powerpoint/2010/main" val="1075947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786210"/>
          </a:xfrm>
        </p:spPr>
        <p:txBody>
          <a:bodyPr>
            <a:normAutofit fontScale="90000"/>
          </a:bodyPr>
          <a:lstStyle/>
          <a:p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r>
              <a:rPr lang="es-ES" b="1" dirty="0"/>
              <a:t>INTERCAMBIO PROVECHOSO SOBRE CONFLICTOS</a:t>
            </a:r>
            <a:br>
              <a:rPr lang="es-ES" b="1" dirty="0"/>
            </a:br>
            <a:r>
              <a:rPr lang="es-ES" sz="3600" dirty="0"/>
              <a:t>Se puso de manifiesto la diferencia entre problema y conflicto, observamos cómo un problema no resuelto adecuadamente o la </a:t>
            </a:r>
            <a:br>
              <a:rPr lang="es-ES" sz="3600" dirty="0"/>
            </a:br>
            <a:r>
              <a:rPr lang="es-ES" sz="3600" dirty="0"/>
              <a:t>acumulación de los mismos son la génesis de los conflictos    </a:t>
            </a:r>
          </a:p>
        </p:txBody>
      </p:sp>
    </p:spTree>
    <p:extLst>
      <p:ext uri="{BB962C8B-B14F-4D97-AF65-F5344CB8AC3E}">
        <p14:creationId xmlns:p14="http://schemas.microsoft.com/office/powerpoint/2010/main" val="528979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50106"/>
          </a:xfrm>
        </p:spPr>
        <p:txBody>
          <a:bodyPr>
            <a:normAutofit fontScale="90000"/>
          </a:bodyPr>
          <a:lstStyle/>
          <a:p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r>
              <a:rPr lang="es-ES" sz="5300" b="1" dirty="0"/>
              <a:t>EVALUE DEL 1 al 5</a:t>
            </a:r>
            <a:br>
              <a:rPr lang="es-ES" sz="5300" b="1" dirty="0"/>
            </a:br>
            <a:r>
              <a:rPr lang="es-ES" sz="3600" dirty="0"/>
              <a:t>¿Cómo maneja usted los conflictos que se le presentan? </a:t>
            </a:r>
            <a:br>
              <a:rPr lang="es-ES" sz="3600" dirty="0"/>
            </a:br>
            <a:r>
              <a:rPr lang="es-ES" sz="3100" dirty="0"/>
              <a:t>Va del 1 al 5 con esta escala</a:t>
            </a:r>
            <a:br>
              <a:rPr lang="es-ES" sz="3100" dirty="0"/>
            </a:br>
            <a:r>
              <a:rPr lang="es-ES" sz="3100" b="1" dirty="0"/>
              <a:t>Escala</a:t>
            </a:r>
            <a:br>
              <a:rPr lang="es-ES" sz="3100" dirty="0"/>
            </a:br>
            <a:r>
              <a:rPr lang="es-ES" sz="3100" dirty="0"/>
              <a:t>1-Muy mal</a:t>
            </a:r>
            <a:br>
              <a:rPr lang="es-ES" sz="3100" dirty="0"/>
            </a:br>
            <a:r>
              <a:rPr lang="es-ES" sz="3100" dirty="0"/>
              <a:t>2-Mal </a:t>
            </a:r>
            <a:br>
              <a:rPr lang="es-ES" sz="3100" dirty="0"/>
            </a:br>
            <a:r>
              <a:rPr lang="es-ES" sz="3100" dirty="0"/>
              <a:t>3-Regular</a:t>
            </a:r>
            <a:br>
              <a:rPr lang="es-ES" sz="3100" dirty="0"/>
            </a:br>
            <a:r>
              <a:rPr lang="es-ES" sz="3100" b="1" dirty="0">
                <a:solidFill>
                  <a:srgbClr val="C00000"/>
                </a:solidFill>
              </a:rPr>
              <a:t>4-Bien (este fue el valor que prevaleció) </a:t>
            </a:r>
            <a:br>
              <a:rPr lang="es-ES" sz="3100" b="1" dirty="0">
                <a:solidFill>
                  <a:srgbClr val="C00000"/>
                </a:solidFill>
              </a:rPr>
            </a:br>
            <a:r>
              <a:rPr lang="es-ES" sz="3100" dirty="0"/>
              <a:t>5-Muy bien</a:t>
            </a:r>
          </a:p>
        </p:txBody>
      </p:sp>
    </p:spTree>
    <p:extLst>
      <p:ext uri="{BB962C8B-B14F-4D97-AF65-F5344CB8AC3E}">
        <p14:creationId xmlns:p14="http://schemas.microsoft.com/office/powerpoint/2010/main" val="127406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19536" y="188640"/>
            <a:ext cx="8229600" cy="1008112"/>
          </a:xfrm>
        </p:spPr>
        <p:txBody>
          <a:bodyPr>
            <a:normAutofit fontScale="90000"/>
          </a:bodyPr>
          <a:lstStyle/>
          <a:p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r>
              <a:rPr lang="es-ES" b="1" dirty="0"/>
              <a:t>INTERESANTE Y POSITIVA MIRADA AL VIDEO ASAMBLEA EN LA CARPINTERIA</a:t>
            </a:r>
            <a:br>
              <a:rPr lang="es-ES" b="1" dirty="0"/>
            </a:br>
            <a:r>
              <a:rPr lang="es-ES" sz="3600" dirty="0"/>
              <a:t>Se centraron en la manera de cohesionarse y trabajar de equipo</a:t>
            </a:r>
            <a:br>
              <a:rPr lang="es-ES" sz="3600" dirty="0"/>
            </a:br>
            <a:r>
              <a:rPr lang="es-ES" sz="3600" dirty="0"/>
              <a:t>Reconocieron la labor de cada uno de los miembros que forman el equipo de trabajo y valoraron la importancia de las funciones de cada uno en el mismo  </a:t>
            </a:r>
          </a:p>
        </p:txBody>
      </p:sp>
    </p:spTree>
    <p:extLst>
      <p:ext uri="{BB962C8B-B14F-4D97-AF65-F5344CB8AC3E}">
        <p14:creationId xmlns:p14="http://schemas.microsoft.com/office/powerpoint/2010/main" val="3598243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r>
              <a:rPr lang="es-ES" b="1" dirty="0"/>
              <a:t>CIERRE DEDICADO AL 14 DE FEBRERO </a:t>
            </a:r>
            <a:br>
              <a:rPr lang="es-ES" b="1" dirty="0"/>
            </a:br>
            <a:r>
              <a:rPr lang="es-ES" b="1" dirty="0"/>
              <a:t>INTERCAMBIO CREATIVO VINCULANDO</a:t>
            </a:r>
            <a:br>
              <a:rPr lang="es-ES" b="1" dirty="0"/>
            </a:br>
            <a:r>
              <a:rPr lang="es-ES" dirty="0"/>
              <a:t>*Decisiones</a:t>
            </a:r>
            <a:br>
              <a:rPr lang="es-ES" dirty="0"/>
            </a:br>
            <a:r>
              <a:rPr lang="es-ES" dirty="0"/>
              <a:t>*Prioridades</a:t>
            </a:r>
            <a:br>
              <a:rPr lang="es-ES" dirty="0"/>
            </a:br>
            <a:r>
              <a:rPr lang="es-ES" dirty="0"/>
              <a:t>*Tiempo</a:t>
            </a:r>
            <a:br>
              <a:rPr lang="es-ES" dirty="0"/>
            </a:br>
            <a:r>
              <a:rPr lang="es-ES" dirty="0"/>
              <a:t>*Conflictos</a:t>
            </a:r>
            <a:br>
              <a:rPr lang="es-ES" dirty="0"/>
            </a:br>
            <a:r>
              <a:rPr lang="es-ES" b="1" dirty="0"/>
              <a:t>Con Amor y Amistad</a:t>
            </a:r>
          </a:p>
        </p:txBody>
      </p:sp>
    </p:spTree>
    <p:extLst>
      <p:ext uri="{BB962C8B-B14F-4D97-AF65-F5344CB8AC3E}">
        <p14:creationId xmlns:p14="http://schemas.microsoft.com/office/powerpoint/2010/main" val="4244691373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2202</Words>
  <Application>Microsoft Office PowerPoint</Application>
  <PresentationFormat>Panorámica</PresentationFormat>
  <Paragraphs>55</Paragraphs>
  <Slides>52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52</vt:i4>
      </vt:variant>
    </vt:vector>
  </HeadingPairs>
  <TitlesOfParts>
    <vt:vector size="55" baseType="lpstr">
      <vt:lpstr>Arial</vt:lpstr>
      <vt:lpstr>Calibri</vt:lpstr>
      <vt:lpstr>1_Tema de Office</vt:lpstr>
      <vt:lpstr> ¨Para ir  delante de los demás, se necesita ver más que ellos¨ José Martí </vt:lpstr>
      <vt:lpstr>EL RETO DE GESTIONAR LA DIRECCION </vt:lpstr>
      <vt:lpstr>          ESENCIA CLASE ANTERIOR   </vt:lpstr>
      <vt:lpstr>   RECONOCER        </vt:lpstr>
      <vt:lpstr>        ¿Es lo mismo un problema que un conflicto?  </vt:lpstr>
      <vt:lpstr>       INTERCAMBIO PROVECHOSO SOBRE CONFLICTOS Se puso de manifiesto la diferencia entre problema y conflicto, observamos cómo un problema no resuelto adecuadamente o la  acumulación de los mismos son la génesis de los conflictos    </vt:lpstr>
      <vt:lpstr>         EVALUE DEL 1 al 5 ¿Cómo maneja usted los conflictos que se le presentan?  Va del 1 al 5 con esta escala Escala 1-Muy mal 2-Mal  3-Regular 4-Bien (este fue el valor que prevaleció)  5-Muy bien</vt:lpstr>
      <vt:lpstr>         INTERESANTE Y POSITIVA MIRADA AL VIDEO ASAMBLEA EN LA CARPINTERIA Se centraron en la manera de cohesionarse y trabajar de equipo Reconocieron la labor de cada uno de los miembros que forman el equipo de trabajo y valoraron la importancia de las funciones de cada uno en el mismo  </vt:lpstr>
      <vt:lpstr>        CIERRE DEDICADO AL 14 DE FEBRERO  INTERCAMBIO CREATIVO VINCULANDO *Decisiones *Prioridades *Tiempo *Conflictos Con Amor y Amistad</vt:lpstr>
      <vt:lpstr>         VOLVEMOS HOY A LOS CONFLICTOS Y A SUS MANERAS DE SOLUCION PARA ESO RECORDEMOS</vt:lpstr>
      <vt:lpstr>        Cambiando la mentalidad…empezando por los jefes  Prof. DrC Manuel Calviño Valdés-Fauly …No toda contradicción es un conflicto , no toda diferencia es un conflicto… El conflicto es una contingencia natural e inevitable en las actividades grupales, no hay que preocuparse cuando aparecen los conflictos, pues devienen fuentes de cambio… </vt:lpstr>
      <vt:lpstr>       CONFLICTOS  ¿¿….POSITIVOS….?? Intercambio 5 minutos </vt:lpstr>
      <vt:lpstr>           VAMOS A REFLEXIONAR (1) Responda si es para usted Verdadero o Falso   *Debemos mirar el conflicto no como un obstáculo, sino como oportunidad       </vt:lpstr>
      <vt:lpstr>            VAMOS A REFLEXIONAR (2) Responda si es para usted Verdadero o Falso  **El conflicto es el motor impulsor de las dudas y activa el pensamiento crítico  ***Estar en paz con nosotros mismos y con el mundo no significa carecer de conflictos, sino ser capaces de buscar alternativas, beneficios para todos y alejar la violencia***                </vt:lpstr>
      <vt:lpstr>         PRESENTACION  REFLEXION LA PAZ PERFECTA </vt:lpstr>
      <vt:lpstr>         TRABAJO INDEPENDIENTE  PROXIMO ENCUENTRO TRAER Algunas propuestas de acciones que a su criterio nos sirvan para solucionar conflictos      </vt:lpstr>
      <vt:lpstr>         SOLUCION DE CONFLICTOS</vt:lpstr>
      <vt:lpstr>         ¿Sabemos solucionar correctamente los conflictos? 1-SI 2-NO 3-A VECES</vt:lpstr>
      <vt:lpstr>        ¿Cómo solucionar conflictos? Intercambio 5 minutos</vt:lpstr>
      <vt:lpstr>        Retomemos algunas frases que nos sugieren el ¿Qué? y el ¿Cómo? solucionar los conflictos  </vt:lpstr>
      <vt:lpstr>          FRASE  Siempre que estés en un conflicto con alguien, hay un factor que puede marcar la diferencia entre dañar la relación y fortalecerla Ese factor es la actitud Modifique su actitud ante una situación de conflicto   </vt:lpstr>
      <vt:lpstr>         FRASE  Enfrentar el conflicto con fuerza, puede vencer la oposición, pero nunca el conflicto Atacar o agredir no es una manera adecuada de solucionar un conflicto     </vt:lpstr>
      <vt:lpstr>         FRASE La rabia, el ataque, el odio y el resentimiento perpetúan el ciclo de violencia y dolor  Elimine estas emociones negativas ante una situación de conflicto, lejos de ayudar, entorpecen       </vt:lpstr>
      <vt:lpstr>         FRASE  El buen líder busca soluciones y resuelve los conflictos, usando  su sabiduría       Lao Tse (filosofo chino)  Papel del líder en la solución de conflictos </vt:lpstr>
      <vt:lpstr>         FRASE A DEBATE  ¨La sonrisa y el silencio solucionan los conflictos… *La sonrisa los aplaca *y el silencio los evita¨ 10 minutos </vt:lpstr>
      <vt:lpstr>          MANERAS DE GESTIONAR LOS CONFLICTOS  </vt:lpstr>
      <vt:lpstr>        NEGOCIACION  Proceso de comunicación en el cual ambas partes resuelven los conflictos </vt:lpstr>
      <vt:lpstr>        Psicología Social (Mara) La resolución de un conflicto supone siempre conocer las causas que lo han originado La NEGOCIACION es un proceso que avanza a medida en que en este se genera respeto y confianza y se abren expectativas positivas para ambas partes, las partes en la negociación se comunican directamente entre sí   No hay nada peor que crear la desesperación del contrincante, atemorizarlo u ofenderlo innecesariamente, pues puede conllevar  a la ruptura de las negociaciones y adoptar una actitud agresiva   En la negociación las partes se comunican directamente entre sí  </vt:lpstr>
      <vt:lpstr>         FRASE Nunca negociemos desde el temor, pero tampoco temamos a negociar                                                JFK NEGOCIACION </vt:lpstr>
      <vt:lpstr>        MEDIACION  Proceso de conciliación , se busca un mediador  que apoye la resolución del conflicto </vt:lpstr>
      <vt:lpstr>         Psicología Social(Mara)  El proceso de MEDIACION tiene en su base los procesos  sociopsicológicos básicos de la comunicación interpersonal y la influencia, el mediador facilita la comunicación entre las partes El mediador es una tercera parte que facilita la  mediación y el camino de las futuras negociaciones   </vt:lpstr>
      <vt:lpstr>        INTERESANTE </vt:lpstr>
      <vt:lpstr>         AFRONTAMIENTO Y RESOLUCION DE  CONFLICTOS</vt:lpstr>
      <vt:lpstr>        FRASES ¨La paz no es la ausencia de conflictos, sino la presencia de alternativas creativas de responder a ese conflictos¨  ¨La mejor victoria es aquella en la que ganan todos¨                      Salomón   CONFLICTO UTIL (OPORTUNIDAD)   </vt:lpstr>
      <vt:lpstr>        FRASES ¨La vida no es dejar que pase la tormenta, es aprender a bailar bajo la lluvia¨   ¨La mayoría de las personas gastan más tiempo en hablar de los problemas que en afrontarlos¨                                           Henry Ford  AFRONTAMIENTO </vt:lpstr>
      <vt:lpstr>        Para afrontar los conflictos Valorar Sentimientos: ¿Cómo nos sentimos ante el problema?  Opciones: Razonar diferentes opciones o alternativas, las buenas y las no tan buenas Elección: Elegir entre las opciones que tenemos la que parezca mejor (toma de decisiones) Solución: Ponerla en marcha e irla valorando        </vt:lpstr>
      <vt:lpstr>         ¿Qué hacer para la resolución de los conflictos? *Entender el conflicto *Comunicarse adecuadamente *Hacer una lluvia o tormenta de ideas con posibles soluciones (si está trabajando en equipo) y después elegir la mejor solución  * Usar un tercero como mediador *Expresar y buscar alternativas *Mantenerse ecuánime y manejar las situaciones estresantes que puedan presentarse     </vt:lpstr>
      <vt:lpstr>    Prevención de los conflictos   *Comunicación efectiva, fomentar la escucha *Evitar los rumores *Flexibilidad y adaptación *Mantener la calma *Respeto y empatía  *Trabajo en equipos *Cuidar los cambios (bien pensados y argumentados) *Promover actividades extralaborales  *Programar reuniones de intercambio periódicas *Delimitar bien los responsables y encargados de cada tarea    *Agradecer  </vt:lpstr>
      <vt:lpstr>        CONFLICTOS LABORALES</vt:lpstr>
      <vt:lpstr>          Conflictos laborales más comunes *Ausencia de trabajo en equipo  *Mala comunicación  *Colaboradores con dificultades para relacionarse   *Lideres sin liderazgo *Indisciplinas laborales </vt:lpstr>
      <vt:lpstr>          ¿Cómo resolver conflictos laborales? *Acepta el problema y anima a encontrar una solución  *Habla con cada una de las partes involucradas en el conflicto *Evita promover ataques personales y desaprobaciones *Llega a acuerdos convenientes para cada parte *Escucha con atención lo que todos tienen que decir   </vt:lpstr>
      <vt:lpstr>           ¿Cómo afectan los conflictos laborales las instituciones? Señales  *Fluctuación laboral *Indisciplinas laborales *Desmotivación *Bajos rendimientos de trabajo  *Incumplimiento de objetivos *Actitudes negativas    </vt:lpstr>
      <vt:lpstr>        COMUNICACIÓN ASERTIVA Y EFECTIVA VS. CONFLICTOS</vt:lpstr>
      <vt:lpstr>         Frases a utilizar en nuestra comunicación  para manejar adecuadamente los conflictos *Entiendo tu malestar *Vamos a tomarnos un descanso, reflexionamos y luego decidimos *Vamos a trabajar juntos para encontrar la solución *¿Qué podemos hacer para resolver este conflicto? *Vamos a verlo desde una  perspectiva diferente  *Ayúdame a entenderte *Gracias por estar dispuesto a hablar de esto conmigo  *¿Qué podemos hacer diferente la próxima vez?     </vt:lpstr>
      <vt:lpstr>          EVITA ESTAS FRASES  SOLO INTENSIFICAN MAS LAS SITUACIONES DE CONFLICTO   …tú siempre te pones así… …nunca escuchas…  …no coincido contigo… …eso es imposible… …no estoy de acuerdo… </vt:lpstr>
      <vt:lpstr>        CONSEJOS UTILES PARA LA SOLUCION DE CONFLICTOS</vt:lpstr>
      <vt:lpstr>           Consejos para la solución de conflictos (1) *Mantener la calma *Escuchar para entender   *Acentuar lo positivo *Exponer los argumentos con tacto *Atacar el problema y no a la persona (céntrese en la solución del conflicto, pues la persona generadora del mismo se dará cuenta que no es contra ella que se actúa, sino contra la situación o hecho que genera el conflicto) *Centrarse para la solución en el futuro y no en el pasado       </vt:lpstr>
      <vt:lpstr>             Consejos para la solución de conflictos (2)  *Hacer preguntas para clarificar los puntos de vista *Asegurar justicia en el proceso *Mantener una actitud de afrontamiento  más que de enfrentamiento  *Pensar antes de actuar  *Mirar el conflicto como oportunidad   *Elegir palabras apropiadas  *Mantener la compostura  EN ESENCIA COMUNICACION CLARA Y ENFOCADA EN EL PROBLEMA ACTUAL         </vt:lpstr>
      <vt:lpstr>          ¿Qué nos dejan los conflictos? Nos ayudan a…  *Desarrollar habilidades sociales *Entrenar la empatía  *Desarrollar la escucha y el diálogo   *Nos enseña a negociar *Aprendemos a tomar decisiones *Desarrolla la capacidad de enfrentar dificultades  </vt:lpstr>
      <vt:lpstr>        VIDEO 3 </vt:lpstr>
      <vt:lpstr>            VAMOS A REFLEXIONAR  Responda si es para usted Verdadero o Falso  *La paz no es un regalo, es el resultado de una actitud proactiva *A veces es mejor ¨perder¨, lo que si nos tenemos que mantener siempre es fieles a las ideas que nos definen y consideramos valiosas (el viejo refrán de ¨A veces perdiendo se gana¨ ) * Cuando las personas se niegan a escuchar y no entienden razones no valen argumentos , es mejor aquí evitar la confrontación si sabemos que no saldrá nada productivo de ella                  </vt:lpstr>
      <vt:lpstr>        VIDEO 4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jpmtzl@infomed.sld.cu</dc:creator>
  <cp:lastModifiedBy>jpmtzl@infomed.sld.cu</cp:lastModifiedBy>
  <cp:revision>1</cp:revision>
  <dcterms:created xsi:type="dcterms:W3CDTF">2026-05-06T16:06:29Z</dcterms:created>
  <dcterms:modified xsi:type="dcterms:W3CDTF">2026-05-06T16:07:18Z</dcterms:modified>
</cp:coreProperties>
</file>