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3.xml" ContentType="application/vnd.openxmlformats-officedocument.drawingml.diagramLayout+xml"/>
  <Override PartName="/ppt/notesSlides/notesSlide21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33"/>
  </p:notesMasterIdLst>
  <p:sldIdLst>
    <p:sldId id="365" r:id="rId2"/>
    <p:sldId id="257" r:id="rId3"/>
    <p:sldId id="344" r:id="rId4"/>
    <p:sldId id="341" r:id="rId5"/>
    <p:sldId id="342" r:id="rId6"/>
    <p:sldId id="343" r:id="rId7"/>
    <p:sldId id="260" r:id="rId8"/>
    <p:sldId id="297" r:id="rId9"/>
    <p:sldId id="284" r:id="rId10"/>
    <p:sldId id="312" r:id="rId11"/>
    <p:sldId id="300" r:id="rId12"/>
    <p:sldId id="306" r:id="rId13"/>
    <p:sldId id="276" r:id="rId14"/>
    <p:sldId id="301" r:id="rId15"/>
    <p:sldId id="322" r:id="rId16"/>
    <p:sldId id="323" r:id="rId17"/>
    <p:sldId id="324" r:id="rId18"/>
    <p:sldId id="285" r:id="rId19"/>
    <p:sldId id="325" r:id="rId20"/>
    <p:sldId id="313" r:id="rId21"/>
    <p:sldId id="326" r:id="rId22"/>
    <p:sldId id="366" r:id="rId23"/>
    <p:sldId id="367" r:id="rId24"/>
    <p:sldId id="302" r:id="rId25"/>
    <p:sldId id="310" r:id="rId26"/>
    <p:sldId id="277" r:id="rId27"/>
    <p:sldId id="311" r:id="rId28"/>
    <p:sldId id="283" r:id="rId29"/>
    <p:sldId id="368" r:id="rId30"/>
    <p:sldId id="369" r:id="rId31"/>
    <p:sldId id="364" r:id="rId3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3A537"/>
    <a:srgbClr val="99CB38"/>
    <a:srgbClr val="FFE39C"/>
    <a:srgbClr val="F7900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912" autoAdjust="0"/>
    <p:restoredTop sz="79472" autoAdjust="0"/>
  </p:normalViewPr>
  <p:slideViewPr>
    <p:cSldViewPr snapToGrid="0">
      <p:cViewPr varScale="1">
        <p:scale>
          <a:sx n="43" d="100"/>
          <a:sy n="43" d="100"/>
        </p:scale>
        <p:origin x="-926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-2508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7661DA-CD87-479B-B8B4-EA42441EB28B}" type="doc">
      <dgm:prSet loTypeId="urn:microsoft.com/office/officeart/2008/layout/AscendingPictureAccent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177056FE-FAF1-42A1-9210-975DE49B1356}">
      <dgm:prSet phldrT="[Texto]" custT="1"/>
      <dgm:spPr/>
      <dgm:t>
        <a:bodyPr/>
        <a:lstStyle/>
        <a:p>
          <a:r>
            <a:rPr lang="es-MX" sz="1600" dirty="0" smtClean="0"/>
            <a:t>Responsable de su propio aprendizaje</a:t>
          </a:r>
          <a:endParaRPr lang="es-ES" sz="1600" dirty="0"/>
        </a:p>
      </dgm:t>
    </dgm:pt>
    <dgm:pt modelId="{7B796F7E-501F-4089-B598-E45A428D7373}" type="parTrans" cxnId="{9FD8E722-4D6D-468B-8AEA-5559CFC44DB9}">
      <dgm:prSet/>
      <dgm:spPr/>
      <dgm:t>
        <a:bodyPr/>
        <a:lstStyle/>
        <a:p>
          <a:endParaRPr lang="es-ES" sz="2800"/>
        </a:p>
      </dgm:t>
    </dgm:pt>
    <dgm:pt modelId="{77226A38-B246-414E-B775-96CA1B65ABE2}" type="sibTrans" cxnId="{9FD8E722-4D6D-468B-8AEA-5559CFC44DB9}">
      <dgm:prSet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s-ES" sz="2800"/>
        </a:p>
      </dgm:t>
    </dgm:pt>
    <dgm:pt modelId="{8E375EEF-583E-4A84-A792-7C4412384E23}">
      <dgm:prSet phldrT="[Texto]" custT="1"/>
      <dgm:spPr/>
      <dgm:t>
        <a:bodyPr/>
        <a:lstStyle/>
        <a:p>
          <a:r>
            <a:rPr lang="es-ES" sz="1800" dirty="0" smtClean="0"/>
            <a:t>Ejerce rol activo</a:t>
          </a:r>
          <a:endParaRPr lang="es-ES" sz="1800" dirty="0"/>
        </a:p>
      </dgm:t>
    </dgm:pt>
    <dgm:pt modelId="{11104C78-EA32-491B-B188-0021C84DE80F}" type="parTrans" cxnId="{C719F189-09D5-4B7B-B71D-F01FDD4628EE}">
      <dgm:prSet/>
      <dgm:spPr/>
      <dgm:t>
        <a:bodyPr/>
        <a:lstStyle/>
        <a:p>
          <a:endParaRPr lang="es-ES" sz="2800"/>
        </a:p>
      </dgm:t>
    </dgm:pt>
    <dgm:pt modelId="{A1C181F5-983A-4999-935B-17022FA82563}" type="sibTrans" cxnId="{C719F189-09D5-4B7B-B71D-F01FDD4628EE}">
      <dgm:prSet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s-ES" sz="2800"/>
        </a:p>
      </dgm:t>
    </dgm:pt>
    <dgm:pt modelId="{BC65726D-7F79-47AB-9014-B29AC72BFBEF}">
      <dgm:prSet phldrT="[Texto]" custT="1"/>
      <dgm:spPr/>
      <dgm:t>
        <a:bodyPr/>
        <a:lstStyle/>
        <a:p>
          <a:r>
            <a:rPr lang="es-ES" sz="1800" dirty="0" smtClean="0"/>
            <a:t>Construye su aprendizaje</a:t>
          </a:r>
          <a:endParaRPr lang="es-ES" sz="1800" dirty="0"/>
        </a:p>
      </dgm:t>
    </dgm:pt>
    <dgm:pt modelId="{4800BA78-F8C4-4590-AE10-E3311A1960B7}" type="parTrans" cxnId="{96067688-84D6-4787-9DE4-DAFAC7D5E83F}">
      <dgm:prSet/>
      <dgm:spPr/>
      <dgm:t>
        <a:bodyPr/>
        <a:lstStyle/>
        <a:p>
          <a:endParaRPr lang="es-ES" sz="2800"/>
        </a:p>
      </dgm:t>
    </dgm:pt>
    <dgm:pt modelId="{9C819107-6EA2-4C0E-AC67-CFBB9EE31040}" type="sibTrans" cxnId="{96067688-84D6-4787-9DE4-DAFAC7D5E83F}">
      <dgm:prSet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es-ES" sz="2800"/>
        </a:p>
      </dgm:t>
    </dgm:pt>
    <dgm:pt modelId="{2094DBF5-879C-41AA-9695-EAE575F762BC}">
      <dgm:prSet phldrT="[Texto]" custT="1"/>
      <dgm:spPr/>
      <dgm:t>
        <a:bodyPr/>
        <a:lstStyle/>
        <a:p>
          <a:r>
            <a:rPr lang="es-ES" sz="1800" dirty="0" smtClean="0"/>
            <a:t>Autónomo e independiente</a:t>
          </a:r>
          <a:endParaRPr lang="es-ES" sz="1800" dirty="0"/>
        </a:p>
      </dgm:t>
    </dgm:pt>
    <dgm:pt modelId="{186C6606-502D-4712-B085-2C4AD5D09797}" type="parTrans" cxnId="{4E02B5F0-D5E7-45F0-B26C-4901689B3E52}">
      <dgm:prSet/>
      <dgm:spPr/>
      <dgm:t>
        <a:bodyPr/>
        <a:lstStyle/>
        <a:p>
          <a:endParaRPr lang="es-ES" sz="2800"/>
        </a:p>
      </dgm:t>
    </dgm:pt>
    <dgm:pt modelId="{3D9B2056-1771-4B2F-AEE4-A00F5B5C1F6E}" type="sibTrans" cxnId="{4E02B5F0-D5E7-45F0-B26C-4901689B3E52}">
      <dgm:prSet/>
      <dgm:spPr>
        <a:blipFill rotWithShape="1">
          <a:blip xmlns:r="http://schemas.openxmlformats.org/officeDocument/2006/relationships" r:embed="rId4"/>
          <a:stretch>
            <a:fillRect/>
          </a:stretch>
        </a:blipFill>
      </dgm:spPr>
      <dgm:t>
        <a:bodyPr/>
        <a:lstStyle/>
        <a:p>
          <a:endParaRPr lang="es-ES" sz="2800"/>
        </a:p>
      </dgm:t>
    </dgm:pt>
    <dgm:pt modelId="{0008BB96-A957-43AE-BF39-8BD81D099917}" type="pres">
      <dgm:prSet presAssocID="{7B7661DA-CD87-479B-B8B4-EA42441EB28B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ES"/>
        </a:p>
      </dgm:t>
    </dgm:pt>
    <dgm:pt modelId="{75B5A15C-1E9E-44EF-8CFC-3B31EB7AC20B}" type="pres">
      <dgm:prSet presAssocID="{7B7661DA-CD87-479B-B8B4-EA42441EB28B}" presName="dot1" presStyleLbl="alignNode1" presStyleIdx="0" presStyleCnt="13"/>
      <dgm:spPr/>
    </dgm:pt>
    <dgm:pt modelId="{6CD2F924-6690-4F11-A022-A03D05FC7356}" type="pres">
      <dgm:prSet presAssocID="{7B7661DA-CD87-479B-B8B4-EA42441EB28B}" presName="dot2" presStyleLbl="alignNode1" presStyleIdx="1" presStyleCnt="13"/>
      <dgm:spPr/>
    </dgm:pt>
    <dgm:pt modelId="{8D4EBAF1-4062-402B-B15A-E6C81D0F04D1}" type="pres">
      <dgm:prSet presAssocID="{7B7661DA-CD87-479B-B8B4-EA42441EB28B}" presName="dot3" presStyleLbl="alignNode1" presStyleIdx="2" presStyleCnt="13"/>
      <dgm:spPr/>
    </dgm:pt>
    <dgm:pt modelId="{FCD67011-4E94-4734-B60D-84936DB933EB}" type="pres">
      <dgm:prSet presAssocID="{7B7661DA-CD87-479B-B8B4-EA42441EB28B}" presName="dot4" presStyleLbl="alignNode1" presStyleIdx="3" presStyleCnt="13"/>
      <dgm:spPr/>
    </dgm:pt>
    <dgm:pt modelId="{E22A269D-9D7A-4AE5-9B09-495C68BB3B58}" type="pres">
      <dgm:prSet presAssocID="{7B7661DA-CD87-479B-B8B4-EA42441EB28B}" presName="dot5" presStyleLbl="alignNode1" presStyleIdx="4" presStyleCnt="13"/>
      <dgm:spPr/>
    </dgm:pt>
    <dgm:pt modelId="{A09E83F1-E95B-405F-8F5A-9E1E489147F1}" type="pres">
      <dgm:prSet presAssocID="{7B7661DA-CD87-479B-B8B4-EA42441EB28B}" presName="dot6" presStyleLbl="alignNode1" presStyleIdx="5" presStyleCnt="13"/>
      <dgm:spPr/>
    </dgm:pt>
    <dgm:pt modelId="{AF2086A9-6659-4FAC-8DBF-C826A983EAD2}" type="pres">
      <dgm:prSet presAssocID="{7B7661DA-CD87-479B-B8B4-EA42441EB28B}" presName="dotArrow1" presStyleLbl="alignNode1" presStyleIdx="6" presStyleCnt="13"/>
      <dgm:spPr/>
    </dgm:pt>
    <dgm:pt modelId="{3C10FE0E-C7BB-4962-8FCF-46309FB9E1D8}" type="pres">
      <dgm:prSet presAssocID="{7B7661DA-CD87-479B-B8B4-EA42441EB28B}" presName="dotArrow2" presStyleLbl="alignNode1" presStyleIdx="7" presStyleCnt="13"/>
      <dgm:spPr/>
    </dgm:pt>
    <dgm:pt modelId="{FC10FFAE-3C0C-47FD-92BF-BDD4B774FACD}" type="pres">
      <dgm:prSet presAssocID="{7B7661DA-CD87-479B-B8B4-EA42441EB28B}" presName="dotArrow3" presStyleLbl="alignNode1" presStyleIdx="8" presStyleCnt="13"/>
      <dgm:spPr/>
    </dgm:pt>
    <dgm:pt modelId="{2C39A29A-942E-4B79-9AE7-62B2EDA3BE44}" type="pres">
      <dgm:prSet presAssocID="{7B7661DA-CD87-479B-B8B4-EA42441EB28B}" presName="dotArrow4" presStyleLbl="alignNode1" presStyleIdx="9" presStyleCnt="13"/>
      <dgm:spPr/>
    </dgm:pt>
    <dgm:pt modelId="{4A23405C-4FC1-42E8-8AA4-D92DD1D786AD}" type="pres">
      <dgm:prSet presAssocID="{7B7661DA-CD87-479B-B8B4-EA42441EB28B}" presName="dotArrow5" presStyleLbl="alignNode1" presStyleIdx="10" presStyleCnt="13"/>
      <dgm:spPr/>
    </dgm:pt>
    <dgm:pt modelId="{77CC4970-3E9A-43F8-9F5E-C21D957642E0}" type="pres">
      <dgm:prSet presAssocID="{7B7661DA-CD87-479B-B8B4-EA42441EB28B}" presName="dotArrow6" presStyleLbl="alignNode1" presStyleIdx="11" presStyleCnt="13"/>
      <dgm:spPr/>
    </dgm:pt>
    <dgm:pt modelId="{D3A77EDD-C5FE-414C-A703-64A812BD6B85}" type="pres">
      <dgm:prSet presAssocID="{7B7661DA-CD87-479B-B8B4-EA42441EB28B}" presName="dotArrow7" presStyleLbl="alignNode1" presStyleIdx="12" presStyleCnt="13"/>
      <dgm:spPr/>
    </dgm:pt>
    <dgm:pt modelId="{0CD764FC-FCBB-4785-9109-D292D4816ECD}" type="pres">
      <dgm:prSet presAssocID="{177056FE-FAF1-42A1-9210-975DE49B1356}" presName="parTx1" presStyleLbl="node1" presStyleIdx="0" presStyleCnt="4"/>
      <dgm:spPr/>
      <dgm:t>
        <a:bodyPr/>
        <a:lstStyle/>
        <a:p>
          <a:endParaRPr lang="es-ES"/>
        </a:p>
      </dgm:t>
    </dgm:pt>
    <dgm:pt modelId="{77D641D2-7668-4D1E-B98F-DE5DA40CD0AA}" type="pres">
      <dgm:prSet presAssocID="{77226A38-B246-414E-B775-96CA1B65ABE2}" presName="picture1" presStyleCnt="0"/>
      <dgm:spPr/>
    </dgm:pt>
    <dgm:pt modelId="{8205D7FF-D778-4D2F-9936-4484685E417F}" type="pres">
      <dgm:prSet presAssocID="{77226A38-B246-414E-B775-96CA1B65ABE2}" presName="imageRepeatNode" presStyleLbl="fgImgPlace1" presStyleIdx="0" presStyleCnt="4"/>
      <dgm:spPr/>
      <dgm:t>
        <a:bodyPr/>
        <a:lstStyle/>
        <a:p>
          <a:endParaRPr lang="es-ES"/>
        </a:p>
      </dgm:t>
    </dgm:pt>
    <dgm:pt modelId="{B5CAAC94-453A-4014-A5E7-CA66198578C9}" type="pres">
      <dgm:prSet presAssocID="{8E375EEF-583E-4A84-A792-7C4412384E23}" presName="parTx2" presStyleLbl="node1" presStyleIdx="1" presStyleCnt="4"/>
      <dgm:spPr/>
      <dgm:t>
        <a:bodyPr/>
        <a:lstStyle/>
        <a:p>
          <a:endParaRPr lang="es-ES"/>
        </a:p>
      </dgm:t>
    </dgm:pt>
    <dgm:pt modelId="{3B5409AC-E077-4E22-8275-E3C48115129E}" type="pres">
      <dgm:prSet presAssocID="{A1C181F5-983A-4999-935B-17022FA82563}" presName="picture2" presStyleCnt="0"/>
      <dgm:spPr/>
    </dgm:pt>
    <dgm:pt modelId="{E8AD8CCE-9799-4A72-BDF6-5E51846A633E}" type="pres">
      <dgm:prSet presAssocID="{A1C181F5-983A-4999-935B-17022FA82563}" presName="imageRepeatNode" presStyleLbl="fgImgPlace1" presStyleIdx="1" presStyleCnt="4"/>
      <dgm:spPr/>
      <dgm:t>
        <a:bodyPr/>
        <a:lstStyle/>
        <a:p>
          <a:endParaRPr lang="es-ES"/>
        </a:p>
      </dgm:t>
    </dgm:pt>
    <dgm:pt modelId="{7B127E5D-5C15-4494-A5B3-176D0AE0ECEC}" type="pres">
      <dgm:prSet presAssocID="{BC65726D-7F79-47AB-9014-B29AC72BFBEF}" presName="parTx3" presStyleLbl="node1" presStyleIdx="2" presStyleCnt="4"/>
      <dgm:spPr/>
      <dgm:t>
        <a:bodyPr/>
        <a:lstStyle/>
        <a:p>
          <a:endParaRPr lang="es-ES"/>
        </a:p>
      </dgm:t>
    </dgm:pt>
    <dgm:pt modelId="{6ABCD56A-9CF5-48D5-8A50-67E5C9CFB94E}" type="pres">
      <dgm:prSet presAssocID="{9C819107-6EA2-4C0E-AC67-CFBB9EE31040}" presName="picture3" presStyleCnt="0"/>
      <dgm:spPr/>
    </dgm:pt>
    <dgm:pt modelId="{E5677332-28A7-4EE9-8AA2-D3F36B1EA803}" type="pres">
      <dgm:prSet presAssocID="{9C819107-6EA2-4C0E-AC67-CFBB9EE31040}" presName="imageRepeatNode" presStyleLbl="fgImgPlace1" presStyleIdx="2" presStyleCnt="4"/>
      <dgm:spPr/>
      <dgm:t>
        <a:bodyPr/>
        <a:lstStyle/>
        <a:p>
          <a:endParaRPr lang="es-ES"/>
        </a:p>
      </dgm:t>
    </dgm:pt>
    <dgm:pt modelId="{888A141F-7E76-4F0F-95D0-15FB41A740F9}" type="pres">
      <dgm:prSet presAssocID="{2094DBF5-879C-41AA-9695-EAE575F762BC}" presName="parTx4" presStyleLbl="node1" presStyleIdx="3" presStyleCnt="4"/>
      <dgm:spPr/>
      <dgm:t>
        <a:bodyPr/>
        <a:lstStyle/>
        <a:p>
          <a:endParaRPr lang="es-ES"/>
        </a:p>
      </dgm:t>
    </dgm:pt>
    <dgm:pt modelId="{1EDE653C-16D0-4465-9A6A-067B2C4F87EA}" type="pres">
      <dgm:prSet presAssocID="{3D9B2056-1771-4B2F-AEE4-A00F5B5C1F6E}" presName="picture4" presStyleCnt="0"/>
      <dgm:spPr/>
    </dgm:pt>
    <dgm:pt modelId="{CB5A77A8-4E44-424E-ACB5-328F38ABF29B}" type="pres">
      <dgm:prSet presAssocID="{3D9B2056-1771-4B2F-AEE4-A00F5B5C1F6E}" presName="imageRepeatNode" presStyleLbl="fgImgPlace1" presStyleIdx="3" presStyleCnt="4"/>
      <dgm:spPr/>
      <dgm:t>
        <a:bodyPr/>
        <a:lstStyle/>
        <a:p>
          <a:endParaRPr lang="es-ES"/>
        </a:p>
      </dgm:t>
    </dgm:pt>
  </dgm:ptLst>
  <dgm:cxnLst>
    <dgm:cxn modelId="{9FD8E722-4D6D-468B-8AEA-5559CFC44DB9}" srcId="{7B7661DA-CD87-479B-B8B4-EA42441EB28B}" destId="{177056FE-FAF1-42A1-9210-975DE49B1356}" srcOrd="0" destOrd="0" parTransId="{7B796F7E-501F-4089-B598-E45A428D7373}" sibTransId="{77226A38-B246-414E-B775-96CA1B65ABE2}"/>
    <dgm:cxn modelId="{42B95FCB-1FD0-434E-BBB5-831D34966B9D}" type="presOf" srcId="{9C819107-6EA2-4C0E-AC67-CFBB9EE31040}" destId="{E5677332-28A7-4EE9-8AA2-D3F36B1EA803}" srcOrd="0" destOrd="0" presId="urn:microsoft.com/office/officeart/2008/layout/AscendingPictureAccentProcess"/>
    <dgm:cxn modelId="{156AF11D-A141-4310-9BB6-E8F951AF0213}" type="presOf" srcId="{77226A38-B246-414E-B775-96CA1B65ABE2}" destId="{8205D7FF-D778-4D2F-9936-4484685E417F}" srcOrd="0" destOrd="0" presId="urn:microsoft.com/office/officeart/2008/layout/AscendingPictureAccentProcess"/>
    <dgm:cxn modelId="{96067688-84D6-4787-9DE4-DAFAC7D5E83F}" srcId="{7B7661DA-CD87-479B-B8B4-EA42441EB28B}" destId="{BC65726D-7F79-47AB-9014-B29AC72BFBEF}" srcOrd="2" destOrd="0" parTransId="{4800BA78-F8C4-4590-AE10-E3311A1960B7}" sibTransId="{9C819107-6EA2-4C0E-AC67-CFBB9EE31040}"/>
    <dgm:cxn modelId="{4E02B5F0-D5E7-45F0-B26C-4901689B3E52}" srcId="{7B7661DA-CD87-479B-B8B4-EA42441EB28B}" destId="{2094DBF5-879C-41AA-9695-EAE575F762BC}" srcOrd="3" destOrd="0" parTransId="{186C6606-502D-4712-B085-2C4AD5D09797}" sibTransId="{3D9B2056-1771-4B2F-AEE4-A00F5B5C1F6E}"/>
    <dgm:cxn modelId="{064C5951-7513-4291-B6EA-4571FB5D88F8}" type="presOf" srcId="{7B7661DA-CD87-479B-B8B4-EA42441EB28B}" destId="{0008BB96-A957-43AE-BF39-8BD81D099917}" srcOrd="0" destOrd="0" presId="urn:microsoft.com/office/officeart/2008/layout/AscendingPictureAccentProcess"/>
    <dgm:cxn modelId="{E84F484B-7445-49A2-A6C8-C54AD1865487}" type="presOf" srcId="{2094DBF5-879C-41AA-9695-EAE575F762BC}" destId="{888A141F-7E76-4F0F-95D0-15FB41A740F9}" srcOrd="0" destOrd="0" presId="urn:microsoft.com/office/officeart/2008/layout/AscendingPictureAccentProcess"/>
    <dgm:cxn modelId="{C0146B9F-43A0-4CDE-8C6B-0D1F69791916}" type="presOf" srcId="{A1C181F5-983A-4999-935B-17022FA82563}" destId="{E8AD8CCE-9799-4A72-BDF6-5E51846A633E}" srcOrd="0" destOrd="0" presId="urn:microsoft.com/office/officeart/2008/layout/AscendingPictureAccentProcess"/>
    <dgm:cxn modelId="{C719F189-09D5-4B7B-B71D-F01FDD4628EE}" srcId="{7B7661DA-CD87-479B-B8B4-EA42441EB28B}" destId="{8E375EEF-583E-4A84-A792-7C4412384E23}" srcOrd="1" destOrd="0" parTransId="{11104C78-EA32-491B-B188-0021C84DE80F}" sibTransId="{A1C181F5-983A-4999-935B-17022FA82563}"/>
    <dgm:cxn modelId="{705E8895-F3FE-4528-8A78-3DB8234FE248}" type="presOf" srcId="{177056FE-FAF1-42A1-9210-975DE49B1356}" destId="{0CD764FC-FCBB-4785-9109-D292D4816ECD}" srcOrd="0" destOrd="0" presId="urn:microsoft.com/office/officeart/2008/layout/AscendingPictureAccentProcess"/>
    <dgm:cxn modelId="{51267E24-4878-414E-A51A-998C04751F0E}" type="presOf" srcId="{3D9B2056-1771-4B2F-AEE4-A00F5B5C1F6E}" destId="{CB5A77A8-4E44-424E-ACB5-328F38ABF29B}" srcOrd="0" destOrd="0" presId="urn:microsoft.com/office/officeart/2008/layout/AscendingPictureAccentProcess"/>
    <dgm:cxn modelId="{813652CA-A241-41DA-93AF-9269036FE385}" type="presOf" srcId="{8E375EEF-583E-4A84-A792-7C4412384E23}" destId="{B5CAAC94-453A-4014-A5E7-CA66198578C9}" srcOrd="0" destOrd="0" presId="urn:microsoft.com/office/officeart/2008/layout/AscendingPictureAccentProcess"/>
    <dgm:cxn modelId="{F994A56A-FE17-4502-8A40-76609E2A5016}" type="presOf" srcId="{BC65726D-7F79-47AB-9014-B29AC72BFBEF}" destId="{7B127E5D-5C15-4494-A5B3-176D0AE0ECEC}" srcOrd="0" destOrd="0" presId="urn:microsoft.com/office/officeart/2008/layout/AscendingPictureAccentProcess"/>
    <dgm:cxn modelId="{31B713F4-A1B4-4026-9207-5C71FE7228E3}" type="presParOf" srcId="{0008BB96-A957-43AE-BF39-8BD81D099917}" destId="{75B5A15C-1E9E-44EF-8CFC-3B31EB7AC20B}" srcOrd="0" destOrd="0" presId="urn:microsoft.com/office/officeart/2008/layout/AscendingPictureAccentProcess"/>
    <dgm:cxn modelId="{A8C2DFE6-81B0-4908-A8A5-A56970944B05}" type="presParOf" srcId="{0008BB96-A957-43AE-BF39-8BD81D099917}" destId="{6CD2F924-6690-4F11-A022-A03D05FC7356}" srcOrd="1" destOrd="0" presId="urn:microsoft.com/office/officeart/2008/layout/AscendingPictureAccentProcess"/>
    <dgm:cxn modelId="{3AC35C6E-7D19-45B3-9A04-1AE61702A6C5}" type="presParOf" srcId="{0008BB96-A957-43AE-BF39-8BD81D099917}" destId="{8D4EBAF1-4062-402B-B15A-E6C81D0F04D1}" srcOrd="2" destOrd="0" presId="urn:microsoft.com/office/officeart/2008/layout/AscendingPictureAccentProcess"/>
    <dgm:cxn modelId="{FC0BDE56-1FAA-4B07-9EAF-2FF12E466B05}" type="presParOf" srcId="{0008BB96-A957-43AE-BF39-8BD81D099917}" destId="{FCD67011-4E94-4734-B60D-84936DB933EB}" srcOrd="3" destOrd="0" presId="urn:microsoft.com/office/officeart/2008/layout/AscendingPictureAccentProcess"/>
    <dgm:cxn modelId="{09D4B4D2-9A83-4389-8D0A-A0378CF4E215}" type="presParOf" srcId="{0008BB96-A957-43AE-BF39-8BD81D099917}" destId="{E22A269D-9D7A-4AE5-9B09-495C68BB3B58}" srcOrd="4" destOrd="0" presId="urn:microsoft.com/office/officeart/2008/layout/AscendingPictureAccentProcess"/>
    <dgm:cxn modelId="{DFA0587C-F6F1-46CC-819C-DE8EFAE97779}" type="presParOf" srcId="{0008BB96-A957-43AE-BF39-8BD81D099917}" destId="{A09E83F1-E95B-405F-8F5A-9E1E489147F1}" srcOrd="5" destOrd="0" presId="urn:microsoft.com/office/officeart/2008/layout/AscendingPictureAccentProcess"/>
    <dgm:cxn modelId="{5B546528-73AB-49E8-9803-A95B8FD74023}" type="presParOf" srcId="{0008BB96-A957-43AE-BF39-8BD81D099917}" destId="{AF2086A9-6659-4FAC-8DBF-C826A983EAD2}" srcOrd="6" destOrd="0" presId="urn:microsoft.com/office/officeart/2008/layout/AscendingPictureAccentProcess"/>
    <dgm:cxn modelId="{427D097B-E5D0-42EE-AE8C-3AB77C2D0145}" type="presParOf" srcId="{0008BB96-A957-43AE-BF39-8BD81D099917}" destId="{3C10FE0E-C7BB-4962-8FCF-46309FB9E1D8}" srcOrd="7" destOrd="0" presId="urn:microsoft.com/office/officeart/2008/layout/AscendingPictureAccentProcess"/>
    <dgm:cxn modelId="{1AE04EF7-9235-4C08-8C17-E48034E8B421}" type="presParOf" srcId="{0008BB96-A957-43AE-BF39-8BD81D099917}" destId="{FC10FFAE-3C0C-47FD-92BF-BDD4B774FACD}" srcOrd="8" destOrd="0" presId="urn:microsoft.com/office/officeart/2008/layout/AscendingPictureAccentProcess"/>
    <dgm:cxn modelId="{B9842C4D-0006-4DE0-825B-3F61C0A9653C}" type="presParOf" srcId="{0008BB96-A957-43AE-BF39-8BD81D099917}" destId="{2C39A29A-942E-4B79-9AE7-62B2EDA3BE44}" srcOrd="9" destOrd="0" presId="urn:microsoft.com/office/officeart/2008/layout/AscendingPictureAccentProcess"/>
    <dgm:cxn modelId="{1FE61BE3-BCF1-4482-8865-669FEB331B9E}" type="presParOf" srcId="{0008BB96-A957-43AE-BF39-8BD81D099917}" destId="{4A23405C-4FC1-42E8-8AA4-D92DD1D786AD}" srcOrd="10" destOrd="0" presId="urn:microsoft.com/office/officeart/2008/layout/AscendingPictureAccentProcess"/>
    <dgm:cxn modelId="{C711CE62-9C78-4FC3-ABA3-C96662716C90}" type="presParOf" srcId="{0008BB96-A957-43AE-BF39-8BD81D099917}" destId="{77CC4970-3E9A-43F8-9F5E-C21D957642E0}" srcOrd="11" destOrd="0" presId="urn:microsoft.com/office/officeart/2008/layout/AscendingPictureAccentProcess"/>
    <dgm:cxn modelId="{BF492ABF-7067-4D22-B2FF-19A71E3E7D8C}" type="presParOf" srcId="{0008BB96-A957-43AE-BF39-8BD81D099917}" destId="{D3A77EDD-C5FE-414C-A703-64A812BD6B85}" srcOrd="12" destOrd="0" presId="urn:microsoft.com/office/officeart/2008/layout/AscendingPictureAccentProcess"/>
    <dgm:cxn modelId="{57073D43-8F3E-4885-A8BC-F306DCA66404}" type="presParOf" srcId="{0008BB96-A957-43AE-BF39-8BD81D099917}" destId="{0CD764FC-FCBB-4785-9109-D292D4816ECD}" srcOrd="13" destOrd="0" presId="urn:microsoft.com/office/officeart/2008/layout/AscendingPictureAccentProcess"/>
    <dgm:cxn modelId="{19E0123B-8834-486A-80F7-DBBA0C6A61F2}" type="presParOf" srcId="{0008BB96-A957-43AE-BF39-8BD81D099917}" destId="{77D641D2-7668-4D1E-B98F-DE5DA40CD0AA}" srcOrd="14" destOrd="0" presId="urn:microsoft.com/office/officeart/2008/layout/AscendingPictureAccentProcess"/>
    <dgm:cxn modelId="{3CD2A8C4-F69B-4C11-88C2-82C6DBA9748D}" type="presParOf" srcId="{77D641D2-7668-4D1E-B98F-DE5DA40CD0AA}" destId="{8205D7FF-D778-4D2F-9936-4484685E417F}" srcOrd="0" destOrd="0" presId="urn:microsoft.com/office/officeart/2008/layout/AscendingPictureAccentProcess"/>
    <dgm:cxn modelId="{E767CB0A-C05B-4FDC-8728-493108FA7EA0}" type="presParOf" srcId="{0008BB96-A957-43AE-BF39-8BD81D099917}" destId="{B5CAAC94-453A-4014-A5E7-CA66198578C9}" srcOrd="15" destOrd="0" presId="urn:microsoft.com/office/officeart/2008/layout/AscendingPictureAccentProcess"/>
    <dgm:cxn modelId="{E6552EF3-D0AD-491C-90FE-4FB102F1A12F}" type="presParOf" srcId="{0008BB96-A957-43AE-BF39-8BD81D099917}" destId="{3B5409AC-E077-4E22-8275-E3C48115129E}" srcOrd="16" destOrd="0" presId="urn:microsoft.com/office/officeart/2008/layout/AscendingPictureAccentProcess"/>
    <dgm:cxn modelId="{7A374DBC-418E-4BA5-AA68-8E017152EEF5}" type="presParOf" srcId="{3B5409AC-E077-4E22-8275-E3C48115129E}" destId="{E8AD8CCE-9799-4A72-BDF6-5E51846A633E}" srcOrd="0" destOrd="0" presId="urn:microsoft.com/office/officeart/2008/layout/AscendingPictureAccentProcess"/>
    <dgm:cxn modelId="{44DDD1B0-5635-4DB3-89F0-1B1F139E2CF1}" type="presParOf" srcId="{0008BB96-A957-43AE-BF39-8BD81D099917}" destId="{7B127E5D-5C15-4494-A5B3-176D0AE0ECEC}" srcOrd="17" destOrd="0" presId="urn:microsoft.com/office/officeart/2008/layout/AscendingPictureAccentProcess"/>
    <dgm:cxn modelId="{E889B0AC-1B31-4C05-9EF7-9034EEAD9045}" type="presParOf" srcId="{0008BB96-A957-43AE-BF39-8BD81D099917}" destId="{6ABCD56A-9CF5-48D5-8A50-67E5C9CFB94E}" srcOrd="18" destOrd="0" presId="urn:microsoft.com/office/officeart/2008/layout/AscendingPictureAccentProcess"/>
    <dgm:cxn modelId="{574BC8A9-7902-4CBA-A464-D9A0911C23F7}" type="presParOf" srcId="{6ABCD56A-9CF5-48D5-8A50-67E5C9CFB94E}" destId="{E5677332-28A7-4EE9-8AA2-D3F36B1EA803}" srcOrd="0" destOrd="0" presId="urn:microsoft.com/office/officeart/2008/layout/AscendingPictureAccentProcess"/>
    <dgm:cxn modelId="{663AAA7C-86BB-42AA-A364-419FCC2690E0}" type="presParOf" srcId="{0008BB96-A957-43AE-BF39-8BD81D099917}" destId="{888A141F-7E76-4F0F-95D0-15FB41A740F9}" srcOrd="19" destOrd="0" presId="urn:microsoft.com/office/officeart/2008/layout/AscendingPictureAccentProcess"/>
    <dgm:cxn modelId="{EA2E1E10-AB5E-4116-A977-7FC38AF079DD}" type="presParOf" srcId="{0008BB96-A957-43AE-BF39-8BD81D099917}" destId="{1EDE653C-16D0-4465-9A6A-067B2C4F87EA}" srcOrd="20" destOrd="0" presId="urn:microsoft.com/office/officeart/2008/layout/AscendingPictureAccentProcess"/>
    <dgm:cxn modelId="{B155D641-B889-4626-A917-679600BA9C43}" type="presParOf" srcId="{1EDE653C-16D0-4465-9A6A-067B2C4F87EA}" destId="{CB5A77A8-4E44-424E-ACB5-328F38ABF29B}" srcOrd="0" destOrd="0" presId="urn:microsoft.com/office/officeart/2008/layout/AscendingPictureAccentProcess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D0ADA69-F4F2-4596-8727-668235038B8C}" type="doc">
      <dgm:prSet loTypeId="urn:microsoft.com/office/officeart/2005/8/layout/cycle4#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51A078A-ECD5-457F-8461-548C1AD19B67}">
      <dgm:prSet phldrT="[Text]"/>
      <dgm:spPr/>
      <dgm:t>
        <a:bodyPr/>
        <a:lstStyle/>
        <a:p>
          <a:r>
            <a:rPr lang="en-US" dirty="0" err="1" smtClean="0"/>
            <a:t>Estilo</a:t>
          </a:r>
          <a:r>
            <a:rPr lang="en-US" dirty="0" smtClean="0"/>
            <a:t> </a:t>
          </a:r>
          <a:r>
            <a:rPr lang="en-US" dirty="0" err="1" smtClean="0"/>
            <a:t>Activo</a:t>
          </a:r>
          <a:endParaRPr lang="en-US" dirty="0"/>
        </a:p>
      </dgm:t>
    </dgm:pt>
    <dgm:pt modelId="{1D59EA6C-583F-41A2-9FEF-7A0633A86203}" type="parTrans" cxnId="{C933A984-FB3C-427B-86F8-A9618E012EDD}">
      <dgm:prSet/>
      <dgm:spPr/>
      <dgm:t>
        <a:bodyPr/>
        <a:lstStyle/>
        <a:p>
          <a:endParaRPr lang="en-US"/>
        </a:p>
      </dgm:t>
    </dgm:pt>
    <dgm:pt modelId="{A7292187-2A81-426A-9DAF-D2E59BE46108}" type="sibTrans" cxnId="{C933A984-FB3C-427B-86F8-A9618E012EDD}">
      <dgm:prSet/>
      <dgm:spPr/>
      <dgm:t>
        <a:bodyPr/>
        <a:lstStyle/>
        <a:p>
          <a:endParaRPr lang="en-US"/>
        </a:p>
      </dgm:t>
    </dgm:pt>
    <dgm:pt modelId="{68696C88-9F55-479A-8F85-005B5479FD4C}">
      <dgm:prSet phldrT="[Text]" custT="1"/>
      <dgm:spPr/>
      <dgm:t>
        <a:bodyPr/>
        <a:lstStyle/>
        <a:p>
          <a:endParaRPr lang="en-US" sz="1050" dirty="0"/>
        </a:p>
      </dgm:t>
    </dgm:pt>
    <dgm:pt modelId="{C24E9132-016D-4DB3-A5AC-72A4A9D270D5}" type="parTrans" cxnId="{A47D401B-160A-4710-8DBC-5D7E7F959763}">
      <dgm:prSet/>
      <dgm:spPr/>
      <dgm:t>
        <a:bodyPr/>
        <a:lstStyle/>
        <a:p>
          <a:endParaRPr lang="en-US"/>
        </a:p>
      </dgm:t>
    </dgm:pt>
    <dgm:pt modelId="{21EA3C3F-9FB9-4D32-98BA-47713784DB0C}" type="sibTrans" cxnId="{A47D401B-160A-4710-8DBC-5D7E7F959763}">
      <dgm:prSet/>
      <dgm:spPr/>
      <dgm:t>
        <a:bodyPr/>
        <a:lstStyle/>
        <a:p>
          <a:endParaRPr lang="en-US"/>
        </a:p>
      </dgm:t>
    </dgm:pt>
    <dgm:pt modelId="{736E5C3F-7875-4133-8872-992DD6353226}">
      <dgm:prSet phldrT="[Text]"/>
      <dgm:spPr/>
      <dgm:t>
        <a:bodyPr/>
        <a:lstStyle/>
        <a:p>
          <a:r>
            <a:rPr lang="en-US" dirty="0" err="1" smtClean="0"/>
            <a:t>Estilo</a:t>
          </a:r>
          <a:r>
            <a:rPr lang="en-US" dirty="0" smtClean="0"/>
            <a:t> </a:t>
          </a:r>
          <a:r>
            <a:rPr lang="en-US" dirty="0" err="1" smtClean="0"/>
            <a:t>Reflexivo</a:t>
          </a:r>
          <a:endParaRPr lang="en-US" dirty="0"/>
        </a:p>
      </dgm:t>
    </dgm:pt>
    <dgm:pt modelId="{BC6271AB-F94B-436F-B0DD-388331ABF361}" type="parTrans" cxnId="{AA42C65E-4CF1-4B44-84F0-F813DABA4508}">
      <dgm:prSet/>
      <dgm:spPr/>
      <dgm:t>
        <a:bodyPr/>
        <a:lstStyle/>
        <a:p>
          <a:endParaRPr lang="en-US"/>
        </a:p>
      </dgm:t>
    </dgm:pt>
    <dgm:pt modelId="{D20F8536-350E-427D-A0DA-474E93159AD7}" type="sibTrans" cxnId="{AA42C65E-4CF1-4B44-84F0-F813DABA4508}">
      <dgm:prSet/>
      <dgm:spPr/>
      <dgm:t>
        <a:bodyPr/>
        <a:lstStyle/>
        <a:p>
          <a:endParaRPr lang="en-US"/>
        </a:p>
      </dgm:t>
    </dgm:pt>
    <dgm:pt modelId="{66B3A331-C509-4005-996F-F1FA8FDD4D3F}">
      <dgm:prSet phldrT="[Text]"/>
      <dgm:spPr/>
      <dgm:t>
        <a:bodyPr/>
        <a:lstStyle/>
        <a:p>
          <a:r>
            <a:rPr lang="en-US" dirty="0" err="1" smtClean="0"/>
            <a:t>Estilo</a:t>
          </a:r>
          <a:r>
            <a:rPr lang="en-US" dirty="0" smtClean="0"/>
            <a:t> </a:t>
          </a:r>
          <a:r>
            <a:rPr lang="en-US" dirty="0" err="1" smtClean="0"/>
            <a:t>Teórico</a:t>
          </a:r>
          <a:endParaRPr lang="en-US" dirty="0"/>
        </a:p>
      </dgm:t>
    </dgm:pt>
    <dgm:pt modelId="{415986BB-BA37-4693-9AE8-D21B1575F2A9}" type="parTrans" cxnId="{53FB2E89-18C7-4197-B4F8-6362C9D7EF16}">
      <dgm:prSet/>
      <dgm:spPr/>
      <dgm:t>
        <a:bodyPr/>
        <a:lstStyle/>
        <a:p>
          <a:endParaRPr lang="en-US"/>
        </a:p>
      </dgm:t>
    </dgm:pt>
    <dgm:pt modelId="{C40A4F4C-1522-41AC-A9BC-03A3FDB1D1C4}" type="sibTrans" cxnId="{53FB2E89-18C7-4197-B4F8-6362C9D7EF16}">
      <dgm:prSet/>
      <dgm:spPr/>
      <dgm:t>
        <a:bodyPr/>
        <a:lstStyle/>
        <a:p>
          <a:endParaRPr lang="en-US"/>
        </a:p>
      </dgm:t>
    </dgm:pt>
    <dgm:pt modelId="{95517498-1C58-4A9A-8BBC-2BE9ABA829A5}">
      <dgm:prSet phldrT="[Text]"/>
      <dgm:spPr/>
      <dgm:t>
        <a:bodyPr/>
        <a:lstStyle/>
        <a:p>
          <a:endParaRPr lang="en-US" dirty="0"/>
        </a:p>
      </dgm:t>
    </dgm:pt>
    <dgm:pt modelId="{9E2E852E-1D37-4B93-B3DD-A89FBE177202}" type="parTrans" cxnId="{EDC381C1-7E3D-44D3-A296-E6877765D55E}">
      <dgm:prSet/>
      <dgm:spPr/>
      <dgm:t>
        <a:bodyPr/>
        <a:lstStyle/>
        <a:p>
          <a:endParaRPr lang="en-US"/>
        </a:p>
      </dgm:t>
    </dgm:pt>
    <dgm:pt modelId="{B069D0B6-3A14-4E7D-B588-2013E7AF6903}" type="sibTrans" cxnId="{EDC381C1-7E3D-44D3-A296-E6877765D55E}">
      <dgm:prSet/>
      <dgm:spPr/>
      <dgm:t>
        <a:bodyPr/>
        <a:lstStyle/>
        <a:p>
          <a:endParaRPr lang="en-US"/>
        </a:p>
      </dgm:t>
    </dgm:pt>
    <dgm:pt modelId="{ED473E8E-5BE4-469C-872F-18A00ACE5DBC}">
      <dgm:prSet phldrT="[Text]" phldr="1"/>
      <dgm:spPr/>
      <dgm:t>
        <a:bodyPr/>
        <a:lstStyle/>
        <a:p>
          <a:endParaRPr lang="en-US" dirty="0"/>
        </a:p>
      </dgm:t>
    </dgm:pt>
    <dgm:pt modelId="{3297E896-5F6E-4653-8DD8-78188F43BFCD}" type="parTrans" cxnId="{282B6A1B-32D1-49F1-BF01-815391ACC24C}">
      <dgm:prSet/>
      <dgm:spPr/>
      <dgm:t>
        <a:bodyPr/>
        <a:lstStyle/>
        <a:p>
          <a:endParaRPr lang="en-US"/>
        </a:p>
      </dgm:t>
    </dgm:pt>
    <dgm:pt modelId="{A9202486-E563-4388-90C1-D91AFA9080BE}" type="sibTrans" cxnId="{282B6A1B-32D1-49F1-BF01-815391ACC24C}">
      <dgm:prSet/>
      <dgm:spPr/>
      <dgm:t>
        <a:bodyPr/>
        <a:lstStyle/>
        <a:p>
          <a:endParaRPr lang="en-US"/>
        </a:p>
      </dgm:t>
    </dgm:pt>
    <dgm:pt modelId="{0CE817A5-D1DA-44F4-95F1-42EA1DAE8A9D}">
      <dgm:prSet phldrT="[Text]" phldr="1"/>
      <dgm:spPr/>
      <dgm:t>
        <a:bodyPr/>
        <a:lstStyle/>
        <a:p>
          <a:endParaRPr lang="en-US" dirty="0"/>
        </a:p>
      </dgm:t>
    </dgm:pt>
    <dgm:pt modelId="{9F167223-990A-4488-B814-8D6BA82F9F72}" type="parTrans" cxnId="{5D2BDE10-725C-48DA-B7E4-9FE1452657C1}">
      <dgm:prSet/>
      <dgm:spPr/>
      <dgm:t>
        <a:bodyPr/>
        <a:lstStyle/>
        <a:p>
          <a:endParaRPr lang="en-US"/>
        </a:p>
      </dgm:t>
    </dgm:pt>
    <dgm:pt modelId="{D51CB2B2-F93F-47C1-9CD3-1034542B1FB8}" type="sibTrans" cxnId="{5D2BDE10-725C-48DA-B7E4-9FE1452657C1}">
      <dgm:prSet/>
      <dgm:spPr/>
      <dgm:t>
        <a:bodyPr/>
        <a:lstStyle/>
        <a:p>
          <a:endParaRPr lang="en-US"/>
        </a:p>
      </dgm:t>
    </dgm:pt>
    <dgm:pt modelId="{340D043B-BD0A-4574-93C5-2BF580F9FCE4}">
      <dgm:prSet/>
      <dgm:spPr/>
      <dgm:t>
        <a:bodyPr/>
        <a:lstStyle/>
        <a:p>
          <a:r>
            <a:rPr lang="es-ES" dirty="0" smtClean="0"/>
            <a:t>Estilo Pragmático</a:t>
          </a:r>
          <a:endParaRPr lang="en-US" dirty="0"/>
        </a:p>
      </dgm:t>
    </dgm:pt>
    <dgm:pt modelId="{E45FF644-DA1D-4B8F-BE9E-0C78925532FA}" type="parTrans" cxnId="{549BD976-25A8-451E-A9CE-752AB17093F2}">
      <dgm:prSet/>
      <dgm:spPr/>
      <dgm:t>
        <a:bodyPr/>
        <a:lstStyle/>
        <a:p>
          <a:endParaRPr lang="en-US"/>
        </a:p>
      </dgm:t>
    </dgm:pt>
    <dgm:pt modelId="{51C91128-654E-48C2-B1DC-89AD3DBF12E0}" type="sibTrans" cxnId="{549BD976-25A8-451E-A9CE-752AB17093F2}">
      <dgm:prSet/>
      <dgm:spPr/>
      <dgm:t>
        <a:bodyPr/>
        <a:lstStyle/>
        <a:p>
          <a:endParaRPr lang="en-US"/>
        </a:p>
      </dgm:t>
    </dgm:pt>
    <dgm:pt modelId="{86575A5C-1ED8-4224-AEFC-4C6B642AED34}">
      <dgm:prSet/>
      <dgm:spPr/>
      <dgm:t>
        <a:bodyPr/>
        <a:lstStyle/>
        <a:p>
          <a:endParaRPr lang="en-US" dirty="0"/>
        </a:p>
      </dgm:t>
    </dgm:pt>
    <dgm:pt modelId="{AF33D40F-7B0A-4915-A1EE-082FA5F971A6}" type="parTrans" cxnId="{A90053A5-1E68-4CF5-AA86-1CD783EEE3F9}">
      <dgm:prSet/>
      <dgm:spPr/>
      <dgm:t>
        <a:bodyPr/>
        <a:lstStyle/>
        <a:p>
          <a:endParaRPr lang="en-US"/>
        </a:p>
      </dgm:t>
    </dgm:pt>
    <dgm:pt modelId="{6E7D3D95-139C-4CA6-97F8-10BCBFCD9F5F}" type="sibTrans" cxnId="{A90053A5-1E68-4CF5-AA86-1CD783EEE3F9}">
      <dgm:prSet/>
      <dgm:spPr/>
      <dgm:t>
        <a:bodyPr/>
        <a:lstStyle/>
        <a:p>
          <a:endParaRPr lang="en-US"/>
        </a:p>
      </dgm:t>
    </dgm:pt>
    <dgm:pt modelId="{2BA15D29-5E58-49A6-8E2F-050E1599F579}">
      <dgm:prSet phldrT="[Text]"/>
      <dgm:spPr/>
      <dgm:t>
        <a:bodyPr/>
        <a:lstStyle/>
        <a:p>
          <a:endParaRPr lang="en-US" dirty="0"/>
        </a:p>
      </dgm:t>
    </dgm:pt>
    <dgm:pt modelId="{F750CAEB-1E69-4971-98AA-E7E9195EC607}" type="sibTrans" cxnId="{A4EC91BE-5BE6-417B-9C26-287C6F72207A}">
      <dgm:prSet/>
      <dgm:spPr/>
      <dgm:t>
        <a:bodyPr/>
        <a:lstStyle/>
        <a:p>
          <a:endParaRPr lang="en-US"/>
        </a:p>
      </dgm:t>
    </dgm:pt>
    <dgm:pt modelId="{03D43417-18B0-4B2B-B108-E0DF29D8B0AA}" type="parTrans" cxnId="{A4EC91BE-5BE6-417B-9C26-287C6F72207A}">
      <dgm:prSet/>
      <dgm:spPr/>
      <dgm:t>
        <a:bodyPr/>
        <a:lstStyle/>
        <a:p>
          <a:endParaRPr lang="en-US"/>
        </a:p>
      </dgm:t>
    </dgm:pt>
    <dgm:pt modelId="{3C974C5F-3FB7-4368-90AB-3C75588A8DB0}" type="pres">
      <dgm:prSet presAssocID="{BD0ADA69-F4F2-4596-8727-668235038B8C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24A188E-7CCB-447A-BAD5-1FF1C993BB45}" type="pres">
      <dgm:prSet presAssocID="{BD0ADA69-F4F2-4596-8727-668235038B8C}" presName="children" presStyleCnt="0"/>
      <dgm:spPr/>
    </dgm:pt>
    <dgm:pt modelId="{E4A85EFA-5C8C-48D6-A1C1-C15EB36C7E5D}" type="pres">
      <dgm:prSet presAssocID="{BD0ADA69-F4F2-4596-8727-668235038B8C}" presName="child1group" presStyleCnt="0"/>
      <dgm:spPr/>
    </dgm:pt>
    <dgm:pt modelId="{DEA9F181-A0EC-46AE-9EC1-19530940D750}" type="pres">
      <dgm:prSet presAssocID="{BD0ADA69-F4F2-4596-8727-668235038B8C}" presName="child1" presStyleLbl="bgAcc1" presStyleIdx="0" presStyleCnt="4"/>
      <dgm:spPr/>
      <dgm:t>
        <a:bodyPr/>
        <a:lstStyle/>
        <a:p>
          <a:endParaRPr lang="en-US"/>
        </a:p>
      </dgm:t>
    </dgm:pt>
    <dgm:pt modelId="{5485C635-A470-4013-9C5E-31904D780D62}" type="pres">
      <dgm:prSet presAssocID="{BD0ADA69-F4F2-4596-8727-668235038B8C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286AEE-351F-4752-AAEB-56A54D45EF29}" type="pres">
      <dgm:prSet presAssocID="{BD0ADA69-F4F2-4596-8727-668235038B8C}" presName="child2group" presStyleCnt="0"/>
      <dgm:spPr/>
    </dgm:pt>
    <dgm:pt modelId="{E56B2BEF-2596-4FA1-B232-1CA011AA69C5}" type="pres">
      <dgm:prSet presAssocID="{BD0ADA69-F4F2-4596-8727-668235038B8C}" presName="child2" presStyleLbl="bgAcc1" presStyleIdx="1" presStyleCnt="4"/>
      <dgm:spPr/>
      <dgm:t>
        <a:bodyPr/>
        <a:lstStyle/>
        <a:p>
          <a:endParaRPr lang="en-US"/>
        </a:p>
      </dgm:t>
    </dgm:pt>
    <dgm:pt modelId="{46CC067A-DDA3-4176-B143-8D7C1893B42D}" type="pres">
      <dgm:prSet presAssocID="{BD0ADA69-F4F2-4596-8727-668235038B8C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8AB536-A3E3-474B-91A4-A98F93C8ADB6}" type="pres">
      <dgm:prSet presAssocID="{BD0ADA69-F4F2-4596-8727-668235038B8C}" presName="child3group" presStyleCnt="0"/>
      <dgm:spPr/>
    </dgm:pt>
    <dgm:pt modelId="{2F8626E4-06B7-473F-BEC8-81934FDEBA98}" type="pres">
      <dgm:prSet presAssocID="{BD0ADA69-F4F2-4596-8727-668235038B8C}" presName="child3" presStyleLbl="bgAcc1" presStyleIdx="2" presStyleCnt="4"/>
      <dgm:spPr/>
      <dgm:t>
        <a:bodyPr/>
        <a:lstStyle/>
        <a:p>
          <a:endParaRPr lang="en-US"/>
        </a:p>
      </dgm:t>
    </dgm:pt>
    <dgm:pt modelId="{19753BAB-C463-4BF6-94A1-EAFA433744FB}" type="pres">
      <dgm:prSet presAssocID="{BD0ADA69-F4F2-4596-8727-668235038B8C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D81E84-1999-438F-B176-28883A86F500}" type="pres">
      <dgm:prSet presAssocID="{BD0ADA69-F4F2-4596-8727-668235038B8C}" presName="child4group" presStyleCnt="0"/>
      <dgm:spPr/>
    </dgm:pt>
    <dgm:pt modelId="{138BB873-F6BD-4F60-997C-59C917A27738}" type="pres">
      <dgm:prSet presAssocID="{BD0ADA69-F4F2-4596-8727-668235038B8C}" presName="child4" presStyleLbl="bgAcc1" presStyleIdx="3" presStyleCnt="4"/>
      <dgm:spPr/>
      <dgm:t>
        <a:bodyPr/>
        <a:lstStyle/>
        <a:p>
          <a:endParaRPr lang="en-US"/>
        </a:p>
      </dgm:t>
    </dgm:pt>
    <dgm:pt modelId="{B894CD77-EC65-408F-8B33-C7BD26259287}" type="pres">
      <dgm:prSet presAssocID="{BD0ADA69-F4F2-4596-8727-668235038B8C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B0390D-F064-4794-B238-FE75D73DCDC3}" type="pres">
      <dgm:prSet presAssocID="{BD0ADA69-F4F2-4596-8727-668235038B8C}" presName="childPlaceholder" presStyleCnt="0"/>
      <dgm:spPr/>
    </dgm:pt>
    <dgm:pt modelId="{55C6D5E3-608F-4C9B-BFFB-DAEDA3DA04C7}" type="pres">
      <dgm:prSet presAssocID="{BD0ADA69-F4F2-4596-8727-668235038B8C}" presName="circle" presStyleCnt="0"/>
      <dgm:spPr/>
    </dgm:pt>
    <dgm:pt modelId="{9DF1B61E-7E97-4B6B-9617-CD340CAE3E63}" type="pres">
      <dgm:prSet presAssocID="{BD0ADA69-F4F2-4596-8727-668235038B8C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A23014-10F4-4FEE-B7A5-7E17924F3E0E}" type="pres">
      <dgm:prSet presAssocID="{BD0ADA69-F4F2-4596-8727-668235038B8C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4CDFB2-8D3C-4A67-B76D-BD2A2AE2AB63}" type="pres">
      <dgm:prSet presAssocID="{BD0ADA69-F4F2-4596-8727-668235038B8C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F86D3E-B506-4F2F-AB07-D31951811F1B}" type="pres">
      <dgm:prSet presAssocID="{BD0ADA69-F4F2-4596-8727-668235038B8C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EF2885-BF15-46D1-8AAE-DA2147A3D115}" type="pres">
      <dgm:prSet presAssocID="{BD0ADA69-F4F2-4596-8727-668235038B8C}" presName="quadrantPlaceholder" presStyleCnt="0"/>
      <dgm:spPr/>
    </dgm:pt>
    <dgm:pt modelId="{B119ADC6-577E-4FCE-ABDC-F596969E6508}" type="pres">
      <dgm:prSet presAssocID="{BD0ADA69-F4F2-4596-8727-668235038B8C}" presName="center1" presStyleLbl="fgShp" presStyleIdx="0" presStyleCnt="2" custLinFactNeighborX="2968" custLinFactNeighborY="1622"/>
      <dgm:spPr>
        <a:noFill/>
        <a:ln>
          <a:noFill/>
        </a:ln>
      </dgm:spPr>
    </dgm:pt>
    <dgm:pt modelId="{D8111764-1880-431E-B3F8-759881F3A26B}" type="pres">
      <dgm:prSet presAssocID="{BD0ADA69-F4F2-4596-8727-668235038B8C}" presName="center2" presStyleLbl="fgShp" presStyleIdx="1" presStyleCnt="2"/>
      <dgm:spPr>
        <a:noFill/>
        <a:ln>
          <a:noFill/>
        </a:ln>
      </dgm:spPr>
    </dgm:pt>
  </dgm:ptLst>
  <dgm:cxnLst>
    <dgm:cxn modelId="{C7494847-F420-46C0-94EB-B62E6DC642C2}" type="presOf" srcId="{95517498-1C58-4A9A-8BBC-2BE9ABA829A5}" destId="{2F8626E4-06B7-473F-BEC8-81934FDEBA98}" srcOrd="0" destOrd="0" presId="urn:microsoft.com/office/officeart/2005/8/layout/cycle4#1"/>
    <dgm:cxn modelId="{282B6A1B-32D1-49F1-BF01-815391ACC24C}" srcId="{BD0ADA69-F4F2-4596-8727-668235038B8C}" destId="{ED473E8E-5BE4-469C-872F-18A00ACE5DBC}" srcOrd="4" destOrd="0" parTransId="{3297E896-5F6E-4653-8DD8-78188F43BFCD}" sibTransId="{A9202486-E563-4388-90C1-D91AFA9080BE}"/>
    <dgm:cxn modelId="{53FB2E89-18C7-4197-B4F8-6362C9D7EF16}" srcId="{BD0ADA69-F4F2-4596-8727-668235038B8C}" destId="{66B3A331-C509-4005-996F-F1FA8FDD4D3F}" srcOrd="2" destOrd="0" parTransId="{415986BB-BA37-4693-9AE8-D21B1575F2A9}" sibTransId="{C40A4F4C-1522-41AC-A9BC-03A3FDB1D1C4}"/>
    <dgm:cxn modelId="{A47D401B-160A-4710-8DBC-5D7E7F959763}" srcId="{851A078A-ECD5-457F-8461-548C1AD19B67}" destId="{68696C88-9F55-479A-8F85-005B5479FD4C}" srcOrd="0" destOrd="0" parTransId="{C24E9132-016D-4DB3-A5AC-72A4A9D270D5}" sibTransId="{21EA3C3F-9FB9-4D32-98BA-47713784DB0C}"/>
    <dgm:cxn modelId="{A90053A5-1E68-4CF5-AA86-1CD783EEE3F9}" srcId="{340D043B-BD0A-4574-93C5-2BF580F9FCE4}" destId="{86575A5C-1ED8-4224-AEFC-4C6B642AED34}" srcOrd="0" destOrd="0" parTransId="{AF33D40F-7B0A-4915-A1EE-082FA5F971A6}" sibTransId="{6E7D3D95-139C-4CA6-97F8-10BCBFCD9F5F}"/>
    <dgm:cxn modelId="{705C53A0-8477-463D-80DB-827F5A142F78}" type="presOf" srcId="{86575A5C-1ED8-4224-AEFC-4C6B642AED34}" destId="{138BB873-F6BD-4F60-997C-59C917A27738}" srcOrd="0" destOrd="0" presId="urn:microsoft.com/office/officeart/2005/8/layout/cycle4#1"/>
    <dgm:cxn modelId="{C933A984-FB3C-427B-86F8-A9618E012EDD}" srcId="{BD0ADA69-F4F2-4596-8727-668235038B8C}" destId="{851A078A-ECD5-457F-8461-548C1AD19B67}" srcOrd="0" destOrd="0" parTransId="{1D59EA6C-583F-41A2-9FEF-7A0633A86203}" sibTransId="{A7292187-2A81-426A-9DAF-D2E59BE46108}"/>
    <dgm:cxn modelId="{EDC381C1-7E3D-44D3-A296-E6877765D55E}" srcId="{66B3A331-C509-4005-996F-F1FA8FDD4D3F}" destId="{95517498-1C58-4A9A-8BBC-2BE9ABA829A5}" srcOrd="0" destOrd="0" parTransId="{9E2E852E-1D37-4B93-B3DD-A89FBE177202}" sibTransId="{B069D0B6-3A14-4E7D-B588-2013E7AF6903}"/>
    <dgm:cxn modelId="{8AAD697A-2875-4ACF-AA33-C86F53D4EA87}" type="presOf" srcId="{736E5C3F-7875-4133-8872-992DD6353226}" destId="{97A23014-10F4-4FEE-B7A5-7E17924F3E0E}" srcOrd="0" destOrd="0" presId="urn:microsoft.com/office/officeart/2005/8/layout/cycle4#1"/>
    <dgm:cxn modelId="{BDDD27D3-5B0D-43D6-866C-6755C0C6C0B1}" type="presOf" srcId="{340D043B-BD0A-4574-93C5-2BF580F9FCE4}" destId="{10F86D3E-B506-4F2F-AB07-D31951811F1B}" srcOrd="0" destOrd="0" presId="urn:microsoft.com/office/officeart/2005/8/layout/cycle4#1"/>
    <dgm:cxn modelId="{A4EC91BE-5BE6-417B-9C26-287C6F72207A}" srcId="{736E5C3F-7875-4133-8872-992DD6353226}" destId="{2BA15D29-5E58-49A6-8E2F-050E1599F579}" srcOrd="0" destOrd="0" parTransId="{03D43417-18B0-4B2B-B108-E0DF29D8B0AA}" sibTransId="{F750CAEB-1E69-4971-98AA-E7E9195EC607}"/>
    <dgm:cxn modelId="{549BD976-25A8-451E-A9CE-752AB17093F2}" srcId="{BD0ADA69-F4F2-4596-8727-668235038B8C}" destId="{340D043B-BD0A-4574-93C5-2BF580F9FCE4}" srcOrd="3" destOrd="0" parTransId="{E45FF644-DA1D-4B8F-BE9E-0C78925532FA}" sibTransId="{51C91128-654E-48C2-B1DC-89AD3DBF12E0}"/>
    <dgm:cxn modelId="{0D6E799C-222F-43FD-9D91-D8B1AC666E28}" type="presOf" srcId="{851A078A-ECD5-457F-8461-548C1AD19B67}" destId="{9DF1B61E-7E97-4B6B-9617-CD340CAE3E63}" srcOrd="0" destOrd="0" presId="urn:microsoft.com/office/officeart/2005/8/layout/cycle4#1"/>
    <dgm:cxn modelId="{DF9C887B-0815-460F-80BC-18439A5D4D79}" type="presOf" srcId="{68696C88-9F55-479A-8F85-005B5479FD4C}" destId="{DEA9F181-A0EC-46AE-9EC1-19530940D750}" srcOrd="0" destOrd="0" presId="urn:microsoft.com/office/officeart/2005/8/layout/cycle4#1"/>
    <dgm:cxn modelId="{5D2BDE10-725C-48DA-B7E4-9FE1452657C1}" srcId="{ED473E8E-5BE4-469C-872F-18A00ACE5DBC}" destId="{0CE817A5-D1DA-44F4-95F1-42EA1DAE8A9D}" srcOrd="0" destOrd="0" parTransId="{9F167223-990A-4488-B814-8D6BA82F9F72}" sibTransId="{D51CB2B2-F93F-47C1-9CD3-1034542B1FB8}"/>
    <dgm:cxn modelId="{CD2D2D29-B765-49D5-9FDD-362901773529}" type="presOf" srcId="{68696C88-9F55-479A-8F85-005B5479FD4C}" destId="{5485C635-A470-4013-9C5E-31904D780D62}" srcOrd="1" destOrd="0" presId="urn:microsoft.com/office/officeart/2005/8/layout/cycle4#1"/>
    <dgm:cxn modelId="{BA2B9AEC-65B8-4AF9-8E56-2E223BF2C58A}" type="presOf" srcId="{66B3A331-C509-4005-996F-F1FA8FDD4D3F}" destId="{FB4CDFB2-8D3C-4A67-B76D-BD2A2AE2AB63}" srcOrd="0" destOrd="0" presId="urn:microsoft.com/office/officeart/2005/8/layout/cycle4#1"/>
    <dgm:cxn modelId="{8DB9C873-B43E-473E-BB42-8CEF19627F73}" type="presOf" srcId="{86575A5C-1ED8-4224-AEFC-4C6B642AED34}" destId="{B894CD77-EC65-408F-8B33-C7BD26259287}" srcOrd="1" destOrd="0" presId="urn:microsoft.com/office/officeart/2005/8/layout/cycle4#1"/>
    <dgm:cxn modelId="{67CB8FBE-F47E-424D-AB8D-87C4C493D9EF}" type="presOf" srcId="{BD0ADA69-F4F2-4596-8727-668235038B8C}" destId="{3C974C5F-3FB7-4368-90AB-3C75588A8DB0}" srcOrd="0" destOrd="0" presId="urn:microsoft.com/office/officeart/2005/8/layout/cycle4#1"/>
    <dgm:cxn modelId="{D65571B8-2060-4BAF-A8E8-7FC95213C64D}" type="presOf" srcId="{2BA15D29-5E58-49A6-8E2F-050E1599F579}" destId="{46CC067A-DDA3-4176-B143-8D7C1893B42D}" srcOrd="1" destOrd="0" presId="urn:microsoft.com/office/officeart/2005/8/layout/cycle4#1"/>
    <dgm:cxn modelId="{AA42C65E-4CF1-4B44-84F0-F813DABA4508}" srcId="{BD0ADA69-F4F2-4596-8727-668235038B8C}" destId="{736E5C3F-7875-4133-8872-992DD6353226}" srcOrd="1" destOrd="0" parTransId="{BC6271AB-F94B-436F-B0DD-388331ABF361}" sibTransId="{D20F8536-350E-427D-A0DA-474E93159AD7}"/>
    <dgm:cxn modelId="{AE83785D-EE82-4AF5-AED4-6B1A51C9512C}" type="presOf" srcId="{2BA15D29-5E58-49A6-8E2F-050E1599F579}" destId="{E56B2BEF-2596-4FA1-B232-1CA011AA69C5}" srcOrd="0" destOrd="0" presId="urn:microsoft.com/office/officeart/2005/8/layout/cycle4#1"/>
    <dgm:cxn modelId="{5B38F8DD-F3C7-490F-B06E-9726036C8E33}" type="presOf" srcId="{95517498-1C58-4A9A-8BBC-2BE9ABA829A5}" destId="{19753BAB-C463-4BF6-94A1-EAFA433744FB}" srcOrd="1" destOrd="0" presId="urn:microsoft.com/office/officeart/2005/8/layout/cycle4#1"/>
    <dgm:cxn modelId="{22BCEB51-780F-4C24-8183-6453A144E7B3}" type="presParOf" srcId="{3C974C5F-3FB7-4368-90AB-3C75588A8DB0}" destId="{824A188E-7CCB-447A-BAD5-1FF1C993BB45}" srcOrd="0" destOrd="0" presId="urn:microsoft.com/office/officeart/2005/8/layout/cycle4#1"/>
    <dgm:cxn modelId="{0037637B-E3E9-448A-88B0-499AE2DEFC3C}" type="presParOf" srcId="{824A188E-7CCB-447A-BAD5-1FF1C993BB45}" destId="{E4A85EFA-5C8C-48D6-A1C1-C15EB36C7E5D}" srcOrd="0" destOrd="0" presId="urn:microsoft.com/office/officeart/2005/8/layout/cycle4#1"/>
    <dgm:cxn modelId="{6309771E-8814-40E1-82CF-233A0041968C}" type="presParOf" srcId="{E4A85EFA-5C8C-48D6-A1C1-C15EB36C7E5D}" destId="{DEA9F181-A0EC-46AE-9EC1-19530940D750}" srcOrd="0" destOrd="0" presId="urn:microsoft.com/office/officeart/2005/8/layout/cycle4#1"/>
    <dgm:cxn modelId="{418798D1-507C-44FA-AC3D-BB676397397E}" type="presParOf" srcId="{E4A85EFA-5C8C-48D6-A1C1-C15EB36C7E5D}" destId="{5485C635-A470-4013-9C5E-31904D780D62}" srcOrd="1" destOrd="0" presId="urn:microsoft.com/office/officeart/2005/8/layout/cycle4#1"/>
    <dgm:cxn modelId="{0FF3D927-768B-4D29-B28F-208CF3F369DA}" type="presParOf" srcId="{824A188E-7CCB-447A-BAD5-1FF1C993BB45}" destId="{59286AEE-351F-4752-AAEB-56A54D45EF29}" srcOrd="1" destOrd="0" presId="urn:microsoft.com/office/officeart/2005/8/layout/cycle4#1"/>
    <dgm:cxn modelId="{11B3DCEF-1EAA-4B92-85EE-F0DE8BC88E34}" type="presParOf" srcId="{59286AEE-351F-4752-AAEB-56A54D45EF29}" destId="{E56B2BEF-2596-4FA1-B232-1CA011AA69C5}" srcOrd="0" destOrd="0" presId="urn:microsoft.com/office/officeart/2005/8/layout/cycle4#1"/>
    <dgm:cxn modelId="{E54D184F-543B-4DEB-A8CB-D5ADD5A2A468}" type="presParOf" srcId="{59286AEE-351F-4752-AAEB-56A54D45EF29}" destId="{46CC067A-DDA3-4176-B143-8D7C1893B42D}" srcOrd="1" destOrd="0" presId="urn:microsoft.com/office/officeart/2005/8/layout/cycle4#1"/>
    <dgm:cxn modelId="{2C4FF302-F763-4AA3-9E1F-5FA812A6A9BC}" type="presParOf" srcId="{824A188E-7CCB-447A-BAD5-1FF1C993BB45}" destId="{CD8AB536-A3E3-474B-91A4-A98F93C8ADB6}" srcOrd="2" destOrd="0" presId="urn:microsoft.com/office/officeart/2005/8/layout/cycle4#1"/>
    <dgm:cxn modelId="{62F428AA-3ED4-4EB0-8D83-0674EBC182CB}" type="presParOf" srcId="{CD8AB536-A3E3-474B-91A4-A98F93C8ADB6}" destId="{2F8626E4-06B7-473F-BEC8-81934FDEBA98}" srcOrd="0" destOrd="0" presId="urn:microsoft.com/office/officeart/2005/8/layout/cycle4#1"/>
    <dgm:cxn modelId="{FCC0E3B3-88AB-4D97-87D7-77A4208A8066}" type="presParOf" srcId="{CD8AB536-A3E3-474B-91A4-A98F93C8ADB6}" destId="{19753BAB-C463-4BF6-94A1-EAFA433744FB}" srcOrd="1" destOrd="0" presId="urn:microsoft.com/office/officeart/2005/8/layout/cycle4#1"/>
    <dgm:cxn modelId="{935D1E49-6671-4A5F-8383-351D6DF6EA7A}" type="presParOf" srcId="{824A188E-7CCB-447A-BAD5-1FF1C993BB45}" destId="{F1D81E84-1999-438F-B176-28883A86F500}" srcOrd="3" destOrd="0" presId="urn:microsoft.com/office/officeart/2005/8/layout/cycle4#1"/>
    <dgm:cxn modelId="{A4DC085B-F793-499B-AEE3-B6EFCE1C3FFC}" type="presParOf" srcId="{F1D81E84-1999-438F-B176-28883A86F500}" destId="{138BB873-F6BD-4F60-997C-59C917A27738}" srcOrd="0" destOrd="0" presId="urn:microsoft.com/office/officeart/2005/8/layout/cycle4#1"/>
    <dgm:cxn modelId="{9F1630E7-2E11-4CFA-AF74-9041FC0B4E2A}" type="presParOf" srcId="{F1D81E84-1999-438F-B176-28883A86F500}" destId="{B894CD77-EC65-408F-8B33-C7BD26259287}" srcOrd="1" destOrd="0" presId="urn:microsoft.com/office/officeart/2005/8/layout/cycle4#1"/>
    <dgm:cxn modelId="{A02835C3-21C7-40AA-A2E6-E81CF86E0160}" type="presParOf" srcId="{824A188E-7CCB-447A-BAD5-1FF1C993BB45}" destId="{70B0390D-F064-4794-B238-FE75D73DCDC3}" srcOrd="4" destOrd="0" presId="urn:microsoft.com/office/officeart/2005/8/layout/cycle4#1"/>
    <dgm:cxn modelId="{5C0CE112-647D-435B-9338-0B51FDC9CEAC}" type="presParOf" srcId="{3C974C5F-3FB7-4368-90AB-3C75588A8DB0}" destId="{55C6D5E3-608F-4C9B-BFFB-DAEDA3DA04C7}" srcOrd="1" destOrd="0" presId="urn:microsoft.com/office/officeart/2005/8/layout/cycle4#1"/>
    <dgm:cxn modelId="{D20E094D-B977-4D13-B204-938B1B05A3D8}" type="presParOf" srcId="{55C6D5E3-608F-4C9B-BFFB-DAEDA3DA04C7}" destId="{9DF1B61E-7E97-4B6B-9617-CD340CAE3E63}" srcOrd="0" destOrd="0" presId="urn:microsoft.com/office/officeart/2005/8/layout/cycle4#1"/>
    <dgm:cxn modelId="{F05A7E77-15AE-470A-80F6-008A05A3FF6C}" type="presParOf" srcId="{55C6D5E3-608F-4C9B-BFFB-DAEDA3DA04C7}" destId="{97A23014-10F4-4FEE-B7A5-7E17924F3E0E}" srcOrd="1" destOrd="0" presId="urn:microsoft.com/office/officeart/2005/8/layout/cycle4#1"/>
    <dgm:cxn modelId="{1C4F8306-3F01-4767-9FDB-2E69F4050563}" type="presParOf" srcId="{55C6D5E3-608F-4C9B-BFFB-DAEDA3DA04C7}" destId="{FB4CDFB2-8D3C-4A67-B76D-BD2A2AE2AB63}" srcOrd="2" destOrd="0" presId="urn:microsoft.com/office/officeart/2005/8/layout/cycle4#1"/>
    <dgm:cxn modelId="{707927AA-8738-45AC-A031-7E909E8F356C}" type="presParOf" srcId="{55C6D5E3-608F-4C9B-BFFB-DAEDA3DA04C7}" destId="{10F86D3E-B506-4F2F-AB07-D31951811F1B}" srcOrd="3" destOrd="0" presId="urn:microsoft.com/office/officeart/2005/8/layout/cycle4#1"/>
    <dgm:cxn modelId="{5A68874E-7F58-4330-8B75-42F40F3D9412}" type="presParOf" srcId="{55C6D5E3-608F-4C9B-BFFB-DAEDA3DA04C7}" destId="{95EF2885-BF15-46D1-8AAE-DA2147A3D115}" srcOrd="4" destOrd="0" presId="urn:microsoft.com/office/officeart/2005/8/layout/cycle4#1"/>
    <dgm:cxn modelId="{7C4701A2-EAAC-4E81-88D9-A3083E2B8836}" type="presParOf" srcId="{3C974C5F-3FB7-4368-90AB-3C75588A8DB0}" destId="{B119ADC6-577E-4FCE-ABDC-F596969E6508}" srcOrd="2" destOrd="0" presId="urn:microsoft.com/office/officeart/2005/8/layout/cycle4#1"/>
    <dgm:cxn modelId="{BFEB6515-5635-4901-8C4D-8365C1FB7F1B}" type="presParOf" srcId="{3C974C5F-3FB7-4368-90AB-3C75588A8DB0}" destId="{D8111764-1880-431E-B3F8-759881F3A26B}" srcOrd="3" destOrd="0" presId="urn:microsoft.com/office/officeart/2005/8/layout/cycle4#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4BCCA1E-B261-4AA2-BD5A-D9726B91D83E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468AC6B-7460-46C1-B243-3994E29FF7D3}">
      <dgm:prSet phldrT="[Text]"/>
      <dgm:spPr/>
      <dgm:t>
        <a:bodyPr/>
        <a:lstStyle/>
        <a:p>
          <a:r>
            <a:rPr lang="es-ES" dirty="0" err="1" smtClean="0"/>
            <a:t>Proacción</a:t>
          </a:r>
          <a:endParaRPr lang="en-US" dirty="0"/>
        </a:p>
      </dgm:t>
    </dgm:pt>
    <dgm:pt modelId="{E8C80849-7609-4C3D-91AF-BA83B4C55C2D}" type="parTrans" cxnId="{2DD34F52-6B74-4C85-A81A-9A3DAB4972BE}">
      <dgm:prSet/>
      <dgm:spPr/>
      <dgm:t>
        <a:bodyPr/>
        <a:lstStyle/>
        <a:p>
          <a:endParaRPr lang="en-US"/>
        </a:p>
      </dgm:t>
    </dgm:pt>
    <dgm:pt modelId="{056E27D9-6A61-4127-9B50-0B1DC19E277C}" type="sibTrans" cxnId="{2DD34F52-6B74-4C85-A81A-9A3DAB4972BE}">
      <dgm:prSet/>
      <dgm:spPr/>
      <dgm:t>
        <a:bodyPr/>
        <a:lstStyle/>
        <a:p>
          <a:endParaRPr lang="en-US"/>
        </a:p>
      </dgm:t>
    </dgm:pt>
    <dgm:pt modelId="{29D5274B-ACF4-40EA-A4E1-C7A6E9B2458A}">
      <dgm:prSet phldrT="[Text]"/>
      <dgm:spPr/>
      <dgm:t>
        <a:bodyPr/>
        <a:lstStyle/>
        <a:p>
          <a:r>
            <a:rPr lang="es-ES" dirty="0" smtClean="0"/>
            <a:t>Reacción</a:t>
          </a:r>
          <a:endParaRPr lang="en-US" dirty="0"/>
        </a:p>
      </dgm:t>
    </dgm:pt>
    <dgm:pt modelId="{F2CBA7A1-520A-44C2-8EE7-2626CBD18217}" type="parTrans" cxnId="{57331277-82EA-427E-AF8E-32E3E8F7A99F}">
      <dgm:prSet/>
      <dgm:spPr/>
      <dgm:t>
        <a:bodyPr/>
        <a:lstStyle/>
        <a:p>
          <a:endParaRPr lang="en-US"/>
        </a:p>
      </dgm:t>
    </dgm:pt>
    <dgm:pt modelId="{4F8262D0-612D-4925-B972-B773A20D1B12}" type="sibTrans" cxnId="{57331277-82EA-427E-AF8E-32E3E8F7A99F}">
      <dgm:prSet/>
      <dgm:spPr/>
      <dgm:t>
        <a:bodyPr/>
        <a:lstStyle/>
        <a:p>
          <a:endParaRPr lang="en-US"/>
        </a:p>
      </dgm:t>
    </dgm:pt>
    <dgm:pt modelId="{BE687B5A-6094-4606-A666-051EB29C5925}" type="pres">
      <dgm:prSet presAssocID="{84BCCA1E-B261-4AA2-BD5A-D9726B91D83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A29634F2-2ACD-461D-AD94-10401C37ECD9}" type="pres">
      <dgm:prSet presAssocID="{8468AC6B-7460-46C1-B243-3994E29FF7D3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1333DEE-3B28-4628-BCA9-74C5CEE1D006}" type="pres">
      <dgm:prSet presAssocID="{29D5274B-ACF4-40EA-A4E1-C7A6E9B2458A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AA5DB3B-EB35-4107-89EB-66F96D39F1F4}" type="presOf" srcId="{29D5274B-ACF4-40EA-A4E1-C7A6E9B2458A}" destId="{81333DEE-3B28-4628-BCA9-74C5CEE1D006}" srcOrd="0" destOrd="0" presId="urn:microsoft.com/office/officeart/2005/8/layout/arrow5"/>
    <dgm:cxn modelId="{57331277-82EA-427E-AF8E-32E3E8F7A99F}" srcId="{84BCCA1E-B261-4AA2-BD5A-D9726B91D83E}" destId="{29D5274B-ACF4-40EA-A4E1-C7A6E9B2458A}" srcOrd="1" destOrd="0" parTransId="{F2CBA7A1-520A-44C2-8EE7-2626CBD18217}" sibTransId="{4F8262D0-612D-4925-B972-B773A20D1B12}"/>
    <dgm:cxn modelId="{2DD34F52-6B74-4C85-A81A-9A3DAB4972BE}" srcId="{84BCCA1E-B261-4AA2-BD5A-D9726B91D83E}" destId="{8468AC6B-7460-46C1-B243-3994E29FF7D3}" srcOrd="0" destOrd="0" parTransId="{E8C80849-7609-4C3D-91AF-BA83B4C55C2D}" sibTransId="{056E27D9-6A61-4127-9B50-0B1DC19E277C}"/>
    <dgm:cxn modelId="{DE4C3958-29EE-44CA-AD67-87D69655C343}" type="presOf" srcId="{84BCCA1E-B261-4AA2-BD5A-D9726B91D83E}" destId="{BE687B5A-6094-4606-A666-051EB29C5925}" srcOrd="0" destOrd="0" presId="urn:microsoft.com/office/officeart/2005/8/layout/arrow5"/>
    <dgm:cxn modelId="{1B880F42-37BB-4A70-9F0D-F1BD0499F0BA}" type="presOf" srcId="{8468AC6B-7460-46C1-B243-3994E29FF7D3}" destId="{A29634F2-2ACD-461D-AD94-10401C37ECD9}" srcOrd="0" destOrd="0" presId="urn:microsoft.com/office/officeart/2005/8/layout/arrow5"/>
    <dgm:cxn modelId="{EA3401BF-196D-41AD-B9A4-30AAE85D69A8}" type="presParOf" srcId="{BE687B5A-6094-4606-A666-051EB29C5925}" destId="{A29634F2-2ACD-461D-AD94-10401C37ECD9}" srcOrd="0" destOrd="0" presId="urn:microsoft.com/office/officeart/2005/8/layout/arrow5"/>
    <dgm:cxn modelId="{DEB32A17-AA87-44BB-809F-AF9F956AF93F}" type="presParOf" srcId="{BE687B5A-6094-4606-A666-051EB29C5925}" destId="{81333DEE-3B28-4628-BCA9-74C5CEE1D006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scendingPictureAccentProcess">
  <dgm:title val=""/>
  <dgm:desc val=""/>
  <dgm:catLst>
    <dgm:cat type="process" pri="22500"/>
    <dgm:cat type="picture" pri="16000"/>
    <dgm:cat type="pictureconvert" pri="1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func="var" arg="dir" op="equ" val="norm">
            <dgm:choose name="Name5">
              <dgm:if name="Name6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l" for="ch" forName="parTx1" refType="w" fact="0.2711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2469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7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l" for="ch" forName="parTx1" refType="w" fact="0.366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3333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if>
          <dgm:else name="Name8">
            <dgm:choose name="Name9">
              <dgm:if name="Name10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r" for="ch" forName="parTx1" refType="w" fact="0.7289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7531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1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r" for="ch" forName="parTx1" refType="w" fact="0.634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6667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func="var" arg="dir" op="equ" val="norm">
            <dgm:choose name="Name15">
              <dgm:if name="Name16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3221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3056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2859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309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334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359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3848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1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359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359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197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178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688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3503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17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4274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405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3794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4106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44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477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5106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44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477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477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2614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2369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l" for="ch" forName="parTx2" refType="w" fact="0.4893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4648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if>
          <dgm:else name="Name18">
            <dgm:choose name="Name19">
              <dgm:if name="Name20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6779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6944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7141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690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665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640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6152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9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640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640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803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821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312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6497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21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5726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594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6206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5894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55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522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4894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56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522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522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7386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7631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r" for="ch" forName="parTx2" refType="w" fact="0.5107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5352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func="var" arg="dir" op="equ" val="norm">
            <dgm:choose name="Name25">
              <dgm:if name="Name26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2981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2676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357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44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323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23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6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68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491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513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68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68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487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1328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732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3573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4763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4604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27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3684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3307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912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494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342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23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12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79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6068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6346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79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79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837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1641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l" for="ch" forName="parTx2" refType="w" fact="0.4612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4416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l" for="ch" forName="parTx3" refType="w" fact="0.5886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569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if>
          <dgm:else name="Name28">
            <dgm:choose name="Name29">
              <dgm:if name="Name30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7019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7324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643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55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677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76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4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31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509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486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31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31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513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8672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268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6427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5237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5396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31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6316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6693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088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506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658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76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88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21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3932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3654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21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21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163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8359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r" for="ch" forName="parTx2" refType="w" fact="0.5388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5584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r" for="ch" forName="parTx3" refType="w" fact="0.4114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431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func="var" arg="dir" op="equ" val="norm">
            <dgm:choose name="Name35">
              <dgm:if name="Name36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3253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2949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263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313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67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5486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5267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5462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565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5851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604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565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565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466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1333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10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3972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229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509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722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5588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37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3978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3606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3223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829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717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6709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6441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6679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691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715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739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691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691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793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163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l" for="ch" forName="parTx2" refType="w" fact="0.502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4857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l" for="ch" forName="parTx3" refType="w" fact="0.6394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6231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l" for="ch" forName="parTx4" refType="w" fact="0.6997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6834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if>
          <dgm:else name="Name38">
            <dgm:choose name="Name39">
              <dgm:if name="Name40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6747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7051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736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687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32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4514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4733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4538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434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4149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395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434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434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534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8667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89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6028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771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490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278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4412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41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6022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6394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6777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171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283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3291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3559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3321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308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284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260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308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308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207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837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r" for="ch" forName="parTx2" refType="w" fact="0.498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5143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r" for="ch" forName="parTx3" refType="w" fact="0.3606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3769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r" for="ch" forName="parTx4" refType="w" fact="0.3003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3166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else>
        </dgm:choose>
      </dgm:if>
      <dgm:if name="Name42" axis="ch" ptType="node" func="cnt" op="equ" val="5">
        <dgm:choose name="Name43">
          <dgm:if name="Name44" func="var" arg="dir" op="equ" val="norm">
            <dgm:choose name="Name45">
              <dgm:if name="Name46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3263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001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2733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462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69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484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5549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601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577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5951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6123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629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6467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6123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6123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1746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1631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982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3866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194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5078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827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5712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18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6064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47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3951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634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331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981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68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43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672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7278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699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7207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741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7624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7832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741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741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211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197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l" for="ch" forName="parTx2" refType="w" fact="0.4822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4682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l" for="ch" forName="parTx3" refType="w" fact="0.629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61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l" for="ch" forName="parTx4" refType="w" fact="0.7057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6917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l" for="ch" forName="parTx5" refType="w" fact="0.7484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7344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if>
          <dgm:else name="Name48">
            <dgm:choose name="Name49">
              <dgm:if name="Name50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6737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999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7267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538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30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516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4451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399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422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4049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3877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370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3533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3877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3877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8254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8369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018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6134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806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4922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173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4288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82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3936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51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6049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366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669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019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31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57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328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2722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300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2793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258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2376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2168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258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258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788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802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r" for="ch" forName="parTx2" refType="w" fact="0.5178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5318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r" for="ch" forName="parTx3" refType="w" fact="0.371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38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r" for="ch" forName="parTx4" refType="w" fact="0.2943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3083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r" for="ch" forName="parTx5" refType="w" fact="0.2516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2656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else>
        </dgm:choose>
      </dgm:if>
      <dgm:if name="Name52" axis="ch" ptType="node" func="cnt" op="equ" val="6">
        <dgm:choose name="Name53">
          <dgm:if name="Name54" func="var" arg="dir" op="equ" val="norm">
            <dgm:choose name="Name55">
              <dgm:if name="Name56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3608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3384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15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2923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2688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883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69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5696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624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6509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6281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6437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6593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67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690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6593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6593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091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1988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273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4169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349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524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998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5894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416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6313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644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6541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57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4276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401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739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3464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3186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786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564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67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740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7714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7443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7628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7814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7999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818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7814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7814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479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2356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l" for="ch" forName="parTx2" refType="w" fact="0.5064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4941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l" for="ch" forName="parTx3" refType="w" fact="0.6339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6216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l" for="ch" forName="parTx4" refType="w" fact="0.7108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698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l" for="ch" forName="parTx5" refType="w" fact="0.7604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7481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l" for="ch" forName="parTx6" refType="w" fact="0.7874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7751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if>
          <dgm:else name="Name58">
            <dgm:choose name="Name59">
              <dgm:if name="Name60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6392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6616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84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7077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7312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117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30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4304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375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3491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3719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3563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340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32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309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340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340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909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8012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727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5831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651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475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002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4106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584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3687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356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3459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61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5724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599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261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6536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6814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214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436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32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259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2286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2557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2372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218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2001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181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218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218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522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7644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r" for="ch" forName="parTx2" refType="w" fact="0.4937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5059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r" for="ch" forName="parTx3" refType="w" fact="0.3662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3784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r" for="ch" forName="parTx4" refType="w" fact="0.2893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301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r" for="ch" forName="parTx5" refType="w" fact="0.2397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2519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r" for="ch" forName="parTx6" refType="w" fact="0.2127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2249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else>
        </dgm:choose>
      </dgm:if>
      <dgm:else name="Name62">
        <dgm:choose name="Name63">
          <dgm:if name="Name64" func="var" arg="dir" op="equ" val="norm">
            <dgm:choose name="Name65">
              <dgm:if name="Name66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390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3721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353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337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142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088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926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583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6371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6701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6853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6627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6773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6919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706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7212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6919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6919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556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246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53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4439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511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541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6132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6037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576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648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828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6733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  <dgm:constr type="l" for="ch" forName="parTx7" refType="w" fact="0.6966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6871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l" for="ch" forName="desTx7" refType="r" refFor="ch" refForName="parTx7"/>
                  <dgm:constr type="r" for="ch" forName="desTx7" refType="w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67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445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4244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4026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806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584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803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618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665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7266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7643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7816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7558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772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7892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8058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822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7892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7892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91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2806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l" for="ch" forName="parTx2" refType="w" fact="0.5172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5063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l" for="ch" forName="parTx3" refType="w" fact="0.628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6176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l" for="ch" forName="parTx4" refType="w" fact="0.6994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688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l" for="ch" forName="parTx5" refType="w" fact="0.7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7391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l" for="ch" forName="parTx6" refType="w" fact="0.7788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7679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l" for="ch" forName="parTx7" refType="w" fact="0.794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7836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if>
          <dgm:else name="Name68">
            <dgm:choose name="Name69">
              <dgm:if name="Name70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609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6279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647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663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858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912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074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416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3629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3299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3147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3373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3227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3081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293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2788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3081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3081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444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754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46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5561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489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458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3868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3963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424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352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172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3267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  <dgm:constr type="r" for="ch" forName="parTx7" refType="w" fact="0.3034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3129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r" for="ch" forName="desTx7" refType="l" refFor="ch" refForName="parTx7"/>
                  <dgm:constr type="l" for="ch" forName="desTx7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71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554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5756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5974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194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416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197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382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334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2734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2357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2184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2442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227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2108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1942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177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2108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2108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08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7194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r" for="ch" forName="parTx2" refType="w" fact="0.4828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4937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r" for="ch" forName="parTx3" refType="w" fact="0.371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3824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r" for="ch" forName="parTx4" refType="w" fact="0.3006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311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r" for="ch" forName="parTx5" refType="w" fact="0.2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2609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r" for="ch" forName="parTx6" refType="w" fact="0.2212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2321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r" for="ch" forName="parTx7" refType="w" fact="0.205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2164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else>
        </dgm:choose>
      </dgm:else>
    </dgm:choose>
    <dgm:forEach name="wrapper" axis="self" ptType="parTrans">
      <dgm:forEach name="wrapper2" axis="self" ptType="sibTrans" st="2"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choose name="Name72">
      <dgm:if name="Name73" axis="ch" ptType="node" func="cnt" op="gte" val="2">
        <dgm:layoutNode name="do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4"/>
    </dgm:choose>
    <dgm:choose name="Name75">
      <dgm:if name="Name76" axis="ch" ptType="node" func="cnt" op="gte" val="3">
        <dgm:layoutNode name="do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7"/>
    </dgm:choose>
    <dgm:choose name="Name78">
      <dgm:if name="Name79" axis="ch" ptType="node" func="cnt" op="gte" val="4">
        <dgm:layoutNode name="do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0"/>
    </dgm:choose>
    <dgm:choose name="Name81">
      <dgm:if name="Name82" axis="ch" ptType="node" func="cnt" op="gte" val="5">
        <dgm:layoutNode name="do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3"/>
    </dgm:choose>
    <dgm:choose name="Name84">
      <dgm:if name="Name85" axis="ch" ptType="node" func="cnt" op="gte" val="6">
        <dgm:layoutNode name="do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6"/>
    </dgm:choose>
    <dgm:choose name="Name87">
      <dgm:if name="Name88" axis="ch" ptType="node" func="cnt" op="gte" val="7">
        <dgm:layoutNode name="dot1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9"/>
    </dgm:choose>
    <dgm:choose name="Name90">
      <dgm:if name="Name91" axis="ch" ptType="node" func="cnt" op="gte" val="2">
        <dgm:layoutNode name="dotArrow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92"/>
    </dgm:choose>
    <dgm:forEach name="Name93" axis="ch" ptType="node" cnt="1">
      <dgm:layoutNode name="parTx1">
        <dgm:choose name="Name94">
          <dgm:if name="Name95" func="var" arg="dir" op="equ" val="norm">
            <dgm:alg type="tx">
              <dgm:param type="parTxLTRAlign" val="l"/>
              <dgm:param type="parTxRTLAlign" val="r"/>
            </dgm:alg>
          </dgm:if>
          <dgm:else name="Name96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97">
          <dgm:if name="Name98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99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00">
        <dgm:if name="Name101" axis="ch" ptType="node" func="cnt" op="gte" val="1">
          <dgm:layoutNode name="desTx1" styleLbl="revTx">
            <dgm:varLst>
              <dgm:bulletEnabled val="1"/>
            </dgm:varLst>
            <dgm:choose name="Name102">
              <dgm:if name="Name103" func="var" arg="dir" op="equ" val="norm">
                <dgm:choose name="Name104">
                  <dgm:if name="Name105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06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07">
                <dgm:choose name="Name108">
                  <dgm:if name="Name109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10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11"/>
      </dgm:choose>
    </dgm:forEach>
    <dgm:forEach name="Name112" axis="ch" ptType="sibTrans" hideLastTrans="0" cnt="1">
      <dgm:layoutNode name="picture1">
        <dgm:alg type="sp"/>
        <dgm:shape xmlns:r="http://schemas.openxmlformats.org/officeDocument/2006/relationships" r:blip="">
          <dgm:adjLst/>
        </dgm:shape>
        <dgm:presOf/>
        <dgm:constrLst/>
        <dgm:forEach name="Name113" ref="imageRepeat"/>
      </dgm:layoutNode>
    </dgm:forEach>
    <dgm:forEach name="Name114" axis="ch" ptType="node" st="2" cnt="1">
      <dgm:layoutNode name="parTx2">
        <dgm:choose name="Name115">
          <dgm:if name="Name116" func="var" arg="dir" op="equ" val="norm">
            <dgm:alg type="tx">
              <dgm:param type="parTxLTRAlign" val="l"/>
              <dgm:param type="parTxRTLAlign" val="r"/>
            </dgm:alg>
          </dgm:if>
          <dgm:else name="Name117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18">
          <dgm:if name="Name119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20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21">
        <dgm:if name="Name122" axis="ch" ptType="node" func="cnt" op="gte" val="1">
          <dgm:layoutNode name="desTx2" styleLbl="revTx">
            <dgm:varLst>
              <dgm:bulletEnabled val="1"/>
            </dgm:varLst>
            <dgm:choose name="Name123">
              <dgm:if name="Name124" func="var" arg="dir" op="equ" val="norm">
                <dgm:choose name="Name125">
                  <dgm:if name="Name126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27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28">
                <dgm:choose name="Name129">
                  <dgm:if name="Name130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31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32"/>
      </dgm:choose>
    </dgm:forEach>
    <dgm:forEach name="Name133" axis="ch" ptType="sibTrans" hideLastTrans="0" st="2" cnt="1">
      <dgm:layoutNode name="picture2">
        <dgm:alg type="sp"/>
        <dgm:shape xmlns:r="http://schemas.openxmlformats.org/officeDocument/2006/relationships" r:blip="">
          <dgm:adjLst/>
        </dgm:shape>
        <dgm:presOf/>
        <dgm:constrLst/>
        <dgm:forEach name="Name134" ref="imageRepeat"/>
      </dgm:layoutNode>
    </dgm:forEach>
    <dgm:forEach name="Name135" axis="ch" ptType="node" st="3" cnt="1">
      <dgm:layoutNode name="parTx3">
        <dgm:choose name="Name136">
          <dgm:if name="Name137" func="var" arg="dir" op="equ" val="norm">
            <dgm:alg type="tx">
              <dgm:param type="parTxLTRAlign" val="l"/>
              <dgm:param type="parTxRTLAlign" val="r"/>
            </dgm:alg>
          </dgm:if>
          <dgm:else name="Name138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39">
          <dgm:if name="Name140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41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42">
        <dgm:if name="Name143" axis="ch" ptType="node" func="cnt" op="gte" val="1">
          <dgm:layoutNode name="desTx3" styleLbl="revTx">
            <dgm:varLst>
              <dgm:bulletEnabled val="1"/>
            </dgm:varLst>
            <dgm:choose name="Name144">
              <dgm:if name="Name145" func="var" arg="dir" op="equ" val="norm">
                <dgm:choose name="Name146">
                  <dgm:if name="Name147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48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49">
                <dgm:choose name="Name150">
                  <dgm:if name="Name151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5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53"/>
      </dgm:choose>
    </dgm:forEach>
    <dgm:forEach name="Name154" axis="ch" ptType="sibTrans" hideLastTrans="0" st="3" cnt="1">
      <dgm:layoutNode name="picture3">
        <dgm:alg type="sp"/>
        <dgm:shape xmlns:r="http://schemas.openxmlformats.org/officeDocument/2006/relationships" r:blip="">
          <dgm:adjLst/>
        </dgm:shape>
        <dgm:presOf/>
        <dgm:constrLst/>
        <dgm:forEach name="Name155" ref="imageRepeat"/>
      </dgm:layoutNode>
    </dgm:forEach>
    <dgm:forEach name="Name156" axis="ch" ptType="node" st="4" cnt="1">
      <dgm:layoutNode name="parTx4">
        <dgm:choose name="Name157">
          <dgm:if name="Name158" func="var" arg="dir" op="equ" val="norm">
            <dgm:alg type="tx">
              <dgm:param type="parTxLTRAlign" val="l"/>
              <dgm:param type="parTxRTLAlign" val="r"/>
            </dgm:alg>
          </dgm:if>
          <dgm:else name="Name159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60">
          <dgm:if name="Name161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62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63">
        <dgm:if name="Name164" axis="ch" ptType="node" func="cnt" op="gte" val="1">
          <dgm:layoutNode name="desTx4" styleLbl="revTx">
            <dgm:varLst>
              <dgm:bulletEnabled val="1"/>
            </dgm:varLst>
            <dgm:choose name="Name165">
              <dgm:if name="Name166" func="var" arg="dir" op="equ" val="norm">
                <dgm:choose name="Name167">
                  <dgm:if name="Name168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69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70">
                <dgm:choose name="Name171">
                  <dgm:if name="Name172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73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74"/>
      </dgm:choose>
    </dgm:forEach>
    <dgm:forEach name="Name175" axis="ch" ptType="sibTrans" hideLastTrans="0" st="4" cnt="1">
      <dgm:layoutNode name="picture4">
        <dgm:alg type="sp"/>
        <dgm:shape xmlns:r="http://schemas.openxmlformats.org/officeDocument/2006/relationships" r:blip="">
          <dgm:adjLst/>
        </dgm:shape>
        <dgm:presOf/>
        <dgm:constrLst/>
        <dgm:forEach name="Name176" ref="imageRepeat"/>
      </dgm:layoutNode>
    </dgm:forEach>
    <dgm:forEach name="Name177" axis="ch" ptType="node" st="5" cnt="1">
      <dgm:layoutNode name="parTx5">
        <dgm:choose name="Name178">
          <dgm:if name="Name179" func="var" arg="dir" op="equ" val="norm">
            <dgm:alg type="tx">
              <dgm:param type="parTxLTRAlign" val="l"/>
              <dgm:param type="parTxRTLAlign" val="r"/>
            </dgm:alg>
          </dgm:if>
          <dgm:else name="Name180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81">
          <dgm:if name="Name182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83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84">
        <dgm:if name="Name185" axis="ch" ptType="node" func="cnt" op="gte" val="1">
          <dgm:layoutNode name="desTx5" styleLbl="revTx">
            <dgm:varLst>
              <dgm:bulletEnabled val="1"/>
            </dgm:varLst>
            <dgm:choose name="Name186">
              <dgm:if name="Name187" func="var" arg="dir" op="equ" val="norm">
                <dgm:choose name="Name188">
                  <dgm:if name="Name189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90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91">
                <dgm:choose name="Name192">
                  <dgm:if name="Name193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94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95"/>
      </dgm:choose>
    </dgm:forEach>
    <dgm:forEach name="Name196" axis="ch" ptType="sibTrans" hideLastTrans="0" st="5" cnt="1">
      <dgm:layoutNode name="picture5">
        <dgm:alg type="sp"/>
        <dgm:shape xmlns:r="http://schemas.openxmlformats.org/officeDocument/2006/relationships" r:blip="">
          <dgm:adjLst/>
        </dgm:shape>
        <dgm:presOf/>
        <dgm:constrLst/>
        <dgm:forEach name="Name197" ref="imageRepeat"/>
      </dgm:layoutNode>
    </dgm:forEach>
    <dgm:forEach name="Name198" axis="ch" ptType="node" st="6" cnt="1">
      <dgm:layoutNode name="parTx6">
        <dgm:choose name="Name199">
          <dgm:if name="Name200" func="var" arg="dir" op="equ" val="norm">
            <dgm:alg type="tx">
              <dgm:param type="parTxLTRAlign" val="l"/>
              <dgm:param type="parTxRTLAlign" val="r"/>
            </dgm:alg>
          </dgm:if>
          <dgm:else name="Name201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02">
          <dgm:if name="Name203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04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05">
        <dgm:if name="Name206" axis="ch" ptType="node" func="cnt" op="gte" val="1">
          <dgm:layoutNode name="desTx6" styleLbl="revTx">
            <dgm:varLst>
              <dgm:bulletEnabled val="1"/>
            </dgm:varLst>
            <dgm:choose name="Name207">
              <dgm:if name="Name208" func="var" arg="dir" op="equ" val="norm">
                <dgm:choose name="Name209">
                  <dgm:if name="Name210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11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12">
                <dgm:choose name="Name213">
                  <dgm:if name="Name214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15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16"/>
      </dgm:choose>
    </dgm:forEach>
    <dgm:forEach name="Name217" axis="ch" ptType="sibTrans" hideLastTrans="0" st="6" cnt="1">
      <dgm:layoutNode name="picture6">
        <dgm:alg type="sp"/>
        <dgm:shape xmlns:r="http://schemas.openxmlformats.org/officeDocument/2006/relationships" r:blip="">
          <dgm:adjLst/>
        </dgm:shape>
        <dgm:presOf/>
        <dgm:constrLst/>
        <dgm:forEach name="Name218" ref="imageRepeat"/>
      </dgm:layoutNode>
    </dgm:forEach>
    <dgm:forEach name="Name219" axis="ch" ptType="node" st="7" cnt="1">
      <dgm:layoutNode name="parTx7">
        <dgm:choose name="Name220">
          <dgm:if name="Name221" func="var" arg="dir" op="equ" val="norm">
            <dgm:alg type="tx">
              <dgm:param type="parTxLTRAlign" val="l"/>
              <dgm:param type="parTxRTLAlign" val="r"/>
            </dgm:alg>
          </dgm:if>
          <dgm:else name="Name222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23">
          <dgm:if name="Name224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25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26">
        <dgm:if name="Name227" axis="ch" ptType="node" func="cnt" op="gte" val="1">
          <dgm:layoutNode name="desTx7" styleLbl="revTx">
            <dgm:varLst>
              <dgm:bulletEnabled val="1"/>
            </dgm:varLst>
            <dgm:choose name="Name228">
              <dgm:if name="Name229" func="var" arg="dir" op="equ" val="norm">
                <dgm:choose name="Name230">
                  <dgm:if name="Name231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32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33">
                <dgm:choose name="Name234">
                  <dgm:if name="Name235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36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37"/>
      </dgm:choose>
    </dgm:forEach>
    <dgm:forEach name="Name238" axis="ch" ptType="sibTrans" hideLastTrans="0" st="7" cnt="1">
      <dgm:layoutNode name="picture7">
        <dgm:alg type="sp"/>
        <dgm:shape xmlns:r="http://schemas.openxmlformats.org/officeDocument/2006/relationships" r:blip="">
          <dgm:adjLst/>
        </dgm:shape>
        <dgm:presOf/>
        <dgm:constrLst/>
        <dgm:forEach name="Name239" ref="imageRepeat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#1">
  <dgm:title val=""/>
  <dgm:desc val=""/>
  <dgm:catLst>
    <dgm:cat type="relationship" pri="26000"/>
    <dgm:cat type="cycle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72F7B4-D62F-4F93-8C23-FA684F26D717}" type="datetimeFigureOut">
              <a:rPr lang="es-MX" smtClean="0"/>
              <a:pPr/>
              <a:t>30/05/2022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B11DEB-83DA-4DC5-BA17-A5149BD3C88E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790952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A0E83-5DE5-42E2-BCEE-479F6D4B3AE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385044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11DEB-83DA-4DC5-BA17-A5149BD3C88E}" type="slidenum">
              <a:rPr lang="es-MX" smtClean="0"/>
              <a:pPr/>
              <a:t>12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5808541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11DEB-83DA-4DC5-BA17-A5149BD3C88E}" type="slidenum">
              <a:rPr lang="es-MX" smtClean="0"/>
              <a:pPr/>
              <a:t>13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9998103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11DEB-83DA-4DC5-BA17-A5149BD3C88E}" type="slidenum">
              <a:rPr lang="es-MX" smtClean="0"/>
              <a:pPr/>
              <a:t>14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7111353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9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429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429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429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429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D247348-5DE4-4EDE-BB1F-B500980124EC}" type="slidenum">
              <a:rPr lang="en-GB" altLang="es-MX"/>
              <a:pPr/>
              <a:t>15</a:t>
            </a:fld>
            <a:endParaRPr lang="en-GB" altLang="es-MX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025" y="738188"/>
            <a:ext cx="6553200" cy="3687762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4672013"/>
            <a:ext cx="5359400" cy="44259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s-MX" altLang="es-MX" smtClean="0">
                <a:solidFill>
                  <a:schemeClr val="bg1"/>
                </a:solidFill>
                <a:latin typeface="Arial" panose="020B0604020202020204" pitchFamily="34" charset="0"/>
              </a:rPr>
              <a:t>Consiste básicamente en hacer un seguimiento día a día del trabajo de los participantes o estudiantes</a:t>
            </a:r>
          </a:p>
        </p:txBody>
      </p:sp>
    </p:spTree>
    <p:extLst>
      <p:ext uri="{BB962C8B-B14F-4D97-AF65-F5344CB8AC3E}">
        <p14:creationId xmlns:p14="http://schemas.microsoft.com/office/powerpoint/2010/main" xmlns="" val="12156339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11DEB-83DA-4DC5-BA17-A5149BD3C88E}" type="slidenum">
              <a:rPr lang="es-MX" smtClean="0"/>
              <a:pPr/>
              <a:t>16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6879004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11DEB-83DA-4DC5-BA17-A5149BD3C88E}" type="slidenum">
              <a:rPr lang="es-MX" smtClean="0"/>
              <a:pPr/>
              <a:t>17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9604344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11DEB-83DA-4DC5-BA17-A5149BD3C88E}" type="slidenum">
              <a:rPr lang="es-MX" smtClean="0"/>
              <a:pPr/>
              <a:t>18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4831004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11DEB-83DA-4DC5-BA17-A5149BD3C88E}" type="slidenum">
              <a:rPr lang="es-MX" smtClean="0"/>
              <a:pPr/>
              <a:t>19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8844971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11DEB-83DA-4DC5-BA17-A5149BD3C88E}" type="slidenum">
              <a:rPr lang="es-MX" smtClean="0"/>
              <a:pPr/>
              <a:t>20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8946809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11DEB-83DA-4DC5-BA17-A5149BD3C88E}" type="slidenum">
              <a:rPr lang="es-MX" smtClean="0"/>
              <a:pPr/>
              <a:t>21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5370822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11DEB-83DA-4DC5-BA17-A5149BD3C88E}" type="slidenum">
              <a:rPr lang="es-MX" smtClean="0"/>
              <a:pPr/>
              <a:t>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1838657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0B16FDD-8F62-4647-8DF5-48D91E0A5654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GB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b="1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11DEB-83DA-4DC5-BA17-A5149BD3C88E}" type="slidenum">
              <a:rPr lang="es-MX" smtClean="0"/>
              <a:pPr/>
              <a:t>24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82314177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11DEB-83DA-4DC5-BA17-A5149BD3C88E}" type="slidenum">
              <a:rPr lang="es-MX" smtClean="0"/>
              <a:pPr/>
              <a:t>25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65329809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11DEB-83DA-4DC5-BA17-A5149BD3C88E}" type="slidenum">
              <a:rPr lang="es-MX" smtClean="0"/>
              <a:pPr/>
              <a:t>26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64545093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11DEB-83DA-4DC5-BA17-A5149BD3C88E}" type="slidenum">
              <a:rPr lang="es-MX" smtClean="0"/>
              <a:pPr/>
              <a:t>27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84477646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11DEB-83DA-4DC5-BA17-A5149BD3C88E}" type="slidenum">
              <a:rPr lang="es-MX" smtClean="0"/>
              <a:pPr/>
              <a:t>28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425442407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Recuerde que el propósito es crear entorno</a:t>
            </a:r>
            <a:r>
              <a:rPr lang="es-ES" baseline="0" dirty="0" smtClean="0"/>
              <a:t>s virtuales innovadores, con más actividad y menos información, donde el estudiante en protagonista y el tutor facilitador, que con facilidades de Moodle se generen nuevos escenarios educativos con nuevas condiciones para el aprendizaje activo. 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E230E6-E121-4FC5-80B9-291C6E71CF7A}" type="slidenum">
              <a:rPr lang="es-ES" smtClean="0"/>
              <a:pPr/>
              <a:t>31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665134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11DEB-83DA-4DC5-BA17-A5149BD3C88E}" type="slidenum">
              <a:rPr lang="es-MX" smtClean="0"/>
              <a:pPr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4491668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11DEB-83DA-4DC5-BA17-A5149BD3C88E}" type="slidenum">
              <a:rPr lang="es-MX" smtClean="0"/>
              <a:pPr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26352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685FA-1A0A-4113-B72A-5EE2CDF64856}" type="slidenum">
              <a:rPr lang="es-ES" smtClean="0"/>
              <a:pPr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410675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11DEB-83DA-4DC5-BA17-A5149BD3C88E}" type="slidenum">
              <a:rPr lang="es-MX" smtClean="0"/>
              <a:pPr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5014275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11DEB-83DA-4DC5-BA17-A5149BD3C88E}" type="slidenum">
              <a:rPr lang="es-MX" smtClean="0"/>
              <a:pPr/>
              <a:t>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5416637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11DEB-83DA-4DC5-BA17-A5149BD3C88E}" type="slidenum">
              <a:rPr lang="es-MX" smtClean="0"/>
              <a:pPr/>
              <a:t>10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5189330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11DEB-83DA-4DC5-BA17-A5149BD3C88E}" type="slidenum">
              <a:rPr lang="es-MX" smtClean="0"/>
              <a:pPr/>
              <a:t>11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436086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5E83D-1F8B-4A3F-94CC-7C95CCC9244F}" type="datetimeFigureOut">
              <a:rPr lang="es-MX" smtClean="0"/>
              <a:pPr/>
              <a:t>30/05/2022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613F4-616F-4A8F-B22C-D366581297DA}" type="slidenum">
              <a:rPr lang="es-MX" smtClean="0"/>
              <a:pPr/>
              <a:t>‹#›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11079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5E83D-1F8B-4A3F-94CC-7C95CCC9244F}" type="datetimeFigureOut">
              <a:rPr lang="es-MX" smtClean="0"/>
              <a:pPr/>
              <a:t>30/05/2022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613F4-616F-4A8F-B22C-D366581297DA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064218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5E83D-1F8B-4A3F-94CC-7C95CCC9244F}" type="datetimeFigureOut">
              <a:rPr lang="es-MX" smtClean="0"/>
              <a:pPr/>
              <a:t>30/05/2022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613F4-616F-4A8F-B22C-D366581297DA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40895964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8801" y="1031876"/>
            <a:ext cx="10909300" cy="60007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565151" y="1755775"/>
            <a:ext cx="5348816" cy="40386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17167" y="1755775"/>
            <a:ext cx="5350933" cy="40386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078515563"/>
      </p:ext>
    </p:extLst>
  </p:cSld>
  <p:clrMapOvr>
    <a:masterClrMapping/>
  </p:clrMapOvr>
  <p:transition spd="med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ítulo y 4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sz="quarter"/>
          </p:nvPr>
        </p:nvSpPr>
        <p:spPr>
          <a:xfrm>
            <a:off x="558801" y="1031876"/>
            <a:ext cx="10909300" cy="60007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65151" y="1755775"/>
            <a:ext cx="5348816" cy="19431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6117167" y="1755775"/>
            <a:ext cx="5350933" cy="19431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565151" y="3851275"/>
            <a:ext cx="5348816" cy="19431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17167" y="3851275"/>
            <a:ext cx="5350933" cy="19431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387119070"/>
      </p:ext>
    </p:extLst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5E83D-1F8B-4A3F-94CC-7C95CCC9244F}" type="datetimeFigureOut">
              <a:rPr lang="es-MX" smtClean="0"/>
              <a:pPr/>
              <a:t>30/05/2022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613F4-616F-4A8F-B22C-D366581297DA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344844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5E83D-1F8B-4A3F-94CC-7C95CCC9244F}" type="datetimeFigureOut">
              <a:rPr lang="es-MX" smtClean="0"/>
              <a:pPr/>
              <a:t>30/05/2022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613F4-616F-4A8F-B22C-D366581297DA}" type="slidenum">
              <a:rPr lang="es-MX" smtClean="0"/>
              <a:pPr/>
              <a:t>‹#›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79836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5E83D-1F8B-4A3F-94CC-7C95CCC9244F}" type="datetimeFigureOut">
              <a:rPr lang="es-MX" smtClean="0"/>
              <a:pPr/>
              <a:t>30/05/2022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613F4-616F-4A8F-B22C-D366581297DA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78286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5E83D-1F8B-4A3F-94CC-7C95CCC9244F}" type="datetimeFigureOut">
              <a:rPr lang="es-MX" smtClean="0"/>
              <a:pPr/>
              <a:t>30/05/2022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613F4-616F-4A8F-B22C-D366581297DA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404900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5E83D-1F8B-4A3F-94CC-7C95CCC9244F}" type="datetimeFigureOut">
              <a:rPr lang="es-MX" smtClean="0"/>
              <a:pPr/>
              <a:t>30/05/2022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613F4-616F-4A8F-B22C-D366581297DA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637008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5E83D-1F8B-4A3F-94CC-7C95CCC9244F}" type="datetimeFigureOut">
              <a:rPr lang="es-MX" smtClean="0"/>
              <a:pPr/>
              <a:t>30/05/2022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613F4-616F-4A8F-B22C-D366581297DA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153520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765E83D-1F8B-4A3F-94CC-7C95CCC9244F}" type="datetimeFigureOut">
              <a:rPr lang="es-MX" smtClean="0"/>
              <a:pPr/>
              <a:t>30/05/2022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8B613F4-616F-4A8F-B22C-D366581297DA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477600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5E83D-1F8B-4A3F-94CC-7C95CCC9244F}" type="datetimeFigureOut">
              <a:rPr lang="es-MX" smtClean="0"/>
              <a:pPr/>
              <a:t>30/05/2022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613F4-616F-4A8F-B22C-D366581297DA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527412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765E83D-1F8B-4A3F-94CC-7C95CCC9244F}" type="datetimeFigureOut">
              <a:rPr lang="es-MX" smtClean="0"/>
              <a:pPr/>
              <a:t>30/05/2022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8B613F4-616F-4A8F-B22C-D366581297DA}" type="slidenum">
              <a:rPr lang="es-MX" smtClean="0"/>
              <a:pPr/>
              <a:t>‹#›</a:t>
            </a:fld>
            <a:endParaRPr lang="es-MX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70075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3" r:id="rId13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 idx="4294967295"/>
          </p:nvPr>
        </p:nvSpPr>
        <p:spPr>
          <a:xfrm>
            <a:off x="463570" y="1808688"/>
            <a:ext cx="11449050" cy="336817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s-ES" sz="2000" b="1" cap="small" dirty="0" smtClean="0">
                <a:solidFill>
                  <a:srgbClr val="53A91B"/>
                </a:solidFill>
              </a:rPr>
              <a:t>Entrenamiento Diseño </a:t>
            </a:r>
            <a:r>
              <a:rPr lang="es-ES" sz="2000" b="1" cap="small" dirty="0">
                <a:solidFill>
                  <a:srgbClr val="53A91B"/>
                </a:solidFill>
              </a:rPr>
              <a:t>y montaje de Entornos Virtuales de Enseñanza Aprendizaje</a:t>
            </a:r>
            <a:endParaRPr lang="es-MX" sz="2000" b="1" cap="small" dirty="0">
              <a:solidFill>
                <a:srgbClr val="53A91B"/>
              </a:solidFill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4294967295"/>
          </p:nvPr>
        </p:nvSpPr>
        <p:spPr>
          <a:xfrm>
            <a:off x="4333875" y="4886325"/>
            <a:ext cx="6872287" cy="609600"/>
          </a:xfrm>
        </p:spPr>
        <p:txBody>
          <a:bodyPr/>
          <a:lstStyle/>
          <a:p>
            <a:pPr algn="r">
              <a:lnSpc>
                <a:spcPct val="80000"/>
              </a:lnSpc>
            </a:pPr>
            <a:r>
              <a:rPr lang="en-US" altLang="zh-CN" sz="2800" dirty="0" smtClean="0">
                <a:solidFill>
                  <a:srgbClr val="000000"/>
                </a:solidFill>
                <a:latin typeface="Calibri" pitchFamily="32" charset="0"/>
              </a:rPr>
              <a:t>Dr. C</a:t>
            </a:r>
            <a:r>
              <a:rPr lang="en-US" altLang="zh-CN" sz="2800" dirty="0">
                <a:solidFill>
                  <a:srgbClr val="000000"/>
                </a:solidFill>
                <a:latin typeface="Calibri" pitchFamily="32" charset="0"/>
              </a:rPr>
              <a:t>. Grisel Zacca González</a:t>
            </a:r>
          </a:p>
          <a:p>
            <a:endParaRPr lang="es-MX" sz="2800" dirty="0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1711" y="188640"/>
            <a:ext cx="6912768" cy="1360492"/>
          </a:xfrm>
          <a:prstGeom prst="rect">
            <a:avLst/>
          </a:prstGeom>
        </p:spPr>
      </p:pic>
      <p:pic>
        <p:nvPicPr>
          <p:cNvPr id="10" name="5 Imagen" descr="logoinfomed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35777" y="5410197"/>
            <a:ext cx="1619250" cy="438150"/>
          </a:xfrm>
          <a:prstGeom prst="rect">
            <a:avLst/>
          </a:prstGeom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1309320" y="2372825"/>
            <a:ext cx="9844088" cy="45829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7500" lnSpcReduction="2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10000"/>
              </a:lnSpc>
            </a:pPr>
            <a:r>
              <a:rPr lang="es-ES_tradnl" altLang="zh-CN" sz="4400" dirty="0" smtClean="0">
                <a:solidFill>
                  <a:schemeClr val="tx1"/>
                </a:solidFill>
              </a:rPr>
              <a:t>Unidad didáctica 3. La comunicación e interacción. Aprendizaje colaborativo. Rol del tutor</a:t>
            </a:r>
            <a:endParaRPr lang="es-ES" sz="4400" dirty="0"/>
          </a:p>
        </p:txBody>
      </p:sp>
      <p:sp>
        <p:nvSpPr>
          <p:cNvPr id="7" name="Rectangle 6"/>
          <p:cNvSpPr/>
          <p:nvPr/>
        </p:nvSpPr>
        <p:spPr>
          <a:xfrm>
            <a:off x="3138763" y="3173996"/>
            <a:ext cx="590796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altLang="zh-CN" sz="5400" spc="-50" dirty="0" smtClean="0">
                <a:latin typeface="+mj-lt"/>
                <a:ea typeface="+mj-ea"/>
                <a:cs typeface="+mj-cs"/>
              </a:rPr>
              <a:t>El rol del tutor virtual</a:t>
            </a:r>
            <a:endParaRPr lang="es-ES" altLang="zh-CN" sz="5400" spc="-50" dirty="0" smtClean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4531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036320" y="225643"/>
            <a:ext cx="10058400" cy="1450757"/>
          </a:xfrm>
        </p:spPr>
        <p:txBody>
          <a:bodyPr/>
          <a:lstStyle/>
          <a:p>
            <a:r>
              <a:rPr lang="es-ES" dirty="0" smtClean="0"/>
              <a:t>El tutor en los entornos virtuales de enseñanza aprendizaje</a:t>
            </a:r>
            <a:endParaRPr lang="es-ES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>
          <a:xfrm>
            <a:off x="1112520" y="2105132"/>
            <a:ext cx="4937760" cy="73628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ES" dirty="0" smtClean="0"/>
              <a:t>Tutoría</a:t>
            </a:r>
            <a:endParaRPr lang="es-ES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1112520" y="2841414"/>
            <a:ext cx="4937760" cy="221826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dirty="0" smtClean="0"/>
              <a:t>Proceso </a:t>
            </a:r>
            <a:r>
              <a:rPr lang="es-ES" dirty="0"/>
              <a:t>de ayuda en </a:t>
            </a:r>
            <a:r>
              <a:rPr lang="es-ES" dirty="0" smtClean="0"/>
              <a:t>el aprendizaje </a:t>
            </a:r>
            <a:r>
              <a:rPr lang="es-ES" dirty="0"/>
              <a:t>contextualizado </a:t>
            </a:r>
            <a:r>
              <a:rPr lang="es-ES" dirty="0" smtClean="0"/>
              <a:t> del </a:t>
            </a:r>
            <a:r>
              <a:rPr lang="es-ES" dirty="0"/>
              <a:t>sistema educativo </a:t>
            </a:r>
            <a:r>
              <a:rPr lang="es-ES" dirty="0" smtClean="0"/>
              <a:t>en el cual </a:t>
            </a:r>
            <a:r>
              <a:rPr lang="es-ES" dirty="0"/>
              <a:t>se apoya. </a:t>
            </a:r>
            <a:endParaRPr lang="es-ES" dirty="0" smtClean="0"/>
          </a:p>
          <a:p>
            <a:r>
              <a:rPr lang="es-ES" dirty="0" smtClean="0"/>
              <a:t>El </a:t>
            </a:r>
            <a:r>
              <a:rPr lang="es-ES" dirty="0"/>
              <a:t>tutor </a:t>
            </a:r>
            <a:r>
              <a:rPr lang="es-ES" dirty="0" smtClean="0"/>
              <a:t>debe poseer </a:t>
            </a:r>
            <a:r>
              <a:rPr lang="es-ES" dirty="0"/>
              <a:t>suficientes conocimientos de las materias que </a:t>
            </a:r>
            <a:r>
              <a:rPr lang="es-ES" dirty="0" smtClean="0"/>
              <a:t>tutela y </a:t>
            </a:r>
            <a:r>
              <a:rPr lang="es-ES" dirty="0"/>
              <a:t>dominio de las técnicas apropiadas para el desarrollo </a:t>
            </a:r>
            <a:r>
              <a:rPr lang="es-ES" dirty="0" smtClean="0"/>
              <a:t>de las </a:t>
            </a:r>
            <a:r>
              <a:rPr lang="es-ES" dirty="0"/>
              <a:t>diferentes formas de tutorías.</a:t>
            </a:r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3"/>
          </p:nvPr>
        </p:nvSpPr>
        <p:spPr>
          <a:xfrm>
            <a:off x="6233160" y="2105132"/>
            <a:ext cx="4937760" cy="73628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ES" dirty="0" smtClean="0"/>
              <a:t>Rol del tutor</a:t>
            </a:r>
            <a:endParaRPr lang="es-E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4"/>
          </p:nvPr>
        </p:nvSpPr>
        <p:spPr>
          <a:xfrm>
            <a:off x="6233160" y="2841414"/>
            <a:ext cx="4937760" cy="218778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0" tIns="45720" rIns="0" bIns="45720" rtlCol="0">
            <a:normAutofit/>
          </a:bodyPr>
          <a:lstStyle/>
          <a:p>
            <a:r>
              <a:rPr lang="es-ES" dirty="0" smtClean="0">
                <a:solidFill>
                  <a:schemeClr val="dk1"/>
                </a:solidFill>
              </a:rPr>
              <a:t> Apoyo </a:t>
            </a:r>
            <a:r>
              <a:rPr lang="es-ES" dirty="0">
                <a:solidFill>
                  <a:schemeClr val="dk1"/>
                </a:solidFill>
              </a:rPr>
              <a:t>temporal </a:t>
            </a:r>
            <a:r>
              <a:rPr lang="es-ES" dirty="0" smtClean="0">
                <a:solidFill>
                  <a:schemeClr val="dk1"/>
                </a:solidFill>
              </a:rPr>
              <a:t>que brinda </a:t>
            </a:r>
            <a:r>
              <a:rPr lang="es-ES" dirty="0">
                <a:solidFill>
                  <a:schemeClr val="dk1"/>
                </a:solidFill>
              </a:rPr>
              <a:t>a los alumnos para permitir, en un espacio real </a:t>
            </a:r>
            <a:r>
              <a:rPr lang="es-ES" dirty="0" smtClean="0">
                <a:solidFill>
                  <a:schemeClr val="dk1"/>
                </a:solidFill>
              </a:rPr>
              <a:t>o virtual</a:t>
            </a:r>
            <a:r>
              <a:rPr lang="es-ES" dirty="0">
                <a:solidFill>
                  <a:schemeClr val="dk1"/>
                </a:solidFill>
              </a:rPr>
              <a:t>, que éstos ejecuten su nivel justo de </a:t>
            </a:r>
            <a:r>
              <a:rPr lang="es-ES" dirty="0" smtClean="0">
                <a:solidFill>
                  <a:schemeClr val="dk1"/>
                </a:solidFill>
              </a:rPr>
              <a:t>potencialidad para </a:t>
            </a:r>
            <a:r>
              <a:rPr lang="es-ES" dirty="0">
                <a:solidFill>
                  <a:schemeClr val="dk1"/>
                </a:solidFill>
              </a:rPr>
              <a:t>su aprendizaje, mas allá de la competencia </a:t>
            </a:r>
            <a:r>
              <a:rPr lang="es-ES" dirty="0" smtClean="0">
                <a:solidFill>
                  <a:schemeClr val="dk1"/>
                </a:solidFill>
              </a:rPr>
              <a:t>corriente de habilidades </a:t>
            </a:r>
            <a:r>
              <a:rPr lang="es-ES" dirty="0">
                <a:solidFill>
                  <a:schemeClr val="dk1"/>
                </a:solidFill>
              </a:rPr>
              <a:t>que poseen y con las cuales ingresan en </a:t>
            </a:r>
            <a:r>
              <a:rPr lang="es-ES" dirty="0" smtClean="0">
                <a:solidFill>
                  <a:schemeClr val="dk1"/>
                </a:solidFill>
              </a:rPr>
              <a:t>la situación </a:t>
            </a:r>
            <a:r>
              <a:rPr lang="es-ES" dirty="0">
                <a:solidFill>
                  <a:schemeClr val="dk1"/>
                </a:solidFill>
              </a:rPr>
              <a:t>de enseñanza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807683" y="5678406"/>
            <a:ext cx="1047757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AR" sz="1600" dirty="0"/>
              <a:t>Pagano, C. M. Los tutores en la educación a distancia. Un aporte teórico. Revista Educación y Sociedad del Conocimiento, RUSC/ UOC. 2008, 5 (2).</a:t>
            </a:r>
            <a:endParaRPr lang="es-ES" sz="1600" dirty="0"/>
          </a:p>
          <a:p>
            <a:endParaRPr lang="es-E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El tutor como guía y mediador del proceso de enseñanza aprendizaje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96875" indent="-396875">
              <a:buFont typeface="Wingdings" pitchFamily="2" charset="2"/>
              <a:buChar char="Ø"/>
            </a:pPr>
            <a:r>
              <a:rPr lang="es-ES" sz="2400" dirty="0" smtClean="0"/>
              <a:t>Dirige el proceso educativo centrado en el estudiante y su aprendizaje</a:t>
            </a:r>
          </a:p>
          <a:p>
            <a:pPr marL="396875" indent="-396875">
              <a:buFont typeface="Wingdings" pitchFamily="2" charset="2"/>
              <a:buChar char="Ø"/>
            </a:pPr>
            <a:r>
              <a:rPr lang="es-ES" sz="2400" dirty="0" smtClean="0"/>
              <a:t>Estimula el esfuerzo, el compromiso, la motivación y la constancia</a:t>
            </a:r>
          </a:p>
          <a:p>
            <a:pPr marL="396875" indent="-396875">
              <a:buFont typeface="Wingdings" pitchFamily="2" charset="2"/>
              <a:buChar char="Ø"/>
            </a:pPr>
            <a:r>
              <a:rPr lang="es-ES" sz="2400" dirty="0" smtClean="0"/>
              <a:t>Conduce el proceso educativo a través de las actividad de aprendizaje</a:t>
            </a:r>
          </a:p>
          <a:p>
            <a:pPr marL="396875" indent="-396875">
              <a:buFont typeface="Wingdings" pitchFamily="2" charset="2"/>
              <a:buChar char="Ø"/>
            </a:pPr>
            <a:r>
              <a:rPr lang="es-ES" sz="2400" dirty="0" smtClean="0"/>
              <a:t>Maximiza las capacidades de los estudiante</a:t>
            </a:r>
          </a:p>
          <a:p>
            <a:pPr marL="396875" indent="-396875">
              <a:buFont typeface="Wingdings" pitchFamily="2" charset="2"/>
              <a:buChar char="Ø"/>
            </a:pPr>
            <a:r>
              <a:rPr lang="es-ES" sz="2400" dirty="0" smtClean="0"/>
              <a:t>Favorece los vínculos sociales</a:t>
            </a:r>
          </a:p>
          <a:p>
            <a:pPr marL="396875" indent="-396875">
              <a:buFont typeface="Wingdings" pitchFamily="2" charset="2"/>
              <a:buChar char="Ø"/>
            </a:pPr>
            <a:r>
              <a:rPr lang="es-ES" sz="2400" dirty="0" smtClean="0"/>
              <a:t>Ofrece retroalimentación, estimula la </a:t>
            </a:r>
            <a:r>
              <a:rPr lang="es-ES" sz="2400" dirty="0" err="1" smtClean="0"/>
              <a:t>autoreflexión</a:t>
            </a:r>
            <a:r>
              <a:rPr lang="es-ES" sz="2400" dirty="0" smtClean="0"/>
              <a:t> y la reflexión grupal, la valoración de los logros y las dificultades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 tutor y la motivación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50720"/>
            <a:ext cx="10972800" cy="4525963"/>
          </a:xfrm>
        </p:spPr>
        <p:txBody>
          <a:bodyPr>
            <a:normAutofit/>
          </a:bodyPr>
          <a:lstStyle/>
          <a:p>
            <a:pPr marL="350838" indent="-350838">
              <a:buFont typeface="Wingdings" pitchFamily="2" charset="2"/>
              <a:buChar char="ü"/>
            </a:pPr>
            <a:r>
              <a:rPr lang="es-ES" sz="2400" dirty="0" smtClean="0"/>
              <a:t>Aprender es un fenómeno social que se desarrolla de forma individual </a:t>
            </a:r>
            <a:r>
              <a:rPr lang="es-ES" sz="2400" dirty="0" smtClean="0">
                <a:sym typeface="Wingdings 3"/>
              </a:rPr>
              <a:t></a:t>
            </a:r>
            <a:r>
              <a:rPr lang="es-ES" sz="2400" dirty="0" smtClean="0"/>
              <a:t> para aprender se necesita querer aprender </a:t>
            </a:r>
          </a:p>
          <a:p>
            <a:pPr marL="350838" indent="-350838">
              <a:buFont typeface="Wingdings" pitchFamily="2" charset="2"/>
              <a:buChar char="ü"/>
            </a:pPr>
            <a:r>
              <a:rPr lang="es-ES" sz="2400" dirty="0" smtClean="0"/>
              <a:t>Los tutores tienen el reto de mantener a los estudiantes suficientemente motivados</a:t>
            </a:r>
          </a:p>
          <a:p>
            <a:pPr marL="350838" indent="-350838">
              <a:buFont typeface="Wingdings" pitchFamily="2" charset="2"/>
              <a:buChar char="ü"/>
            </a:pPr>
            <a:r>
              <a:rPr lang="es-ES" sz="2400" dirty="0" smtClean="0"/>
              <a:t>La motivación depende de la estimulación, de identificar las necesidades de aprendizaje, del diálogo, de la atención personalizada y de la grupal, de la diversificación de las actividades de aprendizaje…  </a:t>
            </a:r>
          </a:p>
          <a:p>
            <a:pPr marL="350838" indent="-350838">
              <a:buFont typeface="Wingdings" pitchFamily="2" charset="2"/>
              <a:buChar char="ü"/>
            </a:pPr>
            <a:r>
              <a:rPr lang="es-ES" sz="2400" dirty="0" smtClean="0"/>
              <a:t>Responder a los intereses y preferencias</a:t>
            </a:r>
          </a:p>
          <a:p>
            <a:pPr marL="350838" indent="-350838">
              <a:buFont typeface="Wingdings" pitchFamily="2" charset="2"/>
              <a:buChar char="ü"/>
            </a:pPr>
            <a:r>
              <a:rPr lang="es-ES" sz="2400" dirty="0" smtClean="0"/>
              <a:t>Está relacionado con el hacer, con la construcción activa del conocimiento 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altLang="es-MX" dirty="0" smtClean="0"/>
              <a:t>El tutor debe </a:t>
            </a:r>
            <a:r>
              <a:rPr lang="es-ES" dirty="0" smtClean="0"/>
              <a:t>generar estrategias innovadoras de aprendizaje</a:t>
            </a:r>
            <a:r>
              <a:rPr lang="es-ES" altLang="es-MX" dirty="0" smtClean="0"/>
              <a:t> </a:t>
            </a:r>
          </a:p>
        </p:txBody>
      </p:sp>
      <p:sp>
        <p:nvSpPr>
          <p:cNvPr id="6147" name="2 Marcador de contenido"/>
          <p:cNvSpPr>
            <a:spLocks noGrp="1"/>
          </p:cNvSpPr>
          <p:nvPr>
            <p:ph idx="1"/>
          </p:nvPr>
        </p:nvSpPr>
        <p:spPr>
          <a:xfrm>
            <a:off x="2011680" y="2383155"/>
            <a:ext cx="8229600" cy="1135549"/>
          </a:xfrm>
        </p:spPr>
        <p:txBody>
          <a:bodyPr>
            <a:noAutofit/>
          </a:bodyPr>
          <a:lstStyle/>
          <a:p>
            <a:pPr>
              <a:buClr>
                <a:schemeClr val="tx2">
                  <a:lumMod val="60000"/>
                  <a:lumOff val="40000"/>
                </a:schemeClr>
              </a:buClr>
              <a:buFont typeface="Wingdings 3" pitchFamily="18" charset="2"/>
              <a:buChar char="e"/>
              <a:defRPr/>
            </a:pPr>
            <a:r>
              <a:rPr lang="es-ES" sz="3200" dirty="0" smtClean="0"/>
              <a:t>promover el uso crítico de las tecnologías desde actitudes positivas hacia la </a:t>
            </a:r>
            <a:r>
              <a:rPr lang="es-ES" sz="3200" b="1" dirty="0" smtClean="0"/>
              <a:t>comunicación, la colaboración y la construcción del conocimiento</a:t>
            </a:r>
            <a:r>
              <a:rPr lang="es-ES" sz="3200" dirty="0" smtClean="0"/>
              <a:t>.</a:t>
            </a:r>
          </a:p>
        </p:txBody>
      </p:sp>
      <p:sp>
        <p:nvSpPr>
          <p:cNvPr id="6148" name="3 CuadroTexto"/>
          <p:cNvSpPr txBox="1">
            <a:spLocks noChangeArrowheads="1"/>
          </p:cNvSpPr>
          <p:nvPr/>
        </p:nvSpPr>
        <p:spPr bwMode="auto">
          <a:xfrm>
            <a:off x="1112520" y="5113020"/>
            <a:ext cx="963168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s-MX" dirty="0" err="1"/>
              <a:t>Dellepiane</a:t>
            </a:r>
            <a:r>
              <a:rPr lang="es-ES" altLang="es-MX" dirty="0"/>
              <a:t>  P. Reflexiones sobre el rol docente en los nuevos ambientes mediados por TIC en enseñanza superior. </a:t>
            </a:r>
            <a:r>
              <a:rPr lang="es-ES" altLang="es-MX" dirty="0" err="1"/>
              <a:t>May</a:t>
            </a:r>
            <a:r>
              <a:rPr lang="es-ES" altLang="es-MX" dirty="0"/>
              <a:t> 2014 - [consultado 2/11/2015] . Disponible en: http://blogcued.blogspot.com/2014/05/reflexiones-sobre-el-rol-docente-en-los.html</a:t>
            </a:r>
          </a:p>
        </p:txBody>
      </p:sp>
    </p:spTree>
    <p:extLst>
      <p:ext uri="{BB962C8B-B14F-4D97-AF65-F5344CB8AC3E}">
        <p14:creationId xmlns:p14="http://schemas.microsoft.com/office/powerpoint/2010/main" xmlns="" val="31627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127760" y="274320"/>
            <a:ext cx="10287000" cy="609600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r>
              <a:rPr lang="es-ES" sz="3200" dirty="0" smtClean="0"/>
              <a:t>Buscar equilibrio entre dos determinantes de la tutoría</a:t>
            </a:r>
            <a:endParaRPr lang="en-US" sz="3200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930400" y="762000"/>
          <a:ext cx="8128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08000" y="3886200"/>
            <a:ext cx="4368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Tutelaje</a:t>
            </a:r>
            <a:r>
              <a:rPr lang="en-US" dirty="0" smtClean="0"/>
              <a:t> </a:t>
            </a:r>
            <a:r>
              <a:rPr lang="en-US" dirty="0" err="1" smtClean="0"/>
              <a:t>realizado</a:t>
            </a:r>
            <a:r>
              <a:rPr lang="en-US" dirty="0" smtClean="0"/>
              <a:t> “antes de” (</a:t>
            </a:r>
            <a:r>
              <a:rPr lang="es-ES" dirty="0"/>
              <a:t>adelantarse a la </a:t>
            </a:r>
            <a:r>
              <a:rPr lang="es-ES" dirty="0" smtClean="0"/>
              <a:t>pregunta, </a:t>
            </a:r>
            <a:r>
              <a:rPr lang="es-ES" dirty="0"/>
              <a:t>indagar la </a:t>
            </a:r>
            <a:r>
              <a:rPr lang="es-ES" dirty="0" smtClean="0"/>
              <a:t>situación, </a:t>
            </a:r>
            <a:r>
              <a:rPr lang="es-ES" dirty="0"/>
              <a:t>adelantarse con </a:t>
            </a:r>
            <a:r>
              <a:rPr lang="es-ES" dirty="0" smtClean="0"/>
              <a:t>acciones</a:t>
            </a:r>
            <a:r>
              <a:rPr lang="en-US" dirty="0" smtClean="0"/>
              <a:t>) </a:t>
            </a:r>
          </a:p>
          <a:p>
            <a:r>
              <a:rPr lang="en-US" dirty="0" err="1" smtClean="0"/>
              <a:t>Tiene</a:t>
            </a:r>
            <a:r>
              <a:rPr lang="en-US" dirty="0" smtClean="0"/>
              <a:t> </a:t>
            </a:r>
            <a:r>
              <a:rPr lang="en-US" dirty="0" err="1" smtClean="0"/>
              <a:t>carácter</a:t>
            </a:r>
            <a:r>
              <a:rPr lang="en-US" dirty="0" smtClean="0"/>
              <a:t> </a:t>
            </a:r>
            <a:r>
              <a:rPr lang="en-US" dirty="0" err="1" smtClean="0"/>
              <a:t>preventivo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94400" y="4038600"/>
            <a:ext cx="6197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Tutelaje</a:t>
            </a:r>
            <a:r>
              <a:rPr lang="en-US" dirty="0"/>
              <a:t> </a:t>
            </a:r>
            <a:r>
              <a:rPr lang="en-US" dirty="0" err="1"/>
              <a:t>realizado</a:t>
            </a:r>
            <a:r>
              <a:rPr lang="en-US" dirty="0"/>
              <a:t> “</a:t>
            </a:r>
            <a:r>
              <a:rPr lang="en-US" dirty="0" err="1"/>
              <a:t>después</a:t>
            </a:r>
            <a:r>
              <a:rPr lang="en-US" dirty="0"/>
              <a:t> de</a:t>
            </a:r>
            <a:r>
              <a:rPr lang="en-US" dirty="0" smtClean="0"/>
              <a:t>” (</a:t>
            </a:r>
            <a:r>
              <a:rPr lang="en-US" dirty="0" err="1" smtClean="0"/>
              <a:t>pregunta</a:t>
            </a:r>
            <a:r>
              <a:rPr lang="en-US" dirty="0" smtClean="0"/>
              <a:t>, </a:t>
            </a:r>
            <a:r>
              <a:rPr lang="en-US" dirty="0" err="1" smtClean="0"/>
              <a:t>intervención</a:t>
            </a:r>
            <a:r>
              <a:rPr lang="en-US" dirty="0" smtClean="0"/>
              <a:t>, error, </a:t>
            </a:r>
            <a:r>
              <a:rPr lang="en-US" dirty="0" err="1" smtClean="0"/>
              <a:t>conflicto</a:t>
            </a:r>
            <a:r>
              <a:rPr lang="en-US" dirty="0" smtClean="0"/>
              <a:t>…)</a:t>
            </a:r>
            <a:endParaRPr lang="en-US" dirty="0"/>
          </a:p>
          <a:p>
            <a:r>
              <a:rPr lang="en-US" dirty="0" err="1" smtClean="0"/>
              <a:t>Responde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 smtClean="0"/>
              <a:t>demanda</a:t>
            </a:r>
            <a:r>
              <a:rPr lang="en-US" dirty="0" smtClean="0"/>
              <a:t> del </a:t>
            </a:r>
            <a:r>
              <a:rPr lang="en-US" dirty="0" err="1" smtClean="0"/>
              <a:t>alumno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32002" y="5791200"/>
            <a:ext cx="10945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González </a:t>
            </a:r>
            <a:r>
              <a:rPr lang="es-ES" dirty="0" err="1" smtClean="0"/>
              <a:t>González</a:t>
            </a:r>
            <a:r>
              <a:rPr lang="es-ES" dirty="0" smtClean="0"/>
              <a:t> CS, Castillo-Olivares JM, Blanco Izquierdo F. Formando e-tutores: competencias en gestión, estrategias, dinamización y evaluación online. </a:t>
            </a:r>
            <a:r>
              <a:rPr lang="en-US" dirty="0" err="1" smtClean="0"/>
              <a:t>Bubok</a:t>
            </a:r>
            <a:r>
              <a:rPr lang="en-US" dirty="0" smtClean="0"/>
              <a:t> </a:t>
            </a:r>
            <a:r>
              <a:rPr lang="en-US" dirty="0"/>
              <a:t>Publishing S.L</a:t>
            </a:r>
            <a:r>
              <a:rPr lang="en-US" dirty="0" smtClean="0"/>
              <a:t>. 2011.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1127760" y="1876426"/>
            <a:ext cx="9814559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6088" indent="-4460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75000"/>
              </a:spcBef>
              <a:buClr>
                <a:schemeClr val="tx1"/>
              </a:buClr>
              <a:buSzPct val="90000"/>
              <a:buFont typeface="Wingdings" panose="05000000000000000000" pitchFamily="2" charset="2"/>
              <a:buBlip>
                <a:blip r:embed="rId3"/>
              </a:buBlip>
            </a:pPr>
            <a:r>
              <a:rPr lang="es-MX" altLang="es-MX" sz="2400" dirty="0"/>
              <a:t>Presentación ante el grupo del curso, sus objetivos y modo de trabajo.</a:t>
            </a:r>
          </a:p>
          <a:p>
            <a:pPr>
              <a:spcBef>
                <a:spcPct val="75000"/>
              </a:spcBef>
              <a:buClr>
                <a:schemeClr val="tx1"/>
              </a:buClr>
              <a:buSzPct val="90000"/>
              <a:buFont typeface="Wingdings" panose="05000000000000000000" pitchFamily="2" charset="2"/>
              <a:buBlip>
                <a:blip r:embed="rId3"/>
              </a:buBlip>
            </a:pPr>
            <a:r>
              <a:rPr lang="es-MX" altLang="es-MX" sz="2400" dirty="0"/>
              <a:t>Aclarar dudas de forma individual y colectiva. </a:t>
            </a:r>
          </a:p>
          <a:p>
            <a:pPr>
              <a:spcBef>
                <a:spcPct val="75000"/>
              </a:spcBef>
              <a:buClr>
                <a:schemeClr val="tx1"/>
              </a:buClr>
              <a:buSzPct val="90000"/>
              <a:buFont typeface="Wingdings" panose="05000000000000000000" pitchFamily="2" charset="2"/>
              <a:buBlip>
                <a:blip r:embed="rId3"/>
              </a:buBlip>
            </a:pPr>
            <a:r>
              <a:rPr lang="es-MX" altLang="es-MX" sz="2400" dirty="0"/>
              <a:t>Animar a la participación de los estudiantes.</a:t>
            </a:r>
          </a:p>
          <a:p>
            <a:pPr>
              <a:spcBef>
                <a:spcPct val="75000"/>
              </a:spcBef>
              <a:buClr>
                <a:schemeClr val="tx1"/>
              </a:buClr>
              <a:buSzPct val="90000"/>
              <a:buFont typeface="Wingdings" panose="05000000000000000000" pitchFamily="2" charset="2"/>
              <a:buBlip>
                <a:blip r:embed="rId3"/>
              </a:buBlip>
            </a:pPr>
            <a:r>
              <a:rPr lang="es-MX" altLang="es-MX" sz="2400" dirty="0"/>
              <a:t>Hacer valoraciones individuales y globales de las actividades realizadas.</a:t>
            </a:r>
          </a:p>
          <a:p>
            <a:pPr>
              <a:spcBef>
                <a:spcPct val="75000"/>
              </a:spcBef>
              <a:buClr>
                <a:schemeClr val="tx1"/>
              </a:buClr>
              <a:buSzPct val="90000"/>
              <a:buFont typeface="Wingdings" panose="05000000000000000000" pitchFamily="2" charset="2"/>
              <a:buBlip>
                <a:blip r:embed="rId3"/>
              </a:buBlip>
            </a:pPr>
            <a:r>
              <a:rPr lang="es-MX" altLang="es-MX" sz="2400" dirty="0"/>
              <a:t>Revisar las actividades formativas y evaluativas.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sz="quarter"/>
          </p:nvPr>
        </p:nvSpPr>
        <p:spPr>
          <a:xfrm>
            <a:off x="1097279" y="1031876"/>
            <a:ext cx="10370821" cy="600075"/>
          </a:xfrm>
        </p:spPr>
        <p:txBody>
          <a:bodyPr>
            <a:normAutofit fontScale="90000"/>
          </a:bodyPr>
          <a:lstStyle/>
          <a:p>
            <a:r>
              <a:rPr lang="es-ES_tradnl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Función tutorial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9752159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960120" y="1381126"/>
            <a:ext cx="9707880" cy="451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6088" indent="-4460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Blip>
                <a:blip r:embed="rId3"/>
              </a:buBlip>
            </a:pPr>
            <a:endParaRPr lang="es-MX" altLang="es-MX" sz="2400" dirty="0"/>
          </a:p>
          <a:p>
            <a:pPr eaLnBrk="1" hangingPunct="1">
              <a:spcBef>
                <a:spcPct val="20000"/>
              </a:spcBef>
              <a:buFontTx/>
              <a:buBlip>
                <a:blip r:embed="rId3"/>
              </a:buBlip>
            </a:pPr>
            <a:r>
              <a:rPr lang="es-MX" altLang="es-MX" sz="2400" dirty="0"/>
              <a:t>Fomentar actividades de trabajo colaborativo.</a:t>
            </a:r>
          </a:p>
          <a:p>
            <a:pPr eaLnBrk="1" hangingPunct="1">
              <a:spcBef>
                <a:spcPct val="20000"/>
              </a:spcBef>
              <a:buFontTx/>
              <a:buBlip>
                <a:blip r:embed="rId3"/>
              </a:buBlip>
            </a:pPr>
            <a:r>
              <a:rPr lang="es-MX" altLang="es-MX" sz="2400" dirty="0"/>
              <a:t>Determinar acciones individuales y grupales de las necesidades de aprendizaje. </a:t>
            </a:r>
          </a:p>
          <a:p>
            <a:pPr eaLnBrk="1" hangingPunct="1">
              <a:spcBef>
                <a:spcPct val="20000"/>
              </a:spcBef>
              <a:buFontTx/>
              <a:buBlip>
                <a:blip r:embed="rId3"/>
              </a:buBlip>
            </a:pPr>
            <a:r>
              <a:rPr lang="es-MX" altLang="es-MX" sz="2400" dirty="0"/>
              <a:t>Incitar a los alumnos a que amplíen y desarrollen sus argumentos y los de sus compañeros. </a:t>
            </a:r>
          </a:p>
          <a:p>
            <a:pPr eaLnBrk="1" hangingPunct="1">
              <a:spcBef>
                <a:spcPct val="20000"/>
              </a:spcBef>
              <a:buFontTx/>
              <a:buBlip>
                <a:blip r:embed="rId3"/>
              </a:buBlip>
            </a:pPr>
            <a:r>
              <a:rPr lang="es-MX" altLang="es-MX" sz="2400" dirty="0"/>
              <a:t>Asesorar los métodos de estudio en la red.</a:t>
            </a:r>
          </a:p>
          <a:p>
            <a:pPr eaLnBrk="1" hangingPunct="1">
              <a:spcBef>
                <a:spcPct val="20000"/>
              </a:spcBef>
              <a:buFontTx/>
              <a:buBlip>
                <a:blip r:embed="rId3"/>
              </a:buBlip>
            </a:pPr>
            <a:r>
              <a:rPr lang="es-MX" altLang="es-MX" sz="2400" dirty="0"/>
              <a:t>Gestionar información adicional.</a:t>
            </a:r>
          </a:p>
        </p:txBody>
      </p:sp>
      <p:pic>
        <p:nvPicPr>
          <p:cNvPr id="9219" name="Picture 4" descr="bd07157_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45308" y="4600345"/>
            <a:ext cx="1834750" cy="1562560"/>
          </a:xfrm>
          <a:noFill/>
        </p:spPr>
      </p:pic>
      <p:sp>
        <p:nvSpPr>
          <p:cNvPr id="6" name="Title 3"/>
          <p:cNvSpPr txBox="1">
            <a:spLocks/>
          </p:cNvSpPr>
          <p:nvPr/>
        </p:nvSpPr>
        <p:spPr>
          <a:xfrm>
            <a:off x="1097279" y="1031876"/>
            <a:ext cx="10370821" cy="60007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4800" b="0" i="0" u="none" strike="noStrike" kern="1200" cap="none" spc="-50" normalizeH="0" baseline="0" noProof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Función tutorial</a:t>
            </a:r>
            <a:endParaRPr kumimoji="0" lang="en-US" sz="4800" b="0" i="0" u="none" strike="noStrike" kern="1200" cap="none" spc="-5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55942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Wave 5"/>
          <p:cNvSpPr/>
          <p:nvPr/>
        </p:nvSpPr>
        <p:spPr>
          <a:xfrm>
            <a:off x="701040" y="2514600"/>
            <a:ext cx="2484120" cy="68580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1158240" y="571500"/>
            <a:ext cx="9936480" cy="1143000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s-ES" altLang="zh-CN" sz="4000" dirty="0" smtClean="0">
                <a:solidFill>
                  <a:schemeClr val="tx2">
                    <a:lumMod val="75000"/>
                  </a:schemeClr>
                </a:solidFill>
              </a:rPr>
              <a:t>Los tutores </a:t>
            </a:r>
            <a:r>
              <a:rPr lang="es-ES" altLang="zh-CN" sz="4000" dirty="0">
                <a:solidFill>
                  <a:schemeClr val="tx2">
                    <a:lumMod val="75000"/>
                  </a:schemeClr>
                </a:solidFill>
              </a:rPr>
              <a:t>más efectivos son aquellos que:</a:t>
            </a:r>
            <a:endParaRPr lang="es-ES" sz="4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218" name="Rectangle 3"/>
          <p:cNvSpPr>
            <a:spLocks noGrp="1" noChangeArrowheads="1"/>
          </p:cNvSpPr>
          <p:nvPr>
            <p:ph idx="1"/>
          </p:nvPr>
        </p:nvSpPr>
        <p:spPr>
          <a:xfrm>
            <a:off x="3450908" y="2102168"/>
            <a:ext cx="8177212" cy="4038600"/>
          </a:xfrm>
        </p:spPr>
        <p:txBody>
          <a:bodyPr>
            <a:normAutofit/>
          </a:bodyPr>
          <a:lstStyle/>
          <a:p>
            <a:pPr marL="350838" indent="-350838" eaLnBrk="1" hangingPunct="1">
              <a:buFont typeface="Wingdings" pitchFamily="2" charset="2"/>
              <a:buChar char="q"/>
            </a:pPr>
            <a:r>
              <a:rPr lang="es-ES" altLang="zh-CN" sz="2400" dirty="0"/>
              <a:t>Desarrollan una interacción intensa</a:t>
            </a:r>
          </a:p>
          <a:p>
            <a:pPr marL="350838" indent="-350838" eaLnBrk="1" hangingPunct="1">
              <a:buFont typeface="Wingdings" pitchFamily="2" charset="2"/>
              <a:buChar char="q"/>
            </a:pPr>
            <a:r>
              <a:rPr lang="es-ES" altLang="zh-CN" sz="2400" dirty="0"/>
              <a:t>Dan rápida retroalimentación a las tareas</a:t>
            </a:r>
          </a:p>
          <a:p>
            <a:pPr marL="350838" indent="-350838" eaLnBrk="1" hangingPunct="1">
              <a:buFont typeface="Wingdings" pitchFamily="2" charset="2"/>
              <a:buChar char="q"/>
            </a:pPr>
            <a:r>
              <a:rPr lang="es-ES" altLang="zh-CN" sz="2400" dirty="0"/>
              <a:t>Orientan en forma personalizada y situada</a:t>
            </a:r>
          </a:p>
          <a:p>
            <a:pPr marL="350838" indent="-350838" eaLnBrk="1" hangingPunct="1">
              <a:buFont typeface="Wingdings" pitchFamily="2" charset="2"/>
              <a:buChar char="q"/>
            </a:pPr>
            <a:r>
              <a:rPr lang="es-ES" altLang="zh-CN" sz="2400" dirty="0"/>
              <a:t> Inducen la reflexión y las respuestas en forma de preguntas y/o sugerencias, en lugar de dar instrucciones, correcciones o respuestas “hechas”</a:t>
            </a:r>
            <a:endParaRPr lang="zh-CN" alt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036320" y="2621280"/>
            <a:ext cx="22012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Para recordar</a:t>
            </a:r>
            <a:endParaRPr lang="en-US" sz="2800" dirty="0">
              <a:solidFill>
                <a:srgbClr val="FF0000"/>
              </a:solidFill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14281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8061960" y="1310640"/>
            <a:ext cx="3444240" cy="33832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171" name="Picture 6" descr="BD18239_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2484120" y="1035050"/>
            <a:ext cx="5761038" cy="5213350"/>
          </a:xfrm>
        </p:spPr>
      </p:pic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02080" y="560070"/>
            <a:ext cx="8181975" cy="6000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s-ES" altLang="es-MX" dirty="0" smtClean="0"/>
              <a:t>Roles del profesor-tutor</a:t>
            </a:r>
          </a:p>
        </p:txBody>
      </p:sp>
      <p:sp>
        <p:nvSpPr>
          <p:cNvPr id="1106951" name="Text Box 7"/>
          <p:cNvSpPr txBox="1">
            <a:spLocks noChangeArrowheads="1"/>
          </p:cNvSpPr>
          <p:nvPr/>
        </p:nvSpPr>
        <p:spPr bwMode="auto">
          <a:xfrm>
            <a:off x="3578861" y="2628584"/>
            <a:ext cx="1852613" cy="369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s-E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Organizativo</a:t>
            </a:r>
            <a:endParaRPr lang="es-ES" b="1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106952" name="Text Box 8"/>
          <p:cNvSpPr txBox="1">
            <a:spLocks noChangeArrowheads="1"/>
          </p:cNvSpPr>
          <p:nvPr/>
        </p:nvSpPr>
        <p:spPr bwMode="auto">
          <a:xfrm>
            <a:off x="5933440" y="2149158"/>
            <a:ext cx="8572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s-E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Social</a:t>
            </a:r>
          </a:p>
        </p:txBody>
      </p:sp>
      <p:sp>
        <p:nvSpPr>
          <p:cNvPr id="1106953" name="Text Box 9"/>
          <p:cNvSpPr txBox="1">
            <a:spLocks noChangeArrowheads="1"/>
          </p:cNvSpPr>
          <p:nvPr/>
        </p:nvSpPr>
        <p:spPr bwMode="auto">
          <a:xfrm>
            <a:off x="3746500" y="4876800"/>
            <a:ext cx="1364476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s-E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Orientador</a:t>
            </a:r>
            <a:endParaRPr lang="es-ES" b="1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106954" name="Text Box 10"/>
          <p:cNvSpPr txBox="1">
            <a:spLocks noChangeArrowheads="1"/>
          </p:cNvSpPr>
          <p:nvPr/>
        </p:nvSpPr>
        <p:spPr bwMode="auto">
          <a:xfrm>
            <a:off x="6089650" y="4248785"/>
            <a:ext cx="1042988" cy="368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s-E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Técnica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24350" y="3689985"/>
            <a:ext cx="237449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s-ES" b="1" dirty="0" smtClean="0"/>
              <a:t>Académico-pedagógico</a:t>
            </a:r>
            <a:endParaRPr lang="es-E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8199119" y="1417320"/>
            <a:ext cx="339852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i="1" dirty="0" smtClean="0">
                <a:solidFill>
                  <a:srgbClr val="FF0000"/>
                </a:solidFill>
              </a:rPr>
              <a:t>A los efectos de la Universidad Virtual de Salud, el tutor es el que facilita y guía el aprendizaje, haya participado o no en el diseño y montaje del curso virtual. </a:t>
            </a:r>
            <a:endParaRPr lang="en-US" sz="24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00078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Rol académico-pedagógico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0838" lvl="0" indent="-350838">
              <a:buFont typeface="Wingdings" pitchFamily="2" charset="2"/>
              <a:buChar char="ü"/>
            </a:pPr>
            <a:r>
              <a:rPr lang="es-ES" sz="2400" dirty="0" smtClean="0"/>
              <a:t>Dominar el programa del curso (Objetivos, contenidos, actividades…) y qué fundamentó su selección</a:t>
            </a:r>
            <a:endParaRPr lang="en-US" sz="2400" dirty="0" smtClean="0"/>
          </a:p>
          <a:p>
            <a:pPr marL="350838" indent="-350838">
              <a:buFont typeface="Wingdings" pitchFamily="2" charset="2"/>
              <a:buChar char="ü"/>
            </a:pPr>
            <a:r>
              <a:rPr lang="es-ES" sz="2400" dirty="0" smtClean="0"/>
              <a:t>Brindar información, clarificar y explicar los contenidos y las dudas. </a:t>
            </a:r>
          </a:p>
          <a:p>
            <a:pPr marL="350838" indent="-350838">
              <a:buFont typeface="Wingdings" pitchFamily="2" charset="2"/>
              <a:buChar char="ü"/>
            </a:pPr>
            <a:r>
              <a:rPr lang="es-ES" sz="2400" dirty="0" smtClean="0"/>
              <a:t>Ofrecer retroalimentación, seguimiento y orientación sobre las situaciones de aprendizaje que se presenten. </a:t>
            </a:r>
          </a:p>
          <a:p>
            <a:pPr marL="350838" indent="-350838">
              <a:buFont typeface="Wingdings" pitchFamily="2" charset="2"/>
              <a:buChar char="ü"/>
            </a:pPr>
            <a:r>
              <a:rPr lang="es-ES" sz="2400" dirty="0" smtClean="0"/>
              <a:t>Resumir los aportes de los estudiantes en los debates. </a:t>
            </a:r>
          </a:p>
          <a:p>
            <a:pPr marL="350838" indent="-350838">
              <a:buFont typeface="Wingdings" pitchFamily="2" charset="2"/>
              <a:buChar char="ü"/>
            </a:pPr>
            <a:r>
              <a:rPr lang="es-ES" sz="2400" dirty="0" smtClean="0"/>
              <a:t>Diseñar actividades y situaciones que posibiliten solucionar necesidades de aprendizaje identificadas. </a:t>
            </a:r>
          </a:p>
          <a:p>
            <a:pPr marL="350838" indent="-350838">
              <a:buFont typeface="Wingdings" pitchFamily="2" charset="2"/>
              <a:buChar char="ü"/>
            </a:pPr>
            <a:r>
              <a:rPr lang="es-ES" sz="2400" dirty="0" smtClean="0"/>
              <a:t>Evaluar el proceso de aprendizaje y el proceso docente en general.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Objetivo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944548"/>
            <a:ext cx="10515600" cy="1062422"/>
          </a:xfrm>
        </p:spPr>
        <p:txBody>
          <a:bodyPr>
            <a:normAutofit/>
          </a:bodyPr>
          <a:lstStyle/>
          <a:p>
            <a:pPr marL="809625" lvl="1" indent="-457200"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q"/>
            </a:pPr>
            <a:r>
              <a:rPr lang="es-AR" sz="2800" dirty="0" smtClean="0"/>
              <a:t>Diseñar el sistema de tutoría de un curso virtual.</a:t>
            </a:r>
            <a:endParaRPr lang="es-ES" sz="2800" dirty="0" smtClean="0"/>
          </a:p>
          <a:p>
            <a:pPr marL="809625" lvl="1" indent="-457200"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q"/>
            </a:pPr>
            <a:endParaRPr lang="es-MX" sz="2800" dirty="0"/>
          </a:p>
          <a:p>
            <a:pPr marL="809625" indent="-457200">
              <a:buFont typeface="Wingdings" panose="05000000000000000000" pitchFamily="2" charset="2"/>
              <a:buChar char="q"/>
            </a:pPr>
            <a:endParaRPr lang="es-MX" sz="2800" dirty="0" smtClean="0"/>
          </a:p>
          <a:p>
            <a:endParaRPr lang="es-MX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1097280" y="2572640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800" b="0" i="0" u="none" strike="noStrike" kern="1200" cap="none" spc="-5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Contenidos</a:t>
            </a:r>
            <a:endParaRPr kumimoji="0" lang="es-MX" sz="4800" b="0" i="0" u="none" strike="noStrike" kern="1200" cap="none" spc="-5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855785" y="4007547"/>
            <a:ext cx="10515600" cy="153160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marL="809625" lvl="1" indent="-4572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q"/>
            </a:pPr>
            <a:r>
              <a:rPr lang="es-AR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Sistemas de tutoría en la Educación a distancia. Principales roles y funciones del profesor tutor. Comunicación sincrónica y asincrónica. </a:t>
            </a:r>
            <a:endParaRPr kumimoji="0" lang="es-MX" sz="2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397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Roles Orientador y Organizativo</a:t>
            </a:r>
            <a:endParaRPr lang="es-ES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s-ES" dirty="0" smtClean="0"/>
              <a:t>orientador</a:t>
            </a:r>
            <a:endParaRPr lang="es-ES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228600" lvl="0" indent="-228600">
              <a:buFont typeface="Wingdings" pitchFamily="2" charset="2"/>
              <a:buChar char="§"/>
            </a:pPr>
            <a:r>
              <a:rPr lang="es-ES" dirty="0" smtClean="0"/>
              <a:t>Encuadrar el curso y las unidades didácticas. Al inicio de cada unidad didáctica, los tutores precisarán los objetivos, las orientaciones y las vías de comunicación. </a:t>
            </a:r>
          </a:p>
          <a:p>
            <a:pPr marL="228600" lvl="2" indent="-228600">
              <a:spcBef>
                <a:spcPts val="1200"/>
              </a:spcBef>
              <a:spcAft>
                <a:spcPts val="200"/>
              </a:spcAft>
              <a:buSzPct val="100000"/>
              <a:buFont typeface="Wingdings" pitchFamily="2" charset="2"/>
              <a:buChar char="§"/>
            </a:pPr>
            <a:r>
              <a:rPr lang="en-US" sz="2000" dirty="0" err="1" smtClean="0"/>
              <a:t>Facilitar</a:t>
            </a:r>
            <a:r>
              <a:rPr lang="en-US" sz="2000" dirty="0" smtClean="0"/>
              <a:t> </a:t>
            </a:r>
            <a:r>
              <a:rPr lang="en-US" sz="2000" dirty="0" err="1" smtClean="0"/>
              <a:t>técnicas</a:t>
            </a:r>
            <a:r>
              <a:rPr lang="en-US" sz="2000" dirty="0" smtClean="0"/>
              <a:t> </a:t>
            </a:r>
            <a:r>
              <a:rPr lang="en-US" sz="2000" dirty="0" err="1" smtClean="0"/>
              <a:t>para</a:t>
            </a:r>
            <a:r>
              <a:rPr lang="en-US" sz="2000" dirty="0" smtClean="0"/>
              <a:t> el </a:t>
            </a:r>
            <a:r>
              <a:rPr lang="en-US" sz="2000" dirty="0" err="1" smtClean="0"/>
              <a:t>estudio</a:t>
            </a:r>
            <a:r>
              <a:rPr lang="en-US" sz="2000" dirty="0" smtClean="0"/>
              <a:t> en red. </a:t>
            </a:r>
          </a:p>
          <a:p>
            <a:pPr marL="228600" lvl="2" indent="-228600">
              <a:spcBef>
                <a:spcPts val="1200"/>
              </a:spcBef>
              <a:spcAft>
                <a:spcPts val="200"/>
              </a:spcAft>
              <a:buSzPct val="100000"/>
              <a:buFont typeface="Wingdings" pitchFamily="2" charset="2"/>
              <a:buChar char="§"/>
            </a:pPr>
            <a:r>
              <a:rPr lang="en-US" sz="2000" dirty="0" err="1" smtClean="0"/>
              <a:t>Motivar</a:t>
            </a:r>
            <a:r>
              <a:rPr lang="en-US" sz="2000" dirty="0" smtClean="0"/>
              <a:t> a los </a:t>
            </a:r>
            <a:r>
              <a:rPr lang="en-US" sz="2000" dirty="0" err="1" smtClean="0"/>
              <a:t>estudiantes</a:t>
            </a:r>
            <a:r>
              <a:rPr lang="en-US" sz="2000" dirty="0" smtClean="0"/>
              <a:t>. </a:t>
            </a:r>
          </a:p>
          <a:p>
            <a:pPr marL="228600" lvl="2" indent="-228600">
              <a:spcBef>
                <a:spcPts val="1200"/>
              </a:spcBef>
              <a:spcAft>
                <a:spcPts val="200"/>
              </a:spcAft>
              <a:buSzPct val="100000"/>
              <a:buFont typeface="Wingdings" pitchFamily="2" charset="2"/>
              <a:buChar char="§"/>
            </a:pPr>
            <a:r>
              <a:rPr lang="en-US" sz="2000" dirty="0" err="1" smtClean="0"/>
              <a:t>Ofrecer</a:t>
            </a:r>
            <a:r>
              <a:rPr lang="en-US" sz="2000" dirty="0" smtClean="0"/>
              <a:t> </a:t>
            </a:r>
            <a:r>
              <a:rPr lang="en-US" sz="2000" dirty="0" err="1" smtClean="0"/>
              <a:t>orientaciones</a:t>
            </a:r>
            <a:r>
              <a:rPr lang="en-US" sz="2000" dirty="0" smtClean="0"/>
              <a:t> </a:t>
            </a:r>
            <a:r>
              <a:rPr lang="en-US" sz="2000" dirty="0" err="1" smtClean="0"/>
              <a:t>públicas</a:t>
            </a:r>
            <a:r>
              <a:rPr lang="en-US" sz="2000" dirty="0" smtClean="0"/>
              <a:t> y </a:t>
            </a:r>
            <a:r>
              <a:rPr lang="en-US" sz="2000" dirty="0" err="1" smtClean="0"/>
              <a:t>privadas</a:t>
            </a:r>
            <a:r>
              <a:rPr lang="en-US" sz="2000" dirty="0" smtClean="0"/>
              <a:t> </a:t>
            </a:r>
            <a:r>
              <a:rPr lang="en-US" sz="2000" dirty="0" err="1" smtClean="0"/>
              <a:t>sobre</a:t>
            </a:r>
            <a:r>
              <a:rPr lang="en-US" sz="2000" dirty="0" smtClean="0"/>
              <a:t> la </a:t>
            </a:r>
            <a:r>
              <a:rPr lang="en-US" sz="2000" dirty="0" err="1" smtClean="0"/>
              <a:t>calidad</a:t>
            </a:r>
            <a:r>
              <a:rPr lang="en-US" sz="2000" dirty="0" smtClean="0"/>
              <a:t> de los </a:t>
            </a:r>
            <a:r>
              <a:rPr lang="en-US" sz="2000" dirty="0" err="1" smtClean="0"/>
              <a:t>tra­bajos</a:t>
            </a:r>
            <a:r>
              <a:rPr lang="en-US" sz="2000" dirty="0" smtClean="0"/>
              <a:t>. </a:t>
            </a:r>
          </a:p>
          <a:p>
            <a:pPr marL="228600" lvl="2" indent="-228600">
              <a:spcBef>
                <a:spcPts val="1200"/>
              </a:spcBef>
              <a:spcAft>
                <a:spcPts val="200"/>
              </a:spcAft>
              <a:buSzPct val="100000"/>
              <a:buFont typeface="Wingdings" pitchFamily="2" charset="2"/>
              <a:buChar char="§"/>
            </a:pPr>
            <a:r>
              <a:rPr lang="en-US" sz="2000" dirty="0" err="1" smtClean="0"/>
              <a:t>Educar</a:t>
            </a:r>
            <a:r>
              <a:rPr lang="en-US" sz="2000" dirty="0" smtClean="0"/>
              <a:t> con </a:t>
            </a:r>
            <a:r>
              <a:rPr lang="en-US" sz="2000" dirty="0" err="1" smtClean="0"/>
              <a:t>su</a:t>
            </a:r>
            <a:r>
              <a:rPr lang="en-US" sz="2000" dirty="0" smtClean="0"/>
              <a:t> </a:t>
            </a:r>
            <a:r>
              <a:rPr lang="en-US" sz="2000" dirty="0" err="1" smtClean="0"/>
              <a:t>ejemplo</a:t>
            </a:r>
            <a:r>
              <a:rPr lang="en-US" sz="2000" dirty="0" smtClean="0"/>
              <a:t> en la </a:t>
            </a:r>
            <a:r>
              <a:rPr lang="en-US" sz="2000" dirty="0" err="1" smtClean="0"/>
              <a:t>ética</a:t>
            </a:r>
            <a:r>
              <a:rPr lang="en-US" sz="2000" dirty="0" smtClean="0"/>
              <a:t> y </a:t>
            </a:r>
            <a:r>
              <a:rPr lang="en-US" sz="2000" dirty="0" err="1" smtClean="0"/>
              <a:t>respeto</a:t>
            </a:r>
            <a:r>
              <a:rPr lang="en-US" sz="2000" dirty="0" smtClean="0"/>
              <a:t> al </a:t>
            </a:r>
            <a:r>
              <a:rPr lang="en-US" sz="2000" dirty="0" err="1" smtClean="0"/>
              <a:t>criterio</a:t>
            </a:r>
            <a:r>
              <a:rPr lang="en-US" sz="2000" dirty="0" smtClean="0"/>
              <a:t> de los </a:t>
            </a:r>
            <a:r>
              <a:rPr lang="en-US" sz="2000" dirty="0" err="1" smtClean="0"/>
              <a:t>demás</a:t>
            </a:r>
            <a:r>
              <a:rPr lang="en-US" sz="2000" dirty="0" smtClean="0"/>
              <a:t>. </a:t>
            </a:r>
          </a:p>
          <a:p>
            <a:pPr lvl="0"/>
            <a:endParaRPr lang="en-US" dirty="0"/>
          </a:p>
          <a:p>
            <a:endParaRPr lang="es-ES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3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Organizativo</a:t>
            </a:r>
            <a:endParaRPr lang="es-E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228600" indent="-228600">
              <a:buFont typeface="Wingdings" pitchFamily="2" charset="2"/>
              <a:buChar char="§"/>
            </a:pPr>
            <a:r>
              <a:rPr lang="es-ES" dirty="0" smtClean="0"/>
              <a:t>Mantener la comunicación con el equipo docente. </a:t>
            </a:r>
          </a:p>
          <a:p>
            <a:pPr marL="228600" indent="-228600">
              <a:buFont typeface="Wingdings" pitchFamily="2" charset="2"/>
              <a:buChar char="§"/>
            </a:pPr>
            <a:r>
              <a:rPr lang="es-ES" dirty="0" smtClean="0"/>
              <a:t>Sostener el proceso docente y la comunicación constante con los estudiantes. </a:t>
            </a:r>
          </a:p>
          <a:p>
            <a:pPr marL="228600" indent="-228600">
              <a:buFont typeface="Wingdings" pitchFamily="2" charset="2"/>
              <a:buChar char="§"/>
            </a:pPr>
            <a:r>
              <a:rPr lang="es-ES" dirty="0" smtClean="0"/>
              <a:t>Establecer y conducir el calendario del curso. </a:t>
            </a:r>
          </a:p>
          <a:p>
            <a:pPr marL="228600" indent="-228600">
              <a:buFont typeface="Wingdings" pitchFamily="2" charset="2"/>
              <a:buChar char="§"/>
            </a:pPr>
            <a:r>
              <a:rPr lang="es-ES" dirty="0" smtClean="0"/>
              <a:t>Facilitar el trabajo en grupos y la coordinación entre sus miembros. </a:t>
            </a:r>
          </a:p>
          <a:p>
            <a:pPr marL="228600" indent="-228600">
              <a:buFont typeface="Wingdings" pitchFamily="2" charset="2"/>
              <a:buChar char="§"/>
            </a:pPr>
            <a:r>
              <a:rPr lang="es-ES" dirty="0" smtClean="0"/>
              <a:t>Coordinar la participación de expertos y las relaciones con la institución.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Roles Técnico y Social</a:t>
            </a:r>
            <a:endParaRPr lang="es-ES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>
          <a:xfrm>
            <a:off x="1097280" y="1678412"/>
            <a:ext cx="4937760" cy="736282"/>
          </a:xfrm>
        </p:spPr>
        <p:txBody>
          <a:bodyPr/>
          <a:lstStyle/>
          <a:p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</a:rPr>
              <a:t>Técnico</a:t>
            </a:r>
            <a:endParaRPr lang="es-E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1066800" y="2414694"/>
            <a:ext cx="3535680" cy="3378200"/>
          </a:xfrm>
        </p:spPr>
        <p:txBody>
          <a:bodyPr/>
          <a:lstStyle/>
          <a:p>
            <a:pPr marL="228600" indent="-228600">
              <a:buFont typeface="Wingdings" pitchFamily="2" charset="2"/>
              <a:buChar char="§"/>
            </a:pPr>
            <a:r>
              <a:rPr lang="es-ES" dirty="0" smtClean="0"/>
              <a:t>Orientar sobre el funcionamiento técnico del entorno virtual. </a:t>
            </a:r>
          </a:p>
          <a:p>
            <a:pPr marL="228600" indent="-228600">
              <a:buFont typeface="Wingdings" pitchFamily="2" charset="2"/>
              <a:buChar char="§"/>
            </a:pPr>
            <a:r>
              <a:rPr lang="es-ES" dirty="0" smtClean="0"/>
              <a:t>Gestionar el trabajo en red de los grupos. </a:t>
            </a:r>
          </a:p>
          <a:p>
            <a:pPr marL="228600" indent="-228600">
              <a:buFont typeface="Wingdings" pitchFamily="2" charset="2"/>
              <a:buChar char="§"/>
            </a:pPr>
            <a:r>
              <a:rPr lang="es-ES" dirty="0" smtClean="0"/>
              <a:t>Utilizar adecuadamente las herramientas de comunicación y colaboración.</a:t>
            </a:r>
          </a:p>
          <a:p>
            <a:pPr marL="228600" indent="-228600">
              <a:buFont typeface="Wingdings" pitchFamily="2" charset="2"/>
              <a:buChar char="§"/>
            </a:pPr>
            <a:r>
              <a:rPr lang="es-ES" dirty="0" smtClean="0"/>
              <a:t>Mantener el contacto con el administrador de la plataforma.</a:t>
            </a:r>
            <a:endParaRPr lang="es-ES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3"/>
          </p:nvPr>
        </p:nvSpPr>
        <p:spPr>
          <a:xfrm>
            <a:off x="6202680" y="1632692"/>
            <a:ext cx="4937760" cy="736282"/>
          </a:xfrm>
        </p:spPr>
        <p:txBody>
          <a:bodyPr/>
          <a:lstStyle/>
          <a:p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</a:rPr>
              <a:t>Social</a:t>
            </a:r>
            <a:endParaRPr lang="es-E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7 Marcador de contenido"/>
          <p:cNvSpPr>
            <a:spLocks noGrp="1"/>
          </p:cNvSpPr>
          <p:nvPr>
            <p:ph sz="quarter" idx="4"/>
          </p:nvPr>
        </p:nvSpPr>
        <p:spPr>
          <a:xfrm>
            <a:off x="5410200" y="2338494"/>
            <a:ext cx="6477000" cy="3378200"/>
          </a:xfrm>
        </p:spPr>
        <p:txBody>
          <a:bodyPr>
            <a:noAutofit/>
          </a:bodyPr>
          <a:lstStyle/>
          <a:p>
            <a:pPr marL="228600" indent="-228600">
              <a:lnSpc>
                <a:spcPct val="100000"/>
              </a:lnSpc>
              <a:buFont typeface="Wingdings" pitchFamily="2" charset="2"/>
              <a:buChar char="§"/>
            </a:pPr>
            <a:r>
              <a:rPr lang="es-ES" sz="1800" dirty="0" smtClean="0"/>
              <a:t>Dar la bienvenida a los estudiantes que participan en el proceso de aprendizaje en red. </a:t>
            </a:r>
          </a:p>
          <a:p>
            <a:pPr marL="228600" indent="-228600">
              <a:lnSpc>
                <a:spcPct val="100000"/>
              </a:lnSpc>
              <a:buFont typeface="Wingdings" pitchFamily="2" charset="2"/>
              <a:buChar char="§"/>
            </a:pPr>
            <a:r>
              <a:rPr lang="es-ES" sz="1800" dirty="0" smtClean="0"/>
              <a:t>Contribuir mediante el diálogo a construir y reforzar las relaciones personales y de conocimiento </a:t>
            </a:r>
            <a:endParaRPr lang="en-US" sz="1800" dirty="0" smtClean="0"/>
          </a:p>
          <a:p>
            <a:pPr marL="228600" indent="-228600">
              <a:lnSpc>
                <a:spcPct val="100000"/>
              </a:lnSpc>
              <a:buFont typeface="Wingdings" pitchFamily="2" charset="2"/>
              <a:buChar char="§"/>
            </a:pPr>
            <a:r>
              <a:rPr lang="es-ES" sz="1800" dirty="0" smtClean="0"/>
              <a:t>Mantener la motivación de los protagonistas</a:t>
            </a:r>
          </a:p>
          <a:p>
            <a:pPr marL="228600" lvl="0" indent="-228600">
              <a:lnSpc>
                <a:spcPct val="100000"/>
              </a:lnSpc>
              <a:buFont typeface="Wingdings" pitchFamily="2" charset="2"/>
              <a:buChar char="§"/>
            </a:pPr>
            <a:r>
              <a:rPr lang="es-ES" sz="1800" dirty="0" smtClean="0"/>
              <a:t>Lograr la cohesión grupal </a:t>
            </a:r>
            <a:endParaRPr lang="en-US" sz="1800" dirty="0" smtClean="0"/>
          </a:p>
          <a:p>
            <a:pPr marL="228600" indent="-228600">
              <a:lnSpc>
                <a:spcPct val="100000"/>
              </a:lnSpc>
              <a:buFont typeface="Wingdings" pitchFamily="2" charset="2"/>
              <a:buChar char="§"/>
            </a:pPr>
            <a:r>
              <a:rPr lang="es-ES" sz="1800" dirty="0" smtClean="0"/>
              <a:t>Respetar la </a:t>
            </a:r>
            <a:r>
              <a:rPr lang="es-ES" sz="1800" dirty="0" err="1" smtClean="0"/>
              <a:t>nettiqueta</a:t>
            </a:r>
            <a:r>
              <a:rPr lang="es-ES" sz="1800" dirty="0" smtClean="0"/>
              <a:t> y hacer que todos cumplan con ella.</a:t>
            </a:r>
          </a:p>
          <a:p>
            <a:pPr marL="228600" indent="-228600">
              <a:lnSpc>
                <a:spcPct val="100000"/>
              </a:lnSpc>
              <a:buFont typeface="Wingdings" pitchFamily="2" charset="2"/>
              <a:buChar char="§"/>
            </a:pPr>
            <a:r>
              <a:rPr lang="es-ES" sz="1800" dirty="0" smtClean="0"/>
              <a:t>Dinamizar la acción formativa y el trabajo en red.</a:t>
            </a:r>
            <a:endParaRPr lang="en-US" sz="1800" dirty="0" smtClean="0"/>
          </a:p>
          <a:p>
            <a:pPr marL="228600" indent="-228600">
              <a:lnSpc>
                <a:spcPct val="100000"/>
              </a:lnSpc>
              <a:buFont typeface="Wingdings" pitchFamily="2" charset="2"/>
              <a:buChar char="§"/>
            </a:pPr>
            <a:r>
              <a:rPr lang="es-ES" sz="1800" dirty="0" smtClean="0"/>
              <a:t>Incitar a la ampliación de argumentos.  Integrar, conducir y estimular la participación. </a:t>
            </a:r>
          </a:p>
          <a:p>
            <a:pPr>
              <a:lnSpc>
                <a:spcPct val="100000"/>
              </a:lnSpc>
            </a:pPr>
            <a:endParaRPr lang="es-E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b="1" smtClean="0"/>
              <a:t>Aprendizaje colaborativo</a:t>
            </a:r>
            <a:endParaRPr lang="es-ES" b="1" smtClean="0"/>
          </a:p>
        </p:txBody>
      </p:sp>
      <p:sp>
        <p:nvSpPr>
          <p:cNvPr id="9219" name="2 Marcador de contenido"/>
          <p:cNvSpPr>
            <a:spLocks noGrp="1"/>
          </p:cNvSpPr>
          <p:nvPr>
            <p:ph idx="1"/>
          </p:nvPr>
        </p:nvSpPr>
        <p:spPr>
          <a:xfrm>
            <a:off x="609600" y="4572001"/>
            <a:ext cx="10972800" cy="192881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s-ES_tradnl" sz="2400" smtClean="0"/>
              <a:t>Se caracteriza por la interacción y el aporte de todos en la construcción del conocimiento, en compartir la autoridad, en aceptar la responsabilidad y el punto de vista del otro, así como en construir consenso con los demás.</a:t>
            </a:r>
            <a:endParaRPr lang="es-ES" sz="2400" smtClean="0"/>
          </a:p>
        </p:txBody>
      </p:sp>
      <p:pic>
        <p:nvPicPr>
          <p:cNvPr id="9220" name="3 Imagen" descr="colaborativ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1" y="1978026"/>
            <a:ext cx="2952751" cy="180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581759" y="2261822"/>
            <a:ext cx="6667500" cy="1815882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s-ES_tradnl" sz="2800" dirty="0">
                <a:solidFill>
                  <a:prstClr val="black"/>
                </a:solidFill>
              </a:rPr>
              <a:t>	Es un sistema de interacciones cuidadosamente diseñado que organiza e induce la influencia recíproca entre los integrantes de un equipo.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9600" y="6356351"/>
            <a:ext cx="2844800" cy="365125"/>
          </a:xfrm>
        </p:spPr>
        <p:txBody>
          <a:bodyPr/>
          <a:lstStyle/>
          <a:p>
            <a:pPr algn="l">
              <a:defRPr/>
            </a:pPr>
            <a:r>
              <a:rPr lang="de-DE" altLang="zh-CN" smtClean="0"/>
              <a:t>Aula Virtual de Salud</a:t>
            </a:r>
          </a:p>
        </p:txBody>
      </p:sp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1871133" y="2060576"/>
            <a:ext cx="9696451" cy="2456057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5600" indent="-355600" eaLnBrk="0" hangingPunct="0">
              <a:lnSpc>
                <a:spcPct val="120000"/>
              </a:lnSpc>
              <a:buClr>
                <a:schemeClr val="folHlink"/>
              </a:buClr>
              <a:buSzPct val="105000"/>
              <a:buFont typeface="Wingdings" pitchFamily="2" charset="2"/>
              <a:buChar char="è"/>
            </a:pPr>
            <a:r>
              <a:rPr lang="es-ES_tradnl" sz="3200" b="1">
                <a:latin typeface="Calibri" pitchFamily="34" charset="0"/>
              </a:rPr>
              <a:t>   Favorecer la responsabilidad de cada persona ante  su propio aprendizaje mediante la autoevaluación como seguimiento y la búsqueda de nuevas estrategias</a:t>
            </a:r>
          </a:p>
        </p:txBody>
      </p:sp>
      <p:sp>
        <p:nvSpPr>
          <p:cNvPr id="1084419" name="Rectangle 3"/>
          <p:cNvSpPr>
            <a:spLocks noChangeArrowheads="1"/>
          </p:cNvSpPr>
          <p:nvPr/>
        </p:nvSpPr>
        <p:spPr bwMode="auto">
          <a:xfrm>
            <a:off x="624417" y="549275"/>
            <a:ext cx="6096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3600" b="1" dirty="0">
                <a:solidFill>
                  <a:schemeClr val="accent4">
                    <a:lumMod val="50000"/>
                  </a:schemeClr>
                </a:solidFill>
                <a:latin typeface="+mn-lt"/>
                <a:cs typeface="+mn-cs"/>
              </a:rPr>
              <a:t>EL APRENDIZAJE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3600" b="1" dirty="0">
                <a:solidFill>
                  <a:schemeClr val="accent4">
                    <a:lumMod val="50000"/>
                  </a:schemeClr>
                </a:solidFill>
                <a:latin typeface="+mn-lt"/>
                <a:cs typeface="+mn-cs"/>
              </a:rPr>
              <a:t>COLABORATIVO</a:t>
            </a:r>
          </a:p>
        </p:txBody>
      </p:sp>
      <p:pic>
        <p:nvPicPr>
          <p:cNvPr id="10245" name="4 Imagen" descr="con hombres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78617" y="4140079"/>
            <a:ext cx="1765300" cy="151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Dinamización y gestión del tiempo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q"/>
            </a:pPr>
            <a:r>
              <a:rPr lang="es-ES" sz="2400" dirty="0" smtClean="0"/>
              <a:t>Dejar claro los enunciados de las actividades de aprendizaje, los requisitos y las normas de trabajo</a:t>
            </a:r>
          </a:p>
          <a:p>
            <a:pPr>
              <a:buFont typeface="Wingdings" pitchFamily="2" charset="2"/>
              <a:buChar char="q"/>
            </a:pPr>
            <a:r>
              <a:rPr lang="es-ES" sz="2400" dirty="0" smtClean="0"/>
              <a:t>Obtener retroalimentación mediante preguntas individuales y colectivas, consultas…</a:t>
            </a:r>
          </a:p>
          <a:p>
            <a:pPr>
              <a:buFont typeface="Wingdings" pitchFamily="2" charset="2"/>
              <a:buChar char="q"/>
            </a:pPr>
            <a:r>
              <a:rPr lang="es-ES" sz="2400" dirty="0" smtClean="0"/>
              <a:t>Estimular la responsabilidad de los participantes</a:t>
            </a:r>
          </a:p>
          <a:p>
            <a:pPr>
              <a:buFont typeface="Wingdings" pitchFamily="2" charset="2"/>
              <a:buChar char="q"/>
            </a:pPr>
            <a:r>
              <a:rPr lang="es-ES" sz="2400" dirty="0" smtClean="0"/>
              <a:t>Ser flexible en los tiempos, pero poner límites para que se logre el trabajo en equipo</a:t>
            </a:r>
          </a:p>
          <a:p>
            <a:pPr>
              <a:buFont typeface="Wingdings" pitchFamily="2" charset="2"/>
              <a:buChar char="q"/>
            </a:pPr>
            <a:r>
              <a:rPr lang="es-ES" sz="2400" dirty="0" smtClean="0"/>
              <a:t>Tamaño de los grupos:</a:t>
            </a:r>
          </a:p>
          <a:p>
            <a:pPr marL="579438" indent="-290513">
              <a:buFont typeface="Wingdings" pitchFamily="2" charset="2"/>
              <a:buChar char="§"/>
            </a:pPr>
            <a:r>
              <a:rPr lang="es-ES" sz="2400" dirty="0" smtClean="0"/>
              <a:t>Entornos asíncronos: pueden sobrepasar los 20 participantes</a:t>
            </a:r>
          </a:p>
          <a:p>
            <a:pPr marL="579438" indent="-290513">
              <a:buFont typeface="Wingdings" pitchFamily="2" charset="2"/>
              <a:buChar char="§"/>
            </a:pPr>
            <a:r>
              <a:rPr lang="es-ES" sz="2400" dirty="0" smtClean="0"/>
              <a:t>Entornos síncronos: 5 a 10 miembros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En los foros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0838" lvl="0" indent="-350838">
              <a:buFont typeface="Wingdings" pitchFamily="2" charset="2"/>
              <a:buChar char="§"/>
            </a:pPr>
            <a:r>
              <a:rPr lang="es-ES" dirty="0" smtClean="0"/>
              <a:t>Los </a:t>
            </a:r>
            <a:r>
              <a:rPr lang="es-ES" dirty="0"/>
              <a:t>tutores deberán facilitar la interacción e intervención de los estudiantes. Los participantes deben aportar comentarios de calidad a la construcción grupal e integrarse al debate a partir de los comentarios previos, respeto al aporte del compañero, la bibliografía recomendada y la propia </a:t>
            </a:r>
            <a:r>
              <a:rPr lang="es-ES" dirty="0" smtClean="0"/>
              <a:t>experiencia</a:t>
            </a:r>
          </a:p>
          <a:p>
            <a:pPr marL="350838" indent="-350838">
              <a:buFont typeface="Wingdings" pitchFamily="2" charset="2"/>
              <a:buChar char="§"/>
            </a:pPr>
            <a:r>
              <a:rPr lang="es-ES" dirty="0" smtClean="0"/>
              <a:t>Evitar los monólogos, retomar las ideas de los participantes y se ponen en el centro de la discusión</a:t>
            </a:r>
          </a:p>
          <a:p>
            <a:pPr marL="350838" lvl="0" indent="-350838">
              <a:buFont typeface="Wingdings" pitchFamily="2" charset="2"/>
              <a:buChar char="§"/>
            </a:pPr>
            <a:r>
              <a:rPr lang="es-ES" dirty="0" smtClean="0"/>
              <a:t>Se valora la </a:t>
            </a:r>
            <a:r>
              <a:rPr lang="es-ES" dirty="0"/>
              <a:t>cantidad de participaciones, calidad de los aportes y la oportunidad y relevancia de los aportes. </a:t>
            </a:r>
            <a:endParaRPr lang="en-US" dirty="0"/>
          </a:p>
          <a:p>
            <a:pPr marL="350838" lvl="0" indent="-350838">
              <a:buFont typeface="Wingdings" pitchFamily="2" charset="2"/>
              <a:buChar char="§"/>
            </a:pPr>
            <a:r>
              <a:rPr lang="es-ES" dirty="0"/>
              <a:t>Cuando haya poca participación en el foro el tutor deberá evaluar si el tema es adecuado, reformular preguntas y consignas… Si la unidad didáctica es muy densa y la información para completar la actividad está difusa en la bibliografía, el tutor deberá trazar nuevas estrategias de aprendizaje</a:t>
            </a:r>
            <a:r>
              <a:rPr lang="es-E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5"/>
          <p:cNvSpPr txBox="1">
            <a:spLocks noChangeArrowheads="1"/>
          </p:cNvSpPr>
          <p:nvPr/>
        </p:nvSpPr>
        <p:spPr bwMode="auto">
          <a:xfrm>
            <a:off x="2166910" y="785794"/>
            <a:ext cx="2019328" cy="714390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s-ES" sz="2000" dirty="0">
                <a:cs typeface="Times New Roman" pitchFamily="18" charset="0"/>
              </a:rPr>
              <a:t>Planificación de la discusión</a:t>
            </a:r>
            <a:endParaRPr lang="es-ES" sz="2000" dirty="0"/>
          </a:p>
        </p:txBody>
      </p:sp>
      <p:sp>
        <p:nvSpPr>
          <p:cNvPr id="6147" name="Text Box 14"/>
          <p:cNvSpPr txBox="1">
            <a:spLocks noChangeArrowheads="1"/>
          </p:cNvSpPr>
          <p:nvPr/>
        </p:nvSpPr>
        <p:spPr bwMode="auto">
          <a:xfrm>
            <a:off x="5167306" y="642936"/>
            <a:ext cx="2057400" cy="1071563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s-ES" sz="2000" dirty="0">
                <a:cs typeface="Times New Roman" pitchFamily="18" charset="0"/>
              </a:rPr>
              <a:t>Intervención en el desarrollo de la discusión</a:t>
            </a:r>
          </a:p>
        </p:txBody>
      </p:sp>
      <p:sp>
        <p:nvSpPr>
          <p:cNvPr id="6148" name="Text Box 7"/>
          <p:cNvSpPr txBox="1">
            <a:spLocks noChangeArrowheads="1"/>
          </p:cNvSpPr>
          <p:nvPr/>
        </p:nvSpPr>
        <p:spPr bwMode="auto">
          <a:xfrm>
            <a:off x="7967664" y="714373"/>
            <a:ext cx="1906587" cy="846137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s-ES" sz="2000" dirty="0">
                <a:cs typeface="Times New Roman" pitchFamily="18" charset="0"/>
              </a:rPr>
              <a:t>Cierren de la discusión</a:t>
            </a:r>
          </a:p>
        </p:txBody>
      </p:sp>
      <p:sp>
        <p:nvSpPr>
          <p:cNvPr id="11270" name="Text Box 13"/>
          <p:cNvSpPr txBox="1">
            <a:spLocks noChangeArrowheads="1"/>
          </p:cNvSpPr>
          <p:nvPr/>
        </p:nvSpPr>
        <p:spPr bwMode="auto">
          <a:xfrm>
            <a:off x="1738282" y="1849434"/>
            <a:ext cx="2571768" cy="4008459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88900" indent="-88900">
              <a:buFont typeface="Arial" pitchFamily="34" charset="0"/>
              <a:buChar char="•"/>
              <a:tabLst>
                <a:tab pos="90488" algn="l"/>
              </a:tabLst>
              <a:defRPr/>
            </a:pPr>
            <a:r>
              <a:rPr lang="es-ES" sz="1400" dirty="0">
                <a:cs typeface="Times New Roman" pitchFamily="18" charset="0"/>
              </a:rPr>
              <a:t>Planificar la discusión según objetivos del debate</a:t>
            </a:r>
          </a:p>
          <a:p>
            <a:pPr marL="88900" indent="-88900" eaLnBrk="0" hangingPunct="0">
              <a:buFont typeface="Arial" pitchFamily="34" charset="0"/>
              <a:buChar char="•"/>
              <a:tabLst>
                <a:tab pos="90488" algn="l"/>
              </a:tabLst>
              <a:defRPr/>
            </a:pPr>
            <a:r>
              <a:rPr lang="es-ES" sz="1400" dirty="0">
                <a:cs typeface="Times New Roman" pitchFamily="18" charset="0"/>
              </a:rPr>
              <a:t>Agrupar virtualmente a los participantes</a:t>
            </a:r>
          </a:p>
          <a:p>
            <a:pPr marL="88900" indent="-88900" eaLnBrk="0" hangingPunct="0">
              <a:buFont typeface="Arial" pitchFamily="34" charset="0"/>
              <a:buChar char="•"/>
              <a:tabLst>
                <a:tab pos="90488" algn="l"/>
              </a:tabLst>
              <a:defRPr/>
            </a:pPr>
            <a:r>
              <a:rPr lang="es-ES" sz="1400" dirty="0">
                <a:cs typeface="Times New Roman" pitchFamily="18" charset="0"/>
              </a:rPr>
              <a:t>Especificar el formato discursivo, preparar las fases de la discusión, prever aspectos dificultosos del contenido</a:t>
            </a:r>
          </a:p>
          <a:p>
            <a:pPr marL="88900" indent="-88900" eaLnBrk="0" hangingPunct="0">
              <a:buFont typeface="Arial" pitchFamily="34" charset="0"/>
              <a:buChar char="•"/>
              <a:tabLst>
                <a:tab pos="90488" algn="l"/>
              </a:tabLst>
              <a:defRPr/>
            </a:pPr>
            <a:r>
              <a:rPr lang="es-ES" sz="1400" dirty="0">
                <a:cs typeface="Times New Roman" pitchFamily="18" charset="0"/>
              </a:rPr>
              <a:t>Presentas buenas preguntas o texto inicial, y preparase para ir profundizando</a:t>
            </a:r>
          </a:p>
          <a:p>
            <a:pPr marL="88900" indent="-88900" eaLnBrk="0" hangingPunct="0">
              <a:buFont typeface="Arial" pitchFamily="34" charset="0"/>
              <a:buChar char="•"/>
              <a:tabLst>
                <a:tab pos="90488" algn="l"/>
              </a:tabLst>
              <a:defRPr/>
            </a:pPr>
            <a:r>
              <a:rPr lang="es-ES" sz="1400" dirty="0">
                <a:cs typeface="Times New Roman" pitchFamily="18" charset="0"/>
              </a:rPr>
              <a:t>Preparar, para proponer inicialmente, pautas para la participación </a:t>
            </a:r>
          </a:p>
          <a:p>
            <a:pPr marL="88900" indent="-88900" eaLnBrk="0" hangingPunct="0">
              <a:buFont typeface="Arial" pitchFamily="34" charset="0"/>
              <a:buChar char="•"/>
              <a:tabLst>
                <a:tab pos="90488" algn="l"/>
              </a:tabLst>
              <a:defRPr/>
            </a:pPr>
            <a:r>
              <a:rPr lang="es-ES" sz="1400" dirty="0">
                <a:cs typeface="Times New Roman" pitchFamily="18" charset="0"/>
              </a:rPr>
              <a:t>Confeccionar los puntos del contenido a tratar en la discusión</a:t>
            </a:r>
          </a:p>
          <a:p>
            <a:pPr marL="342900" indent="-342900" eaLnBrk="0" hangingPunct="0">
              <a:tabLst>
                <a:tab pos="90488" algn="l"/>
              </a:tabLst>
              <a:defRPr/>
            </a:pPr>
            <a:endParaRPr lang="es-ES" sz="1400" dirty="0">
              <a:cs typeface="Times New Roman" pitchFamily="18" charset="0"/>
            </a:endParaRPr>
          </a:p>
        </p:txBody>
      </p:sp>
      <p:sp>
        <p:nvSpPr>
          <p:cNvPr id="6150" name="Text Box 12"/>
          <p:cNvSpPr txBox="1">
            <a:spLocks noChangeArrowheads="1"/>
          </p:cNvSpPr>
          <p:nvPr/>
        </p:nvSpPr>
        <p:spPr bwMode="auto">
          <a:xfrm>
            <a:off x="4524376" y="1857364"/>
            <a:ext cx="3571875" cy="4857776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88900" indent="-88900">
              <a:buFont typeface="Arial" pitchFamily="34" charset="0"/>
              <a:buChar char="•"/>
              <a:tabLst>
                <a:tab pos="90488" algn="l"/>
              </a:tabLst>
              <a:defRPr/>
            </a:pPr>
            <a:r>
              <a:rPr lang="es-ES" sz="1310" dirty="0">
                <a:cs typeface="Times New Roman" pitchFamily="18" charset="0"/>
              </a:rPr>
              <a:t>Explicar las expectativas y objetivos de la discusión.</a:t>
            </a:r>
          </a:p>
          <a:p>
            <a:pPr marL="88900" indent="-88900" eaLnBrk="0" hangingPunct="0">
              <a:buFont typeface="Arial" pitchFamily="34" charset="0"/>
              <a:buChar char="•"/>
              <a:tabLst>
                <a:tab pos="90488" algn="l"/>
              </a:tabLst>
              <a:defRPr/>
            </a:pPr>
            <a:r>
              <a:rPr lang="es-ES" sz="1310" dirty="0">
                <a:cs typeface="Times New Roman" pitchFamily="18" charset="0"/>
              </a:rPr>
              <a:t>Iniciar de manera significativa la discusión con una pregunta(s) o tema relevante.</a:t>
            </a:r>
          </a:p>
          <a:p>
            <a:pPr marL="88900" indent="-88900" eaLnBrk="0" hangingPunct="0">
              <a:buFont typeface="Arial" pitchFamily="34" charset="0"/>
              <a:buChar char="•"/>
              <a:tabLst>
                <a:tab pos="90488" algn="l"/>
              </a:tabLst>
              <a:defRPr/>
            </a:pPr>
            <a:r>
              <a:rPr lang="es-ES" sz="1310" dirty="0">
                <a:cs typeface="Times New Roman" pitchFamily="18" charset="0"/>
              </a:rPr>
              <a:t>Reformular la pregunta inicial cuando las intervenciones van en dirección equivocada.</a:t>
            </a:r>
          </a:p>
          <a:p>
            <a:pPr marL="88900" indent="-88900" eaLnBrk="0" hangingPunct="0">
              <a:buFont typeface="Arial" pitchFamily="34" charset="0"/>
              <a:buChar char="•"/>
              <a:tabLst>
                <a:tab pos="90488" algn="l"/>
              </a:tabLst>
              <a:defRPr/>
            </a:pPr>
            <a:r>
              <a:rPr lang="es-ES" sz="1310" dirty="0">
                <a:cs typeface="Times New Roman" pitchFamily="18" charset="0"/>
              </a:rPr>
              <a:t>Organizar la discusión. </a:t>
            </a:r>
          </a:p>
          <a:p>
            <a:pPr marL="88900" indent="-88900" eaLnBrk="0" hangingPunct="0">
              <a:buFont typeface="Arial" pitchFamily="34" charset="0"/>
              <a:buChar char="•"/>
              <a:tabLst>
                <a:tab pos="90488" algn="l"/>
              </a:tabLst>
              <a:defRPr/>
            </a:pPr>
            <a:r>
              <a:rPr lang="es-ES" sz="1310" dirty="0">
                <a:cs typeface="Times New Roman" pitchFamily="18" charset="0"/>
              </a:rPr>
              <a:t>Coordinar las participaciones y participar ofreciendo contenido específico no sólo mensajes de gestión del debate.</a:t>
            </a:r>
          </a:p>
          <a:p>
            <a:pPr marL="88900" indent="-88900" eaLnBrk="0" hangingPunct="0">
              <a:buFont typeface="Arial" pitchFamily="34" charset="0"/>
              <a:buChar char="•"/>
              <a:tabLst>
                <a:tab pos="90488" algn="l"/>
              </a:tabLst>
              <a:defRPr/>
            </a:pPr>
            <a:r>
              <a:rPr lang="es-ES" sz="1310" dirty="0">
                <a:cs typeface="Times New Roman" pitchFamily="18" charset="0"/>
              </a:rPr>
              <a:t>Favorecer un mayor grado de reflexión profundidad en las participaciones.</a:t>
            </a:r>
          </a:p>
          <a:p>
            <a:pPr marL="88900" indent="-88900" eaLnBrk="0" hangingPunct="0">
              <a:buFont typeface="Arial" pitchFamily="34" charset="0"/>
              <a:buChar char="•"/>
              <a:tabLst>
                <a:tab pos="90488" algn="l"/>
              </a:tabLst>
              <a:defRPr/>
            </a:pPr>
            <a:r>
              <a:rPr lang="es-ES" sz="1310" dirty="0">
                <a:cs typeface="Times New Roman" pitchFamily="18" charset="0"/>
              </a:rPr>
              <a:t>Favorecer el centrar el tema de la discusión (resúmenes, relación con contenidos del curso, dar alternativas para tratar otros temas).</a:t>
            </a:r>
          </a:p>
          <a:p>
            <a:pPr marL="88900" indent="-88900" eaLnBrk="0" hangingPunct="0">
              <a:buFont typeface="Arial" pitchFamily="34" charset="0"/>
              <a:buChar char="•"/>
              <a:tabLst>
                <a:tab pos="90488" algn="l"/>
              </a:tabLst>
              <a:defRPr/>
            </a:pPr>
            <a:r>
              <a:rPr lang="es-ES" sz="1310" dirty="0">
                <a:cs typeface="Times New Roman" pitchFamily="18" charset="0"/>
              </a:rPr>
              <a:t>Ofrecer retroalimentación y realizar recapitulaciones si el debates es extenso.</a:t>
            </a:r>
          </a:p>
          <a:p>
            <a:pPr marL="88900" indent="-88900" eaLnBrk="0" hangingPunct="0">
              <a:buFont typeface="Arial" pitchFamily="34" charset="0"/>
              <a:buChar char="•"/>
              <a:tabLst>
                <a:tab pos="90488" algn="l"/>
              </a:tabLst>
              <a:defRPr/>
            </a:pPr>
            <a:r>
              <a:rPr lang="es-ES" sz="1310" dirty="0">
                <a:cs typeface="Times New Roman" pitchFamily="18" charset="0"/>
              </a:rPr>
              <a:t>Registrar información de cada estudiante para recordar su conocimiento, experiencias e interés.</a:t>
            </a:r>
          </a:p>
          <a:p>
            <a:pPr marL="88900" indent="-88900" eaLnBrk="0" hangingPunct="0">
              <a:buFont typeface="Arial" pitchFamily="34" charset="0"/>
              <a:buChar char="•"/>
              <a:tabLst>
                <a:tab pos="90488" algn="l"/>
              </a:tabLst>
              <a:defRPr/>
            </a:pPr>
            <a:r>
              <a:rPr lang="es-ES" sz="1310" dirty="0">
                <a:cs typeface="Times New Roman" pitchFamily="18" charset="0"/>
              </a:rPr>
              <a:t>Finalizar la discusión o líneas de discusión cuando ésta se prolongue sin producir resultados con relación a la construcción de conocimiento</a:t>
            </a:r>
            <a:r>
              <a:rPr lang="es-ES" sz="1200" dirty="0">
                <a:cs typeface="Times New Roman" pitchFamily="18" charset="0"/>
              </a:rPr>
              <a:t>.</a:t>
            </a:r>
          </a:p>
        </p:txBody>
      </p:sp>
      <p:sp>
        <p:nvSpPr>
          <p:cNvPr id="6151" name="Text Box 6"/>
          <p:cNvSpPr txBox="1">
            <a:spLocks noChangeArrowheads="1"/>
          </p:cNvSpPr>
          <p:nvPr/>
        </p:nvSpPr>
        <p:spPr bwMode="auto">
          <a:xfrm>
            <a:off x="8310578" y="1857365"/>
            <a:ext cx="2214578" cy="4008459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88900" indent="-88900">
              <a:buFont typeface="Arial" pitchFamily="34" charset="0"/>
              <a:buChar char="•"/>
              <a:tabLst>
                <a:tab pos="90488" algn="l"/>
              </a:tabLst>
              <a:defRPr/>
            </a:pPr>
            <a:r>
              <a:rPr lang="es-ES" sz="1400" dirty="0">
                <a:cs typeface="Times New Roman" pitchFamily="18" charset="0"/>
              </a:rPr>
              <a:t>Ofrecer un resumen articulado de las intervenciones.</a:t>
            </a:r>
          </a:p>
          <a:p>
            <a:pPr marL="88900" indent="-88900" eaLnBrk="0" hangingPunct="0">
              <a:buFont typeface="Arial" pitchFamily="34" charset="0"/>
              <a:buChar char="•"/>
              <a:tabLst>
                <a:tab pos="90488" algn="l"/>
              </a:tabLst>
              <a:defRPr/>
            </a:pPr>
            <a:r>
              <a:rPr lang="es-ES" sz="1400" dirty="0">
                <a:cs typeface="Times New Roman" pitchFamily="18" charset="0"/>
              </a:rPr>
              <a:t>Cerrar la discusión de manera explícita.</a:t>
            </a:r>
          </a:p>
          <a:p>
            <a:pPr marL="88900" indent="-88900" eaLnBrk="0" hangingPunct="0">
              <a:buFont typeface="Arial" pitchFamily="34" charset="0"/>
              <a:buChar char="•"/>
              <a:tabLst>
                <a:tab pos="90488" algn="l"/>
              </a:tabLst>
              <a:defRPr/>
            </a:pPr>
            <a:r>
              <a:rPr lang="es-ES" sz="1400" dirty="0">
                <a:cs typeface="Times New Roman" pitchFamily="18" charset="0"/>
              </a:rPr>
              <a:t>Valora las intervenciones públicamente y, si corresponde personalmente en privado.</a:t>
            </a:r>
          </a:p>
          <a:p>
            <a:pPr marL="88900" indent="-88900" eaLnBrk="0" hangingPunct="0">
              <a:buFont typeface="Arial" pitchFamily="34" charset="0"/>
              <a:buChar char="•"/>
              <a:tabLst>
                <a:tab pos="90488" algn="l"/>
              </a:tabLst>
              <a:defRPr/>
            </a:pPr>
            <a:r>
              <a:rPr lang="es-ES" sz="1400" dirty="0">
                <a:cs typeface="Times New Roman" pitchFamily="18" charset="0"/>
              </a:rPr>
              <a:t>Relacionar la temática de la discusión con acciones educativas posteriores (artículos, direcciones Web, listas de interés, grupos de discusión, etc. relacionados con el tema.</a:t>
            </a:r>
          </a:p>
        </p:txBody>
      </p:sp>
      <p:sp>
        <p:nvSpPr>
          <p:cNvPr id="7188" name="Rectangle 16"/>
          <p:cNvSpPr>
            <a:spLocks noChangeArrowheads="1"/>
          </p:cNvSpPr>
          <p:nvPr/>
        </p:nvSpPr>
        <p:spPr bwMode="auto">
          <a:xfrm>
            <a:off x="1549401" y="12520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s-MX" altLang="es-MX">
              <a:latin typeface="Calibri" panose="020F0502020204030204" pitchFamily="34" charset="0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9120320" y="5886667"/>
            <a:ext cx="2071688" cy="64239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Dr. Juan Silva, Universidad de Santiago de Chile</a:t>
            </a:r>
          </a:p>
        </p:txBody>
      </p:sp>
      <p:sp>
        <p:nvSpPr>
          <p:cNvPr id="19" name="1 Título"/>
          <p:cNvSpPr txBox="1">
            <a:spLocks/>
          </p:cNvSpPr>
          <p:nvPr/>
        </p:nvSpPr>
        <p:spPr bwMode="auto">
          <a:xfrm>
            <a:off x="1038742" y="-142862"/>
            <a:ext cx="1054314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s-ES" sz="3600" b="1" dirty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El Tutor en su rol de </a:t>
            </a:r>
            <a:r>
              <a:rPr lang="es-ES" sz="3600" b="1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moderador/dinamizador</a:t>
            </a:r>
            <a:endParaRPr lang="es-ES" sz="3600" dirty="0">
              <a:latin typeface="+mj-lt"/>
              <a:ea typeface="+mj-ea"/>
              <a:cs typeface="+mj-cs"/>
            </a:endParaRPr>
          </a:p>
        </p:txBody>
      </p:sp>
      <p:grpSp>
        <p:nvGrpSpPr>
          <p:cNvPr id="7191" name="19 Grupo"/>
          <p:cNvGrpSpPr>
            <a:grpSpLocks/>
          </p:cNvGrpSpPr>
          <p:nvPr/>
        </p:nvGrpSpPr>
        <p:grpSpPr bwMode="auto">
          <a:xfrm>
            <a:off x="4452939" y="857251"/>
            <a:ext cx="579437" cy="600075"/>
            <a:chOff x="2982730" y="720059"/>
            <a:chExt cx="580125" cy="600211"/>
          </a:xfrm>
        </p:grpSpPr>
        <p:sp>
          <p:nvSpPr>
            <p:cNvPr id="21" name="20 Flecha derecha"/>
            <p:cNvSpPr/>
            <p:nvPr/>
          </p:nvSpPr>
          <p:spPr>
            <a:xfrm rot="21567532">
              <a:off x="2982730" y="720059"/>
              <a:ext cx="580125" cy="600211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Flecha derecha 4"/>
            <p:cNvSpPr/>
            <p:nvPr/>
          </p:nvSpPr>
          <p:spPr>
            <a:xfrm rot="21567532">
              <a:off x="2982730" y="840736"/>
              <a:ext cx="406883" cy="36044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algn="ctr" defTabSz="4000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s-ES" sz="900"/>
            </a:p>
          </p:txBody>
        </p:sp>
      </p:grpSp>
      <p:grpSp>
        <p:nvGrpSpPr>
          <p:cNvPr id="7192" name="22 Grupo"/>
          <p:cNvGrpSpPr>
            <a:grpSpLocks/>
          </p:cNvGrpSpPr>
          <p:nvPr/>
        </p:nvGrpSpPr>
        <p:grpSpPr bwMode="auto">
          <a:xfrm>
            <a:off x="7381875" y="828676"/>
            <a:ext cx="579438" cy="600075"/>
            <a:chOff x="2982730" y="720059"/>
            <a:chExt cx="580125" cy="600211"/>
          </a:xfrm>
        </p:grpSpPr>
        <p:sp>
          <p:nvSpPr>
            <p:cNvPr id="24" name="23 Flecha derecha"/>
            <p:cNvSpPr/>
            <p:nvPr/>
          </p:nvSpPr>
          <p:spPr>
            <a:xfrm rot="21567532">
              <a:off x="2982730" y="720059"/>
              <a:ext cx="580125" cy="600211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Flecha derecha 4"/>
            <p:cNvSpPr/>
            <p:nvPr/>
          </p:nvSpPr>
          <p:spPr>
            <a:xfrm rot="21567532">
              <a:off x="2982730" y="840736"/>
              <a:ext cx="406882" cy="36044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algn="ctr" defTabSz="4000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s-ES" sz="900"/>
            </a:p>
          </p:txBody>
        </p:sp>
      </p:grpSp>
      <p:grpSp>
        <p:nvGrpSpPr>
          <p:cNvPr id="4" name="25 Grupo"/>
          <p:cNvGrpSpPr/>
          <p:nvPr/>
        </p:nvGrpSpPr>
        <p:grpSpPr>
          <a:xfrm rot="5400000">
            <a:off x="2605582" y="1418694"/>
            <a:ext cx="580125" cy="600211"/>
            <a:chOff x="2982730" y="720059"/>
            <a:chExt cx="580125" cy="600211"/>
          </a:xfrm>
          <a:solidFill>
            <a:schemeClr val="accent1">
              <a:lumMod val="40000"/>
              <a:lumOff val="60000"/>
              <a:alpha val="47000"/>
            </a:schemeClr>
          </a:solidFill>
        </p:grpSpPr>
        <p:sp>
          <p:nvSpPr>
            <p:cNvPr id="27" name="26 Flecha derecha"/>
            <p:cNvSpPr/>
            <p:nvPr/>
          </p:nvSpPr>
          <p:spPr>
            <a:xfrm rot="21567532">
              <a:off x="2982730" y="720059"/>
              <a:ext cx="580125" cy="600211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Flecha derecha 4"/>
            <p:cNvSpPr/>
            <p:nvPr/>
          </p:nvSpPr>
          <p:spPr>
            <a:xfrm rot="21567532">
              <a:off x="2982734" y="840923"/>
              <a:ext cx="406088" cy="36012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algn="ctr" defTabSz="4000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s-ES" sz="900"/>
            </a:p>
          </p:txBody>
        </p:sp>
      </p:grpSp>
      <p:grpSp>
        <p:nvGrpSpPr>
          <p:cNvPr id="5" name="28 Grupo"/>
          <p:cNvGrpSpPr/>
          <p:nvPr/>
        </p:nvGrpSpPr>
        <p:grpSpPr>
          <a:xfrm rot="5400000">
            <a:off x="5934461" y="1552949"/>
            <a:ext cx="580125" cy="600211"/>
            <a:chOff x="2982730" y="720059"/>
            <a:chExt cx="580125" cy="600211"/>
          </a:xfrm>
          <a:solidFill>
            <a:schemeClr val="accent1">
              <a:lumMod val="40000"/>
              <a:lumOff val="60000"/>
              <a:alpha val="47000"/>
            </a:schemeClr>
          </a:solidFill>
        </p:grpSpPr>
        <p:sp>
          <p:nvSpPr>
            <p:cNvPr id="30" name="29 Flecha derecha"/>
            <p:cNvSpPr/>
            <p:nvPr/>
          </p:nvSpPr>
          <p:spPr>
            <a:xfrm rot="21567532">
              <a:off x="2982730" y="720059"/>
              <a:ext cx="580125" cy="600211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Flecha derecha 4"/>
            <p:cNvSpPr/>
            <p:nvPr/>
          </p:nvSpPr>
          <p:spPr>
            <a:xfrm rot="21567532">
              <a:off x="2982734" y="840923"/>
              <a:ext cx="406088" cy="36012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algn="ctr" defTabSz="4000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s-ES" sz="900"/>
            </a:p>
          </p:txBody>
        </p:sp>
      </p:grpSp>
      <p:grpSp>
        <p:nvGrpSpPr>
          <p:cNvPr id="6" name="31 Grupo"/>
          <p:cNvGrpSpPr/>
          <p:nvPr/>
        </p:nvGrpSpPr>
        <p:grpSpPr>
          <a:xfrm rot="5400000">
            <a:off x="8649105" y="1418694"/>
            <a:ext cx="580125" cy="600211"/>
            <a:chOff x="2982730" y="720059"/>
            <a:chExt cx="580125" cy="600211"/>
          </a:xfrm>
          <a:solidFill>
            <a:schemeClr val="accent1">
              <a:lumMod val="40000"/>
              <a:lumOff val="60000"/>
              <a:alpha val="47000"/>
            </a:schemeClr>
          </a:solidFill>
        </p:grpSpPr>
        <p:sp>
          <p:nvSpPr>
            <p:cNvPr id="33" name="32 Flecha derecha"/>
            <p:cNvSpPr/>
            <p:nvPr/>
          </p:nvSpPr>
          <p:spPr>
            <a:xfrm rot="21567532">
              <a:off x="2982730" y="720059"/>
              <a:ext cx="580125" cy="600211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Flecha derecha 4"/>
            <p:cNvSpPr/>
            <p:nvPr/>
          </p:nvSpPr>
          <p:spPr>
            <a:xfrm rot="21567532">
              <a:off x="2982734" y="840923"/>
              <a:ext cx="406088" cy="36012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algn="ctr" defTabSz="4000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s-ES" sz="900"/>
            </a:p>
          </p:txBody>
        </p:sp>
      </p:grpSp>
    </p:spTree>
    <p:extLst>
      <p:ext uri="{BB962C8B-B14F-4D97-AF65-F5344CB8AC3E}">
        <p14:creationId xmlns:p14="http://schemas.microsoft.com/office/powerpoint/2010/main" xmlns="" val="18391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 tutor y la retroalimentación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800" dirty="0" smtClean="0"/>
              <a:t>Ofrece retroalimentaciones </a:t>
            </a:r>
            <a:r>
              <a:rPr lang="es-ES" sz="2800" dirty="0"/>
              <a:t>individuales a cada estudiante en las actividades de aprendizaje y </a:t>
            </a:r>
            <a:r>
              <a:rPr lang="es-ES" sz="2800" dirty="0" smtClean="0"/>
              <a:t>de desempeño global en unidades didáctica o el curso</a:t>
            </a:r>
          </a:p>
          <a:p>
            <a:r>
              <a:rPr lang="es-ES" sz="2800" dirty="0" smtClean="0"/>
              <a:t>Los comentarios se estructuran en torno: </a:t>
            </a:r>
          </a:p>
          <a:p>
            <a:pPr lvl="1"/>
            <a:r>
              <a:rPr lang="es-ES" sz="2400" dirty="0" smtClean="0"/>
              <a:t>las </a:t>
            </a:r>
            <a:r>
              <a:rPr lang="es-ES" sz="2400" dirty="0"/>
              <a:t>fortalezas y debilidades de los alumnos, logros de los objetivos, alternativas, sugerencias, entre otros</a:t>
            </a:r>
            <a:r>
              <a:rPr lang="es-ES" sz="2400" dirty="0" smtClean="0"/>
              <a:t>.</a:t>
            </a:r>
          </a:p>
          <a:p>
            <a:pPr lvl="1"/>
            <a:r>
              <a:rPr lang="es-ES" sz="2400" dirty="0" smtClean="0"/>
              <a:t>debe </a:t>
            </a:r>
            <a:r>
              <a:rPr lang="es-ES" sz="2400" dirty="0"/>
              <a:t>contener una valoración general del desempeño del participante en cada unidad, sus avances en conocimientos, habilidades y actitudes </a:t>
            </a:r>
            <a:r>
              <a:rPr lang="es-ES" sz="2400" dirty="0" smtClean="0"/>
              <a:t>y recomendaciones </a:t>
            </a:r>
            <a:r>
              <a:rPr lang="es-ES" sz="2400" dirty="0"/>
              <a:t>generales. </a:t>
            </a:r>
            <a:endParaRPr lang="en-US" sz="2400" dirty="0"/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111376" y="1136650"/>
            <a:ext cx="778827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es-MX" sz="2800" b="1" dirty="0">
                <a:solidFill>
                  <a:schemeClr val="accent2"/>
                </a:solidFill>
              </a:rPr>
              <a:t>SISTEMAS TUTORIALES EN LA EDUCACION</a:t>
            </a:r>
          </a:p>
          <a:p>
            <a:pPr algn="ctr" eaLnBrk="1" hangingPunct="1"/>
            <a:r>
              <a:rPr lang="pt-BR" altLang="es-MX" sz="2800" b="1" dirty="0">
                <a:solidFill>
                  <a:schemeClr val="accent2"/>
                </a:solidFill>
              </a:rPr>
              <a:t> A DISTANCIA</a:t>
            </a:r>
          </a:p>
        </p:txBody>
      </p:sp>
      <p:sp>
        <p:nvSpPr>
          <p:cNvPr id="1107971" name="Text Box 3"/>
          <p:cNvSpPr txBox="1">
            <a:spLocks noChangeArrowheads="1"/>
          </p:cNvSpPr>
          <p:nvPr/>
        </p:nvSpPr>
        <p:spPr bwMode="auto">
          <a:xfrm>
            <a:off x="2446338" y="2362201"/>
            <a:ext cx="708660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es-MX" sz="3200"/>
              <a:t>Método de educación individualizada que actúa dentro de un sistema de educación colectiva con el objetivo de orientar, asesorar, motivar y evaluar el aprendizaje de los estudiantes</a:t>
            </a:r>
            <a:r>
              <a:rPr lang="pt-BR" altLang="es-MX" sz="280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1299742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07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797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286603"/>
            <a:ext cx="10367889" cy="1450757"/>
          </a:xfrm>
        </p:spPr>
        <p:txBody>
          <a:bodyPr>
            <a:normAutofit/>
          </a:bodyPr>
          <a:lstStyle/>
          <a:p>
            <a:r>
              <a:rPr lang="es-ES" sz="4000" dirty="0" smtClean="0"/>
              <a:t>Sistema de </a:t>
            </a:r>
            <a:r>
              <a:rPr lang="es-ES" sz="4000" dirty="0" smtClean="0"/>
              <a:t>tutoría.  </a:t>
            </a:r>
            <a:r>
              <a:rPr lang="es-ES" sz="4000" dirty="0" smtClean="0"/>
              <a:t>Algunos aspectos a definir: </a:t>
            </a:r>
            <a:br>
              <a:rPr lang="es-ES" sz="4000" dirty="0" smtClean="0"/>
            </a:br>
            <a:endParaRPr lang="es-E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9695" y="1828150"/>
            <a:ext cx="10058400" cy="4023360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s-ES" sz="2400" dirty="0" smtClean="0"/>
              <a:t>¿Cómo se va a realizar la tutoría? </a:t>
            </a:r>
          </a:p>
          <a:p>
            <a:pPr>
              <a:buFont typeface="Wingdings" pitchFamily="2" charset="2"/>
              <a:buChar char="ü"/>
            </a:pPr>
            <a:r>
              <a:rPr lang="es-ES" sz="2400" dirty="0" smtClean="0"/>
              <a:t>¿El estudiante tendrá el mismo tutor durante todo el curso o si los tutores cambiarán de acuerdo al tema? </a:t>
            </a:r>
          </a:p>
          <a:p>
            <a:pPr>
              <a:buFont typeface="Wingdings" pitchFamily="2" charset="2"/>
              <a:buChar char="ü"/>
            </a:pPr>
            <a:r>
              <a:rPr lang="es-ES" sz="2400" dirty="0" smtClean="0"/>
              <a:t>¿Cuántos alumnos se asignará a un tutor? No hay una fórmula establecida, lo usual es que un tutor tenga entre 5 y 20 estudiantes. Depende de la cantidad y la complejidad de las actividades que tenga el curso.</a:t>
            </a:r>
          </a:p>
          <a:p>
            <a:pPr>
              <a:buFont typeface="Wingdings" pitchFamily="2" charset="2"/>
              <a:buChar char="ü"/>
            </a:pPr>
            <a:r>
              <a:rPr lang="es-ES" sz="2400" dirty="0" smtClean="0"/>
              <a:t>¿Cuáles serán los espacios / herramientas para aclarar </a:t>
            </a:r>
            <a:r>
              <a:rPr lang="es-ES" sz="2400" dirty="0" smtClean="0"/>
              <a:t>dudas que van a utilizar? </a:t>
            </a:r>
            <a:r>
              <a:rPr lang="es-ES" sz="2400" dirty="0" smtClean="0"/>
              <a:t>Por ejemplo, el foro Aclaración de dudas. ¿Se va a habilitar un día de consulta en una sala de Chat o teleconferencia?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Rol del estudiante</a:t>
            </a:r>
            <a:endParaRPr lang="es-MX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05742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Actividad Práctica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s-ES" sz="2800" dirty="0" smtClean="0"/>
              <a:t>Defina del sistema de interacción y tutoría de su curso. </a:t>
            </a:r>
          </a:p>
          <a:p>
            <a:pPr lvl="0"/>
            <a:r>
              <a:rPr lang="es-ES" sz="2800" dirty="0" smtClean="0">
                <a:solidFill>
                  <a:srgbClr val="63A537"/>
                </a:solidFill>
                <a:sym typeface="Wingdings"/>
              </a:rPr>
              <a:t></a:t>
            </a:r>
            <a:r>
              <a:rPr lang="es-ES" sz="2800" dirty="0" smtClean="0"/>
              <a:t> Envíe a través de la </a:t>
            </a:r>
            <a:r>
              <a:rPr lang="es-ES" sz="2800" b="1" dirty="0" smtClean="0"/>
              <a:t>tarea </a:t>
            </a:r>
            <a:r>
              <a:rPr lang="es-ES" sz="2800" dirty="0" smtClean="0"/>
              <a:t>el programa preliminar de su curso. Debe incluir, la estructura del curso, el sistema de interacción y tutoría y la estrategia docente. </a:t>
            </a:r>
          </a:p>
          <a:p>
            <a:endParaRPr lang="es-ES" sz="28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CuadroTexto"/>
          <p:cNvSpPr txBox="1"/>
          <p:nvPr/>
        </p:nvSpPr>
        <p:spPr>
          <a:xfrm>
            <a:off x="6881817" y="776867"/>
            <a:ext cx="3945839" cy="2246769"/>
          </a:xfrm>
          <a:prstGeom prst="rect">
            <a:avLst/>
          </a:prstGeom>
          <a:solidFill>
            <a:srgbClr val="99CB38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800" dirty="0" smtClean="0">
                <a:solidFill>
                  <a:schemeClr val="bg1"/>
                </a:solidFill>
              </a:rPr>
              <a:t>Crear entornos </a:t>
            </a:r>
            <a:r>
              <a:rPr lang="es-ES" sz="2800" dirty="0">
                <a:solidFill>
                  <a:schemeClr val="bg1"/>
                </a:solidFill>
              </a:rPr>
              <a:t>virtuales innovadores:</a:t>
            </a:r>
          </a:p>
          <a:p>
            <a:pPr algn="ctr"/>
            <a:r>
              <a:rPr lang="es-ES" sz="2800" dirty="0">
                <a:solidFill>
                  <a:schemeClr val="bg1"/>
                </a:solidFill>
              </a:rPr>
              <a:t>+ actividades</a:t>
            </a:r>
          </a:p>
          <a:p>
            <a:pPr algn="ctr"/>
            <a:r>
              <a:rPr lang="es-ES" sz="2800" dirty="0">
                <a:solidFill>
                  <a:schemeClr val="bg1"/>
                </a:solidFill>
              </a:rPr>
              <a:t> – información</a:t>
            </a:r>
          </a:p>
          <a:p>
            <a:pPr algn="ctr"/>
            <a:r>
              <a:rPr lang="es-ES" sz="2800" dirty="0">
                <a:solidFill>
                  <a:schemeClr val="bg1"/>
                </a:solidFill>
              </a:rPr>
              <a:t>+ comunicación</a:t>
            </a:r>
          </a:p>
        </p:txBody>
      </p:sp>
      <p:pic>
        <p:nvPicPr>
          <p:cNvPr id="4" name="3 Imagen" descr="bola moodl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9600" y="504278"/>
            <a:ext cx="2573282" cy="2573282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7667636" y="4050843"/>
            <a:ext cx="2214578" cy="954107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/>
              <a:t>Aprendizaje </a:t>
            </a:r>
            <a:r>
              <a:rPr lang="es-ES" sz="2800" dirty="0" smtClean="0"/>
              <a:t>activo</a:t>
            </a:r>
            <a:endParaRPr lang="es-ES" sz="2800" dirty="0"/>
          </a:p>
        </p:txBody>
      </p:sp>
      <p:sp>
        <p:nvSpPr>
          <p:cNvPr id="6" name="5 CuadroTexto"/>
          <p:cNvSpPr txBox="1"/>
          <p:nvPr/>
        </p:nvSpPr>
        <p:spPr>
          <a:xfrm>
            <a:off x="1919860" y="3433313"/>
            <a:ext cx="253306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/>
              <a:t>Estudiante </a:t>
            </a:r>
          </a:p>
          <a:p>
            <a:r>
              <a:rPr lang="es-ES" sz="3200" dirty="0"/>
              <a:t>(Protagonista)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667240" y="3427665"/>
            <a:ext cx="211128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/>
              <a:t>Tutor</a:t>
            </a:r>
          </a:p>
          <a:p>
            <a:r>
              <a:rPr lang="es-ES" sz="3200" dirty="0"/>
              <a:t>(facilitador)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024298" y="3147562"/>
            <a:ext cx="69602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8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+</a:t>
            </a:r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1919860" y="4709345"/>
            <a:ext cx="5409195" cy="62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2309786" y="4790636"/>
            <a:ext cx="4214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/>
              <a:t>Entorno de MOODLE</a:t>
            </a:r>
          </a:p>
        </p:txBody>
      </p:sp>
      <p:sp>
        <p:nvSpPr>
          <p:cNvPr id="13" name="Rectangle 20"/>
          <p:cNvSpPr/>
          <p:nvPr/>
        </p:nvSpPr>
        <p:spPr>
          <a:xfrm>
            <a:off x="1159164" y="5635180"/>
            <a:ext cx="97882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/>
            <a:r>
              <a:rPr lang="es-ES" sz="2000" strike="sngStrike" dirty="0"/>
              <a:t>Distribución de documentos</a:t>
            </a:r>
            <a:r>
              <a:rPr lang="es-ES" sz="2000" dirty="0"/>
              <a:t> </a:t>
            </a:r>
            <a:r>
              <a:rPr lang="es-ES" sz="2000" b="1" dirty="0">
                <a:sym typeface="Wingdings 3"/>
              </a:rPr>
              <a:t></a:t>
            </a:r>
            <a:r>
              <a:rPr lang="es-ES" sz="2000" dirty="0"/>
              <a:t> Escenario educativo (nuevas condiciones para el aprendizaje)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397619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133600" y="287338"/>
            <a:ext cx="10058400" cy="1449387"/>
          </a:xfrm>
        </p:spPr>
        <p:txBody>
          <a:bodyPr/>
          <a:lstStyle/>
          <a:p>
            <a:r>
              <a:rPr lang="es-ES" dirty="0" smtClean="0"/>
              <a:t>Rol del estudiante</a:t>
            </a:r>
            <a:endParaRPr lang="en-U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4294967295"/>
          </p:nvPr>
        </p:nvGraphicFramePr>
        <p:xfrm>
          <a:off x="1158081" y="-471054"/>
          <a:ext cx="13098246" cy="6769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1158081" y="2233507"/>
            <a:ext cx="56624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i="1" dirty="0" smtClean="0"/>
              <a:t>Aprendizaje centrado en el estudiante</a:t>
            </a:r>
            <a:endParaRPr lang="es-MX" sz="2800" i="1" dirty="0"/>
          </a:p>
        </p:txBody>
      </p:sp>
      <p:sp>
        <p:nvSpPr>
          <p:cNvPr id="6" name="CuadroTexto 5"/>
          <p:cNvSpPr txBox="1"/>
          <p:nvPr/>
        </p:nvSpPr>
        <p:spPr>
          <a:xfrm>
            <a:off x="1357746" y="3253509"/>
            <a:ext cx="3144982" cy="1200329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400" dirty="0" smtClean="0"/>
              <a:t>Requiere competencias </a:t>
            </a:r>
            <a:r>
              <a:rPr lang="es-MX" sz="2400" dirty="0"/>
              <a:t>en el uso de la tecnología</a:t>
            </a:r>
          </a:p>
        </p:txBody>
      </p:sp>
    </p:spTree>
    <p:extLst>
      <p:ext uri="{BB962C8B-B14F-4D97-AF65-F5344CB8AC3E}">
        <p14:creationId xmlns:p14="http://schemas.microsoft.com/office/powerpoint/2010/main" xmlns="" val="181670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Aprendizaje individual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sz="2400" dirty="0" smtClean="0"/>
              <a:t>El diseño del curso, los materiales didácticos, las estrategias innovadoras de aprendizaje y el propio tutor deben propiciar que el estudiante aprenda: </a:t>
            </a:r>
          </a:p>
          <a:p>
            <a:pPr marL="350838" indent="-182563">
              <a:buFont typeface="Wingdings" pitchFamily="2" charset="2"/>
              <a:buChar char="§"/>
            </a:pPr>
            <a:r>
              <a:rPr lang="es-ES" sz="2400" dirty="0" smtClean="0"/>
              <a:t>De forma autónoma e independiente, regulando su propio ritmo, tiempo, estilo y lugar de aprendizaje</a:t>
            </a:r>
          </a:p>
          <a:p>
            <a:pPr marL="350838" indent="-182563">
              <a:buFont typeface="Wingdings" pitchFamily="2" charset="2"/>
              <a:buChar char="§"/>
            </a:pPr>
            <a:r>
              <a:rPr lang="es-ES" sz="2400" dirty="0" smtClean="0"/>
              <a:t>Según sus necesidades de aprendizaje</a:t>
            </a:r>
          </a:p>
          <a:p>
            <a:pPr marL="350838" indent="-182563">
              <a:buFont typeface="Wingdings" pitchFamily="2" charset="2"/>
              <a:buChar char="§"/>
            </a:pPr>
            <a:r>
              <a:rPr lang="es-ES" sz="2400" dirty="0" smtClean="0"/>
              <a:t>Mediante una reflexión crítica de su propia práctica</a:t>
            </a:r>
          </a:p>
          <a:p>
            <a:pPr marL="350838" indent="-182563">
              <a:buFont typeface="Wingdings" pitchFamily="2" charset="2"/>
              <a:buChar char="§"/>
            </a:pPr>
            <a:r>
              <a:rPr lang="es-ES" sz="2400" dirty="0" err="1" smtClean="0"/>
              <a:t>Autogestionando</a:t>
            </a:r>
            <a:r>
              <a:rPr lang="es-ES" sz="2400" dirty="0" smtClean="0"/>
              <a:t> su información y su conocimiento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66788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487362"/>
          </a:xfrm>
        </p:spPr>
        <p:txBody>
          <a:bodyPr>
            <a:noAutofit/>
          </a:bodyPr>
          <a:lstStyle/>
          <a:p>
            <a:r>
              <a:rPr lang="es-ES" sz="2800" dirty="0" smtClean="0"/>
              <a:t>Estilos de aprendizaje a tener en cuenta por el tutor</a:t>
            </a:r>
            <a:endParaRPr lang="en-US" sz="2800" dirty="0"/>
          </a:p>
        </p:txBody>
      </p:sp>
      <p:graphicFrame>
        <p:nvGraphicFramePr>
          <p:cNvPr id="3" name="Diagram 2"/>
          <p:cNvGraphicFramePr/>
          <p:nvPr/>
        </p:nvGraphicFramePr>
        <p:xfrm>
          <a:off x="2032000" y="1397000"/>
          <a:ext cx="8128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238216" y="1000108"/>
            <a:ext cx="3619525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es-ES" dirty="0" smtClean="0"/>
              <a:t>Personas abiertas, entusiastas, sin prejuicios ante las nuevas experiencias, incluso aumenta su motivación ante los retos.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11" y="785795"/>
            <a:ext cx="3810027" cy="2031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es-ES" dirty="0" smtClean="0">
                <a:solidFill>
                  <a:schemeClr val="dk1"/>
                </a:solidFill>
              </a:rPr>
              <a:t>Son individuos que observan y analizan detenidamente. Consideran todas las opciones antes de tomar una decisión. Les gusta observar y escuchar, se muestran cautos, discretos e incluso a veces quizá distantes.</a:t>
            </a:r>
            <a:endParaRPr lang="en-US" dirty="0" smtClean="0">
              <a:solidFill>
                <a:schemeClr val="dk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34259" y="4326634"/>
            <a:ext cx="4095779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dk1"/>
                </a:solidFill>
              </a:rPr>
              <a:t>Presentan un pensamiento lógico e integran sus observaciones dentro de teorías lógicas y complejas. Buscan la racionalidad, la objetividad, la precisión y la </a:t>
            </a:r>
            <a:r>
              <a:rPr lang="en-US" dirty="0" err="1" smtClean="0">
                <a:solidFill>
                  <a:schemeClr val="dk1"/>
                </a:solidFill>
              </a:rPr>
              <a:t>exactitud</a:t>
            </a:r>
            <a:r>
              <a:rPr lang="en-US" dirty="0" smtClean="0">
                <a:solidFill>
                  <a:schemeClr val="dk1"/>
                </a:solidFill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1461" y="4357695"/>
            <a:ext cx="4286280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es-ES" dirty="0" smtClean="0">
                <a:solidFill>
                  <a:schemeClr val="dk1"/>
                </a:solidFill>
              </a:rPr>
              <a:t>Son personas que intentan poner en práctica las ideas. Buscan la rapidez y eficacia en sus acciones y decisiones. Se muestran seguros cuando se enfrentan a los proyectos que les ilusionan.</a:t>
            </a:r>
            <a:endParaRPr lang="en-US" dirty="0" smtClean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543361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835640" cy="3566160"/>
          </a:xfrm>
        </p:spPr>
        <p:txBody>
          <a:bodyPr>
            <a:noAutofit/>
          </a:bodyPr>
          <a:lstStyle/>
          <a:p>
            <a:r>
              <a:rPr lang="es-AR" sz="6000" dirty="0" smtClean="0"/>
              <a:t>La tutoría en entornos virtuales: caracterización y funciones.</a:t>
            </a:r>
            <a:endParaRPr lang="es-MX" sz="6000" dirty="0"/>
          </a:p>
        </p:txBody>
      </p:sp>
    </p:spTree>
    <p:extLst>
      <p:ext uri="{BB962C8B-B14F-4D97-AF65-F5344CB8AC3E}">
        <p14:creationId xmlns:p14="http://schemas.microsoft.com/office/powerpoint/2010/main" xmlns="" val="127099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La orientación del aprendizaje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s-ES" sz="3200" dirty="0" smtClean="0"/>
              <a:t>Intencionalidad hacia determinados aprendizaje</a:t>
            </a:r>
          </a:p>
          <a:p>
            <a:pPr>
              <a:buFont typeface="Wingdings" pitchFamily="2" charset="2"/>
              <a:buChar char="Ø"/>
            </a:pPr>
            <a:r>
              <a:rPr lang="es-ES" sz="3200" dirty="0" smtClean="0"/>
              <a:t>Promover condiciones favorables para que el estudiante transforme sus conocimientos, habilidades, actitudes y prácticas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89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43101" y="974726"/>
            <a:ext cx="8181975" cy="6000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s-ES_tradnl" altLang="es-MX" dirty="0" smtClean="0">
                <a:solidFill>
                  <a:schemeClr val="accent1"/>
                </a:solidFill>
              </a:rPr>
              <a:t>Reto del Tutor:</a:t>
            </a:r>
          </a:p>
        </p:txBody>
      </p:sp>
      <p:sp>
        <p:nvSpPr>
          <p:cNvPr id="11089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34440" y="1827213"/>
            <a:ext cx="6324600" cy="4114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None/>
            </a:pPr>
            <a:endParaRPr lang="es-ES_tradnl" altLang="es-MX" sz="2800" dirty="0"/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s-ES_tradnl" altLang="es-MX" sz="3200" dirty="0"/>
              <a:t>“que el estudiante tenga </a:t>
            </a:r>
            <a:r>
              <a:rPr lang="es-ES_tradnl" altLang="es-MX" sz="3200" dirty="0" err="1"/>
              <a:t>acompa</a:t>
            </a:r>
            <a:r>
              <a:rPr lang="pt-BR" altLang="es-MX" sz="3200" dirty="0"/>
              <a:t>ñ</a:t>
            </a:r>
            <a:r>
              <a:rPr lang="es-ES_tradnl" altLang="es-MX" sz="3200" dirty="0"/>
              <a:t>amiento constante sin tener al profesor en el otro extremo de la computadora”</a:t>
            </a:r>
          </a:p>
        </p:txBody>
      </p:sp>
      <p:pic>
        <p:nvPicPr>
          <p:cNvPr id="1108996" name="Picture 4" descr="j030125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7748588" y="1944689"/>
            <a:ext cx="3429000" cy="3006725"/>
          </a:xfrm>
        </p:spPr>
      </p:pic>
      <p:sp>
        <p:nvSpPr>
          <p:cNvPr id="5" name="TextBox 4"/>
          <p:cNvSpPr txBox="1"/>
          <p:nvPr/>
        </p:nvSpPr>
        <p:spPr>
          <a:xfrm flipH="1">
            <a:off x="1920238" y="4648200"/>
            <a:ext cx="7574281" cy="9541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/>
              <a:t>Para ello la Guía de estudio, Guía didáctica o Guía orientadora es su primer aliado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07851411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2000" fill="hold"/>
                                        <p:tgtEl>
                                          <p:spTgt spid="1108994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8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108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8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108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8994" grpId="0"/>
      <p:bldP spid="1108995" grpId="0" build="p"/>
    </p:bldLst>
  </p:timing>
</p:sld>
</file>

<file path=ppt/theme/theme1.xml><?xml version="1.0" encoding="utf-8"?>
<a:theme xmlns:a="http://schemas.openxmlformats.org/drawingml/2006/main" name="Retrospección">
  <a:themeElements>
    <a:clrScheme name="Retrospección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ción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1781</TotalTime>
  <Words>2337</Words>
  <Application>Microsoft Office PowerPoint</Application>
  <PresentationFormat>Custom</PresentationFormat>
  <Paragraphs>232</Paragraphs>
  <Slides>31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Retrospección</vt:lpstr>
      <vt:lpstr>Entrenamiento Diseño y montaje de Entornos Virtuales de Enseñanza Aprendizaje</vt:lpstr>
      <vt:lpstr>Objetivo</vt:lpstr>
      <vt:lpstr>Rol del estudiante</vt:lpstr>
      <vt:lpstr>Rol del estudiante</vt:lpstr>
      <vt:lpstr>Aprendizaje individual</vt:lpstr>
      <vt:lpstr>Estilos de aprendizaje a tener en cuenta por el tutor</vt:lpstr>
      <vt:lpstr>La tutoría en entornos virtuales: caracterización y funciones.</vt:lpstr>
      <vt:lpstr>La orientación del aprendizaje</vt:lpstr>
      <vt:lpstr>Reto del Tutor:</vt:lpstr>
      <vt:lpstr>El tutor en los entornos virtuales de enseñanza aprendizaje</vt:lpstr>
      <vt:lpstr>El tutor como guía y mediador del proceso de enseñanza aprendizaje </vt:lpstr>
      <vt:lpstr>El tutor y la motivación </vt:lpstr>
      <vt:lpstr>El tutor debe generar estrategias innovadoras de aprendizaje </vt:lpstr>
      <vt:lpstr>Buscar equilibrio entre dos determinantes de la tutoría</vt:lpstr>
      <vt:lpstr>Función tutorial</vt:lpstr>
      <vt:lpstr>Slide 16</vt:lpstr>
      <vt:lpstr>Los tutores más efectivos son aquellos que:</vt:lpstr>
      <vt:lpstr>Roles del profesor-tutor</vt:lpstr>
      <vt:lpstr>Rol académico-pedagógico</vt:lpstr>
      <vt:lpstr>Roles Orientador y Organizativo</vt:lpstr>
      <vt:lpstr>Roles Técnico y Social</vt:lpstr>
      <vt:lpstr>Aprendizaje colaborativo</vt:lpstr>
      <vt:lpstr>Slide 23</vt:lpstr>
      <vt:lpstr>Dinamización y gestión del tiempo</vt:lpstr>
      <vt:lpstr>En los foros</vt:lpstr>
      <vt:lpstr>Slide 26</vt:lpstr>
      <vt:lpstr>El tutor y la retroalimentación</vt:lpstr>
      <vt:lpstr>Slide 28</vt:lpstr>
      <vt:lpstr>Sistema de tutoría.  Algunos aspectos a definir:  </vt:lpstr>
      <vt:lpstr>Actividad Práctica</vt:lpstr>
      <vt:lpstr>Slide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...</dc:creator>
  <cp:lastModifiedBy>Revisor</cp:lastModifiedBy>
  <cp:revision>118</cp:revision>
  <dcterms:created xsi:type="dcterms:W3CDTF">2018-02-02T19:35:05Z</dcterms:created>
  <dcterms:modified xsi:type="dcterms:W3CDTF">2022-05-31T03:48:55Z</dcterms:modified>
</cp:coreProperties>
</file>