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8" r:id="rId2"/>
    <p:sldId id="257" r:id="rId3"/>
    <p:sldId id="259" r:id="rId4"/>
    <p:sldId id="260" r:id="rId5"/>
    <p:sldId id="261" r:id="rId6"/>
    <p:sldId id="262" r:id="rId7"/>
    <p:sldId id="271" r:id="rId8"/>
    <p:sldId id="263" r:id="rId9"/>
    <p:sldId id="264" r:id="rId10"/>
    <p:sldId id="265" r:id="rId11"/>
    <p:sldId id="266" r:id="rId12"/>
    <p:sldId id="267" r:id="rId13"/>
    <p:sldId id="269" r:id="rId14"/>
    <p:sldId id="270" r:id="rId15"/>
    <p:sldId id="272" r:id="rId16"/>
    <p:sldId id="273" r:id="rId17"/>
    <p:sldId id="268" r:id="rId18"/>
    <p:sldId id="276" r:id="rId19"/>
    <p:sldId id="277" r:id="rId20"/>
    <p:sldId id="307" r:id="rId21"/>
    <p:sldId id="308" r:id="rId22"/>
    <p:sldId id="298" r:id="rId23"/>
    <p:sldId id="299" r:id="rId24"/>
    <p:sldId id="300" r:id="rId25"/>
    <p:sldId id="301" r:id="rId26"/>
    <p:sldId id="302" r:id="rId27"/>
    <p:sldId id="303" r:id="rId28"/>
    <p:sldId id="304" r:id="rId29"/>
    <p:sldId id="305" r:id="rId30"/>
    <p:sldId id="306" r:id="rId31"/>
    <p:sldId id="278" r:id="rId32"/>
    <p:sldId id="279" r:id="rId33"/>
    <p:sldId id="280" r:id="rId34"/>
    <p:sldId id="281" r:id="rId35"/>
    <p:sldId id="282" r:id="rId36"/>
    <p:sldId id="283" r:id="rId37"/>
    <p:sldId id="287" r:id="rId38"/>
    <p:sldId id="288" r:id="rId39"/>
    <p:sldId id="296" r:id="rId40"/>
    <p:sldId id="284" r:id="rId41"/>
    <p:sldId id="293" r:id="rId42"/>
    <p:sldId id="294" r:id="rId43"/>
    <p:sldId id="297" r:id="rId44"/>
    <p:sldId id="309" r:id="rId45"/>
    <p:sldId id="310"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47842" autoAdjust="0"/>
  </p:normalViewPr>
  <p:slideViewPr>
    <p:cSldViewPr>
      <p:cViewPr>
        <p:scale>
          <a:sx n="56" d="100"/>
          <a:sy n="56" d="100"/>
        </p:scale>
        <p:origin x="-1764" y="-72"/>
      </p:cViewPr>
      <p:guideLst>
        <p:guide orient="horz" pos="2160"/>
        <p:guide pos="2880"/>
      </p:guideLst>
    </p:cSldViewPr>
  </p:slideViewPr>
  <p:outlineViewPr>
    <p:cViewPr>
      <p:scale>
        <a:sx n="33" d="100"/>
        <a:sy n="33" d="100"/>
      </p:scale>
      <p:origin x="0" y="385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7B3D6-546F-48EA-9EB4-8DAD116DC155}" type="datetimeFigureOut">
              <a:rPr lang="es-ES" smtClean="0"/>
              <a:pPr/>
              <a:t>01/02/2021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BF823-0520-484F-920C-F2A25B17DE1C}" type="slidenum">
              <a:rPr lang="es-ES" smtClean="0"/>
              <a:pPr/>
              <a:t>‹Nº›</a:t>
            </a:fld>
            <a:endParaRPr lang="es-ES"/>
          </a:p>
        </p:txBody>
      </p:sp>
    </p:spTree>
    <p:extLst>
      <p:ext uri="{BB962C8B-B14F-4D97-AF65-F5344CB8AC3E}">
        <p14:creationId xmlns:p14="http://schemas.microsoft.com/office/powerpoint/2010/main" val="369441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n</a:t>
            </a:r>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3</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s-ES" dirty="0" smtClean="0"/>
              <a:t>Una de las características importantes de un gen es que tiene polaridad, es decir se lee en sentido 5’ 3’  . Un gen presenta regiones reguladoras y estructurales.  </a:t>
            </a:r>
          </a:p>
          <a:p>
            <a:pPr algn="just"/>
            <a:r>
              <a:rPr lang="es-ES" dirty="0" smtClean="0"/>
              <a:t>Entre las </a:t>
            </a:r>
            <a:r>
              <a:rPr lang="es-ES" b="1" dirty="0" smtClean="0"/>
              <a:t>regiones reguladoras </a:t>
            </a:r>
            <a:r>
              <a:rPr lang="es-ES" dirty="0" smtClean="0"/>
              <a:t>se encuentran la región del promotor ubicada en el extremo 5’ responsable del inicio de la transcripción. Existen otros elementos reguladores llamados </a:t>
            </a:r>
            <a:r>
              <a:rPr lang="es-ES" dirty="0" err="1" smtClean="0"/>
              <a:t>potenciadores</a:t>
            </a:r>
            <a:r>
              <a:rPr lang="es-ES" dirty="0" smtClean="0"/>
              <a:t> y silenciadores los cuales se pueden situar a una distancia significativa de la porción codificadora del gen. Estas regiones reguladoras juegan un papel importante en la regulación de la expresión génica y permiten que en cada tejido solo se exprese un subgrupo de genes.</a:t>
            </a:r>
          </a:p>
          <a:p>
            <a:pPr algn="just"/>
            <a:endParaRPr lang="es-ES" dirty="0" smtClean="0"/>
          </a:p>
          <a:p>
            <a:pPr algn="just"/>
            <a:r>
              <a:rPr lang="es-ES" dirty="0" smtClean="0"/>
              <a:t>La región estructural está conformada por los </a:t>
            </a:r>
            <a:r>
              <a:rPr lang="es-ES" dirty="0" err="1" smtClean="0"/>
              <a:t>intrones</a:t>
            </a:r>
            <a:r>
              <a:rPr lang="es-ES" dirty="0" smtClean="0"/>
              <a:t> y los exones. Los primeros desaparecen durante el proceso de transcripción por lo que no están presentes en el </a:t>
            </a:r>
            <a:r>
              <a:rPr lang="es-ES" dirty="0" err="1" smtClean="0"/>
              <a:t>ARMm</a:t>
            </a:r>
            <a:r>
              <a:rPr lang="es-ES" dirty="0" smtClean="0"/>
              <a:t> y por tanto no se traducen en proteínas (elementos no codificantes). Se desconoce la función de los mismos, no obstante en algunos genes se han hallado elementos reguladores dentro de los </a:t>
            </a:r>
            <a:r>
              <a:rPr lang="es-ES" dirty="0" err="1" smtClean="0"/>
              <a:t>intrones</a:t>
            </a:r>
            <a:r>
              <a:rPr lang="es-ES" dirty="0" smtClean="0"/>
              <a:t>. Los exones contienen las secuencias de ADN que codifican la</a:t>
            </a:r>
            <a:r>
              <a:rPr lang="es-ES" baseline="0" dirty="0" smtClean="0"/>
              <a:t> secuencia de</a:t>
            </a:r>
            <a:r>
              <a:rPr lang="es-ES" dirty="0" smtClean="0"/>
              <a:t> aminoácidos  de una proteína.</a:t>
            </a:r>
          </a:p>
          <a:p>
            <a:pPr algn="just"/>
            <a:r>
              <a:rPr lang="es-ES" dirty="0" smtClean="0"/>
              <a:t>La cantidad de </a:t>
            </a:r>
            <a:r>
              <a:rPr lang="es-ES" dirty="0" err="1" smtClean="0"/>
              <a:t>intrones</a:t>
            </a:r>
            <a:r>
              <a:rPr lang="es-ES" dirty="0" smtClean="0"/>
              <a:t> y exones varían entre los diferentes genes.</a:t>
            </a:r>
          </a:p>
        </p:txBody>
      </p:sp>
      <p:sp>
        <p:nvSpPr>
          <p:cNvPr id="727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659AF4-A378-45BE-A86A-BF4BB4F7BBDE}" type="slidenum">
              <a:rPr lang="es-ES" smtClean="0">
                <a:cs typeface="Arial" pitchFamily="34" charset="0"/>
              </a:rPr>
              <a:pPr/>
              <a:t>12</a:t>
            </a:fld>
            <a:endParaRPr lang="es-ES"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Estos eventos están mediados por una serie de proteínas y enzimas las cuales</a:t>
            </a:r>
            <a:r>
              <a:rPr lang="es-ES" sz="1200" kern="1200" baseline="0" dirty="0" smtClean="0">
                <a:solidFill>
                  <a:schemeClr val="tx1"/>
                </a:solidFill>
                <a:latin typeface="+mn-lt"/>
                <a:ea typeface="+mn-ea"/>
                <a:cs typeface="+mn-cs"/>
              </a:rPr>
              <a:t> constituyen </a:t>
            </a:r>
            <a:r>
              <a:rPr lang="es-ES" sz="1200" kern="1200" dirty="0" smtClean="0">
                <a:solidFill>
                  <a:schemeClr val="tx1"/>
                </a:solidFill>
                <a:latin typeface="+mn-lt"/>
                <a:ea typeface="+mn-ea"/>
                <a:cs typeface="+mn-cs"/>
              </a:rPr>
              <a:t>mecanismos positivos que estimulan la proliferación y o mecanismos negativos que inhiben la proliferación.</a:t>
            </a:r>
          </a:p>
          <a:p>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13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algn="just" eaLnBrk="0" fontAlgn="base" hangingPunct="0"/>
            <a:r>
              <a:rPr lang="es-ES" sz="1200" b="1" kern="1200" dirty="0" smtClean="0">
                <a:solidFill>
                  <a:schemeClr val="tx1"/>
                </a:solidFill>
                <a:latin typeface="+mn-lt"/>
                <a:ea typeface="+mn-ea"/>
                <a:cs typeface="+mn-cs"/>
              </a:rPr>
              <a:t>Se divide en dos etapas: </a:t>
            </a:r>
            <a:r>
              <a:rPr lang="es-ES" sz="1200" b="1" kern="1200" dirty="0" err="1" smtClean="0">
                <a:solidFill>
                  <a:schemeClr val="tx1"/>
                </a:solidFill>
                <a:latin typeface="+mn-lt"/>
                <a:ea typeface="+mn-ea"/>
                <a:cs typeface="+mn-cs"/>
              </a:rPr>
              <a:t>interfase</a:t>
            </a:r>
            <a:r>
              <a:rPr lang="es-ES" sz="1200" b="1" kern="1200" dirty="0" smtClean="0">
                <a:solidFill>
                  <a:schemeClr val="tx1"/>
                </a:solidFill>
                <a:latin typeface="+mn-lt"/>
                <a:ea typeface="+mn-ea"/>
                <a:cs typeface="+mn-cs"/>
              </a:rPr>
              <a:t> y división celular. </a:t>
            </a:r>
            <a:r>
              <a:rPr lang="es-ES" sz="1200" kern="1200" dirty="0" smtClean="0">
                <a:solidFill>
                  <a:schemeClr val="tx1"/>
                </a:solidFill>
                <a:latin typeface="+mn-lt"/>
                <a:ea typeface="+mn-ea"/>
                <a:cs typeface="+mn-cs"/>
              </a:rPr>
              <a:t>La </a:t>
            </a:r>
            <a:r>
              <a:rPr lang="es-ES" sz="1200" b="1" kern="1200" dirty="0" err="1" smtClean="0">
                <a:solidFill>
                  <a:schemeClr val="tx1"/>
                </a:solidFill>
                <a:latin typeface="+mn-lt"/>
                <a:ea typeface="+mn-ea"/>
                <a:cs typeface="+mn-cs"/>
              </a:rPr>
              <a:t>interfase</a:t>
            </a:r>
            <a:r>
              <a:rPr lang="es-ES" sz="1200" kern="1200" dirty="0" smtClean="0">
                <a:solidFill>
                  <a:schemeClr val="tx1"/>
                </a:solidFill>
                <a:latin typeface="+mn-lt"/>
                <a:ea typeface="+mn-ea"/>
                <a:cs typeface="+mn-cs"/>
              </a:rPr>
              <a:t> a su vez se divide en 3 etapas:</a:t>
            </a:r>
          </a:p>
          <a:p>
            <a:pPr algn="just" eaLnBrk="0" fontAlgn="base" hangingPunct="0"/>
            <a:r>
              <a:rPr lang="es-ES" sz="1200" b="1" kern="1200" dirty="0" smtClean="0">
                <a:solidFill>
                  <a:schemeClr val="tx1"/>
                </a:solidFill>
                <a:latin typeface="+mn-lt"/>
                <a:ea typeface="+mn-ea"/>
                <a:cs typeface="+mn-cs"/>
              </a:rPr>
              <a:t>G1</a:t>
            </a:r>
            <a:r>
              <a:rPr lang="es-ES" sz="1200" kern="1200" dirty="0" smtClean="0">
                <a:solidFill>
                  <a:schemeClr val="tx1"/>
                </a:solidFill>
                <a:latin typeface="+mn-lt"/>
                <a:ea typeface="+mn-ea"/>
                <a:cs typeface="+mn-cs"/>
              </a:rPr>
              <a:t>: en esta etapa cada célula contiene un número diploide del genoma pero cada uno de los cromosomas está constituido por una sola </a:t>
            </a:r>
            <a:r>
              <a:rPr lang="es-ES" sz="1200" kern="1200" dirty="0" err="1" smtClean="0">
                <a:solidFill>
                  <a:schemeClr val="tx1"/>
                </a:solidFill>
                <a:latin typeface="+mn-lt"/>
                <a:ea typeface="+mn-ea"/>
                <a:cs typeface="+mn-cs"/>
              </a:rPr>
              <a:t>cromátida</a:t>
            </a:r>
            <a:r>
              <a:rPr lang="es-ES" sz="1200" kern="1200" dirty="0" smtClean="0">
                <a:solidFill>
                  <a:schemeClr val="tx1"/>
                </a:solidFill>
                <a:latin typeface="+mn-lt"/>
                <a:ea typeface="+mn-ea"/>
                <a:cs typeface="+mn-cs"/>
              </a:rPr>
              <a:t>. La célula crece y lleva a cabo procesos  celulares  comunes. </a:t>
            </a:r>
            <a:r>
              <a:rPr lang="es-ES" sz="1200" b="1" kern="1200" dirty="0" smtClean="0">
                <a:solidFill>
                  <a:schemeClr val="tx1"/>
                </a:solidFill>
                <a:latin typeface="+mn-lt"/>
                <a:ea typeface="+mn-ea"/>
                <a:cs typeface="+mn-cs"/>
              </a:rPr>
              <a:t>Hay síntesis de proteínas y ARN</a:t>
            </a:r>
            <a:r>
              <a:rPr lang="es-ES" sz="1200" kern="1200" dirty="0" smtClean="0">
                <a:solidFill>
                  <a:schemeClr val="tx1"/>
                </a:solidFill>
                <a:latin typeface="+mn-lt"/>
                <a:ea typeface="+mn-ea"/>
                <a:cs typeface="+mn-cs"/>
              </a:rPr>
              <a:t>. Durante esta etapa la célula puede ser obligada a continuar el ciclo o bien pueden abandonar el ciclo celular y entrar en la fase llamada </a:t>
            </a:r>
            <a:r>
              <a:rPr lang="es-ES" sz="1200" b="1" kern="1200" dirty="0" smtClean="0">
                <a:solidFill>
                  <a:schemeClr val="tx1"/>
                </a:solidFill>
                <a:latin typeface="+mn-lt"/>
                <a:ea typeface="+mn-ea"/>
                <a:cs typeface="+mn-cs"/>
              </a:rPr>
              <a:t>G0 o quiescencia celular </a:t>
            </a:r>
            <a:r>
              <a:rPr lang="es-ES" sz="1200" kern="1200" dirty="0" smtClean="0">
                <a:solidFill>
                  <a:schemeClr val="tx1"/>
                </a:solidFill>
                <a:latin typeface="+mn-lt"/>
                <a:ea typeface="+mn-ea"/>
                <a:cs typeface="+mn-cs"/>
              </a:rPr>
              <a:t>en la que la célula permanece viable y activa metabólicamente pero no se divide. Algunas entran en GO y nunca reinician el ciclo celular pero hay otras que estando en GO pueden ser estimuladas para volver a G1 y continuar el ciclo celular. Ejemplo de células que entran en la etapa GO son las hepáticas pero tras lesión del hígado vuelven a GI y continúan el ciclo celular.</a:t>
            </a:r>
          </a:p>
          <a:p>
            <a:pPr algn="just" eaLnBrk="0" fontAlgn="base" hangingPunct="0"/>
            <a:r>
              <a:rPr lang="es-ES" sz="1200" b="1" kern="1200" dirty="0" smtClean="0">
                <a:solidFill>
                  <a:schemeClr val="tx1"/>
                </a:solidFill>
                <a:latin typeface="+mn-lt"/>
                <a:ea typeface="+mn-ea"/>
                <a:cs typeface="+mn-cs"/>
              </a:rPr>
              <a:t>S</a:t>
            </a:r>
            <a:r>
              <a:rPr lang="es-ES" sz="1200" kern="1200" dirty="0" smtClean="0">
                <a:solidFill>
                  <a:schemeClr val="tx1"/>
                </a:solidFill>
                <a:latin typeface="+mn-lt"/>
                <a:ea typeface="+mn-ea"/>
                <a:cs typeface="+mn-cs"/>
              </a:rPr>
              <a:t>: fase de mayor duración del ciclo. </a:t>
            </a:r>
            <a:r>
              <a:rPr lang="es-ES" sz="1200" b="1" kern="1200" dirty="0" smtClean="0">
                <a:solidFill>
                  <a:schemeClr val="tx1"/>
                </a:solidFill>
                <a:latin typeface="+mn-lt"/>
                <a:ea typeface="+mn-ea"/>
                <a:cs typeface="+mn-cs"/>
              </a:rPr>
              <a:t>Ocurre la replicación del AD</a:t>
            </a:r>
            <a:r>
              <a:rPr lang="es-ES" sz="1200" kern="1200" dirty="0" smtClean="0">
                <a:solidFill>
                  <a:schemeClr val="tx1"/>
                </a:solidFill>
                <a:latin typeface="+mn-lt"/>
                <a:ea typeface="+mn-ea"/>
                <a:cs typeface="+mn-cs"/>
              </a:rPr>
              <a:t>N, proceso en el cual las dos hebras de ADN se separan y cada una de ellas sirve de molde para la formación de la hebra complementaria. Se obtiene a partir del ADN celular dos moléculas idénticas de este. Se produce la duplicación de los cromosomas. Cada cromosoma estará constituido por dos </a:t>
            </a:r>
            <a:r>
              <a:rPr lang="es-ES" sz="1200" kern="1200" dirty="0" err="1" smtClean="0">
                <a:solidFill>
                  <a:schemeClr val="tx1"/>
                </a:solidFill>
                <a:latin typeface="+mn-lt"/>
                <a:ea typeface="+mn-ea"/>
                <a:cs typeface="+mn-cs"/>
              </a:rPr>
              <a:t>cromátidas</a:t>
            </a:r>
            <a:r>
              <a:rPr lang="es-ES" sz="1200" kern="1200" dirty="0" smtClean="0">
                <a:solidFill>
                  <a:schemeClr val="tx1"/>
                </a:solidFill>
                <a:latin typeface="+mn-lt"/>
                <a:ea typeface="+mn-ea"/>
                <a:cs typeface="+mn-cs"/>
              </a:rPr>
              <a:t>. </a:t>
            </a:r>
            <a:r>
              <a:rPr lang="es-ES" sz="1200" b="1" kern="1200" dirty="0" smtClean="0">
                <a:solidFill>
                  <a:schemeClr val="tx1"/>
                </a:solidFill>
                <a:latin typeface="+mn-lt"/>
                <a:ea typeface="+mn-ea"/>
                <a:cs typeface="+mn-cs"/>
              </a:rPr>
              <a:t>Con el proceso de replicación se garantiza la transmisión de la información genética.</a:t>
            </a:r>
            <a:endParaRPr lang="es-ES" sz="1200" kern="1200" dirty="0" smtClean="0">
              <a:solidFill>
                <a:schemeClr val="tx1"/>
              </a:solidFill>
              <a:latin typeface="+mn-lt"/>
              <a:ea typeface="+mn-ea"/>
              <a:cs typeface="+mn-cs"/>
            </a:endParaRPr>
          </a:p>
          <a:p>
            <a:pPr algn="just" eaLnBrk="0" fontAlgn="base" hangingPunct="0"/>
            <a:r>
              <a:rPr lang="es-ES" sz="1200" b="1" kern="1200" dirty="0" smtClean="0">
                <a:solidFill>
                  <a:schemeClr val="tx1"/>
                </a:solidFill>
                <a:latin typeface="+mn-lt"/>
                <a:ea typeface="+mn-ea"/>
                <a:cs typeface="+mn-cs"/>
              </a:rPr>
              <a:t>G2</a:t>
            </a:r>
            <a:r>
              <a:rPr lang="es-ES" sz="1200" kern="1200" dirty="0" smtClean="0">
                <a:solidFill>
                  <a:schemeClr val="tx1"/>
                </a:solidFill>
                <a:latin typeface="+mn-lt"/>
                <a:ea typeface="+mn-ea"/>
                <a:cs typeface="+mn-cs"/>
              </a:rPr>
              <a:t>: continúa el crecimiento y la célula se prepara para la división. Al final de esta etapa la maraña de hilos que conforman la cromatina comienzan a condesarse y a formar los cromosomas. Por tanto </a:t>
            </a:r>
            <a:r>
              <a:rPr lang="es-ES" sz="1200" b="1" kern="1200" dirty="0" smtClean="0">
                <a:solidFill>
                  <a:schemeClr val="tx1"/>
                </a:solidFill>
                <a:latin typeface="+mn-lt"/>
                <a:ea typeface="+mn-ea"/>
                <a:cs typeface="+mn-cs"/>
              </a:rPr>
              <a:t>cromosoma y cromatina son dos aspectos morfológicamente distintos de una misma entidad celular.</a:t>
            </a:r>
            <a:endParaRPr lang="es-ES" sz="1200" kern="1200" dirty="0" smtClean="0">
              <a:solidFill>
                <a:schemeClr val="tx1"/>
              </a:solidFill>
              <a:latin typeface="+mn-lt"/>
              <a:ea typeface="+mn-ea"/>
              <a:cs typeface="+mn-cs"/>
            </a:endParaRPr>
          </a:p>
          <a:p>
            <a:pPr eaLnBrk="0" fontAlgn="base" hangingPunct="0"/>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algn="just"/>
            <a:endParaRPr lang="es-ES" sz="1200" kern="1200" dirty="0" smtClean="0">
              <a:solidFill>
                <a:schemeClr val="tx1"/>
              </a:solidFill>
              <a:latin typeface="+mn-lt"/>
              <a:ea typeface="+mn-ea"/>
              <a:cs typeface="+mn-cs"/>
            </a:endParaRPr>
          </a:p>
          <a:p>
            <a:pPr algn="just"/>
            <a:endParaRPr lang="es-ES" sz="1200" kern="1200" dirty="0" smtClean="0">
              <a:solidFill>
                <a:schemeClr val="tx1"/>
              </a:solidFill>
              <a:latin typeface="+mn-lt"/>
              <a:ea typeface="+mn-ea"/>
              <a:cs typeface="+mn-cs"/>
            </a:endParaRPr>
          </a:p>
          <a:p>
            <a:pPr algn="just"/>
            <a:endParaRPr lang="es-ES" sz="1200" kern="1200" dirty="0" smtClean="0">
              <a:solidFill>
                <a:schemeClr val="tx1"/>
              </a:solidFill>
              <a:latin typeface="+mn-lt"/>
              <a:ea typeface="+mn-ea"/>
              <a:cs typeface="+mn-cs"/>
            </a:endParaRPr>
          </a:p>
          <a:p>
            <a:pPr algn="just"/>
            <a:endParaRPr lang="es-ES"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14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algn="just"/>
            <a:r>
              <a:rPr lang="es-ES" sz="1200" kern="1200" dirty="0" smtClean="0">
                <a:solidFill>
                  <a:schemeClr val="tx1"/>
                </a:solidFill>
                <a:latin typeface="+mn-lt"/>
                <a:ea typeface="+mn-ea"/>
                <a:cs typeface="+mn-cs"/>
              </a:rPr>
              <a:t>Durante la </a:t>
            </a:r>
            <a:r>
              <a:rPr lang="es-ES" sz="1200" b="1" kern="1200" dirty="0" smtClean="0">
                <a:solidFill>
                  <a:schemeClr val="tx1"/>
                </a:solidFill>
                <a:latin typeface="+mn-lt"/>
                <a:ea typeface="+mn-ea"/>
                <a:cs typeface="+mn-cs"/>
              </a:rPr>
              <a:t>etapa de división celular</a:t>
            </a:r>
            <a:r>
              <a:rPr lang="es-ES" sz="1200" kern="1200" dirty="0" smtClean="0">
                <a:solidFill>
                  <a:schemeClr val="tx1"/>
                </a:solidFill>
                <a:latin typeface="+mn-lt"/>
                <a:ea typeface="+mn-ea"/>
                <a:cs typeface="+mn-cs"/>
              </a:rPr>
              <a:t> las células progenitoras pueden ser de dos clases: somáticas y</a:t>
            </a:r>
            <a:r>
              <a:rPr lang="es-ES" sz="1200" kern="1200" baseline="0" dirty="0" smtClean="0">
                <a:solidFill>
                  <a:schemeClr val="tx1"/>
                </a:solidFill>
                <a:latin typeface="+mn-lt"/>
                <a:ea typeface="+mn-ea"/>
                <a:cs typeface="+mn-cs"/>
              </a:rPr>
              <a:t> germinativas</a:t>
            </a:r>
            <a:r>
              <a:rPr lang="es-ES" sz="1200" kern="1200" dirty="0" smtClean="0">
                <a:solidFill>
                  <a:schemeClr val="tx1"/>
                </a:solidFill>
                <a:latin typeface="+mn-lt"/>
                <a:ea typeface="+mn-ea"/>
                <a:cs typeface="+mn-cs"/>
              </a:rPr>
              <a:t>. Si la célula progenitora pertenece al primer grupo esta etapa se denomina</a:t>
            </a:r>
            <a:r>
              <a:rPr lang="es-ES" sz="1200" b="1" kern="1200" dirty="0" smtClean="0">
                <a:solidFill>
                  <a:schemeClr val="tx1"/>
                </a:solidFill>
                <a:latin typeface="+mn-lt"/>
                <a:ea typeface="+mn-ea"/>
                <a:cs typeface="+mn-cs"/>
              </a:rPr>
              <a:t> mitosis</a:t>
            </a:r>
            <a:r>
              <a:rPr lang="es-ES" sz="1200" kern="1200" dirty="0" smtClean="0">
                <a:solidFill>
                  <a:schemeClr val="tx1"/>
                </a:solidFill>
                <a:latin typeface="+mn-lt"/>
                <a:ea typeface="+mn-ea"/>
                <a:cs typeface="+mn-cs"/>
              </a:rPr>
              <a:t>, en la cual se divide el citoplasma, proceso llamado citocinesis, y </a:t>
            </a:r>
            <a:r>
              <a:rPr lang="es-ES" sz="1200" b="1" kern="1200" dirty="0" smtClean="0">
                <a:solidFill>
                  <a:schemeClr val="tx1"/>
                </a:solidFill>
                <a:latin typeface="+mn-lt"/>
                <a:ea typeface="+mn-ea"/>
                <a:cs typeface="+mn-cs"/>
              </a:rPr>
              <a:t>se distribuye una </a:t>
            </a:r>
            <a:r>
              <a:rPr lang="es-ES" sz="1200" b="1" kern="1200" dirty="0" err="1" smtClean="0">
                <a:solidFill>
                  <a:schemeClr val="tx1"/>
                </a:solidFill>
                <a:latin typeface="+mn-lt"/>
                <a:ea typeface="+mn-ea"/>
                <a:cs typeface="+mn-cs"/>
              </a:rPr>
              <a:t>cromátide</a:t>
            </a:r>
            <a:r>
              <a:rPr lang="es-ES" sz="1200" b="1" kern="1200" dirty="0" smtClean="0">
                <a:solidFill>
                  <a:schemeClr val="tx1"/>
                </a:solidFill>
                <a:latin typeface="+mn-lt"/>
                <a:ea typeface="+mn-ea"/>
                <a:cs typeface="+mn-cs"/>
              </a:rPr>
              <a:t> de cada cromosoma a cada célula hija </a:t>
            </a:r>
            <a:r>
              <a:rPr lang="es-ES" sz="1200" kern="1200" dirty="0" smtClean="0">
                <a:solidFill>
                  <a:schemeClr val="tx1"/>
                </a:solidFill>
                <a:latin typeface="+mn-lt"/>
                <a:ea typeface="+mn-ea"/>
                <a:cs typeface="+mn-cs"/>
              </a:rPr>
              <a:t>proceso denominado </a:t>
            </a:r>
            <a:r>
              <a:rPr lang="es-ES" sz="1200" b="1" kern="1200" dirty="0" smtClean="0">
                <a:solidFill>
                  <a:schemeClr val="tx1"/>
                </a:solidFill>
                <a:latin typeface="+mn-lt"/>
                <a:ea typeface="+mn-ea"/>
                <a:cs typeface="+mn-cs"/>
              </a:rPr>
              <a:t>segregación cromosómica. </a:t>
            </a:r>
            <a:r>
              <a:rPr lang="es-ES" sz="1200" kern="1200" dirty="0" smtClean="0">
                <a:solidFill>
                  <a:schemeClr val="tx1"/>
                </a:solidFill>
                <a:latin typeface="+mn-lt"/>
                <a:ea typeface="+mn-ea"/>
                <a:cs typeface="+mn-cs"/>
              </a:rPr>
              <a:t>De esta forma </a:t>
            </a:r>
            <a:r>
              <a:rPr lang="es-ES" sz="1200" b="1" kern="1200" dirty="0" smtClean="0">
                <a:solidFill>
                  <a:schemeClr val="tx1"/>
                </a:solidFill>
                <a:latin typeface="+mn-lt"/>
                <a:ea typeface="+mn-ea"/>
                <a:cs typeface="+mn-cs"/>
              </a:rPr>
              <a:t>se obtiene dos células con 46 cromosomas cada una e igual información genética que la célula original</a:t>
            </a:r>
            <a:r>
              <a:rPr lang="es-ES" sz="1200" kern="1200" dirty="0" smtClean="0">
                <a:solidFill>
                  <a:schemeClr val="tx1"/>
                </a:solidFill>
                <a:latin typeface="+mn-lt"/>
                <a:ea typeface="+mn-ea"/>
                <a:cs typeface="+mn-cs"/>
              </a:rPr>
              <a:t>. Pero cada uno de los cromosomas está constituido por una sola </a:t>
            </a:r>
            <a:r>
              <a:rPr lang="es-ES" sz="1200" kern="1200" dirty="0" err="1" smtClean="0">
                <a:solidFill>
                  <a:schemeClr val="tx1"/>
                </a:solidFill>
                <a:latin typeface="+mn-lt"/>
                <a:ea typeface="+mn-ea"/>
                <a:cs typeface="+mn-cs"/>
              </a:rPr>
              <a:t>cromátida</a:t>
            </a:r>
            <a:r>
              <a:rPr lang="es-ES" sz="1200" kern="1200" dirty="0" smtClean="0">
                <a:solidFill>
                  <a:schemeClr val="tx1"/>
                </a:solidFill>
                <a:latin typeface="+mn-lt"/>
                <a:ea typeface="+mn-ea"/>
                <a:cs typeface="+mn-cs"/>
              </a:rPr>
              <a:t>. La mitosis puede subdividirse en las etapas: </a:t>
            </a:r>
            <a:r>
              <a:rPr lang="es-ES" sz="1200" u="none" strike="noStrike" kern="1200" dirty="0" smtClean="0">
                <a:solidFill>
                  <a:schemeClr val="tx1"/>
                </a:solidFill>
                <a:latin typeface="+mn-lt"/>
                <a:ea typeface="+mn-ea"/>
                <a:cs typeface="+mn-cs"/>
              </a:rPr>
              <a:t>profase, metafase</a:t>
            </a:r>
            <a:r>
              <a:rPr lang="es-ES" sz="1200" kern="1200" dirty="0" smtClean="0">
                <a:solidFill>
                  <a:schemeClr val="tx1"/>
                </a:solidFill>
                <a:latin typeface="+mn-lt"/>
                <a:ea typeface="+mn-ea"/>
                <a:cs typeface="+mn-cs"/>
              </a:rPr>
              <a:t>, </a:t>
            </a:r>
            <a:r>
              <a:rPr lang="es-ES" sz="1200" u="none" strike="noStrike" kern="1200" dirty="0" smtClean="0">
                <a:solidFill>
                  <a:schemeClr val="tx1"/>
                </a:solidFill>
                <a:latin typeface="+mn-lt"/>
                <a:ea typeface="+mn-ea"/>
                <a:cs typeface="+mn-cs"/>
              </a:rPr>
              <a:t>anafase</a:t>
            </a:r>
            <a:r>
              <a:rPr lang="es-ES" sz="1200" u="none" strike="noStrike" kern="1200" baseline="0" dirty="0" smtClean="0">
                <a:solidFill>
                  <a:schemeClr val="tx1"/>
                </a:solidFill>
                <a:latin typeface="+mn-lt"/>
                <a:ea typeface="+mn-ea"/>
                <a:cs typeface="+mn-cs"/>
              </a:rPr>
              <a:t> y telofase.</a:t>
            </a:r>
            <a:endParaRPr lang="es-ES" sz="1200" kern="1200" dirty="0" smtClean="0">
              <a:solidFill>
                <a:schemeClr val="tx1"/>
              </a:solidFill>
              <a:latin typeface="+mn-lt"/>
              <a:ea typeface="+mn-ea"/>
              <a:cs typeface="+mn-cs"/>
            </a:endParaRPr>
          </a:p>
          <a:p>
            <a:pPr algn="just"/>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algn="just"/>
            <a:r>
              <a:rPr lang="es-ES" sz="1200" b="1" kern="1200" dirty="0" smtClean="0">
                <a:solidFill>
                  <a:schemeClr val="tx1"/>
                </a:solidFill>
                <a:latin typeface="+mn-lt"/>
                <a:ea typeface="+mn-ea"/>
                <a:cs typeface="+mn-cs"/>
              </a:rPr>
              <a:t>Profase</a:t>
            </a:r>
            <a:r>
              <a:rPr lang="es-ES" sz="1200" kern="1200" dirty="0" smtClean="0">
                <a:solidFill>
                  <a:schemeClr val="tx1"/>
                </a:solidFill>
                <a:latin typeface="+mn-lt"/>
                <a:ea typeface="+mn-ea"/>
                <a:cs typeface="+mn-cs"/>
              </a:rPr>
              <a:t>: se inicia con la condensación gradual  de los cromosomas los cuales comienzan a visualizarse. Se produce la desintegración de la envoltura nuclear y desaparece el </a:t>
            </a:r>
            <a:r>
              <a:rPr lang="es-ES" sz="1200" kern="1200" dirty="0" err="1" smtClean="0">
                <a:solidFill>
                  <a:schemeClr val="tx1"/>
                </a:solidFill>
                <a:latin typeface="+mn-lt"/>
                <a:ea typeface="+mn-ea"/>
                <a:cs typeface="+mn-cs"/>
              </a:rPr>
              <a:t>nucleólo</a:t>
            </a:r>
            <a:r>
              <a:rPr lang="es-ES" sz="1200" kern="1200" dirty="0" smtClean="0">
                <a:solidFill>
                  <a:schemeClr val="tx1"/>
                </a:solidFill>
                <a:latin typeface="+mn-lt"/>
                <a:ea typeface="+mn-ea"/>
                <a:cs typeface="+mn-cs"/>
              </a:rPr>
              <a:t>. Comienza a formarse el huso mitótico.</a:t>
            </a:r>
          </a:p>
          <a:p>
            <a:pPr algn="just"/>
            <a:r>
              <a:rPr lang="es-ES" sz="1200" b="1" kern="1200" dirty="0" smtClean="0">
                <a:solidFill>
                  <a:schemeClr val="tx1"/>
                </a:solidFill>
                <a:latin typeface="+mn-lt"/>
                <a:ea typeface="+mn-ea"/>
                <a:cs typeface="+mn-cs"/>
              </a:rPr>
              <a:t>Metafase</a:t>
            </a:r>
            <a:r>
              <a:rPr lang="es-ES" sz="1200" kern="1200" dirty="0" smtClean="0">
                <a:solidFill>
                  <a:schemeClr val="tx1"/>
                </a:solidFill>
                <a:latin typeface="+mn-lt"/>
                <a:ea typeface="+mn-ea"/>
                <a:cs typeface="+mn-cs"/>
              </a:rPr>
              <a:t>: los cromosomas alcanzan su máxima condensación y se sitúan en el plano ecuatorial de la célula.</a:t>
            </a:r>
          </a:p>
          <a:p>
            <a:pPr algn="just"/>
            <a:r>
              <a:rPr lang="es-ES" sz="1200" b="1" kern="1200" dirty="0" smtClean="0">
                <a:solidFill>
                  <a:schemeClr val="tx1"/>
                </a:solidFill>
                <a:latin typeface="+mn-lt"/>
                <a:ea typeface="+mn-ea"/>
                <a:cs typeface="+mn-cs"/>
              </a:rPr>
              <a:t>Anafase:</a:t>
            </a:r>
            <a:r>
              <a:rPr lang="es-ES" sz="1200" kern="1200" dirty="0" smtClean="0">
                <a:solidFill>
                  <a:schemeClr val="tx1"/>
                </a:solidFill>
                <a:latin typeface="+mn-lt"/>
                <a:ea typeface="+mn-ea"/>
                <a:cs typeface="+mn-cs"/>
              </a:rPr>
              <a:t> se  separan las </a:t>
            </a:r>
            <a:r>
              <a:rPr lang="es-ES" sz="1200" kern="1200" dirty="0" err="1" smtClean="0">
                <a:solidFill>
                  <a:schemeClr val="tx1"/>
                </a:solidFill>
                <a:latin typeface="+mn-lt"/>
                <a:ea typeface="+mn-ea"/>
                <a:cs typeface="+mn-cs"/>
              </a:rPr>
              <a:t>cromátidas</a:t>
            </a:r>
            <a:r>
              <a:rPr lang="es-ES" sz="1200" kern="1200" dirty="0" smtClean="0">
                <a:solidFill>
                  <a:schemeClr val="tx1"/>
                </a:solidFill>
                <a:latin typeface="+mn-lt"/>
                <a:ea typeface="+mn-ea"/>
                <a:cs typeface="+mn-cs"/>
              </a:rPr>
              <a:t> de cada uno de los cromosomas y se convierten en cromosomas independientes que se desplazan hacia los polos opuestos de la célula.</a:t>
            </a:r>
          </a:p>
          <a:p>
            <a:pPr algn="just"/>
            <a:r>
              <a:rPr lang="es-ES" sz="1200" b="1" kern="1200" dirty="0" smtClean="0">
                <a:solidFill>
                  <a:schemeClr val="tx1"/>
                </a:solidFill>
                <a:latin typeface="+mn-lt"/>
                <a:ea typeface="+mn-ea"/>
                <a:cs typeface="+mn-cs"/>
              </a:rPr>
              <a:t>Telofase:</a:t>
            </a:r>
            <a:r>
              <a:rPr lang="es-ES" sz="1200" kern="1200" dirty="0" smtClean="0">
                <a:solidFill>
                  <a:schemeClr val="tx1"/>
                </a:solidFill>
                <a:latin typeface="+mn-lt"/>
                <a:ea typeface="+mn-ea"/>
                <a:cs typeface="+mn-cs"/>
              </a:rPr>
              <a:t> los cromosomas comienzan a </a:t>
            </a:r>
            <a:r>
              <a:rPr lang="es-ES" sz="1200" kern="1200" dirty="0" err="1" smtClean="0">
                <a:solidFill>
                  <a:schemeClr val="tx1"/>
                </a:solidFill>
                <a:latin typeface="+mn-lt"/>
                <a:ea typeface="+mn-ea"/>
                <a:cs typeface="+mn-cs"/>
              </a:rPr>
              <a:t>descondensarse</a:t>
            </a:r>
            <a:r>
              <a:rPr lang="es-ES" sz="1200" kern="1200" dirty="0" smtClean="0">
                <a:solidFill>
                  <a:schemeClr val="tx1"/>
                </a:solidFill>
                <a:latin typeface="+mn-lt"/>
                <a:ea typeface="+mn-ea"/>
                <a:cs typeface="+mn-cs"/>
              </a:rPr>
              <a:t> y formarse la cromatina, comienza a formarse  la envoltura nuclear alrededor de cada núcleo hijo. </a:t>
            </a:r>
          </a:p>
          <a:p>
            <a:pPr algn="just"/>
            <a:r>
              <a:rPr lang="es-ES" sz="1200" b="1" kern="1200" dirty="0" smtClean="0">
                <a:solidFill>
                  <a:schemeClr val="tx1"/>
                </a:solidFill>
                <a:latin typeface="+mn-lt"/>
                <a:ea typeface="+mn-ea"/>
                <a:cs typeface="+mn-cs"/>
              </a:rPr>
              <a:t>Citocinesis: </a:t>
            </a:r>
            <a:r>
              <a:rPr lang="es-ES" sz="1200" kern="1200" dirty="0" smtClean="0">
                <a:solidFill>
                  <a:schemeClr val="tx1"/>
                </a:solidFill>
                <a:latin typeface="+mn-lt"/>
                <a:ea typeface="+mn-ea"/>
                <a:cs typeface="+mn-cs"/>
              </a:rPr>
              <a:t>Se divide el citoplasma.</a:t>
            </a:r>
          </a:p>
          <a:p>
            <a:pPr algn="just"/>
            <a:r>
              <a:rPr lang="es-ES" sz="1200" kern="1200" dirty="0" smtClean="0">
                <a:solidFill>
                  <a:schemeClr val="tx1"/>
                </a:solidFill>
                <a:latin typeface="+mn-lt"/>
                <a:ea typeface="+mn-ea"/>
                <a:cs typeface="+mn-cs"/>
              </a:rPr>
              <a:t> </a:t>
            </a:r>
          </a:p>
          <a:p>
            <a:pPr algn="just"/>
            <a:r>
              <a:rPr lang="es-ES" sz="1200" kern="1200" dirty="0" smtClean="0">
                <a:solidFill>
                  <a:schemeClr val="tx1"/>
                </a:solidFill>
                <a:latin typeface="+mn-lt"/>
                <a:ea typeface="+mn-ea"/>
                <a:cs typeface="+mn-cs"/>
              </a:rPr>
              <a:t>Existe una diferencia importante entre una célula que entra en mitosis y otra que acaba de completar el proceso. Cada uno de los cromosomas de la célula original en G2 tiene un par de </a:t>
            </a:r>
            <a:r>
              <a:rPr lang="es-ES" sz="1200" kern="1200" dirty="0" err="1" smtClean="0">
                <a:solidFill>
                  <a:schemeClr val="tx1"/>
                </a:solidFill>
                <a:latin typeface="+mn-lt"/>
                <a:ea typeface="+mn-ea"/>
                <a:cs typeface="+mn-cs"/>
              </a:rPr>
              <a:t>cromátidas</a:t>
            </a:r>
            <a:r>
              <a:rPr lang="es-ES" sz="1200" kern="1200" dirty="0" smtClean="0">
                <a:solidFill>
                  <a:schemeClr val="tx1"/>
                </a:solidFill>
                <a:latin typeface="+mn-lt"/>
                <a:ea typeface="+mn-ea"/>
                <a:cs typeface="+mn-cs"/>
              </a:rPr>
              <a:t>, mientras que los de las células hijas solo tienen una. Esta </a:t>
            </a:r>
            <a:r>
              <a:rPr lang="es-ES" sz="1200" kern="1200" dirty="0" err="1" smtClean="0">
                <a:solidFill>
                  <a:schemeClr val="tx1"/>
                </a:solidFill>
                <a:latin typeface="+mn-lt"/>
                <a:ea typeface="+mn-ea"/>
                <a:cs typeface="+mn-cs"/>
              </a:rPr>
              <a:t>cromátida</a:t>
            </a:r>
            <a:r>
              <a:rPr lang="es-ES" sz="1200" kern="1200" dirty="0" smtClean="0">
                <a:solidFill>
                  <a:schemeClr val="tx1"/>
                </a:solidFill>
                <a:latin typeface="+mn-lt"/>
                <a:ea typeface="+mn-ea"/>
                <a:cs typeface="+mn-cs"/>
              </a:rPr>
              <a:t> será duplicada en la fase S de su siguiente ciclo celular</a:t>
            </a:r>
          </a:p>
          <a:p>
            <a:pPr algn="just"/>
            <a:r>
              <a:rPr lang="es-ES" sz="1200" kern="1200" dirty="0" smtClean="0">
                <a:solidFill>
                  <a:schemeClr val="tx1"/>
                </a:solidFill>
                <a:latin typeface="+mn-lt"/>
                <a:ea typeface="+mn-ea"/>
                <a:cs typeface="+mn-cs"/>
              </a:rPr>
              <a:t> </a:t>
            </a:r>
          </a:p>
          <a:p>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15</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kern="1200" dirty="0" smtClean="0">
                <a:solidFill>
                  <a:schemeClr val="tx1"/>
                </a:solidFill>
                <a:latin typeface="+mn-lt"/>
                <a:ea typeface="+mn-ea"/>
                <a:cs typeface="+mn-cs"/>
              </a:rPr>
              <a:t>La mitosis puede subdividirse en las etapas: </a:t>
            </a:r>
            <a:r>
              <a:rPr lang="es-ES" sz="1200" u="none" strike="noStrike" kern="1200" dirty="0" smtClean="0">
                <a:solidFill>
                  <a:schemeClr val="tx1"/>
                </a:solidFill>
                <a:latin typeface="+mn-lt"/>
                <a:ea typeface="+mn-ea"/>
                <a:cs typeface="+mn-cs"/>
              </a:rPr>
              <a:t>profase, metafase</a:t>
            </a:r>
            <a:r>
              <a:rPr lang="es-ES" sz="1200" kern="1200" dirty="0" smtClean="0">
                <a:solidFill>
                  <a:schemeClr val="tx1"/>
                </a:solidFill>
                <a:latin typeface="+mn-lt"/>
                <a:ea typeface="+mn-ea"/>
                <a:cs typeface="+mn-cs"/>
              </a:rPr>
              <a:t>, </a:t>
            </a:r>
            <a:r>
              <a:rPr lang="es-ES" sz="1200" u="none" strike="noStrike" kern="1200" dirty="0" smtClean="0">
                <a:solidFill>
                  <a:schemeClr val="tx1"/>
                </a:solidFill>
                <a:latin typeface="+mn-lt"/>
                <a:ea typeface="+mn-ea"/>
                <a:cs typeface="+mn-cs"/>
              </a:rPr>
              <a:t>anafase</a:t>
            </a:r>
            <a:r>
              <a:rPr lang="es-ES" sz="1200" u="none" strike="noStrike" kern="1200" baseline="0" dirty="0" smtClean="0">
                <a:solidFill>
                  <a:schemeClr val="tx1"/>
                </a:solidFill>
                <a:latin typeface="+mn-lt"/>
                <a:ea typeface="+mn-ea"/>
                <a:cs typeface="+mn-cs"/>
              </a:rPr>
              <a:t> y telofase.</a:t>
            </a:r>
            <a:endParaRPr lang="es-ES" sz="1200" kern="1200" dirty="0" smtClean="0">
              <a:solidFill>
                <a:schemeClr val="tx1"/>
              </a:solidFill>
              <a:latin typeface="+mn-lt"/>
              <a:ea typeface="+mn-ea"/>
              <a:cs typeface="+mn-cs"/>
            </a:endParaRPr>
          </a:p>
          <a:p>
            <a:pPr algn="just"/>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algn="just"/>
            <a:r>
              <a:rPr lang="es-ES" sz="1200" b="1" kern="1200" dirty="0" smtClean="0">
                <a:solidFill>
                  <a:schemeClr val="tx1"/>
                </a:solidFill>
                <a:latin typeface="+mn-lt"/>
                <a:ea typeface="+mn-ea"/>
                <a:cs typeface="+mn-cs"/>
              </a:rPr>
              <a:t>Profase</a:t>
            </a:r>
            <a:r>
              <a:rPr lang="es-ES" sz="1200" kern="1200" dirty="0" smtClean="0">
                <a:solidFill>
                  <a:schemeClr val="tx1"/>
                </a:solidFill>
                <a:latin typeface="+mn-lt"/>
                <a:ea typeface="+mn-ea"/>
                <a:cs typeface="+mn-cs"/>
              </a:rPr>
              <a:t>: se inicia con la condensación gradual  de los cromosomas los cuales comienzan a visualizarse. Se produce la desintegración de la envoltura nuclear y desaparece el </a:t>
            </a:r>
            <a:r>
              <a:rPr lang="es-ES" sz="1200" kern="1200" dirty="0" err="1" smtClean="0">
                <a:solidFill>
                  <a:schemeClr val="tx1"/>
                </a:solidFill>
                <a:latin typeface="+mn-lt"/>
                <a:ea typeface="+mn-ea"/>
                <a:cs typeface="+mn-cs"/>
              </a:rPr>
              <a:t>nucleólo</a:t>
            </a:r>
            <a:r>
              <a:rPr lang="es-ES" sz="1200" kern="1200" dirty="0" smtClean="0">
                <a:solidFill>
                  <a:schemeClr val="tx1"/>
                </a:solidFill>
                <a:latin typeface="+mn-lt"/>
                <a:ea typeface="+mn-ea"/>
                <a:cs typeface="+mn-cs"/>
              </a:rPr>
              <a:t>. Comienza a formarse el huso mitótico.</a:t>
            </a:r>
          </a:p>
          <a:p>
            <a:pPr algn="just"/>
            <a:r>
              <a:rPr lang="es-ES" sz="1200" b="1" kern="1200" dirty="0" smtClean="0">
                <a:solidFill>
                  <a:schemeClr val="tx1"/>
                </a:solidFill>
                <a:latin typeface="+mn-lt"/>
                <a:ea typeface="+mn-ea"/>
                <a:cs typeface="+mn-cs"/>
              </a:rPr>
              <a:t>Metafase</a:t>
            </a:r>
            <a:r>
              <a:rPr lang="es-ES" sz="1200" kern="1200" dirty="0" smtClean="0">
                <a:solidFill>
                  <a:schemeClr val="tx1"/>
                </a:solidFill>
                <a:latin typeface="+mn-lt"/>
                <a:ea typeface="+mn-ea"/>
                <a:cs typeface="+mn-cs"/>
              </a:rPr>
              <a:t>: los cromosomas alcanzan su máxima condensación y se sitúan en el plano ecuatorial de la célula.</a:t>
            </a:r>
          </a:p>
          <a:p>
            <a:pPr algn="just"/>
            <a:r>
              <a:rPr lang="es-ES" sz="1200" b="1" kern="1200" dirty="0" smtClean="0">
                <a:solidFill>
                  <a:schemeClr val="tx1"/>
                </a:solidFill>
                <a:latin typeface="+mn-lt"/>
                <a:ea typeface="+mn-ea"/>
                <a:cs typeface="+mn-cs"/>
              </a:rPr>
              <a:t>Anafase:</a:t>
            </a:r>
            <a:r>
              <a:rPr lang="es-ES" sz="1200" kern="1200" dirty="0" smtClean="0">
                <a:solidFill>
                  <a:schemeClr val="tx1"/>
                </a:solidFill>
                <a:latin typeface="+mn-lt"/>
                <a:ea typeface="+mn-ea"/>
                <a:cs typeface="+mn-cs"/>
              </a:rPr>
              <a:t> se  separan las </a:t>
            </a:r>
            <a:r>
              <a:rPr lang="es-ES" sz="1200" kern="1200" dirty="0" err="1" smtClean="0">
                <a:solidFill>
                  <a:schemeClr val="tx1"/>
                </a:solidFill>
                <a:latin typeface="+mn-lt"/>
                <a:ea typeface="+mn-ea"/>
                <a:cs typeface="+mn-cs"/>
              </a:rPr>
              <a:t>cromátidas</a:t>
            </a:r>
            <a:r>
              <a:rPr lang="es-ES" sz="1200" kern="1200" dirty="0" smtClean="0">
                <a:solidFill>
                  <a:schemeClr val="tx1"/>
                </a:solidFill>
                <a:latin typeface="+mn-lt"/>
                <a:ea typeface="+mn-ea"/>
                <a:cs typeface="+mn-cs"/>
              </a:rPr>
              <a:t> de cada uno de los cromosomas y se convierten en cromosomas independientes que se desplazan hacia los polos opuestos de la célula.</a:t>
            </a:r>
          </a:p>
          <a:p>
            <a:pPr algn="just"/>
            <a:r>
              <a:rPr lang="es-ES" sz="1200" b="1" kern="1200" dirty="0" smtClean="0">
                <a:solidFill>
                  <a:schemeClr val="tx1"/>
                </a:solidFill>
                <a:latin typeface="+mn-lt"/>
                <a:ea typeface="+mn-ea"/>
                <a:cs typeface="+mn-cs"/>
              </a:rPr>
              <a:t>Telofase:</a:t>
            </a:r>
            <a:r>
              <a:rPr lang="es-ES" sz="1200" kern="1200" dirty="0" smtClean="0">
                <a:solidFill>
                  <a:schemeClr val="tx1"/>
                </a:solidFill>
                <a:latin typeface="+mn-lt"/>
                <a:ea typeface="+mn-ea"/>
                <a:cs typeface="+mn-cs"/>
              </a:rPr>
              <a:t> los cromosomas comienzan a </a:t>
            </a:r>
            <a:r>
              <a:rPr lang="es-ES" sz="1200" kern="1200" dirty="0" err="1" smtClean="0">
                <a:solidFill>
                  <a:schemeClr val="tx1"/>
                </a:solidFill>
                <a:latin typeface="+mn-lt"/>
                <a:ea typeface="+mn-ea"/>
                <a:cs typeface="+mn-cs"/>
              </a:rPr>
              <a:t>descondensarse</a:t>
            </a:r>
            <a:r>
              <a:rPr lang="es-ES" sz="1200" kern="1200" dirty="0" smtClean="0">
                <a:solidFill>
                  <a:schemeClr val="tx1"/>
                </a:solidFill>
                <a:latin typeface="+mn-lt"/>
                <a:ea typeface="+mn-ea"/>
                <a:cs typeface="+mn-cs"/>
              </a:rPr>
              <a:t> y formarse la cromatina, comienza a formarse  la envoltura nuclear alrededor de cada núcleo hijo. </a:t>
            </a:r>
          </a:p>
          <a:p>
            <a:pPr algn="just"/>
            <a:r>
              <a:rPr lang="es-ES" sz="1200" b="1" kern="1200" dirty="0" smtClean="0">
                <a:solidFill>
                  <a:schemeClr val="tx1"/>
                </a:solidFill>
                <a:latin typeface="+mn-lt"/>
                <a:ea typeface="+mn-ea"/>
                <a:cs typeface="+mn-cs"/>
              </a:rPr>
              <a:t>Citocinesis: </a:t>
            </a:r>
            <a:r>
              <a:rPr lang="es-ES" sz="1200" kern="1200" dirty="0" smtClean="0">
                <a:solidFill>
                  <a:schemeClr val="tx1"/>
                </a:solidFill>
                <a:latin typeface="+mn-lt"/>
                <a:ea typeface="+mn-ea"/>
                <a:cs typeface="+mn-cs"/>
              </a:rPr>
              <a:t>Se divide el citoplasma.</a:t>
            </a:r>
          </a:p>
          <a:p>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16</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eaLnBrk="0" fontAlgn="base" hangingPunct="0"/>
            <a:r>
              <a:rPr lang="es-ES" sz="1200" b="1" kern="1200" dirty="0" smtClean="0">
                <a:solidFill>
                  <a:schemeClr val="tx1"/>
                </a:solidFill>
                <a:latin typeface="+mn-lt"/>
                <a:ea typeface="+mn-ea"/>
                <a:cs typeface="+mn-cs"/>
              </a:rPr>
              <a:t>Se divide en dos etapas: </a:t>
            </a:r>
            <a:r>
              <a:rPr lang="es-ES" sz="1200" b="1" kern="1200" dirty="0" err="1" smtClean="0">
                <a:solidFill>
                  <a:schemeClr val="tx1"/>
                </a:solidFill>
                <a:latin typeface="+mn-lt"/>
                <a:ea typeface="+mn-ea"/>
                <a:cs typeface="+mn-cs"/>
              </a:rPr>
              <a:t>interfase</a:t>
            </a:r>
            <a:r>
              <a:rPr lang="es-ES" sz="1200" b="1" kern="1200" dirty="0" smtClean="0">
                <a:solidFill>
                  <a:schemeClr val="tx1"/>
                </a:solidFill>
                <a:latin typeface="+mn-lt"/>
                <a:ea typeface="+mn-ea"/>
                <a:cs typeface="+mn-cs"/>
              </a:rPr>
              <a:t> y división celular. </a:t>
            </a:r>
            <a:r>
              <a:rPr lang="es-ES" sz="1200" kern="1200" dirty="0" smtClean="0">
                <a:solidFill>
                  <a:schemeClr val="tx1"/>
                </a:solidFill>
                <a:latin typeface="+mn-lt"/>
                <a:ea typeface="+mn-ea"/>
                <a:cs typeface="+mn-cs"/>
              </a:rPr>
              <a:t>La </a:t>
            </a:r>
            <a:r>
              <a:rPr lang="es-ES" sz="1200" b="1" kern="1200" dirty="0" err="1" smtClean="0">
                <a:solidFill>
                  <a:schemeClr val="tx1"/>
                </a:solidFill>
                <a:latin typeface="+mn-lt"/>
                <a:ea typeface="+mn-ea"/>
                <a:cs typeface="+mn-cs"/>
              </a:rPr>
              <a:t>interfase</a:t>
            </a:r>
            <a:r>
              <a:rPr lang="es-ES" sz="1200" kern="1200" dirty="0" smtClean="0">
                <a:solidFill>
                  <a:schemeClr val="tx1"/>
                </a:solidFill>
                <a:latin typeface="+mn-lt"/>
                <a:ea typeface="+mn-ea"/>
                <a:cs typeface="+mn-cs"/>
              </a:rPr>
              <a:t> a su vez se divide en 3 etapas:</a:t>
            </a:r>
          </a:p>
          <a:p>
            <a:pPr algn="just" eaLnBrk="0" fontAlgn="base" hangingPunct="0"/>
            <a:r>
              <a:rPr lang="es-ES" sz="1200" b="1" kern="1200" dirty="0" smtClean="0">
                <a:solidFill>
                  <a:schemeClr val="tx1"/>
                </a:solidFill>
                <a:latin typeface="+mn-lt"/>
                <a:ea typeface="+mn-ea"/>
                <a:cs typeface="+mn-cs"/>
              </a:rPr>
              <a:t>G1</a:t>
            </a:r>
            <a:r>
              <a:rPr lang="es-ES" sz="1200" kern="1200" dirty="0" smtClean="0">
                <a:solidFill>
                  <a:schemeClr val="tx1"/>
                </a:solidFill>
                <a:latin typeface="+mn-lt"/>
                <a:ea typeface="+mn-ea"/>
                <a:cs typeface="+mn-cs"/>
              </a:rPr>
              <a:t>: en esta etapa cada célula contiene un número diploide del genoma pero cada uno de los cromosomas está constituido por una sola </a:t>
            </a:r>
            <a:r>
              <a:rPr lang="es-ES" sz="1200" kern="1200" dirty="0" err="1" smtClean="0">
                <a:solidFill>
                  <a:schemeClr val="tx1"/>
                </a:solidFill>
                <a:latin typeface="+mn-lt"/>
                <a:ea typeface="+mn-ea"/>
                <a:cs typeface="+mn-cs"/>
              </a:rPr>
              <a:t>cromátida</a:t>
            </a:r>
            <a:r>
              <a:rPr lang="es-ES" sz="1200" kern="1200" dirty="0" smtClean="0">
                <a:solidFill>
                  <a:schemeClr val="tx1"/>
                </a:solidFill>
                <a:latin typeface="+mn-lt"/>
                <a:ea typeface="+mn-ea"/>
                <a:cs typeface="+mn-cs"/>
              </a:rPr>
              <a:t>. La célula crece y lleva a cabo procesos  celulares  comunes. </a:t>
            </a:r>
            <a:r>
              <a:rPr lang="es-ES" sz="1200" b="1" kern="1200" dirty="0" smtClean="0">
                <a:solidFill>
                  <a:schemeClr val="tx1"/>
                </a:solidFill>
                <a:latin typeface="+mn-lt"/>
                <a:ea typeface="+mn-ea"/>
                <a:cs typeface="+mn-cs"/>
              </a:rPr>
              <a:t>Hay síntesis de proteínas y ARN</a:t>
            </a:r>
            <a:r>
              <a:rPr lang="es-ES" sz="1200" kern="1200" dirty="0" smtClean="0">
                <a:solidFill>
                  <a:schemeClr val="tx1"/>
                </a:solidFill>
                <a:latin typeface="+mn-lt"/>
                <a:ea typeface="+mn-ea"/>
                <a:cs typeface="+mn-cs"/>
              </a:rPr>
              <a:t>. Durante esta etapa la célula puede ser obligada a continuar el ciclo o bien pueden abandonar el ciclo celular y entrar en la fase llamada </a:t>
            </a:r>
            <a:r>
              <a:rPr lang="es-ES" sz="1200" b="1" kern="1200" dirty="0" smtClean="0">
                <a:solidFill>
                  <a:schemeClr val="tx1"/>
                </a:solidFill>
                <a:latin typeface="+mn-lt"/>
                <a:ea typeface="+mn-ea"/>
                <a:cs typeface="+mn-cs"/>
              </a:rPr>
              <a:t>G0 o quiescencia celular </a:t>
            </a:r>
            <a:r>
              <a:rPr lang="es-ES" sz="1200" kern="1200" dirty="0" smtClean="0">
                <a:solidFill>
                  <a:schemeClr val="tx1"/>
                </a:solidFill>
                <a:latin typeface="+mn-lt"/>
                <a:ea typeface="+mn-ea"/>
                <a:cs typeface="+mn-cs"/>
              </a:rPr>
              <a:t>en la que la célula permanece viable y activa metabólicamente pero no se divide. Algunas entran en GO y nunca reinician el ciclo celular pero hay otras que estando en GO pueden ser estimuladas para volver a G1 y continuar el ciclo celular. Ejemplo de células que entran en la etapa GO son las hepáticas pero tras lesión del hígado vuelven a GI y continúan el ciclo celular.</a:t>
            </a:r>
          </a:p>
          <a:p>
            <a:pPr algn="just" eaLnBrk="0" fontAlgn="base" hangingPunct="0"/>
            <a:r>
              <a:rPr lang="es-ES" sz="1200" b="1" kern="1200" dirty="0" smtClean="0">
                <a:solidFill>
                  <a:schemeClr val="tx1"/>
                </a:solidFill>
                <a:latin typeface="+mn-lt"/>
                <a:ea typeface="+mn-ea"/>
                <a:cs typeface="+mn-cs"/>
              </a:rPr>
              <a:t>S</a:t>
            </a:r>
            <a:r>
              <a:rPr lang="es-ES" sz="1200" kern="1200" dirty="0" smtClean="0">
                <a:solidFill>
                  <a:schemeClr val="tx1"/>
                </a:solidFill>
                <a:latin typeface="+mn-lt"/>
                <a:ea typeface="+mn-ea"/>
                <a:cs typeface="+mn-cs"/>
              </a:rPr>
              <a:t>: fase de mayor duración del ciclo. </a:t>
            </a:r>
            <a:r>
              <a:rPr lang="es-ES" sz="1200" b="1" kern="1200" dirty="0" smtClean="0">
                <a:solidFill>
                  <a:schemeClr val="tx1"/>
                </a:solidFill>
                <a:latin typeface="+mn-lt"/>
                <a:ea typeface="+mn-ea"/>
                <a:cs typeface="+mn-cs"/>
              </a:rPr>
              <a:t>Ocurre la replicación del AD</a:t>
            </a:r>
            <a:r>
              <a:rPr lang="es-ES" sz="1200" kern="1200" dirty="0" smtClean="0">
                <a:solidFill>
                  <a:schemeClr val="tx1"/>
                </a:solidFill>
                <a:latin typeface="+mn-lt"/>
                <a:ea typeface="+mn-ea"/>
                <a:cs typeface="+mn-cs"/>
              </a:rPr>
              <a:t>N, proceso en el cual las dos hebras de ADN se separan y cada una de ellas sirve de molde para la formación de la hebra complementaria. Se obtiene a partir del ADN celular dos moléculas idénticas de este. Se produce la duplicación de los cromosomas. Cada cromosoma estará constituido por dos </a:t>
            </a:r>
            <a:r>
              <a:rPr lang="es-ES" sz="1200" kern="1200" dirty="0" err="1" smtClean="0">
                <a:solidFill>
                  <a:schemeClr val="tx1"/>
                </a:solidFill>
                <a:latin typeface="+mn-lt"/>
                <a:ea typeface="+mn-ea"/>
                <a:cs typeface="+mn-cs"/>
              </a:rPr>
              <a:t>cromátidas</a:t>
            </a:r>
            <a:r>
              <a:rPr lang="es-ES" sz="1200" kern="1200" dirty="0" smtClean="0">
                <a:solidFill>
                  <a:schemeClr val="tx1"/>
                </a:solidFill>
                <a:latin typeface="+mn-lt"/>
                <a:ea typeface="+mn-ea"/>
                <a:cs typeface="+mn-cs"/>
              </a:rPr>
              <a:t>. </a:t>
            </a:r>
            <a:r>
              <a:rPr lang="es-ES" sz="1200" b="1" kern="1200" dirty="0" smtClean="0">
                <a:solidFill>
                  <a:schemeClr val="tx1"/>
                </a:solidFill>
                <a:latin typeface="+mn-lt"/>
                <a:ea typeface="+mn-ea"/>
                <a:cs typeface="+mn-cs"/>
              </a:rPr>
              <a:t>Con el proceso de replicación se garantiza la transmisión de la información genética.</a:t>
            </a:r>
            <a:endParaRPr lang="es-ES" sz="1200" kern="1200" dirty="0" smtClean="0">
              <a:solidFill>
                <a:schemeClr val="tx1"/>
              </a:solidFill>
              <a:latin typeface="+mn-lt"/>
              <a:ea typeface="+mn-ea"/>
              <a:cs typeface="+mn-cs"/>
            </a:endParaRPr>
          </a:p>
          <a:p>
            <a:pPr algn="just" eaLnBrk="0" fontAlgn="base" hangingPunct="0"/>
            <a:r>
              <a:rPr lang="es-ES" sz="1200" b="1" kern="1200" dirty="0" smtClean="0">
                <a:solidFill>
                  <a:schemeClr val="tx1"/>
                </a:solidFill>
                <a:latin typeface="+mn-lt"/>
                <a:ea typeface="+mn-ea"/>
                <a:cs typeface="+mn-cs"/>
              </a:rPr>
              <a:t>G2</a:t>
            </a:r>
            <a:r>
              <a:rPr lang="es-ES" sz="1200" kern="1200" dirty="0" smtClean="0">
                <a:solidFill>
                  <a:schemeClr val="tx1"/>
                </a:solidFill>
                <a:latin typeface="+mn-lt"/>
                <a:ea typeface="+mn-ea"/>
                <a:cs typeface="+mn-cs"/>
              </a:rPr>
              <a:t>: continúa el crecimiento y la célula se prepara para la división. Al final de esta etapa la maraña de hilos que conforman la cromatina comienzan a condesarse y a formar los cromosomas. Por tanto </a:t>
            </a:r>
            <a:r>
              <a:rPr lang="es-ES" sz="1200" b="1" kern="1200" dirty="0" smtClean="0">
                <a:solidFill>
                  <a:schemeClr val="tx1"/>
                </a:solidFill>
                <a:latin typeface="+mn-lt"/>
                <a:ea typeface="+mn-ea"/>
                <a:cs typeface="+mn-cs"/>
              </a:rPr>
              <a:t>cromosoma y cromatina son dos aspectos morfológicamente distintos de una misma entidad celular.</a:t>
            </a:r>
            <a:endParaRPr lang="es-ES" sz="1200" kern="1200" dirty="0" smtClean="0">
              <a:solidFill>
                <a:schemeClr val="tx1"/>
              </a:solidFill>
              <a:latin typeface="+mn-lt"/>
              <a:ea typeface="+mn-ea"/>
              <a:cs typeface="+mn-cs"/>
            </a:endParaRPr>
          </a:p>
          <a:p>
            <a:pPr eaLnBrk="0" fontAlgn="base" hangingPunct="0"/>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17</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Meiosis:</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tipo de división celular mediante el cual las células diploides de la línea germinal (2n) dan lugar a gametos haploides (n) con 23 cromosomas.</a:t>
            </a:r>
          </a:p>
          <a:p>
            <a:pPr algn="just"/>
            <a:r>
              <a:rPr lang="es-ES" dirty="0" smtClean="0"/>
              <a:t>Se producen dos divisiones celulares consecutivas. </a:t>
            </a:r>
            <a:r>
              <a:rPr lang="es-ES" sz="1200" kern="1200" dirty="0" smtClean="0">
                <a:solidFill>
                  <a:schemeClr val="tx1"/>
                </a:solidFill>
                <a:latin typeface="+mn-lt"/>
                <a:ea typeface="+mn-ea"/>
                <a:cs typeface="+mn-cs"/>
              </a:rPr>
              <a:t>Cada célula germinal que dará inicio a la meiosis presenta un número diploide  de 46 cromosomas equivalentes a 23 pares (2n). </a:t>
            </a:r>
            <a:r>
              <a:rPr lang="es-ES" dirty="0" smtClean="0"/>
              <a:t>En la </a:t>
            </a:r>
            <a:r>
              <a:rPr lang="es-ES" b="1" dirty="0" smtClean="0"/>
              <a:t>meiosis I </a:t>
            </a:r>
            <a:r>
              <a:rPr lang="es-ES" dirty="0" smtClean="0"/>
              <a:t>se produce apareamiento de los cromosomas homólogos y </a:t>
            </a:r>
            <a:r>
              <a:rPr lang="es-ES" b="1" dirty="0" smtClean="0"/>
              <a:t>entrecruzamiento </a:t>
            </a:r>
            <a:r>
              <a:rPr lang="es-ES" b="1" dirty="0" err="1" smtClean="0"/>
              <a:t>meiótico</a:t>
            </a:r>
            <a:r>
              <a:rPr lang="es-ES" b="1" dirty="0" smtClean="0"/>
              <a:t> en el cual las </a:t>
            </a:r>
            <a:r>
              <a:rPr lang="es-ES" dirty="0" err="1" smtClean="0"/>
              <a:t>cromátidas</a:t>
            </a:r>
            <a:r>
              <a:rPr lang="es-ES" dirty="0" smtClean="0"/>
              <a:t> no hermanas de estos intercambian segmentos de ADN lo que asegura que ninguno de los gametos producidos sean idénticos. Luego cada cromosoma de un par de homólogos se separa y se distribuyen de forma aleatoria hacia las células hijas proceso denominado </a:t>
            </a:r>
            <a:r>
              <a:rPr lang="es-ES" b="1" dirty="0" smtClean="0"/>
              <a:t>segregación cromosómica </a:t>
            </a:r>
            <a:r>
              <a:rPr lang="es-ES" dirty="0" smtClean="0"/>
              <a:t>por lo que se reduce el número de cromosomas de 46 a 23. La </a:t>
            </a:r>
            <a:r>
              <a:rPr lang="es-ES" b="1" dirty="0" smtClean="0"/>
              <a:t>meiosis II se produce tras la meiosis I sin que</a:t>
            </a:r>
            <a:r>
              <a:rPr lang="es-ES" b="1" baseline="0" dirty="0" smtClean="0"/>
              <a:t> haya replicación del ADN</a:t>
            </a:r>
            <a:r>
              <a:rPr lang="es-ES" b="1" dirty="0" smtClean="0"/>
              <a:t> </a:t>
            </a:r>
            <a:r>
              <a:rPr lang="es-ES" dirty="0" smtClean="0"/>
              <a:t>las </a:t>
            </a:r>
            <a:r>
              <a:rPr lang="es-ES" dirty="0" err="1" smtClean="0"/>
              <a:t>cromátidas</a:t>
            </a:r>
            <a:r>
              <a:rPr lang="es-ES" dirty="0" smtClean="0"/>
              <a:t> hermanas de cada cromosoma se separan y</a:t>
            </a:r>
            <a:r>
              <a:rPr lang="es-ES" baseline="0" dirty="0" smtClean="0"/>
              <a:t> u</a:t>
            </a:r>
            <a:r>
              <a:rPr lang="es-ES" dirty="0" smtClean="0"/>
              <a:t>na </a:t>
            </a:r>
            <a:r>
              <a:rPr lang="es-ES" dirty="0" err="1" smtClean="0"/>
              <a:t>cromátida</a:t>
            </a:r>
            <a:r>
              <a:rPr lang="es-ES" dirty="0" smtClean="0"/>
              <a:t> de cada cromosoma pasa a cada célula hija en un proceso denominado </a:t>
            </a:r>
            <a:r>
              <a:rPr lang="es-ES" b="1" dirty="0" smtClean="0"/>
              <a:t>segregación de </a:t>
            </a:r>
            <a:r>
              <a:rPr lang="es-ES" b="1" dirty="0" err="1" smtClean="0"/>
              <a:t>cromátidas</a:t>
            </a:r>
            <a:r>
              <a:rPr lang="es-ES" dirty="0" smtClean="0"/>
              <a:t>. Se obtendrán finalmente 4 células hijas haploides (n=23) llamadas gametos. </a:t>
            </a:r>
            <a:r>
              <a:rPr lang="es-ES" sz="1200" b="0" u="none" kern="1200" dirty="0" smtClean="0">
                <a:solidFill>
                  <a:schemeClr val="tx1"/>
                </a:solidFill>
                <a:latin typeface="+mn-lt"/>
                <a:ea typeface="+mn-ea"/>
                <a:cs typeface="+mn-cs"/>
              </a:rPr>
              <a:t>Cada una de estas </a:t>
            </a:r>
            <a:r>
              <a:rPr lang="es-ES" sz="1200" b="0" u="none" kern="1200" dirty="0" err="1" smtClean="0">
                <a:solidFill>
                  <a:schemeClr val="tx1"/>
                </a:solidFill>
                <a:latin typeface="+mn-lt"/>
                <a:ea typeface="+mn-ea"/>
                <a:cs typeface="+mn-cs"/>
              </a:rPr>
              <a:t>subetapas</a:t>
            </a:r>
            <a:r>
              <a:rPr lang="es-ES" sz="1200" b="0" u="none" kern="1200" dirty="0" smtClean="0">
                <a:solidFill>
                  <a:schemeClr val="tx1"/>
                </a:solidFill>
                <a:latin typeface="+mn-lt"/>
                <a:ea typeface="+mn-ea"/>
                <a:cs typeface="+mn-cs"/>
              </a:rPr>
              <a:t> se subdividen a su vez en </a:t>
            </a:r>
            <a:r>
              <a:rPr lang="es-ES" sz="1200" b="0" u="none" strike="noStrike" kern="1200" dirty="0" smtClean="0">
                <a:solidFill>
                  <a:schemeClr val="tx1"/>
                </a:solidFill>
                <a:latin typeface="+mn-lt"/>
                <a:ea typeface="+mn-ea"/>
                <a:cs typeface="+mn-cs"/>
              </a:rPr>
              <a:t>profase, metafase, anafase y telofase.</a:t>
            </a:r>
          </a:p>
          <a:p>
            <a:pPr algn="just"/>
            <a:endParaRPr lang="es-ES" sz="1200" b="0" u="none" strike="noStrike" kern="1200" dirty="0" smtClean="0">
              <a:solidFill>
                <a:schemeClr val="tx1"/>
              </a:solidFill>
              <a:latin typeface="+mn-lt"/>
              <a:ea typeface="+mn-ea"/>
              <a:cs typeface="+mn-cs"/>
            </a:endParaRPr>
          </a:p>
          <a:p>
            <a:pPr algn="just"/>
            <a:r>
              <a:rPr lang="es-ES" sz="1200" b="1" kern="1200" dirty="0" smtClean="0">
                <a:solidFill>
                  <a:schemeClr val="tx1"/>
                </a:solidFill>
                <a:latin typeface="+mn-lt"/>
                <a:ea typeface="+mn-ea"/>
                <a:cs typeface="+mn-cs"/>
              </a:rPr>
              <a:t>Meiosis I</a:t>
            </a:r>
            <a:endParaRPr lang="es-ES" sz="1200" kern="1200" dirty="0" smtClean="0">
              <a:solidFill>
                <a:schemeClr val="tx1"/>
              </a:solidFill>
              <a:latin typeface="+mn-lt"/>
              <a:ea typeface="+mn-ea"/>
              <a:cs typeface="+mn-cs"/>
            </a:endParaRPr>
          </a:p>
          <a:p>
            <a:pPr algn="just"/>
            <a:r>
              <a:rPr lang="es-ES" sz="1200" b="1" kern="1200" dirty="0" smtClean="0">
                <a:solidFill>
                  <a:schemeClr val="tx1"/>
                </a:solidFill>
                <a:latin typeface="+mn-lt"/>
                <a:ea typeface="+mn-ea"/>
                <a:cs typeface="+mn-cs"/>
              </a:rPr>
              <a:t>Profase I: </a:t>
            </a:r>
            <a:r>
              <a:rPr lang="es-ES" sz="1200" kern="1200" dirty="0" smtClean="0">
                <a:solidFill>
                  <a:schemeClr val="tx1"/>
                </a:solidFill>
                <a:latin typeface="+mn-lt"/>
                <a:ea typeface="+mn-ea"/>
                <a:cs typeface="+mn-cs"/>
              </a:rPr>
              <a:t>se definen 5 etapas (</a:t>
            </a:r>
            <a:r>
              <a:rPr lang="es-ES" sz="1200" kern="1200" dirty="0" err="1" smtClean="0">
                <a:solidFill>
                  <a:schemeClr val="tx1"/>
                </a:solidFill>
                <a:latin typeface="+mn-lt"/>
                <a:ea typeface="+mn-ea"/>
                <a:cs typeface="+mn-cs"/>
              </a:rPr>
              <a:t>leptoteno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cigoteno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paquiteno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diploteno</a:t>
            </a:r>
            <a:r>
              <a:rPr lang="es-ES" sz="1200" kern="1200" dirty="0" smtClean="0">
                <a:solidFill>
                  <a:schemeClr val="tx1"/>
                </a:solidFill>
                <a:latin typeface="+mn-lt"/>
                <a:ea typeface="+mn-ea"/>
                <a:cs typeface="+mn-cs"/>
              </a:rPr>
              <a:t> y </a:t>
            </a:r>
            <a:r>
              <a:rPr lang="es-ES" sz="1200" kern="1200" dirty="0" err="1" smtClean="0">
                <a:solidFill>
                  <a:schemeClr val="tx1"/>
                </a:solidFill>
                <a:latin typeface="+mn-lt"/>
                <a:ea typeface="+mn-ea"/>
                <a:cs typeface="+mn-cs"/>
              </a:rPr>
              <a:t>diacinesis</a:t>
            </a:r>
            <a:r>
              <a:rPr lang="es-ES" sz="1200" kern="1200" dirty="0" smtClean="0">
                <a:solidFill>
                  <a:schemeClr val="tx1"/>
                </a:solidFill>
                <a:latin typeface="+mn-lt"/>
                <a:ea typeface="+mn-ea"/>
                <a:cs typeface="+mn-cs"/>
              </a:rPr>
              <a:t>).</a:t>
            </a:r>
            <a:r>
              <a:rPr lang="es-ES" sz="1200" b="1" kern="1200" dirty="0" smtClean="0">
                <a:solidFill>
                  <a:schemeClr val="tx1"/>
                </a:solidFill>
                <a:latin typeface="+mn-lt"/>
                <a:ea typeface="+mn-ea"/>
                <a:cs typeface="+mn-cs"/>
              </a:rPr>
              <a:t> Los cromosomas se van condensando haciéndose más cortos y gruesos. En el </a:t>
            </a:r>
            <a:r>
              <a:rPr lang="es-ES" sz="1200" b="1" kern="1200" dirty="0" err="1" smtClean="0">
                <a:solidFill>
                  <a:schemeClr val="tx1"/>
                </a:solidFill>
                <a:latin typeface="+mn-lt"/>
                <a:ea typeface="+mn-ea"/>
                <a:cs typeface="+mn-cs"/>
              </a:rPr>
              <a:t>paquiteno</a:t>
            </a:r>
            <a:r>
              <a:rPr lang="es-ES" sz="1200" b="1" kern="1200" dirty="0" smtClean="0">
                <a:solidFill>
                  <a:schemeClr val="tx1"/>
                </a:solidFill>
                <a:latin typeface="+mn-lt"/>
                <a:ea typeface="+mn-ea"/>
                <a:cs typeface="+mn-cs"/>
              </a:rPr>
              <a:t> se produce el proceso de recombinación genética entre </a:t>
            </a:r>
            <a:r>
              <a:rPr lang="es-ES" sz="1200" b="1" kern="1200" dirty="0" err="1" smtClean="0">
                <a:solidFill>
                  <a:schemeClr val="tx1"/>
                </a:solidFill>
                <a:latin typeface="+mn-lt"/>
                <a:ea typeface="+mn-ea"/>
                <a:cs typeface="+mn-cs"/>
              </a:rPr>
              <a:t>cromátidas</a:t>
            </a:r>
            <a:r>
              <a:rPr lang="es-ES" sz="1200" b="1" kern="1200" dirty="0" smtClean="0">
                <a:solidFill>
                  <a:schemeClr val="tx1"/>
                </a:solidFill>
                <a:latin typeface="+mn-lt"/>
                <a:ea typeface="+mn-ea"/>
                <a:cs typeface="+mn-cs"/>
              </a:rPr>
              <a:t> no hermanas de cromosomas homólogos </a:t>
            </a:r>
            <a:r>
              <a:rPr lang="es-ES" sz="1200" kern="1200" dirty="0" smtClean="0">
                <a:solidFill>
                  <a:schemeClr val="tx1"/>
                </a:solidFill>
                <a:latin typeface="+mn-lt"/>
                <a:ea typeface="+mn-ea"/>
                <a:cs typeface="+mn-cs"/>
              </a:rPr>
              <a:t>.</a:t>
            </a:r>
          </a:p>
          <a:p>
            <a:pPr algn="just"/>
            <a:r>
              <a:rPr lang="es-ES" sz="1200" b="1" kern="1200" dirty="0" smtClean="0">
                <a:solidFill>
                  <a:schemeClr val="tx1"/>
                </a:solidFill>
                <a:latin typeface="+mn-lt"/>
                <a:ea typeface="+mn-ea"/>
                <a:cs typeface="+mn-cs"/>
              </a:rPr>
              <a:t>Metafase I</a:t>
            </a:r>
            <a:r>
              <a:rPr lang="es-ES" sz="1200" kern="1200" dirty="0" smtClean="0">
                <a:solidFill>
                  <a:schemeClr val="tx1"/>
                </a:solidFill>
                <a:latin typeface="+mn-lt"/>
                <a:ea typeface="+mn-ea"/>
                <a:cs typeface="+mn-cs"/>
              </a:rPr>
              <a:t>: se forma el huso mitótico y los cromosomas se sitúan en el plano ecuatorial de la célula.</a:t>
            </a:r>
          </a:p>
          <a:p>
            <a:pPr algn="just"/>
            <a:r>
              <a:rPr lang="es-ES" sz="1200" b="1" kern="1200" dirty="0" smtClean="0">
                <a:solidFill>
                  <a:schemeClr val="tx1"/>
                </a:solidFill>
                <a:latin typeface="+mn-lt"/>
                <a:ea typeface="+mn-ea"/>
                <a:cs typeface="+mn-cs"/>
              </a:rPr>
              <a:t>Anafase I</a:t>
            </a:r>
            <a:r>
              <a:rPr lang="es-ES" sz="1200" kern="1200" dirty="0" smtClean="0">
                <a:solidFill>
                  <a:schemeClr val="tx1"/>
                </a:solidFill>
                <a:latin typeface="+mn-lt"/>
                <a:ea typeface="+mn-ea"/>
                <a:cs typeface="+mn-cs"/>
              </a:rPr>
              <a:t>: </a:t>
            </a:r>
            <a:r>
              <a:rPr lang="es-ES" sz="1200" b="1" kern="1200" dirty="0" smtClean="0">
                <a:solidFill>
                  <a:schemeClr val="tx1"/>
                </a:solidFill>
                <a:latin typeface="+mn-lt"/>
                <a:ea typeface="+mn-ea"/>
                <a:cs typeface="+mn-cs"/>
              </a:rPr>
              <a:t>se separan los cromosomas homólogos y cada uno se dirige hacia los polos de la célula (disyunción).</a:t>
            </a:r>
            <a:r>
              <a:rPr lang="es-ES" sz="1200" kern="1200" dirty="0" smtClean="0">
                <a:solidFill>
                  <a:schemeClr val="tx1"/>
                </a:solidFill>
                <a:latin typeface="+mn-lt"/>
                <a:ea typeface="+mn-ea"/>
                <a:cs typeface="+mn-cs"/>
              </a:rPr>
              <a:t> El número de cromosomas se reduce  a la mitad y cada célula resultante  de la meiosis I tiene un número haploide de cromosomas. </a:t>
            </a:r>
            <a:r>
              <a:rPr lang="es-ES" sz="1200" b="1" kern="1200" dirty="0" smtClean="0">
                <a:solidFill>
                  <a:schemeClr val="tx1"/>
                </a:solidFill>
                <a:latin typeface="+mn-lt"/>
                <a:ea typeface="+mn-ea"/>
                <a:cs typeface="+mn-cs"/>
              </a:rPr>
              <a:t>Cada cromosoma de un par de homólogos se distribuye de forma aleatoria hacia las células hijas.</a:t>
            </a:r>
            <a:r>
              <a:rPr lang="es-ES" sz="1200" kern="1200" dirty="0" smtClean="0">
                <a:solidFill>
                  <a:schemeClr val="tx1"/>
                </a:solidFill>
                <a:latin typeface="+mn-lt"/>
                <a:ea typeface="+mn-ea"/>
                <a:cs typeface="+mn-cs"/>
              </a:rPr>
              <a:t> Si no se produce una apropiada disyunción pueden ocurrir anomalías </a:t>
            </a:r>
            <a:r>
              <a:rPr lang="es-ES" sz="1200" kern="1200" dirty="0" err="1" smtClean="0">
                <a:solidFill>
                  <a:schemeClr val="tx1"/>
                </a:solidFill>
                <a:latin typeface="+mn-lt"/>
                <a:ea typeface="+mn-ea"/>
                <a:cs typeface="+mn-cs"/>
              </a:rPr>
              <a:t>cromosómocas</a:t>
            </a:r>
            <a:r>
              <a:rPr lang="es-ES" sz="1200" kern="1200" dirty="0" smtClean="0">
                <a:solidFill>
                  <a:schemeClr val="tx1"/>
                </a:solidFill>
                <a:latin typeface="+mn-lt"/>
                <a:ea typeface="+mn-ea"/>
                <a:cs typeface="+mn-cs"/>
              </a:rPr>
              <a:t> como es el Síndrome de Down. </a:t>
            </a:r>
          </a:p>
          <a:p>
            <a:pPr algn="just"/>
            <a:r>
              <a:rPr lang="es-ES" sz="1200" b="1" kern="1200" dirty="0" smtClean="0">
                <a:solidFill>
                  <a:schemeClr val="tx1"/>
                </a:solidFill>
                <a:latin typeface="+mn-lt"/>
                <a:ea typeface="+mn-ea"/>
                <a:cs typeface="+mn-cs"/>
              </a:rPr>
              <a:t>Telofase I:</a:t>
            </a:r>
            <a:r>
              <a:rPr lang="es-ES" sz="1200" kern="1200" dirty="0" smtClean="0">
                <a:solidFill>
                  <a:schemeClr val="tx1"/>
                </a:solidFill>
                <a:latin typeface="+mn-lt"/>
                <a:ea typeface="+mn-ea"/>
                <a:cs typeface="+mn-cs"/>
              </a:rPr>
              <a:t> los cromosomas comienzan a </a:t>
            </a:r>
            <a:r>
              <a:rPr lang="es-ES" sz="1200" kern="1200" dirty="0" err="1" smtClean="0">
                <a:solidFill>
                  <a:schemeClr val="tx1"/>
                </a:solidFill>
                <a:latin typeface="+mn-lt"/>
                <a:ea typeface="+mn-ea"/>
                <a:cs typeface="+mn-cs"/>
              </a:rPr>
              <a:t>descondensarse</a:t>
            </a:r>
            <a:r>
              <a:rPr lang="es-ES" sz="1200" kern="1200" dirty="0" smtClean="0">
                <a:solidFill>
                  <a:schemeClr val="tx1"/>
                </a:solidFill>
                <a:latin typeface="+mn-lt"/>
                <a:ea typeface="+mn-ea"/>
                <a:cs typeface="+mn-cs"/>
              </a:rPr>
              <a:t> y formarse la cromatina, se reorganiza  la envoltura nuclear y el citoplasma se separa para dar lugar a dos células hijas. </a:t>
            </a:r>
          </a:p>
          <a:p>
            <a:r>
              <a:rPr lang="es-ES" sz="1200" kern="1200" dirty="0" smtClean="0">
                <a:solidFill>
                  <a:schemeClr val="tx1"/>
                </a:solidFill>
                <a:latin typeface="+mn-lt"/>
                <a:ea typeface="+mn-ea"/>
                <a:cs typeface="+mn-cs"/>
              </a:rPr>
              <a:t> </a:t>
            </a:r>
          </a:p>
          <a:p>
            <a:r>
              <a:rPr lang="es-ES" sz="1200" b="1" kern="1200" dirty="0" smtClean="0">
                <a:solidFill>
                  <a:schemeClr val="tx1"/>
                </a:solidFill>
                <a:latin typeface="+mn-lt"/>
                <a:ea typeface="+mn-ea"/>
                <a:cs typeface="+mn-cs"/>
              </a:rPr>
              <a:t>Luego la célula entra en la </a:t>
            </a:r>
            <a:r>
              <a:rPr lang="es-ES" sz="1200" b="1" kern="1200" dirty="0" err="1" smtClean="0">
                <a:solidFill>
                  <a:schemeClr val="tx1"/>
                </a:solidFill>
                <a:latin typeface="+mn-lt"/>
                <a:ea typeface="+mn-ea"/>
                <a:cs typeface="+mn-cs"/>
              </a:rPr>
              <a:t>interfase</a:t>
            </a:r>
            <a:r>
              <a:rPr lang="es-ES" sz="1200" b="1" kern="1200" dirty="0" smtClean="0">
                <a:solidFill>
                  <a:schemeClr val="tx1"/>
                </a:solidFill>
                <a:latin typeface="+mn-lt"/>
                <a:ea typeface="+mn-ea"/>
                <a:cs typeface="+mn-cs"/>
              </a:rPr>
              <a:t> </a:t>
            </a:r>
            <a:r>
              <a:rPr lang="es-ES" sz="1200" b="1" kern="1200" dirty="0" err="1" smtClean="0">
                <a:solidFill>
                  <a:schemeClr val="tx1"/>
                </a:solidFill>
                <a:latin typeface="+mn-lt"/>
                <a:ea typeface="+mn-ea"/>
                <a:cs typeface="+mn-cs"/>
              </a:rPr>
              <a:t>meiótica</a:t>
            </a:r>
            <a:r>
              <a:rPr lang="es-ES" sz="1200" b="1" kern="1200" dirty="0" smtClean="0">
                <a:solidFill>
                  <a:schemeClr val="tx1"/>
                </a:solidFill>
                <a:latin typeface="+mn-lt"/>
                <a:ea typeface="+mn-ea"/>
                <a:cs typeface="+mn-cs"/>
              </a:rPr>
              <a:t>, pero a diferencia de la </a:t>
            </a:r>
            <a:r>
              <a:rPr lang="es-ES" sz="1200" b="1" kern="1200" dirty="0" err="1" smtClean="0">
                <a:solidFill>
                  <a:schemeClr val="tx1"/>
                </a:solidFill>
                <a:latin typeface="+mn-lt"/>
                <a:ea typeface="+mn-ea"/>
                <a:cs typeface="+mn-cs"/>
              </a:rPr>
              <a:t>interfase</a:t>
            </a:r>
            <a:r>
              <a:rPr lang="es-ES" sz="1200" b="1" kern="1200" dirty="0" smtClean="0">
                <a:solidFill>
                  <a:schemeClr val="tx1"/>
                </a:solidFill>
                <a:latin typeface="+mn-lt"/>
                <a:ea typeface="+mn-ea"/>
                <a:cs typeface="+mn-cs"/>
              </a:rPr>
              <a:t> mitótica no tiene fase S por lo que no se produce la síntesis de ADN. </a:t>
            </a:r>
          </a:p>
          <a:p>
            <a:endParaRPr lang="es-ES" sz="1200" b="1"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r>
              <a:rPr lang="es-ES" sz="1200" b="1" kern="1200" dirty="0" smtClean="0">
                <a:solidFill>
                  <a:schemeClr val="tx1"/>
                </a:solidFill>
                <a:latin typeface="+mn-lt"/>
                <a:ea typeface="+mn-ea"/>
                <a:cs typeface="+mn-cs"/>
              </a:rPr>
              <a:t>Meiosis II</a:t>
            </a:r>
            <a:endParaRPr lang="es-ES" sz="1200" kern="1200" dirty="0" smtClean="0">
              <a:solidFill>
                <a:schemeClr val="tx1"/>
              </a:solidFill>
              <a:latin typeface="+mn-lt"/>
              <a:ea typeface="+mn-ea"/>
              <a:cs typeface="+mn-cs"/>
            </a:endParaRPr>
          </a:p>
          <a:p>
            <a:pPr algn="just"/>
            <a:r>
              <a:rPr lang="es-ES" sz="1200" kern="1200" dirty="0" smtClean="0">
                <a:solidFill>
                  <a:schemeClr val="tx1"/>
                </a:solidFill>
                <a:latin typeface="+mn-lt"/>
                <a:ea typeface="+mn-ea"/>
                <a:cs typeface="+mn-cs"/>
              </a:rPr>
              <a:t>Transcurre como una mitosis común, excepto en el número de cromosomas de la célula que entra en meiosis II la cual tiene solo 23 cromosomas. Al final se obtienen 4 células hijas haploides, cada una con 23 cromosomas con solo una </a:t>
            </a:r>
            <a:r>
              <a:rPr lang="es-ES" sz="1200" kern="1200" dirty="0" err="1" smtClean="0">
                <a:solidFill>
                  <a:schemeClr val="tx1"/>
                </a:solidFill>
                <a:latin typeface="+mn-lt"/>
                <a:ea typeface="+mn-ea"/>
                <a:cs typeface="+mn-cs"/>
              </a:rPr>
              <a:t>cromátida</a:t>
            </a:r>
            <a:r>
              <a:rPr lang="es-ES" sz="1200" kern="1200" dirty="0" smtClean="0">
                <a:solidFill>
                  <a:schemeClr val="tx1"/>
                </a:solidFill>
                <a:latin typeface="+mn-lt"/>
                <a:ea typeface="+mn-ea"/>
                <a:cs typeface="+mn-cs"/>
              </a:rPr>
              <a:t>. La distribución de los cromosomas es al azar una vez ubicados en el plano ecuatorial de la célula.</a:t>
            </a:r>
          </a:p>
          <a:p>
            <a:pPr algn="just"/>
            <a:r>
              <a:rPr lang="es-ES" sz="1200" b="1" kern="1200" dirty="0" smtClean="0">
                <a:solidFill>
                  <a:schemeClr val="tx1"/>
                </a:solidFill>
                <a:latin typeface="+mn-lt"/>
                <a:ea typeface="+mn-ea"/>
                <a:cs typeface="+mn-cs"/>
              </a:rPr>
              <a:t>El intercambio entre </a:t>
            </a:r>
            <a:r>
              <a:rPr lang="es-ES" sz="1200" b="1" kern="1200" dirty="0" err="1" smtClean="0">
                <a:solidFill>
                  <a:schemeClr val="tx1"/>
                </a:solidFill>
                <a:latin typeface="+mn-lt"/>
                <a:ea typeface="+mn-ea"/>
                <a:cs typeface="+mn-cs"/>
              </a:rPr>
              <a:t>cromátidas</a:t>
            </a:r>
            <a:r>
              <a:rPr lang="es-ES" sz="1200" b="1" kern="1200" dirty="0" smtClean="0">
                <a:solidFill>
                  <a:schemeClr val="tx1"/>
                </a:solidFill>
                <a:latin typeface="+mn-lt"/>
                <a:ea typeface="+mn-ea"/>
                <a:cs typeface="+mn-cs"/>
              </a:rPr>
              <a:t> no hermanas de cromosomas homólogos  que se produce en la meiosis I y las combinaciones aleatorias de los cromosomas en los gametos, junto con las nuevas mutaciones que constantemente ocurren, explica la gran variabilidad entre las poblaciones humanas.</a:t>
            </a:r>
            <a:endParaRPr lang="es-ES" sz="1200" kern="1200" dirty="0" smtClean="0">
              <a:solidFill>
                <a:schemeClr val="tx1"/>
              </a:solidFill>
              <a:latin typeface="+mn-lt"/>
              <a:ea typeface="+mn-ea"/>
              <a:cs typeface="+mn-cs"/>
            </a:endParaRPr>
          </a:p>
          <a:p>
            <a:endParaRPr lang="es-ES" b="0" u="none" dirty="0" smtClean="0">
              <a:solidFill>
                <a:schemeClr val="tx1"/>
              </a:solidFill>
            </a:endParaRPr>
          </a:p>
          <a:p>
            <a:pPr algn="just"/>
            <a:r>
              <a:rPr lang="es-ES" dirty="0" smtClean="0"/>
              <a:t>La meiosis se produce en las  gónadas. Este proceso de obtención de gametos se llama gametogénesis, </a:t>
            </a:r>
            <a:r>
              <a:rPr lang="es-ES" dirty="0" err="1" smtClean="0"/>
              <a:t>espermatogénesis</a:t>
            </a:r>
            <a:r>
              <a:rPr lang="es-ES" dirty="0" smtClean="0"/>
              <a:t> en el caso que se forman los espermatozoides en el hombre y ovogénesis cuando se forman los óvulos en la mujer.</a:t>
            </a:r>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18</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pPr algn="just"/>
            <a:endParaRPr lang="es-ES"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 función de la molécula de ADN es la de conservar la información genética y a través del proceso de replicación se transmite esta información genética. Pero con eso no es suficiente para la formación de un organismo que necesita estructuras que realicen</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las  funciones necesarias para la vida. Para que un organismo funcional aparezca es necesario que la información contenida en el ADN se exprese. Las moléculas encargadas de realizar estas funciones son las proteínas. Por tanto, el proceso de expresión de la información genética consiste en la formación de toda la dotación de proteínas que tiene un organismo y cuyas estructuras están codificadas en la información contenida en el ADN. </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Cómo ocurre entonces el flujo de información genética del ADN a las proteínas</a:t>
            </a:r>
            <a:endParaRPr lang="es-ES" sz="1200" kern="1200" dirty="0" smtClean="0">
              <a:solidFill>
                <a:schemeClr val="tx1"/>
              </a:solidFill>
              <a:latin typeface="+mn-lt"/>
              <a:ea typeface="+mn-ea"/>
              <a:cs typeface="+mn-cs"/>
            </a:endParaRPr>
          </a:p>
          <a:p>
            <a:pPr algn="just"/>
            <a:endParaRPr lang="es-ES" dirty="0" smtClean="0"/>
          </a:p>
          <a:p>
            <a:pPr algn="just"/>
            <a:r>
              <a:rPr lang="es-ES" dirty="0" smtClean="0"/>
              <a:t>El primer paso en el flujo de la información genética presente en el ADN a las  proteínas es la copia de la información a una molécula intermedia denominada </a:t>
            </a:r>
            <a:r>
              <a:rPr lang="es-ES" dirty="0" err="1" smtClean="0"/>
              <a:t>ARNm</a:t>
            </a:r>
            <a:r>
              <a:rPr lang="es-ES" dirty="0" smtClean="0"/>
              <a:t> mediante el proceso de </a:t>
            </a:r>
            <a:r>
              <a:rPr lang="es-ES" b="1" i="1" dirty="0" smtClean="0"/>
              <a:t>transcripción, </a:t>
            </a:r>
            <a:r>
              <a:rPr lang="es-ES" dirty="0" smtClean="0"/>
              <a:t>el cual ocurre en el núcleo gracias al apareamiento de las bases del ADN con las bases del ARN (A_U y G_C). En el ARN la base T es sustituida por </a:t>
            </a:r>
            <a:r>
              <a:rPr lang="es-ES" dirty="0" err="1" smtClean="0"/>
              <a:t>uracilo</a:t>
            </a:r>
            <a:r>
              <a:rPr lang="es-ES" dirty="0" smtClean="0"/>
              <a:t> (U). La enzima que participa en el proceso es la ARN polimerasa. Se produce un transcripto primario el cual experimenta un proceso de maduración consistente en la eliminación de </a:t>
            </a:r>
            <a:r>
              <a:rPr lang="es-ES" dirty="0" err="1" smtClean="0"/>
              <a:t>intrones</a:t>
            </a:r>
            <a:r>
              <a:rPr lang="es-ES" dirty="0" smtClean="0"/>
              <a:t> dando lugar al </a:t>
            </a:r>
            <a:r>
              <a:rPr lang="es-ES" dirty="0" err="1" smtClean="0"/>
              <a:t>ARNm</a:t>
            </a:r>
            <a:r>
              <a:rPr lang="es-ES" dirty="0" smtClean="0"/>
              <a:t> maduro. La información genética presente en el </a:t>
            </a:r>
            <a:r>
              <a:rPr lang="es-ES" dirty="0" err="1" smtClean="0"/>
              <a:t>ARNm</a:t>
            </a:r>
            <a:r>
              <a:rPr lang="es-ES" dirty="0" smtClean="0"/>
              <a:t> se transmite a las proteínas gracias al proceso de </a:t>
            </a:r>
            <a:r>
              <a:rPr lang="es-ES" b="1" i="1" dirty="0" smtClean="0"/>
              <a:t>traducción</a:t>
            </a:r>
            <a:r>
              <a:rPr lang="es-ES" dirty="0" smtClean="0"/>
              <a:t> de la información  que se lleva a cabo en los ribosomas.</a:t>
            </a:r>
          </a:p>
        </p:txBody>
      </p:sp>
      <p:sp>
        <p:nvSpPr>
          <p:cNvPr id="737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853754-CC28-4ED5-A63C-0CEF7B974E92}" type="slidenum">
              <a:rPr lang="es-ES" smtClean="0">
                <a:cs typeface="Arial" pitchFamily="34" charset="0"/>
              </a:rPr>
              <a:pPr/>
              <a:t>19</a:t>
            </a:fld>
            <a:endParaRPr lang="es-ES"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s-ES" dirty="0" smtClean="0"/>
              <a:t>La clave para que ocurra la traducción es un código que relaciona combinaciones de tres bases contiguas a lo largo del </a:t>
            </a:r>
            <a:r>
              <a:rPr lang="es-ES" dirty="0" err="1" smtClean="0"/>
              <a:t>ARMm</a:t>
            </a:r>
            <a:r>
              <a:rPr lang="es-ES" dirty="0" smtClean="0"/>
              <a:t> con aminoácidos. Cada tres bases contiguas del </a:t>
            </a:r>
            <a:r>
              <a:rPr lang="es-ES" dirty="0" err="1" smtClean="0"/>
              <a:t>ARNm</a:t>
            </a:r>
            <a:r>
              <a:rPr lang="es-ES" dirty="0" smtClean="0"/>
              <a:t> se constituye un </a:t>
            </a:r>
            <a:r>
              <a:rPr lang="es-ES" b="1" dirty="0" smtClean="0"/>
              <a:t>codón</a:t>
            </a:r>
            <a:r>
              <a:rPr lang="es-ES" dirty="0" smtClean="0"/>
              <a:t> que es específico para cada aminoácido.</a:t>
            </a:r>
          </a:p>
          <a:p>
            <a:pPr algn="just"/>
            <a:r>
              <a:rPr lang="es-ES" dirty="0" smtClean="0"/>
              <a:t>El </a:t>
            </a:r>
            <a:r>
              <a:rPr lang="es-ES" b="1" dirty="0" smtClean="0"/>
              <a:t>código genético </a:t>
            </a:r>
            <a:r>
              <a:rPr lang="es-ES" dirty="0" smtClean="0"/>
              <a:t>no es más que un conjunto de normas por las que la información codificada en el material genético (secuencia de bases de ADN) se traduce en proteínas (secuencia de aminoácidos) en las células vivas. Debido a que solo existen 20 aminoácidos y 64 codones posibles, la mayoría de aminoácidos están especificados por más de un codón, de aquí que se diga que el código genético es degenerado. Por ejemplo la </a:t>
            </a:r>
            <a:r>
              <a:rPr lang="es-ES" dirty="0" err="1" smtClean="0"/>
              <a:t>valina</a:t>
            </a:r>
            <a:r>
              <a:rPr lang="es-ES" dirty="0" smtClean="0"/>
              <a:t> está especificada por cuatro codones (2da. columna última fila).</a:t>
            </a:r>
          </a:p>
          <a:p>
            <a:pPr algn="just"/>
            <a:r>
              <a:rPr lang="es-ES" dirty="0" smtClean="0"/>
              <a:t>Las letras del interior de la tabla indican las abreviaturas de los aminoácidos excepto la palabra stop que significa fin de la síntesis de proteínas.</a:t>
            </a:r>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F34644-6C0B-4662-A008-37FCF7EFB48E}" type="slidenum">
              <a:rPr lang="es-ES" smtClean="0"/>
              <a:pPr/>
              <a:t>20</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Son responsables no solo de las enfermedades genéticas, sino también de la variabilidad genética en las poblaciones humanas.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Existen mecanismos que protegen al ADN como la propia estructura molecular con las bases hacia el interior, el enrollamiento ordenado sobre las histonas etc. No obstante, a pesar de estos mecanismos ocurren daños que cuando no son reparados pueden dar lugar a mutaciones en el ADN.</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lnSpcReduction="10000"/>
          </a:bodyPr>
          <a:lstStyle/>
          <a:p>
            <a:pPr algn="just">
              <a:defRPr/>
            </a:pPr>
            <a:endParaRPr lang="es-ES" dirty="0"/>
          </a:p>
        </p:txBody>
      </p:sp>
      <p:sp>
        <p:nvSpPr>
          <p:cNvPr id="655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F9C795-E8C7-476F-A3BA-254D6257D02B}" type="slidenum">
              <a:rPr lang="es-ES" smtClean="0">
                <a:cs typeface="Arial" pitchFamily="34" charset="0"/>
              </a:rPr>
              <a:pPr/>
              <a:t>4</a:t>
            </a:fld>
            <a:endParaRPr lang="es-ES"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pPr algn="just"/>
            <a:endParaRPr lang="es-ES" dirty="0" smtClean="0"/>
          </a:p>
          <a:p>
            <a:pPr algn="just"/>
            <a:r>
              <a:rPr lang="es-ES" dirty="0" smtClean="0"/>
              <a:t>Las mutaciones pueden clasificarse atendiendo a criterios muy diversos: por su origen pueden ser </a:t>
            </a:r>
            <a:r>
              <a:rPr lang="es-ES" b="1" dirty="0" smtClean="0"/>
              <a:t>espontáneas </a:t>
            </a:r>
            <a:r>
              <a:rPr lang="es-ES" sz="1200" kern="1200" dirty="0" smtClean="0">
                <a:solidFill>
                  <a:schemeClr val="tx1"/>
                </a:solidFill>
                <a:latin typeface="+mn-lt"/>
                <a:ea typeface="+mn-ea"/>
                <a:cs typeface="+mn-cs"/>
              </a:rPr>
              <a:t>como consecuencias de errores producidos en los procesos del ADN o inducidas</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(cuando interviene algún</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agente </a:t>
            </a:r>
            <a:r>
              <a:rPr lang="es-ES" sz="1200" kern="1200" dirty="0" err="1" smtClean="0">
                <a:solidFill>
                  <a:schemeClr val="tx1"/>
                </a:solidFill>
                <a:latin typeface="+mn-lt"/>
                <a:ea typeface="+mn-ea"/>
                <a:cs typeface="+mn-cs"/>
              </a:rPr>
              <a:t>mutágeno</a:t>
            </a:r>
            <a:r>
              <a:rPr lang="es-ES" sz="1200" kern="1200" dirty="0" smtClean="0">
                <a:solidFill>
                  <a:schemeClr val="tx1"/>
                </a:solidFill>
                <a:latin typeface="+mn-lt"/>
                <a:ea typeface="+mn-ea"/>
                <a:cs typeface="+mn-cs"/>
              </a:rPr>
              <a:t> ya sea  físicos, químico o biológico externo); </a:t>
            </a:r>
            <a:r>
              <a:rPr lang="es-ES" dirty="0" smtClean="0"/>
              <a:t>por las células en que se localizan pueden ser </a:t>
            </a:r>
            <a:r>
              <a:rPr lang="es-ES" b="1" dirty="0" smtClean="0"/>
              <a:t>germinales</a:t>
            </a:r>
            <a:r>
              <a:rPr lang="es-ES" dirty="0" smtClean="0"/>
              <a:t> (si se produce en las células de la línea germinal) las cuales se pueden transmitir a la descendencia, o </a:t>
            </a:r>
            <a:r>
              <a:rPr lang="es-ES" b="1" dirty="0" smtClean="0"/>
              <a:t>somáticas</a:t>
            </a:r>
            <a:r>
              <a:rPr lang="es-ES" dirty="0" smtClean="0"/>
              <a:t> cuando ocurren en las células somáticas como ocurre en él cáncer no transmitiéndose en este caso a la descendencia; por la magnitud del daño pueden ser </a:t>
            </a:r>
            <a:r>
              <a:rPr lang="es-ES" b="1" dirty="0" smtClean="0"/>
              <a:t>génicas</a:t>
            </a:r>
            <a:r>
              <a:rPr lang="es-ES" dirty="0" smtClean="0"/>
              <a:t> en las que se producen cambios en la secuencia del ADN nuclear o mitocondrial, </a:t>
            </a:r>
            <a:r>
              <a:rPr lang="es-ES" b="1" dirty="0" smtClean="0"/>
              <a:t>genómicas</a:t>
            </a:r>
            <a:r>
              <a:rPr lang="es-ES" dirty="0" smtClean="0"/>
              <a:t> producidas por cambios en el número de cromosomas, y las </a:t>
            </a:r>
            <a:r>
              <a:rPr lang="es-ES" b="1" dirty="0" smtClean="0"/>
              <a:t>cromosómicas</a:t>
            </a:r>
            <a:r>
              <a:rPr lang="es-ES" dirty="0" smtClean="0"/>
              <a:t> dadas por cambios en la estructura del cromosoma. </a:t>
            </a:r>
          </a:p>
          <a:p>
            <a:pPr algn="just"/>
            <a:endParaRPr lang="es-ES" dirty="0" smtClean="0"/>
          </a:p>
          <a:p>
            <a:pPr algn="just"/>
            <a:r>
              <a:rPr lang="es-ES" dirty="0" smtClean="0"/>
              <a:t>Entre los agentes </a:t>
            </a:r>
            <a:r>
              <a:rPr lang="es-ES" dirty="0" err="1" smtClean="0"/>
              <a:t>mutágenos</a:t>
            </a:r>
            <a:r>
              <a:rPr lang="es-ES" dirty="0" smtClean="0"/>
              <a:t> físicos se encuentran las radiaciones ionizante (rayos gamma y X) y las radiaciones no ionizantes que son fundamentalmente las radiaciones UV. </a:t>
            </a:r>
          </a:p>
          <a:p>
            <a:pPr algn="just"/>
            <a:r>
              <a:rPr lang="es-ES" dirty="0" smtClean="0"/>
              <a:t>Los </a:t>
            </a:r>
            <a:r>
              <a:rPr lang="es-ES" dirty="0" err="1" smtClean="0"/>
              <a:t>mutágenos</a:t>
            </a:r>
            <a:r>
              <a:rPr lang="es-ES" dirty="0" smtClean="0"/>
              <a:t> químicos son aquellos constituidos por drogas como el LSD, la cafeína, nicotina opio, quinina, etc. Los </a:t>
            </a:r>
            <a:r>
              <a:rPr lang="es-ES" dirty="0" err="1" smtClean="0"/>
              <a:t>mutágenos</a:t>
            </a:r>
            <a:r>
              <a:rPr lang="es-ES" dirty="0" smtClean="0"/>
              <a:t> biológicos son los virus.</a:t>
            </a:r>
          </a:p>
          <a:p>
            <a:pPr algn="just"/>
            <a:r>
              <a:rPr lang="es-ES" dirty="0" smtClean="0"/>
              <a:t>.</a:t>
            </a:r>
          </a:p>
        </p:txBody>
      </p:sp>
      <p:sp>
        <p:nvSpPr>
          <p:cNvPr id="849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0FF575-533B-4E49-AB7E-057CB8ABB966}" type="slidenum">
              <a:rPr lang="es-ES" smtClean="0"/>
              <a:pPr/>
              <a:t>22</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s-ES" dirty="0" smtClean="0"/>
              <a:t>Las mutaciones génicas de acuerdo al modo en que se transmiten pueden ser estables o dinámicas. </a:t>
            </a:r>
          </a:p>
          <a:p>
            <a:pPr algn="just"/>
            <a:r>
              <a:rPr lang="es-ES" dirty="0" smtClean="0"/>
              <a:t>Las estables de acuerdo con la alteración molecular que se produce en el ADN pueden ser:</a:t>
            </a:r>
          </a:p>
          <a:p>
            <a:pPr algn="just"/>
            <a:r>
              <a:rPr lang="es-ES" b="1" dirty="0" err="1" smtClean="0"/>
              <a:t>Deleciones</a:t>
            </a:r>
            <a:r>
              <a:rPr lang="es-ES" b="1" dirty="0" smtClean="0"/>
              <a:t>:</a:t>
            </a:r>
            <a:r>
              <a:rPr lang="es-ES" dirty="0" smtClean="0"/>
              <a:t> en las que se produce pérdida de uno o más nucleótidos.</a:t>
            </a:r>
          </a:p>
          <a:p>
            <a:pPr algn="just"/>
            <a:r>
              <a:rPr lang="es-ES" b="1" dirty="0" smtClean="0"/>
              <a:t>Inserciones:</a:t>
            </a:r>
            <a:r>
              <a:rPr lang="es-ES" dirty="0" smtClean="0"/>
              <a:t> Adición de uno o más nucleótidos en un gen.</a:t>
            </a:r>
          </a:p>
          <a:p>
            <a:pPr algn="just"/>
            <a:r>
              <a:rPr lang="es-ES" b="1" dirty="0" smtClean="0"/>
              <a:t>Sustituciones:</a:t>
            </a:r>
            <a:r>
              <a:rPr lang="es-ES" dirty="0" smtClean="0"/>
              <a:t> cambio de un nucleótido por otro.</a:t>
            </a:r>
          </a:p>
          <a:p>
            <a:pPr algn="just"/>
            <a:endParaRPr lang="es-ES" dirty="0" smtClean="0"/>
          </a:p>
          <a:p>
            <a:pPr algn="just"/>
            <a:r>
              <a:rPr lang="es-ES" dirty="0" smtClean="0"/>
              <a:t>Existen genes que presentan en alguna región de su estructura tripletes de bases repetidos en un número de veces tal, que define el gen normal. Las </a:t>
            </a:r>
            <a:r>
              <a:rPr lang="es-ES" b="1" dirty="0" smtClean="0"/>
              <a:t>mutaciones dinámicas </a:t>
            </a:r>
            <a:r>
              <a:rPr lang="es-ES" dirty="0" smtClean="0"/>
              <a:t>consisten en el incremento del número de veces que se repiten estos tripletes y existirá un límite a partir del cual la expresión del gen podrá ser nula y causar un defecto. El incremento en el número de copias de las secuencias de repeticiones de tripletes se conoce como </a:t>
            </a:r>
            <a:r>
              <a:rPr lang="es-ES" b="1" dirty="0" smtClean="0"/>
              <a:t>expansión de tripletes</a:t>
            </a:r>
            <a:r>
              <a:rPr lang="es-ES" dirty="0" smtClean="0"/>
              <a:t>. Este fenómeno explica algunos modelos de herencia poco habituales que será explicado en la conferencia donde se aborden los fenómenos de interferencias biológicas.</a:t>
            </a:r>
          </a:p>
          <a:p>
            <a:pPr algn="just"/>
            <a:endParaRPr lang="es-ES" dirty="0" smtClean="0"/>
          </a:p>
          <a:p>
            <a:pPr algn="just"/>
            <a:endParaRPr lang="es-ES" dirty="0" smtClean="0"/>
          </a:p>
        </p:txBody>
      </p:sp>
      <p:sp>
        <p:nvSpPr>
          <p:cNvPr id="870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CBFA58-94CF-4241-94C5-356F20658A0F}" type="slidenum">
              <a:rPr lang="es-ES" smtClean="0"/>
              <a:pPr/>
              <a:t>23</a:t>
            </a:fld>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s-ES" dirty="0" smtClean="0"/>
              <a:t>Las mutaciones </a:t>
            </a:r>
            <a:r>
              <a:rPr lang="es-ES" b="1" dirty="0" smtClean="0"/>
              <a:t>sinónimas o silentes </a:t>
            </a:r>
            <a:r>
              <a:rPr lang="es-ES" dirty="0" smtClean="0"/>
              <a:t>son aquellas en las que no se producen alteraciones en las propiedades de las proteínas. Generalmente ocurre cuando hay una sustitución de un par de bases simples en la 3ra.posición de un codón, dando lugar casi siempre  a un triplete que codifica el mismo aminoácido. Son las más frecuentes.</a:t>
            </a:r>
          </a:p>
          <a:p>
            <a:pPr algn="just"/>
            <a:endParaRPr lang="es-ES" dirty="0" smtClean="0"/>
          </a:p>
          <a:p>
            <a:pPr algn="just"/>
            <a:r>
              <a:rPr lang="es-ES" dirty="0" smtClean="0"/>
              <a:t>Las mutaciones </a:t>
            </a:r>
            <a:r>
              <a:rPr lang="es-ES" b="1" dirty="0" smtClean="0"/>
              <a:t>no sinónimas </a:t>
            </a:r>
            <a:r>
              <a:rPr lang="es-ES" dirty="0" smtClean="0"/>
              <a:t>conducen a una alteración de la secuencia del </a:t>
            </a:r>
            <a:r>
              <a:rPr lang="es-ES" dirty="0" err="1" smtClean="0"/>
              <a:t>polipéptido</a:t>
            </a:r>
            <a:r>
              <a:rPr lang="es-ES" dirty="0" smtClean="0"/>
              <a:t> que se codifica. Son menos frecuentes que las anteriores. Tienen repercusión funcional. Estas pueden tener lugar de uno de los tres modos que se indican:</a:t>
            </a:r>
          </a:p>
          <a:p>
            <a:pPr algn="just"/>
            <a:r>
              <a:rPr lang="es-ES" b="1" dirty="0" smtClean="0"/>
              <a:t>Cambio de sentido o </a:t>
            </a:r>
            <a:r>
              <a:rPr lang="es-ES" b="1" dirty="0" err="1" smtClean="0"/>
              <a:t>missense</a:t>
            </a:r>
            <a:r>
              <a:rPr lang="es-ES" b="1" dirty="0" smtClean="0"/>
              <a:t>: </a:t>
            </a:r>
            <a:r>
              <a:rPr lang="es-ES" dirty="0" smtClean="0"/>
              <a:t>Se produce la sustitución de un par de bases que dará lugar a la codificación de una aminoácido diferente y a la síntesis de una proteína alterada. </a:t>
            </a:r>
          </a:p>
          <a:p>
            <a:pPr algn="just"/>
            <a:r>
              <a:rPr lang="es-ES" b="1" dirty="0" smtClean="0"/>
              <a:t>Sin sentido o </a:t>
            </a:r>
            <a:r>
              <a:rPr lang="es-ES" b="1" dirty="0" err="1" smtClean="0"/>
              <a:t>nosense</a:t>
            </a:r>
            <a:r>
              <a:rPr lang="es-ES" dirty="0" smtClean="0"/>
              <a:t>: Sustitución que conduce a la generación de uno de los codones de stop o parada dando como resultado a la terminación prematura de la traducción de la cadena.</a:t>
            </a:r>
          </a:p>
          <a:p>
            <a:pPr algn="just"/>
            <a:r>
              <a:rPr lang="es-ES" b="1" dirty="0" smtClean="0"/>
              <a:t>Cambio del marco de  lectura: </a:t>
            </a:r>
            <a:r>
              <a:rPr lang="es-ES" dirty="0" smtClean="0"/>
              <a:t>Se produce la inserción o deleción de un número de </a:t>
            </a:r>
            <a:r>
              <a:rPr lang="es-ES" dirty="0" err="1" smtClean="0"/>
              <a:t>nucléotidos</a:t>
            </a:r>
            <a:r>
              <a:rPr lang="es-ES" dirty="0" smtClean="0"/>
              <a:t>  que no son múltiplo de tres, es decir no es un número entero de codones interrumpiéndose el marco de lectura.</a:t>
            </a:r>
          </a:p>
          <a:p>
            <a:pPr algn="just"/>
            <a:endParaRPr lang="es-ES" dirty="0" smtClean="0"/>
          </a:p>
          <a:p>
            <a:pPr algn="just"/>
            <a:endParaRPr lang="es-ES" dirty="0" smtClean="0"/>
          </a:p>
        </p:txBody>
      </p:sp>
      <p:sp>
        <p:nvSpPr>
          <p:cNvPr id="880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7ADF67-30DB-451E-BFD4-336E28454DE9}" type="slidenum">
              <a:rPr lang="es-ES" smtClean="0"/>
              <a:pPr/>
              <a:t>27</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90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4E6FC7-09A5-46FD-9D95-2C53B2640EB5}" type="slidenum">
              <a:rPr lang="es-ES" smtClean="0"/>
              <a:pPr/>
              <a:t>30</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algn="just"/>
            <a:r>
              <a:rPr lang="es-ES" sz="1200" kern="1200" dirty="0" err="1" smtClean="0">
                <a:solidFill>
                  <a:schemeClr val="tx1"/>
                </a:solidFill>
                <a:latin typeface="+mn-lt"/>
                <a:ea typeface="+mn-ea"/>
                <a:cs typeface="+mn-cs"/>
              </a:rPr>
              <a:t>Mendel</a:t>
            </a:r>
            <a:r>
              <a:rPr lang="es-ES" sz="1200" kern="1200" dirty="0" smtClean="0">
                <a:solidFill>
                  <a:schemeClr val="tx1"/>
                </a:solidFill>
                <a:latin typeface="+mn-lt"/>
                <a:ea typeface="+mn-ea"/>
                <a:cs typeface="+mn-cs"/>
              </a:rPr>
              <a:t> analizó el carácter color de las flores y para ello cruzó una variedad de flores de color púrpura por otra variedad de color de flores blanca. El cruzamiento de plantas con flores púrpura con plantas con flores blancas dio lugar a una 1ª generación filial (</a:t>
            </a:r>
            <a:r>
              <a:rPr lang="es-ES" sz="1200" b="1" kern="1200" dirty="0" smtClean="0">
                <a:solidFill>
                  <a:schemeClr val="tx1"/>
                </a:solidFill>
                <a:latin typeface="+mn-lt"/>
                <a:ea typeface="+mn-ea"/>
                <a:cs typeface="+mn-cs"/>
              </a:rPr>
              <a:t>F</a:t>
            </a:r>
            <a:r>
              <a:rPr lang="es-ES" sz="1200" b="1" kern="1200" baseline="-25000" dirty="0" smtClean="0">
                <a:solidFill>
                  <a:schemeClr val="tx1"/>
                </a:solidFill>
                <a:latin typeface="+mn-lt"/>
                <a:ea typeface="+mn-ea"/>
                <a:cs typeface="+mn-cs"/>
              </a:rPr>
              <a:t>1</a:t>
            </a:r>
            <a:r>
              <a:rPr lang="es-ES" sz="1200" kern="1200" dirty="0" smtClean="0">
                <a:solidFill>
                  <a:schemeClr val="tx1"/>
                </a:solidFill>
                <a:latin typeface="+mn-lt"/>
                <a:ea typeface="+mn-ea"/>
                <a:cs typeface="+mn-cs"/>
              </a:rPr>
              <a:t>) uniforme, donde todas las plantas eran de color púrpura. </a:t>
            </a:r>
          </a:p>
          <a:p>
            <a:pPr algn="just"/>
            <a:endParaRPr lang="es-ES" sz="1200" kern="1200" dirty="0" smtClean="0">
              <a:solidFill>
                <a:schemeClr val="tx1"/>
              </a:solidFill>
              <a:latin typeface="+mn-lt"/>
              <a:ea typeface="+mn-ea"/>
              <a:cs typeface="+mn-cs"/>
            </a:endParaRPr>
          </a:p>
          <a:p>
            <a:pPr algn="just">
              <a:buFont typeface="Arial" pitchFamily="34" charset="0"/>
              <a:buChar char="•"/>
            </a:pPr>
            <a:r>
              <a:rPr lang="es-ES" sz="1200" b="1" dirty="0" smtClean="0"/>
              <a:t>F1 o 1ra. generación filial: </a:t>
            </a:r>
            <a:r>
              <a:rPr lang="es-ES" sz="1200" dirty="0" smtClean="0"/>
              <a:t>descendencia producto del cruzamiento entre dos líneas puras.</a:t>
            </a:r>
            <a:r>
              <a:rPr lang="es-ES" sz="1200" b="1" dirty="0" smtClean="0"/>
              <a:t> </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 sz="1200" b="1" dirty="0" smtClean="0"/>
              <a:t>Cruzamiento </a:t>
            </a:r>
            <a:r>
              <a:rPr lang="es-ES" sz="1200" b="1" dirty="0" err="1" smtClean="0"/>
              <a:t>monohíbrido</a:t>
            </a:r>
            <a:r>
              <a:rPr lang="es-ES" sz="1200" b="1" dirty="0" smtClean="0"/>
              <a:t>: </a:t>
            </a:r>
            <a:r>
              <a:rPr lang="es-ES" sz="1200" dirty="0" smtClean="0"/>
              <a:t>se observa la herencia de un carácter.</a:t>
            </a:r>
          </a:p>
          <a:p>
            <a:pPr algn="just"/>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31</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kern="1200" dirty="0" smtClean="0">
                <a:solidFill>
                  <a:schemeClr val="tx1"/>
                </a:solidFill>
                <a:latin typeface="+mn-lt"/>
                <a:ea typeface="+mn-ea"/>
                <a:cs typeface="+mn-cs"/>
              </a:rPr>
              <a:t>La autofecundación de los híbridos de la F</a:t>
            </a:r>
            <a:r>
              <a:rPr lang="es-ES" sz="1200" kern="1200" baseline="-25000" dirty="0" smtClean="0">
                <a:solidFill>
                  <a:schemeClr val="tx1"/>
                </a:solidFill>
                <a:latin typeface="+mn-lt"/>
                <a:ea typeface="+mn-ea"/>
                <a:cs typeface="+mn-cs"/>
              </a:rPr>
              <a:t>1</a:t>
            </a:r>
            <a:r>
              <a:rPr lang="es-ES" sz="1200" kern="1200" dirty="0" smtClean="0">
                <a:solidFill>
                  <a:schemeClr val="tx1"/>
                </a:solidFill>
                <a:latin typeface="+mn-lt"/>
                <a:ea typeface="+mn-ea"/>
                <a:cs typeface="+mn-cs"/>
              </a:rPr>
              <a:t> originó una 2ª generación filial (</a:t>
            </a:r>
            <a:r>
              <a:rPr lang="es-ES" sz="1200" b="1" kern="1200" dirty="0" smtClean="0">
                <a:solidFill>
                  <a:schemeClr val="tx1"/>
                </a:solidFill>
                <a:latin typeface="+mn-lt"/>
                <a:ea typeface="+mn-ea"/>
                <a:cs typeface="+mn-cs"/>
              </a:rPr>
              <a:t>F</a:t>
            </a:r>
            <a:r>
              <a:rPr lang="es-ES" sz="1200" b="1" kern="1200" baseline="-25000" dirty="0" smtClean="0">
                <a:solidFill>
                  <a:schemeClr val="tx1"/>
                </a:solidFill>
                <a:latin typeface="+mn-lt"/>
                <a:ea typeface="+mn-ea"/>
                <a:cs typeface="+mn-cs"/>
              </a:rPr>
              <a:t>2</a:t>
            </a:r>
            <a:r>
              <a:rPr lang="es-ES" sz="1200" kern="1200" dirty="0" smtClean="0">
                <a:solidFill>
                  <a:schemeClr val="tx1"/>
                </a:solidFill>
                <a:latin typeface="+mn-lt"/>
                <a:ea typeface="+mn-ea"/>
                <a:cs typeface="+mn-cs"/>
              </a:rPr>
              <a:t>) con 3/4 parte de plantas de color púrpura y 1/4 de plantas con flores blancas . </a:t>
            </a:r>
            <a:r>
              <a:rPr lang="es-ES" sz="1200" kern="1200" dirty="0" err="1" smtClean="0">
                <a:solidFill>
                  <a:schemeClr val="tx1"/>
                </a:solidFill>
                <a:latin typeface="+mn-lt"/>
                <a:ea typeface="+mn-ea"/>
                <a:cs typeface="+mn-cs"/>
              </a:rPr>
              <a:t>Mendel</a:t>
            </a:r>
            <a:r>
              <a:rPr lang="es-ES" sz="1200" kern="1200" dirty="0" smtClean="0">
                <a:solidFill>
                  <a:schemeClr val="tx1"/>
                </a:solidFill>
                <a:latin typeface="+mn-lt"/>
                <a:ea typeface="+mn-ea"/>
                <a:cs typeface="+mn-cs"/>
              </a:rPr>
              <a:t> interpretó que esta característica estaba controlada por un par de factores (luego se denominaron genes), cada uno de los cuales se heredaba de un progenitor. Aquellas características que se manifestaban en los híbridos de la F1 se consideraban </a:t>
            </a:r>
            <a:r>
              <a:rPr lang="es-ES" sz="1200" b="1" i="1" kern="1200" dirty="0" smtClean="0">
                <a:solidFill>
                  <a:schemeClr val="tx1"/>
                </a:solidFill>
                <a:latin typeface="+mn-lt"/>
                <a:ea typeface="+mn-ea"/>
                <a:cs typeface="+mn-cs"/>
              </a:rPr>
              <a:t>dominantes</a:t>
            </a:r>
            <a:r>
              <a:rPr lang="es-ES" sz="1200" kern="1200" dirty="0" smtClean="0">
                <a:solidFill>
                  <a:schemeClr val="tx1"/>
                </a:solidFill>
                <a:latin typeface="+mn-lt"/>
                <a:ea typeface="+mn-ea"/>
                <a:cs typeface="+mn-cs"/>
              </a:rPr>
              <a:t>, en este caso el color púrpura, mientras que aquellas que reaparecían en la F2 se denominaron </a:t>
            </a:r>
            <a:r>
              <a:rPr lang="es-ES" sz="1200" b="1" i="1" kern="1200" dirty="0" smtClean="0">
                <a:solidFill>
                  <a:schemeClr val="tx1"/>
                </a:solidFill>
                <a:latin typeface="+mn-lt"/>
                <a:ea typeface="+mn-ea"/>
                <a:cs typeface="+mn-cs"/>
              </a:rPr>
              <a:t>recesivas (color blanco)</a:t>
            </a:r>
            <a:r>
              <a:rPr lang="es-ES" sz="1200" kern="1200" dirty="0" smtClean="0">
                <a:solidFill>
                  <a:schemeClr val="tx1"/>
                </a:solidFill>
                <a:latin typeface="+mn-lt"/>
                <a:ea typeface="+mn-ea"/>
                <a:cs typeface="+mn-cs"/>
              </a:rPr>
              <a:t>.</a:t>
            </a:r>
          </a:p>
          <a:p>
            <a:pPr algn="just"/>
            <a:endParaRPr lang="es-ES"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Estos resultados se repiten en los trabajos de </a:t>
            </a:r>
            <a:r>
              <a:rPr lang="es-ES" sz="1200" b="1" kern="1200" dirty="0" err="1" smtClean="0">
                <a:solidFill>
                  <a:schemeClr val="tx1"/>
                </a:solidFill>
                <a:latin typeface="+mn-lt"/>
                <a:ea typeface="+mn-ea"/>
                <a:cs typeface="+mn-cs"/>
              </a:rPr>
              <a:t>Mendel</a:t>
            </a:r>
            <a:r>
              <a:rPr lang="es-ES" sz="1200" b="1" kern="1200" dirty="0" smtClean="0">
                <a:solidFill>
                  <a:schemeClr val="tx1"/>
                </a:solidFill>
                <a:latin typeface="+mn-lt"/>
                <a:ea typeface="+mn-ea"/>
                <a:cs typeface="+mn-cs"/>
              </a:rPr>
              <a:t> para cada uno de los 7 caracteres que estudió en las plantas de guisantes.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32</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algn="just"/>
            <a:r>
              <a:rPr lang="es-ES" sz="1200" b="1" kern="1200" dirty="0" smtClean="0">
                <a:solidFill>
                  <a:schemeClr val="tx1"/>
                </a:solidFill>
                <a:latin typeface="+mn-lt"/>
                <a:ea typeface="+mn-ea"/>
                <a:cs typeface="+mn-cs"/>
              </a:rPr>
              <a:t>Características genéticas de las líneas puras</a:t>
            </a:r>
            <a:r>
              <a:rPr lang="es-ES" sz="1200" kern="1200" dirty="0" smtClean="0">
                <a:solidFill>
                  <a:schemeClr val="tx1"/>
                </a:solidFill>
                <a:latin typeface="+mn-lt"/>
                <a:ea typeface="+mn-ea"/>
                <a:cs typeface="+mn-cs"/>
              </a:rPr>
              <a:t> del color de las flores. Aquella línea pura con flores púrpuras tendrá ambos genes iguales y será genotípicamente </a:t>
            </a:r>
            <a:r>
              <a:rPr lang="es-ES" sz="1200" b="1" kern="1200" dirty="0" smtClean="0">
                <a:solidFill>
                  <a:schemeClr val="tx1"/>
                </a:solidFill>
                <a:latin typeface="+mn-lt"/>
                <a:ea typeface="+mn-ea"/>
                <a:cs typeface="+mn-cs"/>
              </a:rPr>
              <a:t>homocigótica dominante</a:t>
            </a:r>
            <a:r>
              <a:rPr lang="es-ES" sz="1200" kern="1200" dirty="0" smtClean="0">
                <a:solidFill>
                  <a:schemeClr val="tx1"/>
                </a:solidFill>
                <a:latin typeface="+mn-lt"/>
                <a:ea typeface="+mn-ea"/>
                <a:cs typeface="+mn-cs"/>
              </a:rPr>
              <a:t>, representándose como PP. Fíjese que los genes que determinan el carácter dominante se representan con una  letra mayúscula (P). Por otra parte, la línea pura flores blancas será genotípicamente </a:t>
            </a:r>
            <a:r>
              <a:rPr lang="es-ES" sz="1200" b="1" kern="1200" dirty="0" smtClean="0">
                <a:solidFill>
                  <a:schemeClr val="tx1"/>
                </a:solidFill>
                <a:latin typeface="+mn-lt"/>
                <a:ea typeface="+mn-ea"/>
                <a:cs typeface="+mn-cs"/>
              </a:rPr>
              <a:t>homocigótica recesiva </a:t>
            </a:r>
            <a:r>
              <a:rPr lang="es-ES" sz="1200" kern="1200" dirty="0" smtClean="0">
                <a:solidFill>
                  <a:schemeClr val="tx1"/>
                </a:solidFill>
                <a:latin typeface="+mn-lt"/>
                <a:ea typeface="+mn-ea"/>
                <a:cs typeface="+mn-cs"/>
              </a:rPr>
              <a:t>y estará representada por pp. Fíjese que los genes que determinan el carácter recesivo se representan con una  letra minúscula (p).</a:t>
            </a:r>
          </a:p>
          <a:p>
            <a:pPr algn="just"/>
            <a:r>
              <a:rPr lang="es-ES" sz="1200" b="1" kern="1200" dirty="0" smtClean="0">
                <a:solidFill>
                  <a:schemeClr val="tx1"/>
                </a:solidFill>
                <a:latin typeface="+mn-lt"/>
                <a:ea typeface="+mn-ea"/>
                <a:cs typeface="+mn-cs"/>
              </a:rPr>
              <a:t>¿Cuáles serían los gametos a formar por cada uno de los parentales en la meiosis? La línea de flor púrpura dará lugar durante la meiosis a gametos con alelos P y la de flores blancas a gametos que portan el alelo p. </a:t>
            </a:r>
            <a:endParaRPr lang="es-ES" sz="1200" kern="1200" dirty="0" smtClean="0">
              <a:solidFill>
                <a:schemeClr val="tx1"/>
              </a:solidFill>
              <a:latin typeface="+mn-lt"/>
              <a:ea typeface="+mn-ea"/>
              <a:cs typeface="+mn-cs"/>
            </a:endParaRPr>
          </a:p>
          <a:p>
            <a:pPr algn="just"/>
            <a:r>
              <a:rPr lang="es-ES" sz="1200" kern="1200" dirty="0" smtClean="0">
                <a:solidFill>
                  <a:schemeClr val="tx1"/>
                </a:solidFill>
                <a:latin typeface="+mn-lt"/>
                <a:ea typeface="+mn-ea"/>
                <a:cs typeface="+mn-cs"/>
              </a:rPr>
              <a:t>Los híbridos resultantes portadores cada uno de un gen determinante de flor púrpura y otro gen de flor blanca  serán genotípicamente </a:t>
            </a:r>
            <a:r>
              <a:rPr lang="es-ES" sz="1200" b="1" kern="1200" dirty="0" smtClean="0">
                <a:solidFill>
                  <a:schemeClr val="tx1"/>
                </a:solidFill>
                <a:latin typeface="+mn-lt"/>
                <a:ea typeface="+mn-ea"/>
                <a:cs typeface="+mn-cs"/>
              </a:rPr>
              <a:t>heterocigóticos</a:t>
            </a:r>
            <a:r>
              <a:rPr lang="es-ES" sz="1200" kern="1200" dirty="0" smtClean="0">
                <a:solidFill>
                  <a:schemeClr val="tx1"/>
                </a:solidFill>
                <a:latin typeface="+mn-lt"/>
                <a:ea typeface="+mn-ea"/>
                <a:cs typeface="+mn-cs"/>
              </a:rPr>
              <a:t> y se representan como Pp. El 100% de los descendientes serán fenotípicamente de color púrpura.</a:t>
            </a: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2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Líneas puras: </a:t>
            </a:r>
            <a:r>
              <a:rPr kumimoji="0" lang="es-E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generaciones paternas del primer cruzamiento en los cuales los parentales se caracterizan por la pureza de sus caracteres.</a:t>
            </a:r>
            <a:r>
              <a:rPr lang="es-ES" sz="1200" b="1" dirty="0" smtClean="0"/>
              <a:t> </a:t>
            </a:r>
          </a:p>
          <a:p>
            <a:pPr algn="just"/>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33</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kern="1200" dirty="0" smtClean="0">
                <a:solidFill>
                  <a:schemeClr val="tx1"/>
                </a:solidFill>
                <a:latin typeface="+mn-lt"/>
                <a:ea typeface="+mn-ea"/>
                <a:cs typeface="+mn-cs"/>
              </a:rPr>
              <a:t>En la autofecundación los híbridos de la F1 darán lugar a gametos que portan el alelo P y a gametos que portan el alelo p.</a:t>
            </a:r>
          </a:p>
          <a:p>
            <a:pPr algn="just"/>
            <a:r>
              <a:rPr lang="es-ES" sz="1200" b="1" kern="1200" dirty="0" smtClean="0">
                <a:solidFill>
                  <a:schemeClr val="tx1"/>
                </a:solidFill>
                <a:latin typeface="+mn-lt"/>
                <a:ea typeface="+mn-ea"/>
                <a:cs typeface="+mn-cs"/>
              </a:rPr>
              <a:t>¿Cuáles serán las posibles combinaciones en la descendencia de este caso? </a:t>
            </a:r>
            <a:r>
              <a:rPr lang="es-ES" sz="1200" kern="1200" dirty="0" smtClean="0">
                <a:solidFill>
                  <a:schemeClr val="tx1"/>
                </a:solidFill>
                <a:latin typeface="+mn-lt"/>
                <a:ea typeface="+mn-ea"/>
                <a:cs typeface="+mn-cs"/>
              </a:rPr>
              <a:t>Genotípicamente representado por homocigótico dominante (PP), homocigótico recesivo (pp) y heterocigótico representado (Pp) en una proporción 1:2:1 (1/4, 1/2, 1/4). Fenotípicamente el 75% serán con flores púrpuras y el 25% flores blancas en</a:t>
            </a:r>
            <a:r>
              <a:rPr lang="es-ES" sz="1200" kern="1200" baseline="0" dirty="0" smtClean="0">
                <a:solidFill>
                  <a:schemeClr val="tx1"/>
                </a:solidFill>
                <a:latin typeface="+mn-lt"/>
                <a:ea typeface="+mn-ea"/>
                <a:cs typeface="+mn-cs"/>
              </a:rPr>
              <a:t> una propo</a:t>
            </a:r>
            <a:r>
              <a:rPr lang="es-ES" sz="1200" kern="1200" dirty="0" smtClean="0">
                <a:solidFill>
                  <a:schemeClr val="tx1"/>
                </a:solidFill>
                <a:latin typeface="+mn-lt"/>
                <a:ea typeface="+mn-ea"/>
                <a:cs typeface="+mn-cs"/>
              </a:rPr>
              <a:t>rción 3:1 (3/4,1/4). Es de notar que las flores blancas solo se expresan si el gen esta en doble dosis, es decir el genotipo es homocigótico recesivo.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1" dirty="0" smtClean="0"/>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 sz="1200" b="1" dirty="0" smtClean="0"/>
              <a:t>F2 o 2da. generación filial:</a:t>
            </a:r>
            <a:r>
              <a:rPr lang="es-ES" sz="1200" dirty="0" smtClean="0"/>
              <a:t> descendencia producto del cruzamiento entre dos F1.</a:t>
            </a:r>
          </a:p>
          <a:p>
            <a:pPr algn="just"/>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34</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A partir de estos experimentos quedaron establecidos los principios fundamentales de la genética a los que luego se les llamaría “Leyes de </a:t>
            </a:r>
            <a:r>
              <a:rPr lang="es-ES" sz="1200" kern="1200" dirty="0" err="1" smtClean="0">
                <a:solidFill>
                  <a:schemeClr val="tx1"/>
                </a:solidFill>
                <a:latin typeface="+mn-lt"/>
                <a:ea typeface="+mn-ea"/>
                <a:cs typeface="+mn-cs"/>
              </a:rPr>
              <a:t>Mendel</a:t>
            </a:r>
            <a:r>
              <a:rPr lang="es-ES" sz="1200" kern="1200" dirty="0" smtClean="0">
                <a:solidFill>
                  <a:schemeClr val="tx1"/>
                </a:solidFill>
                <a:latin typeface="+mn-lt"/>
                <a:ea typeface="+mn-ea"/>
                <a:cs typeface="+mn-cs"/>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a:t>
            </a:r>
            <a:r>
              <a:rPr lang="es-ES" sz="1200" kern="1200" baseline="0" dirty="0" smtClean="0">
                <a:solidFill>
                  <a:schemeClr val="tx1"/>
                </a:solidFill>
                <a:latin typeface="+mn-lt"/>
                <a:ea typeface="+mn-ea"/>
                <a:cs typeface="+mn-cs"/>
              </a:rPr>
              <a:t> 1ra. </a:t>
            </a:r>
            <a:r>
              <a:rPr lang="es-ES" sz="1200" kern="1200" dirty="0" smtClean="0">
                <a:solidFill>
                  <a:schemeClr val="tx1"/>
                </a:solidFill>
                <a:latin typeface="+mn-lt"/>
                <a:ea typeface="+mn-ea"/>
                <a:cs typeface="+mn-cs"/>
              </a:rPr>
              <a:t>ley se debe a que cuando los híbridos de la  F</a:t>
            </a:r>
            <a:r>
              <a:rPr lang="es-ES" sz="1200" kern="1200" baseline="-25000" dirty="0" smtClean="0">
                <a:solidFill>
                  <a:schemeClr val="tx1"/>
                </a:solidFill>
                <a:latin typeface="+mn-lt"/>
                <a:ea typeface="+mn-ea"/>
                <a:cs typeface="+mn-cs"/>
              </a:rPr>
              <a:t>1 </a:t>
            </a:r>
            <a:r>
              <a:rPr lang="es-ES" sz="1200" kern="1200" dirty="0" smtClean="0">
                <a:solidFill>
                  <a:schemeClr val="tx1"/>
                </a:solidFill>
                <a:latin typeface="+mn-lt"/>
                <a:ea typeface="+mn-ea"/>
                <a:cs typeface="+mn-cs"/>
              </a:rPr>
              <a:t>forman sus gametos, los alelos del mismo locus segregan (se separan) dando lugar  dos clases de gametos en igual proporción, mitad de los gametos con el alelo dominante (A) y mitad con alelo recesivo (a). Esto sucede tanto por el lado femenino como por el lado masculino.</a:t>
            </a:r>
          </a:p>
          <a:p>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35</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b="0" kern="1200" dirty="0" smtClean="0">
                <a:solidFill>
                  <a:schemeClr val="tx1"/>
                </a:solidFill>
                <a:latin typeface="+mn-lt"/>
                <a:ea typeface="+mn-ea"/>
                <a:cs typeface="+mn-cs"/>
              </a:rPr>
              <a:t>Un método alternativo para determinar los genotipos de la descendencia implica la construcción de lo que se conoce como cuadro de </a:t>
            </a:r>
            <a:r>
              <a:rPr lang="es-ES" sz="1200" b="0" kern="1200" dirty="0" err="1" smtClean="0">
                <a:solidFill>
                  <a:schemeClr val="tx1"/>
                </a:solidFill>
                <a:latin typeface="+mn-lt"/>
                <a:ea typeface="+mn-ea"/>
                <a:cs typeface="+mn-cs"/>
              </a:rPr>
              <a:t>Punnett</a:t>
            </a:r>
            <a:r>
              <a:rPr lang="es-ES" sz="1200" b="0" kern="1200" dirty="0" smtClean="0">
                <a:solidFill>
                  <a:schemeClr val="tx1"/>
                </a:solidFill>
                <a:latin typeface="+mn-lt"/>
                <a:ea typeface="+mn-ea"/>
                <a:cs typeface="+mn-cs"/>
              </a:rPr>
              <a:t>. Se ejemplifica</a:t>
            </a:r>
            <a:r>
              <a:rPr lang="es-ES" sz="1200" b="0" kern="1200" baseline="0" dirty="0" smtClean="0">
                <a:solidFill>
                  <a:schemeClr val="tx1"/>
                </a:solidFill>
                <a:latin typeface="+mn-lt"/>
                <a:ea typeface="+mn-ea"/>
                <a:cs typeface="+mn-cs"/>
              </a:rPr>
              <a:t> el </a:t>
            </a:r>
            <a:r>
              <a:rPr lang="es-ES" sz="1200" b="0" kern="1200" dirty="0" smtClean="0">
                <a:solidFill>
                  <a:schemeClr val="tx1"/>
                </a:solidFill>
                <a:latin typeface="+mn-lt"/>
                <a:ea typeface="+mn-ea"/>
                <a:cs typeface="+mn-cs"/>
              </a:rPr>
              <a:t>experimento anteriormente descrito.</a:t>
            </a:r>
          </a:p>
          <a:p>
            <a:pPr algn="just"/>
            <a:r>
              <a:rPr lang="es-ES" sz="1200" b="0" kern="1200" dirty="0" smtClean="0">
                <a:solidFill>
                  <a:schemeClr val="tx1"/>
                </a:solidFill>
                <a:latin typeface="+mn-lt"/>
                <a:ea typeface="+mn-ea"/>
                <a:cs typeface="+mn-cs"/>
              </a:rPr>
              <a:t> </a:t>
            </a:r>
          </a:p>
          <a:p>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36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smtClean="0"/>
              <a:t>El genoma humano presenta una organización muy compleja. En primer lugar podemos dividir el genoma humano entre el nuclear y el mitocondrial.</a:t>
            </a:r>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833937-64FA-49B8-B09A-FC9A1D0D83D6}" type="slidenum">
              <a:rPr lang="es-ES" smtClean="0">
                <a:cs typeface="Arial" pitchFamily="34" charset="0"/>
              </a:rPr>
              <a:pPr/>
              <a:t>5</a:t>
            </a:fld>
            <a:endParaRPr lang="es-ES" smtClean="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b="1" i="1" kern="1200" dirty="0" smtClean="0">
                <a:solidFill>
                  <a:schemeClr val="tx1"/>
                </a:solidFill>
                <a:latin typeface="+mn-lt"/>
                <a:ea typeface="+mn-ea"/>
                <a:cs typeface="+mn-cs"/>
              </a:rPr>
              <a:t>¿Cómo comprobar el genotipo de las flores moradas?  </a:t>
            </a:r>
          </a:p>
          <a:p>
            <a:pPr algn="just"/>
            <a:r>
              <a:rPr lang="es-ES" sz="1200" kern="1200" dirty="0" smtClean="0">
                <a:solidFill>
                  <a:schemeClr val="tx1"/>
                </a:solidFill>
                <a:latin typeface="+mn-lt"/>
                <a:ea typeface="+mn-ea"/>
                <a:cs typeface="+mn-cs"/>
              </a:rPr>
              <a:t>Para  ello realizó </a:t>
            </a:r>
            <a:r>
              <a:rPr lang="es-ES" sz="1200" kern="1200" dirty="0" err="1" smtClean="0">
                <a:solidFill>
                  <a:schemeClr val="tx1"/>
                </a:solidFill>
                <a:latin typeface="+mn-lt"/>
                <a:ea typeface="+mn-ea"/>
                <a:cs typeface="+mn-cs"/>
              </a:rPr>
              <a:t>retrocruzamientos</a:t>
            </a:r>
            <a:r>
              <a:rPr lang="es-ES" sz="1200" kern="1200" dirty="0" smtClean="0">
                <a:solidFill>
                  <a:schemeClr val="tx1"/>
                </a:solidFill>
                <a:latin typeface="+mn-lt"/>
                <a:ea typeface="+mn-ea"/>
                <a:cs typeface="+mn-cs"/>
              </a:rPr>
              <a:t> de los híbridos de la F</a:t>
            </a:r>
            <a:r>
              <a:rPr lang="es-ES" sz="1200" kern="1200" baseline="-25000" dirty="0" smtClean="0">
                <a:solidFill>
                  <a:schemeClr val="tx1"/>
                </a:solidFill>
                <a:latin typeface="+mn-lt"/>
                <a:ea typeface="+mn-ea"/>
                <a:cs typeface="+mn-cs"/>
              </a:rPr>
              <a:t>1</a:t>
            </a:r>
            <a:r>
              <a:rPr lang="es-ES" sz="1200" kern="1200" dirty="0" smtClean="0">
                <a:solidFill>
                  <a:schemeClr val="tx1"/>
                </a:solidFill>
                <a:latin typeface="+mn-lt"/>
                <a:ea typeface="+mn-ea"/>
                <a:cs typeface="+mn-cs"/>
              </a:rPr>
              <a:t> por el parental recesivo (</a:t>
            </a:r>
            <a:r>
              <a:rPr lang="es-ES" sz="1200" kern="1200" dirty="0" err="1" smtClean="0">
                <a:solidFill>
                  <a:schemeClr val="tx1"/>
                </a:solidFill>
                <a:latin typeface="+mn-lt"/>
                <a:ea typeface="+mn-ea"/>
                <a:cs typeface="+mn-cs"/>
              </a:rPr>
              <a:t>aa</a:t>
            </a:r>
            <a:r>
              <a:rPr lang="es-ES" sz="1200" kern="1200" dirty="0" smtClean="0">
                <a:solidFill>
                  <a:schemeClr val="tx1"/>
                </a:solidFill>
                <a:latin typeface="+mn-lt"/>
                <a:ea typeface="+mn-ea"/>
                <a:cs typeface="+mn-cs"/>
              </a:rPr>
              <a:t>). Este tipo de </a:t>
            </a:r>
            <a:r>
              <a:rPr lang="es-ES" sz="1200" kern="1200" dirty="0" err="1" smtClean="0">
                <a:solidFill>
                  <a:schemeClr val="tx1"/>
                </a:solidFill>
                <a:latin typeface="+mn-lt"/>
                <a:ea typeface="+mn-ea"/>
                <a:cs typeface="+mn-cs"/>
              </a:rPr>
              <a:t>retrocruzamientos</a:t>
            </a:r>
            <a:r>
              <a:rPr lang="es-ES" sz="1200" kern="1200" dirty="0" smtClean="0">
                <a:solidFill>
                  <a:schemeClr val="tx1"/>
                </a:solidFill>
                <a:latin typeface="+mn-lt"/>
                <a:ea typeface="+mn-ea"/>
                <a:cs typeface="+mn-cs"/>
              </a:rPr>
              <a:t> se denominan </a:t>
            </a:r>
            <a:r>
              <a:rPr lang="es-ES" sz="1200" i="1" kern="1200" dirty="0" smtClean="0">
                <a:solidFill>
                  <a:schemeClr val="tx1"/>
                </a:solidFill>
                <a:latin typeface="+mn-lt"/>
                <a:ea typeface="+mn-ea"/>
                <a:cs typeface="+mn-cs"/>
              </a:rPr>
              <a:t>Cruzamientos Prueba,</a:t>
            </a:r>
            <a:r>
              <a:rPr lang="es-ES" sz="1200" kern="1200" dirty="0" smtClean="0">
                <a:solidFill>
                  <a:schemeClr val="tx1"/>
                </a:solidFill>
                <a:latin typeface="+mn-lt"/>
                <a:ea typeface="+mn-ea"/>
                <a:cs typeface="+mn-cs"/>
              </a:rPr>
              <a:t> ya que permiten probar o averiguar el genotipo que presentaban las flores púrpuras, ya que podía ser homocigótico dominante o heterocigótico.</a:t>
            </a:r>
          </a:p>
          <a:p>
            <a:pPr algn="just"/>
            <a:endParaRPr lang="es-ES" sz="1200" b="1" kern="1200" dirty="0" smtClean="0">
              <a:solidFill>
                <a:schemeClr val="tx1"/>
              </a:solidFill>
              <a:latin typeface="+mn-lt"/>
              <a:ea typeface="+mn-ea"/>
              <a:cs typeface="+mn-cs"/>
            </a:endParaRPr>
          </a:p>
          <a:p>
            <a:pPr algn="just"/>
            <a:r>
              <a:rPr lang="es-ES" sz="1200" b="1" kern="1200" dirty="0" smtClean="0">
                <a:solidFill>
                  <a:schemeClr val="tx1"/>
                </a:solidFill>
                <a:latin typeface="+mn-lt"/>
                <a:ea typeface="+mn-ea"/>
                <a:cs typeface="+mn-cs"/>
              </a:rPr>
              <a:t>Si el 100% de las flores son púrpuras entonces el genotipo de la F2 que se investiga será PP. </a:t>
            </a:r>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37</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b="0" kern="1200" dirty="0" smtClean="0">
                <a:solidFill>
                  <a:schemeClr val="tx1"/>
                </a:solidFill>
                <a:latin typeface="+mn-lt"/>
                <a:ea typeface="+mn-ea"/>
                <a:cs typeface="+mn-cs"/>
              </a:rPr>
              <a:t>Si el 50% es de color púrpura y el 50% de color blanco, entonces el genotipo de la F1 es Pp.</a:t>
            </a:r>
          </a:p>
          <a:p>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38</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dirty="0" smtClean="0"/>
              <a:t>En los experimentos de </a:t>
            </a:r>
            <a:r>
              <a:rPr lang="es-ES" sz="1200" dirty="0" err="1" smtClean="0"/>
              <a:t>Mendel</a:t>
            </a:r>
            <a:r>
              <a:rPr lang="es-ES" sz="1200" dirty="0" smtClean="0"/>
              <a:t> sería el sitio que ocupa el gen que codifica para la proteína que se expresa en el fenotipo por la presencia del color púrpura o blanco en las flores.</a:t>
            </a:r>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39</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s-ES" dirty="0" smtClean="0"/>
              <a:t>Un alelo es la versión de un gen que esta presente en un locus dado. Estas diferencias </a:t>
            </a:r>
            <a:r>
              <a:rPr lang="es-ES" dirty="0" err="1" smtClean="0"/>
              <a:t>alélicas</a:t>
            </a:r>
            <a:r>
              <a:rPr lang="es-ES" dirty="0" smtClean="0"/>
              <a:t> se relacionan con las alteraciones en la secuencia de nucleótidos de un gen.</a:t>
            </a:r>
          </a:p>
          <a:p>
            <a:pPr algn="just"/>
            <a:r>
              <a:rPr lang="es-ES" dirty="0" smtClean="0"/>
              <a:t>Los cromosomas homólogos provienen cada uno de un progenitor, es por esto que contienen información para los mismos caracteres pero no necesariamente la misma información pues uno de los progenitores a podido aportar un alelo para un gen y el otro progenitor otro.</a:t>
            </a:r>
          </a:p>
          <a:p>
            <a:pPr algn="just"/>
            <a:endParaRPr lang="es-ES"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latin typeface="+mn-lt"/>
                <a:ea typeface="+mn-ea"/>
                <a:cs typeface="+mn-cs"/>
              </a:rPr>
              <a:t>Ej</a:t>
            </a:r>
            <a:r>
              <a:rPr lang="es-ES" sz="1200" kern="1200" dirty="0" smtClean="0">
                <a:solidFill>
                  <a:schemeClr val="tx1"/>
                </a:solidFill>
                <a:latin typeface="+mn-lt"/>
                <a:ea typeface="+mn-ea"/>
                <a:cs typeface="+mn-cs"/>
              </a:rPr>
              <a:t>: el gen que determinan la alternativa del color de los guisantes en los experimentos de </a:t>
            </a:r>
            <a:r>
              <a:rPr lang="es-ES" sz="1200" kern="1200" dirty="0" err="1" smtClean="0">
                <a:solidFill>
                  <a:schemeClr val="tx1"/>
                </a:solidFill>
                <a:latin typeface="+mn-lt"/>
                <a:ea typeface="+mn-ea"/>
                <a:cs typeface="+mn-cs"/>
              </a:rPr>
              <a:t>Mendel</a:t>
            </a:r>
            <a:r>
              <a:rPr lang="es-ES" sz="1200" kern="1200" dirty="0" smtClean="0">
                <a:solidFill>
                  <a:schemeClr val="tx1"/>
                </a:solidFill>
                <a:latin typeface="+mn-lt"/>
                <a:ea typeface="+mn-ea"/>
                <a:cs typeface="+mn-cs"/>
              </a:rPr>
              <a:t>. Presenta</a:t>
            </a:r>
            <a:r>
              <a:rPr lang="es-ES" sz="1200" kern="1200" baseline="0" dirty="0" smtClean="0">
                <a:solidFill>
                  <a:schemeClr val="tx1"/>
                </a:solidFill>
                <a:latin typeface="+mn-lt"/>
                <a:ea typeface="+mn-ea"/>
                <a:cs typeface="+mn-cs"/>
              </a:rPr>
              <a:t> dos variantes </a:t>
            </a:r>
            <a:r>
              <a:rPr lang="es-ES" sz="1200" kern="1200" baseline="0" dirty="0" err="1" smtClean="0">
                <a:solidFill>
                  <a:schemeClr val="tx1"/>
                </a:solidFill>
                <a:latin typeface="+mn-lt"/>
                <a:ea typeface="+mn-ea"/>
                <a:cs typeface="+mn-cs"/>
              </a:rPr>
              <a:t>alélicas</a:t>
            </a:r>
            <a:r>
              <a:rPr lang="es-ES" sz="1200" kern="1200" baseline="0" dirty="0" smtClean="0">
                <a:solidFill>
                  <a:schemeClr val="tx1"/>
                </a:solidFill>
                <a:latin typeface="+mn-lt"/>
                <a:ea typeface="+mn-ea"/>
                <a:cs typeface="+mn-cs"/>
              </a:rPr>
              <a:t>, el alelo que determina el color amarillos representado por </a:t>
            </a:r>
            <a:r>
              <a:rPr lang="es-ES" sz="1200" b="1" kern="1200" baseline="0" dirty="0" smtClean="0">
                <a:solidFill>
                  <a:schemeClr val="tx1"/>
                </a:solidFill>
                <a:latin typeface="+mn-lt"/>
                <a:ea typeface="+mn-ea"/>
                <a:cs typeface="+mn-cs"/>
              </a:rPr>
              <a:t>A</a:t>
            </a:r>
            <a:r>
              <a:rPr lang="es-ES" sz="1200" kern="1200" baseline="0" dirty="0" smtClean="0">
                <a:solidFill>
                  <a:schemeClr val="tx1"/>
                </a:solidFill>
                <a:latin typeface="+mn-lt"/>
                <a:ea typeface="+mn-ea"/>
                <a:cs typeface="+mn-cs"/>
              </a:rPr>
              <a:t> y el alelo que determina el color verde representado por </a:t>
            </a:r>
            <a:r>
              <a:rPr lang="es-ES" sz="1200" b="1" kern="1200" baseline="0" dirty="0" smtClean="0">
                <a:solidFill>
                  <a:schemeClr val="tx1"/>
                </a:solidFill>
                <a:latin typeface="+mn-lt"/>
                <a:ea typeface="+mn-ea"/>
                <a:cs typeface="+mn-cs"/>
              </a:rPr>
              <a:t>a. </a:t>
            </a:r>
            <a:r>
              <a:rPr lang="es-ES" sz="1200" b="0" kern="1200" baseline="0" dirty="0" smtClean="0">
                <a:solidFill>
                  <a:schemeClr val="tx1"/>
                </a:solidFill>
                <a:latin typeface="+mn-lt"/>
                <a:ea typeface="+mn-ea"/>
                <a:cs typeface="+mn-cs"/>
              </a:rPr>
              <a:t>Como el color amarillo es el fenotipo dominante se representa con mayúscula y </a:t>
            </a:r>
            <a:r>
              <a:rPr lang="es-ES" sz="1200" b="0" kern="1200" baseline="0" dirty="0" err="1" smtClean="0">
                <a:solidFill>
                  <a:schemeClr val="tx1"/>
                </a:solidFill>
                <a:latin typeface="+mn-lt"/>
                <a:ea typeface="+mn-ea"/>
                <a:cs typeface="+mn-cs"/>
              </a:rPr>
              <a:t>y</a:t>
            </a:r>
            <a:r>
              <a:rPr lang="es-ES" sz="1200" b="0" kern="1200" baseline="0" dirty="0" smtClean="0">
                <a:solidFill>
                  <a:schemeClr val="tx1"/>
                </a:solidFill>
                <a:latin typeface="+mn-lt"/>
                <a:ea typeface="+mn-ea"/>
                <a:cs typeface="+mn-cs"/>
              </a:rPr>
              <a:t> como el color verde es el recesivo se representa con minúscula.</a:t>
            </a:r>
            <a:endParaRPr lang="es-ES" sz="1200" b="0" kern="1200" dirty="0" smtClean="0">
              <a:solidFill>
                <a:schemeClr val="tx1"/>
              </a:solidFill>
              <a:latin typeface="+mn-lt"/>
              <a:ea typeface="+mn-ea"/>
              <a:cs typeface="+mn-cs"/>
            </a:endParaRPr>
          </a:p>
          <a:p>
            <a:pPr algn="just"/>
            <a:endParaRPr lang="es-ES" b="0" dirty="0" smtClean="0"/>
          </a:p>
          <a:p>
            <a:pPr algn="just"/>
            <a:endParaRPr lang="es-ES" dirty="0" smtClean="0"/>
          </a:p>
        </p:txBody>
      </p:sp>
      <p:sp>
        <p:nvSpPr>
          <p:cNvPr id="860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5D6192-30F7-4616-B8CE-FEAB27F1D5E4}" type="slidenum">
              <a:rPr lang="es-ES" smtClean="0">
                <a:cs typeface="Arial" pitchFamily="34" charset="0"/>
              </a:rPr>
              <a:pPr/>
              <a:t>40</a:t>
            </a:fld>
            <a:endParaRPr lang="es-ES" smtClean="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dirty="0" smtClean="0"/>
              <a:t>El genotipo esta determinado por una pareja de genes ya que somos organismos diploides.</a:t>
            </a:r>
          </a:p>
          <a:p>
            <a:pPr algn="just"/>
            <a:r>
              <a:rPr lang="es-ES" baseline="0" dirty="0" smtClean="0"/>
              <a:t>Ejemplos:</a:t>
            </a:r>
          </a:p>
          <a:p>
            <a:pPr algn="just"/>
            <a:r>
              <a:rPr lang="es-ES" b="1" baseline="0" dirty="0" smtClean="0"/>
              <a:t>Homocigótico dominante</a:t>
            </a:r>
            <a:r>
              <a:rPr lang="es-ES" baseline="0" dirty="0" smtClean="0"/>
              <a:t>: color púrpura de las flores en los experimentos realizados por </a:t>
            </a:r>
            <a:r>
              <a:rPr lang="es-ES" baseline="0" dirty="0" err="1" smtClean="0"/>
              <a:t>Mendel</a:t>
            </a:r>
            <a:r>
              <a:rPr lang="es-ES" baseline="0" dirty="0" smtClean="0"/>
              <a:t>.</a:t>
            </a:r>
          </a:p>
          <a:p>
            <a:pPr algn="just"/>
            <a:r>
              <a:rPr lang="es-ES" b="1" baseline="0" dirty="0" smtClean="0"/>
              <a:t>Homocigótico</a:t>
            </a:r>
            <a:r>
              <a:rPr lang="es-ES" baseline="0" dirty="0" smtClean="0"/>
              <a:t>: color blanco de las flores de las flores en los experimentos realizados por </a:t>
            </a:r>
            <a:r>
              <a:rPr lang="es-ES" baseline="0" dirty="0" err="1" smtClean="0"/>
              <a:t>Mendel</a:t>
            </a:r>
            <a:r>
              <a:rPr lang="es-ES" baseline="0" dirty="0" smtClean="0"/>
              <a:t>.</a:t>
            </a:r>
          </a:p>
          <a:p>
            <a:pPr algn="just"/>
            <a:endParaRPr lang="es-ES" baseline="0" dirty="0" smtClean="0"/>
          </a:p>
        </p:txBody>
      </p:sp>
      <p:sp>
        <p:nvSpPr>
          <p:cNvPr id="4" name="3 Marcador de número de diapositiva"/>
          <p:cNvSpPr>
            <a:spLocks noGrp="1"/>
          </p:cNvSpPr>
          <p:nvPr>
            <p:ph type="sldNum" sz="quarter" idx="10"/>
          </p:nvPr>
        </p:nvSpPr>
        <p:spPr/>
        <p:txBody>
          <a:bodyPr/>
          <a:lstStyle/>
          <a:p>
            <a:fld id="{48B3292E-A130-426E-9681-3CEBA7CCA6DC}" type="slidenum">
              <a:rPr lang="es-ES" smtClean="0"/>
              <a:pPr/>
              <a:t>41</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dirty="0" smtClean="0"/>
              <a:t>Habitualmente</a:t>
            </a:r>
            <a:r>
              <a:rPr lang="es-ES" baseline="0" dirty="0" smtClean="0"/>
              <a:t>, se considera que el fenotipo indica la presencia o ausencia de la enfermedad, pero en realidad el fenotipo se puede referir a cualquier manifestación ya sea normal o  patológica, a cualquier nivel ya sea bioquímico, fisiológico o morfológico.</a:t>
            </a:r>
            <a:endParaRPr lang="es-ES" dirty="0" smtClean="0"/>
          </a:p>
          <a:p>
            <a:pPr algn="just"/>
            <a:r>
              <a:rPr lang="es-ES" dirty="0" smtClean="0"/>
              <a:t>Como ejemplo</a:t>
            </a:r>
            <a:r>
              <a:rPr lang="es-ES" baseline="0" dirty="0" smtClean="0"/>
              <a:t> de fenotipo se encuentran: individuo de estatura alta, ojos azules, pelo rizo, orejas de implantación baja, grupo sanguíneo O positivo.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El </a:t>
            </a:r>
            <a:r>
              <a:rPr lang="es-ES" sz="1200" b="1" i="1" kern="1200" dirty="0" smtClean="0">
                <a:solidFill>
                  <a:schemeClr val="tx1"/>
                </a:solidFill>
                <a:latin typeface="+mn-lt"/>
                <a:ea typeface="+mn-ea"/>
                <a:cs typeface="+mn-cs"/>
              </a:rPr>
              <a:t>fenotipo dominante </a:t>
            </a:r>
            <a:r>
              <a:rPr lang="es-ES" sz="1200" kern="1200" dirty="0" smtClean="0">
                <a:solidFill>
                  <a:schemeClr val="tx1"/>
                </a:solidFill>
                <a:latin typeface="+mn-lt"/>
                <a:ea typeface="+mn-ea"/>
                <a:cs typeface="+mn-cs"/>
              </a:rPr>
              <a:t>se expresa de igual forma en  los genotipos homocigótico como en heterocigótico. El </a:t>
            </a:r>
            <a:r>
              <a:rPr lang="es-ES" sz="1200" b="1" i="1" kern="1200" dirty="0" smtClean="0">
                <a:solidFill>
                  <a:schemeClr val="tx1"/>
                </a:solidFill>
                <a:latin typeface="+mn-lt"/>
                <a:ea typeface="+mn-ea"/>
                <a:cs typeface="+mn-cs"/>
              </a:rPr>
              <a:t>fenotipo  recesivo </a:t>
            </a:r>
            <a:r>
              <a:rPr lang="es-ES" sz="1200" kern="1200" dirty="0" smtClean="0">
                <a:solidFill>
                  <a:schemeClr val="tx1"/>
                </a:solidFill>
                <a:latin typeface="+mn-lt"/>
                <a:ea typeface="+mn-ea"/>
                <a:cs typeface="+mn-cs"/>
              </a:rPr>
              <a:t>se expresa solo en homocigóticos por lo que para que se exprese deben estar los genes siempre en doble dosis.</a:t>
            </a:r>
          </a:p>
          <a:p>
            <a:pPr algn="just"/>
            <a:r>
              <a:rPr lang="es-ES" sz="1200" b="1" i="1" kern="1200" dirty="0" smtClean="0">
                <a:solidFill>
                  <a:schemeClr val="tx1"/>
                </a:solidFill>
                <a:latin typeface="+mn-lt"/>
                <a:ea typeface="+mn-ea"/>
                <a:cs typeface="+mn-cs"/>
              </a:rPr>
              <a:t>Aunque se utilice genotipo homocigótico dominante y recesivo, es el fenotipo el que realmente puede considerarse si es dominante o recesivo.</a:t>
            </a:r>
            <a:endParaRPr lang="es-ES" sz="1200" kern="1200" dirty="0" smtClean="0">
              <a:solidFill>
                <a:schemeClr val="tx1"/>
              </a:solidFill>
              <a:latin typeface="+mn-lt"/>
              <a:ea typeface="+mn-ea"/>
              <a:cs typeface="+mn-cs"/>
            </a:endParaRPr>
          </a:p>
          <a:p>
            <a:pPr algn="just"/>
            <a:r>
              <a:rPr lang="es-ES" sz="1200" kern="1200" dirty="0" smtClean="0">
                <a:solidFill>
                  <a:schemeClr val="tx1"/>
                </a:solidFill>
                <a:latin typeface="+mn-lt"/>
                <a:ea typeface="+mn-ea"/>
                <a:cs typeface="+mn-cs"/>
              </a:rPr>
              <a:t> </a:t>
            </a:r>
          </a:p>
          <a:p>
            <a:pPr algn="just"/>
            <a:endParaRPr lang="es-ES" baseline="0" dirty="0" smtClean="0"/>
          </a:p>
        </p:txBody>
      </p:sp>
      <p:sp>
        <p:nvSpPr>
          <p:cNvPr id="4" name="3 Marcador de número de diapositiva"/>
          <p:cNvSpPr>
            <a:spLocks noGrp="1"/>
          </p:cNvSpPr>
          <p:nvPr>
            <p:ph type="sldNum" sz="quarter" idx="10"/>
          </p:nvPr>
        </p:nvSpPr>
        <p:spPr/>
        <p:txBody>
          <a:bodyPr/>
          <a:lstStyle/>
          <a:p>
            <a:fld id="{48B3292E-A130-426E-9681-3CEBA7CCA6DC}" type="slidenum">
              <a:rPr lang="es-ES" smtClean="0"/>
              <a:pPr/>
              <a:t>42</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dirty="0" smtClean="0"/>
              <a:t>El genoma contenido en el núcleo de las células somáticas humanas está constituido por 46 cromosomas, distribuidos en 23 pares. Estas están constituidas por un número diploide de cromosomas o 2n ya que los mismos se distribuyen por pares. De estos 23 pares , 22 son </a:t>
            </a:r>
            <a:r>
              <a:rPr lang="es-ES" b="1" i="1" dirty="0" smtClean="0"/>
              <a:t>autosomas</a:t>
            </a:r>
            <a:r>
              <a:rPr lang="es-ES" dirty="0" smtClean="0"/>
              <a:t> y son semejantes en hombres y mujeres. El par restante está constituido por los </a:t>
            </a:r>
            <a:r>
              <a:rPr lang="es-ES" b="1" i="1" dirty="0" smtClean="0"/>
              <a:t>cromosomas sexuales</a:t>
            </a:r>
            <a:r>
              <a:rPr lang="es-ES" dirty="0" smtClean="0"/>
              <a:t>: dos cromosomas XX en las mujeres, y la combinación de un cromosoma X y un cromosoma Y en los hombres. Las células germinales contiene 23 cromosomas, es decir un complemento haploide n.</a:t>
            </a:r>
          </a:p>
          <a:p>
            <a:pPr algn="just"/>
            <a:r>
              <a:rPr lang="es-ES" dirty="0" smtClean="0"/>
              <a:t>Cada cromosoma humano está constituido por una única doble hélice de ADN continuo, es decir cada cromosoma nuclear </a:t>
            </a:r>
            <a:r>
              <a:rPr lang="es-ES" dirty="0" smtClean="0">
                <a:solidFill>
                  <a:srgbClr val="FF0000"/>
                </a:solidFill>
              </a:rPr>
              <a:t>es </a:t>
            </a:r>
            <a:r>
              <a:rPr lang="es-ES" dirty="0" smtClean="0"/>
              <a:t>una única molécula larga y lineal de ADN dispuesta en forma de cadena doble, de manera que el genoma nuclear está formado por 46 moléculas de ADN. En el interior de cada célula, el genoma se dispone formando la cromatina, en el que el ADN forma complejos con varias clases de proteínas de tipo histonas y no histonas. Excepto durante la división celular la cromatina se distribuye en todo el núcleo y forma una maraña  de hilos de ADN. Sin embargo, cuando la célula se divide su genoma se condensa y aparece formando los cromosomas que son microscópicamente visibles. Por tanto, los cromosomas solo son visibles en forma de estructuras bien delimitadas cuando las células se están dividiendo, aunque vuelven a recuperar su integridad entre las divisiones celulares.</a:t>
            </a:r>
          </a:p>
          <a:p>
            <a:pPr marL="0" marR="0" indent="0" algn="just" defTabSz="914400" rtl="0" eaLnBrk="1" fontAlgn="auto" latinLnBrk="0" hangingPunct="1">
              <a:lnSpc>
                <a:spcPct val="100000"/>
              </a:lnSpc>
              <a:spcBef>
                <a:spcPts val="0"/>
              </a:spcBef>
              <a:spcAft>
                <a:spcPts val="0"/>
              </a:spcAft>
              <a:buClrTx/>
              <a:buSzTx/>
              <a:buFontTx/>
              <a:buNone/>
              <a:tabLst/>
              <a:defRPr/>
            </a:pPr>
            <a:r>
              <a:rPr lang="es-ES" b="1" i="1" dirty="0" smtClean="0"/>
              <a:t>Por tanto, cromosomas y cromatina constituyen el material genético organizado de formas diferentes en dependencia del momento del ciclo celular en que se encuentre la célula.</a:t>
            </a:r>
          </a:p>
          <a:p>
            <a:endParaRPr lang="es-ES" dirty="0"/>
          </a:p>
        </p:txBody>
      </p:sp>
      <p:sp>
        <p:nvSpPr>
          <p:cNvPr id="4" name="3 Marcador de número de diapositiva"/>
          <p:cNvSpPr>
            <a:spLocks noGrp="1"/>
          </p:cNvSpPr>
          <p:nvPr>
            <p:ph type="sldNum" sz="quarter" idx="10"/>
          </p:nvPr>
        </p:nvSpPr>
        <p:spPr/>
        <p:txBody>
          <a:bodyPr/>
          <a:lstStyle/>
          <a:p>
            <a:fld id="{6D5BF823-0520-484F-920C-F2A25B17DE1C}" type="slidenum">
              <a:rPr lang="es-ES" smtClean="0"/>
              <a:pPr/>
              <a:t>6</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s-ES" dirty="0" smtClean="0"/>
              <a:t>Los cromosomas  tienen dos brazos cortos y dos brazos largos  separados por un estrechamiento o constricción primaria llamada </a:t>
            </a:r>
            <a:r>
              <a:rPr lang="es-ES" b="1" dirty="0" err="1" smtClean="0"/>
              <a:t>centrómero</a:t>
            </a:r>
            <a:r>
              <a:rPr lang="es-ES" dirty="0" smtClean="0"/>
              <a:t>. Los </a:t>
            </a:r>
            <a:r>
              <a:rPr lang="es-ES" b="1" dirty="0" smtClean="0"/>
              <a:t>brazos cortos </a:t>
            </a:r>
            <a:r>
              <a:rPr lang="es-ES" dirty="0" smtClean="0"/>
              <a:t>se designan como </a:t>
            </a:r>
            <a:r>
              <a:rPr lang="es-ES" b="1" dirty="0" smtClean="0"/>
              <a:t>p</a:t>
            </a:r>
            <a:r>
              <a:rPr lang="es-ES" dirty="0" smtClean="0"/>
              <a:t> y </a:t>
            </a:r>
            <a:r>
              <a:rPr lang="es-ES" b="1" dirty="0" smtClean="0"/>
              <a:t>los brazos largos </a:t>
            </a:r>
            <a:r>
              <a:rPr lang="es-ES" dirty="0" smtClean="0"/>
              <a:t>como </a:t>
            </a:r>
            <a:r>
              <a:rPr lang="es-ES" b="1" dirty="0" smtClean="0"/>
              <a:t>q</a:t>
            </a:r>
            <a:r>
              <a:rPr lang="es-ES" dirty="0" smtClean="0"/>
              <a:t>. </a:t>
            </a:r>
          </a:p>
          <a:p>
            <a:pPr algn="just"/>
            <a:r>
              <a:rPr lang="es-ES" dirty="0" smtClean="0"/>
              <a:t>Las </a:t>
            </a:r>
            <a:r>
              <a:rPr lang="es-ES" b="1" dirty="0" err="1" smtClean="0"/>
              <a:t>cromátidas</a:t>
            </a:r>
            <a:r>
              <a:rPr lang="es-ES" b="1" dirty="0" smtClean="0"/>
              <a:t> </a:t>
            </a:r>
            <a:r>
              <a:rPr lang="es-ES" dirty="0" smtClean="0"/>
              <a:t>son estructuras idénticas en morfología e información que se encuentran unidas a nivel del </a:t>
            </a:r>
            <a:r>
              <a:rPr lang="es-ES" dirty="0" err="1" smtClean="0"/>
              <a:t>centrómero</a:t>
            </a:r>
            <a:r>
              <a:rPr lang="es-ES" dirty="0" smtClean="0"/>
              <a:t>.</a:t>
            </a:r>
          </a:p>
          <a:p>
            <a:pPr algn="just"/>
            <a:r>
              <a:rPr lang="es-ES" dirty="0" smtClean="0"/>
              <a:t>Los </a:t>
            </a:r>
            <a:r>
              <a:rPr lang="es-ES" b="1" dirty="0" err="1" smtClean="0"/>
              <a:t>telómeros</a:t>
            </a:r>
            <a:r>
              <a:rPr lang="es-ES" dirty="0" smtClean="0"/>
              <a:t> son los extremos de cada brazo del cromosoma.</a:t>
            </a:r>
          </a:p>
        </p:txBody>
      </p:sp>
      <p:sp>
        <p:nvSpPr>
          <p:cNvPr id="757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1386A1-B039-4C9C-B186-3458EAA4B664}" type="slidenum">
              <a:rPr lang="es-ES" smtClean="0">
                <a:cs typeface="Arial" pitchFamily="34" charset="0"/>
              </a:rPr>
              <a:pPr/>
              <a:t>7</a:t>
            </a:fld>
            <a:endParaRPr lang="es-ES"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smtClean="0"/>
              <a:t>Se estima que el genoma humano contiene en torno a los 20.000 - 25.000 genes.</a:t>
            </a:r>
          </a:p>
          <a:p>
            <a:pPr algn="just"/>
            <a:r>
              <a:rPr lang="es-ES" dirty="0" smtClean="0"/>
              <a:t>El Genoma nuclear está constituido por una parte, por el </a:t>
            </a:r>
            <a:r>
              <a:rPr lang="es-ES" b="1" dirty="0" smtClean="0"/>
              <a:t>ADN intragénico </a:t>
            </a:r>
            <a:r>
              <a:rPr lang="es-ES" dirty="0" smtClean="0"/>
              <a:t>formado por los genes,</a:t>
            </a:r>
            <a:r>
              <a:rPr lang="es-ES" baseline="0" dirty="0" smtClean="0"/>
              <a:t> </a:t>
            </a:r>
            <a:r>
              <a:rPr lang="es-ES" dirty="0" smtClean="0"/>
              <a:t>y por otro lado el ADN que está entre los genes, llamado </a:t>
            </a:r>
            <a:r>
              <a:rPr lang="es-ES" b="1" dirty="0" smtClean="0"/>
              <a:t>ADN </a:t>
            </a:r>
            <a:r>
              <a:rPr lang="es-ES" b="1" dirty="0" err="1" smtClean="0"/>
              <a:t>extragénico</a:t>
            </a:r>
            <a:r>
              <a:rPr lang="es-ES" b="1" dirty="0" smtClean="0"/>
              <a:t> o “de relleno</a:t>
            </a:r>
            <a:r>
              <a:rPr lang="es-ES" dirty="0" smtClean="0"/>
              <a:t>” y que no codifica ninguna proteína. La mayor parte del genoma humano (un 70%) está formada por este último, de forma que sólo un 30% del genoma humano incluye secuencias relacionadas con genes. De este 30% sólo un 5% está constituido por ADN codificante (exones), siendo el resto ADN no-codificante asociado a genes. Por tanto, resulta que </a:t>
            </a:r>
            <a:r>
              <a:rPr lang="es-ES" b="1" dirty="0" smtClean="0"/>
              <a:t>sólo un 1,5-2% del total del genoma humano es ADN codificante</a:t>
            </a:r>
            <a:r>
              <a:rPr lang="es-ES" dirty="0" smtClean="0"/>
              <a:t>. El ADN </a:t>
            </a:r>
            <a:r>
              <a:rPr lang="es-ES" dirty="0" err="1" smtClean="0"/>
              <a:t>extragénico</a:t>
            </a:r>
            <a:r>
              <a:rPr lang="es-ES" dirty="0" smtClean="0"/>
              <a:t> está formado, sobre todo, por los componentes repetitivos del genoma humano. Los elementos repetitivos pueden ser secuencias largas o cortas que se repiten con una </a:t>
            </a:r>
            <a:r>
              <a:rPr lang="es-ES" dirty="0" err="1" smtClean="0"/>
              <a:t>organizacíón</a:t>
            </a:r>
            <a:r>
              <a:rPr lang="es-ES" dirty="0" smtClean="0"/>
              <a:t> en tándem, es decir una detrás de otras agrupadas en una localización determinada, o encontrarse de forma intercalada entre los secuencias de copia única.</a:t>
            </a:r>
          </a:p>
          <a:p>
            <a:pPr algn="just"/>
            <a:r>
              <a:rPr lang="es-ES" dirty="0" smtClean="0"/>
              <a:t>Las secuencias de ADN repetitivo contribuyen a mantener la estructura cromosómica y son una fuente importante de variación entre los diferentes individuos.</a:t>
            </a:r>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6CA67E-AFCF-4F88-ABC0-FDF8736F60DE}" type="slidenum">
              <a:rPr lang="es-ES" smtClean="0">
                <a:cs typeface="Arial" pitchFamily="34" charset="0"/>
              </a:rPr>
              <a:pPr/>
              <a:t>8</a:t>
            </a:fld>
            <a:endParaRPr lang="es-E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s-ES" dirty="0" smtClean="0"/>
              <a:t>Como ya se ha señalado un pequeño pero importante subconjunto de genes del genoma humano reside en la mitocondria. Las células humanas tienen entre cientos y miles de mitocondrias que contienen cada una de 8 a 10 copias de una pequeña molécula de ADN circular, de doble cadena, el cromosoma mitocondrial. El 97% de su ADN es codificante, para un total de 37 genes los cuales codifican 2 ARN ribosómico, 22 para ARN de transferencia y 13 para proteínas del complejo de la </a:t>
            </a:r>
            <a:r>
              <a:rPr lang="es-ES" dirty="0" err="1" smtClean="0"/>
              <a:t>fosforilación</a:t>
            </a:r>
            <a:r>
              <a:rPr lang="es-ES" dirty="0" smtClean="0"/>
              <a:t> </a:t>
            </a:r>
            <a:r>
              <a:rPr lang="es-ES" dirty="0" err="1" smtClean="0"/>
              <a:t>oxidativa</a:t>
            </a:r>
            <a:r>
              <a:rPr lang="es-ES" dirty="0" smtClean="0"/>
              <a:t>. Los genes mitocondriales se heredan exclusivamente por vía materna. Aunque los productos de estos genes realizan su función en la mitocondria, debe señalarse que la inmensa mayoría de las proteínas que se encuentran en la mitocondria son producto de genes nucleares.</a:t>
            </a:r>
          </a:p>
        </p:txBody>
      </p:sp>
      <p:sp>
        <p:nvSpPr>
          <p:cNvPr id="696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15F41E-7CB5-4026-9F37-D970C47F7F04}" type="slidenum">
              <a:rPr lang="es-ES" smtClean="0">
                <a:cs typeface="Arial" pitchFamily="34" charset="0"/>
              </a:rPr>
              <a:pPr/>
              <a:t>9</a:t>
            </a:fld>
            <a:endParaRPr lang="es-E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s-ES" dirty="0" smtClean="0"/>
              <a:t>El ADN es una macromolécula formada por nucleótidos que se polimerizan y forman largas cadenas de </a:t>
            </a:r>
            <a:r>
              <a:rPr lang="es-ES" dirty="0" err="1" smtClean="0"/>
              <a:t>polinucleótidos</a:t>
            </a:r>
            <a:r>
              <a:rPr lang="es-ES" dirty="0" smtClean="0"/>
              <a:t> . Los nucleótidos están constituidos por tres elementos: un azúcar (</a:t>
            </a:r>
            <a:r>
              <a:rPr lang="es-ES" dirty="0" err="1" smtClean="0"/>
              <a:t>desoxirribosa</a:t>
            </a:r>
            <a:r>
              <a:rPr lang="es-ES" dirty="0" smtClean="0"/>
              <a:t>), una base nitrogenada y un grupo fosfato.  Las bases pueden ser </a:t>
            </a:r>
            <a:r>
              <a:rPr lang="es-ES" dirty="0" err="1" smtClean="0"/>
              <a:t>adenina</a:t>
            </a:r>
            <a:r>
              <a:rPr lang="es-ES" dirty="0" smtClean="0"/>
              <a:t> (A), guanina (G), </a:t>
            </a:r>
            <a:r>
              <a:rPr lang="es-ES" dirty="0" err="1" smtClean="0"/>
              <a:t>timina</a:t>
            </a:r>
            <a:r>
              <a:rPr lang="es-ES" dirty="0" smtClean="0"/>
              <a:t> (T) y </a:t>
            </a:r>
            <a:r>
              <a:rPr lang="es-ES" dirty="0" err="1" smtClean="0"/>
              <a:t>citosina</a:t>
            </a:r>
            <a:r>
              <a:rPr lang="es-ES" dirty="0" smtClean="0"/>
              <a:t> (C). La polimerización ocurre a través de los enlaces </a:t>
            </a:r>
            <a:r>
              <a:rPr lang="es-ES" dirty="0" err="1" smtClean="0"/>
              <a:t>fosfodiéster</a:t>
            </a:r>
            <a:r>
              <a:rPr lang="es-ES" dirty="0" smtClean="0"/>
              <a:t> que se forman entre las unidades adyacentes de </a:t>
            </a:r>
            <a:r>
              <a:rPr lang="es-ES" dirty="0" err="1" smtClean="0"/>
              <a:t>desoxirribosa</a:t>
            </a:r>
            <a:r>
              <a:rPr lang="es-ES" dirty="0" smtClean="0"/>
              <a:t>.</a:t>
            </a:r>
          </a:p>
          <a:p>
            <a:pPr algn="just"/>
            <a:endParaRPr lang="es-ES" dirty="0" smtClean="0"/>
          </a:p>
          <a:p>
            <a:pPr algn="just"/>
            <a:r>
              <a:rPr lang="es-ES" dirty="0" smtClean="0"/>
              <a:t>El ADN está conformado por dos cadenas de  </a:t>
            </a:r>
            <a:r>
              <a:rPr lang="es-ES" dirty="0" err="1" smtClean="0"/>
              <a:t>polinucleótidos</a:t>
            </a:r>
            <a:r>
              <a:rPr lang="es-ES" dirty="0" smtClean="0"/>
              <a:t> que conforman una doble hélice y se mantienen unidas por enlaces de hidrógeno existentes entre los pares de bases: la A de una de las cadenas se una a la T de la otra, y la G se una a C.  Se dice por tanto que las  dos cadenas de ADN que conforman la doble hélice son complementarias. La orientación de las dos cadenas es </a:t>
            </a:r>
            <a:r>
              <a:rPr lang="es-ES" dirty="0" err="1" smtClean="0"/>
              <a:t>antiparalela</a:t>
            </a:r>
            <a:r>
              <a:rPr lang="es-ES" dirty="0" smtClean="0"/>
              <a:t>, es decir una tiene una orientación 5' 3' y la otra 3’ 5‘. </a:t>
            </a:r>
            <a:r>
              <a:rPr lang="es-ES" b="1" dirty="0" smtClean="0"/>
              <a:t>La información genética de la especie humana viene determinada  por la secuencia de las cuatro bases A G T C.</a:t>
            </a:r>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40FA2A-B410-4076-BDF4-3CD8D9F3035A}" type="slidenum">
              <a:rPr lang="es-ES" smtClean="0">
                <a:cs typeface="Arial" pitchFamily="34" charset="0"/>
              </a:rPr>
              <a:pPr/>
              <a:t>10</a:t>
            </a:fld>
            <a:endParaRPr lang="es-E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s-ES" smtClean="0"/>
              <a:t>El concepto de gen ha ido evolucionando. En un inicio se planteó que era un segmento de ADN que dirigía la síntesis de  una proteína. Es decir se asociaba la palabra gen a una proteína. Sin embargo, posteriormente esta idea fue modificada cuando se comprendió que los genes podían determinar tanto proteínas enzimáticas como no enzimáticas, cadenas polipeptídicas individuales, así como los diversos ARN involucrados en la síntesis proteica. </a:t>
            </a:r>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CEEF2C-F4BF-454E-8A02-D772107508E7}" type="slidenum">
              <a:rPr lang="es-ES" smtClean="0">
                <a:cs typeface="Arial" pitchFamily="34" charset="0"/>
              </a:rPr>
              <a:pPr/>
              <a:t>11</a:t>
            </a:fld>
            <a:endParaRPr lang="es-E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061393B-9517-4602-B0DA-AAA34EE7AC0F}" type="datetimeFigureOut">
              <a:rPr lang="es-ES" smtClean="0"/>
              <a:pPr/>
              <a:t>01/02/2021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4BF23B-154E-4079-9651-FE08C07B42E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61393B-9517-4602-B0DA-AAA34EE7AC0F}" type="datetimeFigureOut">
              <a:rPr lang="es-ES" smtClean="0"/>
              <a:pPr/>
              <a:t>01/02/2021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4BF23B-154E-4079-9651-FE08C07B42E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61393B-9517-4602-B0DA-AAA34EE7AC0F}" type="datetimeFigureOut">
              <a:rPr lang="es-ES" smtClean="0"/>
              <a:pPr/>
              <a:t>01/02/2021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4BF23B-154E-4079-9651-FE08C07B42E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61393B-9517-4602-B0DA-AAA34EE7AC0F}" type="datetimeFigureOut">
              <a:rPr lang="es-ES" smtClean="0"/>
              <a:pPr/>
              <a:t>01/02/2021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4BF23B-154E-4079-9651-FE08C07B42E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61393B-9517-4602-B0DA-AAA34EE7AC0F}" type="datetimeFigureOut">
              <a:rPr lang="es-ES" smtClean="0"/>
              <a:pPr/>
              <a:t>01/02/2021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4BF23B-154E-4079-9651-FE08C07B42E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061393B-9517-4602-B0DA-AAA34EE7AC0F}" type="datetimeFigureOut">
              <a:rPr lang="es-ES" smtClean="0"/>
              <a:pPr/>
              <a:t>01/02/2021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4BF23B-154E-4079-9651-FE08C07B42E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061393B-9517-4602-B0DA-AAA34EE7AC0F}" type="datetimeFigureOut">
              <a:rPr lang="es-ES" smtClean="0"/>
              <a:pPr/>
              <a:t>01/02/2021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54BF23B-154E-4079-9651-FE08C07B42E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61393B-9517-4602-B0DA-AAA34EE7AC0F}" type="datetimeFigureOut">
              <a:rPr lang="es-ES" smtClean="0"/>
              <a:pPr/>
              <a:t>01/02/2021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54BF23B-154E-4079-9651-FE08C07B42E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61393B-9517-4602-B0DA-AAA34EE7AC0F}" type="datetimeFigureOut">
              <a:rPr lang="es-ES" smtClean="0"/>
              <a:pPr/>
              <a:t>01/02/2021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54BF23B-154E-4079-9651-FE08C07B42E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61393B-9517-4602-B0DA-AAA34EE7AC0F}" type="datetimeFigureOut">
              <a:rPr lang="es-ES" smtClean="0"/>
              <a:pPr/>
              <a:t>01/02/2021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4BF23B-154E-4079-9651-FE08C07B42E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61393B-9517-4602-B0DA-AAA34EE7AC0F}" type="datetimeFigureOut">
              <a:rPr lang="es-ES" smtClean="0"/>
              <a:pPr/>
              <a:t>01/02/2021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4BF23B-154E-4079-9651-FE08C07B42E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1393B-9517-4602-B0DA-AAA34EE7AC0F}" type="datetimeFigureOut">
              <a:rPr lang="es-ES" smtClean="0"/>
              <a:pPr/>
              <a:t>01/02/2021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BF23B-154E-4079-9651-FE08C07B42E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506447626"/>
              </p:ext>
            </p:extLst>
          </p:nvPr>
        </p:nvGraphicFramePr>
        <p:xfrm>
          <a:off x="357158" y="1500174"/>
          <a:ext cx="8572500" cy="4586063"/>
        </p:xfrm>
        <a:graphic>
          <a:graphicData uri="http://schemas.openxmlformats.org/drawingml/2006/table">
            <a:tbl>
              <a:tblPr firstRow="1" bandRow="1">
                <a:tableStyleId>{5C22544A-7EE6-4342-B048-85BDC9FD1C3A}</a:tableStyleId>
              </a:tblPr>
              <a:tblGrid>
                <a:gridCol w="1357313"/>
                <a:gridCol w="7215187"/>
              </a:tblGrid>
              <a:tr h="518068">
                <a:tc>
                  <a:txBody>
                    <a:bodyPr/>
                    <a:lstStyle/>
                    <a:p>
                      <a:pPr algn="ctr"/>
                      <a:r>
                        <a:rPr lang="es-ES" sz="2800" dirty="0" smtClean="0"/>
                        <a:t>Temas</a:t>
                      </a:r>
                      <a:endParaRPr lang="es-ES" sz="2800" dirty="0"/>
                    </a:p>
                  </a:txBody>
                  <a:tcPr marL="91439" marR="91439" marT="45681" marB="45681">
                    <a:solidFill>
                      <a:srgbClr val="002060"/>
                    </a:solidFill>
                  </a:tcPr>
                </a:tc>
                <a:tc>
                  <a:txBody>
                    <a:bodyPr/>
                    <a:lstStyle/>
                    <a:p>
                      <a:pPr algn="ctr"/>
                      <a:r>
                        <a:rPr lang="es-ES" sz="2800" dirty="0" smtClean="0"/>
                        <a:t>Contenidos</a:t>
                      </a:r>
                      <a:endParaRPr lang="es-ES" sz="2800" dirty="0"/>
                    </a:p>
                  </a:txBody>
                  <a:tcPr marL="91439" marR="91439" marT="45681" marB="45681">
                    <a:solidFill>
                      <a:srgbClr val="002060"/>
                    </a:solidFill>
                  </a:tcPr>
                </a:tc>
              </a:tr>
              <a:tr h="457110">
                <a:tc>
                  <a:txBody>
                    <a:bodyPr/>
                    <a:lstStyle/>
                    <a:p>
                      <a:pPr algn="ctr"/>
                      <a:r>
                        <a:rPr lang="es-ES" sz="2400" b="1" dirty="0" smtClean="0">
                          <a:solidFill>
                            <a:srgbClr val="002060"/>
                          </a:solidFill>
                        </a:rPr>
                        <a:t>1</a:t>
                      </a:r>
                      <a:endParaRPr lang="es-ES" sz="2400" b="1" dirty="0">
                        <a:solidFill>
                          <a:srgbClr val="002060"/>
                        </a:solidFill>
                      </a:endParaRPr>
                    </a:p>
                  </a:txBody>
                  <a:tcPr marL="91439" marR="91439" marT="45681" marB="45681">
                    <a:solidFill>
                      <a:schemeClr val="tx2">
                        <a:lumMod val="60000"/>
                        <a:lumOff val="40000"/>
                      </a:schemeClr>
                    </a:solidFill>
                  </a:tcPr>
                </a:tc>
                <a:tc>
                  <a:txBody>
                    <a:bodyPr/>
                    <a:lstStyle/>
                    <a:p>
                      <a:r>
                        <a:rPr lang="es-ES" sz="2400" b="1" dirty="0" smtClean="0">
                          <a:solidFill>
                            <a:srgbClr val="002060"/>
                          </a:solidFill>
                        </a:rPr>
                        <a:t>Introducción a la Genética Médica</a:t>
                      </a:r>
                      <a:endParaRPr lang="es-ES" sz="2400" b="1" dirty="0">
                        <a:solidFill>
                          <a:srgbClr val="002060"/>
                        </a:solidFill>
                      </a:endParaRPr>
                    </a:p>
                  </a:txBody>
                  <a:tcPr marL="91439" marR="91439" marT="45681" marB="45681">
                    <a:solidFill>
                      <a:schemeClr val="tx2">
                        <a:lumMod val="60000"/>
                        <a:lumOff val="40000"/>
                      </a:schemeClr>
                    </a:solidFill>
                  </a:tcPr>
                </a:tc>
              </a:tr>
              <a:tr h="457110">
                <a:tc>
                  <a:txBody>
                    <a:bodyPr/>
                    <a:lstStyle/>
                    <a:p>
                      <a:pPr algn="ctr"/>
                      <a:r>
                        <a:rPr lang="es-ES" sz="2400" b="1" dirty="0" smtClean="0">
                          <a:solidFill>
                            <a:srgbClr val="002060"/>
                          </a:solidFill>
                        </a:rPr>
                        <a:t>2</a:t>
                      </a:r>
                      <a:endParaRPr lang="es-ES" sz="2400" b="1" dirty="0">
                        <a:solidFill>
                          <a:srgbClr val="002060"/>
                        </a:solidFill>
                      </a:endParaRPr>
                    </a:p>
                  </a:txBody>
                  <a:tcPr marL="91439" marR="91439" marT="45681" marB="45681">
                    <a:solidFill>
                      <a:schemeClr val="tx2">
                        <a:lumMod val="60000"/>
                        <a:lumOff val="40000"/>
                      </a:schemeClr>
                    </a:solidFill>
                  </a:tcPr>
                </a:tc>
                <a:tc>
                  <a:txBody>
                    <a:bodyPr/>
                    <a:lstStyle/>
                    <a:p>
                      <a:r>
                        <a:rPr lang="es-ES" sz="2400" b="1" dirty="0" smtClean="0">
                          <a:solidFill>
                            <a:srgbClr val="002060"/>
                          </a:solidFill>
                        </a:rPr>
                        <a:t>Citogenética</a:t>
                      </a:r>
                      <a:r>
                        <a:rPr lang="es-ES" sz="2400" b="1" baseline="0" dirty="0" smtClean="0">
                          <a:solidFill>
                            <a:srgbClr val="002060"/>
                          </a:solidFill>
                        </a:rPr>
                        <a:t> y aberraciones cromosómicas.</a:t>
                      </a:r>
                      <a:endParaRPr lang="es-ES" sz="2400" b="1" dirty="0">
                        <a:solidFill>
                          <a:srgbClr val="002060"/>
                        </a:solidFill>
                      </a:endParaRPr>
                    </a:p>
                  </a:txBody>
                  <a:tcPr marL="91439" marR="91439" marT="45681" marB="45681">
                    <a:solidFill>
                      <a:schemeClr val="tx2">
                        <a:lumMod val="60000"/>
                        <a:lumOff val="40000"/>
                      </a:schemeClr>
                    </a:solidFill>
                  </a:tcPr>
                </a:tc>
              </a:tr>
              <a:tr h="457110">
                <a:tc>
                  <a:txBody>
                    <a:bodyPr/>
                    <a:lstStyle/>
                    <a:p>
                      <a:pPr algn="ctr"/>
                      <a:r>
                        <a:rPr lang="es-ES" sz="2400" b="1" dirty="0" smtClean="0">
                          <a:solidFill>
                            <a:srgbClr val="002060"/>
                          </a:solidFill>
                        </a:rPr>
                        <a:t>3</a:t>
                      </a:r>
                      <a:endParaRPr lang="es-ES" sz="2400" b="1" dirty="0">
                        <a:solidFill>
                          <a:srgbClr val="002060"/>
                        </a:solidFill>
                      </a:endParaRPr>
                    </a:p>
                  </a:txBody>
                  <a:tcPr marL="91439" marR="91439" marT="45681" marB="45681">
                    <a:solidFill>
                      <a:schemeClr val="tx2">
                        <a:lumMod val="60000"/>
                        <a:lumOff val="40000"/>
                      </a:schemeClr>
                    </a:solidFill>
                  </a:tcPr>
                </a:tc>
                <a:tc>
                  <a:txBody>
                    <a:bodyPr/>
                    <a:lstStyle/>
                    <a:p>
                      <a:r>
                        <a:rPr lang="es-DO" sz="2400" b="1" kern="1200" dirty="0" smtClean="0">
                          <a:solidFill>
                            <a:srgbClr val="002060"/>
                          </a:solidFill>
                          <a:latin typeface="+mn-lt"/>
                          <a:ea typeface="+mn-ea"/>
                          <a:cs typeface="+mn-cs"/>
                        </a:rPr>
                        <a:t>Transmisión de caracteres  expresados a partir  de simples mutaciones. </a:t>
                      </a:r>
                      <a:endParaRPr lang="es-ES" sz="2400" kern="1200" dirty="0">
                        <a:solidFill>
                          <a:srgbClr val="002060"/>
                        </a:solidFill>
                        <a:latin typeface="+mn-lt"/>
                        <a:ea typeface="+mn-ea"/>
                        <a:cs typeface="+mn-cs"/>
                      </a:endParaRPr>
                    </a:p>
                  </a:txBody>
                  <a:tcPr marL="91439" marR="91439" marT="45681" marB="45681">
                    <a:solidFill>
                      <a:schemeClr val="tx2">
                        <a:lumMod val="60000"/>
                        <a:lumOff val="40000"/>
                      </a:schemeClr>
                    </a:solidFill>
                  </a:tcPr>
                </a:tc>
              </a:tr>
              <a:tr h="457110">
                <a:tc>
                  <a:txBody>
                    <a:bodyPr/>
                    <a:lstStyle/>
                    <a:p>
                      <a:pPr algn="ctr"/>
                      <a:r>
                        <a:rPr lang="es-ES" sz="2400" b="1" dirty="0" smtClean="0">
                          <a:solidFill>
                            <a:srgbClr val="002060"/>
                          </a:solidFill>
                        </a:rPr>
                        <a:t>4</a:t>
                      </a:r>
                      <a:endParaRPr lang="es-ES" sz="2400" b="1" dirty="0">
                        <a:solidFill>
                          <a:srgbClr val="002060"/>
                        </a:solidFill>
                      </a:endParaRPr>
                    </a:p>
                  </a:txBody>
                  <a:tcPr marL="91439" marR="91439" marT="45681" marB="45681">
                    <a:solidFill>
                      <a:schemeClr val="tx2">
                        <a:lumMod val="60000"/>
                        <a:lumOff val="40000"/>
                      </a:schemeClr>
                    </a:solidFill>
                  </a:tcPr>
                </a:tc>
                <a:tc>
                  <a:txBody>
                    <a:bodyPr/>
                    <a:lstStyle/>
                    <a:p>
                      <a:r>
                        <a:rPr lang="es-ES" sz="2400" b="1" dirty="0" smtClean="0">
                          <a:solidFill>
                            <a:srgbClr val="002060"/>
                          </a:solidFill>
                        </a:rPr>
                        <a:t>Análisis de ligamiento genético.</a:t>
                      </a:r>
                      <a:endParaRPr lang="es-ES" sz="2400" b="1" dirty="0">
                        <a:solidFill>
                          <a:srgbClr val="002060"/>
                        </a:solidFill>
                      </a:endParaRPr>
                    </a:p>
                  </a:txBody>
                  <a:tcPr marL="91439" marR="91439" marT="45681" marB="45681">
                    <a:solidFill>
                      <a:schemeClr val="tx2">
                        <a:lumMod val="60000"/>
                        <a:lumOff val="40000"/>
                      </a:schemeClr>
                    </a:solidFill>
                  </a:tcPr>
                </a:tc>
              </a:tr>
              <a:tr h="502367">
                <a:tc>
                  <a:txBody>
                    <a:bodyPr/>
                    <a:lstStyle/>
                    <a:p>
                      <a:pPr algn="ctr"/>
                      <a:r>
                        <a:rPr lang="es-ES" sz="2400" b="1" dirty="0" smtClean="0">
                          <a:solidFill>
                            <a:srgbClr val="002060"/>
                          </a:solidFill>
                        </a:rPr>
                        <a:t>5</a:t>
                      </a:r>
                      <a:endParaRPr lang="es-ES" sz="2400" b="1" dirty="0">
                        <a:solidFill>
                          <a:srgbClr val="002060"/>
                        </a:solidFill>
                      </a:endParaRPr>
                    </a:p>
                  </a:txBody>
                  <a:tcPr marL="91439" marR="91439" marT="45681" marB="45681">
                    <a:solidFill>
                      <a:schemeClr val="tx2">
                        <a:lumMod val="60000"/>
                        <a:lumOff val="40000"/>
                      </a:schemeClr>
                    </a:solidFill>
                  </a:tcPr>
                </a:tc>
                <a:tc>
                  <a:txBody>
                    <a:bodyPr/>
                    <a:lstStyle/>
                    <a:p>
                      <a:r>
                        <a:rPr lang="es-ES" sz="2400" b="1" dirty="0" smtClean="0">
                          <a:solidFill>
                            <a:srgbClr val="002060"/>
                          </a:solidFill>
                        </a:rPr>
                        <a:t>Genética  Poblacional</a:t>
                      </a:r>
                      <a:endParaRPr lang="es-ES" sz="2400" b="1" dirty="0">
                        <a:solidFill>
                          <a:srgbClr val="002060"/>
                        </a:solidFill>
                      </a:endParaRPr>
                    </a:p>
                  </a:txBody>
                  <a:tcPr marL="91439" marR="91439" marT="45681" marB="45681">
                    <a:solidFill>
                      <a:schemeClr val="tx2">
                        <a:lumMod val="60000"/>
                        <a:lumOff val="40000"/>
                      </a:schemeClr>
                    </a:solidFill>
                  </a:tcPr>
                </a:tc>
              </a:tr>
              <a:tr h="457110">
                <a:tc>
                  <a:txBody>
                    <a:bodyPr/>
                    <a:lstStyle/>
                    <a:p>
                      <a:pPr algn="ctr"/>
                      <a:r>
                        <a:rPr lang="es-ES" sz="2400" b="1" dirty="0" smtClean="0">
                          <a:solidFill>
                            <a:srgbClr val="002060"/>
                          </a:solidFill>
                        </a:rPr>
                        <a:t>6</a:t>
                      </a:r>
                      <a:endParaRPr lang="es-ES" sz="2400" b="1" dirty="0">
                        <a:solidFill>
                          <a:srgbClr val="002060"/>
                        </a:solidFill>
                      </a:endParaRPr>
                    </a:p>
                  </a:txBody>
                  <a:tcPr marL="91439" marR="91439" marT="45681" marB="45681">
                    <a:solidFill>
                      <a:schemeClr val="tx2">
                        <a:lumMod val="60000"/>
                        <a:lumOff val="40000"/>
                      </a:schemeClr>
                    </a:solidFill>
                  </a:tcPr>
                </a:tc>
                <a:tc>
                  <a:txBody>
                    <a:bodyPr/>
                    <a:lstStyle/>
                    <a:p>
                      <a:r>
                        <a:rPr lang="es-ES" sz="2400" b="1" dirty="0" smtClean="0">
                          <a:solidFill>
                            <a:srgbClr val="002060"/>
                          </a:solidFill>
                        </a:rPr>
                        <a:t>Herencia multifactorial</a:t>
                      </a:r>
                      <a:endParaRPr lang="es-ES" sz="2400" b="1" dirty="0">
                        <a:solidFill>
                          <a:srgbClr val="002060"/>
                        </a:solidFill>
                      </a:endParaRPr>
                    </a:p>
                  </a:txBody>
                  <a:tcPr marL="91439" marR="91439" marT="45681" marB="45681">
                    <a:solidFill>
                      <a:schemeClr val="tx2">
                        <a:lumMod val="60000"/>
                        <a:lumOff val="40000"/>
                      </a:schemeClr>
                    </a:solidFill>
                  </a:tcPr>
                </a:tc>
              </a:tr>
              <a:tr h="457110">
                <a:tc>
                  <a:txBody>
                    <a:bodyPr/>
                    <a:lstStyle/>
                    <a:p>
                      <a:pPr algn="ctr"/>
                      <a:r>
                        <a:rPr lang="es-ES" sz="2400" b="1" dirty="0" smtClean="0">
                          <a:solidFill>
                            <a:srgbClr val="002060"/>
                          </a:solidFill>
                        </a:rPr>
                        <a:t>7</a:t>
                      </a:r>
                      <a:endParaRPr lang="es-ES" sz="2400" b="1" dirty="0">
                        <a:solidFill>
                          <a:srgbClr val="002060"/>
                        </a:solidFill>
                      </a:endParaRPr>
                    </a:p>
                  </a:txBody>
                  <a:tcPr marL="91439" marR="91439" marT="45681" marB="45681">
                    <a:solidFill>
                      <a:schemeClr val="tx2">
                        <a:lumMod val="60000"/>
                        <a:lumOff val="40000"/>
                      </a:schemeClr>
                    </a:solidFill>
                  </a:tcPr>
                </a:tc>
                <a:tc>
                  <a:txBody>
                    <a:bodyPr/>
                    <a:lstStyle/>
                    <a:p>
                      <a:r>
                        <a:rPr lang="es-ES" sz="2400" b="1" dirty="0" smtClean="0">
                          <a:solidFill>
                            <a:srgbClr val="002060"/>
                          </a:solidFill>
                        </a:rPr>
                        <a:t>Defectos congénitos de etiología genética y ambiental.</a:t>
                      </a:r>
                      <a:endParaRPr lang="es-ES" sz="2400" b="1" dirty="0">
                        <a:solidFill>
                          <a:srgbClr val="002060"/>
                        </a:solidFill>
                      </a:endParaRPr>
                    </a:p>
                  </a:txBody>
                  <a:tcPr marL="91439" marR="91439" marT="45681" marB="45681">
                    <a:solidFill>
                      <a:schemeClr val="tx2">
                        <a:lumMod val="60000"/>
                        <a:lumOff val="40000"/>
                      </a:schemeClr>
                    </a:solidFill>
                  </a:tcPr>
                </a:tc>
              </a:tr>
              <a:tr h="457110">
                <a:tc>
                  <a:txBody>
                    <a:bodyPr/>
                    <a:lstStyle/>
                    <a:p>
                      <a:pPr algn="ctr"/>
                      <a:r>
                        <a:rPr lang="es-ES" sz="2400" b="1" smtClean="0">
                          <a:solidFill>
                            <a:srgbClr val="002060"/>
                          </a:solidFill>
                        </a:rPr>
                        <a:t>8</a:t>
                      </a:r>
                      <a:endParaRPr lang="es-ES" sz="2400" b="1" dirty="0">
                        <a:solidFill>
                          <a:srgbClr val="002060"/>
                        </a:solidFill>
                      </a:endParaRPr>
                    </a:p>
                  </a:txBody>
                  <a:tcPr marL="91439" marR="91439" marT="45681" marB="45681">
                    <a:solidFill>
                      <a:schemeClr val="tx2">
                        <a:lumMod val="60000"/>
                        <a:lumOff val="40000"/>
                      </a:schemeClr>
                    </a:solidFill>
                  </a:tcPr>
                </a:tc>
                <a:tc>
                  <a:txBody>
                    <a:bodyPr/>
                    <a:lstStyle/>
                    <a:p>
                      <a:r>
                        <a:rPr lang="es-ES" sz="2400" b="1" dirty="0" smtClean="0">
                          <a:solidFill>
                            <a:srgbClr val="002060"/>
                          </a:solidFill>
                        </a:rPr>
                        <a:t>Prevención de enfermedades genéticas.</a:t>
                      </a:r>
                      <a:endParaRPr lang="es-ES" sz="2400" b="1" dirty="0">
                        <a:solidFill>
                          <a:srgbClr val="002060"/>
                        </a:solidFill>
                      </a:endParaRPr>
                    </a:p>
                  </a:txBody>
                  <a:tcPr marL="91439" marR="91439" marT="45681" marB="45681">
                    <a:solidFill>
                      <a:schemeClr val="tx2">
                        <a:lumMod val="60000"/>
                        <a:lumOff val="40000"/>
                      </a:schemeClr>
                    </a:solidFill>
                  </a:tcPr>
                </a:tc>
              </a:tr>
            </a:tbl>
          </a:graphicData>
        </a:graphic>
      </p:graphicFrame>
      <p:sp>
        <p:nvSpPr>
          <p:cNvPr id="4" name="3 Rectángulo"/>
          <p:cNvSpPr/>
          <p:nvPr/>
        </p:nvSpPr>
        <p:spPr>
          <a:xfrm>
            <a:off x="857224" y="428604"/>
            <a:ext cx="7435305" cy="707886"/>
          </a:xfrm>
          <a:prstGeom prst="rect">
            <a:avLst/>
          </a:prstGeom>
        </p:spPr>
        <p:txBody>
          <a:bodyPr wrap="none">
            <a:spAutoFit/>
          </a:bodyPr>
          <a:lstStyle/>
          <a:p>
            <a:pPr algn="ctr">
              <a:defRPr/>
            </a:pPr>
            <a:r>
              <a:rPr lang="es-ES" sz="4000" b="1" dirty="0">
                <a:solidFill>
                  <a:srgbClr val="C00000"/>
                </a:solidFill>
                <a:effectLst>
                  <a:outerShdw blurRad="38100" dist="38100" dir="2700000" algn="tl">
                    <a:srgbClr val="000000">
                      <a:alpha val="43137"/>
                    </a:srgbClr>
                  </a:outerShdw>
                </a:effectLst>
              </a:rPr>
              <a:t>Introducción a la Genética Médica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43174" y="214290"/>
            <a:ext cx="3714776"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400" b="1" spc="50" dirty="0">
                <a:ln w="11430"/>
                <a:solidFill>
                  <a:srgbClr val="C00000"/>
                </a:solidFill>
                <a:effectLst>
                  <a:outerShdw blurRad="38100" dist="38100" dir="2700000" algn="tl">
                    <a:srgbClr val="000000">
                      <a:alpha val="43137"/>
                    </a:srgbClr>
                  </a:outerShdw>
                </a:effectLst>
                <a:cs typeface="Arial" charset="0"/>
              </a:rPr>
              <a:t>ADN</a:t>
            </a:r>
          </a:p>
        </p:txBody>
      </p:sp>
      <p:pic>
        <p:nvPicPr>
          <p:cNvPr id="11267" name="5 Imagen" descr="ADN4.jpg"/>
          <p:cNvPicPr>
            <a:picLocks noChangeAspect="1"/>
          </p:cNvPicPr>
          <p:nvPr/>
        </p:nvPicPr>
        <p:blipFill>
          <a:blip r:embed="rId3"/>
          <a:srcRect/>
          <a:stretch>
            <a:fillRect/>
          </a:stretch>
        </p:blipFill>
        <p:spPr bwMode="auto">
          <a:xfrm>
            <a:off x="804863" y="922338"/>
            <a:ext cx="7391400" cy="5500687"/>
          </a:xfrm>
          <a:prstGeom prst="rect">
            <a:avLst/>
          </a:prstGeom>
          <a:noFill/>
          <a:ln w="38100">
            <a:noFill/>
            <a:miter lim="800000"/>
            <a:headEnd/>
            <a:tailEnd/>
          </a:ln>
        </p:spPr>
      </p:pic>
      <p:sp>
        <p:nvSpPr>
          <p:cNvPr id="11268" name="6 CuadroTexto"/>
          <p:cNvSpPr txBox="1">
            <a:spLocks noChangeArrowheads="1"/>
          </p:cNvSpPr>
          <p:nvPr/>
        </p:nvSpPr>
        <p:spPr bwMode="auto">
          <a:xfrm>
            <a:off x="1500188" y="1143000"/>
            <a:ext cx="571500" cy="400050"/>
          </a:xfrm>
          <a:prstGeom prst="rect">
            <a:avLst/>
          </a:prstGeom>
          <a:noFill/>
          <a:ln w="9525">
            <a:noFill/>
            <a:miter lim="800000"/>
            <a:headEnd/>
            <a:tailEnd/>
          </a:ln>
        </p:spPr>
        <p:txBody>
          <a:bodyPr>
            <a:spAutoFit/>
          </a:bodyPr>
          <a:lstStyle/>
          <a:p>
            <a:pPr algn="ctr"/>
            <a:r>
              <a:rPr lang="es-ES" sz="2000" b="1"/>
              <a:t>A</a:t>
            </a:r>
          </a:p>
        </p:txBody>
      </p:sp>
      <p:sp>
        <p:nvSpPr>
          <p:cNvPr id="11269" name="7 CuadroTexto"/>
          <p:cNvSpPr txBox="1">
            <a:spLocks noChangeArrowheads="1"/>
          </p:cNvSpPr>
          <p:nvPr/>
        </p:nvSpPr>
        <p:spPr bwMode="auto">
          <a:xfrm>
            <a:off x="1000125" y="1857375"/>
            <a:ext cx="285750" cy="400050"/>
          </a:xfrm>
          <a:prstGeom prst="rect">
            <a:avLst/>
          </a:prstGeom>
          <a:noFill/>
          <a:ln w="9525">
            <a:noFill/>
            <a:miter lim="800000"/>
            <a:headEnd/>
            <a:tailEnd/>
          </a:ln>
        </p:spPr>
        <p:txBody>
          <a:bodyPr>
            <a:spAutoFit/>
          </a:bodyPr>
          <a:lstStyle/>
          <a:p>
            <a:r>
              <a:rPr lang="es-ES" sz="2000" b="1"/>
              <a:t>P</a:t>
            </a:r>
          </a:p>
        </p:txBody>
      </p:sp>
      <p:sp>
        <p:nvSpPr>
          <p:cNvPr id="11270" name="8 CuadroTexto"/>
          <p:cNvSpPr txBox="1">
            <a:spLocks noChangeArrowheads="1"/>
          </p:cNvSpPr>
          <p:nvPr/>
        </p:nvSpPr>
        <p:spPr bwMode="auto">
          <a:xfrm>
            <a:off x="2166938" y="2057400"/>
            <a:ext cx="857250" cy="400050"/>
          </a:xfrm>
          <a:prstGeom prst="rect">
            <a:avLst/>
          </a:prstGeom>
          <a:noFill/>
          <a:ln w="9525">
            <a:noFill/>
            <a:miter lim="800000"/>
            <a:headEnd/>
            <a:tailEnd/>
          </a:ln>
        </p:spPr>
        <p:txBody>
          <a:bodyPr>
            <a:spAutoFit/>
          </a:bodyPr>
          <a:lstStyle/>
          <a:p>
            <a:pPr algn="ctr"/>
            <a:r>
              <a:rPr lang="es-ES" sz="2000" b="1"/>
              <a:t>BN</a:t>
            </a:r>
          </a:p>
        </p:txBody>
      </p:sp>
      <p:sp>
        <p:nvSpPr>
          <p:cNvPr id="10" name="9 Elipse"/>
          <p:cNvSpPr/>
          <p:nvPr/>
        </p:nvSpPr>
        <p:spPr>
          <a:xfrm>
            <a:off x="1000125" y="1857375"/>
            <a:ext cx="28575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Elipse"/>
          <p:cNvSpPr/>
          <p:nvPr/>
        </p:nvSpPr>
        <p:spPr>
          <a:xfrm>
            <a:off x="1643063" y="1143000"/>
            <a:ext cx="28575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rgbClr val="FF0000"/>
              </a:solidFill>
            </a:endParaRPr>
          </a:p>
        </p:txBody>
      </p:sp>
      <p:sp>
        <p:nvSpPr>
          <p:cNvPr id="13" name="12 Elipse"/>
          <p:cNvSpPr/>
          <p:nvPr/>
        </p:nvSpPr>
        <p:spPr>
          <a:xfrm>
            <a:off x="2286000" y="2071688"/>
            <a:ext cx="5715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714612" y="404664"/>
            <a:ext cx="3714776"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800" b="1" spc="50" dirty="0">
                <a:ln w="11430"/>
                <a:solidFill>
                  <a:srgbClr val="C00000"/>
                </a:solidFill>
                <a:effectLst>
                  <a:outerShdw blurRad="38100" dist="38100" dir="2700000" algn="tl">
                    <a:srgbClr val="000000">
                      <a:alpha val="43137"/>
                    </a:srgbClr>
                  </a:outerShdw>
                </a:effectLst>
                <a:cs typeface="Arial" charset="0"/>
              </a:rPr>
              <a:t>Gen</a:t>
            </a:r>
          </a:p>
        </p:txBody>
      </p:sp>
      <p:sp>
        <p:nvSpPr>
          <p:cNvPr id="16" name="15 Rectángulo redondeado"/>
          <p:cNvSpPr/>
          <p:nvPr/>
        </p:nvSpPr>
        <p:spPr>
          <a:xfrm>
            <a:off x="606028" y="4149080"/>
            <a:ext cx="8001000" cy="1285885"/>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3600" b="1" dirty="0"/>
              <a:t>Unidad mínima de función genética que puede heredarse. </a:t>
            </a:r>
          </a:p>
        </p:txBody>
      </p:sp>
      <p:sp>
        <p:nvSpPr>
          <p:cNvPr id="19" name="18 Rectángulo redondeado"/>
          <p:cNvSpPr/>
          <p:nvPr/>
        </p:nvSpPr>
        <p:spPr>
          <a:xfrm>
            <a:off x="571500" y="1556792"/>
            <a:ext cx="8001000" cy="216024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3600" b="1" dirty="0"/>
              <a:t>Secuencia de ADN cromosómico necesario para la producción de un producto final sea este un ARN o una proteína.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errar llave"/>
          <p:cNvSpPr/>
          <p:nvPr/>
        </p:nvSpPr>
        <p:spPr>
          <a:xfrm rot="5400000" flipH="1">
            <a:off x="2607469" y="1678781"/>
            <a:ext cx="357188" cy="1571625"/>
          </a:xfrm>
          <a:prstGeom prst="rightBrace">
            <a:avLst>
              <a:gd name="adj1" fmla="val 8333"/>
              <a:gd name="adj2" fmla="val 476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3315" name="4 CuadroTexto"/>
          <p:cNvSpPr txBox="1">
            <a:spLocks noChangeArrowheads="1"/>
          </p:cNvSpPr>
          <p:nvPr/>
        </p:nvSpPr>
        <p:spPr bwMode="auto">
          <a:xfrm>
            <a:off x="1464469" y="1386359"/>
            <a:ext cx="2428875" cy="954107"/>
          </a:xfrm>
          <a:prstGeom prst="rect">
            <a:avLst/>
          </a:prstGeom>
          <a:noFill/>
          <a:ln w="9525">
            <a:noFill/>
            <a:miter lim="800000"/>
            <a:headEnd/>
            <a:tailEnd/>
          </a:ln>
        </p:spPr>
        <p:txBody>
          <a:bodyPr wrap="square">
            <a:spAutoFit/>
          </a:bodyPr>
          <a:lstStyle/>
          <a:p>
            <a:pPr algn="ctr"/>
            <a:r>
              <a:rPr lang="es-ES" sz="2800" b="1" dirty="0"/>
              <a:t>Región reguladora</a:t>
            </a:r>
          </a:p>
        </p:txBody>
      </p:sp>
      <p:sp>
        <p:nvSpPr>
          <p:cNvPr id="6" name="5 Cerrar llave"/>
          <p:cNvSpPr/>
          <p:nvPr/>
        </p:nvSpPr>
        <p:spPr>
          <a:xfrm rot="5400000" flipH="1">
            <a:off x="5250656" y="750094"/>
            <a:ext cx="357188" cy="3429000"/>
          </a:xfrm>
          <a:prstGeom prst="rightBrace">
            <a:avLst>
              <a:gd name="adj1" fmla="val 8333"/>
              <a:gd name="adj2" fmla="val 476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3317" name="6 CuadroTexto"/>
          <p:cNvSpPr txBox="1">
            <a:spLocks noChangeArrowheads="1"/>
          </p:cNvSpPr>
          <p:nvPr/>
        </p:nvSpPr>
        <p:spPr bwMode="auto">
          <a:xfrm>
            <a:off x="4138348" y="1359126"/>
            <a:ext cx="2786081" cy="954107"/>
          </a:xfrm>
          <a:prstGeom prst="rect">
            <a:avLst/>
          </a:prstGeom>
          <a:noFill/>
          <a:ln w="9525">
            <a:noFill/>
            <a:miter lim="800000"/>
            <a:headEnd/>
            <a:tailEnd/>
          </a:ln>
        </p:spPr>
        <p:txBody>
          <a:bodyPr wrap="square">
            <a:spAutoFit/>
          </a:bodyPr>
          <a:lstStyle/>
          <a:p>
            <a:pPr algn="ctr"/>
            <a:r>
              <a:rPr lang="es-ES" sz="2800" b="1" dirty="0"/>
              <a:t>Región estructural</a:t>
            </a:r>
          </a:p>
        </p:txBody>
      </p:sp>
      <p:sp>
        <p:nvSpPr>
          <p:cNvPr id="8" name="7 Rectángulo"/>
          <p:cNvSpPr/>
          <p:nvPr/>
        </p:nvSpPr>
        <p:spPr>
          <a:xfrm>
            <a:off x="1143000" y="2928938"/>
            <a:ext cx="642938" cy="142875"/>
          </a:xfrm>
          <a:prstGeom prst="rect">
            <a:avLst/>
          </a:prstGeom>
          <a:gradFill>
            <a:gsLst>
              <a:gs pos="0">
                <a:srgbClr val="E1E1E1"/>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Rectángulo"/>
          <p:cNvSpPr/>
          <p:nvPr/>
        </p:nvSpPr>
        <p:spPr>
          <a:xfrm>
            <a:off x="928688" y="2786063"/>
            <a:ext cx="214312" cy="357187"/>
          </a:xfrm>
          <a:prstGeom prst="rect">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10 Rectángulo"/>
          <p:cNvSpPr/>
          <p:nvPr/>
        </p:nvSpPr>
        <p:spPr>
          <a:xfrm>
            <a:off x="1785938" y="2786063"/>
            <a:ext cx="1928812" cy="357187"/>
          </a:xfrm>
          <a:prstGeom prst="rect">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Rectángulo"/>
          <p:cNvSpPr/>
          <p:nvPr/>
        </p:nvSpPr>
        <p:spPr>
          <a:xfrm>
            <a:off x="500063" y="2928938"/>
            <a:ext cx="428625" cy="142875"/>
          </a:xfrm>
          <a:prstGeom prst="rect">
            <a:avLst/>
          </a:prstGeom>
          <a:gradFill>
            <a:gsLst>
              <a:gs pos="0">
                <a:srgbClr val="E1E1E1"/>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12 Rectángulo"/>
          <p:cNvSpPr/>
          <p:nvPr/>
        </p:nvSpPr>
        <p:spPr>
          <a:xfrm>
            <a:off x="3714750" y="2786063"/>
            <a:ext cx="3500438" cy="357187"/>
          </a:xfrm>
          <a:prstGeom prst="rect">
            <a:avLst/>
          </a:prstGeom>
          <a:solidFill>
            <a:srgbClr val="00B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Rectángulo"/>
          <p:cNvSpPr/>
          <p:nvPr/>
        </p:nvSpPr>
        <p:spPr>
          <a:xfrm>
            <a:off x="7215188" y="2928938"/>
            <a:ext cx="928687" cy="142875"/>
          </a:xfrm>
          <a:prstGeom prst="rect">
            <a:avLst/>
          </a:prstGeom>
          <a:gradFill>
            <a:gsLst>
              <a:gs pos="0">
                <a:srgbClr val="E1E1E1"/>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Rectángulo"/>
          <p:cNvSpPr/>
          <p:nvPr/>
        </p:nvSpPr>
        <p:spPr>
          <a:xfrm>
            <a:off x="8001000" y="2786063"/>
            <a:ext cx="428625" cy="357187"/>
          </a:xfrm>
          <a:prstGeom prst="rect">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22" name="21 Conector recto de flecha"/>
          <p:cNvCxnSpPr/>
          <p:nvPr/>
        </p:nvCxnSpPr>
        <p:spPr>
          <a:xfrm rot="10800000" flipV="1">
            <a:off x="1571625" y="3286125"/>
            <a:ext cx="857250" cy="7143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2000232" y="357166"/>
            <a:ext cx="5286412"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400" b="1" spc="50" dirty="0">
                <a:ln w="11430"/>
                <a:solidFill>
                  <a:srgbClr val="C00000"/>
                </a:solidFill>
                <a:effectLst>
                  <a:outerShdw blurRad="38100" dist="38100" dir="2700000" algn="tl">
                    <a:srgbClr val="000000">
                      <a:alpha val="43137"/>
                    </a:srgbClr>
                  </a:outerShdw>
                </a:effectLst>
                <a:cs typeface="Arial" charset="0"/>
              </a:rPr>
              <a:t>Estructura de un Gen</a:t>
            </a:r>
          </a:p>
        </p:txBody>
      </p:sp>
      <p:sp>
        <p:nvSpPr>
          <p:cNvPr id="13327" name="35 CuadroTexto"/>
          <p:cNvSpPr txBox="1">
            <a:spLocks noChangeArrowheads="1"/>
          </p:cNvSpPr>
          <p:nvPr/>
        </p:nvSpPr>
        <p:spPr bwMode="auto">
          <a:xfrm>
            <a:off x="828940" y="4500563"/>
            <a:ext cx="1643063" cy="523220"/>
          </a:xfrm>
          <a:prstGeom prst="rect">
            <a:avLst/>
          </a:prstGeom>
          <a:noFill/>
          <a:ln w="9525">
            <a:noFill/>
            <a:miter lim="800000"/>
            <a:headEnd/>
            <a:tailEnd/>
          </a:ln>
        </p:spPr>
        <p:txBody>
          <a:bodyPr>
            <a:spAutoFit/>
          </a:bodyPr>
          <a:lstStyle/>
          <a:p>
            <a:pPr algn="ctr"/>
            <a:r>
              <a:rPr lang="es-ES" sz="2800" b="1" dirty="0"/>
              <a:t>Promotor</a:t>
            </a:r>
            <a:endParaRPr lang="es-ES" b="1" dirty="0"/>
          </a:p>
        </p:txBody>
      </p:sp>
      <p:sp>
        <p:nvSpPr>
          <p:cNvPr id="13328" name="36 CuadroTexto"/>
          <p:cNvSpPr txBox="1">
            <a:spLocks noChangeArrowheads="1"/>
          </p:cNvSpPr>
          <p:nvPr/>
        </p:nvSpPr>
        <p:spPr bwMode="auto">
          <a:xfrm>
            <a:off x="72206" y="3178174"/>
            <a:ext cx="1071562" cy="646331"/>
          </a:xfrm>
          <a:prstGeom prst="rect">
            <a:avLst/>
          </a:prstGeom>
          <a:noFill/>
          <a:ln w="9525">
            <a:noFill/>
            <a:miter lim="800000"/>
            <a:headEnd/>
            <a:tailEnd/>
          </a:ln>
        </p:spPr>
        <p:txBody>
          <a:bodyPr wrap="square">
            <a:spAutoFit/>
          </a:bodyPr>
          <a:lstStyle/>
          <a:p>
            <a:pPr algn="ctr"/>
            <a:r>
              <a:rPr lang="es-ES" sz="3600" b="1" dirty="0"/>
              <a:t>5</a:t>
            </a:r>
            <a:r>
              <a:rPr lang="es-ES" sz="3600" b="1" dirty="0">
                <a:cs typeface="Calibri" pitchFamily="34" charset="0"/>
              </a:rPr>
              <a:t>'</a:t>
            </a:r>
            <a:endParaRPr lang="es-ES" sz="3600" b="1" dirty="0"/>
          </a:p>
        </p:txBody>
      </p:sp>
      <p:sp>
        <p:nvSpPr>
          <p:cNvPr id="13331" name="44 CuadroTexto"/>
          <p:cNvSpPr txBox="1">
            <a:spLocks noChangeArrowheads="1"/>
          </p:cNvSpPr>
          <p:nvPr/>
        </p:nvSpPr>
        <p:spPr bwMode="auto">
          <a:xfrm>
            <a:off x="8001000" y="3214688"/>
            <a:ext cx="857250" cy="646331"/>
          </a:xfrm>
          <a:prstGeom prst="rect">
            <a:avLst/>
          </a:prstGeom>
          <a:noFill/>
          <a:ln w="9525">
            <a:noFill/>
            <a:miter lim="800000"/>
            <a:headEnd/>
            <a:tailEnd/>
          </a:ln>
        </p:spPr>
        <p:txBody>
          <a:bodyPr wrap="square">
            <a:spAutoFit/>
          </a:bodyPr>
          <a:lstStyle/>
          <a:p>
            <a:pPr algn="ctr"/>
            <a:r>
              <a:rPr lang="es-ES" sz="3600" b="1" dirty="0"/>
              <a:t>3´</a:t>
            </a:r>
          </a:p>
        </p:txBody>
      </p:sp>
      <p:sp>
        <p:nvSpPr>
          <p:cNvPr id="48" name="47 Rectángulo"/>
          <p:cNvSpPr/>
          <p:nvPr/>
        </p:nvSpPr>
        <p:spPr>
          <a:xfrm>
            <a:off x="3857625" y="4071938"/>
            <a:ext cx="500063" cy="357187"/>
          </a:xfrm>
          <a:prstGeom prst="rect">
            <a:avLst/>
          </a:prstGeom>
          <a:solidFill>
            <a:srgbClr val="00B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9" name="48 Rectángulo"/>
          <p:cNvSpPr/>
          <p:nvPr/>
        </p:nvSpPr>
        <p:spPr>
          <a:xfrm>
            <a:off x="2571750" y="4143375"/>
            <a:ext cx="1285875" cy="285750"/>
          </a:xfrm>
          <a:prstGeom prst="rect">
            <a:avLst/>
          </a:prstGeom>
          <a:solidFill>
            <a:srgbClr val="92D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0" name="49 Rectángulo"/>
          <p:cNvSpPr/>
          <p:nvPr/>
        </p:nvSpPr>
        <p:spPr>
          <a:xfrm>
            <a:off x="4929188" y="4071938"/>
            <a:ext cx="500062" cy="357187"/>
          </a:xfrm>
          <a:prstGeom prst="rect">
            <a:avLst/>
          </a:prstGeom>
          <a:solidFill>
            <a:srgbClr val="00B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dirty="0"/>
          </a:p>
        </p:txBody>
      </p:sp>
      <p:sp>
        <p:nvSpPr>
          <p:cNvPr id="59" name="58 Rectángulo"/>
          <p:cNvSpPr/>
          <p:nvPr/>
        </p:nvSpPr>
        <p:spPr>
          <a:xfrm>
            <a:off x="6429375" y="4071938"/>
            <a:ext cx="571500" cy="357187"/>
          </a:xfrm>
          <a:prstGeom prst="rect">
            <a:avLst/>
          </a:prstGeom>
          <a:solidFill>
            <a:srgbClr val="00B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2" name="61 Rectángulo"/>
          <p:cNvSpPr/>
          <p:nvPr/>
        </p:nvSpPr>
        <p:spPr>
          <a:xfrm>
            <a:off x="4357688" y="4143375"/>
            <a:ext cx="571500" cy="285750"/>
          </a:xfrm>
          <a:prstGeom prst="rect">
            <a:avLst/>
          </a:prstGeom>
          <a:solidFill>
            <a:srgbClr val="92D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3" name="62 Rectángulo"/>
          <p:cNvSpPr/>
          <p:nvPr/>
        </p:nvSpPr>
        <p:spPr>
          <a:xfrm>
            <a:off x="5429250" y="4143375"/>
            <a:ext cx="1000125" cy="285750"/>
          </a:xfrm>
          <a:prstGeom prst="rect">
            <a:avLst/>
          </a:prstGeom>
          <a:solidFill>
            <a:srgbClr val="92D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64" name="63 Conector recto de flecha"/>
          <p:cNvCxnSpPr/>
          <p:nvPr/>
        </p:nvCxnSpPr>
        <p:spPr>
          <a:xfrm rot="10800000" flipV="1">
            <a:off x="2714625" y="3214688"/>
            <a:ext cx="928688" cy="78581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rot="16200000" flipH="1">
            <a:off x="6500813" y="3429000"/>
            <a:ext cx="642938" cy="35718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0" name="69 Rectángulo"/>
          <p:cNvSpPr/>
          <p:nvPr/>
        </p:nvSpPr>
        <p:spPr>
          <a:xfrm>
            <a:off x="1428728" y="4071942"/>
            <a:ext cx="1143000" cy="357187"/>
          </a:xfrm>
          <a:prstGeom prst="rect">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343" name="70 CuadroTexto"/>
          <p:cNvSpPr txBox="1">
            <a:spLocks noChangeArrowheads="1"/>
          </p:cNvSpPr>
          <p:nvPr/>
        </p:nvSpPr>
        <p:spPr bwMode="auto">
          <a:xfrm>
            <a:off x="3000375" y="4071938"/>
            <a:ext cx="500063" cy="461665"/>
          </a:xfrm>
          <a:prstGeom prst="rect">
            <a:avLst/>
          </a:prstGeom>
          <a:noFill/>
          <a:ln w="9525">
            <a:noFill/>
            <a:miter lim="800000"/>
            <a:headEnd/>
            <a:tailEnd/>
          </a:ln>
        </p:spPr>
        <p:txBody>
          <a:bodyPr>
            <a:spAutoFit/>
          </a:bodyPr>
          <a:lstStyle/>
          <a:p>
            <a:r>
              <a:rPr lang="es-ES" sz="2400" b="1"/>
              <a:t>I1</a:t>
            </a:r>
          </a:p>
        </p:txBody>
      </p:sp>
      <p:sp>
        <p:nvSpPr>
          <p:cNvPr id="13344" name="71 CuadroTexto"/>
          <p:cNvSpPr txBox="1">
            <a:spLocks noChangeArrowheads="1"/>
          </p:cNvSpPr>
          <p:nvPr/>
        </p:nvSpPr>
        <p:spPr bwMode="auto">
          <a:xfrm>
            <a:off x="5643563" y="4071938"/>
            <a:ext cx="500062" cy="461665"/>
          </a:xfrm>
          <a:prstGeom prst="rect">
            <a:avLst/>
          </a:prstGeom>
          <a:noFill/>
          <a:ln w="9525">
            <a:noFill/>
            <a:miter lim="800000"/>
            <a:headEnd/>
            <a:tailEnd/>
          </a:ln>
        </p:spPr>
        <p:txBody>
          <a:bodyPr>
            <a:spAutoFit/>
          </a:bodyPr>
          <a:lstStyle/>
          <a:p>
            <a:r>
              <a:rPr lang="es-ES" sz="2400" b="1" dirty="0"/>
              <a:t>I3</a:t>
            </a:r>
          </a:p>
        </p:txBody>
      </p:sp>
      <p:sp>
        <p:nvSpPr>
          <p:cNvPr id="13345" name="72 CuadroTexto"/>
          <p:cNvSpPr txBox="1">
            <a:spLocks noChangeArrowheads="1"/>
          </p:cNvSpPr>
          <p:nvPr/>
        </p:nvSpPr>
        <p:spPr bwMode="auto">
          <a:xfrm>
            <a:off x="4429125" y="4071938"/>
            <a:ext cx="500063" cy="461665"/>
          </a:xfrm>
          <a:prstGeom prst="rect">
            <a:avLst/>
          </a:prstGeom>
          <a:noFill/>
          <a:ln w="9525">
            <a:noFill/>
            <a:miter lim="800000"/>
            <a:headEnd/>
            <a:tailEnd/>
          </a:ln>
        </p:spPr>
        <p:txBody>
          <a:bodyPr>
            <a:spAutoFit/>
          </a:bodyPr>
          <a:lstStyle/>
          <a:p>
            <a:r>
              <a:rPr lang="es-ES" sz="2400" b="1" dirty="0"/>
              <a:t>I2</a:t>
            </a:r>
          </a:p>
        </p:txBody>
      </p:sp>
      <p:sp>
        <p:nvSpPr>
          <p:cNvPr id="13346" name="75 CuadroTexto"/>
          <p:cNvSpPr txBox="1">
            <a:spLocks noChangeArrowheads="1"/>
          </p:cNvSpPr>
          <p:nvPr/>
        </p:nvSpPr>
        <p:spPr bwMode="auto">
          <a:xfrm>
            <a:off x="3786188" y="4071938"/>
            <a:ext cx="642937" cy="461665"/>
          </a:xfrm>
          <a:prstGeom prst="rect">
            <a:avLst/>
          </a:prstGeom>
          <a:noFill/>
          <a:ln w="9525">
            <a:noFill/>
            <a:miter lim="800000"/>
            <a:headEnd/>
            <a:tailEnd/>
          </a:ln>
        </p:spPr>
        <p:txBody>
          <a:bodyPr>
            <a:spAutoFit/>
          </a:bodyPr>
          <a:lstStyle/>
          <a:p>
            <a:pPr algn="ctr"/>
            <a:r>
              <a:rPr lang="es-ES" sz="2400" b="1" dirty="0"/>
              <a:t>E1</a:t>
            </a:r>
          </a:p>
        </p:txBody>
      </p:sp>
      <p:sp>
        <p:nvSpPr>
          <p:cNvPr id="13347" name="76 CuadroTexto"/>
          <p:cNvSpPr txBox="1">
            <a:spLocks noChangeArrowheads="1"/>
          </p:cNvSpPr>
          <p:nvPr/>
        </p:nvSpPr>
        <p:spPr bwMode="auto">
          <a:xfrm>
            <a:off x="4929188" y="4071938"/>
            <a:ext cx="500062" cy="461665"/>
          </a:xfrm>
          <a:prstGeom prst="rect">
            <a:avLst/>
          </a:prstGeom>
          <a:noFill/>
          <a:ln w="9525">
            <a:noFill/>
            <a:miter lim="800000"/>
            <a:headEnd/>
            <a:tailEnd/>
          </a:ln>
        </p:spPr>
        <p:txBody>
          <a:bodyPr>
            <a:spAutoFit/>
          </a:bodyPr>
          <a:lstStyle/>
          <a:p>
            <a:pPr algn="ctr"/>
            <a:r>
              <a:rPr lang="es-ES" sz="2400" b="1" dirty="0"/>
              <a:t>E2</a:t>
            </a:r>
            <a:endParaRPr lang="es-ES" sz="2000" b="1" dirty="0"/>
          </a:p>
        </p:txBody>
      </p:sp>
      <p:sp>
        <p:nvSpPr>
          <p:cNvPr id="13348" name="77 CuadroTexto"/>
          <p:cNvSpPr txBox="1">
            <a:spLocks noChangeArrowheads="1"/>
          </p:cNvSpPr>
          <p:nvPr/>
        </p:nvSpPr>
        <p:spPr bwMode="auto">
          <a:xfrm>
            <a:off x="6429375" y="4071938"/>
            <a:ext cx="642938" cy="461665"/>
          </a:xfrm>
          <a:prstGeom prst="rect">
            <a:avLst/>
          </a:prstGeom>
          <a:noFill/>
          <a:ln w="9525">
            <a:noFill/>
            <a:miter lim="800000"/>
            <a:headEnd/>
            <a:tailEnd/>
          </a:ln>
        </p:spPr>
        <p:txBody>
          <a:bodyPr>
            <a:spAutoFit/>
          </a:bodyPr>
          <a:lstStyle/>
          <a:p>
            <a:pPr algn="ctr"/>
            <a:r>
              <a:rPr lang="es-ES" sz="2400" b="1" dirty="0"/>
              <a:t>E3</a:t>
            </a:r>
          </a:p>
        </p:txBody>
      </p:sp>
      <p:sp>
        <p:nvSpPr>
          <p:cNvPr id="80" name="79 Rectángulo"/>
          <p:cNvSpPr/>
          <p:nvPr/>
        </p:nvSpPr>
        <p:spPr>
          <a:xfrm>
            <a:off x="8439150" y="2928938"/>
            <a:ext cx="419100" cy="142875"/>
          </a:xfrm>
          <a:prstGeom prst="rect">
            <a:avLst/>
          </a:prstGeom>
          <a:gradFill>
            <a:gsLst>
              <a:gs pos="0">
                <a:srgbClr val="E1E1E1"/>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350" name="80 CuadroTexto"/>
          <p:cNvSpPr txBox="1">
            <a:spLocks noChangeArrowheads="1"/>
          </p:cNvSpPr>
          <p:nvPr/>
        </p:nvSpPr>
        <p:spPr bwMode="auto">
          <a:xfrm>
            <a:off x="750094" y="5023634"/>
            <a:ext cx="8429625" cy="954107"/>
          </a:xfrm>
          <a:prstGeom prst="rect">
            <a:avLst/>
          </a:prstGeom>
          <a:noFill/>
          <a:ln w="9525">
            <a:noFill/>
            <a:miter lim="800000"/>
            <a:headEnd/>
            <a:tailEnd/>
          </a:ln>
        </p:spPr>
        <p:txBody>
          <a:bodyPr>
            <a:spAutoFit/>
          </a:bodyPr>
          <a:lstStyle/>
          <a:p>
            <a:r>
              <a:rPr lang="es-ES" sz="2800" b="1" dirty="0"/>
              <a:t>Elementos reguladores: promotor, potenciadores, silenciadores</a:t>
            </a:r>
          </a:p>
        </p:txBody>
      </p:sp>
      <p:sp>
        <p:nvSpPr>
          <p:cNvPr id="82" name="81 Rectángulo"/>
          <p:cNvSpPr/>
          <p:nvPr/>
        </p:nvSpPr>
        <p:spPr>
          <a:xfrm>
            <a:off x="357187" y="5214938"/>
            <a:ext cx="392907" cy="460904"/>
          </a:xfrm>
          <a:prstGeom prst="rect">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6" name="85 Rectángulo"/>
          <p:cNvSpPr/>
          <p:nvPr/>
        </p:nvSpPr>
        <p:spPr>
          <a:xfrm>
            <a:off x="428596" y="6148589"/>
            <a:ext cx="400344" cy="456973"/>
          </a:xfrm>
          <a:prstGeom prst="rect">
            <a:avLst/>
          </a:prstGeom>
          <a:solidFill>
            <a:srgbClr val="92D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353" name="86 CuadroTexto"/>
          <p:cNvSpPr txBox="1">
            <a:spLocks noChangeArrowheads="1"/>
          </p:cNvSpPr>
          <p:nvPr/>
        </p:nvSpPr>
        <p:spPr bwMode="auto">
          <a:xfrm>
            <a:off x="682625" y="6082342"/>
            <a:ext cx="4496594" cy="523220"/>
          </a:xfrm>
          <a:prstGeom prst="rect">
            <a:avLst/>
          </a:prstGeom>
          <a:noFill/>
          <a:ln w="9525">
            <a:noFill/>
            <a:miter lim="800000"/>
            <a:headEnd/>
            <a:tailEnd/>
          </a:ln>
        </p:spPr>
        <p:txBody>
          <a:bodyPr wrap="square">
            <a:spAutoFit/>
          </a:bodyPr>
          <a:lstStyle/>
          <a:p>
            <a:pPr algn="ctr"/>
            <a:r>
              <a:rPr lang="es-ES" sz="2800" b="1" dirty="0" err="1"/>
              <a:t>Intrón</a:t>
            </a:r>
            <a:r>
              <a:rPr lang="es-ES" sz="2800" b="1" dirty="0"/>
              <a:t>, región no codificante</a:t>
            </a:r>
          </a:p>
        </p:txBody>
      </p:sp>
      <p:sp>
        <p:nvSpPr>
          <p:cNvPr id="13354" name="87 CuadroTexto"/>
          <p:cNvSpPr txBox="1">
            <a:spLocks noChangeArrowheads="1"/>
          </p:cNvSpPr>
          <p:nvPr/>
        </p:nvSpPr>
        <p:spPr bwMode="auto">
          <a:xfrm>
            <a:off x="5161364" y="5601342"/>
            <a:ext cx="3821898" cy="523220"/>
          </a:xfrm>
          <a:prstGeom prst="rect">
            <a:avLst/>
          </a:prstGeom>
          <a:noFill/>
          <a:ln w="9525">
            <a:noFill/>
            <a:miter lim="800000"/>
            <a:headEnd/>
            <a:tailEnd/>
          </a:ln>
        </p:spPr>
        <p:txBody>
          <a:bodyPr wrap="square">
            <a:spAutoFit/>
          </a:bodyPr>
          <a:lstStyle/>
          <a:p>
            <a:pPr algn="ctr"/>
            <a:r>
              <a:rPr lang="es-ES" sz="2800" b="1" dirty="0"/>
              <a:t>Exón, región codificante</a:t>
            </a:r>
          </a:p>
        </p:txBody>
      </p:sp>
      <p:sp>
        <p:nvSpPr>
          <p:cNvPr id="89" name="88 Rectángulo"/>
          <p:cNvSpPr/>
          <p:nvPr/>
        </p:nvSpPr>
        <p:spPr>
          <a:xfrm>
            <a:off x="4858278" y="5675842"/>
            <a:ext cx="392907" cy="374221"/>
          </a:xfrm>
          <a:prstGeom prst="rect">
            <a:avLst/>
          </a:prstGeom>
          <a:solidFill>
            <a:srgbClr val="00B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356" name="89 CuadroTexto"/>
          <p:cNvSpPr txBox="1">
            <a:spLocks noChangeArrowheads="1"/>
          </p:cNvSpPr>
          <p:nvPr/>
        </p:nvSpPr>
        <p:spPr bwMode="auto">
          <a:xfrm>
            <a:off x="469076" y="6089221"/>
            <a:ext cx="214313" cy="523220"/>
          </a:xfrm>
          <a:prstGeom prst="rect">
            <a:avLst/>
          </a:prstGeom>
          <a:noFill/>
          <a:ln w="9525">
            <a:noFill/>
            <a:miter lim="800000"/>
            <a:headEnd/>
            <a:tailEnd/>
          </a:ln>
        </p:spPr>
        <p:txBody>
          <a:bodyPr>
            <a:spAutoFit/>
          </a:bodyPr>
          <a:lstStyle/>
          <a:p>
            <a:r>
              <a:rPr lang="es-ES" sz="2800" b="1" dirty="0"/>
              <a:t>I</a:t>
            </a:r>
          </a:p>
        </p:txBody>
      </p:sp>
      <p:sp>
        <p:nvSpPr>
          <p:cNvPr id="13357" name="91 CuadroTexto"/>
          <p:cNvSpPr txBox="1">
            <a:spLocks noChangeArrowheads="1"/>
          </p:cNvSpPr>
          <p:nvPr/>
        </p:nvSpPr>
        <p:spPr bwMode="auto">
          <a:xfrm>
            <a:off x="4832615" y="5578600"/>
            <a:ext cx="357187" cy="523220"/>
          </a:xfrm>
          <a:prstGeom prst="rect">
            <a:avLst/>
          </a:prstGeom>
          <a:noFill/>
          <a:ln w="9525">
            <a:noFill/>
            <a:miter lim="800000"/>
            <a:headEnd/>
            <a:tailEnd/>
          </a:ln>
        </p:spPr>
        <p:txBody>
          <a:bodyPr>
            <a:spAutoFit/>
          </a:bodyPr>
          <a:lstStyle/>
          <a:p>
            <a:r>
              <a:rPr lang="es-ES" sz="2800" b="1"/>
              <a:t>E</a:t>
            </a:r>
          </a:p>
        </p:txBody>
      </p:sp>
      <p:sp>
        <p:nvSpPr>
          <p:cNvPr id="93" name="92 Rectángulo"/>
          <p:cNvSpPr/>
          <p:nvPr/>
        </p:nvSpPr>
        <p:spPr>
          <a:xfrm>
            <a:off x="785786" y="4143380"/>
            <a:ext cx="642938" cy="142875"/>
          </a:xfrm>
          <a:prstGeom prst="rect">
            <a:avLst/>
          </a:prstGeom>
          <a:gradFill>
            <a:gsLst>
              <a:gs pos="0">
                <a:srgbClr val="E1E1E1"/>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4" name="93 Rectángulo"/>
          <p:cNvSpPr/>
          <p:nvPr/>
        </p:nvSpPr>
        <p:spPr>
          <a:xfrm>
            <a:off x="7000892" y="4214818"/>
            <a:ext cx="928688" cy="142875"/>
          </a:xfrm>
          <a:prstGeom prst="rect">
            <a:avLst/>
          </a:prstGeom>
          <a:gradFill>
            <a:gsLst>
              <a:gs pos="0">
                <a:srgbClr val="E1E1E1"/>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360" name="94 CuadroTexto"/>
          <p:cNvSpPr txBox="1">
            <a:spLocks noChangeArrowheads="1"/>
          </p:cNvSpPr>
          <p:nvPr/>
        </p:nvSpPr>
        <p:spPr bwMode="auto">
          <a:xfrm>
            <a:off x="7679531" y="4271963"/>
            <a:ext cx="928664" cy="646331"/>
          </a:xfrm>
          <a:prstGeom prst="rect">
            <a:avLst/>
          </a:prstGeom>
          <a:noFill/>
          <a:ln w="9525">
            <a:noFill/>
            <a:miter lim="800000"/>
            <a:headEnd/>
            <a:tailEnd/>
          </a:ln>
        </p:spPr>
        <p:txBody>
          <a:bodyPr wrap="square">
            <a:spAutoFit/>
          </a:bodyPr>
          <a:lstStyle/>
          <a:p>
            <a:pPr algn="ctr"/>
            <a:r>
              <a:rPr lang="es-ES" sz="3600" b="1" dirty="0"/>
              <a:t>3´</a:t>
            </a:r>
          </a:p>
        </p:txBody>
      </p:sp>
      <p:sp>
        <p:nvSpPr>
          <p:cNvPr id="13361" name="95 CuadroTexto"/>
          <p:cNvSpPr txBox="1">
            <a:spLocks noChangeArrowheads="1"/>
          </p:cNvSpPr>
          <p:nvPr/>
        </p:nvSpPr>
        <p:spPr bwMode="auto">
          <a:xfrm>
            <a:off x="255163" y="4286255"/>
            <a:ext cx="856452" cy="646331"/>
          </a:xfrm>
          <a:prstGeom prst="rect">
            <a:avLst/>
          </a:prstGeom>
          <a:noFill/>
          <a:ln w="9525">
            <a:noFill/>
            <a:miter lim="800000"/>
            <a:headEnd/>
            <a:tailEnd/>
          </a:ln>
        </p:spPr>
        <p:txBody>
          <a:bodyPr wrap="square">
            <a:spAutoFit/>
          </a:bodyPr>
          <a:lstStyle/>
          <a:p>
            <a:pPr algn="ctr"/>
            <a:r>
              <a:rPr lang="es-ES" sz="3600" b="1" dirty="0"/>
              <a:t>5</a:t>
            </a:r>
            <a:r>
              <a:rPr lang="es-ES" sz="3600" b="1" dirty="0">
                <a:cs typeface="Calibri" pitchFamily="34" charset="0"/>
              </a:rPr>
              <a:t>'</a:t>
            </a:r>
            <a:endParaRPr lang="es-ES"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43174" y="357166"/>
            <a:ext cx="3714776"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800" b="1" spc="50" dirty="0" smtClean="0">
                <a:ln w="11430"/>
                <a:solidFill>
                  <a:srgbClr val="C00000"/>
                </a:solidFill>
                <a:effectLst>
                  <a:outerShdw blurRad="38100" dist="38100" dir="2700000" algn="tl">
                    <a:srgbClr val="000000">
                      <a:alpha val="43137"/>
                    </a:srgbClr>
                  </a:outerShdw>
                </a:effectLst>
                <a:cs typeface="Arial" charset="0"/>
              </a:rPr>
              <a:t>Ciclo celular</a:t>
            </a:r>
            <a:endParaRPr lang="es-ES" sz="4800" b="1" spc="50" dirty="0">
              <a:ln w="11430"/>
              <a:solidFill>
                <a:srgbClr val="C00000"/>
              </a:solidFill>
              <a:effectLst>
                <a:outerShdw blurRad="38100" dist="38100" dir="2700000" algn="tl">
                  <a:srgbClr val="000000">
                    <a:alpha val="43137"/>
                  </a:srgbClr>
                </a:outerShdw>
              </a:effectLst>
              <a:cs typeface="Arial" charset="0"/>
            </a:endParaRPr>
          </a:p>
        </p:txBody>
      </p:sp>
      <p:sp>
        <p:nvSpPr>
          <p:cNvPr id="5" name="4 Rectángulo redondeado"/>
          <p:cNvSpPr/>
          <p:nvPr/>
        </p:nvSpPr>
        <p:spPr>
          <a:xfrm>
            <a:off x="571472" y="2143116"/>
            <a:ext cx="8001000" cy="178595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3600" b="1" dirty="0" smtClean="0"/>
              <a:t>Conjunto ordenado de eventos en que se produce el crecimiento de la célula y culmina en la división celular.</a:t>
            </a:r>
            <a:endParaRPr lang="es-E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F:\Clases de Genética pregrado\ciclo_celular_y_cromosomas.png"/>
          <p:cNvPicPr>
            <a:picLocks noChangeAspect="1" noChangeArrowheads="1"/>
          </p:cNvPicPr>
          <p:nvPr/>
        </p:nvPicPr>
        <p:blipFill>
          <a:blip r:embed="rId3"/>
          <a:srcRect/>
          <a:stretch>
            <a:fillRect/>
          </a:stretch>
        </p:blipFill>
        <p:spPr bwMode="auto">
          <a:xfrm>
            <a:off x="896444" y="0"/>
            <a:ext cx="7860712" cy="6858000"/>
          </a:xfrm>
          <a:prstGeom prst="rect">
            <a:avLst/>
          </a:prstGeom>
          <a:noFill/>
        </p:spPr>
      </p:pic>
      <p:sp>
        <p:nvSpPr>
          <p:cNvPr id="7" name="6 CuadroTexto"/>
          <p:cNvSpPr txBox="1"/>
          <p:nvPr/>
        </p:nvSpPr>
        <p:spPr>
          <a:xfrm>
            <a:off x="1619672" y="1068157"/>
            <a:ext cx="3461949" cy="646331"/>
          </a:xfrm>
          <a:prstGeom prst="rect">
            <a:avLst/>
          </a:prstGeom>
          <a:noFill/>
        </p:spPr>
        <p:txBody>
          <a:bodyPr wrap="square" rtlCol="0">
            <a:spAutoFit/>
          </a:bodyPr>
          <a:lstStyle/>
          <a:p>
            <a:pPr algn="ctr"/>
            <a:r>
              <a:rPr lang="es-ES" sz="3600" b="1" dirty="0" smtClean="0">
                <a:solidFill>
                  <a:srgbClr val="C00000"/>
                </a:solidFill>
                <a:effectLst>
                  <a:outerShdw blurRad="38100" dist="38100" dir="2700000" algn="tl">
                    <a:srgbClr val="000000">
                      <a:alpha val="43137"/>
                    </a:srgbClr>
                  </a:outerShdw>
                </a:effectLst>
                <a:cs typeface="Arial" pitchFamily="34" charset="0"/>
              </a:rPr>
              <a:t>División celular</a:t>
            </a:r>
            <a:endParaRPr lang="es-ES" sz="3600" b="1" dirty="0">
              <a:solidFill>
                <a:srgbClr val="C00000"/>
              </a:solidFill>
              <a:effectLst>
                <a:outerShdw blurRad="38100" dist="38100" dir="2700000" algn="tl">
                  <a:srgbClr val="000000">
                    <a:alpha val="43137"/>
                  </a:srgbClr>
                </a:outerShdw>
              </a:effectLst>
              <a:cs typeface="Arial" pitchFamily="34" charset="0"/>
            </a:endParaRPr>
          </a:p>
        </p:txBody>
      </p:sp>
      <p:sp>
        <p:nvSpPr>
          <p:cNvPr id="8" name="7 CuadroTexto"/>
          <p:cNvSpPr txBox="1"/>
          <p:nvPr/>
        </p:nvSpPr>
        <p:spPr>
          <a:xfrm>
            <a:off x="4071934" y="5643578"/>
            <a:ext cx="2804322" cy="646331"/>
          </a:xfrm>
          <a:prstGeom prst="rect">
            <a:avLst/>
          </a:prstGeom>
          <a:noFill/>
        </p:spPr>
        <p:txBody>
          <a:bodyPr wrap="square" rtlCol="0">
            <a:spAutoFit/>
          </a:bodyPr>
          <a:lstStyle/>
          <a:p>
            <a:pPr algn="ctr"/>
            <a:r>
              <a:rPr lang="es-ES" sz="3600" b="1" dirty="0" err="1" smtClean="0">
                <a:solidFill>
                  <a:srgbClr val="C00000"/>
                </a:solidFill>
                <a:effectLst>
                  <a:outerShdw blurRad="38100" dist="38100" dir="2700000" algn="tl">
                    <a:srgbClr val="000000">
                      <a:alpha val="43137"/>
                    </a:srgbClr>
                  </a:outerShdw>
                </a:effectLst>
              </a:rPr>
              <a:t>Interfase</a:t>
            </a:r>
            <a:endParaRPr lang="es-ES" sz="3600" b="1" dirty="0">
              <a:solidFill>
                <a:srgbClr val="C00000"/>
              </a:solidFill>
              <a:effectLst>
                <a:outerShdw blurRad="38100" dist="38100" dir="2700000" algn="tl">
                  <a:srgbClr val="000000">
                    <a:alpha val="43137"/>
                  </a:srgbClr>
                </a:outerShdw>
              </a:effectLst>
            </a:endParaRPr>
          </a:p>
        </p:txBody>
      </p:sp>
      <p:sp>
        <p:nvSpPr>
          <p:cNvPr id="9" name="8 Rectángulo"/>
          <p:cNvSpPr/>
          <p:nvPr/>
        </p:nvSpPr>
        <p:spPr>
          <a:xfrm>
            <a:off x="2357422" y="285728"/>
            <a:ext cx="3714776"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400" b="1" spc="50" dirty="0" smtClean="0">
                <a:ln w="11430"/>
                <a:solidFill>
                  <a:srgbClr val="C00000"/>
                </a:solidFill>
                <a:effectLst>
                  <a:outerShdw blurRad="38100" dist="38100" dir="2700000" algn="tl">
                    <a:srgbClr val="000000">
                      <a:alpha val="43137"/>
                    </a:srgbClr>
                  </a:outerShdw>
                </a:effectLst>
                <a:cs typeface="Arial" charset="0"/>
              </a:rPr>
              <a:t>Ciclo celular</a:t>
            </a:r>
            <a:endParaRPr lang="es-ES" sz="4400" b="1" spc="50" dirty="0">
              <a:ln w="11430"/>
              <a:solidFill>
                <a:srgbClr val="C00000"/>
              </a:solidFill>
              <a:effectLst>
                <a:outerShdw blurRad="38100" dist="38100" dir="2700000" algn="tl">
                  <a:srgbClr val="000000">
                    <a:alpha val="43137"/>
                  </a:srgbClr>
                </a:outerShdw>
              </a:effectLst>
              <a:cs typeface="Arial" charset="0"/>
            </a:endParaRPr>
          </a:p>
        </p:txBody>
      </p:sp>
      <p:sp>
        <p:nvSpPr>
          <p:cNvPr id="10" name="9 Flecha curvada hacia arriba"/>
          <p:cNvSpPr/>
          <p:nvPr/>
        </p:nvSpPr>
        <p:spPr>
          <a:xfrm rot="19119813">
            <a:off x="5715420" y="2444353"/>
            <a:ext cx="907004" cy="5597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CuadroTexto"/>
          <p:cNvSpPr txBox="1"/>
          <p:nvPr/>
        </p:nvSpPr>
        <p:spPr>
          <a:xfrm>
            <a:off x="5786446" y="1714488"/>
            <a:ext cx="785818"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G0</a:t>
            </a:r>
            <a:endParaRPr lang="es-E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user\Desktop\conferencias curso genética\Primera conferencia introductoria\imagenes conferencias\mitosis.png"/>
          <p:cNvPicPr>
            <a:picLocks noChangeAspect="1" noChangeArrowheads="1"/>
          </p:cNvPicPr>
          <p:nvPr/>
        </p:nvPicPr>
        <p:blipFill>
          <a:blip r:embed="rId3"/>
          <a:srcRect/>
          <a:stretch>
            <a:fillRect/>
          </a:stretch>
        </p:blipFill>
        <p:spPr bwMode="auto">
          <a:xfrm rot="5400000">
            <a:off x="3754101" y="1605403"/>
            <a:ext cx="5786478" cy="3718632"/>
          </a:xfrm>
          <a:prstGeom prst="rect">
            <a:avLst/>
          </a:prstGeom>
          <a:noFill/>
        </p:spPr>
      </p:pic>
      <p:sp>
        <p:nvSpPr>
          <p:cNvPr id="3" name="2 Rectángulo"/>
          <p:cNvSpPr/>
          <p:nvPr/>
        </p:nvSpPr>
        <p:spPr>
          <a:xfrm>
            <a:off x="1887062" y="317456"/>
            <a:ext cx="1940852" cy="769441"/>
          </a:xfrm>
          <a:prstGeom prst="rect">
            <a:avLst/>
          </a:prstGeom>
        </p:spPr>
        <p:txBody>
          <a:bodyPr wrap="none">
            <a:spAutoFit/>
          </a:bodyPr>
          <a:lstStyle/>
          <a:p>
            <a:pPr algn="ctr">
              <a:defRPr/>
            </a:pPr>
            <a:r>
              <a:rPr lang="es-ES" sz="4400" b="1" spc="50" dirty="0">
                <a:ln w="11430"/>
                <a:solidFill>
                  <a:srgbClr val="C00000"/>
                </a:solidFill>
                <a:effectLst>
                  <a:outerShdw blurRad="38100" dist="38100" dir="2700000" algn="tl">
                    <a:srgbClr val="000000">
                      <a:alpha val="43137"/>
                    </a:srgbClr>
                  </a:outerShdw>
                </a:effectLst>
                <a:cs typeface="Arial" charset="0"/>
              </a:rPr>
              <a:t>Mitosis</a:t>
            </a:r>
          </a:p>
        </p:txBody>
      </p:sp>
      <p:sp>
        <p:nvSpPr>
          <p:cNvPr id="5" name="4 Rectángulo"/>
          <p:cNvSpPr/>
          <p:nvPr/>
        </p:nvSpPr>
        <p:spPr>
          <a:xfrm>
            <a:off x="357158" y="1357298"/>
            <a:ext cx="4214842" cy="4524315"/>
          </a:xfrm>
          <a:prstGeom prst="rect">
            <a:avLst/>
          </a:prstGeom>
        </p:spPr>
        <p:txBody>
          <a:bodyPr wrap="square">
            <a:spAutoFit/>
          </a:bodyPr>
          <a:lstStyle/>
          <a:p>
            <a:pPr algn="just">
              <a:buFont typeface="Arial" pitchFamily="34" charset="0"/>
              <a:buChar char="•"/>
            </a:pPr>
            <a:r>
              <a:rPr lang="es-ES" sz="3200" b="1" dirty="0" smtClean="0"/>
              <a:t>Células somáticas</a:t>
            </a:r>
          </a:p>
          <a:p>
            <a:pPr algn="just"/>
            <a:endParaRPr lang="es-ES" sz="3200" b="1" dirty="0" smtClean="0"/>
          </a:p>
          <a:p>
            <a:pPr algn="just">
              <a:buFont typeface="Arial" pitchFamily="34" charset="0"/>
              <a:buChar char="•"/>
            </a:pPr>
            <a:r>
              <a:rPr lang="es-ES" sz="3200" b="1" dirty="0" smtClean="0"/>
              <a:t>Las células diploides que la originan dan 2 células hijas con igual información genética.</a:t>
            </a:r>
          </a:p>
          <a:p>
            <a:pPr algn="just"/>
            <a:endParaRPr lang="es-ES" sz="3200" b="1" dirty="0" smtClean="0"/>
          </a:p>
          <a:p>
            <a:pPr algn="just">
              <a:buFont typeface="Arial" pitchFamily="34" charset="0"/>
              <a:buChar char="•"/>
            </a:pPr>
            <a:r>
              <a:rPr lang="es-ES" sz="3200" b="1" dirty="0" smtClean="0"/>
              <a:t>Requiere de síntesis previa de ADN.</a:t>
            </a:r>
            <a:endParaRPr lang="es-ES" sz="3200" b="1" dirty="0"/>
          </a:p>
        </p:txBody>
      </p:sp>
      <p:sp>
        <p:nvSpPr>
          <p:cNvPr id="6" name="5 CuadroTexto"/>
          <p:cNvSpPr txBox="1"/>
          <p:nvPr/>
        </p:nvSpPr>
        <p:spPr>
          <a:xfrm>
            <a:off x="3563888" y="6273225"/>
            <a:ext cx="1649337" cy="584775"/>
          </a:xfrm>
          <a:prstGeom prst="rect">
            <a:avLst/>
          </a:prstGeom>
          <a:noFill/>
        </p:spPr>
        <p:txBody>
          <a:bodyPr wrap="square" rtlCol="0">
            <a:spAutoFit/>
          </a:bodyPr>
          <a:lstStyle/>
          <a:p>
            <a:pPr algn="ctr"/>
            <a:r>
              <a:rPr lang="es-ES" sz="3200" b="1" dirty="0" smtClean="0"/>
              <a:t>2n= 46</a:t>
            </a:r>
            <a:endParaRPr lang="es-ES" sz="3200" b="1" dirty="0"/>
          </a:p>
        </p:txBody>
      </p:sp>
      <p:sp>
        <p:nvSpPr>
          <p:cNvPr id="7" name="6 CuadroTexto"/>
          <p:cNvSpPr txBox="1"/>
          <p:nvPr/>
        </p:nvSpPr>
        <p:spPr>
          <a:xfrm>
            <a:off x="7092280" y="6273225"/>
            <a:ext cx="1910586" cy="584775"/>
          </a:xfrm>
          <a:prstGeom prst="rect">
            <a:avLst/>
          </a:prstGeom>
          <a:noFill/>
        </p:spPr>
        <p:txBody>
          <a:bodyPr wrap="square" rtlCol="0">
            <a:spAutoFit/>
          </a:bodyPr>
          <a:lstStyle/>
          <a:p>
            <a:pPr algn="ctr"/>
            <a:r>
              <a:rPr lang="es-ES" sz="3200" b="1" dirty="0" smtClean="0"/>
              <a:t>2n= 46</a:t>
            </a:r>
            <a:endParaRPr lang="es-E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user\Desktop\Clases de Genética pregrado\774px-Mitosis_cells_sequence_svg.png"/>
          <p:cNvPicPr>
            <a:picLocks noChangeAspect="1" noChangeArrowheads="1"/>
          </p:cNvPicPr>
          <p:nvPr/>
        </p:nvPicPr>
        <p:blipFill>
          <a:blip r:embed="rId3"/>
          <a:srcRect/>
          <a:stretch>
            <a:fillRect/>
          </a:stretch>
        </p:blipFill>
        <p:spPr bwMode="auto">
          <a:xfrm>
            <a:off x="249061" y="1928802"/>
            <a:ext cx="8894939" cy="2643206"/>
          </a:xfrm>
          <a:prstGeom prst="rect">
            <a:avLst/>
          </a:prstGeom>
          <a:noFill/>
        </p:spPr>
      </p:pic>
      <p:sp>
        <p:nvSpPr>
          <p:cNvPr id="3" name="2 Rectángulo"/>
          <p:cNvSpPr/>
          <p:nvPr/>
        </p:nvSpPr>
        <p:spPr>
          <a:xfrm>
            <a:off x="846724" y="571480"/>
            <a:ext cx="2573147" cy="830997"/>
          </a:xfrm>
          <a:prstGeom prst="rect">
            <a:avLst/>
          </a:prstGeom>
        </p:spPr>
        <p:txBody>
          <a:bodyPr wrap="square">
            <a:spAutoFit/>
          </a:bodyPr>
          <a:lstStyle/>
          <a:p>
            <a:pPr algn="ctr">
              <a:defRPr/>
            </a:pPr>
            <a:r>
              <a:rPr lang="es-ES" sz="4800" b="1" spc="50" dirty="0">
                <a:ln w="11430"/>
                <a:solidFill>
                  <a:srgbClr val="C00000"/>
                </a:solidFill>
                <a:effectLst>
                  <a:outerShdw blurRad="38100" dist="38100" dir="2700000" algn="tl">
                    <a:srgbClr val="000000">
                      <a:alpha val="43137"/>
                    </a:srgbClr>
                  </a:outerShdw>
                </a:effectLst>
                <a:cs typeface="Arial" charset="0"/>
              </a:rPr>
              <a:t>Mitosis</a:t>
            </a:r>
          </a:p>
        </p:txBody>
      </p:sp>
      <p:sp>
        <p:nvSpPr>
          <p:cNvPr id="4" name="3 CuadroTexto"/>
          <p:cNvSpPr txBox="1"/>
          <p:nvPr/>
        </p:nvSpPr>
        <p:spPr>
          <a:xfrm>
            <a:off x="590762" y="4248842"/>
            <a:ext cx="2147873" cy="646331"/>
          </a:xfrm>
          <a:prstGeom prst="rect">
            <a:avLst/>
          </a:prstGeom>
          <a:noFill/>
        </p:spPr>
        <p:txBody>
          <a:bodyPr wrap="square" rtlCol="0">
            <a:spAutoFit/>
          </a:bodyPr>
          <a:lstStyle/>
          <a:p>
            <a:pPr algn="ctr"/>
            <a:r>
              <a:rPr lang="es-ES" sz="3600" b="1" dirty="0">
                <a:solidFill>
                  <a:srgbClr val="C00000"/>
                </a:solidFill>
                <a:effectLst>
                  <a:outerShdw blurRad="38100" dist="38100" dir="2700000" algn="tl">
                    <a:srgbClr val="000000">
                      <a:alpha val="43137"/>
                    </a:srgbClr>
                  </a:outerShdw>
                </a:effectLst>
              </a:rPr>
              <a:t>P</a:t>
            </a:r>
            <a:r>
              <a:rPr lang="es-ES" sz="3600" b="1" dirty="0" smtClean="0">
                <a:solidFill>
                  <a:srgbClr val="C00000"/>
                </a:solidFill>
                <a:effectLst>
                  <a:outerShdw blurRad="38100" dist="38100" dir="2700000" algn="tl">
                    <a:srgbClr val="000000">
                      <a:alpha val="43137"/>
                    </a:srgbClr>
                  </a:outerShdw>
                </a:effectLst>
              </a:rPr>
              <a:t>rofase</a:t>
            </a:r>
            <a:endParaRPr lang="es-ES" sz="3600" b="1" dirty="0">
              <a:solidFill>
                <a:srgbClr val="C00000"/>
              </a:solidFill>
              <a:effectLst>
                <a:outerShdw blurRad="38100" dist="38100" dir="2700000" algn="tl">
                  <a:srgbClr val="000000">
                    <a:alpha val="43137"/>
                  </a:srgbClr>
                </a:outerShdw>
              </a:effectLst>
            </a:endParaRPr>
          </a:p>
        </p:txBody>
      </p:sp>
      <p:sp>
        <p:nvSpPr>
          <p:cNvPr id="5" name="4 CuadroTexto"/>
          <p:cNvSpPr txBox="1"/>
          <p:nvPr/>
        </p:nvSpPr>
        <p:spPr>
          <a:xfrm>
            <a:off x="1664699" y="1691348"/>
            <a:ext cx="3150682" cy="646331"/>
          </a:xfrm>
          <a:prstGeom prst="rect">
            <a:avLst/>
          </a:prstGeom>
          <a:noFill/>
        </p:spPr>
        <p:txBody>
          <a:bodyPr wrap="square" rtlCol="0">
            <a:spAutoFit/>
          </a:bodyPr>
          <a:lstStyle/>
          <a:p>
            <a:pPr algn="ctr"/>
            <a:r>
              <a:rPr lang="es-ES" sz="3600" b="1" dirty="0" smtClean="0">
                <a:solidFill>
                  <a:srgbClr val="C00000"/>
                </a:solidFill>
                <a:effectLst>
                  <a:outerShdw blurRad="38100" dist="38100" dir="2700000" algn="tl">
                    <a:srgbClr val="000000">
                      <a:alpha val="43137"/>
                    </a:srgbClr>
                  </a:outerShdw>
                </a:effectLst>
              </a:rPr>
              <a:t>Metafase</a:t>
            </a:r>
            <a:endParaRPr lang="es-ES" sz="3600" b="1" dirty="0">
              <a:solidFill>
                <a:srgbClr val="C00000"/>
              </a:solidFill>
              <a:effectLst>
                <a:outerShdw blurRad="38100" dist="38100" dir="2700000" algn="tl">
                  <a:srgbClr val="000000">
                    <a:alpha val="43137"/>
                  </a:srgbClr>
                </a:outerShdw>
              </a:effectLst>
            </a:endParaRPr>
          </a:p>
        </p:txBody>
      </p:sp>
      <p:sp>
        <p:nvSpPr>
          <p:cNvPr id="6" name="5 CuadroTexto"/>
          <p:cNvSpPr txBox="1"/>
          <p:nvPr/>
        </p:nvSpPr>
        <p:spPr>
          <a:xfrm>
            <a:off x="3707904" y="4214817"/>
            <a:ext cx="2299126" cy="646331"/>
          </a:xfrm>
          <a:prstGeom prst="rect">
            <a:avLst/>
          </a:prstGeom>
          <a:noFill/>
        </p:spPr>
        <p:txBody>
          <a:bodyPr wrap="square" rtlCol="0">
            <a:spAutoFit/>
          </a:bodyPr>
          <a:lstStyle/>
          <a:p>
            <a:pPr algn="ctr"/>
            <a:r>
              <a:rPr lang="es-ES" sz="3600" b="1" dirty="0" smtClean="0">
                <a:solidFill>
                  <a:srgbClr val="C00000"/>
                </a:solidFill>
                <a:effectLst>
                  <a:outerShdw blurRad="38100" dist="38100" dir="2700000" algn="tl">
                    <a:srgbClr val="000000">
                      <a:alpha val="43137"/>
                    </a:srgbClr>
                  </a:outerShdw>
                </a:effectLst>
              </a:rPr>
              <a:t>Anafase</a:t>
            </a:r>
            <a:endParaRPr lang="es-ES" sz="3600" b="1" dirty="0">
              <a:solidFill>
                <a:srgbClr val="C00000"/>
              </a:solidFill>
              <a:effectLst>
                <a:outerShdw blurRad="38100" dist="38100" dir="2700000" algn="tl">
                  <a:srgbClr val="000000">
                    <a:alpha val="43137"/>
                  </a:srgbClr>
                </a:outerShdw>
              </a:effectLst>
            </a:endParaRPr>
          </a:p>
        </p:txBody>
      </p:sp>
      <p:sp>
        <p:nvSpPr>
          <p:cNvPr id="7" name="6 CuadroTexto"/>
          <p:cNvSpPr txBox="1"/>
          <p:nvPr/>
        </p:nvSpPr>
        <p:spPr>
          <a:xfrm>
            <a:off x="5148064" y="1691349"/>
            <a:ext cx="2420451" cy="646331"/>
          </a:xfrm>
          <a:prstGeom prst="rect">
            <a:avLst/>
          </a:prstGeom>
          <a:noFill/>
        </p:spPr>
        <p:txBody>
          <a:bodyPr wrap="square" rtlCol="0">
            <a:spAutoFit/>
          </a:bodyPr>
          <a:lstStyle/>
          <a:p>
            <a:pPr algn="ctr"/>
            <a:r>
              <a:rPr lang="es-ES" sz="3600" b="1" dirty="0" smtClean="0">
                <a:solidFill>
                  <a:srgbClr val="C00000"/>
                </a:solidFill>
                <a:effectLst>
                  <a:outerShdw blurRad="38100" dist="38100" dir="2700000" algn="tl">
                    <a:srgbClr val="000000">
                      <a:alpha val="43137"/>
                    </a:srgbClr>
                  </a:outerShdw>
                </a:effectLst>
              </a:rPr>
              <a:t>Telofase</a:t>
            </a:r>
            <a:endParaRPr lang="es-ES" sz="3600" b="1" dirty="0">
              <a:solidFill>
                <a:srgbClr val="C00000"/>
              </a:solidFill>
              <a:effectLst>
                <a:outerShdw blurRad="38100" dist="38100" dir="2700000" algn="tl">
                  <a:srgbClr val="000000">
                    <a:alpha val="43137"/>
                  </a:srgbClr>
                </a:outerShdw>
              </a:effectLst>
            </a:endParaRPr>
          </a:p>
        </p:txBody>
      </p:sp>
      <p:sp>
        <p:nvSpPr>
          <p:cNvPr id="8" name="7 CuadroTexto"/>
          <p:cNvSpPr txBox="1"/>
          <p:nvPr/>
        </p:nvSpPr>
        <p:spPr>
          <a:xfrm>
            <a:off x="6929422" y="4572008"/>
            <a:ext cx="2214578" cy="646331"/>
          </a:xfrm>
          <a:prstGeom prst="rect">
            <a:avLst/>
          </a:prstGeom>
          <a:noFill/>
        </p:spPr>
        <p:txBody>
          <a:bodyPr wrap="square" rtlCol="0">
            <a:spAutoFit/>
          </a:bodyPr>
          <a:lstStyle/>
          <a:p>
            <a:pPr algn="ctr"/>
            <a:r>
              <a:rPr lang="es-ES" sz="3600" b="1" dirty="0" smtClean="0">
                <a:solidFill>
                  <a:srgbClr val="C00000"/>
                </a:solidFill>
                <a:effectLst>
                  <a:outerShdw blurRad="38100" dist="38100" dir="2700000" algn="tl">
                    <a:srgbClr val="000000">
                      <a:alpha val="43137"/>
                    </a:srgbClr>
                  </a:outerShdw>
                </a:effectLst>
              </a:rPr>
              <a:t>Citocinesis</a:t>
            </a:r>
            <a:endParaRPr lang="es-ES" sz="3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F:\Clases de Genética pregrado\ciclo_celular_y_cromosomas.png"/>
          <p:cNvPicPr>
            <a:picLocks noChangeAspect="1" noChangeArrowheads="1"/>
          </p:cNvPicPr>
          <p:nvPr/>
        </p:nvPicPr>
        <p:blipFill>
          <a:blip r:embed="rId3"/>
          <a:srcRect/>
          <a:stretch>
            <a:fillRect/>
          </a:stretch>
        </p:blipFill>
        <p:spPr bwMode="auto">
          <a:xfrm>
            <a:off x="1785917" y="928670"/>
            <a:ext cx="6213733" cy="5715040"/>
          </a:xfrm>
          <a:prstGeom prst="rect">
            <a:avLst/>
          </a:prstGeom>
          <a:noFill/>
        </p:spPr>
      </p:pic>
      <p:sp>
        <p:nvSpPr>
          <p:cNvPr id="4" name="3 CuadroTexto"/>
          <p:cNvSpPr txBox="1"/>
          <p:nvPr/>
        </p:nvSpPr>
        <p:spPr>
          <a:xfrm>
            <a:off x="4714876" y="1000108"/>
            <a:ext cx="4714876" cy="646331"/>
          </a:xfrm>
          <a:prstGeom prst="rect">
            <a:avLst/>
          </a:prstGeom>
          <a:noFill/>
        </p:spPr>
        <p:txBody>
          <a:bodyPr wrap="square" rtlCol="0">
            <a:spAutoFit/>
          </a:bodyPr>
          <a:lstStyle/>
          <a:p>
            <a:pPr algn="ctr"/>
            <a:r>
              <a:rPr lang="es-ES" sz="3600" b="1" dirty="0" smtClean="0">
                <a:solidFill>
                  <a:srgbClr val="C00000"/>
                </a:solidFill>
                <a:effectLst>
                  <a:outerShdw blurRad="38100" dist="38100" dir="2700000" algn="tl">
                    <a:srgbClr val="000000">
                      <a:alpha val="43137"/>
                    </a:srgbClr>
                  </a:outerShdw>
                </a:effectLst>
                <a:cs typeface="Arial" pitchFamily="34" charset="0"/>
              </a:rPr>
              <a:t>División celular</a:t>
            </a:r>
            <a:endParaRPr lang="es-ES" sz="3600" b="1" dirty="0">
              <a:solidFill>
                <a:srgbClr val="C00000"/>
              </a:solidFill>
              <a:effectLst>
                <a:outerShdw blurRad="38100" dist="38100" dir="2700000" algn="tl">
                  <a:srgbClr val="000000">
                    <a:alpha val="43137"/>
                  </a:srgbClr>
                </a:outerShdw>
              </a:effectLst>
              <a:cs typeface="Arial" pitchFamily="34" charset="0"/>
            </a:endParaRPr>
          </a:p>
        </p:txBody>
      </p:sp>
      <p:sp>
        <p:nvSpPr>
          <p:cNvPr id="5" name="4 CuadroTexto"/>
          <p:cNvSpPr txBox="1"/>
          <p:nvPr/>
        </p:nvSpPr>
        <p:spPr>
          <a:xfrm>
            <a:off x="3833358" y="6010484"/>
            <a:ext cx="3169492" cy="646331"/>
          </a:xfrm>
          <a:prstGeom prst="rect">
            <a:avLst/>
          </a:prstGeom>
          <a:noFill/>
        </p:spPr>
        <p:txBody>
          <a:bodyPr wrap="square" rtlCol="0">
            <a:spAutoFit/>
          </a:bodyPr>
          <a:lstStyle/>
          <a:p>
            <a:pPr algn="ctr"/>
            <a:r>
              <a:rPr lang="es-ES" sz="3600" b="1" dirty="0" err="1" smtClean="0">
                <a:solidFill>
                  <a:srgbClr val="C00000"/>
                </a:solidFill>
                <a:effectLst>
                  <a:outerShdw blurRad="38100" dist="38100" dir="2700000" algn="tl">
                    <a:srgbClr val="000000">
                      <a:alpha val="43137"/>
                    </a:srgbClr>
                  </a:outerShdw>
                </a:effectLst>
              </a:rPr>
              <a:t>Interfase</a:t>
            </a:r>
            <a:endParaRPr lang="es-ES" sz="3600" b="1" dirty="0">
              <a:solidFill>
                <a:srgbClr val="C00000"/>
              </a:solidFill>
              <a:effectLst>
                <a:outerShdw blurRad="38100" dist="38100" dir="2700000" algn="tl">
                  <a:srgbClr val="000000">
                    <a:alpha val="43137"/>
                  </a:srgbClr>
                </a:outerShdw>
              </a:effectLst>
            </a:endParaRPr>
          </a:p>
        </p:txBody>
      </p:sp>
      <p:sp>
        <p:nvSpPr>
          <p:cNvPr id="6" name="5 Rectángulo"/>
          <p:cNvSpPr/>
          <p:nvPr/>
        </p:nvSpPr>
        <p:spPr>
          <a:xfrm>
            <a:off x="-828600" y="0"/>
            <a:ext cx="5940152" cy="144655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400" b="1" spc="50" dirty="0" smtClean="0">
                <a:ln w="11430"/>
                <a:solidFill>
                  <a:srgbClr val="C00000"/>
                </a:solidFill>
                <a:effectLst>
                  <a:outerShdw blurRad="38100" dist="38100" dir="2700000" algn="tl">
                    <a:srgbClr val="000000">
                      <a:alpha val="43137"/>
                    </a:srgbClr>
                  </a:outerShdw>
                </a:effectLst>
                <a:cs typeface="Arial" charset="0"/>
              </a:rPr>
              <a:t>Ciclo celular</a:t>
            </a:r>
          </a:p>
          <a:p>
            <a:pPr algn="ctr">
              <a:defRPr/>
            </a:pPr>
            <a:r>
              <a:rPr lang="es-ES" sz="4400" b="1" spc="50" dirty="0" smtClean="0">
                <a:ln w="11430"/>
                <a:solidFill>
                  <a:srgbClr val="C00000"/>
                </a:solidFill>
                <a:effectLst>
                  <a:outerShdw blurRad="38100" dist="38100" dir="2700000" algn="tl">
                    <a:srgbClr val="000000">
                      <a:alpha val="43137"/>
                    </a:srgbClr>
                  </a:outerShdw>
                </a:effectLst>
                <a:cs typeface="Arial" charset="0"/>
              </a:rPr>
              <a:t>Mitosis</a:t>
            </a:r>
            <a:endParaRPr lang="es-ES" sz="4400" b="1" spc="50" dirty="0">
              <a:ln w="11430"/>
              <a:solidFill>
                <a:srgbClr val="C00000"/>
              </a:solidFill>
              <a:effectLst>
                <a:outerShdw blurRad="38100" dist="38100" dir="2700000" algn="tl">
                  <a:srgbClr val="000000">
                    <a:alpha val="43137"/>
                  </a:srgbClr>
                </a:outerShdw>
              </a:effectLst>
              <a:cs typeface="Arial" charset="0"/>
            </a:endParaRPr>
          </a:p>
        </p:txBody>
      </p:sp>
      <p:sp>
        <p:nvSpPr>
          <p:cNvPr id="8" name="7 Flecha curvada hacia arriba"/>
          <p:cNvSpPr/>
          <p:nvPr/>
        </p:nvSpPr>
        <p:spPr>
          <a:xfrm rot="19119813">
            <a:off x="6380984" y="2993915"/>
            <a:ext cx="1560259" cy="87465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CuadroTexto"/>
          <p:cNvSpPr txBox="1"/>
          <p:nvPr/>
        </p:nvSpPr>
        <p:spPr>
          <a:xfrm>
            <a:off x="7286644" y="2143116"/>
            <a:ext cx="1357322" cy="646331"/>
          </a:xfrm>
          <a:prstGeom prst="rect">
            <a:avLst/>
          </a:prstGeom>
          <a:noFill/>
        </p:spPr>
        <p:txBody>
          <a:bodyPr wrap="square" rtlCol="0">
            <a:spAutoFit/>
          </a:bodyPr>
          <a:lstStyle/>
          <a:p>
            <a:pPr algn="ctr"/>
            <a:r>
              <a:rPr lang="es-ES" sz="3600" b="1" dirty="0" smtClean="0">
                <a:latin typeface="Arial" pitchFamily="34" charset="0"/>
                <a:cs typeface="Arial" pitchFamily="34" charset="0"/>
              </a:rPr>
              <a:t>G0</a:t>
            </a:r>
            <a:endParaRPr lang="es-E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user\Desktop\Clases de Genética pregrado\meiosis_brief_med.jpg"/>
          <p:cNvPicPr>
            <a:picLocks noChangeAspect="1" noChangeArrowheads="1"/>
          </p:cNvPicPr>
          <p:nvPr/>
        </p:nvPicPr>
        <p:blipFill>
          <a:blip r:embed="rId3"/>
          <a:srcRect/>
          <a:stretch>
            <a:fillRect/>
          </a:stretch>
        </p:blipFill>
        <p:spPr bwMode="auto">
          <a:xfrm>
            <a:off x="2357421" y="579438"/>
            <a:ext cx="4958175" cy="6278562"/>
          </a:xfrm>
          <a:prstGeom prst="rect">
            <a:avLst/>
          </a:prstGeom>
          <a:noFill/>
        </p:spPr>
      </p:pic>
      <p:sp>
        <p:nvSpPr>
          <p:cNvPr id="3" name="2 CuadroTexto"/>
          <p:cNvSpPr txBox="1"/>
          <p:nvPr/>
        </p:nvSpPr>
        <p:spPr>
          <a:xfrm>
            <a:off x="3643306" y="357166"/>
            <a:ext cx="4643470" cy="584775"/>
          </a:xfrm>
          <a:prstGeom prst="rect">
            <a:avLst/>
          </a:prstGeom>
          <a:noFill/>
        </p:spPr>
        <p:txBody>
          <a:bodyPr wrap="square" rtlCol="0">
            <a:spAutoFit/>
          </a:bodyPr>
          <a:lstStyle/>
          <a:p>
            <a:pPr algn="ctr"/>
            <a:r>
              <a:rPr lang="es-ES" sz="3200" b="1" dirty="0" smtClean="0">
                <a:solidFill>
                  <a:srgbClr val="C00000"/>
                </a:solidFill>
                <a:effectLst>
                  <a:outerShdw blurRad="38100" dist="38100" dir="2700000" algn="tl">
                    <a:srgbClr val="000000">
                      <a:alpha val="43137"/>
                    </a:srgbClr>
                  </a:outerShdw>
                </a:effectLst>
              </a:rPr>
              <a:t>Cromosomas homólogos</a:t>
            </a:r>
            <a:endParaRPr lang="es-ES" sz="3200" b="1" dirty="0">
              <a:solidFill>
                <a:srgbClr val="C00000"/>
              </a:solidFill>
              <a:effectLst>
                <a:outerShdw blurRad="38100" dist="38100" dir="2700000" algn="tl">
                  <a:srgbClr val="000000">
                    <a:alpha val="43137"/>
                  </a:srgbClr>
                </a:outerShdw>
              </a:effectLst>
            </a:endParaRPr>
          </a:p>
        </p:txBody>
      </p:sp>
      <p:sp>
        <p:nvSpPr>
          <p:cNvPr id="5" name="4 CuadroTexto"/>
          <p:cNvSpPr txBox="1"/>
          <p:nvPr/>
        </p:nvSpPr>
        <p:spPr>
          <a:xfrm>
            <a:off x="5572132" y="2000240"/>
            <a:ext cx="1857388" cy="584775"/>
          </a:xfrm>
          <a:prstGeom prst="rect">
            <a:avLst/>
          </a:prstGeom>
          <a:noFill/>
        </p:spPr>
        <p:txBody>
          <a:bodyPr wrap="square" rtlCol="0">
            <a:spAutoFit/>
          </a:bodyPr>
          <a:lstStyle/>
          <a:p>
            <a:pPr algn="ctr"/>
            <a:r>
              <a:rPr lang="es-ES" sz="3200" b="1" dirty="0" smtClean="0">
                <a:solidFill>
                  <a:srgbClr val="C00000"/>
                </a:solidFill>
                <a:effectLst>
                  <a:outerShdw blurRad="38100" dist="38100" dir="2700000" algn="tl">
                    <a:srgbClr val="000000">
                      <a:alpha val="43137"/>
                    </a:srgbClr>
                  </a:outerShdw>
                </a:effectLst>
              </a:rPr>
              <a:t>sinapsis</a:t>
            </a:r>
            <a:endParaRPr lang="es-ES" sz="3200" b="1" dirty="0">
              <a:solidFill>
                <a:srgbClr val="C00000"/>
              </a:solidFill>
              <a:effectLst>
                <a:outerShdw blurRad="38100" dist="38100" dir="2700000" algn="tl">
                  <a:srgbClr val="000000">
                    <a:alpha val="43137"/>
                  </a:srgbClr>
                </a:outerShdw>
              </a:effectLst>
            </a:endParaRPr>
          </a:p>
        </p:txBody>
      </p:sp>
      <p:sp>
        <p:nvSpPr>
          <p:cNvPr id="6" name="5 CuadroTexto"/>
          <p:cNvSpPr txBox="1"/>
          <p:nvPr/>
        </p:nvSpPr>
        <p:spPr>
          <a:xfrm>
            <a:off x="5643570" y="3214686"/>
            <a:ext cx="3357586" cy="584775"/>
          </a:xfrm>
          <a:prstGeom prst="rect">
            <a:avLst/>
          </a:prstGeom>
          <a:noFill/>
        </p:spPr>
        <p:txBody>
          <a:bodyPr wrap="square" rtlCol="0">
            <a:spAutoFit/>
          </a:bodyPr>
          <a:lstStyle/>
          <a:p>
            <a:r>
              <a:rPr lang="es-ES" sz="3200" b="1" dirty="0" smtClean="0">
                <a:solidFill>
                  <a:srgbClr val="C00000"/>
                </a:solidFill>
                <a:effectLst>
                  <a:outerShdw blurRad="38100" dist="38100" dir="2700000" algn="tl">
                    <a:srgbClr val="000000">
                      <a:alpha val="43137"/>
                    </a:srgbClr>
                  </a:outerShdw>
                </a:effectLst>
              </a:rPr>
              <a:t>entrecruzamiento</a:t>
            </a:r>
            <a:endParaRPr lang="es-ES" sz="3200" b="1" dirty="0">
              <a:solidFill>
                <a:srgbClr val="C00000"/>
              </a:solidFill>
              <a:effectLst>
                <a:outerShdw blurRad="38100" dist="38100" dir="2700000" algn="tl">
                  <a:srgbClr val="000000">
                    <a:alpha val="43137"/>
                  </a:srgbClr>
                </a:outerShdw>
              </a:effectLst>
            </a:endParaRPr>
          </a:p>
        </p:txBody>
      </p:sp>
      <p:sp>
        <p:nvSpPr>
          <p:cNvPr id="7" name="6 CuadroTexto"/>
          <p:cNvSpPr txBox="1"/>
          <p:nvPr/>
        </p:nvSpPr>
        <p:spPr>
          <a:xfrm>
            <a:off x="2500298" y="4000504"/>
            <a:ext cx="1571636" cy="523220"/>
          </a:xfrm>
          <a:prstGeom prst="rect">
            <a:avLst/>
          </a:prstGeom>
          <a:noFill/>
        </p:spPr>
        <p:txBody>
          <a:bodyPr wrap="square" rtlCol="0">
            <a:spAutoFit/>
          </a:bodyPr>
          <a:lstStyle/>
          <a:p>
            <a:pPr algn="ctr"/>
            <a:r>
              <a:rPr lang="es-ES" sz="2800" b="1" dirty="0" smtClean="0">
                <a:solidFill>
                  <a:srgbClr val="C00000"/>
                </a:solidFill>
                <a:effectLst>
                  <a:outerShdw blurRad="38100" dist="38100" dir="2700000" algn="tl">
                    <a:srgbClr val="000000">
                      <a:alpha val="43137"/>
                    </a:srgbClr>
                  </a:outerShdw>
                </a:effectLst>
              </a:rPr>
              <a:t>Meiosis I</a:t>
            </a:r>
            <a:endParaRPr lang="es-ES" sz="2800" b="1" dirty="0">
              <a:solidFill>
                <a:srgbClr val="C00000"/>
              </a:solidFill>
              <a:effectLst>
                <a:outerShdw blurRad="38100" dist="38100" dir="2700000" algn="tl">
                  <a:srgbClr val="000000">
                    <a:alpha val="43137"/>
                  </a:srgbClr>
                </a:outerShdw>
              </a:effectLst>
            </a:endParaRPr>
          </a:p>
        </p:txBody>
      </p:sp>
      <p:sp>
        <p:nvSpPr>
          <p:cNvPr id="8" name="7 CuadroTexto"/>
          <p:cNvSpPr txBox="1"/>
          <p:nvPr/>
        </p:nvSpPr>
        <p:spPr>
          <a:xfrm>
            <a:off x="1500166" y="5072074"/>
            <a:ext cx="1928826" cy="523220"/>
          </a:xfrm>
          <a:prstGeom prst="rect">
            <a:avLst/>
          </a:prstGeom>
          <a:noFill/>
        </p:spPr>
        <p:txBody>
          <a:bodyPr wrap="square" rtlCol="0">
            <a:spAutoFit/>
          </a:bodyPr>
          <a:lstStyle/>
          <a:p>
            <a:pPr algn="ctr"/>
            <a:r>
              <a:rPr lang="es-ES" sz="2800" b="1" dirty="0" smtClean="0">
                <a:solidFill>
                  <a:srgbClr val="C00000"/>
                </a:solidFill>
                <a:effectLst>
                  <a:outerShdw blurRad="38100" dist="38100" dir="2700000" algn="tl">
                    <a:srgbClr val="000000">
                      <a:alpha val="43137"/>
                    </a:srgbClr>
                  </a:outerShdw>
                </a:effectLst>
              </a:rPr>
              <a:t>Meiosis II</a:t>
            </a:r>
            <a:endParaRPr lang="es-ES" sz="2800" b="1" dirty="0">
              <a:solidFill>
                <a:srgbClr val="C00000"/>
              </a:solidFill>
              <a:effectLst>
                <a:outerShdw blurRad="38100" dist="38100" dir="2700000" algn="tl">
                  <a:srgbClr val="000000">
                    <a:alpha val="43137"/>
                  </a:srgbClr>
                </a:outerShdw>
              </a:effectLst>
            </a:endParaRPr>
          </a:p>
        </p:txBody>
      </p:sp>
      <p:sp>
        <p:nvSpPr>
          <p:cNvPr id="9" name="14 CuadroTexto"/>
          <p:cNvSpPr txBox="1">
            <a:spLocks noChangeArrowheads="1"/>
          </p:cNvSpPr>
          <p:nvPr/>
        </p:nvSpPr>
        <p:spPr bwMode="auto">
          <a:xfrm>
            <a:off x="6715140" y="4714884"/>
            <a:ext cx="1357322" cy="584775"/>
          </a:xfrm>
          <a:prstGeom prst="rect">
            <a:avLst/>
          </a:prstGeom>
          <a:noFill/>
          <a:ln w="9525">
            <a:noFill/>
            <a:miter lim="800000"/>
            <a:headEnd/>
            <a:tailEnd/>
          </a:ln>
        </p:spPr>
        <p:txBody>
          <a:bodyPr wrap="square">
            <a:spAutoFit/>
          </a:bodyPr>
          <a:lstStyle/>
          <a:p>
            <a:pPr algn="ctr"/>
            <a:r>
              <a:rPr lang="es-ES" sz="3200" b="1" dirty="0" smtClean="0">
                <a:solidFill>
                  <a:srgbClr val="C00000"/>
                </a:solidFill>
                <a:effectLst>
                  <a:outerShdw blurRad="38100" dist="38100" dir="2700000" algn="tl">
                    <a:srgbClr val="000000">
                      <a:alpha val="43137"/>
                    </a:srgbClr>
                  </a:outerShdw>
                </a:effectLst>
              </a:rPr>
              <a:t>n= </a:t>
            </a:r>
            <a:r>
              <a:rPr lang="es-ES" sz="3200" b="1" dirty="0">
                <a:solidFill>
                  <a:srgbClr val="C00000"/>
                </a:solidFill>
                <a:effectLst>
                  <a:outerShdw blurRad="38100" dist="38100" dir="2700000" algn="tl">
                    <a:srgbClr val="000000">
                      <a:alpha val="43137"/>
                    </a:srgbClr>
                  </a:outerShdw>
                </a:effectLst>
              </a:rPr>
              <a:t>23</a:t>
            </a:r>
          </a:p>
        </p:txBody>
      </p:sp>
      <p:sp>
        <p:nvSpPr>
          <p:cNvPr id="10" name="14 CuadroTexto"/>
          <p:cNvSpPr txBox="1">
            <a:spLocks noChangeArrowheads="1"/>
          </p:cNvSpPr>
          <p:nvPr/>
        </p:nvSpPr>
        <p:spPr bwMode="auto">
          <a:xfrm>
            <a:off x="7286644" y="5715016"/>
            <a:ext cx="1500198" cy="584775"/>
          </a:xfrm>
          <a:prstGeom prst="rect">
            <a:avLst/>
          </a:prstGeom>
          <a:noFill/>
          <a:ln w="9525">
            <a:noFill/>
            <a:miter lim="800000"/>
            <a:headEnd/>
            <a:tailEnd/>
          </a:ln>
        </p:spPr>
        <p:txBody>
          <a:bodyPr wrap="square">
            <a:spAutoFit/>
          </a:bodyPr>
          <a:lstStyle/>
          <a:p>
            <a:pPr algn="ctr"/>
            <a:r>
              <a:rPr lang="es-ES" sz="3200" b="1" dirty="0" smtClean="0">
                <a:solidFill>
                  <a:srgbClr val="C00000"/>
                </a:solidFill>
                <a:effectLst>
                  <a:outerShdw blurRad="38100" dist="38100" dir="2700000" algn="tl">
                    <a:srgbClr val="000000">
                      <a:alpha val="43137"/>
                    </a:srgbClr>
                  </a:outerShdw>
                </a:effectLst>
              </a:rPr>
              <a:t>n= </a:t>
            </a:r>
            <a:r>
              <a:rPr lang="es-ES" sz="3200" b="1" dirty="0">
                <a:solidFill>
                  <a:srgbClr val="C00000"/>
                </a:solidFill>
                <a:effectLst>
                  <a:outerShdw blurRad="38100" dist="38100" dir="2700000" algn="tl">
                    <a:srgbClr val="000000">
                      <a:alpha val="43137"/>
                    </a:srgbClr>
                  </a:outerShdw>
                </a:effectLst>
              </a:rPr>
              <a:t>23</a:t>
            </a:r>
          </a:p>
        </p:txBody>
      </p:sp>
      <p:sp>
        <p:nvSpPr>
          <p:cNvPr id="11" name="10 Rectángulo"/>
          <p:cNvSpPr/>
          <p:nvPr/>
        </p:nvSpPr>
        <p:spPr>
          <a:xfrm>
            <a:off x="0" y="142852"/>
            <a:ext cx="3714776"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400" b="1" spc="50" dirty="0">
                <a:ln w="11430"/>
                <a:solidFill>
                  <a:srgbClr val="C00000"/>
                </a:solidFill>
                <a:effectLst>
                  <a:outerShdw blurRad="38100" dist="38100" dir="2700000" algn="tl">
                    <a:srgbClr val="000000">
                      <a:alpha val="43137"/>
                    </a:srgbClr>
                  </a:outerShdw>
                </a:effectLst>
                <a:cs typeface="Arial" charset="0"/>
              </a:rPr>
              <a:t>Meiosis</a:t>
            </a:r>
          </a:p>
        </p:txBody>
      </p:sp>
      <p:sp>
        <p:nvSpPr>
          <p:cNvPr id="12" name="11 Rectángulo"/>
          <p:cNvSpPr/>
          <p:nvPr/>
        </p:nvSpPr>
        <p:spPr>
          <a:xfrm>
            <a:off x="214282" y="1214422"/>
            <a:ext cx="3786214" cy="2677656"/>
          </a:xfrm>
          <a:prstGeom prst="rect">
            <a:avLst/>
          </a:prstGeom>
        </p:spPr>
        <p:txBody>
          <a:bodyPr wrap="square">
            <a:spAutoFit/>
          </a:bodyPr>
          <a:lstStyle/>
          <a:p>
            <a:pPr algn="just">
              <a:buFont typeface="Arial" pitchFamily="34" charset="0"/>
              <a:buChar char="•"/>
            </a:pPr>
            <a:r>
              <a:rPr lang="es-ES" sz="2400" b="1" dirty="0" smtClean="0"/>
              <a:t>Células germinales.</a:t>
            </a:r>
          </a:p>
          <a:p>
            <a:pPr algn="just">
              <a:buFont typeface="Arial" pitchFamily="34" charset="0"/>
              <a:buChar char="•"/>
            </a:pPr>
            <a:r>
              <a:rPr lang="es-ES" sz="2400" b="1" dirty="0" smtClean="0"/>
              <a:t>Las células diploides que la originan dan lugar a 4 células hijas con la ½ de la información genética.</a:t>
            </a:r>
          </a:p>
          <a:p>
            <a:pPr algn="just">
              <a:buFont typeface="Arial" pitchFamily="34" charset="0"/>
              <a:buChar char="•"/>
            </a:pPr>
            <a:r>
              <a:rPr lang="es-ES" sz="2400" b="1" dirty="0" smtClean="0"/>
              <a:t>Se produce recombinación genética.</a:t>
            </a:r>
          </a:p>
        </p:txBody>
      </p:sp>
      <p:sp>
        <p:nvSpPr>
          <p:cNvPr id="13" name="14 CuadroTexto"/>
          <p:cNvSpPr txBox="1">
            <a:spLocks noChangeArrowheads="1"/>
          </p:cNvSpPr>
          <p:nvPr/>
        </p:nvSpPr>
        <p:spPr bwMode="auto">
          <a:xfrm>
            <a:off x="5786446" y="1142984"/>
            <a:ext cx="1357322" cy="584775"/>
          </a:xfrm>
          <a:prstGeom prst="rect">
            <a:avLst/>
          </a:prstGeom>
          <a:noFill/>
          <a:ln w="9525">
            <a:noFill/>
            <a:miter lim="800000"/>
            <a:headEnd/>
            <a:tailEnd/>
          </a:ln>
        </p:spPr>
        <p:txBody>
          <a:bodyPr wrap="square">
            <a:spAutoFit/>
          </a:bodyPr>
          <a:lstStyle/>
          <a:p>
            <a:pPr algn="ctr"/>
            <a:r>
              <a:rPr lang="es-ES" sz="3200" b="1" dirty="0" smtClean="0">
                <a:solidFill>
                  <a:srgbClr val="C00000"/>
                </a:solidFill>
                <a:effectLst>
                  <a:outerShdw blurRad="38100" dist="38100" dir="2700000" algn="tl">
                    <a:srgbClr val="000000">
                      <a:alpha val="43137"/>
                    </a:srgbClr>
                  </a:outerShdw>
                </a:effectLst>
              </a:rPr>
              <a:t>2n= 46</a:t>
            </a:r>
            <a:endParaRPr lang="es-ES" sz="32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357188" y="1341438"/>
            <a:ext cx="4551362" cy="5516562"/>
          </a:xfrm>
          <a:prstGeom prst="rect">
            <a:avLst/>
          </a:prstGeom>
          <a:noFill/>
          <a:ln w="9525">
            <a:noFill/>
            <a:miter lim="800000"/>
            <a:headEnd/>
            <a:tailEnd/>
          </a:ln>
        </p:spPr>
      </p:pic>
      <p:sp>
        <p:nvSpPr>
          <p:cNvPr id="14339" name="8 CuadroTexto"/>
          <p:cNvSpPr txBox="1">
            <a:spLocks noChangeArrowheads="1"/>
          </p:cNvSpPr>
          <p:nvPr/>
        </p:nvSpPr>
        <p:spPr bwMode="auto">
          <a:xfrm>
            <a:off x="6643703" y="2357438"/>
            <a:ext cx="2500298" cy="584775"/>
          </a:xfrm>
          <a:prstGeom prst="rect">
            <a:avLst/>
          </a:prstGeom>
          <a:noFill/>
          <a:ln w="9525">
            <a:noFill/>
            <a:miter lim="800000"/>
            <a:headEnd/>
            <a:tailEnd/>
          </a:ln>
        </p:spPr>
        <p:txBody>
          <a:bodyPr wrap="square">
            <a:spAutoFit/>
          </a:bodyPr>
          <a:lstStyle/>
          <a:p>
            <a:r>
              <a:rPr lang="es-ES" sz="3200" b="1" dirty="0"/>
              <a:t>Transcripción</a:t>
            </a:r>
          </a:p>
        </p:txBody>
      </p:sp>
      <p:sp>
        <p:nvSpPr>
          <p:cNvPr id="12" name="11 Rectángulo redondeado"/>
          <p:cNvSpPr/>
          <p:nvPr/>
        </p:nvSpPr>
        <p:spPr>
          <a:xfrm>
            <a:off x="5857884" y="1500188"/>
            <a:ext cx="1428741" cy="714375"/>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t>ADN</a:t>
            </a:r>
          </a:p>
        </p:txBody>
      </p:sp>
      <p:cxnSp>
        <p:nvCxnSpPr>
          <p:cNvPr id="14" name="13 Conector recto de flecha"/>
          <p:cNvCxnSpPr/>
          <p:nvPr/>
        </p:nvCxnSpPr>
        <p:spPr>
          <a:xfrm rot="5400000">
            <a:off x="5751524" y="2678104"/>
            <a:ext cx="78581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redondeado"/>
          <p:cNvSpPr/>
          <p:nvPr/>
        </p:nvSpPr>
        <p:spPr>
          <a:xfrm>
            <a:off x="5429256" y="3214686"/>
            <a:ext cx="1571636" cy="714375"/>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t>ARN</a:t>
            </a:r>
          </a:p>
        </p:txBody>
      </p:sp>
      <p:cxnSp>
        <p:nvCxnSpPr>
          <p:cNvPr id="16" name="15 Conector recto de flecha"/>
          <p:cNvCxnSpPr/>
          <p:nvPr/>
        </p:nvCxnSpPr>
        <p:spPr>
          <a:xfrm rot="5400000">
            <a:off x="5537209" y="4464055"/>
            <a:ext cx="785813"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16 Rectángulo redondeado"/>
          <p:cNvSpPr/>
          <p:nvPr/>
        </p:nvSpPr>
        <p:spPr>
          <a:xfrm>
            <a:off x="5286380" y="5143512"/>
            <a:ext cx="2643206" cy="714375"/>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t>Proteínas</a:t>
            </a:r>
          </a:p>
        </p:txBody>
      </p:sp>
      <p:sp>
        <p:nvSpPr>
          <p:cNvPr id="14345" name="17 CuadroTexto"/>
          <p:cNvSpPr txBox="1">
            <a:spLocks noChangeArrowheads="1"/>
          </p:cNvSpPr>
          <p:nvPr/>
        </p:nvSpPr>
        <p:spPr bwMode="auto">
          <a:xfrm>
            <a:off x="6429388" y="4214818"/>
            <a:ext cx="2500330" cy="584775"/>
          </a:xfrm>
          <a:prstGeom prst="rect">
            <a:avLst/>
          </a:prstGeom>
          <a:noFill/>
          <a:ln w="9525">
            <a:noFill/>
            <a:miter lim="800000"/>
            <a:headEnd/>
            <a:tailEnd/>
          </a:ln>
        </p:spPr>
        <p:txBody>
          <a:bodyPr wrap="square">
            <a:spAutoFit/>
          </a:bodyPr>
          <a:lstStyle/>
          <a:p>
            <a:r>
              <a:rPr lang="es-ES" sz="3200" b="1" dirty="0"/>
              <a:t>Traducción</a:t>
            </a:r>
          </a:p>
        </p:txBody>
      </p:sp>
      <p:sp>
        <p:nvSpPr>
          <p:cNvPr id="19" name="18 Elipse"/>
          <p:cNvSpPr/>
          <p:nvPr/>
        </p:nvSpPr>
        <p:spPr>
          <a:xfrm>
            <a:off x="6643702" y="2286000"/>
            <a:ext cx="2357454" cy="7858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 name="19 Elipse"/>
          <p:cNvSpPr/>
          <p:nvPr/>
        </p:nvSpPr>
        <p:spPr>
          <a:xfrm>
            <a:off x="6286512" y="4071942"/>
            <a:ext cx="2286016"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 name="20 Rectángulo"/>
          <p:cNvSpPr/>
          <p:nvPr/>
        </p:nvSpPr>
        <p:spPr>
          <a:xfrm>
            <a:off x="214282" y="214291"/>
            <a:ext cx="8462174"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a:ln w="11430"/>
                <a:solidFill>
                  <a:srgbClr val="C00000"/>
                </a:solidFill>
                <a:effectLst>
                  <a:outerShdw blurRad="38100" dist="38100" dir="2700000" algn="tl">
                    <a:srgbClr val="000000">
                      <a:alpha val="43137"/>
                    </a:srgbClr>
                  </a:outerShdw>
                </a:effectLst>
                <a:cs typeface="Arial" charset="0"/>
              </a:rPr>
              <a:t>¿Cómo ocurre el flujo de la información genética del ADN a las proteínas?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500042"/>
            <a:ext cx="764690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smtClean="0">
                <a:ln w="11430"/>
                <a:solidFill>
                  <a:srgbClr val="C00000"/>
                </a:solidFill>
                <a:effectLst>
                  <a:outerShdw blurRad="76200" dist="50800" dir="5400000" algn="tl" rotWithShape="0">
                    <a:srgbClr val="000000">
                      <a:alpha val="65000"/>
                    </a:srgbClr>
                  </a:outerShdw>
                </a:effectLst>
              </a:rPr>
              <a:t>Introducción a la Genética Médica</a:t>
            </a:r>
            <a:endParaRPr lang="es-ES" sz="3200" b="1" spc="50" dirty="0">
              <a:ln w="11430"/>
              <a:solidFill>
                <a:srgbClr val="C00000"/>
              </a:solidFill>
              <a:effectLst>
                <a:outerShdw blurRad="76200" dist="50800" dir="5400000" algn="tl" rotWithShape="0">
                  <a:srgbClr val="000000">
                    <a:alpha val="65000"/>
                  </a:srgbClr>
                </a:outerShdw>
              </a:effectLst>
            </a:endParaRPr>
          </a:p>
        </p:txBody>
      </p:sp>
      <p:sp>
        <p:nvSpPr>
          <p:cNvPr id="5" name="4 Rectángulo redondeado"/>
          <p:cNvSpPr/>
          <p:nvPr/>
        </p:nvSpPr>
        <p:spPr>
          <a:xfrm>
            <a:off x="642910" y="2143125"/>
            <a:ext cx="8001028" cy="178594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b="1" dirty="0"/>
              <a:t>Introducción a la Genética </a:t>
            </a:r>
            <a:r>
              <a:rPr lang="es-ES" sz="4000" b="1" dirty="0" smtClean="0"/>
              <a:t>Médica</a:t>
            </a:r>
            <a:endParaRPr lang="es-ES" sz="4000" b="1" dirty="0"/>
          </a:p>
        </p:txBody>
      </p:sp>
      <p:sp>
        <p:nvSpPr>
          <p:cNvPr id="2052" name="6 CuadroTexto"/>
          <p:cNvSpPr txBox="1">
            <a:spLocks noChangeArrowheads="1"/>
          </p:cNvSpPr>
          <p:nvPr/>
        </p:nvSpPr>
        <p:spPr bwMode="auto">
          <a:xfrm>
            <a:off x="5143500" y="5715000"/>
            <a:ext cx="184150" cy="646113"/>
          </a:xfrm>
          <a:prstGeom prst="rect">
            <a:avLst/>
          </a:prstGeom>
          <a:noFill/>
          <a:ln w="9525">
            <a:noFill/>
            <a:miter lim="800000"/>
            <a:headEnd/>
            <a:tailEnd/>
          </a:ln>
        </p:spPr>
        <p:txBody>
          <a:bodyPr wrap="none">
            <a:spAutoFit/>
          </a:bodyPr>
          <a:lstStyle/>
          <a:p>
            <a:endParaRPr lang="es-ES"/>
          </a:p>
          <a:p>
            <a:endParaRPr lang="es-ES"/>
          </a:p>
        </p:txBody>
      </p:sp>
      <p:sp>
        <p:nvSpPr>
          <p:cNvPr id="2053" name="4 CuadroTexto"/>
          <p:cNvSpPr txBox="1">
            <a:spLocks noChangeArrowheads="1"/>
          </p:cNvSpPr>
          <p:nvPr/>
        </p:nvSpPr>
        <p:spPr bwMode="auto">
          <a:xfrm>
            <a:off x="214282" y="4357694"/>
            <a:ext cx="5857886" cy="1569660"/>
          </a:xfrm>
          <a:prstGeom prst="rect">
            <a:avLst/>
          </a:prstGeom>
          <a:noFill/>
          <a:ln w="9525">
            <a:noFill/>
            <a:miter lim="800000"/>
            <a:headEnd/>
            <a:tailEnd/>
          </a:ln>
        </p:spPr>
        <p:txBody>
          <a:bodyPr wrap="square">
            <a:spAutoFit/>
          </a:bodyPr>
          <a:lstStyle/>
          <a:p>
            <a:r>
              <a:rPr lang="es-ES" sz="3200" b="1" dirty="0">
                <a:solidFill>
                  <a:srgbClr val="C00000"/>
                </a:solidFill>
              </a:rPr>
              <a:t>Dra. Ana Elena Arús </a:t>
            </a:r>
            <a:r>
              <a:rPr lang="es-ES" sz="3200" b="1" dirty="0" smtClean="0">
                <a:solidFill>
                  <a:srgbClr val="C00000"/>
                </a:solidFill>
              </a:rPr>
              <a:t>Fernández</a:t>
            </a:r>
          </a:p>
          <a:p>
            <a:r>
              <a:rPr lang="es-ES" sz="3200" b="1" dirty="0" smtClean="0">
                <a:solidFill>
                  <a:srgbClr val="C00000"/>
                </a:solidFill>
              </a:rPr>
              <a:t>Especialista en Genética Clínica</a:t>
            </a:r>
          </a:p>
          <a:p>
            <a:r>
              <a:rPr lang="es-ES" sz="3200" b="1" dirty="0" smtClean="0">
                <a:solidFill>
                  <a:srgbClr val="C00000"/>
                </a:solidFill>
              </a:rPr>
              <a:t>Instituto de Gastroenterología</a:t>
            </a:r>
            <a:endParaRPr lang="es-ES" sz="3200" b="1" dirty="0">
              <a:solidFill>
                <a:srgbClr val="C00000"/>
              </a:solidFill>
            </a:endParaRPr>
          </a:p>
        </p:txBody>
      </p:sp>
      <p:pic>
        <p:nvPicPr>
          <p:cNvPr id="2054" name="Picture 2" descr="ADN-01.gif"/>
          <p:cNvPicPr>
            <a:picLocks noChangeAspect="1" noChangeArrowheads="1" noCrop="1"/>
          </p:cNvPicPr>
          <p:nvPr/>
        </p:nvPicPr>
        <p:blipFill>
          <a:blip r:embed="rId2"/>
          <a:srcRect/>
          <a:stretch>
            <a:fillRect/>
          </a:stretch>
        </p:blipFill>
        <p:spPr bwMode="auto">
          <a:xfrm>
            <a:off x="285750" y="571500"/>
            <a:ext cx="514350" cy="1285875"/>
          </a:xfrm>
          <a:prstGeom prst="rect">
            <a:avLst/>
          </a:prstGeom>
          <a:noFill/>
          <a:ln w="9525">
            <a:noFill/>
            <a:miter lim="800000"/>
            <a:headEnd/>
            <a:tailEnd/>
          </a:ln>
        </p:spPr>
      </p:pic>
      <p:sp>
        <p:nvSpPr>
          <p:cNvPr id="7" name="6 CuadroTexto"/>
          <p:cNvSpPr txBox="1"/>
          <p:nvPr/>
        </p:nvSpPr>
        <p:spPr>
          <a:xfrm>
            <a:off x="6072198" y="5214950"/>
            <a:ext cx="2571768" cy="646331"/>
          </a:xfrm>
          <a:prstGeom prst="rect">
            <a:avLst/>
          </a:prstGeom>
          <a:noFill/>
        </p:spPr>
        <p:txBody>
          <a:bodyPr wrap="square" rtlCol="0">
            <a:spAutoFit/>
          </a:bodyPr>
          <a:lstStyle/>
          <a:p>
            <a:pPr algn="ctr"/>
            <a:r>
              <a:rPr lang="es-ES" sz="3600" b="1" dirty="0" smtClean="0">
                <a:solidFill>
                  <a:srgbClr val="C00000"/>
                </a:solidFill>
                <a:effectLst>
                  <a:outerShdw blurRad="38100" dist="38100" dir="2700000" algn="tl">
                    <a:srgbClr val="000000">
                      <a:alpha val="43137"/>
                    </a:srgbClr>
                  </a:outerShdw>
                </a:effectLst>
              </a:rPr>
              <a:t>Conferencia</a:t>
            </a:r>
            <a:endParaRPr lang="es-ES" sz="3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conferencias curso genética\imagenes conferencias\codigo genético.png"/>
          <p:cNvPicPr>
            <a:picLocks noChangeAspect="1" noChangeArrowheads="1"/>
          </p:cNvPicPr>
          <p:nvPr/>
        </p:nvPicPr>
        <p:blipFill>
          <a:blip r:embed="rId3"/>
          <a:srcRect/>
          <a:stretch>
            <a:fillRect/>
          </a:stretch>
        </p:blipFill>
        <p:spPr bwMode="auto">
          <a:xfrm>
            <a:off x="214313" y="785813"/>
            <a:ext cx="3190875" cy="5424487"/>
          </a:xfrm>
          <a:prstGeom prst="rect">
            <a:avLst/>
          </a:prstGeom>
          <a:noFill/>
          <a:ln w="9525">
            <a:noFill/>
            <a:miter lim="800000"/>
            <a:headEnd/>
            <a:tailEnd/>
          </a:ln>
        </p:spPr>
      </p:pic>
      <p:pic>
        <p:nvPicPr>
          <p:cNvPr id="15363" name="3 Imagen" descr="codigo.bmp"/>
          <p:cNvPicPr>
            <a:picLocks noChangeAspect="1"/>
          </p:cNvPicPr>
          <p:nvPr/>
        </p:nvPicPr>
        <p:blipFill>
          <a:blip r:embed="rId4"/>
          <a:srcRect/>
          <a:stretch>
            <a:fillRect/>
          </a:stretch>
        </p:blipFill>
        <p:spPr bwMode="auto">
          <a:xfrm>
            <a:off x="3429000" y="1357313"/>
            <a:ext cx="5513388" cy="4795837"/>
          </a:xfrm>
          <a:prstGeom prst="rect">
            <a:avLst/>
          </a:prstGeom>
          <a:noFill/>
          <a:ln w="9525">
            <a:noFill/>
            <a:miter lim="800000"/>
            <a:headEnd/>
            <a:tailEnd/>
          </a:ln>
        </p:spPr>
      </p:pic>
      <p:sp>
        <p:nvSpPr>
          <p:cNvPr id="5" name="4 Rectángulo"/>
          <p:cNvSpPr/>
          <p:nvPr/>
        </p:nvSpPr>
        <p:spPr>
          <a:xfrm>
            <a:off x="2000232" y="357166"/>
            <a:ext cx="5286412"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400" b="1" spc="50" dirty="0">
                <a:ln w="11430"/>
                <a:solidFill>
                  <a:srgbClr val="C00000"/>
                </a:solidFill>
                <a:effectLst>
                  <a:outerShdw blurRad="38100" dist="38100" dir="2700000" algn="tl">
                    <a:srgbClr val="000000">
                      <a:alpha val="43137"/>
                    </a:srgbClr>
                  </a:outerShdw>
                </a:effectLst>
              </a:rPr>
              <a:t>Código genético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571480"/>
            <a:ext cx="8462174"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400" b="1" spc="50" dirty="0">
                <a:ln w="11430"/>
                <a:solidFill>
                  <a:srgbClr val="C00000"/>
                </a:solidFill>
                <a:effectLst>
                  <a:outerShdw blurRad="38100" dist="38100" dir="2700000" algn="tl">
                    <a:srgbClr val="000000">
                      <a:alpha val="43137"/>
                    </a:srgbClr>
                  </a:outerShdw>
                </a:effectLst>
              </a:rPr>
              <a:t>Mutación</a:t>
            </a:r>
          </a:p>
        </p:txBody>
      </p:sp>
      <p:sp>
        <p:nvSpPr>
          <p:cNvPr id="5" name="4 Rectángulo redondeado"/>
          <p:cNvSpPr/>
          <p:nvPr/>
        </p:nvSpPr>
        <p:spPr>
          <a:xfrm>
            <a:off x="571500" y="2214563"/>
            <a:ext cx="8001000" cy="1857375"/>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3600" b="1" dirty="0"/>
              <a:t>Cualquier cambio en la secuencia de bases o en la organización del ADN.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071802" y="142852"/>
            <a:ext cx="2714636" cy="85725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t>Mutaciones</a:t>
            </a:r>
            <a:endParaRPr lang="es-ES" sz="2800" b="1" dirty="0"/>
          </a:p>
        </p:txBody>
      </p:sp>
      <p:cxnSp>
        <p:nvCxnSpPr>
          <p:cNvPr id="10" name="9 Conector recto"/>
          <p:cNvCxnSpPr/>
          <p:nvPr/>
        </p:nvCxnSpPr>
        <p:spPr>
          <a:xfrm flipV="1">
            <a:off x="1285875" y="571480"/>
            <a:ext cx="1785927" cy="2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11 Rectángulo redondeado"/>
          <p:cNvSpPr/>
          <p:nvPr/>
        </p:nvSpPr>
        <p:spPr>
          <a:xfrm>
            <a:off x="500063" y="1143000"/>
            <a:ext cx="2786053" cy="78581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t>Por su origen</a:t>
            </a:r>
            <a:endParaRPr lang="es-ES" sz="2400" b="1" dirty="0"/>
          </a:p>
        </p:txBody>
      </p:sp>
      <p:sp>
        <p:nvSpPr>
          <p:cNvPr id="31749" name="23 CuadroTexto"/>
          <p:cNvSpPr txBox="1">
            <a:spLocks noChangeArrowheads="1"/>
          </p:cNvSpPr>
          <p:nvPr/>
        </p:nvSpPr>
        <p:spPr bwMode="auto">
          <a:xfrm>
            <a:off x="214282" y="3000372"/>
            <a:ext cx="2428862" cy="584775"/>
          </a:xfrm>
          <a:prstGeom prst="rect">
            <a:avLst/>
          </a:prstGeom>
          <a:noFill/>
          <a:ln w="9525">
            <a:noFill/>
            <a:miter lim="800000"/>
            <a:headEnd/>
            <a:tailEnd/>
          </a:ln>
        </p:spPr>
        <p:txBody>
          <a:bodyPr wrap="square">
            <a:spAutoFit/>
          </a:bodyPr>
          <a:lstStyle/>
          <a:p>
            <a:r>
              <a:rPr lang="es-ES" sz="3200" b="1" dirty="0">
                <a:effectLst>
                  <a:outerShdw blurRad="38100" dist="38100" dir="2700000" algn="tl">
                    <a:srgbClr val="000000">
                      <a:alpha val="43137"/>
                    </a:srgbClr>
                  </a:outerShdw>
                </a:effectLst>
              </a:rPr>
              <a:t>Espontáneas</a:t>
            </a:r>
            <a:endParaRPr lang="es-ES" sz="2800" b="1" dirty="0">
              <a:effectLst>
                <a:outerShdw blurRad="38100" dist="38100" dir="2700000" algn="tl">
                  <a:srgbClr val="000000">
                    <a:alpha val="43137"/>
                  </a:srgbClr>
                </a:outerShdw>
              </a:effectLst>
            </a:endParaRPr>
          </a:p>
        </p:txBody>
      </p:sp>
      <p:sp>
        <p:nvSpPr>
          <p:cNvPr id="31750" name="25 CuadroTexto"/>
          <p:cNvSpPr txBox="1">
            <a:spLocks noChangeArrowheads="1"/>
          </p:cNvSpPr>
          <p:nvPr/>
        </p:nvSpPr>
        <p:spPr bwMode="auto">
          <a:xfrm>
            <a:off x="1357290" y="2500306"/>
            <a:ext cx="2357432" cy="584775"/>
          </a:xfrm>
          <a:prstGeom prst="rect">
            <a:avLst/>
          </a:prstGeom>
          <a:noFill/>
          <a:ln w="9525">
            <a:noFill/>
            <a:miter lim="800000"/>
            <a:headEnd/>
            <a:tailEnd/>
          </a:ln>
        </p:spPr>
        <p:txBody>
          <a:bodyPr wrap="square">
            <a:spAutoFit/>
          </a:bodyPr>
          <a:lstStyle/>
          <a:p>
            <a:pPr algn="ctr"/>
            <a:r>
              <a:rPr lang="es-ES" sz="3200" b="1" dirty="0">
                <a:effectLst>
                  <a:outerShdw blurRad="38100" dist="38100" dir="2700000" algn="tl">
                    <a:srgbClr val="000000">
                      <a:alpha val="43137"/>
                    </a:srgbClr>
                  </a:outerShdw>
                </a:effectLst>
              </a:rPr>
              <a:t>Inducidas</a:t>
            </a:r>
          </a:p>
        </p:txBody>
      </p:sp>
      <p:sp>
        <p:nvSpPr>
          <p:cNvPr id="35" name="34 Rectángulo redondeado"/>
          <p:cNvSpPr/>
          <p:nvPr/>
        </p:nvSpPr>
        <p:spPr>
          <a:xfrm>
            <a:off x="6000760" y="1071562"/>
            <a:ext cx="2786053" cy="92867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t>Células afectadas</a:t>
            </a:r>
            <a:endParaRPr lang="es-ES" sz="2400" b="1" dirty="0"/>
          </a:p>
        </p:txBody>
      </p:sp>
      <p:sp>
        <p:nvSpPr>
          <p:cNvPr id="31752" name="38 CuadroTexto"/>
          <p:cNvSpPr txBox="1">
            <a:spLocks noChangeArrowheads="1"/>
          </p:cNvSpPr>
          <p:nvPr/>
        </p:nvSpPr>
        <p:spPr bwMode="auto">
          <a:xfrm>
            <a:off x="5286380" y="2571744"/>
            <a:ext cx="2143140" cy="584775"/>
          </a:xfrm>
          <a:prstGeom prst="rect">
            <a:avLst/>
          </a:prstGeom>
          <a:noFill/>
          <a:ln w="9525">
            <a:noFill/>
            <a:miter lim="800000"/>
            <a:headEnd/>
            <a:tailEnd/>
          </a:ln>
        </p:spPr>
        <p:txBody>
          <a:bodyPr wrap="square">
            <a:spAutoFit/>
          </a:bodyPr>
          <a:lstStyle/>
          <a:p>
            <a:pPr algn="ctr"/>
            <a:r>
              <a:rPr lang="es-ES" sz="3200" b="1" dirty="0">
                <a:effectLst>
                  <a:outerShdw blurRad="38100" dist="38100" dir="2700000" algn="tl">
                    <a:srgbClr val="000000">
                      <a:alpha val="43137"/>
                    </a:srgbClr>
                  </a:outerShdw>
                </a:effectLst>
              </a:rPr>
              <a:t>Somáticas</a:t>
            </a:r>
          </a:p>
        </p:txBody>
      </p:sp>
      <p:sp>
        <p:nvSpPr>
          <p:cNvPr id="31753" name="39 CuadroTexto"/>
          <p:cNvSpPr txBox="1">
            <a:spLocks noChangeArrowheads="1"/>
          </p:cNvSpPr>
          <p:nvPr/>
        </p:nvSpPr>
        <p:spPr bwMode="auto">
          <a:xfrm>
            <a:off x="6643702" y="3071810"/>
            <a:ext cx="2214566" cy="584775"/>
          </a:xfrm>
          <a:prstGeom prst="rect">
            <a:avLst/>
          </a:prstGeom>
          <a:noFill/>
          <a:ln w="9525">
            <a:noFill/>
            <a:miter lim="800000"/>
            <a:headEnd/>
            <a:tailEnd/>
          </a:ln>
        </p:spPr>
        <p:txBody>
          <a:bodyPr wrap="square">
            <a:spAutoFit/>
          </a:bodyPr>
          <a:lstStyle/>
          <a:p>
            <a:r>
              <a:rPr lang="es-ES" sz="3200" b="1" dirty="0">
                <a:effectLst>
                  <a:outerShdw blurRad="38100" dist="38100" dir="2700000" algn="tl">
                    <a:srgbClr val="000000">
                      <a:alpha val="43137"/>
                    </a:srgbClr>
                  </a:outerShdw>
                </a:effectLst>
              </a:rPr>
              <a:t>Germinales</a:t>
            </a:r>
            <a:endParaRPr lang="es-ES" sz="2800" b="1" dirty="0">
              <a:effectLst>
                <a:outerShdw blurRad="38100" dist="38100" dir="2700000" algn="tl">
                  <a:srgbClr val="000000">
                    <a:alpha val="43137"/>
                  </a:srgbClr>
                </a:outerShdw>
              </a:effectLst>
            </a:endParaRPr>
          </a:p>
        </p:txBody>
      </p:sp>
      <p:sp>
        <p:nvSpPr>
          <p:cNvPr id="41" name="40 Rectángulo redondeado"/>
          <p:cNvSpPr/>
          <p:nvPr/>
        </p:nvSpPr>
        <p:spPr>
          <a:xfrm>
            <a:off x="3571875" y="3465513"/>
            <a:ext cx="2143125" cy="89218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t>Magnitud del daño</a:t>
            </a:r>
            <a:endParaRPr lang="es-ES" sz="2400" b="1" dirty="0"/>
          </a:p>
        </p:txBody>
      </p:sp>
      <p:sp>
        <p:nvSpPr>
          <p:cNvPr id="31755" name="64 CuadroTexto"/>
          <p:cNvSpPr txBox="1">
            <a:spLocks noChangeArrowheads="1"/>
          </p:cNvSpPr>
          <p:nvPr/>
        </p:nvSpPr>
        <p:spPr bwMode="auto">
          <a:xfrm>
            <a:off x="571472" y="4286256"/>
            <a:ext cx="1841487" cy="584775"/>
          </a:xfrm>
          <a:prstGeom prst="rect">
            <a:avLst/>
          </a:prstGeom>
          <a:noFill/>
          <a:ln w="9525">
            <a:noFill/>
            <a:miter lim="800000"/>
            <a:headEnd/>
            <a:tailEnd/>
          </a:ln>
        </p:spPr>
        <p:txBody>
          <a:bodyPr wrap="square">
            <a:spAutoFit/>
          </a:bodyPr>
          <a:lstStyle/>
          <a:p>
            <a:pPr algn="ctr"/>
            <a:r>
              <a:rPr lang="es-ES" sz="3200" b="1" dirty="0">
                <a:effectLst>
                  <a:outerShdw blurRad="38100" dist="38100" dir="2700000" algn="tl">
                    <a:srgbClr val="000000">
                      <a:alpha val="43137"/>
                    </a:srgbClr>
                  </a:outerShdw>
                </a:effectLst>
              </a:rPr>
              <a:t>Génicas</a:t>
            </a:r>
          </a:p>
        </p:txBody>
      </p:sp>
      <p:sp>
        <p:nvSpPr>
          <p:cNvPr id="31756" name="65 CuadroTexto"/>
          <p:cNvSpPr txBox="1">
            <a:spLocks noChangeArrowheads="1"/>
          </p:cNvSpPr>
          <p:nvPr/>
        </p:nvSpPr>
        <p:spPr bwMode="auto">
          <a:xfrm>
            <a:off x="3571868" y="5214950"/>
            <a:ext cx="2428892" cy="584775"/>
          </a:xfrm>
          <a:prstGeom prst="rect">
            <a:avLst/>
          </a:prstGeom>
          <a:noFill/>
          <a:ln w="9525">
            <a:noFill/>
            <a:miter lim="800000"/>
            <a:headEnd/>
            <a:tailEnd/>
          </a:ln>
        </p:spPr>
        <p:txBody>
          <a:bodyPr wrap="square">
            <a:spAutoFit/>
          </a:bodyPr>
          <a:lstStyle/>
          <a:p>
            <a:pPr algn="ctr"/>
            <a:r>
              <a:rPr lang="es-ES" sz="3200" b="1" dirty="0">
                <a:effectLst>
                  <a:outerShdw blurRad="38100" dist="38100" dir="2700000" algn="tl">
                    <a:srgbClr val="000000">
                      <a:alpha val="43137"/>
                    </a:srgbClr>
                  </a:outerShdw>
                </a:effectLst>
              </a:rPr>
              <a:t>Genómicas</a:t>
            </a:r>
            <a:endParaRPr lang="es-ES" sz="2800" b="1" dirty="0">
              <a:effectLst>
                <a:outerShdw blurRad="38100" dist="38100" dir="2700000" algn="tl">
                  <a:srgbClr val="000000">
                    <a:alpha val="43137"/>
                  </a:srgbClr>
                </a:outerShdw>
              </a:effectLst>
            </a:endParaRPr>
          </a:p>
        </p:txBody>
      </p:sp>
      <p:sp>
        <p:nvSpPr>
          <p:cNvPr id="31757" name="66 CuadroTexto"/>
          <p:cNvSpPr txBox="1">
            <a:spLocks noChangeArrowheads="1"/>
          </p:cNvSpPr>
          <p:nvPr/>
        </p:nvSpPr>
        <p:spPr bwMode="auto">
          <a:xfrm>
            <a:off x="5965832" y="4286256"/>
            <a:ext cx="3178168" cy="584775"/>
          </a:xfrm>
          <a:prstGeom prst="rect">
            <a:avLst/>
          </a:prstGeom>
          <a:noFill/>
          <a:ln w="9525">
            <a:noFill/>
            <a:miter lim="800000"/>
            <a:headEnd/>
            <a:tailEnd/>
          </a:ln>
        </p:spPr>
        <p:txBody>
          <a:bodyPr wrap="square">
            <a:spAutoFit/>
          </a:bodyPr>
          <a:lstStyle/>
          <a:p>
            <a:pPr algn="ctr"/>
            <a:r>
              <a:rPr lang="es-ES" sz="3200" b="1" dirty="0">
                <a:effectLst>
                  <a:outerShdw blurRad="38100" dist="38100" dir="2700000" algn="tl">
                    <a:srgbClr val="000000">
                      <a:alpha val="43137"/>
                    </a:srgbClr>
                  </a:outerShdw>
                </a:effectLst>
              </a:rPr>
              <a:t>Cromosómicas</a:t>
            </a:r>
          </a:p>
        </p:txBody>
      </p:sp>
      <p:sp>
        <p:nvSpPr>
          <p:cNvPr id="31758" name="73 CuadroTexto"/>
          <p:cNvSpPr txBox="1">
            <a:spLocks noChangeArrowheads="1"/>
          </p:cNvSpPr>
          <p:nvPr/>
        </p:nvSpPr>
        <p:spPr bwMode="auto">
          <a:xfrm>
            <a:off x="0" y="4857760"/>
            <a:ext cx="3571868" cy="1815882"/>
          </a:xfrm>
          <a:prstGeom prst="rect">
            <a:avLst/>
          </a:prstGeom>
          <a:noFill/>
          <a:ln w="9525">
            <a:noFill/>
            <a:miter lim="800000"/>
            <a:headEnd/>
            <a:tailEnd/>
          </a:ln>
        </p:spPr>
        <p:txBody>
          <a:bodyPr wrap="square">
            <a:spAutoFit/>
          </a:bodyPr>
          <a:lstStyle/>
          <a:p>
            <a:pPr algn="ctr"/>
            <a:r>
              <a:rPr lang="es-ES" sz="2800" b="1" dirty="0"/>
              <a:t>Cambios en la secuencia del ADN nuclear o mitocondrial.</a:t>
            </a:r>
          </a:p>
        </p:txBody>
      </p:sp>
      <p:sp>
        <p:nvSpPr>
          <p:cNvPr id="31759" name="75 CuadroTexto"/>
          <p:cNvSpPr txBox="1">
            <a:spLocks noChangeArrowheads="1"/>
          </p:cNvSpPr>
          <p:nvPr/>
        </p:nvSpPr>
        <p:spPr bwMode="auto">
          <a:xfrm>
            <a:off x="2928926" y="5715016"/>
            <a:ext cx="3500437" cy="954107"/>
          </a:xfrm>
          <a:prstGeom prst="rect">
            <a:avLst/>
          </a:prstGeom>
          <a:noFill/>
          <a:ln w="9525">
            <a:noFill/>
            <a:miter lim="800000"/>
            <a:headEnd/>
            <a:tailEnd/>
          </a:ln>
        </p:spPr>
        <p:txBody>
          <a:bodyPr>
            <a:spAutoFit/>
          </a:bodyPr>
          <a:lstStyle/>
          <a:p>
            <a:pPr algn="ctr"/>
            <a:r>
              <a:rPr lang="es-ES" sz="2800" b="1" dirty="0"/>
              <a:t>Cambios en el número de cromosomas.</a:t>
            </a:r>
          </a:p>
        </p:txBody>
      </p:sp>
      <p:sp>
        <p:nvSpPr>
          <p:cNvPr id="79" name="78 Flecha abajo"/>
          <p:cNvSpPr/>
          <p:nvPr/>
        </p:nvSpPr>
        <p:spPr>
          <a:xfrm>
            <a:off x="1143000" y="571500"/>
            <a:ext cx="500063" cy="500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0" name="79 Flecha abajo"/>
          <p:cNvSpPr/>
          <p:nvPr/>
        </p:nvSpPr>
        <p:spPr>
          <a:xfrm>
            <a:off x="4286250" y="1000125"/>
            <a:ext cx="571500" cy="242887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81" name="80 Conector recto"/>
          <p:cNvCxnSpPr/>
          <p:nvPr/>
        </p:nvCxnSpPr>
        <p:spPr>
          <a:xfrm>
            <a:off x="5715008" y="571480"/>
            <a:ext cx="2071680" cy="160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Flecha abajo"/>
          <p:cNvSpPr/>
          <p:nvPr/>
        </p:nvSpPr>
        <p:spPr>
          <a:xfrm>
            <a:off x="7429500" y="571500"/>
            <a:ext cx="500063" cy="500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3" name="82 Flecha abajo"/>
          <p:cNvSpPr/>
          <p:nvPr/>
        </p:nvSpPr>
        <p:spPr>
          <a:xfrm rot="20557729">
            <a:off x="1932813" y="1987868"/>
            <a:ext cx="484187" cy="57943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4" name="83 Flecha abajo"/>
          <p:cNvSpPr/>
          <p:nvPr/>
        </p:nvSpPr>
        <p:spPr>
          <a:xfrm>
            <a:off x="857250" y="2000250"/>
            <a:ext cx="500063" cy="10715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7" name="86 Flecha abajo"/>
          <p:cNvSpPr/>
          <p:nvPr/>
        </p:nvSpPr>
        <p:spPr>
          <a:xfrm>
            <a:off x="6286512" y="2071678"/>
            <a:ext cx="500062" cy="64293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8" name="87 Flecha abajo"/>
          <p:cNvSpPr/>
          <p:nvPr/>
        </p:nvSpPr>
        <p:spPr>
          <a:xfrm>
            <a:off x="7715272" y="2071678"/>
            <a:ext cx="527050" cy="113982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1768" name="88 CuadroTexto"/>
          <p:cNvSpPr txBox="1">
            <a:spLocks noChangeArrowheads="1"/>
          </p:cNvSpPr>
          <p:nvPr/>
        </p:nvSpPr>
        <p:spPr bwMode="auto">
          <a:xfrm>
            <a:off x="5929313" y="4786322"/>
            <a:ext cx="3214687" cy="1384995"/>
          </a:xfrm>
          <a:prstGeom prst="rect">
            <a:avLst/>
          </a:prstGeom>
          <a:noFill/>
          <a:ln w="9525">
            <a:noFill/>
            <a:miter lim="800000"/>
            <a:headEnd/>
            <a:tailEnd/>
          </a:ln>
        </p:spPr>
        <p:txBody>
          <a:bodyPr>
            <a:spAutoFit/>
          </a:bodyPr>
          <a:lstStyle/>
          <a:p>
            <a:pPr algn="ctr"/>
            <a:r>
              <a:rPr lang="es-ES" sz="2800" b="1" dirty="0"/>
              <a:t>Cambios en la estructura de un cromosoma.</a:t>
            </a:r>
          </a:p>
        </p:txBody>
      </p:sp>
      <p:sp>
        <p:nvSpPr>
          <p:cNvPr id="102" name="101 Flecha abajo"/>
          <p:cNvSpPr/>
          <p:nvPr/>
        </p:nvSpPr>
        <p:spPr>
          <a:xfrm>
            <a:off x="7583488" y="3859213"/>
            <a:ext cx="501650" cy="50165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4" name="103 Flecha abajo"/>
          <p:cNvSpPr/>
          <p:nvPr/>
        </p:nvSpPr>
        <p:spPr>
          <a:xfrm>
            <a:off x="4500562" y="4500570"/>
            <a:ext cx="357189" cy="78581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a:p>
            <a:pPr algn="ctr">
              <a:defRPr/>
            </a:pPr>
            <a:endParaRPr lang="es-ES" dirty="0"/>
          </a:p>
          <a:p>
            <a:pPr algn="ctr">
              <a:defRPr/>
            </a:pPr>
            <a:endParaRPr lang="es-ES" dirty="0"/>
          </a:p>
          <a:p>
            <a:pPr algn="ctr">
              <a:defRPr/>
            </a:pPr>
            <a:endParaRPr lang="es-ES" dirty="0"/>
          </a:p>
          <a:p>
            <a:pPr algn="ctr">
              <a:defRPr/>
            </a:pPr>
            <a:r>
              <a:rPr lang="es-ES" dirty="0"/>
              <a:t>º</a:t>
            </a:r>
          </a:p>
        </p:txBody>
      </p:sp>
      <p:sp>
        <p:nvSpPr>
          <p:cNvPr id="105" name="104 Flecha abajo"/>
          <p:cNvSpPr/>
          <p:nvPr/>
        </p:nvSpPr>
        <p:spPr>
          <a:xfrm>
            <a:off x="1230313" y="3832225"/>
            <a:ext cx="500062" cy="500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06" name="105 Conector recto"/>
          <p:cNvCxnSpPr/>
          <p:nvPr/>
        </p:nvCxnSpPr>
        <p:spPr>
          <a:xfrm>
            <a:off x="5730875" y="3856038"/>
            <a:ext cx="2214563" cy="15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106 Conector recto"/>
          <p:cNvCxnSpPr/>
          <p:nvPr/>
        </p:nvCxnSpPr>
        <p:spPr>
          <a:xfrm>
            <a:off x="1366838" y="3854450"/>
            <a:ext cx="2214562"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box(in)">
                                      <p:cBhvr>
                                        <p:cTn id="12" dur="500"/>
                                        <p:tgtEl>
                                          <p:spTgt spid="8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1749"/>
                                        </p:tgtEl>
                                        <p:attrNameLst>
                                          <p:attrName>style.visibility</p:attrName>
                                        </p:attrNameLst>
                                      </p:cBhvr>
                                      <p:to>
                                        <p:strVal val="visible"/>
                                      </p:to>
                                    </p:set>
                                    <p:animEffect transition="in" filter="box(in)">
                                      <p:cBhvr>
                                        <p:cTn id="15" dur="500"/>
                                        <p:tgtEl>
                                          <p:spTgt spid="3174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box(in)">
                                      <p:cBhvr>
                                        <p:cTn id="20" dur="500"/>
                                        <p:tgtEl>
                                          <p:spTgt spid="8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1750"/>
                                        </p:tgtEl>
                                        <p:attrNameLst>
                                          <p:attrName>style.visibility</p:attrName>
                                        </p:attrNameLst>
                                      </p:cBhvr>
                                      <p:to>
                                        <p:strVal val="visible"/>
                                      </p:to>
                                    </p:set>
                                    <p:animEffect transition="in" filter="box(in)">
                                      <p:cBhvr>
                                        <p:cTn id="23" dur="500"/>
                                        <p:tgtEl>
                                          <p:spTgt spid="3175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ox(in)">
                                      <p:cBhvr>
                                        <p:cTn id="28" dur="500"/>
                                        <p:tgtEl>
                                          <p:spTgt spid="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box(in)">
                                      <p:cBhvr>
                                        <p:cTn id="33" dur="500"/>
                                        <p:tgtEl>
                                          <p:spTgt spid="87"/>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1752"/>
                                        </p:tgtEl>
                                        <p:attrNameLst>
                                          <p:attrName>style.visibility</p:attrName>
                                        </p:attrNameLst>
                                      </p:cBhvr>
                                      <p:to>
                                        <p:strVal val="visible"/>
                                      </p:to>
                                    </p:set>
                                    <p:animEffect transition="in" filter="box(in)">
                                      <p:cBhvr>
                                        <p:cTn id="36" dur="500"/>
                                        <p:tgtEl>
                                          <p:spTgt spid="3175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box(in)">
                                      <p:cBhvr>
                                        <p:cTn id="41" dur="500"/>
                                        <p:tgtEl>
                                          <p:spTgt spid="88"/>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1753"/>
                                        </p:tgtEl>
                                        <p:attrNameLst>
                                          <p:attrName>style.visibility</p:attrName>
                                        </p:attrNameLst>
                                      </p:cBhvr>
                                      <p:to>
                                        <p:strVal val="visible"/>
                                      </p:to>
                                    </p:set>
                                    <p:animEffect transition="in" filter="box(in)">
                                      <p:cBhvr>
                                        <p:cTn id="44" dur="500"/>
                                        <p:tgtEl>
                                          <p:spTgt spid="3175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box(in)">
                                      <p:cBhvr>
                                        <p:cTn id="49" dur="500"/>
                                        <p:tgtEl>
                                          <p:spTgt spid="80"/>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ox(in)">
                                      <p:cBhvr>
                                        <p:cTn id="52" dur="500"/>
                                        <p:tgtEl>
                                          <p:spTgt spid="4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box(in)">
                                      <p:cBhvr>
                                        <p:cTn id="57" dur="500"/>
                                        <p:tgtEl>
                                          <p:spTgt spid="107"/>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box(in)">
                                      <p:cBhvr>
                                        <p:cTn id="60" dur="500"/>
                                        <p:tgtEl>
                                          <p:spTgt spid="105"/>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31755"/>
                                        </p:tgtEl>
                                        <p:attrNameLst>
                                          <p:attrName>style.visibility</p:attrName>
                                        </p:attrNameLst>
                                      </p:cBhvr>
                                      <p:to>
                                        <p:strVal val="visible"/>
                                      </p:to>
                                    </p:set>
                                    <p:animEffect transition="in" filter="box(in)">
                                      <p:cBhvr>
                                        <p:cTn id="63" dur="500"/>
                                        <p:tgtEl>
                                          <p:spTgt spid="31755"/>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31758"/>
                                        </p:tgtEl>
                                        <p:attrNameLst>
                                          <p:attrName>style.visibility</p:attrName>
                                        </p:attrNameLst>
                                      </p:cBhvr>
                                      <p:to>
                                        <p:strVal val="visible"/>
                                      </p:to>
                                    </p:set>
                                    <p:animEffect transition="in" filter="box(in)">
                                      <p:cBhvr>
                                        <p:cTn id="66" dur="500"/>
                                        <p:tgtEl>
                                          <p:spTgt spid="3175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box(in)">
                                      <p:cBhvr>
                                        <p:cTn id="71" dur="500"/>
                                        <p:tgtEl>
                                          <p:spTgt spid="104"/>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31756"/>
                                        </p:tgtEl>
                                        <p:attrNameLst>
                                          <p:attrName>style.visibility</p:attrName>
                                        </p:attrNameLst>
                                      </p:cBhvr>
                                      <p:to>
                                        <p:strVal val="visible"/>
                                      </p:to>
                                    </p:set>
                                    <p:animEffect transition="in" filter="box(in)">
                                      <p:cBhvr>
                                        <p:cTn id="74" dur="500"/>
                                        <p:tgtEl>
                                          <p:spTgt spid="31756"/>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31759"/>
                                        </p:tgtEl>
                                        <p:attrNameLst>
                                          <p:attrName>style.visibility</p:attrName>
                                        </p:attrNameLst>
                                      </p:cBhvr>
                                      <p:to>
                                        <p:strVal val="visible"/>
                                      </p:to>
                                    </p:set>
                                    <p:animEffect transition="in" filter="box(in)">
                                      <p:cBhvr>
                                        <p:cTn id="77" dur="500"/>
                                        <p:tgtEl>
                                          <p:spTgt spid="3175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box(in)">
                                      <p:cBhvr>
                                        <p:cTn id="82" dur="500"/>
                                        <p:tgtEl>
                                          <p:spTgt spid="106"/>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box(in)">
                                      <p:cBhvr>
                                        <p:cTn id="85" dur="500"/>
                                        <p:tgtEl>
                                          <p:spTgt spid="102"/>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31757"/>
                                        </p:tgtEl>
                                        <p:attrNameLst>
                                          <p:attrName>style.visibility</p:attrName>
                                        </p:attrNameLst>
                                      </p:cBhvr>
                                      <p:to>
                                        <p:strVal val="visible"/>
                                      </p:to>
                                    </p:set>
                                    <p:animEffect transition="in" filter="box(in)">
                                      <p:cBhvr>
                                        <p:cTn id="88" dur="500"/>
                                        <p:tgtEl>
                                          <p:spTgt spid="31757"/>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31768"/>
                                        </p:tgtEl>
                                        <p:attrNameLst>
                                          <p:attrName>style.visibility</p:attrName>
                                        </p:attrNameLst>
                                      </p:cBhvr>
                                      <p:to>
                                        <p:strVal val="visible"/>
                                      </p:to>
                                    </p:set>
                                    <p:animEffect transition="in" filter="box(in)">
                                      <p:cBhvr>
                                        <p:cTn id="91" dur="500"/>
                                        <p:tgtEl>
                                          <p:spTgt spid="31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749" grpId="0"/>
      <p:bldP spid="31750" grpId="0"/>
      <p:bldP spid="35" grpId="0" animBg="1"/>
      <p:bldP spid="31752" grpId="0"/>
      <p:bldP spid="31753" grpId="0"/>
      <p:bldP spid="41" grpId="0" animBg="1"/>
      <p:bldP spid="31755" grpId="0"/>
      <p:bldP spid="31756" grpId="0"/>
      <p:bldP spid="31757" grpId="0"/>
      <p:bldP spid="31758" grpId="0"/>
      <p:bldP spid="31759" grpId="0"/>
      <p:bldP spid="80" grpId="0" animBg="1"/>
      <p:bldP spid="83" grpId="0" animBg="1"/>
      <p:bldP spid="84" grpId="0" animBg="1"/>
      <p:bldP spid="87" grpId="0" animBg="1"/>
      <p:bldP spid="88" grpId="0" animBg="1"/>
      <p:bldP spid="31768" grpId="0"/>
      <p:bldP spid="102" grpId="0" animBg="1"/>
      <p:bldP spid="104" grpId="0" animBg="1"/>
      <p:bldP spid="10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357422" y="285728"/>
            <a:ext cx="4857771" cy="64293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effectLst>
                  <a:outerShdw blurRad="38100" dist="38100" dir="2700000" algn="tl">
                    <a:srgbClr val="000000">
                      <a:alpha val="43137"/>
                    </a:srgbClr>
                  </a:outerShdw>
                </a:effectLst>
              </a:rPr>
              <a:t>Mutaciones génicas</a:t>
            </a:r>
            <a:endParaRPr lang="es-ES" sz="2800" b="1" dirty="0">
              <a:effectLst>
                <a:outerShdw blurRad="38100" dist="38100" dir="2700000" algn="tl">
                  <a:srgbClr val="000000">
                    <a:alpha val="43137"/>
                  </a:srgbClr>
                </a:outerShdw>
              </a:effectLst>
            </a:endParaRPr>
          </a:p>
        </p:txBody>
      </p:sp>
      <p:sp>
        <p:nvSpPr>
          <p:cNvPr id="6" name="5 Flecha abajo"/>
          <p:cNvSpPr/>
          <p:nvPr/>
        </p:nvSpPr>
        <p:spPr>
          <a:xfrm>
            <a:off x="4357688" y="1000125"/>
            <a:ext cx="484187" cy="92868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Flecha abajo"/>
          <p:cNvSpPr/>
          <p:nvPr/>
        </p:nvSpPr>
        <p:spPr>
          <a:xfrm>
            <a:off x="857224" y="1928802"/>
            <a:ext cx="484188" cy="57943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8" name="7 Conector recto"/>
          <p:cNvCxnSpPr/>
          <p:nvPr/>
        </p:nvCxnSpPr>
        <p:spPr>
          <a:xfrm>
            <a:off x="4786313" y="1928813"/>
            <a:ext cx="3571875" cy="15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1000125" y="1928813"/>
            <a:ext cx="3429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Flecha abajo"/>
          <p:cNvSpPr/>
          <p:nvPr/>
        </p:nvSpPr>
        <p:spPr>
          <a:xfrm>
            <a:off x="8001000" y="1928813"/>
            <a:ext cx="484188" cy="57943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 name="22 Flecha abajo"/>
          <p:cNvSpPr/>
          <p:nvPr/>
        </p:nvSpPr>
        <p:spPr>
          <a:xfrm>
            <a:off x="500034" y="3500438"/>
            <a:ext cx="484187" cy="57943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28" name="27 Conector recto"/>
          <p:cNvCxnSpPr/>
          <p:nvPr/>
        </p:nvCxnSpPr>
        <p:spPr>
          <a:xfrm rot="5400000">
            <a:off x="1251744" y="3320256"/>
            <a:ext cx="3556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642938" y="3500438"/>
            <a:ext cx="364331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32 Flecha abajo"/>
          <p:cNvSpPr/>
          <p:nvPr/>
        </p:nvSpPr>
        <p:spPr>
          <a:xfrm>
            <a:off x="2357422" y="3500438"/>
            <a:ext cx="428625" cy="17145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4" name="33 Flecha abajo"/>
          <p:cNvSpPr/>
          <p:nvPr/>
        </p:nvSpPr>
        <p:spPr>
          <a:xfrm>
            <a:off x="3929058" y="3500438"/>
            <a:ext cx="484187" cy="57943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4830" name="36 CuadroTexto"/>
          <p:cNvSpPr txBox="1">
            <a:spLocks noChangeArrowheads="1"/>
          </p:cNvSpPr>
          <p:nvPr/>
        </p:nvSpPr>
        <p:spPr bwMode="auto">
          <a:xfrm>
            <a:off x="3000364" y="4071942"/>
            <a:ext cx="2714634" cy="584775"/>
          </a:xfrm>
          <a:prstGeom prst="rect">
            <a:avLst/>
          </a:prstGeom>
          <a:noFill/>
          <a:ln w="9525">
            <a:noFill/>
            <a:miter lim="800000"/>
            <a:headEnd/>
            <a:tailEnd/>
          </a:ln>
        </p:spPr>
        <p:txBody>
          <a:bodyPr wrap="square">
            <a:spAutoFit/>
          </a:bodyPr>
          <a:lstStyle/>
          <a:p>
            <a:pPr algn="ctr"/>
            <a:r>
              <a:rPr lang="es-ES" sz="3200" b="1" dirty="0"/>
              <a:t>Sustituciones</a:t>
            </a:r>
          </a:p>
        </p:txBody>
      </p:sp>
      <p:sp>
        <p:nvSpPr>
          <p:cNvPr id="34831" name="38 CuadroTexto"/>
          <p:cNvSpPr txBox="1">
            <a:spLocks noChangeArrowheads="1"/>
          </p:cNvSpPr>
          <p:nvPr/>
        </p:nvSpPr>
        <p:spPr bwMode="auto">
          <a:xfrm>
            <a:off x="928662" y="5286388"/>
            <a:ext cx="2928958" cy="584775"/>
          </a:xfrm>
          <a:prstGeom prst="rect">
            <a:avLst/>
          </a:prstGeom>
          <a:noFill/>
          <a:ln w="9525">
            <a:noFill/>
            <a:miter lim="800000"/>
            <a:headEnd/>
            <a:tailEnd/>
          </a:ln>
        </p:spPr>
        <p:txBody>
          <a:bodyPr wrap="square">
            <a:spAutoFit/>
          </a:bodyPr>
          <a:lstStyle/>
          <a:p>
            <a:pPr algn="ctr"/>
            <a:r>
              <a:rPr lang="es-ES" sz="3200" b="1" dirty="0"/>
              <a:t>Inserciones</a:t>
            </a:r>
          </a:p>
        </p:txBody>
      </p:sp>
      <p:sp>
        <p:nvSpPr>
          <p:cNvPr id="34832" name="39 CuadroTexto"/>
          <p:cNvSpPr txBox="1">
            <a:spLocks noChangeArrowheads="1"/>
          </p:cNvSpPr>
          <p:nvPr/>
        </p:nvSpPr>
        <p:spPr bwMode="auto">
          <a:xfrm>
            <a:off x="0" y="4071938"/>
            <a:ext cx="2285984" cy="584775"/>
          </a:xfrm>
          <a:prstGeom prst="rect">
            <a:avLst/>
          </a:prstGeom>
          <a:noFill/>
          <a:ln w="9525">
            <a:noFill/>
            <a:miter lim="800000"/>
            <a:headEnd/>
            <a:tailEnd/>
          </a:ln>
        </p:spPr>
        <p:txBody>
          <a:bodyPr wrap="square">
            <a:spAutoFit/>
          </a:bodyPr>
          <a:lstStyle/>
          <a:p>
            <a:pPr algn="ctr"/>
            <a:r>
              <a:rPr lang="es-ES" sz="3200" b="1" dirty="0" err="1"/>
              <a:t>Deleciones</a:t>
            </a:r>
            <a:endParaRPr lang="es-ES" sz="3200" b="1" dirty="0"/>
          </a:p>
        </p:txBody>
      </p:sp>
      <p:sp>
        <p:nvSpPr>
          <p:cNvPr id="34833" name="18 CuadroTexto"/>
          <p:cNvSpPr txBox="1">
            <a:spLocks noChangeArrowheads="1"/>
          </p:cNvSpPr>
          <p:nvPr/>
        </p:nvSpPr>
        <p:spPr bwMode="auto">
          <a:xfrm>
            <a:off x="5643570" y="3786190"/>
            <a:ext cx="3214678" cy="954107"/>
          </a:xfrm>
          <a:prstGeom prst="rect">
            <a:avLst/>
          </a:prstGeom>
          <a:noFill/>
          <a:ln w="9525">
            <a:noFill/>
            <a:miter lim="800000"/>
            <a:headEnd/>
            <a:tailEnd/>
          </a:ln>
        </p:spPr>
        <p:txBody>
          <a:bodyPr wrap="square">
            <a:spAutoFit/>
          </a:bodyPr>
          <a:lstStyle/>
          <a:p>
            <a:pPr algn="ctr"/>
            <a:r>
              <a:rPr lang="es-ES" sz="2800" b="1" dirty="0" smtClean="0"/>
              <a:t>5</a:t>
            </a:r>
            <a:r>
              <a:rPr lang="es-ES" sz="2800" b="1" dirty="0"/>
              <a:t>´ CGG </a:t>
            </a:r>
            <a:r>
              <a:rPr lang="es-ES" sz="2800" b="1" dirty="0" err="1"/>
              <a:t>CGG</a:t>
            </a:r>
            <a:r>
              <a:rPr lang="es-ES" sz="2800" b="1" dirty="0"/>
              <a:t> </a:t>
            </a:r>
            <a:r>
              <a:rPr lang="es-ES" sz="2800" b="1" dirty="0" err="1"/>
              <a:t>CGG</a:t>
            </a:r>
            <a:r>
              <a:rPr lang="es-ES" sz="2800" b="1" dirty="0"/>
              <a:t>  </a:t>
            </a:r>
            <a:r>
              <a:rPr lang="es-ES" sz="2800" b="1" dirty="0" err="1"/>
              <a:t>CGG</a:t>
            </a:r>
            <a:r>
              <a:rPr lang="es-ES" sz="2800" b="1" dirty="0"/>
              <a:t>……….. (n</a:t>
            </a:r>
            <a:r>
              <a:rPr lang="es-ES" sz="2800" b="1" dirty="0">
                <a:cs typeface="Calibri" pitchFamily="34" charset="0"/>
              </a:rPr>
              <a:t>&gt;200)</a:t>
            </a:r>
            <a:endParaRPr lang="es-ES" sz="2800" b="1" dirty="0"/>
          </a:p>
        </p:txBody>
      </p:sp>
      <p:sp>
        <p:nvSpPr>
          <p:cNvPr id="20" name="19 Rectángulo redondeado"/>
          <p:cNvSpPr/>
          <p:nvPr/>
        </p:nvSpPr>
        <p:spPr>
          <a:xfrm>
            <a:off x="5500688" y="2500312"/>
            <a:ext cx="3357562" cy="114300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t>Dinámicas o inestables</a:t>
            </a:r>
          </a:p>
        </p:txBody>
      </p:sp>
      <p:sp>
        <p:nvSpPr>
          <p:cNvPr id="22" name="21 Rectángulo redondeado"/>
          <p:cNvSpPr/>
          <p:nvPr/>
        </p:nvSpPr>
        <p:spPr>
          <a:xfrm>
            <a:off x="214313" y="2500313"/>
            <a:ext cx="3786187" cy="64293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t>Fijas o estables</a:t>
            </a:r>
            <a:endParaRPr lang="es-E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ox(in)">
                                      <p:cBhvr>
                                        <p:cTn id="19" dur="500"/>
                                        <p:tgtEl>
                                          <p:spTgt spid="22"/>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ox(in)">
                                      <p:cBhvr>
                                        <p:cTn id="33" dur="500"/>
                                        <p:tgtEl>
                                          <p:spTgt spid="28"/>
                                        </p:tgtEl>
                                      </p:cBhvr>
                                    </p:animEffect>
                                  </p:childTnLst>
                                </p:cTn>
                              </p:par>
                              <p:par>
                                <p:cTn id="34" presetID="4" presetClass="entr" presetSubtype="16"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ox(in)">
                                      <p:cBhvr>
                                        <p:cTn id="36" dur="500"/>
                                        <p:tgtEl>
                                          <p:spTgt spid="3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ox(in)">
                                      <p:cBhvr>
                                        <p:cTn id="39" dur="500"/>
                                        <p:tgtEl>
                                          <p:spTgt spid="23"/>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832"/>
                                        </p:tgtEl>
                                        <p:attrNameLst>
                                          <p:attrName>style.visibility</p:attrName>
                                        </p:attrNameLst>
                                      </p:cBhvr>
                                      <p:to>
                                        <p:strVal val="visible"/>
                                      </p:to>
                                    </p:set>
                                    <p:animEffect transition="in" filter="box(in)">
                                      <p:cBhvr>
                                        <p:cTn id="42" dur="500"/>
                                        <p:tgtEl>
                                          <p:spTgt spid="348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ox(in)">
                                      <p:cBhvr>
                                        <p:cTn id="47" dur="500"/>
                                        <p:tgtEl>
                                          <p:spTgt spid="33"/>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4831"/>
                                        </p:tgtEl>
                                        <p:attrNameLst>
                                          <p:attrName>style.visibility</p:attrName>
                                        </p:attrNameLst>
                                      </p:cBhvr>
                                      <p:to>
                                        <p:strVal val="visible"/>
                                      </p:to>
                                    </p:set>
                                    <p:animEffect transition="in" filter="box(in)">
                                      <p:cBhvr>
                                        <p:cTn id="50" dur="500"/>
                                        <p:tgtEl>
                                          <p:spTgt spid="3483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ox(in)">
                                      <p:cBhvr>
                                        <p:cTn id="55" dur="500"/>
                                        <p:tgtEl>
                                          <p:spTgt spid="34"/>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4830"/>
                                        </p:tgtEl>
                                        <p:attrNameLst>
                                          <p:attrName>style.visibility</p:attrName>
                                        </p:attrNameLst>
                                      </p:cBhvr>
                                      <p:to>
                                        <p:strVal val="visible"/>
                                      </p:to>
                                    </p:set>
                                    <p:animEffect transition="in" filter="box(in)">
                                      <p:cBhvr>
                                        <p:cTn id="58" dur="500"/>
                                        <p:tgtEl>
                                          <p:spTgt spid="3483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34833"/>
                                        </p:tgtEl>
                                        <p:attrNameLst>
                                          <p:attrName>style.visibility</p:attrName>
                                        </p:attrNameLst>
                                      </p:cBhvr>
                                      <p:to>
                                        <p:strVal val="visible"/>
                                      </p:to>
                                    </p:set>
                                    <p:animEffect transition="in" filter="box(in)">
                                      <p:cBhvr>
                                        <p:cTn id="63" dur="500"/>
                                        <p:tgtEl>
                                          <p:spTgt spid="34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23" grpId="0" animBg="1"/>
      <p:bldP spid="33" grpId="0" animBg="1"/>
      <p:bldP spid="34" grpId="0" animBg="1"/>
      <p:bldP spid="34830" grpId="0"/>
      <p:bldP spid="34831" grpId="0"/>
      <p:bldP spid="34832" grpId="0"/>
      <p:bldP spid="34833" grpId="0"/>
      <p:bldP spid="20"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7 CuadroTexto"/>
          <p:cNvSpPr txBox="1">
            <a:spLocks noChangeArrowheads="1"/>
          </p:cNvSpPr>
          <p:nvPr/>
        </p:nvSpPr>
        <p:spPr bwMode="auto">
          <a:xfrm>
            <a:off x="571500" y="1285875"/>
            <a:ext cx="2000250" cy="646331"/>
          </a:xfrm>
          <a:prstGeom prst="rect">
            <a:avLst/>
          </a:prstGeom>
          <a:noFill/>
          <a:ln w="9525">
            <a:noFill/>
            <a:miter lim="800000"/>
            <a:headEnd/>
            <a:tailEnd/>
          </a:ln>
        </p:spPr>
        <p:txBody>
          <a:bodyPr>
            <a:spAutoFit/>
          </a:bodyPr>
          <a:lstStyle/>
          <a:p>
            <a:pPr algn="ctr"/>
            <a:r>
              <a:rPr lang="es-ES" sz="3600" b="1" dirty="0">
                <a:effectLst>
                  <a:outerShdw blurRad="38100" dist="38100" dir="2700000" algn="tl">
                    <a:srgbClr val="000000">
                      <a:alpha val="43137"/>
                    </a:srgbClr>
                  </a:outerShdw>
                </a:effectLst>
              </a:rPr>
              <a:t>Normal</a:t>
            </a:r>
          </a:p>
        </p:txBody>
      </p:sp>
      <p:sp>
        <p:nvSpPr>
          <p:cNvPr id="9" name="8 Rectángulo"/>
          <p:cNvSpPr/>
          <p:nvPr/>
        </p:nvSpPr>
        <p:spPr>
          <a:xfrm>
            <a:off x="1714480" y="357166"/>
            <a:ext cx="5760640"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400" b="1" spc="50" dirty="0">
                <a:ln w="11430"/>
                <a:solidFill>
                  <a:srgbClr val="C00000"/>
                </a:solidFill>
                <a:effectLst>
                  <a:outerShdw blurRad="38100" dist="38100" dir="2700000" algn="tl">
                    <a:srgbClr val="000000">
                      <a:alpha val="43137"/>
                    </a:srgbClr>
                  </a:outerShdw>
                </a:effectLst>
              </a:rPr>
              <a:t>Sustitución</a:t>
            </a:r>
          </a:p>
        </p:txBody>
      </p:sp>
      <p:sp>
        <p:nvSpPr>
          <p:cNvPr id="33796" name="27 CuadroTexto"/>
          <p:cNvSpPr txBox="1">
            <a:spLocks noChangeArrowheads="1"/>
          </p:cNvSpPr>
          <p:nvPr/>
        </p:nvSpPr>
        <p:spPr bwMode="auto">
          <a:xfrm>
            <a:off x="1500188" y="2286000"/>
            <a:ext cx="428625" cy="400050"/>
          </a:xfrm>
          <a:prstGeom prst="rect">
            <a:avLst/>
          </a:prstGeom>
          <a:noFill/>
          <a:ln w="9525">
            <a:noFill/>
            <a:miter lim="800000"/>
            <a:headEnd/>
            <a:tailEnd/>
          </a:ln>
        </p:spPr>
        <p:txBody>
          <a:bodyPr>
            <a:spAutoFit/>
          </a:bodyPr>
          <a:lstStyle/>
          <a:p>
            <a:pPr algn="ctr"/>
            <a:r>
              <a:rPr lang="es-ES" sz="2000" b="1"/>
              <a:t>C         </a:t>
            </a:r>
          </a:p>
        </p:txBody>
      </p:sp>
      <p:sp>
        <p:nvSpPr>
          <p:cNvPr id="33797" name="28 CuadroTexto"/>
          <p:cNvSpPr txBox="1">
            <a:spLocks noChangeArrowheads="1"/>
          </p:cNvSpPr>
          <p:nvPr/>
        </p:nvSpPr>
        <p:spPr bwMode="auto">
          <a:xfrm>
            <a:off x="1571625" y="2643188"/>
            <a:ext cx="428625" cy="400050"/>
          </a:xfrm>
          <a:prstGeom prst="rect">
            <a:avLst/>
          </a:prstGeom>
          <a:noFill/>
          <a:ln w="9525">
            <a:noFill/>
            <a:miter lim="800000"/>
            <a:headEnd/>
            <a:tailEnd/>
          </a:ln>
        </p:spPr>
        <p:txBody>
          <a:bodyPr>
            <a:spAutoFit/>
          </a:bodyPr>
          <a:lstStyle/>
          <a:p>
            <a:r>
              <a:rPr lang="es-ES" sz="2000" b="1"/>
              <a:t>G</a:t>
            </a:r>
          </a:p>
        </p:txBody>
      </p:sp>
      <p:sp>
        <p:nvSpPr>
          <p:cNvPr id="33798" name="29 CuadroTexto"/>
          <p:cNvSpPr txBox="1">
            <a:spLocks noChangeArrowheads="1"/>
          </p:cNvSpPr>
          <p:nvPr/>
        </p:nvSpPr>
        <p:spPr bwMode="auto">
          <a:xfrm>
            <a:off x="1928813" y="2286000"/>
            <a:ext cx="428625" cy="400050"/>
          </a:xfrm>
          <a:prstGeom prst="rect">
            <a:avLst/>
          </a:prstGeom>
          <a:noFill/>
          <a:ln w="9525">
            <a:noFill/>
            <a:miter lim="800000"/>
            <a:headEnd/>
            <a:tailEnd/>
          </a:ln>
        </p:spPr>
        <p:txBody>
          <a:bodyPr>
            <a:spAutoFit/>
          </a:bodyPr>
          <a:lstStyle/>
          <a:p>
            <a:pPr algn="ctr"/>
            <a:r>
              <a:rPr lang="es-ES" sz="2000" b="1"/>
              <a:t>A</a:t>
            </a:r>
          </a:p>
        </p:txBody>
      </p:sp>
      <p:sp>
        <p:nvSpPr>
          <p:cNvPr id="33799" name="31 CuadroTexto"/>
          <p:cNvSpPr txBox="1">
            <a:spLocks noChangeArrowheads="1"/>
          </p:cNvSpPr>
          <p:nvPr/>
        </p:nvSpPr>
        <p:spPr bwMode="auto">
          <a:xfrm>
            <a:off x="2500313" y="2286000"/>
            <a:ext cx="357187" cy="400050"/>
          </a:xfrm>
          <a:prstGeom prst="rect">
            <a:avLst/>
          </a:prstGeom>
          <a:noFill/>
          <a:ln w="9525">
            <a:noFill/>
            <a:miter lim="800000"/>
            <a:headEnd/>
            <a:tailEnd/>
          </a:ln>
        </p:spPr>
        <p:txBody>
          <a:bodyPr>
            <a:spAutoFit/>
          </a:bodyPr>
          <a:lstStyle/>
          <a:p>
            <a:pPr algn="ctr"/>
            <a:r>
              <a:rPr lang="es-ES" sz="2000" b="1"/>
              <a:t>T</a:t>
            </a:r>
          </a:p>
        </p:txBody>
      </p:sp>
      <p:cxnSp>
        <p:nvCxnSpPr>
          <p:cNvPr id="22" name="21 Conector recto"/>
          <p:cNvCxnSpPr/>
          <p:nvPr/>
        </p:nvCxnSpPr>
        <p:spPr>
          <a:xfrm rot="5400000">
            <a:off x="3358357" y="3142456"/>
            <a:ext cx="28575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01" name="33 CuadroTexto"/>
          <p:cNvSpPr txBox="1">
            <a:spLocks noChangeArrowheads="1"/>
          </p:cNvSpPr>
          <p:nvPr/>
        </p:nvSpPr>
        <p:spPr bwMode="auto">
          <a:xfrm>
            <a:off x="3286125" y="2643188"/>
            <a:ext cx="428625" cy="400050"/>
          </a:xfrm>
          <a:prstGeom prst="rect">
            <a:avLst/>
          </a:prstGeom>
          <a:noFill/>
          <a:ln w="9525">
            <a:noFill/>
            <a:miter lim="800000"/>
            <a:headEnd/>
            <a:tailEnd/>
          </a:ln>
        </p:spPr>
        <p:txBody>
          <a:bodyPr>
            <a:spAutoFit/>
          </a:bodyPr>
          <a:lstStyle/>
          <a:p>
            <a:pPr algn="ctr"/>
            <a:r>
              <a:rPr lang="es-ES" sz="2000" b="1"/>
              <a:t>A</a:t>
            </a:r>
          </a:p>
        </p:txBody>
      </p:sp>
      <p:sp>
        <p:nvSpPr>
          <p:cNvPr id="33802" name="34 CuadroTexto"/>
          <p:cNvSpPr txBox="1">
            <a:spLocks noChangeArrowheads="1"/>
          </p:cNvSpPr>
          <p:nvPr/>
        </p:nvSpPr>
        <p:spPr bwMode="auto">
          <a:xfrm>
            <a:off x="4214813" y="2286000"/>
            <a:ext cx="428625" cy="400050"/>
          </a:xfrm>
          <a:prstGeom prst="rect">
            <a:avLst/>
          </a:prstGeom>
          <a:noFill/>
          <a:ln w="9525">
            <a:noFill/>
            <a:miter lim="800000"/>
            <a:headEnd/>
            <a:tailEnd/>
          </a:ln>
        </p:spPr>
        <p:txBody>
          <a:bodyPr>
            <a:spAutoFit/>
          </a:bodyPr>
          <a:lstStyle/>
          <a:p>
            <a:pPr algn="ctr"/>
            <a:r>
              <a:rPr lang="es-ES" sz="2000" b="1"/>
              <a:t>A</a:t>
            </a:r>
          </a:p>
        </p:txBody>
      </p:sp>
      <p:sp>
        <p:nvSpPr>
          <p:cNvPr id="33803" name="35 CuadroTexto"/>
          <p:cNvSpPr txBox="1">
            <a:spLocks noChangeArrowheads="1"/>
          </p:cNvSpPr>
          <p:nvPr/>
        </p:nvSpPr>
        <p:spPr bwMode="auto">
          <a:xfrm>
            <a:off x="4286250" y="2643188"/>
            <a:ext cx="357188" cy="400050"/>
          </a:xfrm>
          <a:prstGeom prst="rect">
            <a:avLst/>
          </a:prstGeom>
          <a:noFill/>
          <a:ln w="9525">
            <a:noFill/>
            <a:miter lim="800000"/>
            <a:headEnd/>
            <a:tailEnd/>
          </a:ln>
        </p:spPr>
        <p:txBody>
          <a:bodyPr>
            <a:spAutoFit/>
          </a:bodyPr>
          <a:lstStyle/>
          <a:p>
            <a:r>
              <a:rPr lang="es-ES" sz="2000" b="1"/>
              <a:t>T</a:t>
            </a:r>
          </a:p>
        </p:txBody>
      </p:sp>
      <p:sp>
        <p:nvSpPr>
          <p:cNvPr id="33804" name="36 CuadroTexto"/>
          <p:cNvSpPr txBox="1">
            <a:spLocks noChangeArrowheads="1"/>
          </p:cNvSpPr>
          <p:nvPr/>
        </p:nvSpPr>
        <p:spPr bwMode="auto">
          <a:xfrm>
            <a:off x="3357563" y="2286000"/>
            <a:ext cx="357187" cy="400050"/>
          </a:xfrm>
          <a:prstGeom prst="rect">
            <a:avLst/>
          </a:prstGeom>
          <a:noFill/>
          <a:ln w="9525">
            <a:noFill/>
            <a:miter lim="800000"/>
            <a:headEnd/>
            <a:tailEnd/>
          </a:ln>
        </p:spPr>
        <p:txBody>
          <a:bodyPr>
            <a:spAutoFit/>
          </a:bodyPr>
          <a:lstStyle/>
          <a:p>
            <a:r>
              <a:rPr lang="es-ES" sz="2000" b="1"/>
              <a:t>T</a:t>
            </a:r>
          </a:p>
        </p:txBody>
      </p:sp>
      <p:sp>
        <p:nvSpPr>
          <p:cNvPr id="33805" name="37 CuadroTexto"/>
          <p:cNvSpPr txBox="1">
            <a:spLocks noChangeArrowheads="1"/>
          </p:cNvSpPr>
          <p:nvPr/>
        </p:nvSpPr>
        <p:spPr bwMode="auto">
          <a:xfrm>
            <a:off x="3786188" y="4572000"/>
            <a:ext cx="428625" cy="400050"/>
          </a:xfrm>
          <a:prstGeom prst="rect">
            <a:avLst/>
          </a:prstGeom>
          <a:noFill/>
          <a:ln w="9525">
            <a:noFill/>
            <a:miter lim="800000"/>
            <a:headEnd/>
            <a:tailEnd/>
          </a:ln>
        </p:spPr>
        <p:txBody>
          <a:bodyPr>
            <a:spAutoFit/>
          </a:bodyPr>
          <a:lstStyle/>
          <a:p>
            <a:pPr algn="ctr"/>
            <a:r>
              <a:rPr lang="es-ES" sz="2000" b="1"/>
              <a:t>C         </a:t>
            </a:r>
          </a:p>
        </p:txBody>
      </p:sp>
      <p:grpSp>
        <p:nvGrpSpPr>
          <p:cNvPr id="2" name="79 Grupo"/>
          <p:cNvGrpSpPr>
            <a:grpSpLocks/>
          </p:cNvGrpSpPr>
          <p:nvPr/>
        </p:nvGrpSpPr>
        <p:grpSpPr bwMode="auto">
          <a:xfrm>
            <a:off x="1571625" y="2000250"/>
            <a:ext cx="4786313" cy="1287463"/>
            <a:chOff x="1571604" y="2000240"/>
            <a:chExt cx="4786346" cy="1287472"/>
          </a:xfrm>
        </p:grpSpPr>
        <p:cxnSp>
          <p:nvCxnSpPr>
            <p:cNvPr id="4" name="3 Conector recto"/>
            <p:cNvCxnSpPr/>
            <p:nvPr/>
          </p:nvCxnSpPr>
          <p:spPr>
            <a:xfrm>
              <a:off x="1643042" y="2000240"/>
              <a:ext cx="471490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1571604" y="3286124"/>
              <a:ext cx="471490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rot="5400000">
              <a:off x="1572398"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2001026"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2501092"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2429654" y="2642388"/>
              <a:ext cx="1285884" cy="1587"/>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3358348"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3858414"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a:off x="4287042"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a:off x="4215603" y="2642388"/>
              <a:ext cx="1285884" cy="1588"/>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5400000">
              <a:off x="1572398"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a:off x="3858414"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2001026"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5400000">
              <a:off x="2572530"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4287042"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55" name="30 CuadroTexto"/>
            <p:cNvSpPr txBox="1">
              <a:spLocks noChangeArrowheads="1"/>
            </p:cNvSpPr>
            <p:nvPr/>
          </p:nvSpPr>
          <p:spPr bwMode="auto">
            <a:xfrm>
              <a:off x="2000232" y="2643182"/>
              <a:ext cx="357190" cy="400110"/>
            </a:xfrm>
            <a:prstGeom prst="rect">
              <a:avLst/>
            </a:prstGeom>
            <a:noFill/>
            <a:ln w="9525">
              <a:noFill/>
              <a:miter lim="800000"/>
              <a:headEnd/>
              <a:tailEnd/>
            </a:ln>
          </p:spPr>
          <p:txBody>
            <a:bodyPr>
              <a:spAutoFit/>
            </a:bodyPr>
            <a:lstStyle/>
            <a:p>
              <a:r>
                <a:rPr lang="es-ES" sz="2000" b="1"/>
                <a:t>T</a:t>
              </a:r>
            </a:p>
          </p:txBody>
        </p:sp>
        <p:sp>
          <p:nvSpPr>
            <p:cNvPr id="33856" name="32 CuadroTexto"/>
            <p:cNvSpPr txBox="1">
              <a:spLocks noChangeArrowheads="1"/>
            </p:cNvSpPr>
            <p:nvPr/>
          </p:nvSpPr>
          <p:spPr bwMode="auto">
            <a:xfrm>
              <a:off x="2500298" y="2643182"/>
              <a:ext cx="428628" cy="400110"/>
            </a:xfrm>
            <a:prstGeom prst="rect">
              <a:avLst/>
            </a:prstGeom>
            <a:noFill/>
            <a:ln w="9525">
              <a:noFill/>
              <a:miter lim="800000"/>
              <a:headEnd/>
              <a:tailEnd/>
            </a:ln>
          </p:spPr>
          <p:txBody>
            <a:bodyPr>
              <a:spAutoFit/>
            </a:bodyPr>
            <a:lstStyle/>
            <a:p>
              <a:pPr algn="ctr"/>
              <a:r>
                <a:rPr lang="es-ES" sz="2000" b="1"/>
                <a:t>A</a:t>
              </a:r>
            </a:p>
          </p:txBody>
        </p:sp>
        <p:sp>
          <p:nvSpPr>
            <p:cNvPr id="33857" name="38 CuadroTexto"/>
            <p:cNvSpPr txBox="1">
              <a:spLocks noChangeArrowheads="1"/>
            </p:cNvSpPr>
            <p:nvPr/>
          </p:nvSpPr>
          <p:spPr bwMode="auto">
            <a:xfrm>
              <a:off x="3786182" y="2643182"/>
              <a:ext cx="428628" cy="400110"/>
            </a:xfrm>
            <a:prstGeom prst="rect">
              <a:avLst/>
            </a:prstGeom>
            <a:noFill/>
            <a:ln w="9525">
              <a:noFill/>
              <a:miter lim="800000"/>
              <a:headEnd/>
              <a:tailEnd/>
            </a:ln>
          </p:spPr>
          <p:txBody>
            <a:bodyPr>
              <a:spAutoFit/>
            </a:bodyPr>
            <a:lstStyle/>
            <a:p>
              <a:pPr algn="ctr"/>
              <a:r>
                <a:rPr lang="es-ES" sz="2000" b="1"/>
                <a:t>G</a:t>
              </a:r>
            </a:p>
          </p:txBody>
        </p:sp>
      </p:grpSp>
      <p:sp>
        <p:nvSpPr>
          <p:cNvPr id="33807" name="40 CuadroTexto"/>
          <p:cNvSpPr txBox="1">
            <a:spLocks noChangeArrowheads="1"/>
          </p:cNvSpPr>
          <p:nvPr/>
        </p:nvSpPr>
        <p:spPr bwMode="auto">
          <a:xfrm>
            <a:off x="428624" y="3571875"/>
            <a:ext cx="2428863" cy="646331"/>
          </a:xfrm>
          <a:prstGeom prst="rect">
            <a:avLst/>
          </a:prstGeom>
          <a:noFill/>
          <a:ln w="9525">
            <a:noFill/>
            <a:miter lim="800000"/>
            <a:headEnd/>
            <a:tailEnd/>
          </a:ln>
        </p:spPr>
        <p:txBody>
          <a:bodyPr wrap="square">
            <a:spAutoFit/>
          </a:bodyPr>
          <a:lstStyle/>
          <a:p>
            <a:pPr algn="ctr"/>
            <a:r>
              <a:rPr lang="es-ES" sz="3600" b="1" dirty="0">
                <a:effectLst>
                  <a:outerShdw blurRad="38100" dist="38100" dir="2700000" algn="tl">
                    <a:srgbClr val="000000">
                      <a:alpha val="43137"/>
                    </a:srgbClr>
                  </a:outerShdw>
                </a:effectLst>
              </a:rPr>
              <a:t>Sustitución</a:t>
            </a:r>
          </a:p>
        </p:txBody>
      </p:sp>
      <p:cxnSp>
        <p:nvCxnSpPr>
          <p:cNvPr id="63" name="62 Conector recto de flecha"/>
          <p:cNvCxnSpPr/>
          <p:nvPr/>
        </p:nvCxnSpPr>
        <p:spPr>
          <a:xfrm rot="5400000">
            <a:off x="3213894" y="1570831"/>
            <a:ext cx="5715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80 Grupo"/>
          <p:cNvGrpSpPr>
            <a:grpSpLocks/>
          </p:cNvGrpSpPr>
          <p:nvPr/>
        </p:nvGrpSpPr>
        <p:grpSpPr bwMode="auto">
          <a:xfrm>
            <a:off x="1571625" y="4286250"/>
            <a:ext cx="4643438" cy="1287463"/>
            <a:chOff x="1571604" y="2000240"/>
            <a:chExt cx="4643470" cy="1287472"/>
          </a:xfrm>
        </p:grpSpPr>
        <p:cxnSp>
          <p:nvCxnSpPr>
            <p:cNvPr id="82" name="81 Conector recto"/>
            <p:cNvCxnSpPr/>
            <p:nvPr/>
          </p:nvCxnSpPr>
          <p:spPr>
            <a:xfrm>
              <a:off x="1643042" y="2000240"/>
              <a:ext cx="4572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a:off x="1571604" y="3286124"/>
              <a:ext cx="4572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rot="5400000">
              <a:off x="1572398"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rot="5400000">
              <a:off x="2001026"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rot="5400000">
              <a:off x="2501092"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rot="5400000">
              <a:off x="2429654" y="2642388"/>
              <a:ext cx="1285884" cy="1587"/>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rot="5400000">
              <a:off x="3358348"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a:xfrm rot="5400000">
              <a:off x="3858414"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rot="5400000">
              <a:off x="4287042"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rot="5400000">
              <a:off x="4215603" y="2642388"/>
              <a:ext cx="1285884" cy="1588"/>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rot="5400000">
              <a:off x="1572398"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rot="5400000">
              <a:off x="3858414"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rot="5400000">
              <a:off x="2001026"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rot="5400000">
              <a:off x="2501092" y="3142454"/>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rot="5400000">
              <a:off x="4287042"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37" name="96 CuadroTexto"/>
            <p:cNvSpPr txBox="1">
              <a:spLocks noChangeArrowheads="1"/>
            </p:cNvSpPr>
            <p:nvPr/>
          </p:nvSpPr>
          <p:spPr bwMode="auto">
            <a:xfrm>
              <a:off x="2000232" y="2643182"/>
              <a:ext cx="357190" cy="400110"/>
            </a:xfrm>
            <a:prstGeom prst="rect">
              <a:avLst/>
            </a:prstGeom>
            <a:noFill/>
            <a:ln w="9525">
              <a:noFill/>
              <a:miter lim="800000"/>
              <a:headEnd/>
              <a:tailEnd/>
            </a:ln>
          </p:spPr>
          <p:txBody>
            <a:bodyPr>
              <a:spAutoFit/>
            </a:bodyPr>
            <a:lstStyle/>
            <a:p>
              <a:r>
                <a:rPr lang="es-ES" sz="2000" b="1"/>
                <a:t>T</a:t>
              </a:r>
            </a:p>
          </p:txBody>
        </p:sp>
        <p:sp>
          <p:nvSpPr>
            <p:cNvPr id="33838" name="97 CuadroTexto"/>
            <p:cNvSpPr txBox="1">
              <a:spLocks noChangeArrowheads="1"/>
            </p:cNvSpPr>
            <p:nvPr/>
          </p:nvSpPr>
          <p:spPr bwMode="auto">
            <a:xfrm>
              <a:off x="2428860" y="2643182"/>
              <a:ext cx="428628" cy="400110"/>
            </a:xfrm>
            <a:prstGeom prst="rect">
              <a:avLst/>
            </a:prstGeom>
            <a:noFill/>
            <a:ln w="9525">
              <a:noFill/>
              <a:miter lim="800000"/>
              <a:headEnd/>
              <a:tailEnd/>
            </a:ln>
          </p:spPr>
          <p:txBody>
            <a:bodyPr>
              <a:spAutoFit/>
            </a:bodyPr>
            <a:lstStyle/>
            <a:p>
              <a:pPr algn="ctr"/>
              <a:r>
                <a:rPr lang="es-ES" sz="2000" b="1"/>
                <a:t>A</a:t>
              </a:r>
            </a:p>
          </p:txBody>
        </p:sp>
        <p:sp>
          <p:nvSpPr>
            <p:cNvPr id="33839" name="98 CuadroTexto"/>
            <p:cNvSpPr txBox="1">
              <a:spLocks noChangeArrowheads="1"/>
            </p:cNvSpPr>
            <p:nvPr/>
          </p:nvSpPr>
          <p:spPr bwMode="auto">
            <a:xfrm>
              <a:off x="3786182" y="2643182"/>
              <a:ext cx="428628" cy="400110"/>
            </a:xfrm>
            <a:prstGeom prst="rect">
              <a:avLst/>
            </a:prstGeom>
            <a:noFill/>
            <a:ln w="9525">
              <a:noFill/>
              <a:miter lim="800000"/>
              <a:headEnd/>
              <a:tailEnd/>
            </a:ln>
          </p:spPr>
          <p:txBody>
            <a:bodyPr>
              <a:spAutoFit/>
            </a:bodyPr>
            <a:lstStyle/>
            <a:p>
              <a:pPr algn="ctr"/>
              <a:r>
                <a:rPr lang="es-ES" sz="2000" b="1"/>
                <a:t>G</a:t>
              </a:r>
            </a:p>
          </p:txBody>
        </p:sp>
      </p:grpSp>
      <p:sp>
        <p:nvSpPr>
          <p:cNvPr id="33810" name="99 CuadroTexto"/>
          <p:cNvSpPr txBox="1">
            <a:spLocks noChangeArrowheads="1"/>
          </p:cNvSpPr>
          <p:nvPr/>
        </p:nvSpPr>
        <p:spPr bwMode="auto">
          <a:xfrm>
            <a:off x="4214813" y="4572000"/>
            <a:ext cx="428625" cy="400050"/>
          </a:xfrm>
          <a:prstGeom prst="rect">
            <a:avLst/>
          </a:prstGeom>
          <a:noFill/>
          <a:ln w="9525">
            <a:noFill/>
            <a:miter lim="800000"/>
            <a:headEnd/>
            <a:tailEnd/>
          </a:ln>
        </p:spPr>
        <p:txBody>
          <a:bodyPr>
            <a:spAutoFit/>
          </a:bodyPr>
          <a:lstStyle/>
          <a:p>
            <a:pPr algn="ctr"/>
            <a:r>
              <a:rPr lang="es-ES" sz="2000" b="1"/>
              <a:t>A</a:t>
            </a:r>
          </a:p>
        </p:txBody>
      </p:sp>
      <p:sp>
        <p:nvSpPr>
          <p:cNvPr id="33811" name="100 CuadroTexto"/>
          <p:cNvSpPr txBox="1">
            <a:spLocks noChangeArrowheads="1"/>
          </p:cNvSpPr>
          <p:nvPr/>
        </p:nvSpPr>
        <p:spPr bwMode="auto">
          <a:xfrm>
            <a:off x="4286250" y="4929188"/>
            <a:ext cx="357188" cy="400050"/>
          </a:xfrm>
          <a:prstGeom prst="rect">
            <a:avLst/>
          </a:prstGeom>
          <a:noFill/>
          <a:ln w="9525">
            <a:noFill/>
            <a:miter lim="800000"/>
            <a:headEnd/>
            <a:tailEnd/>
          </a:ln>
        </p:spPr>
        <p:txBody>
          <a:bodyPr>
            <a:spAutoFit/>
          </a:bodyPr>
          <a:lstStyle/>
          <a:p>
            <a:r>
              <a:rPr lang="es-ES" sz="2000" b="1"/>
              <a:t>T</a:t>
            </a:r>
          </a:p>
        </p:txBody>
      </p:sp>
      <p:sp>
        <p:nvSpPr>
          <p:cNvPr id="33812" name="101 CuadroTexto"/>
          <p:cNvSpPr txBox="1">
            <a:spLocks noChangeArrowheads="1"/>
          </p:cNvSpPr>
          <p:nvPr/>
        </p:nvSpPr>
        <p:spPr bwMode="auto">
          <a:xfrm>
            <a:off x="2500313" y="4572000"/>
            <a:ext cx="357187" cy="400050"/>
          </a:xfrm>
          <a:prstGeom prst="rect">
            <a:avLst/>
          </a:prstGeom>
          <a:noFill/>
          <a:ln w="9525">
            <a:noFill/>
            <a:miter lim="800000"/>
            <a:headEnd/>
            <a:tailEnd/>
          </a:ln>
        </p:spPr>
        <p:txBody>
          <a:bodyPr>
            <a:spAutoFit/>
          </a:bodyPr>
          <a:lstStyle/>
          <a:p>
            <a:r>
              <a:rPr lang="es-ES" sz="2000" b="1"/>
              <a:t>T</a:t>
            </a:r>
          </a:p>
        </p:txBody>
      </p:sp>
      <p:sp>
        <p:nvSpPr>
          <p:cNvPr id="103" name="102 CuadroTexto"/>
          <p:cNvSpPr txBox="1"/>
          <p:nvPr/>
        </p:nvSpPr>
        <p:spPr>
          <a:xfrm>
            <a:off x="3286125" y="4572000"/>
            <a:ext cx="428625" cy="400050"/>
          </a:xfrm>
          <a:prstGeom prst="rect">
            <a:avLst/>
          </a:prstGeom>
          <a:noFill/>
        </p:spPr>
        <p:txBody>
          <a:bodyPr>
            <a:spAutoFit/>
          </a:bodyPr>
          <a:lstStyle/>
          <a:p>
            <a:pPr algn="ctr">
              <a:defRPr/>
            </a:pPr>
            <a:r>
              <a:rPr lang="es-ES" sz="2000" b="1" dirty="0">
                <a:solidFill>
                  <a:srgbClr val="C00000"/>
                </a:solidFill>
                <a:effectLst>
                  <a:outerShdw blurRad="38100" dist="38100" dir="2700000" algn="tl">
                    <a:srgbClr val="000000">
                      <a:alpha val="43137"/>
                    </a:srgbClr>
                  </a:outerShdw>
                </a:effectLst>
              </a:rPr>
              <a:t>G</a:t>
            </a:r>
          </a:p>
        </p:txBody>
      </p:sp>
      <p:sp>
        <p:nvSpPr>
          <p:cNvPr id="33814" name="103 CuadroTexto"/>
          <p:cNvSpPr txBox="1">
            <a:spLocks noChangeArrowheads="1"/>
          </p:cNvSpPr>
          <p:nvPr/>
        </p:nvSpPr>
        <p:spPr bwMode="auto">
          <a:xfrm>
            <a:off x="3786188" y="2286000"/>
            <a:ext cx="428625" cy="400050"/>
          </a:xfrm>
          <a:prstGeom prst="rect">
            <a:avLst/>
          </a:prstGeom>
          <a:noFill/>
          <a:ln w="9525">
            <a:noFill/>
            <a:miter lim="800000"/>
            <a:headEnd/>
            <a:tailEnd/>
          </a:ln>
        </p:spPr>
        <p:txBody>
          <a:bodyPr>
            <a:spAutoFit/>
          </a:bodyPr>
          <a:lstStyle/>
          <a:p>
            <a:pPr algn="ctr"/>
            <a:r>
              <a:rPr lang="es-ES" sz="2000" b="1"/>
              <a:t>C         </a:t>
            </a:r>
          </a:p>
        </p:txBody>
      </p:sp>
      <p:cxnSp>
        <p:nvCxnSpPr>
          <p:cNvPr id="105" name="104 Conector recto"/>
          <p:cNvCxnSpPr/>
          <p:nvPr/>
        </p:nvCxnSpPr>
        <p:spPr>
          <a:xfrm rot="5400000">
            <a:off x="3358357" y="5428456"/>
            <a:ext cx="28575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105 CuadroTexto"/>
          <p:cNvSpPr txBox="1"/>
          <p:nvPr/>
        </p:nvSpPr>
        <p:spPr>
          <a:xfrm>
            <a:off x="3286125" y="4857750"/>
            <a:ext cx="428625" cy="400050"/>
          </a:xfrm>
          <a:prstGeom prst="rect">
            <a:avLst/>
          </a:prstGeom>
          <a:noFill/>
        </p:spPr>
        <p:txBody>
          <a:bodyPr>
            <a:spAutoFit/>
          </a:bodyPr>
          <a:lstStyle/>
          <a:p>
            <a:pPr algn="ctr">
              <a:defRPr/>
            </a:pPr>
            <a:r>
              <a:rPr lang="es-ES" sz="2000" b="1" dirty="0">
                <a:solidFill>
                  <a:srgbClr val="C00000"/>
                </a:solidFill>
                <a:effectLst>
                  <a:outerShdw blurRad="38100" dist="38100" dir="2700000" algn="tl">
                    <a:srgbClr val="000000">
                      <a:alpha val="43137"/>
                    </a:srgbClr>
                  </a:outerShdw>
                </a:effectLst>
              </a:rPr>
              <a:t>C         </a:t>
            </a:r>
          </a:p>
        </p:txBody>
      </p:sp>
      <p:sp>
        <p:nvSpPr>
          <p:cNvPr id="33817" name="106 CuadroTexto"/>
          <p:cNvSpPr txBox="1">
            <a:spLocks noChangeArrowheads="1"/>
          </p:cNvSpPr>
          <p:nvPr/>
        </p:nvSpPr>
        <p:spPr bwMode="auto">
          <a:xfrm>
            <a:off x="1928813" y="4572000"/>
            <a:ext cx="428625" cy="400050"/>
          </a:xfrm>
          <a:prstGeom prst="rect">
            <a:avLst/>
          </a:prstGeom>
          <a:noFill/>
          <a:ln w="9525">
            <a:noFill/>
            <a:miter lim="800000"/>
            <a:headEnd/>
            <a:tailEnd/>
          </a:ln>
        </p:spPr>
        <p:txBody>
          <a:bodyPr>
            <a:spAutoFit/>
          </a:bodyPr>
          <a:lstStyle/>
          <a:p>
            <a:pPr algn="ctr"/>
            <a:r>
              <a:rPr lang="es-ES" sz="2000" b="1"/>
              <a:t>A</a:t>
            </a:r>
          </a:p>
        </p:txBody>
      </p:sp>
      <p:sp>
        <p:nvSpPr>
          <p:cNvPr id="33818" name="107 CuadroTexto"/>
          <p:cNvSpPr txBox="1">
            <a:spLocks noChangeArrowheads="1"/>
          </p:cNvSpPr>
          <p:nvPr/>
        </p:nvSpPr>
        <p:spPr bwMode="auto">
          <a:xfrm>
            <a:off x="1500188" y="4572000"/>
            <a:ext cx="428625" cy="400050"/>
          </a:xfrm>
          <a:prstGeom prst="rect">
            <a:avLst/>
          </a:prstGeom>
          <a:noFill/>
          <a:ln w="9525">
            <a:noFill/>
            <a:miter lim="800000"/>
            <a:headEnd/>
            <a:tailEnd/>
          </a:ln>
        </p:spPr>
        <p:txBody>
          <a:bodyPr>
            <a:spAutoFit/>
          </a:bodyPr>
          <a:lstStyle/>
          <a:p>
            <a:pPr algn="ctr"/>
            <a:r>
              <a:rPr lang="es-ES" sz="2000" b="1"/>
              <a:t>C         </a:t>
            </a:r>
          </a:p>
        </p:txBody>
      </p:sp>
      <p:sp>
        <p:nvSpPr>
          <p:cNvPr id="33819" name="108 CuadroTexto"/>
          <p:cNvSpPr txBox="1">
            <a:spLocks noChangeArrowheads="1"/>
          </p:cNvSpPr>
          <p:nvPr/>
        </p:nvSpPr>
        <p:spPr bwMode="auto">
          <a:xfrm>
            <a:off x="1571625" y="4929188"/>
            <a:ext cx="428625" cy="400050"/>
          </a:xfrm>
          <a:prstGeom prst="rect">
            <a:avLst/>
          </a:prstGeom>
          <a:noFill/>
          <a:ln w="9525">
            <a:noFill/>
            <a:miter lim="800000"/>
            <a:headEnd/>
            <a:tailEnd/>
          </a:ln>
        </p:spPr>
        <p:txBody>
          <a:bodyPr>
            <a:spAutoFit/>
          </a:bodyPr>
          <a:lstStyle/>
          <a:p>
            <a:r>
              <a:rPr lang="es-ES" sz="2000" b="1"/>
              <a:t>G</a:t>
            </a:r>
          </a:p>
        </p:txBody>
      </p:sp>
      <p:cxnSp>
        <p:nvCxnSpPr>
          <p:cNvPr id="112" name="111 Conector recto de flecha"/>
          <p:cNvCxnSpPr/>
          <p:nvPr/>
        </p:nvCxnSpPr>
        <p:spPr>
          <a:xfrm rot="5400000">
            <a:off x="3215482" y="3856831"/>
            <a:ext cx="571500" cy="15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3" name="112 Rectángulo"/>
          <p:cNvSpPr/>
          <p:nvPr/>
        </p:nvSpPr>
        <p:spPr>
          <a:xfrm>
            <a:off x="3357563" y="4500563"/>
            <a:ext cx="357187" cy="9286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7 CuadroTexto"/>
          <p:cNvSpPr txBox="1">
            <a:spLocks noChangeArrowheads="1"/>
          </p:cNvSpPr>
          <p:nvPr/>
        </p:nvSpPr>
        <p:spPr bwMode="auto">
          <a:xfrm>
            <a:off x="571500" y="1285875"/>
            <a:ext cx="2000250" cy="646331"/>
          </a:xfrm>
          <a:prstGeom prst="rect">
            <a:avLst/>
          </a:prstGeom>
          <a:noFill/>
          <a:ln w="9525">
            <a:noFill/>
            <a:miter lim="800000"/>
            <a:headEnd/>
            <a:tailEnd/>
          </a:ln>
        </p:spPr>
        <p:txBody>
          <a:bodyPr>
            <a:spAutoFit/>
          </a:bodyPr>
          <a:lstStyle/>
          <a:p>
            <a:pPr algn="ctr"/>
            <a:r>
              <a:rPr lang="es-ES" sz="3600" b="1" dirty="0">
                <a:effectLst>
                  <a:outerShdw blurRad="38100" dist="38100" dir="2700000" algn="tl">
                    <a:srgbClr val="000000">
                      <a:alpha val="43137"/>
                    </a:srgbClr>
                  </a:outerShdw>
                </a:effectLst>
              </a:rPr>
              <a:t>Normal</a:t>
            </a:r>
          </a:p>
        </p:txBody>
      </p:sp>
      <p:sp>
        <p:nvSpPr>
          <p:cNvPr id="9" name="8 Rectángulo"/>
          <p:cNvSpPr/>
          <p:nvPr/>
        </p:nvSpPr>
        <p:spPr>
          <a:xfrm>
            <a:off x="1714480" y="357166"/>
            <a:ext cx="576064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a:ln w="11430"/>
                <a:solidFill>
                  <a:srgbClr val="C00000"/>
                </a:solidFill>
                <a:effectLst>
                  <a:outerShdw blurRad="38100" dist="38100" dir="2700000" algn="tl">
                    <a:srgbClr val="000000">
                      <a:alpha val="43137"/>
                    </a:srgbClr>
                  </a:outerShdw>
                </a:effectLst>
              </a:rPr>
              <a:t>Deleción</a:t>
            </a:r>
          </a:p>
        </p:txBody>
      </p:sp>
      <p:sp>
        <p:nvSpPr>
          <p:cNvPr id="34820" name="27 CuadroTexto"/>
          <p:cNvSpPr txBox="1">
            <a:spLocks noChangeArrowheads="1"/>
          </p:cNvSpPr>
          <p:nvPr/>
        </p:nvSpPr>
        <p:spPr bwMode="auto">
          <a:xfrm>
            <a:off x="1500188" y="2286000"/>
            <a:ext cx="428625" cy="400050"/>
          </a:xfrm>
          <a:prstGeom prst="rect">
            <a:avLst/>
          </a:prstGeom>
          <a:noFill/>
          <a:ln w="9525">
            <a:noFill/>
            <a:miter lim="800000"/>
            <a:headEnd/>
            <a:tailEnd/>
          </a:ln>
        </p:spPr>
        <p:txBody>
          <a:bodyPr>
            <a:spAutoFit/>
          </a:bodyPr>
          <a:lstStyle/>
          <a:p>
            <a:pPr algn="ctr"/>
            <a:r>
              <a:rPr lang="es-ES" sz="2000" b="1"/>
              <a:t>C         </a:t>
            </a:r>
          </a:p>
        </p:txBody>
      </p:sp>
      <p:sp>
        <p:nvSpPr>
          <p:cNvPr id="34821" name="28 CuadroTexto"/>
          <p:cNvSpPr txBox="1">
            <a:spLocks noChangeArrowheads="1"/>
          </p:cNvSpPr>
          <p:nvPr/>
        </p:nvSpPr>
        <p:spPr bwMode="auto">
          <a:xfrm>
            <a:off x="1571625" y="2643188"/>
            <a:ext cx="428625" cy="400050"/>
          </a:xfrm>
          <a:prstGeom prst="rect">
            <a:avLst/>
          </a:prstGeom>
          <a:noFill/>
          <a:ln w="9525">
            <a:noFill/>
            <a:miter lim="800000"/>
            <a:headEnd/>
            <a:tailEnd/>
          </a:ln>
        </p:spPr>
        <p:txBody>
          <a:bodyPr>
            <a:spAutoFit/>
          </a:bodyPr>
          <a:lstStyle/>
          <a:p>
            <a:r>
              <a:rPr lang="es-ES" sz="2000" b="1"/>
              <a:t>G</a:t>
            </a:r>
          </a:p>
        </p:txBody>
      </p:sp>
      <p:sp>
        <p:nvSpPr>
          <p:cNvPr id="34822" name="29 CuadroTexto"/>
          <p:cNvSpPr txBox="1">
            <a:spLocks noChangeArrowheads="1"/>
          </p:cNvSpPr>
          <p:nvPr/>
        </p:nvSpPr>
        <p:spPr bwMode="auto">
          <a:xfrm>
            <a:off x="1928813" y="2286000"/>
            <a:ext cx="428625" cy="400050"/>
          </a:xfrm>
          <a:prstGeom prst="rect">
            <a:avLst/>
          </a:prstGeom>
          <a:noFill/>
          <a:ln w="9525">
            <a:noFill/>
            <a:miter lim="800000"/>
            <a:headEnd/>
            <a:tailEnd/>
          </a:ln>
        </p:spPr>
        <p:txBody>
          <a:bodyPr>
            <a:spAutoFit/>
          </a:bodyPr>
          <a:lstStyle/>
          <a:p>
            <a:pPr algn="ctr"/>
            <a:r>
              <a:rPr lang="es-ES" sz="2000" b="1"/>
              <a:t>A</a:t>
            </a:r>
          </a:p>
        </p:txBody>
      </p:sp>
      <p:sp>
        <p:nvSpPr>
          <p:cNvPr id="34823" name="31 CuadroTexto"/>
          <p:cNvSpPr txBox="1">
            <a:spLocks noChangeArrowheads="1"/>
          </p:cNvSpPr>
          <p:nvPr/>
        </p:nvSpPr>
        <p:spPr bwMode="auto">
          <a:xfrm>
            <a:off x="2500313" y="2286000"/>
            <a:ext cx="357187" cy="400050"/>
          </a:xfrm>
          <a:prstGeom prst="rect">
            <a:avLst/>
          </a:prstGeom>
          <a:noFill/>
          <a:ln w="9525">
            <a:noFill/>
            <a:miter lim="800000"/>
            <a:headEnd/>
            <a:tailEnd/>
          </a:ln>
        </p:spPr>
        <p:txBody>
          <a:bodyPr>
            <a:spAutoFit/>
          </a:bodyPr>
          <a:lstStyle/>
          <a:p>
            <a:pPr algn="ctr"/>
            <a:r>
              <a:rPr lang="es-ES" sz="2000" b="1"/>
              <a:t>T</a:t>
            </a:r>
          </a:p>
        </p:txBody>
      </p:sp>
      <p:cxnSp>
        <p:nvCxnSpPr>
          <p:cNvPr id="22" name="21 Conector recto"/>
          <p:cNvCxnSpPr/>
          <p:nvPr/>
        </p:nvCxnSpPr>
        <p:spPr>
          <a:xfrm rot="5400000">
            <a:off x="3358357" y="3142456"/>
            <a:ext cx="28575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825" name="33 CuadroTexto"/>
          <p:cNvSpPr txBox="1">
            <a:spLocks noChangeArrowheads="1"/>
          </p:cNvSpPr>
          <p:nvPr/>
        </p:nvSpPr>
        <p:spPr bwMode="auto">
          <a:xfrm>
            <a:off x="3286125" y="2643188"/>
            <a:ext cx="428625" cy="400050"/>
          </a:xfrm>
          <a:prstGeom prst="rect">
            <a:avLst/>
          </a:prstGeom>
          <a:noFill/>
          <a:ln w="9525">
            <a:noFill/>
            <a:miter lim="800000"/>
            <a:headEnd/>
            <a:tailEnd/>
          </a:ln>
        </p:spPr>
        <p:txBody>
          <a:bodyPr>
            <a:spAutoFit/>
          </a:bodyPr>
          <a:lstStyle/>
          <a:p>
            <a:pPr algn="ctr"/>
            <a:r>
              <a:rPr lang="es-ES" sz="2000" b="1"/>
              <a:t>A</a:t>
            </a:r>
          </a:p>
        </p:txBody>
      </p:sp>
      <p:sp>
        <p:nvSpPr>
          <p:cNvPr id="34826" name="34 CuadroTexto"/>
          <p:cNvSpPr txBox="1">
            <a:spLocks noChangeArrowheads="1"/>
          </p:cNvSpPr>
          <p:nvPr/>
        </p:nvSpPr>
        <p:spPr bwMode="auto">
          <a:xfrm>
            <a:off x="4214813" y="2286000"/>
            <a:ext cx="428625" cy="400050"/>
          </a:xfrm>
          <a:prstGeom prst="rect">
            <a:avLst/>
          </a:prstGeom>
          <a:noFill/>
          <a:ln w="9525">
            <a:noFill/>
            <a:miter lim="800000"/>
            <a:headEnd/>
            <a:tailEnd/>
          </a:ln>
        </p:spPr>
        <p:txBody>
          <a:bodyPr>
            <a:spAutoFit/>
          </a:bodyPr>
          <a:lstStyle/>
          <a:p>
            <a:pPr algn="ctr"/>
            <a:r>
              <a:rPr lang="es-ES" sz="2000" b="1"/>
              <a:t>A</a:t>
            </a:r>
          </a:p>
        </p:txBody>
      </p:sp>
      <p:sp>
        <p:nvSpPr>
          <p:cNvPr id="34827" name="35 CuadroTexto"/>
          <p:cNvSpPr txBox="1">
            <a:spLocks noChangeArrowheads="1"/>
          </p:cNvSpPr>
          <p:nvPr/>
        </p:nvSpPr>
        <p:spPr bwMode="auto">
          <a:xfrm>
            <a:off x="4286250" y="2643188"/>
            <a:ext cx="357188" cy="400050"/>
          </a:xfrm>
          <a:prstGeom prst="rect">
            <a:avLst/>
          </a:prstGeom>
          <a:noFill/>
          <a:ln w="9525">
            <a:noFill/>
            <a:miter lim="800000"/>
            <a:headEnd/>
            <a:tailEnd/>
          </a:ln>
        </p:spPr>
        <p:txBody>
          <a:bodyPr>
            <a:spAutoFit/>
          </a:bodyPr>
          <a:lstStyle/>
          <a:p>
            <a:r>
              <a:rPr lang="es-ES" sz="2000" b="1"/>
              <a:t>T</a:t>
            </a:r>
          </a:p>
        </p:txBody>
      </p:sp>
      <p:sp>
        <p:nvSpPr>
          <p:cNvPr id="34828" name="36 CuadroTexto"/>
          <p:cNvSpPr txBox="1">
            <a:spLocks noChangeArrowheads="1"/>
          </p:cNvSpPr>
          <p:nvPr/>
        </p:nvSpPr>
        <p:spPr bwMode="auto">
          <a:xfrm>
            <a:off x="3357563" y="2286000"/>
            <a:ext cx="357187" cy="400050"/>
          </a:xfrm>
          <a:prstGeom prst="rect">
            <a:avLst/>
          </a:prstGeom>
          <a:noFill/>
          <a:ln w="9525">
            <a:noFill/>
            <a:miter lim="800000"/>
            <a:headEnd/>
            <a:tailEnd/>
          </a:ln>
        </p:spPr>
        <p:txBody>
          <a:bodyPr>
            <a:spAutoFit/>
          </a:bodyPr>
          <a:lstStyle/>
          <a:p>
            <a:r>
              <a:rPr lang="es-ES" sz="2000" b="1"/>
              <a:t>T</a:t>
            </a:r>
          </a:p>
        </p:txBody>
      </p:sp>
      <p:sp>
        <p:nvSpPr>
          <p:cNvPr id="34829" name="37 CuadroTexto"/>
          <p:cNvSpPr txBox="1">
            <a:spLocks noChangeArrowheads="1"/>
          </p:cNvSpPr>
          <p:nvPr/>
        </p:nvSpPr>
        <p:spPr bwMode="auto">
          <a:xfrm>
            <a:off x="3786188" y="4572000"/>
            <a:ext cx="428625" cy="400050"/>
          </a:xfrm>
          <a:prstGeom prst="rect">
            <a:avLst/>
          </a:prstGeom>
          <a:noFill/>
          <a:ln w="9525">
            <a:noFill/>
            <a:miter lim="800000"/>
            <a:headEnd/>
            <a:tailEnd/>
          </a:ln>
        </p:spPr>
        <p:txBody>
          <a:bodyPr>
            <a:spAutoFit/>
          </a:bodyPr>
          <a:lstStyle/>
          <a:p>
            <a:pPr algn="ctr"/>
            <a:r>
              <a:rPr lang="es-ES" sz="2000" b="1"/>
              <a:t>C         </a:t>
            </a:r>
          </a:p>
        </p:txBody>
      </p:sp>
      <p:grpSp>
        <p:nvGrpSpPr>
          <p:cNvPr id="2" name="79 Grupo"/>
          <p:cNvGrpSpPr>
            <a:grpSpLocks/>
          </p:cNvGrpSpPr>
          <p:nvPr/>
        </p:nvGrpSpPr>
        <p:grpSpPr bwMode="auto">
          <a:xfrm>
            <a:off x="1571625" y="2000250"/>
            <a:ext cx="4929188" cy="1287463"/>
            <a:chOff x="1571604" y="2000240"/>
            <a:chExt cx="4929222" cy="1287472"/>
          </a:xfrm>
        </p:grpSpPr>
        <p:cxnSp>
          <p:nvCxnSpPr>
            <p:cNvPr id="4" name="3 Conector recto"/>
            <p:cNvCxnSpPr/>
            <p:nvPr/>
          </p:nvCxnSpPr>
          <p:spPr>
            <a:xfrm>
              <a:off x="1643042" y="2000240"/>
              <a:ext cx="485778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1571604" y="3286124"/>
              <a:ext cx="485778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rot="5400000">
              <a:off x="1572398"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2001026"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2501092"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2429654" y="2642388"/>
              <a:ext cx="1285884" cy="1587"/>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3358348"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3858414"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a:off x="4287042"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a:off x="4215603" y="2642388"/>
              <a:ext cx="1285884" cy="1588"/>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5400000">
              <a:off x="1572398"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a:off x="3858414"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2001026"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5400000">
              <a:off x="2572530"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4287042"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877" name="30 CuadroTexto"/>
            <p:cNvSpPr txBox="1">
              <a:spLocks noChangeArrowheads="1"/>
            </p:cNvSpPr>
            <p:nvPr/>
          </p:nvSpPr>
          <p:spPr bwMode="auto">
            <a:xfrm>
              <a:off x="2000232" y="2643182"/>
              <a:ext cx="357190" cy="400110"/>
            </a:xfrm>
            <a:prstGeom prst="rect">
              <a:avLst/>
            </a:prstGeom>
            <a:noFill/>
            <a:ln w="9525">
              <a:noFill/>
              <a:miter lim="800000"/>
              <a:headEnd/>
              <a:tailEnd/>
            </a:ln>
          </p:spPr>
          <p:txBody>
            <a:bodyPr>
              <a:spAutoFit/>
            </a:bodyPr>
            <a:lstStyle/>
            <a:p>
              <a:r>
                <a:rPr lang="es-ES" sz="2000" b="1"/>
                <a:t>T</a:t>
              </a:r>
            </a:p>
          </p:txBody>
        </p:sp>
        <p:sp>
          <p:nvSpPr>
            <p:cNvPr id="34878" name="32 CuadroTexto"/>
            <p:cNvSpPr txBox="1">
              <a:spLocks noChangeArrowheads="1"/>
            </p:cNvSpPr>
            <p:nvPr/>
          </p:nvSpPr>
          <p:spPr bwMode="auto">
            <a:xfrm>
              <a:off x="2500298" y="2643182"/>
              <a:ext cx="428628" cy="400110"/>
            </a:xfrm>
            <a:prstGeom prst="rect">
              <a:avLst/>
            </a:prstGeom>
            <a:noFill/>
            <a:ln w="9525">
              <a:noFill/>
              <a:miter lim="800000"/>
              <a:headEnd/>
              <a:tailEnd/>
            </a:ln>
          </p:spPr>
          <p:txBody>
            <a:bodyPr>
              <a:spAutoFit/>
            </a:bodyPr>
            <a:lstStyle/>
            <a:p>
              <a:pPr algn="ctr"/>
              <a:r>
                <a:rPr lang="es-ES" sz="2000" b="1"/>
                <a:t>A</a:t>
              </a:r>
            </a:p>
          </p:txBody>
        </p:sp>
        <p:sp>
          <p:nvSpPr>
            <p:cNvPr id="34879" name="38 CuadroTexto"/>
            <p:cNvSpPr txBox="1">
              <a:spLocks noChangeArrowheads="1"/>
            </p:cNvSpPr>
            <p:nvPr/>
          </p:nvSpPr>
          <p:spPr bwMode="auto">
            <a:xfrm>
              <a:off x="3786182" y="2643182"/>
              <a:ext cx="428628" cy="400110"/>
            </a:xfrm>
            <a:prstGeom prst="rect">
              <a:avLst/>
            </a:prstGeom>
            <a:noFill/>
            <a:ln w="9525">
              <a:noFill/>
              <a:miter lim="800000"/>
              <a:headEnd/>
              <a:tailEnd/>
            </a:ln>
          </p:spPr>
          <p:txBody>
            <a:bodyPr>
              <a:spAutoFit/>
            </a:bodyPr>
            <a:lstStyle/>
            <a:p>
              <a:pPr algn="ctr"/>
              <a:r>
                <a:rPr lang="es-ES" sz="2000" b="1"/>
                <a:t>G</a:t>
              </a:r>
            </a:p>
          </p:txBody>
        </p:sp>
      </p:grpSp>
      <p:sp>
        <p:nvSpPr>
          <p:cNvPr id="34831" name="40 CuadroTexto"/>
          <p:cNvSpPr txBox="1">
            <a:spLocks noChangeArrowheads="1"/>
          </p:cNvSpPr>
          <p:nvPr/>
        </p:nvSpPr>
        <p:spPr bwMode="auto">
          <a:xfrm>
            <a:off x="428624" y="3571875"/>
            <a:ext cx="2428863" cy="646331"/>
          </a:xfrm>
          <a:prstGeom prst="rect">
            <a:avLst/>
          </a:prstGeom>
          <a:noFill/>
          <a:ln w="9525">
            <a:noFill/>
            <a:miter lim="800000"/>
            <a:headEnd/>
            <a:tailEnd/>
          </a:ln>
        </p:spPr>
        <p:txBody>
          <a:bodyPr wrap="square">
            <a:spAutoFit/>
          </a:bodyPr>
          <a:lstStyle/>
          <a:p>
            <a:pPr algn="ctr"/>
            <a:r>
              <a:rPr lang="es-ES" sz="3600" b="1" dirty="0">
                <a:effectLst>
                  <a:outerShdw blurRad="38100" dist="38100" dir="2700000" algn="tl">
                    <a:srgbClr val="000000">
                      <a:alpha val="43137"/>
                    </a:srgbClr>
                  </a:outerShdw>
                </a:effectLst>
              </a:rPr>
              <a:t>Deleción</a:t>
            </a:r>
          </a:p>
        </p:txBody>
      </p:sp>
      <p:cxnSp>
        <p:nvCxnSpPr>
          <p:cNvPr id="63" name="62 Conector recto de flecha"/>
          <p:cNvCxnSpPr/>
          <p:nvPr/>
        </p:nvCxnSpPr>
        <p:spPr>
          <a:xfrm rot="5400000">
            <a:off x="3213894" y="1570831"/>
            <a:ext cx="5715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80 Grupo"/>
          <p:cNvGrpSpPr>
            <a:grpSpLocks/>
          </p:cNvGrpSpPr>
          <p:nvPr/>
        </p:nvGrpSpPr>
        <p:grpSpPr bwMode="auto">
          <a:xfrm>
            <a:off x="1571625" y="4286250"/>
            <a:ext cx="5143500" cy="1287463"/>
            <a:chOff x="1571604" y="2000240"/>
            <a:chExt cx="5143536" cy="1287472"/>
          </a:xfrm>
        </p:grpSpPr>
        <p:cxnSp>
          <p:nvCxnSpPr>
            <p:cNvPr id="82" name="81 Conector recto"/>
            <p:cNvCxnSpPr/>
            <p:nvPr/>
          </p:nvCxnSpPr>
          <p:spPr>
            <a:xfrm>
              <a:off x="1643043" y="2000240"/>
              <a:ext cx="507209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a:off x="1571604" y="3286124"/>
              <a:ext cx="5072099"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rot="5400000">
              <a:off x="1572398"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rot="5400000">
              <a:off x="2001026"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rot="5400000">
              <a:off x="2501093"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rot="5400000">
              <a:off x="2429654" y="2642388"/>
              <a:ext cx="1285884" cy="1587"/>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rot="5400000">
              <a:off x="3358349"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a:xfrm rot="5400000">
              <a:off x="3858414"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rot="5400000">
              <a:off x="4287042"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rot="5400000">
              <a:off x="4215604" y="2642388"/>
              <a:ext cx="1285884" cy="1588"/>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rot="5400000">
              <a:off x="1572398"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rot="5400000">
              <a:off x="3858414"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rot="5400000">
              <a:off x="2001026"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rot="5400000">
              <a:off x="2501093" y="3142454"/>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rot="5400000">
              <a:off x="4287042"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859" name="96 CuadroTexto"/>
            <p:cNvSpPr txBox="1">
              <a:spLocks noChangeArrowheads="1"/>
            </p:cNvSpPr>
            <p:nvPr/>
          </p:nvSpPr>
          <p:spPr bwMode="auto">
            <a:xfrm>
              <a:off x="2000232" y="2643182"/>
              <a:ext cx="357190" cy="400110"/>
            </a:xfrm>
            <a:prstGeom prst="rect">
              <a:avLst/>
            </a:prstGeom>
            <a:noFill/>
            <a:ln w="9525">
              <a:noFill/>
              <a:miter lim="800000"/>
              <a:headEnd/>
              <a:tailEnd/>
            </a:ln>
          </p:spPr>
          <p:txBody>
            <a:bodyPr>
              <a:spAutoFit/>
            </a:bodyPr>
            <a:lstStyle/>
            <a:p>
              <a:r>
                <a:rPr lang="es-ES" sz="2000" b="1"/>
                <a:t>T</a:t>
              </a:r>
            </a:p>
          </p:txBody>
        </p:sp>
        <p:sp>
          <p:nvSpPr>
            <p:cNvPr id="34860" name="97 CuadroTexto"/>
            <p:cNvSpPr txBox="1">
              <a:spLocks noChangeArrowheads="1"/>
            </p:cNvSpPr>
            <p:nvPr/>
          </p:nvSpPr>
          <p:spPr bwMode="auto">
            <a:xfrm>
              <a:off x="2428860" y="2643182"/>
              <a:ext cx="428628" cy="400110"/>
            </a:xfrm>
            <a:prstGeom prst="rect">
              <a:avLst/>
            </a:prstGeom>
            <a:noFill/>
            <a:ln w="9525">
              <a:noFill/>
              <a:miter lim="800000"/>
              <a:headEnd/>
              <a:tailEnd/>
            </a:ln>
          </p:spPr>
          <p:txBody>
            <a:bodyPr>
              <a:spAutoFit/>
            </a:bodyPr>
            <a:lstStyle/>
            <a:p>
              <a:pPr algn="ctr"/>
              <a:r>
                <a:rPr lang="es-ES" sz="2000" b="1"/>
                <a:t>A</a:t>
              </a:r>
            </a:p>
          </p:txBody>
        </p:sp>
        <p:sp>
          <p:nvSpPr>
            <p:cNvPr id="34861" name="98 CuadroTexto"/>
            <p:cNvSpPr txBox="1">
              <a:spLocks noChangeArrowheads="1"/>
            </p:cNvSpPr>
            <p:nvPr/>
          </p:nvSpPr>
          <p:spPr bwMode="auto">
            <a:xfrm>
              <a:off x="3786182" y="2643182"/>
              <a:ext cx="428628" cy="400110"/>
            </a:xfrm>
            <a:prstGeom prst="rect">
              <a:avLst/>
            </a:prstGeom>
            <a:noFill/>
            <a:ln w="9525">
              <a:noFill/>
              <a:miter lim="800000"/>
              <a:headEnd/>
              <a:tailEnd/>
            </a:ln>
          </p:spPr>
          <p:txBody>
            <a:bodyPr>
              <a:spAutoFit/>
            </a:bodyPr>
            <a:lstStyle/>
            <a:p>
              <a:pPr algn="ctr"/>
              <a:r>
                <a:rPr lang="es-ES" sz="2000" b="1"/>
                <a:t>G</a:t>
              </a:r>
            </a:p>
          </p:txBody>
        </p:sp>
      </p:grpSp>
      <p:sp>
        <p:nvSpPr>
          <p:cNvPr id="34834" name="99 CuadroTexto"/>
          <p:cNvSpPr txBox="1">
            <a:spLocks noChangeArrowheads="1"/>
          </p:cNvSpPr>
          <p:nvPr/>
        </p:nvSpPr>
        <p:spPr bwMode="auto">
          <a:xfrm>
            <a:off x="4214813" y="4572000"/>
            <a:ext cx="428625" cy="400050"/>
          </a:xfrm>
          <a:prstGeom prst="rect">
            <a:avLst/>
          </a:prstGeom>
          <a:noFill/>
          <a:ln w="9525">
            <a:noFill/>
            <a:miter lim="800000"/>
            <a:headEnd/>
            <a:tailEnd/>
          </a:ln>
        </p:spPr>
        <p:txBody>
          <a:bodyPr>
            <a:spAutoFit/>
          </a:bodyPr>
          <a:lstStyle/>
          <a:p>
            <a:pPr algn="ctr"/>
            <a:r>
              <a:rPr lang="es-ES" sz="2000" b="1"/>
              <a:t>A</a:t>
            </a:r>
          </a:p>
        </p:txBody>
      </p:sp>
      <p:sp>
        <p:nvSpPr>
          <p:cNvPr id="34835" name="100 CuadroTexto"/>
          <p:cNvSpPr txBox="1">
            <a:spLocks noChangeArrowheads="1"/>
          </p:cNvSpPr>
          <p:nvPr/>
        </p:nvSpPr>
        <p:spPr bwMode="auto">
          <a:xfrm>
            <a:off x="4286250" y="4929188"/>
            <a:ext cx="357188" cy="400050"/>
          </a:xfrm>
          <a:prstGeom prst="rect">
            <a:avLst/>
          </a:prstGeom>
          <a:noFill/>
          <a:ln w="9525">
            <a:noFill/>
            <a:miter lim="800000"/>
            <a:headEnd/>
            <a:tailEnd/>
          </a:ln>
        </p:spPr>
        <p:txBody>
          <a:bodyPr>
            <a:spAutoFit/>
          </a:bodyPr>
          <a:lstStyle/>
          <a:p>
            <a:r>
              <a:rPr lang="es-ES" sz="2000" b="1"/>
              <a:t>T</a:t>
            </a:r>
          </a:p>
        </p:txBody>
      </p:sp>
      <p:sp>
        <p:nvSpPr>
          <p:cNvPr id="34836" name="101 CuadroTexto"/>
          <p:cNvSpPr txBox="1">
            <a:spLocks noChangeArrowheads="1"/>
          </p:cNvSpPr>
          <p:nvPr/>
        </p:nvSpPr>
        <p:spPr bwMode="auto">
          <a:xfrm>
            <a:off x="2500313" y="4572000"/>
            <a:ext cx="357187" cy="400050"/>
          </a:xfrm>
          <a:prstGeom prst="rect">
            <a:avLst/>
          </a:prstGeom>
          <a:noFill/>
          <a:ln w="9525">
            <a:noFill/>
            <a:miter lim="800000"/>
            <a:headEnd/>
            <a:tailEnd/>
          </a:ln>
        </p:spPr>
        <p:txBody>
          <a:bodyPr>
            <a:spAutoFit/>
          </a:bodyPr>
          <a:lstStyle/>
          <a:p>
            <a:r>
              <a:rPr lang="es-ES" sz="2000" b="1"/>
              <a:t>T</a:t>
            </a:r>
          </a:p>
        </p:txBody>
      </p:sp>
      <p:sp>
        <p:nvSpPr>
          <p:cNvPr id="34837" name="103 CuadroTexto"/>
          <p:cNvSpPr txBox="1">
            <a:spLocks noChangeArrowheads="1"/>
          </p:cNvSpPr>
          <p:nvPr/>
        </p:nvSpPr>
        <p:spPr bwMode="auto">
          <a:xfrm>
            <a:off x="3786188" y="2286000"/>
            <a:ext cx="428625" cy="400050"/>
          </a:xfrm>
          <a:prstGeom prst="rect">
            <a:avLst/>
          </a:prstGeom>
          <a:noFill/>
          <a:ln w="9525">
            <a:noFill/>
            <a:miter lim="800000"/>
            <a:headEnd/>
            <a:tailEnd/>
          </a:ln>
        </p:spPr>
        <p:txBody>
          <a:bodyPr>
            <a:spAutoFit/>
          </a:bodyPr>
          <a:lstStyle/>
          <a:p>
            <a:pPr algn="ctr"/>
            <a:r>
              <a:rPr lang="es-ES" sz="2000" b="1"/>
              <a:t>C         </a:t>
            </a:r>
          </a:p>
        </p:txBody>
      </p:sp>
      <p:cxnSp>
        <p:nvCxnSpPr>
          <p:cNvPr id="105" name="104 Conector recto"/>
          <p:cNvCxnSpPr/>
          <p:nvPr/>
        </p:nvCxnSpPr>
        <p:spPr>
          <a:xfrm rot="5400000">
            <a:off x="3358357" y="5428456"/>
            <a:ext cx="28575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839" name="106 CuadroTexto"/>
          <p:cNvSpPr txBox="1">
            <a:spLocks noChangeArrowheads="1"/>
          </p:cNvSpPr>
          <p:nvPr/>
        </p:nvSpPr>
        <p:spPr bwMode="auto">
          <a:xfrm>
            <a:off x="1928813" y="4572000"/>
            <a:ext cx="428625" cy="400050"/>
          </a:xfrm>
          <a:prstGeom prst="rect">
            <a:avLst/>
          </a:prstGeom>
          <a:noFill/>
          <a:ln w="9525">
            <a:noFill/>
            <a:miter lim="800000"/>
            <a:headEnd/>
            <a:tailEnd/>
          </a:ln>
        </p:spPr>
        <p:txBody>
          <a:bodyPr>
            <a:spAutoFit/>
          </a:bodyPr>
          <a:lstStyle/>
          <a:p>
            <a:pPr algn="ctr"/>
            <a:r>
              <a:rPr lang="es-ES" sz="2000" b="1"/>
              <a:t>A</a:t>
            </a:r>
          </a:p>
        </p:txBody>
      </p:sp>
      <p:sp>
        <p:nvSpPr>
          <p:cNvPr id="34840" name="107 CuadroTexto"/>
          <p:cNvSpPr txBox="1">
            <a:spLocks noChangeArrowheads="1"/>
          </p:cNvSpPr>
          <p:nvPr/>
        </p:nvSpPr>
        <p:spPr bwMode="auto">
          <a:xfrm>
            <a:off x="1500188" y="4572000"/>
            <a:ext cx="428625" cy="400050"/>
          </a:xfrm>
          <a:prstGeom prst="rect">
            <a:avLst/>
          </a:prstGeom>
          <a:noFill/>
          <a:ln w="9525">
            <a:noFill/>
            <a:miter lim="800000"/>
            <a:headEnd/>
            <a:tailEnd/>
          </a:ln>
        </p:spPr>
        <p:txBody>
          <a:bodyPr>
            <a:spAutoFit/>
          </a:bodyPr>
          <a:lstStyle/>
          <a:p>
            <a:pPr algn="ctr"/>
            <a:r>
              <a:rPr lang="es-ES" sz="2000" b="1"/>
              <a:t>C         </a:t>
            </a:r>
          </a:p>
        </p:txBody>
      </p:sp>
      <p:sp>
        <p:nvSpPr>
          <p:cNvPr id="34841" name="108 CuadroTexto"/>
          <p:cNvSpPr txBox="1">
            <a:spLocks noChangeArrowheads="1"/>
          </p:cNvSpPr>
          <p:nvPr/>
        </p:nvSpPr>
        <p:spPr bwMode="auto">
          <a:xfrm>
            <a:off x="1571625" y="4929188"/>
            <a:ext cx="428625" cy="400050"/>
          </a:xfrm>
          <a:prstGeom prst="rect">
            <a:avLst/>
          </a:prstGeom>
          <a:noFill/>
          <a:ln w="9525">
            <a:noFill/>
            <a:miter lim="800000"/>
            <a:headEnd/>
            <a:tailEnd/>
          </a:ln>
        </p:spPr>
        <p:txBody>
          <a:bodyPr>
            <a:spAutoFit/>
          </a:bodyPr>
          <a:lstStyle/>
          <a:p>
            <a:r>
              <a:rPr lang="es-ES" sz="2000" b="1"/>
              <a:t>G</a:t>
            </a:r>
          </a:p>
        </p:txBody>
      </p:sp>
      <p:cxnSp>
        <p:nvCxnSpPr>
          <p:cNvPr id="112" name="111 Conector recto de flecha"/>
          <p:cNvCxnSpPr/>
          <p:nvPr/>
        </p:nvCxnSpPr>
        <p:spPr>
          <a:xfrm rot="5400000">
            <a:off x="3215482" y="3856831"/>
            <a:ext cx="571500" cy="15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p:cNvSpPr/>
          <p:nvPr/>
        </p:nvSpPr>
        <p:spPr>
          <a:xfrm>
            <a:off x="3357563" y="4500563"/>
            <a:ext cx="357187" cy="9286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7 CuadroTexto"/>
          <p:cNvSpPr txBox="1">
            <a:spLocks noChangeArrowheads="1"/>
          </p:cNvSpPr>
          <p:nvPr/>
        </p:nvSpPr>
        <p:spPr bwMode="auto">
          <a:xfrm>
            <a:off x="571500" y="1285875"/>
            <a:ext cx="2000250" cy="646331"/>
          </a:xfrm>
          <a:prstGeom prst="rect">
            <a:avLst/>
          </a:prstGeom>
          <a:noFill/>
          <a:ln w="9525">
            <a:noFill/>
            <a:miter lim="800000"/>
            <a:headEnd/>
            <a:tailEnd/>
          </a:ln>
        </p:spPr>
        <p:txBody>
          <a:bodyPr>
            <a:spAutoFit/>
          </a:bodyPr>
          <a:lstStyle/>
          <a:p>
            <a:pPr algn="ctr"/>
            <a:r>
              <a:rPr lang="es-ES" sz="3600" b="1" dirty="0">
                <a:effectLst>
                  <a:outerShdw blurRad="38100" dist="38100" dir="2700000" algn="tl">
                    <a:srgbClr val="000000">
                      <a:alpha val="43137"/>
                    </a:srgbClr>
                  </a:outerShdw>
                </a:effectLst>
              </a:rPr>
              <a:t>Normal</a:t>
            </a:r>
          </a:p>
        </p:txBody>
      </p:sp>
      <p:sp>
        <p:nvSpPr>
          <p:cNvPr id="9" name="8 Rectángulo"/>
          <p:cNvSpPr/>
          <p:nvPr/>
        </p:nvSpPr>
        <p:spPr>
          <a:xfrm>
            <a:off x="1714480" y="357166"/>
            <a:ext cx="576064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a:ln w="11430"/>
                <a:solidFill>
                  <a:srgbClr val="C00000"/>
                </a:solidFill>
                <a:effectLst>
                  <a:outerShdw blurRad="38100" dist="38100" dir="2700000" algn="tl">
                    <a:srgbClr val="000000">
                      <a:alpha val="43137"/>
                    </a:srgbClr>
                  </a:outerShdw>
                </a:effectLst>
              </a:rPr>
              <a:t>Inserción</a:t>
            </a:r>
          </a:p>
        </p:txBody>
      </p:sp>
      <p:sp>
        <p:nvSpPr>
          <p:cNvPr id="35844" name="27 CuadroTexto"/>
          <p:cNvSpPr txBox="1">
            <a:spLocks noChangeArrowheads="1"/>
          </p:cNvSpPr>
          <p:nvPr/>
        </p:nvSpPr>
        <p:spPr bwMode="auto">
          <a:xfrm>
            <a:off x="1500188" y="2286000"/>
            <a:ext cx="428625" cy="400050"/>
          </a:xfrm>
          <a:prstGeom prst="rect">
            <a:avLst/>
          </a:prstGeom>
          <a:noFill/>
          <a:ln w="9525">
            <a:noFill/>
            <a:miter lim="800000"/>
            <a:headEnd/>
            <a:tailEnd/>
          </a:ln>
        </p:spPr>
        <p:txBody>
          <a:bodyPr>
            <a:spAutoFit/>
          </a:bodyPr>
          <a:lstStyle/>
          <a:p>
            <a:pPr algn="ctr"/>
            <a:r>
              <a:rPr lang="es-ES" sz="2000" b="1"/>
              <a:t>C         </a:t>
            </a:r>
          </a:p>
        </p:txBody>
      </p:sp>
      <p:sp>
        <p:nvSpPr>
          <p:cNvPr id="35845" name="28 CuadroTexto"/>
          <p:cNvSpPr txBox="1">
            <a:spLocks noChangeArrowheads="1"/>
          </p:cNvSpPr>
          <p:nvPr/>
        </p:nvSpPr>
        <p:spPr bwMode="auto">
          <a:xfrm>
            <a:off x="1571625" y="2643188"/>
            <a:ext cx="428625" cy="400050"/>
          </a:xfrm>
          <a:prstGeom prst="rect">
            <a:avLst/>
          </a:prstGeom>
          <a:noFill/>
          <a:ln w="9525">
            <a:noFill/>
            <a:miter lim="800000"/>
            <a:headEnd/>
            <a:tailEnd/>
          </a:ln>
        </p:spPr>
        <p:txBody>
          <a:bodyPr>
            <a:spAutoFit/>
          </a:bodyPr>
          <a:lstStyle/>
          <a:p>
            <a:r>
              <a:rPr lang="es-ES" sz="2000" b="1"/>
              <a:t>G</a:t>
            </a:r>
          </a:p>
        </p:txBody>
      </p:sp>
      <p:sp>
        <p:nvSpPr>
          <p:cNvPr id="35846" name="29 CuadroTexto"/>
          <p:cNvSpPr txBox="1">
            <a:spLocks noChangeArrowheads="1"/>
          </p:cNvSpPr>
          <p:nvPr/>
        </p:nvSpPr>
        <p:spPr bwMode="auto">
          <a:xfrm>
            <a:off x="1928813" y="2286000"/>
            <a:ext cx="428625" cy="400050"/>
          </a:xfrm>
          <a:prstGeom prst="rect">
            <a:avLst/>
          </a:prstGeom>
          <a:noFill/>
          <a:ln w="9525">
            <a:noFill/>
            <a:miter lim="800000"/>
            <a:headEnd/>
            <a:tailEnd/>
          </a:ln>
        </p:spPr>
        <p:txBody>
          <a:bodyPr>
            <a:spAutoFit/>
          </a:bodyPr>
          <a:lstStyle/>
          <a:p>
            <a:pPr algn="ctr"/>
            <a:r>
              <a:rPr lang="es-ES" sz="2000" b="1"/>
              <a:t>A</a:t>
            </a:r>
          </a:p>
        </p:txBody>
      </p:sp>
      <p:sp>
        <p:nvSpPr>
          <p:cNvPr id="35847" name="31 CuadroTexto"/>
          <p:cNvSpPr txBox="1">
            <a:spLocks noChangeArrowheads="1"/>
          </p:cNvSpPr>
          <p:nvPr/>
        </p:nvSpPr>
        <p:spPr bwMode="auto">
          <a:xfrm>
            <a:off x="2500313" y="2286000"/>
            <a:ext cx="357187" cy="400050"/>
          </a:xfrm>
          <a:prstGeom prst="rect">
            <a:avLst/>
          </a:prstGeom>
          <a:noFill/>
          <a:ln w="9525">
            <a:noFill/>
            <a:miter lim="800000"/>
            <a:headEnd/>
            <a:tailEnd/>
          </a:ln>
        </p:spPr>
        <p:txBody>
          <a:bodyPr>
            <a:spAutoFit/>
          </a:bodyPr>
          <a:lstStyle/>
          <a:p>
            <a:pPr algn="ctr"/>
            <a:r>
              <a:rPr lang="es-ES" sz="2000" b="1"/>
              <a:t>T</a:t>
            </a:r>
          </a:p>
        </p:txBody>
      </p:sp>
      <p:cxnSp>
        <p:nvCxnSpPr>
          <p:cNvPr id="22" name="21 Conector recto"/>
          <p:cNvCxnSpPr/>
          <p:nvPr/>
        </p:nvCxnSpPr>
        <p:spPr>
          <a:xfrm rot="5400000">
            <a:off x="3358357" y="3142456"/>
            <a:ext cx="28575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849" name="33 CuadroTexto"/>
          <p:cNvSpPr txBox="1">
            <a:spLocks noChangeArrowheads="1"/>
          </p:cNvSpPr>
          <p:nvPr/>
        </p:nvSpPr>
        <p:spPr bwMode="auto">
          <a:xfrm>
            <a:off x="3286125" y="2643188"/>
            <a:ext cx="428625" cy="400050"/>
          </a:xfrm>
          <a:prstGeom prst="rect">
            <a:avLst/>
          </a:prstGeom>
          <a:noFill/>
          <a:ln w="9525">
            <a:noFill/>
            <a:miter lim="800000"/>
            <a:headEnd/>
            <a:tailEnd/>
          </a:ln>
        </p:spPr>
        <p:txBody>
          <a:bodyPr>
            <a:spAutoFit/>
          </a:bodyPr>
          <a:lstStyle/>
          <a:p>
            <a:pPr algn="ctr"/>
            <a:r>
              <a:rPr lang="es-ES" sz="2000" b="1"/>
              <a:t>A</a:t>
            </a:r>
          </a:p>
        </p:txBody>
      </p:sp>
      <p:sp>
        <p:nvSpPr>
          <p:cNvPr id="35850" name="34 CuadroTexto"/>
          <p:cNvSpPr txBox="1">
            <a:spLocks noChangeArrowheads="1"/>
          </p:cNvSpPr>
          <p:nvPr/>
        </p:nvSpPr>
        <p:spPr bwMode="auto">
          <a:xfrm>
            <a:off x="4214813" y="2286000"/>
            <a:ext cx="428625" cy="400050"/>
          </a:xfrm>
          <a:prstGeom prst="rect">
            <a:avLst/>
          </a:prstGeom>
          <a:noFill/>
          <a:ln w="9525">
            <a:noFill/>
            <a:miter lim="800000"/>
            <a:headEnd/>
            <a:tailEnd/>
          </a:ln>
        </p:spPr>
        <p:txBody>
          <a:bodyPr>
            <a:spAutoFit/>
          </a:bodyPr>
          <a:lstStyle/>
          <a:p>
            <a:pPr algn="ctr"/>
            <a:r>
              <a:rPr lang="es-ES" sz="2000" b="1"/>
              <a:t>A</a:t>
            </a:r>
          </a:p>
        </p:txBody>
      </p:sp>
      <p:sp>
        <p:nvSpPr>
          <p:cNvPr id="35851" name="35 CuadroTexto"/>
          <p:cNvSpPr txBox="1">
            <a:spLocks noChangeArrowheads="1"/>
          </p:cNvSpPr>
          <p:nvPr/>
        </p:nvSpPr>
        <p:spPr bwMode="auto">
          <a:xfrm>
            <a:off x="4286250" y="2643188"/>
            <a:ext cx="357188" cy="400050"/>
          </a:xfrm>
          <a:prstGeom prst="rect">
            <a:avLst/>
          </a:prstGeom>
          <a:noFill/>
          <a:ln w="9525">
            <a:noFill/>
            <a:miter lim="800000"/>
            <a:headEnd/>
            <a:tailEnd/>
          </a:ln>
        </p:spPr>
        <p:txBody>
          <a:bodyPr>
            <a:spAutoFit/>
          </a:bodyPr>
          <a:lstStyle/>
          <a:p>
            <a:r>
              <a:rPr lang="es-ES" sz="2000" b="1"/>
              <a:t>T</a:t>
            </a:r>
          </a:p>
        </p:txBody>
      </p:sp>
      <p:sp>
        <p:nvSpPr>
          <p:cNvPr id="35852" name="36 CuadroTexto"/>
          <p:cNvSpPr txBox="1">
            <a:spLocks noChangeArrowheads="1"/>
          </p:cNvSpPr>
          <p:nvPr/>
        </p:nvSpPr>
        <p:spPr bwMode="auto">
          <a:xfrm>
            <a:off x="3357563" y="2286000"/>
            <a:ext cx="357187" cy="400050"/>
          </a:xfrm>
          <a:prstGeom prst="rect">
            <a:avLst/>
          </a:prstGeom>
          <a:noFill/>
          <a:ln w="9525">
            <a:noFill/>
            <a:miter lim="800000"/>
            <a:headEnd/>
            <a:tailEnd/>
          </a:ln>
        </p:spPr>
        <p:txBody>
          <a:bodyPr>
            <a:spAutoFit/>
          </a:bodyPr>
          <a:lstStyle/>
          <a:p>
            <a:r>
              <a:rPr lang="es-ES" sz="2000" b="1"/>
              <a:t>T</a:t>
            </a:r>
          </a:p>
        </p:txBody>
      </p:sp>
      <p:sp>
        <p:nvSpPr>
          <p:cNvPr id="35853" name="37 CuadroTexto"/>
          <p:cNvSpPr txBox="1">
            <a:spLocks noChangeArrowheads="1"/>
          </p:cNvSpPr>
          <p:nvPr/>
        </p:nvSpPr>
        <p:spPr bwMode="auto">
          <a:xfrm>
            <a:off x="4214813" y="4572000"/>
            <a:ext cx="428625" cy="400050"/>
          </a:xfrm>
          <a:prstGeom prst="rect">
            <a:avLst/>
          </a:prstGeom>
          <a:noFill/>
          <a:ln w="9525">
            <a:noFill/>
            <a:miter lim="800000"/>
            <a:headEnd/>
            <a:tailEnd/>
          </a:ln>
        </p:spPr>
        <p:txBody>
          <a:bodyPr>
            <a:spAutoFit/>
          </a:bodyPr>
          <a:lstStyle/>
          <a:p>
            <a:pPr algn="ctr"/>
            <a:r>
              <a:rPr lang="es-ES" sz="2000" b="1"/>
              <a:t>C         </a:t>
            </a:r>
          </a:p>
        </p:txBody>
      </p:sp>
      <p:grpSp>
        <p:nvGrpSpPr>
          <p:cNvPr id="2" name="79 Grupo"/>
          <p:cNvGrpSpPr>
            <a:grpSpLocks/>
          </p:cNvGrpSpPr>
          <p:nvPr/>
        </p:nvGrpSpPr>
        <p:grpSpPr bwMode="auto">
          <a:xfrm>
            <a:off x="1571625" y="2000250"/>
            <a:ext cx="4929188" cy="1287463"/>
            <a:chOff x="1571604" y="2000240"/>
            <a:chExt cx="4929222" cy="1287472"/>
          </a:xfrm>
        </p:grpSpPr>
        <p:cxnSp>
          <p:nvCxnSpPr>
            <p:cNvPr id="4" name="3 Conector recto"/>
            <p:cNvCxnSpPr/>
            <p:nvPr/>
          </p:nvCxnSpPr>
          <p:spPr>
            <a:xfrm>
              <a:off x="1643042" y="2000240"/>
              <a:ext cx="485778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1571604" y="3286124"/>
              <a:ext cx="492922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rot="5400000">
              <a:off x="1572398"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2001026"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2501092"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2429654" y="2642388"/>
              <a:ext cx="1285884" cy="1587"/>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3358348"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3858414"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a:off x="4287042"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a:off x="4215603" y="2642388"/>
              <a:ext cx="1285884" cy="1588"/>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5400000">
              <a:off x="1572398"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a:off x="3858414"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2001026"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5400000">
              <a:off x="2572530"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4287042"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907" name="30 CuadroTexto"/>
            <p:cNvSpPr txBox="1">
              <a:spLocks noChangeArrowheads="1"/>
            </p:cNvSpPr>
            <p:nvPr/>
          </p:nvSpPr>
          <p:spPr bwMode="auto">
            <a:xfrm>
              <a:off x="2000232" y="2643182"/>
              <a:ext cx="357190" cy="400110"/>
            </a:xfrm>
            <a:prstGeom prst="rect">
              <a:avLst/>
            </a:prstGeom>
            <a:noFill/>
            <a:ln w="9525">
              <a:noFill/>
              <a:miter lim="800000"/>
              <a:headEnd/>
              <a:tailEnd/>
            </a:ln>
          </p:spPr>
          <p:txBody>
            <a:bodyPr>
              <a:spAutoFit/>
            </a:bodyPr>
            <a:lstStyle/>
            <a:p>
              <a:r>
                <a:rPr lang="es-ES" sz="2000" b="1"/>
                <a:t>T</a:t>
              </a:r>
            </a:p>
          </p:txBody>
        </p:sp>
        <p:sp>
          <p:nvSpPr>
            <p:cNvPr id="35908" name="32 CuadroTexto"/>
            <p:cNvSpPr txBox="1">
              <a:spLocks noChangeArrowheads="1"/>
            </p:cNvSpPr>
            <p:nvPr/>
          </p:nvSpPr>
          <p:spPr bwMode="auto">
            <a:xfrm>
              <a:off x="2500298" y="2643182"/>
              <a:ext cx="428628" cy="400110"/>
            </a:xfrm>
            <a:prstGeom prst="rect">
              <a:avLst/>
            </a:prstGeom>
            <a:noFill/>
            <a:ln w="9525">
              <a:noFill/>
              <a:miter lim="800000"/>
              <a:headEnd/>
              <a:tailEnd/>
            </a:ln>
          </p:spPr>
          <p:txBody>
            <a:bodyPr>
              <a:spAutoFit/>
            </a:bodyPr>
            <a:lstStyle/>
            <a:p>
              <a:pPr algn="ctr"/>
              <a:r>
                <a:rPr lang="es-ES" sz="2000" b="1"/>
                <a:t>A</a:t>
              </a:r>
            </a:p>
          </p:txBody>
        </p:sp>
        <p:sp>
          <p:nvSpPr>
            <p:cNvPr id="35909" name="38 CuadroTexto"/>
            <p:cNvSpPr txBox="1">
              <a:spLocks noChangeArrowheads="1"/>
            </p:cNvSpPr>
            <p:nvPr/>
          </p:nvSpPr>
          <p:spPr bwMode="auto">
            <a:xfrm>
              <a:off x="3786182" y="2643182"/>
              <a:ext cx="428628" cy="400110"/>
            </a:xfrm>
            <a:prstGeom prst="rect">
              <a:avLst/>
            </a:prstGeom>
            <a:noFill/>
            <a:ln w="9525">
              <a:noFill/>
              <a:miter lim="800000"/>
              <a:headEnd/>
              <a:tailEnd/>
            </a:ln>
          </p:spPr>
          <p:txBody>
            <a:bodyPr>
              <a:spAutoFit/>
            </a:bodyPr>
            <a:lstStyle/>
            <a:p>
              <a:pPr algn="ctr"/>
              <a:r>
                <a:rPr lang="es-ES" sz="2000" b="1"/>
                <a:t>G</a:t>
              </a:r>
            </a:p>
          </p:txBody>
        </p:sp>
      </p:grpSp>
      <p:sp>
        <p:nvSpPr>
          <p:cNvPr id="35855" name="40 CuadroTexto"/>
          <p:cNvSpPr txBox="1">
            <a:spLocks noChangeArrowheads="1"/>
          </p:cNvSpPr>
          <p:nvPr/>
        </p:nvSpPr>
        <p:spPr bwMode="auto">
          <a:xfrm>
            <a:off x="428624" y="3571875"/>
            <a:ext cx="2571739" cy="646331"/>
          </a:xfrm>
          <a:prstGeom prst="rect">
            <a:avLst/>
          </a:prstGeom>
          <a:noFill/>
          <a:ln w="9525">
            <a:noFill/>
            <a:miter lim="800000"/>
            <a:headEnd/>
            <a:tailEnd/>
          </a:ln>
        </p:spPr>
        <p:txBody>
          <a:bodyPr wrap="square">
            <a:spAutoFit/>
          </a:bodyPr>
          <a:lstStyle/>
          <a:p>
            <a:pPr algn="ctr"/>
            <a:r>
              <a:rPr lang="es-ES" sz="3600" b="1" dirty="0">
                <a:effectLst>
                  <a:outerShdw blurRad="38100" dist="38100" dir="2700000" algn="tl">
                    <a:srgbClr val="000000">
                      <a:alpha val="43137"/>
                    </a:srgbClr>
                  </a:outerShdw>
                </a:effectLst>
              </a:rPr>
              <a:t>Inserción</a:t>
            </a:r>
          </a:p>
        </p:txBody>
      </p:sp>
      <p:cxnSp>
        <p:nvCxnSpPr>
          <p:cNvPr id="63" name="62 Conector recto de flecha"/>
          <p:cNvCxnSpPr/>
          <p:nvPr/>
        </p:nvCxnSpPr>
        <p:spPr>
          <a:xfrm rot="5400000">
            <a:off x="3213894" y="1570831"/>
            <a:ext cx="5715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80 Grupo"/>
          <p:cNvGrpSpPr>
            <a:grpSpLocks/>
          </p:cNvGrpSpPr>
          <p:nvPr/>
        </p:nvGrpSpPr>
        <p:grpSpPr bwMode="auto">
          <a:xfrm>
            <a:off x="1571625" y="4286250"/>
            <a:ext cx="5000625" cy="1287463"/>
            <a:chOff x="1571604" y="2000240"/>
            <a:chExt cx="5000660" cy="1287472"/>
          </a:xfrm>
        </p:grpSpPr>
        <p:cxnSp>
          <p:nvCxnSpPr>
            <p:cNvPr id="82" name="81 Conector recto"/>
            <p:cNvCxnSpPr/>
            <p:nvPr/>
          </p:nvCxnSpPr>
          <p:spPr>
            <a:xfrm>
              <a:off x="1643043" y="2000240"/>
              <a:ext cx="4929221"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a:off x="1571604" y="3286124"/>
              <a:ext cx="4929223"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rot="5400000">
              <a:off x="1572398"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rot="5400000">
              <a:off x="2001026"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rot="5400000">
              <a:off x="2501093"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rot="5400000">
              <a:off x="2429654" y="2642388"/>
              <a:ext cx="1285884" cy="1587"/>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rot="5400000">
              <a:off x="3358349" y="2142322"/>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a:xfrm rot="5400000">
              <a:off x="3858414"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rot="5400000">
              <a:off x="4287042" y="2142322"/>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rot="5400000">
              <a:off x="4215604" y="2642388"/>
              <a:ext cx="1285884" cy="1588"/>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rot="5400000">
              <a:off x="1572398"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rot="5400000">
              <a:off x="3858414"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rot="5400000">
              <a:off x="2001026"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rot="5400000">
              <a:off x="2501093" y="3142454"/>
              <a:ext cx="28575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rot="5400000">
              <a:off x="4287042" y="3142454"/>
              <a:ext cx="28575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889" name="96 CuadroTexto"/>
            <p:cNvSpPr txBox="1">
              <a:spLocks noChangeArrowheads="1"/>
            </p:cNvSpPr>
            <p:nvPr/>
          </p:nvSpPr>
          <p:spPr bwMode="auto">
            <a:xfrm>
              <a:off x="2000232" y="2643182"/>
              <a:ext cx="357190" cy="400110"/>
            </a:xfrm>
            <a:prstGeom prst="rect">
              <a:avLst/>
            </a:prstGeom>
            <a:noFill/>
            <a:ln w="9525">
              <a:noFill/>
              <a:miter lim="800000"/>
              <a:headEnd/>
              <a:tailEnd/>
            </a:ln>
          </p:spPr>
          <p:txBody>
            <a:bodyPr>
              <a:spAutoFit/>
            </a:bodyPr>
            <a:lstStyle/>
            <a:p>
              <a:r>
                <a:rPr lang="es-ES" sz="2000" b="1"/>
                <a:t>T</a:t>
              </a:r>
            </a:p>
          </p:txBody>
        </p:sp>
        <p:sp>
          <p:nvSpPr>
            <p:cNvPr id="35890" name="97 CuadroTexto"/>
            <p:cNvSpPr txBox="1">
              <a:spLocks noChangeArrowheads="1"/>
            </p:cNvSpPr>
            <p:nvPr/>
          </p:nvSpPr>
          <p:spPr bwMode="auto">
            <a:xfrm>
              <a:off x="2428860" y="2643182"/>
              <a:ext cx="428628" cy="400110"/>
            </a:xfrm>
            <a:prstGeom prst="rect">
              <a:avLst/>
            </a:prstGeom>
            <a:noFill/>
            <a:ln w="9525">
              <a:noFill/>
              <a:miter lim="800000"/>
              <a:headEnd/>
              <a:tailEnd/>
            </a:ln>
          </p:spPr>
          <p:txBody>
            <a:bodyPr>
              <a:spAutoFit/>
            </a:bodyPr>
            <a:lstStyle/>
            <a:p>
              <a:pPr algn="ctr"/>
              <a:r>
                <a:rPr lang="es-ES" sz="2000" b="1"/>
                <a:t>A</a:t>
              </a:r>
            </a:p>
          </p:txBody>
        </p:sp>
        <p:sp>
          <p:nvSpPr>
            <p:cNvPr id="35891" name="98 CuadroTexto"/>
            <p:cNvSpPr txBox="1">
              <a:spLocks noChangeArrowheads="1"/>
            </p:cNvSpPr>
            <p:nvPr/>
          </p:nvSpPr>
          <p:spPr bwMode="auto">
            <a:xfrm>
              <a:off x="4214810" y="2571744"/>
              <a:ext cx="428628" cy="400110"/>
            </a:xfrm>
            <a:prstGeom prst="rect">
              <a:avLst/>
            </a:prstGeom>
            <a:noFill/>
            <a:ln w="9525">
              <a:noFill/>
              <a:miter lim="800000"/>
              <a:headEnd/>
              <a:tailEnd/>
            </a:ln>
          </p:spPr>
          <p:txBody>
            <a:bodyPr>
              <a:spAutoFit/>
            </a:bodyPr>
            <a:lstStyle/>
            <a:p>
              <a:pPr algn="ctr"/>
              <a:r>
                <a:rPr lang="es-ES" sz="2000" b="1"/>
                <a:t>G</a:t>
              </a:r>
            </a:p>
          </p:txBody>
        </p:sp>
      </p:grpSp>
      <p:sp>
        <p:nvSpPr>
          <p:cNvPr id="35858" name="99 CuadroTexto"/>
          <p:cNvSpPr txBox="1">
            <a:spLocks noChangeArrowheads="1"/>
          </p:cNvSpPr>
          <p:nvPr/>
        </p:nvSpPr>
        <p:spPr bwMode="auto">
          <a:xfrm>
            <a:off x="5000625" y="4572000"/>
            <a:ext cx="428625" cy="400050"/>
          </a:xfrm>
          <a:prstGeom prst="rect">
            <a:avLst/>
          </a:prstGeom>
          <a:noFill/>
          <a:ln w="9525">
            <a:noFill/>
            <a:miter lim="800000"/>
            <a:headEnd/>
            <a:tailEnd/>
          </a:ln>
        </p:spPr>
        <p:txBody>
          <a:bodyPr>
            <a:spAutoFit/>
          </a:bodyPr>
          <a:lstStyle/>
          <a:p>
            <a:pPr algn="ctr"/>
            <a:r>
              <a:rPr lang="es-ES" sz="2000" b="1"/>
              <a:t>A</a:t>
            </a:r>
          </a:p>
        </p:txBody>
      </p:sp>
      <p:sp>
        <p:nvSpPr>
          <p:cNvPr id="35859" name="100 CuadroTexto"/>
          <p:cNvSpPr txBox="1">
            <a:spLocks noChangeArrowheads="1"/>
          </p:cNvSpPr>
          <p:nvPr/>
        </p:nvSpPr>
        <p:spPr bwMode="auto">
          <a:xfrm>
            <a:off x="5072063" y="4929188"/>
            <a:ext cx="357187" cy="400050"/>
          </a:xfrm>
          <a:prstGeom prst="rect">
            <a:avLst/>
          </a:prstGeom>
          <a:noFill/>
          <a:ln w="9525">
            <a:noFill/>
            <a:miter lim="800000"/>
            <a:headEnd/>
            <a:tailEnd/>
          </a:ln>
        </p:spPr>
        <p:txBody>
          <a:bodyPr>
            <a:spAutoFit/>
          </a:bodyPr>
          <a:lstStyle/>
          <a:p>
            <a:r>
              <a:rPr lang="es-ES" sz="2000" b="1"/>
              <a:t>T</a:t>
            </a:r>
          </a:p>
        </p:txBody>
      </p:sp>
      <p:sp>
        <p:nvSpPr>
          <p:cNvPr id="35860" name="101 CuadroTexto"/>
          <p:cNvSpPr txBox="1">
            <a:spLocks noChangeArrowheads="1"/>
          </p:cNvSpPr>
          <p:nvPr/>
        </p:nvSpPr>
        <p:spPr bwMode="auto">
          <a:xfrm>
            <a:off x="2500313" y="4572000"/>
            <a:ext cx="357187" cy="400050"/>
          </a:xfrm>
          <a:prstGeom prst="rect">
            <a:avLst/>
          </a:prstGeom>
          <a:noFill/>
          <a:ln w="9525">
            <a:noFill/>
            <a:miter lim="800000"/>
            <a:headEnd/>
            <a:tailEnd/>
          </a:ln>
        </p:spPr>
        <p:txBody>
          <a:bodyPr>
            <a:spAutoFit/>
          </a:bodyPr>
          <a:lstStyle/>
          <a:p>
            <a:r>
              <a:rPr lang="es-ES" sz="2000" b="1"/>
              <a:t>T</a:t>
            </a:r>
          </a:p>
        </p:txBody>
      </p:sp>
      <p:sp>
        <p:nvSpPr>
          <p:cNvPr id="35861" name="103 CuadroTexto"/>
          <p:cNvSpPr txBox="1">
            <a:spLocks noChangeArrowheads="1"/>
          </p:cNvSpPr>
          <p:nvPr/>
        </p:nvSpPr>
        <p:spPr bwMode="auto">
          <a:xfrm>
            <a:off x="3786188" y="2286000"/>
            <a:ext cx="428625" cy="400050"/>
          </a:xfrm>
          <a:prstGeom prst="rect">
            <a:avLst/>
          </a:prstGeom>
          <a:noFill/>
          <a:ln w="9525">
            <a:noFill/>
            <a:miter lim="800000"/>
            <a:headEnd/>
            <a:tailEnd/>
          </a:ln>
        </p:spPr>
        <p:txBody>
          <a:bodyPr>
            <a:spAutoFit/>
          </a:bodyPr>
          <a:lstStyle/>
          <a:p>
            <a:pPr algn="ctr"/>
            <a:r>
              <a:rPr lang="es-ES" sz="2000" b="1"/>
              <a:t>C         </a:t>
            </a:r>
          </a:p>
        </p:txBody>
      </p:sp>
      <p:cxnSp>
        <p:nvCxnSpPr>
          <p:cNvPr id="105" name="104 Conector recto"/>
          <p:cNvCxnSpPr/>
          <p:nvPr/>
        </p:nvCxnSpPr>
        <p:spPr>
          <a:xfrm rot="5400000">
            <a:off x="3358357" y="5428456"/>
            <a:ext cx="28575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863" name="106 CuadroTexto"/>
          <p:cNvSpPr txBox="1">
            <a:spLocks noChangeArrowheads="1"/>
          </p:cNvSpPr>
          <p:nvPr/>
        </p:nvSpPr>
        <p:spPr bwMode="auto">
          <a:xfrm>
            <a:off x="1928813" y="4572000"/>
            <a:ext cx="428625" cy="400050"/>
          </a:xfrm>
          <a:prstGeom prst="rect">
            <a:avLst/>
          </a:prstGeom>
          <a:noFill/>
          <a:ln w="9525">
            <a:noFill/>
            <a:miter lim="800000"/>
            <a:headEnd/>
            <a:tailEnd/>
          </a:ln>
        </p:spPr>
        <p:txBody>
          <a:bodyPr>
            <a:spAutoFit/>
          </a:bodyPr>
          <a:lstStyle/>
          <a:p>
            <a:pPr algn="ctr"/>
            <a:r>
              <a:rPr lang="es-ES" sz="2000" b="1"/>
              <a:t>A</a:t>
            </a:r>
          </a:p>
        </p:txBody>
      </p:sp>
      <p:sp>
        <p:nvSpPr>
          <p:cNvPr id="35864" name="107 CuadroTexto"/>
          <p:cNvSpPr txBox="1">
            <a:spLocks noChangeArrowheads="1"/>
          </p:cNvSpPr>
          <p:nvPr/>
        </p:nvSpPr>
        <p:spPr bwMode="auto">
          <a:xfrm>
            <a:off x="1500188" y="4572000"/>
            <a:ext cx="428625" cy="400050"/>
          </a:xfrm>
          <a:prstGeom prst="rect">
            <a:avLst/>
          </a:prstGeom>
          <a:noFill/>
          <a:ln w="9525">
            <a:noFill/>
            <a:miter lim="800000"/>
            <a:headEnd/>
            <a:tailEnd/>
          </a:ln>
        </p:spPr>
        <p:txBody>
          <a:bodyPr>
            <a:spAutoFit/>
          </a:bodyPr>
          <a:lstStyle/>
          <a:p>
            <a:pPr algn="ctr"/>
            <a:r>
              <a:rPr lang="es-ES" sz="2000" b="1"/>
              <a:t>C         </a:t>
            </a:r>
          </a:p>
        </p:txBody>
      </p:sp>
      <p:sp>
        <p:nvSpPr>
          <p:cNvPr id="35865" name="108 CuadroTexto"/>
          <p:cNvSpPr txBox="1">
            <a:spLocks noChangeArrowheads="1"/>
          </p:cNvSpPr>
          <p:nvPr/>
        </p:nvSpPr>
        <p:spPr bwMode="auto">
          <a:xfrm>
            <a:off x="1571625" y="4929188"/>
            <a:ext cx="428625" cy="400050"/>
          </a:xfrm>
          <a:prstGeom prst="rect">
            <a:avLst/>
          </a:prstGeom>
          <a:noFill/>
          <a:ln w="9525">
            <a:noFill/>
            <a:miter lim="800000"/>
            <a:headEnd/>
            <a:tailEnd/>
          </a:ln>
        </p:spPr>
        <p:txBody>
          <a:bodyPr>
            <a:spAutoFit/>
          </a:bodyPr>
          <a:lstStyle/>
          <a:p>
            <a:r>
              <a:rPr lang="es-ES" sz="2000" b="1"/>
              <a:t>G</a:t>
            </a:r>
          </a:p>
        </p:txBody>
      </p:sp>
      <p:cxnSp>
        <p:nvCxnSpPr>
          <p:cNvPr id="112" name="111 Conector recto de flecha"/>
          <p:cNvCxnSpPr/>
          <p:nvPr/>
        </p:nvCxnSpPr>
        <p:spPr>
          <a:xfrm rot="5400000">
            <a:off x="3215482" y="3856831"/>
            <a:ext cx="571500" cy="15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a:off x="5072857" y="4428331"/>
            <a:ext cx="28575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rot="5400000">
            <a:off x="5072857" y="5428456"/>
            <a:ext cx="28575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869" name="66 CuadroTexto"/>
          <p:cNvSpPr txBox="1">
            <a:spLocks noChangeArrowheads="1"/>
          </p:cNvSpPr>
          <p:nvPr/>
        </p:nvSpPr>
        <p:spPr bwMode="auto">
          <a:xfrm>
            <a:off x="3857625" y="4572000"/>
            <a:ext cx="357188" cy="400050"/>
          </a:xfrm>
          <a:prstGeom prst="rect">
            <a:avLst/>
          </a:prstGeom>
          <a:noFill/>
          <a:ln w="9525">
            <a:noFill/>
            <a:miter lim="800000"/>
            <a:headEnd/>
            <a:tailEnd/>
          </a:ln>
        </p:spPr>
        <p:txBody>
          <a:bodyPr>
            <a:spAutoFit/>
          </a:bodyPr>
          <a:lstStyle/>
          <a:p>
            <a:r>
              <a:rPr lang="es-ES" sz="2000" b="1"/>
              <a:t>T</a:t>
            </a:r>
          </a:p>
        </p:txBody>
      </p:sp>
      <p:sp>
        <p:nvSpPr>
          <p:cNvPr id="35870" name="67 CuadroTexto"/>
          <p:cNvSpPr txBox="1">
            <a:spLocks noChangeArrowheads="1"/>
          </p:cNvSpPr>
          <p:nvPr/>
        </p:nvSpPr>
        <p:spPr bwMode="auto">
          <a:xfrm>
            <a:off x="3786188" y="4857750"/>
            <a:ext cx="428625" cy="400050"/>
          </a:xfrm>
          <a:prstGeom prst="rect">
            <a:avLst/>
          </a:prstGeom>
          <a:noFill/>
          <a:ln w="9525">
            <a:noFill/>
            <a:miter lim="800000"/>
            <a:headEnd/>
            <a:tailEnd/>
          </a:ln>
        </p:spPr>
        <p:txBody>
          <a:bodyPr>
            <a:spAutoFit/>
          </a:bodyPr>
          <a:lstStyle/>
          <a:p>
            <a:pPr algn="ctr"/>
            <a:r>
              <a:rPr lang="es-ES" sz="2000" b="1"/>
              <a:t>A</a:t>
            </a:r>
          </a:p>
        </p:txBody>
      </p:sp>
      <p:sp>
        <p:nvSpPr>
          <p:cNvPr id="35871" name="68 CuadroTexto"/>
          <p:cNvSpPr txBox="1">
            <a:spLocks noChangeArrowheads="1"/>
          </p:cNvSpPr>
          <p:nvPr/>
        </p:nvSpPr>
        <p:spPr bwMode="auto">
          <a:xfrm>
            <a:off x="3286125" y="4572000"/>
            <a:ext cx="428625" cy="400050"/>
          </a:xfrm>
          <a:prstGeom prst="rect">
            <a:avLst/>
          </a:prstGeom>
          <a:noFill/>
          <a:ln w="9525">
            <a:noFill/>
            <a:miter lim="800000"/>
            <a:headEnd/>
            <a:tailEnd/>
          </a:ln>
        </p:spPr>
        <p:txBody>
          <a:bodyPr>
            <a:spAutoFit/>
          </a:bodyPr>
          <a:lstStyle/>
          <a:p>
            <a:pPr algn="ctr"/>
            <a:r>
              <a:rPr lang="es-ES" sz="2000" b="1">
                <a:solidFill>
                  <a:srgbClr val="C00000"/>
                </a:solidFill>
              </a:rPr>
              <a:t>G</a:t>
            </a:r>
          </a:p>
        </p:txBody>
      </p:sp>
      <p:sp>
        <p:nvSpPr>
          <p:cNvPr id="35872" name="69 CuadroTexto"/>
          <p:cNvSpPr txBox="1">
            <a:spLocks noChangeArrowheads="1"/>
          </p:cNvSpPr>
          <p:nvPr/>
        </p:nvSpPr>
        <p:spPr bwMode="auto">
          <a:xfrm>
            <a:off x="3286125" y="4929188"/>
            <a:ext cx="428625" cy="400050"/>
          </a:xfrm>
          <a:prstGeom prst="rect">
            <a:avLst/>
          </a:prstGeom>
          <a:noFill/>
          <a:ln w="9525">
            <a:noFill/>
            <a:miter lim="800000"/>
            <a:headEnd/>
            <a:tailEnd/>
          </a:ln>
        </p:spPr>
        <p:txBody>
          <a:bodyPr>
            <a:spAutoFit/>
          </a:bodyPr>
          <a:lstStyle/>
          <a:p>
            <a:pPr algn="ctr"/>
            <a:r>
              <a:rPr lang="es-ES" sz="2000" b="1">
                <a:solidFill>
                  <a:srgbClr val="C00000"/>
                </a:solidFill>
              </a:rPr>
              <a:t>C         </a:t>
            </a:r>
          </a:p>
        </p:txBody>
      </p:sp>
      <p:sp>
        <p:nvSpPr>
          <p:cNvPr id="71" name="70 Rectángulo"/>
          <p:cNvSpPr/>
          <p:nvPr/>
        </p:nvSpPr>
        <p:spPr>
          <a:xfrm>
            <a:off x="3357563" y="4500563"/>
            <a:ext cx="357187" cy="9286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0"/>
            <a:ext cx="7475120"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a:ln w="11430"/>
                <a:solidFill>
                  <a:srgbClr val="C00000"/>
                </a:solidFill>
                <a:effectLst>
                  <a:outerShdw blurRad="38100" dist="38100" dir="2700000" algn="tl">
                    <a:srgbClr val="000000">
                      <a:alpha val="43137"/>
                    </a:srgbClr>
                  </a:outerShdw>
                </a:effectLst>
              </a:rPr>
              <a:t>Efectos estructurales de las mutaciones sobre las proteínas</a:t>
            </a:r>
          </a:p>
        </p:txBody>
      </p:sp>
      <p:sp>
        <p:nvSpPr>
          <p:cNvPr id="3" name="2 Rectángulo redondeado"/>
          <p:cNvSpPr/>
          <p:nvPr/>
        </p:nvSpPr>
        <p:spPr>
          <a:xfrm>
            <a:off x="428625" y="2071688"/>
            <a:ext cx="2357425" cy="64293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t>Sinónimas</a:t>
            </a:r>
            <a:endParaRPr lang="es-ES" sz="2400" b="1" dirty="0"/>
          </a:p>
        </p:txBody>
      </p:sp>
      <p:sp>
        <p:nvSpPr>
          <p:cNvPr id="4" name="3 Rectángulo redondeado"/>
          <p:cNvSpPr/>
          <p:nvPr/>
        </p:nvSpPr>
        <p:spPr>
          <a:xfrm>
            <a:off x="5500694" y="2071688"/>
            <a:ext cx="3000369" cy="50006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t>No sinónimas</a:t>
            </a:r>
            <a:endParaRPr lang="es-ES" sz="2400" b="1" dirty="0"/>
          </a:p>
        </p:txBody>
      </p:sp>
      <p:sp>
        <p:nvSpPr>
          <p:cNvPr id="5" name="4 Rectángulo redondeado"/>
          <p:cNvSpPr/>
          <p:nvPr/>
        </p:nvSpPr>
        <p:spPr>
          <a:xfrm>
            <a:off x="3214688" y="1214438"/>
            <a:ext cx="2286006" cy="71436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t>Mutaciones</a:t>
            </a:r>
            <a:endParaRPr lang="es-ES" sz="2000" b="1" dirty="0"/>
          </a:p>
        </p:txBody>
      </p:sp>
      <p:cxnSp>
        <p:nvCxnSpPr>
          <p:cNvPr id="6" name="5 Conector recto"/>
          <p:cNvCxnSpPr/>
          <p:nvPr/>
        </p:nvCxnSpPr>
        <p:spPr>
          <a:xfrm>
            <a:off x="857250" y="1500188"/>
            <a:ext cx="2357438" cy="15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5500694" y="1500174"/>
            <a:ext cx="2143119" cy="160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7 Flecha abajo"/>
          <p:cNvSpPr/>
          <p:nvPr/>
        </p:nvSpPr>
        <p:spPr>
          <a:xfrm>
            <a:off x="714375" y="1500188"/>
            <a:ext cx="484188" cy="57943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Flecha abajo"/>
          <p:cNvSpPr/>
          <p:nvPr/>
        </p:nvSpPr>
        <p:spPr>
          <a:xfrm>
            <a:off x="7286625" y="1500188"/>
            <a:ext cx="484188" cy="57943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8922" name="9 CuadroTexto"/>
          <p:cNvSpPr txBox="1">
            <a:spLocks noChangeArrowheads="1"/>
          </p:cNvSpPr>
          <p:nvPr/>
        </p:nvSpPr>
        <p:spPr bwMode="auto">
          <a:xfrm>
            <a:off x="0" y="2643182"/>
            <a:ext cx="4714876" cy="1569660"/>
          </a:xfrm>
          <a:prstGeom prst="rect">
            <a:avLst/>
          </a:prstGeom>
          <a:noFill/>
          <a:ln w="9525">
            <a:noFill/>
            <a:miter lim="800000"/>
            <a:headEnd/>
            <a:tailEnd/>
          </a:ln>
        </p:spPr>
        <p:txBody>
          <a:bodyPr wrap="square">
            <a:spAutoFit/>
          </a:bodyPr>
          <a:lstStyle/>
          <a:p>
            <a:pPr algn="ctr"/>
            <a:r>
              <a:rPr lang="es-ES" sz="3200" b="1" dirty="0"/>
              <a:t>No se producen alteraciones  funcionales en  las proteínas</a:t>
            </a:r>
          </a:p>
        </p:txBody>
      </p:sp>
      <p:sp>
        <p:nvSpPr>
          <p:cNvPr id="38923" name="10 CuadroTexto"/>
          <p:cNvSpPr txBox="1">
            <a:spLocks noChangeArrowheads="1"/>
          </p:cNvSpPr>
          <p:nvPr/>
        </p:nvSpPr>
        <p:spPr bwMode="auto">
          <a:xfrm>
            <a:off x="4286248" y="2500306"/>
            <a:ext cx="4857752" cy="1569660"/>
          </a:xfrm>
          <a:prstGeom prst="rect">
            <a:avLst/>
          </a:prstGeom>
          <a:noFill/>
          <a:ln w="9525">
            <a:noFill/>
            <a:miter lim="800000"/>
            <a:headEnd/>
            <a:tailEnd/>
          </a:ln>
        </p:spPr>
        <p:txBody>
          <a:bodyPr wrap="square">
            <a:spAutoFit/>
          </a:bodyPr>
          <a:lstStyle/>
          <a:p>
            <a:pPr algn="ctr"/>
            <a:r>
              <a:rPr lang="es-ES" sz="3200" b="1" dirty="0"/>
              <a:t>Se producen alteraciones  funcionales en  las proteínas</a:t>
            </a:r>
          </a:p>
        </p:txBody>
      </p:sp>
      <p:cxnSp>
        <p:nvCxnSpPr>
          <p:cNvPr id="12" name="11 Conector recto"/>
          <p:cNvCxnSpPr/>
          <p:nvPr/>
        </p:nvCxnSpPr>
        <p:spPr>
          <a:xfrm rot="5400000">
            <a:off x="6679424" y="4035430"/>
            <a:ext cx="213516" cy="79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3571868" y="4143380"/>
            <a:ext cx="485775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13 Flecha abajo"/>
          <p:cNvSpPr/>
          <p:nvPr/>
        </p:nvSpPr>
        <p:spPr>
          <a:xfrm>
            <a:off x="3428992" y="4143380"/>
            <a:ext cx="484188" cy="57943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15 Flecha abajo"/>
          <p:cNvSpPr/>
          <p:nvPr/>
        </p:nvSpPr>
        <p:spPr>
          <a:xfrm>
            <a:off x="8072462" y="4143380"/>
            <a:ext cx="484187" cy="57943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Flecha abajo"/>
          <p:cNvSpPr/>
          <p:nvPr/>
        </p:nvSpPr>
        <p:spPr>
          <a:xfrm>
            <a:off x="4857752" y="4143380"/>
            <a:ext cx="428625" cy="157162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 name="20 Rectángulo redondeado"/>
          <p:cNvSpPr/>
          <p:nvPr/>
        </p:nvSpPr>
        <p:spPr>
          <a:xfrm>
            <a:off x="1000100" y="4786322"/>
            <a:ext cx="3714756" cy="9286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t>Cambio de sentido (</a:t>
            </a:r>
            <a:r>
              <a:rPr lang="es-ES" sz="3200" b="1" dirty="0" err="1"/>
              <a:t>missense</a:t>
            </a:r>
            <a:r>
              <a:rPr lang="es-ES" sz="3200" b="1" dirty="0"/>
              <a:t>)</a:t>
            </a:r>
          </a:p>
        </p:txBody>
      </p:sp>
      <p:sp>
        <p:nvSpPr>
          <p:cNvPr id="22" name="21 Rectángulo redondeado">
            <a:hlinkClick r:id="rId3" action="ppaction://hlinksldjump"/>
          </p:cNvPr>
          <p:cNvSpPr/>
          <p:nvPr/>
        </p:nvSpPr>
        <p:spPr>
          <a:xfrm>
            <a:off x="3357554" y="5786454"/>
            <a:ext cx="2857500" cy="85725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t>Sin sentido (</a:t>
            </a:r>
            <a:r>
              <a:rPr lang="es-ES" sz="3200" b="1" dirty="0" err="1"/>
              <a:t>nonsense</a:t>
            </a:r>
            <a:r>
              <a:rPr lang="es-ES" sz="3200" b="1" dirty="0"/>
              <a:t>)</a:t>
            </a:r>
          </a:p>
        </p:txBody>
      </p:sp>
      <p:sp>
        <p:nvSpPr>
          <p:cNvPr id="23" name="22 Rectángulo redondeado"/>
          <p:cNvSpPr/>
          <p:nvPr/>
        </p:nvSpPr>
        <p:spPr>
          <a:xfrm>
            <a:off x="5572132" y="4714884"/>
            <a:ext cx="3286131" cy="107157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t>Cambio en </a:t>
            </a:r>
            <a:r>
              <a:rPr lang="es-ES" sz="3200" b="1" dirty="0" smtClean="0"/>
              <a:t>el marco  </a:t>
            </a:r>
            <a:r>
              <a:rPr lang="es-ES" sz="3200" b="1" dirty="0"/>
              <a:t>de lectura</a:t>
            </a:r>
            <a:endParaRPr lang="es-E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500"/>
                                        <p:tgtEl>
                                          <p:spTgt spid="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8922"/>
                                        </p:tgtEl>
                                        <p:attrNameLst>
                                          <p:attrName>style.visibility</p:attrName>
                                        </p:attrNameLst>
                                      </p:cBhvr>
                                      <p:to>
                                        <p:strVal val="visible"/>
                                      </p:to>
                                    </p:set>
                                    <p:animEffect transition="in" filter="box(in)">
                                      <p:cBhvr>
                                        <p:cTn id="24" dur="500"/>
                                        <p:tgtEl>
                                          <p:spTgt spid="389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8923"/>
                                        </p:tgtEl>
                                        <p:attrNameLst>
                                          <p:attrName>style.visibility</p:attrName>
                                        </p:attrNameLst>
                                      </p:cBhvr>
                                      <p:to>
                                        <p:strVal val="visible"/>
                                      </p:to>
                                    </p:set>
                                    <p:animEffect transition="in" filter="box(in)">
                                      <p:cBhvr>
                                        <p:cTn id="35" dur="500"/>
                                        <p:tgtEl>
                                          <p:spTgt spid="3892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500"/>
                                        <p:tgtEl>
                                          <p:spTgt spid="14"/>
                                        </p:tgtEl>
                                      </p:cBhvr>
                                    </p:animEffect>
                                  </p:childTnLst>
                                </p:cTn>
                              </p:par>
                              <p:par>
                                <p:cTn id="41" presetID="4"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ox(in)">
                                      <p:cBhvr>
                                        <p:cTn id="43" dur="500"/>
                                        <p:tgtEl>
                                          <p:spTgt spid="12"/>
                                        </p:tgtEl>
                                      </p:cBhvr>
                                    </p:animEffect>
                                  </p:childTnLst>
                                </p:cTn>
                              </p:par>
                              <p:par>
                                <p:cTn id="44" presetID="4"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500"/>
                                        <p:tgtEl>
                                          <p:spTgt spid="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ox(in)">
                                      <p:cBhvr>
                                        <p:cTn id="51" dur="500"/>
                                        <p:tgtEl>
                                          <p:spTgt spid="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ox(in)">
                                      <p:cBhvr>
                                        <p:cTn id="56" dur="500"/>
                                        <p:tgtEl>
                                          <p:spTgt spid="17"/>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ox(in)">
                                      <p:cBhvr>
                                        <p:cTn id="59" dur="500"/>
                                        <p:tgtEl>
                                          <p:spTgt spid="2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ox(in)">
                                      <p:cBhvr>
                                        <p:cTn id="64" dur="500"/>
                                        <p:tgtEl>
                                          <p:spTgt spid="16"/>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ox(in)">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38922" grpId="0"/>
      <p:bldP spid="38923" grpId="0"/>
      <p:bldP spid="14" grpId="0" animBg="1"/>
      <p:bldP spid="16" grpId="0" animBg="1"/>
      <p:bldP spid="17"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sabetodo.com/contenidos/multimedia/eb-gen2.gif"/>
          <p:cNvPicPr>
            <a:picLocks noChangeAspect="1" noChangeArrowheads="1"/>
          </p:cNvPicPr>
          <p:nvPr/>
        </p:nvPicPr>
        <p:blipFill>
          <a:blip r:embed="rId2"/>
          <a:srcRect/>
          <a:stretch>
            <a:fillRect/>
          </a:stretch>
        </p:blipFill>
        <p:spPr bwMode="auto">
          <a:xfrm>
            <a:off x="785813" y="1214438"/>
            <a:ext cx="7643812" cy="4730750"/>
          </a:xfrm>
          <a:prstGeom prst="rect">
            <a:avLst/>
          </a:prstGeom>
          <a:noFill/>
          <a:ln w="9525">
            <a:noFill/>
            <a:miter lim="800000"/>
            <a:headEnd/>
            <a:tailEnd/>
          </a:ln>
        </p:spPr>
      </p:pic>
      <p:sp>
        <p:nvSpPr>
          <p:cNvPr id="4" name="3 Rectángulo"/>
          <p:cNvSpPr/>
          <p:nvPr/>
        </p:nvSpPr>
        <p:spPr>
          <a:xfrm>
            <a:off x="1500188" y="214313"/>
            <a:ext cx="6425221" cy="707886"/>
          </a:xfrm>
          <a:prstGeom prst="rect">
            <a:avLst/>
          </a:prstGeom>
        </p:spPr>
        <p:txBody>
          <a:bodyPr wrap="none">
            <a:spAutoFit/>
          </a:bodyPr>
          <a:lstStyle/>
          <a:p>
            <a:pPr algn="ctr">
              <a:defRPr/>
            </a:pPr>
            <a:r>
              <a:rPr lang="es-ES" sz="4000" b="1" spc="50" dirty="0">
                <a:ln w="11430"/>
                <a:solidFill>
                  <a:srgbClr val="C00000"/>
                </a:solidFill>
                <a:effectLst>
                  <a:outerShdw blurRad="38100" dist="38100" dir="2700000" algn="tl">
                    <a:srgbClr val="000000">
                      <a:alpha val="43137"/>
                    </a:srgbClr>
                  </a:outerShdw>
                </a:effectLst>
              </a:rPr>
              <a:t>Mutación cambio de sentido</a:t>
            </a:r>
          </a:p>
        </p:txBody>
      </p:sp>
      <p:cxnSp>
        <p:nvCxnSpPr>
          <p:cNvPr id="6" name="5 Conector recto de flecha"/>
          <p:cNvCxnSpPr/>
          <p:nvPr/>
        </p:nvCxnSpPr>
        <p:spPr>
          <a:xfrm rot="5400000">
            <a:off x="2285206" y="1142207"/>
            <a:ext cx="428625"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rot="5400000">
            <a:off x="6787356" y="1070769"/>
            <a:ext cx="428625"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14625" y="214313"/>
            <a:ext cx="4785157" cy="707886"/>
          </a:xfrm>
          <a:prstGeom prst="rect">
            <a:avLst/>
          </a:prstGeom>
        </p:spPr>
        <p:txBody>
          <a:bodyPr wrap="none">
            <a:spAutoFit/>
          </a:bodyPr>
          <a:lstStyle/>
          <a:p>
            <a:pPr algn="ctr">
              <a:defRPr/>
            </a:pPr>
            <a:r>
              <a:rPr lang="es-ES" sz="4000" b="1" spc="50" dirty="0">
                <a:ln w="11430"/>
                <a:solidFill>
                  <a:srgbClr val="C00000"/>
                </a:solidFill>
                <a:effectLst>
                  <a:outerShdw blurRad="38100" dist="38100" dir="2700000" algn="tl">
                    <a:srgbClr val="000000">
                      <a:alpha val="43137"/>
                    </a:srgbClr>
                  </a:outerShdw>
                </a:effectLst>
              </a:rPr>
              <a:t>Mutación sin sentido</a:t>
            </a:r>
          </a:p>
        </p:txBody>
      </p:sp>
      <p:pic>
        <p:nvPicPr>
          <p:cNvPr id="38915" name="Picture 4" descr="http://www.sabetodo.com/contenidos/multimedia/eb-gen1.gif"/>
          <p:cNvPicPr>
            <a:picLocks noChangeAspect="1" noChangeArrowheads="1"/>
          </p:cNvPicPr>
          <p:nvPr/>
        </p:nvPicPr>
        <p:blipFill>
          <a:blip r:embed="rId2"/>
          <a:srcRect/>
          <a:stretch>
            <a:fillRect/>
          </a:stretch>
        </p:blipFill>
        <p:spPr bwMode="auto">
          <a:xfrm>
            <a:off x="1143000" y="1357313"/>
            <a:ext cx="7288213" cy="4572000"/>
          </a:xfrm>
          <a:prstGeom prst="rect">
            <a:avLst/>
          </a:prstGeom>
          <a:noFill/>
          <a:ln w="9525">
            <a:noFill/>
            <a:miter lim="800000"/>
            <a:headEnd/>
            <a:tailEnd/>
          </a:ln>
        </p:spPr>
      </p:pic>
      <p:cxnSp>
        <p:nvCxnSpPr>
          <p:cNvPr id="6" name="5 Conector recto de flecha"/>
          <p:cNvCxnSpPr/>
          <p:nvPr/>
        </p:nvCxnSpPr>
        <p:spPr>
          <a:xfrm rot="5400000">
            <a:off x="2499519" y="1142206"/>
            <a:ext cx="5715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rot="5400000">
            <a:off x="6787357" y="1213644"/>
            <a:ext cx="571500"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57158" y="571480"/>
            <a:ext cx="8286750" cy="600076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123" name="3 Rectángulo"/>
          <p:cNvSpPr>
            <a:spLocks noChangeArrowheads="1"/>
          </p:cNvSpPr>
          <p:nvPr/>
        </p:nvSpPr>
        <p:spPr bwMode="auto">
          <a:xfrm>
            <a:off x="714348" y="714356"/>
            <a:ext cx="7602537" cy="6555641"/>
          </a:xfrm>
          <a:prstGeom prst="rect">
            <a:avLst/>
          </a:prstGeom>
          <a:noFill/>
          <a:ln w="9525">
            <a:noFill/>
            <a:miter lim="800000"/>
            <a:headEnd/>
            <a:tailEnd/>
          </a:ln>
        </p:spPr>
        <p:txBody>
          <a:bodyPr>
            <a:spAutoFit/>
          </a:bodyPr>
          <a:lstStyle/>
          <a:p>
            <a:pPr marL="285750" indent="-285750" algn="just">
              <a:lnSpc>
                <a:spcPct val="150000"/>
              </a:lnSpc>
              <a:buFont typeface="Arial" pitchFamily="34" charset="0"/>
              <a:buChar char="•"/>
            </a:pPr>
            <a:r>
              <a:rPr lang="es-ES" sz="2800" b="1" dirty="0" smtClean="0">
                <a:solidFill>
                  <a:schemeClr val="bg1"/>
                </a:solidFill>
              </a:rPr>
              <a:t>El siglo XX y el origen de la  Genética Médica.</a:t>
            </a:r>
            <a:endParaRPr lang="es-ES" sz="2800" b="1" dirty="0">
              <a:solidFill>
                <a:schemeClr val="bg1"/>
              </a:solidFill>
            </a:endParaRPr>
          </a:p>
          <a:p>
            <a:pPr marL="285750" indent="-285750" algn="just">
              <a:buFont typeface="Arial" pitchFamily="34" charset="0"/>
              <a:buChar char="•"/>
            </a:pPr>
            <a:r>
              <a:rPr lang="es-ES" sz="2800" b="1" dirty="0" smtClean="0">
                <a:solidFill>
                  <a:schemeClr val="bg1"/>
                </a:solidFill>
              </a:rPr>
              <a:t>Organización </a:t>
            </a:r>
            <a:r>
              <a:rPr lang="es-ES" sz="2800" b="1" dirty="0">
                <a:solidFill>
                  <a:schemeClr val="bg1"/>
                </a:solidFill>
              </a:rPr>
              <a:t>del genoma humano (nuclear y mitocondrial</a:t>
            </a:r>
            <a:r>
              <a:rPr lang="es-ES" sz="2800" b="1" dirty="0" smtClean="0">
                <a:solidFill>
                  <a:schemeClr val="bg1"/>
                </a:solidFill>
              </a:rPr>
              <a:t>).</a:t>
            </a:r>
          </a:p>
          <a:p>
            <a:pPr marL="285750" indent="-285750" algn="just">
              <a:buFont typeface="Arial" pitchFamily="34" charset="0"/>
              <a:buChar char="•"/>
            </a:pPr>
            <a:r>
              <a:rPr lang="es-ES" sz="2800" b="1" dirty="0" smtClean="0">
                <a:solidFill>
                  <a:schemeClr val="bg1"/>
                </a:solidFill>
              </a:rPr>
              <a:t>Síntesis y conservación de la información genética.</a:t>
            </a:r>
            <a:endParaRPr lang="es-ES" sz="2800" b="1" dirty="0">
              <a:solidFill>
                <a:schemeClr val="bg1"/>
              </a:solidFill>
            </a:endParaRPr>
          </a:p>
          <a:p>
            <a:pPr marL="285750" indent="-285750" algn="just">
              <a:lnSpc>
                <a:spcPct val="150000"/>
              </a:lnSpc>
              <a:buFont typeface="Arial" pitchFamily="34" charset="0"/>
              <a:buChar char="•"/>
            </a:pPr>
            <a:r>
              <a:rPr lang="es-ES" sz="2800" b="1" dirty="0">
                <a:solidFill>
                  <a:schemeClr val="bg1"/>
                </a:solidFill>
              </a:rPr>
              <a:t>Ciclo celular. Mitosis y </a:t>
            </a:r>
            <a:r>
              <a:rPr lang="es-ES" sz="2800" b="1" dirty="0" smtClean="0">
                <a:solidFill>
                  <a:schemeClr val="bg1"/>
                </a:solidFill>
              </a:rPr>
              <a:t>meiosis.</a:t>
            </a:r>
          </a:p>
          <a:p>
            <a:pPr marL="285750" indent="-285750" algn="just">
              <a:buFont typeface="Arial" pitchFamily="34" charset="0"/>
              <a:buChar char="•"/>
            </a:pPr>
            <a:r>
              <a:rPr lang="es-ES" sz="2800" b="1" dirty="0" smtClean="0">
                <a:solidFill>
                  <a:schemeClr val="bg1"/>
                </a:solidFill>
              </a:rPr>
              <a:t>Flujo </a:t>
            </a:r>
            <a:r>
              <a:rPr lang="es-ES" sz="2800" b="1" dirty="0">
                <a:solidFill>
                  <a:schemeClr val="bg1"/>
                </a:solidFill>
              </a:rPr>
              <a:t>de la información genética (transcripción, traducción</a:t>
            </a:r>
            <a:r>
              <a:rPr lang="es-ES" sz="2800" b="1" dirty="0" smtClean="0">
                <a:solidFill>
                  <a:schemeClr val="bg1"/>
                </a:solidFill>
              </a:rPr>
              <a:t>)</a:t>
            </a:r>
            <a:endParaRPr lang="es-ES" sz="2800" b="1" dirty="0">
              <a:solidFill>
                <a:schemeClr val="bg1"/>
              </a:solidFill>
            </a:endParaRPr>
          </a:p>
          <a:p>
            <a:pPr marL="285750" indent="-285750" algn="just">
              <a:lnSpc>
                <a:spcPct val="150000"/>
              </a:lnSpc>
              <a:buFont typeface="Arial" pitchFamily="34" charset="0"/>
              <a:buChar char="•"/>
            </a:pPr>
            <a:r>
              <a:rPr lang="es-ES" sz="2800" b="1" dirty="0">
                <a:solidFill>
                  <a:schemeClr val="bg1"/>
                </a:solidFill>
              </a:rPr>
              <a:t>Mutaciones </a:t>
            </a:r>
            <a:endParaRPr lang="es-ES" sz="2800" b="1" dirty="0" smtClean="0">
              <a:solidFill>
                <a:schemeClr val="bg1"/>
              </a:solidFill>
            </a:endParaRPr>
          </a:p>
          <a:p>
            <a:pPr marL="285750" indent="-285750" algn="just">
              <a:lnSpc>
                <a:spcPct val="150000"/>
              </a:lnSpc>
              <a:buFont typeface="Arial" pitchFamily="34" charset="0"/>
              <a:buChar char="•"/>
            </a:pPr>
            <a:r>
              <a:rPr lang="es-ES" sz="2800" b="1" dirty="0" smtClean="0">
                <a:solidFill>
                  <a:schemeClr val="bg1"/>
                </a:solidFill>
              </a:rPr>
              <a:t>Leyes de Mendel y categorías relacionadas</a:t>
            </a:r>
            <a:endParaRPr lang="es-ES" sz="2800" b="1" dirty="0">
              <a:solidFill>
                <a:schemeClr val="bg1"/>
              </a:solidFill>
            </a:endParaRPr>
          </a:p>
          <a:p>
            <a:pPr marL="285750" indent="-285750" algn="just">
              <a:lnSpc>
                <a:spcPct val="150000"/>
              </a:lnSpc>
              <a:buFont typeface="Arial" pitchFamily="34" charset="0"/>
              <a:buChar char="•"/>
            </a:pPr>
            <a:r>
              <a:rPr lang="es-ES" sz="2800" b="1" dirty="0" smtClean="0">
                <a:solidFill>
                  <a:schemeClr val="bg1"/>
                </a:solidFill>
              </a:rPr>
              <a:t>Clasificación </a:t>
            </a:r>
            <a:r>
              <a:rPr lang="es-ES" sz="2800" b="1" dirty="0">
                <a:solidFill>
                  <a:schemeClr val="bg1"/>
                </a:solidFill>
              </a:rPr>
              <a:t>de las enfermedades genéticas.</a:t>
            </a:r>
          </a:p>
          <a:p>
            <a:pPr marL="285750" indent="-285750" algn="just">
              <a:lnSpc>
                <a:spcPct val="150000"/>
              </a:lnSpc>
              <a:buFont typeface="Arial" pitchFamily="34" charset="0"/>
              <a:buChar char="•"/>
            </a:pPr>
            <a:endParaRPr lang="es-ES" sz="2800" b="1" dirty="0" smtClean="0">
              <a:solidFill>
                <a:schemeClr val="bg1"/>
              </a:solidFill>
            </a:endParaRPr>
          </a:p>
        </p:txBody>
      </p:sp>
      <p:sp>
        <p:nvSpPr>
          <p:cNvPr id="6" name="5 Rectángulo"/>
          <p:cNvSpPr/>
          <p:nvPr/>
        </p:nvSpPr>
        <p:spPr>
          <a:xfrm>
            <a:off x="285720" y="0"/>
            <a:ext cx="2857520" cy="646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a:ln w="11430"/>
                <a:solidFill>
                  <a:srgbClr val="C00000"/>
                </a:solidFill>
                <a:effectLst>
                  <a:outerShdw blurRad="38100" dist="38100" dir="2700000" algn="tl">
                    <a:srgbClr val="000000">
                      <a:alpha val="43137"/>
                    </a:srgbClr>
                  </a:outerShdw>
                </a:effectLst>
                <a:cs typeface="Arial" charset="0"/>
              </a:rPr>
              <a:t>Sumario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sabetodo.com/contenidos/multimedia/eb-gen3.gif"/>
          <p:cNvPicPr>
            <a:picLocks noChangeAspect="1" noChangeArrowheads="1"/>
          </p:cNvPicPr>
          <p:nvPr/>
        </p:nvPicPr>
        <p:blipFill>
          <a:blip r:embed="rId3"/>
          <a:srcRect/>
          <a:stretch>
            <a:fillRect/>
          </a:stretch>
        </p:blipFill>
        <p:spPr bwMode="auto">
          <a:xfrm>
            <a:off x="714375" y="1071563"/>
            <a:ext cx="7292975" cy="5005387"/>
          </a:xfrm>
          <a:prstGeom prst="rect">
            <a:avLst/>
          </a:prstGeom>
          <a:noFill/>
          <a:ln w="9525">
            <a:noFill/>
            <a:miter lim="800000"/>
            <a:headEnd/>
            <a:tailEnd/>
          </a:ln>
        </p:spPr>
      </p:pic>
      <p:sp>
        <p:nvSpPr>
          <p:cNvPr id="3" name="2 Rectángulo"/>
          <p:cNvSpPr/>
          <p:nvPr/>
        </p:nvSpPr>
        <p:spPr>
          <a:xfrm>
            <a:off x="500034" y="285728"/>
            <a:ext cx="8468793" cy="707886"/>
          </a:xfrm>
          <a:prstGeom prst="rect">
            <a:avLst/>
          </a:prstGeom>
        </p:spPr>
        <p:txBody>
          <a:bodyPr wrap="none">
            <a:spAutoFit/>
          </a:bodyPr>
          <a:lstStyle/>
          <a:p>
            <a:pPr algn="ctr">
              <a:defRPr/>
            </a:pPr>
            <a:r>
              <a:rPr lang="es-ES" sz="4000" b="1" spc="50" dirty="0">
                <a:ln w="11430"/>
                <a:solidFill>
                  <a:srgbClr val="C00000"/>
                </a:solidFill>
                <a:effectLst>
                  <a:outerShdw blurRad="38100" dist="38100" dir="2700000" algn="tl">
                    <a:srgbClr val="000000">
                      <a:alpha val="43137"/>
                    </a:srgbClr>
                  </a:outerShdw>
                </a:effectLst>
              </a:rPr>
              <a:t>Mutación cambio de marco de lectura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Clases de Genética pregrado\flor purpura.jpg"/>
          <p:cNvPicPr>
            <a:picLocks noChangeAspect="1" noChangeArrowheads="1"/>
          </p:cNvPicPr>
          <p:nvPr/>
        </p:nvPicPr>
        <p:blipFill>
          <a:blip r:embed="rId3"/>
          <a:srcRect/>
          <a:stretch>
            <a:fillRect/>
          </a:stretch>
        </p:blipFill>
        <p:spPr bwMode="auto">
          <a:xfrm>
            <a:off x="1928794" y="1071546"/>
            <a:ext cx="1777356" cy="1891107"/>
          </a:xfrm>
          <a:prstGeom prst="rect">
            <a:avLst/>
          </a:prstGeom>
          <a:noFill/>
        </p:spPr>
      </p:pic>
      <p:sp>
        <p:nvSpPr>
          <p:cNvPr id="4" name="3 Rectángulo"/>
          <p:cNvSpPr/>
          <p:nvPr/>
        </p:nvSpPr>
        <p:spPr>
          <a:xfrm>
            <a:off x="1142976" y="214290"/>
            <a:ext cx="6429420" cy="7078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smtClean="0">
                <a:ln w="11430"/>
                <a:solidFill>
                  <a:srgbClr val="C00000"/>
                </a:solidFill>
                <a:effectLst>
                  <a:outerShdw blurRad="38100" dist="38100" dir="2700000" algn="tl">
                    <a:srgbClr val="000000">
                      <a:alpha val="43137"/>
                    </a:srgbClr>
                  </a:outerShdw>
                </a:effectLst>
                <a:cs typeface="Arial" charset="0"/>
              </a:rPr>
              <a:t>Experimentos de </a:t>
            </a:r>
            <a:r>
              <a:rPr lang="es-ES" sz="4000" b="1" spc="50" dirty="0" err="1" smtClean="0">
                <a:ln w="11430"/>
                <a:solidFill>
                  <a:srgbClr val="C00000"/>
                </a:solidFill>
                <a:effectLst>
                  <a:outerShdw blurRad="38100" dist="38100" dir="2700000" algn="tl">
                    <a:srgbClr val="000000">
                      <a:alpha val="43137"/>
                    </a:srgbClr>
                  </a:outerShdw>
                </a:effectLst>
                <a:cs typeface="Arial" charset="0"/>
              </a:rPr>
              <a:t>Mendel</a:t>
            </a:r>
            <a:endParaRPr lang="es-ES" sz="4000" b="1" spc="50" dirty="0">
              <a:ln w="11430"/>
              <a:solidFill>
                <a:srgbClr val="C00000"/>
              </a:solidFill>
              <a:effectLst>
                <a:outerShdw blurRad="38100" dist="38100" dir="2700000" algn="tl">
                  <a:srgbClr val="000000">
                    <a:alpha val="43137"/>
                  </a:srgbClr>
                </a:outerShdw>
              </a:effectLst>
              <a:cs typeface="Arial" charset="0"/>
            </a:endParaRPr>
          </a:p>
        </p:txBody>
      </p:sp>
      <p:pic>
        <p:nvPicPr>
          <p:cNvPr id="44035" name="Picture 3" descr="F:\Clases de Genética pregrado\flor blanca.jpg"/>
          <p:cNvPicPr>
            <a:picLocks noChangeAspect="1" noChangeArrowheads="1"/>
          </p:cNvPicPr>
          <p:nvPr/>
        </p:nvPicPr>
        <p:blipFill>
          <a:blip r:embed="rId4"/>
          <a:srcRect/>
          <a:stretch>
            <a:fillRect/>
          </a:stretch>
        </p:blipFill>
        <p:spPr bwMode="auto">
          <a:xfrm>
            <a:off x="5072066" y="1357298"/>
            <a:ext cx="1928826" cy="1290282"/>
          </a:xfrm>
          <a:prstGeom prst="rect">
            <a:avLst/>
          </a:prstGeom>
          <a:noFill/>
        </p:spPr>
      </p:pic>
      <p:sp>
        <p:nvSpPr>
          <p:cNvPr id="6" name="5 CuadroTexto"/>
          <p:cNvSpPr txBox="1"/>
          <p:nvPr/>
        </p:nvSpPr>
        <p:spPr>
          <a:xfrm>
            <a:off x="4000496" y="1428736"/>
            <a:ext cx="642942" cy="707886"/>
          </a:xfrm>
          <a:prstGeom prst="rect">
            <a:avLst/>
          </a:prstGeom>
          <a:noFill/>
        </p:spPr>
        <p:txBody>
          <a:bodyPr wrap="square" rtlCol="0">
            <a:spAutoFit/>
          </a:bodyPr>
          <a:lstStyle/>
          <a:p>
            <a:pPr algn="ctr"/>
            <a:r>
              <a:rPr lang="es-ES" sz="4000" b="1" dirty="0" smtClean="0">
                <a:effectLst>
                  <a:outerShdw blurRad="38100" dist="38100" dir="2700000" algn="tl">
                    <a:srgbClr val="000000">
                      <a:alpha val="43137"/>
                    </a:srgbClr>
                  </a:outerShdw>
                </a:effectLst>
              </a:rPr>
              <a:t>X</a:t>
            </a:r>
            <a:endParaRPr lang="es-ES" sz="4000" b="1" dirty="0">
              <a:effectLst>
                <a:outerShdw blurRad="38100" dist="38100" dir="2700000" algn="tl">
                  <a:srgbClr val="000000">
                    <a:alpha val="43137"/>
                  </a:srgbClr>
                </a:outerShdw>
              </a:effectLst>
            </a:endParaRPr>
          </a:p>
        </p:txBody>
      </p:sp>
      <p:pic>
        <p:nvPicPr>
          <p:cNvPr id="7" name="Picture 2" descr="F:\Clases de Genética pregrado\flor purpura.jpg"/>
          <p:cNvPicPr>
            <a:picLocks noChangeAspect="1" noChangeArrowheads="1"/>
          </p:cNvPicPr>
          <p:nvPr/>
        </p:nvPicPr>
        <p:blipFill>
          <a:blip r:embed="rId3"/>
          <a:srcRect/>
          <a:stretch>
            <a:fillRect/>
          </a:stretch>
        </p:blipFill>
        <p:spPr bwMode="auto">
          <a:xfrm>
            <a:off x="3857620" y="4357694"/>
            <a:ext cx="1428760" cy="1520201"/>
          </a:xfrm>
          <a:prstGeom prst="rect">
            <a:avLst/>
          </a:prstGeom>
          <a:noFill/>
        </p:spPr>
      </p:pic>
      <p:sp>
        <p:nvSpPr>
          <p:cNvPr id="9" name="8 CuadroTexto"/>
          <p:cNvSpPr txBox="1"/>
          <p:nvPr/>
        </p:nvSpPr>
        <p:spPr>
          <a:xfrm>
            <a:off x="3000364" y="4572008"/>
            <a:ext cx="642942"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F1</a:t>
            </a:r>
            <a:endParaRPr lang="es-ES" sz="3200" b="1" dirty="0">
              <a:effectLst>
                <a:outerShdw blurRad="38100" dist="38100" dir="2700000" algn="tl">
                  <a:srgbClr val="000000">
                    <a:alpha val="43137"/>
                  </a:srgbClr>
                </a:outerShdw>
              </a:effectLst>
            </a:endParaRPr>
          </a:p>
        </p:txBody>
      </p:sp>
      <p:sp>
        <p:nvSpPr>
          <p:cNvPr id="16" name="15 CuadroTexto"/>
          <p:cNvSpPr txBox="1"/>
          <p:nvPr/>
        </p:nvSpPr>
        <p:spPr>
          <a:xfrm>
            <a:off x="1785918" y="3071810"/>
            <a:ext cx="1928826" cy="646331"/>
          </a:xfrm>
          <a:prstGeom prst="rect">
            <a:avLst/>
          </a:prstGeom>
          <a:noFill/>
        </p:spPr>
        <p:txBody>
          <a:bodyPr wrap="square" rtlCol="0">
            <a:spAutoFit/>
          </a:bodyPr>
          <a:lstStyle/>
          <a:p>
            <a:pPr algn="ctr"/>
            <a:r>
              <a:rPr lang="es-ES" sz="3600" b="1" dirty="0" smtClean="0">
                <a:effectLst>
                  <a:outerShdw blurRad="38100" dist="38100" dir="2700000" algn="tl">
                    <a:srgbClr val="000000">
                      <a:alpha val="43137"/>
                    </a:srgbClr>
                  </a:outerShdw>
                </a:effectLst>
              </a:rPr>
              <a:t>Púrpuras</a:t>
            </a:r>
            <a:endParaRPr lang="es-ES" sz="3600" b="1" dirty="0">
              <a:effectLst>
                <a:outerShdw blurRad="38100" dist="38100" dir="2700000" algn="tl">
                  <a:srgbClr val="000000">
                    <a:alpha val="43137"/>
                  </a:srgbClr>
                </a:outerShdw>
              </a:effectLst>
            </a:endParaRPr>
          </a:p>
        </p:txBody>
      </p:sp>
      <p:sp>
        <p:nvSpPr>
          <p:cNvPr id="20" name="19 CuadroTexto"/>
          <p:cNvSpPr txBox="1"/>
          <p:nvPr/>
        </p:nvSpPr>
        <p:spPr>
          <a:xfrm>
            <a:off x="5429256" y="2857496"/>
            <a:ext cx="1714512" cy="646331"/>
          </a:xfrm>
          <a:prstGeom prst="rect">
            <a:avLst/>
          </a:prstGeom>
          <a:noFill/>
        </p:spPr>
        <p:txBody>
          <a:bodyPr wrap="square" rtlCol="0">
            <a:spAutoFit/>
          </a:bodyPr>
          <a:lstStyle/>
          <a:p>
            <a:pPr algn="ctr"/>
            <a:r>
              <a:rPr lang="es-ES" sz="3600" b="1" dirty="0" smtClean="0">
                <a:effectLst>
                  <a:outerShdw blurRad="38100" dist="38100" dir="2700000" algn="tl">
                    <a:srgbClr val="000000">
                      <a:alpha val="43137"/>
                    </a:srgbClr>
                  </a:outerShdw>
                </a:effectLst>
              </a:rPr>
              <a:t>Blancas</a:t>
            </a:r>
            <a:endParaRPr lang="es-ES" sz="3600" b="1" dirty="0">
              <a:effectLst>
                <a:outerShdw blurRad="38100" dist="38100" dir="2700000" algn="tl">
                  <a:srgbClr val="000000">
                    <a:alpha val="43137"/>
                  </a:srgbClr>
                </a:outerShdw>
              </a:effectLst>
            </a:endParaRPr>
          </a:p>
        </p:txBody>
      </p:sp>
      <p:sp>
        <p:nvSpPr>
          <p:cNvPr id="21" name="20 CuadroTexto"/>
          <p:cNvSpPr txBox="1"/>
          <p:nvPr/>
        </p:nvSpPr>
        <p:spPr>
          <a:xfrm>
            <a:off x="2500298" y="6000768"/>
            <a:ext cx="3143272" cy="646331"/>
          </a:xfrm>
          <a:prstGeom prst="rect">
            <a:avLst/>
          </a:prstGeom>
          <a:noFill/>
        </p:spPr>
        <p:txBody>
          <a:bodyPr wrap="square" rtlCol="0">
            <a:spAutoFit/>
          </a:bodyPr>
          <a:lstStyle/>
          <a:p>
            <a:pPr algn="ctr"/>
            <a:r>
              <a:rPr lang="es-ES" sz="3600" b="1" dirty="0" smtClean="0">
                <a:effectLst>
                  <a:outerShdw blurRad="38100" dist="38100" dir="2700000" algn="tl">
                    <a:srgbClr val="000000">
                      <a:alpha val="43137"/>
                    </a:srgbClr>
                  </a:outerShdw>
                </a:effectLst>
              </a:rPr>
              <a:t> 100% Púrpuras</a:t>
            </a:r>
            <a:endParaRPr lang="es-ES" sz="3600" b="1" dirty="0">
              <a:effectLst>
                <a:outerShdw blurRad="38100" dist="38100" dir="2700000" algn="tl">
                  <a:srgbClr val="000000">
                    <a:alpha val="43137"/>
                  </a:srgbClr>
                </a:outerShdw>
              </a:effectLst>
            </a:endParaRPr>
          </a:p>
        </p:txBody>
      </p:sp>
      <p:cxnSp>
        <p:nvCxnSpPr>
          <p:cNvPr id="42" name="41 Conector recto de flecha"/>
          <p:cNvCxnSpPr/>
          <p:nvPr/>
        </p:nvCxnSpPr>
        <p:spPr>
          <a:xfrm rot="5400000">
            <a:off x="4321967" y="3250405"/>
            <a:ext cx="1500198" cy="42862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16200000" flipH="1">
            <a:off x="3500430" y="3214686"/>
            <a:ext cx="1500198" cy="500066"/>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44035"/>
                                        </p:tgtEl>
                                        <p:attrNameLst>
                                          <p:attrName>style.visibility</p:attrName>
                                        </p:attrNameLst>
                                      </p:cBhvr>
                                      <p:to>
                                        <p:strVal val="visible"/>
                                      </p:to>
                                    </p:set>
                                    <p:animEffect transition="in" filter="wipe(down)">
                                      <p:cBhvr>
                                        <p:cTn id="13" dur="500"/>
                                        <p:tgtEl>
                                          <p:spTgt spid="440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ox(in)">
                                      <p:cBhvr>
                                        <p:cTn id="24" dur="500"/>
                                        <p:tgtEl>
                                          <p:spTgt spid="44"/>
                                        </p:tgtEl>
                                      </p:cBhvr>
                                    </p:animEffect>
                                  </p:childTnLst>
                                </p:cTn>
                              </p:par>
                              <p:par>
                                <p:cTn id="25" presetID="4"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ox(in)">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ox(in)">
                                      <p:cBhvr>
                                        <p:cTn id="32" dur="500"/>
                                        <p:tgtEl>
                                          <p:spTgt spid="44"/>
                                        </p:tgtEl>
                                      </p:cBhvr>
                                    </p:animEffect>
                                  </p:childTnLst>
                                </p:cTn>
                              </p:par>
                              <p:par>
                                <p:cTn id="33" presetID="4" presetClass="entr" presetSubtype="16"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in)">
                                      <p:cBhvr>
                                        <p:cTn id="35" dur="500"/>
                                        <p:tgtEl>
                                          <p:spTgt spid="42"/>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in)">
                                      <p:cBhvr>
                                        <p:cTn id="38" dur="500"/>
                                        <p:tgtEl>
                                          <p:spTgt spid="9"/>
                                        </p:tgtEl>
                                      </p:cBhvr>
                                    </p:animEffect>
                                  </p:childTnLst>
                                </p:cTn>
                              </p:par>
                              <p:par>
                                <p:cTn id="39" presetID="4"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ox(in)">
                                      <p:cBhvr>
                                        <p:cTn id="41" dur="500"/>
                                        <p:tgtEl>
                                          <p:spTgt spid="7"/>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ox(in)">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6"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4286256"/>
            <a:ext cx="7572396" cy="2299287"/>
            <a:chOff x="142876" y="4572008"/>
            <a:chExt cx="7572396" cy="2299287"/>
          </a:xfrm>
        </p:grpSpPr>
        <p:pic>
          <p:nvPicPr>
            <p:cNvPr id="3" name="Picture 2" descr="F:\Clases de Genética pregrado\flor purpura.jpg"/>
            <p:cNvPicPr>
              <a:picLocks noChangeAspect="1" noChangeArrowheads="1"/>
            </p:cNvPicPr>
            <p:nvPr/>
          </p:nvPicPr>
          <p:blipFill>
            <a:blip r:embed="rId3"/>
            <a:srcRect/>
            <a:stretch>
              <a:fillRect/>
            </a:stretch>
          </p:blipFill>
          <p:spPr bwMode="auto">
            <a:xfrm>
              <a:off x="2071670" y="4572008"/>
              <a:ext cx="963070" cy="1024707"/>
            </a:xfrm>
            <a:prstGeom prst="rect">
              <a:avLst/>
            </a:prstGeom>
            <a:noFill/>
          </p:spPr>
        </p:pic>
        <p:pic>
          <p:nvPicPr>
            <p:cNvPr id="4" name="Picture 2" descr="F:\Clases de Genética pregrado\flor purpura.jpg"/>
            <p:cNvPicPr>
              <a:picLocks noChangeAspect="1" noChangeArrowheads="1"/>
            </p:cNvPicPr>
            <p:nvPr/>
          </p:nvPicPr>
          <p:blipFill>
            <a:blip r:embed="rId3"/>
            <a:srcRect/>
            <a:stretch>
              <a:fillRect/>
            </a:stretch>
          </p:blipFill>
          <p:spPr bwMode="auto">
            <a:xfrm>
              <a:off x="3286116" y="4572008"/>
              <a:ext cx="963070" cy="1024707"/>
            </a:xfrm>
            <a:prstGeom prst="rect">
              <a:avLst/>
            </a:prstGeom>
            <a:noFill/>
          </p:spPr>
        </p:pic>
        <p:pic>
          <p:nvPicPr>
            <p:cNvPr id="5" name="Picture 2" descr="F:\Clases de Genética pregrado\flor purpura.jpg"/>
            <p:cNvPicPr>
              <a:picLocks noChangeAspect="1" noChangeArrowheads="1"/>
            </p:cNvPicPr>
            <p:nvPr/>
          </p:nvPicPr>
          <p:blipFill>
            <a:blip r:embed="rId3"/>
            <a:srcRect/>
            <a:stretch>
              <a:fillRect/>
            </a:stretch>
          </p:blipFill>
          <p:spPr bwMode="auto">
            <a:xfrm>
              <a:off x="4500562" y="4572008"/>
              <a:ext cx="963070" cy="1024707"/>
            </a:xfrm>
            <a:prstGeom prst="rect">
              <a:avLst/>
            </a:prstGeom>
            <a:noFill/>
          </p:spPr>
        </p:pic>
        <p:pic>
          <p:nvPicPr>
            <p:cNvPr id="6" name="Picture 3" descr="F:\Clases de Genética pregrado\flor blanca.jpg"/>
            <p:cNvPicPr>
              <a:picLocks noChangeAspect="1" noChangeArrowheads="1"/>
            </p:cNvPicPr>
            <p:nvPr/>
          </p:nvPicPr>
          <p:blipFill>
            <a:blip r:embed="rId4" cstate="print"/>
            <a:srcRect/>
            <a:stretch>
              <a:fillRect/>
            </a:stretch>
          </p:blipFill>
          <p:spPr bwMode="auto">
            <a:xfrm>
              <a:off x="5643570" y="4714884"/>
              <a:ext cx="1281502" cy="857256"/>
            </a:xfrm>
            <a:prstGeom prst="rect">
              <a:avLst/>
            </a:prstGeom>
            <a:noFill/>
          </p:spPr>
        </p:pic>
        <p:sp>
          <p:nvSpPr>
            <p:cNvPr id="7" name="6 CuadroTexto"/>
            <p:cNvSpPr txBox="1"/>
            <p:nvPr/>
          </p:nvSpPr>
          <p:spPr>
            <a:xfrm>
              <a:off x="142876" y="5500702"/>
              <a:ext cx="3286116" cy="523220"/>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Púrpuras</a:t>
              </a:r>
              <a:endParaRPr lang="es-ES" sz="2400" b="1" dirty="0">
                <a:effectLst>
                  <a:outerShdw blurRad="38100" dist="38100" dir="2700000" algn="tl">
                    <a:srgbClr val="000000">
                      <a:alpha val="43137"/>
                    </a:srgbClr>
                  </a:outerShdw>
                </a:effectLst>
              </a:endParaRPr>
            </a:p>
          </p:txBody>
        </p:sp>
        <p:sp>
          <p:nvSpPr>
            <p:cNvPr id="8" name="7 CuadroTexto"/>
            <p:cNvSpPr txBox="1"/>
            <p:nvPr/>
          </p:nvSpPr>
          <p:spPr>
            <a:xfrm>
              <a:off x="2357422" y="5643578"/>
              <a:ext cx="2071702" cy="523220"/>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Púrpuras</a:t>
              </a:r>
              <a:endParaRPr lang="es-ES" sz="2800" b="1" dirty="0">
                <a:effectLst>
                  <a:outerShdw blurRad="38100" dist="38100" dir="2700000" algn="tl">
                    <a:srgbClr val="000000">
                      <a:alpha val="43137"/>
                    </a:srgbClr>
                  </a:outerShdw>
                </a:effectLst>
              </a:endParaRPr>
            </a:p>
          </p:txBody>
        </p:sp>
        <p:sp>
          <p:nvSpPr>
            <p:cNvPr id="9" name="8 CuadroTexto"/>
            <p:cNvSpPr txBox="1"/>
            <p:nvPr/>
          </p:nvSpPr>
          <p:spPr>
            <a:xfrm>
              <a:off x="4214810" y="5643578"/>
              <a:ext cx="1714512" cy="523220"/>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Púrpuras</a:t>
              </a:r>
              <a:endParaRPr lang="es-ES" sz="2800" b="1" dirty="0">
                <a:effectLst>
                  <a:outerShdw blurRad="38100" dist="38100" dir="2700000" algn="tl">
                    <a:srgbClr val="000000">
                      <a:alpha val="43137"/>
                    </a:srgbClr>
                  </a:outerShdw>
                </a:effectLst>
              </a:endParaRPr>
            </a:p>
          </p:txBody>
        </p:sp>
        <p:sp>
          <p:nvSpPr>
            <p:cNvPr id="10" name="9 CuadroTexto"/>
            <p:cNvSpPr txBox="1"/>
            <p:nvPr/>
          </p:nvSpPr>
          <p:spPr>
            <a:xfrm>
              <a:off x="5715008" y="5500702"/>
              <a:ext cx="1643074" cy="523220"/>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Blancas</a:t>
              </a:r>
              <a:endParaRPr lang="es-ES" sz="2800" b="1" dirty="0">
                <a:effectLst>
                  <a:outerShdw blurRad="38100" dist="38100" dir="2700000" algn="tl">
                    <a:srgbClr val="000000">
                      <a:alpha val="43137"/>
                    </a:srgbClr>
                  </a:outerShdw>
                </a:effectLst>
              </a:endParaRPr>
            </a:p>
          </p:txBody>
        </p:sp>
        <p:sp>
          <p:nvSpPr>
            <p:cNvPr id="11" name="10 Cerrar llave"/>
            <p:cNvSpPr/>
            <p:nvPr/>
          </p:nvSpPr>
          <p:spPr>
            <a:xfrm rot="5400000">
              <a:off x="3571868" y="4357694"/>
              <a:ext cx="357190" cy="3500462"/>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CuadroTexto"/>
            <p:cNvSpPr txBox="1"/>
            <p:nvPr/>
          </p:nvSpPr>
          <p:spPr>
            <a:xfrm>
              <a:off x="3428992" y="6286520"/>
              <a:ext cx="1285884"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3/4 </a:t>
              </a:r>
              <a:endParaRPr lang="es-ES" sz="3200" b="1" dirty="0">
                <a:effectLst>
                  <a:outerShdw blurRad="38100" dist="38100" dir="2700000" algn="tl">
                    <a:srgbClr val="000000">
                      <a:alpha val="43137"/>
                    </a:srgbClr>
                  </a:outerShdw>
                </a:effectLst>
              </a:endParaRPr>
            </a:p>
          </p:txBody>
        </p:sp>
        <p:sp>
          <p:nvSpPr>
            <p:cNvPr id="13" name="12 CuadroTexto"/>
            <p:cNvSpPr txBox="1"/>
            <p:nvPr/>
          </p:nvSpPr>
          <p:spPr>
            <a:xfrm>
              <a:off x="6000760" y="6286520"/>
              <a:ext cx="1714512"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1/4</a:t>
              </a:r>
              <a:endParaRPr lang="es-ES" sz="3200" b="1" dirty="0">
                <a:effectLst>
                  <a:outerShdw blurRad="38100" dist="38100" dir="2700000" algn="tl">
                    <a:srgbClr val="000000">
                      <a:alpha val="43137"/>
                    </a:srgbClr>
                  </a:outerShdw>
                </a:effectLst>
              </a:endParaRPr>
            </a:p>
          </p:txBody>
        </p:sp>
        <p:sp>
          <p:nvSpPr>
            <p:cNvPr id="14" name="13 Cerrar llave"/>
            <p:cNvSpPr/>
            <p:nvPr/>
          </p:nvSpPr>
          <p:spPr>
            <a:xfrm rot="5400000">
              <a:off x="6148398" y="5638816"/>
              <a:ext cx="357190" cy="938218"/>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15" name="14 CuadroTexto"/>
          <p:cNvSpPr txBox="1"/>
          <p:nvPr/>
        </p:nvSpPr>
        <p:spPr>
          <a:xfrm>
            <a:off x="857224" y="4143380"/>
            <a:ext cx="642942" cy="646331"/>
          </a:xfrm>
          <a:prstGeom prst="rect">
            <a:avLst/>
          </a:prstGeom>
          <a:noFill/>
        </p:spPr>
        <p:txBody>
          <a:bodyPr wrap="square" rtlCol="0">
            <a:spAutoFit/>
          </a:bodyPr>
          <a:lstStyle/>
          <a:p>
            <a:pPr algn="ctr"/>
            <a:r>
              <a:rPr lang="es-ES" sz="3600" b="1" dirty="0" smtClean="0">
                <a:effectLst>
                  <a:outerShdw blurRad="38100" dist="38100" dir="2700000" algn="tl">
                    <a:srgbClr val="000000">
                      <a:alpha val="43137"/>
                    </a:srgbClr>
                  </a:outerShdw>
                </a:effectLst>
              </a:rPr>
              <a:t>F2</a:t>
            </a:r>
            <a:endParaRPr lang="es-ES" sz="3600" b="1" dirty="0">
              <a:effectLst>
                <a:outerShdw blurRad="38100" dist="38100" dir="2700000" algn="tl">
                  <a:srgbClr val="000000">
                    <a:alpha val="43137"/>
                  </a:srgbClr>
                </a:outerShdw>
              </a:effectLst>
            </a:endParaRPr>
          </a:p>
        </p:txBody>
      </p:sp>
      <p:pic>
        <p:nvPicPr>
          <p:cNvPr id="17" name="Picture 2" descr="F:\Clases de Genética pregrado\flor purpura.jpg"/>
          <p:cNvPicPr>
            <a:picLocks noChangeAspect="1" noChangeArrowheads="1"/>
          </p:cNvPicPr>
          <p:nvPr/>
        </p:nvPicPr>
        <p:blipFill>
          <a:blip r:embed="rId3"/>
          <a:srcRect/>
          <a:stretch>
            <a:fillRect/>
          </a:stretch>
        </p:blipFill>
        <p:spPr bwMode="auto">
          <a:xfrm>
            <a:off x="2500298" y="1500174"/>
            <a:ext cx="1285884" cy="1368181"/>
          </a:xfrm>
          <a:prstGeom prst="rect">
            <a:avLst/>
          </a:prstGeom>
          <a:noFill/>
        </p:spPr>
      </p:pic>
      <p:pic>
        <p:nvPicPr>
          <p:cNvPr id="18" name="Picture 2" descr="F:\Clases de Genética pregrado\flor purpura.jpg"/>
          <p:cNvPicPr>
            <a:picLocks noChangeAspect="1" noChangeArrowheads="1"/>
          </p:cNvPicPr>
          <p:nvPr/>
        </p:nvPicPr>
        <p:blipFill>
          <a:blip r:embed="rId3"/>
          <a:srcRect/>
          <a:stretch>
            <a:fillRect/>
          </a:stretch>
        </p:blipFill>
        <p:spPr bwMode="auto">
          <a:xfrm>
            <a:off x="5000628" y="1428736"/>
            <a:ext cx="1311666" cy="1395613"/>
          </a:xfrm>
          <a:prstGeom prst="rect">
            <a:avLst/>
          </a:prstGeom>
          <a:noFill/>
        </p:spPr>
      </p:pic>
      <p:cxnSp>
        <p:nvCxnSpPr>
          <p:cNvPr id="19" name="18 Conector recto de flecha"/>
          <p:cNvCxnSpPr/>
          <p:nvPr/>
        </p:nvCxnSpPr>
        <p:spPr>
          <a:xfrm rot="16200000" flipH="1">
            <a:off x="3143240" y="3571876"/>
            <a:ext cx="857256" cy="28575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5400000">
            <a:off x="4536281" y="3536157"/>
            <a:ext cx="857256" cy="214314"/>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0" y="928670"/>
            <a:ext cx="3286116"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Autofecundación</a:t>
            </a:r>
            <a:endParaRPr lang="es-ES" sz="3200" b="1" dirty="0">
              <a:effectLst>
                <a:outerShdw blurRad="38100" dist="38100" dir="2700000" algn="tl">
                  <a:srgbClr val="000000">
                    <a:alpha val="43137"/>
                  </a:srgbClr>
                </a:outerShdw>
              </a:effectLst>
            </a:endParaRPr>
          </a:p>
        </p:txBody>
      </p:sp>
      <p:sp>
        <p:nvSpPr>
          <p:cNvPr id="28" name="27 CuadroTexto"/>
          <p:cNvSpPr txBox="1"/>
          <p:nvPr/>
        </p:nvSpPr>
        <p:spPr>
          <a:xfrm>
            <a:off x="1285852" y="2071678"/>
            <a:ext cx="642942" cy="646331"/>
          </a:xfrm>
          <a:prstGeom prst="rect">
            <a:avLst/>
          </a:prstGeom>
          <a:noFill/>
        </p:spPr>
        <p:txBody>
          <a:bodyPr wrap="square" rtlCol="0">
            <a:spAutoFit/>
          </a:bodyPr>
          <a:lstStyle/>
          <a:p>
            <a:pPr algn="ctr"/>
            <a:r>
              <a:rPr lang="es-ES" sz="3600" b="1" dirty="0" smtClean="0">
                <a:effectLst>
                  <a:outerShdw blurRad="38100" dist="38100" dir="2700000" algn="tl">
                    <a:srgbClr val="000000">
                      <a:alpha val="43137"/>
                    </a:srgbClr>
                  </a:outerShdw>
                </a:effectLst>
              </a:rPr>
              <a:t>F1</a:t>
            </a:r>
            <a:endParaRPr lang="es-ES" sz="3600" b="1" dirty="0">
              <a:effectLst>
                <a:outerShdw blurRad="38100" dist="38100" dir="2700000" algn="tl">
                  <a:srgbClr val="000000">
                    <a:alpha val="43137"/>
                  </a:srgbClr>
                </a:outerShdw>
              </a:effectLst>
            </a:endParaRPr>
          </a:p>
        </p:txBody>
      </p:sp>
      <p:sp>
        <p:nvSpPr>
          <p:cNvPr id="29" name="28 Rectángulo"/>
          <p:cNvSpPr/>
          <p:nvPr/>
        </p:nvSpPr>
        <p:spPr>
          <a:xfrm>
            <a:off x="0" y="0"/>
            <a:ext cx="7215206" cy="7078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smtClean="0">
                <a:ln w="11430"/>
                <a:solidFill>
                  <a:srgbClr val="C00000"/>
                </a:solidFill>
                <a:effectLst>
                  <a:outerShdw blurRad="38100" dist="38100" dir="2700000" algn="tl">
                    <a:srgbClr val="000000">
                      <a:alpha val="43137"/>
                    </a:srgbClr>
                  </a:outerShdw>
                </a:effectLst>
                <a:cs typeface="Arial" charset="0"/>
              </a:rPr>
              <a:t>Experimentos de </a:t>
            </a:r>
            <a:r>
              <a:rPr lang="es-ES" sz="4000" b="1" spc="50" dirty="0" err="1" smtClean="0">
                <a:ln w="11430"/>
                <a:solidFill>
                  <a:srgbClr val="C00000"/>
                </a:solidFill>
                <a:effectLst>
                  <a:outerShdw blurRad="38100" dist="38100" dir="2700000" algn="tl">
                    <a:srgbClr val="000000">
                      <a:alpha val="43137"/>
                    </a:srgbClr>
                  </a:outerShdw>
                </a:effectLst>
                <a:cs typeface="Arial" charset="0"/>
              </a:rPr>
              <a:t>Mendel</a:t>
            </a:r>
            <a:endParaRPr lang="es-ES" sz="4000" b="1" spc="50" dirty="0" smtClean="0">
              <a:ln w="11430"/>
              <a:solidFill>
                <a:srgbClr val="C00000"/>
              </a:solidFill>
              <a:effectLst>
                <a:outerShdw blurRad="38100" dist="38100" dir="2700000" algn="tl">
                  <a:srgbClr val="000000">
                    <a:alpha val="43137"/>
                  </a:srgbClr>
                </a:outerShdw>
              </a:effectLst>
              <a:cs typeface="Arial" charset="0"/>
            </a:endParaRPr>
          </a:p>
        </p:txBody>
      </p:sp>
      <p:sp>
        <p:nvSpPr>
          <p:cNvPr id="30" name="29 CuadroTexto"/>
          <p:cNvSpPr txBox="1"/>
          <p:nvPr/>
        </p:nvSpPr>
        <p:spPr>
          <a:xfrm>
            <a:off x="1571604" y="2786058"/>
            <a:ext cx="2357454"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Púrpuras</a:t>
            </a:r>
            <a:endParaRPr lang="es-ES" sz="3200" b="1" dirty="0">
              <a:effectLst>
                <a:outerShdw blurRad="38100" dist="38100" dir="2700000" algn="tl">
                  <a:srgbClr val="000000">
                    <a:alpha val="43137"/>
                  </a:srgbClr>
                </a:outerShdw>
              </a:effectLst>
            </a:endParaRPr>
          </a:p>
        </p:txBody>
      </p:sp>
      <p:sp>
        <p:nvSpPr>
          <p:cNvPr id="32" name="31 CuadroTexto"/>
          <p:cNvSpPr txBox="1"/>
          <p:nvPr/>
        </p:nvSpPr>
        <p:spPr>
          <a:xfrm>
            <a:off x="5000628" y="2786058"/>
            <a:ext cx="2143140"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Púrpuras</a:t>
            </a:r>
            <a:endParaRPr lang="es-ES" sz="3200" b="1" dirty="0">
              <a:effectLst>
                <a:outerShdw blurRad="38100" dist="38100" dir="2700000" algn="tl">
                  <a:srgbClr val="000000">
                    <a:alpha val="43137"/>
                  </a:srgbClr>
                </a:outerShdw>
              </a:effectLst>
            </a:endParaRPr>
          </a:p>
        </p:txBody>
      </p:sp>
      <p:sp>
        <p:nvSpPr>
          <p:cNvPr id="35" name="34 CuadroTexto"/>
          <p:cNvSpPr txBox="1"/>
          <p:nvPr/>
        </p:nvSpPr>
        <p:spPr>
          <a:xfrm>
            <a:off x="5072066" y="3429000"/>
            <a:ext cx="4071934" cy="954107"/>
          </a:xfrm>
          <a:prstGeom prst="rect">
            <a:avLst/>
          </a:prstGeom>
          <a:noFill/>
        </p:spPr>
        <p:txBody>
          <a:bodyPr wrap="square" rtlCol="0">
            <a:spAutoFit/>
          </a:bodyPr>
          <a:lstStyle/>
          <a:p>
            <a:r>
              <a:rPr lang="es-ES" sz="2800" b="1" dirty="0" smtClean="0">
                <a:solidFill>
                  <a:srgbClr val="C00000"/>
                </a:solidFill>
                <a:effectLst>
                  <a:outerShdw blurRad="38100" dist="38100" dir="2700000" algn="tl">
                    <a:srgbClr val="000000">
                      <a:alpha val="43137"/>
                    </a:srgbClr>
                  </a:outerShdw>
                </a:effectLst>
              </a:rPr>
              <a:t>Color púrpura: dominante</a:t>
            </a:r>
          </a:p>
          <a:p>
            <a:r>
              <a:rPr lang="es-ES" sz="2800" b="1" dirty="0" smtClean="0">
                <a:solidFill>
                  <a:srgbClr val="C00000"/>
                </a:solidFill>
                <a:effectLst>
                  <a:outerShdw blurRad="38100" dist="38100" dir="2700000" algn="tl">
                    <a:srgbClr val="000000">
                      <a:alpha val="43137"/>
                    </a:srgbClr>
                  </a:outerShdw>
                </a:effectLst>
              </a:rPr>
              <a:t>Color blanco: recesivo</a:t>
            </a:r>
            <a:endParaRPr lang="es-ES" sz="2800" b="1" dirty="0">
              <a:solidFill>
                <a:srgbClr val="C00000"/>
              </a:solidFill>
              <a:effectLst>
                <a:outerShdw blurRad="38100" dist="38100" dir="2700000" algn="tl">
                  <a:srgbClr val="000000">
                    <a:alpha val="43137"/>
                  </a:srgbClr>
                </a:outerShdw>
              </a:effectLst>
            </a:endParaRPr>
          </a:p>
        </p:txBody>
      </p:sp>
      <p:sp>
        <p:nvSpPr>
          <p:cNvPr id="36" name="35 CuadroTexto"/>
          <p:cNvSpPr txBox="1"/>
          <p:nvPr/>
        </p:nvSpPr>
        <p:spPr>
          <a:xfrm>
            <a:off x="4071934" y="2000240"/>
            <a:ext cx="642942" cy="769441"/>
          </a:xfrm>
          <a:prstGeom prst="rect">
            <a:avLst/>
          </a:prstGeom>
          <a:noFill/>
        </p:spPr>
        <p:txBody>
          <a:bodyPr wrap="square" rtlCol="0">
            <a:spAutoFit/>
          </a:bodyPr>
          <a:lstStyle/>
          <a:p>
            <a:pPr algn="ctr"/>
            <a:r>
              <a:rPr lang="es-ES" sz="4400" b="1" dirty="0" smtClean="0">
                <a:effectLst>
                  <a:outerShdw blurRad="38100" dist="38100" dir="2700000" algn="tl">
                    <a:srgbClr val="000000">
                      <a:alpha val="43137"/>
                    </a:srgbClr>
                  </a:outerShdw>
                </a:effectLst>
              </a:rPr>
              <a:t>X</a:t>
            </a:r>
            <a:endParaRPr lang="es-ES"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ox(in)">
                                      <p:cBhvr>
                                        <p:cTn id="13" dur="500"/>
                                        <p:tgtEl>
                                          <p:spTgt spid="3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ox(in)">
                                      <p:cBhvr>
                                        <p:cTn id="16" dur="500"/>
                                        <p:tgtEl>
                                          <p:spTgt spid="3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ox(in)">
                                      <p:cBhvr>
                                        <p:cTn id="19" dur="500"/>
                                        <p:tgtEl>
                                          <p:spTgt spid="32"/>
                                        </p:tgtEl>
                                      </p:cBhvr>
                                    </p:animEffect>
                                  </p:childTnLst>
                                </p:cTn>
                              </p:par>
                              <p:par>
                                <p:cTn id="20" presetID="4"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ox(i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ox(in)">
                                      <p:cBhvr>
                                        <p:cTn id="30" dur="500"/>
                                        <p:tgtEl>
                                          <p:spTgt spid="22"/>
                                        </p:tgtEl>
                                      </p:cBhvr>
                                    </p:animEffect>
                                  </p:childTnLst>
                                </p:cTn>
                              </p:par>
                              <p:par>
                                <p:cTn id="31" presetID="4"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ox(in)">
                                      <p:cBhvr>
                                        <p:cTn id="38" dur="500"/>
                                        <p:tgtEl>
                                          <p:spTgt spid="15"/>
                                        </p:tgtEl>
                                      </p:cBhvr>
                                    </p:animEffect>
                                  </p:childTnLst>
                                </p:cTn>
                              </p:par>
                              <p:par>
                                <p:cTn id="39" presetID="4" presetClass="entr" presetSubtype="16"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ox(in)">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in)">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P spid="28" grpId="0"/>
      <p:bldP spid="30" grpId="0"/>
      <p:bldP spid="32" grpId="0"/>
      <p:bldP spid="35"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Clases de Genética pregrado\flor purpura.jpg"/>
          <p:cNvPicPr>
            <a:picLocks noChangeAspect="1" noChangeArrowheads="1"/>
          </p:cNvPicPr>
          <p:nvPr/>
        </p:nvPicPr>
        <p:blipFill>
          <a:blip r:embed="rId3"/>
          <a:srcRect/>
          <a:stretch>
            <a:fillRect/>
          </a:stretch>
        </p:blipFill>
        <p:spPr bwMode="auto">
          <a:xfrm>
            <a:off x="2643173" y="1000108"/>
            <a:ext cx="1567339" cy="1667649"/>
          </a:xfrm>
          <a:prstGeom prst="rect">
            <a:avLst/>
          </a:prstGeom>
          <a:noFill/>
        </p:spPr>
      </p:pic>
      <p:sp>
        <p:nvSpPr>
          <p:cNvPr id="4" name="3 Rectángulo"/>
          <p:cNvSpPr/>
          <p:nvPr/>
        </p:nvSpPr>
        <p:spPr>
          <a:xfrm>
            <a:off x="0" y="0"/>
            <a:ext cx="5500726"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200" b="1" spc="50" dirty="0" smtClean="0">
                <a:ln w="11430"/>
                <a:solidFill>
                  <a:srgbClr val="C00000"/>
                </a:solidFill>
                <a:effectLst>
                  <a:outerShdw blurRad="38100" dist="38100" dir="2700000" algn="tl">
                    <a:srgbClr val="000000">
                      <a:alpha val="43137"/>
                    </a:srgbClr>
                  </a:outerShdw>
                </a:effectLst>
                <a:cs typeface="Arial" charset="0"/>
              </a:rPr>
              <a:t>Experimentos de </a:t>
            </a:r>
            <a:r>
              <a:rPr lang="es-ES" sz="3200" b="1" spc="50" dirty="0" err="1" smtClean="0">
                <a:ln w="11430"/>
                <a:solidFill>
                  <a:srgbClr val="C00000"/>
                </a:solidFill>
                <a:effectLst>
                  <a:outerShdw blurRad="38100" dist="38100" dir="2700000" algn="tl">
                    <a:srgbClr val="000000">
                      <a:alpha val="43137"/>
                    </a:srgbClr>
                  </a:outerShdw>
                </a:effectLst>
                <a:cs typeface="Arial" charset="0"/>
              </a:rPr>
              <a:t>Mendel</a:t>
            </a:r>
            <a:endParaRPr lang="es-ES" sz="3200" b="1" spc="50" dirty="0">
              <a:ln w="11430"/>
              <a:solidFill>
                <a:srgbClr val="C00000"/>
              </a:solidFill>
              <a:effectLst>
                <a:outerShdw blurRad="38100" dist="38100" dir="2700000" algn="tl">
                  <a:srgbClr val="000000">
                    <a:alpha val="43137"/>
                  </a:srgbClr>
                </a:outerShdw>
              </a:effectLst>
              <a:cs typeface="Arial" charset="0"/>
            </a:endParaRPr>
          </a:p>
        </p:txBody>
      </p:sp>
      <p:pic>
        <p:nvPicPr>
          <p:cNvPr id="44035" name="Picture 3" descr="F:\Clases de Genética pregrado\flor blanca.jpg"/>
          <p:cNvPicPr>
            <a:picLocks noChangeAspect="1" noChangeArrowheads="1"/>
          </p:cNvPicPr>
          <p:nvPr/>
        </p:nvPicPr>
        <p:blipFill>
          <a:blip r:embed="rId4"/>
          <a:srcRect/>
          <a:stretch>
            <a:fillRect/>
          </a:stretch>
        </p:blipFill>
        <p:spPr bwMode="auto">
          <a:xfrm>
            <a:off x="4929190" y="1213934"/>
            <a:ext cx="1928826" cy="1290282"/>
          </a:xfrm>
          <a:prstGeom prst="rect">
            <a:avLst/>
          </a:prstGeom>
          <a:noFill/>
        </p:spPr>
      </p:pic>
      <p:sp>
        <p:nvSpPr>
          <p:cNvPr id="6" name="5 CuadroTexto"/>
          <p:cNvSpPr txBox="1"/>
          <p:nvPr/>
        </p:nvSpPr>
        <p:spPr>
          <a:xfrm>
            <a:off x="4286248" y="1357298"/>
            <a:ext cx="642942" cy="707886"/>
          </a:xfrm>
          <a:prstGeom prst="rect">
            <a:avLst/>
          </a:prstGeom>
          <a:noFill/>
        </p:spPr>
        <p:txBody>
          <a:bodyPr wrap="square" rtlCol="0">
            <a:spAutoFit/>
          </a:bodyPr>
          <a:lstStyle/>
          <a:p>
            <a:pPr algn="ctr"/>
            <a:r>
              <a:rPr lang="es-ES" sz="4000" b="1" dirty="0" smtClean="0">
                <a:effectLst>
                  <a:outerShdw blurRad="38100" dist="38100" dir="2700000" algn="tl">
                    <a:srgbClr val="000000">
                      <a:alpha val="43137"/>
                    </a:srgbClr>
                  </a:outerShdw>
                </a:effectLst>
              </a:rPr>
              <a:t>X</a:t>
            </a:r>
            <a:endParaRPr lang="es-ES" sz="4000" b="1" dirty="0">
              <a:effectLst>
                <a:outerShdw blurRad="38100" dist="38100" dir="2700000" algn="tl">
                  <a:srgbClr val="000000">
                    <a:alpha val="43137"/>
                  </a:srgbClr>
                </a:outerShdw>
              </a:effectLst>
            </a:endParaRPr>
          </a:p>
        </p:txBody>
      </p:sp>
      <p:pic>
        <p:nvPicPr>
          <p:cNvPr id="7" name="Picture 2" descr="F:\Clases de Genética pregrado\flor purpura.jpg"/>
          <p:cNvPicPr>
            <a:picLocks noChangeAspect="1" noChangeArrowheads="1"/>
          </p:cNvPicPr>
          <p:nvPr/>
        </p:nvPicPr>
        <p:blipFill>
          <a:blip r:embed="rId3"/>
          <a:srcRect/>
          <a:stretch>
            <a:fillRect/>
          </a:stretch>
        </p:blipFill>
        <p:spPr bwMode="auto">
          <a:xfrm>
            <a:off x="3857620" y="4286256"/>
            <a:ext cx="1347116" cy="1433332"/>
          </a:xfrm>
          <a:prstGeom prst="rect">
            <a:avLst/>
          </a:prstGeom>
          <a:noFill/>
        </p:spPr>
      </p:pic>
      <p:sp>
        <p:nvSpPr>
          <p:cNvPr id="9" name="8 CuadroTexto"/>
          <p:cNvSpPr txBox="1"/>
          <p:nvPr/>
        </p:nvSpPr>
        <p:spPr>
          <a:xfrm>
            <a:off x="3000364" y="4643446"/>
            <a:ext cx="642942" cy="646331"/>
          </a:xfrm>
          <a:prstGeom prst="rect">
            <a:avLst/>
          </a:prstGeom>
          <a:noFill/>
        </p:spPr>
        <p:txBody>
          <a:bodyPr wrap="square" rtlCol="0">
            <a:spAutoFit/>
          </a:bodyPr>
          <a:lstStyle/>
          <a:p>
            <a:pPr algn="ctr"/>
            <a:r>
              <a:rPr lang="es-ES" sz="3600" b="1" dirty="0" smtClean="0">
                <a:effectLst>
                  <a:outerShdw blurRad="38100" dist="38100" dir="2700000" algn="tl">
                    <a:srgbClr val="000000">
                      <a:alpha val="43137"/>
                    </a:srgbClr>
                  </a:outerShdw>
                </a:effectLst>
              </a:rPr>
              <a:t>F1</a:t>
            </a:r>
            <a:endParaRPr lang="es-ES" sz="3600" b="1" dirty="0">
              <a:effectLst>
                <a:outerShdw blurRad="38100" dist="38100" dir="2700000" algn="tl">
                  <a:srgbClr val="000000">
                    <a:alpha val="43137"/>
                  </a:srgbClr>
                </a:outerShdw>
              </a:effectLst>
            </a:endParaRPr>
          </a:p>
        </p:txBody>
      </p:sp>
      <p:sp>
        <p:nvSpPr>
          <p:cNvPr id="16" name="15 CuadroTexto"/>
          <p:cNvSpPr txBox="1"/>
          <p:nvPr/>
        </p:nvSpPr>
        <p:spPr>
          <a:xfrm>
            <a:off x="2428860" y="2571744"/>
            <a:ext cx="1928826"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Púrpuras</a:t>
            </a:r>
            <a:endParaRPr lang="es-ES" sz="3200" b="1" dirty="0">
              <a:effectLst>
                <a:outerShdw blurRad="38100" dist="38100" dir="2700000" algn="tl">
                  <a:srgbClr val="000000">
                    <a:alpha val="43137"/>
                  </a:srgbClr>
                </a:outerShdw>
              </a:effectLst>
            </a:endParaRPr>
          </a:p>
        </p:txBody>
      </p:sp>
      <p:sp>
        <p:nvSpPr>
          <p:cNvPr id="20" name="19 CuadroTexto"/>
          <p:cNvSpPr txBox="1"/>
          <p:nvPr/>
        </p:nvSpPr>
        <p:spPr>
          <a:xfrm>
            <a:off x="5357818" y="2500306"/>
            <a:ext cx="1857388"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Blancas</a:t>
            </a:r>
            <a:endParaRPr lang="es-ES" sz="3200" b="1" dirty="0">
              <a:effectLst>
                <a:outerShdw blurRad="38100" dist="38100" dir="2700000" algn="tl">
                  <a:srgbClr val="000000">
                    <a:alpha val="43137"/>
                  </a:srgbClr>
                </a:outerShdw>
              </a:effectLst>
            </a:endParaRPr>
          </a:p>
        </p:txBody>
      </p:sp>
      <p:sp>
        <p:nvSpPr>
          <p:cNvPr id="21" name="20 CuadroTexto"/>
          <p:cNvSpPr txBox="1"/>
          <p:nvPr/>
        </p:nvSpPr>
        <p:spPr>
          <a:xfrm>
            <a:off x="3143240" y="5715016"/>
            <a:ext cx="3143272"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 100% Púrpuras</a:t>
            </a:r>
            <a:endParaRPr lang="es-ES" sz="3200" b="1" dirty="0">
              <a:effectLst>
                <a:outerShdw blurRad="38100" dist="38100" dir="2700000" algn="tl">
                  <a:srgbClr val="000000">
                    <a:alpha val="43137"/>
                  </a:srgbClr>
                </a:outerShdw>
              </a:effectLst>
            </a:endParaRPr>
          </a:p>
        </p:txBody>
      </p:sp>
      <p:sp>
        <p:nvSpPr>
          <p:cNvPr id="28" name="27 CuadroTexto"/>
          <p:cNvSpPr txBox="1"/>
          <p:nvPr/>
        </p:nvSpPr>
        <p:spPr>
          <a:xfrm>
            <a:off x="285720" y="1428736"/>
            <a:ext cx="2357454" cy="1446550"/>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PP</a:t>
            </a:r>
          </a:p>
          <a:p>
            <a:pPr algn="ctr"/>
            <a:r>
              <a:rPr lang="es-ES" sz="2800" b="1" dirty="0" smtClean="0">
                <a:effectLst>
                  <a:outerShdw blurRad="38100" dist="38100" dir="2700000" algn="tl">
                    <a:srgbClr val="000000">
                      <a:alpha val="43137"/>
                    </a:srgbClr>
                  </a:outerShdw>
                </a:effectLst>
              </a:rPr>
              <a:t>(homocigótico dominante)</a:t>
            </a:r>
            <a:endParaRPr lang="es-ES" sz="2800" b="1" dirty="0">
              <a:effectLst>
                <a:outerShdw blurRad="38100" dist="38100" dir="2700000" algn="tl">
                  <a:srgbClr val="000000">
                    <a:alpha val="43137"/>
                  </a:srgbClr>
                </a:outerShdw>
              </a:effectLst>
            </a:endParaRPr>
          </a:p>
        </p:txBody>
      </p:sp>
      <p:sp>
        <p:nvSpPr>
          <p:cNvPr id="29" name="28 CuadroTexto"/>
          <p:cNvSpPr txBox="1"/>
          <p:nvPr/>
        </p:nvSpPr>
        <p:spPr>
          <a:xfrm>
            <a:off x="6786578" y="1285860"/>
            <a:ext cx="2357422" cy="1323439"/>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pp </a:t>
            </a:r>
            <a:r>
              <a:rPr lang="es-ES" sz="2800" b="1" dirty="0" smtClean="0">
                <a:effectLst>
                  <a:outerShdw blurRad="38100" dist="38100" dir="2700000" algn="tl">
                    <a:srgbClr val="000000">
                      <a:alpha val="43137"/>
                    </a:srgbClr>
                  </a:outerShdw>
                </a:effectLst>
              </a:rPr>
              <a:t>(homocigótico recesivo)</a:t>
            </a:r>
            <a:endParaRPr lang="es-ES" sz="2400" b="1" dirty="0" smtClean="0">
              <a:effectLst>
                <a:outerShdw blurRad="38100" dist="38100" dir="2700000" algn="tl">
                  <a:srgbClr val="000000">
                    <a:alpha val="43137"/>
                  </a:srgbClr>
                </a:outerShdw>
              </a:effectLst>
            </a:endParaRPr>
          </a:p>
        </p:txBody>
      </p:sp>
      <p:sp>
        <p:nvSpPr>
          <p:cNvPr id="31" name="30 CuadroTexto"/>
          <p:cNvSpPr txBox="1"/>
          <p:nvPr/>
        </p:nvSpPr>
        <p:spPr>
          <a:xfrm>
            <a:off x="2857488" y="3429000"/>
            <a:ext cx="500066" cy="646331"/>
          </a:xfrm>
          <a:prstGeom prst="rect">
            <a:avLst/>
          </a:prstGeom>
          <a:noFill/>
          <a:ln>
            <a:noFill/>
          </a:ln>
        </p:spPr>
        <p:txBody>
          <a:bodyPr wrap="square" rtlCol="0">
            <a:spAutoFit/>
          </a:bodyPr>
          <a:lstStyle/>
          <a:p>
            <a:pPr algn="ctr"/>
            <a:r>
              <a:rPr lang="es-ES" sz="3600" b="1" dirty="0" smtClean="0"/>
              <a:t>P</a:t>
            </a:r>
            <a:endParaRPr lang="es-ES" sz="3600" b="1" dirty="0"/>
          </a:p>
        </p:txBody>
      </p:sp>
      <p:sp>
        <p:nvSpPr>
          <p:cNvPr id="33" name="32 CuadroTexto"/>
          <p:cNvSpPr txBox="1"/>
          <p:nvPr/>
        </p:nvSpPr>
        <p:spPr>
          <a:xfrm>
            <a:off x="5429256" y="3357562"/>
            <a:ext cx="500066" cy="646331"/>
          </a:xfrm>
          <a:prstGeom prst="rect">
            <a:avLst/>
          </a:prstGeom>
          <a:noFill/>
          <a:ln>
            <a:noFill/>
          </a:ln>
        </p:spPr>
        <p:txBody>
          <a:bodyPr wrap="square" rtlCol="0">
            <a:spAutoFit/>
          </a:bodyPr>
          <a:lstStyle/>
          <a:p>
            <a:pPr algn="ctr"/>
            <a:r>
              <a:rPr lang="es-ES" sz="3600" b="1" dirty="0" smtClean="0"/>
              <a:t>p</a:t>
            </a:r>
            <a:endParaRPr lang="es-ES" sz="3600" b="1" dirty="0"/>
          </a:p>
        </p:txBody>
      </p:sp>
      <p:sp>
        <p:nvSpPr>
          <p:cNvPr id="35" name="34 Elipse"/>
          <p:cNvSpPr/>
          <p:nvPr/>
        </p:nvSpPr>
        <p:spPr>
          <a:xfrm>
            <a:off x="2714612" y="3357562"/>
            <a:ext cx="714380" cy="64294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Rectángulo"/>
          <p:cNvSpPr/>
          <p:nvPr/>
        </p:nvSpPr>
        <p:spPr>
          <a:xfrm>
            <a:off x="5214942" y="4714884"/>
            <a:ext cx="3108159" cy="646331"/>
          </a:xfrm>
          <a:prstGeom prst="rect">
            <a:avLst/>
          </a:prstGeom>
        </p:spPr>
        <p:txBody>
          <a:bodyPr wrap="none">
            <a:spAutoFit/>
          </a:bodyPr>
          <a:lstStyle/>
          <a:p>
            <a:r>
              <a:rPr lang="es-ES" sz="3600" b="1" dirty="0" smtClean="0">
                <a:effectLst>
                  <a:outerShdw blurRad="38100" dist="38100" dir="2700000" algn="tl">
                    <a:srgbClr val="000000">
                      <a:alpha val="43137"/>
                    </a:srgbClr>
                  </a:outerShdw>
                </a:effectLst>
              </a:rPr>
              <a:t>P</a:t>
            </a:r>
            <a:r>
              <a:rPr lang="es-ES" sz="3200" b="1" dirty="0" smtClean="0">
                <a:effectLst>
                  <a:outerShdw blurRad="38100" dist="38100" dir="2700000" algn="tl">
                    <a:srgbClr val="000000">
                      <a:alpha val="43137"/>
                    </a:srgbClr>
                  </a:outerShdw>
                </a:effectLst>
              </a:rPr>
              <a:t>p </a:t>
            </a:r>
            <a:r>
              <a:rPr lang="es-ES" sz="2800" b="1" dirty="0" smtClean="0">
                <a:effectLst>
                  <a:outerShdw blurRad="38100" dist="38100" dir="2700000" algn="tl">
                    <a:srgbClr val="000000">
                      <a:alpha val="43137"/>
                    </a:srgbClr>
                  </a:outerShdw>
                </a:effectLst>
              </a:rPr>
              <a:t>(heterocigótico)</a:t>
            </a:r>
            <a:endParaRPr lang="es-ES" sz="2800" dirty="0"/>
          </a:p>
        </p:txBody>
      </p:sp>
      <p:sp>
        <p:nvSpPr>
          <p:cNvPr id="37" name="36 CuadroTexto"/>
          <p:cNvSpPr txBox="1"/>
          <p:nvPr/>
        </p:nvSpPr>
        <p:spPr>
          <a:xfrm>
            <a:off x="500034" y="3357562"/>
            <a:ext cx="2000264"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Gametos</a:t>
            </a:r>
            <a:endParaRPr lang="es-ES" sz="3200" b="1" dirty="0">
              <a:effectLst>
                <a:outerShdw blurRad="38100" dist="38100" dir="2700000" algn="tl">
                  <a:srgbClr val="000000">
                    <a:alpha val="43137"/>
                  </a:srgbClr>
                </a:outerShdw>
              </a:effectLst>
            </a:endParaRPr>
          </a:p>
        </p:txBody>
      </p:sp>
      <p:sp>
        <p:nvSpPr>
          <p:cNvPr id="40" name="39 Elipse"/>
          <p:cNvSpPr/>
          <p:nvPr/>
        </p:nvSpPr>
        <p:spPr>
          <a:xfrm>
            <a:off x="5357818" y="3357562"/>
            <a:ext cx="714380" cy="64294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2" name="41 Conector recto de flecha"/>
          <p:cNvCxnSpPr/>
          <p:nvPr/>
        </p:nvCxnSpPr>
        <p:spPr>
          <a:xfrm rot="5400000">
            <a:off x="4500562" y="3429000"/>
            <a:ext cx="1000132" cy="28575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16200000" flipH="1">
            <a:off x="3786182" y="3500438"/>
            <a:ext cx="857256" cy="28575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357158" y="785794"/>
            <a:ext cx="2143140" cy="523220"/>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Líneas puras</a:t>
            </a:r>
            <a:endParaRPr lang="es-E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ox(i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ox(i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ox(in)">
                                      <p:cBhvr>
                                        <p:cTn id="27" dur="500"/>
                                        <p:tgtEl>
                                          <p:spTgt spid="3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ox(i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ox(in)">
                                      <p:cBhvr>
                                        <p:cTn id="35" dur="500"/>
                                        <p:tgtEl>
                                          <p:spTgt spid="3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ox(in)">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ox(in)">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3" grpId="0"/>
      <p:bldP spid="35" grpId="0" animBg="1"/>
      <p:bldP spid="36" grpId="0"/>
      <p:bldP spid="37" grpId="0"/>
      <p:bldP spid="40" grpId="0" animBg="1"/>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14414" y="4572008"/>
            <a:ext cx="6286544" cy="2299287"/>
            <a:chOff x="1357290" y="4572008"/>
            <a:chExt cx="6286544" cy="2299287"/>
          </a:xfrm>
        </p:grpSpPr>
        <p:pic>
          <p:nvPicPr>
            <p:cNvPr id="3" name="Picture 2" descr="F:\Clases de Genética pregrado\flor purpura.jpg"/>
            <p:cNvPicPr>
              <a:picLocks noChangeAspect="1" noChangeArrowheads="1"/>
            </p:cNvPicPr>
            <p:nvPr/>
          </p:nvPicPr>
          <p:blipFill>
            <a:blip r:embed="rId3"/>
            <a:srcRect/>
            <a:stretch>
              <a:fillRect/>
            </a:stretch>
          </p:blipFill>
          <p:spPr bwMode="auto">
            <a:xfrm>
              <a:off x="2071670" y="4572008"/>
              <a:ext cx="963070" cy="1024707"/>
            </a:xfrm>
            <a:prstGeom prst="rect">
              <a:avLst/>
            </a:prstGeom>
            <a:noFill/>
          </p:spPr>
        </p:pic>
        <p:pic>
          <p:nvPicPr>
            <p:cNvPr id="4" name="Picture 2" descr="F:\Clases de Genética pregrado\flor purpura.jpg"/>
            <p:cNvPicPr>
              <a:picLocks noChangeAspect="1" noChangeArrowheads="1"/>
            </p:cNvPicPr>
            <p:nvPr/>
          </p:nvPicPr>
          <p:blipFill>
            <a:blip r:embed="rId3"/>
            <a:srcRect/>
            <a:stretch>
              <a:fillRect/>
            </a:stretch>
          </p:blipFill>
          <p:spPr bwMode="auto">
            <a:xfrm>
              <a:off x="3286116" y="4572008"/>
              <a:ext cx="963070" cy="1024707"/>
            </a:xfrm>
            <a:prstGeom prst="rect">
              <a:avLst/>
            </a:prstGeom>
            <a:noFill/>
          </p:spPr>
        </p:pic>
        <p:pic>
          <p:nvPicPr>
            <p:cNvPr id="5" name="Picture 2" descr="F:\Clases de Genética pregrado\flor purpura.jpg"/>
            <p:cNvPicPr>
              <a:picLocks noChangeAspect="1" noChangeArrowheads="1"/>
            </p:cNvPicPr>
            <p:nvPr/>
          </p:nvPicPr>
          <p:blipFill>
            <a:blip r:embed="rId3"/>
            <a:srcRect/>
            <a:stretch>
              <a:fillRect/>
            </a:stretch>
          </p:blipFill>
          <p:spPr bwMode="auto">
            <a:xfrm>
              <a:off x="4500562" y="4572008"/>
              <a:ext cx="963070" cy="1024707"/>
            </a:xfrm>
            <a:prstGeom prst="rect">
              <a:avLst/>
            </a:prstGeom>
            <a:noFill/>
          </p:spPr>
        </p:pic>
        <p:pic>
          <p:nvPicPr>
            <p:cNvPr id="6" name="Picture 3" descr="F:\Clases de Genética pregrado\flor blanca.jpg"/>
            <p:cNvPicPr>
              <a:picLocks noChangeAspect="1" noChangeArrowheads="1"/>
            </p:cNvPicPr>
            <p:nvPr/>
          </p:nvPicPr>
          <p:blipFill>
            <a:blip r:embed="rId4" cstate="print"/>
            <a:srcRect/>
            <a:stretch>
              <a:fillRect/>
            </a:stretch>
          </p:blipFill>
          <p:spPr bwMode="auto">
            <a:xfrm>
              <a:off x="5643570" y="4714884"/>
              <a:ext cx="1281502" cy="857256"/>
            </a:xfrm>
            <a:prstGeom prst="rect">
              <a:avLst/>
            </a:prstGeom>
            <a:noFill/>
          </p:spPr>
        </p:pic>
        <p:sp>
          <p:nvSpPr>
            <p:cNvPr id="7" name="6 CuadroTexto"/>
            <p:cNvSpPr txBox="1"/>
            <p:nvPr/>
          </p:nvSpPr>
          <p:spPr>
            <a:xfrm>
              <a:off x="1357290" y="5572140"/>
              <a:ext cx="1857388" cy="523220"/>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Púrpuras</a:t>
              </a:r>
              <a:endParaRPr lang="es-ES" sz="2400" b="1" dirty="0">
                <a:effectLst>
                  <a:outerShdw blurRad="38100" dist="38100" dir="2700000" algn="tl">
                    <a:srgbClr val="000000">
                      <a:alpha val="43137"/>
                    </a:srgbClr>
                  </a:outerShdw>
                </a:effectLst>
              </a:endParaRPr>
            </a:p>
          </p:txBody>
        </p:sp>
        <p:sp>
          <p:nvSpPr>
            <p:cNvPr id="8" name="7 CuadroTexto"/>
            <p:cNvSpPr txBox="1"/>
            <p:nvPr/>
          </p:nvSpPr>
          <p:spPr>
            <a:xfrm>
              <a:off x="2857488" y="5572140"/>
              <a:ext cx="1714512" cy="523220"/>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Púrpuras</a:t>
              </a:r>
              <a:endParaRPr lang="es-ES" sz="2800" b="1" dirty="0">
                <a:effectLst>
                  <a:outerShdw blurRad="38100" dist="38100" dir="2700000" algn="tl">
                    <a:srgbClr val="000000">
                      <a:alpha val="43137"/>
                    </a:srgbClr>
                  </a:outerShdw>
                </a:effectLst>
              </a:endParaRPr>
            </a:p>
          </p:txBody>
        </p:sp>
        <p:sp>
          <p:nvSpPr>
            <p:cNvPr id="9" name="8 CuadroTexto"/>
            <p:cNvSpPr txBox="1"/>
            <p:nvPr/>
          </p:nvSpPr>
          <p:spPr>
            <a:xfrm>
              <a:off x="4357686" y="5500702"/>
              <a:ext cx="1643074" cy="523220"/>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Púrpuras</a:t>
              </a:r>
              <a:endParaRPr lang="es-ES" sz="2800" b="1" dirty="0">
                <a:effectLst>
                  <a:outerShdw blurRad="38100" dist="38100" dir="2700000" algn="tl">
                    <a:srgbClr val="000000">
                      <a:alpha val="43137"/>
                    </a:srgbClr>
                  </a:outerShdw>
                </a:effectLst>
              </a:endParaRPr>
            </a:p>
          </p:txBody>
        </p:sp>
        <p:sp>
          <p:nvSpPr>
            <p:cNvPr id="10" name="9 CuadroTexto"/>
            <p:cNvSpPr txBox="1"/>
            <p:nvPr/>
          </p:nvSpPr>
          <p:spPr>
            <a:xfrm>
              <a:off x="5715008" y="5572140"/>
              <a:ext cx="1571636" cy="523220"/>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Blancas</a:t>
              </a:r>
              <a:endParaRPr lang="es-ES" sz="2800" b="1" dirty="0">
                <a:effectLst>
                  <a:outerShdw blurRad="38100" dist="38100" dir="2700000" algn="tl">
                    <a:srgbClr val="000000">
                      <a:alpha val="43137"/>
                    </a:srgbClr>
                  </a:outerShdw>
                </a:effectLst>
              </a:endParaRPr>
            </a:p>
          </p:txBody>
        </p:sp>
        <p:sp>
          <p:nvSpPr>
            <p:cNvPr id="11" name="10 Cerrar llave"/>
            <p:cNvSpPr/>
            <p:nvPr/>
          </p:nvSpPr>
          <p:spPr>
            <a:xfrm rot="5400000">
              <a:off x="3571868" y="4357694"/>
              <a:ext cx="357190" cy="3500462"/>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CuadroTexto"/>
            <p:cNvSpPr txBox="1"/>
            <p:nvPr/>
          </p:nvSpPr>
          <p:spPr>
            <a:xfrm>
              <a:off x="3071802" y="6273225"/>
              <a:ext cx="1714512"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3/4 </a:t>
              </a:r>
              <a:endParaRPr lang="es-ES" sz="3200" b="1" dirty="0">
                <a:effectLst>
                  <a:outerShdw blurRad="38100" dist="38100" dir="2700000" algn="tl">
                    <a:srgbClr val="000000">
                      <a:alpha val="43137"/>
                    </a:srgbClr>
                  </a:outerShdw>
                </a:effectLst>
              </a:endParaRPr>
            </a:p>
          </p:txBody>
        </p:sp>
        <p:sp>
          <p:nvSpPr>
            <p:cNvPr id="13" name="12 CuadroTexto"/>
            <p:cNvSpPr txBox="1"/>
            <p:nvPr/>
          </p:nvSpPr>
          <p:spPr>
            <a:xfrm>
              <a:off x="6000760" y="6286520"/>
              <a:ext cx="1643074"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1/4</a:t>
              </a:r>
              <a:endParaRPr lang="es-ES" sz="3200" b="1" dirty="0">
                <a:effectLst>
                  <a:outerShdw blurRad="38100" dist="38100" dir="2700000" algn="tl">
                    <a:srgbClr val="000000">
                      <a:alpha val="43137"/>
                    </a:srgbClr>
                  </a:outerShdw>
                </a:effectLst>
              </a:endParaRPr>
            </a:p>
          </p:txBody>
        </p:sp>
        <p:sp>
          <p:nvSpPr>
            <p:cNvPr id="14" name="13 Cerrar llave"/>
            <p:cNvSpPr/>
            <p:nvPr/>
          </p:nvSpPr>
          <p:spPr>
            <a:xfrm rot="5400000">
              <a:off x="6148398" y="5638816"/>
              <a:ext cx="357190" cy="938218"/>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15" name="14 CuadroTexto"/>
          <p:cNvSpPr txBox="1"/>
          <p:nvPr/>
        </p:nvSpPr>
        <p:spPr>
          <a:xfrm>
            <a:off x="857224" y="4143380"/>
            <a:ext cx="642942"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F2</a:t>
            </a:r>
            <a:endParaRPr lang="es-ES" sz="3200" b="1" dirty="0">
              <a:effectLst>
                <a:outerShdw blurRad="38100" dist="38100" dir="2700000" algn="tl">
                  <a:srgbClr val="000000">
                    <a:alpha val="43137"/>
                  </a:srgbClr>
                </a:outerShdw>
              </a:effectLst>
            </a:endParaRPr>
          </a:p>
        </p:txBody>
      </p:sp>
      <p:sp>
        <p:nvSpPr>
          <p:cNvPr id="16" name="15 CuadroTexto"/>
          <p:cNvSpPr txBox="1"/>
          <p:nvPr/>
        </p:nvSpPr>
        <p:spPr>
          <a:xfrm>
            <a:off x="0" y="2714620"/>
            <a:ext cx="2214578"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Gametos</a:t>
            </a:r>
            <a:endParaRPr lang="es-ES" sz="3200" b="1" dirty="0">
              <a:effectLst>
                <a:outerShdw blurRad="38100" dist="38100" dir="2700000" algn="tl">
                  <a:srgbClr val="000000">
                    <a:alpha val="43137"/>
                  </a:srgbClr>
                </a:outerShdw>
              </a:effectLst>
            </a:endParaRPr>
          </a:p>
        </p:txBody>
      </p:sp>
      <p:pic>
        <p:nvPicPr>
          <p:cNvPr id="17" name="Picture 2" descr="F:\Clases de Genética pregrado\flor purpura.jpg"/>
          <p:cNvPicPr>
            <a:picLocks noChangeAspect="1" noChangeArrowheads="1"/>
          </p:cNvPicPr>
          <p:nvPr/>
        </p:nvPicPr>
        <p:blipFill>
          <a:blip r:embed="rId3"/>
          <a:srcRect/>
          <a:stretch>
            <a:fillRect/>
          </a:stretch>
        </p:blipFill>
        <p:spPr bwMode="auto">
          <a:xfrm>
            <a:off x="2500298" y="1285860"/>
            <a:ext cx="1285884" cy="1368181"/>
          </a:xfrm>
          <a:prstGeom prst="rect">
            <a:avLst/>
          </a:prstGeom>
          <a:noFill/>
        </p:spPr>
      </p:pic>
      <p:pic>
        <p:nvPicPr>
          <p:cNvPr id="18" name="Picture 2" descr="F:\Clases de Genética pregrado\flor purpura.jpg"/>
          <p:cNvPicPr>
            <a:picLocks noChangeAspect="1" noChangeArrowheads="1"/>
          </p:cNvPicPr>
          <p:nvPr/>
        </p:nvPicPr>
        <p:blipFill>
          <a:blip r:embed="rId3"/>
          <a:srcRect/>
          <a:stretch>
            <a:fillRect/>
          </a:stretch>
        </p:blipFill>
        <p:spPr bwMode="auto">
          <a:xfrm>
            <a:off x="4857752" y="1285860"/>
            <a:ext cx="1311666" cy="1395613"/>
          </a:xfrm>
          <a:prstGeom prst="rect">
            <a:avLst/>
          </a:prstGeom>
          <a:noFill/>
        </p:spPr>
      </p:pic>
      <p:cxnSp>
        <p:nvCxnSpPr>
          <p:cNvPr id="19" name="18 Conector recto de flecha"/>
          <p:cNvCxnSpPr>
            <a:endCxn id="46" idx="0"/>
          </p:cNvCxnSpPr>
          <p:nvPr/>
        </p:nvCxnSpPr>
        <p:spPr>
          <a:xfrm rot="16200000" flipH="1">
            <a:off x="3127028" y="3373771"/>
            <a:ext cx="857256" cy="39621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49" idx="0"/>
          </p:cNvCxnSpPr>
          <p:nvPr/>
        </p:nvCxnSpPr>
        <p:spPr>
          <a:xfrm rot="5400000">
            <a:off x="4591512" y="3448506"/>
            <a:ext cx="928694" cy="1753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571472" y="1214422"/>
            <a:ext cx="642942" cy="646331"/>
          </a:xfrm>
          <a:prstGeom prst="rect">
            <a:avLst/>
          </a:prstGeom>
          <a:noFill/>
        </p:spPr>
        <p:txBody>
          <a:bodyPr wrap="square" rtlCol="0">
            <a:spAutoFit/>
          </a:bodyPr>
          <a:lstStyle/>
          <a:p>
            <a:pPr algn="ctr"/>
            <a:r>
              <a:rPr lang="es-ES" sz="3600" b="1" dirty="0" smtClean="0">
                <a:effectLst>
                  <a:outerShdw blurRad="38100" dist="38100" dir="2700000" algn="tl">
                    <a:srgbClr val="000000">
                      <a:alpha val="43137"/>
                    </a:srgbClr>
                  </a:outerShdw>
                </a:effectLst>
              </a:rPr>
              <a:t>F1</a:t>
            </a:r>
            <a:endParaRPr lang="es-ES" sz="3600" b="1" dirty="0">
              <a:effectLst>
                <a:outerShdw blurRad="38100" dist="38100" dir="2700000" algn="tl">
                  <a:srgbClr val="000000">
                    <a:alpha val="43137"/>
                  </a:srgbClr>
                </a:outerShdw>
              </a:effectLst>
            </a:endParaRPr>
          </a:p>
        </p:txBody>
      </p:sp>
      <p:sp>
        <p:nvSpPr>
          <p:cNvPr id="29" name="28 Rectángulo"/>
          <p:cNvSpPr/>
          <p:nvPr/>
        </p:nvSpPr>
        <p:spPr>
          <a:xfrm>
            <a:off x="1428728" y="214290"/>
            <a:ext cx="6286512" cy="7078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smtClean="0">
                <a:ln w="11430"/>
                <a:solidFill>
                  <a:srgbClr val="C00000"/>
                </a:solidFill>
                <a:effectLst>
                  <a:outerShdw blurRad="38100" dist="38100" dir="2700000" algn="tl">
                    <a:srgbClr val="000000">
                      <a:alpha val="43137"/>
                    </a:srgbClr>
                  </a:outerShdw>
                </a:effectLst>
                <a:cs typeface="Arial" charset="0"/>
              </a:rPr>
              <a:t>Experimentos de </a:t>
            </a:r>
            <a:r>
              <a:rPr lang="es-ES" sz="4000" b="1" spc="50" dirty="0" err="1" smtClean="0">
                <a:ln w="11430"/>
                <a:solidFill>
                  <a:srgbClr val="C00000"/>
                </a:solidFill>
                <a:effectLst>
                  <a:outerShdw blurRad="38100" dist="38100" dir="2700000" algn="tl">
                    <a:srgbClr val="000000">
                      <a:alpha val="43137"/>
                    </a:srgbClr>
                  </a:outerShdw>
                </a:effectLst>
                <a:cs typeface="Arial" charset="0"/>
              </a:rPr>
              <a:t>Mendel</a:t>
            </a:r>
            <a:endParaRPr lang="es-ES" sz="4000" b="1" spc="50" dirty="0">
              <a:ln w="11430"/>
              <a:solidFill>
                <a:srgbClr val="C00000"/>
              </a:solidFill>
              <a:effectLst>
                <a:outerShdw blurRad="38100" dist="38100" dir="2700000" algn="tl">
                  <a:srgbClr val="000000">
                    <a:alpha val="43137"/>
                  </a:srgbClr>
                </a:outerShdw>
              </a:effectLst>
              <a:cs typeface="Arial" charset="0"/>
            </a:endParaRPr>
          </a:p>
        </p:txBody>
      </p:sp>
      <p:sp>
        <p:nvSpPr>
          <p:cNvPr id="30" name="29 CuadroTexto"/>
          <p:cNvSpPr txBox="1"/>
          <p:nvPr/>
        </p:nvSpPr>
        <p:spPr>
          <a:xfrm>
            <a:off x="2285984" y="2571744"/>
            <a:ext cx="2143140"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Púrpuras</a:t>
            </a:r>
            <a:endParaRPr lang="es-ES" sz="3200" b="1" dirty="0">
              <a:effectLst>
                <a:outerShdw blurRad="38100" dist="38100" dir="2700000" algn="tl">
                  <a:srgbClr val="000000">
                    <a:alpha val="43137"/>
                  </a:srgbClr>
                </a:outerShdw>
              </a:effectLst>
            </a:endParaRPr>
          </a:p>
        </p:txBody>
      </p:sp>
      <p:sp>
        <p:nvSpPr>
          <p:cNvPr id="32" name="31 CuadroTexto"/>
          <p:cNvSpPr txBox="1"/>
          <p:nvPr/>
        </p:nvSpPr>
        <p:spPr>
          <a:xfrm>
            <a:off x="4786314" y="2643182"/>
            <a:ext cx="2143140"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Púrpuras</a:t>
            </a:r>
            <a:endParaRPr lang="es-ES" sz="3200" b="1" dirty="0">
              <a:effectLst>
                <a:outerShdw blurRad="38100" dist="38100" dir="2700000" algn="tl">
                  <a:srgbClr val="000000">
                    <a:alpha val="43137"/>
                  </a:srgbClr>
                </a:outerShdw>
              </a:effectLst>
            </a:endParaRPr>
          </a:p>
        </p:txBody>
      </p:sp>
      <p:sp>
        <p:nvSpPr>
          <p:cNvPr id="36" name="35 CuadroTexto"/>
          <p:cNvSpPr txBox="1"/>
          <p:nvPr/>
        </p:nvSpPr>
        <p:spPr>
          <a:xfrm>
            <a:off x="3929058" y="1714488"/>
            <a:ext cx="642942" cy="646331"/>
          </a:xfrm>
          <a:prstGeom prst="rect">
            <a:avLst/>
          </a:prstGeom>
          <a:noFill/>
        </p:spPr>
        <p:txBody>
          <a:bodyPr wrap="square" rtlCol="0">
            <a:spAutoFit/>
          </a:bodyPr>
          <a:lstStyle/>
          <a:p>
            <a:pPr algn="ctr"/>
            <a:r>
              <a:rPr lang="es-ES" sz="3600" b="1" dirty="0" smtClean="0">
                <a:effectLst>
                  <a:outerShdw blurRad="38100" dist="38100" dir="2700000" algn="tl">
                    <a:srgbClr val="000000">
                      <a:alpha val="43137"/>
                    </a:srgbClr>
                  </a:outerShdw>
                </a:effectLst>
              </a:rPr>
              <a:t>X</a:t>
            </a:r>
            <a:endParaRPr lang="es-ES" sz="3600" b="1" dirty="0">
              <a:effectLst>
                <a:outerShdw blurRad="38100" dist="38100" dir="2700000" algn="tl">
                  <a:srgbClr val="000000">
                    <a:alpha val="43137"/>
                  </a:srgbClr>
                </a:outerShdw>
              </a:effectLst>
            </a:endParaRPr>
          </a:p>
        </p:txBody>
      </p:sp>
      <p:sp>
        <p:nvSpPr>
          <p:cNvPr id="31" name="30 Rectángulo"/>
          <p:cNvSpPr/>
          <p:nvPr/>
        </p:nvSpPr>
        <p:spPr>
          <a:xfrm>
            <a:off x="6429388" y="1714488"/>
            <a:ext cx="705642" cy="707886"/>
          </a:xfrm>
          <a:prstGeom prst="rect">
            <a:avLst/>
          </a:prstGeom>
        </p:spPr>
        <p:txBody>
          <a:bodyPr wrap="none">
            <a:spAutoFit/>
          </a:bodyPr>
          <a:lstStyle/>
          <a:p>
            <a:r>
              <a:rPr lang="es-ES" sz="4000" b="1" dirty="0" smtClean="0">
                <a:effectLst>
                  <a:outerShdw blurRad="38100" dist="38100" dir="2700000" algn="tl">
                    <a:srgbClr val="000000">
                      <a:alpha val="43137"/>
                    </a:srgbClr>
                  </a:outerShdw>
                </a:effectLst>
              </a:rPr>
              <a:t>P</a:t>
            </a:r>
            <a:r>
              <a:rPr lang="es-ES" sz="3600" b="1" dirty="0" smtClean="0">
                <a:effectLst>
                  <a:outerShdw blurRad="38100" dist="38100" dir="2700000" algn="tl">
                    <a:srgbClr val="000000">
                      <a:alpha val="43137"/>
                    </a:srgbClr>
                  </a:outerShdw>
                </a:effectLst>
              </a:rPr>
              <a:t>p</a:t>
            </a:r>
            <a:endParaRPr lang="es-ES" sz="3200" dirty="0"/>
          </a:p>
        </p:txBody>
      </p:sp>
      <p:sp>
        <p:nvSpPr>
          <p:cNvPr id="37" name="36 Rectángulo"/>
          <p:cNvSpPr/>
          <p:nvPr/>
        </p:nvSpPr>
        <p:spPr>
          <a:xfrm>
            <a:off x="1785918" y="1714488"/>
            <a:ext cx="705642" cy="707886"/>
          </a:xfrm>
          <a:prstGeom prst="rect">
            <a:avLst/>
          </a:prstGeom>
        </p:spPr>
        <p:txBody>
          <a:bodyPr wrap="none">
            <a:spAutoFit/>
          </a:bodyPr>
          <a:lstStyle/>
          <a:p>
            <a:r>
              <a:rPr lang="es-ES" sz="4000" b="1" dirty="0" smtClean="0">
                <a:effectLst>
                  <a:outerShdw blurRad="38100" dist="38100" dir="2700000" algn="tl">
                    <a:srgbClr val="000000">
                      <a:alpha val="43137"/>
                    </a:srgbClr>
                  </a:outerShdw>
                </a:effectLst>
              </a:rPr>
              <a:t>P</a:t>
            </a:r>
            <a:r>
              <a:rPr lang="es-ES" sz="3600" b="1" dirty="0" smtClean="0">
                <a:effectLst>
                  <a:outerShdw blurRad="38100" dist="38100" dir="2700000" algn="tl">
                    <a:srgbClr val="000000">
                      <a:alpha val="43137"/>
                    </a:srgbClr>
                  </a:outerShdw>
                </a:effectLst>
              </a:rPr>
              <a:t>p</a:t>
            </a:r>
            <a:endParaRPr lang="es-ES" sz="3200" dirty="0"/>
          </a:p>
        </p:txBody>
      </p:sp>
      <p:sp>
        <p:nvSpPr>
          <p:cNvPr id="38" name="37 CuadroTexto"/>
          <p:cNvSpPr txBox="1"/>
          <p:nvPr/>
        </p:nvSpPr>
        <p:spPr>
          <a:xfrm>
            <a:off x="2071670" y="3071810"/>
            <a:ext cx="500066" cy="584775"/>
          </a:xfrm>
          <a:prstGeom prst="rect">
            <a:avLst/>
          </a:prstGeom>
          <a:noFill/>
          <a:ln>
            <a:noFill/>
          </a:ln>
        </p:spPr>
        <p:txBody>
          <a:bodyPr wrap="square" rtlCol="0">
            <a:spAutoFit/>
          </a:bodyPr>
          <a:lstStyle/>
          <a:p>
            <a:pPr algn="ctr"/>
            <a:r>
              <a:rPr lang="es-ES" sz="3200" b="1" dirty="0" smtClean="0"/>
              <a:t>P</a:t>
            </a:r>
            <a:endParaRPr lang="es-ES" sz="3200" b="1" dirty="0"/>
          </a:p>
        </p:txBody>
      </p:sp>
      <p:sp>
        <p:nvSpPr>
          <p:cNvPr id="39" name="38 CuadroTexto"/>
          <p:cNvSpPr txBox="1"/>
          <p:nvPr/>
        </p:nvSpPr>
        <p:spPr>
          <a:xfrm>
            <a:off x="2786050" y="3286124"/>
            <a:ext cx="500066" cy="584775"/>
          </a:xfrm>
          <a:prstGeom prst="rect">
            <a:avLst/>
          </a:prstGeom>
          <a:noFill/>
          <a:ln>
            <a:noFill/>
          </a:ln>
        </p:spPr>
        <p:txBody>
          <a:bodyPr wrap="square" rtlCol="0">
            <a:spAutoFit/>
          </a:bodyPr>
          <a:lstStyle/>
          <a:p>
            <a:pPr algn="ctr"/>
            <a:r>
              <a:rPr lang="es-ES" sz="3200" b="1" dirty="0" smtClean="0"/>
              <a:t>p</a:t>
            </a:r>
            <a:endParaRPr lang="es-ES" sz="3200" b="1" dirty="0"/>
          </a:p>
        </p:txBody>
      </p:sp>
      <p:sp>
        <p:nvSpPr>
          <p:cNvPr id="40" name="39 Elipse"/>
          <p:cNvSpPr/>
          <p:nvPr/>
        </p:nvSpPr>
        <p:spPr>
          <a:xfrm>
            <a:off x="1928794" y="3000372"/>
            <a:ext cx="714380" cy="64294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40 Elipse"/>
          <p:cNvSpPr/>
          <p:nvPr/>
        </p:nvSpPr>
        <p:spPr>
          <a:xfrm>
            <a:off x="2643174" y="3286124"/>
            <a:ext cx="714380" cy="64294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uadroTexto"/>
          <p:cNvSpPr txBox="1"/>
          <p:nvPr/>
        </p:nvSpPr>
        <p:spPr>
          <a:xfrm>
            <a:off x="5286380" y="3286124"/>
            <a:ext cx="500066" cy="584775"/>
          </a:xfrm>
          <a:prstGeom prst="rect">
            <a:avLst/>
          </a:prstGeom>
          <a:noFill/>
          <a:ln>
            <a:noFill/>
          </a:ln>
        </p:spPr>
        <p:txBody>
          <a:bodyPr wrap="square" rtlCol="0">
            <a:spAutoFit/>
          </a:bodyPr>
          <a:lstStyle/>
          <a:p>
            <a:pPr algn="ctr"/>
            <a:r>
              <a:rPr lang="es-ES" sz="3200" b="1" dirty="0" smtClean="0"/>
              <a:t>P</a:t>
            </a:r>
            <a:endParaRPr lang="es-ES" sz="3200" b="1" dirty="0"/>
          </a:p>
        </p:txBody>
      </p:sp>
      <p:sp>
        <p:nvSpPr>
          <p:cNvPr id="43" name="42 CuadroTexto"/>
          <p:cNvSpPr txBox="1"/>
          <p:nvPr/>
        </p:nvSpPr>
        <p:spPr>
          <a:xfrm>
            <a:off x="6000760" y="3500438"/>
            <a:ext cx="500066" cy="584775"/>
          </a:xfrm>
          <a:prstGeom prst="rect">
            <a:avLst/>
          </a:prstGeom>
          <a:noFill/>
          <a:ln>
            <a:noFill/>
          </a:ln>
        </p:spPr>
        <p:txBody>
          <a:bodyPr wrap="square" rtlCol="0">
            <a:spAutoFit/>
          </a:bodyPr>
          <a:lstStyle/>
          <a:p>
            <a:pPr algn="ctr"/>
            <a:r>
              <a:rPr lang="es-ES" sz="3200" b="1" dirty="0" smtClean="0"/>
              <a:t>p</a:t>
            </a:r>
            <a:endParaRPr lang="es-ES" sz="3200" b="1" dirty="0"/>
          </a:p>
        </p:txBody>
      </p:sp>
      <p:sp>
        <p:nvSpPr>
          <p:cNvPr id="44" name="43 Elipse"/>
          <p:cNvSpPr/>
          <p:nvPr/>
        </p:nvSpPr>
        <p:spPr>
          <a:xfrm>
            <a:off x="5143504" y="3214686"/>
            <a:ext cx="714380" cy="64294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Elipse"/>
          <p:cNvSpPr/>
          <p:nvPr/>
        </p:nvSpPr>
        <p:spPr>
          <a:xfrm>
            <a:off x="5857884" y="3500438"/>
            <a:ext cx="714380" cy="64294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45 Rectángulo"/>
          <p:cNvSpPr/>
          <p:nvPr/>
        </p:nvSpPr>
        <p:spPr>
          <a:xfrm>
            <a:off x="3428992" y="4000504"/>
            <a:ext cx="649537" cy="646331"/>
          </a:xfrm>
          <a:prstGeom prst="rect">
            <a:avLst/>
          </a:prstGeom>
        </p:spPr>
        <p:txBody>
          <a:bodyPr wrap="none">
            <a:spAutoFit/>
          </a:bodyPr>
          <a:lstStyle/>
          <a:p>
            <a:r>
              <a:rPr lang="es-ES" sz="3600" b="1" dirty="0" smtClean="0">
                <a:effectLst>
                  <a:outerShdw blurRad="38100" dist="38100" dir="2700000" algn="tl">
                    <a:srgbClr val="000000">
                      <a:alpha val="43137"/>
                    </a:srgbClr>
                  </a:outerShdw>
                </a:effectLst>
              </a:rPr>
              <a:t>P</a:t>
            </a:r>
            <a:r>
              <a:rPr lang="es-ES" sz="3200" b="1" dirty="0" smtClean="0">
                <a:effectLst>
                  <a:outerShdw blurRad="38100" dist="38100" dir="2700000" algn="tl">
                    <a:srgbClr val="000000">
                      <a:alpha val="43137"/>
                    </a:srgbClr>
                  </a:outerShdw>
                </a:effectLst>
              </a:rPr>
              <a:t>p</a:t>
            </a:r>
            <a:endParaRPr lang="es-ES" sz="2800" dirty="0"/>
          </a:p>
        </p:txBody>
      </p:sp>
      <p:sp>
        <p:nvSpPr>
          <p:cNvPr id="49" name="48 Rectángulo"/>
          <p:cNvSpPr/>
          <p:nvPr/>
        </p:nvSpPr>
        <p:spPr>
          <a:xfrm>
            <a:off x="4643438" y="4000504"/>
            <a:ext cx="649537" cy="646331"/>
          </a:xfrm>
          <a:prstGeom prst="rect">
            <a:avLst/>
          </a:prstGeom>
        </p:spPr>
        <p:txBody>
          <a:bodyPr wrap="none">
            <a:spAutoFit/>
          </a:bodyPr>
          <a:lstStyle/>
          <a:p>
            <a:r>
              <a:rPr lang="es-ES" sz="3600" b="1" dirty="0" smtClean="0">
                <a:effectLst>
                  <a:outerShdw blurRad="38100" dist="38100" dir="2700000" algn="tl">
                    <a:srgbClr val="000000">
                      <a:alpha val="43137"/>
                    </a:srgbClr>
                  </a:outerShdw>
                </a:effectLst>
              </a:rPr>
              <a:t>P</a:t>
            </a:r>
            <a:r>
              <a:rPr lang="es-ES" sz="3200" b="1" dirty="0" smtClean="0">
                <a:effectLst>
                  <a:outerShdw blurRad="38100" dist="38100" dir="2700000" algn="tl">
                    <a:srgbClr val="000000">
                      <a:alpha val="43137"/>
                    </a:srgbClr>
                  </a:outerShdw>
                </a:effectLst>
              </a:rPr>
              <a:t>p</a:t>
            </a:r>
            <a:endParaRPr lang="es-ES" sz="2800" dirty="0"/>
          </a:p>
        </p:txBody>
      </p:sp>
      <p:sp>
        <p:nvSpPr>
          <p:cNvPr id="50" name="49 Rectángulo"/>
          <p:cNvSpPr/>
          <p:nvPr/>
        </p:nvSpPr>
        <p:spPr>
          <a:xfrm>
            <a:off x="5715008" y="4214818"/>
            <a:ext cx="1309974" cy="584775"/>
          </a:xfrm>
          <a:prstGeom prst="rect">
            <a:avLst/>
          </a:prstGeom>
        </p:spPr>
        <p:txBody>
          <a:bodyPr wrap="none">
            <a:spAutoFit/>
          </a:bodyPr>
          <a:lstStyle/>
          <a:p>
            <a:r>
              <a:rPr lang="es-ES" sz="3200" b="1" dirty="0" smtClean="0">
                <a:effectLst>
                  <a:outerShdw blurRad="38100" dist="38100" dir="2700000" algn="tl">
                    <a:srgbClr val="000000">
                      <a:alpha val="43137"/>
                    </a:srgbClr>
                  </a:outerShdw>
                </a:effectLst>
              </a:rPr>
              <a:t>1/4pp </a:t>
            </a:r>
            <a:endParaRPr lang="es-ES" sz="3200" dirty="0"/>
          </a:p>
        </p:txBody>
      </p:sp>
      <p:sp>
        <p:nvSpPr>
          <p:cNvPr id="51" name="50 Rectángulo"/>
          <p:cNvSpPr/>
          <p:nvPr/>
        </p:nvSpPr>
        <p:spPr>
          <a:xfrm>
            <a:off x="1643042" y="4071942"/>
            <a:ext cx="1442744" cy="584775"/>
          </a:xfrm>
          <a:prstGeom prst="rect">
            <a:avLst/>
          </a:prstGeom>
        </p:spPr>
        <p:txBody>
          <a:bodyPr wrap="square">
            <a:spAutoFit/>
          </a:bodyPr>
          <a:lstStyle/>
          <a:p>
            <a:pPr algn="ctr"/>
            <a:r>
              <a:rPr lang="es-ES" sz="3200" b="1" dirty="0" smtClean="0">
                <a:effectLst>
                  <a:outerShdw blurRad="38100" dist="38100" dir="2700000" algn="tl">
                    <a:srgbClr val="000000">
                      <a:alpha val="43137"/>
                    </a:srgbClr>
                  </a:outerShdw>
                </a:effectLst>
              </a:rPr>
              <a:t>1/4PP</a:t>
            </a:r>
          </a:p>
        </p:txBody>
      </p:sp>
      <p:sp>
        <p:nvSpPr>
          <p:cNvPr id="53" name="52 CuadroTexto"/>
          <p:cNvSpPr txBox="1"/>
          <p:nvPr/>
        </p:nvSpPr>
        <p:spPr>
          <a:xfrm>
            <a:off x="3929058" y="3857628"/>
            <a:ext cx="857256"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1/2</a:t>
            </a:r>
            <a:endParaRPr lang="es-E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ox(in)">
                                      <p:cBhvr>
                                        <p:cTn id="10" dur="500"/>
                                        <p:tgtEl>
                                          <p:spTgt spid="3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ox(in)">
                                      <p:cBhvr>
                                        <p:cTn id="13" dur="500"/>
                                        <p:tgtEl>
                                          <p:spTgt spid="4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ox(in)">
                                      <p:cBhvr>
                                        <p:cTn id="16" dur="500"/>
                                        <p:tgtEl>
                                          <p:spTgt spid="3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ox(in)">
                                      <p:cBhvr>
                                        <p:cTn id="19" dur="500"/>
                                        <p:tgtEl>
                                          <p:spTgt spid="4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ox(in)">
                                      <p:cBhvr>
                                        <p:cTn id="22" dur="500"/>
                                        <p:tgtEl>
                                          <p:spTgt spid="4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ox(in)">
                                      <p:cBhvr>
                                        <p:cTn id="25" dur="500"/>
                                        <p:tgtEl>
                                          <p:spTgt spid="4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ox(in)">
                                      <p:cBhvr>
                                        <p:cTn id="28" dur="500"/>
                                        <p:tgtEl>
                                          <p:spTgt spid="4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ox(in)">
                                      <p:cBhvr>
                                        <p:cTn id="36" dur="500"/>
                                        <p:tgtEl>
                                          <p:spTgt spid="5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box(in)">
                                      <p:cBhvr>
                                        <p:cTn id="39" dur="500"/>
                                        <p:tgtEl>
                                          <p:spTgt spid="53"/>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ox(in)">
                                      <p:cBhvr>
                                        <p:cTn id="42" dur="500"/>
                                        <p:tgtEl>
                                          <p:spTgt spid="46"/>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ox(in)">
                                      <p:cBhvr>
                                        <p:cTn id="45" dur="500"/>
                                        <p:tgtEl>
                                          <p:spTgt spid="49"/>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box(in)">
                                      <p:cBhvr>
                                        <p:cTn id="4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8" grpId="0"/>
      <p:bldP spid="39" grpId="0"/>
      <p:bldP spid="40" grpId="0" animBg="1"/>
      <p:bldP spid="41" grpId="0" animBg="1"/>
      <p:bldP spid="42" grpId="0"/>
      <p:bldP spid="43" grpId="0"/>
      <p:bldP spid="44" grpId="0" animBg="1"/>
      <p:bldP spid="45" grpId="0" animBg="1"/>
      <p:bldP spid="46" grpId="0"/>
      <p:bldP spid="49" grpId="0"/>
      <p:bldP spid="50" grpId="0"/>
      <p:bldP spid="51" grpId="0"/>
      <p:bldP spid="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500034" y="2357430"/>
            <a:ext cx="8001000" cy="257176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3600" b="1" dirty="0" smtClean="0"/>
              <a:t>Los miembros de un par de genes se separan o segregan durante la meiosis en sus cromosomas correspondientes para la formación de los gametos.</a:t>
            </a:r>
            <a:endParaRPr lang="es-ES" sz="3600" b="1" dirty="0"/>
          </a:p>
        </p:txBody>
      </p:sp>
      <p:sp>
        <p:nvSpPr>
          <p:cNvPr id="6" name="5 Rectángulo"/>
          <p:cNvSpPr/>
          <p:nvPr/>
        </p:nvSpPr>
        <p:spPr>
          <a:xfrm>
            <a:off x="1928794" y="357166"/>
            <a:ext cx="4857784" cy="7078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smtClean="0">
                <a:ln w="11430"/>
                <a:solidFill>
                  <a:srgbClr val="C00000"/>
                </a:solidFill>
                <a:effectLst>
                  <a:outerShdw blurRad="38100" dist="38100" dir="2700000" algn="tl">
                    <a:srgbClr val="000000">
                      <a:alpha val="43137"/>
                    </a:srgbClr>
                  </a:outerShdw>
                </a:effectLst>
                <a:cs typeface="Arial" charset="0"/>
              </a:rPr>
              <a:t>1</a:t>
            </a:r>
            <a:r>
              <a:rPr lang="es-ES" sz="4000" b="1" spc="50" baseline="30000" dirty="0" smtClean="0">
                <a:ln w="11430"/>
                <a:solidFill>
                  <a:srgbClr val="C00000"/>
                </a:solidFill>
                <a:effectLst>
                  <a:outerShdw blurRad="38100" dist="38100" dir="2700000" algn="tl">
                    <a:srgbClr val="000000">
                      <a:alpha val="43137"/>
                    </a:srgbClr>
                  </a:outerShdw>
                </a:effectLst>
                <a:cs typeface="Arial" charset="0"/>
              </a:rPr>
              <a:t>ra. </a:t>
            </a:r>
            <a:r>
              <a:rPr lang="es-ES" sz="4000" b="1" spc="50" dirty="0" smtClean="0">
                <a:ln w="11430"/>
                <a:solidFill>
                  <a:srgbClr val="C00000"/>
                </a:solidFill>
                <a:effectLst>
                  <a:outerShdw blurRad="38100" dist="38100" dir="2700000" algn="tl">
                    <a:srgbClr val="000000">
                      <a:alpha val="43137"/>
                    </a:srgbClr>
                  </a:outerShdw>
                </a:effectLst>
                <a:cs typeface="Arial" charset="0"/>
              </a:rPr>
              <a:t>Ley de </a:t>
            </a:r>
            <a:r>
              <a:rPr lang="es-ES" sz="4000" b="1" spc="50" dirty="0" err="1" smtClean="0">
                <a:ln w="11430"/>
                <a:solidFill>
                  <a:srgbClr val="C00000"/>
                </a:solidFill>
                <a:effectLst>
                  <a:outerShdw blurRad="38100" dist="38100" dir="2700000" algn="tl">
                    <a:srgbClr val="000000">
                      <a:alpha val="43137"/>
                    </a:srgbClr>
                  </a:outerShdw>
                </a:effectLst>
                <a:cs typeface="Arial" charset="0"/>
              </a:rPr>
              <a:t>Mendel</a:t>
            </a:r>
            <a:endParaRPr lang="es-ES" sz="4000" b="1" spc="50" dirty="0" smtClean="0">
              <a:ln w="11430"/>
              <a:solidFill>
                <a:srgbClr val="C00000"/>
              </a:solidFill>
              <a:effectLst>
                <a:outerShdw blurRad="38100" dist="38100" dir="2700000" algn="tl">
                  <a:srgbClr val="000000">
                    <a:alpha val="43137"/>
                  </a:srgbClr>
                </a:outerShdw>
              </a:effectLst>
              <a:cs typeface="Arial" charset="0"/>
            </a:endParaRPr>
          </a:p>
        </p:txBody>
      </p:sp>
      <p:sp>
        <p:nvSpPr>
          <p:cNvPr id="7" name="6 Rectángulo"/>
          <p:cNvSpPr/>
          <p:nvPr/>
        </p:nvSpPr>
        <p:spPr>
          <a:xfrm>
            <a:off x="500034" y="1500174"/>
            <a:ext cx="4852547" cy="707886"/>
          </a:xfrm>
          <a:prstGeom prst="rect">
            <a:avLst/>
          </a:prstGeom>
        </p:spPr>
        <p:txBody>
          <a:bodyPr wrap="none">
            <a:spAutoFit/>
          </a:bodyPr>
          <a:lstStyle/>
          <a:p>
            <a:pPr algn="ctr">
              <a:defRPr/>
            </a:pPr>
            <a:r>
              <a:rPr lang="es-ES" sz="4000" b="1" spc="50" dirty="0">
                <a:ln w="11430"/>
                <a:solidFill>
                  <a:srgbClr val="C00000"/>
                </a:solidFill>
                <a:effectLst>
                  <a:outerShdw blurRad="38100" dist="38100" dir="2700000" algn="tl">
                    <a:srgbClr val="000000">
                      <a:alpha val="43137"/>
                    </a:srgbClr>
                  </a:outerShdw>
                </a:effectLst>
                <a:cs typeface="Arial" charset="0"/>
              </a:rPr>
              <a:t>Ley de la Segregación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71472" y="1500174"/>
          <a:ext cx="7852356" cy="3413448"/>
        </p:xfrm>
        <a:graphic>
          <a:graphicData uri="http://schemas.openxmlformats.org/drawingml/2006/table">
            <a:tbl>
              <a:tblPr firstRow="1" bandRow="1">
                <a:tableStyleId>{5C22544A-7EE6-4342-B048-85BDC9FD1C3A}</a:tableStyleId>
              </a:tblPr>
              <a:tblGrid>
                <a:gridCol w="2617452"/>
                <a:gridCol w="2617452"/>
                <a:gridCol w="2617452"/>
              </a:tblGrid>
              <a:tr h="532634">
                <a:tc>
                  <a:txBody>
                    <a:bodyPr/>
                    <a:lstStyle/>
                    <a:p>
                      <a:pPr algn="ctr"/>
                      <a:r>
                        <a:rPr lang="es-ES" sz="3200" dirty="0" smtClean="0"/>
                        <a:t>Flores púrpuras</a:t>
                      </a:r>
                    </a:p>
                    <a:p>
                      <a:pPr algn="ctr"/>
                      <a:r>
                        <a:rPr lang="es-ES" sz="3200" dirty="0" smtClean="0"/>
                        <a:t>Pp</a:t>
                      </a:r>
                      <a:endParaRPr lang="es-ES" sz="3200" dirty="0"/>
                    </a:p>
                  </a:txBody>
                  <a:tcPr marL="91439" marR="91439" marT="45681" marB="45681">
                    <a:solidFill>
                      <a:srgbClr val="002060"/>
                    </a:solidFill>
                  </a:tcPr>
                </a:tc>
                <a:tc gridSpan="2">
                  <a:txBody>
                    <a:bodyPr/>
                    <a:lstStyle/>
                    <a:p>
                      <a:pPr algn="ctr"/>
                      <a:r>
                        <a:rPr lang="es-ES" sz="3200" dirty="0" smtClean="0"/>
                        <a:t>Flores púrpuras</a:t>
                      </a:r>
                    </a:p>
                    <a:p>
                      <a:pPr algn="ctr"/>
                      <a:r>
                        <a:rPr lang="es-ES" sz="3200" dirty="0" smtClean="0"/>
                        <a:t>Pp</a:t>
                      </a:r>
                    </a:p>
                    <a:p>
                      <a:pPr algn="ctr"/>
                      <a:r>
                        <a:rPr lang="es-ES" sz="3200" dirty="0" smtClean="0"/>
                        <a:t>Gametos</a:t>
                      </a:r>
                    </a:p>
                  </a:txBody>
                  <a:tcPr marL="91439" marR="91439" marT="45681" marB="45681">
                    <a:solidFill>
                      <a:srgbClr val="002060"/>
                    </a:solidFill>
                  </a:tcPr>
                </a:tc>
                <a:tc hMerge="1">
                  <a:txBody>
                    <a:bodyPr/>
                    <a:lstStyle/>
                    <a:p>
                      <a:pPr algn="ctr"/>
                      <a:endParaRPr lang="es-ES" sz="2800" dirty="0"/>
                    </a:p>
                  </a:txBody>
                  <a:tcPr marL="91439" marR="91439" marT="45681" marB="45681">
                    <a:solidFill>
                      <a:srgbClr val="002060"/>
                    </a:solidFill>
                  </a:tcPr>
                </a:tc>
              </a:tr>
              <a:tr h="469962">
                <a:tc>
                  <a:txBody>
                    <a:bodyPr/>
                    <a:lstStyle/>
                    <a:p>
                      <a:pPr algn="ctr"/>
                      <a:r>
                        <a:rPr lang="es-ES" sz="3200" b="1" dirty="0" smtClean="0">
                          <a:solidFill>
                            <a:schemeClr val="bg1"/>
                          </a:solidFill>
                          <a:effectLst>
                            <a:outerShdw blurRad="38100" dist="38100" dir="2700000" algn="tl">
                              <a:srgbClr val="000000">
                                <a:alpha val="43137"/>
                              </a:srgbClr>
                            </a:outerShdw>
                          </a:effectLst>
                        </a:rPr>
                        <a:t>Gametos</a:t>
                      </a:r>
                      <a:endParaRPr lang="es-ES" sz="3200" b="1" dirty="0">
                        <a:solidFill>
                          <a:schemeClr val="bg1"/>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c>
                  <a:txBody>
                    <a:bodyPr/>
                    <a:lstStyle/>
                    <a:p>
                      <a:pPr algn="ctr"/>
                      <a:r>
                        <a:rPr lang="es-ES" sz="3600" b="1" dirty="0" smtClean="0">
                          <a:solidFill>
                            <a:srgbClr val="002060"/>
                          </a:solidFill>
                        </a:rPr>
                        <a:t>P</a:t>
                      </a:r>
                      <a:endParaRPr lang="es-ES" sz="3600" b="1" dirty="0">
                        <a:solidFill>
                          <a:srgbClr val="002060"/>
                        </a:solidFill>
                      </a:endParaRPr>
                    </a:p>
                  </a:txBody>
                  <a:tcPr marL="91439" marR="91439" marT="45681" marB="45681">
                    <a:solidFill>
                      <a:schemeClr val="tx2">
                        <a:lumMod val="60000"/>
                        <a:lumOff val="40000"/>
                      </a:schemeClr>
                    </a:solidFill>
                  </a:tcPr>
                </a:tc>
                <a:tc>
                  <a:txBody>
                    <a:bodyPr/>
                    <a:lstStyle/>
                    <a:p>
                      <a:pPr algn="ctr"/>
                      <a:r>
                        <a:rPr lang="es-ES" sz="2800" b="1" dirty="0" smtClean="0">
                          <a:solidFill>
                            <a:srgbClr val="002060"/>
                          </a:solidFill>
                        </a:rPr>
                        <a:t>p</a:t>
                      </a:r>
                      <a:endParaRPr lang="es-ES" sz="2800" b="1" dirty="0">
                        <a:solidFill>
                          <a:srgbClr val="002060"/>
                        </a:solidFill>
                      </a:endParaRPr>
                    </a:p>
                  </a:txBody>
                  <a:tcPr marL="91439" marR="91439" marT="45681" marB="45681">
                    <a:solidFill>
                      <a:schemeClr val="tx2">
                        <a:lumMod val="60000"/>
                        <a:lumOff val="40000"/>
                      </a:schemeClr>
                    </a:solidFill>
                  </a:tcPr>
                </a:tc>
              </a:tr>
              <a:tr h="469962">
                <a:tc>
                  <a:txBody>
                    <a:bodyPr/>
                    <a:lstStyle/>
                    <a:p>
                      <a:pPr algn="ctr"/>
                      <a:r>
                        <a:rPr lang="es-ES" sz="3600" b="1" dirty="0" smtClean="0">
                          <a:solidFill>
                            <a:srgbClr val="002060"/>
                          </a:solidFill>
                          <a:effectLst>
                            <a:outerShdw blurRad="38100" dist="38100" dir="2700000" algn="tl">
                              <a:srgbClr val="000000">
                                <a:alpha val="43137"/>
                              </a:srgbClr>
                            </a:outerShdw>
                          </a:effectLst>
                        </a:rPr>
                        <a:t>P</a:t>
                      </a:r>
                      <a:endParaRPr lang="es-ES" sz="3600" b="1" dirty="0">
                        <a:solidFill>
                          <a:srgbClr val="002060"/>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c>
                  <a:txBody>
                    <a:bodyPr/>
                    <a:lstStyle/>
                    <a:p>
                      <a:pPr algn="ctr"/>
                      <a:r>
                        <a:rPr lang="es-ES" sz="3200" b="1" dirty="0" smtClean="0">
                          <a:solidFill>
                            <a:srgbClr val="002060"/>
                          </a:solidFill>
                        </a:rPr>
                        <a:t>PP</a:t>
                      </a:r>
                      <a:endParaRPr lang="es-ES" sz="3200" b="1" dirty="0">
                        <a:solidFill>
                          <a:srgbClr val="002060"/>
                        </a:solidFill>
                      </a:endParaRPr>
                    </a:p>
                  </a:txBody>
                  <a:tcPr marL="91439" marR="91439" marT="45681" marB="45681">
                    <a:solidFill>
                      <a:schemeClr val="tx2">
                        <a:lumMod val="60000"/>
                        <a:lumOff val="40000"/>
                      </a:schemeClr>
                    </a:solidFill>
                  </a:tcPr>
                </a:tc>
                <a:tc>
                  <a:txBody>
                    <a:bodyPr/>
                    <a:lstStyle/>
                    <a:p>
                      <a:pPr algn="ctr"/>
                      <a:r>
                        <a:rPr lang="es-ES" sz="3200" b="1" dirty="0" smtClean="0">
                          <a:solidFill>
                            <a:srgbClr val="002060"/>
                          </a:solidFill>
                        </a:rPr>
                        <a:t>Pp</a:t>
                      </a:r>
                      <a:endParaRPr lang="es-ES" sz="3200" b="1" dirty="0">
                        <a:solidFill>
                          <a:srgbClr val="002060"/>
                        </a:solidFill>
                      </a:endParaRPr>
                    </a:p>
                  </a:txBody>
                  <a:tcPr marL="91439" marR="91439" marT="45681" marB="45681">
                    <a:solidFill>
                      <a:schemeClr val="tx2">
                        <a:lumMod val="60000"/>
                        <a:lumOff val="40000"/>
                      </a:schemeClr>
                    </a:solidFill>
                  </a:tcPr>
                </a:tc>
              </a:tr>
              <a:tr h="469962">
                <a:tc>
                  <a:txBody>
                    <a:bodyPr/>
                    <a:lstStyle/>
                    <a:p>
                      <a:pPr algn="ctr"/>
                      <a:r>
                        <a:rPr lang="es-ES" sz="2800" b="1" kern="1200" dirty="0" smtClean="0">
                          <a:solidFill>
                            <a:srgbClr val="002060"/>
                          </a:solidFill>
                          <a:effectLst>
                            <a:outerShdw blurRad="38100" dist="38100" dir="2700000" algn="tl">
                              <a:srgbClr val="000000">
                                <a:alpha val="43137"/>
                              </a:srgbClr>
                            </a:outerShdw>
                          </a:effectLst>
                          <a:latin typeface="+mn-lt"/>
                          <a:ea typeface="+mn-ea"/>
                          <a:cs typeface="+mn-cs"/>
                        </a:rPr>
                        <a:t>p</a:t>
                      </a:r>
                      <a:endParaRPr lang="es-ES" sz="2800" b="1" kern="1200" dirty="0">
                        <a:solidFill>
                          <a:srgbClr val="002060"/>
                        </a:solidFill>
                        <a:effectLst>
                          <a:outerShdw blurRad="38100" dist="38100" dir="2700000" algn="tl">
                            <a:srgbClr val="000000">
                              <a:alpha val="43137"/>
                            </a:srgbClr>
                          </a:outerShdw>
                        </a:effectLst>
                        <a:latin typeface="+mn-lt"/>
                        <a:ea typeface="+mn-ea"/>
                        <a:cs typeface="+mn-cs"/>
                      </a:endParaRPr>
                    </a:p>
                  </a:txBody>
                  <a:tcPr marL="91439" marR="91439" marT="45681" marB="45681">
                    <a:solidFill>
                      <a:schemeClr val="tx2">
                        <a:lumMod val="60000"/>
                        <a:lumOff val="40000"/>
                      </a:schemeClr>
                    </a:solidFill>
                  </a:tcPr>
                </a:tc>
                <a:tc>
                  <a:txBody>
                    <a:bodyPr/>
                    <a:lstStyle/>
                    <a:p>
                      <a:pPr algn="ctr"/>
                      <a:r>
                        <a:rPr lang="es-ES" sz="3200" b="1" kern="1200" dirty="0" smtClean="0">
                          <a:solidFill>
                            <a:srgbClr val="002060"/>
                          </a:solidFill>
                          <a:effectLst>
                            <a:outerShdw blurRad="38100" dist="38100" dir="2700000" algn="tl">
                              <a:srgbClr val="000000">
                                <a:alpha val="43137"/>
                              </a:srgbClr>
                            </a:outerShdw>
                          </a:effectLst>
                          <a:latin typeface="+mn-lt"/>
                          <a:ea typeface="+mn-ea"/>
                          <a:cs typeface="+mn-cs"/>
                        </a:rPr>
                        <a:t>Pp</a:t>
                      </a:r>
                      <a:endParaRPr lang="es-ES" sz="3200" b="1" kern="1200" dirty="0">
                        <a:solidFill>
                          <a:srgbClr val="002060"/>
                        </a:solidFill>
                        <a:effectLst>
                          <a:outerShdw blurRad="38100" dist="38100" dir="2700000" algn="tl">
                            <a:srgbClr val="000000">
                              <a:alpha val="43137"/>
                            </a:srgbClr>
                          </a:outerShdw>
                        </a:effectLst>
                        <a:latin typeface="+mn-lt"/>
                        <a:ea typeface="+mn-ea"/>
                        <a:cs typeface="+mn-cs"/>
                      </a:endParaRPr>
                    </a:p>
                  </a:txBody>
                  <a:tcPr marL="91439" marR="91439" marT="45681" marB="45681">
                    <a:solidFill>
                      <a:schemeClr val="tx2">
                        <a:lumMod val="60000"/>
                        <a:lumOff val="40000"/>
                      </a:schemeClr>
                    </a:solidFill>
                  </a:tcPr>
                </a:tc>
                <a:tc>
                  <a:txBody>
                    <a:bodyPr/>
                    <a:lstStyle/>
                    <a:p>
                      <a:pPr algn="ctr"/>
                      <a:r>
                        <a:rPr lang="es-ES" sz="3200" b="1" kern="1200" dirty="0" smtClean="0">
                          <a:solidFill>
                            <a:srgbClr val="002060"/>
                          </a:solidFill>
                          <a:effectLst>
                            <a:outerShdw blurRad="38100" dist="38100" dir="2700000" algn="tl">
                              <a:srgbClr val="000000">
                                <a:alpha val="43137"/>
                              </a:srgbClr>
                            </a:outerShdw>
                          </a:effectLst>
                          <a:latin typeface="+mn-lt"/>
                          <a:ea typeface="+mn-ea"/>
                          <a:cs typeface="+mn-cs"/>
                        </a:rPr>
                        <a:t>Pp</a:t>
                      </a:r>
                      <a:endParaRPr lang="es-ES" sz="3200" b="1" kern="1200" dirty="0">
                        <a:solidFill>
                          <a:srgbClr val="002060"/>
                        </a:solidFill>
                        <a:effectLst>
                          <a:outerShdw blurRad="38100" dist="38100" dir="2700000" algn="tl">
                            <a:srgbClr val="000000">
                              <a:alpha val="43137"/>
                            </a:srgbClr>
                          </a:outerShdw>
                        </a:effectLst>
                        <a:latin typeface="+mn-lt"/>
                        <a:ea typeface="+mn-ea"/>
                        <a:cs typeface="+mn-cs"/>
                      </a:endParaRPr>
                    </a:p>
                  </a:txBody>
                  <a:tcPr marL="91439" marR="91439" marT="45681" marB="45681">
                    <a:solidFill>
                      <a:schemeClr val="tx2">
                        <a:lumMod val="60000"/>
                        <a:lumOff val="40000"/>
                      </a:schemeClr>
                    </a:solidFill>
                  </a:tcPr>
                </a:tc>
              </a:tr>
            </a:tbl>
          </a:graphicData>
        </a:graphic>
      </p:graphicFrame>
      <p:sp>
        <p:nvSpPr>
          <p:cNvPr id="6" name="5 Rectángulo"/>
          <p:cNvSpPr/>
          <p:nvPr/>
        </p:nvSpPr>
        <p:spPr>
          <a:xfrm>
            <a:off x="1000100" y="357166"/>
            <a:ext cx="5500726" cy="7078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smtClean="0">
                <a:ln w="11430"/>
                <a:solidFill>
                  <a:srgbClr val="C00000"/>
                </a:solidFill>
                <a:effectLst>
                  <a:outerShdw blurRad="38100" dist="38100" dir="2700000" algn="tl">
                    <a:srgbClr val="000000">
                      <a:alpha val="43137"/>
                    </a:srgbClr>
                  </a:outerShdw>
                </a:effectLst>
                <a:cs typeface="Arial" charset="0"/>
              </a:rPr>
              <a:t>Cuadro de </a:t>
            </a:r>
            <a:r>
              <a:rPr lang="es-ES" sz="4000" b="1" spc="50" dirty="0" err="1" smtClean="0">
                <a:ln w="11430"/>
                <a:solidFill>
                  <a:srgbClr val="C00000"/>
                </a:solidFill>
                <a:effectLst>
                  <a:outerShdw blurRad="38100" dist="38100" dir="2700000" algn="tl">
                    <a:srgbClr val="000000">
                      <a:alpha val="43137"/>
                    </a:srgbClr>
                  </a:outerShdw>
                </a:effectLst>
                <a:cs typeface="Arial" charset="0"/>
              </a:rPr>
              <a:t>Punnett</a:t>
            </a:r>
            <a:endParaRPr lang="es-ES" sz="4000" b="1" spc="50" dirty="0">
              <a:ln w="11430"/>
              <a:solidFill>
                <a:srgbClr val="C00000"/>
              </a:solidFill>
              <a:effectLst>
                <a:outerShdw blurRad="38100" dist="38100" dir="2700000" algn="tl">
                  <a:srgbClr val="000000">
                    <a:alpha val="43137"/>
                  </a:srgbClr>
                </a:outerShdw>
              </a:effectLst>
              <a:cs typeface="Arial" charset="0"/>
            </a:endParaRPr>
          </a:p>
        </p:txBody>
      </p:sp>
      <p:sp>
        <p:nvSpPr>
          <p:cNvPr id="7" name="6 Elipse"/>
          <p:cNvSpPr/>
          <p:nvPr/>
        </p:nvSpPr>
        <p:spPr>
          <a:xfrm>
            <a:off x="4143372" y="3214686"/>
            <a:ext cx="71438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6643702" y="3214686"/>
            <a:ext cx="71438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4143372" y="3786190"/>
            <a:ext cx="71438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6715140" y="3786190"/>
            <a:ext cx="71438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4480" y="214290"/>
            <a:ext cx="576064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err="1" smtClean="0">
                <a:ln w="11430"/>
                <a:solidFill>
                  <a:srgbClr val="C00000"/>
                </a:solidFill>
                <a:effectLst>
                  <a:outerShdw blurRad="38100" dist="38100" dir="2700000" algn="tl">
                    <a:srgbClr val="000000">
                      <a:alpha val="43137"/>
                    </a:srgbClr>
                  </a:outerShdw>
                </a:effectLst>
                <a:cs typeface="Arial" charset="0"/>
              </a:rPr>
              <a:t>Retrocruces</a:t>
            </a:r>
            <a:endParaRPr lang="es-ES" sz="4000" b="1" spc="50" dirty="0">
              <a:ln w="11430"/>
              <a:solidFill>
                <a:srgbClr val="C00000"/>
              </a:solidFill>
              <a:effectLst>
                <a:outerShdw blurRad="38100" dist="38100" dir="2700000" algn="tl">
                  <a:srgbClr val="000000">
                    <a:alpha val="43137"/>
                  </a:srgbClr>
                </a:outerShdw>
              </a:effectLst>
              <a:cs typeface="Arial" charset="0"/>
            </a:endParaRPr>
          </a:p>
        </p:txBody>
      </p:sp>
      <p:pic>
        <p:nvPicPr>
          <p:cNvPr id="3" name="Picture 2" descr="F:\Clases de Genética pregrado\flor purpura.jpg"/>
          <p:cNvPicPr>
            <a:picLocks noChangeAspect="1" noChangeArrowheads="1"/>
          </p:cNvPicPr>
          <p:nvPr/>
        </p:nvPicPr>
        <p:blipFill>
          <a:blip r:embed="rId3"/>
          <a:srcRect/>
          <a:stretch>
            <a:fillRect/>
          </a:stretch>
        </p:blipFill>
        <p:spPr bwMode="auto">
          <a:xfrm>
            <a:off x="2571736" y="1000108"/>
            <a:ext cx="1357322" cy="1444191"/>
          </a:xfrm>
          <a:prstGeom prst="rect">
            <a:avLst/>
          </a:prstGeom>
          <a:noFill/>
        </p:spPr>
      </p:pic>
      <p:sp>
        <p:nvSpPr>
          <p:cNvPr id="4" name="3 CuadroTexto"/>
          <p:cNvSpPr txBox="1"/>
          <p:nvPr/>
        </p:nvSpPr>
        <p:spPr>
          <a:xfrm>
            <a:off x="4143372" y="1428736"/>
            <a:ext cx="642942" cy="707886"/>
          </a:xfrm>
          <a:prstGeom prst="rect">
            <a:avLst/>
          </a:prstGeom>
          <a:noFill/>
        </p:spPr>
        <p:txBody>
          <a:bodyPr wrap="square" rtlCol="0">
            <a:spAutoFit/>
          </a:bodyPr>
          <a:lstStyle/>
          <a:p>
            <a:pPr algn="ctr"/>
            <a:r>
              <a:rPr lang="es-ES" sz="4000" b="1" dirty="0" smtClean="0">
                <a:effectLst>
                  <a:outerShdw blurRad="38100" dist="38100" dir="2700000" algn="tl">
                    <a:srgbClr val="000000">
                      <a:alpha val="43137"/>
                    </a:srgbClr>
                  </a:outerShdw>
                </a:effectLst>
              </a:rPr>
              <a:t>X</a:t>
            </a:r>
            <a:endParaRPr lang="es-ES" sz="4000" b="1" dirty="0">
              <a:effectLst>
                <a:outerShdw blurRad="38100" dist="38100" dir="2700000" algn="tl">
                  <a:srgbClr val="000000">
                    <a:alpha val="43137"/>
                  </a:srgbClr>
                </a:outerShdw>
              </a:effectLst>
            </a:endParaRPr>
          </a:p>
        </p:txBody>
      </p:sp>
      <p:pic>
        <p:nvPicPr>
          <p:cNvPr id="5" name="Picture 3" descr="F:\Clases de Genética pregrado\flor blanca.jpg"/>
          <p:cNvPicPr>
            <a:picLocks noChangeAspect="1" noChangeArrowheads="1"/>
          </p:cNvPicPr>
          <p:nvPr/>
        </p:nvPicPr>
        <p:blipFill>
          <a:blip r:embed="rId4"/>
          <a:srcRect/>
          <a:stretch>
            <a:fillRect/>
          </a:stretch>
        </p:blipFill>
        <p:spPr bwMode="auto">
          <a:xfrm>
            <a:off x="5143504" y="1357298"/>
            <a:ext cx="1573383" cy="1052509"/>
          </a:xfrm>
          <a:prstGeom prst="rect">
            <a:avLst/>
          </a:prstGeom>
          <a:noFill/>
        </p:spPr>
      </p:pic>
      <p:pic>
        <p:nvPicPr>
          <p:cNvPr id="6" name="Picture 2" descr="F:\Clases de Genética pregrado\flor purpura.jpg"/>
          <p:cNvPicPr>
            <a:picLocks noChangeAspect="1" noChangeArrowheads="1"/>
          </p:cNvPicPr>
          <p:nvPr/>
        </p:nvPicPr>
        <p:blipFill>
          <a:blip r:embed="rId3"/>
          <a:srcRect/>
          <a:stretch>
            <a:fillRect/>
          </a:stretch>
        </p:blipFill>
        <p:spPr bwMode="auto">
          <a:xfrm>
            <a:off x="3885014" y="3500438"/>
            <a:ext cx="1544242" cy="1643074"/>
          </a:xfrm>
          <a:prstGeom prst="rect">
            <a:avLst/>
          </a:prstGeom>
          <a:noFill/>
        </p:spPr>
      </p:pic>
      <p:sp>
        <p:nvSpPr>
          <p:cNvPr id="7" name="6 CuadroTexto"/>
          <p:cNvSpPr txBox="1"/>
          <p:nvPr/>
        </p:nvSpPr>
        <p:spPr>
          <a:xfrm>
            <a:off x="4286248" y="5214950"/>
            <a:ext cx="2786082" cy="1077218"/>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 100% Púrpuras</a:t>
            </a:r>
            <a:endParaRPr lang="es-ES" sz="3200" b="1" dirty="0">
              <a:effectLst>
                <a:outerShdw blurRad="38100" dist="38100" dir="2700000" algn="tl">
                  <a:srgbClr val="000000">
                    <a:alpha val="43137"/>
                  </a:srgbClr>
                </a:outerShdw>
              </a:effectLst>
            </a:endParaRPr>
          </a:p>
        </p:txBody>
      </p:sp>
      <p:sp>
        <p:nvSpPr>
          <p:cNvPr id="8" name="7 CuadroTexto"/>
          <p:cNvSpPr txBox="1"/>
          <p:nvPr/>
        </p:nvSpPr>
        <p:spPr>
          <a:xfrm>
            <a:off x="2000232" y="2500306"/>
            <a:ext cx="2000264"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Púrpuras</a:t>
            </a:r>
            <a:endParaRPr lang="es-ES" sz="3200" b="1" dirty="0">
              <a:effectLst>
                <a:outerShdw blurRad="38100" dist="38100" dir="2700000" algn="tl">
                  <a:srgbClr val="000000">
                    <a:alpha val="43137"/>
                  </a:srgbClr>
                </a:outerShdw>
              </a:effectLst>
            </a:endParaRPr>
          </a:p>
        </p:txBody>
      </p:sp>
      <p:sp>
        <p:nvSpPr>
          <p:cNvPr id="9" name="8 CuadroTexto"/>
          <p:cNvSpPr txBox="1"/>
          <p:nvPr/>
        </p:nvSpPr>
        <p:spPr>
          <a:xfrm>
            <a:off x="5357818" y="2428868"/>
            <a:ext cx="1714512"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Blancas</a:t>
            </a:r>
            <a:endParaRPr lang="es-ES" sz="3200" b="1" dirty="0">
              <a:effectLst>
                <a:outerShdw blurRad="38100" dist="38100" dir="2700000" algn="tl">
                  <a:srgbClr val="000000">
                    <a:alpha val="43137"/>
                  </a:srgbClr>
                </a:outerShdw>
              </a:effectLst>
            </a:endParaRPr>
          </a:p>
        </p:txBody>
      </p:sp>
      <p:sp>
        <p:nvSpPr>
          <p:cNvPr id="10" name="9 CuadroTexto"/>
          <p:cNvSpPr txBox="1"/>
          <p:nvPr/>
        </p:nvSpPr>
        <p:spPr>
          <a:xfrm>
            <a:off x="0" y="1071546"/>
            <a:ext cx="2428892" cy="1508105"/>
          </a:xfrm>
          <a:prstGeom prst="rect">
            <a:avLst/>
          </a:prstGeom>
          <a:noFill/>
        </p:spPr>
        <p:txBody>
          <a:bodyPr wrap="square" rtlCol="0">
            <a:spAutoFit/>
          </a:bodyPr>
          <a:lstStyle/>
          <a:p>
            <a:pPr algn="ctr"/>
            <a:r>
              <a:rPr lang="es-ES" sz="3600" b="1" dirty="0" smtClean="0">
                <a:effectLst>
                  <a:outerShdw blurRad="38100" dist="38100" dir="2700000" algn="tl">
                    <a:srgbClr val="000000">
                      <a:alpha val="43137"/>
                    </a:srgbClr>
                  </a:outerShdw>
                </a:effectLst>
              </a:rPr>
              <a:t>PP</a:t>
            </a:r>
          </a:p>
          <a:p>
            <a:pPr algn="ctr"/>
            <a:r>
              <a:rPr lang="es-ES" sz="2800" b="1" dirty="0" smtClean="0">
                <a:effectLst>
                  <a:outerShdw blurRad="38100" dist="38100" dir="2700000" algn="tl">
                    <a:srgbClr val="000000">
                      <a:alpha val="43137"/>
                    </a:srgbClr>
                  </a:outerShdw>
                </a:effectLst>
              </a:rPr>
              <a:t>(homocigótico dominante)</a:t>
            </a:r>
            <a:endParaRPr lang="es-ES" sz="2800" b="1" dirty="0">
              <a:effectLst>
                <a:outerShdw blurRad="38100" dist="38100" dir="2700000" algn="tl">
                  <a:srgbClr val="000000">
                    <a:alpha val="43137"/>
                  </a:srgbClr>
                </a:outerShdw>
              </a:effectLst>
            </a:endParaRPr>
          </a:p>
        </p:txBody>
      </p:sp>
      <p:sp>
        <p:nvSpPr>
          <p:cNvPr id="11" name="10 CuadroTexto"/>
          <p:cNvSpPr txBox="1"/>
          <p:nvPr/>
        </p:nvSpPr>
        <p:spPr>
          <a:xfrm>
            <a:off x="6786578" y="1285860"/>
            <a:ext cx="2357422" cy="1446550"/>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pp </a:t>
            </a:r>
            <a:r>
              <a:rPr lang="es-ES" sz="2800" b="1" dirty="0" smtClean="0">
                <a:effectLst>
                  <a:outerShdw blurRad="38100" dist="38100" dir="2700000" algn="tl">
                    <a:srgbClr val="000000">
                      <a:alpha val="43137"/>
                    </a:srgbClr>
                  </a:outerShdw>
                </a:effectLst>
              </a:rPr>
              <a:t>(homocigótico recesivo)</a:t>
            </a:r>
            <a:endParaRPr lang="es-ES" sz="2400" b="1" dirty="0" smtClean="0">
              <a:effectLst>
                <a:outerShdw blurRad="38100" dist="38100" dir="2700000" algn="tl">
                  <a:srgbClr val="000000">
                    <a:alpha val="43137"/>
                  </a:srgbClr>
                </a:outerShdw>
              </a:effectLst>
            </a:endParaRPr>
          </a:p>
        </p:txBody>
      </p:sp>
      <p:sp>
        <p:nvSpPr>
          <p:cNvPr id="12" name="11 Rectángulo"/>
          <p:cNvSpPr/>
          <p:nvPr/>
        </p:nvSpPr>
        <p:spPr>
          <a:xfrm>
            <a:off x="5715008" y="3857628"/>
            <a:ext cx="3108159" cy="646331"/>
          </a:xfrm>
          <a:prstGeom prst="rect">
            <a:avLst/>
          </a:prstGeom>
        </p:spPr>
        <p:txBody>
          <a:bodyPr wrap="none">
            <a:spAutoFit/>
          </a:bodyPr>
          <a:lstStyle/>
          <a:p>
            <a:r>
              <a:rPr lang="es-ES" sz="3600" b="1" dirty="0" smtClean="0">
                <a:effectLst>
                  <a:outerShdw blurRad="38100" dist="38100" dir="2700000" algn="tl">
                    <a:srgbClr val="000000">
                      <a:alpha val="43137"/>
                    </a:srgbClr>
                  </a:outerShdw>
                </a:effectLst>
              </a:rPr>
              <a:t>P</a:t>
            </a:r>
            <a:r>
              <a:rPr lang="es-ES" sz="3200" b="1" dirty="0" smtClean="0">
                <a:effectLst>
                  <a:outerShdw blurRad="38100" dist="38100" dir="2700000" algn="tl">
                    <a:srgbClr val="000000">
                      <a:alpha val="43137"/>
                    </a:srgbClr>
                  </a:outerShdw>
                </a:effectLst>
              </a:rPr>
              <a:t>p </a:t>
            </a:r>
            <a:r>
              <a:rPr lang="es-ES" sz="2800" b="1" dirty="0" smtClean="0">
                <a:effectLst>
                  <a:outerShdw blurRad="38100" dist="38100" dir="2700000" algn="tl">
                    <a:srgbClr val="000000">
                      <a:alpha val="43137"/>
                    </a:srgbClr>
                  </a:outerShdw>
                </a:effectLst>
              </a:rPr>
              <a:t>(heterocigótico)</a:t>
            </a:r>
            <a:endParaRPr lang="es-ES" sz="2800" dirty="0"/>
          </a:p>
        </p:txBody>
      </p:sp>
      <p:cxnSp>
        <p:nvCxnSpPr>
          <p:cNvPr id="14" name="13 Conector recto de flecha"/>
          <p:cNvCxnSpPr/>
          <p:nvPr/>
        </p:nvCxnSpPr>
        <p:spPr>
          <a:xfrm rot="16200000" flipH="1">
            <a:off x="3814159" y="2686644"/>
            <a:ext cx="857256" cy="341705"/>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4500560" y="2786060"/>
            <a:ext cx="785820" cy="21431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21 Tabla"/>
          <p:cNvGraphicFramePr>
            <a:graphicFrameLocks noGrp="1"/>
          </p:cNvGraphicFramePr>
          <p:nvPr/>
        </p:nvGraphicFramePr>
        <p:xfrm>
          <a:off x="285720" y="3714752"/>
          <a:ext cx="2928958" cy="2925768"/>
        </p:xfrm>
        <a:graphic>
          <a:graphicData uri="http://schemas.openxmlformats.org/drawingml/2006/table">
            <a:tbl>
              <a:tblPr firstRow="1" bandRow="1">
                <a:tableStyleId>{5C22544A-7EE6-4342-B048-85BDC9FD1C3A}</a:tableStyleId>
              </a:tblPr>
              <a:tblGrid>
                <a:gridCol w="1357322"/>
                <a:gridCol w="642942"/>
                <a:gridCol w="928694"/>
              </a:tblGrid>
              <a:tr h="953495">
                <a:tc>
                  <a:txBody>
                    <a:bodyPr/>
                    <a:lstStyle/>
                    <a:p>
                      <a:pPr algn="ctr"/>
                      <a:r>
                        <a:rPr lang="es-ES" sz="2400" dirty="0" smtClean="0"/>
                        <a:t>Flores púrpuras</a:t>
                      </a:r>
                    </a:p>
                    <a:p>
                      <a:pPr algn="ctr"/>
                      <a:r>
                        <a:rPr lang="es-ES" sz="2400" dirty="0" smtClean="0"/>
                        <a:t>PP</a:t>
                      </a:r>
                      <a:endParaRPr lang="es-ES" sz="2400" dirty="0"/>
                    </a:p>
                  </a:txBody>
                  <a:tcPr marL="91439" marR="91439" marT="45681" marB="45681">
                    <a:solidFill>
                      <a:srgbClr val="002060"/>
                    </a:solidFill>
                  </a:tcPr>
                </a:tc>
                <a:tc gridSpan="2">
                  <a:txBody>
                    <a:bodyPr/>
                    <a:lstStyle/>
                    <a:p>
                      <a:pPr algn="ctr"/>
                      <a:r>
                        <a:rPr lang="es-ES" sz="2400" dirty="0" smtClean="0"/>
                        <a:t>Flores blancas</a:t>
                      </a:r>
                    </a:p>
                    <a:p>
                      <a:pPr algn="ctr"/>
                      <a:r>
                        <a:rPr lang="es-ES" sz="2400" dirty="0" err="1" smtClean="0"/>
                        <a:t>pp</a:t>
                      </a:r>
                      <a:endParaRPr lang="es-ES" sz="2400" dirty="0" smtClean="0"/>
                    </a:p>
                    <a:p>
                      <a:pPr algn="ctr"/>
                      <a:r>
                        <a:rPr lang="es-ES" sz="2400" dirty="0" smtClean="0"/>
                        <a:t>Gametos</a:t>
                      </a:r>
                    </a:p>
                  </a:txBody>
                  <a:tcPr marL="91439" marR="91439" marT="45681" marB="45681">
                    <a:solidFill>
                      <a:srgbClr val="002060"/>
                    </a:solidFill>
                  </a:tcPr>
                </a:tc>
                <a:tc hMerge="1">
                  <a:txBody>
                    <a:bodyPr/>
                    <a:lstStyle/>
                    <a:p>
                      <a:pPr algn="ctr"/>
                      <a:endParaRPr lang="es-ES" sz="2800" dirty="0"/>
                    </a:p>
                  </a:txBody>
                  <a:tcPr marL="91439" marR="91439" marT="45681" marB="45681">
                    <a:solidFill>
                      <a:srgbClr val="002060"/>
                    </a:solidFill>
                  </a:tcPr>
                </a:tc>
              </a:tr>
              <a:tr h="285752">
                <a:tc>
                  <a:txBody>
                    <a:bodyPr/>
                    <a:lstStyle/>
                    <a:p>
                      <a:pPr algn="ctr"/>
                      <a:r>
                        <a:rPr lang="es-ES" sz="2400" b="1" dirty="0" smtClean="0">
                          <a:solidFill>
                            <a:schemeClr val="bg1"/>
                          </a:solidFill>
                          <a:effectLst>
                            <a:outerShdw blurRad="38100" dist="38100" dir="2700000" algn="tl">
                              <a:srgbClr val="000000">
                                <a:alpha val="43137"/>
                              </a:srgbClr>
                            </a:outerShdw>
                          </a:effectLst>
                        </a:rPr>
                        <a:t>Gametos</a:t>
                      </a:r>
                      <a:endParaRPr lang="es-ES" sz="2400" b="1" dirty="0">
                        <a:solidFill>
                          <a:schemeClr val="bg1"/>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c>
                  <a:txBody>
                    <a:bodyPr/>
                    <a:lstStyle/>
                    <a:p>
                      <a:pPr algn="ctr"/>
                      <a:r>
                        <a:rPr lang="es-ES" sz="2400" b="1" dirty="0" smtClean="0">
                          <a:solidFill>
                            <a:srgbClr val="002060"/>
                          </a:solidFill>
                          <a:effectLst>
                            <a:outerShdw blurRad="38100" dist="38100" dir="2700000" algn="tl">
                              <a:srgbClr val="000000">
                                <a:alpha val="43137"/>
                              </a:srgbClr>
                            </a:outerShdw>
                          </a:effectLst>
                        </a:rPr>
                        <a:t>p</a:t>
                      </a:r>
                      <a:endParaRPr lang="es-ES" sz="2400" b="1" dirty="0">
                        <a:solidFill>
                          <a:srgbClr val="002060"/>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c>
                  <a:txBody>
                    <a:bodyPr/>
                    <a:lstStyle/>
                    <a:p>
                      <a:pPr algn="ctr"/>
                      <a:r>
                        <a:rPr lang="es-ES" sz="2400" b="1" u="none" dirty="0" smtClean="0">
                          <a:solidFill>
                            <a:srgbClr val="002060"/>
                          </a:solidFill>
                          <a:effectLst>
                            <a:outerShdw blurRad="38100" dist="38100" dir="2700000" algn="tl">
                              <a:srgbClr val="000000">
                                <a:alpha val="43137"/>
                              </a:srgbClr>
                            </a:outerShdw>
                          </a:effectLst>
                        </a:rPr>
                        <a:t>p</a:t>
                      </a:r>
                      <a:endParaRPr lang="es-ES" sz="2400" b="1" u="none" dirty="0">
                        <a:solidFill>
                          <a:srgbClr val="002060"/>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r>
              <a:tr h="346331">
                <a:tc>
                  <a:txBody>
                    <a:bodyPr/>
                    <a:lstStyle/>
                    <a:p>
                      <a:pPr algn="ctr"/>
                      <a:r>
                        <a:rPr lang="es-ES" sz="2400" b="1" dirty="0" smtClean="0">
                          <a:solidFill>
                            <a:srgbClr val="002060"/>
                          </a:solidFill>
                          <a:effectLst>
                            <a:outerShdw blurRad="38100" dist="38100" dir="2700000" algn="tl">
                              <a:srgbClr val="000000">
                                <a:alpha val="43137"/>
                              </a:srgbClr>
                            </a:outerShdw>
                          </a:effectLst>
                        </a:rPr>
                        <a:t>P</a:t>
                      </a:r>
                      <a:endParaRPr lang="es-ES" sz="2400" b="1" dirty="0">
                        <a:solidFill>
                          <a:srgbClr val="002060"/>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c>
                  <a:txBody>
                    <a:bodyPr/>
                    <a:lstStyle/>
                    <a:p>
                      <a:pPr algn="ctr"/>
                      <a:r>
                        <a:rPr lang="es-ES" sz="2400" b="1" dirty="0" err="1" smtClean="0">
                          <a:solidFill>
                            <a:srgbClr val="002060"/>
                          </a:solidFill>
                          <a:effectLst>
                            <a:outerShdw blurRad="38100" dist="38100" dir="2700000" algn="tl">
                              <a:srgbClr val="000000">
                                <a:alpha val="43137"/>
                              </a:srgbClr>
                            </a:outerShdw>
                          </a:effectLst>
                        </a:rPr>
                        <a:t>Pp</a:t>
                      </a:r>
                      <a:endParaRPr lang="es-ES" sz="2400" b="1" dirty="0">
                        <a:solidFill>
                          <a:srgbClr val="002060"/>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c>
                  <a:txBody>
                    <a:bodyPr/>
                    <a:lstStyle/>
                    <a:p>
                      <a:pPr algn="ctr"/>
                      <a:r>
                        <a:rPr lang="es-ES" sz="2400" b="1" dirty="0" smtClean="0">
                          <a:solidFill>
                            <a:srgbClr val="002060"/>
                          </a:solidFill>
                          <a:effectLst>
                            <a:outerShdw blurRad="38100" dist="38100" dir="2700000" algn="tl">
                              <a:srgbClr val="000000">
                                <a:alpha val="43137"/>
                              </a:srgbClr>
                            </a:outerShdw>
                          </a:effectLst>
                        </a:rPr>
                        <a:t>Pp</a:t>
                      </a:r>
                      <a:endParaRPr lang="es-ES" sz="2400" b="1" dirty="0">
                        <a:solidFill>
                          <a:srgbClr val="002060"/>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r>
              <a:tr h="346331">
                <a:tc>
                  <a:txBody>
                    <a:bodyPr/>
                    <a:lstStyle/>
                    <a:p>
                      <a:pPr algn="ctr"/>
                      <a:r>
                        <a:rPr lang="es-ES" sz="2400" b="1" kern="1200" dirty="0" smtClean="0">
                          <a:solidFill>
                            <a:srgbClr val="002060"/>
                          </a:solidFill>
                          <a:effectLst>
                            <a:outerShdw blurRad="38100" dist="38100" dir="2700000" algn="tl">
                              <a:srgbClr val="000000">
                                <a:alpha val="43137"/>
                              </a:srgbClr>
                            </a:outerShdw>
                          </a:effectLst>
                          <a:latin typeface="+mn-lt"/>
                          <a:ea typeface="+mn-ea"/>
                          <a:cs typeface="+mn-cs"/>
                        </a:rPr>
                        <a:t>P</a:t>
                      </a:r>
                      <a:endParaRPr lang="es-ES" sz="2400" b="1" kern="1200" dirty="0">
                        <a:solidFill>
                          <a:srgbClr val="002060"/>
                        </a:solidFill>
                        <a:effectLst>
                          <a:outerShdw blurRad="38100" dist="38100" dir="2700000" algn="tl">
                            <a:srgbClr val="000000">
                              <a:alpha val="43137"/>
                            </a:srgbClr>
                          </a:outerShdw>
                        </a:effectLst>
                        <a:latin typeface="+mn-lt"/>
                        <a:ea typeface="+mn-ea"/>
                        <a:cs typeface="+mn-cs"/>
                      </a:endParaRPr>
                    </a:p>
                  </a:txBody>
                  <a:tcPr marL="91439" marR="91439" marT="45681" marB="45681">
                    <a:solidFill>
                      <a:schemeClr val="tx2">
                        <a:lumMod val="60000"/>
                        <a:lumOff val="40000"/>
                      </a:schemeClr>
                    </a:solidFill>
                  </a:tcPr>
                </a:tc>
                <a:tc>
                  <a:txBody>
                    <a:bodyPr/>
                    <a:lstStyle/>
                    <a:p>
                      <a:pPr algn="ctr"/>
                      <a:r>
                        <a:rPr lang="es-ES" sz="2400" b="1" kern="1200" dirty="0" smtClean="0">
                          <a:solidFill>
                            <a:srgbClr val="002060"/>
                          </a:solidFill>
                          <a:effectLst>
                            <a:outerShdw blurRad="38100" dist="38100" dir="2700000" algn="tl">
                              <a:srgbClr val="000000">
                                <a:alpha val="43137"/>
                              </a:srgbClr>
                            </a:outerShdw>
                          </a:effectLst>
                          <a:latin typeface="+mn-lt"/>
                          <a:ea typeface="+mn-ea"/>
                          <a:cs typeface="+mn-cs"/>
                        </a:rPr>
                        <a:t>Pp</a:t>
                      </a:r>
                      <a:endParaRPr lang="es-ES" sz="2400" b="1" kern="1200" dirty="0">
                        <a:solidFill>
                          <a:srgbClr val="002060"/>
                        </a:solidFill>
                        <a:effectLst>
                          <a:outerShdw blurRad="38100" dist="38100" dir="2700000" algn="tl">
                            <a:srgbClr val="000000">
                              <a:alpha val="43137"/>
                            </a:srgbClr>
                          </a:outerShdw>
                        </a:effectLst>
                        <a:latin typeface="+mn-lt"/>
                        <a:ea typeface="+mn-ea"/>
                        <a:cs typeface="+mn-cs"/>
                      </a:endParaRPr>
                    </a:p>
                  </a:txBody>
                  <a:tcPr marL="91439" marR="91439" marT="45681" marB="45681">
                    <a:solidFill>
                      <a:schemeClr val="tx2">
                        <a:lumMod val="60000"/>
                        <a:lumOff val="40000"/>
                      </a:schemeClr>
                    </a:solidFill>
                  </a:tcPr>
                </a:tc>
                <a:tc>
                  <a:txBody>
                    <a:bodyPr/>
                    <a:lstStyle/>
                    <a:p>
                      <a:pPr algn="ctr"/>
                      <a:r>
                        <a:rPr lang="es-ES" sz="2400" b="1" kern="1200" dirty="0" smtClean="0">
                          <a:solidFill>
                            <a:srgbClr val="002060"/>
                          </a:solidFill>
                          <a:effectLst>
                            <a:outerShdw blurRad="38100" dist="38100" dir="2700000" algn="tl">
                              <a:srgbClr val="000000">
                                <a:alpha val="43137"/>
                              </a:srgbClr>
                            </a:outerShdw>
                          </a:effectLst>
                          <a:latin typeface="+mn-lt"/>
                          <a:ea typeface="+mn-ea"/>
                          <a:cs typeface="+mn-cs"/>
                        </a:rPr>
                        <a:t>Pp</a:t>
                      </a:r>
                      <a:endParaRPr lang="es-ES" sz="2400" b="1" kern="1200" dirty="0">
                        <a:solidFill>
                          <a:srgbClr val="002060"/>
                        </a:solidFill>
                        <a:effectLst>
                          <a:outerShdw blurRad="38100" dist="38100" dir="2700000" algn="tl">
                            <a:srgbClr val="000000">
                              <a:alpha val="43137"/>
                            </a:srgbClr>
                          </a:outerShdw>
                        </a:effectLst>
                        <a:latin typeface="+mn-lt"/>
                        <a:ea typeface="+mn-ea"/>
                        <a:cs typeface="+mn-cs"/>
                      </a:endParaRPr>
                    </a:p>
                  </a:txBody>
                  <a:tcPr marL="91439" marR="91439" marT="45681" marB="45681">
                    <a:solidFill>
                      <a:schemeClr val="tx2">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par>
                                <p:cTn id="28" presetID="4"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4"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ox(i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ox(in)">
                                      <p:cBhvr>
                                        <p:cTn id="41" dur="500"/>
                                        <p:tgtEl>
                                          <p:spTgt spid="10"/>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ox(in)">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4480" y="214290"/>
            <a:ext cx="576064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err="1" smtClean="0">
                <a:ln w="11430"/>
                <a:solidFill>
                  <a:srgbClr val="C00000"/>
                </a:solidFill>
                <a:effectLst>
                  <a:outerShdw blurRad="38100" dist="38100" dir="2700000" algn="tl">
                    <a:srgbClr val="000000">
                      <a:alpha val="43137"/>
                    </a:srgbClr>
                  </a:outerShdw>
                </a:effectLst>
                <a:cs typeface="Arial" charset="0"/>
              </a:rPr>
              <a:t>Retrocruces</a:t>
            </a:r>
            <a:endParaRPr lang="es-ES" sz="4000" b="1" spc="50" dirty="0">
              <a:ln w="11430"/>
              <a:solidFill>
                <a:srgbClr val="C00000"/>
              </a:solidFill>
              <a:effectLst>
                <a:outerShdw blurRad="38100" dist="38100" dir="2700000" algn="tl">
                  <a:srgbClr val="000000">
                    <a:alpha val="43137"/>
                  </a:srgbClr>
                </a:outerShdw>
              </a:effectLst>
              <a:cs typeface="Arial" charset="0"/>
            </a:endParaRPr>
          </a:p>
        </p:txBody>
      </p:sp>
      <p:pic>
        <p:nvPicPr>
          <p:cNvPr id="3" name="Picture 2" descr="F:\Clases de Genética pregrado\flor purpura.jpg"/>
          <p:cNvPicPr>
            <a:picLocks noChangeAspect="1" noChangeArrowheads="1"/>
          </p:cNvPicPr>
          <p:nvPr/>
        </p:nvPicPr>
        <p:blipFill>
          <a:blip r:embed="rId3"/>
          <a:srcRect/>
          <a:stretch>
            <a:fillRect/>
          </a:stretch>
        </p:blipFill>
        <p:spPr bwMode="auto">
          <a:xfrm>
            <a:off x="2571736" y="1000108"/>
            <a:ext cx="1357322" cy="1444191"/>
          </a:xfrm>
          <a:prstGeom prst="rect">
            <a:avLst/>
          </a:prstGeom>
          <a:noFill/>
        </p:spPr>
      </p:pic>
      <p:sp>
        <p:nvSpPr>
          <p:cNvPr id="4" name="3 CuadroTexto"/>
          <p:cNvSpPr txBox="1"/>
          <p:nvPr/>
        </p:nvSpPr>
        <p:spPr>
          <a:xfrm>
            <a:off x="4143372" y="1428736"/>
            <a:ext cx="642942" cy="646331"/>
          </a:xfrm>
          <a:prstGeom prst="rect">
            <a:avLst/>
          </a:prstGeom>
          <a:noFill/>
        </p:spPr>
        <p:txBody>
          <a:bodyPr wrap="square" rtlCol="0">
            <a:spAutoFit/>
          </a:bodyPr>
          <a:lstStyle/>
          <a:p>
            <a:pPr algn="ctr"/>
            <a:r>
              <a:rPr lang="es-ES" sz="3600" b="1" dirty="0" smtClean="0">
                <a:effectLst>
                  <a:outerShdw blurRad="38100" dist="38100" dir="2700000" algn="tl">
                    <a:srgbClr val="000000">
                      <a:alpha val="43137"/>
                    </a:srgbClr>
                  </a:outerShdw>
                </a:effectLst>
              </a:rPr>
              <a:t>X</a:t>
            </a:r>
            <a:endParaRPr lang="es-ES" sz="3600" b="1" dirty="0">
              <a:effectLst>
                <a:outerShdw blurRad="38100" dist="38100" dir="2700000" algn="tl">
                  <a:srgbClr val="000000">
                    <a:alpha val="43137"/>
                  </a:srgbClr>
                </a:outerShdw>
              </a:effectLst>
            </a:endParaRPr>
          </a:p>
        </p:txBody>
      </p:sp>
      <p:pic>
        <p:nvPicPr>
          <p:cNvPr id="5" name="Picture 3" descr="F:\Clases de Genética pregrado\flor blanca.jpg"/>
          <p:cNvPicPr>
            <a:picLocks noChangeAspect="1" noChangeArrowheads="1"/>
          </p:cNvPicPr>
          <p:nvPr/>
        </p:nvPicPr>
        <p:blipFill>
          <a:blip r:embed="rId4"/>
          <a:srcRect/>
          <a:stretch>
            <a:fillRect/>
          </a:stretch>
        </p:blipFill>
        <p:spPr bwMode="auto">
          <a:xfrm>
            <a:off x="5143504" y="1357298"/>
            <a:ext cx="1573383" cy="1052509"/>
          </a:xfrm>
          <a:prstGeom prst="rect">
            <a:avLst/>
          </a:prstGeom>
          <a:noFill/>
        </p:spPr>
      </p:pic>
      <p:pic>
        <p:nvPicPr>
          <p:cNvPr id="6" name="Picture 2" descr="F:\Clases de Genética pregrado\flor purpura.jpg"/>
          <p:cNvPicPr>
            <a:picLocks noChangeAspect="1" noChangeArrowheads="1"/>
          </p:cNvPicPr>
          <p:nvPr/>
        </p:nvPicPr>
        <p:blipFill>
          <a:blip r:embed="rId3"/>
          <a:srcRect/>
          <a:stretch>
            <a:fillRect/>
          </a:stretch>
        </p:blipFill>
        <p:spPr bwMode="auto">
          <a:xfrm>
            <a:off x="2643174" y="3500438"/>
            <a:ext cx="1097352" cy="1167583"/>
          </a:xfrm>
          <a:prstGeom prst="rect">
            <a:avLst/>
          </a:prstGeom>
          <a:noFill/>
        </p:spPr>
      </p:pic>
      <p:sp>
        <p:nvSpPr>
          <p:cNvPr id="7" name="6 CuadroTexto"/>
          <p:cNvSpPr txBox="1"/>
          <p:nvPr/>
        </p:nvSpPr>
        <p:spPr>
          <a:xfrm>
            <a:off x="285720" y="3571876"/>
            <a:ext cx="2286016" cy="1077218"/>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 50% Púrpuras</a:t>
            </a:r>
            <a:endParaRPr lang="es-ES" sz="3200" b="1" dirty="0">
              <a:effectLst>
                <a:outerShdw blurRad="38100" dist="38100" dir="2700000" algn="tl">
                  <a:srgbClr val="000000">
                    <a:alpha val="43137"/>
                  </a:srgbClr>
                </a:outerShdw>
              </a:effectLst>
            </a:endParaRPr>
          </a:p>
        </p:txBody>
      </p:sp>
      <p:sp>
        <p:nvSpPr>
          <p:cNvPr id="8" name="7 CuadroTexto"/>
          <p:cNvSpPr txBox="1"/>
          <p:nvPr/>
        </p:nvSpPr>
        <p:spPr>
          <a:xfrm>
            <a:off x="1928794" y="2428868"/>
            <a:ext cx="2143140"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Púrpuras</a:t>
            </a:r>
            <a:endParaRPr lang="es-ES" sz="3200" b="1" dirty="0">
              <a:effectLst>
                <a:outerShdw blurRad="38100" dist="38100" dir="2700000" algn="tl">
                  <a:srgbClr val="000000">
                    <a:alpha val="43137"/>
                  </a:srgbClr>
                </a:outerShdw>
              </a:effectLst>
            </a:endParaRPr>
          </a:p>
        </p:txBody>
      </p:sp>
      <p:sp>
        <p:nvSpPr>
          <p:cNvPr id="9" name="8 CuadroTexto"/>
          <p:cNvSpPr txBox="1"/>
          <p:nvPr/>
        </p:nvSpPr>
        <p:spPr>
          <a:xfrm>
            <a:off x="5357818" y="2428868"/>
            <a:ext cx="1857388"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Blancas</a:t>
            </a:r>
            <a:endParaRPr lang="es-ES" sz="3200" b="1" dirty="0">
              <a:effectLst>
                <a:outerShdw blurRad="38100" dist="38100" dir="2700000" algn="tl">
                  <a:srgbClr val="000000">
                    <a:alpha val="43137"/>
                  </a:srgbClr>
                </a:outerShdw>
              </a:effectLst>
            </a:endParaRPr>
          </a:p>
        </p:txBody>
      </p:sp>
      <p:sp>
        <p:nvSpPr>
          <p:cNvPr id="10" name="9 CuadroTexto"/>
          <p:cNvSpPr txBox="1"/>
          <p:nvPr/>
        </p:nvSpPr>
        <p:spPr>
          <a:xfrm>
            <a:off x="0" y="1214422"/>
            <a:ext cx="2571736" cy="1015663"/>
          </a:xfrm>
          <a:prstGeom prst="rect">
            <a:avLst/>
          </a:prstGeom>
          <a:noFill/>
        </p:spPr>
        <p:txBody>
          <a:bodyPr wrap="square" rtlCol="0">
            <a:spAutoFit/>
          </a:bodyPr>
          <a:lstStyle/>
          <a:p>
            <a:pPr algn="ctr"/>
            <a:r>
              <a:rPr lang="es-ES" sz="3200" b="1" dirty="0" err="1" smtClean="0">
                <a:effectLst>
                  <a:outerShdw blurRad="38100" dist="38100" dir="2700000" algn="tl">
                    <a:srgbClr val="000000">
                      <a:alpha val="43137"/>
                    </a:srgbClr>
                  </a:outerShdw>
                </a:effectLst>
              </a:rPr>
              <a:t>Pp</a:t>
            </a:r>
            <a:endParaRPr lang="es-ES" sz="3200" b="1" dirty="0" smtClean="0">
              <a:effectLst>
                <a:outerShdw blurRad="38100" dist="38100" dir="2700000" algn="tl">
                  <a:srgbClr val="000000">
                    <a:alpha val="43137"/>
                  </a:srgbClr>
                </a:outerShdw>
              </a:effectLst>
            </a:endParaRPr>
          </a:p>
          <a:p>
            <a:pPr algn="ctr"/>
            <a:r>
              <a:rPr lang="es-ES" sz="2800" b="1" dirty="0" smtClean="0">
                <a:effectLst>
                  <a:outerShdw blurRad="38100" dist="38100" dir="2700000" algn="tl">
                    <a:srgbClr val="000000">
                      <a:alpha val="43137"/>
                    </a:srgbClr>
                  </a:outerShdw>
                </a:effectLst>
              </a:rPr>
              <a:t>(heterocigótico)</a:t>
            </a:r>
            <a:endParaRPr lang="es-ES" sz="2800" b="1" dirty="0">
              <a:effectLst>
                <a:outerShdw blurRad="38100" dist="38100" dir="2700000" algn="tl">
                  <a:srgbClr val="000000">
                    <a:alpha val="43137"/>
                  </a:srgbClr>
                </a:outerShdw>
              </a:effectLst>
            </a:endParaRPr>
          </a:p>
        </p:txBody>
      </p:sp>
      <p:sp>
        <p:nvSpPr>
          <p:cNvPr id="11" name="10 CuadroTexto"/>
          <p:cNvSpPr txBox="1"/>
          <p:nvPr/>
        </p:nvSpPr>
        <p:spPr>
          <a:xfrm>
            <a:off x="6786578" y="1285860"/>
            <a:ext cx="1785950" cy="984885"/>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pp </a:t>
            </a:r>
            <a:r>
              <a:rPr lang="es-ES" sz="2000" b="1" dirty="0" smtClean="0">
                <a:effectLst>
                  <a:outerShdw blurRad="38100" dist="38100" dir="2700000" algn="tl">
                    <a:srgbClr val="000000">
                      <a:alpha val="43137"/>
                    </a:srgbClr>
                  </a:outerShdw>
                </a:effectLst>
              </a:rPr>
              <a:t>(homocigótico recesivo)</a:t>
            </a:r>
            <a:endParaRPr lang="es-ES" b="1" dirty="0" smtClean="0">
              <a:effectLst>
                <a:outerShdw blurRad="38100" dist="38100" dir="2700000" algn="tl">
                  <a:srgbClr val="000000">
                    <a:alpha val="43137"/>
                  </a:srgbClr>
                </a:outerShdw>
              </a:effectLst>
            </a:endParaRPr>
          </a:p>
        </p:txBody>
      </p:sp>
      <p:cxnSp>
        <p:nvCxnSpPr>
          <p:cNvPr id="14" name="13 Conector recto de flecha"/>
          <p:cNvCxnSpPr/>
          <p:nvPr/>
        </p:nvCxnSpPr>
        <p:spPr>
          <a:xfrm rot="16200000" flipH="1">
            <a:off x="3750463" y="2750340"/>
            <a:ext cx="1000133" cy="35719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4429123" y="2857497"/>
            <a:ext cx="928694" cy="21431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3" descr="F:\Clases de Genética pregrado\flor blanca.jpg"/>
          <p:cNvPicPr>
            <a:picLocks noChangeAspect="1" noChangeArrowheads="1"/>
          </p:cNvPicPr>
          <p:nvPr/>
        </p:nvPicPr>
        <p:blipFill>
          <a:blip r:embed="rId4"/>
          <a:srcRect/>
          <a:stretch>
            <a:fillRect/>
          </a:stretch>
        </p:blipFill>
        <p:spPr bwMode="auto">
          <a:xfrm>
            <a:off x="4071934" y="3571876"/>
            <a:ext cx="1573383" cy="1052509"/>
          </a:xfrm>
          <a:prstGeom prst="rect">
            <a:avLst/>
          </a:prstGeom>
          <a:noFill/>
        </p:spPr>
      </p:pic>
      <p:sp>
        <p:nvSpPr>
          <p:cNvPr id="17" name="16 CuadroTexto"/>
          <p:cNvSpPr txBox="1"/>
          <p:nvPr/>
        </p:nvSpPr>
        <p:spPr>
          <a:xfrm>
            <a:off x="5429256" y="3429000"/>
            <a:ext cx="2786082"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 50% Blancas</a:t>
            </a:r>
            <a:endParaRPr lang="es-ES" sz="3200" b="1" dirty="0">
              <a:effectLst>
                <a:outerShdw blurRad="38100" dist="38100" dir="2700000" algn="tl">
                  <a:srgbClr val="000000">
                    <a:alpha val="43137"/>
                  </a:srgbClr>
                </a:outerShdw>
              </a:effectLst>
            </a:endParaRPr>
          </a:p>
        </p:txBody>
      </p:sp>
      <p:graphicFrame>
        <p:nvGraphicFramePr>
          <p:cNvPr id="20" name="19 Tabla"/>
          <p:cNvGraphicFramePr>
            <a:graphicFrameLocks noGrp="1"/>
          </p:cNvGraphicFramePr>
          <p:nvPr/>
        </p:nvGraphicFramePr>
        <p:xfrm>
          <a:off x="5857884" y="4071942"/>
          <a:ext cx="2928958" cy="2499048"/>
        </p:xfrm>
        <a:graphic>
          <a:graphicData uri="http://schemas.openxmlformats.org/drawingml/2006/table">
            <a:tbl>
              <a:tblPr firstRow="1" bandRow="1">
                <a:tableStyleId>{5C22544A-7EE6-4342-B048-85BDC9FD1C3A}</a:tableStyleId>
              </a:tblPr>
              <a:tblGrid>
                <a:gridCol w="1357322"/>
                <a:gridCol w="642942"/>
                <a:gridCol w="928694"/>
              </a:tblGrid>
              <a:tr h="953495">
                <a:tc>
                  <a:txBody>
                    <a:bodyPr/>
                    <a:lstStyle/>
                    <a:p>
                      <a:pPr algn="ctr"/>
                      <a:r>
                        <a:rPr lang="es-ES" sz="2000" dirty="0" smtClean="0"/>
                        <a:t>Flores púrpuras</a:t>
                      </a:r>
                    </a:p>
                    <a:p>
                      <a:pPr algn="ctr"/>
                      <a:r>
                        <a:rPr lang="es-ES" sz="2000" dirty="0" err="1" smtClean="0"/>
                        <a:t>Pp</a:t>
                      </a:r>
                      <a:endParaRPr lang="es-ES" sz="2000" dirty="0"/>
                    </a:p>
                  </a:txBody>
                  <a:tcPr marL="91439" marR="91439" marT="45681" marB="45681">
                    <a:solidFill>
                      <a:srgbClr val="002060"/>
                    </a:solidFill>
                  </a:tcPr>
                </a:tc>
                <a:tc gridSpan="2">
                  <a:txBody>
                    <a:bodyPr/>
                    <a:lstStyle/>
                    <a:p>
                      <a:pPr algn="ctr"/>
                      <a:r>
                        <a:rPr lang="es-ES" sz="2000" dirty="0" smtClean="0"/>
                        <a:t>Flores blancas</a:t>
                      </a:r>
                    </a:p>
                    <a:p>
                      <a:pPr algn="ctr"/>
                      <a:r>
                        <a:rPr lang="es-ES" sz="2000" dirty="0" err="1" smtClean="0"/>
                        <a:t>pp</a:t>
                      </a:r>
                      <a:endParaRPr lang="es-ES" sz="2000" dirty="0" smtClean="0"/>
                    </a:p>
                    <a:p>
                      <a:pPr algn="ctr"/>
                      <a:r>
                        <a:rPr lang="es-ES" sz="2000" dirty="0" smtClean="0"/>
                        <a:t>Gametos</a:t>
                      </a:r>
                    </a:p>
                  </a:txBody>
                  <a:tcPr marL="91439" marR="91439" marT="45681" marB="45681">
                    <a:solidFill>
                      <a:srgbClr val="002060"/>
                    </a:solidFill>
                  </a:tcPr>
                </a:tc>
                <a:tc hMerge="1">
                  <a:txBody>
                    <a:bodyPr/>
                    <a:lstStyle/>
                    <a:p>
                      <a:pPr algn="ctr"/>
                      <a:endParaRPr lang="es-ES" sz="2800" dirty="0"/>
                    </a:p>
                  </a:txBody>
                  <a:tcPr marL="91439" marR="91439" marT="45681" marB="45681">
                    <a:solidFill>
                      <a:srgbClr val="002060"/>
                    </a:solidFill>
                  </a:tcPr>
                </a:tc>
              </a:tr>
              <a:tr h="285752">
                <a:tc>
                  <a:txBody>
                    <a:bodyPr/>
                    <a:lstStyle/>
                    <a:p>
                      <a:pPr algn="ctr"/>
                      <a:r>
                        <a:rPr lang="es-ES" sz="2000" b="1" dirty="0" smtClean="0">
                          <a:solidFill>
                            <a:schemeClr val="bg1"/>
                          </a:solidFill>
                          <a:effectLst>
                            <a:outerShdw blurRad="38100" dist="38100" dir="2700000" algn="tl">
                              <a:srgbClr val="000000">
                                <a:alpha val="43137"/>
                              </a:srgbClr>
                            </a:outerShdw>
                          </a:effectLst>
                        </a:rPr>
                        <a:t>Gametos</a:t>
                      </a:r>
                      <a:endParaRPr lang="es-ES" sz="2000" b="1" dirty="0">
                        <a:solidFill>
                          <a:schemeClr val="bg1"/>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c>
                  <a:txBody>
                    <a:bodyPr/>
                    <a:lstStyle/>
                    <a:p>
                      <a:pPr algn="ctr"/>
                      <a:r>
                        <a:rPr lang="es-ES" sz="2000" b="1" dirty="0" smtClean="0">
                          <a:solidFill>
                            <a:srgbClr val="002060"/>
                          </a:solidFill>
                          <a:effectLst>
                            <a:outerShdw blurRad="38100" dist="38100" dir="2700000" algn="tl">
                              <a:srgbClr val="000000">
                                <a:alpha val="43137"/>
                              </a:srgbClr>
                            </a:outerShdw>
                          </a:effectLst>
                        </a:rPr>
                        <a:t>p</a:t>
                      </a:r>
                      <a:endParaRPr lang="es-ES" sz="2000" b="1" dirty="0">
                        <a:solidFill>
                          <a:srgbClr val="002060"/>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c>
                  <a:txBody>
                    <a:bodyPr/>
                    <a:lstStyle/>
                    <a:p>
                      <a:pPr algn="ctr"/>
                      <a:r>
                        <a:rPr lang="es-ES" sz="2000" b="1" u="none" dirty="0" smtClean="0">
                          <a:solidFill>
                            <a:srgbClr val="002060"/>
                          </a:solidFill>
                          <a:effectLst>
                            <a:outerShdw blurRad="38100" dist="38100" dir="2700000" algn="tl">
                              <a:srgbClr val="000000">
                                <a:alpha val="43137"/>
                              </a:srgbClr>
                            </a:outerShdw>
                          </a:effectLst>
                        </a:rPr>
                        <a:t>p</a:t>
                      </a:r>
                      <a:endParaRPr lang="es-ES" sz="2000" b="1" u="none" dirty="0">
                        <a:solidFill>
                          <a:srgbClr val="002060"/>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r>
              <a:tr h="346331">
                <a:tc>
                  <a:txBody>
                    <a:bodyPr/>
                    <a:lstStyle/>
                    <a:p>
                      <a:pPr algn="ctr"/>
                      <a:r>
                        <a:rPr lang="es-ES" sz="2000" b="1" dirty="0" smtClean="0">
                          <a:solidFill>
                            <a:srgbClr val="002060"/>
                          </a:solidFill>
                          <a:effectLst>
                            <a:outerShdw blurRad="38100" dist="38100" dir="2700000" algn="tl">
                              <a:srgbClr val="000000">
                                <a:alpha val="43137"/>
                              </a:srgbClr>
                            </a:outerShdw>
                          </a:effectLst>
                        </a:rPr>
                        <a:t>P</a:t>
                      </a:r>
                      <a:endParaRPr lang="es-ES" sz="2000" b="1" dirty="0">
                        <a:solidFill>
                          <a:srgbClr val="002060"/>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c>
                  <a:txBody>
                    <a:bodyPr/>
                    <a:lstStyle/>
                    <a:p>
                      <a:pPr algn="ctr"/>
                      <a:r>
                        <a:rPr lang="es-ES" sz="2000" b="1" dirty="0" err="1" smtClean="0">
                          <a:solidFill>
                            <a:srgbClr val="002060"/>
                          </a:solidFill>
                          <a:effectLst>
                            <a:outerShdw blurRad="38100" dist="38100" dir="2700000" algn="tl">
                              <a:srgbClr val="000000">
                                <a:alpha val="43137"/>
                              </a:srgbClr>
                            </a:outerShdw>
                          </a:effectLst>
                        </a:rPr>
                        <a:t>Pp</a:t>
                      </a:r>
                      <a:endParaRPr lang="es-ES" sz="2000" b="1" dirty="0">
                        <a:solidFill>
                          <a:srgbClr val="002060"/>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c>
                  <a:txBody>
                    <a:bodyPr/>
                    <a:lstStyle/>
                    <a:p>
                      <a:pPr algn="ctr"/>
                      <a:r>
                        <a:rPr lang="es-ES" sz="2000" b="1" dirty="0" err="1" smtClean="0">
                          <a:solidFill>
                            <a:srgbClr val="002060"/>
                          </a:solidFill>
                          <a:effectLst>
                            <a:outerShdw blurRad="38100" dist="38100" dir="2700000" algn="tl">
                              <a:srgbClr val="000000">
                                <a:alpha val="43137"/>
                              </a:srgbClr>
                            </a:outerShdw>
                          </a:effectLst>
                        </a:rPr>
                        <a:t>pp</a:t>
                      </a:r>
                      <a:endParaRPr lang="es-ES" sz="2000" b="1" dirty="0">
                        <a:solidFill>
                          <a:srgbClr val="002060"/>
                        </a:solidFill>
                        <a:effectLst>
                          <a:outerShdw blurRad="38100" dist="38100" dir="2700000" algn="tl">
                            <a:srgbClr val="000000">
                              <a:alpha val="43137"/>
                            </a:srgbClr>
                          </a:outerShdw>
                        </a:effectLst>
                      </a:endParaRPr>
                    </a:p>
                  </a:txBody>
                  <a:tcPr marL="91439" marR="91439" marT="45681" marB="45681">
                    <a:solidFill>
                      <a:schemeClr val="tx2">
                        <a:lumMod val="60000"/>
                        <a:lumOff val="40000"/>
                      </a:schemeClr>
                    </a:solidFill>
                  </a:tcPr>
                </a:tc>
              </a:tr>
              <a:tr h="346331">
                <a:tc>
                  <a:txBody>
                    <a:bodyPr/>
                    <a:lstStyle/>
                    <a:p>
                      <a:pPr algn="ctr"/>
                      <a:r>
                        <a:rPr lang="es-ES" sz="2000" b="1" kern="1200" dirty="0" smtClean="0">
                          <a:solidFill>
                            <a:srgbClr val="002060"/>
                          </a:solidFill>
                          <a:effectLst>
                            <a:outerShdw blurRad="38100" dist="38100" dir="2700000" algn="tl">
                              <a:srgbClr val="000000">
                                <a:alpha val="43137"/>
                              </a:srgbClr>
                            </a:outerShdw>
                          </a:effectLst>
                          <a:latin typeface="+mn-lt"/>
                          <a:ea typeface="+mn-ea"/>
                          <a:cs typeface="+mn-cs"/>
                        </a:rPr>
                        <a:t>p</a:t>
                      </a:r>
                      <a:endParaRPr lang="es-ES" sz="2000" b="1" kern="1200" dirty="0">
                        <a:solidFill>
                          <a:srgbClr val="002060"/>
                        </a:solidFill>
                        <a:effectLst>
                          <a:outerShdw blurRad="38100" dist="38100" dir="2700000" algn="tl">
                            <a:srgbClr val="000000">
                              <a:alpha val="43137"/>
                            </a:srgbClr>
                          </a:outerShdw>
                        </a:effectLst>
                        <a:latin typeface="+mn-lt"/>
                        <a:ea typeface="+mn-ea"/>
                        <a:cs typeface="+mn-cs"/>
                      </a:endParaRPr>
                    </a:p>
                  </a:txBody>
                  <a:tcPr marL="91439" marR="91439" marT="45681" marB="45681">
                    <a:solidFill>
                      <a:schemeClr val="tx2">
                        <a:lumMod val="60000"/>
                        <a:lumOff val="40000"/>
                      </a:schemeClr>
                    </a:solidFill>
                  </a:tcPr>
                </a:tc>
                <a:tc>
                  <a:txBody>
                    <a:bodyPr/>
                    <a:lstStyle/>
                    <a:p>
                      <a:pPr algn="ctr"/>
                      <a:r>
                        <a:rPr lang="es-ES" sz="2000" b="1" kern="1200" dirty="0" smtClean="0">
                          <a:solidFill>
                            <a:srgbClr val="002060"/>
                          </a:solidFill>
                          <a:effectLst>
                            <a:outerShdw blurRad="38100" dist="38100" dir="2700000" algn="tl">
                              <a:srgbClr val="000000">
                                <a:alpha val="43137"/>
                              </a:srgbClr>
                            </a:outerShdw>
                          </a:effectLst>
                          <a:latin typeface="+mn-lt"/>
                          <a:ea typeface="+mn-ea"/>
                          <a:cs typeface="+mn-cs"/>
                        </a:rPr>
                        <a:t>Pp</a:t>
                      </a:r>
                      <a:endParaRPr lang="es-ES" sz="2000" b="1" kern="1200" dirty="0">
                        <a:solidFill>
                          <a:srgbClr val="002060"/>
                        </a:solidFill>
                        <a:effectLst>
                          <a:outerShdw blurRad="38100" dist="38100" dir="2700000" algn="tl">
                            <a:srgbClr val="000000">
                              <a:alpha val="43137"/>
                            </a:srgbClr>
                          </a:outerShdw>
                        </a:effectLst>
                        <a:latin typeface="+mn-lt"/>
                        <a:ea typeface="+mn-ea"/>
                        <a:cs typeface="+mn-cs"/>
                      </a:endParaRPr>
                    </a:p>
                  </a:txBody>
                  <a:tcPr marL="91439" marR="91439" marT="45681" marB="45681">
                    <a:solidFill>
                      <a:schemeClr val="tx2">
                        <a:lumMod val="60000"/>
                        <a:lumOff val="40000"/>
                      </a:schemeClr>
                    </a:solidFill>
                  </a:tcPr>
                </a:tc>
                <a:tc>
                  <a:txBody>
                    <a:bodyPr/>
                    <a:lstStyle/>
                    <a:p>
                      <a:pPr algn="ctr"/>
                      <a:r>
                        <a:rPr lang="es-ES" sz="2000" b="1" kern="1200" dirty="0" err="1" smtClean="0">
                          <a:solidFill>
                            <a:srgbClr val="002060"/>
                          </a:solidFill>
                          <a:effectLst>
                            <a:outerShdw blurRad="38100" dist="38100" dir="2700000" algn="tl">
                              <a:srgbClr val="000000">
                                <a:alpha val="43137"/>
                              </a:srgbClr>
                            </a:outerShdw>
                          </a:effectLst>
                          <a:latin typeface="+mn-lt"/>
                          <a:ea typeface="+mn-ea"/>
                          <a:cs typeface="+mn-cs"/>
                        </a:rPr>
                        <a:t>pp</a:t>
                      </a:r>
                      <a:endParaRPr lang="es-ES" sz="2000" b="1" kern="1200" dirty="0">
                        <a:solidFill>
                          <a:srgbClr val="002060"/>
                        </a:solidFill>
                        <a:effectLst>
                          <a:outerShdw blurRad="38100" dist="38100" dir="2700000" algn="tl">
                            <a:srgbClr val="000000">
                              <a:alpha val="43137"/>
                            </a:srgbClr>
                          </a:outerShdw>
                        </a:effectLst>
                        <a:latin typeface="+mn-lt"/>
                        <a:ea typeface="+mn-ea"/>
                        <a:cs typeface="+mn-cs"/>
                      </a:endParaRPr>
                    </a:p>
                  </a:txBody>
                  <a:tcPr marL="91439" marR="91439" marT="45681" marB="45681">
                    <a:solidFill>
                      <a:schemeClr val="tx2">
                        <a:lumMod val="60000"/>
                        <a:lumOff val="40000"/>
                      </a:schemeClr>
                    </a:solidFill>
                  </a:tcPr>
                </a:tc>
              </a:tr>
            </a:tbl>
          </a:graphicData>
        </a:graphic>
      </p:graphicFrame>
      <p:sp>
        <p:nvSpPr>
          <p:cNvPr id="22" name="21 CuadroTexto"/>
          <p:cNvSpPr txBox="1"/>
          <p:nvPr/>
        </p:nvSpPr>
        <p:spPr>
          <a:xfrm>
            <a:off x="928662" y="4714884"/>
            <a:ext cx="2786082" cy="1015663"/>
          </a:xfrm>
          <a:prstGeom prst="rect">
            <a:avLst/>
          </a:prstGeom>
          <a:noFill/>
        </p:spPr>
        <p:txBody>
          <a:bodyPr wrap="square" rtlCol="0">
            <a:spAutoFit/>
          </a:bodyPr>
          <a:lstStyle/>
          <a:p>
            <a:pPr algn="ctr"/>
            <a:r>
              <a:rPr lang="es-ES" sz="3200" b="1" dirty="0" err="1" smtClean="0">
                <a:effectLst>
                  <a:outerShdw blurRad="38100" dist="38100" dir="2700000" algn="tl">
                    <a:srgbClr val="000000">
                      <a:alpha val="43137"/>
                    </a:srgbClr>
                  </a:outerShdw>
                </a:effectLst>
              </a:rPr>
              <a:t>Pp</a:t>
            </a:r>
            <a:endParaRPr lang="es-ES" sz="3200" b="1" dirty="0" smtClean="0">
              <a:effectLst>
                <a:outerShdw blurRad="38100" dist="38100" dir="2700000" algn="tl">
                  <a:srgbClr val="000000">
                    <a:alpha val="43137"/>
                  </a:srgbClr>
                </a:outerShdw>
              </a:effectLst>
            </a:endParaRPr>
          </a:p>
          <a:p>
            <a:pPr algn="ctr"/>
            <a:r>
              <a:rPr lang="es-ES" sz="2800" b="1" dirty="0" smtClean="0">
                <a:effectLst>
                  <a:outerShdw blurRad="38100" dist="38100" dir="2700000" algn="tl">
                    <a:srgbClr val="000000">
                      <a:alpha val="43137"/>
                    </a:srgbClr>
                  </a:outerShdw>
                </a:effectLst>
              </a:rPr>
              <a:t>(heterocigótico)</a:t>
            </a:r>
            <a:endParaRPr lang="es-ES" sz="2800" b="1" dirty="0">
              <a:effectLst>
                <a:outerShdw blurRad="38100" dist="38100" dir="2700000" algn="tl">
                  <a:srgbClr val="000000">
                    <a:alpha val="43137"/>
                  </a:srgbClr>
                </a:outerShdw>
              </a:effectLst>
            </a:endParaRPr>
          </a:p>
        </p:txBody>
      </p:sp>
      <p:sp>
        <p:nvSpPr>
          <p:cNvPr id="23" name="22 CuadroTexto"/>
          <p:cNvSpPr txBox="1"/>
          <p:nvPr/>
        </p:nvSpPr>
        <p:spPr>
          <a:xfrm>
            <a:off x="3500430" y="4643446"/>
            <a:ext cx="2571768" cy="1323439"/>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pp </a:t>
            </a:r>
            <a:r>
              <a:rPr lang="es-ES" sz="2800" b="1" dirty="0" smtClean="0">
                <a:effectLst>
                  <a:outerShdw blurRad="38100" dist="38100" dir="2700000" algn="tl">
                    <a:srgbClr val="000000">
                      <a:alpha val="43137"/>
                    </a:srgbClr>
                  </a:outerShdw>
                </a:effectLst>
              </a:rPr>
              <a:t>(homocigótico recesivo)</a:t>
            </a:r>
            <a:endParaRPr lang="es-ES" sz="24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par>
                                <p:cTn id="28" presetID="4"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4"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ox(in)">
                                      <p:cBhvr>
                                        <p:cTn id="36" dur="500"/>
                                        <p:tgtEl>
                                          <p:spTgt spid="7"/>
                                        </p:tgtEl>
                                      </p:cBhvr>
                                    </p:animEffect>
                                  </p:childTnLst>
                                </p:cTn>
                              </p:par>
                              <p:par>
                                <p:cTn id="37" presetID="4"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ox(in)">
                                      <p:cBhvr>
                                        <p:cTn id="39" dur="500"/>
                                        <p:tgtEl>
                                          <p:spTgt spid="16"/>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ox(i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ox(in)">
                                      <p:cBhvr>
                                        <p:cTn id="52" dur="500"/>
                                        <p:tgtEl>
                                          <p:spTgt spid="22"/>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ox(in)">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ox(in)">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7" grpId="0"/>
      <p:bldP spid="22"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428596" y="1857364"/>
            <a:ext cx="8001000" cy="171451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3600" b="1" dirty="0" smtClean="0"/>
              <a:t>Posición que ocupa un gen en el cromosoma.</a:t>
            </a:r>
          </a:p>
          <a:p>
            <a:pPr algn="just">
              <a:defRPr/>
            </a:pPr>
            <a:r>
              <a:rPr lang="es-ES" sz="3600" b="1" dirty="0" err="1" smtClean="0"/>
              <a:t>Loci</a:t>
            </a:r>
            <a:r>
              <a:rPr lang="es-ES" sz="3600" b="1" dirty="0" smtClean="0"/>
              <a:t>: plural   </a:t>
            </a:r>
            <a:endParaRPr lang="es-ES" sz="3600" b="1" dirty="0"/>
          </a:p>
        </p:txBody>
      </p:sp>
      <p:sp>
        <p:nvSpPr>
          <p:cNvPr id="9" name="8 Rectángulo"/>
          <p:cNvSpPr/>
          <p:nvPr/>
        </p:nvSpPr>
        <p:spPr>
          <a:xfrm>
            <a:off x="1643042" y="714356"/>
            <a:ext cx="576064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a:ln w="11430"/>
                <a:solidFill>
                  <a:srgbClr val="C00000"/>
                </a:solidFill>
                <a:effectLst>
                  <a:outerShdw blurRad="38100" dist="38100" dir="2700000" algn="tl">
                    <a:srgbClr val="000000">
                      <a:alpha val="43137"/>
                    </a:srgbClr>
                  </a:outerShdw>
                </a:effectLst>
              </a:rPr>
              <a:t>Locus</a:t>
            </a:r>
          </a:p>
        </p:txBody>
      </p:sp>
      <p:sp>
        <p:nvSpPr>
          <p:cNvPr id="60" name="59 CuadroTexto"/>
          <p:cNvSpPr txBox="1"/>
          <p:nvPr/>
        </p:nvSpPr>
        <p:spPr>
          <a:xfrm>
            <a:off x="500034" y="4929198"/>
            <a:ext cx="2714625" cy="523875"/>
          </a:xfrm>
          <a:prstGeom prst="rect">
            <a:avLst/>
          </a:prstGeom>
          <a:noFill/>
        </p:spPr>
        <p:txBody>
          <a:bodyPr>
            <a:spAutoFit/>
          </a:bodyPr>
          <a:lstStyle/>
          <a:p>
            <a:pPr algn="ctr">
              <a:defRPr/>
            </a:pPr>
            <a:endParaRPr lang="es-E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903413" y="2420938"/>
            <a:ext cx="6911975" cy="707886"/>
          </a:xfrm>
          <a:prstGeom prst="rect">
            <a:avLst/>
          </a:prstGeom>
          <a:noFill/>
        </p:spPr>
        <p:txBody>
          <a:bodyPr>
            <a:spAutoFit/>
          </a:bodyPr>
          <a:lstStyle/>
          <a:p>
            <a:pPr algn="ctr">
              <a:defRPr/>
            </a:pPr>
            <a:r>
              <a:rPr lang="es-ES" sz="4000" b="1" dirty="0">
                <a:solidFill>
                  <a:srgbClr val="C00000"/>
                </a:solidFill>
                <a:effectLst>
                  <a:outerShdw blurRad="38100" dist="38100" dir="2700000" algn="tl">
                    <a:srgbClr val="000000">
                      <a:alpha val="43137"/>
                    </a:srgbClr>
                  </a:outerShdw>
                </a:effectLst>
                <a:cs typeface="Arial" charset="0"/>
              </a:rPr>
              <a:t>De Mendel al Genoma</a:t>
            </a:r>
          </a:p>
        </p:txBody>
      </p:sp>
      <p:pic>
        <p:nvPicPr>
          <p:cNvPr id="6147" name="Picture 2"/>
          <p:cNvPicPr>
            <a:picLocks noChangeAspect="1" noChangeArrowheads="1"/>
          </p:cNvPicPr>
          <p:nvPr/>
        </p:nvPicPr>
        <p:blipFill>
          <a:blip r:embed="rId3"/>
          <a:srcRect/>
          <a:stretch>
            <a:fillRect/>
          </a:stretch>
        </p:blipFill>
        <p:spPr bwMode="auto">
          <a:xfrm>
            <a:off x="214313" y="1428750"/>
            <a:ext cx="1989137" cy="2517775"/>
          </a:xfrm>
          <a:prstGeom prst="rect">
            <a:avLst/>
          </a:prstGeom>
          <a:noFill/>
          <a:ln w="63500">
            <a:noFill/>
            <a:miter lim="800000"/>
            <a:headEnd/>
            <a:tailEnd/>
          </a:ln>
        </p:spPr>
      </p:pic>
      <p:pic>
        <p:nvPicPr>
          <p:cNvPr id="17413" name="Picture 2"/>
          <p:cNvPicPr>
            <a:picLocks noChangeAspect="1" noChangeArrowheads="1"/>
          </p:cNvPicPr>
          <p:nvPr/>
        </p:nvPicPr>
        <p:blipFill>
          <a:blip r:embed="rId4"/>
          <a:srcRect/>
          <a:stretch>
            <a:fillRect/>
          </a:stretch>
        </p:blipFill>
        <p:spPr bwMode="auto">
          <a:xfrm>
            <a:off x="2214563" y="4357688"/>
            <a:ext cx="2357437" cy="2125662"/>
          </a:xfrm>
          <a:prstGeom prst="rect">
            <a:avLst/>
          </a:prstGeom>
          <a:noFill/>
          <a:ln w="63500">
            <a:solidFill>
              <a:schemeClr val="tx2">
                <a:lumMod val="75000"/>
                <a:alpha val="72000"/>
              </a:schemeClr>
            </a:solidFill>
            <a:miter lim="800000"/>
            <a:headEnd/>
            <a:tailEnd/>
          </a:ln>
        </p:spPr>
      </p:pic>
      <p:sp>
        <p:nvSpPr>
          <p:cNvPr id="13" name="12 Flecha derecha"/>
          <p:cNvSpPr/>
          <p:nvPr/>
        </p:nvSpPr>
        <p:spPr>
          <a:xfrm>
            <a:off x="4786313" y="4857750"/>
            <a:ext cx="857250" cy="642938"/>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Flecha doblada hacia arriba"/>
          <p:cNvSpPr/>
          <p:nvPr/>
        </p:nvSpPr>
        <p:spPr>
          <a:xfrm rot="5400000">
            <a:off x="750095" y="4250531"/>
            <a:ext cx="1357312" cy="1285875"/>
          </a:xfrm>
          <a:prstGeom prst="bentUp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151" name="14 CuadroTexto"/>
          <p:cNvSpPr txBox="1">
            <a:spLocks noChangeArrowheads="1"/>
          </p:cNvSpPr>
          <p:nvPr/>
        </p:nvSpPr>
        <p:spPr bwMode="auto">
          <a:xfrm>
            <a:off x="2571750" y="3571875"/>
            <a:ext cx="1428750" cy="707886"/>
          </a:xfrm>
          <a:prstGeom prst="rect">
            <a:avLst/>
          </a:prstGeom>
          <a:noFill/>
          <a:ln w="9525">
            <a:noFill/>
            <a:miter lim="800000"/>
            <a:headEnd/>
            <a:tailEnd/>
          </a:ln>
        </p:spPr>
        <p:txBody>
          <a:bodyPr>
            <a:spAutoFit/>
          </a:bodyPr>
          <a:lstStyle/>
          <a:p>
            <a:pPr algn="ctr">
              <a:defRPr/>
            </a:pPr>
            <a:r>
              <a:rPr lang="es-ES" sz="4000" b="1" dirty="0">
                <a:solidFill>
                  <a:srgbClr val="C00000"/>
                </a:solidFill>
                <a:effectLst>
                  <a:outerShdw blurRad="38100" dist="38100" dir="2700000" algn="tl">
                    <a:srgbClr val="000000">
                      <a:alpha val="43137"/>
                    </a:srgbClr>
                  </a:outerShdw>
                </a:effectLst>
                <a:cs typeface="Arial" charset="0"/>
              </a:rPr>
              <a:t>1953</a:t>
            </a:r>
          </a:p>
        </p:txBody>
      </p:sp>
      <p:sp>
        <p:nvSpPr>
          <p:cNvPr id="6152" name="15 CuadroTexto"/>
          <p:cNvSpPr txBox="1">
            <a:spLocks noChangeArrowheads="1"/>
          </p:cNvSpPr>
          <p:nvPr/>
        </p:nvSpPr>
        <p:spPr bwMode="auto">
          <a:xfrm>
            <a:off x="571472" y="714356"/>
            <a:ext cx="1428733" cy="707886"/>
          </a:xfrm>
          <a:prstGeom prst="rect">
            <a:avLst/>
          </a:prstGeom>
          <a:noFill/>
          <a:ln w="9525">
            <a:noFill/>
            <a:miter lim="800000"/>
            <a:headEnd/>
            <a:tailEnd/>
          </a:ln>
        </p:spPr>
        <p:txBody>
          <a:bodyPr wrap="square">
            <a:spAutoFit/>
          </a:bodyPr>
          <a:lstStyle/>
          <a:p>
            <a:pPr algn="ctr">
              <a:defRPr/>
            </a:pPr>
            <a:r>
              <a:rPr lang="es-ES" sz="4000" b="1" dirty="0">
                <a:solidFill>
                  <a:srgbClr val="C00000"/>
                </a:solidFill>
                <a:effectLst>
                  <a:outerShdw blurRad="38100" dist="38100" dir="2700000" algn="tl">
                    <a:srgbClr val="000000">
                      <a:alpha val="43137"/>
                    </a:srgbClr>
                  </a:outerShdw>
                </a:effectLst>
                <a:cs typeface="Arial" charset="0"/>
              </a:rPr>
              <a:t>1866</a:t>
            </a:r>
          </a:p>
        </p:txBody>
      </p:sp>
      <p:pic>
        <p:nvPicPr>
          <p:cNvPr id="6153" name="Picture 13" descr="http://www.nogracias.eu/wp-content/uploads/2014/05/medicina_personalizada_1.jpg"/>
          <p:cNvPicPr>
            <a:picLocks noChangeAspect="1" noChangeArrowheads="1"/>
          </p:cNvPicPr>
          <p:nvPr/>
        </p:nvPicPr>
        <p:blipFill>
          <a:blip r:embed="rId5"/>
          <a:srcRect/>
          <a:stretch>
            <a:fillRect/>
          </a:stretch>
        </p:blipFill>
        <p:spPr bwMode="auto">
          <a:xfrm>
            <a:off x="5714999" y="4572000"/>
            <a:ext cx="3169625" cy="1785958"/>
          </a:xfrm>
          <a:prstGeom prst="rect">
            <a:avLst/>
          </a:prstGeom>
          <a:noFill/>
          <a:ln w="63500">
            <a:noFill/>
            <a:miter lim="800000"/>
            <a:headEnd/>
            <a:tailEnd/>
          </a:ln>
        </p:spPr>
      </p:pic>
      <p:sp>
        <p:nvSpPr>
          <p:cNvPr id="6154" name="14 CuadroTexto"/>
          <p:cNvSpPr txBox="1">
            <a:spLocks noChangeArrowheads="1"/>
          </p:cNvSpPr>
          <p:nvPr/>
        </p:nvSpPr>
        <p:spPr bwMode="auto">
          <a:xfrm>
            <a:off x="6572250" y="4071938"/>
            <a:ext cx="1428750" cy="707886"/>
          </a:xfrm>
          <a:prstGeom prst="rect">
            <a:avLst/>
          </a:prstGeom>
          <a:noFill/>
          <a:ln w="9525">
            <a:noFill/>
            <a:miter lim="800000"/>
            <a:headEnd/>
            <a:tailEnd/>
          </a:ln>
        </p:spPr>
        <p:txBody>
          <a:bodyPr>
            <a:spAutoFit/>
          </a:bodyPr>
          <a:lstStyle/>
          <a:p>
            <a:pPr algn="ctr">
              <a:defRPr/>
            </a:pPr>
            <a:r>
              <a:rPr lang="es-ES" sz="4000" b="1" dirty="0">
                <a:solidFill>
                  <a:srgbClr val="C00000"/>
                </a:solidFill>
                <a:effectLst>
                  <a:outerShdw blurRad="38100" dist="38100" dir="2700000" algn="tl">
                    <a:srgbClr val="000000">
                      <a:alpha val="43137"/>
                    </a:srgbClr>
                  </a:outerShdw>
                </a:effectLst>
                <a:cs typeface="Arial" charset="0"/>
              </a:rPr>
              <a:t>2001</a:t>
            </a:r>
          </a:p>
        </p:txBody>
      </p:sp>
      <p:sp>
        <p:nvSpPr>
          <p:cNvPr id="12" name="11 Rectángulo"/>
          <p:cNvSpPr/>
          <p:nvPr/>
        </p:nvSpPr>
        <p:spPr>
          <a:xfrm>
            <a:off x="2149524" y="332656"/>
            <a:ext cx="5637186" cy="92333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5400" b="1" spc="50" dirty="0">
                <a:ln w="11430"/>
                <a:solidFill>
                  <a:srgbClr val="C00000"/>
                </a:solidFill>
                <a:effectLst>
                  <a:outerShdw blurRad="38100" dist="38100" dir="2700000" algn="tl">
                    <a:srgbClr val="000000">
                      <a:alpha val="43137"/>
                    </a:srgbClr>
                  </a:outerShdw>
                </a:effectLst>
                <a:cs typeface="Arial" charset="0"/>
              </a:rPr>
              <a:t>La genética actual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85918" y="0"/>
            <a:ext cx="576064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a:ln w="11430"/>
                <a:solidFill>
                  <a:srgbClr val="C00000"/>
                </a:solidFill>
                <a:effectLst>
                  <a:outerShdw blurRad="38100" dist="38100" dir="2700000" algn="tl">
                    <a:srgbClr val="000000">
                      <a:alpha val="43137"/>
                    </a:srgbClr>
                  </a:outerShdw>
                </a:effectLst>
                <a:cs typeface="Arial" charset="0"/>
              </a:rPr>
              <a:t>Alelo</a:t>
            </a:r>
          </a:p>
        </p:txBody>
      </p:sp>
      <p:sp>
        <p:nvSpPr>
          <p:cNvPr id="4" name="3 Rectángulo redondeado"/>
          <p:cNvSpPr/>
          <p:nvPr/>
        </p:nvSpPr>
        <p:spPr>
          <a:xfrm>
            <a:off x="214282" y="1428736"/>
            <a:ext cx="4057650" cy="371477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3600" b="1" dirty="0"/>
              <a:t>Formas alternantes de un gen que ocupan sitios homólogos en cromosomas homólogos.</a:t>
            </a:r>
          </a:p>
        </p:txBody>
      </p:sp>
      <p:pic>
        <p:nvPicPr>
          <p:cNvPr id="31748" name="Picture 4" descr="C:\Users\user\Desktop\conferencias curso genética\imagenes conferencias\Imágenes cromosomas\homólogos.jpg"/>
          <p:cNvPicPr>
            <a:picLocks noChangeAspect="1" noChangeArrowheads="1"/>
          </p:cNvPicPr>
          <p:nvPr/>
        </p:nvPicPr>
        <p:blipFill>
          <a:blip r:embed="rId3"/>
          <a:srcRect/>
          <a:stretch>
            <a:fillRect/>
          </a:stretch>
        </p:blipFill>
        <p:spPr bwMode="auto">
          <a:xfrm>
            <a:off x="4857750" y="785813"/>
            <a:ext cx="3770313" cy="4567237"/>
          </a:xfrm>
          <a:prstGeom prst="rect">
            <a:avLst/>
          </a:prstGeom>
          <a:noFill/>
          <a:ln w="9525">
            <a:noFill/>
            <a:miter lim="800000"/>
            <a:headEnd/>
            <a:tailEnd/>
          </a:ln>
        </p:spPr>
      </p:pic>
      <p:sp>
        <p:nvSpPr>
          <p:cNvPr id="31750" name="2 CuadroTexto"/>
          <p:cNvSpPr txBox="1">
            <a:spLocks noChangeArrowheads="1"/>
          </p:cNvSpPr>
          <p:nvPr/>
        </p:nvSpPr>
        <p:spPr bwMode="auto">
          <a:xfrm>
            <a:off x="4357688" y="1714500"/>
            <a:ext cx="768350" cy="830997"/>
          </a:xfrm>
          <a:prstGeom prst="rect">
            <a:avLst/>
          </a:prstGeom>
          <a:noFill/>
          <a:ln w="9525">
            <a:noFill/>
            <a:miter lim="800000"/>
            <a:headEnd/>
            <a:tailEnd/>
          </a:ln>
        </p:spPr>
        <p:txBody>
          <a:bodyPr>
            <a:spAutoFit/>
          </a:bodyPr>
          <a:lstStyle/>
          <a:p>
            <a:pPr algn="ctr"/>
            <a:r>
              <a:rPr lang="es-ES" sz="2000" b="1" dirty="0">
                <a:effectLst>
                  <a:outerShdw blurRad="38100" dist="38100" dir="2700000" algn="tl">
                    <a:srgbClr val="000000">
                      <a:alpha val="43137"/>
                    </a:srgbClr>
                  </a:outerShdw>
                </a:effectLst>
              </a:rPr>
              <a:t>Alelo </a:t>
            </a:r>
            <a:r>
              <a:rPr lang="es-ES" sz="2800" b="1" dirty="0" smtClean="0">
                <a:effectLst>
                  <a:outerShdw blurRad="38100" dist="38100" dir="2700000" algn="tl">
                    <a:srgbClr val="000000">
                      <a:alpha val="43137"/>
                    </a:srgbClr>
                  </a:outerShdw>
                </a:effectLst>
              </a:rPr>
              <a:t>P</a:t>
            </a:r>
            <a:endParaRPr lang="es-ES" sz="2000" b="1" dirty="0">
              <a:effectLst>
                <a:outerShdw blurRad="38100" dist="38100" dir="2700000" algn="tl">
                  <a:srgbClr val="000000">
                    <a:alpha val="43137"/>
                  </a:srgbClr>
                </a:outerShdw>
              </a:effectLst>
            </a:endParaRPr>
          </a:p>
        </p:txBody>
      </p:sp>
      <p:sp>
        <p:nvSpPr>
          <p:cNvPr id="31751" name="6 CuadroTexto"/>
          <p:cNvSpPr txBox="1">
            <a:spLocks noChangeArrowheads="1"/>
          </p:cNvSpPr>
          <p:nvPr/>
        </p:nvSpPr>
        <p:spPr bwMode="auto">
          <a:xfrm>
            <a:off x="8320088" y="1643063"/>
            <a:ext cx="823912" cy="707886"/>
          </a:xfrm>
          <a:prstGeom prst="rect">
            <a:avLst/>
          </a:prstGeom>
          <a:noFill/>
          <a:ln w="9525">
            <a:noFill/>
            <a:miter lim="800000"/>
            <a:headEnd/>
            <a:tailEnd/>
          </a:ln>
        </p:spPr>
        <p:txBody>
          <a:bodyPr>
            <a:spAutoFit/>
          </a:bodyPr>
          <a:lstStyle/>
          <a:p>
            <a:pPr algn="ctr"/>
            <a:r>
              <a:rPr lang="es-ES" sz="2000" b="1" dirty="0">
                <a:effectLst>
                  <a:outerShdw blurRad="38100" dist="38100" dir="2700000" algn="tl">
                    <a:srgbClr val="000000">
                      <a:alpha val="43137"/>
                    </a:srgbClr>
                  </a:outerShdw>
                </a:effectLst>
              </a:rPr>
              <a:t>Alelo </a:t>
            </a:r>
            <a:r>
              <a:rPr lang="es-ES" sz="2000" b="1" dirty="0" smtClean="0">
                <a:effectLst>
                  <a:outerShdw blurRad="38100" dist="38100" dir="2700000" algn="tl">
                    <a:srgbClr val="000000">
                      <a:alpha val="43137"/>
                    </a:srgbClr>
                  </a:outerShdw>
                </a:effectLst>
              </a:rPr>
              <a:t>p</a:t>
            </a:r>
            <a:endParaRPr lang="es-ES" sz="2000" b="1" dirty="0">
              <a:effectLst>
                <a:outerShdw blurRad="38100" dist="38100" dir="2700000" algn="tl">
                  <a:srgbClr val="000000">
                    <a:alpha val="43137"/>
                  </a:srgbClr>
                </a:outerShdw>
              </a:effectLst>
            </a:endParaRPr>
          </a:p>
        </p:txBody>
      </p:sp>
      <p:cxnSp>
        <p:nvCxnSpPr>
          <p:cNvPr id="6" name="5 Conector recto de flecha"/>
          <p:cNvCxnSpPr/>
          <p:nvPr/>
        </p:nvCxnSpPr>
        <p:spPr>
          <a:xfrm>
            <a:off x="4857750" y="2247900"/>
            <a:ext cx="29051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a:off x="8435975" y="2422386"/>
            <a:ext cx="38417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000100" y="3357562"/>
            <a:ext cx="3089935" cy="75617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smtClean="0">
                <a:solidFill>
                  <a:schemeClr val="bg1"/>
                </a:solidFill>
                <a:effectLst>
                  <a:outerShdw blurRad="38100" dist="38100" dir="2700000" algn="tl">
                    <a:srgbClr val="000000">
                      <a:alpha val="43137"/>
                    </a:srgbClr>
                  </a:outerShdw>
                </a:effectLst>
              </a:rPr>
              <a:t>Homocigótico</a:t>
            </a:r>
            <a:endParaRPr lang="es-ES" sz="2800" b="1" dirty="0">
              <a:solidFill>
                <a:schemeClr val="bg1"/>
              </a:solidFill>
              <a:effectLst>
                <a:outerShdw blurRad="38100" dist="38100" dir="2700000" algn="tl">
                  <a:srgbClr val="000000">
                    <a:alpha val="43137"/>
                  </a:srgbClr>
                </a:outerShdw>
              </a:effectLst>
            </a:endParaRPr>
          </a:p>
        </p:txBody>
      </p:sp>
      <p:sp>
        <p:nvSpPr>
          <p:cNvPr id="2" name="1 Rectángulo"/>
          <p:cNvSpPr/>
          <p:nvPr/>
        </p:nvSpPr>
        <p:spPr>
          <a:xfrm>
            <a:off x="3144428" y="197204"/>
            <a:ext cx="2228495" cy="707886"/>
          </a:xfrm>
          <a:prstGeom prst="rect">
            <a:avLst/>
          </a:prstGeom>
        </p:spPr>
        <p:txBody>
          <a:bodyPr wrap="none">
            <a:spAutoFit/>
          </a:bodyPr>
          <a:lstStyle/>
          <a:p>
            <a:pPr algn="ctr">
              <a:defRPr/>
            </a:pP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Genotipo</a:t>
            </a:r>
            <a:endPar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3" name="2 Rectángulo redondeado"/>
          <p:cNvSpPr/>
          <p:nvPr/>
        </p:nvSpPr>
        <p:spPr>
          <a:xfrm>
            <a:off x="499130" y="968534"/>
            <a:ext cx="7983428" cy="160321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3600" b="1" dirty="0" smtClean="0">
                <a:solidFill>
                  <a:schemeClr val="bg1"/>
                </a:solidFill>
                <a:effectLst>
                  <a:outerShdw blurRad="38100" dist="38100" dir="2700000" algn="tl">
                    <a:srgbClr val="000000">
                      <a:alpha val="43137"/>
                    </a:srgbClr>
                  </a:outerShdw>
                </a:effectLst>
              </a:rPr>
              <a:t>Constitución genética para un determinado carácter que tiene un individuo.</a:t>
            </a:r>
            <a:endParaRPr lang="es-ES" sz="3600" b="1" dirty="0">
              <a:solidFill>
                <a:schemeClr val="bg1"/>
              </a:solidFill>
              <a:effectLst>
                <a:outerShdw blurRad="38100" dist="38100" dir="2700000" algn="tl">
                  <a:srgbClr val="000000">
                    <a:alpha val="43137"/>
                  </a:srgbClr>
                </a:outerShdw>
              </a:effectLst>
            </a:endParaRPr>
          </a:p>
        </p:txBody>
      </p:sp>
      <p:sp>
        <p:nvSpPr>
          <p:cNvPr id="6" name="5 Flecha abajo"/>
          <p:cNvSpPr/>
          <p:nvPr/>
        </p:nvSpPr>
        <p:spPr>
          <a:xfrm>
            <a:off x="2285984" y="2643182"/>
            <a:ext cx="490018" cy="73547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effectLst>
                <a:outerShdw blurRad="38100" dist="38100" dir="2700000" algn="tl">
                  <a:srgbClr val="000000">
                    <a:alpha val="43137"/>
                  </a:srgbClr>
                </a:outerShdw>
              </a:effectLst>
            </a:endParaRPr>
          </a:p>
        </p:txBody>
      </p:sp>
      <p:sp>
        <p:nvSpPr>
          <p:cNvPr id="7" name="6 Flecha abajo"/>
          <p:cNvSpPr/>
          <p:nvPr/>
        </p:nvSpPr>
        <p:spPr>
          <a:xfrm>
            <a:off x="6786578" y="2643182"/>
            <a:ext cx="451918" cy="57150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effectLst>
                <a:outerShdw blurRad="38100" dist="38100" dir="2700000" algn="tl">
                  <a:srgbClr val="000000">
                    <a:alpha val="43137"/>
                  </a:srgbClr>
                </a:outerShdw>
              </a:effectLst>
            </a:endParaRPr>
          </a:p>
        </p:txBody>
      </p:sp>
      <p:sp>
        <p:nvSpPr>
          <p:cNvPr id="11" name="10 Rectángulo redondeado"/>
          <p:cNvSpPr/>
          <p:nvPr/>
        </p:nvSpPr>
        <p:spPr>
          <a:xfrm>
            <a:off x="5429256" y="3286124"/>
            <a:ext cx="3089935" cy="75617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smtClean="0">
                <a:solidFill>
                  <a:schemeClr val="bg1"/>
                </a:solidFill>
                <a:effectLst>
                  <a:outerShdw blurRad="38100" dist="38100" dir="2700000" algn="tl">
                    <a:srgbClr val="000000">
                      <a:alpha val="43137"/>
                    </a:srgbClr>
                  </a:outerShdw>
                </a:effectLst>
              </a:rPr>
              <a:t>Heterocigótico</a:t>
            </a:r>
            <a:endParaRPr lang="es-ES" sz="2800" b="1" dirty="0">
              <a:solidFill>
                <a:schemeClr val="bg1"/>
              </a:solidFill>
              <a:effectLst>
                <a:outerShdw blurRad="38100" dist="38100" dir="2700000" algn="tl">
                  <a:srgbClr val="000000">
                    <a:alpha val="43137"/>
                  </a:srgbClr>
                </a:outerShdw>
              </a:effectLst>
            </a:endParaRPr>
          </a:p>
        </p:txBody>
      </p:sp>
      <p:sp>
        <p:nvSpPr>
          <p:cNvPr id="10" name="9 CuadroTexto"/>
          <p:cNvSpPr txBox="1"/>
          <p:nvPr/>
        </p:nvSpPr>
        <p:spPr>
          <a:xfrm>
            <a:off x="214282" y="4071942"/>
            <a:ext cx="4429156" cy="3046988"/>
          </a:xfrm>
          <a:prstGeom prst="rect">
            <a:avLst/>
          </a:prstGeom>
          <a:noFill/>
        </p:spPr>
        <p:txBody>
          <a:bodyPr wrap="square" rtlCol="0">
            <a:spAutoFit/>
          </a:bodyPr>
          <a:lstStyle/>
          <a:p>
            <a:pPr marL="95250" algn="just"/>
            <a:r>
              <a:rPr lang="es-ES" sz="2400" b="1" dirty="0" smtClean="0"/>
              <a:t>Representado por dos alelos iguales en un locus de un par de cromosomas homólogos. </a:t>
            </a:r>
          </a:p>
          <a:p>
            <a:pPr marL="95250" algn="just">
              <a:buFont typeface="Arial" pitchFamily="34" charset="0"/>
              <a:buChar char="•"/>
            </a:pPr>
            <a:r>
              <a:rPr lang="es-ES" sz="2400" b="1" dirty="0" smtClean="0">
                <a:solidFill>
                  <a:srgbClr val="000000"/>
                </a:solidFill>
                <a:latin typeface="Calibri" pitchFamily="34" charset="0"/>
                <a:ea typeface="Times New Roman" pitchFamily="18" charset="0"/>
                <a:cs typeface="Calibri" pitchFamily="34" charset="0"/>
              </a:rPr>
              <a:t>Dominante</a:t>
            </a:r>
            <a:r>
              <a:rPr lang="es-ES" sz="2400" dirty="0" smtClean="0">
                <a:solidFill>
                  <a:srgbClr val="000000"/>
                </a:solidFill>
                <a:latin typeface="Calibri" pitchFamily="34" charset="0"/>
                <a:ea typeface="Times New Roman" pitchFamily="18" charset="0"/>
                <a:cs typeface="Calibri" pitchFamily="34" charset="0"/>
              </a:rPr>
              <a:t>: ambos alelos son dominantes. </a:t>
            </a:r>
          </a:p>
          <a:p>
            <a:pPr marL="95250">
              <a:buFont typeface="Arial" pitchFamily="34" charset="0"/>
              <a:buChar char="•"/>
            </a:pPr>
            <a:r>
              <a:rPr lang="es-ES" sz="2400" b="1" dirty="0" smtClean="0">
                <a:solidFill>
                  <a:srgbClr val="000000"/>
                </a:solidFill>
                <a:latin typeface="Calibri" pitchFamily="34" charset="0"/>
                <a:ea typeface="Times New Roman" pitchFamily="18" charset="0"/>
                <a:cs typeface="Calibri" pitchFamily="34" charset="0"/>
              </a:rPr>
              <a:t>Recesivo</a:t>
            </a:r>
            <a:r>
              <a:rPr lang="es-ES" sz="2400" dirty="0" smtClean="0">
                <a:solidFill>
                  <a:srgbClr val="000000"/>
                </a:solidFill>
                <a:latin typeface="Calibri" pitchFamily="34" charset="0"/>
                <a:ea typeface="Times New Roman" pitchFamily="18" charset="0"/>
                <a:cs typeface="Calibri" pitchFamily="34" charset="0"/>
              </a:rPr>
              <a:t>: ambos alelos son recesivos.</a:t>
            </a:r>
          </a:p>
          <a:p>
            <a:pPr algn="just"/>
            <a:endParaRPr lang="es-ES" sz="2400" b="1" dirty="0" smtClean="0"/>
          </a:p>
        </p:txBody>
      </p:sp>
      <p:sp>
        <p:nvSpPr>
          <p:cNvPr id="15" name="14 CuadroTexto"/>
          <p:cNvSpPr txBox="1"/>
          <p:nvPr/>
        </p:nvSpPr>
        <p:spPr>
          <a:xfrm>
            <a:off x="4929190" y="4071942"/>
            <a:ext cx="4214810" cy="1200329"/>
          </a:xfrm>
          <a:prstGeom prst="rect">
            <a:avLst/>
          </a:prstGeom>
          <a:noFill/>
        </p:spPr>
        <p:txBody>
          <a:bodyPr wrap="square" rtlCol="0">
            <a:spAutoFit/>
          </a:bodyPr>
          <a:lstStyle/>
          <a:p>
            <a:pPr algn="ctr"/>
            <a:r>
              <a:rPr lang="es-ES" sz="2400" b="1" dirty="0" smtClean="0"/>
              <a:t>Representado por dos alelos distintos en un locus de un par de cromosomas homólogos.</a:t>
            </a:r>
          </a:p>
        </p:txBody>
      </p:sp>
    </p:spTree>
    <p:extLst>
      <p:ext uri="{BB962C8B-B14F-4D97-AF65-F5344CB8AC3E}">
        <p14:creationId xmlns:p14="http://schemas.microsoft.com/office/powerpoint/2010/main" val="300182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P spid="6" grpId="0" animBg="1"/>
      <p:bldP spid="7" grpId="0" animBg="1"/>
      <p:bldP spid="11" grpId="0" animBg="1"/>
      <p:bldP spid="10"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819145" y="1729546"/>
            <a:ext cx="7506845" cy="155657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3600" b="1" dirty="0" smtClean="0">
                <a:effectLst>
                  <a:outerShdw blurRad="38100" dist="38100" dir="2700000" algn="tl">
                    <a:srgbClr val="000000">
                      <a:alpha val="43137"/>
                    </a:srgbClr>
                  </a:outerShdw>
                </a:effectLst>
              </a:rPr>
              <a:t>Carácter que se expresa debido a un genotipo determinado.</a:t>
            </a:r>
            <a:endParaRPr lang="es-ES" sz="3600" b="1" dirty="0">
              <a:solidFill>
                <a:schemeClr val="bg1"/>
              </a:solidFill>
              <a:effectLst>
                <a:outerShdw blurRad="38100" dist="38100" dir="2700000" algn="tl">
                  <a:srgbClr val="000000">
                    <a:alpha val="43137"/>
                  </a:srgbClr>
                </a:outerShdw>
              </a:effectLst>
            </a:endParaRPr>
          </a:p>
        </p:txBody>
      </p:sp>
      <p:sp>
        <p:nvSpPr>
          <p:cNvPr id="9" name="8 Rectángulo"/>
          <p:cNvSpPr/>
          <p:nvPr/>
        </p:nvSpPr>
        <p:spPr>
          <a:xfrm>
            <a:off x="3516194" y="548680"/>
            <a:ext cx="2316403" cy="769441"/>
          </a:xfrm>
          <a:prstGeom prst="rect">
            <a:avLst/>
          </a:prstGeom>
        </p:spPr>
        <p:txBody>
          <a:bodyPr wrap="none">
            <a:spAutoFit/>
          </a:bodyPr>
          <a:lstStyle/>
          <a:p>
            <a:pPr algn="ctr">
              <a:defRPr/>
            </a:pP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Fenotipo</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604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28794" y="642918"/>
            <a:ext cx="6014212" cy="1446550"/>
          </a:xfrm>
          <a:prstGeom prst="rect">
            <a:avLst/>
          </a:prstGeom>
        </p:spPr>
        <p:txBody>
          <a:bodyPr wrap="none">
            <a:spAutoFit/>
          </a:bodyPr>
          <a:lstStyle/>
          <a:p>
            <a:pPr algn="ctr">
              <a:defRPr/>
            </a:pP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Enfermedades genéticas</a:t>
            </a:r>
          </a:p>
          <a:p>
            <a:pPr algn="ctr">
              <a:defRPr/>
            </a:pP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Clasificación</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4" name="3 Rectángulo redondeado"/>
          <p:cNvSpPr/>
          <p:nvPr/>
        </p:nvSpPr>
        <p:spPr>
          <a:xfrm>
            <a:off x="2857488" y="2714620"/>
            <a:ext cx="3429024" cy="75617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b="1" dirty="0" err="1" smtClean="0">
                <a:solidFill>
                  <a:schemeClr val="bg1"/>
                </a:solidFill>
                <a:effectLst>
                  <a:outerShdw blurRad="38100" dist="38100" dir="2700000" algn="tl">
                    <a:srgbClr val="000000">
                      <a:alpha val="43137"/>
                    </a:srgbClr>
                  </a:outerShdw>
                </a:effectLst>
              </a:rPr>
              <a:t>Monogénicas</a:t>
            </a:r>
            <a:endParaRPr lang="es-ES" sz="4000" b="1" dirty="0">
              <a:solidFill>
                <a:schemeClr val="bg1"/>
              </a:solidFill>
              <a:effectLst>
                <a:outerShdw blurRad="38100" dist="38100" dir="2700000" algn="tl">
                  <a:srgbClr val="000000">
                    <a:alpha val="43137"/>
                  </a:srgbClr>
                </a:outerShdw>
              </a:effectLst>
            </a:endParaRPr>
          </a:p>
        </p:txBody>
      </p:sp>
      <p:sp>
        <p:nvSpPr>
          <p:cNvPr id="6" name="5 Rectángulo redondeado"/>
          <p:cNvSpPr/>
          <p:nvPr/>
        </p:nvSpPr>
        <p:spPr>
          <a:xfrm>
            <a:off x="2857488" y="3714752"/>
            <a:ext cx="3429024" cy="75617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b="1" dirty="0" smtClean="0">
                <a:solidFill>
                  <a:schemeClr val="bg1"/>
                </a:solidFill>
                <a:effectLst>
                  <a:outerShdw blurRad="38100" dist="38100" dir="2700000" algn="tl">
                    <a:srgbClr val="000000">
                      <a:alpha val="43137"/>
                    </a:srgbClr>
                  </a:outerShdw>
                </a:effectLst>
              </a:rPr>
              <a:t>Cromosómicas</a:t>
            </a:r>
            <a:endParaRPr lang="es-ES" sz="3200" b="1" dirty="0">
              <a:solidFill>
                <a:schemeClr val="bg1"/>
              </a:solidFill>
              <a:effectLst>
                <a:outerShdw blurRad="38100" dist="38100" dir="2700000" algn="tl">
                  <a:srgbClr val="000000">
                    <a:alpha val="43137"/>
                  </a:srgbClr>
                </a:outerShdw>
              </a:effectLst>
            </a:endParaRPr>
          </a:p>
        </p:txBody>
      </p:sp>
      <p:sp>
        <p:nvSpPr>
          <p:cNvPr id="7" name="6 Rectángulo redondeado"/>
          <p:cNvSpPr/>
          <p:nvPr/>
        </p:nvSpPr>
        <p:spPr>
          <a:xfrm>
            <a:off x="2571736" y="4714884"/>
            <a:ext cx="4000528" cy="75617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b="1" dirty="0" smtClean="0">
                <a:solidFill>
                  <a:schemeClr val="bg1"/>
                </a:solidFill>
                <a:effectLst>
                  <a:outerShdw blurRad="38100" dist="38100" dir="2700000" algn="tl">
                    <a:srgbClr val="000000">
                      <a:alpha val="43137"/>
                    </a:srgbClr>
                  </a:outerShdw>
                </a:effectLst>
              </a:rPr>
              <a:t>Multifactoriales</a:t>
            </a:r>
            <a:endParaRPr lang="es-ES" sz="4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571472" y="928670"/>
            <a:ext cx="7506845" cy="521497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fontAlgn="base">
              <a:spcBef>
                <a:spcPct val="0"/>
              </a:spcBef>
              <a:spcAft>
                <a:spcPct val="0"/>
              </a:spcAft>
            </a:pPr>
            <a:r>
              <a:rPr lang="es-ES" sz="32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El intercambio entre </a:t>
            </a:r>
            <a:r>
              <a:rPr lang="es-ES" sz="3200" b="1" dirty="0" err="1"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cromátidas</a:t>
            </a:r>
            <a:r>
              <a:rPr lang="es-ES" sz="32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no hermanas de cromosomas homólogos  que se produce en la meiosis I y las combinaciones aleatorias de los cromosomas en los gametos, junto con las nuevas mutaciones que constantemente ocurren, son fuentes  importantes de variaciones genéticas del desarrollo humano.</a:t>
            </a:r>
            <a:endParaRPr lang="es-ES" sz="4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99792" y="293747"/>
            <a:ext cx="3312368" cy="830997"/>
          </a:xfrm>
          <a:prstGeom prst="rect">
            <a:avLst/>
          </a:prstGeom>
          <a:noFill/>
        </p:spPr>
        <p:txBody>
          <a:bodyPr wrap="square" rtlCol="0">
            <a:spAutoFit/>
          </a:bodyPr>
          <a:lstStyle/>
          <a:p>
            <a:pPr algn="ctr"/>
            <a:r>
              <a:rPr lang="es-ES" sz="4800" b="1" dirty="0" smtClean="0">
                <a:solidFill>
                  <a:srgbClr val="FF0000"/>
                </a:solidFill>
              </a:rPr>
              <a:t>Bibliografía</a:t>
            </a:r>
            <a:endParaRPr lang="es-ES" sz="4800" b="1" dirty="0">
              <a:solidFill>
                <a:srgbClr val="FF0000"/>
              </a:solidFill>
            </a:endParaRPr>
          </a:p>
        </p:txBody>
      </p:sp>
      <p:sp>
        <p:nvSpPr>
          <p:cNvPr id="5" name="4 CuadroTexto"/>
          <p:cNvSpPr txBox="1"/>
          <p:nvPr/>
        </p:nvSpPr>
        <p:spPr>
          <a:xfrm>
            <a:off x="539552" y="1628800"/>
            <a:ext cx="8604448" cy="1200329"/>
          </a:xfrm>
          <a:prstGeom prst="rect">
            <a:avLst/>
          </a:prstGeom>
          <a:noFill/>
        </p:spPr>
        <p:txBody>
          <a:bodyPr wrap="square" rtlCol="0">
            <a:spAutoFit/>
          </a:bodyPr>
          <a:lstStyle/>
          <a:p>
            <a:r>
              <a:rPr lang="es-ES" sz="3600" dirty="0" smtClean="0">
                <a:solidFill>
                  <a:srgbClr val="FF0000"/>
                </a:solidFill>
              </a:rPr>
              <a:t>Libro  de Texto: Introducción a la Genética Médica, </a:t>
            </a:r>
            <a:r>
              <a:rPr lang="es-ES" sz="3600" dirty="0" err="1" smtClean="0">
                <a:solidFill>
                  <a:srgbClr val="FF0000"/>
                </a:solidFill>
              </a:rPr>
              <a:t>Cap</a:t>
            </a:r>
            <a:r>
              <a:rPr lang="es-ES" sz="3600" dirty="0" smtClean="0">
                <a:solidFill>
                  <a:srgbClr val="FF0000"/>
                </a:solidFill>
              </a:rPr>
              <a:t> 1, 2, 3, 4 y  5.</a:t>
            </a:r>
            <a:endParaRPr lang="es-ES" sz="3600" dirty="0">
              <a:solidFill>
                <a:srgbClr val="FF0000"/>
              </a:solidFill>
            </a:endParaRPr>
          </a:p>
        </p:txBody>
      </p:sp>
    </p:spTree>
    <p:extLst>
      <p:ext uri="{BB962C8B-B14F-4D97-AF65-F5344CB8AC3E}">
        <p14:creationId xmlns:p14="http://schemas.microsoft.com/office/powerpoint/2010/main" val="3315305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CuadroTexto"/>
          <p:cNvSpPr txBox="1">
            <a:spLocks noChangeArrowheads="1"/>
          </p:cNvSpPr>
          <p:nvPr/>
        </p:nvSpPr>
        <p:spPr bwMode="auto">
          <a:xfrm>
            <a:off x="1928813" y="714375"/>
            <a:ext cx="4857750" cy="369888"/>
          </a:xfrm>
          <a:prstGeom prst="rect">
            <a:avLst/>
          </a:prstGeom>
          <a:noFill/>
          <a:ln w="9525">
            <a:noFill/>
            <a:miter lim="800000"/>
            <a:headEnd/>
            <a:tailEnd/>
          </a:ln>
        </p:spPr>
        <p:txBody>
          <a:bodyPr>
            <a:spAutoFit/>
          </a:bodyPr>
          <a:lstStyle/>
          <a:p>
            <a:endParaRPr lang="es-ES"/>
          </a:p>
        </p:txBody>
      </p:sp>
      <p:sp>
        <p:nvSpPr>
          <p:cNvPr id="19" name="18 Rectángulo redondeado"/>
          <p:cNvSpPr/>
          <p:nvPr/>
        </p:nvSpPr>
        <p:spPr>
          <a:xfrm>
            <a:off x="4857750" y="1571625"/>
            <a:ext cx="2857500" cy="1857375"/>
          </a:xfrm>
          <a:prstGeom prst="roundRect">
            <a:avLst/>
          </a:prstGeom>
          <a:blipFill>
            <a:blip r:embed="rId3"/>
            <a:stretch>
              <a:fillRect/>
            </a:stretch>
          </a:blip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7172" name="22 Imagen" descr="celula.png"/>
          <p:cNvPicPr>
            <a:picLocks noChangeAspect="1"/>
          </p:cNvPicPr>
          <p:nvPr/>
        </p:nvPicPr>
        <p:blipFill>
          <a:blip r:embed="rId4"/>
          <a:srcRect/>
          <a:stretch>
            <a:fillRect/>
          </a:stretch>
        </p:blipFill>
        <p:spPr bwMode="auto">
          <a:xfrm>
            <a:off x="428625" y="1143000"/>
            <a:ext cx="3025775" cy="2898775"/>
          </a:xfrm>
          <a:prstGeom prst="rect">
            <a:avLst/>
          </a:prstGeom>
          <a:noFill/>
          <a:ln w="9525">
            <a:noFill/>
            <a:miter lim="800000"/>
            <a:headEnd/>
            <a:tailEnd/>
          </a:ln>
        </p:spPr>
      </p:pic>
      <p:cxnSp>
        <p:nvCxnSpPr>
          <p:cNvPr id="28" name="27 Conector recto de flecha"/>
          <p:cNvCxnSpPr/>
          <p:nvPr/>
        </p:nvCxnSpPr>
        <p:spPr>
          <a:xfrm>
            <a:off x="2071688" y="2143125"/>
            <a:ext cx="2500312"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2857500" y="3357563"/>
            <a:ext cx="1857375" cy="178593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7175" name="32 Imagen" descr="mitocondria.png"/>
          <p:cNvPicPr>
            <a:picLocks noChangeAspect="1"/>
          </p:cNvPicPr>
          <p:nvPr/>
        </p:nvPicPr>
        <p:blipFill>
          <a:blip r:embed="rId5"/>
          <a:srcRect/>
          <a:stretch>
            <a:fillRect/>
          </a:stretch>
        </p:blipFill>
        <p:spPr bwMode="auto">
          <a:xfrm>
            <a:off x="4786313" y="4357688"/>
            <a:ext cx="2447925" cy="2319337"/>
          </a:xfrm>
          <a:prstGeom prst="rect">
            <a:avLst/>
          </a:prstGeom>
          <a:noFill/>
          <a:ln w="9525">
            <a:noFill/>
            <a:miter lim="800000"/>
            <a:headEnd/>
            <a:tailEnd/>
          </a:ln>
        </p:spPr>
      </p:pic>
      <p:sp>
        <p:nvSpPr>
          <p:cNvPr id="35" name="34 Rectángulo redondeado"/>
          <p:cNvSpPr/>
          <p:nvPr/>
        </p:nvSpPr>
        <p:spPr>
          <a:xfrm>
            <a:off x="1763688" y="5715000"/>
            <a:ext cx="2879751" cy="73833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smtClean="0"/>
              <a:t>mitocondrial</a:t>
            </a:r>
            <a:endParaRPr lang="es-ES" sz="3600" b="1" dirty="0"/>
          </a:p>
        </p:txBody>
      </p:sp>
      <p:sp>
        <p:nvSpPr>
          <p:cNvPr id="36" name="35 Rectángulo redondeado"/>
          <p:cNvSpPr/>
          <p:nvPr/>
        </p:nvSpPr>
        <p:spPr>
          <a:xfrm>
            <a:off x="928662" y="4357694"/>
            <a:ext cx="1357313" cy="50006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t>célula</a:t>
            </a:r>
          </a:p>
        </p:txBody>
      </p:sp>
      <p:sp>
        <p:nvSpPr>
          <p:cNvPr id="37" name="36 Rectángulo redondeado"/>
          <p:cNvSpPr/>
          <p:nvPr/>
        </p:nvSpPr>
        <p:spPr>
          <a:xfrm>
            <a:off x="6643688" y="3571875"/>
            <a:ext cx="1888752" cy="64293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t>nuclear</a:t>
            </a:r>
          </a:p>
        </p:txBody>
      </p:sp>
      <p:sp>
        <p:nvSpPr>
          <p:cNvPr id="38" name="37 Rectángulo"/>
          <p:cNvSpPr/>
          <p:nvPr/>
        </p:nvSpPr>
        <p:spPr>
          <a:xfrm>
            <a:off x="214282" y="214290"/>
            <a:ext cx="8643966"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a:ln w="11430"/>
                <a:solidFill>
                  <a:srgbClr val="C00000"/>
                </a:solidFill>
                <a:effectLst>
                  <a:outerShdw blurRad="38100" dist="38100" dir="2700000" algn="tl">
                    <a:srgbClr val="000000">
                      <a:alpha val="43137"/>
                    </a:srgbClr>
                  </a:outerShdw>
                </a:effectLst>
                <a:cs typeface="Arial" charset="0"/>
              </a:rPr>
              <a:t>Organización y estructura del genoma humano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Pictures\Imagen1.png"/>
          <p:cNvPicPr>
            <a:picLocks noChangeAspect="1" noChangeArrowheads="1"/>
          </p:cNvPicPr>
          <p:nvPr/>
        </p:nvPicPr>
        <p:blipFill>
          <a:blip r:embed="rId3"/>
          <a:srcRect/>
          <a:stretch>
            <a:fillRect/>
          </a:stretch>
        </p:blipFill>
        <p:spPr bwMode="auto">
          <a:xfrm>
            <a:off x="0" y="1214422"/>
            <a:ext cx="6598192" cy="5643578"/>
          </a:xfrm>
          <a:prstGeom prst="rect">
            <a:avLst/>
          </a:prstGeom>
          <a:noFill/>
        </p:spPr>
      </p:pic>
      <p:sp>
        <p:nvSpPr>
          <p:cNvPr id="3" name="2 Rectángulo"/>
          <p:cNvSpPr/>
          <p:nvPr/>
        </p:nvSpPr>
        <p:spPr>
          <a:xfrm>
            <a:off x="971600" y="293113"/>
            <a:ext cx="7451463" cy="707886"/>
          </a:xfrm>
          <a:prstGeom prst="rect">
            <a:avLst/>
          </a:prstGeom>
        </p:spPr>
        <p:txBody>
          <a:bodyPr wrap="none">
            <a:spAutoFit/>
          </a:bodyPr>
          <a:lstStyle/>
          <a:p>
            <a:pPr algn="ctr">
              <a:defRPr/>
            </a:pPr>
            <a:r>
              <a:rPr lang="es-ES" sz="4000" b="1" spc="50" dirty="0">
                <a:ln w="11430"/>
                <a:solidFill>
                  <a:srgbClr val="C00000"/>
                </a:solidFill>
                <a:effectLst>
                  <a:outerShdw blurRad="38100" dist="38100" dir="2700000" algn="tl">
                    <a:srgbClr val="000000">
                      <a:alpha val="43137"/>
                    </a:srgbClr>
                  </a:outerShdw>
                </a:effectLst>
                <a:cs typeface="Arial" charset="0"/>
              </a:rPr>
              <a:t>Organización del genoma nuclear</a:t>
            </a:r>
          </a:p>
        </p:txBody>
      </p:sp>
      <p:sp>
        <p:nvSpPr>
          <p:cNvPr id="4" name="2 Rectángulo"/>
          <p:cNvSpPr>
            <a:spLocks noChangeArrowheads="1"/>
          </p:cNvSpPr>
          <p:nvPr/>
        </p:nvSpPr>
        <p:spPr bwMode="auto">
          <a:xfrm>
            <a:off x="4945284" y="1714488"/>
            <a:ext cx="3841529" cy="1077218"/>
          </a:xfrm>
          <a:prstGeom prst="rect">
            <a:avLst/>
          </a:prstGeom>
          <a:noFill/>
          <a:ln w="9525">
            <a:noFill/>
            <a:miter lim="800000"/>
            <a:headEnd/>
            <a:tailEnd/>
          </a:ln>
        </p:spPr>
        <p:txBody>
          <a:bodyPr wrap="square">
            <a:spAutoFit/>
          </a:bodyPr>
          <a:lstStyle/>
          <a:p>
            <a:pPr algn="ctr">
              <a:defRPr/>
            </a:pPr>
            <a:r>
              <a:rPr lang="es-ES" sz="3200" b="1" dirty="0">
                <a:solidFill>
                  <a:srgbClr val="C00000"/>
                </a:solidFill>
                <a:effectLst>
                  <a:outerShdw blurRad="38100" dist="38100" dir="2700000" algn="tl">
                    <a:srgbClr val="000000">
                      <a:alpha val="43137"/>
                    </a:srgbClr>
                  </a:outerShdw>
                </a:effectLst>
                <a:cs typeface="Arial" charset="0"/>
              </a:rPr>
              <a:t>Células somáticas </a:t>
            </a:r>
          </a:p>
          <a:p>
            <a:pPr algn="ctr">
              <a:defRPr/>
            </a:pPr>
            <a:r>
              <a:rPr lang="es-ES" sz="3200" b="1" dirty="0">
                <a:solidFill>
                  <a:srgbClr val="C00000"/>
                </a:solidFill>
                <a:effectLst>
                  <a:outerShdw blurRad="38100" dist="38100" dir="2700000" algn="tl">
                    <a:srgbClr val="000000">
                      <a:alpha val="43137"/>
                    </a:srgbClr>
                  </a:outerShdw>
                </a:effectLst>
                <a:cs typeface="Arial" charset="0"/>
              </a:rPr>
              <a:t>46 cromosomas: 2n</a:t>
            </a:r>
          </a:p>
        </p:txBody>
      </p:sp>
      <p:sp>
        <p:nvSpPr>
          <p:cNvPr id="5" name="5 CuadroTexto"/>
          <p:cNvSpPr txBox="1">
            <a:spLocks noChangeArrowheads="1"/>
          </p:cNvSpPr>
          <p:nvPr/>
        </p:nvSpPr>
        <p:spPr bwMode="auto">
          <a:xfrm>
            <a:off x="5436096" y="3071810"/>
            <a:ext cx="3422184" cy="1077218"/>
          </a:xfrm>
          <a:prstGeom prst="rect">
            <a:avLst/>
          </a:prstGeom>
          <a:noFill/>
          <a:ln w="9525">
            <a:noFill/>
            <a:miter lim="800000"/>
            <a:headEnd/>
            <a:tailEnd/>
          </a:ln>
        </p:spPr>
        <p:txBody>
          <a:bodyPr wrap="square">
            <a:spAutoFit/>
          </a:bodyPr>
          <a:lstStyle/>
          <a:p>
            <a:pPr algn="ctr">
              <a:defRPr/>
            </a:pPr>
            <a:r>
              <a:rPr lang="es-ES" sz="3200" b="1" dirty="0">
                <a:solidFill>
                  <a:srgbClr val="C00000"/>
                </a:solidFill>
                <a:effectLst>
                  <a:outerShdw blurRad="38100" dist="38100" dir="2700000" algn="tl">
                    <a:srgbClr val="000000">
                      <a:alpha val="43137"/>
                    </a:srgbClr>
                  </a:outerShdw>
                </a:effectLst>
                <a:cs typeface="Arial" charset="0"/>
              </a:rPr>
              <a:t>Células germinales</a:t>
            </a:r>
          </a:p>
          <a:p>
            <a:pPr algn="ctr">
              <a:defRPr/>
            </a:pPr>
            <a:r>
              <a:rPr lang="es-ES" sz="3200" b="1" dirty="0">
                <a:solidFill>
                  <a:srgbClr val="C00000"/>
                </a:solidFill>
                <a:effectLst>
                  <a:outerShdw blurRad="38100" dist="38100" dir="2700000" algn="tl">
                    <a:srgbClr val="000000">
                      <a:alpha val="43137"/>
                    </a:srgbClr>
                  </a:outerShdw>
                </a:effectLst>
                <a:cs typeface="Arial" charset="0"/>
              </a:rPr>
              <a:t> 23 cromosomas: 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43174" y="214290"/>
            <a:ext cx="3714776"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400" b="1" spc="50" dirty="0">
                <a:ln w="11430"/>
                <a:solidFill>
                  <a:srgbClr val="C00000"/>
                </a:solidFill>
                <a:effectLst>
                  <a:outerShdw blurRad="38100" dist="38100" dir="2700000" algn="tl">
                    <a:srgbClr val="000000">
                      <a:alpha val="43137"/>
                    </a:srgbClr>
                  </a:outerShdw>
                </a:effectLst>
                <a:cs typeface="Arial" charset="0"/>
              </a:rPr>
              <a:t>Cromosomas</a:t>
            </a:r>
          </a:p>
        </p:txBody>
      </p:sp>
      <p:pic>
        <p:nvPicPr>
          <p:cNvPr id="16387" name="7 Imagen" descr="cromososmas-3-638.jpg"/>
          <p:cNvPicPr>
            <a:picLocks noChangeAspect="1"/>
          </p:cNvPicPr>
          <p:nvPr/>
        </p:nvPicPr>
        <p:blipFill>
          <a:blip r:embed="rId3"/>
          <a:srcRect/>
          <a:stretch>
            <a:fillRect/>
          </a:stretch>
        </p:blipFill>
        <p:spPr bwMode="auto">
          <a:xfrm>
            <a:off x="3500438" y="1000125"/>
            <a:ext cx="4354512" cy="5246688"/>
          </a:xfrm>
          <a:prstGeom prst="rect">
            <a:avLst/>
          </a:prstGeom>
          <a:noFill/>
          <a:ln w="38100" cap="rnd">
            <a:noFill/>
            <a:bevel/>
            <a:headEnd/>
            <a:tailEnd/>
          </a:ln>
        </p:spPr>
      </p:pic>
      <p:sp>
        <p:nvSpPr>
          <p:cNvPr id="16388" name="9 CuadroTexto"/>
          <p:cNvSpPr txBox="1">
            <a:spLocks noChangeArrowheads="1"/>
          </p:cNvSpPr>
          <p:nvPr/>
        </p:nvSpPr>
        <p:spPr bwMode="auto">
          <a:xfrm>
            <a:off x="381118" y="2852936"/>
            <a:ext cx="3207841" cy="1200329"/>
          </a:xfrm>
          <a:prstGeom prst="rect">
            <a:avLst/>
          </a:prstGeom>
          <a:noFill/>
          <a:ln w="9525">
            <a:noFill/>
            <a:miter lim="800000"/>
            <a:headEnd/>
            <a:tailEnd/>
          </a:ln>
        </p:spPr>
        <p:txBody>
          <a:bodyPr wrap="square">
            <a:spAutoFit/>
          </a:bodyPr>
          <a:lstStyle/>
          <a:p>
            <a:r>
              <a:rPr lang="es-ES" sz="3600" b="1" dirty="0"/>
              <a:t>Brazo corto: p</a:t>
            </a:r>
          </a:p>
          <a:p>
            <a:r>
              <a:rPr lang="es-ES" sz="3600" b="1" dirty="0" smtClean="0"/>
              <a:t>Brazo </a:t>
            </a:r>
            <a:r>
              <a:rPr lang="es-ES" sz="3600" b="1" dirty="0"/>
              <a:t>largo: q</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127 Rectángulo redondeado"/>
          <p:cNvSpPr/>
          <p:nvPr/>
        </p:nvSpPr>
        <p:spPr>
          <a:xfrm>
            <a:off x="2214546" y="132185"/>
            <a:ext cx="4375478" cy="79648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000" b="1" dirty="0"/>
          </a:p>
          <a:p>
            <a:pPr algn="ctr">
              <a:defRPr/>
            </a:pPr>
            <a:endParaRPr lang="es-ES" sz="3200" b="1" dirty="0"/>
          </a:p>
        </p:txBody>
      </p:sp>
      <p:pic>
        <p:nvPicPr>
          <p:cNvPr id="10244" name="Picture 4"/>
          <p:cNvPicPr>
            <a:picLocks noChangeAspect="1" noChangeArrowheads="1"/>
          </p:cNvPicPr>
          <p:nvPr/>
        </p:nvPicPr>
        <p:blipFill>
          <a:blip r:embed="rId3"/>
          <a:srcRect/>
          <a:stretch>
            <a:fillRect/>
          </a:stretch>
        </p:blipFill>
        <p:spPr bwMode="auto">
          <a:xfrm>
            <a:off x="4932041" y="4588496"/>
            <a:ext cx="3566462" cy="1192285"/>
          </a:xfrm>
          <a:prstGeom prst="rect">
            <a:avLst/>
          </a:prstGeom>
          <a:noFill/>
          <a:ln w="9525">
            <a:noFill/>
            <a:miter lim="800000"/>
            <a:headEnd/>
            <a:tailEnd/>
          </a:ln>
        </p:spPr>
      </p:pic>
      <p:pic>
        <p:nvPicPr>
          <p:cNvPr id="10245" name="Picture 4"/>
          <p:cNvPicPr>
            <a:picLocks noChangeAspect="1" noChangeArrowheads="1"/>
          </p:cNvPicPr>
          <p:nvPr/>
        </p:nvPicPr>
        <p:blipFill>
          <a:blip r:embed="rId4"/>
          <a:srcRect/>
          <a:stretch>
            <a:fillRect/>
          </a:stretch>
        </p:blipFill>
        <p:spPr bwMode="auto">
          <a:xfrm>
            <a:off x="1000100" y="4543967"/>
            <a:ext cx="2143140" cy="714377"/>
          </a:xfrm>
          <a:prstGeom prst="rect">
            <a:avLst/>
          </a:prstGeom>
          <a:noFill/>
          <a:ln w="9525">
            <a:noFill/>
            <a:miter lim="800000"/>
            <a:headEnd/>
            <a:tailEnd/>
          </a:ln>
        </p:spPr>
      </p:pic>
      <p:pic>
        <p:nvPicPr>
          <p:cNvPr id="10247" name="Picture 4"/>
          <p:cNvPicPr>
            <a:picLocks noChangeAspect="1" noChangeArrowheads="1"/>
          </p:cNvPicPr>
          <p:nvPr/>
        </p:nvPicPr>
        <p:blipFill>
          <a:blip r:embed="rId4"/>
          <a:srcRect/>
          <a:stretch>
            <a:fillRect/>
          </a:stretch>
        </p:blipFill>
        <p:spPr bwMode="auto">
          <a:xfrm>
            <a:off x="5429256" y="2000240"/>
            <a:ext cx="3214681" cy="1200329"/>
          </a:xfrm>
          <a:prstGeom prst="rect">
            <a:avLst/>
          </a:prstGeom>
          <a:noFill/>
          <a:ln w="9525">
            <a:noFill/>
            <a:miter lim="800000"/>
            <a:headEnd/>
            <a:tailEnd/>
          </a:ln>
        </p:spPr>
      </p:pic>
      <p:pic>
        <p:nvPicPr>
          <p:cNvPr id="11272" name="Picture 4"/>
          <p:cNvPicPr>
            <a:picLocks noChangeAspect="1" noChangeArrowheads="1"/>
          </p:cNvPicPr>
          <p:nvPr/>
        </p:nvPicPr>
        <p:blipFill>
          <a:blip r:embed="rId5"/>
          <a:srcRect/>
          <a:stretch>
            <a:fillRect/>
          </a:stretch>
        </p:blipFill>
        <p:spPr bwMode="auto">
          <a:xfrm>
            <a:off x="611560" y="2071677"/>
            <a:ext cx="2442383" cy="1162225"/>
          </a:xfrm>
          <a:prstGeom prst="rect">
            <a:avLst/>
          </a:prstGeom>
          <a:noFill/>
          <a:ln w="9525">
            <a:noFill/>
            <a:miter lim="800000"/>
            <a:headEnd/>
            <a:tailEnd/>
          </a:ln>
        </p:spPr>
      </p:pic>
      <p:sp>
        <p:nvSpPr>
          <p:cNvPr id="4" name="3 Rectángulo"/>
          <p:cNvSpPr/>
          <p:nvPr/>
        </p:nvSpPr>
        <p:spPr>
          <a:xfrm>
            <a:off x="2303744" y="132184"/>
            <a:ext cx="4286280"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400" b="1" spc="50" dirty="0">
                <a:ln w="11430"/>
                <a:solidFill>
                  <a:schemeClr val="bg1"/>
                </a:solidFill>
                <a:effectLst>
                  <a:outerShdw blurRad="38100" dist="38100" dir="2700000" algn="tl">
                    <a:srgbClr val="000000">
                      <a:alpha val="43137"/>
                    </a:srgbClr>
                  </a:outerShdw>
                </a:effectLst>
                <a:cs typeface="Arial" charset="0"/>
              </a:rPr>
              <a:t>Genoma nuclear</a:t>
            </a:r>
          </a:p>
        </p:txBody>
      </p:sp>
      <p:sp>
        <p:nvSpPr>
          <p:cNvPr id="9225" name="26 CuadroTexto"/>
          <p:cNvSpPr txBox="1">
            <a:spLocks noChangeArrowheads="1"/>
          </p:cNvSpPr>
          <p:nvPr/>
        </p:nvSpPr>
        <p:spPr bwMode="auto">
          <a:xfrm>
            <a:off x="654024" y="2033574"/>
            <a:ext cx="2357454" cy="1200329"/>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solidFill>
                  <a:schemeClr val="bg1">
                    <a:shade val="50000"/>
                  </a:schemeClr>
                </a:solidFill>
                <a:effectLst>
                  <a:outerShdw blurRad="38100" dist="38100" dir="2700000" algn="tl">
                    <a:srgbClr val="000000">
                      <a:alpha val="43137"/>
                    </a:srgbClr>
                  </a:outerShdw>
                </a:effectLst>
              </a:rPr>
              <a:t>ADN  </a:t>
            </a:r>
            <a:r>
              <a:rPr lang="es-ES" sz="3600" b="1" dirty="0" err="1" smtClean="0">
                <a:ln w="50800"/>
                <a:solidFill>
                  <a:schemeClr val="bg1">
                    <a:shade val="50000"/>
                  </a:schemeClr>
                </a:solidFill>
                <a:effectLst>
                  <a:outerShdw blurRad="38100" dist="38100" dir="2700000" algn="tl">
                    <a:srgbClr val="000000">
                      <a:alpha val="43137"/>
                    </a:srgbClr>
                  </a:outerShdw>
                </a:effectLst>
              </a:rPr>
              <a:t>intragénico</a:t>
            </a:r>
            <a:endParaRPr lang="es-ES" sz="3600" b="1" dirty="0">
              <a:ln w="50800"/>
              <a:solidFill>
                <a:schemeClr val="bg1">
                  <a:shade val="50000"/>
                </a:schemeClr>
              </a:solidFill>
              <a:effectLst>
                <a:outerShdw blurRad="38100" dist="38100" dir="2700000" algn="tl">
                  <a:srgbClr val="000000">
                    <a:alpha val="43137"/>
                  </a:srgbClr>
                </a:outerShdw>
              </a:effectLst>
            </a:endParaRPr>
          </a:p>
        </p:txBody>
      </p:sp>
      <p:sp>
        <p:nvSpPr>
          <p:cNvPr id="11275" name="30 CuadroTexto"/>
          <p:cNvSpPr txBox="1">
            <a:spLocks noChangeArrowheads="1"/>
          </p:cNvSpPr>
          <p:nvPr/>
        </p:nvSpPr>
        <p:spPr bwMode="auto">
          <a:xfrm>
            <a:off x="538417" y="1448799"/>
            <a:ext cx="1318939" cy="646331"/>
          </a:xfrm>
          <a:prstGeom prst="rect">
            <a:avLst/>
          </a:prstGeom>
          <a:noFill/>
          <a:ln w="9525">
            <a:noFill/>
            <a:miter lim="800000"/>
            <a:headEnd/>
            <a:tailEnd/>
          </a:ln>
        </p:spPr>
        <p:txBody>
          <a:bodyPr wrap="square">
            <a:spAutoFit/>
          </a:bodyPr>
          <a:lstStyle/>
          <a:p>
            <a:pPr algn="ctr"/>
            <a:r>
              <a:rPr lang="es-ES" sz="3600" b="1" dirty="0">
                <a:solidFill>
                  <a:srgbClr val="C00000"/>
                </a:solidFill>
              </a:rPr>
              <a:t>30%</a:t>
            </a:r>
          </a:p>
        </p:txBody>
      </p:sp>
      <p:sp>
        <p:nvSpPr>
          <p:cNvPr id="10252" name="31 CuadroTexto"/>
          <p:cNvSpPr txBox="1">
            <a:spLocks noChangeArrowheads="1"/>
          </p:cNvSpPr>
          <p:nvPr/>
        </p:nvSpPr>
        <p:spPr bwMode="auto">
          <a:xfrm>
            <a:off x="7286644" y="1229027"/>
            <a:ext cx="1462390" cy="646331"/>
          </a:xfrm>
          <a:prstGeom prst="rect">
            <a:avLst/>
          </a:prstGeom>
          <a:noFill/>
          <a:ln w="9525">
            <a:noFill/>
            <a:miter lim="800000"/>
            <a:headEnd/>
            <a:tailEnd/>
          </a:ln>
        </p:spPr>
        <p:txBody>
          <a:bodyPr wrap="square">
            <a:spAutoFit/>
          </a:bodyPr>
          <a:lstStyle/>
          <a:p>
            <a:pPr algn="ctr"/>
            <a:r>
              <a:rPr lang="es-ES" sz="3600" b="1" dirty="0">
                <a:solidFill>
                  <a:srgbClr val="C00000"/>
                </a:solidFill>
              </a:rPr>
              <a:t>70%</a:t>
            </a:r>
          </a:p>
        </p:txBody>
      </p:sp>
      <p:sp>
        <p:nvSpPr>
          <p:cNvPr id="10253" name="35 Rectángulo"/>
          <p:cNvSpPr>
            <a:spLocks noChangeArrowheads="1"/>
          </p:cNvSpPr>
          <p:nvPr/>
        </p:nvSpPr>
        <p:spPr bwMode="auto">
          <a:xfrm>
            <a:off x="5574689" y="2019280"/>
            <a:ext cx="2923814" cy="1200329"/>
          </a:xfrm>
          <a:prstGeom prst="rect">
            <a:avLst/>
          </a:prstGeom>
          <a:noFill/>
          <a:ln w="9525">
            <a:noFill/>
            <a:miter lim="800000"/>
            <a:headEnd/>
            <a:tailEnd/>
          </a:ln>
        </p:spPr>
        <p:txBody>
          <a:bodyPr wrap="square">
            <a:spAutoFit/>
          </a:bodyPr>
          <a:lstStyle/>
          <a:p>
            <a:pPr algn="ctr"/>
            <a:r>
              <a:rPr lang="es-E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ADN   </a:t>
            </a:r>
          </a:p>
          <a:p>
            <a:pPr algn="ctr"/>
            <a:r>
              <a:rPr lang="es-ES" sz="36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extragénico</a:t>
            </a:r>
            <a:endParaRPr lang="es-E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53" name="52 Conector recto"/>
          <p:cNvCxnSpPr/>
          <p:nvPr/>
        </p:nvCxnSpPr>
        <p:spPr>
          <a:xfrm rot="16200000" flipH="1">
            <a:off x="4263328" y="1094465"/>
            <a:ext cx="331592" cy="1"/>
          </a:xfrm>
          <a:prstGeom prst="line">
            <a:avLst/>
          </a:prstGeom>
          <a:ln w="139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1928794" y="1285860"/>
            <a:ext cx="5286377" cy="1588"/>
          </a:xfrm>
          <a:prstGeom prst="line">
            <a:avLst/>
          </a:prstGeom>
          <a:ln w="139700">
            <a:solidFill>
              <a:srgbClr val="C00000"/>
            </a:solidFill>
          </a:ln>
        </p:spPr>
        <p:style>
          <a:lnRef idx="1">
            <a:schemeClr val="accent1"/>
          </a:lnRef>
          <a:fillRef idx="0">
            <a:schemeClr val="accent1"/>
          </a:fillRef>
          <a:effectRef idx="0">
            <a:schemeClr val="accent1"/>
          </a:effectRef>
          <a:fontRef idx="minor">
            <a:schemeClr val="tx1"/>
          </a:fontRef>
        </p:style>
      </p:cxnSp>
      <p:sp>
        <p:nvSpPr>
          <p:cNvPr id="10263" name="80 CuadroTexto"/>
          <p:cNvSpPr txBox="1">
            <a:spLocks noChangeArrowheads="1"/>
          </p:cNvSpPr>
          <p:nvPr/>
        </p:nvSpPr>
        <p:spPr bwMode="auto">
          <a:xfrm>
            <a:off x="4338031" y="3214686"/>
            <a:ext cx="4503985" cy="646331"/>
          </a:xfrm>
          <a:prstGeom prst="rect">
            <a:avLst/>
          </a:prstGeom>
          <a:noFill/>
          <a:ln w="9525">
            <a:noFill/>
            <a:miter lim="800000"/>
            <a:headEnd/>
            <a:tailEnd/>
          </a:ln>
        </p:spPr>
        <p:txBody>
          <a:bodyPr wrap="square">
            <a:spAutoFit/>
          </a:bodyPr>
          <a:lstStyle/>
          <a:p>
            <a:pPr algn="ctr"/>
            <a:r>
              <a:rPr lang="es-ES" sz="3600" b="1" dirty="0"/>
              <a:t>No codifica proteínas</a:t>
            </a:r>
          </a:p>
        </p:txBody>
      </p:sp>
      <p:sp>
        <p:nvSpPr>
          <p:cNvPr id="10266" name="86 CuadroTexto"/>
          <p:cNvSpPr txBox="1">
            <a:spLocks noChangeArrowheads="1"/>
          </p:cNvSpPr>
          <p:nvPr/>
        </p:nvSpPr>
        <p:spPr bwMode="auto">
          <a:xfrm>
            <a:off x="5297998" y="4543967"/>
            <a:ext cx="3176841" cy="1200329"/>
          </a:xfrm>
          <a:prstGeom prst="rect">
            <a:avLst/>
          </a:prstGeom>
          <a:noFill/>
          <a:ln w="9525">
            <a:noFill/>
            <a:miter lim="800000"/>
            <a:headEnd/>
            <a:tailEnd/>
          </a:ln>
        </p:spPr>
        <p:txBody>
          <a:bodyPr wrap="square">
            <a:spAutoFit/>
          </a:bodyPr>
          <a:lstStyle/>
          <a:p>
            <a:pPr algn="ctr"/>
            <a:r>
              <a:rPr lang="es-ES" sz="36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Elementos </a:t>
            </a:r>
            <a:r>
              <a:rPr lang="es-ES" sz="36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repetitivos</a:t>
            </a:r>
          </a:p>
        </p:txBody>
      </p:sp>
      <p:sp>
        <p:nvSpPr>
          <p:cNvPr id="40" name="39 CuadroTexto"/>
          <p:cNvSpPr txBox="1"/>
          <p:nvPr/>
        </p:nvSpPr>
        <p:spPr>
          <a:xfrm>
            <a:off x="1000100" y="4543967"/>
            <a:ext cx="2000278" cy="646331"/>
          </a:xfrm>
          <a:prstGeom prst="rect">
            <a:avLst/>
          </a:prstGeom>
          <a:noFill/>
        </p:spPr>
        <p:txBody>
          <a:bodyPr wrap="square">
            <a:spAutoFit/>
          </a:bodyPr>
          <a:lstStyle/>
          <a:p>
            <a:pPr algn="ctr">
              <a:defRPr/>
            </a:pPr>
            <a:r>
              <a:rPr lang="es-E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Arial" charset="0"/>
              </a:rPr>
              <a:t>Genes</a:t>
            </a:r>
            <a:endParaRPr lang="es-E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Arial" charset="0"/>
            </a:endParaRPr>
          </a:p>
        </p:txBody>
      </p:sp>
      <p:sp>
        <p:nvSpPr>
          <p:cNvPr id="29" name="28 Flecha abajo"/>
          <p:cNvSpPr/>
          <p:nvPr/>
        </p:nvSpPr>
        <p:spPr>
          <a:xfrm>
            <a:off x="1857356" y="3445518"/>
            <a:ext cx="428628" cy="98361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C00000"/>
              </a:solidFill>
            </a:endParaRPr>
          </a:p>
        </p:txBody>
      </p:sp>
      <p:sp>
        <p:nvSpPr>
          <p:cNvPr id="30" name="29 Flecha abajo"/>
          <p:cNvSpPr/>
          <p:nvPr/>
        </p:nvSpPr>
        <p:spPr>
          <a:xfrm>
            <a:off x="1785918" y="1214422"/>
            <a:ext cx="428628" cy="6429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C00000"/>
              </a:solidFill>
            </a:endParaRPr>
          </a:p>
        </p:txBody>
      </p:sp>
      <p:sp>
        <p:nvSpPr>
          <p:cNvPr id="31" name="30 Flecha abajo"/>
          <p:cNvSpPr/>
          <p:nvPr/>
        </p:nvSpPr>
        <p:spPr>
          <a:xfrm>
            <a:off x="6786543" y="3786190"/>
            <a:ext cx="428628" cy="6429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C00000"/>
              </a:solidFill>
            </a:endParaRPr>
          </a:p>
        </p:txBody>
      </p:sp>
      <p:sp>
        <p:nvSpPr>
          <p:cNvPr id="32" name="31 Flecha abajo"/>
          <p:cNvSpPr/>
          <p:nvPr/>
        </p:nvSpPr>
        <p:spPr>
          <a:xfrm>
            <a:off x="6929454" y="1214422"/>
            <a:ext cx="428628" cy="6429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C00000"/>
              </a:solidFill>
            </a:endParaRPr>
          </a:p>
        </p:txBody>
      </p:sp>
      <p:sp>
        <p:nvSpPr>
          <p:cNvPr id="36" name="35 CuadroTexto"/>
          <p:cNvSpPr txBox="1"/>
          <p:nvPr/>
        </p:nvSpPr>
        <p:spPr>
          <a:xfrm>
            <a:off x="227129" y="5780782"/>
            <a:ext cx="9001156" cy="1077218"/>
          </a:xfrm>
          <a:prstGeom prst="rect">
            <a:avLst/>
          </a:prstGeom>
          <a:noFill/>
        </p:spPr>
        <p:txBody>
          <a:bodyPr wrap="square" rtlCol="0">
            <a:spAutoFit/>
          </a:bodyPr>
          <a:lstStyle/>
          <a:p>
            <a:r>
              <a:rPr lang="es-ES" sz="3200" b="1" dirty="0">
                <a:solidFill>
                  <a:srgbClr val="C00000"/>
                </a:solidFill>
                <a:effectLst>
                  <a:outerShdw blurRad="38100" dist="38100" dir="2700000" algn="tl">
                    <a:srgbClr val="000000">
                      <a:alpha val="43137"/>
                    </a:srgbClr>
                  </a:outerShdw>
                </a:effectLst>
              </a:rPr>
              <a:t>S</a:t>
            </a:r>
            <a:r>
              <a:rPr lang="es-ES" sz="3200" b="1" dirty="0" smtClean="0">
                <a:solidFill>
                  <a:srgbClr val="C00000"/>
                </a:solidFill>
                <a:effectLst>
                  <a:outerShdw blurRad="38100" dist="38100" dir="2700000" algn="tl">
                    <a:srgbClr val="000000">
                      <a:alpha val="43137"/>
                    </a:srgbClr>
                  </a:outerShdw>
                </a:effectLst>
              </a:rPr>
              <a:t>ólo un 1,5-2% del total del genoma humano es ADN codificante</a:t>
            </a:r>
            <a:endParaRPr lang="es-ES" sz="32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5 Imagen"/>
          <p:cNvPicPr>
            <a:picLocks noChangeAspect="1"/>
          </p:cNvPicPr>
          <p:nvPr/>
        </p:nvPicPr>
        <p:blipFill>
          <a:blip r:embed="rId3"/>
          <a:srcRect/>
          <a:stretch>
            <a:fillRect/>
          </a:stretch>
        </p:blipFill>
        <p:spPr bwMode="auto">
          <a:xfrm>
            <a:off x="4356099" y="1541463"/>
            <a:ext cx="4745931" cy="4335809"/>
          </a:xfrm>
          <a:prstGeom prst="rect">
            <a:avLst/>
          </a:prstGeom>
          <a:noFill/>
          <a:ln w="38100">
            <a:noFill/>
            <a:miter lim="800000"/>
            <a:headEnd/>
            <a:tailEnd/>
          </a:ln>
        </p:spPr>
      </p:pic>
      <p:sp>
        <p:nvSpPr>
          <p:cNvPr id="10243" name="7 CuadroTexto"/>
          <p:cNvSpPr txBox="1">
            <a:spLocks noChangeArrowheads="1"/>
          </p:cNvSpPr>
          <p:nvPr/>
        </p:nvSpPr>
        <p:spPr bwMode="auto">
          <a:xfrm>
            <a:off x="214282" y="1566333"/>
            <a:ext cx="3887787" cy="4832092"/>
          </a:xfrm>
          <a:prstGeom prst="rect">
            <a:avLst/>
          </a:prstGeom>
          <a:noFill/>
          <a:ln w="9525">
            <a:noFill/>
            <a:miter lim="800000"/>
            <a:headEnd/>
            <a:tailEnd/>
          </a:ln>
        </p:spPr>
        <p:txBody>
          <a:bodyPr wrap="square">
            <a:spAutoFit/>
          </a:bodyPr>
          <a:lstStyle/>
          <a:p>
            <a:pPr marL="342900" indent="-342900" algn="just">
              <a:buFont typeface="Arial" pitchFamily="34" charset="0"/>
              <a:buChar char="•"/>
            </a:pPr>
            <a:r>
              <a:rPr lang="es-ES" sz="2800" b="1" dirty="0" smtClean="0"/>
              <a:t>Molécula </a:t>
            </a:r>
            <a:r>
              <a:rPr lang="es-ES" sz="2800" b="1" dirty="0"/>
              <a:t>de ADN de doble cadena, circular cerrada</a:t>
            </a:r>
            <a:r>
              <a:rPr lang="es-ES" sz="2800" b="1" dirty="0" smtClean="0"/>
              <a:t>.</a:t>
            </a:r>
          </a:p>
          <a:p>
            <a:pPr marL="342900" indent="-342900" algn="just">
              <a:buFont typeface="Arial" pitchFamily="34" charset="0"/>
              <a:buChar char="•"/>
            </a:pPr>
            <a:r>
              <a:rPr lang="es-ES" sz="2800" b="1" dirty="0"/>
              <a:t>8-10 copias por mitocondria</a:t>
            </a:r>
            <a:r>
              <a:rPr lang="es-ES" sz="2800" b="1" dirty="0" smtClean="0"/>
              <a:t>.</a:t>
            </a:r>
            <a:r>
              <a:rPr lang="es-ES" sz="2800" b="1" dirty="0"/>
              <a:t> </a:t>
            </a:r>
            <a:endParaRPr lang="es-ES" sz="2800" b="1" dirty="0" smtClean="0"/>
          </a:p>
          <a:p>
            <a:pPr marL="342900" indent="-342900" algn="just">
              <a:buFont typeface="Arial" pitchFamily="34" charset="0"/>
              <a:buChar char="•"/>
            </a:pPr>
            <a:r>
              <a:rPr lang="es-ES" sz="2800" b="1" dirty="0" smtClean="0"/>
              <a:t>3</a:t>
            </a:r>
            <a:r>
              <a:rPr lang="es-ES" sz="2800" b="1" dirty="0"/>
              <a:t>% de secuencias no codificantes</a:t>
            </a:r>
            <a:r>
              <a:rPr lang="es-ES" sz="2800" b="1" dirty="0" smtClean="0"/>
              <a:t>.</a:t>
            </a:r>
            <a:endParaRPr lang="es-ES" sz="2800" b="1" dirty="0"/>
          </a:p>
          <a:p>
            <a:pPr marL="342900" indent="-342900" algn="just">
              <a:buFont typeface="Arial" pitchFamily="34" charset="0"/>
              <a:buChar char="•"/>
            </a:pPr>
            <a:r>
              <a:rPr lang="es-ES" sz="2800" b="1" dirty="0"/>
              <a:t>37 genes</a:t>
            </a:r>
          </a:p>
          <a:p>
            <a:pPr marL="342900" indent="-342900" algn="just">
              <a:buFont typeface="Arial" pitchFamily="34" charset="0"/>
              <a:buChar char="•"/>
            </a:pPr>
            <a:r>
              <a:rPr lang="es-ES" sz="2800" b="1" dirty="0"/>
              <a:t>Codifica 2 </a:t>
            </a:r>
            <a:r>
              <a:rPr lang="es-ES" sz="2800" b="1" dirty="0" err="1"/>
              <a:t>ARNr</a:t>
            </a:r>
            <a:r>
              <a:rPr lang="es-ES" sz="2800" b="1" dirty="0"/>
              <a:t>, 22 </a:t>
            </a:r>
            <a:r>
              <a:rPr lang="es-ES" sz="2800" b="1" dirty="0" err="1"/>
              <a:t>ARNt</a:t>
            </a:r>
            <a:r>
              <a:rPr lang="es-ES" sz="2800" b="1" dirty="0"/>
              <a:t>, 13 subunidades de la FO.</a:t>
            </a:r>
          </a:p>
        </p:txBody>
      </p:sp>
      <p:sp>
        <p:nvSpPr>
          <p:cNvPr id="5" name="4 Rectángulo"/>
          <p:cNvSpPr/>
          <p:nvPr/>
        </p:nvSpPr>
        <p:spPr>
          <a:xfrm>
            <a:off x="214282" y="214290"/>
            <a:ext cx="8643966"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400" b="1" spc="50" dirty="0">
                <a:ln w="11430"/>
                <a:solidFill>
                  <a:srgbClr val="C00000"/>
                </a:solidFill>
                <a:effectLst>
                  <a:outerShdw blurRad="38100" dist="38100" dir="2700000" algn="tl">
                    <a:srgbClr val="000000">
                      <a:alpha val="43137"/>
                    </a:srgbClr>
                  </a:outerShdw>
                </a:effectLst>
                <a:cs typeface="Arial" charset="0"/>
              </a:rPr>
              <a:t>Genoma mitocondrial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TotalTime>
  <Words>5288</Words>
  <Application>Microsoft Office PowerPoint</Application>
  <PresentationFormat>Presentación en pantalla (4:3)</PresentationFormat>
  <Paragraphs>584</Paragraphs>
  <Slides>45</Slides>
  <Notes>35</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Mario I Alfonso</dc:creator>
  <cp:lastModifiedBy>Dr</cp:lastModifiedBy>
  <cp:revision>299</cp:revision>
  <dcterms:created xsi:type="dcterms:W3CDTF">2016-02-06T15:39:15Z</dcterms:created>
  <dcterms:modified xsi:type="dcterms:W3CDTF">2021-02-02T04:55:01Z</dcterms:modified>
</cp:coreProperties>
</file>