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97" r:id="rId9"/>
    <p:sldId id="263" r:id="rId10"/>
    <p:sldId id="264" r:id="rId11"/>
    <p:sldId id="265" r:id="rId12"/>
    <p:sldId id="266" r:id="rId13"/>
    <p:sldId id="267" r:id="rId14"/>
    <p:sldId id="268" r:id="rId15"/>
    <p:sldId id="298" r:id="rId16"/>
    <p:sldId id="269" r:id="rId17"/>
    <p:sldId id="301" r:id="rId18"/>
    <p:sldId id="270" r:id="rId19"/>
    <p:sldId id="284" r:id="rId20"/>
    <p:sldId id="271" r:id="rId21"/>
    <p:sldId id="272" r:id="rId22"/>
    <p:sldId id="283" r:id="rId23"/>
    <p:sldId id="273" r:id="rId24"/>
    <p:sldId id="274" r:id="rId25"/>
    <p:sldId id="302" r:id="rId26"/>
    <p:sldId id="275" r:id="rId27"/>
    <p:sldId id="276" r:id="rId28"/>
    <p:sldId id="277" r:id="rId29"/>
    <p:sldId id="278" r:id="rId30"/>
    <p:sldId id="279" r:id="rId31"/>
    <p:sldId id="280" r:id="rId32"/>
    <p:sldId id="281" r:id="rId33"/>
    <p:sldId id="303" r:id="rId34"/>
    <p:sldId id="282" r:id="rId35"/>
    <p:sldId id="285" r:id="rId36"/>
    <p:sldId id="286" r:id="rId37"/>
    <p:sldId id="287" r:id="rId38"/>
    <p:sldId id="288" r:id="rId39"/>
    <p:sldId id="289" r:id="rId40"/>
    <p:sldId id="290" r:id="rId41"/>
    <p:sldId id="291" r:id="rId42"/>
    <p:sldId id="299" r:id="rId43"/>
    <p:sldId id="292" r:id="rId44"/>
    <p:sldId id="300" r:id="rId45"/>
    <p:sldId id="293" r:id="rId46"/>
    <p:sldId id="294" r:id="rId47"/>
    <p:sldId id="295" r:id="rId48"/>
    <p:sldId id="296" r:id="rId4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70B9AA83-3F62-43B4-BF8D-E7FCE2574A9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B9AA83-3F62-43B4-BF8D-E7FCE2574A9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B9AA83-3F62-43B4-BF8D-E7FCE2574A9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70B9AA83-3F62-43B4-BF8D-E7FCE2574A9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70B9AA83-3F62-43B4-BF8D-E7FCE2574A9B}"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70B9AA83-3F62-43B4-BF8D-E7FCE2574A9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70B9AA83-3F62-43B4-BF8D-E7FCE2574A9B}"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B9AA83-3F62-43B4-BF8D-E7FCE2574A9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B9AA83-3F62-43B4-BF8D-E7FCE2574A9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B9AA83-3F62-43B4-BF8D-E7FCE2574A9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74A3169F-62D3-42D4-A1D4-BA823B4D56CE}" type="datetimeFigureOut">
              <a:rPr lang="es-ES" smtClean="0"/>
              <a:pPr/>
              <a:t>01/01/2002</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70B9AA83-3F62-43B4-BF8D-E7FCE2574A9B}"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A3169F-62D3-42D4-A1D4-BA823B4D56CE}" type="datetimeFigureOut">
              <a:rPr lang="es-ES" smtClean="0"/>
              <a:pPr/>
              <a:t>01/01/2002</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B9AA83-3F62-43B4-BF8D-E7FCE2574A9B}"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332656"/>
            <a:ext cx="8208912" cy="1938992"/>
          </a:xfrm>
          <a:prstGeom prst="rect">
            <a:avLst/>
          </a:prstGeom>
        </p:spPr>
        <p:txBody>
          <a:bodyPr wrap="square">
            <a:spAutoFit/>
          </a:bodyPr>
          <a:lstStyle/>
          <a:p>
            <a:pPr algn="ctr"/>
            <a:r>
              <a:rPr lang="es-ES" sz="2400" b="1" dirty="0" smtClean="0">
                <a:latin typeface="Arial" pitchFamily="34" charset="0"/>
                <a:cs typeface="Arial" pitchFamily="34" charset="0"/>
              </a:rPr>
              <a:t>UNIVERSIDAD DE CIENCIAS MÉDICAS DE LA HABANA</a:t>
            </a:r>
          </a:p>
          <a:p>
            <a:pPr algn="ctr"/>
            <a:r>
              <a:rPr lang="es-ES" sz="2400" b="1" dirty="0" smtClean="0">
                <a:latin typeface="Arial" pitchFamily="34" charset="0"/>
                <a:cs typeface="Arial" pitchFamily="34" charset="0"/>
              </a:rPr>
              <a:t>FACULTAD DE ESTOMATOLOGÍA</a:t>
            </a:r>
          </a:p>
          <a:p>
            <a:pPr algn="ctr"/>
            <a:r>
              <a:rPr lang="es-ES" sz="2400" b="1" dirty="0" smtClean="0">
                <a:latin typeface="Arial" pitchFamily="34" charset="0"/>
                <a:cs typeface="Arial" pitchFamily="34" charset="0"/>
              </a:rPr>
              <a:t>ENSEÑANZA TÉCNICA</a:t>
            </a:r>
          </a:p>
          <a:p>
            <a:pPr algn="ctr"/>
            <a:r>
              <a:rPr lang="es-ES" sz="2400" b="1" smtClean="0">
                <a:latin typeface="Arial" pitchFamily="34" charset="0"/>
                <a:cs typeface="Arial" pitchFamily="34" charset="0"/>
              </a:rPr>
              <a:t>CURSO </a:t>
            </a:r>
            <a:r>
              <a:rPr lang="es-ES" sz="2400" b="1" smtClean="0">
                <a:latin typeface="Arial" pitchFamily="34" charset="0"/>
                <a:cs typeface="Arial" pitchFamily="34" charset="0"/>
              </a:rPr>
              <a:t>2020-2021</a:t>
            </a:r>
            <a:endParaRPr lang="es-ES" sz="2400" b="1" dirty="0">
              <a:latin typeface="Arial" pitchFamily="34" charset="0"/>
              <a:cs typeface="Arial" pitchFamily="34" charset="0"/>
            </a:endParaRPr>
          </a:p>
        </p:txBody>
      </p:sp>
      <p:sp>
        <p:nvSpPr>
          <p:cNvPr id="5" name="4 Rectángulo"/>
          <p:cNvSpPr/>
          <p:nvPr/>
        </p:nvSpPr>
        <p:spPr>
          <a:xfrm>
            <a:off x="1259632" y="3111351"/>
            <a:ext cx="6959406" cy="461665"/>
          </a:xfrm>
          <a:prstGeom prst="rect">
            <a:avLst/>
          </a:prstGeom>
        </p:spPr>
        <p:txBody>
          <a:bodyPr wrap="none">
            <a:spAutoFit/>
          </a:bodyPr>
          <a:lstStyle/>
          <a:p>
            <a:r>
              <a:rPr lang="es-ES" sz="2400" b="1" dirty="0" smtClean="0">
                <a:latin typeface="Arial" pitchFamily="34" charset="0"/>
                <a:cs typeface="Arial" pitchFamily="34" charset="0"/>
              </a:rPr>
              <a:t>Asignatura : PRÓTESIS PARCIAL REMOVIBLE</a:t>
            </a:r>
            <a:endParaRPr lang="es-ES" sz="2400" b="1" dirty="0">
              <a:latin typeface="Arial" pitchFamily="34" charset="0"/>
              <a:cs typeface="Arial" pitchFamily="34" charset="0"/>
            </a:endParaRPr>
          </a:p>
        </p:txBody>
      </p:sp>
      <p:sp>
        <p:nvSpPr>
          <p:cNvPr id="6" name="5 Rectángulo"/>
          <p:cNvSpPr/>
          <p:nvPr/>
        </p:nvSpPr>
        <p:spPr>
          <a:xfrm>
            <a:off x="1763688" y="4757082"/>
            <a:ext cx="5573192" cy="400110"/>
          </a:xfrm>
          <a:prstGeom prst="rect">
            <a:avLst/>
          </a:prstGeom>
        </p:spPr>
        <p:txBody>
          <a:bodyPr wrap="none">
            <a:spAutoFit/>
          </a:bodyPr>
          <a:lstStyle/>
          <a:p>
            <a:r>
              <a:rPr lang="es-ES" sz="2000" b="1" dirty="0" smtClean="0">
                <a:latin typeface="Arial" pitchFamily="34" charset="0"/>
                <a:cs typeface="Arial" pitchFamily="34" charset="0"/>
              </a:rPr>
              <a:t>Profesor.  LIC. YUSDEL CRESPO  FROMETA</a:t>
            </a:r>
            <a:endParaRPr lang="es-ES" sz="2000" b="1" dirty="0">
              <a:latin typeface="Arial" pitchFamily="34" charset="0"/>
              <a:cs typeface="Arial" pitchFamily="34" charset="0"/>
            </a:endParaRPr>
          </a:p>
        </p:txBody>
      </p:sp>
    </p:spTree>
    <p:extLst>
      <p:ext uri="{BB962C8B-B14F-4D97-AF65-F5344CB8AC3E}">
        <p14:creationId xmlns="" xmlns:p14="http://schemas.microsoft.com/office/powerpoint/2010/main" val="1501629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60648"/>
            <a:ext cx="8964488" cy="6340197"/>
          </a:xfrm>
          <a:prstGeom prst="rect">
            <a:avLst/>
          </a:prstGeom>
        </p:spPr>
        <p:txBody>
          <a:bodyPr wrap="square">
            <a:spAutoFit/>
          </a:bodyPr>
          <a:lstStyle/>
          <a:p>
            <a:r>
              <a:rPr lang="es-ES" sz="2800" b="1" dirty="0" smtClean="0">
                <a:latin typeface="Arial" pitchFamily="34" charset="0"/>
                <a:cs typeface="Arial" pitchFamily="34" charset="0"/>
              </a:rPr>
              <a:t>Retenedores indirectos: </a:t>
            </a:r>
          </a:p>
          <a:p>
            <a:endParaRPr lang="es-ES" b="1" dirty="0" smtClean="0">
              <a:latin typeface="Arial" pitchFamily="34" charset="0"/>
              <a:cs typeface="Arial" pitchFamily="34" charset="0"/>
            </a:endParaRPr>
          </a:p>
          <a:p>
            <a:pPr algn="just"/>
            <a:r>
              <a:rPr lang="es-ES" sz="2400" b="1" dirty="0" smtClean="0">
                <a:latin typeface="Arial" pitchFamily="34" charset="0"/>
                <a:cs typeface="Arial" pitchFamily="34" charset="0"/>
              </a:rPr>
              <a:t>En esta clase resulta de uso casi obligatorio porque la disposición diagonal o diametral de los retenedores, favorece la rotación en base al eje que los une, excepto en los casos en que por disposición dentaria (arcos cuadrados) los dientes pilares se encuentran en línea recta en relación con los dientes más anteriores o en los casos que interfieren en la oclusión.</a:t>
            </a:r>
          </a:p>
          <a:p>
            <a:pPr algn="just"/>
            <a:r>
              <a:rPr lang="es-ES" sz="2400" b="1" dirty="0" smtClean="0">
                <a:latin typeface="Arial" pitchFamily="34" charset="0"/>
                <a:cs typeface="Arial" pitchFamily="34" charset="0"/>
              </a:rPr>
              <a:t>El retenedor indirecto puede adoptar diversas formas en esta clase: en forma de doble apoyo o de </a:t>
            </a:r>
            <a:r>
              <a:rPr lang="es-ES" sz="2400" b="1" dirty="0" err="1" smtClean="0">
                <a:latin typeface="Arial" pitchFamily="34" charset="0"/>
                <a:cs typeface="Arial" pitchFamily="34" charset="0"/>
              </a:rPr>
              <a:t>Cummer</a:t>
            </a:r>
            <a:r>
              <a:rPr lang="es-ES" sz="2400" b="1" dirty="0" smtClean="0">
                <a:latin typeface="Arial" pitchFamily="34" charset="0"/>
                <a:cs typeface="Arial" pitchFamily="34" charset="0"/>
              </a:rPr>
              <a:t> entre canino y bicúspide, que por su simplicidad y eficacia es muy utilizado; en forma de simple apoyo; de uña </a:t>
            </a:r>
            <a:r>
              <a:rPr lang="es-ES" sz="2400" b="1" dirty="0" err="1" smtClean="0">
                <a:latin typeface="Arial" pitchFamily="34" charset="0"/>
                <a:cs typeface="Arial" pitchFamily="34" charset="0"/>
              </a:rPr>
              <a:t>incisal</a:t>
            </a:r>
            <a:r>
              <a:rPr lang="es-ES" sz="2400" b="1" dirty="0" smtClean="0">
                <a:latin typeface="Arial" pitchFamily="34" charset="0"/>
                <a:cs typeface="Arial" pitchFamily="34" charset="0"/>
              </a:rPr>
              <a:t> y el continuado de Kennedy en los casos donde la condición </a:t>
            </a:r>
            <a:r>
              <a:rPr lang="es-ES" sz="2400" b="1" dirty="0" err="1" smtClean="0">
                <a:latin typeface="Arial" pitchFamily="34" charset="0"/>
                <a:cs typeface="Arial" pitchFamily="34" charset="0"/>
              </a:rPr>
              <a:t>parodontal</a:t>
            </a:r>
            <a:r>
              <a:rPr lang="es-ES" sz="2400" b="1" dirty="0" smtClean="0">
                <a:latin typeface="Arial" pitchFamily="34" charset="0"/>
                <a:cs typeface="Arial" pitchFamily="34" charset="0"/>
              </a:rPr>
              <a:t> es débil pues es capaz de unir los dientes en un mismo esfuerzo distribuyendo las fuerzas recibidas desde las bases u otros lugares del mismo (función </a:t>
            </a:r>
            <a:r>
              <a:rPr lang="es-ES" sz="2400" b="1" dirty="0" err="1" smtClean="0">
                <a:latin typeface="Arial" pitchFamily="34" charset="0"/>
                <a:cs typeface="Arial" pitchFamily="34" charset="0"/>
              </a:rPr>
              <a:t>ferulizadora</a:t>
            </a:r>
            <a:r>
              <a:rPr lang="es-ES" sz="2400" b="1" dirty="0" smtClean="0">
                <a:latin typeface="Arial" pitchFamily="34" charset="0"/>
                <a:cs typeface="Arial" pitchFamily="34" charset="0"/>
              </a:rPr>
              <a:t>).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660310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332656"/>
            <a:ext cx="8928992" cy="6432530"/>
          </a:xfrm>
          <a:prstGeom prst="rect">
            <a:avLst/>
          </a:prstGeom>
        </p:spPr>
        <p:txBody>
          <a:bodyPr wrap="square">
            <a:spAutoFit/>
          </a:bodyPr>
          <a:lstStyle/>
          <a:p>
            <a:r>
              <a:rPr lang="es-ES" sz="2800" b="1" dirty="0" smtClean="0">
                <a:latin typeface="Arial" pitchFamily="34" charset="0"/>
                <a:cs typeface="Arial" pitchFamily="34" charset="0"/>
              </a:rPr>
              <a:t>Conectores mayores: </a:t>
            </a: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En la clase I superior, como parte fundamental en la distribución de las cargas por toda la superficie de soporte del maxilar superior, tienen una función importante; el más indicado es la placa, cuya extensión será proporcional a la extensión de las brechas, o sea, al número de dientes ausentes. La placa palatina ofrece gran rigidez, confort, gran estabilidad, sin causar daño a los tejidos. La placa hendida actúa como </a:t>
            </a:r>
            <a:r>
              <a:rPr lang="es-ES" sz="2400" b="1" dirty="0" err="1" smtClean="0">
                <a:latin typeface="Arial" pitchFamily="34" charset="0"/>
                <a:cs typeface="Arial" pitchFamily="34" charset="0"/>
              </a:rPr>
              <a:t>rompefuerza</a:t>
            </a:r>
            <a:r>
              <a:rPr lang="es-ES" sz="2400" b="1" dirty="0" smtClean="0">
                <a:latin typeface="Arial" pitchFamily="34" charset="0"/>
                <a:cs typeface="Arial" pitchFamily="34" charset="0"/>
              </a:rPr>
              <a:t> elástico. En el caso de un menor número de dientes ausentes el conector mayor tendrá forma de </a:t>
            </a:r>
            <a:r>
              <a:rPr lang="es-ES" sz="2400" b="1" dirty="0" err="1" smtClean="0">
                <a:latin typeface="Arial" pitchFamily="34" charset="0"/>
                <a:cs typeface="Arial" pitchFamily="34" charset="0"/>
              </a:rPr>
              <a:t>placoide</a:t>
            </a:r>
            <a:r>
              <a:rPr lang="es-ES" sz="2400" b="1" dirty="0" smtClean="0">
                <a:latin typeface="Arial" pitchFamily="34" charset="0"/>
                <a:cs typeface="Arial" pitchFamily="34" charset="0"/>
              </a:rPr>
              <a:t>. Las barras solo se usarán en casos superiores cuando sea imposible una placa por </a:t>
            </a:r>
            <a:r>
              <a:rPr lang="es-ES" sz="2400" b="1" dirty="0" err="1" smtClean="0">
                <a:latin typeface="Arial" pitchFamily="34" charset="0"/>
                <a:cs typeface="Arial" pitchFamily="34" charset="0"/>
              </a:rPr>
              <a:t>torus</a:t>
            </a:r>
            <a:r>
              <a:rPr lang="es-ES" sz="2400" b="1" dirty="0" smtClean="0">
                <a:latin typeface="Arial" pitchFamily="34" charset="0"/>
                <a:cs typeface="Arial" pitchFamily="34" charset="0"/>
              </a:rPr>
              <a:t> palatino. Nunca se colocan en bóvedas palatinas muy profundas, debido a que las deformaciones que los esfuerzos de flexión y torsión que en ellas se producen, suelen provocar fracturas de los mismos.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1665589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980728"/>
            <a:ext cx="8784976" cy="4893647"/>
          </a:xfrm>
          <a:prstGeom prst="rect">
            <a:avLst/>
          </a:prstGeom>
        </p:spPr>
        <p:txBody>
          <a:bodyPr wrap="square">
            <a:spAutoFit/>
          </a:bodyPr>
          <a:lstStyle/>
          <a:p>
            <a:pPr algn="just"/>
            <a:r>
              <a:rPr lang="es-ES" sz="2400" b="1" dirty="0" smtClean="0">
                <a:latin typeface="Arial" pitchFamily="34" charset="0"/>
                <a:cs typeface="Arial" pitchFamily="34" charset="0"/>
              </a:rPr>
              <a:t>En la clase I inferior se usa la barra lingual en aquellos casos que no interfieran con el frenillo lingual o cualquier inserción baja del suelo de la boca. El conector </a:t>
            </a:r>
            <a:r>
              <a:rPr lang="es-ES" sz="2400" b="1" dirty="0" err="1" smtClean="0">
                <a:latin typeface="Arial" pitchFamily="34" charset="0"/>
                <a:cs typeface="Arial" pitchFamily="34" charset="0"/>
              </a:rPr>
              <a:t>placoide</a:t>
            </a:r>
            <a:r>
              <a:rPr lang="es-ES" sz="2400" b="1" dirty="0" smtClean="0">
                <a:latin typeface="Arial" pitchFamily="34" charset="0"/>
                <a:cs typeface="Arial" pitchFamily="34" charset="0"/>
              </a:rPr>
              <a:t> </a:t>
            </a:r>
            <a:r>
              <a:rPr lang="es-ES" sz="2400" b="1" dirty="0" err="1" smtClean="0">
                <a:latin typeface="Arial" pitchFamily="34" charset="0"/>
                <a:cs typeface="Arial" pitchFamily="34" charset="0"/>
              </a:rPr>
              <a:t>linguolaminar</a:t>
            </a:r>
            <a:r>
              <a:rPr lang="es-ES" sz="2400" b="1" dirty="0" smtClean="0">
                <a:latin typeface="Arial" pitchFamily="34" charset="0"/>
                <a:cs typeface="Arial" pitchFamily="34" charset="0"/>
              </a:rPr>
              <a:t> se emplea cuando la barra lingual es imposible de diseñar cuando el frenillo está muy alto e interfiera con el aparato. El </a:t>
            </a:r>
            <a:r>
              <a:rPr lang="es-ES" sz="2400" b="1" dirty="0" err="1" smtClean="0">
                <a:latin typeface="Arial" pitchFamily="34" charset="0"/>
                <a:cs typeface="Arial" pitchFamily="34" charset="0"/>
              </a:rPr>
              <a:t>placoide</a:t>
            </a:r>
            <a:r>
              <a:rPr lang="es-ES" sz="2400" b="1" dirty="0" smtClean="0">
                <a:latin typeface="Arial" pitchFamily="34" charset="0"/>
                <a:cs typeface="Arial" pitchFamily="34" charset="0"/>
              </a:rPr>
              <a:t> </a:t>
            </a:r>
            <a:r>
              <a:rPr lang="es-ES" sz="2400" b="1" dirty="0" err="1" smtClean="0">
                <a:latin typeface="Arial" pitchFamily="34" charset="0"/>
                <a:cs typeface="Arial" pitchFamily="34" charset="0"/>
              </a:rPr>
              <a:t>linguolaminar</a:t>
            </a:r>
            <a:r>
              <a:rPr lang="es-ES" sz="2400" b="1" dirty="0" smtClean="0">
                <a:latin typeface="Arial" pitchFamily="34" charset="0"/>
                <a:cs typeface="Arial" pitchFamily="34" charset="0"/>
              </a:rPr>
              <a:t> tiene la ventaja que por la mayor superficie de contacto con los dientes, se logra mejor estabilidad de la prótesis para los movimientos transversales. </a:t>
            </a:r>
          </a:p>
          <a:p>
            <a:pPr algn="just"/>
            <a:r>
              <a:rPr lang="es-ES" sz="2400" b="1" dirty="0" smtClean="0">
                <a:latin typeface="Arial" pitchFamily="34" charset="0"/>
                <a:cs typeface="Arial" pitchFamily="34" charset="0"/>
              </a:rPr>
              <a:t>En las barras linguales, se procederá a aliviar el modelo y a construir la barra alejada del frenillo lingual para evitar el ulterior encajamiento, por la tendencia a la migración anterior.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2462501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724629"/>
            <a:ext cx="8964488" cy="4216539"/>
          </a:xfrm>
          <a:prstGeom prst="rect">
            <a:avLst/>
          </a:prstGeom>
        </p:spPr>
        <p:txBody>
          <a:bodyPr wrap="square">
            <a:spAutoFit/>
          </a:bodyPr>
          <a:lstStyle/>
          <a:p>
            <a:r>
              <a:rPr lang="es-ES" sz="2800" b="1" dirty="0" smtClean="0">
                <a:latin typeface="Arial" pitchFamily="34" charset="0"/>
                <a:cs typeface="Arial" pitchFamily="34" charset="0"/>
              </a:rPr>
              <a:t>Bases o sillas: </a:t>
            </a:r>
          </a:p>
          <a:p>
            <a:endParaRPr lang="es-ES" sz="2400" b="1" dirty="0">
              <a:latin typeface="Arial" pitchFamily="34" charset="0"/>
              <a:cs typeface="Arial" pitchFamily="34" charset="0"/>
            </a:endParaRP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Debe seguir el principio general de todas las bases </a:t>
            </a:r>
            <a:r>
              <a:rPr lang="es-ES" sz="2400" b="1" dirty="0" err="1" smtClean="0">
                <a:latin typeface="Arial" pitchFamily="34" charset="0"/>
                <a:cs typeface="Arial" pitchFamily="34" charset="0"/>
              </a:rPr>
              <a:t>mucosoportadas</a:t>
            </a:r>
            <a:r>
              <a:rPr lang="es-ES" sz="2400" b="1" dirty="0" smtClean="0">
                <a:latin typeface="Arial" pitchFamily="34" charset="0"/>
                <a:cs typeface="Arial" pitchFamily="34" charset="0"/>
              </a:rPr>
              <a:t> en cuanto a extensión y contorno para asegurar el soporte y estabilidad; deben ser bases acrílicas o mixtas para que puedan tener el grosor necesario y por razones de modificaciones y adaptaciones durante el uso, ya que frecuentemente son rebasadas por la no adaptación de las mismas como resultado de la reabsorción ósea.</a:t>
            </a:r>
          </a:p>
          <a:p>
            <a:pPr algn="just"/>
            <a:endParaRPr lang="es-ES" sz="2400" b="1" dirty="0" smtClean="0">
              <a:latin typeface="Arial" pitchFamily="34" charset="0"/>
              <a:cs typeface="Arial" pitchFamily="34" charset="0"/>
            </a:endParaRPr>
          </a:p>
        </p:txBody>
      </p:sp>
    </p:spTree>
    <p:extLst>
      <p:ext uri="{BB962C8B-B14F-4D97-AF65-F5344CB8AC3E}">
        <p14:creationId xmlns="" xmlns:p14="http://schemas.microsoft.com/office/powerpoint/2010/main" val="1816641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496" y="1452840"/>
            <a:ext cx="8964488" cy="3785652"/>
          </a:xfrm>
          <a:prstGeom prst="rect">
            <a:avLst/>
          </a:prstGeom>
        </p:spPr>
        <p:txBody>
          <a:bodyPr wrap="square">
            <a:spAutoFit/>
          </a:bodyPr>
          <a:lstStyle/>
          <a:p>
            <a:pPr algn="just"/>
            <a:r>
              <a:rPr lang="es-ES" sz="2400" b="1" dirty="0" smtClean="0">
                <a:latin typeface="Arial" pitchFamily="34" charset="0"/>
                <a:cs typeface="Arial" pitchFamily="34" charset="0"/>
              </a:rPr>
              <a:t>Si los modelos provienen de impresiones funcionales deberá llegarse con las bases hasta el surco periférico dejado por la impresión, y su ancho marcará el borde funcional del mismo. Los márgenes serán gruesos para atender a las necesidades </a:t>
            </a:r>
            <a:r>
              <a:rPr lang="es-ES" sz="2400" b="1" dirty="0" err="1" smtClean="0">
                <a:latin typeface="Arial" pitchFamily="34" charset="0"/>
                <a:cs typeface="Arial" pitchFamily="34" charset="0"/>
              </a:rPr>
              <a:t>anatomo</a:t>
            </a:r>
            <a:r>
              <a:rPr lang="es-ES" sz="2400" b="1" dirty="0" smtClean="0">
                <a:latin typeface="Arial" pitchFamily="34" charset="0"/>
                <a:cs typeface="Arial" pitchFamily="34" charset="0"/>
              </a:rPr>
              <a:t>-funcionales de esa línea de demarcación, y hasta para estar de acuerdo con las exigencias de un cierre periférico potencial. Las bases serán extendidas ampliamente, en los modelos obtenidos de impresiones anatómicas, incluyendo la tuberosidad en el superior y alcanzando la papila en el inferior.</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694591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2060848"/>
            <a:ext cx="8712968" cy="2308324"/>
          </a:xfrm>
          <a:prstGeom prst="rect">
            <a:avLst/>
          </a:prstGeom>
        </p:spPr>
        <p:txBody>
          <a:bodyPr wrap="square">
            <a:spAutoFit/>
          </a:bodyPr>
          <a:lstStyle/>
          <a:p>
            <a:pPr algn="just"/>
            <a:r>
              <a:rPr lang="es-ES" sz="2400" b="1" dirty="0" smtClean="0">
                <a:latin typeface="Arial" pitchFamily="34" charset="0"/>
                <a:cs typeface="Arial" pitchFamily="34" charset="0"/>
              </a:rPr>
              <a:t>El borde externo llegará a la línea oblicua externa y el ángulo </a:t>
            </a:r>
            <a:r>
              <a:rPr lang="es-ES" sz="2400" b="1" dirty="0" err="1" smtClean="0">
                <a:latin typeface="Arial" pitchFamily="34" charset="0"/>
                <a:cs typeface="Arial" pitchFamily="34" charset="0"/>
              </a:rPr>
              <a:t>distovestibular</a:t>
            </a:r>
            <a:r>
              <a:rPr lang="es-ES" sz="2400" b="1" dirty="0" smtClean="0">
                <a:latin typeface="Arial" pitchFamily="34" charset="0"/>
                <a:cs typeface="Arial" pitchFamily="34" charset="0"/>
              </a:rPr>
              <a:t> será redondeado y biselado a expensas de la cara externa lo mismo que la parte posterior. La parte lingual será horizontal a nivel de la barra y el borde </a:t>
            </a:r>
            <a:r>
              <a:rPr lang="es-ES" sz="2400" b="1" dirty="0" err="1" smtClean="0">
                <a:latin typeface="Arial" pitchFamily="34" charset="0"/>
                <a:cs typeface="Arial" pitchFamily="34" charset="0"/>
              </a:rPr>
              <a:t>distolingual</a:t>
            </a:r>
            <a:r>
              <a:rPr lang="es-ES" sz="2400" b="1" dirty="0" smtClean="0">
                <a:latin typeface="Arial" pitchFamily="34" charset="0"/>
                <a:cs typeface="Arial" pitchFamily="34" charset="0"/>
              </a:rPr>
              <a:t> descenderá verticalmente de la zona posterior y también será redondeado.</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284450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60648"/>
            <a:ext cx="8856984" cy="6801862"/>
          </a:xfrm>
          <a:prstGeom prst="rect">
            <a:avLst/>
          </a:prstGeom>
        </p:spPr>
        <p:txBody>
          <a:bodyPr wrap="square">
            <a:spAutoFit/>
          </a:bodyPr>
          <a:lstStyle/>
          <a:p>
            <a:r>
              <a:rPr lang="es-ES" sz="2800" b="1" dirty="0" smtClean="0">
                <a:latin typeface="Arial" pitchFamily="34" charset="0"/>
                <a:cs typeface="Arial" pitchFamily="34" charset="0"/>
              </a:rPr>
              <a:t>Tipo de conexión:</a:t>
            </a: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El tipo de conexión de las bases puede ser rígida o lábil; esta última puede ser elástica o articulada. Cuando falta el pilar posterior, el anclaje rígido no garantiza una condición </a:t>
            </a:r>
            <a:r>
              <a:rPr lang="es-ES" sz="2400" b="1" dirty="0" err="1" smtClean="0">
                <a:latin typeface="Arial" pitchFamily="34" charset="0"/>
                <a:cs typeface="Arial" pitchFamily="34" charset="0"/>
              </a:rPr>
              <a:t>biostática</a:t>
            </a:r>
            <a:r>
              <a:rPr lang="es-ES" sz="2400" b="1" dirty="0" smtClean="0">
                <a:latin typeface="Arial" pitchFamily="34" charset="0"/>
                <a:cs typeface="Arial" pitchFamily="34" charset="0"/>
              </a:rPr>
              <a:t> porque la transmisión del movimiento provoca tracciones dorsales del diente de anclaje. El anclaje lábil deberá usarse siempre que haya prótesis de extremo libre con bases de más de 20 mm de largo, con mucosas muy </a:t>
            </a:r>
            <a:r>
              <a:rPr lang="es-ES" sz="2400" b="1" dirty="0" err="1" smtClean="0">
                <a:latin typeface="Arial" pitchFamily="34" charset="0"/>
                <a:cs typeface="Arial" pitchFamily="34" charset="0"/>
              </a:rPr>
              <a:t>resilentes</a:t>
            </a:r>
            <a:r>
              <a:rPr lang="es-ES" sz="2400" b="1" dirty="0" smtClean="0">
                <a:latin typeface="Arial" pitchFamily="34" charset="0"/>
                <a:cs typeface="Arial" pitchFamily="34" charset="0"/>
              </a:rPr>
              <a:t> y con condición </a:t>
            </a:r>
            <a:r>
              <a:rPr lang="es-ES" sz="2400" b="1" dirty="0" err="1" smtClean="0">
                <a:latin typeface="Arial" pitchFamily="34" charset="0"/>
                <a:cs typeface="Arial" pitchFamily="34" charset="0"/>
              </a:rPr>
              <a:t>parodontal</a:t>
            </a:r>
            <a:r>
              <a:rPr lang="es-ES" sz="2400" b="1" dirty="0" smtClean="0">
                <a:latin typeface="Arial" pitchFamily="34" charset="0"/>
                <a:cs typeface="Arial" pitchFamily="34" charset="0"/>
              </a:rPr>
              <a:t> debilitada o normal. También cuando hay rebordes muy reabsorbidos e inclinados respecto al diente pilar pues dicha base a extensión actúa como brazo de palanca con acción distal y con requerimiento dorsal del diente extremo, siendo mayor este efecto cuanto mayor diferencia de </a:t>
            </a:r>
            <a:r>
              <a:rPr lang="es-ES" sz="2400" b="1" dirty="0" err="1" smtClean="0">
                <a:latin typeface="Arial" pitchFamily="34" charset="0"/>
                <a:cs typeface="Arial" pitchFamily="34" charset="0"/>
              </a:rPr>
              <a:t>resilencia</a:t>
            </a:r>
            <a:r>
              <a:rPr lang="es-ES" sz="2400" b="1" dirty="0" smtClean="0">
                <a:latin typeface="Arial" pitchFamily="34" charset="0"/>
                <a:cs typeface="Arial" pitchFamily="34" charset="0"/>
              </a:rPr>
              <a:t> existe entre la mucosa y el periodonto. El anclaje lábil permite una distribución más lógica de las cargas según el elemento que las recibe</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255607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9646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20683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2852936"/>
            <a:ext cx="7697941" cy="523220"/>
          </a:xfrm>
          <a:prstGeom prst="rect">
            <a:avLst/>
          </a:prstGeom>
        </p:spPr>
        <p:txBody>
          <a:bodyPr wrap="none">
            <a:spAutoFit/>
          </a:bodyPr>
          <a:lstStyle/>
          <a:p>
            <a:r>
              <a:rPr lang="es-ES" sz="2800" b="1" dirty="0" smtClean="0">
                <a:latin typeface="Arial" pitchFamily="34" charset="0"/>
                <a:cs typeface="Arial" pitchFamily="34" charset="0"/>
              </a:rPr>
              <a:t>Clase II de Kennedy (</a:t>
            </a:r>
            <a:r>
              <a:rPr lang="es-ES" sz="2800" b="1" dirty="0" err="1" smtClean="0">
                <a:latin typeface="Arial" pitchFamily="34" charset="0"/>
                <a:cs typeface="Arial" pitchFamily="34" charset="0"/>
              </a:rPr>
              <a:t>dentomucosoportada</a:t>
            </a:r>
            <a:r>
              <a:rPr lang="es-ES" sz="2800" dirty="0" smtClean="0">
                <a:latin typeface="Arial" pitchFamily="34" charset="0"/>
                <a:cs typeface="Arial" pitchFamily="34" charset="0"/>
              </a:rPr>
              <a:t>):</a:t>
            </a:r>
            <a:endParaRPr lang="es-ES" sz="2800" dirty="0">
              <a:latin typeface="Arial" pitchFamily="34" charset="0"/>
              <a:cs typeface="Arial" pitchFamily="34" charset="0"/>
            </a:endParaRPr>
          </a:p>
        </p:txBody>
      </p:sp>
    </p:spTree>
    <p:extLst>
      <p:ext uri="{BB962C8B-B14F-4D97-AF65-F5344CB8AC3E}">
        <p14:creationId xmlns="" xmlns:p14="http://schemas.microsoft.com/office/powerpoint/2010/main" val="3172828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2348880"/>
            <a:ext cx="8208912" cy="2246769"/>
          </a:xfrm>
          <a:prstGeom prst="rect">
            <a:avLst/>
          </a:prstGeom>
        </p:spPr>
        <p:txBody>
          <a:bodyPr wrap="square">
            <a:spAutoFit/>
          </a:bodyPr>
          <a:lstStyle/>
          <a:p>
            <a:pPr algn="ctr"/>
            <a:r>
              <a:rPr lang="es-ES" sz="2800" b="1" dirty="0" smtClean="0">
                <a:latin typeface="Arial" pitchFamily="34" charset="0"/>
                <a:cs typeface="Arial" pitchFamily="34" charset="0"/>
              </a:rPr>
              <a:t>Tema 6</a:t>
            </a:r>
          </a:p>
          <a:p>
            <a:pPr algn="ctr"/>
            <a:r>
              <a:rPr lang="es-ES" sz="2800" b="1" dirty="0" smtClean="0">
                <a:latin typeface="Arial" pitchFamily="34" charset="0"/>
                <a:cs typeface="Arial" pitchFamily="34" charset="0"/>
              </a:rPr>
              <a:t> </a:t>
            </a:r>
          </a:p>
          <a:p>
            <a:pPr algn="ctr"/>
            <a:r>
              <a:rPr lang="es-ES" sz="2800" b="1" dirty="0" smtClean="0">
                <a:latin typeface="Arial" pitchFamily="34" charset="0"/>
                <a:cs typeface="Arial" pitchFamily="34" charset="0"/>
              </a:rPr>
              <a:t> Planeamiento y diseño en Prótesis Parcial Removible   </a:t>
            </a:r>
          </a:p>
          <a:p>
            <a:endParaRPr lang="es-ES" sz="2800" b="1" dirty="0">
              <a:latin typeface="Arial" pitchFamily="34" charset="0"/>
              <a:cs typeface="Arial" pitchFamily="34" charset="0"/>
            </a:endParaRPr>
          </a:p>
        </p:txBody>
      </p:sp>
    </p:spTree>
    <p:extLst>
      <p:ext uri="{BB962C8B-B14F-4D97-AF65-F5344CB8AC3E}">
        <p14:creationId xmlns="" xmlns:p14="http://schemas.microsoft.com/office/powerpoint/2010/main" val="2292618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764704"/>
            <a:ext cx="8640960" cy="5232202"/>
          </a:xfrm>
          <a:prstGeom prst="rect">
            <a:avLst/>
          </a:prstGeom>
        </p:spPr>
        <p:txBody>
          <a:bodyPr wrap="square">
            <a:spAutoFit/>
          </a:bodyPr>
          <a:lstStyle/>
          <a:p>
            <a:endParaRPr lang="es-ES" dirty="0" smtClean="0"/>
          </a:p>
          <a:p>
            <a:r>
              <a:rPr lang="es-ES" sz="2800" b="1" dirty="0" smtClean="0">
                <a:latin typeface="Arial" pitchFamily="34" charset="0"/>
                <a:cs typeface="Arial" pitchFamily="34" charset="0"/>
              </a:rPr>
              <a:t>Ubicación de la retención:</a:t>
            </a: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Rigen los mismos principios que para la Clase I. </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Retenedores directos: Para el pilar inmediato a la brecha rigen los mismos principios de la Clase I. Para la </a:t>
            </a:r>
            <a:r>
              <a:rPr lang="es-ES" sz="2400" b="1" dirty="0" err="1" smtClean="0">
                <a:latin typeface="Arial" pitchFamily="34" charset="0"/>
                <a:cs typeface="Arial" pitchFamily="34" charset="0"/>
              </a:rPr>
              <a:t>hemiarcada</a:t>
            </a:r>
            <a:r>
              <a:rPr lang="es-ES" sz="2400" b="1" dirty="0" smtClean="0">
                <a:latin typeface="Arial" pitchFamily="34" charset="0"/>
                <a:cs typeface="Arial" pitchFamily="34" charset="0"/>
              </a:rPr>
              <a:t> dentada debe emplearse preferentemente el retenedor circunferencial No 1, el que se ubicará entre el primer y segundo molar. Por razones de retención se prefiere el uso del doble No 1 y además porque es mucho más estable. Se debe colocar bien distal para aumentar el brazo de resistencia y para resistir la caída posterior de la base de la prótesis.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977881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556792"/>
            <a:ext cx="8964488" cy="3477875"/>
          </a:xfrm>
          <a:prstGeom prst="rect">
            <a:avLst/>
          </a:prstGeom>
        </p:spPr>
        <p:txBody>
          <a:bodyPr wrap="square">
            <a:spAutoFit/>
          </a:bodyPr>
          <a:lstStyle/>
          <a:p>
            <a:r>
              <a:rPr lang="es-ES" sz="2800" b="1" dirty="0" smtClean="0">
                <a:latin typeface="Arial" pitchFamily="34" charset="0"/>
                <a:cs typeface="Arial" pitchFamily="34" charset="0"/>
              </a:rPr>
              <a:t>Retenedores indirectos</a:t>
            </a:r>
            <a:r>
              <a:rPr lang="es-ES" sz="2400" b="1" dirty="0" smtClean="0">
                <a:latin typeface="Arial" pitchFamily="34" charset="0"/>
                <a:cs typeface="Arial" pitchFamily="34" charset="0"/>
              </a:rPr>
              <a:t>:</a:t>
            </a: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En esta clase es necesario colocar un retenedor indirecto ubicándolo en un punto equidistante del retenedor directo inmediato a la brecha y el retenedor de la </a:t>
            </a:r>
            <a:r>
              <a:rPr lang="es-ES" sz="2400" b="1" dirty="0" err="1" smtClean="0">
                <a:latin typeface="Arial" pitchFamily="34" charset="0"/>
                <a:cs typeface="Arial" pitchFamily="34" charset="0"/>
              </a:rPr>
              <a:t>hemiarcada</a:t>
            </a:r>
            <a:r>
              <a:rPr lang="es-ES" sz="2400" b="1" dirty="0" smtClean="0">
                <a:latin typeface="Arial" pitchFamily="34" charset="0"/>
                <a:cs typeface="Arial" pitchFamily="34" charset="0"/>
              </a:rPr>
              <a:t> contraria. Se evitará el giro de la prótesis como consecuencia de su anclaje lineal oblicuo.</a:t>
            </a:r>
          </a:p>
          <a:p>
            <a:pPr algn="just"/>
            <a:r>
              <a:rPr lang="es-ES" sz="2400" b="1" dirty="0" smtClean="0">
                <a:latin typeface="Arial" pitchFamily="34" charset="0"/>
                <a:cs typeface="Arial" pitchFamily="34" charset="0"/>
              </a:rPr>
              <a:t>El retenedor indirecto más empleado para evitar este giro es el doble apoyo entre canino y bicúspide.</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1082369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124744"/>
            <a:ext cx="8892480" cy="4216539"/>
          </a:xfrm>
          <a:prstGeom prst="rect">
            <a:avLst/>
          </a:prstGeom>
        </p:spPr>
        <p:txBody>
          <a:bodyPr wrap="square">
            <a:spAutoFit/>
          </a:bodyPr>
          <a:lstStyle/>
          <a:p>
            <a:r>
              <a:rPr lang="es-ES" sz="2800" b="1" dirty="0" smtClean="0">
                <a:latin typeface="Arial" pitchFamily="34" charset="0"/>
                <a:cs typeface="Arial" pitchFamily="34" charset="0"/>
              </a:rPr>
              <a:t>Conectores mayores: </a:t>
            </a:r>
          </a:p>
          <a:p>
            <a:endParaRPr lang="es-ES" sz="2400" b="1" dirty="0">
              <a:latin typeface="Arial" pitchFamily="34" charset="0"/>
              <a:cs typeface="Arial" pitchFamily="34" charset="0"/>
            </a:endParaRPr>
          </a:p>
          <a:p>
            <a:pPr algn="just"/>
            <a:r>
              <a:rPr lang="es-ES" sz="2400" b="1" dirty="0" smtClean="0">
                <a:latin typeface="Arial" pitchFamily="34" charset="0"/>
                <a:cs typeface="Arial" pitchFamily="34" charset="0"/>
              </a:rPr>
              <a:t>Se  indica el </a:t>
            </a:r>
            <a:r>
              <a:rPr lang="es-ES" sz="2400" b="1" dirty="0" err="1" smtClean="0">
                <a:latin typeface="Arial" pitchFamily="34" charset="0"/>
                <a:cs typeface="Arial" pitchFamily="34" charset="0"/>
              </a:rPr>
              <a:t>placoide</a:t>
            </a:r>
            <a:r>
              <a:rPr lang="es-ES" sz="2400" b="1" dirty="0" smtClean="0">
                <a:latin typeface="Arial" pitchFamily="34" charset="0"/>
                <a:cs typeface="Arial" pitchFamily="34" charset="0"/>
              </a:rPr>
              <a:t> o combinación de barras en dependencia de las peculiaridades del caso. El conector de placa se indicará solo en aquellos casos donde los dientes remanentes no ofrezcan soporte adecuado.</a:t>
            </a:r>
          </a:p>
          <a:p>
            <a:pPr algn="just"/>
            <a:r>
              <a:rPr lang="es-ES" sz="2400" b="1" dirty="0" smtClean="0">
                <a:latin typeface="Arial" pitchFamily="34" charset="0"/>
                <a:cs typeface="Arial" pitchFamily="34" charset="0"/>
              </a:rPr>
              <a:t>El conector mayor en forma de </a:t>
            </a:r>
            <a:r>
              <a:rPr lang="es-ES" sz="2400" b="1" dirty="0" err="1" smtClean="0">
                <a:latin typeface="Arial" pitchFamily="34" charset="0"/>
                <a:cs typeface="Arial" pitchFamily="34" charset="0"/>
              </a:rPr>
              <a:t>placoide</a:t>
            </a:r>
            <a:r>
              <a:rPr lang="es-ES" sz="2400" b="1" dirty="0" smtClean="0">
                <a:latin typeface="Arial" pitchFamily="34" charset="0"/>
                <a:cs typeface="Arial" pitchFamily="34" charset="0"/>
              </a:rPr>
              <a:t> hendido (</a:t>
            </a:r>
            <a:r>
              <a:rPr lang="es-ES" sz="2400" b="1" dirty="0" err="1" smtClean="0">
                <a:latin typeface="Arial" pitchFamily="34" charset="0"/>
                <a:cs typeface="Arial" pitchFamily="34" charset="0"/>
              </a:rPr>
              <a:t>rompefuerzas</a:t>
            </a:r>
            <a:r>
              <a:rPr lang="es-ES" sz="2400" b="1" dirty="0" smtClean="0">
                <a:latin typeface="Arial" pitchFamily="34" charset="0"/>
                <a:cs typeface="Arial" pitchFamily="34" charset="0"/>
              </a:rPr>
              <a:t> elástico) es una indicación muy adecuada para la clase superior. En estos casos puedo colocar apoyo por distal porque el </a:t>
            </a:r>
            <a:r>
              <a:rPr lang="es-ES" sz="2400" b="1" dirty="0" err="1" smtClean="0">
                <a:latin typeface="Arial" pitchFamily="34" charset="0"/>
                <a:cs typeface="Arial" pitchFamily="34" charset="0"/>
              </a:rPr>
              <a:t>placoide</a:t>
            </a:r>
            <a:r>
              <a:rPr lang="es-ES" sz="2400" b="1" dirty="0" smtClean="0">
                <a:latin typeface="Arial" pitchFamily="34" charset="0"/>
                <a:cs typeface="Arial" pitchFamily="34" charset="0"/>
              </a:rPr>
              <a:t> hendido disipa las fuerzas y no deja que tire del diente</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44089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132856"/>
            <a:ext cx="8424936" cy="2369880"/>
          </a:xfrm>
          <a:prstGeom prst="rect">
            <a:avLst/>
          </a:prstGeom>
        </p:spPr>
        <p:txBody>
          <a:bodyPr wrap="square">
            <a:spAutoFit/>
          </a:bodyPr>
          <a:lstStyle/>
          <a:p>
            <a:pPr algn="just"/>
            <a:r>
              <a:rPr lang="es-ES" sz="2800" b="1" dirty="0" smtClean="0">
                <a:latin typeface="Arial" pitchFamily="34" charset="0"/>
                <a:cs typeface="Arial" pitchFamily="34" charset="0"/>
              </a:rPr>
              <a:t>Bases o sillas:</a:t>
            </a:r>
          </a:p>
          <a:p>
            <a:pPr algn="just"/>
            <a:endParaRPr lang="es-ES" sz="2400" b="1" dirty="0">
              <a:latin typeface="Arial" pitchFamily="34" charset="0"/>
              <a:cs typeface="Arial" pitchFamily="34" charset="0"/>
            </a:endParaRPr>
          </a:p>
          <a:p>
            <a:pPr algn="just"/>
            <a:r>
              <a:rPr lang="es-ES" sz="2400" b="1" dirty="0" smtClean="0">
                <a:latin typeface="Arial" pitchFamily="34" charset="0"/>
                <a:cs typeface="Arial" pitchFamily="34" charset="0"/>
              </a:rPr>
              <a:t>Siguen el principio general de todas las bases </a:t>
            </a:r>
            <a:r>
              <a:rPr lang="es-ES" sz="2400" b="1" dirty="0" err="1" smtClean="0">
                <a:latin typeface="Arial" pitchFamily="34" charset="0"/>
                <a:cs typeface="Arial" pitchFamily="34" charset="0"/>
              </a:rPr>
              <a:t>mucosoportadas</a:t>
            </a:r>
            <a:r>
              <a:rPr lang="es-ES" sz="2400" b="1" dirty="0" smtClean="0">
                <a:latin typeface="Arial" pitchFamily="34" charset="0"/>
                <a:cs typeface="Arial" pitchFamily="34" charset="0"/>
              </a:rPr>
              <a:t> en cuanto a extensión y contorno, asegurando así el soporte y la estabilidad necesaria. Pueden ser acrílicas o mixtas</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563036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9907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27425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136339"/>
            <a:ext cx="8568952" cy="3108543"/>
          </a:xfrm>
          <a:prstGeom prst="rect">
            <a:avLst/>
          </a:prstGeom>
        </p:spPr>
        <p:txBody>
          <a:bodyPr wrap="square">
            <a:spAutoFit/>
          </a:bodyPr>
          <a:lstStyle/>
          <a:p>
            <a:r>
              <a:rPr lang="es-ES" sz="2800" b="1" dirty="0" smtClean="0">
                <a:latin typeface="Arial" pitchFamily="34" charset="0"/>
                <a:cs typeface="Arial" pitchFamily="34" charset="0"/>
              </a:rPr>
              <a:t>Clase III de Kennedy (</a:t>
            </a:r>
            <a:r>
              <a:rPr lang="es-ES" sz="2800" b="1" dirty="0" err="1" smtClean="0">
                <a:latin typeface="Arial" pitchFamily="34" charset="0"/>
                <a:cs typeface="Arial" pitchFamily="34" charset="0"/>
              </a:rPr>
              <a:t>dentosoportada</a:t>
            </a:r>
            <a:r>
              <a:rPr lang="es-ES" sz="2800" b="1" dirty="0" smtClean="0">
                <a:latin typeface="Arial" pitchFamily="34" charset="0"/>
                <a:cs typeface="Arial" pitchFamily="34" charset="0"/>
              </a:rPr>
              <a:t>):</a:t>
            </a: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Cuando la brecha desdentada es muy extensa, por ejemplo ausencia de 4, 5, 6, 7; no consideraremos esta situación como </a:t>
            </a:r>
            <a:r>
              <a:rPr lang="es-ES" sz="2400" b="1" dirty="0" err="1" smtClean="0">
                <a:latin typeface="Arial" pitchFamily="34" charset="0"/>
                <a:cs typeface="Arial" pitchFamily="34" charset="0"/>
              </a:rPr>
              <a:t>dentosoportada</a:t>
            </a:r>
            <a:r>
              <a:rPr lang="es-ES" sz="2400" b="1" dirty="0" smtClean="0">
                <a:latin typeface="Arial" pitchFamily="34" charset="0"/>
                <a:cs typeface="Arial" pitchFamily="34" charset="0"/>
              </a:rPr>
              <a:t> sino como </a:t>
            </a:r>
            <a:r>
              <a:rPr lang="es-ES" sz="2400" b="1" dirty="0" err="1" smtClean="0">
                <a:latin typeface="Arial" pitchFamily="34" charset="0"/>
                <a:cs typeface="Arial" pitchFamily="34" charset="0"/>
              </a:rPr>
              <a:t>dentomucosoportada</a:t>
            </a:r>
            <a:r>
              <a:rPr lang="es-ES" sz="2400" b="1" dirty="0" smtClean="0">
                <a:latin typeface="Arial" pitchFamily="34" charset="0"/>
                <a:cs typeface="Arial" pitchFamily="34" charset="0"/>
              </a:rPr>
              <a:t> y aunque rigen los principios generales para el diseño, las características de las bases, conectores mayores, etc., pueden variar.</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77142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764704"/>
            <a:ext cx="8856984" cy="5693866"/>
          </a:xfrm>
          <a:prstGeom prst="rect">
            <a:avLst/>
          </a:prstGeom>
        </p:spPr>
        <p:txBody>
          <a:bodyPr wrap="square">
            <a:spAutoFit/>
          </a:bodyPr>
          <a:lstStyle/>
          <a:p>
            <a:pPr algn="just"/>
            <a:r>
              <a:rPr lang="es-ES" sz="2800" b="1" dirty="0" smtClean="0">
                <a:latin typeface="Arial" pitchFamily="34" charset="0"/>
                <a:cs typeface="Arial" pitchFamily="34" charset="0"/>
              </a:rPr>
              <a:t>Ubicación de la retención:</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Idealmente la retención debe ubicarse por </a:t>
            </a:r>
            <a:r>
              <a:rPr lang="es-ES" sz="2400" b="1" dirty="0" err="1" smtClean="0">
                <a:latin typeface="Arial" pitchFamily="34" charset="0"/>
                <a:cs typeface="Arial" pitchFamily="34" charset="0"/>
              </a:rPr>
              <a:t>mesial</a:t>
            </a:r>
            <a:r>
              <a:rPr lang="es-ES" sz="2400" b="1" dirty="0" smtClean="0">
                <a:latin typeface="Arial" pitchFamily="34" charset="0"/>
                <a:cs typeface="Arial" pitchFamily="34" charset="0"/>
              </a:rPr>
              <a:t> en el pilar anterior y por distal en el posterior con el objetivo de oponerse al desalojo anterior y posterior respectivamente. En el retenedor indirecto la retención está ubicada por distal. Esta disposición puede variar por razones estéticas o ecuadores anatómicos no convenientes, sin que ésta afecte la efectividad de la retención. En estos casos la retención deberá ubicarse por distal en ambos pilares anterior y posterior y en el retenedor indirecto se ubicará por </a:t>
            </a:r>
            <a:r>
              <a:rPr lang="es-ES" sz="2400" b="1" dirty="0" err="1" smtClean="0">
                <a:latin typeface="Arial" pitchFamily="34" charset="0"/>
                <a:cs typeface="Arial" pitchFamily="34" charset="0"/>
              </a:rPr>
              <a:t>mesial</a:t>
            </a:r>
            <a:r>
              <a:rPr lang="es-ES" sz="2400" b="1" dirty="0" smtClean="0">
                <a:latin typeface="Arial" pitchFamily="34" charset="0"/>
                <a:cs typeface="Arial" pitchFamily="34" charset="0"/>
              </a:rPr>
              <a:t>. Cuando los molares de la </a:t>
            </a:r>
            <a:r>
              <a:rPr lang="es-ES" sz="2400" b="1" dirty="0" err="1" smtClean="0">
                <a:latin typeface="Arial" pitchFamily="34" charset="0"/>
                <a:cs typeface="Arial" pitchFamily="34" charset="0"/>
              </a:rPr>
              <a:t>hemiarcada</a:t>
            </a:r>
            <a:r>
              <a:rPr lang="es-ES" sz="2400" b="1" dirty="0" smtClean="0">
                <a:latin typeface="Arial" pitchFamily="34" charset="0"/>
                <a:cs typeface="Arial" pitchFamily="34" charset="0"/>
              </a:rPr>
              <a:t> opuesta no son retentivos, las retenciones próximas a las brechas son cruzadas, retención bucal y lingual en la misma </a:t>
            </a:r>
            <a:r>
              <a:rPr lang="es-ES" sz="2400" b="1" dirty="0" err="1" smtClean="0">
                <a:latin typeface="Arial" pitchFamily="34" charset="0"/>
                <a:cs typeface="Arial" pitchFamily="34" charset="0"/>
              </a:rPr>
              <a:t>hemiarcada</a:t>
            </a:r>
            <a:r>
              <a:rPr lang="es-ES" sz="2400" b="1" dirty="0" smtClean="0">
                <a:latin typeface="Arial" pitchFamily="34" charset="0"/>
                <a:cs typeface="Arial" pitchFamily="34" charset="0"/>
              </a:rPr>
              <a:t>.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292331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332656"/>
            <a:ext cx="8784976" cy="6432530"/>
          </a:xfrm>
          <a:prstGeom prst="rect">
            <a:avLst/>
          </a:prstGeom>
        </p:spPr>
        <p:txBody>
          <a:bodyPr wrap="square">
            <a:spAutoFit/>
          </a:bodyPr>
          <a:lstStyle/>
          <a:p>
            <a:r>
              <a:rPr lang="es-ES" sz="2800" b="1" dirty="0" smtClean="0">
                <a:latin typeface="Arial" pitchFamily="34" charset="0"/>
                <a:cs typeface="Arial" pitchFamily="34" charset="0"/>
              </a:rPr>
              <a:t>Retenedores directos: </a:t>
            </a: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Los retenedores por excelencia para esta clase son los circunferenciales número 1 por su eficiencia, durabilidad, confortabilidad y ser de fácil construcción; sin embargo, pueden sustituirse por las razones antes mencionadas. El retenedor directo en el pilar anterior en ese caso será un circunferencial de un solo brazo de acción posterior. Cuando el molar más distal próximo a la brecha sufre </a:t>
            </a:r>
            <a:r>
              <a:rPr lang="es-ES" sz="2400" b="1" dirty="0" err="1" smtClean="0">
                <a:latin typeface="Arial" pitchFamily="34" charset="0"/>
                <a:cs typeface="Arial" pitchFamily="34" charset="0"/>
              </a:rPr>
              <a:t>giroversiones</a:t>
            </a:r>
            <a:r>
              <a:rPr lang="es-ES" sz="2400" b="1" dirty="0" smtClean="0">
                <a:latin typeface="Arial" pitchFamily="34" charset="0"/>
                <a:cs typeface="Arial" pitchFamily="34" charset="0"/>
              </a:rPr>
              <a:t> (</a:t>
            </a:r>
            <a:r>
              <a:rPr lang="es-ES" sz="2400" b="1" dirty="0" err="1" smtClean="0">
                <a:latin typeface="Arial" pitchFamily="34" charset="0"/>
                <a:cs typeface="Arial" pitchFamily="34" charset="0"/>
              </a:rPr>
              <a:t>mesiolinguoversión</a:t>
            </a:r>
            <a:r>
              <a:rPr lang="es-ES" sz="2400" b="1" dirty="0" smtClean="0">
                <a:latin typeface="Arial" pitchFamily="34" charset="0"/>
                <a:cs typeface="Arial" pitchFamily="34" charset="0"/>
              </a:rPr>
              <a:t>) es imposible ubicar el circunferencial No 1, por tanto hay otras opciones: el circunferencial en forma de anillo con refuerzo vestibular, el media S o el gingival.</a:t>
            </a:r>
          </a:p>
          <a:p>
            <a:pPr algn="just"/>
            <a:r>
              <a:rPr lang="es-ES" sz="2400" b="1" dirty="0" smtClean="0">
                <a:latin typeface="Arial" pitchFamily="34" charset="0"/>
                <a:cs typeface="Arial" pitchFamily="34" charset="0"/>
              </a:rPr>
              <a:t>Cuando por razones técnicas o clínicas en el pilar posterior no se puede colocar un retenedor directo, se situará un apoyo </a:t>
            </a:r>
            <a:r>
              <a:rPr lang="es-ES" sz="2400" b="1" dirty="0" err="1" smtClean="0">
                <a:latin typeface="Arial" pitchFamily="34" charset="0"/>
                <a:cs typeface="Arial" pitchFamily="34" charset="0"/>
              </a:rPr>
              <a:t>oclusal</a:t>
            </a:r>
            <a:r>
              <a:rPr lang="es-ES" sz="2400" b="1" dirty="0" smtClean="0">
                <a:latin typeface="Arial" pitchFamily="34" charset="0"/>
                <a:cs typeface="Arial" pitchFamily="34" charset="0"/>
              </a:rPr>
              <a:t> en ese molar. Se comportará como clase II y se diseña un retenedor indirecto anterior.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419623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836712"/>
            <a:ext cx="8964488" cy="4955203"/>
          </a:xfrm>
          <a:prstGeom prst="rect">
            <a:avLst/>
          </a:prstGeom>
        </p:spPr>
        <p:txBody>
          <a:bodyPr wrap="square">
            <a:spAutoFit/>
          </a:bodyPr>
          <a:lstStyle/>
          <a:p>
            <a:pPr algn="just"/>
            <a:r>
              <a:rPr lang="es-ES" sz="2800" b="1" dirty="0" smtClean="0">
                <a:latin typeface="Arial" pitchFamily="34" charset="0"/>
                <a:cs typeface="Arial" pitchFamily="34" charset="0"/>
              </a:rPr>
              <a:t>Retenedores indirectos:</a:t>
            </a:r>
          </a:p>
          <a:p>
            <a:pPr algn="just"/>
            <a:r>
              <a:rPr lang="es-ES" sz="2400" b="1" dirty="0" smtClean="0">
                <a:latin typeface="Arial" pitchFamily="34" charset="0"/>
                <a:cs typeface="Arial" pitchFamily="34" charset="0"/>
              </a:rPr>
              <a:t> </a:t>
            </a:r>
          </a:p>
          <a:p>
            <a:pPr algn="just"/>
            <a:r>
              <a:rPr lang="es-ES" sz="2400" b="1" dirty="0" smtClean="0">
                <a:latin typeface="Arial" pitchFamily="34" charset="0"/>
                <a:cs typeface="Arial" pitchFamily="34" charset="0"/>
              </a:rPr>
              <a:t>En este caso el anclaje lineal que representa los dos retenedores directos al extremo de la brecha, presenta un brazo lateral de palanca.  En la </a:t>
            </a:r>
            <a:r>
              <a:rPr lang="es-ES" sz="2400" b="1" dirty="0" err="1" smtClean="0">
                <a:latin typeface="Arial" pitchFamily="34" charset="0"/>
                <a:cs typeface="Arial" pitchFamily="34" charset="0"/>
              </a:rPr>
              <a:t>hemiarcada</a:t>
            </a:r>
            <a:r>
              <a:rPr lang="es-ES" sz="2400" b="1" dirty="0" smtClean="0">
                <a:latin typeface="Arial" pitchFamily="34" charset="0"/>
                <a:cs typeface="Arial" pitchFamily="34" charset="0"/>
              </a:rPr>
              <a:t> opuesta a la brecha es necesario situar un retenedor con lo que el anclaje se hace en superficie y se equilibra el brazo lateral de palanca con amplio margen de seguridad; el indicado resulta el circunferencial No 1 pudiéndose utilizar también el doble No 1. Este retenedor actuará como retenedor indirecto porque se opone al giro de la base según un eje longitudinal que pasa por el apoyo de ambos retenedores del lado desdentado.</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2591039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340768"/>
            <a:ext cx="1922321" cy="523220"/>
          </a:xfrm>
          <a:prstGeom prst="rect">
            <a:avLst/>
          </a:prstGeom>
        </p:spPr>
        <p:txBody>
          <a:bodyPr wrap="none">
            <a:spAutoFit/>
          </a:bodyPr>
          <a:lstStyle/>
          <a:p>
            <a:r>
              <a:rPr lang="es-ES" sz="2800" b="1" dirty="0" smtClean="0">
                <a:latin typeface="Arial" pitchFamily="34" charset="0"/>
                <a:cs typeface="Arial" pitchFamily="34" charset="0"/>
              </a:rPr>
              <a:t>SUMARIO</a:t>
            </a:r>
            <a:r>
              <a:rPr lang="es-ES" b="1" dirty="0" smtClean="0"/>
              <a:t>:</a:t>
            </a:r>
            <a:endParaRPr lang="es-ES" b="1" dirty="0"/>
          </a:p>
        </p:txBody>
      </p:sp>
      <p:sp>
        <p:nvSpPr>
          <p:cNvPr id="5" name="4 Rectángulo"/>
          <p:cNvSpPr/>
          <p:nvPr/>
        </p:nvSpPr>
        <p:spPr>
          <a:xfrm>
            <a:off x="539552" y="2708920"/>
            <a:ext cx="7488832" cy="1200329"/>
          </a:xfrm>
          <a:prstGeom prst="rect">
            <a:avLst/>
          </a:prstGeom>
        </p:spPr>
        <p:txBody>
          <a:bodyPr wrap="square">
            <a:spAutoFit/>
          </a:bodyPr>
          <a:lstStyle/>
          <a:p>
            <a:r>
              <a:rPr lang="es-ES" sz="2400" b="1" dirty="0">
                <a:latin typeface="Arial" pitchFamily="34" charset="0"/>
                <a:cs typeface="Arial" pitchFamily="34" charset="0"/>
              </a:rPr>
              <a:t>6</a:t>
            </a:r>
            <a:r>
              <a:rPr lang="es-ES" sz="2400" b="1" dirty="0" smtClean="0">
                <a:latin typeface="Arial" pitchFamily="34" charset="0"/>
                <a:cs typeface="Arial" pitchFamily="34" charset="0"/>
              </a:rPr>
              <a:t>.3- Análisis de la clase I y II de Kennedy.</a:t>
            </a:r>
          </a:p>
          <a:p>
            <a:endParaRPr lang="es-ES" sz="2400" b="1" dirty="0" smtClean="0">
              <a:latin typeface="Arial" pitchFamily="34" charset="0"/>
              <a:cs typeface="Arial" pitchFamily="34" charset="0"/>
            </a:endParaRPr>
          </a:p>
          <a:p>
            <a:r>
              <a:rPr lang="es-ES" sz="2400" b="1" dirty="0">
                <a:latin typeface="Arial" pitchFamily="34" charset="0"/>
                <a:cs typeface="Arial" pitchFamily="34" charset="0"/>
              </a:rPr>
              <a:t>6</a:t>
            </a:r>
            <a:r>
              <a:rPr lang="es-ES" sz="2400" b="1" dirty="0" smtClean="0">
                <a:latin typeface="Arial" pitchFamily="34" charset="0"/>
                <a:cs typeface="Arial" pitchFamily="34" charset="0"/>
              </a:rPr>
              <a:t>.4- Análisis de la clase III y IV de Kennedy.</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4212362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124744"/>
            <a:ext cx="8208912" cy="4585871"/>
          </a:xfrm>
          <a:prstGeom prst="rect">
            <a:avLst/>
          </a:prstGeom>
        </p:spPr>
        <p:txBody>
          <a:bodyPr wrap="square">
            <a:spAutoFit/>
          </a:bodyPr>
          <a:lstStyle/>
          <a:p>
            <a:pPr algn="just"/>
            <a:r>
              <a:rPr lang="es-ES" sz="2800" b="1" dirty="0" smtClean="0">
                <a:latin typeface="Arial" pitchFamily="34" charset="0"/>
                <a:cs typeface="Arial" pitchFamily="34" charset="0"/>
              </a:rPr>
              <a:t>Conectores mayores: </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Cuando esta clase sea </a:t>
            </a:r>
            <a:r>
              <a:rPr lang="es-ES" sz="2400" b="1" dirty="0" err="1" smtClean="0">
                <a:latin typeface="Arial" pitchFamily="34" charset="0"/>
                <a:cs typeface="Arial" pitchFamily="34" charset="0"/>
              </a:rPr>
              <a:t>dentosoportada</a:t>
            </a:r>
            <a:r>
              <a:rPr lang="es-ES" sz="2400" b="1" dirty="0" smtClean="0">
                <a:latin typeface="Arial" pitchFamily="34" charset="0"/>
                <a:cs typeface="Arial" pitchFamily="34" charset="0"/>
              </a:rPr>
              <a:t> (brecha poco extensa) puede emplearse la banda </a:t>
            </a:r>
            <a:r>
              <a:rPr lang="es-ES" sz="2400" b="1" dirty="0" err="1" smtClean="0">
                <a:latin typeface="Arial" pitchFamily="34" charset="0"/>
                <a:cs typeface="Arial" pitchFamily="34" charset="0"/>
              </a:rPr>
              <a:t>acintada</a:t>
            </a:r>
            <a:r>
              <a:rPr lang="es-ES" sz="2400" b="1" dirty="0" smtClean="0">
                <a:latin typeface="Arial" pitchFamily="34" charset="0"/>
                <a:cs typeface="Arial" pitchFamily="34" charset="0"/>
              </a:rPr>
              <a:t> o la barra.</a:t>
            </a:r>
          </a:p>
          <a:p>
            <a:pPr algn="just"/>
            <a:r>
              <a:rPr lang="es-ES" sz="2400" b="1" dirty="0" smtClean="0">
                <a:latin typeface="Arial" pitchFamily="34" charset="0"/>
                <a:cs typeface="Arial" pitchFamily="34" charset="0"/>
              </a:rPr>
              <a:t>La barra palatina deberá alojarse a nivel del 1er y 2do molar y describirá una curva de concavidad anterior con lo que el paciente no la alcanzará con la lengua y molestará mucho menos.</a:t>
            </a:r>
          </a:p>
          <a:p>
            <a:pPr algn="just"/>
            <a:r>
              <a:rPr lang="es-ES" sz="2400" b="1" dirty="0" smtClean="0">
                <a:latin typeface="Arial" pitchFamily="34" charset="0"/>
                <a:cs typeface="Arial" pitchFamily="34" charset="0"/>
              </a:rPr>
              <a:t>Cuando la brecha desdentada sea muy extensa se considera </a:t>
            </a:r>
            <a:r>
              <a:rPr lang="es-ES" sz="2400" b="1" dirty="0" err="1" smtClean="0">
                <a:latin typeface="Arial" pitchFamily="34" charset="0"/>
                <a:cs typeface="Arial" pitchFamily="34" charset="0"/>
              </a:rPr>
              <a:t>dentomucosoportada</a:t>
            </a:r>
            <a:r>
              <a:rPr lang="es-ES" sz="2400" b="1" dirty="0" smtClean="0">
                <a:latin typeface="Arial" pitchFamily="34" charset="0"/>
                <a:cs typeface="Arial" pitchFamily="34" charset="0"/>
              </a:rPr>
              <a:t> y se debe indicar conector mayor </a:t>
            </a:r>
            <a:r>
              <a:rPr lang="es-ES" sz="2400" b="1" dirty="0" err="1" smtClean="0">
                <a:latin typeface="Arial" pitchFamily="34" charset="0"/>
                <a:cs typeface="Arial" pitchFamily="34" charset="0"/>
              </a:rPr>
              <a:t>placoide</a:t>
            </a:r>
            <a:r>
              <a:rPr lang="es-ES" sz="2400" b="1" dirty="0" smtClean="0">
                <a:latin typeface="Arial" pitchFamily="34" charset="0"/>
                <a:cs typeface="Arial" pitchFamily="34" charset="0"/>
              </a:rPr>
              <a:t> o combinaciones de barras y </a:t>
            </a:r>
            <a:r>
              <a:rPr lang="es-ES" sz="2400" b="1" dirty="0" err="1" smtClean="0">
                <a:latin typeface="Arial" pitchFamily="34" charset="0"/>
                <a:cs typeface="Arial" pitchFamily="34" charset="0"/>
              </a:rPr>
              <a:t>placoides</a:t>
            </a:r>
            <a:r>
              <a:rPr lang="es-ES" sz="2400" dirty="0" smtClean="0">
                <a:latin typeface="Arial" pitchFamily="34" charset="0"/>
                <a:cs typeface="Arial" pitchFamily="34" charset="0"/>
              </a:rPr>
              <a:t>.</a:t>
            </a:r>
            <a:endParaRPr lang="es-ES" sz="2400" dirty="0">
              <a:latin typeface="Arial" pitchFamily="34" charset="0"/>
              <a:cs typeface="Arial" pitchFamily="34" charset="0"/>
            </a:endParaRPr>
          </a:p>
        </p:txBody>
      </p:sp>
    </p:spTree>
    <p:extLst>
      <p:ext uri="{BB962C8B-B14F-4D97-AF65-F5344CB8AC3E}">
        <p14:creationId xmlns="" xmlns:p14="http://schemas.microsoft.com/office/powerpoint/2010/main" val="2888816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318116"/>
            <a:ext cx="8064896" cy="3477875"/>
          </a:xfrm>
          <a:prstGeom prst="rect">
            <a:avLst/>
          </a:prstGeom>
        </p:spPr>
        <p:txBody>
          <a:bodyPr wrap="square">
            <a:spAutoFit/>
          </a:bodyPr>
          <a:lstStyle/>
          <a:p>
            <a:r>
              <a:rPr lang="es-ES" sz="2800" b="1" dirty="0" smtClean="0">
                <a:latin typeface="Arial" pitchFamily="34" charset="0"/>
                <a:cs typeface="Arial" pitchFamily="34" charset="0"/>
              </a:rPr>
              <a:t>Bases o sillas: </a:t>
            </a: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En los casos dentosoportados se seguirán los principios de bases reducidas y bordes no funcionales. Sus contornos deben ser redondeados y nunca de trazo oblicuo, sus bordes más tarde pueden ser más finos ya que no es necesario un cierre potencial y biselados aunque lo más seguro es terminarlos en forma roma.</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2096321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7714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22915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852936"/>
            <a:ext cx="8712968" cy="954107"/>
          </a:xfrm>
          <a:prstGeom prst="rect">
            <a:avLst/>
          </a:prstGeom>
        </p:spPr>
        <p:txBody>
          <a:bodyPr wrap="square">
            <a:spAutoFit/>
          </a:bodyPr>
          <a:lstStyle/>
          <a:p>
            <a:pPr algn="ctr"/>
            <a:r>
              <a:rPr lang="es-ES" sz="2800" b="1" dirty="0" smtClean="0">
                <a:latin typeface="Arial" pitchFamily="34" charset="0"/>
                <a:cs typeface="Arial" pitchFamily="34" charset="0"/>
              </a:rPr>
              <a:t>Clase IV de Kennedy (</a:t>
            </a:r>
            <a:r>
              <a:rPr lang="es-ES" sz="2800" b="1" dirty="0" err="1" smtClean="0">
                <a:latin typeface="Arial" pitchFamily="34" charset="0"/>
                <a:cs typeface="Arial" pitchFamily="34" charset="0"/>
              </a:rPr>
              <a:t>dentosoportada</a:t>
            </a:r>
            <a:r>
              <a:rPr lang="es-ES" sz="2800" b="1" dirty="0" smtClean="0">
                <a:latin typeface="Arial" pitchFamily="34" charset="0"/>
                <a:cs typeface="Arial" pitchFamily="34" charset="0"/>
              </a:rPr>
              <a:t> o </a:t>
            </a:r>
            <a:r>
              <a:rPr lang="es-ES" sz="2800" b="1" dirty="0" err="1" smtClean="0">
                <a:latin typeface="Arial" pitchFamily="34" charset="0"/>
                <a:cs typeface="Arial" pitchFamily="34" charset="0"/>
              </a:rPr>
              <a:t>dentomucosoprtada</a:t>
            </a:r>
            <a:r>
              <a:rPr lang="es-ES" sz="2800" b="1" dirty="0" smtClean="0">
                <a:latin typeface="Arial" pitchFamily="34" charset="0"/>
                <a:cs typeface="Arial" pitchFamily="34" charset="0"/>
              </a:rPr>
              <a:t>):</a:t>
            </a:r>
            <a:endParaRPr lang="es-ES" sz="2800" b="1" dirty="0">
              <a:latin typeface="Arial" pitchFamily="34" charset="0"/>
              <a:cs typeface="Arial" pitchFamily="34" charset="0"/>
            </a:endParaRPr>
          </a:p>
        </p:txBody>
      </p:sp>
    </p:spTree>
    <p:extLst>
      <p:ext uri="{BB962C8B-B14F-4D97-AF65-F5344CB8AC3E}">
        <p14:creationId xmlns="" xmlns:p14="http://schemas.microsoft.com/office/powerpoint/2010/main" val="2585517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332656"/>
            <a:ext cx="8784976" cy="6801862"/>
          </a:xfrm>
          <a:prstGeom prst="rect">
            <a:avLst/>
          </a:prstGeom>
        </p:spPr>
        <p:txBody>
          <a:bodyPr wrap="square">
            <a:spAutoFit/>
          </a:bodyPr>
          <a:lstStyle/>
          <a:p>
            <a:r>
              <a:rPr lang="es-ES" sz="2800" b="1" dirty="0" smtClean="0">
                <a:latin typeface="Arial" pitchFamily="34" charset="0"/>
                <a:cs typeface="Arial" pitchFamily="34" charset="0"/>
              </a:rPr>
              <a:t>Ubicación de la retención: </a:t>
            </a: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Debe situarse la retención en </a:t>
            </a:r>
            <a:r>
              <a:rPr lang="es-ES" sz="2400" b="1" dirty="0" err="1" smtClean="0">
                <a:latin typeface="Arial" pitchFamily="34" charset="0"/>
                <a:cs typeface="Arial" pitchFamily="34" charset="0"/>
              </a:rPr>
              <a:t>mesial</a:t>
            </a:r>
            <a:r>
              <a:rPr lang="es-ES" sz="2400" b="1" dirty="0" smtClean="0">
                <a:latin typeface="Arial" pitchFamily="34" charset="0"/>
                <a:cs typeface="Arial" pitchFamily="34" charset="0"/>
              </a:rPr>
              <a:t> de los dientes inmediatos a las brechas; por acción principalmente de los orbiculares de los labios la base tiende a desalojarse hacia </a:t>
            </a:r>
            <a:r>
              <a:rPr lang="es-ES" sz="2400" b="1" dirty="0" err="1" smtClean="0">
                <a:latin typeface="Arial" pitchFamily="34" charset="0"/>
                <a:cs typeface="Arial" pitchFamily="34" charset="0"/>
              </a:rPr>
              <a:t>oclusal</a:t>
            </a:r>
            <a:r>
              <a:rPr lang="es-ES" sz="2400" b="1" dirty="0" smtClean="0">
                <a:latin typeface="Arial" pitchFamily="34" charset="0"/>
                <a:cs typeface="Arial" pitchFamily="34" charset="0"/>
              </a:rPr>
              <a:t> y para evitar este movimiento debe situarse la retención en </a:t>
            </a:r>
            <a:r>
              <a:rPr lang="es-ES" sz="2400" b="1" dirty="0" err="1" smtClean="0">
                <a:latin typeface="Arial" pitchFamily="34" charset="0"/>
                <a:cs typeface="Arial" pitchFamily="34" charset="0"/>
              </a:rPr>
              <a:t>mesial</a:t>
            </a:r>
            <a:r>
              <a:rPr lang="es-ES" sz="2400" b="1" dirty="0" smtClean="0">
                <a:latin typeface="Arial" pitchFamily="34" charset="0"/>
                <a:cs typeface="Arial" pitchFamily="34" charset="0"/>
              </a:rPr>
              <a:t>, lo cual constituye un problema estético.</a:t>
            </a:r>
          </a:p>
          <a:p>
            <a:pPr algn="just"/>
            <a:r>
              <a:rPr lang="es-ES" sz="2400" b="1" dirty="0" smtClean="0">
                <a:latin typeface="Arial" pitchFamily="34" charset="0"/>
                <a:cs typeface="Arial" pitchFamily="34" charset="0"/>
              </a:rPr>
              <a:t>Cuando se efectúa la acción incisiva la base se instruye y se establece un ojo de giro transversal, en virtud del cual tiende a producirse desestabilización posterior de la prótesis. Para evitar este movimiento es necesario que la retención indirecta se sitúe hacia distal en los molares más distales de la arcada, lo cual logra de este modo que el brazo de resistencia de esta palanca del género sea lo mayor posible y el anclaje se transforme en superficie, con lo que se restablece el equilibrio y se atiende a la condición </a:t>
            </a:r>
            <a:r>
              <a:rPr lang="es-ES" sz="2400" b="1" dirty="0" err="1" smtClean="0">
                <a:latin typeface="Arial" pitchFamily="34" charset="0"/>
                <a:cs typeface="Arial" pitchFamily="34" charset="0"/>
              </a:rPr>
              <a:t>biostática</a:t>
            </a:r>
            <a:r>
              <a:rPr lang="es-ES" sz="2400" b="1" dirty="0" smtClean="0">
                <a:latin typeface="Arial" pitchFamily="34" charset="0"/>
                <a:cs typeface="Arial" pitchFamily="34" charset="0"/>
              </a:rPr>
              <a:t>.</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25251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318116"/>
            <a:ext cx="8712968" cy="3046988"/>
          </a:xfrm>
          <a:prstGeom prst="rect">
            <a:avLst/>
          </a:prstGeom>
        </p:spPr>
        <p:txBody>
          <a:bodyPr wrap="square">
            <a:spAutoFit/>
          </a:bodyPr>
          <a:lstStyle/>
          <a:p>
            <a:r>
              <a:rPr lang="es-ES" sz="2400" b="1" dirty="0" smtClean="0">
                <a:latin typeface="Arial" pitchFamily="34" charset="0"/>
                <a:cs typeface="Arial" pitchFamily="34" charset="0"/>
              </a:rPr>
              <a:t>Retenedores directos: </a:t>
            </a: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Los retenedores anteriores con mayores posibilidades estéticas son los circunferenciales de un solo brazo o de acción posterior. En los casos inferiores es posible situar retenedores gingivales en los dientes próximos a la brecha, ya que por la disposición labio-dientes no hay problemas estéticos.</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2813242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2276872"/>
            <a:ext cx="8784976" cy="1631216"/>
          </a:xfrm>
          <a:prstGeom prst="rect">
            <a:avLst/>
          </a:prstGeom>
        </p:spPr>
        <p:txBody>
          <a:bodyPr wrap="square">
            <a:spAutoFit/>
          </a:bodyPr>
          <a:lstStyle/>
          <a:p>
            <a:r>
              <a:rPr lang="es-ES" sz="2800" b="1" dirty="0" smtClean="0">
                <a:latin typeface="Arial" pitchFamily="34" charset="0"/>
                <a:cs typeface="Arial" pitchFamily="34" charset="0"/>
              </a:rPr>
              <a:t>Retenedores indirectos: </a:t>
            </a:r>
          </a:p>
          <a:p>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Los retenedores distales deberán ser preferentemente los circunferenciales número 1.</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905453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340768"/>
            <a:ext cx="8964488" cy="3477875"/>
          </a:xfrm>
          <a:prstGeom prst="rect">
            <a:avLst/>
          </a:prstGeom>
        </p:spPr>
        <p:txBody>
          <a:bodyPr wrap="square">
            <a:spAutoFit/>
          </a:bodyPr>
          <a:lstStyle/>
          <a:p>
            <a:r>
              <a:rPr lang="es-ES" sz="2800" b="1" dirty="0" smtClean="0">
                <a:latin typeface="Arial" pitchFamily="34" charset="0"/>
                <a:cs typeface="Arial" pitchFamily="34" charset="0"/>
              </a:rPr>
              <a:t>Conectores mayores: </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El </a:t>
            </a:r>
            <a:r>
              <a:rPr lang="es-ES" sz="2400" b="1" dirty="0" err="1" smtClean="0">
                <a:latin typeface="Arial" pitchFamily="34" charset="0"/>
                <a:cs typeface="Arial" pitchFamily="34" charset="0"/>
              </a:rPr>
              <a:t>placoide</a:t>
            </a:r>
            <a:r>
              <a:rPr lang="es-ES" sz="2400" b="1" dirty="0" smtClean="0">
                <a:latin typeface="Arial" pitchFamily="34" charset="0"/>
                <a:cs typeface="Arial" pitchFamily="34" charset="0"/>
              </a:rPr>
              <a:t> anterior en forma de herradura, el cual puede continuarse hasta los retenedores posteriores o transformarse en barras hasta alcanzar los retenedores. Cuando faltan seis dientes anteriores se prefiere, por razones de soporte, diseñar el </a:t>
            </a:r>
            <a:r>
              <a:rPr lang="es-ES" sz="2400" b="1" dirty="0" err="1" smtClean="0">
                <a:latin typeface="Arial" pitchFamily="34" charset="0"/>
                <a:cs typeface="Arial" pitchFamily="34" charset="0"/>
              </a:rPr>
              <a:t>placoide</a:t>
            </a:r>
            <a:r>
              <a:rPr lang="es-ES" sz="2400" b="1" dirty="0" smtClean="0">
                <a:latin typeface="Arial" pitchFamily="34" charset="0"/>
                <a:cs typeface="Arial" pitchFamily="34" charset="0"/>
              </a:rPr>
              <a:t> anterior ligeramente más ancho.</a:t>
            </a:r>
          </a:p>
          <a:p>
            <a:pPr algn="just"/>
            <a:r>
              <a:rPr lang="es-ES" sz="2400" b="1" dirty="0" smtClean="0">
                <a:latin typeface="Arial" pitchFamily="34" charset="0"/>
                <a:cs typeface="Arial" pitchFamily="34" charset="0"/>
              </a:rPr>
              <a:t>En los casos inferiores se usa la barra lingual o </a:t>
            </a:r>
            <a:r>
              <a:rPr lang="es-ES" sz="2400" b="1" dirty="0" err="1" smtClean="0">
                <a:latin typeface="Arial" pitchFamily="34" charset="0"/>
                <a:cs typeface="Arial" pitchFamily="34" charset="0"/>
              </a:rPr>
              <a:t>placoide</a:t>
            </a:r>
            <a:r>
              <a:rPr lang="es-ES" sz="2400" b="1" dirty="0" smtClean="0">
                <a:latin typeface="Arial" pitchFamily="34" charset="0"/>
                <a:cs typeface="Arial" pitchFamily="34" charset="0"/>
              </a:rPr>
              <a:t>.</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1609559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340768"/>
            <a:ext cx="8856984" cy="3785652"/>
          </a:xfrm>
          <a:prstGeom prst="rect">
            <a:avLst/>
          </a:prstGeom>
        </p:spPr>
        <p:txBody>
          <a:bodyPr wrap="square">
            <a:spAutoFit/>
          </a:bodyPr>
          <a:lstStyle/>
          <a:p>
            <a:pPr algn="just"/>
            <a:r>
              <a:rPr lang="es-ES" sz="2400" b="1" dirty="0" smtClean="0">
                <a:latin typeface="Arial" pitchFamily="34" charset="0"/>
                <a:cs typeface="Arial" pitchFamily="34" charset="0"/>
              </a:rPr>
              <a:t>Bases o sillas: </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Están en dependencia de las características individuales de los casos clínicos.</a:t>
            </a:r>
          </a:p>
          <a:p>
            <a:pPr algn="just"/>
            <a:r>
              <a:rPr lang="es-ES" sz="2400" b="1" dirty="0" smtClean="0">
                <a:latin typeface="Arial" pitchFamily="34" charset="0"/>
                <a:cs typeface="Arial" pitchFamily="34" charset="0"/>
              </a:rPr>
              <a:t>A veces se indican bases muy limitadas al reborde alveolar (cima del reborde), donde los dientes artificiales se adaptan directamente en la encía. Otras veces están indicadas bases de máxima extensión y grosor, dependiendo del grado de reabsorción alveolar, del colapso del labio superior y la extensión de la brecha.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1548951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708920"/>
            <a:ext cx="8784976" cy="954107"/>
          </a:xfrm>
          <a:prstGeom prst="rect">
            <a:avLst/>
          </a:prstGeom>
        </p:spPr>
        <p:txBody>
          <a:bodyPr wrap="square">
            <a:spAutoFit/>
          </a:bodyPr>
          <a:lstStyle/>
          <a:p>
            <a:pPr algn="ctr"/>
            <a:r>
              <a:rPr lang="es-ES" sz="2800" b="1" dirty="0" smtClean="0">
                <a:latin typeface="Arial" pitchFamily="34" charset="0"/>
                <a:cs typeface="Arial" pitchFamily="34" charset="0"/>
              </a:rPr>
              <a:t>Principios del diseño y planeamiento en las Clases de Kennedy:</a:t>
            </a:r>
            <a:endParaRPr lang="es-ES" sz="2800" b="1" dirty="0">
              <a:latin typeface="Arial" pitchFamily="34" charset="0"/>
              <a:cs typeface="Arial" pitchFamily="34" charset="0"/>
            </a:endParaRPr>
          </a:p>
        </p:txBody>
      </p:sp>
    </p:spTree>
    <p:extLst>
      <p:ext uri="{BB962C8B-B14F-4D97-AF65-F5344CB8AC3E}">
        <p14:creationId xmlns="" xmlns:p14="http://schemas.microsoft.com/office/powerpoint/2010/main" val="3977216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825162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479569"/>
            <a:ext cx="8964488" cy="6309420"/>
          </a:xfrm>
          <a:prstGeom prst="rect">
            <a:avLst/>
          </a:prstGeom>
        </p:spPr>
        <p:txBody>
          <a:bodyPr wrap="square">
            <a:spAutoFit/>
          </a:bodyPr>
          <a:lstStyle/>
          <a:p>
            <a:pPr algn="just"/>
            <a:r>
              <a:rPr lang="es-ES" sz="2800" b="1" dirty="0" smtClean="0">
                <a:latin typeface="Arial" pitchFamily="34" charset="0"/>
                <a:cs typeface="Arial" pitchFamily="34" charset="0"/>
              </a:rPr>
              <a:t>Movimientos de las bases en la Clase I de Kennedy:</a:t>
            </a:r>
          </a:p>
          <a:p>
            <a:pPr algn="just"/>
            <a:endParaRPr lang="es-ES" sz="2400" b="1" dirty="0" smtClean="0">
              <a:latin typeface="Arial" pitchFamily="34" charset="0"/>
              <a:cs typeface="Arial" pitchFamily="34" charset="0"/>
            </a:endParaRPr>
          </a:p>
          <a:p>
            <a:pPr algn="just"/>
            <a:r>
              <a:rPr lang="es-ES" sz="2800" b="1" dirty="0" smtClean="0">
                <a:latin typeface="Arial" pitchFamily="34" charset="0"/>
                <a:cs typeface="Arial" pitchFamily="34" charset="0"/>
              </a:rPr>
              <a:t>Traslación sobre el eje vertical</a:t>
            </a:r>
            <a:r>
              <a:rPr lang="es-ES" sz="2400" b="1" dirty="0" smtClean="0">
                <a:latin typeface="Arial" pitchFamily="34" charset="0"/>
                <a:cs typeface="Arial" pitchFamily="34" charset="0"/>
              </a:rPr>
              <a:t>:</a:t>
            </a:r>
          </a:p>
          <a:p>
            <a:pPr algn="just"/>
            <a:endParaRPr lang="es-ES" sz="2400" b="1" dirty="0" smtClean="0">
              <a:latin typeface="Arial" pitchFamily="34" charset="0"/>
              <a:cs typeface="Arial" pitchFamily="34" charset="0"/>
            </a:endParaRPr>
          </a:p>
          <a:p>
            <a:pPr algn="just"/>
            <a:r>
              <a:rPr lang="es-ES" sz="2400" b="1" u="sng" dirty="0" smtClean="0">
                <a:latin typeface="Arial" pitchFamily="34" charset="0"/>
                <a:cs typeface="Arial" pitchFamily="34" charset="0"/>
              </a:rPr>
              <a:t> Intrusión</a:t>
            </a:r>
            <a:r>
              <a:rPr lang="es-ES" sz="2400" b="1" dirty="0" smtClean="0">
                <a:latin typeface="Arial" pitchFamily="34" charset="0"/>
                <a:cs typeface="Arial" pitchFamily="34" charset="0"/>
              </a:rPr>
              <a:t>: Se evita con los apoyos </a:t>
            </a:r>
            <a:r>
              <a:rPr lang="es-ES" sz="2400" b="1" dirty="0" err="1" smtClean="0">
                <a:latin typeface="Arial" pitchFamily="34" charset="0"/>
                <a:cs typeface="Arial" pitchFamily="34" charset="0"/>
              </a:rPr>
              <a:t>oclusales</a:t>
            </a:r>
            <a:r>
              <a:rPr lang="es-ES" sz="2400" b="1" dirty="0" smtClean="0">
                <a:latin typeface="Arial" pitchFamily="34" charset="0"/>
                <a:cs typeface="Arial" pitchFamily="34" charset="0"/>
              </a:rPr>
              <a:t>, el ajuste perfecto y la extensión máxima de la base.</a:t>
            </a:r>
          </a:p>
          <a:p>
            <a:pPr algn="just"/>
            <a:endParaRPr lang="es-ES" sz="2400" b="1" dirty="0" smtClean="0">
              <a:latin typeface="Arial" pitchFamily="34" charset="0"/>
              <a:cs typeface="Arial" pitchFamily="34" charset="0"/>
            </a:endParaRPr>
          </a:p>
          <a:p>
            <a:pPr algn="just"/>
            <a:r>
              <a:rPr lang="es-ES" sz="2400" b="1" u="sng" dirty="0" smtClean="0">
                <a:latin typeface="Arial" pitchFamily="34" charset="0"/>
                <a:cs typeface="Arial" pitchFamily="34" charset="0"/>
              </a:rPr>
              <a:t> Extrusión</a:t>
            </a:r>
            <a:r>
              <a:rPr lang="es-ES" sz="2400" b="1" dirty="0" smtClean="0">
                <a:latin typeface="Arial" pitchFamily="34" charset="0"/>
                <a:cs typeface="Arial" pitchFamily="34" charset="0"/>
              </a:rPr>
              <a:t>: Se evita con los retenedores indirectos y el brazo retentivo del retenedor directo.</a:t>
            </a:r>
          </a:p>
          <a:p>
            <a:pPr algn="just"/>
            <a:endParaRPr lang="es-ES" sz="2400" b="1" dirty="0" smtClean="0">
              <a:latin typeface="Arial" pitchFamily="34" charset="0"/>
              <a:cs typeface="Arial" pitchFamily="34" charset="0"/>
            </a:endParaRPr>
          </a:p>
          <a:p>
            <a:pPr algn="just"/>
            <a:r>
              <a:rPr lang="es-ES" sz="2800" b="1" dirty="0" smtClean="0">
                <a:latin typeface="Arial" pitchFamily="34" charset="0"/>
                <a:cs typeface="Arial" pitchFamily="34" charset="0"/>
              </a:rPr>
              <a:t>Rotación:</a:t>
            </a:r>
          </a:p>
          <a:p>
            <a:pPr algn="just"/>
            <a:endParaRPr lang="es-ES" sz="2800" b="1" dirty="0" smtClean="0">
              <a:latin typeface="Arial" pitchFamily="34" charset="0"/>
              <a:cs typeface="Arial" pitchFamily="34" charset="0"/>
            </a:endParaRPr>
          </a:p>
          <a:p>
            <a:pPr algn="just"/>
            <a:r>
              <a:rPr lang="es-ES" sz="2400" b="1" dirty="0" smtClean="0">
                <a:latin typeface="Arial" pitchFamily="34" charset="0"/>
                <a:cs typeface="Arial" pitchFamily="34" charset="0"/>
              </a:rPr>
              <a:t> </a:t>
            </a:r>
            <a:r>
              <a:rPr lang="es-ES" sz="2400" b="1" u="sng" dirty="0" smtClean="0">
                <a:latin typeface="Arial" pitchFamily="34" charset="0"/>
                <a:cs typeface="Arial" pitchFamily="34" charset="0"/>
              </a:rPr>
              <a:t>Eje transversal </a:t>
            </a:r>
            <a:r>
              <a:rPr lang="es-ES" sz="2400" b="1" dirty="0" smtClean="0">
                <a:latin typeface="Arial" pitchFamily="34" charset="0"/>
                <a:cs typeface="Arial" pitchFamily="34" charset="0"/>
              </a:rPr>
              <a:t>(Movimiento de charnela simple): Se evita con los retenedores directos e indirectos.</a:t>
            </a:r>
          </a:p>
          <a:p>
            <a:pPr algn="just"/>
            <a:r>
              <a:rPr lang="es-ES" sz="2400" b="1" dirty="0" smtClean="0">
                <a:latin typeface="Arial" pitchFamily="34" charset="0"/>
                <a:cs typeface="Arial" pitchFamily="34" charset="0"/>
              </a:rPr>
              <a:t>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1169893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52924"/>
            <a:ext cx="8640960" cy="2308324"/>
          </a:xfrm>
          <a:prstGeom prst="rect">
            <a:avLst/>
          </a:prstGeom>
        </p:spPr>
        <p:txBody>
          <a:bodyPr wrap="square">
            <a:spAutoFit/>
          </a:bodyPr>
          <a:lstStyle/>
          <a:p>
            <a:pPr algn="just"/>
            <a:r>
              <a:rPr lang="es-ES" sz="2400" b="1" dirty="0" smtClean="0">
                <a:latin typeface="Arial" pitchFamily="34" charset="0"/>
                <a:cs typeface="Arial" pitchFamily="34" charset="0"/>
              </a:rPr>
              <a:t>También se evita este movimiento de bote gracias a la rigidez del conector mayor y al retenedor indirecto.</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 </a:t>
            </a:r>
            <a:r>
              <a:rPr lang="es-ES" sz="2400" b="1" u="sng" dirty="0" smtClean="0">
                <a:latin typeface="Arial" pitchFamily="34" charset="0"/>
                <a:cs typeface="Arial" pitchFamily="34" charset="0"/>
              </a:rPr>
              <a:t>Eje vertical </a:t>
            </a:r>
            <a:r>
              <a:rPr lang="es-ES" sz="2400" b="1" dirty="0" smtClean="0">
                <a:latin typeface="Arial" pitchFamily="34" charset="0"/>
                <a:cs typeface="Arial" pitchFamily="34" charset="0"/>
              </a:rPr>
              <a:t>(Cola de pato): Se evita gracias a la rigidez del conector mayor, al brazo recíproco del retenedor directo y a los componentes estabilizadores. </a:t>
            </a:r>
            <a:endParaRPr lang="es-ES" sz="2400" b="1" dirty="0">
              <a:latin typeface="Arial" pitchFamily="34" charset="0"/>
              <a:cs typeface="Arial" pitchFamily="34" charset="0"/>
            </a:endParaRPr>
          </a:p>
        </p:txBody>
      </p:sp>
      <p:sp>
        <p:nvSpPr>
          <p:cNvPr id="5" name="4 Rectángulo"/>
          <p:cNvSpPr/>
          <p:nvPr/>
        </p:nvSpPr>
        <p:spPr>
          <a:xfrm>
            <a:off x="107504" y="692696"/>
            <a:ext cx="8856984" cy="2308324"/>
          </a:xfrm>
          <a:prstGeom prst="rect">
            <a:avLst/>
          </a:prstGeom>
        </p:spPr>
        <p:txBody>
          <a:bodyPr wrap="square">
            <a:spAutoFit/>
          </a:bodyPr>
          <a:lstStyle/>
          <a:p>
            <a:pPr algn="just"/>
            <a:r>
              <a:rPr lang="es-ES" sz="2400" b="1" u="sng" dirty="0" smtClean="0">
                <a:latin typeface="Arial" pitchFamily="34" charset="0"/>
                <a:cs typeface="Arial" pitchFamily="34" charset="0"/>
              </a:rPr>
              <a:t>Eje sagital o longitudinal </a:t>
            </a:r>
            <a:r>
              <a:rPr lang="es-ES" sz="2400" b="1" dirty="0" smtClean="0">
                <a:latin typeface="Arial" pitchFamily="34" charset="0"/>
                <a:cs typeface="Arial" pitchFamily="34" charset="0"/>
              </a:rPr>
              <a:t>(Movimiento de bote): Se evita mediante los brazos retentivos de los retenedores directos de forma cruzada, o sea, el brazo retentivo del retenedor izquierdo se opone al movimiento hacia la derecha y el brazo retentivo del retenedor derecho se opone al movimiento hacia la izquierda.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688823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2608" y="126807"/>
            <a:ext cx="8928992" cy="7355860"/>
          </a:xfrm>
          <a:prstGeom prst="rect">
            <a:avLst/>
          </a:prstGeom>
        </p:spPr>
        <p:txBody>
          <a:bodyPr wrap="square">
            <a:spAutoFit/>
          </a:bodyPr>
          <a:lstStyle/>
          <a:p>
            <a:pPr algn="just"/>
            <a:r>
              <a:rPr lang="es-ES" sz="2800" b="1" dirty="0" smtClean="0">
                <a:latin typeface="Arial" pitchFamily="34" charset="0"/>
                <a:cs typeface="Arial" pitchFamily="34" charset="0"/>
              </a:rPr>
              <a:t>Movimientos de las bases en la Clase II de Kennedy:</a:t>
            </a:r>
          </a:p>
          <a:p>
            <a:pPr algn="just"/>
            <a:endParaRPr lang="es-ES" sz="2400" b="1" dirty="0" smtClean="0">
              <a:latin typeface="Arial" pitchFamily="34" charset="0"/>
              <a:cs typeface="Arial" pitchFamily="34" charset="0"/>
            </a:endParaRPr>
          </a:p>
          <a:p>
            <a:pPr algn="just"/>
            <a:r>
              <a:rPr lang="es-ES" sz="2800" b="1" dirty="0" smtClean="0">
                <a:latin typeface="Arial" pitchFamily="34" charset="0"/>
                <a:cs typeface="Arial" pitchFamily="34" charset="0"/>
              </a:rPr>
              <a:t>Traslación sobre el eje vertical:</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 </a:t>
            </a:r>
            <a:r>
              <a:rPr lang="es-ES" sz="2400" b="1" u="sng" dirty="0" smtClean="0">
                <a:latin typeface="Arial" pitchFamily="34" charset="0"/>
                <a:cs typeface="Arial" pitchFamily="34" charset="0"/>
              </a:rPr>
              <a:t>Intrusión</a:t>
            </a:r>
            <a:r>
              <a:rPr lang="es-ES" sz="2400" b="1" dirty="0" smtClean="0">
                <a:latin typeface="Arial" pitchFamily="34" charset="0"/>
                <a:cs typeface="Arial" pitchFamily="34" charset="0"/>
              </a:rPr>
              <a:t>: Se evita con los apoyos </a:t>
            </a:r>
            <a:r>
              <a:rPr lang="es-ES" sz="2400" b="1" dirty="0" err="1" smtClean="0">
                <a:latin typeface="Arial" pitchFamily="34" charset="0"/>
                <a:cs typeface="Arial" pitchFamily="34" charset="0"/>
              </a:rPr>
              <a:t>oclusales</a:t>
            </a:r>
            <a:r>
              <a:rPr lang="es-ES" sz="2400" b="1" dirty="0" smtClean="0">
                <a:latin typeface="Arial" pitchFamily="34" charset="0"/>
                <a:cs typeface="Arial" pitchFamily="34" charset="0"/>
              </a:rPr>
              <a:t>.</a:t>
            </a:r>
          </a:p>
          <a:p>
            <a:pPr algn="just"/>
            <a:r>
              <a:rPr lang="es-ES" sz="2400" b="1" dirty="0" smtClean="0">
                <a:latin typeface="Arial" pitchFamily="34" charset="0"/>
                <a:cs typeface="Arial" pitchFamily="34" charset="0"/>
              </a:rPr>
              <a:t> </a:t>
            </a:r>
            <a:r>
              <a:rPr lang="es-ES" sz="2400" b="1" u="sng" dirty="0" smtClean="0">
                <a:latin typeface="Arial" pitchFamily="34" charset="0"/>
                <a:cs typeface="Arial" pitchFamily="34" charset="0"/>
              </a:rPr>
              <a:t>Extrusión</a:t>
            </a:r>
            <a:r>
              <a:rPr lang="es-ES" sz="2400" b="1" dirty="0" smtClean="0">
                <a:latin typeface="Arial" pitchFamily="34" charset="0"/>
                <a:cs typeface="Arial" pitchFamily="34" charset="0"/>
              </a:rPr>
              <a:t>: Se evita con los retenedores directos.</a:t>
            </a:r>
          </a:p>
          <a:p>
            <a:pPr algn="just"/>
            <a:endParaRPr lang="es-ES" sz="2400" b="1" dirty="0" smtClean="0">
              <a:latin typeface="Arial" pitchFamily="34" charset="0"/>
              <a:cs typeface="Arial" pitchFamily="34" charset="0"/>
            </a:endParaRPr>
          </a:p>
          <a:p>
            <a:pPr algn="just"/>
            <a:r>
              <a:rPr lang="es-ES" sz="2800" b="1" dirty="0" smtClean="0">
                <a:latin typeface="Arial" pitchFamily="34" charset="0"/>
                <a:cs typeface="Arial" pitchFamily="34" charset="0"/>
              </a:rPr>
              <a:t>Rotación:</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 </a:t>
            </a:r>
            <a:r>
              <a:rPr lang="es-ES" sz="2400" b="1" u="sng" dirty="0" smtClean="0">
                <a:latin typeface="Arial" pitchFamily="34" charset="0"/>
                <a:cs typeface="Arial" pitchFamily="34" charset="0"/>
              </a:rPr>
              <a:t>Eje transversal </a:t>
            </a:r>
            <a:r>
              <a:rPr lang="es-ES" sz="2400" b="1" dirty="0" smtClean="0">
                <a:latin typeface="Arial" pitchFamily="34" charset="0"/>
                <a:cs typeface="Arial" pitchFamily="34" charset="0"/>
              </a:rPr>
              <a:t>(Movimiento de charnela simple): Se evita con los retenedores directos e indirectos.</a:t>
            </a:r>
          </a:p>
          <a:p>
            <a:pPr algn="just"/>
            <a:endParaRPr lang="es-ES" sz="2400" b="1" dirty="0" smtClean="0">
              <a:latin typeface="Arial" pitchFamily="34" charset="0"/>
              <a:cs typeface="Arial" pitchFamily="34" charset="0"/>
            </a:endParaRPr>
          </a:p>
          <a:p>
            <a:pPr algn="just"/>
            <a:r>
              <a:rPr lang="es-ES" sz="2400" b="1" u="sng" dirty="0" smtClean="0">
                <a:latin typeface="Arial" pitchFamily="34" charset="0"/>
                <a:cs typeface="Arial" pitchFamily="34" charset="0"/>
              </a:rPr>
              <a:t> Eje sagital o longitudinal </a:t>
            </a:r>
            <a:r>
              <a:rPr lang="es-ES" sz="2400" b="1" dirty="0" smtClean="0">
                <a:latin typeface="Arial" pitchFamily="34" charset="0"/>
                <a:cs typeface="Arial" pitchFamily="34" charset="0"/>
              </a:rPr>
              <a:t>(Movimiento de bote): Se evita mediante los brazos retentivos de los retenedores directos de forma cruzada, o sea, el brazo retentivo del retenedor izquierdo se opone al movimiento hacia la derecha y el brazo retentivo del retenedor derecho se opone al movimiento hacia la izquierda. </a:t>
            </a:r>
            <a:endParaRPr lang="es-ES" b="1" dirty="0"/>
          </a:p>
        </p:txBody>
      </p:sp>
    </p:spTree>
    <p:extLst>
      <p:ext uri="{BB962C8B-B14F-4D97-AF65-F5344CB8AC3E}">
        <p14:creationId xmlns="" xmlns:p14="http://schemas.microsoft.com/office/powerpoint/2010/main" val="1425420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236783"/>
            <a:ext cx="8892480" cy="1200329"/>
          </a:xfrm>
          <a:prstGeom prst="rect">
            <a:avLst/>
          </a:prstGeom>
        </p:spPr>
        <p:txBody>
          <a:bodyPr wrap="square">
            <a:spAutoFit/>
          </a:bodyPr>
          <a:lstStyle/>
          <a:p>
            <a:pPr algn="just"/>
            <a:r>
              <a:rPr lang="es-ES" sz="2400" b="1" u="sng" dirty="0" smtClean="0">
                <a:latin typeface="Arial" pitchFamily="34" charset="0"/>
                <a:cs typeface="Arial" pitchFamily="34" charset="0"/>
              </a:rPr>
              <a:t>Eje vertical </a:t>
            </a:r>
            <a:r>
              <a:rPr lang="es-ES" sz="2400" b="1" dirty="0" smtClean="0">
                <a:latin typeface="Arial" pitchFamily="34" charset="0"/>
                <a:cs typeface="Arial" pitchFamily="34" charset="0"/>
              </a:rPr>
              <a:t>(Cola de pato): Se evita gracias a la rigidez del conector mayor, al brazo recíproco del retenedor directo y a los componentes estabilizadores. </a:t>
            </a:r>
            <a:endParaRPr lang="es-ES" sz="2400" b="1" dirty="0">
              <a:latin typeface="Arial" pitchFamily="34" charset="0"/>
              <a:cs typeface="Arial" pitchFamily="34" charset="0"/>
            </a:endParaRPr>
          </a:p>
        </p:txBody>
      </p:sp>
      <p:sp>
        <p:nvSpPr>
          <p:cNvPr id="5" name="4 Rectángulo"/>
          <p:cNvSpPr/>
          <p:nvPr/>
        </p:nvSpPr>
        <p:spPr>
          <a:xfrm>
            <a:off x="179512" y="1484784"/>
            <a:ext cx="8856984" cy="1107996"/>
          </a:xfrm>
          <a:prstGeom prst="rect">
            <a:avLst/>
          </a:prstGeom>
        </p:spPr>
        <p:txBody>
          <a:bodyPr wrap="square">
            <a:spAutoFit/>
          </a:bodyPr>
          <a:lstStyle/>
          <a:p>
            <a:pPr algn="just"/>
            <a:r>
              <a:rPr lang="es-ES" sz="2400" b="1" dirty="0" smtClean="0">
                <a:latin typeface="Arial" pitchFamily="34" charset="0"/>
                <a:cs typeface="Arial" pitchFamily="34" charset="0"/>
              </a:rPr>
              <a:t>También se evita este movimiento de bote gracias a la rigidez del conector mayor</a:t>
            </a:r>
            <a:r>
              <a:rPr lang="es-ES" b="1" dirty="0" smtClean="0"/>
              <a:t>.</a:t>
            </a:r>
          </a:p>
          <a:p>
            <a:pPr algn="just"/>
            <a:r>
              <a:rPr lang="es-ES" b="1" dirty="0" smtClean="0"/>
              <a:t> 	</a:t>
            </a:r>
            <a:endParaRPr lang="es-ES" b="1" dirty="0"/>
          </a:p>
        </p:txBody>
      </p:sp>
    </p:spTree>
    <p:extLst>
      <p:ext uri="{BB962C8B-B14F-4D97-AF65-F5344CB8AC3E}">
        <p14:creationId xmlns="" xmlns:p14="http://schemas.microsoft.com/office/powerpoint/2010/main" val="2733584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60648"/>
            <a:ext cx="8784976" cy="6678751"/>
          </a:xfrm>
          <a:prstGeom prst="rect">
            <a:avLst/>
          </a:prstGeom>
        </p:spPr>
        <p:txBody>
          <a:bodyPr wrap="square">
            <a:spAutoFit/>
          </a:bodyPr>
          <a:lstStyle/>
          <a:p>
            <a:pPr algn="just"/>
            <a:r>
              <a:rPr lang="es-ES" sz="2800" b="1" dirty="0" smtClean="0">
                <a:latin typeface="Arial" pitchFamily="34" charset="0"/>
                <a:cs typeface="Arial" pitchFamily="34" charset="0"/>
              </a:rPr>
              <a:t>Movimientos de las bases en la Clase III de Kennedy:</a:t>
            </a:r>
          </a:p>
          <a:p>
            <a:pPr algn="just"/>
            <a:endParaRPr lang="es-ES" sz="2800" b="1" dirty="0" smtClean="0">
              <a:latin typeface="Arial" pitchFamily="34" charset="0"/>
              <a:cs typeface="Arial" pitchFamily="34" charset="0"/>
            </a:endParaRPr>
          </a:p>
          <a:p>
            <a:pPr algn="just"/>
            <a:r>
              <a:rPr lang="es-ES" sz="2800" b="1" dirty="0" smtClean="0">
                <a:latin typeface="Arial" pitchFamily="34" charset="0"/>
                <a:cs typeface="Arial" pitchFamily="34" charset="0"/>
              </a:rPr>
              <a:t>Traslación sobre el eje vertical:</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 </a:t>
            </a:r>
            <a:r>
              <a:rPr lang="es-ES" sz="2400" b="1" u="sng" dirty="0" smtClean="0">
                <a:latin typeface="Arial" pitchFamily="34" charset="0"/>
                <a:cs typeface="Arial" pitchFamily="34" charset="0"/>
              </a:rPr>
              <a:t>Intrusión</a:t>
            </a:r>
            <a:r>
              <a:rPr lang="es-ES" sz="2400" b="1" dirty="0" smtClean="0">
                <a:latin typeface="Arial" pitchFamily="34" charset="0"/>
                <a:cs typeface="Arial" pitchFamily="34" charset="0"/>
              </a:rPr>
              <a:t>: Se evita con los apoyos </a:t>
            </a:r>
            <a:r>
              <a:rPr lang="es-ES" sz="2400" b="1" dirty="0" err="1" smtClean="0">
                <a:latin typeface="Arial" pitchFamily="34" charset="0"/>
                <a:cs typeface="Arial" pitchFamily="34" charset="0"/>
              </a:rPr>
              <a:t>oclusales</a:t>
            </a:r>
            <a:r>
              <a:rPr lang="es-ES" sz="2400" b="1" dirty="0" smtClean="0">
                <a:latin typeface="Arial" pitchFamily="34" charset="0"/>
                <a:cs typeface="Arial" pitchFamily="34" charset="0"/>
              </a:rPr>
              <a:t>.</a:t>
            </a:r>
          </a:p>
          <a:p>
            <a:pPr algn="just"/>
            <a:r>
              <a:rPr lang="es-ES" sz="2400" b="1" u="sng" dirty="0" smtClean="0">
                <a:latin typeface="Arial" pitchFamily="34" charset="0"/>
                <a:cs typeface="Arial" pitchFamily="34" charset="0"/>
              </a:rPr>
              <a:t> Extrusión</a:t>
            </a:r>
            <a:r>
              <a:rPr lang="es-ES" sz="2400" b="1" dirty="0" smtClean="0">
                <a:latin typeface="Arial" pitchFamily="34" charset="0"/>
                <a:cs typeface="Arial" pitchFamily="34" charset="0"/>
              </a:rPr>
              <a:t>: Se evita con los retenedores directos e indirectos.</a:t>
            </a:r>
          </a:p>
          <a:p>
            <a:pPr algn="just"/>
            <a:endParaRPr lang="es-ES" sz="2400" b="1" dirty="0" smtClean="0">
              <a:latin typeface="Arial" pitchFamily="34" charset="0"/>
              <a:cs typeface="Arial" pitchFamily="34" charset="0"/>
            </a:endParaRPr>
          </a:p>
          <a:p>
            <a:pPr algn="just"/>
            <a:r>
              <a:rPr lang="es-ES" sz="2800" b="1" dirty="0" smtClean="0">
                <a:latin typeface="Arial" pitchFamily="34" charset="0"/>
                <a:cs typeface="Arial" pitchFamily="34" charset="0"/>
              </a:rPr>
              <a:t>Rotación:</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Cuando es </a:t>
            </a:r>
            <a:r>
              <a:rPr lang="es-ES" sz="2400" b="1" dirty="0" err="1" smtClean="0">
                <a:latin typeface="Arial" pitchFamily="34" charset="0"/>
                <a:cs typeface="Arial" pitchFamily="34" charset="0"/>
              </a:rPr>
              <a:t>dentosoportada</a:t>
            </a:r>
            <a:r>
              <a:rPr lang="es-ES" sz="2400" b="1" dirty="0" smtClean="0">
                <a:latin typeface="Arial" pitchFamily="34" charset="0"/>
                <a:cs typeface="Arial" pitchFamily="34" charset="0"/>
              </a:rPr>
              <a:t> en realidad no existe pues es impedida por los componentes estabilizadores.</a:t>
            </a:r>
          </a:p>
          <a:p>
            <a:pPr algn="just"/>
            <a:endParaRPr lang="es-ES" sz="2400" b="1" u="sng" dirty="0" smtClean="0">
              <a:latin typeface="Arial" pitchFamily="34" charset="0"/>
              <a:cs typeface="Arial" pitchFamily="34" charset="0"/>
            </a:endParaRPr>
          </a:p>
          <a:p>
            <a:pPr algn="just"/>
            <a:r>
              <a:rPr lang="es-ES" sz="2400" b="1" u="sng" dirty="0" smtClean="0">
                <a:latin typeface="Arial" pitchFamily="34" charset="0"/>
                <a:cs typeface="Arial" pitchFamily="34" charset="0"/>
              </a:rPr>
              <a:t> Eje sagital o longitudinal </a:t>
            </a:r>
            <a:r>
              <a:rPr lang="es-ES" sz="2400" b="1" dirty="0" smtClean="0">
                <a:latin typeface="Arial" pitchFamily="34" charset="0"/>
                <a:cs typeface="Arial" pitchFamily="34" charset="0"/>
              </a:rPr>
              <a:t>(Movimiento de bote): Se evita mediante los retenedores directos, la rigidez del conector mayor y el retenedor indirecto en la </a:t>
            </a:r>
            <a:r>
              <a:rPr lang="es-ES" sz="2400" b="1" dirty="0" err="1" smtClean="0">
                <a:latin typeface="Arial" pitchFamily="34" charset="0"/>
                <a:cs typeface="Arial" pitchFamily="34" charset="0"/>
              </a:rPr>
              <a:t>hemiarcada</a:t>
            </a:r>
            <a:r>
              <a:rPr lang="es-ES" sz="2400" b="1" dirty="0" smtClean="0">
                <a:latin typeface="Arial" pitchFamily="34" charset="0"/>
                <a:cs typeface="Arial" pitchFamily="34" charset="0"/>
              </a:rPr>
              <a:t> opuesta.</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781363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476672"/>
            <a:ext cx="8784976" cy="5786199"/>
          </a:xfrm>
          <a:prstGeom prst="rect">
            <a:avLst/>
          </a:prstGeom>
        </p:spPr>
        <p:txBody>
          <a:bodyPr wrap="square">
            <a:spAutoFit/>
          </a:bodyPr>
          <a:lstStyle/>
          <a:p>
            <a:pPr algn="just"/>
            <a:r>
              <a:rPr lang="es-ES" sz="2800" b="1" dirty="0" smtClean="0">
                <a:latin typeface="Arial" pitchFamily="34" charset="0"/>
                <a:cs typeface="Arial" pitchFamily="34" charset="0"/>
              </a:rPr>
              <a:t>Movimientos de las bases en la Clase IV de Kennedy</a:t>
            </a:r>
            <a:r>
              <a:rPr lang="es-ES" sz="2400" b="1" dirty="0" smtClean="0">
                <a:latin typeface="Arial" pitchFamily="34" charset="0"/>
                <a:cs typeface="Arial" pitchFamily="34" charset="0"/>
              </a:rPr>
              <a:t>:</a:t>
            </a:r>
          </a:p>
          <a:p>
            <a:pPr algn="just"/>
            <a:endParaRPr lang="es-ES" sz="2400" b="1" dirty="0" smtClean="0">
              <a:latin typeface="Arial" pitchFamily="34" charset="0"/>
              <a:cs typeface="Arial" pitchFamily="34" charset="0"/>
            </a:endParaRPr>
          </a:p>
          <a:p>
            <a:pPr algn="just"/>
            <a:r>
              <a:rPr lang="es-ES" sz="2800" b="1" dirty="0" smtClean="0">
                <a:latin typeface="Arial" pitchFamily="34" charset="0"/>
                <a:cs typeface="Arial" pitchFamily="34" charset="0"/>
              </a:rPr>
              <a:t>Traslación sobre el eje vertical:</a:t>
            </a:r>
          </a:p>
          <a:p>
            <a:pPr algn="just"/>
            <a:endParaRPr lang="es-ES" sz="2400" b="1" dirty="0" smtClean="0">
              <a:latin typeface="Arial" pitchFamily="34" charset="0"/>
              <a:cs typeface="Arial" pitchFamily="34" charset="0"/>
            </a:endParaRPr>
          </a:p>
          <a:p>
            <a:pPr algn="just"/>
            <a:r>
              <a:rPr lang="es-ES" sz="2400" b="1" u="sng" dirty="0" smtClean="0">
                <a:latin typeface="Arial" pitchFamily="34" charset="0"/>
                <a:cs typeface="Arial" pitchFamily="34" charset="0"/>
              </a:rPr>
              <a:t> Intrusión</a:t>
            </a:r>
            <a:r>
              <a:rPr lang="es-ES" sz="2400" b="1" dirty="0" smtClean="0">
                <a:latin typeface="Arial" pitchFamily="34" charset="0"/>
                <a:cs typeface="Arial" pitchFamily="34" charset="0"/>
              </a:rPr>
              <a:t>: Se evita con los apoyos </a:t>
            </a:r>
            <a:r>
              <a:rPr lang="es-ES" sz="2400" b="1" dirty="0" err="1" smtClean="0">
                <a:latin typeface="Arial" pitchFamily="34" charset="0"/>
                <a:cs typeface="Arial" pitchFamily="34" charset="0"/>
              </a:rPr>
              <a:t>oclusales</a:t>
            </a:r>
            <a:r>
              <a:rPr lang="es-ES" sz="2400" b="1" dirty="0" smtClean="0">
                <a:latin typeface="Arial" pitchFamily="34" charset="0"/>
                <a:cs typeface="Arial" pitchFamily="34" charset="0"/>
              </a:rPr>
              <a:t>.</a:t>
            </a:r>
          </a:p>
          <a:p>
            <a:pPr algn="just"/>
            <a:r>
              <a:rPr lang="es-ES" sz="2400" b="1" dirty="0" smtClean="0">
                <a:latin typeface="Arial" pitchFamily="34" charset="0"/>
                <a:cs typeface="Arial" pitchFamily="34" charset="0"/>
              </a:rPr>
              <a:t> </a:t>
            </a:r>
            <a:r>
              <a:rPr lang="es-ES" sz="2400" b="1" u="sng" dirty="0" smtClean="0">
                <a:latin typeface="Arial" pitchFamily="34" charset="0"/>
                <a:cs typeface="Arial" pitchFamily="34" charset="0"/>
              </a:rPr>
              <a:t>Extrusión anteroposterior</a:t>
            </a:r>
            <a:r>
              <a:rPr lang="es-ES" sz="2400" b="1" dirty="0" smtClean="0">
                <a:latin typeface="Arial" pitchFamily="34" charset="0"/>
                <a:cs typeface="Arial" pitchFamily="34" charset="0"/>
              </a:rPr>
              <a:t>: Se evita con los retenedores directos de acción </a:t>
            </a:r>
            <a:r>
              <a:rPr lang="es-ES" sz="2400" b="1" dirty="0" err="1" smtClean="0">
                <a:latin typeface="Arial" pitchFamily="34" charset="0"/>
                <a:cs typeface="Arial" pitchFamily="34" charset="0"/>
              </a:rPr>
              <a:t>mesial</a:t>
            </a:r>
            <a:r>
              <a:rPr lang="es-ES" sz="2400" b="1" dirty="0" smtClean="0">
                <a:latin typeface="Arial" pitchFamily="34" charset="0"/>
                <a:cs typeface="Arial" pitchFamily="34" charset="0"/>
              </a:rPr>
              <a:t>.</a:t>
            </a:r>
          </a:p>
          <a:p>
            <a:pPr algn="just"/>
            <a:endParaRPr lang="es-ES" sz="2400" b="1" u="sng" dirty="0" smtClean="0">
              <a:latin typeface="Arial" pitchFamily="34" charset="0"/>
              <a:cs typeface="Arial" pitchFamily="34" charset="0"/>
            </a:endParaRPr>
          </a:p>
          <a:p>
            <a:pPr algn="just"/>
            <a:r>
              <a:rPr lang="es-ES" sz="2400" b="1" u="sng" dirty="0" smtClean="0">
                <a:latin typeface="Arial" pitchFamily="34" charset="0"/>
                <a:cs typeface="Arial" pitchFamily="34" charset="0"/>
              </a:rPr>
              <a:t> Extrusión </a:t>
            </a:r>
            <a:r>
              <a:rPr lang="es-ES" sz="2400" b="1" u="sng" dirty="0" err="1" smtClean="0">
                <a:latin typeface="Arial" pitchFamily="34" charset="0"/>
                <a:cs typeface="Arial" pitchFamily="34" charset="0"/>
              </a:rPr>
              <a:t>posteroanterior</a:t>
            </a:r>
            <a:r>
              <a:rPr lang="es-ES" sz="2400" b="1" dirty="0" smtClean="0">
                <a:latin typeface="Arial" pitchFamily="34" charset="0"/>
                <a:cs typeface="Arial" pitchFamily="34" charset="0"/>
              </a:rPr>
              <a:t>: Se evita con los retenedores indirectos ubicados en distal y gracias a la rigidez del conector mayor.</a:t>
            </a:r>
          </a:p>
          <a:p>
            <a:pPr algn="just"/>
            <a:endParaRPr lang="es-ES" sz="2400" b="1" dirty="0" smtClean="0">
              <a:latin typeface="Arial" pitchFamily="34" charset="0"/>
              <a:cs typeface="Arial" pitchFamily="34" charset="0"/>
            </a:endParaRPr>
          </a:p>
          <a:p>
            <a:pPr algn="just"/>
            <a:r>
              <a:rPr lang="es-ES" sz="2800" b="1" dirty="0" smtClean="0">
                <a:latin typeface="Arial" pitchFamily="34" charset="0"/>
                <a:cs typeface="Arial" pitchFamily="34" charset="0"/>
              </a:rPr>
              <a:t>Rotación</a:t>
            </a:r>
            <a:r>
              <a:rPr lang="es-ES" sz="2400" b="1" dirty="0" smtClean="0">
                <a:latin typeface="Arial" pitchFamily="34" charset="0"/>
                <a:cs typeface="Arial" pitchFamily="34" charset="0"/>
              </a:rPr>
              <a:t>: No existe en esta clase.</a:t>
            </a:r>
          </a:p>
          <a:p>
            <a:pPr algn="just"/>
            <a:endParaRPr lang="es-ES" b="1" dirty="0"/>
          </a:p>
        </p:txBody>
      </p:sp>
    </p:spTree>
    <p:extLst>
      <p:ext uri="{BB962C8B-B14F-4D97-AF65-F5344CB8AC3E}">
        <p14:creationId xmlns="" xmlns:p14="http://schemas.microsoft.com/office/powerpoint/2010/main" val="1592239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44445" y="44624"/>
            <a:ext cx="345511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Bibliografía</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Rectángulo"/>
          <p:cNvSpPr/>
          <p:nvPr/>
        </p:nvSpPr>
        <p:spPr>
          <a:xfrm>
            <a:off x="179512" y="1196752"/>
            <a:ext cx="8784976" cy="5324535"/>
          </a:xfrm>
          <a:prstGeom prst="rect">
            <a:avLst/>
          </a:prstGeom>
        </p:spPr>
        <p:txBody>
          <a:bodyPr wrap="square">
            <a:spAutoFit/>
          </a:bodyPr>
          <a:lstStyle/>
          <a:p>
            <a:r>
              <a:rPr lang="es-ES" sz="2000" b="1" dirty="0" smtClean="0">
                <a:latin typeface="Arial" pitchFamily="34" charset="0"/>
                <a:cs typeface="Arial" pitchFamily="34" charset="0"/>
              </a:rPr>
              <a:t>Libro de Materiales Dentales. Colectivo de autores. Fatesa.2009.</a:t>
            </a:r>
          </a:p>
          <a:p>
            <a:endParaRPr lang="es-ES" sz="2000" b="1" dirty="0" smtClean="0">
              <a:latin typeface="Arial" pitchFamily="34" charset="0"/>
              <a:cs typeface="Arial" pitchFamily="34" charset="0"/>
            </a:endParaRPr>
          </a:p>
          <a:p>
            <a:r>
              <a:rPr lang="es-ES" sz="2000" b="1" dirty="0" err="1" smtClean="0">
                <a:latin typeface="Arial" pitchFamily="34" charset="0"/>
                <a:cs typeface="Arial" pitchFamily="34" charset="0"/>
              </a:rPr>
              <a:t>Rebossio</a:t>
            </a:r>
            <a:r>
              <a:rPr lang="es-ES" sz="2000" b="1" dirty="0" smtClean="0">
                <a:latin typeface="Arial" pitchFamily="34" charset="0"/>
                <a:cs typeface="Arial" pitchFamily="34" charset="0"/>
              </a:rPr>
              <a:t> A.D. Prótesis Parcial Removible. Ciencia y Técnica. Instituto </a:t>
            </a:r>
          </a:p>
          <a:p>
            <a:r>
              <a:rPr lang="es-ES" sz="2000" b="1" dirty="0" smtClean="0">
                <a:latin typeface="Arial" pitchFamily="34" charset="0"/>
                <a:cs typeface="Arial" pitchFamily="34" charset="0"/>
              </a:rPr>
              <a:t>Cubano del Libro. La Habana 1972</a:t>
            </a:r>
          </a:p>
          <a:p>
            <a:endParaRPr lang="es-ES" sz="2000" b="1" dirty="0" smtClean="0">
              <a:latin typeface="Arial" pitchFamily="34" charset="0"/>
              <a:cs typeface="Arial" pitchFamily="34" charset="0"/>
            </a:endParaRPr>
          </a:p>
          <a:p>
            <a:r>
              <a:rPr lang="es-ES" sz="2000" b="1" dirty="0" err="1" smtClean="0">
                <a:latin typeface="Arial" pitchFamily="34" charset="0"/>
                <a:cs typeface="Arial" pitchFamily="34" charset="0"/>
              </a:rPr>
              <a:t>Barber</a:t>
            </a:r>
            <a:r>
              <a:rPr lang="es-ES" sz="2000" b="1" dirty="0" smtClean="0">
                <a:latin typeface="Arial" pitchFamily="34" charset="0"/>
                <a:cs typeface="Arial" pitchFamily="34" charset="0"/>
              </a:rPr>
              <a:t> Ramona G. Diseño y Planeamiento aparatológico en  Prótesis Parcial Removible. Primera y segunda parte. Escuela Estomatología. Universidad de la Habana. 1975.</a:t>
            </a:r>
          </a:p>
          <a:p>
            <a:endParaRPr lang="es-ES" sz="2000" b="1" dirty="0" smtClean="0">
              <a:latin typeface="Arial" pitchFamily="34" charset="0"/>
              <a:cs typeface="Arial" pitchFamily="34" charset="0"/>
            </a:endParaRPr>
          </a:p>
          <a:p>
            <a:r>
              <a:rPr lang="es-ES" sz="2000" b="1" dirty="0" err="1" smtClean="0">
                <a:latin typeface="Arial" pitchFamily="34" charset="0"/>
                <a:cs typeface="Arial" pitchFamily="34" charset="0"/>
              </a:rPr>
              <a:t>Applegate</a:t>
            </a:r>
            <a:r>
              <a:rPr lang="es-ES" sz="2000" b="1" dirty="0" smtClean="0">
                <a:latin typeface="Arial" pitchFamily="34" charset="0"/>
                <a:cs typeface="Arial" pitchFamily="34" charset="0"/>
              </a:rPr>
              <a:t> O. Elementos de prótesis de dentaduras parciales removible. Buenos  Aires. Argentina. 1959.</a:t>
            </a:r>
          </a:p>
          <a:p>
            <a:endParaRPr lang="es-ES" sz="2000" b="1" dirty="0" smtClean="0">
              <a:latin typeface="Arial" pitchFamily="34" charset="0"/>
              <a:cs typeface="Arial" pitchFamily="34" charset="0"/>
            </a:endParaRPr>
          </a:p>
          <a:p>
            <a:r>
              <a:rPr lang="es-ES" sz="2000" b="1" dirty="0" smtClean="0">
                <a:latin typeface="Arial" pitchFamily="34" charset="0"/>
                <a:cs typeface="Arial" pitchFamily="34" charset="0"/>
              </a:rPr>
              <a:t>Material de Apoyo a los programas de la especialidad del técnico de Prótesis Dental. MINSAP.1981.</a:t>
            </a:r>
          </a:p>
          <a:p>
            <a:endParaRPr lang="es-ES" sz="2000" b="1" dirty="0" smtClean="0">
              <a:latin typeface="Arial" pitchFamily="34" charset="0"/>
              <a:cs typeface="Arial" pitchFamily="34" charset="0"/>
            </a:endParaRPr>
          </a:p>
          <a:p>
            <a:r>
              <a:rPr lang="es-ES" sz="2000" b="1" dirty="0" err="1" smtClean="0">
                <a:latin typeface="Arial" pitchFamily="34" charset="0"/>
                <a:cs typeface="Arial" pitchFamily="34" charset="0"/>
              </a:rPr>
              <a:t>Cossio</a:t>
            </a:r>
            <a:r>
              <a:rPr lang="es-ES" sz="2000" b="1" dirty="0" smtClean="0">
                <a:latin typeface="Arial" pitchFamily="34" charset="0"/>
                <a:cs typeface="Arial" pitchFamily="34" charset="0"/>
              </a:rPr>
              <a:t> C Teresa. Especialidad Estomatología. Prótesis Estomatológica tomo I y II texto provisional. MINSAP.1982. </a:t>
            </a:r>
            <a:endParaRPr lang="es-ES" sz="2000" b="1" dirty="0">
              <a:latin typeface="Arial" pitchFamily="34" charset="0"/>
              <a:cs typeface="Arial" pitchFamily="34" charset="0"/>
            </a:endParaRPr>
          </a:p>
        </p:txBody>
      </p:sp>
    </p:spTree>
    <p:extLst>
      <p:ext uri="{BB962C8B-B14F-4D97-AF65-F5344CB8AC3E}">
        <p14:creationId xmlns="" xmlns:p14="http://schemas.microsoft.com/office/powerpoint/2010/main" val="3649328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71844" y="777478"/>
            <a:ext cx="42003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Próxima Clase</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Rectángulo"/>
          <p:cNvSpPr/>
          <p:nvPr/>
        </p:nvSpPr>
        <p:spPr>
          <a:xfrm>
            <a:off x="251520" y="3105835"/>
            <a:ext cx="8784976" cy="1384995"/>
          </a:xfrm>
          <a:prstGeom prst="rect">
            <a:avLst/>
          </a:prstGeom>
        </p:spPr>
        <p:txBody>
          <a:bodyPr wrap="square">
            <a:spAutoFit/>
          </a:bodyPr>
          <a:lstStyle/>
          <a:p>
            <a:pPr algn="ctr"/>
            <a:r>
              <a:rPr lang="es-ES" sz="2800" b="1" dirty="0" smtClean="0">
                <a:latin typeface="Arial" pitchFamily="34" charset="0"/>
                <a:cs typeface="Arial" pitchFamily="34" charset="0"/>
              </a:rPr>
              <a:t>Tema 7</a:t>
            </a:r>
          </a:p>
          <a:p>
            <a:pPr algn="ctr"/>
            <a:endParaRPr lang="es-ES" sz="2800" b="1" dirty="0" smtClean="0">
              <a:latin typeface="Arial" pitchFamily="34" charset="0"/>
              <a:cs typeface="Arial" pitchFamily="34" charset="0"/>
            </a:endParaRPr>
          </a:p>
          <a:p>
            <a:r>
              <a:rPr lang="es-ES" sz="2800" b="1" dirty="0" smtClean="0">
                <a:latin typeface="Arial" pitchFamily="34" charset="0"/>
                <a:cs typeface="Arial" pitchFamily="34" charset="0"/>
              </a:rPr>
              <a:t> Preparación del modelo maestro y su duplicado </a:t>
            </a:r>
            <a:endParaRPr lang="es-ES" sz="2800" b="1" dirty="0">
              <a:latin typeface="Arial" pitchFamily="34" charset="0"/>
              <a:cs typeface="Arial" pitchFamily="34" charset="0"/>
            </a:endParaRPr>
          </a:p>
        </p:txBody>
      </p:sp>
    </p:spTree>
    <p:extLst>
      <p:ext uri="{BB962C8B-B14F-4D97-AF65-F5344CB8AC3E}">
        <p14:creationId xmlns="" xmlns:p14="http://schemas.microsoft.com/office/powerpoint/2010/main" val="1765850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620688"/>
            <a:ext cx="8712968" cy="5663089"/>
          </a:xfrm>
          <a:prstGeom prst="rect">
            <a:avLst/>
          </a:prstGeom>
        </p:spPr>
        <p:txBody>
          <a:bodyPr wrap="square">
            <a:spAutoFit/>
          </a:bodyPr>
          <a:lstStyle/>
          <a:p>
            <a:r>
              <a:rPr lang="es-ES" sz="2800" b="1" dirty="0" smtClean="0">
                <a:latin typeface="Arial" pitchFamily="34" charset="0"/>
                <a:cs typeface="Arial" pitchFamily="34" charset="0"/>
              </a:rPr>
              <a:t>Ubicación de la retención: </a:t>
            </a:r>
          </a:p>
          <a:p>
            <a:endParaRPr lang="es-ES" sz="2800" b="1" dirty="0" smtClean="0">
              <a:latin typeface="Arial" pitchFamily="34" charset="0"/>
              <a:cs typeface="Arial" pitchFamily="34" charset="0"/>
            </a:endParaRPr>
          </a:p>
          <a:p>
            <a:endParaRPr lang="es-ES" b="1" dirty="0" smtClean="0">
              <a:latin typeface="Arial" pitchFamily="34" charset="0"/>
              <a:cs typeface="Arial" pitchFamily="34" charset="0"/>
            </a:endParaRPr>
          </a:p>
          <a:p>
            <a:pPr algn="just"/>
            <a:r>
              <a:rPr lang="es-ES" sz="2400" b="1" dirty="0" smtClean="0">
                <a:latin typeface="Arial" pitchFamily="34" charset="0"/>
                <a:cs typeface="Arial" pitchFamily="34" charset="0"/>
              </a:rPr>
              <a:t>Como este tipo de prótesis parcial es la que presenta mayores posibilidades de movimientos por razón de mantenerse solamente anclada por un extremo, son predominantes los vuelcos o giros a través de un eje que pasa por los dientes de anclaje. Para evitar con mayor efectividad el movimiento de desalojo por resbalamiento de los apoyos y evitar además los movimientos </a:t>
            </a:r>
            <a:r>
              <a:rPr lang="es-ES" sz="2400" b="1" dirty="0" err="1" smtClean="0">
                <a:latin typeface="Arial" pitchFamily="34" charset="0"/>
                <a:cs typeface="Arial" pitchFamily="34" charset="0"/>
              </a:rPr>
              <a:t>escoliodónticos</a:t>
            </a:r>
            <a:r>
              <a:rPr lang="es-ES" sz="2400" b="1" dirty="0" smtClean="0">
                <a:latin typeface="Arial" pitchFamily="34" charset="0"/>
                <a:cs typeface="Arial" pitchFamily="34" charset="0"/>
              </a:rPr>
              <a:t> del diente, la retención debe ser ubicada en la cara distal del diente inmediato a la brecha. El movimiento rotacional en este punto genera un arco de giro perpendicular a los tejidos blandos de soporte siendo beneficiosas y estimulantes estas acciones.</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13878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97346"/>
            <a:ext cx="9036496" cy="5755422"/>
          </a:xfrm>
          <a:prstGeom prst="rect">
            <a:avLst/>
          </a:prstGeom>
        </p:spPr>
        <p:txBody>
          <a:bodyPr wrap="square">
            <a:spAutoFit/>
          </a:bodyPr>
          <a:lstStyle/>
          <a:p>
            <a:r>
              <a:rPr lang="es-ES" sz="2800" b="1" dirty="0" smtClean="0">
                <a:latin typeface="Arial" pitchFamily="34" charset="0"/>
                <a:cs typeface="Arial" pitchFamily="34" charset="0"/>
              </a:rPr>
              <a:t>Retenedores directos: </a:t>
            </a:r>
          </a:p>
          <a:p>
            <a:endParaRPr lang="es-ES" sz="2800" b="1" dirty="0" smtClean="0">
              <a:latin typeface="Arial" pitchFamily="34" charset="0"/>
              <a:cs typeface="Arial" pitchFamily="34" charset="0"/>
            </a:endParaRPr>
          </a:p>
          <a:p>
            <a:pPr algn="just"/>
            <a:r>
              <a:rPr lang="es-ES" sz="2400" b="1" dirty="0" smtClean="0">
                <a:latin typeface="Arial" pitchFamily="34" charset="0"/>
                <a:cs typeface="Arial" pitchFamily="34" charset="0"/>
              </a:rPr>
              <a:t>Los más usados son: retenedor gingival o de </a:t>
            </a:r>
            <a:r>
              <a:rPr lang="es-ES" sz="2400" b="1" dirty="0" err="1" smtClean="0">
                <a:latin typeface="Arial" pitchFamily="34" charset="0"/>
                <a:cs typeface="Arial" pitchFamily="34" charset="0"/>
              </a:rPr>
              <a:t>Roach</a:t>
            </a:r>
            <a:r>
              <a:rPr lang="es-ES" sz="2400" b="1" dirty="0" smtClean="0">
                <a:latin typeface="Arial" pitchFamily="34" charset="0"/>
                <a:cs typeface="Arial" pitchFamily="34" charset="0"/>
              </a:rPr>
              <a:t>, retenedor circunferencial de un solo brazo o acción posterior y el combinado.</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El más indicado por su efectividad es el gingival con apoyo </a:t>
            </a:r>
            <a:r>
              <a:rPr lang="es-ES" sz="2400" b="1" dirty="0" err="1" smtClean="0">
                <a:latin typeface="Arial" pitchFamily="34" charset="0"/>
                <a:cs typeface="Arial" pitchFamily="34" charset="0"/>
              </a:rPr>
              <a:t>mesial</a:t>
            </a:r>
            <a:r>
              <a:rPr lang="es-ES" sz="2400" b="1" dirty="0" smtClean="0">
                <a:latin typeface="Arial" pitchFamily="34" charset="0"/>
                <a:cs typeface="Arial" pitchFamily="34" charset="0"/>
              </a:rPr>
              <a:t>. La ventaja más importante de los retenedores de </a:t>
            </a:r>
            <a:r>
              <a:rPr lang="es-ES" sz="2400" b="1" dirty="0" err="1" smtClean="0">
                <a:latin typeface="Arial" pitchFamily="34" charset="0"/>
                <a:cs typeface="Arial" pitchFamily="34" charset="0"/>
              </a:rPr>
              <a:t>Roach</a:t>
            </a:r>
            <a:r>
              <a:rPr lang="es-ES" sz="2400" b="1" dirty="0" smtClean="0">
                <a:latin typeface="Arial" pitchFamily="34" charset="0"/>
                <a:cs typeface="Arial" pitchFamily="34" charset="0"/>
              </a:rPr>
              <a:t> reside en que toman mucho menos contacto con los tejidos dentarios, ya que ese contacto es prácticamente puntiforme, siendo el más amplio contacto el del apoyo </a:t>
            </a:r>
            <a:r>
              <a:rPr lang="es-ES" sz="2400" b="1" dirty="0" err="1" smtClean="0">
                <a:latin typeface="Arial" pitchFamily="34" charset="0"/>
                <a:cs typeface="Arial" pitchFamily="34" charset="0"/>
              </a:rPr>
              <a:t>oclusal</a:t>
            </a:r>
            <a:r>
              <a:rPr lang="es-ES" sz="2400" b="1" dirty="0" smtClean="0">
                <a:latin typeface="Arial" pitchFamily="34" charset="0"/>
                <a:cs typeface="Arial" pitchFamily="34" charset="0"/>
              </a:rPr>
              <a:t>. Este retenedor es el más efectivo en su acción retentiva, no </a:t>
            </a:r>
            <a:r>
              <a:rPr lang="es-ES" sz="2400" b="1" dirty="0" err="1" smtClean="0">
                <a:latin typeface="Arial" pitchFamily="34" charset="0"/>
                <a:cs typeface="Arial" pitchFamily="34" charset="0"/>
              </a:rPr>
              <a:t>traumatógeno</a:t>
            </a:r>
            <a:r>
              <a:rPr lang="es-ES" sz="2400" b="1" dirty="0" smtClean="0">
                <a:latin typeface="Arial" pitchFamily="34" charset="0"/>
                <a:cs typeface="Arial" pitchFamily="34" charset="0"/>
              </a:rPr>
              <a:t> para el diente pilar y es bastante estético para casos inferiores. Es limitado su uso en los casos superiores por el factor estético.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125234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623585"/>
            <a:ext cx="8856984" cy="4893647"/>
          </a:xfrm>
          <a:prstGeom prst="rect">
            <a:avLst/>
          </a:prstGeom>
        </p:spPr>
        <p:txBody>
          <a:bodyPr wrap="square">
            <a:spAutoFit/>
          </a:bodyPr>
          <a:lstStyle/>
          <a:p>
            <a:pPr algn="just"/>
            <a:r>
              <a:rPr lang="es-ES" sz="2400" b="1" dirty="0" smtClean="0">
                <a:latin typeface="Arial" pitchFamily="34" charset="0"/>
                <a:cs typeface="Arial" pitchFamily="34" charset="0"/>
              </a:rPr>
              <a:t>En su lugar se emplea el circunferencial de un solo brazo (acción posterior), aunque la retención ejercida por este retenedor no es lo suficientemente efectiva por la longitud de su solo brazo que lo hace muy flexible y fácilmente deformable. Sin embargo, es biológicamente tolerable por ser muy poco </a:t>
            </a:r>
            <a:r>
              <a:rPr lang="es-ES" sz="2400" b="1" dirty="0" err="1" smtClean="0">
                <a:latin typeface="Arial" pitchFamily="34" charset="0"/>
                <a:cs typeface="Arial" pitchFamily="34" charset="0"/>
              </a:rPr>
              <a:t>traumatógeno</a:t>
            </a:r>
            <a:r>
              <a:rPr lang="es-ES" sz="2400" b="1" dirty="0" smtClean="0">
                <a:latin typeface="Arial" pitchFamily="34" charset="0"/>
                <a:cs typeface="Arial" pitchFamily="34" charset="0"/>
              </a:rPr>
              <a:t>.</a:t>
            </a: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El retenedor combinado se emplea cuando por diferentes razones la retención hay que ubicarla en </a:t>
            </a:r>
            <a:r>
              <a:rPr lang="es-ES" sz="2400" b="1" dirty="0" err="1" smtClean="0">
                <a:latin typeface="Arial" pitchFamily="34" charset="0"/>
                <a:cs typeface="Arial" pitchFamily="34" charset="0"/>
              </a:rPr>
              <a:t>mesial</a:t>
            </a:r>
            <a:r>
              <a:rPr lang="es-ES" sz="2400" b="1" dirty="0" smtClean="0">
                <a:latin typeface="Arial" pitchFamily="34" charset="0"/>
                <a:cs typeface="Arial" pitchFamily="34" charset="0"/>
              </a:rPr>
              <a:t>, además cuando el diente pilar resulta débil como anclaje, en dientes con </a:t>
            </a:r>
            <a:r>
              <a:rPr lang="es-ES" sz="2400" b="1" dirty="0" err="1" smtClean="0">
                <a:latin typeface="Arial" pitchFamily="34" charset="0"/>
                <a:cs typeface="Arial" pitchFamily="34" charset="0"/>
              </a:rPr>
              <a:t>giroversión</a:t>
            </a:r>
            <a:r>
              <a:rPr lang="es-ES" sz="2400" b="1" dirty="0" smtClean="0">
                <a:latin typeface="Arial" pitchFamily="34" charset="0"/>
                <a:cs typeface="Arial" pitchFamily="34" charset="0"/>
              </a:rPr>
              <a:t> o retracción gingival y donde la forma del diente pilar es el que no admite el uso de otro retenedor (diente muy acampanado).. </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120292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844824"/>
            <a:ext cx="8712968" cy="2308324"/>
          </a:xfrm>
          <a:prstGeom prst="rect">
            <a:avLst/>
          </a:prstGeom>
        </p:spPr>
        <p:txBody>
          <a:bodyPr wrap="square">
            <a:spAutoFit/>
          </a:bodyPr>
          <a:lstStyle/>
          <a:p>
            <a:pPr algn="just"/>
            <a:r>
              <a:rPr lang="es-ES" sz="2400" b="1" dirty="0" smtClean="0">
                <a:latin typeface="Arial" pitchFamily="34" charset="0"/>
                <a:cs typeface="Arial" pitchFamily="34" charset="0"/>
              </a:rPr>
              <a:t>Este retenedor es necesariamente más usado cuando la depresión vertical de la base y sus movimientos laterales como resultado de la reabsorción de la estructura basal pueden causar fuerzas de torsión o inclinación y ser transmitidas al diente pilar. En esta situación la flexibilidad del brazo retentivo resulta una ventaja muy especial</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1771713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908720"/>
            <a:ext cx="8640960" cy="4524315"/>
          </a:xfrm>
          <a:prstGeom prst="rect">
            <a:avLst/>
          </a:prstGeom>
        </p:spPr>
        <p:txBody>
          <a:bodyPr wrap="square">
            <a:spAutoFit/>
          </a:bodyPr>
          <a:lstStyle/>
          <a:p>
            <a:pPr algn="just"/>
            <a:r>
              <a:rPr lang="es-ES" sz="2400" b="1" dirty="0" smtClean="0">
                <a:latin typeface="Arial" pitchFamily="34" charset="0"/>
                <a:cs typeface="Arial" pitchFamily="34" charset="0"/>
              </a:rPr>
              <a:t>El retenedor labrado, para el movimiento de levantamiento posterior de las bases a extremo libre, tiene una efectividad casi nula, para otros movimientos de desalojo es medianamente efectivo.</a:t>
            </a:r>
          </a:p>
          <a:p>
            <a:pPr algn="just"/>
            <a:endParaRPr lang="es-ES" sz="2400" b="1" dirty="0" smtClean="0">
              <a:latin typeface="Arial" pitchFamily="34" charset="0"/>
              <a:cs typeface="Arial" pitchFamily="34" charset="0"/>
            </a:endParaRPr>
          </a:p>
          <a:p>
            <a:pPr algn="just"/>
            <a:endParaRPr lang="es-ES" sz="2400" b="1" dirty="0" smtClean="0">
              <a:latin typeface="Arial" pitchFamily="34" charset="0"/>
              <a:cs typeface="Arial" pitchFamily="34" charset="0"/>
            </a:endParaRPr>
          </a:p>
          <a:p>
            <a:pPr algn="just"/>
            <a:r>
              <a:rPr lang="es-ES" sz="2400" b="1" dirty="0" smtClean="0">
                <a:latin typeface="Arial" pitchFamily="34" charset="0"/>
                <a:cs typeface="Arial" pitchFamily="34" charset="0"/>
              </a:rPr>
              <a:t>El retenedor circunferencial número 1 a pesar de ofrecer un anclaje seguro y rígido solo deberá usarse cuando las bases están en conexión elástica o articulada, pues con una conexión rígida produce esfuerzos transversales  sobre el diente pilar en el momento en que la  base se hunde en los tejidos de soporte.</a:t>
            </a:r>
            <a:endParaRPr lang="es-ES" sz="2400" b="1" dirty="0">
              <a:latin typeface="Arial" pitchFamily="34" charset="0"/>
              <a:cs typeface="Arial" pitchFamily="34" charset="0"/>
            </a:endParaRPr>
          </a:p>
        </p:txBody>
      </p:sp>
    </p:spTree>
    <p:extLst>
      <p:ext uri="{BB962C8B-B14F-4D97-AF65-F5344CB8AC3E}">
        <p14:creationId xmlns="" xmlns:p14="http://schemas.microsoft.com/office/powerpoint/2010/main" val="3824652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109</TotalTime>
  <Words>3190</Words>
  <Application>Microsoft Office PowerPoint</Application>
  <PresentationFormat>Presentación en pantalla (4:3)</PresentationFormat>
  <Paragraphs>177</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Viajes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Pc-Yusdel</dc:creator>
  <cp:lastModifiedBy>Centor</cp:lastModifiedBy>
  <cp:revision>17</cp:revision>
  <dcterms:created xsi:type="dcterms:W3CDTF">2015-03-15T16:30:15Z</dcterms:created>
  <dcterms:modified xsi:type="dcterms:W3CDTF">2002-01-01T05:19:55Z</dcterms:modified>
</cp:coreProperties>
</file>