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1" r:id="rId2"/>
    <p:sldId id="272" r:id="rId3"/>
    <p:sldId id="273" r:id="rId4"/>
    <p:sldId id="276" r:id="rId5"/>
    <p:sldId id="274" r:id="rId6"/>
    <p:sldId id="275" r:id="rId7"/>
    <p:sldId id="256" r:id="rId8"/>
    <p:sldId id="257" r:id="rId9"/>
    <p:sldId id="270" r:id="rId10"/>
    <p:sldId id="258" r:id="rId11"/>
    <p:sldId id="259" r:id="rId12"/>
    <p:sldId id="260" r:id="rId13"/>
    <p:sldId id="269" r:id="rId14"/>
    <p:sldId id="261" r:id="rId15"/>
    <p:sldId id="262" r:id="rId16"/>
    <p:sldId id="263" r:id="rId17"/>
    <p:sldId id="268" r:id="rId18"/>
    <p:sldId id="264" r:id="rId19"/>
    <p:sldId id="265" r:id="rId20"/>
    <p:sldId id="266" r:id="rId21"/>
    <p:sldId id="267"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7246" autoAdjust="0"/>
  </p:normalViewPr>
  <p:slideViewPr>
    <p:cSldViewPr>
      <p:cViewPr varScale="1">
        <p:scale>
          <a:sx n="70" d="100"/>
          <a:sy n="70" d="100"/>
        </p:scale>
        <p:origin x="-15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F8B045-372D-4B29-B62A-C8F767EDC519}" type="datetimeFigureOut">
              <a:rPr lang="es-ES" smtClean="0"/>
              <a:pPr/>
              <a:t>08/03/2021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A515E0-F951-488C-A3EA-F054BC9E2047}" type="slidenum">
              <a:rPr lang="es-ES" smtClean="0"/>
              <a:pPr/>
              <a:t>‹Nº›</a:t>
            </a:fld>
            <a:endParaRPr lang="es-ES"/>
          </a:p>
        </p:txBody>
      </p:sp>
    </p:spTree>
    <p:extLst>
      <p:ext uri="{BB962C8B-B14F-4D97-AF65-F5344CB8AC3E}">
        <p14:creationId xmlns:p14="http://schemas.microsoft.com/office/powerpoint/2010/main" xmlns="" val="82340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r>
              <a:rPr lang="es-ES" sz="1200" kern="1200" dirty="0" smtClean="0">
                <a:solidFill>
                  <a:schemeClr val="tx1"/>
                </a:solidFill>
                <a:latin typeface="+mn-lt"/>
                <a:ea typeface="+mn-ea"/>
                <a:cs typeface="+mn-cs"/>
              </a:rPr>
              <a:t>Todos los defectos del ciclo de la urea dan como resultado una acumulación de amonio en la sangre. Los signos clínicos de amonio elevado en la sangre son vómitos y letargo, que pueden progresar a convulsiones, coma y, en última instancia, la muerte. </a:t>
            </a:r>
          </a:p>
          <a:p>
            <a:r>
              <a:rPr lang="es-ES" sz="1200" kern="1200" dirty="0" smtClean="0">
                <a:solidFill>
                  <a:schemeClr val="tx1"/>
                </a:solidFill>
                <a:latin typeface="+mn-lt"/>
                <a:ea typeface="+mn-ea"/>
                <a:cs typeface="+mn-cs"/>
              </a:rPr>
              <a:t>En los lactantes, los efectos adversos de los niveles elevados de amonio son rápidos y devastadores. En los niños más mayores, los síntomas de amonio elevado pueden estar precedidos por hiperactividad e irritabilidad. Debido a los episodios graves y frecuentes de </a:t>
            </a:r>
            <a:r>
              <a:rPr lang="es-ES" sz="1200" kern="1200" dirty="0" err="1" smtClean="0">
                <a:solidFill>
                  <a:schemeClr val="tx1"/>
                </a:solidFill>
                <a:latin typeface="+mn-lt"/>
                <a:ea typeface="+mn-ea"/>
                <a:cs typeface="+mn-cs"/>
              </a:rPr>
              <a:t>hiperamoniemia</a:t>
            </a:r>
            <a:r>
              <a:rPr lang="es-ES" sz="1200" kern="1200" dirty="0" smtClean="0">
                <a:solidFill>
                  <a:schemeClr val="tx1"/>
                </a:solidFill>
                <a:latin typeface="+mn-lt"/>
                <a:ea typeface="+mn-ea"/>
                <a:cs typeface="+mn-cs"/>
              </a:rPr>
              <a:t> puede producirse daño neurológico. La gravedad y la variación de los cursos clínicos de algunos defectos del ciclo de la urea pueden estar relacionadas con el grado de actividad enzimática residual. Los defectos comunes del ciclo de la urea se exponen en una progresión que avanza por el ciclo de la urea</a:t>
            </a:r>
          </a:p>
          <a:p>
            <a:r>
              <a:rPr lang="es-ES" sz="1200" kern="1200" dirty="0" smtClean="0">
                <a:solidFill>
                  <a:schemeClr val="tx1"/>
                </a:solidFill>
                <a:latin typeface="+mn-lt"/>
                <a:ea typeface="+mn-ea"/>
                <a:cs typeface="+mn-cs"/>
              </a:rPr>
              <a:t>La deficiencia de </a:t>
            </a:r>
            <a:r>
              <a:rPr lang="es-ES" sz="1200" kern="1200" dirty="0" err="1" smtClean="0">
                <a:solidFill>
                  <a:schemeClr val="tx1"/>
                </a:solidFill>
                <a:latin typeface="+mn-lt"/>
                <a:ea typeface="+mn-ea"/>
                <a:cs typeface="+mn-cs"/>
              </a:rPr>
              <a:t>ornitina-transcarbamoilasa</a:t>
            </a:r>
            <a:r>
              <a:rPr lang="es-ES" sz="1200" kern="1200" dirty="0" smtClean="0">
                <a:solidFill>
                  <a:schemeClr val="tx1"/>
                </a:solidFill>
                <a:latin typeface="+mn-lt"/>
                <a:ea typeface="+mn-ea"/>
                <a:cs typeface="+mn-cs"/>
              </a:rPr>
              <a:t> (OTC) es un trastorno recesivo ligado al cromosoma X caracterizado por bloqueo en la conversión de </a:t>
            </a:r>
            <a:r>
              <a:rPr lang="es-ES" sz="1200" kern="1200" dirty="0" err="1" smtClean="0">
                <a:solidFill>
                  <a:schemeClr val="tx1"/>
                </a:solidFill>
                <a:latin typeface="+mn-lt"/>
                <a:ea typeface="+mn-ea"/>
                <a:cs typeface="+mn-cs"/>
              </a:rPr>
              <a:t>ornitina</a:t>
            </a:r>
            <a:r>
              <a:rPr lang="es-ES" sz="1200" kern="1200" dirty="0" smtClean="0">
                <a:solidFill>
                  <a:schemeClr val="tx1"/>
                </a:solidFill>
                <a:latin typeface="+mn-lt"/>
                <a:ea typeface="+mn-ea"/>
                <a:cs typeface="+mn-cs"/>
              </a:rPr>
              <a:t> y </a:t>
            </a:r>
            <a:r>
              <a:rPr lang="es-ES" sz="1200" kern="1200" dirty="0" err="1" smtClean="0">
                <a:solidFill>
                  <a:schemeClr val="tx1"/>
                </a:solidFill>
                <a:latin typeface="+mn-lt"/>
                <a:ea typeface="+mn-ea"/>
                <a:cs typeface="+mn-cs"/>
              </a:rPr>
              <a:t>carbamilofosfato</a:t>
            </a:r>
            <a:r>
              <a:rPr lang="es-ES" sz="1200" kern="1200" dirty="0" smtClean="0">
                <a:solidFill>
                  <a:schemeClr val="tx1"/>
                </a:solidFill>
                <a:latin typeface="+mn-lt"/>
                <a:ea typeface="+mn-ea"/>
                <a:cs typeface="+mn-cs"/>
              </a:rPr>
              <a:t> a </a:t>
            </a:r>
            <a:r>
              <a:rPr lang="es-ES" sz="1200" kern="1200" dirty="0" err="1" smtClean="0">
                <a:solidFill>
                  <a:schemeClr val="tx1"/>
                </a:solidFill>
                <a:latin typeface="+mn-lt"/>
                <a:ea typeface="+mn-ea"/>
                <a:cs typeface="+mn-cs"/>
              </a:rPr>
              <a:t>citrulina</a:t>
            </a:r>
            <a:r>
              <a:rPr lang="es-ES" sz="1200" kern="1200" dirty="0" smtClean="0">
                <a:solidFill>
                  <a:schemeClr val="tx1"/>
                </a:solidFill>
                <a:latin typeface="+mn-lt"/>
                <a:ea typeface="+mn-ea"/>
                <a:cs typeface="+mn-cs"/>
              </a:rPr>
              <a:t>. La deficiencia de OTC se identifica por </a:t>
            </a:r>
            <a:r>
              <a:rPr lang="es-ES" sz="1200" kern="1200" dirty="0" err="1" smtClean="0">
                <a:solidFill>
                  <a:schemeClr val="tx1"/>
                </a:solidFill>
                <a:latin typeface="+mn-lt"/>
                <a:ea typeface="+mn-ea"/>
                <a:cs typeface="+mn-cs"/>
              </a:rPr>
              <a:t>hiperamoniemia</a:t>
            </a:r>
            <a:r>
              <a:rPr lang="es-ES" sz="1200" kern="1200" dirty="0" smtClean="0">
                <a:solidFill>
                  <a:schemeClr val="tx1"/>
                </a:solidFill>
                <a:latin typeface="+mn-lt"/>
                <a:ea typeface="+mn-ea"/>
                <a:cs typeface="+mn-cs"/>
              </a:rPr>
              <a:t> y aumento del ácido </a:t>
            </a:r>
            <a:r>
              <a:rPr lang="es-ES" sz="1200" kern="1200" dirty="0" err="1" smtClean="0">
                <a:solidFill>
                  <a:schemeClr val="tx1"/>
                </a:solidFill>
                <a:latin typeface="+mn-lt"/>
                <a:ea typeface="+mn-ea"/>
                <a:cs typeface="+mn-cs"/>
              </a:rPr>
              <a:t>orótico</a:t>
            </a:r>
            <a:r>
              <a:rPr lang="es-ES" sz="1200" kern="1200" dirty="0" smtClean="0">
                <a:solidFill>
                  <a:schemeClr val="tx1"/>
                </a:solidFill>
                <a:latin typeface="+mn-lt"/>
                <a:ea typeface="+mn-ea"/>
                <a:cs typeface="+mn-cs"/>
              </a:rPr>
              <a:t> urinario, con niveles normales de </a:t>
            </a:r>
            <a:r>
              <a:rPr lang="es-ES" sz="1200" kern="1200" dirty="0" err="1" smtClean="0">
                <a:solidFill>
                  <a:schemeClr val="tx1"/>
                </a:solidFill>
                <a:latin typeface="+mn-lt"/>
                <a:ea typeface="+mn-ea"/>
                <a:cs typeface="+mn-cs"/>
              </a:rPr>
              <a:t>citrulina</a:t>
            </a:r>
            <a:r>
              <a:rPr lang="es-ES" sz="1200" kern="1200" dirty="0" smtClean="0">
                <a:solidFill>
                  <a:schemeClr val="tx1"/>
                </a:solidFill>
                <a:latin typeface="+mn-lt"/>
                <a:ea typeface="+mn-ea"/>
                <a:cs typeface="+mn-cs"/>
              </a:rPr>
              <a:t>, ácido </a:t>
            </a:r>
          </a:p>
          <a:p>
            <a:r>
              <a:rPr lang="es-ES" sz="1200" kern="1200" dirty="0" err="1" smtClean="0">
                <a:solidFill>
                  <a:schemeClr val="tx1"/>
                </a:solidFill>
                <a:latin typeface="+mn-lt"/>
                <a:ea typeface="+mn-ea"/>
                <a:cs typeface="+mn-cs"/>
              </a:rPr>
              <a:t>argininosuccínico</a:t>
            </a:r>
            <a:r>
              <a:rPr lang="es-ES" sz="1200" kern="1200" dirty="0" smtClean="0">
                <a:solidFill>
                  <a:schemeClr val="tx1"/>
                </a:solidFill>
                <a:latin typeface="+mn-lt"/>
                <a:ea typeface="+mn-ea"/>
                <a:cs typeface="+mn-cs"/>
              </a:rPr>
              <a:t> y </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La deficiencia de OTC grave suele ser letal en los varones. Las mujeres heterocigóticas con grados diversos de actividad enzimática pueden no mostrar síntomas hasta que se inducen por estrés, alguna infección o un aumento importante en la ingesta de proteínas.</a:t>
            </a:r>
          </a:p>
          <a:p>
            <a:r>
              <a:rPr lang="es-ES" sz="1200" kern="1200" dirty="0" smtClean="0">
                <a:solidFill>
                  <a:schemeClr val="tx1"/>
                </a:solidFill>
                <a:latin typeface="+mn-lt"/>
                <a:ea typeface="+mn-ea"/>
                <a:cs typeface="+mn-cs"/>
              </a:rPr>
              <a:t>La </a:t>
            </a:r>
            <a:r>
              <a:rPr lang="es-ES" sz="1200" kern="1200" dirty="0" err="1" smtClean="0">
                <a:solidFill>
                  <a:schemeClr val="tx1"/>
                </a:solidFill>
                <a:latin typeface="+mn-lt"/>
                <a:ea typeface="+mn-ea"/>
                <a:cs typeface="+mn-cs"/>
              </a:rPr>
              <a:t>citrulinemia</a:t>
            </a:r>
            <a:r>
              <a:rPr lang="es-ES" sz="1200" kern="1200" dirty="0" smtClean="0">
                <a:solidFill>
                  <a:schemeClr val="tx1"/>
                </a:solidFill>
                <a:latin typeface="+mn-lt"/>
                <a:ea typeface="+mn-ea"/>
                <a:cs typeface="+mn-cs"/>
              </a:rPr>
              <a:t> es el resultado de una deficiencia de ácido </a:t>
            </a:r>
            <a:r>
              <a:rPr lang="es-ES" sz="1200" kern="1200" dirty="0" err="1" smtClean="0">
                <a:solidFill>
                  <a:schemeClr val="tx1"/>
                </a:solidFill>
                <a:latin typeface="+mn-lt"/>
                <a:ea typeface="+mn-ea"/>
                <a:cs typeface="+mn-cs"/>
              </a:rPr>
              <a:t>argininosuccínico</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sintetasa</a:t>
            </a:r>
            <a:r>
              <a:rPr lang="es-ES" sz="1200" kern="1200" dirty="0" smtClean="0">
                <a:solidFill>
                  <a:schemeClr val="tx1"/>
                </a:solidFill>
                <a:latin typeface="+mn-lt"/>
                <a:ea typeface="+mn-ea"/>
                <a:cs typeface="+mn-cs"/>
              </a:rPr>
              <a:t> en el metabolismo de la </a:t>
            </a:r>
            <a:r>
              <a:rPr lang="es-ES" sz="1200" kern="1200" dirty="0" err="1" smtClean="0">
                <a:solidFill>
                  <a:schemeClr val="tx1"/>
                </a:solidFill>
                <a:latin typeface="+mn-lt"/>
                <a:ea typeface="+mn-ea"/>
                <a:cs typeface="+mn-cs"/>
              </a:rPr>
              <a:t>citrulina</a:t>
            </a:r>
            <a:r>
              <a:rPr lang="es-ES" sz="1200" kern="1200" dirty="0" smtClean="0">
                <a:solidFill>
                  <a:schemeClr val="tx1"/>
                </a:solidFill>
                <a:latin typeface="+mn-lt"/>
                <a:ea typeface="+mn-ea"/>
                <a:cs typeface="+mn-cs"/>
              </a:rPr>
              <a:t> a ácido </a:t>
            </a:r>
            <a:r>
              <a:rPr lang="es-ES" sz="1200" kern="1200" dirty="0" err="1" smtClean="0">
                <a:solidFill>
                  <a:schemeClr val="tx1"/>
                </a:solidFill>
                <a:latin typeface="+mn-lt"/>
                <a:ea typeface="+mn-ea"/>
                <a:cs typeface="+mn-cs"/>
              </a:rPr>
              <a:t>argininosuccínico</a:t>
            </a:r>
            <a:r>
              <a:rPr lang="es-ES" sz="1200" kern="1200" dirty="0" smtClean="0">
                <a:solidFill>
                  <a:schemeClr val="tx1"/>
                </a:solidFill>
                <a:latin typeface="+mn-lt"/>
                <a:ea typeface="+mn-ea"/>
                <a:cs typeface="+mn-cs"/>
              </a:rPr>
              <a:t>. La </a:t>
            </a:r>
            <a:r>
              <a:rPr lang="es-ES" sz="1200" kern="1200" dirty="0" err="1" smtClean="0">
                <a:solidFill>
                  <a:schemeClr val="tx1"/>
                </a:solidFill>
                <a:latin typeface="+mn-lt"/>
                <a:ea typeface="+mn-ea"/>
                <a:cs typeface="+mn-cs"/>
              </a:rPr>
              <a:t>citrulinemia</a:t>
            </a:r>
            <a:r>
              <a:rPr lang="es-ES" sz="1200" kern="1200" dirty="0" smtClean="0">
                <a:solidFill>
                  <a:schemeClr val="tx1"/>
                </a:solidFill>
                <a:latin typeface="+mn-lt"/>
                <a:ea typeface="+mn-ea"/>
                <a:cs typeface="+mn-cs"/>
              </a:rPr>
              <a:t> se identifica por niveles acusadamente elevados de </a:t>
            </a:r>
            <a:r>
              <a:rPr lang="es-ES" sz="1200" kern="1200" dirty="0" err="1" smtClean="0">
                <a:solidFill>
                  <a:schemeClr val="tx1"/>
                </a:solidFill>
                <a:latin typeface="+mn-lt"/>
                <a:ea typeface="+mn-ea"/>
                <a:cs typeface="+mn-cs"/>
              </a:rPr>
              <a:t>citrulina</a:t>
            </a:r>
            <a:r>
              <a:rPr lang="es-ES" sz="1200" kern="1200" dirty="0" smtClean="0">
                <a:solidFill>
                  <a:schemeClr val="tx1"/>
                </a:solidFill>
                <a:latin typeface="+mn-lt"/>
                <a:ea typeface="+mn-ea"/>
                <a:cs typeface="+mn-cs"/>
              </a:rPr>
              <a:t> en la orina y la sangre. Los síntomas pueden estar presentes en el período neonatal, o desarrollarse gradualmente al principio de la lactancia. Aparecen problemas de alimentación y </a:t>
            </a:r>
            <a:r>
              <a:rPr lang="es-ES" sz="1200" b="1" kern="1200" dirty="0" smtClean="0">
                <a:solidFill>
                  <a:schemeClr val="tx1"/>
                </a:solidFill>
                <a:latin typeface="+mn-lt"/>
                <a:ea typeface="+mn-ea"/>
                <a:cs typeface="+mn-cs"/>
              </a:rPr>
              <a:t>vómitos recurrentes</a:t>
            </a:r>
            <a:r>
              <a:rPr lang="es-ES" sz="1200" kern="1200" dirty="0" smtClean="0">
                <a:solidFill>
                  <a:schemeClr val="tx1"/>
                </a:solidFill>
                <a:latin typeface="+mn-lt"/>
                <a:ea typeface="+mn-ea"/>
                <a:cs typeface="+mn-cs"/>
              </a:rPr>
              <a:t>, que, sin un tratamiento inmediato, progresan a convulsiones, anomalías neurológicas y coma.</a:t>
            </a:r>
          </a:p>
          <a:p>
            <a:r>
              <a:rPr lang="es-ES" sz="1200" kern="1200" dirty="0" smtClean="0">
                <a:solidFill>
                  <a:schemeClr val="tx1"/>
                </a:solidFill>
                <a:latin typeface="+mn-lt"/>
                <a:ea typeface="+mn-ea"/>
                <a:cs typeface="+mn-cs"/>
              </a:rPr>
              <a:t>La </a:t>
            </a:r>
            <a:r>
              <a:rPr lang="es-ES" sz="1200" kern="1200" dirty="0" err="1" smtClean="0">
                <a:solidFill>
                  <a:schemeClr val="tx1"/>
                </a:solidFill>
                <a:latin typeface="+mn-lt"/>
                <a:ea typeface="+mn-ea"/>
                <a:cs typeface="+mn-cs"/>
              </a:rPr>
              <a:t>aciduria</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argininosuccínica</a:t>
            </a:r>
            <a:r>
              <a:rPr lang="es-ES" sz="1200" kern="1200" dirty="0" smtClean="0">
                <a:solidFill>
                  <a:schemeClr val="tx1"/>
                </a:solidFill>
                <a:latin typeface="+mn-lt"/>
                <a:ea typeface="+mn-ea"/>
                <a:cs typeface="+mn-cs"/>
              </a:rPr>
              <a:t> (AAS) procede de deficiencia de </a:t>
            </a:r>
            <a:r>
              <a:rPr lang="es-ES" sz="1200" kern="1200" dirty="0" err="1" smtClean="0">
                <a:solidFill>
                  <a:schemeClr val="tx1"/>
                </a:solidFill>
                <a:latin typeface="+mn-lt"/>
                <a:ea typeface="+mn-ea"/>
                <a:cs typeface="+mn-cs"/>
              </a:rPr>
              <a:t>argininosuccinato</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liasa</a:t>
            </a:r>
            <a:r>
              <a:rPr lang="es-ES" sz="1200" kern="1200" dirty="0" smtClean="0">
                <a:solidFill>
                  <a:schemeClr val="tx1"/>
                </a:solidFill>
                <a:latin typeface="+mn-lt"/>
                <a:ea typeface="+mn-ea"/>
                <a:cs typeface="+mn-cs"/>
              </a:rPr>
              <a:t>, que participa en el metabolismo de ácido </a:t>
            </a:r>
            <a:r>
              <a:rPr lang="es-ES" sz="1200" kern="1200" dirty="0" err="1" smtClean="0">
                <a:solidFill>
                  <a:schemeClr val="tx1"/>
                </a:solidFill>
                <a:latin typeface="+mn-lt"/>
                <a:ea typeface="+mn-ea"/>
                <a:cs typeface="+mn-cs"/>
              </a:rPr>
              <a:t>argininosuccínico</a:t>
            </a:r>
            <a:r>
              <a:rPr lang="es-ES" sz="1200" kern="1200" dirty="0" smtClean="0">
                <a:solidFill>
                  <a:schemeClr val="tx1"/>
                </a:solidFill>
                <a:latin typeface="+mn-lt"/>
                <a:ea typeface="+mn-ea"/>
                <a:cs typeface="+mn-cs"/>
              </a:rPr>
              <a:t> a </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La AAS se identifica por la presencia de ácido </a:t>
            </a:r>
            <a:r>
              <a:rPr lang="es-ES" sz="1200" kern="1200" dirty="0" err="1" smtClean="0">
                <a:solidFill>
                  <a:schemeClr val="tx1"/>
                </a:solidFill>
                <a:latin typeface="+mn-lt"/>
                <a:ea typeface="+mn-ea"/>
                <a:cs typeface="+mn-cs"/>
              </a:rPr>
              <a:t>argininosuccínico</a:t>
            </a:r>
            <a:r>
              <a:rPr lang="es-ES" sz="1200" kern="1200" dirty="0" smtClean="0">
                <a:solidFill>
                  <a:schemeClr val="tx1"/>
                </a:solidFill>
                <a:latin typeface="+mn-lt"/>
                <a:ea typeface="+mn-ea"/>
                <a:cs typeface="+mn-cs"/>
              </a:rPr>
              <a:t> en la orina y la sangre. Debe suplementarse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para proporcionar una ruta alternativa para la excreción del nitrógeno de desecho. </a:t>
            </a:r>
          </a:p>
          <a:p>
            <a:r>
              <a:rPr lang="es-ES" sz="1200" kern="1200" dirty="0" smtClean="0">
                <a:solidFill>
                  <a:schemeClr val="tx1"/>
                </a:solidFill>
                <a:latin typeface="+mn-lt"/>
                <a:ea typeface="+mn-ea"/>
                <a:cs typeface="+mn-cs"/>
              </a:rPr>
              <a:t>La deficiencia de </a:t>
            </a:r>
            <a:r>
              <a:rPr lang="es-ES" sz="1200" kern="1200" dirty="0" err="1" smtClean="0">
                <a:solidFill>
                  <a:schemeClr val="tx1"/>
                </a:solidFill>
                <a:latin typeface="+mn-lt"/>
                <a:ea typeface="+mn-ea"/>
                <a:cs typeface="+mn-cs"/>
              </a:rPr>
              <a:t>carbamilo-fosfatosintetasa</a:t>
            </a:r>
            <a:r>
              <a:rPr lang="es-ES" sz="1200" kern="1200" dirty="0" smtClean="0">
                <a:solidFill>
                  <a:schemeClr val="tx1"/>
                </a:solidFill>
                <a:latin typeface="+mn-lt"/>
                <a:ea typeface="+mn-ea"/>
                <a:cs typeface="+mn-cs"/>
              </a:rPr>
              <a:t> (CFS) es consecuencia de la actividad deficiente de la CFS. El inicio suele darse al comienzo del período neonatal, con </a:t>
            </a:r>
            <a:r>
              <a:rPr lang="es-ES" sz="1200" b="1" kern="1200" dirty="0" smtClean="0">
                <a:solidFill>
                  <a:schemeClr val="tx1"/>
                </a:solidFill>
                <a:latin typeface="+mn-lt"/>
                <a:ea typeface="+mn-ea"/>
                <a:cs typeface="+mn-cs"/>
              </a:rPr>
              <a:t>vómitos</a:t>
            </a:r>
            <a:r>
              <a:rPr lang="es-ES" sz="1200" kern="1200" dirty="0" smtClean="0">
                <a:solidFill>
                  <a:schemeClr val="tx1"/>
                </a:solidFill>
                <a:latin typeface="+mn-lt"/>
                <a:ea typeface="+mn-ea"/>
                <a:cs typeface="+mn-cs"/>
              </a:rPr>
              <a:t>, irritabilidad, </a:t>
            </a:r>
            <a:r>
              <a:rPr lang="es-ES" sz="1200" kern="1200" dirty="0" err="1" smtClean="0">
                <a:solidFill>
                  <a:schemeClr val="tx1"/>
                </a:solidFill>
                <a:latin typeface="+mn-lt"/>
                <a:ea typeface="+mn-ea"/>
                <a:cs typeface="+mn-cs"/>
              </a:rPr>
              <a:t>hiperamoniemia</a:t>
            </a:r>
            <a:r>
              <a:rPr lang="es-ES" sz="1200" kern="1200" dirty="0" smtClean="0">
                <a:solidFill>
                  <a:schemeClr val="tx1"/>
                </a:solidFill>
                <a:latin typeface="+mn-lt"/>
                <a:ea typeface="+mn-ea"/>
                <a:cs typeface="+mn-cs"/>
              </a:rPr>
              <a:t> acusada, </a:t>
            </a:r>
            <a:r>
              <a:rPr lang="es-ES" sz="1200" kern="1200" dirty="0" err="1" smtClean="0">
                <a:solidFill>
                  <a:schemeClr val="tx1"/>
                </a:solidFill>
                <a:latin typeface="+mn-lt"/>
                <a:ea typeface="+mn-ea"/>
                <a:cs typeface="+mn-cs"/>
              </a:rPr>
              <a:t>distrés</a:t>
            </a:r>
            <a:r>
              <a:rPr lang="es-ES" sz="1200" kern="1200" dirty="0" smtClean="0">
                <a:solidFill>
                  <a:schemeClr val="tx1"/>
                </a:solidFill>
                <a:latin typeface="+mn-lt"/>
                <a:ea typeface="+mn-ea"/>
                <a:cs typeface="+mn-cs"/>
              </a:rPr>
              <a:t> respiratorio, tono muscular alterado, letargo y, a menudo, coma. Los hallazgos de laboratorio específicos incluyen normalmente bajos niveles en plasma de </a:t>
            </a:r>
            <a:r>
              <a:rPr lang="es-ES" sz="1200" kern="1200" dirty="0" err="1" smtClean="0">
                <a:solidFill>
                  <a:schemeClr val="tx1"/>
                </a:solidFill>
                <a:latin typeface="+mn-lt"/>
                <a:ea typeface="+mn-ea"/>
                <a:cs typeface="+mn-cs"/>
              </a:rPr>
              <a:t>citrulina</a:t>
            </a:r>
            <a:r>
              <a:rPr lang="es-ES" sz="1200" kern="1200" dirty="0" smtClean="0">
                <a:solidFill>
                  <a:schemeClr val="tx1"/>
                </a:solidFill>
                <a:latin typeface="+mn-lt"/>
                <a:ea typeface="+mn-ea"/>
                <a:cs typeface="+mn-cs"/>
              </a:rPr>
              <a:t> y </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y niveles normales de ácido </a:t>
            </a:r>
            <a:r>
              <a:rPr lang="es-ES" sz="1200" kern="1200" dirty="0" err="1" smtClean="0">
                <a:solidFill>
                  <a:schemeClr val="tx1"/>
                </a:solidFill>
                <a:latin typeface="+mn-lt"/>
                <a:ea typeface="+mn-ea"/>
                <a:cs typeface="+mn-cs"/>
              </a:rPr>
              <a:t>orótico</a:t>
            </a:r>
            <a:r>
              <a:rPr lang="es-ES" sz="1200" kern="1200" dirty="0" smtClean="0">
                <a:solidFill>
                  <a:schemeClr val="tx1"/>
                </a:solidFill>
                <a:latin typeface="+mn-lt"/>
                <a:ea typeface="+mn-ea"/>
                <a:cs typeface="+mn-cs"/>
              </a:rPr>
              <a:t> en la orina.</a:t>
            </a:r>
          </a:p>
          <a:p>
            <a:endParaRPr lang="es-ES" sz="1200" kern="1200" dirty="0" smtClean="0">
              <a:solidFill>
                <a:schemeClr val="tx1"/>
              </a:solidFill>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2</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Las enfermedades de almacenamiento de glucógeno reflejan incapacidad para metabolizar el glucógeno en glucosa. </a:t>
            </a:r>
          </a:p>
          <a:p>
            <a:r>
              <a:rPr lang="es-ES" dirty="0" smtClean="0"/>
              <a:t>Existen diversos defectos enzimáticos posibles en la ruta metabólica. Los más comunes de estos trastornos son los tipos I y III. Sus síntomas son bajo crecimiento físico, hipoglucemia, hepatomegalia y parámetros bioquímicos anormales, especialmente en cuanto a colesterol y triglicéridos. Los avances en el tratamiento de las EAG pueden mejorar la calidad de vida para los niños afectados</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14</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10000"/>
          </a:bodyPr>
          <a:lstStyle/>
          <a:p>
            <a:pPr>
              <a:buNone/>
            </a:pPr>
            <a:r>
              <a:rPr lang="es-ES" dirty="0" smtClean="0"/>
              <a:t>Tratamiento nutricional </a:t>
            </a:r>
          </a:p>
          <a:p>
            <a:r>
              <a:rPr lang="es-ES" dirty="0" smtClean="0"/>
              <a:t>El razonamiento para la intervención es mantener la glucosa en plasma en un intervalo normal y prevenir la hipoglucemia proporcionando un aporte constante de glucosa exógena. La administración de maicena en bruto en intervalos regulares y un patrón dietético bajo en grasas y hidratos de carbono altamente complejos previenen la hipoglucemia. Algunos lactantes y niños funcionan muy bien con administración oral de maicena, mientras que otros requieren la administración de polímeros de glucosa a través de alimentación gástrica por goteo continuo para prevenir episodios </a:t>
            </a:r>
            <a:r>
              <a:rPr lang="es-ES" dirty="0" err="1" smtClean="0"/>
              <a:t>hipoglucémicos</a:t>
            </a:r>
            <a:r>
              <a:rPr lang="es-ES" dirty="0" smtClean="0"/>
              <a:t> </a:t>
            </a:r>
            <a:r>
              <a:rPr lang="es-ES" sz="1200" kern="1200" dirty="0" smtClean="0">
                <a:solidFill>
                  <a:schemeClr val="tx1"/>
                </a:solidFill>
                <a:latin typeface="+mn-lt"/>
                <a:ea typeface="+mn-ea"/>
                <a:cs typeface="+mn-cs"/>
              </a:rPr>
              <a:t>durante la noche. </a:t>
            </a:r>
          </a:p>
          <a:p>
            <a:r>
              <a:rPr lang="es-ES" sz="1200" kern="1200" dirty="0" smtClean="0">
                <a:solidFill>
                  <a:schemeClr val="tx1"/>
                </a:solidFill>
                <a:latin typeface="+mn-lt"/>
                <a:ea typeface="+mn-ea"/>
                <a:cs typeface="+mn-cs"/>
              </a:rPr>
              <a:t>La dosis de almidón de maíz debe individualizarse; para niños de pocos meses con EAG I suelen resultar eficaces las dosis de 1,6 a 2,5 g/kg a intervalos de 4-6 </a:t>
            </a:r>
          </a:p>
          <a:p>
            <a:r>
              <a:rPr lang="es-ES" sz="1200" kern="1200" dirty="0" smtClean="0">
                <a:solidFill>
                  <a:schemeClr val="tx1"/>
                </a:solidFill>
                <a:latin typeface="+mn-lt"/>
                <a:ea typeface="+mn-ea"/>
                <a:cs typeface="+mn-cs"/>
              </a:rPr>
              <a:t>h. </a:t>
            </a:r>
          </a:p>
          <a:p>
            <a:r>
              <a:rPr lang="es-ES" sz="1200" kern="1200" dirty="0" smtClean="0">
                <a:solidFill>
                  <a:schemeClr val="tx1"/>
                </a:solidFill>
                <a:latin typeface="+mn-lt"/>
                <a:ea typeface="+mn-ea"/>
                <a:cs typeface="+mn-cs"/>
              </a:rPr>
              <a:t>El vehículo de glucosa sugerido es una fórmula sin lactosa. Se requiere suplemento de hierro para mantener un estado hematológico adecuado, ya que la maicena interfiere con la absorción de hierro.</a:t>
            </a:r>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15</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10000"/>
          </a:bodyPr>
          <a:lstStyle/>
          <a:p>
            <a:pPr>
              <a:buNone/>
            </a:pPr>
            <a:r>
              <a:rPr lang="es-ES" dirty="0" smtClean="0"/>
              <a:t>Tratamiento nutricional </a:t>
            </a:r>
          </a:p>
          <a:p>
            <a:r>
              <a:rPr lang="es-ES" dirty="0" smtClean="0"/>
              <a:t>El razonamiento para la intervención es mantener la glucosa en plasma en un intervalo normal y prevenir la hipoglucemia proporcionando un aporte constante de glucosa exógena. La administración de maicena en bruto en intervalos regulares y un patrón dietético bajo en grasas y hidratos de carbono altamente complejos previenen la hipoglucemia. Algunos lactantes y niños funcionan muy bien con administración oral de maicena, mientras que otros requieren la administración de polímeros de glucosa a través de alimentación gástrica por goteo continuo para prevenir episodios </a:t>
            </a:r>
            <a:r>
              <a:rPr lang="es-ES" dirty="0" err="1" smtClean="0"/>
              <a:t>hipoglucémicos</a:t>
            </a:r>
            <a:r>
              <a:rPr lang="es-ES" dirty="0" smtClean="0"/>
              <a:t> </a:t>
            </a:r>
            <a:r>
              <a:rPr lang="es-ES" sz="1200" kern="1200" dirty="0" smtClean="0">
                <a:solidFill>
                  <a:schemeClr val="tx1"/>
                </a:solidFill>
                <a:latin typeface="+mn-lt"/>
                <a:ea typeface="+mn-ea"/>
                <a:cs typeface="+mn-cs"/>
              </a:rPr>
              <a:t>durante la noche. </a:t>
            </a:r>
          </a:p>
          <a:p>
            <a:r>
              <a:rPr lang="es-ES" sz="1200" kern="1200" dirty="0" smtClean="0">
                <a:solidFill>
                  <a:schemeClr val="tx1"/>
                </a:solidFill>
                <a:latin typeface="+mn-lt"/>
                <a:ea typeface="+mn-ea"/>
                <a:cs typeface="+mn-cs"/>
              </a:rPr>
              <a:t>La dosis de almidón de maíz debe individualizarse; para niños de pocos meses con EAG I suelen resultar eficaces las dosis de 1,6 a 2,5 g/kg a intervalos de 4-6 </a:t>
            </a:r>
          </a:p>
          <a:p>
            <a:r>
              <a:rPr lang="es-ES" sz="1200" kern="1200" dirty="0" smtClean="0">
                <a:solidFill>
                  <a:schemeClr val="tx1"/>
                </a:solidFill>
                <a:latin typeface="+mn-lt"/>
                <a:ea typeface="+mn-ea"/>
                <a:cs typeface="+mn-cs"/>
              </a:rPr>
              <a:t>h. </a:t>
            </a:r>
          </a:p>
          <a:p>
            <a:r>
              <a:rPr lang="es-ES" sz="1200" kern="1200" dirty="0" smtClean="0">
                <a:solidFill>
                  <a:schemeClr val="tx1"/>
                </a:solidFill>
                <a:latin typeface="+mn-lt"/>
                <a:ea typeface="+mn-ea"/>
                <a:cs typeface="+mn-cs"/>
              </a:rPr>
              <a:t>El vehículo de glucosa sugerido es una fórmula sin lactosa. Se requiere suplemento de hierro para mantener un estado hematológico adecuado, ya que la maicena interfiere con la absorción de hierro.</a:t>
            </a:r>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16</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Los recientes avances de laboratorio en la identificación de trastornos de la oxidación de ácidos grasos han permitido el tratamiento de la deficiencia de </a:t>
            </a:r>
            <a:r>
              <a:rPr lang="es-ES" dirty="0" err="1" smtClean="0"/>
              <a:t>acil</a:t>
            </a:r>
            <a:r>
              <a:rPr lang="es-ES" dirty="0" smtClean="0"/>
              <a:t>-Coa deshidrogenasa de cadena media (ADCM) y la deficiencia de 3-hidroxiacil-CoA deshidrogenasa de cadena larga (</a:t>
            </a:r>
            <a:r>
              <a:rPr lang="es-ES" dirty="0" err="1" smtClean="0"/>
              <a:t>HADCl</a:t>
            </a:r>
            <a:r>
              <a:rPr lang="es-ES" dirty="0" smtClean="0"/>
              <a:t>)</a:t>
            </a:r>
          </a:p>
          <a:p>
            <a:r>
              <a:rPr lang="es-ES" dirty="0" smtClean="0"/>
              <a:t>Los niños que no son identificados por cribado neonatal presentan durante períodos de ayuno o enfermedad clínica síntomas de gravedad variable, como incapacidad de ganar peso, vómitos episódicos e hipotonía.</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18</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Los niños con HADCL se vuelven </a:t>
            </a:r>
            <a:r>
              <a:rPr lang="es-ES" dirty="0" err="1" smtClean="0"/>
              <a:t>hipoglucémicos</a:t>
            </a:r>
            <a:r>
              <a:rPr lang="es-ES" dirty="0" smtClean="0"/>
              <a:t> y demuestran función hepática anormal, cetonas reducidas o ausentes en la orina y a menudo deficiencia de </a:t>
            </a:r>
            <a:r>
              <a:rPr lang="es-ES" dirty="0" err="1" smtClean="0"/>
              <a:t>carnitina</a:t>
            </a:r>
            <a:r>
              <a:rPr lang="es-ES" dirty="0" smtClean="0"/>
              <a:t> secundaria. También pueden presentar hepatomegalia y hepatopatía aguda.</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19</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Evitar el ayuno: ingesta regular de alimentos que proporcionen energía adecuada y sean ricos en hidratos de carbono. </a:t>
            </a:r>
          </a:p>
          <a:p>
            <a:r>
              <a:rPr lang="es-ES" b="1" dirty="0" smtClean="0"/>
              <a:t>Se propone una dieta baja en grasas debido a que las grasas no se metabolizan de forma eficaz</a:t>
            </a:r>
          </a:p>
          <a:p>
            <a:r>
              <a:rPr lang="es-ES" b="1" dirty="0" smtClean="0"/>
              <a:t>Se ha recomendado el consumo de no más del 30% de energía en forma de grasas; algunos individuos requieren una mayor restricción. </a:t>
            </a:r>
            <a:endParaRPr lang="es-ES" dirty="0" smtClean="0"/>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20</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Algunos centros recomiendan el suplemento con l-</a:t>
            </a:r>
            <a:r>
              <a:rPr lang="es-ES" dirty="0" err="1" smtClean="0"/>
              <a:t>carnitina</a:t>
            </a:r>
            <a:r>
              <a:rPr lang="es-ES" dirty="0" smtClean="0"/>
              <a:t>, una sustancia que actúa como portador de ácidos grasos a través de las membranas mitocondriales. Los niños a menudo funcionan muy bien con tres comidas y tres aperitivos ofrecidos a intervalos regulares. La mayoría de los niños pueden necesitar hidratos de carbono adicionales, bien en forma de un plato de hidratos de carbono complejos o de maicena no cocinada antes de irse a la cama, basándose en la capacidad individual para mantener los niveles de glucosa en sangre durante toda la </a:t>
            </a:r>
            <a:r>
              <a:rPr lang="es-ES" dirty="0" smtClean="0"/>
              <a:t>noche y evitar hipoglucemia nocturna. </a:t>
            </a:r>
            <a:endParaRPr lang="es-ES" dirty="0" smtClean="0"/>
          </a:p>
          <a:p>
            <a:r>
              <a:rPr lang="es-ES" dirty="0" smtClean="0"/>
              <a:t>Dependiendo del trastorno, en ocasiones está indicado el aporte suplementario con ácidos grasos específicos (p.ej., grasas de cadena media para trastornos que afectan a bloques de metabolismo de cadena larga).</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21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pPr>
              <a:buNone/>
            </a:pPr>
            <a:r>
              <a:rPr lang="es-ES" dirty="0" smtClean="0"/>
              <a:t>Tratamiento nutricional </a:t>
            </a:r>
          </a:p>
          <a:p>
            <a:r>
              <a:rPr lang="es-ES" dirty="0" smtClean="0"/>
              <a:t>El tratamiento nutricional de pacientes que tienen trastornos en el ciclo de la urea es una tarea compleja </a:t>
            </a:r>
          </a:p>
          <a:p>
            <a:r>
              <a:rPr lang="es-ES" dirty="0" smtClean="0"/>
              <a:t>El objetivo del tratamiento para trastornos del ciclo de la urea es prevenir o reducir la </a:t>
            </a:r>
            <a:r>
              <a:rPr lang="es-ES" dirty="0" err="1" smtClean="0"/>
              <a:t>hiperamoniemia</a:t>
            </a:r>
            <a:r>
              <a:rPr lang="es-ES" dirty="0" smtClean="0"/>
              <a:t> y las consecuencias neurológicas perjudiciales asociadas con ella. El tratamiento es similar para todos los trastornos. Para lactantes con afección leve puede diluirse una leche de fórmula estándar para proporcionar proteínas a lactantes entre 1 y 1,5 g/kg de peso corporal al día. </a:t>
            </a:r>
          </a:p>
          <a:p>
            <a:r>
              <a:rPr lang="es-ES" dirty="0" smtClean="0"/>
              <a:t>Las concentraciones de energía, vitaminas y minerales pueden llevarse hasta los niveles de ingesta recomendados con la adición </a:t>
            </a:r>
            <a:r>
              <a:rPr lang="es-ES" sz="1200" kern="1200" dirty="0" smtClean="0">
                <a:solidFill>
                  <a:schemeClr val="tx1"/>
                </a:solidFill>
                <a:latin typeface="+mn-lt"/>
                <a:ea typeface="+mn-ea"/>
                <a:cs typeface="+mn-cs"/>
              </a:rPr>
              <a:t>de una leche de fórmula sin proteínas. Sin embargo, para la mayoría de los individuos, se necesitan fórmulas especializadas para ajustar la composición de proteínas en un esfuerzo por </a:t>
            </a:r>
          </a:p>
          <a:p>
            <a:r>
              <a:rPr lang="es-ES" sz="1200" kern="1200" dirty="0" smtClean="0">
                <a:solidFill>
                  <a:schemeClr val="tx1"/>
                </a:solidFill>
                <a:latin typeface="+mn-lt"/>
                <a:ea typeface="+mn-ea"/>
                <a:cs typeface="+mn-cs"/>
              </a:rPr>
              <a:t>limitar la producción de amonio.</a:t>
            </a:r>
          </a:p>
          <a:p>
            <a:r>
              <a:rPr lang="es-ES" sz="1200" kern="1200" dirty="0" smtClean="0">
                <a:solidFill>
                  <a:schemeClr val="tx1"/>
                </a:solidFill>
                <a:latin typeface="+mn-lt"/>
                <a:ea typeface="+mn-ea"/>
                <a:cs typeface="+mn-cs"/>
              </a:rPr>
              <a:t>La cantidad de proteína tolerada se ve afectada por variables como el defecto enzimático específico, la tasa de crecimiento relacionada con la edad, el estado de salud actual, el nivel de actividad física, la cantidad de aminoácidos libres administrados, las necesidades de energía, la función enzimática residual y el uso de </a:t>
            </a:r>
          </a:p>
          <a:p>
            <a:r>
              <a:rPr lang="es-ES" sz="1200" kern="1200" dirty="0" smtClean="0">
                <a:solidFill>
                  <a:schemeClr val="tx1"/>
                </a:solidFill>
                <a:latin typeface="+mn-lt"/>
                <a:ea typeface="+mn-ea"/>
                <a:cs typeface="+mn-cs"/>
              </a:rPr>
              <a:t>medicamentos secuestradores de nitrógeno. Las recomendaciones deben tener en cuenta el estilo de vida familiar y las conductas de alimentación del individuo. El tratamiento a largo plazo consiste en restricción de las proteínas en la dieta a 1 o 2 g/kg/día, dependiendo de la tolerancia de cada persona. Para la mayoría de los lactantes y niños afectados por estos trastornos, excepto en el caso de la carencia de </a:t>
            </a:r>
            <a:r>
              <a:rPr lang="es-ES" sz="1200" kern="1200" dirty="0" err="1" smtClean="0">
                <a:solidFill>
                  <a:schemeClr val="tx1"/>
                </a:solidFill>
                <a:latin typeface="+mn-lt"/>
                <a:ea typeface="+mn-ea"/>
                <a:cs typeface="+mn-cs"/>
              </a:rPr>
              <a:t>arginasa</a:t>
            </a:r>
            <a:r>
              <a:rPr lang="es-ES" sz="1200" kern="1200" dirty="0" smtClean="0">
                <a:solidFill>
                  <a:schemeClr val="tx1"/>
                </a:solidFill>
                <a:latin typeface="+mn-lt"/>
                <a:ea typeface="+mn-ea"/>
                <a:cs typeface="+mn-cs"/>
              </a:rPr>
              <a:t>, los suplementos de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son necesarios para prevenir la deficiencia de </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y ayudar en la excreción del nitrógeno sobrante. La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se suplementa basándose en las necesidades individuales, excepto </a:t>
            </a:r>
          </a:p>
          <a:p>
            <a:r>
              <a:rPr lang="es-ES" sz="1200" kern="1200" dirty="0" smtClean="0">
                <a:solidFill>
                  <a:schemeClr val="tx1"/>
                </a:solidFill>
                <a:latin typeface="+mn-lt"/>
                <a:ea typeface="+mn-ea"/>
                <a:cs typeface="+mn-cs"/>
              </a:rPr>
              <a:t>en el caso de deficiencia de </a:t>
            </a:r>
            <a:r>
              <a:rPr lang="es-ES" sz="1200" kern="1200" dirty="0" err="1" smtClean="0">
                <a:solidFill>
                  <a:schemeClr val="tx1"/>
                </a:solidFill>
                <a:latin typeface="+mn-lt"/>
                <a:ea typeface="+mn-ea"/>
                <a:cs typeface="+mn-cs"/>
              </a:rPr>
              <a:t>arginasa</a:t>
            </a:r>
            <a:r>
              <a:rPr lang="es-ES" sz="1200" kern="1200" dirty="0" smtClean="0">
                <a:solidFill>
                  <a:schemeClr val="tx1"/>
                </a:solidFill>
                <a:latin typeface="+mn-lt"/>
                <a:ea typeface="+mn-ea"/>
                <a:cs typeface="+mn-cs"/>
              </a:rPr>
              <a:t>. </a:t>
            </a:r>
          </a:p>
          <a:p>
            <a:r>
              <a:rPr lang="es-ES" sz="1200" kern="1200" dirty="0" smtClean="0">
                <a:solidFill>
                  <a:schemeClr val="tx1"/>
                </a:solidFill>
                <a:latin typeface="+mn-lt"/>
                <a:ea typeface="+mn-ea"/>
                <a:cs typeface="+mn-cs"/>
              </a:rPr>
              <a:t>Normalmente se requieren </a:t>
            </a:r>
            <a:r>
              <a:rPr lang="es-ES" sz="1200" kern="1200" dirty="0" err="1" smtClean="0">
                <a:solidFill>
                  <a:schemeClr val="tx1"/>
                </a:solidFill>
                <a:latin typeface="+mn-lt"/>
                <a:ea typeface="+mn-ea"/>
                <a:cs typeface="+mn-cs"/>
              </a:rPr>
              <a:t>fenilbutirato</a:t>
            </a:r>
            <a:r>
              <a:rPr lang="es-ES" sz="1200" kern="1200" dirty="0" smtClean="0">
                <a:solidFill>
                  <a:schemeClr val="tx1"/>
                </a:solidFill>
                <a:latin typeface="+mn-lt"/>
                <a:ea typeface="+mn-ea"/>
                <a:cs typeface="+mn-cs"/>
              </a:rPr>
              <a:t> u otros compuestos que potencian rutas metabólicas alternativas para normalizar los niveles de amonio.</a:t>
            </a:r>
          </a:p>
          <a:p>
            <a:endParaRPr lang="es-ES" dirty="0" smtClean="0"/>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3</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pPr>
              <a:buNone/>
            </a:pPr>
            <a:r>
              <a:rPr lang="es-ES" dirty="0" smtClean="0"/>
              <a:t>Tratamiento nutricional </a:t>
            </a:r>
          </a:p>
          <a:p>
            <a:r>
              <a:rPr lang="es-ES" dirty="0" smtClean="0"/>
              <a:t>Las </a:t>
            </a:r>
            <a:r>
              <a:rPr lang="es-ES" dirty="0" smtClean="0"/>
              <a:t>concentraciones de energía, vitaminas y minerales pueden llevarse hasta los niveles de ingesta recomendados con la adición </a:t>
            </a:r>
            <a:r>
              <a:rPr lang="es-ES" sz="1200" kern="1200" dirty="0" smtClean="0">
                <a:solidFill>
                  <a:schemeClr val="tx1"/>
                </a:solidFill>
                <a:latin typeface="+mn-lt"/>
                <a:ea typeface="+mn-ea"/>
                <a:cs typeface="+mn-cs"/>
              </a:rPr>
              <a:t>de una leche de fórmula sin proteínas. Sin embargo, para la mayoría de los individuos, se necesitan fórmulas especializadas para ajustar la composición de proteínas en un esfuerzo por </a:t>
            </a:r>
          </a:p>
          <a:p>
            <a:r>
              <a:rPr lang="es-ES" sz="1200" kern="1200" dirty="0" smtClean="0">
                <a:solidFill>
                  <a:schemeClr val="tx1"/>
                </a:solidFill>
                <a:latin typeface="+mn-lt"/>
                <a:ea typeface="+mn-ea"/>
                <a:cs typeface="+mn-cs"/>
              </a:rPr>
              <a:t>limitar la producción de amonio.</a:t>
            </a:r>
          </a:p>
          <a:p>
            <a:r>
              <a:rPr lang="es-ES" sz="1200" kern="1200" dirty="0" smtClean="0">
                <a:solidFill>
                  <a:schemeClr val="tx1"/>
                </a:solidFill>
                <a:latin typeface="+mn-lt"/>
                <a:ea typeface="+mn-ea"/>
                <a:cs typeface="+mn-cs"/>
              </a:rPr>
              <a:t>La cantidad de proteína tolerada se ve afectada por variables como el defecto enzimático específico, la tasa de crecimiento relacionada con la edad, el estado de salud actual, el nivel de actividad física, la cantidad de aminoácidos libres administrados, las necesidades de energía, la función enzimática residual y el uso de </a:t>
            </a:r>
          </a:p>
          <a:p>
            <a:r>
              <a:rPr lang="es-ES" sz="1200" kern="1200" dirty="0" smtClean="0">
                <a:solidFill>
                  <a:schemeClr val="tx1"/>
                </a:solidFill>
                <a:latin typeface="+mn-lt"/>
                <a:ea typeface="+mn-ea"/>
                <a:cs typeface="+mn-cs"/>
              </a:rPr>
              <a:t>medicamentos secuestradores de nitrógeno. Las recomendaciones deben tener en cuenta el estilo de vida familiar y las conductas de alimentación del individuo. El tratamiento a largo plazo consiste en restricción de las proteínas en la dieta a 1 o 2 g/kg/día, dependiendo de la tolerancia de cada persona. Para la mayoría de los lactantes y niños afectados por estos trastornos, excepto en el caso de la carencia de </a:t>
            </a:r>
            <a:r>
              <a:rPr lang="es-ES" sz="1200" kern="1200" dirty="0" err="1" smtClean="0">
                <a:solidFill>
                  <a:schemeClr val="tx1"/>
                </a:solidFill>
                <a:latin typeface="+mn-lt"/>
                <a:ea typeface="+mn-ea"/>
                <a:cs typeface="+mn-cs"/>
              </a:rPr>
              <a:t>arginasa</a:t>
            </a:r>
            <a:r>
              <a:rPr lang="es-ES" sz="1200" kern="1200" dirty="0" smtClean="0">
                <a:solidFill>
                  <a:schemeClr val="tx1"/>
                </a:solidFill>
                <a:latin typeface="+mn-lt"/>
                <a:ea typeface="+mn-ea"/>
                <a:cs typeface="+mn-cs"/>
              </a:rPr>
              <a:t>, los suplementos de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son necesarios para prevenir la deficiencia de </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y ayudar en la excreción del nitrógeno sobrante. La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se suplementa basándose en las necesidades individuales, excepto </a:t>
            </a:r>
          </a:p>
          <a:p>
            <a:r>
              <a:rPr lang="es-ES" sz="1200" kern="1200" dirty="0" smtClean="0">
                <a:solidFill>
                  <a:schemeClr val="tx1"/>
                </a:solidFill>
                <a:latin typeface="+mn-lt"/>
                <a:ea typeface="+mn-ea"/>
                <a:cs typeface="+mn-cs"/>
              </a:rPr>
              <a:t>en el caso de deficiencia de </a:t>
            </a:r>
            <a:r>
              <a:rPr lang="es-ES" sz="1200" kern="1200" dirty="0" err="1" smtClean="0">
                <a:solidFill>
                  <a:schemeClr val="tx1"/>
                </a:solidFill>
                <a:latin typeface="+mn-lt"/>
                <a:ea typeface="+mn-ea"/>
                <a:cs typeface="+mn-cs"/>
              </a:rPr>
              <a:t>arginasa</a:t>
            </a:r>
            <a:r>
              <a:rPr lang="es-ES" sz="1200" kern="1200" dirty="0" smtClean="0">
                <a:solidFill>
                  <a:schemeClr val="tx1"/>
                </a:solidFill>
                <a:latin typeface="+mn-lt"/>
                <a:ea typeface="+mn-ea"/>
                <a:cs typeface="+mn-cs"/>
              </a:rPr>
              <a:t>. </a:t>
            </a:r>
          </a:p>
          <a:p>
            <a:r>
              <a:rPr lang="es-ES" sz="1200" kern="1200" dirty="0" smtClean="0">
                <a:solidFill>
                  <a:schemeClr val="tx1"/>
                </a:solidFill>
                <a:latin typeface="+mn-lt"/>
                <a:ea typeface="+mn-ea"/>
                <a:cs typeface="+mn-cs"/>
              </a:rPr>
              <a:t>Normalmente se requieren </a:t>
            </a:r>
            <a:r>
              <a:rPr lang="es-ES" sz="1200" kern="1200" dirty="0" err="1" smtClean="0">
                <a:solidFill>
                  <a:schemeClr val="tx1"/>
                </a:solidFill>
                <a:latin typeface="+mn-lt"/>
                <a:ea typeface="+mn-ea"/>
                <a:cs typeface="+mn-cs"/>
              </a:rPr>
              <a:t>fenilbutirato</a:t>
            </a:r>
            <a:r>
              <a:rPr lang="es-ES" sz="1200" kern="1200" dirty="0" smtClean="0">
                <a:solidFill>
                  <a:schemeClr val="tx1"/>
                </a:solidFill>
                <a:latin typeface="+mn-lt"/>
                <a:ea typeface="+mn-ea"/>
                <a:cs typeface="+mn-cs"/>
              </a:rPr>
              <a:t> u otros compuestos que potencian rutas metabólicas alternativas para normalizar los niveles de amonio.</a:t>
            </a:r>
          </a:p>
          <a:p>
            <a:endParaRPr lang="es-ES" dirty="0" smtClean="0"/>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4</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pPr>
              <a:buNone/>
            </a:pPr>
            <a:r>
              <a:rPr lang="es-ES" dirty="0" smtClean="0"/>
              <a:t>Tratamiento nutricional </a:t>
            </a:r>
            <a:endParaRPr lang="es-ES" dirty="0" smtClean="0"/>
          </a:p>
          <a:p>
            <a:pPr>
              <a:buNone/>
            </a:pPr>
            <a:r>
              <a:rPr lang="es-ES" sz="1200" kern="1200" dirty="0" smtClean="0">
                <a:solidFill>
                  <a:schemeClr val="tx1"/>
                </a:solidFill>
                <a:latin typeface="+mn-lt"/>
                <a:ea typeface="+mn-ea"/>
                <a:cs typeface="+mn-cs"/>
              </a:rPr>
              <a:t>El </a:t>
            </a:r>
            <a:r>
              <a:rPr lang="es-ES" sz="1200" kern="1200" dirty="0" smtClean="0">
                <a:solidFill>
                  <a:schemeClr val="tx1"/>
                </a:solidFill>
                <a:latin typeface="+mn-lt"/>
                <a:ea typeface="+mn-ea"/>
                <a:cs typeface="+mn-cs"/>
              </a:rPr>
              <a:t>tratamiento a largo plazo consiste en restricción de las proteínas en la dieta a 1 o 2 g/kg/día, dependiendo de la tolerancia de cada persona. Para la mayoría de los lactantes y niños afectados por estos trastornos, excepto en el caso de la carencia de </a:t>
            </a:r>
            <a:r>
              <a:rPr lang="es-ES" sz="1200" kern="1200" dirty="0" err="1" smtClean="0">
                <a:solidFill>
                  <a:schemeClr val="tx1"/>
                </a:solidFill>
                <a:latin typeface="+mn-lt"/>
                <a:ea typeface="+mn-ea"/>
                <a:cs typeface="+mn-cs"/>
              </a:rPr>
              <a:t>arginasa</a:t>
            </a:r>
            <a:r>
              <a:rPr lang="es-ES" sz="1200" kern="1200" dirty="0" smtClean="0">
                <a:solidFill>
                  <a:schemeClr val="tx1"/>
                </a:solidFill>
                <a:latin typeface="+mn-lt"/>
                <a:ea typeface="+mn-ea"/>
                <a:cs typeface="+mn-cs"/>
              </a:rPr>
              <a:t>, los suplementos de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son necesarios para prevenir la deficiencia de </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y ayudar en la excreción del nitrógeno sobrante. La l-</a:t>
            </a:r>
            <a:r>
              <a:rPr lang="es-ES" sz="1200" kern="1200" dirty="0" err="1" smtClean="0">
                <a:solidFill>
                  <a:schemeClr val="tx1"/>
                </a:solidFill>
                <a:latin typeface="+mn-lt"/>
                <a:ea typeface="+mn-ea"/>
                <a:cs typeface="+mn-cs"/>
              </a:rPr>
              <a:t>arginina</a:t>
            </a:r>
            <a:r>
              <a:rPr lang="es-ES" sz="1200" kern="1200" dirty="0" smtClean="0">
                <a:solidFill>
                  <a:schemeClr val="tx1"/>
                </a:solidFill>
                <a:latin typeface="+mn-lt"/>
                <a:ea typeface="+mn-ea"/>
                <a:cs typeface="+mn-cs"/>
              </a:rPr>
              <a:t> se suplementa basándose en las necesidades individuales, excepto </a:t>
            </a:r>
          </a:p>
          <a:p>
            <a:r>
              <a:rPr lang="es-ES" sz="1200" kern="1200" dirty="0" smtClean="0">
                <a:solidFill>
                  <a:schemeClr val="tx1"/>
                </a:solidFill>
                <a:latin typeface="+mn-lt"/>
                <a:ea typeface="+mn-ea"/>
                <a:cs typeface="+mn-cs"/>
              </a:rPr>
              <a:t>en el caso de deficiencia de </a:t>
            </a:r>
            <a:r>
              <a:rPr lang="es-ES" sz="1200" kern="1200" dirty="0" err="1" smtClean="0">
                <a:solidFill>
                  <a:schemeClr val="tx1"/>
                </a:solidFill>
                <a:latin typeface="+mn-lt"/>
                <a:ea typeface="+mn-ea"/>
                <a:cs typeface="+mn-cs"/>
              </a:rPr>
              <a:t>arginasa</a:t>
            </a:r>
            <a:r>
              <a:rPr lang="es-ES" sz="1200" kern="1200" dirty="0" smtClean="0">
                <a:solidFill>
                  <a:schemeClr val="tx1"/>
                </a:solidFill>
                <a:latin typeface="+mn-lt"/>
                <a:ea typeface="+mn-ea"/>
                <a:cs typeface="+mn-cs"/>
              </a:rPr>
              <a:t>. </a:t>
            </a:r>
          </a:p>
          <a:p>
            <a:r>
              <a:rPr lang="es-ES" sz="1200" kern="1200" dirty="0" smtClean="0">
                <a:solidFill>
                  <a:schemeClr val="tx1"/>
                </a:solidFill>
                <a:latin typeface="+mn-lt"/>
                <a:ea typeface="+mn-ea"/>
                <a:cs typeface="+mn-cs"/>
              </a:rPr>
              <a:t>Normalmente se requieren </a:t>
            </a:r>
            <a:r>
              <a:rPr lang="es-ES" sz="1200" kern="1200" dirty="0" err="1" smtClean="0">
                <a:solidFill>
                  <a:schemeClr val="tx1"/>
                </a:solidFill>
                <a:latin typeface="+mn-lt"/>
                <a:ea typeface="+mn-ea"/>
                <a:cs typeface="+mn-cs"/>
              </a:rPr>
              <a:t>fenilbutirato</a:t>
            </a:r>
            <a:r>
              <a:rPr lang="es-ES" sz="1200" kern="1200" dirty="0" smtClean="0">
                <a:solidFill>
                  <a:schemeClr val="tx1"/>
                </a:solidFill>
                <a:latin typeface="+mn-lt"/>
                <a:ea typeface="+mn-ea"/>
                <a:cs typeface="+mn-cs"/>
              </a:rPr>
              <a:t> u otros compuestos que potencian rutas metabólicas alternativas para normalizar los niveles de amonio.</a:t>
            </a:r>
          </a:p>
          <a:p>
            <a:endParaRPr lang="es-ES" dirty="0" smtClean="0"/>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5</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r>
              <a:rPr lang="es-ES" dirty="0" smtClean="0"/>
              <a:t>Dietas con restricción de proteínas </a:t>
            </a:r>
          </a:p>
          <a:p>
            <a:r>
              <a:rPr lang="es-ES" dirty="0" smtClean="0"/>
              <a:t>Los lactantes y niños con defectos del ciclo de la urea o </a:t>
            </a:r>
            <a:r>
              <a:rPr lang="es-ES" dirty="0" err="1" smtClean="0"/>
              <a:t>acidemias</a:t>
            </a:r>
            <a:r>
              <a:rPr lang="es-ES" dirty="0" smtClean="0"/>
              <a:t> orgánicas requieren generalmente ingesta con restricción de proteínas o fórmulas especializadas. La cantidad de proteínas prescrita se basa en la tolerancia del individuo o la actividad enzimática residual, la edad y la tasa de crecimiento proyectada. Debe proporcionarse el máximo nivel de proteínas tolerado para garantizar un crecimiento adecuado y un margen de seguridad nutricional. Los pasos para una planificación eficaz de un patrón de alimentación bajo en proteínas se muestran en el cuadro 44-1</a:t>
            </a:r>
          </a:p>
          <a:p>
            <a:r>
              <a:rPr lang="es-ES" dirty="0" smtClean="0"/>
              <a:t>En general, los patrones de alimentación con restricción de proteínas o bajos en proteínas pueden formularse a partir de alimentos bajos en proteínas y fácilmente disponibles para lactantes, bebés y de mesa. Es posible usar alimentos especiales bajos en proteínas para proporcionar energía, textura y variedad en el patrón alimenticio sin aumentar apreciablemente la carga de proteínas. El nivel de proteínas prescrito puede cumplirse añadiendo un producto de fórmula especializado o sin proteínas a la leche de fórmula estándar para lactantes. El suplemento de hidratos de carbono y grasas combate el déficit de energía resultante.</a:t>
            </a:r>
          </a:p>
          <a:p>
            <a:r>
              <a:rPr lang="es-ES" dirty="0" smtClean="0"/>
              <a:t>Existen leches de fórmula especializadas disponibles cuando sea necesario. La elección apropiada depende del nivel de restricción de proteínas, la edad y el estado del niño. Las recomendaciones habituales para densidad de energía y composiciones de vitaminas y minerales suelen ser </a:t>
            </a:r>
            <a:r>
              <a:rPr lang="es-ES" dirty="0" err="1" smtClean="0"/>
              <a:t>propiadas</a:t>
            </a:r>
            <a:r>
              <a:rPr lang="es-ES" dirty="0" smtClean="0"/>
              <a:t> como apoyo del crecimiento para lactantes o niños. Debe considerarse la </a:t>
            </a:r>
            <a:r>
              <a:rPr lang="es-ES" dirty="0" err="1" smtClean="0"/>
              <a:t>osmolalidad</a:t>
            </a:r>
            <a:r>
              <a:rPr lang="es-ES" dirty="0" smtClean="0"/>
              <a:t> de la leche de fórmula; se han recomendado tomas de no más de 400 </a:t>
            </a:r>
            <a:r>
              <a:rPr lang="es-ES" dirty="0" err="1" smtClean="0"/>
              <a:t>mOsm</a:t>
            </a:r>
            <a:r>
              <a:rPr lang="es-ES" dirty="0" smtClean="0"/>
              <a:t>/l de solución.</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Los trastornos del metabolismo de los hidratos de carbono son variados en presentación, curso clínico y resultado. </a:t>
            </a:r>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La </a:t>
            </a:r>
            <a:r>
              <a:rPr lang="es-ES" dirty="0" smtClean="0"/>
              <a:t>galactosemia puede presentarse en el primer período neonatal como cuadros de convulsiones y </a:t>
            </a:r>
            <a:r>
              <a:rPr lang="es-ES" dirty="0" err="1" smtClean="0"/>
              <a:t>sepsis</a:t>
            </a:r>
            <a:r>
              <a:rPr lang="es-ES" dirty="0" smtClean="0"/>
              <a:t> potencialmente letales. </a:t>
            </a:r>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La </a:t>
            </a:r>
            <a:r>
              <a:rPr lang="es-ES" dirty="0" err="1" smtClean="0"/>
              <a:t>fructosinemia</a:t>
            </a:r>
            <a:r>
              <a:rPr lang="es-ES" dirty="0" smtClean="0"/>
              <a:t> </a:t>
            </a:r>
            <a:r>
              <a:rPr lang="es-ES" dirty="0" smtClean="0"/>
              <a:t>hereditaria puede presentarse en el período de la lactancia media cuando se introducen sólidos que contienen ingredientes agresivos. Cuando las tomas se espacian y aparece la consiguiente hipoglucemia pueden generarse enfermedades de almacenamiento de glucógeno (EAG). Todos estos trastornos requieren un tratamiento nutricional temprano y agresivo.</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8</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galactosemia, concentración plasmática elevada de galactosa-1-fosfato combinada con </a:t>
            </a:r>
            <a:r>
              <a:rPr lang="es-ES" dirty="0" err="1" smtClean="0"/>
              <a:t>galactosuria</a:t>
            </a:r>
            <a:r>
              <a:rPr lang="es-ES" dirty="0" smtClean="0"/>
              <a:t>, se registra en dos trastornos metabólicos </a:t>
            </a:r>
            <a:r>
              <a:rPr lang="es-ES" dirty="0" err="1" smtClean="0"/>
              <a:t>autosómicos</a:t>
            </a:r>
            <a:r>
              <a:rPr lang="es-ES" dirty="0" smtClean="0"/>
              <a:t> recesivos: la deficiencia de </a:t>
            </a:r>
            <a:r>
              <a:rPr lang="es-ES" dirty="0" err="1" smtClean="0"/>
              <a:t>galactocinasa</a:t>
            </a:r>
            <a:r>
              <a:rPr lang="es-ES" dirty="0" smtClean="0"/>
              <a:t> y la deficiencia de galactosa 1-fosfato </a:t>
            </a:r>
            <a:r>
              <a:rPr lang="es-ES" dirty="0" err="1" smtClean="0"/>
              <a:t>uridiltransferasa</a:t>
            </a:r>
            <a:r>
              <a:rPr lang="es-ES" dirty="0" smtClean="0"/>
              <a:t>, también conocida como «galactosemia clásica». </a:t>
            </a:r>
          </a:p>
          <a:p>
            <a:r>
              <a:rPr lang="es-ES" dirty="0" smtClean="0"/>
              <a:t>La enfermedad suele manifestarse en las 2 primeras semanas de vida. </a:t>
            </a:r>
          </a:p>
          <a:p>
            <a:r>
              <a:rPr lang="es-ES" dirty="0" smtClean="0"/>
              <a:t>Los síntomas son vómitos, diarrea, letargo, retraso del desarrollo, ictericia, hepatomegalia y cataratas. </a:t>
            </a:r>
          </a:p>
          <a:p>
            <a:r>
              <a:rPr lang="es-ES" dirty="0" smtClean="0"/>
              <a:t>Los lactantes con galactosemia pueden ser </a:t>
            </a:r>
            <a:r>
              <a:rPr lang="es-ES" dirty="0" err="1" smtClean="0"/>
              <a:t>hipoglicémicos</a:t>
            </a:r>
            <a:r>
              <a:rPr lang="es-ES" dirty="0" smtClean="0"/>
              <a:t> </a:t>
            </a:r>
            <a:r>
              <a:rPr lang="es-ES" dirty="0" smtClean="0"/>
              <a:t>y sensibles a </a:t>
            </a:r>
          </a:p>
          <a:p>
            <a:r>
              <a:rPr lang="es-ES" dirty="0" smtClean="0"/>
              <a:t>infecciones por microorganismos </a:t>
            </a:r>
            <a:r>
              <a:rPr lang="es-ES" dirty="0" err="1" smtClean="0"/>
              <a:t>gram</a:t>
            </a:r>
            <a:r>
              <a:rPr lang="es-ES" dirty="0" smtClean="0"/>
              <a:t> negativos</a:t>
            </a:r>
            <a:r>
              <a:rPr lang="es-ES" dirty="0" smtClean="0"/>
              <a:t>. </a:t>
            </a:r>
          </a:p>
          <a:p>
            <a:r>
              <a:rPr lang="es-ES" dirty="0" smtClean="0"/>
              <a:t>Si el trastorno no se trata, es frecuente que sobrevenga la muerte por septicemia.</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10</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dirty="0" smtClean="0"/>
              <a:t>Fisiopatología</a:t>
            </a:r>
          </a:p>
          <a:p>
            <a:r>
              <a:rPr lang="es-ES" dirty="0" smtClean="0"/>
              <a:t>La galactosemia se produce como consecuencia de un trastorno en la conversión de galactosa a glucosa debido a la ausencia o inactividad de una de las enzimas. La deficiencia enzimática provoca una acumulación de galactosa, o galactosa y galactosa 1-fosfato, en los tejidos corporales. Además, los programas ampliados de cribado de recién nacidos han detectado numerosos lactantes con galactosemia de Duarte. Estos lactantes tienen un alelo de galactosemia y uno de galactosemia de «Duarte» y de ellos se dice que presentan «galactosemia GD/G». El alelo de Duarte produce entre el 5 y el 20% de la enzima GALT. Es poco lo que se sabe sobre la evolución natural de la galactosemia GD; en apariencia, los lactantes y niños se desarrollan normalmente, sin complicaciones médicas.</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11</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dirty="0" smtClean="0"/>
              <a:t>Tratamiento nutricional</a:t>
            </a:r>
          </a:p>
          <a:p>
            <a:r>
              <a:rPr lang="es-ES" dirty="0" smtClean="0"/>
              <a:t>La galactosemia se trata mediante restricción de galactosa durante toda la vida. Aunque la galactosa se requiere para la producción de </a:t>
            </a:r>
            <a:r>
              <a:rPr lang="es-ES" dirty="0" err="1" smtClean="0"/>
              <a:t>galactolípidos</a:t>
            </a:r>
            <a:r>
              <a:rPr lang="es-ES" dirty="0" smtClean="0"/>
              <a:t> y </a:t>
            </a:r>
            <a:r>
              <a:rPr lang="es-ES" dirty="0" err="1" smtClean="0"/>
              <a:t>cerebrósidos</a:t>
            </a:r>
            <a:r>
              <a:rPr lang="es-ES" dirty="0" smtClean="0"/>
              <a:t>, puede producirse por una ruta alternativa si se omite la galactosa de la dieta. La restricción de galactosa exige la estricta evitación de toda la leche y productos lácteos y alimentos que contienen lactosa, ya que la lactosa se hidroliza a galactosa y glucosa. Una restricción eficaz de galactosa requiere la lectura cuidadosa de las etiquetas de los productos alimenticios. Se añade leche a muchos productos, y la lactosa a menudo aparece en el recubrimiento de la forma de medicamentos en comprimidos. Los lactantes son  alimentados con fórmula a base de soja. Algunas frutas y verduras contienen cantidades significativas de galactosa. No se sabe con precisión, sin embargo, si estas fuentes de galactosa contribuyen al desarrollo de las características de la fisiopatología. </a:t>
            </a:r>
          </a:p>
          <a:p>
            <a:r>
              <a:rPr lang="es-ES" sz="1200" kern="1200" dirty="0" smtClean="0">
                <a:solidFill>
                  <a:schemeClr val="tx1"/>
                </a:solidFill>
                <a:latin typeface="+mn-lt"/>
                <a:ea typeface="+mn-ea"/>
                <a:cs typeface="+mn-cs"/>
              </a:rPr>
              <a:t>Las opiniones médicas sobre la intensidad y la duración de la galactosemia de Duarte son divergentes. Muchos centros eliminan la galactosa de las dietas de estos niños durante el primer año de vida; otros no lo hacen.</a:t>
            </a:r>
          </a:p>
          <a:p>
            <a:endParaRPr lang="es-ES" dirty="0"/>
          </a:p>
        </p:txBody>
      </p:sp>
      <p:sp>
        <p:nvSpPr>
          <p:cNvPr id="4" name="3 Marcador de número de diapositiva"/>
          <p:cNvSpPr>
            <a:spLocks noGrp="1"/>
          </p:cNvSpPr>
          <p:nvPr>
            <p:ph type="sldNum" sz="quarter" idx="10"/>
          </p:nvPr>
        </p:nvSpPr>
        <p:spPr/>
        <p:txBody>
          <a:bodyPr/>
          <a:lstStyle/>
          <a:p>
            <a:fld id="{08A515E0-F951-488C-A3EA-F054BC9E2047}" type="slidenum">
              <a:rPr lang="es-ES" smtClean="0"/>
              <a:pPr/>
              <a:t>12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14562"/>
            <a:ext cx="8229600" cy="1143000"/>
          </a:xfrm>
        </p:spPr>
        <p:txBody>
          <a:bodyPr>
            <a:normAutofit fontScale="90000"/>
          </a:bodyPr>
          <a:lstStyle/>
          <a:p>
            <a:r>
              <a:rPr lang="es-ES" b="1" u="sng" dirty="0" smtClean="0"/>
              <a:t>Manejo dietético</a:t>
            </a:r>
            <a:br>
              <a:rPr lang="es-ES" b="1" u="sng" dirty="0" smtClean="0"/>
            </a:br>
            <a:r>
              <a:rPr lang="es-ES" b="1" u="sng" dirty="0" smtClean="0"/>
              <a:t>Trastornos metabólicos genéticos</a:t>
            </a:r>
            <a:endParaRPr lang="es-ES" b="1" u="sng" dirty="0"/>
          </a:p>
        </p:txBody>
      </p:sp>
      <p:sp>
        <p:nvSpPr>
          <p:cNvPr id="3" name="2 Marcador de contenido"/>
          <p:cNvSpPr>
            <a:spLocks noGrp="1"/>
          </p:cNvSpPr>
          <p:nvPr>
            <p:ph idx="1"/>
          </p:nvPr>
        </p:nvSpPr>
        <p:spPr>
          <a:xfrm>
            <a:off x="4500562" y="5072074"/>
            <a:ext cx="4329114" cy="1214446"/>
          </a:xfrm>
        </p:spPr>
        <p:txBody>
          <a:bodyPr/>
          <a:lstStyle/>
          <a:p>
            <a:pPr algn="r">
              <a:buNone/>
              <a:defRPr/>
            </a:pPr>
            <a:r>
              <a:rPr lang="es-ES" sz="2000" b="1" dirty="0" smtClean="0">
                <a:solidFill>
                  <a:prstClr val="black"/>
                </a:solidFill>
              </a:rPr>
              <a:t>Dr. C. Alfredo Hierro González.</a:t>
            </a:r>
          </a:p>
          <a:p>
            <a:pPr algn="r">
              <a:buNone/>
              <a:defRPr/>
            </a:pPr>
            <a:r>
              <a:rPr lang="es-ES" sz="2000" b="1" dirty="0" smtClean="0">
                <a:solidFill>
                  <a:prstClr val="black"/>
                </a:solidFill>
              </a:rPr>
              <a:t>Especialista en </a:t>
            </a:r>
            <a:r>
              <a:rPr lang="es-ES" sz="2000" b="1" dirty="0" smtClean="0">
                <a:solidFill>
                  <a:prstClr val="black"/>
                </a:solidFill>
              </a:rPr>
              <a:t>Gastroenterología</a:t>
            </a:r>
            <a:r>
              <a:rPr lang="es-ES" sz="2000" b="1" dirty="0" smtClean="0">
                <a:solidFill>
                  <a:prstClr val="black"/>
                </a:solidFill>
              </a:rPr>
              <a:t>.</a:t>
            </a:r>
          </a:p>
          <a:p>
            <a:pPr algn="r">
              <a:buNone/>
              <a:defRPr/>
            </a:pPr>
            <a:r>
              <a:rPr lang="es-ES" sz="2000" b="1" dirty="0" smtClean="0">
                <a:solidFill>
                  <a:prstClr val="black"/>
                </a:solidFill>
              </a:rPr>
              <a:t>Instituto </a:t>
            </a:r>
            <a:r>
              <a:rPr lang="es-ES" sz="2000" b="1" dirty="0" smtClean="0">
                <a:solidFill>
                  <a:prstClr val="black"/>
                </a:solidFill>
              </a:rPr>
              <a:t>de Gastroenterología.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Galactosemia</a:t>
            </a:r>
            <a:endParaRPr lang="es-ES" b="1" u="sng" dirty="0"/>
          </a:p>
        </p:txBody>
      </p:sp>
      <p:sp>
        <p:nvSpPr>
          <p:cNvPr id="3" name="2 Marcador de contenido"/>
          <p:cNvSpPr>
            <a:spLocks noGrp="1"/>
          </p:cNvSpPr>
          <p:nvPr>
            <p:ph idx="1"/>
          </p:nvPr>
        </p:nvSpPr>
        <p:spPr>
          <a:xfrm>
            <a:off x="457200" y="1285860"/>
            <a:ext cx="8229600" cy="4840303"/>
          </a:xfrm>
        </p:spPr>
        <p:txBody>
          <a:bodyPr>
            <a:normAutofit fontScale="62500" lnSpcReduction="20000"/>
          </a:bodyPr>
          <a:lstStyle/>
          <a:p>
            <a:r>
              <a:rPr lang="es-ES" b="1" dirty="0" smtClean="0"/>
              <a:t>Concentración plasmática elevada de galactosa-1-fosfato y </a:t>
            </a:r>
            <a:r>
              <a:rPr lang="es-ES" b="1" dirty="0" err="1" smtClean="0"/>
              <a:t>galactosuria</a:t>
            </a:r>
            <a:endParaRPr lang="es-ES" b="1" dirty="0" smtClean="0"/>
          </a:p>
          <a:p>
            <a:r>
              <a:rPr lang="es-ES" b="1" dirty="0" smtClean="0"/>
              <a:t>Dos trastornos metabólicos </a:t>
            </a:r>
            <a:r>
              <a:rPr lang="es-ES" b="1" dirty="0" err="1" smtClean="0"/>
              <a:t>autosómicos</a:t>
            </a:r>
            <a:r>
              <a:rPr lang="es-ES" b="1" dirty="0" smtClean="0"/>
              <a:t> recesivos: </a:t>
            </a:r>
          </a:p>
          <a:p>
            <a:pPr lvl="1"/>
            <a:r>
              <a:rPr lang="es-ES" b="1" dirty="0" smtClean="0"/>
              <a:t>La deficiencia de </a:t>
            </a:r>
            <a:r>
              <a:rPr lang="es-ES" b="1" dirty="0" err="1" smtClean="0"/>
              <a:t>galactocinasa</a:t>
            </a:r>
            <a:endParaRPr lang="es-ES" b="1" dirty="0" smtClean="0"/>
          </a:p>
          <a:p>
            <a:pPr lvl="1"/>
            <a:r>
              <a:rPr lang="es-ES" b="1" dirty="0" smtClean="0"/>
              <a:t>La deficiencia de galactosa 1-fosfato </a:t>
            </a:r>
            <a:r>
              <a:rPr lang="es-ES" b="1" dirty="0" err="1" smtClean="0"/>
              <a:t>uridiltransferasa</a:t>
            </a:r>
            <a:r>
              <a:rPr lang="es-ES" b="1" dirty="0" smtClean="0"/>
              <a:t> «galactosemia clásica». </a:t>
            </a:r>
          </a:p>
          <a:p>
            <a:pPr lvl="1">
              <a:buNone/>
            </a:pPr>
            <a:endParaRPr lang="es-ES" b="1" dirty="0" smtClean="0"/>
          </a:p>
          <a:p>
            <a:r>
              <a:rPr lang="es-ES" b="1" dirty="0" smtClean="0"/>
              <a:t>La enfermedad suele manifestarse en las 2 primeras semanas de vida con:</a:t>
            </a:r>
          </a:p>
          <a:p>
            <a:pPr lvl="1"/>
            <a:r>
              <a:rPr lang="es-ES" b="1" dirty="0" smtClean="0"/>
              <a:t>Vómitos</a:t>
            </a:r>
          </a:p>
          <a:p>
            <a:pPr lvl="1"/>
            <a:r>
              <a:rPr lang="es-ES" b="1" dirty="0" smtClean="0"/>
              <a:t>Diarrea</a:t>
            </a:r>
          </a:p>
          <a:p>
            <a:pPr lvl="1"/>
            <a:r>
              <a:rPr lang="es-ES" b="1" dirty="0" smtClean="0"/>
              <a:t>Letargo</a:t>
            </a:r>
          </a:p>
          <a:p>
            <a:pPr lvl="1"/>
            <a:r>
              <a:rPr lang="es-ES" b="1" dirty="0" smtClean="0"/>
              <a:t>Retraso del desarrollo</a:t>
            </a:r>
          </a:p>
          <a:p>
            <a:pPr lvl="1"/>
            <a:r>
              <a:rPr lang="es-ES" b="1" dirty="0" smtClean="0"/>
              <a:t>Ictericia</a:t>
            </a:r>
          </a:p>
          <a:p>
            <a:pPr lvl="1"/>
            <a:r>
              <a:rPr lang="es-ES" b="1" dirty="0" smtClean="0"/>
              <a:t>Hepatomegalia </a:t>
            </a:r>
          </a:p>
          <a:p>
            <a:pPr lvl="1"/>
            <a:r>
              <a:rPr lang="es-ES" b="1" dirty="0" smtClean="0"/>
              <a:t>Cataratas. </a:t>
            </a:r>
          </a:p>
          <a:p>
            <a:pPr lvl="1">
              <a:buNone/>
            </a:pPr>
            <a:endParaRPr lang="es-ES" b="1" dirty="0" smtClean="0"/>
          </a:p>
          <a:p>
            <a:r>
              <a:rPr lang="es-ES" b="1" dirty="0" smtClean="0"/>
              <a:t>Los lactantes pueden ser </a:t>
            </a:r>
            <a:r>
              <a:rPr lang="es-ES" b="1" dirty="0" err="1" smtClean="0"/>
              <a:t>hipoglucémicos</a:t>
            </a:r>
            <a:r>
              <a:rPr lang="es-ES" b="1" dirty="0" smtClean="0"/>
              <a:t> </a:t>
            </a:r>
            <a:r>
              <a:rPr lang="es-ES" b="1" dirty="0" smtClean="0"/>
              <a:t>y sensibles a infecciones por microorganismos </a:t>
            </a:r>
            <a:r>
              <a:rPr lang="es-ES" b="1" dirty="0" err="1" smtClean="0"/>
              <a:t>G</a:t>
            </a:r>
            <a:r>
              <a:rPr lang="es-ES" b="1" dirty="0" err="1" smtClean="0"/>
              <a:t>ram</a:t>
            </a:r>
            <a:r>
              <a:rPr lang="es-ES" b="1" dirty="0" smtClean="0"/>
              <a:t> negativos</a:t>
            </a:r>
            <a:endParaRPr lang="es-ES"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797040"/>
          </a:xfrm>
        </p:spPr>
        <p:txBody>
          <a:bodyPr>
            <a:normAutofit/>
          </a:bodyPr>
          <a:lstStyle/>
          <a:p>
            <a:r>
              <a:rPr lang="es-ES" sz="3600" b="1" u="sng" dirty="0" smtClean="0"/>
              <a:t>Diagrama esquemático del metabolismo </a:t>
            </a:r>
            <a:br>
              <a:rPr lang="es-ES" sz="3600" b="1" u="sng" dirty="0" smtClean="0"/>
            </a:br>
            <a:r>
              <a:rPr lang="es-ES" sz="3600" b="1" u="sng" dirty="0" smtClean="0"/>
              <a:t>de la galactosa en galactosemia.</a:t>
            </a:r>
            <a:endParaRPr lang="es-ES" sz="3600" b="1" u="sng" dirty="0"/>
          </a:p>
        </p:txBody>
      </p:sp>
      <p:pic>
        <p:nvPicPr>
          <p:cNvPr id="1026" name="Picture 2" descr="C:\Users\Usuario\Downloads\Screenshot-2021-3-5 Krause Dietoterapia - krause_dietoterapia_13ed pdf.png"/>
          <p:cNvPicPr>
            <a:picLocks noChangeAspect="1" noChangeArrowheads="1"/>
          </p:cNvPicPr>
          <p:nvPr/>
        </p:nvPicPr>
        <p:blipFill>
          <a:blip r:embed="rId3"/>
          <a:srcRect/>
          <a:stretch>
            <a:fillRect/>
          </a:stretch>
        </p:blipFill>
        <p:spPr bwMode="auto">
          <a:xfrm>
            <a:off x="2428860" y="2285992"/>
            <a:ext cx="4124325" cy="33909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ES" b="1" u="sng" dirty="0" smtClean="0"/>
              <a:t>Galactosemia</a:t>
            </a:r>
            <a:endParaRPr lang="es-ES" u="sng" dirty="0"/>
          </a:p>
        </p:txBody>
      </p:sp>
      <p:sp>
        <p:nvSpPr>
          <p:cNvPr id="3" name="2 Marcador de contenido"/>
          <p:cNvSpPr>
            <a:spLocks noGrp="1"/>
          </p:cNvSpPr>
          <p:nvPr>
            <p:ph idx="1"/>
          </p:nvPr>
        </p:nvSpPr>
        <p:spPr>
          <a:xfrm>
            <a:off x="457200" y="1285860"/>
            <a:ext cx="8229600" cy="4840303"/>
          </a:xfrm>
        </p:spPr>
        <p:txBody>
          <a:bodyPr>
            <a:normAutofit/>
          </a:bodyPr>
          <a:lstStyle/>
          <a:p>
            <a:pPr>
              <a:buNone/>
            </a:pPr>
            <a:r>
              <a:rPr lang="es-ES" b="1" u="sng" dirty="0" smtClean="0"/>
              <a:t>Tratamiento nutricional</a:t>
            </a:r>
          </a:p>
          <a:p>
            <a:r>
              <a:rPr lang="es-ES" b="1" dirty="0" smtClean="0"/>
              <a:t>Restricción de galactosa durante toda la vida</a:t>
            </a:r>
          </a:p>
          <a:p>
            <a:r>
              <a:rPr lang="es-ES" b="1" dirty="0" smtClean="0"/>
              <a:t>Evitar </a:t>
            </a:r>
            <a:r>
              <a:rPr lang="es-ES" b="1" dirty="0" smtClean="0"/>
              <a:t>la leche, </a:t>
            </a:r>
            <a:r>
              <a:rPr lang="es-ES" b="1" dirty="0" smtClean="0"/>
              <a:t>productos lácteos y alimentos que contienen </a:t>
            </a:r>
            <a:r>
              <a:rPr lang="es-ES" b="1" dirty="0" smtClean="0"/>
              <a:t>lactosa</a:t>
            </a:r>
            <a:endParaRPr lang="es-ES" b="1" dirty="0" smtClean="0"/>
          </a:p>
          <a:p>
            <a:r>
              <a:rPr lang="es-ES" b="1" dirty="0" smtClean="0"/>
              <a:t>Lactantes: alimentarlos con </a:t>
            </a:r>
            <a:r>
              <a:rPr lang="es-ES" b="1" dirty="0" smtClean="0"/>
              <a:t>fórmula a base de </a:t>
            </a:r>
            <a:r>
              <a:rPr lang="es-ES" b="1" dirty="0" smtClean="0"/>
              <a:t>soja </a:t>
            </a:r>
            <a:endParaRPr lang="es-ES" b="1" dirty="0" smtClean="0"/>
          </a:p>
          <a:p>
            <a:r>
              <a:rPr lang="es-ES" b="1" dirty="0" smtClean="0"/>
              <a:t>Cuidado: algunas </a:t>
            </a:r>
            <a:r>
              <a:rPr lang="es-ES" b="1" dirty="0" smtClean="0"/>
              <a:t>frutas y verduras contienen cantidades significativas de </a:t>
            </a:r>
            <a:r>
              <a:rPr lang="es-ES" b="1" dirty="0" smtClean="0"/>
              <a:t>galactosa </a:t>
            </a:r>
            <a:endParaRPr lang="es-ES" b="1" dirty="0" smtClean="0"/>
          </a:p>
          <a:p>
            <a:pPr>
              <a:buNone/>
            </a:pP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000380"/>
            <a:ext cx="8229600" cy="1143000"/>
          </a:xfrm>
        </p:spPr>
        <p:txBody>
          <a:bodyPr>
            <a:normAutofit fontScale="90000"/>
          </a:bodyPr>
          <a:lstStyle/>
          <a:p>
            <a:r>
              <a:rPr lang="es-ES" b="1" u="sng" dirty="0" smtClean="0"/>
              <a:t>Enfermedades de almacenamiento </a:t>
            </a:r>
            <a:br>
              <a:rPr lang="es-ES" b="1" u="sng" dirty="0" smtClean="0"/>
            </a:br>
            <a:r>
              <a:rPr lang="es-ES" b="1" u="sng" dirty="0" smtClean="0"/>
              <a:t>de glucógeno</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Enfermedades de almacenamiento </a:t>
            </a:r>
            <a:br>
              <a:rPr lang="es-ES" sz="3600" b="1" u="sng" dirty="0" smtClean="0"/>
            </a:br>
            <a:r>
              <a:rPr lang="es-ES" sz="3600" b="1" u="sng" dirty="0" smtClean="0"/>
              <a:t>de glucógeno</a:t>
            </a:r>
            <a:endParaRPr lang="es-ES" sz="3600" b="1" u="sng" dirty="0"/>
          </a:p>
        </p:txBody>
      </p:sp>
      <p:sp>
        <p:nvSpPr>
          <p:cNvPr id="3" name="2 Marcador de contenido"/>
          <p:cNvSpPr>
            <a:spLocks noGrp="1"/>
          </p:cNvSpPr>
          <p:nvPr>
            <p:ph idx="1"/>
          </p:nvPr>
        </p:nvSpPr>
        <p:spPr/>
        <p:txBody>
          <a:bodyPr>
            <a:normAutofit lnSpcReduction="10000"/>
          </a:bodyPr>
          <a:lstStyle/>
          <a:p>
            <a:r>
              <a:rPr lang="es-ES" b="1" dirty="0" smtClean="0"/>
              <a:t>Reflejan incapacidad para metabolizar el glucógeno en </a:t>
            </a:r>
            <a:r>
              <a:rPr lang="es-ES" b="1" dirty="0" smtClean="0"/>
              <a:t>glucosa </a:t>
            </a:r>
            <a:endParaRPr lang="es-ES" b="1" dirty="0" smtClean="0"/>
          </a:p>
          <a:p>
            <a:r>
              <a:rPr lang="es-ES" b="1" dirty="0" smtClean="0"/>
              <a:t>Existen diversos defectos enzimáticos</a:t>
            </a:r>
          </a:p>
          <a:p>
            <a:r>
              <a:rPr lang="es-ES" b="1" dirty="0" smtClean="0"/>
              <a:t>Síntomas:</a:t>
            </a:r>
          </a:p>
          <a:p>
            <a:pPr lvl="1"/>
            <a:r>
              <a:rPr lang="es-ES" b="1" dirty="0" smtClean="0"/>
              <a:t>Bajo crecimiento físico</a:t>
            </a:r>
          </a:p>
          <a:p>
            <a:pPr lvl="1"/>
            <a:r>
              <a:rPr lang="es-ES" b="1" dirty="0" smtClean="0"/>
              <a:t>Hipoglucemia</a:t>
            </a:r>
            <a:endParaRPr lang="es-ES" b="1" dirty="0" smtClean="0"/>
          </a:p>
          <a:p>
            <a:pPr lvl="1"/>
            <a:r>
              <a:rPr lang="es-ES" b="1" dirty="0" smtClean="0"/>
              <a:t>Hepatomegalia</a:t>
            </a:r>
          </a:p>
          <a:p>
            <a:pPr lvl="1"/>
            <a:r>
              <a:rPr lang="es-ES" b="1" dirty="0" smtClean="0"/>
              <a:t>Parámetros bioquímicos anormales (colesterol y triglicéridos)</a:t>
            </a: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Enfermedades de almacenamiento </a:t>
            </a:r>
            <a:br>
              <a:rPr lang="es-ES" sz="3600" b="1" u="sng" dirty="0" smtClean="0"/>
            </a:br>
            <a:r>
              <a:rPr lang="es-ES" sz="3600" b="1" u="sng" dirty="0" smtClean="0"/>
              <a:t>de glucógeno</a:t>
            </a:r>
            <a:endParaRPr lang="es-ES" sz="3600" b="1" u="sng" dirty="0"/>
          </a:p>
        </p:txBody>
      </p:sp>
      <p:sp>
        <p:nvSpPr>
          <p:cNvPr id="3" name="2 Marcador de contenido"/>
          <p:cNvSpPr>
            <a:spLocks noGrp="1"/>
          </p:cNvSpPr>
          <p:nvPr>
            <p:ph idx="1"/>
          </p:nvPr>
        </p:nvSpPr>
        <p:spPr>
          <a:xfrm>
            <a:off x="428596" y="1785926"/>
            <a:ext cx="8229600" cy="4525963"/>
          </a:xfrm>
        </p:spPr>
        <p:txBody>
          <a:bodyPr>
            <a:normAutofit lnSpcReduction="10000"/>
          </a:bodyPr>
          <a:lstStyle/>
          <a:p>
            <a:pPr>
              <a:buNone/>
            </a:pPr>
            <a:r>
              <a:rPr lang="es-ES" b="1" u="sng" dirty="0" smtClean="0"/>
              <a:t>Tratamiento nutricional </a:t>
            </a:r>
          </a:p>
          <a:p>
            <a:r>
              <a:rPr lang="es-ES" b="1" dirty="0" smtClean="0"/>
              <a:t>Mantener la glucosa en plasma en un intervalo normal </a:t>
            </a:r>
          </a:p>
          <a:p>
            <a:r>
              <a:rPr lang="es-ES" b="1" dirty="0" smtClean="0"/>
              <a:t>Prevenir la </a:t>
            </a:r>
            <a:r>
              <a:rPr lang="es-ES" b="1" dirty="0" smtClean="0"/>
              <a:t>hipoglucemia: aporte </a:t>
            </a:r>
            <a:r>
              <a:rPr lang="es-ES" b="1" dirty="0" smtClean="0"/>
              <a:t>constante de glucosa exógena</a:t>
            </a:r>
          </a:p>
          <a:p>
            <a:r>
              <a:rPr lang="es-ES" b="1" dirty="0" smtClean="0"/>
              <a:t>Administración de maicena en bruto en intervalos regulares y un patrón dietético bajo en grasas e hidratos de carbono altamente complejos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Enfermedades de almacenamiento </a:t>
            </a:r>
            <a:br>
              <a:rPr lang="es-ES" sz="3600" b="1" u="sng" dirty="0" smtClean="0"/>
            </a:br>
            <a:r>
              <a:rPr lang="es-ES" sz="3600" b="1" u="sng" dirty="0" smtClean="0"/>
              <a:t>de glucógeno</a:t>
            </a:r>
            <a:endParaRPr lang="es-ES" sz="3600" b="1" u="sng" dirty="0"/>
          </a:p>
        </p:txBody>
      </p:sp>
      <p:sp>
        <p:nvSpPr>
          <p:cNvPr id="3" name="2 Marcador de contenido"/>
          <p:cNvSpPr>
            <a:spLocks noGrp="1"/>
          </p:cNvSpPr>
          <p:nvPr>
            <p:ph idx="1"/>
          </p:nvPr>
        </p:nvSpPr>
        <p:spPr>
          <a:xfrm>
            <a:off x="428596" y="2071678"/>
            <a:ext cx="8229600" cy="3571900"/>
          </a:xfrm>
        </p:spPr>
        <p:txBody>
          <a:bodyPr>
            <a:normAutofit lnSpcReduction="10000"/>
          </a:bodyPr>
          <a:lstStyle/>
          <a:p>
            <a:pPr>
              <a:buNone/>
            </a:pPr>
            <a:r>
              <a:rPr lang="es-ES" b="1" u="sng" dirty="0" smtClean="0"/>
              <a:t>Tratamiento nutricional </a:t>
            </a:r>
            <a:endParaRPr lang="es-ES" b="1" u="sng" dirty="0" smtClean="0"/>
          </a:p>
          <a:p>
            <a:pPr>
              <a:buNone/>
            </a:pPr>
            <a:endParaRPr lang="es-ES" b="1" u="sng" dirty="0" smtClean="0"/>
          </a:p>
          <a:p>
            <a:r>
              <a:rPr lang="es-ES" b="1" dirty="0" smtClean="0"/>
              <a:t>La dosis de almidón de maíz debe </a:t>
            </a:r>
            <a:r>
              <a:rPr lang="es-ES" b="1" dirty="0" smtClean="0"/>
              <a:t>individualizarse</a:t>
            </a:r>
            <a:endParaRPr lang="es-ES" b="1" dirty="0" smtClean="0"/>
          </a:p>
          <a:p>
            <a:r>
              <a:rPr lang="es-ES" b="1" dirty="0" smtClean="0"/>
              <a:t>El vehículo de glucosa sugerido es una fórmula sin lactosa</a:t>
            </a:r>
          </a:p>
          <a:p>
            <a:r>
              <a:rPr lang="es-ES" b="1" dirty="0" smtClean="0"/>
              <a:t>Se requiere suplemento de hierro</a:t>
            </a:r>
            <a:endParaRPr lang="es-E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000372"/>
            <a:ext cx="8229600" cy="1143000"/>
          </a:xfrm>
        </p:spPr>
        <p:txBody>
          <a:bodyPr>
            <a:normAutofit fontScale="90000"/>
          </a:bodyPr>
          <a:lstStyle/>
          <a:p>
            <a:r>
              <a:rPr lang="es-ES" b="1" u="sng" dirty="0" smtClean="0"/>
              <a:t>Trastornos de la oxidación de los ácidos grasos</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802"/>
            <a:ext cx="8229600" cy="1143000"/>
          </a:xfrm>
        </p:spPr>
        <p:txBody>
          <a:bodyPr>
            <a:normAutofit fontScale="90000"/>
          </a:bodyPr>
          <a:lstStyle/>
          <a:p>
            <a:r>
              <a:rPr lang="es-ES" b="1" u="sng" dirty="0" smtClean="0"/>
              <a:t>Trastornos de la oxidación de los ácidos grasos</a:t>
            </a:r>
            <a:endParaRPr lang="es-ES" b="1" u="sng" dirty="0"/>
          </a:p>
        </p:txBody>
      </p:sp>
      <p:sp>
        <p:nvSpPr>
          <p:cNvPr id="3" name="2 Marcador de contenido"/>
          <p:cNvSpPr>
            <a:spLocks noGrp="1"/>
          </p:cNvSpPr>
          <p:nvPr>
            <p:ph idx="1"/>
          </p:nvPr>
        </p:nvSpPr>
        <p:spPr>
          <a:xfrm>
            <a:off x="457200" y="2386018"/>
            <a:ext cx="8229600" cy="2971808"/>
          </a:xfrm>
        </p:spPr>
        <p:txBody>
          <a:bodyPr>
            <a:normAutofit/>
          </a:bodyPr>
          <a:lstStyle/>
          <a:p>
            <a:pPr>
              <a:buNone/>
            </a:pPr>
            <a:endParaRPr lang="es-ES" dirty="0" smtClean="0"/>
          </a:p>
          <a:p>
            <a:r>
              <a:rPr lang="es-ES" b="1" dirty="0" smtClean="0"/>
              <a:t>Deficiencia de </a:t>
            </a:r>
            <a:r>
              <a:rPr lang="es-ES" b="1" dirty="0" err="1" smtClean="0"/>
              <a:t>acil</a:t>
            </a:r>
            <a:r>
              <a:rPr lang="es-ES" b="1" dirty="0" smtClean="0"/>
              <a:t>-Coa deshidrogenasa de cadena media (ADCM)</a:t>
            </a:r>
          </a:p>
          <a:p>
            <a:r>
              <a:rPr lang="es-ES" b="1" dirty="0" smtClean="0"/>
              <a:t>Deficiencia de 3-hidroxiacil-CoA deshidrogenasa de cadena larga (</a:t>
            </a:r>
            <a:r>
              <a:rPr lang="es-ES" b="1" dirty="0" err="1" smtClean="0"/>
              <a:t>HADCl</a:t>
            </a:r>
            <a:r>
              <a:rPr lang="es-ES" b="1" dirty="0" smtClean="0"/>
              <a:t>)</a:t>
            </a:r>
          </a:p>
          <a:p>
            <a:pPr>
              <a:buNone/>
            </a:pPr>
            <a:endParaRPr lang="es-ES" dirty="0" smtClean="0"/>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357306"/>
            <a:ext cx="8229600" cy="1143000"/>
          </a:xfrm>
        </p:spPr>
        <p:txBody>
          <a:bodyPr>
            <a:normAutofit fontScale="90000"/>
          </a:bodyPr>
          <a:lstStyle/>
          <a:p>
            <a:r>
              <a:rPr lang="es-ES" b="1" u="sng" dirty="0" smtClean="0"/>
              <a:t>Trastornos de la oxidación de los ácidos grasos</a:t>
            </a:r>
            <a:endParaRPr lang="es-ES" u="sng" dirty="0"/>
          </a:p>
        </p:txBody>
      </p:sp>
      <p:sp>
        <p:nvSpPr>
          <p:cNvPr id="3" name="2 Marcador de contenido"/>
          <p:cNvSpPr>
            <a:spLocks noGrp="1"/>
          </p:cNvSpPr>
          <p:nvPr>
            <p:ph idx="1"/>
          </p:nvPr>
        </p:nvSpPr>
        <p:spPr>
          <a:xfrm>
            <a:off x="457200" y="3671902"/>
            <a:ext cx="8229600" cy="1328734"/>
          </a:xfrm>
        </p:spPr>
        <p:txBody>
          <a:bodyPr>
            <a:normAutofit fontScale="92500"/>
          </a:bodyPr>
          <a:lstStyle/>
          <a:p>
            <a:pPr>
              <a:buNone/>
            </a:pPr>
            <a:r>
              <a:rPr lang="es-ES" dirty="0" smtClean="0"/>
              <a:t>	</a:t>
            </a:r>
            <a:r>
              <a:rPr lang="es-ES" sz="4000" b="1" dirty="0" smtClean="0"/>
              <a:t>Los niños con HADCL pueden presentar hepatomegalia y hepatopatía aguda</a:t>
            </a:r>
            <a:endParaRPr lang="es-ES" b="1" dirty="0" smtClean="0"/>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785926"/>
            <a:ext cx="8229600" cy="3000396"/>
          </a:xfrm>
        </p:spPr>
        <p:txBody>
          <a:bodyPr>
            <a:normAutofit/>
          </a:bodyPr>
          <a:lstStyle/>
          <a:p>
            <a:r>
              <a:rPr lang="es-ES" b="1" u="sng" dirty="0" smtClean="0"/>
              <a:t>Trastornos del Metabolismo </a:t>
            </a:r>
            <a:br>
              <a:rPr lang="es-ES" b="1" u="sng" dirty="0" smtClean="0"/>
            </a:br>
            <a:r>
              <a:rPr lang="es-ES" b="1" u="sng" dirty="0" smtClean="0"/>
              <a:t>del ciclo de la Urea</a:t>
            </a:r>
            <a:endParaRPr lang="es-ES" b="1" u="sn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Trastornos de la oxidación </a:t>
            </a:r>
            <a:br>
              <a:rPr lang="es-ES" b="1" dirty="0" smtClean="0"/>
            </a:br>
            <a:r>
              <a:rPr lang="es-ES" b="1" dirty="0" smtClean="0"/>
              <a:t>de los ácidos grasos</a:t>
            </a:r>
            <a:endParaRPr lang="es-ES" dirty="0"/>
          </a:p>
        </p:txBody>
      </p:sp>
      <p:sp>
        <p:nvSpPr>
          <p:cNvPr id="3" name="2 Marcador de contenido"/>
          <p:cNvSpPr>
            <a:spLocks noGrp="1"/>
          </p:cNvSpPr>
          <p:nvPr>
            <p:ph idx="1"/>
          </p:nvPr>
        </p:nvSpPr>
        <p:spPr/>
        <p:txBody>
          <a:bodyPr>
            <a:normAutofit lnSpcReduction="10000"/>
          </a:bodyPr>
          <a:lstStyle/>
          <a:p>
            <a:pPr>
              <a:buNone/>
            </a:pPr>
            <a:r>
              <a:rPr lang="es-ES" b="1" u="sng" dirty="0" smtClean="0"/>
              <a:t>Tratamiento nutricional </a:t>
            </a:r>
          </a:p>
          <a:p>
            <a:r>
              <a:rPr lang="es-ES" b="1" dirty="0" smtClean="0"/>
              <a:t>Evitar el </a:t>
            </a:r>
            <a:r>
              <a:rPr lang="es-ES" b="1" dirty="0" smtClean="0"/>
              <a:t>ayuno: </a:t>
            </a:r>
            <a:r>
              <a:rPr lang="es-ES" b="1" dirty="0" smtClean="0"/>
              <a:t>ingesta regular de alimentos que proporcionen </a:t>
            </a:r>
            <a:r>
              <a:rPr lang="es-ES" b="1" dirty="0" smtClean="0"/>
              <a:t>energía </a:t>
            </a:r>
            <a:r>
              <a:rPr lang="es-ES" b="1" dirty="0" smtClean="0"/>
              <a:t>adecuada y sean ricos en hidratos de carbono. </a:t>
            </a:r>
          </a:p>
          <a:p>
            <a:r>
              <a:rPr lang="es-ES" b="1" dirty="0" smtClean="0"/>
              <a:t>Dieta </a:t>
            </a:r>
            <a:r>
              <a:rPr lang="es-ES" b="1" dirty="0" smtClean="0"/>
              <a:t>baja en </a:t>
            </a:r>
            <a:r>
              <a:rPr lang="es-ES" b="1" dirty="0" smtClean="0"/>
              <a:t>grasas (las </a:t>
            </a:r>
            <a:r>
              <a:rPr lang="es-ES" b="1" dirty="0" smtClean="0"/>
              <a:t>grasas no se metabolizan de forma </a:t>
            </a:r>
            <a:r>
              <a:rPr lang="es-ES" b="1" dirty="0" smtClean="0"/>
              <a:t>eficaz)</a:t>
            </a:r>
            <a:endParaRPr lang="es-ES" b="1" dirty="0" smtClean="0"/>
          </a:p>
          <a:p>
            <a:r>
              <a:rPr lang="es-ES" b="1" dirty="0" smtClean="0"/>
              <a:t>No consumir </a:t>
            </a:r>
            <a:r>
              <a:rPr lang="es-ES" b="1" dirty="0" smtClean="0"/>
              <a:t>más del 30% de energía en forma de grasas; algunos individuos requieren una mayor restricción. </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Trastornos de la oxidación de los ácidos Grasos</a:t>
            </a:r>
            <a:endParaRPr lang="es-ES" sz="3600" u="sng" dirty="0"/>
          </a:p>
        </p:txBody>
      </p:sp>
      <p:sp>
        <p:nvSpPr>
          <p:cNvPr id="3" name="2 Marcador de contenido"/>
          <p:cNvSpPr>
            <a:spLocks noGrp="1"/>
          </p:cNvSpPr>
          <p:nvPr>
            <p:ph idx="1"/>
          </p:nvPr>
        </p:nvSpPr>
        <p:spPr>
          <a:xfrm>
            <a:off x="457200" y="1600200"/>
            <a:ext cx="8401080" cy="4525963"/>
          </a:xfrm>
        </p:spPr>
        <p:txBody>
          <a:bodyPr>
            <a:normAutofit lnSpcReduction="10000"/>
          </a:bodyPr>
          <a:lstStyle/>
          <a:p>
            <a:r>
              <a:rPr lang="es-ES" b="1" dirty="0" smtClean="0"/>
              <a:t>Suplemento </a:t>
            </a:r>
            <a:r>
              <a:rPr lang="es-ES" b="1" dirty="0" smtClean="0"/>
              <a:t>con l-</a:t>
            </a:r>
            <a:r>
              <a:rPr lang="es-ES" b="1" dirty="0" err="1" smtClean="0"/>
              <a:t>carnitina</a:t>
            </a:r>
            <a:endParaRPr lang="es-ES" b="1" dirty="0" smtClean="0"/>
          </a:p>
          <a:p>
            <a:r>
              <a:rPr lang="es-ES" b="1" dirty="0" smtClean="0"/>
              <a:t>Se recomiendan tres comidas y tres aperitivos </a:t>
            </a:r>
            <a:r>
              <a:rPr lang="es-ES" b="1" dirty="0" smtClean="0"/>
              <a:t>a </a:t>
            </a:r>
            <a:r>
              <a:rPr lang="es-ES" b="1" dirty="0" smtClean="0"/>
              <a:t>intervalos regulares</a:t>
            </a:r>
          </a:p>
          <a:p>
            <a:r>
              <a:rPr lang="es-ES" b="1" dirty="0" smtClean="0"/>
              <a:t>Aportar </a:t>
            </a:r>
            <a:r>
              <a:rPr lang="es-ES" b="1" dirty="0" smtClean="0"/>
              <a:t>hidratos de carbono </a:t>
            </a:r>
            <a:r>
              <a:rPr lang="es-ES" b="1" dirty="0" smtClean="0"/>
              <a:t>adicionales antes de dormir (hidratos </a:t>
            </a:r>
            <a:r>
              <a:rPr lang="es-ES" b="1" dirty="0" smtClean="0"/>
              <a:t>de carbono complejos o de maicena no </a:t>
            </a:r>
            <a:r>
              <a:rPr lang="es-ES" b="1" dirty="0" smtClean="0"/>
              <a:t>cocinada)</a:t>
            </a:r>
            <a:endParaRPr lang="es-ES" b="1" dirty="0" smtClean="0"/>
          </a:p>
          <a:p>
            <a:r>
              <a:rPr lang="es-ES" b="1" dirty="0" smtClean="0"/>
              <a:t>En ocasiones está indicado el aporte suplementario con ácidos grasos específicos (grasas de cadena media</a:t>
            </a:r>
            <a:r>
              <a:rPr lang="es-ES" b="1" dirty="0" smtClean="0"/>
              <a:t>)</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Trastornos del Metabolismo del ciclo de la Urea</a:t>
            </a:r>
            <a:endParaRPr lang="es-ES" sz="3200" dirty="0"/>
          </a:p>
        </p:txBody>
      </p:sp>
      <p:sp>
        <p:nvSpPr>
          <p:cNvPr id="3" name="2 Marcador de contenido"/>
          <p:cNvSpPr>
            <a:spLocks noGrp="1"/>
          </p:cNvSpPr>
          <p:nvPr>
            <p:ph idx="1"/>
          </p:nvPr>
        </p:nvSpPr>
        <p:spPr>
          <a:xfrm>
            <a:off x="285720" y="1600200"/>
            <a:ext cx="8572560" cy="4900634"/>
          </a:xfrm>
        </p:spPr>
        <p:txBody>
          <a:bodyPr>
            <a:normAutofit fontScale="85000" lnSpcReduction="10000"/>
          </a:bodyPr>
          <a:lstStyle/>
          <a:p>
            <a:pPr>
              <a:buNone/>
            </a:pPr>
            <a:r>
              <a:rPr lang="es-ES" sz="3400" b="1" u="sng" dirty="0" smtClean="0"/>
              <a:t>Tratamiento nutricional </a:t>
            </a:r>
          </a:p>
          <a:p>
            <a:r>
              <a:rPr lang="es-ES" sz="3400" b="1" dirty="0" smtClean="0"/>
              <a:t>El tratamiento nutricional es una tarea compleja </a:t>
            </a:r>
          </a:p>
          <a:p>
            <a:r>
              <a:rPr lang="es-ES" sz="3400" b="1" dirty="0" smtClean="0"/>
              <a:t>El objetivo es prevenir o reducir la </a:t>
            </a:r>
            <a:r>
              <a:rPr lang="es-ES" sz="3400" b="1" dirty="0" err="1" smtClean="0"/>
              <a:t>hiperamoniemia</a:t>
            </a:r>
            <a:r>
              <a:rPr lang="es-ES" sz="3400" b="1" dirty="0" smtClean="0"/>
              <a:t> y las consecuencias neurológicas </a:t>
            </a:r>
          </a:p>
          <a:p>
            <a:r>
              <a:rPr lang="es-ES" sz="3400" b="1" dirty="0" smtClean="0"/>
              <a:t>El tratamiento es similar para todos los trastornos</a:t>
            </a:r>
          </a:p>
          <a:p>
            <a:r>
              <a:rPr lang="es-ES" sz="3400" b="1" dirty="0" smtClean="0"/>
              <a:t>Fórmulas especializadas para ajustar la composición de proteínas</a:t>
            </a:r>
          </a:p>
          <a:p>
            <a:r>
              <a:rPr lang="es-ES" sz="3400" b="1" dirty="0" smtClean="0"/>
              <a:t>Para lactantes con afección leve puede diluirse una leche (proporcionar entre 1 y 1,5 g de proteínas/kg /día).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Trastornos del Metabolismo del ciclo de la Urea</a:t>
            </a:r>
            <a:endParaRPr lang="es-ES" sz="3200" dirty="0"/>
          </a:p>
        </p:txBody>
      </p:sp>
      <p:sp>
        <p:nvSpPr>
          <p:cNvPr id="3" name="2 Marcador de contenido"/>
          <p:cNvSpPr>
            <a:spLocks noGrp="1"/>
          </p:cNvSpPr>
          <p:nvPr>
            <p:ph idx="1"/>
          </p:nvPr>
        </p:nvSpPr>
        <p:spPr>
          <a:xfrm>
            <a:off x="285720" y="1600200"/>
            <a:ext cx="8572560" cy="4900634"/>
          </a:xfrm>
        </p:spPr>
        <p:txBody>
          <a:bodyPr>
            <a:normAutofit/>
          </a:bodyPr>
          <a:lstStyle/>
          <a:p>
            <a:pPr>
              <a:buNone/>
            </a:pPr>
            <a:r>
              <a:rPr lang="es-ES" sz="3400" b="1" u="sng" dirty="0" smtClean="0"/>
              <a:t>Tratamiento nutricional </a:t>
            </a:r>
          </a:p>
          <a:p>
            <a:r>
              <a:rPr lang="es-ES" sz="3400" b="1" dirty="0" smtClean="0"/>
              <a:t>Las </a:t>
            </a:r>
            <a:r>
              <a:rPr lang="es-ES" sz="3400" b="1" dirty="0" smtClean="0"/>
              <a:t>concentraciones de energía, vitaminas y minerales pueden llevarse hasta los niveles de ingesta recomendados con la adición de una leche de fórmula sin proteínas. </a:t>
            </a:r>
          </a:p>
          <a:p>
            <a:r>
              <a:rPr lang="es-ES" sz="3400" b="1" dirty="0" smtClean="0"/>
              <a:t>Las recomendaciones deben tener en cuenta el estilo de vida familiar y las conductas de alimentación del individuo. </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Trastornos del Metabolismo del ciclo de la Urea</a:t>
            </a:r>
            <a:endParaRPr lang="es-ES" sz="3200" dirty="0"/>
          </a:p>
        </p:txBody>
      </p:sp>
      <p:sp>
        <p:nvSpPr>
          <p:cNvPr id="3" name="2 Marcador de contenido"/>
          <p:cNvSpPr>
            <a:spLocks noGrp="1"/>
          </p:cNvSpPr>
          <p:nvPr>
            <p:ph idx="1"/>
          </p:nvPr>
        </p:nvSpPr>
        <p:spPr>
          <a:xfrm>
            <a:off x="457200" y="1743076"/>
            <a:ext cx="8229600" cy="4614882"/>
          </a:xfrm>
        </p:spPr>
        <p:txBody>
          <a:bodyPr>
            <a:normAutofit/>
          </a:bodyPr>
          <a:lstStyle/>
          <a:p>
            <a:pPr>
              <a:buNone/>
            </a:pPr>
            <a:r>
              <a:rPr lang="es-ES" b="1" u="sng" dirty="0" smtClean="0"/>
              <a:t>Tratamiento nutricional </a:t>
            </a:r>
          </a:p>
          <a:p>
            <a:r>
              <a:rPr lang="es-ES" b="1" dirty="0" smtClean="0"/>
              <a:t>Tratamiento </a:t>
            </a:r>
            <a:r>
              <a:rPr lang="es-ES" b="1" dirty="0" smtClean="0"/>
              <a:t>a largo </a:t>
            </a:r>
            <a:r>
              <a:rPr lang="es-ES" b="1" dirty="0" smtClean="0"/>
              <a:t>plazo: restricción </a:t>
            </a:r>
            <a:r>
              <a:rPr lang="es-ES" b="1" dirty="0" smtClean="0"/>
              <a:t>de las proteínas en la dieta </a:t>
            </a:r>
            <a:r>
              <a:rPr lang="es-ES" b="1" dirty="0" smtClean="0"/>
              <a:t>(1 </a:t>
            </a:r>
            <a:r>
              <a:rPr lang="es-ES" b="1" dirty="0" smtClean="0"/>
              <a:t>o 2 </a:t>
            </a:r>
            <a:r>
              <a:rPr lang="es-ES" b="1" dirty="0" smtClean="0"/>
              <a:t>g/kg/día)</a:t>
            </a:r>
            <a:endParaRPr lang="es-ES" b="1" dirty="0" smtClean="0"/>
          </a:p>
          <a:p>
            <a:r>
              <a:rPr lang="es-ES" b="1" dirty="0" smtClean="0"/>
              <a:t>En caso de </a:t>
            </a:r>
            <a:r>
              <a:rPr lang="es-ES" b="1" dirty="0" smtClean="0"/>
              <a:t>carencia </a:t>
            </a:r>
            <a:r>
              <a:rPr lang="es-ES" b="1" dirty="0" smtClean="0"/>
              <a:t>de </a:t>
            </a:r>
            <a:r>
              <a:rPr lang="es-ES" b="1" dirty="0" err="1" smtClean="0"/>
              <a:t>arginasa</a:t>
            </a:r>
            <a:r>
              <a:rPr lang="es-ES" b="1" dirty="0" smtClean="0"/>
              <a:t>: suplementos </a:t>
            </a:r>
            <a:r>
              <a:rPr lang="es-ES" b="1" dirty="0" smtClean="0"/>
              <a:t>de </a:t>
            </a:r>
            <a:r>
              <a:rPr lang="es-ES" b="1" dirty="0" smtClean="0"/>
              <a:t>l-</a:t>
            </a:r>
            <a:r>
              <a:rPr lang="es-ES" b="1" dirty="0" err="1" smtClean="0"/>
              <a:t>arginina</a:t>
            </a:r>
            <a:r>
              <a:rPr lang="es-ES" b="1" dirty="0" smtClean="0"/>
              <a:t> según </a:t>
            </a:r>
            <a:r>
              <a:rPr lang="es-ES" b="1" dirty="0" smtClean="0"/>
              <a:t>necesidades individuales</a:t>
            </a:r>
          </a:p>
          <a:p>
            <a:r>
              <a:rPr lang="es-ES" b="1" dirty="0" err="1" smtClean="0"/>
              <a:t>Fenilbutirato</a:t>
            </a:r>
            <a:r>
              <a:rPr lang="es-ES" b="1" dirty="0" smtClean="0"/>
              <a:t> </a:t>
            </a:r>
            <a:r>
              <a:rPr lang="es-ES" b="1" dirty="0" smtClean="0"/>
              <a:t>u otros compuestos que potencian rutas metabólicas alternativas para normalizar los niveles de </a:t>
            </a:r>
            <a:r>
              <a:rPr lang="es-ES" b="1" dirty="0" smtClean="0"/>
              <a:t>amonio</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74638"/>
            <a:ext cx="8572560" cy="1143000"/>
          </a:xfrm>
        </p:spPr>
        <p:txBody>
          <a:bodyPr>
            <a:noAutofit/>
          </a:bodyPr>
          <a:lstStyle/>
          <a:p>
            <a:r>
              <a:rPr lang="es-ES" sz="3200" b="1" u="sng" dirty="0" smtClean="0"/>
              <a:t>Trastornos del Metabolismo del ciclo de la Urea</a:t>
            </a:r>
            <a:endParaRPr lang="es-ES" sz="3200" dirty="0"/>
          </a:p>
        </p:txBody>
      </p:sp>
      <p:sp>
        <p:nvSpPr>
          <p:cNvPr id="3" name="2 Marcador de contenido"/>
          <p:cNvSpPr>
            <a:spLocks noGrp="1"/>
          </p:cNvSpPr>
          <p:nvPr>
            <p:ph idx="1"/>
          </p:nvPr>
        </p:nvSpPr>
        <p:spPr>
          <a:xfrm>
            <a:off x="457200" y="1957390"/>
            <a:ext cx="8229600" cy="4043378"/>
          </a:xfrm>
        </p:spPr>
        <p:txBody>
          <a:bodyPr>
            <a:normAutofit fontScale="85000" lnSpcReduction="10000"/>
          </a:bodyPr>
          <a:lstStyle/>
          <a:p>
            <a:pPr>
              <a:buNone/>
            </a:pPr>
            <a:r>
              <a:rPr lang="es-ES" sz="3800" b="1" u="sng" dirty="0" smtClean="0"/>
              <a:t>Dietas con restricción de proteínas </a:t>
            </a:r>
          </a:p>
          <a:p>
            <a:r>
              <a:rPr lang="es-ES" b="1" dirty="0" smtClean="0"/>
              <a:t>Restricción </a:t>
            </a:r>
            <a:r>
              <a:rPr lang="es-ES" b="1" dirty="0" smtClean="0"/>
              <a:t>de proteínas o fórmulas especializadas</a:t>
            </a:r>
          </a:p>
          <a:p>
            <a:r>
              <a:rPr lang="es-ES" b="1" dirty="0" smtClean="0"/>
              <a:t>La cantidad de proteínas prescrita se basa en la tolerancia del individuo o la actividad enzimática residual, la edad y la tasa de crecimiento proyectada </a:t>
            </a:r>
          </a:p>
          <a:p>
            <a:r>
              <a:rPr lang="es-ES" b="1" dirty="0" smtClean="0"/>
              <a:t>Debe proporcionarse el máximo nivel de proteínas tolerado para garantizar un crecimiento adecuado y un margen de seguridad nutricional</a:t>
            </a:r>
          </a:p>
          <a:p>
            <a:r>
              <a:rPr lang="es-ES" b="1" dirty="0" smtClean="0"/>
              <a:t>Suplemento de hidratos de carbono y </a:t>
            </a:r>
            <a:r>
              <a:rPr lang="es-ES" b="1" dirty="0" smtClean="0"/>
              <a:t>grasas</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32026"/>
            <a:ext cx="8229600" cy="2368544"/>
          </a:xfrm>
        </p:spPr>
        <p:txBody>
          <a:bodyPr>
            <a:normAutofit/>
          </a:bodyPr>
          <a:lstStyle/>
          <a:p>
            <a:r>
              <a:rPr lang="es-ES" b="1" u="sng" dirty="0" smtClean="0"/>
              <a:t>Trastornos del Metabolismo de los Hidratos de Carbono</a:t>
            </a:r>
            <a:endParaRPr lang="es-ES"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Trastornos del metabolismo de los hidratos de carbono</a:t>
            </a:r>
            <a:endParaRPr lang="es-ES" sz="3600" b="1" u="sng" dirty="0"/>
          </a:p>
        </p:txBody>
      </p:sp>
      <p:sp>
        <p:nvSpPr>
          <p:cNvPr id="3" name="2 Marcador de contenido"/>
          <p:cNvSpPr>
            <a:spLocks noGrp="1"/>
          </p:cNvSpPr>
          <p:nvPr>
            <p:ph idx="1"/>
          </p:nvPr>
        </p:nvSpPr>
        <p:spPr/>
        <p:txBody>
          <a:bodyPr>
            <a:normAutofit fontScale="92500" lnSpcReduction="20000"/>
          </a:bodyPr>
          <a:lstStyle/>
          <a:p>
            <a:r>
              <a:rPr lang="es-ES" b="1" dirty="0" smtClean="0"/>
              <a:t>Son variados en presentación, curso clínico y resultado. </a:t>
            </a:r>
          </a:p>
          <a:p>
            <a:r>
              <a:rPr lang="es-ES" b="1" dirty="0" smtClean="0"/>
              <a:t>La </a:t>
            </a:r>
            <a:r>
              <a:rPr lang="es-ES" b="1" u="sng" dirty="0" smtClean="0"/>
              <a:t>galactosemia</a:t>
            </a:r>
            <a:r>
              <a:rPr lang="es-ES" b="1" dirty="0" smtClean="0"/>
              <a:t> puede presentarse en el primer período neonatal </a:t>
            </a:r>
          </a:p>
          <a:p>
            <a:r>
              <a:rPr lang="es-ES" b="1" dirty="0" smtClean="0"/>
              <a:t>La </a:t>
            </a:r>
            <a:r>
              <a:rPr lang="es-ES" b="1" u="sng" dirty="0" err="1" smtClean="0"/>
              <a:t>fructosinemia</a:t>
            </a:r>
            <a:r>
              <a:rPr lang="es-ES" b="1" u="sng" dirty="0" smtClean="0"/>
              <a:t> </a:t>
            </a:r>
            <a:r>
              <a:rPr lang="es-ES" b="1" u="sng" dirty="0" smtClean="0"/>
              <a:t>hereditaria </a:t>
            </a:r>
            <a:r>
              <a:rPr lang="es-ES" b="1" dirty="0" smtClean="0"/>
              <a:t>puede presentarse en el período de la lactancia media cuando se introducen sólidos</a:t>
            </a:r>
          </a:p>
          <a:p>
            <a:r>
              <a:rPr lang="es-ES" b="1" dirty="0" smtClean="0"/>
              <a:t>Cuando aparece </a:t>
            </a:r>
            <a:r>
              <a:rPr lang="es-ES" b="1" dirty="0" smtClean="0"/>
              <a:t>hipoglucemia </a:t>
            </a:r>
            <a:r>
              <a:rPr lang="es-ES" b="1" dirty="0" smtClean="0"/>
              <a:t>pueden generarse enfermedades de almacenamiento de glucógeno </a:t>
            </a:r>
          </a:p>
          <a:p>
            <a:r>
              <a:rPr lang="es-ES" b="1" dirty="0" smtClean="0"/>
              <a:t>Requieren </a:t>
            </a:r>
            <a:r>
              <a:rPr lang="es-ES" b="1" dirty="0" smtClean="0"/>
              <a:t>un tratamiento nutricional temprano y </a:t>
            </a:r>
            <a:r>
              <a:rPr lang="es-ES" b="1" dirty="0" smtClean="0"/>
              <a:t>agresivo</a:t>
            </a:r>
            <a:endParaRPr lang="es-ES" b="1" dirty="0" smtClean="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71752"/>
            <a:ext cx="8229600" cy="1143000"/>
          </a:xfrm>
        </p:spPr>
        <p:txBody>
          <a:bodyPr/>
          <a:lstStyle/>
          <a:p>
            <a:r>
              <a:rPr lang="es-ES" b="1" u="sng" dirty="0" smtClean="0"/>
              <a:t>Galactosemia</a:t>
            </a:r>
            <a:endParaRPr lang="es-ES" dirty="0"/>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3404</Words>
  <Application>Microsoft Office PowerPoint</Application>
  <PresentationFormat>Presentación en pantalla (4:3)</PresentationFormat>
  <Paragraphs>179</Paragraphs>
  <Slides>21</Slides>
  <Notes>16</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Manejo dietético Trastornos metabólicos genéticos</vt:lpstr>
      <vt:lpstr>Trastornos del Metabolismo  del ciclo de la Urea</vt:lpstr>
      <vt:lpstr>Trastornos del Metabolismo del ciclo de la Urea</vt:lpstr>
      <vt:lpstr>Trastornos del Metabolismo del ciclo de la Urea</vt:lpstr>
      <vt:lpstr>Trastornos del Metabolismo del ciclo de la Urea</vt:lpstr>
      <vt:lpstr>Trastornos del Metabolismo del ciclo de la Urea</vt:lpstr>
      <vt:lpstr>Trastornos del Metabolismo de los Hidratos de Carbono</vt:lpstr>
      <vt:lpstr>Trastornos del metabolismo de los hidratos de carbono</vt:lpstr>
      <vt:lpstr>Galactosemia</vt:lpstr>
      <vt:lpstr>Galactosemia</vt:lpstr>
      <vt:lpstr>Diagrama esquemático del metabolismo  de la galactosa en galactosemia.</vt:lpstr>
      <vt:lpstr>Galactosemia</vt:lpstr>
      <vt:lpstr>Enfermedades de almacenamiento  de glucógeno</vt:lpstr>
      <vt:lpstr>Enfermedades de almacenamiento  de glucógeno</vt:lpstr>
      <vt:lpstr>Enfermedades de almacenamiento  de glucógeno</vt:lpstr>
      <vt:lpstr>Enfermedades de almacenamiento  de glucógeno</vt:lpstr>
      <vt:lpstr>Trastornos de la oxidación de los ácidos grasos</vt:lpstr>
      <vt:lpstr>Trastornos de la oxidación de los ácidos grasos</vt:lpstr>
      <vt:lpstr>Trastornos de la oxidación de los ácidos grasos</vt:lpstr>
      <vt:lpstr>Trastornos de la oxidación  de los ácidos grasos</vt:lpstr>
      <vt:lpstr>Trastornos de la oxidación de los ácidos Grasos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Trastornos del Metabolismo de los Hidratos de Carbono</dc:title>
  <dc:creator>Usuario</dc:creator>
  <cp:lastModifiedBy>Usuario</cp:lastModifiedBy>
  <cp:revision>21</cp:revision>
  <dcterms:created xsi:type="dcterms:W3CDTF">2021-03-05T19:39:29Z</dcterms:created>
  <dcterms:modified xsi:type="dcterms:W3CDTF">2021-03-08T15:51:19Z</dcterms:modified>
</cp:coreProperties>
</file>