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3" r:id="rId4"/>
    <p:sldId id="276" r:id="rId5"/>
    <p:sldId id="277" r:id="rId6"/>
    <p:sldId id="275" r:id="rId7"/>
    <p:sldId id="264" r:id="rId8"/>
    <p:sldId id="265" r:id="rId9"/>
    <p:sldId id="270" r:id="rId10"/>
    <p:sldId id="266" r:id="rId11"/>
    <p:sldId id="267" r:id="rId12"/>
    <p:sldId id="278" r:id="rId13"/>
    <p:sldId id="268" r:id="rId14"/>
    <p:sldId id="279" r:id="rId15"/>
    <p:sldId id="271" r:id="rId16"/>
    <p:sldId id="280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4" autoAdjust="0"/>
    <p:restoredTop sz="94660"/>
  </p:normalViewPr>
  <p:slideViewPr>
    <p:cSldViewPr>
      <p:cViewPr varScale="1">
        <p:scale>
          <a:sx n="65" d="100"/>
          <a:sy n="65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B97F6-7360-410F-B8C8-80DD127CB324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E32F1-8522-4F57-A1A6-DD6F28A9AAB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46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8432534" cy="64836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Disciplina: Preparación Para la Defensa.</a:t>
            </a:r>
          </a:p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Asignatura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: Seguridad Nacional y Asistencia Primaria.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Organización de los Servicios de Salud.</a:t>
            </a:r>
          </a:p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Tema V: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Fundamento del aseguramiento médico en situaciones excepcionales y desastres.</a:t>
            </a:r>
          </a:p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Tema VI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: Generalidades de la organización del  aseguramiento médico en situaciones excepcionales y desastres.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43808" y="764704"/>
            <a:ext cx="6120680" cy="5616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ES" sz="2800" dirty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La conservación de la vida de los heridos y enfermos, su tratamiento oportuno y su recuperación.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El fortalecimiento de la salud de la población y la  prevención del surgimiento y propagación de enfermedades.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La restauración de la capacidad física y psíquica de los heridos y enfermos.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endParaRPr lang="es-ES" sz="2400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AAA6E3-4FE1-42A3-B8EA-8512D851338C}"/>
              </a:ext>
            </a:extLst>
          </p:cNvPr>
          <p:cNvSpPr txBox="1"/>
          <p:nvPr/>
        </p:nvSpPr>
        <p:spPr>
          <a:xfrm>
            <a:off x="179513" y="2736503"/>
            <a:ext cx="2448271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Misiones del sector de la salud 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situaciones de desastres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2348880"/>
            <a:ext cx="8329547" cy="3231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Organización de un sistema de tratamiento y evacuación por etapas.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Organización del abastecimiento médico y aseguramiento técnico de carácter médico.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Organización de las principales medidas higiénicas- sanitarias y antiepidémicas.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dirty="0">
              <a:latin typeface="+mj-lt"/>
            </a:endParaRP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458E6C-F150-48B8-843F-F00080AB28B7}"/>
              </a:ext>
            </a:extLst>
          </p:cNvPr>
          <p:cNvSpPr txBox="1"/>
          <p:nvPr/>
        </p:nvSpPr>
        <p:spPr>
          <a:xfrm>
            <a:off x="395536" y="623590"/>
            <a:ext cx="8424936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latin typeface="Arial" pitchFamily="34" charset="0"/>
                <a:cs typeface="Arial" pitchFamily="34" charset="0"/>
              </a:rPr>
              <a:t>Medidas de organización de los servicios de          salud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5974" y="2420302"/>
            <a:ext cx="8656506" cy="3600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Organización de las medidas de protección contra los efectos de las armas de exterminio masivo y de los focos secundarios de contaminación.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Organización de la dirección y el mando del aseguramiento médico.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Organización de la estadística médica en situación de desastres.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52113D-E101-4874-9DDC-93C402EA4EDE}"/>
              </a:ext>
            </a:extLst>
          </p:cNvPr>
          <p:cNvSpPr txBox="1"/>
          <p:nvPr/>
        </p:nvSpPr>
        <p:spPr>
          <a:xfrm>
            <a:off x="107504" y="476672"/>
            <a:ext cx="8784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Medidas de organización de los servicios de 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1700808"/>
            <a:ext cx="8424936" cy="36248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Iniciativa.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Mantenimiento de un elevado estado Político-Moral y Psicológico.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Aseguramiento multisectorial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2400" dirty="0"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741383-B995-410D-A64C-C399701980E4}"/>
              </a:ext>
            </a:extLst>
          </p:cNvPr>
          <p:cNvSpPr txBox="1"/>
          <p:nvPr/>
        </p:nvSpPr>
        <p:spPr>
          <a:xfrm>
            <a:off x="539552" y="116632"/>
            <a:ext cx="8424935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Principios y exigencias del aseguramiento médico.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A5E8FB4-A361-4471-B8B5-C868E9617BF3}"/>
              </a:ext>
            </a:extLst>
          </p:cNvPr>
          <p:cNvSpPr txBox="1"/>
          <p:nvPr/>
        </p:nvSpPr>
        <p:spPr>
          <a:xfrm>
            <a:off x="323528" y="1556792"/>
            <a:ext cx="6246440" cy="223984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Territorialidad.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Economía y Preservación de la fuerza y medios.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Independencia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5B7E49-750B-4B3A-A409-61B84EEF83AB}"/>
              </a:ext>
            </a:extLst>
          </p:cNvPr>
          <p:cNvSpPr txBox="1"/>
          <p:nvPr/>
        </p:nvSpPr>
        <p:spPr>
          <a:xfrm>
            <a:off x="2771800" y="3068961"/>
            <a:ext cx="6192688" cy="334957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Mantenimiento de una alta disposición en la defensa para la prestación de los servicios.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Actividad, tenacidad e ininterrupción de la prestación de los servicios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Cooperación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741383-B995-410D-A64C-C399701980E4}"/>
              </a:ext>
            </a:extLst>
          </p:cNvPr>
          <p:cNvSpPr txBox="1"/>
          <p:nvPr/>
        </p:nvSpPr>
        <p:spPr>
          <a:xfrm>
            <a:off x="539552" y="116632"/>
            <a:ext cx="8424935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Principios y exigencias del aseguramiento médico.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0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412776"/>
            <a:ext cx="8321578" cy="4282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latin typeface="+mj-lt"/>
              </a:rPr>
              <a:t>Conclusiones.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+mj-lt"/>
                <a:cs typeface="Arial" pitchFamily="34" charset="0"/>
              </a:rPr>
              <a:t>La organización del aseguramiento médico que corresponde al </a:t>
            </a:r>
            <a:r>
              <a:rPr lang="es-ES" sz="2400" b="1" dirty="0">
                <a:latin typeface="+mj-lt"/>
                <a:cs typeface="Arial" pitchFamily="34" charset="0"/>
              </a:rPr>
              <a:t>Sistema de tratamiento y evacuación por etapas</a:t>
            </a:r>
            <a:r>
              <a:rPr lang="es-ES" sz="2400" dirty="0">
                <a:latin typeface="+mj-lt"/>
                <a:cs typeface="Arial" pitchFamily="34" charset="0"/>
              </a:rPr>
              <a:t> permitirá conocer como está concebido en nuestro país la organización de los servicios de salud ante situaciones excepcionales y de desastres. </a:t>
            </a:r>
            <a:endParaRPr lang="es-ES" sz="2400" b="1" dirty="0">
              <a:latin typeface="+mj-lt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000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s-E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FFB5F-3770-4D2C-913A-851994D24D1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es-ES" dirty="0"/>
              <a:t>BIBLIOGRAFÍA 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78401E-2CC2-4A71-9B9E-9B50A510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Libro de Texto PPD Tomo I, Colectivo de autores, Capítulo 1, paginas 3-7. Editorial Ciencias Médicas, La Habana, 2008.</a:t>
            </a:r>
            <a:endParaRPr lang="es-ES_tradnl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Resolución No. 486/2019 del Ministro de Salud Pública “Doctrina de Tratamiento y Evacuación</a:t>
            </a:r>
            <a:r>
              <a:rPr lang="es-ES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</a:t>
            </a:r>
            <a:r>
              <a:rPr lang="es-ES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Guerra de Todo el Pueblo</a:t>
            </a:r>
            <a:r>
              <a:rPr lang="es-E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“.</a:t>
            </a:r>
            <a:endParaRPr lang="es-ES_tradnl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Constitución de la República de Cuba, abril de 2019.</a:t>
            </a:r>
            <a:endParaRPr lang="es-ES_tradnl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Ley 75/94  de Defensa  Nacional.</a:t>
            </a:r>
            <a:endParaRPr lang="es-ES_tradnl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0894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844824"/>
            <a:ext cx="83221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Enumere los principios de organización del aseguramiento médico y explique brevemente en que consiste cada uno. Para lo cual consultará la bibliografía digital orientada(documento Word).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E950D6-139D-49EC-AEA9-C974AB12A0C1}"/>
              </a:ext>
            </a:extLst>
          </p:cNvPr>
          <p:cNvSpPr txBox="1"/>
          <p:nvPr/>
        </p:nvSpPr>
        <p:spPr>
          <a:xfrm>
            <a:off x="179512" y="764704"/>
            <a:ext cx="756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Estudio independiente de los contenidos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428604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       Temáticas: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512" y="1960252"/>
            <a:ext cx="8784976" cy="38164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1- Situaciones excepcionales y desastres</a:t>
            </a:r>
            <a:r>
              <a:rPr kumimoji="0" 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Definición. Clasificación. Influencias sobre el Sistema Nacional de Salud.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2- Misiones. Medidas de los Servicios de Salud.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3- Principios de organización de los servicios de salud. 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0722" y="739012"/>
            <a:ext cx="8497741" cy="5642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Desastres:</a:t>
            </a:r>
          </a:p>
          <a:p>
            <a:pPr algn="just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Serie de sucesos de gran magnitud, que afectan gravemente las estructuras básicas y el funcionamiento normal de una sociedad, comunidad o territorio, ocasionando </a:t>
            </a:r>
            <a:r>
              <a:rPr lang="es-E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víctimas y daños o pérdidas de bienes materiales, infraestructura, servicios esenciales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medios de sustento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a escala o dimensión más allá de la capacidad normal de las comunidades o instituciones afectadas para enfrentarlas sin ayuda.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34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s-ES" dirty="0"/>
              <a:t>Situación excepcional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ES" sz="2800" dirty="0">
              <a:latin typeface="+mj-lt"/>
            </a:endParaRPr>
          </a:p>
          <a:p>
            <a:pPr marL="0" indent="0" algn="just">
              <a:buNone/>
            </a:pPr>
            <a:r>
              <a:rPr lang="es-ES" sz="2800" dirty="0">
                <a:latin typeface="+mj-lt"/>
              </a:rPr>
              <a:t>Constituye estados de ese carácter, que se establece de forma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temporal</a:t>
            </a:r>
            <a:r>
              <a:rPr lang="es-ES" sz="2800" dirty="0">
                <a:latin typeface="+mj-lt"/>
              </a:rPr>
              <a:t> en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todo</a:t>
            </a:r>
            <a:r>
              <a:rPr lang="es-ES" sz="2800" dirty="0">
                <a:latin typeface="+mj-lt"/>
              </a:rPr>
              <a:t> el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territorio</a:t>
            </a:r>
            <a:r>
              <a:rPr lang="es-ES" sz="2800" dirty="0">
                <a:latin typeface="+mj-lt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nacional</a:t>
            </a:r>
            <a:r>
              <a:rPr lang="es-ES" sz="2800" dirty="0">
                <a:latin typeface="+mj-lt"/>
              </a:rPr>
              <a:t> o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parte</a:t>
            </a:r>
            <a:r>
              <a:rPr lang="es-ES" sz="2800" dirty="0">
                <a:latin typeface="+mj-lt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de</a:t>
            </a:r>
            <a:r>
              <a:rPr lang="es-ES" sz="2800" dirty="0">
                <a:latin typeface="+mj-lt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este</a:t>
            </a:r>
            <a:r>
              <a:rPr lang="es-ES" sz="2800" dirty="0">
                <a:latin typeface="+mj-lt"/>
              </a:rPr>
              <a:t>, con interés de garantizar la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defensa</a:t>
            </a:r>
            <a:r>
              <a:rPr lang="es-ES" sz="2800" dirty="0">
                <a:latin typeface="+mj-lt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nacional</a:t>
            </a:r>
            <a:r>
              <a:rPr lang="es-ES" sz="2800" dirty="0">
                <a:latin typeface="+mj-lt"/>
              </a:rPr>
              <a:t> o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proteger</a:t>
            </a:r>
            <a:r>
              <a:rPr lang="es-ES" sz="2800" dirty="0">
                <a:latin typeface="+mj-lt"/>
              </a:rPr>
              <a:t> la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población</a:t>
            </a:r>
            <a:r>
              <a:rPr lang="es-ES" sz="2800" dirty="0">
                <a:latin typeface="+mj-lt"/>
              </a:rPr>
              <a:t> y la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economía</a:t>
            </a:r>
            <a:r>
              <a:rPr lang="es-ES" sz="2800" dirty="0">
                <a:latin typeface="+mj-lt"/>
              </a:rPr>
              <a:t> ante una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agresión</a:t>
            </a:r>
            <a:r>
              <a:rPr lang="es-ES" sz="2800" dirty="0">
                <a:latin typeface="+mj-lt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militar</a:t>
            </a:r>
            <a:r>
              <a:rPr lang="es-ES" sz="2800" dirty="0">
                <a:latin typeface="+mj-lt"/>
              </a:rPr>
              <a:t>,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desastres</a:t>
            </a:r>
            <a:r>
              <a:rPr lang="es-ES" sz="2800" dirty="0">
                <a:latin typeface="+mj-lt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naturales</a:t>
            </a:r>
            <a:r>
              <a:rPr lang="es-ES" sz="2800" dirty="0">
                <a:latin typeface="+mj-lt"/>
              </a:rPr>
              <a:t> u otra circunstancia que por su naturaleza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afecten</a:t>
            </a:r>
            <a:r>
              <a:rPr lang="es-ES" sz="2800" dirty="0">
                <a:latin typeface="+mj-lt"/>
              </a:rPr>
              <a:t> el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orden</a:t>
            </a:r>
            <a:r>
              <a:rPr lang="es-ES" sz="2800" dirty="0">
                <a:latin typeface="+mj-lt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interior</a:t>
            </a:r>
            <a:r>
              <a:rPr lang="es-ES" sz="2800" dirty="0">
                <a:latin typeface="+mj-lt"/>
              </a:rPr>
              <a:t>, la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seguridad</a:t>
            </a:r>
            <a:r>
              <a:rPr lang="es-ES" sz="2800" dirty="0">
                <a:latin typeface="+mj-lt"/>
              </a:rPr>
              <a:t> del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país</a:t>
            </a:r>
            <a:r>
              <a:rPr lang="es-ES" sz="2800" dirty="0">
                <a:latin typeface="+mj-lt"/>
              </a:rPr>
              <a:t> y la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estabilidad</a:t>
            </a:r>
            <a:r>
              <a:rPr lang="es-ES" sz="2800" dirty="0">
                <a:latin typeface="+mj-lt"/>
              </a:rPr>
              <a:t> del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estado</a:t>
            </a:r>
            <a:r>
              <a:rPr lang="es-ES" sz="2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61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dirty="0"/>
              <a:t>Se puede decretar: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75856" y="3068960"/>
            <a:ext cx="5410944" cy="14401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es-ES" sz="2800" dirty="0"/>
            </a:br>
            <a:endParaRPr lang="es-ES" sz="2800" dirty="0">
              <a:latin typeface="+mj-lt"/>
            </a:endParaRPr>
          </a:p>
          <a:p>
            <a:r>
              <a:rPr lang="es-ES" sz="14400" dirty="0">
                <a:latin typeface="+mj-lt"/>
              </a:rPr>
              <a:t>La movilización general</a:t>
            </a:r>
          </a:p>
          <a:p>
            <a:endParaRPr lang="es-ES" sz="2800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5959F9-23B0-405D-8081-4F39FF72D178}"/>
              </a:ext>
            </a:extLst>
          </p:cNvPr>
          <p:cNvSpPr txBox="1"/>
          <p:nvPr/>
        </p:nvSpPr>
        <p:spPr>
          <a:xfrm>
            <a:off x="251520" y="5157192"/>
            <a:ext cx="8496944" cy="584775"/>
          </a:xfrm>
          <a:prstGeom prst="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+mj-lt"/>
              </a:rPr>
              <a:t>El estado de emergencia(Desastres)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2D100B-D101-4782-8F6A-6D78499FA35D}"/>
              </a:ext>
            </a:extLst>
          </p:cNvPr>
          <p:cNvSpPr txBox="1"/>
          <p:nvPr/>
        </p:nvSpPr>
        <p:spPr>
          <a:xfrm>
            <a:off x="755576" y="1988840"/>
            <a:ext cx="5760640" cy="584775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Estado de guerra o la guerra </a:t>
            </a:r>
            <a:endParaRPr lang="es-ES_trad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92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7188" y="282575"/>
            <a:ext cx="85010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s-E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Clasificación de los </a:t>
            </a:r>
            <a:r>
              <a:rPr lang="es-E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desastres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endParaRPr lang="es-ES" sz="4000" b="1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15" name="Picture 18892" descr="CULEX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3101" y="3043235"/>
            <a:ext cx="1328161" cy="1214446"/>
          </a:xfrm>
          <a:prstGeom prst="rect">
            <a:avLst/>
          </a:prstGeom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6" name="Picture 19205" descr="csf red sk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7345" y="3833816"/>
            <a:ext cx="1439697" cy="1000131"/>
          </a:xfrm>
          <a:prstGeom prst="rect">
            <a:avLst/>
          </a:prstGeom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7" name="Picture 19135" descr="Necrotic rings on unripe tomato fruit 8KB"/>
          <p:cNvPicPr>
            <a:picLocks noChangeAspect="1" noChangeArrowheads="1"/>
          </p:cNvPicPr>
          <p:nvPr/>
        </p:nvPicPr>
        <p:blipFill>
          <a:blip r:embed="rId4" cstate="print"/>
          <a:srcRect r="174"/>
          <a:stretch>
            <a:fillRect/>
          </a:stretch>
        </p:blipFill>
        <p:spPr bwMode="auto">
          <a:xfrm>
            <a:off x="7375542" y="4916497"/>
            <a:ext cx="1168467" cy="120373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3" name="Picture 19" descr="planta MV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213100"/>
            <a:ext cx="1558925" cy="121443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127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 r="18929" b="21602"/>
          <a:stretch>
            <a:fillRect/>
          </a:stretch>
        </p:blipFill>
        <p:spPr bwMode="auto">
          <a:xfrm>
            <a:off x="5292725" y="4365625"/>
            <a:ext cx="1214438" cy="163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9" descr="ACC P0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r="11839"/>
          <a:stretch>
            <a:fillRect/>
          </a:stretch>
        </p:blipFill>
        <p:spPr bwMode="auto">
          <a:xfrm>
            <a:off x="5292725" y="3141663"/>
            <a:ext cx="15716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3" name="Group 29"/>
          <p:cNvGrpSpPr>
            <a:grpSpLocks/>
          </p:cNvGrpSpPr>
          <p:nvPr/>
        </p:nvGrpSpPr>
        <p:grpSpPr bwMode="auto">
          <a:xfrm>
            <a:off x="539750" y="3068638"/>
            <a:ext cx="3071813" cy="3240087"/>
            <a:chOff x="340" y="3158"/>
            <a:chExt cx="1406" cy="998"/>
          </a:xfrm>
        </p:grpSpPr>
        <p:pic>
          <p:nvPicPr>
            <p:cNvPr id="12" name="Picture 2" descr="Malecón Imponente1"/>
            <p:cNvPicPr>
              <a:picLocks noChangeAspect="1" noChangeArrowheads="1"/>
            </p:cNvPicPr>
            <p:nvPr/>
          </p:nvPicPr>
          <p:blipFill>
            <a:blip r:embed="rId8" cstate="print"/>
            <a:srcRect t="20740"/>
            <a:stretch>
              <a:fillRect/>
            </a:stretch>
          </p:blipFill>
          <p:spPr bwMode="auto">
            <a:xfrm>
              <a:off x="340" y="3158"/>
              <a:ext cx="680" cy="55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20" name="Picture 2" descr="slide35"/>
            <p:cNvPicPr>
              <a:picLocks noChangeAspect="1" noChangeArrowheads="1"/>
            </p:cNvPicPr>
            <p:nvPr/>
          </p:nvPicPr>
          <p:blipFill>
            <a:blip r:embed="rId9" cstate="print">
              <a:lum bright="28000" contrast="32000"/>
            </a:blip>
            <a:srcRect/>
            <a:stretch>
              <a:fillRect/>
            </a:stretch>
          </p:blipFill>
          <p:spPr bwMode="auto">
            <a:xfrm>
              <a:off x="1111" y="3158"/>
              <a:ext cx="635" cy="52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38" name="Picture 7" descr="A_7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3" y="3567"/>
              <a:ext cx="726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22" name="21 Rectángulo"/>
          <p:cNvSpPr/>
          <p:nvPr/>
        </p:nvSpPr>
        <p:spPr>
          <a:xfrm>
            <a:off x="328458" y="2241368"/>
            <a:ext cx="3136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tabLst>
                <a:tab pos="422275" algn="l"/>
              </a:tabLst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</a:t>
            </a:r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ORIGEN</a:t>
            </a:r>
            <a:r>
              <a:rPr lang="es-E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NATURAL</a:t>
            </a:r>
            <a:r>
              <a:rPr lang="es-E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endParaRPr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062050" y="2196850"/>
            <a:ext cx="2802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 ORIGEN TECNOLÓGICO </a:t>
            </a:r>
          </a:p>
        </p:txBody>
      </p:sp>
      <p:grpSp>
        <p:nvGrpSpPr>
          <p:cNvPr id="11276" name="25 Grupo"/>
          <p:cNvGrpSpPr>
            <a:grpSpLocks/>
          </p:cNvGrpSpPr>
          <p:nvPr/>
        </p:nvGrpSpPr>
        <p:grpSpPr bwMode="auto">
          <a:xfrm>
            <a:off x="2195513" y="4797425"/>
            <a:ext cx="1584325" cy="1785938"/>
            <a:chOff x="285720" y="156265"/>
            <a:chExt cx="1844865" cy="1785929"/>
          </a:xfrm>
        </p:grpSpPr>
        <p:sp>
          <p:nvSpPr>
            <p:cNvPr id="27" name="26 Elipse"/>
            <p:cNvSpPr/>
            <p:nvPr/>
          </p:nvSpPr>
          <p:spPr>
            <a:xfrm>
              <a:off x="285720" y="156265"/>
              <a:ext cx="1844865" cy="1785929"/>
            </a:xfrm>
            <a:prstGeom prst="ellipse">
              <a:avLst/>
            </a:prstGeom>
            <a:blipFill rotWithShape="0">
              <a:blip r:embed="rId11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Elipse 4"/>
            <p:cNvSpPr/>
            <p:nvPr/>
          </p:nvSpPr>
          <p:spPr>
            <a:xfrm>
              <a:off x="459485" y="618226"/>
              <a:ext cx="1107288" cy="981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2900" dirty="0"/>
            </a:p>
          </p:txBody>
        </p:sp>
      </p:grp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6781635" y="2104369"/>
            <a:ext cx="2824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</a:t>
            </a:r>
            <a:r>
              <a:rPr lang="es-E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ORIGEN</a:t>
            </a:r>
            <a:r>
              <a:rPr lang="es-E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SANITARIO</a:t>
            </a:r>
            <a:r>
              <a:rPr lang="es-E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endParaRPr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22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691680" y="332656"/>
            <a:ext cx="8606760" cy="62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+mj-lt"/>
              </a:rPr>
              <a:t>Influencia</a:t>
            </a:r>
            <a:r>
              <a:rPr lang="es-ES" sz="28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ES" sz="2800" b="1" dirty="0">
                <a:latin typeface="+mj-lt"/>
              </a:rPr>
              <a:t>de los desastres en el</a:t>
            </a:r>
          </a:p>
          <a:p>
            <a:pPr algn="ctr"/>
            <a:r>
              <a:rPr lang="es-ES" sz="2800" b="1" dirty="0">
                <a:latin typeface="+mj-lt"/>
              </a:rPr>
              <a:t> Sistema Nacional de salud</a:t>
            </a:r>
            <a:r>
              <a:rPr lang="es-ES" sz="2800" b="1" i="1" dirty="0">
                <a:latin typeface="+mj-lt"/>
              </a:rPr>
              <a:t>.</a:t>
            </a:r>
            <a:endParaRPr lang="es-ES" sz="2800" b="1" dirty="0">
              <a:latin typeface="+mj-lt"/>
            </a:endParaRPr>
          </a:p>
          <a:p>
            <a:pPr algn="ctr"/>
            <a:r>
              <a:rPr lang="es-ES" sz="2800" b="1" dirty="0">
                <a:latin typeface="+mj-lt"/>
              </a:rPr>
              <a:t> </a:t>
            </a:r>
          </a:p>
          <a:p>
            <a:r>
              <a:rPr lang="es-ES" sz="2800" b="1" dirty="0">
                <a:latin typeface="+mj-lt"/>
              </a:rPr>
              <a:t>En el cuadro de salud de la población</a:t>
            </a:r>
            <a:r>
              <a:rPr lang="es-ES" sz="2800" dirty="0">
                <a:latin typeface="+mj-lt"/>
              </a:rPr>
              <a:t>: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Incremento de las enfermedades infecciosas e infectocontagiosas.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Aparición de enfermedades nutricionales.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Aparición de afectados por agentes físicos, químicos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 o biológicos.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Aparición de estados psíquicos reactivos</a:t>
            </a:r>
            <a:r>
              <a:rPr lang="es-ES" sz="2800" dirty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332656"/>
            <a:ext cx="8501122" cy="37941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+mj-lt"/>
              </a:rPr>
              <a:t>En la industria médico farmacéutica</a:t>
            </a:r>
            <a:r>
              <a:rPr lang="es-ES" sz="2800" dirty="0">
                <a:latin typeface="+mj-lt"/>
              </a:rPr>
              <a:t>:</a:t>
            </a:r>
          </a:p>
          <a:p>
            <a:r>
              <a:rPr lang="es-ES" sz="2800" dirty="0"/>
              <a:t> 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Deterioro o anulación de la producción vinculada con: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El balance energético.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El abasto de agua.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endParaRPr lang="es-ES" sz="2400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DE6A0F-9BF6-48F7-B5CC-60495E74A3FD}"/>
              </a:ext>
            </a:extLst>
          </p:cNvPr>
          <p:cNvSpPr txBox="1"/>
          <p:nvPr/>
        </p:nvSpPr>
        <p:spPr>
          <a:xfrm>
            <a:off x="251520" y="4509120"/>
            <a:ext cx="8424936" cy="21936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transportación de la materia prima o producto terminado.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Daño a las instalaciones de la industria.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Afectación en el personal.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258783"/>
            <a:ext cx="8064896" cy="33016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+mj-lt"/>
              </a:rPr>
              <a:t>Los centros asistenciales</a:t>
            </a:r>
            <a:r>
              <a:rPr lang="es-ES" sz="2400" dirty="0">
                <a:latin typeface="+mj-lt"/>
              </a:rPr>
              <a:t>:</a:t>
            </a:r>
          </a:p>
          <a:p>
            <a:endParaRPr lang="es-ES" sz="24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Incremento de la recepción de afectados.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Limitaciones en la liberación de camas.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Deterioro de los aseguramientos multilaterales.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400" dirty="0">
                <a:latin typeface="+mj-lt"/>
              </a:rPr>
              <a:t>Posibilidades de daños al inmueble de la instalación.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7D9A48-B3BE-473D-9060-1D6B7E3B86F9}"/>
              </a:ext>
            </a:extLst>
          </p:cNvPr>
          <p:cNvSpPr txBox="1"/>
          <p:nvPr/>
        </p:nvSpPr>
        <p:spPr>
          <a:xfrm>
            <a:off x="179512" y="3665011"/>
            <a:ext cx="8712968" cy="29323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Afectaciones en el personal de plantilla de la institución.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Limitaciones de medios materiales.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Limitaciones en el proceso de dirección hacia, en y desde los centros asistenciales.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790</Words>
  <Application>Microsoft Office PowerPoint</Application>
  <PresentationFormat>Presentación en pantalla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Situación excepcional</vt:lpstr>
      <vt:lpstr>Se puede decretar: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Acer</cp:lastModifiedBy>
  <cp:revision>99</cp:revision>
  <dcterms:modified xsi:type="dcterms:W3CDTF">2023-09-06T02:08:04Z</dcterms:modified>
</cp:coreProperties>
</file>