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0" r:id="rId3"/>
  </p:sldMasterIdLst>
  <p:notesMasterIdLst>
    <p:notesMasterId r:id="rId73"/>
  </p:notesMasterIdLst>
  <p:sldIdLst>
    <p:sldId id="272" r:id="rId4"/>
    <p:sldId id="273" r:id="rId5"/>
    <p:sldId id="269" r:id="rId6"/>
    <p:sldId id="270" r:id="rId7"/>
    <p:sldId id="271" r:id="rId8"/>
    <p:sldId id="300" r:id="rId9"/>
    <p:sldId id="302" r:id="rId10"/>
    <p:sldId id="303" r:id="rId11"/>
    <p:sldId id="304" r:id="rId12"/>
    <p:sldId id="307" r:id="rId13"/>
    <p:sldId id="289" r:id="rId14"/>
    <p:sldId id="274" r:id="rId15"/>
    <p:sldId id="308" r:id="rId16"/>
    <p:sldId id="290" r:id="rId17"/>
    <p:sldId id="309" r:id="rId18"/>
    <p:sldId id="292" r:id="rId19"/>
    <p:sldId id="259" r:id="rId20"/>
    <p:sldId id="315" r:id="rId21"/>
    <p:sldId id="316" r:id="rId22"/>
    <p:sldId id="317" r:id="rId23"/>
    <p:sldId id="318" r:id="rId24"/>
    <p:sldId id="275" r:id="rId25"/>
    <p:sldId id="310" r:id="rId26"/>
    <p:sldId id="277" r:id="rId27"/>
    <p:sldId id="260" r:id="rId28"/>
    <p:sldId id="278" r:id="rId29"/>
    <p:sldId id="279" r:id="rId30"/>
    <p:sldId id="295" r:id="rId31"/>
    <p:sldId id="296" r:id="rId32"/>
    <p:sldId id="293" r:id="rId33"/>
    <p:sldId id="284" r:id="rId34"/>
    <p:sldId id="311" r:id="rId35"/>
    <p:sldId id="297" r:id="rId36"/>
    <p:sldId id="280" r:id="rId37"/>
    <p:sldId id="312" r:id="rId38"/>
    <p:sldId id="281" r:id="rId39"/>
    <p:sldId id="282" r:id="rId40"/>
    <p:sldId id="258" r:id="rId41"/>
    <p:sldId id="283" r:id="rId42"/>
    <p:sldId id="291" r:id="rId43"/>
    <p:sldId id="287" r:id="rId44"/>
    <p:sldId id="313" r:id="rId45"/>
    <p:sldId id="314" r:id="rId46"/>
    <p:sldId id="288" r:id="rId47"/>
    <p:sldId id="343" r:id="rId48"/>
    <p:sldId id="342" r:id="rId49"/>
    <p:sldId id="341" r:id="rId50"/>
    <p:sldId id="319" r:id="rId51"/>
    <p:sldId id="320" r:id="rId52"/>
    <p:sldId id="321" r:id="rId53"/>
    <p:sldId id="322" r:id="rId54"/>
    <p:sldId id="323" r:id="rId55"/>
    <p:sldId id="324" r:id="rId56"/>
    <p:sldId id="325" r:id="rId57"/>
    <p:sldId id="326" r:id="rId58"/>
    <p:sldId id="327" r:id="rId59"/>
    <p:sldId id="328" r:id="rId60"/>
    <p:sldId id="329" r:id="rId61"/>
    <p:sldId id="330" r:id="rId62"/>
    <p:sldId id="331" r:id="rId63"/>
    <p:sldId id="332" r:id="rId64"/>
    <p:sldId id="334" r:id="rId65"/>
    <p:sldId id="336" r:id="rId66"/>
    <p:sldId id="337" r:id="rId67"/>
    <p:sldId id="338" r:id="rId68"/>
    <p:sldId id="339" r:id="rId69"/>
    <p:sldId id="340" r:id="rId70"/>
    <p:sldId id="305" r:id="rId71"/>
    <p:sldId id="306" r:id="rId7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44" autoAdjust="0"/>
    <p:restoredTop sz="85413" autoAdjust="0"/>
  </p:normalViewPr>
  <p:slideViewPr>
    <p:cSldViewPr snapToGrid="0">
      <p:cViewPr varScale="1">
        <p:scale>
          <a:sx n="63" d="100"/>
          <a:sy n="63" d="100"/>
        </p:scale>
        <p:origin x="94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 Id="rId4" Type="http://schemas.openxmlformats.org/officeDocument/2006/relationships/image" Target="../media/image5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77207F-3A40-4A45-B94A-4C39A465FF45}" type="datetimeFigureOut">
              <a:rPr lang="es-ES" smtClean="0"/>
              <a:t>12/09/2018</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F8C693-9067-4904-9944-025C1CBB5736}" type="slidenum">
              <a:rPr lang="es-ES" smtClean="0"/>
              <a:t>‹Nº›</a:t>
            </a:fld>
            <a:endParaRPr lang="es-ES"/>
          </a:p>
        </p:txBody>
      </p:sp>
    </p:spTree>
    <p:extLst>
      <p:ext uri="{BB962C8B-B14F-4D97-AF65-F5344CB8AC3E}">
        <p14:creationId xmlns:p14="http://schemas.microsoft.com/office/powerpoint/2010/main" val="4222455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32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32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32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3200" b="1">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2890B0-A6D1-489F-BA65-0DDF0FFFB523}" type="slidenum">
              <a:rPr kumimoji="0" lang="es-ES" altLang="es-E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s-ES" altLang="es-E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 altLang="es-ES" sz="1400" b="1" smtClean="0">
                <a:latin typeface="Arial" panose="020B0604020202020204" pitchFamily="34" charset="0"/>
              </a:rPr>
              <a:t>Diapositiva 2.</a:t>
            </a:r>
          </a:p>
          <a:p>
            <a:pPr eaLnBrk="1" hangingPunct="1"/>
            <a:r>
              <a:rPr lang="es-ES" altLang="es-ES" sz="1400" b="1" smtClean="0">
                <a:latin typeface="Arial" panose="020B0604020202020204" pitchFamily="34" charset="0"/>
              </a:rPr>
              <a:t>Orientadora 1.</a:t>
            </a:r>
          </a:p>
          <a:p>
            <a:pPr eaLnBrk="1" hangingPunct="1"/>
            <a:r>
              <a:rPr lang="es-ES" altLang="es-ES" sz="1400" b="1" smtClean="0">
                <a:latin typeface="Arial" panose="020B0604020202020204" pitchFamily="34" charset="0"/>
              </a:rPr>
              <a:t>Tercer Trimestre.</a:t>
            </a:r>
          </a:p>
          <a:p>
            <a:pPr eaLnBrk="1" hangingPunct="1"/>
            <a:endParaRPr lang="es-ES" altLang="es-ES" smtClean="0">
              <a:latin typeface="Arial" panose="020B0604020202020204" pitchFamily="34" charset="0"/>
            </a:endParaRPr>
          </a:p>
        </p:txBody>
      </p:sp>
    </p:spTree>
    <p:extLst>
      <p:ext uri="{BB962C8B-B14F-4D97-AF65-F5344CB8AC3E}">
        <p14:creationId xmlns:p14="http://schemas.microsoft.com/office/powerpoint/2010/main" val="1428171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B33E23-62AD-4102-9490-CC0B280DF337}" type="slidenum">
              <a:rPr lang="es-ES_tradnl" altLang="es-ES"/>
              <a:pPr/>
              <a:t>22</a:t>
            </a:fld>
            <a:endParaRPr lang="es-ES_tradnl" altLang="es-E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s-ES" altLang="es-ES"/>
          </a:p>
        </p:txBody>
      </p:sp>
    </p:spTree>
    <p:extLst>
      <p:ext uri="{BB962C8B-B14F-4D97-AF65-F5344CB8AC3E}">
        <p14:creationId xmlns:p14="http://schemas.microsoft.com/office/powerpoint/2010/main" val="1132661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BD0FC4-4F61-47E8-A33F-7CDFAED0D2AB}" type="slidenum">
              <a:rPr kumimoji="0" lang="es-ES" altLang="es-E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s-ES" altLang="es-E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p:txBody>
          <a:bodyPr/>
          <a:lstStyle/>
          <a:p>
            <a:r>
              <a:rPr lang="es-ES" altLang="es-ES" sz="1400" b="1" dirty="0"/>
              <a:t>Diapositiva 42.</a:t>
            </a:r>
          </a:p>
          <a:p>
            <a:r>
              <a:rPr lang="es-ES" altLang="es-ES" sz="1400" b="1" dirty="0"/>
              <a:t>Orientadora 1.</a:t>
            </a:r>
          </a:p>
          <a:p>
            <a:r>
              <a:rPr lang="es-ES" altLang="es-ES" sz="1400" b="1" dirty="0"/>
              <a:t>Tercer Trimestre</a:t>
            </a:r>
            <a:endParaRPr lang="es-ES" altLang="es-ES" dirty="0"/>
          </a:p>
          <a:p>
            <a:r>
              <a:rPr lang="es-ES" altLang="es-ES" dirty="0"/>
              <a:t>En esta fotomicrografía electrónica, podemos ver los retículos </a:t>
            </a:r>
            <a:r>
              <a:rPr lang="es-ES" altLang="es-ES" dirty="0" err="1"/>
              <a:t>endoplasmáticos</a:t>
            </a:r>
            <a:r>
              <a:rPr lang="es-ES" altLang="es-ES" dirty="0"/>
              <a:t> liso y rugoso.</a:t>
            </a:r>
          </a:p>
          <a:p>
            <a:r>
              <a:rPr lang="es-ES" altLang="es-ES" dirty="0"/>
              <a:t>El retículo liso es un sistema de túbulos aplanados que se anastomosan entre sí, carecen de ribosomas asociados a sus membranas y tiene la función de síntesis de lípidos, por lo que abundan en células que secretan estos compuestos, además se plantea que participa en la síntesis de ácido clorhídrico, </a:t>
            </a:r>
            <a:r>
              <a:rPr lang="es-ES" altLang="es-ES" dirty="0" err="1"/>
              <a:t>destoxificación</a:t>
            </a:r>
            <a:r>
              <a:rPr lang="es-ES" altLang="es-ES" dirty="0"/>
              <a:t> del organismo y en el almacenamiento de los iones calcio que intervienen directamente en la contracción muscular. </a:t>
            </a:r>
          </a:p>
          <a:p>
            <a:r>
              <a:rPr lang="es-ES" altLang="es-ES" dirty="0"/>
              <a:t>Por su parte el retículo </a:t>
            </a:r>
            <a:r>
              <a:rPr lang="es-ES" altLang="es-ES" dirty="0" err="1"/>
              <a:t>endoplasmático</a:t>
            </a:r>
            <a:r>
              <a:rPr lang="es-ES" altLang="es-ES" dirty="0"/>
              <a:t> rugoso está constituido por cisternas interconectadas, en forma de vesículas aplanadas, redondeadas y túbulos que se anastomosan entre sí y unidos a su superficie se encuentran los ribosomas. </a:t>
            </a:r>
          </a:p>
          <a:p>
            <a:r>
              <a:rPr lang="es-ES" altLang="es-ES" dirty="0"/>
              <a:t>Tiene la función de la síntesis de proteínas para la secreción.</a:t>
            </a:r>
            <a:endParaRPr lang="en-US" altLang="es-ES" dirty="0"/>
          </a:p>
        </p:txBody>
      </p:sp>
    </p:spTree>
    <p:extLst>
      <p:ext uri="{BB962C8B-B14F-4D97-AF65-F5344CB8AC3E}">
        <p14:creationId xmlns:p14="http://schemas.microsoft.com/office/powerpoint/2010/main" val="4008151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573BF9-6B98-41E3-8012-3018BDE082FA}" type="slidenum">
              <a:rPr lang="es-ES_tradnl" altLang="es-ES"/>
              <a:pPr/>
              <a:t>31</a:t>
            </a:fld>
            <a:endParaRPr lang="es-ES_tradnl" altLang="es-E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es-ES" altLang="es-ES"/>
          </a:p>
        </p:txBody>
      </p:sp>
    </p:spTree>
    <p:extLst>
      <p:ext uri="{BB962C8B-B14F-4D97-AF65-F5344CB8AC3E}">
        <p14:creationId xmlns:p14="http://schemas.microsoft.com/office/powerpoint/2010/main" val="3553520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BD0FC4-4F61-47E8-A33F-7CDFAED0D2AB}" type="slidenum">
              <a:rPr kumimoji="0" lang="es-ES" altLang="es-E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s-ES" altLang="es-E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p:txBody>
          <a:bodyPr/>
          <a:lstStyle/>
          <a:p>
            <a:r>
              <a:rPr lang="es-ES" altLang="es-ES" sz="1400" b="1"/>
              <a:t>Diapositiva 42.</a:t>
            </a:r>
          </a:p>
          <a:p>
            <a:r>
              <a:rPr lang="es-ES" altLang="es-ES" sz="1400" b="1"/>
              <a:t>Orientadora 1.</a:t>
            </a:r>
          </a:p>
          <a:p>
            <a:r>
              <a:rPr lang="es-ES" altLang="es-ES" sz="1400" b="1"/>
              <a:t>Tercer Trimestre</a:t>
            </a:r>
            <a:endParaRPr lang="es-ES" altLang="es-ES"/>
          </a:p>
          <a:p>
            <a:r>
              <a:rPr lang="es-ES" altLang="es-ES"/>
              <a:t>En esta fotomicrografía electrónica, podemos ver los retículos endoplasmáticos liso y rugoso.</a:t>
            </a:r>
          </a:p>
          <a:p>
            <a:r>
              <a:rPr lang="es-ES" altLang="es-ES"/>
              <a:t>El retículo liso es un sistema de túbulos aplanados que se anastomosan entre sí, carecen de ribosomas asociados a sus membranas y tiene la función de síntesis de lípidos, por lo que abundan en células que secretan estos compuestos, además se plantea que participa en la síntesis de ácido clorhídrico, destoxificación del organismo y en el almacenamiento de los iones calcio que intervienen directamente en la contracción muscular. </a:t>
            </a:r>
          </a:p>
          <a:p>
            <a:r>
              <a:rPr lang="es-ES" altLang="es-ES"/>
              <a:t>Por su parte el retículo endoplasmático rugoso está constituido por cisternas interconectadas, en forma de vesículas aplanadas, redondeadas y túbulos que se anastomosan entre sí y unidos a su superficie se encuentran los ribosomas. </a:t>
            </a:r>
          </a:p>
          <a:p>
            <a:r>
              <a:rPr lang="es-ES" altLang="es-ES"/>
              <a:t>Tiene la función de la síntesis de proteínas para la secreción.</a:t>
            </a:r>
            <a:endParaRPr lang="en-US" altLang="es-ES"/>
          </a:p>
        </p:txBody>
      </p:sp>
    </p:spTree>
    <p:extLst>
      <p:ext uri="{BB962C8B-B14F-4D97-AF65-F5344CB8AC3E}">
        <p14:creationId xmlns:p14="http://schemas.microsoft.com/office/powerpoint/2010/main" val="2762702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0569E3-C2FB-406D-9F10-1068FC55898E}" type="slidenum">
              <a:rPr lang="es-ES_tradnl" altLang="es-ES"/>
              <a:pPr/>
              <a:t>34</a:t>
            </a:fld>
            <a:endParaRPr lang="es-ES_tradnl" altLang="es-E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s-ES" altLang="es-ES"/>
          </a:p>
        </p:txBody>
      </p:sp>
    </p:spTree>
    <p:extLst>
      <p:ext uri="{BB962C8B-B14F-4D97-AF65-F5344CB8AC3E}">
        <p14:creationId xmlns:p14="http://schemas.microsoft.com/office/powerpoint/2010/main" val="3344800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97FAE4-9851-4627-831E-666CBBD315C6}" type="slidenum">
              <a:rPr lang="es-ES_tradnl" altLang="es-ES"/>
              <a:pPr/>
              <a:t>36</a:t>
            </a:fld>
            <a:endParaRPr lang="es-ES_tradnl" altLang="es-ES"/>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endParaRPr lang="es-ES" altLang="es-ES"/>
          </a:p>
        </p:txBody>
      </p:sp>
    </p:spTree>
    <p:extLst>
      <p:ext uri="{BB962C8B-B14F-4D97-AF65-F5344CB8AC3E}">
        <p14:creationId xmlns:p14="http://schemas.microsoft.com/office/powerpoint/2010/main" val="4294761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D0F338-25DD-4D2E-89A8-4E52BAEA90A2}" type="slidenum">
              <a:rPr kumimoji="0" lang="es-ES" altLang="es-E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s-ES" altLang="es-E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r>
              <a:rPr lang="es-ES" altLang="es-ES" sz="1400" b="1" dirty="0"/>
              <a:t>Diapositiva 40.</a:t>
            </a:r>
          </a:p>
          <a:p>
            <a:r>
              <a:rPr lang="es-ES" altLang="es-ES" sz="1400" b="1" dirty="0"/>
              <a:t>Orientadora 1.</a:t>
            </a:r>
          </a:p>
          <a:p>
            <a:pPr>
              <a:spcBef>
                <a:spcPct val="0"/>
              </a:spcBef>
            </a:pPr>
            <a:r>
              <a:rPr lang="es-ES" altLang="es-ES" sz="1400" b="1" dirty="0"/>
              <a:t>Primer Trimestre</a:t>
            </a:r>
          </a:p>
          <a:p>
            <a:pPr>
              <a:spcBef>
                <a:spcPct val="0"/>
              </a:spcBef>
            </a:pPr>
            <a:r>
              <a:rPr lang="es-ES" altLang="es-ES" sz="1400" dirty="0"/>
              <a:t>En esta imagen están observando un esquema del complejo de Golgi, en el que pueden ver sus sáculos aplanados, a través de los cuales van pasando y modificándose las sustancias en formación, hasta ser secretadas a través de las vesículas de secreción.</a:t>
            </a:r>
          </a:p>
          <a:p>
            <a:pPr>
              <a:spcBef>
                <a:spcPct val="0"/>
              </a:spcBef>
            </a:pPr>
            <a:r>
              <a:rPr lang="es-ES" altLang="es-ES" sz="1400" dirty="0"/>
              <a:t>A continuación observen una microfotografía al microscopio electrónico.</a:t>
            </a:r>
          </a:p>
          <a:p>
            <a:pPr>
              <a:spcBef>
                <a:spcPct val="0"/>
              </a:spcBef>
            </a:pPr>
            <a:r>
              <a:rPr lang="es-ES" altLang="es-ES" dirty="0"/>
              <a:t>Este organito es el responsable de la condensación de las proteínas, de añadirle azúcares, de formar lisosomas y de aportar membranas entre otras funciones.</a:t>
            </a:r>
          </a:p>
          <a:p>
            <a:pPr>
              <a:spcBef>
                <a:spcPct val="0"/>
              </a:spcBef>
            </a:pPr>
            <a:endParaRPr lang="es-ES" altLang="es-ES" sz="1400" dirty="0"/>
          </a:p>
        </p:txBody>
      </p:sp>
    </p:spTree>
    <p:extLst>
      <p:ext uri="{BB962C8B-B14F-4D97-AF65-F5344CB8AC3E}">
        <p14:creationId xmlns:p14="http://schemas.microsoft.com/office/powerpoint/2010/main" val="2995105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72132F-10F4-45D5-836C-856487C0A23A}" type="slidenum">
              <a:rPr lang="es-ES_tradnl" altLang="es-ES"/>
              <a:pPr/>
              <a:t>41</a:t>
            </a:fld>
            <a:endParaRPr lang="es-ES_tradnl" altLang="es-ES"/>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endParaRPr lang="es-ES" altLang="es-ES"/>
          </a:p>
        </p:txBody>
      </p:sp>
    </p:spTree>
    <p:extLst>
      <p:ext uri="{BB962C8B-B14F-4D97-AF65-F5344CB8AC3E}">
        <p14:creationId xmlns:p14="http://schemas.microsoft.com/office/powerpoint/2010/main" val="1320649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970A66-2693-46BA-8101-1D6EDB99D0A9}" type="slidenum">
              <a:rPr lang="es-ES_tradnl" altLang="es-ES"/>
              <a:pPr/>
              <a:t>46</a:t>
            </a:fld>
            <a:endParaRPr lang="es-ES_tradnl" altLang="es-ES"/>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s-ES" altLang="es-ES"/>
          </a:p>
        </p:txBody>
      </p:sp>
    </p:spTree>
    <p:extLst>
      <p:ext uri="{BB962C8B-B14F-4D97-AF65-F5344CB8AC3E}">
        <p14:creationId xmlns:p14="http://schemas.microsoft.com/office/powerpoint/2010/main" val="3136838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E4FCDE3-0181-4D30-A438-4459267D27F2}" type="slidenum">
              <a:rPr lang="es-MX" altLang="es-ES"/>
              <a:pPr/>
              <a:t>62</a:t>
            </a:fld>
            <a:endParaRPr lang="es-MX" altLang="es-ES"/>
          </a:p>
        </p:txBody>
      </p:sp>
      <p:sp>
        <p:nvSpPr>
          <p:cNvPr id="11981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fld id="{A311D64A-DAF2-45A6-BB52-F0782A7831D2}" type="slidenum">
              <a:rPr lang="es-ES" altLang="es-ES" sz="1200" b="0">
                <a:latin typeface="Arial" panose="020B0604020202020204" pitchFamily="34" charset="0"/>
              </a:rPr>
              <a:pPr algn="r" eaLnBrk="1" hangingPunct="1"/>
              <a:t>62</a:t>
            </a:fld>
            <a:endParaRPr lang="es-ES" altLang="es-ES" sz="1200" b="0">
              <a:latin typeface="Arial" panose="020B0604020202020204"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p:txBody>
          <a:bodyPr/>
          <a:lstStyle/>
          <a:p>
            <a:pPr eaLnBrk="1" hangingPunct="1"/>
            <a:r>
              <a:rPr lang="es-ES" altLang="es-ES" b="1" dirty="0"/>
              <a:t>Diapositiva 44.</a:t>
            </a:r>
          </a:p>
          <a:p>
            <a:pPr eaLnBrk="1" hangingPunct="1"/>
            <a:r>
              <a:rPr lang="es-ES" altLang="es-ES" b="1" dirty="0"/>
              <a:t>Orientadora 1.</a:t>
            </a:r>
          </a:p>
          <a:p>
            <a:pPr eaLnBrk="1" hangingPunct="1"/>
            <a:r>
              <a:rPr lang="es-ES" altLang="es-ES" b="1" dirty="0"/>
              <a:t>Primer Trimestre.</a:t>
            </a:r>
          </a:p>
          <a:p>
            <a:pPr eaLnBrk="1" hangingPunct="1"/>
            <a:r>
              <a:rPr lang="es-ES" altLang="es-ES" dirty="0"/>
              <a:t>En esta imagen podemos observar en el citoplasma de las células diferentes tipos de inclusiones: en un corte de tejido donde se utilizó la tinción del ácido </a:t>
            </a:r>
            <a:r>
              <a:rPr lang="es-ES" altLang="es-ES" dirty="0" err="1"/>
              <a:t>peryódico</a:t>
            </a:r>
            <a:r>
              <a:rPr lang="es-ES" altLang="es-ES" dirty="0"/>
              <a:t> de </a:t>
            </a:r>
            <a:r>
              <a:rPr lang="es-ES" altLang="es-ES" dirty="0" err="1"/>
              <a:t>schif</a:t>
            </a:r>
            <a:r>
              <a:rPr lang="es-ES" altLang="es-ES" dirty="0"/>
              <a:t>, se observa en el citoplasma de la célula un moteado rojo que se corresponde con la presencia de los gránulos de glucógeno, mientras que en un corte de tejido donde se utilizó la tinción de nitrato de plata, podemos observar gránulos oscuros de color marrón correspondientes a la presencia de lípidos.</a:t>
            </a:r>
          </a:p>
          <a:p>
            <a:pPr eaLnBrk="1" hangingPunct="1"/>
            <a:r>
              <a:rPr lang="es-ES" altLang="es-ES" dirty="0"/>
              <a:t>En la parte inferior de la imagen, se observan como moteado oscuro los gránulos de cimógeno en una célula secretora de proteínas y hacia la derecha, gránulos correspondientes a pigmentos de melanina. </a:t>
            </a:r>
          </a:p>
          <a:p>
            <a:pPr eaLnBrk="1" hangingPunct="1"/>
            <a:r>
              <a:rPr lang="es-ES" altLang="es-ES" dirty="0"/>
              <a:t>Para el estudio de las inclusiones pueden apoyarse en las orientaciones del CD.</a:t>
            </a:r>
          </a:p>
          <a:p>
            <a:pPr eaLnBrk="1" hangingPunct="1"/>
            <a:endParaRPr lang="en-US" altLang="es-ES" dirty="0"/>
          </a:p>
        </p:txBody>
      </p:sp>
    </p:spTree>
    <p:extLst>
      <p:ext uri="{BB962C8B-B14F-4D97-AF65-F5344CB8AC3E}">
        <p14:creationId xmlns:p14="http://schemas.microsoft.com/office/powerpoint/2010/main" val="706504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32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32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32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3200" b="1">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A31A9F-BCEF-4473-B3A3-56DB40DB32EA}" type="slidenum">
              <a:rPr kumimoji="0" lang="es-ES" altLang="es-E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s-ES" altLang="es-E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3491"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pPr marL="228600" indent="-228600" eaLnBrk="1" hangingPunct="1">
              <a:lnSpc>
                <a:spcPct val="90000"/>
              </a:lnSpc>
              <a:defRPr/>
            </a:pPr>
            <a:r>
              <a:rPr lang="es-ES" sz="1000" b="1" dirty="0" smtClean="0"/>
              <a:t>Diapositiva 5.</a:t>
            </a:r>
          </a:p>
          <a:p>
            <a:pPr marL="228600" indent="-228600" eaLnBrk="1" hangingPunct="1">
              <a:lnSpc>
                <a:spcPct val="90000"/>
              </a:lnSpc>
              <a:defRPr/>
            </a:pPr>
            <a:r>
              <a:rPr lang="es-ES" sz="1000" b="1" dirty="0" smtClean="0"/>
              <a:t>Orientadora 1.</a:t>
            </a:r>
          </a:p>
          <a:p>
            <a:pPr marL="228600" indent="-228600" eaLnBrk="1" hangingPunct="1">
              <a:lnSpc>
                <a:spcPct val="90000"/>
              </a:lnSpc>
              <a:defRPr/>
            </a:pPr>
            <a:r>
              <a:rPr lang="es-ES" sz="1000" b="1" dirty="0" smtClean="0"/>
              <a:t>Primer Trimestre.</a:t>
            </a:r>
          </a:p>
          <a:p>
            <a:pPr marL="228600" indent="-228600" eaLnBrk="1" hangingPunct="1">
              <a:lnSpc>
                <a:spcPct val="90000"/>
              </a:lnSpc>
              <a:defRPr/>
            </a:pPr>
            <a:endParaRPr lang="es-VE" sz="900" b="1" dirty="0" smtClean="0">
              <a:solidFill>
                <a:srgbClr val="FFFF00"/>
              </a:solidFill>
              <a:effectLst>
                <a:outerShdw blurRad="38100" dist="38100" dir="2700000" algn="tl">
                  <a:srgbClr val="C0C0C0"/>
                </a:outerShdw>
              </a:effectLst>
            </a:endParaRPr>
          </a:p>
          <a:p>
            <a:pPr marL="228600" indent="-228600" eaLnBrk="1" hangingPunct="1">
              <a:lnSpc>
                <a:spcPct val="90000"/>
              </a:lnSpc>
              <a:defRPr/>
            </a:pPr>
            <a:r>
              <a:rPr lang="es-ES" sz="900" dirty="0" smtClean="0"/>
              <a:t>1. Explicar las generalidades de la </a:t>
            </a:r>
            <a:r>
              <a:rPr lang="es-ES" sz="900" dirty="0" err="1" smtClean="0"/>
              <a:t>morfofisiología</a:t>
            </a:r>
            <a:r>
              <a:rPr lang="es-ES" sz="900" dirty="0" smtClean="0"/>
              <a:t> humana, teniendo en cuenta  las bases moleculares y celulares de la vida, las etapas del crecimiento y desarrollo humano, así como la terminología morfológica relacionada con la posición anatómica, los planos y ejes del cuerpo, vinculándolos con la práctica médica, auxiliándose de la bibliografía básica y complementaria, en función de la formación del médico integral comunitario.</a:t>
            </a:r>
          </a:p>
          <a:p>
            <a:pPr marL="228600" indent="-228600" eaLnBrk="1" hangingPunct="1">
              <a:lnSpc>
                <a:spcPct val="90000"/>
              </a:lnSpc>
              <a:defRPr/>
            </a:pPr>
            <a:r>
              <a:rPr lang="es-ES" sz="900" dirty="0" smtClean="0"/>
              <a:t>2. Explicar las características </a:t>
            </a:r>
            <a:r>
              <a:rPr lang="es-ES" sz="900" dirty="0" err="1" smtClean="0"/>
              <a:t>morfofuncionales</a:t>
            </a:r>
            <a:r>
              <a:rPr lang="es-ES" sz="900" dirty="0" smtClean="0"/>
              <a:t> de las células como unidad estructural y funcional de los seres vivos, teniendo en cuenta aspectos básicos de la teoría celular y la interrelación de sus componentes, aplicando los diferentes modelos celulares, auxiliándose de la bibliografía básica y complementaria en función de la formación del médico integral comunitario.</a:t>
            </a:r>
          </a:p>
          <a:p>
            <a:pPr marL="228600" indent="-228600" eaLnBrk="1" hangingPunct="1">
              <a:lnSpc>
                <a:spcPct val="90000"/>
              </a:lnSpc>
              <a:defRPr/>
            </a:pPr>
            <a:endParaRPr lang="es-ES" sz="900" dirty="0" smtClean="0"/>
          </a:p>
          <a:p>
            <a:pPr marL="228600" indent="-228600" eaLnBrk="1" hangingPunct="1">
              <a:lnSpc>
                <a:spcPct val="90000"/>
              </a:lnSpc>
              <a:defRPr/>
            </a:pPr>
            <a:r>
              <a:rPr lang="es-ES" sz="900" dirty="0" smtClean="0"/>
              <a:t>Para decir:</a:t>
            </a:r>
          </a:p>
          <a:p>
            <a:pPr marL="228600" indent="-228600" eaLnBrk="1" hangingPunct="1">
              <a:lnSpc>
                <a:spcPct val="90000"/>
              </a:lnSpc>
              <a:defRPr/>
            </a:pPr>
            <a:r>
              <a:rPr lang="es-ES" sz="900" dirty="0" smtClean="0"/>
              <a:t>Durante el desarrollo de nuestra actividad abordaremos aspectos relacionados con la </a:t>
            </a:r>
            <a:r>
              <a:rPr lang="es-ES" sz="900" dirty="0" err="1" smtClean="0"/>
              <a:t>Morfofisiología</a:t>
            </a:r>
            <a:r>
              <a:rPr lang="es-ES" sz="900" dirty="0" smtClean="0"/>
              <a:t> Humana, su objeto de estudio y relación con otras ciencias. </a:t>
            </a:r>
          </a:p>
          <a:p>
            <a:pPr marL="228600" indent="-228600" eaLnBrk="1" hangingPunct="1">
              <a:lnSpc>
                <a:spcPct val="90000"/>
              </a:lnSpc>
              <a:defRPr/>
            </a:pPr>
            <a:r>
              <a:rPr lang="es-ES" sz="900" dirty="0" smtClean="0"/>
              <a:t>Teniendo en cuenta  las bases moleculares y celulares de la vida, podrán interpretar los nexos internos existentes entre las propiedades fisiológicas del protoplasma, como forma primaria de organización de la materia viva y los distintos niveles de su organización, así como las etapas del crecimiento y desarrollo humano considerando el</a:t>
            </a:r>
            <a:r>
              <a:rPr lang="es-ES" sz="900" dirty="0" smtClean="0">
                <a:latin typeface="Monotype Corsiva" pitchFamily="66" charset="0"/>
              </a:rPr>
              <a:t> carácter sistémico del organismo y sus relaciones con el medio</a:t>
            </a:r>
            <a:r>
              <a:rPr lang="es-ES" sz="900" dirty="0" smtClean="0"/>
              <a:t>.</a:t>
            </a:r>
          </a:p>
          <a:p>
            <a:pPr marL="228600" indent="-228600" eaLnBrk="1" hangingPunct="1">
              <a:lnSpc>
                <a:spcPct val="90000"/>
              </a:lnSpc>
              <a:defRPr/>
            </a:pPr>
            <a:r>
              <a:rPr lang="es-VE" sz="900" dirty="0" smtClean="0"/>
              <a:t>Podrán además explicar la importancia que para la práctica médica tiene el dominio de </a:t>
            </a:r>
            <a:r>
              <a:rPr lang="es-ES" sz="900" dirty="0" smtClean="0">
                <a:latin typeface="Monotype Corsiva" pitchFamily="66" charset="0"/>
              </a:rPr>
              <a:t>la</a:t>
            </a:r>
            <a:r>
              <a:rPr lang="es-ES" sz="900" dirty="0" smtClean="0"/>
              <a:t> terminología específica en el estudio de cuerpo humano, los planos y ejes del cuerpo teniendo en cuenta la posición anatómica, así como</a:t>
            </a:r>
            <a:r>
              <a:rPr lang="en-US" sz="900" dirty="0" smtClean="0"/>
              <a:t> </a:t>
            </a:r>
            <a:r>
              <a:rPr lang="es-ES" sz="900" dirty="0" smtClean="0">
                <a:latin typeface="Monotype Corsiva" pitchFamily="66" charset="0"/>
              </a:rPr>
              <a:t>los diferentes tipos constitucionales.</a:t>
            </a:r>
            <a:endParaRPr lang="es-ES" sz="900" dirty="0" smtClean="0"/>
          </a:p>
          <a:p>
            <a:pPr marL="228600" indent="-228600" eaLnBrk="1" hangingPunct="1">
              <a:lnSpc>
                <a:spcPct val="90000"/>
              </a:lnSpc>
              <a:defRPr/>
            </a:pPr>
            <a:r>
              <a:rPr lang="es-ES" sz="900" dirty="0" smtClean="0"/>
              <a:t>De igual manera podrán interpretar la organización estructural y funcional de las células a partir de elementos básicos de la teoría celular y la interrelación de sus componentes para el cumplimiento de su función, a través del estudio de los diferentes modelos celulares.</a:t>
            </a:r>
          </a:p>
          <a:p>
            <a:pPr marL="228600" indent="-228600" eaLnBrk="1" hangingPunct="1">
              <a:lnSpc>
                <a:spcPct val="90000"/>
              </a:lnSpc>
              <a:defRPr/>
            </a:pPr>
            <a:endParaRPr lang="es-ES" sz="900" dirty="0" smtClean="0"/>
          </a:p>
          <a:p>
            <a:pPr marL="228600" indent="-228600" eaLnBrk="1" hangingPunct="1">
              <a:lnSpc>
                <a:spcPct val="90000"/>
              </a:lnSpc>
              <a:defRPr/>
            </a:pPr>
            <a:endParaRPr lang="es-VE" sz="900" dirty="0" smtClean="0">
              <a:latin typeface="Monotype Corsiva" pitchFamily="66" charset="0"/>
            </a:endParaRPr>
          </a:p>
        </p:txBody>
      </p:sp>
    </p:spTree>
    <p:extLst>
      <p:ext uri="{BB962C8B-B14F-4D97-AF65-F5344CB8AC3E}">
        <p14:creationId xmlns:p14="http://schemas.microsoft.com/office/powerpoint/2010/main" val="1755172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32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32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32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3200" b="1">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41D8E3-2CC3-4F6D-B419-AE81FF7C04C7}" type="slidenum">
              <a:rPr kumimoji="0" lang="es-ES" altLang="es-E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s-ES" altLang="es-E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4515"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pPr marL="228600" indent="-228600" eaLnBrk="1" hangingPunct="1">
              <a:lnSpc>
                <a:spcPct val="90000"/>
              </a:lnSpc>
              <a:defRPr/>
            </a:pPr>
            <a:r>
              <a:rPr lang="es-ES" sz="1000" b="1" dirty="0" smtClean="0"/>
              <a:t>Diapositiva 5.</a:t>
            </a:r>
          </a:p>
          <a:p>
            <a:pPr marL="228600" indent="-228600" eaLnBrk="1" hangingPunct="1">
              <a:lnSpc>
                <a:spcPct val="90000"/>
              </a:lnSpc>
              <a:defRPr/>
            </a:pPr>
            <a:r>
              <a:rPr lang="es-ES" sz="1000" b="1" dirty="0" smtClean="0"/>
              <a:t>Orientadora 1.</a:t>
            </a:r>
          </a:p>
          <a:p>
            <a:pPr marL="228600" indent="-228600" eaLnBrk="1" hangingPunct="1">
              <a:lnSpc>
                <a:spcPct val="90000"/>
              </a:lnSpc>
              <a:defRPr/>
            </a:pPr>
            <a:r>
              <a:rPr lang="es-ES" sz="1000" b="1" dirty="0" smtClean="0"/>
              <a:t>Primer Trimestre.</a:t>
            </a:r>
          </a:p>
          <a:p>
            <a:pPr marL="228600" indent="-228600" eaLnBrk="1" hangingPunct="1">
              <a:lnSpc>
                <a:spcPct val="90000"/>
              </a:lnSpc>
              <a:defRPr/>
            </a:pPr>
            <a:endParaRPr lang="es-VE" sz="900" b="1" dirty="0" smtClean="0">
              <a:solidFill>
                <a:srgbClr val="FFFF00"/>
              </a:solidFill>
              <a:effectLst>
                <a:outerShdw blurRad="38100" dist="38100" dir="2700000" algn="tl">
                  <a:srgbClr val="C0C0C0"/>
                </a:outerShdw>
              </a:effectLst>
            </a:endParaRPr>
          </a:p>
          <a:p>
            <a:pPr marL="228600" indent="-228600" eaLnBrk="1" hangingPunct="1">
              <a:lnSpc>
                <a:spcPct val="90000"/>
              </a:lnSpc>
              <a:defRPr/>
            </a:pPr>
            <a:r>
              <a:rPr lang="es-ES" sz="900" dirty="0" smtClean="0"/>
              <a:t>1. Explicar las generalidades de la </a:t>
            </a:r>
            <a:r>
              <a:rPr lang="es-ES" sz="900" dirty="0" err="1" smtClean="0"/>
              <a:t>morfofisiología</a:t>
            </a:r>
            <a:r>
              <a:rPr lang="es-ES" sz="900" dirty="0" smtClean="0"/>
              <a:t> humana, teniendo en cuenta  las bases moleculares y celulares de la vida, las etapas del crecimiento y desarrollo humano, así como la terminología morfológica relacionada con la posición anatómica, los planos y ejes del cuerpo, vinculándolos con la práctica médica, auxiliándose de la bibliografía básica y complementaria, en función de la formación del médico integral comunitario.</a:t>
            </a:r>
          </a:p>
          <a:p>
            <a:pPr marL="228600" indent="-228600" eaLnBrk="1" hangingPunct="1">
              <a:lnSpc>
                <a:spcPct val="90000"/>
              </a:lnSpc>
              <a:defRPr/>
            </a:pPr>
            <a:r>
              <a:rPr lang="es-ES" sz="900" dirty="0" smtClean="0"/>
              <a:t>2. Explicar las características </a:t>
            </a:r>
            <a:r>
              <a:rPr lang="es-ES" sz="900" dirty="0" err="1" smtClean="0"/>
              <a:t>morfofuncionales</a:t>
            </a:r>
            <a:r>
              <a:rPr lang="es-ES" sz="900" dirty="0" smtClean="0"/>
              <a:t> de las células como unidad estructural y funcional de los seres vivos, teniendo en cuenta aspectos básicos de la teoría celular y la interrelación de sus componentes, aplicando los diferentes modelos celulares, auxiliándose de la bibliografía básica y complementaria en función de la formación del médico integral comunitario.</a:t>
            </a:r>
          </a:p>
          <a:p>
            <a:pPr marL="228600" indent="-228600" eaLnBrk="1" hangingPunct="1">
              <a:lnSpc>
                <a:spcPct val="90000"/>
              </a:lnSpc>
              <a:defRPr/>
            </a:pPr>
            <a:endParaRPr lang="es-ES" sz="900" dirty="0" smtClean="0"/>
          </a:p>
          <a:p>
            <a:pPr marL="228600" indent="-228600" eaLnBrk="1" hangingPunct="1">
              <a:lnSpc>
                <a:spcPct val="90000"/>
              </a:lnSpc>
              <a:defRPr/>
            </a:pPr>
            <a:r>
              <a:rPr lang="es-ES" sz="900" dirty="0" smtClean="0"/>
              <a:t>Para decir:</a:t>
            </a:r>
          </a:p>
          <a:p>
            <a:pPr marL="228600" indent="-228600" eaLnBrk="1" hangingPunct="1">
              <a:lnSpc>
                <a:spcPct val="90000"/>
              </a:lnSpc>
              <a:defRPr/>
            </a:pPr>
            <a:r>
              <a:rPr lang="es-ES" sz="900" dirty="0" smtClean="0"/>
              <a:t>Durante el desarrollo de nuestra actividad abordaremos aspectos relacionados con la </a:t>
            </a:r>
            <a:r>
              <a:rPr lang="es-ES" sz="900" dirty="0" err="1" smtClean="0"/>
              <a:t>Morfofisiología</a:t>
            </a:r>
            <a:r>
              <a:rPr lang="es-ES" sz="900" dirty="0" smtClean="0"/>
              <a:t> Humana, su objeto de estudio y relación con otras ciencias. </a:t>
            </a:r>
          </a:p>
          <a:p>
            <a:pPr marL="228600" indent="-228600" eaLnBrk="1" hangingPunct="1">
              <a:lnSpc>
                <a:spcPct val="90000"/>
              </a:lnSpc>
              <a:defRPr/>
            </a:pPr>
            <a:r>
              <a:rPr lang="es-ES" sz="900" dirty="0" smtClean="0"/>
              <a:t>Teniendo en cuenta  las bases moleculares y celulares de la vida, podrán interpretar los nexos internos existentes entre las propiedades fisiológicas del protoplasma, como forma primaria de organización de la materia viva y los distintos niveles de su organización, así como las etapas del crecimiento y desarrollo humano considerando el</a:t>
            </a:r>
            <a:r>
              <a:rPr lang="es-ES" sz="900" dirty="0" smtClean="0">
                <a:latin typeface="Monotype Corsiva" pitchFamily="66" charset="0"/>
              </a:rPr>
              <a:t> carácter sistémico del organismo y sus relaciones con el medio</a:t>
            </a:r>
            <a:r>
              <a:rPr lang="es-ES" sz="900" dirty="0" smtClean="0"/>
              <a:t>.</a:t>
            </a:r>
          </a:p>
          <a:p>
            <a:pPr marL="228600" indent="-228600" eaLnBrk="1" hangingPunct="1">
              <a:lnSpc>
                <a:spcPct val="90000"/>
              </a:lnSpc>
              <a:defRPr/>
            </a:pPr>
            <a:r>
              <a:rPr lang="es-VE" sz="900" dirty="0" smtClean="0"/>
              <a:t>Podrán además explicar la importancia que para la práctica médica tiene el dominio de </a:t>
            </a:r>
            <a:r>
              <a:rPr lang="es-ES" sz="900" dirty="0" smtClean="0">
                <a:latin typeface="Monotype Corsiva" pitchFamily="66" charset="0"/>
              </a:rPr>
              <a:t>la</a:t>
            </a:r>
            <a:r>
              <a:rPr lang="es-ES" sz="900" dirty="0" smtClean="0"/>
              <a:t> terminología específica en el estudio de cuerpo humano, los planos y ejes del cuerpo teniendo en cuenta la posición anatómica, así como</a:t>
            </a:r>
            <a:r>
              <a:rPr lang="en-US" sz="900" dirty="0" smtClean="0"/>
              <a:t> </a:t>
            </a:r>
            <a:r>
              <a:rPr lang="es-ES" sz="900" dirty="0" smtClean="0">
                <a:latin typeface="Monotype Corsiva" pitchFamily="66" charset="0"/>
              </a:rPr>
              <a:t>los diferentes tipos constitucionales.</a:t>
            </a:r>
            <a:endParaRPr lang="es-ES" sz="900" dirty="0" smtClean="0"/>
          </a:p>
          <a:p>
            <a:pPr marL="228600" indent="-228600" eaLnBrk="1" hangingPunct="1">
              <a:lnSpc>
                <a:spcPct val="90000"/>
              </a:lnSpc>
              <a:defRPr/>
            </a:pPr>
            <a:r>
              <a:rPr lang="es-ES" sz="900" dirty="0" smtClean="0"/>
              <a:t>De igual manera podrán interpretar la organización estructural y funcional de las células a partir de elementos básicos de la teoría celular y la interrelación de sus componentes para el cumplimiento de su función, a través del estudio de los diferentes modelos celulares.</a:t>
            </a:r>
          </a:p>
          <a:p>
            <a:pPr marL="228600" indent="-228600" eaLnBrk="1" hangingPunct="1">
              <a:lnSpc>
                <a:spcPct val="90000"/>
              </a:lnSpc>
              <a:defRPr/>
            </a:pPr>
            <a:endParaRPr lang="es-ES" sz="900" dirty="0" smtClean="0"/>
          </a:p>
          <a:p>
            <a:pPr marL="228600" indent="-228600" eaLnBrk="1" hangingPunct="1">
              <a:lnSpc>
                <a:spcPct val="90000"/>
              </a:lnSpc>
              <a:defRPr/>
            </a:pPr>
            <a:endParaRPr lang="es-VE" sz="900" dirty="0" smtClean="0">
              <a:latin typeface="Monotype Corsiva" pitchFamily="66" charset="0"/>
            </a:endParaRPr>
          </a:p>
        </p:txBody>
      </p:sp>
    </p:spTree>
    <p:extLst>
      <p:ext uri="{BB962C8B-B14F-4D97-AF65-F5344CB8AC3E}">
        <p14:creationId xmlns:p14="http://schemas.microsoft.com/office/powerpoint/2010/main" val="652997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27F8C693-9067-4904-9944-025C1CBB5736}" type="slidenum">
              <a:rPr lang="es-ES" smtClean="0"/>
              <a:t>7</a:t>
            </a:fld>
            <a:endParaRPr lang="es-ES"/>
          </a:p>
        </p:txBody>
      </p:sp>
    </p:spTree>
    <p:extLst>
      <p:ext uri="{BB962C8B-B14F-4D97-AF65-F5344CB8AC3E}">
        <p14:creationId xmlns:p14="http://schemas.microsoft.com/office/powerpoint/2010/main" val="3692974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A9FB0B-49E7-48B9-BF8C-AF8831615589}" type="slidenum">
              <a:rPr lang="es-ES_tradnl" altLang="es-ES"/>
              <a:pPr/>
              <a:t>11</a:t>
            </a:fld>
            <a:endParaRPr lang="es-ES_tradnl" altLang="es-ES"/>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s-ES" altLang="es-ES"/>
          </a:p>
        </p:txBody>
      </p:sp>
    </p:spTree>
    <p:extLst>
      <p:ext uri="{BB962C8B-B14F-4D97-AF65-F5344CB8AC3E}">
        <p14:creationId xmlns:p14="http://schemas.microsoft.com/office/powerpoint/2010/main" val="1998431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1DB35FE-7C57-47B4-A89F-9F5C194959A9}" type="slidenum">
              <a:rPr kumimoji="0" lang="es-ES" altLang="es-E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s-ES" altLang="es-E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r>
              <a:rPr lang="es-ES" altLang="es-ES" sz="1400" b="1" dirty="0"/>
              <a:t>Diapositiva 43.</a:t>
            </a:r>
          </a:p>
          <a:p>
            <a:r>
              <a:rPr lang="es-ES" altLang="es-ES" sz="1400" b="1" dirty="0"/>
              <a:t>Orientadora 1.</a:t>
            </a:r>
          </a:p>
          <a:p>
            <a:r>
              <a:rPr lang="es-ES" altLang="es-ES" sz="1400" b="1" dirty="0"/>
              <a:t>Primer Trimestre.</a:t>
            </a:r>
          </a:p>
          <a:p>
            <a:r>
              <a:rPr lang="es-ES" altLang="es-ES" sz="1400" dirty="0"/>
              <a:t>En esta imagen pueden observar a la izquierda un esquema de una mitocondria, donde se destaca la disposición de su doble membrana y las crestas; hacia la derecha se observan las mismas estructuras pero al microscopio electrónico.</a:t>
            </a:r>
          </a:p>
          <a:p>
            <a:r>
              <a:rPr lang="es-ES" altLang="es-ES" dirty="0"/>
              <a:t>Las mitocondrias son las responsables del aporte de ATP mediante el proceso de la respiración celular.</a:t>
            </a:r>
          </a:p>
          <a:p>
            <a:r>
              <a:rPr lang="es-ES" altLang="es-ES" dirty="0"/>
              <a:t>Cuando estudien de forma independiente el resto de los componentes citoplasmáticos, deben tener en cuenta sus características al microscopio óptico, al electrónico y sus funciones, deben auxiliarse de las orientaciones del CD de la asignatura. </a:t>
            </a:r>
          </a:p>
          <a:p>
            <a:endParaRPr lang="es-ES" altLang="es-ES" sz="1400" dirty="0"/>
          </a:p>
        </p:txBody>
      </p:sp>
    </p:spTree>
    <p:extLst>
      <p:ext uri="{BB962C8B-B14F-4D97-AF65-F5344CB8AC3E}">
        <p14:creationId xmlns:p14="http://schemas.microsoft.com/office/powerpoint/2010/main" val="3344243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770FBC-8D4A-44CB-AA48-50063D89F072}" type="slidenum">
              <a:rPr lang="es-ES_tradnl" altLang="es-ES"/>
              <a:pPr/>
              <a:t>14</a:t>
            </a:fld>
            <a:endParaRPr lang="es-ES_tradnl" altLang="es-E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es-ES" altLang="es-ES"/>
          </a:p>
        </p:txBody>
      </p:sp>
    </p:spTree>
    <p:extLst>
      <p:ext uri="{BB962C8B-B14F-4D97-AF65-F5344CB8AC3E}">
        <p14:creationId xmlns:p14="http://schemas.microsoft.com/office/powerpoint/2010/main" val="2993166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DDE130-32B2-4658-9DAF-C3A157303A25}" type="slidenum">
              <a:rPr kumimoji="0" lang="es-ES" altLang="es-E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s-ES" altLang="es-E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p:txBody>
          <a:bodyPr/>
          <a:lstStyle/>
          <a:p>
            <a:r>
              <a:rPr lang="es-ES" altLang="es-ES" sz="1400" b="1" dirty="0"/>
              <a:t>Diapositiva 41.</a:t>
            </a:r>
          </a:p>
          <a:p>
            <a:r>
              <a:rPr lang="es-ES" altLang="es-ES" sz="1400" b="1" dirty="0"/>
              <a:t>Orientadora 1.</a:t>
            </a:r>
          </a:p>
          <a:p>
            <a:r>
              <a:rPr lang="es-ES" altLang="es-ES" sz="1400" b="1" dirty="0"/>
              <a:t>Tercer Trimestre.</a:t>
            </a:r>
            <a:endParaRPr lang="es-ES" altLang="es-ES" dirty="0"/>
          </a:p>
          <a:p>
            <a:r>
              <a:rPr lang="es-ES" altLang="es-ES" dirty="0"/>
              <a:t>En este esquema se representa la estructura de los retículos endoplásmicos liso y rugoso, fíjense que tienen una relación estructural, siendo uno continuidad del otro. </a:t>
            </a:r>
          </a:p>
          <a:p>
            <a:r>
              <a:rPr lang="es-ES" altLang="es-ES" dirty="0"/>
              <a:t>Pueden observar en las membranas del retículo rugoso ribosomas asociados dándole el aspecto característico.</a:t>
            </a:r>
          </a:p>
          <a:p>
            <a:endParaRPr lang="es-ES" altLang="es-ES" dirty="0"/>
          </a:p>
          <a:p>
            <a:endParaRPr lang="es-ES" altLang="es-ES" dirty="0"/>
          </a:p>
          <a:p>
            <a:endParaRPr lang="en-US" altLang="es-ES" dirty="0"/>
          </a:p>
        </p:txBody>
      </p:sp>
    </p:spTree>
    <p:extLst>
      <p:ext uri="{BB962C8B-B14F-4D97-AF65-F5344CB8AC3E}">
        <p14:creationId xmlns:p14="http://schemas.microsoft.com/office/powerpoint/2010/main" val="3516535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BC2A04-F53D-4B32-AC65-F3DE181D20EE}" type="slidenum">
              <a:rPr lang="es-ES_tradnl" altLang="es-ES"/>
              <a:pPr/>
              <a:t>18</a:t>
            </a:fld>
            <a:endParaRPr lang="es-ES_tradnl" altLang="es-E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s-ES" altLang="es-ES"/>
          </a:p>
        </p:txBody>
      </p:sp>
    </p:spTree>
    <p:extLst>
      <p:ext uri="{BB962C8B-B14F-4D97-AF65-F5344CB8AC3E}">
        <p14:creationId xmlns:p14="http://schemas.microsoft.com/office/powerpoint/2010/main" val="2499720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ES"/>
          </a:p>
        </p:txBody>
      </p:sp>
      <p:sp>
        <p:nvSpPr>
          <p:cNvPr id="4" name="Marcador de fecha 3"/>
          <p:cNvSpPr>
            <a:spLocks noGrp="1"/>
          </p:cNvSpPr>
          <p:nvPr>
            <p:ph type="dt" sz="half" idx="10"/>
          </p:nvPr>
        </p:nvSpPr>
        <p:spPr/>
        <p:txBody>
          <a:bodyPr/>
          <a:lstStyle>
            <a:lvl1pPr>
              <a:defRPr/>
            </a:lvl1pPr>
          </a:lstStyle>
          <a:p>
            <a:pPr fontAlgn="base">
              <a:spcBef>
                <a:spcPct val="0"/>
              </a:spcBef>
              <a:spcAft>
                <a:spcPct val="0"/>
              </a:spcAft>
            </a:pPr>
            <a:endParaRPr lang="es-ES" altLang="es-ES">
              <a:solidFill>
                <a:srgbClr val="000000"/>
              </a:solidFill>
            </a:endParaRPr>
          </a:p>
        </p:txBody>
      </p:sp>
      <p:sp>
        <p:nvSpPr>
          <p:cNvPr id="5" name="Marcador de pie de página 4"/>
          <p:cNvSpPr>
            <a:spLocks noGrp="1"/>
          </p:cNvSpPr>
          <p:nvPr>
            <p:ph type="ftr" sz="quarter" idx="11"/>
          </p:nvPr>
        </p:nvSpPr>
        <p:spPr/>
        <p:txBody>
          <a:bodyPr/>
          <a:lstStyle>
            <a:lvl1pPr>
              <a:defRPr/>
            </a:lvl1pPr>
          </a:lstStyle>
          <a:p>
            <a:pPr algn="ctr" fontAlgn="base">
              <a:spcBef>
                <a:spcPct val="0"/>
              </a:spcBef>
              <a:spcAft>
                <a:spcPct val="0"/>
              </a:spcAft>
            </a:pPr>
            <a:endParaRPr lang="es-ES" altLang="es-ES">
              <a:solidFill>
                <a:srgbClr val="000000"/>
              </a:solidFill>
            </a:endParaRPr>
          </a:p>
        </p:txBody>
      </p:sp>
      <p:sp>
        <p:nvSpPr>
          <p:cNvPr id="6" name="Marcador de número de diapositiva 5"/>
          <p:cNvSpPr>
            <a:spLocks noGrp="1"/>
          </p:cNvSpPr>
          <p:nvPr>
            <p:ph type="sldNum" sz="quarter" idx="12"/>
          </p:nvPr>
        </p:nvSpPr>
        <p:spPr/>
        <p:txBody>
          <a:bodyPr/>
          <a:lstStyle>
            <a:lvl1pPr>
              <a:defRPr/>
            </a:lvl1pPr>
          </a:lstStyle>
          <a:p>
            <a:pPr fontAlgn="base">
              <a:spcBef>
                <a:spcPct val="0"/>
              </a:spcBef>
              <a:spcAft>
                <a:spcPct val="0"/>
              </a:spcAft>
            </a:pPr>
            <a:fld id="{7861F22A-D59F-42FD-AABD-BF9B7E77FB3E}" type="slidenum">
              <a:rPr lang="es-ES" altLang="es-ES" smtClean="0">
                <a:solidFill>
                  <a:srgbClr val="000000"/>
                </a:solidFill>
              </a:rPr>
              <a:pPr fontAlgn="base">
                <a:spcBef>
                  <a:spcPct val="0"/>
                </a:spcBef>
                <a:spcAft>
                  <a:spcPct val="0"/>
                </a:spcAft>
              </a:pPr>
              <a:t>‹Nº›</a:t>
            </a:fld>
            <a:endParaRPr lang="es-ES" altLang="es-ES">
              <a:solidFill>
                <a:srgbClr val="000000"/>
              </a:solidFill>
            </a:endParaRPr>
          </a:p>
        </p:txBody>
      </p:sp>
    </p:spTree>
    <p:extLst>
      <p:ext uri="{BB962C8B-B14F-4D97-AF65-F5344CB8AC3E}">
        <p14:creationId xmlns:p14="http://schemas.microsoft.com/office/powerpoint/2010/main" val="4180441027"/>
      </p:ext>
    </p:extLst>
  </p:cSld>
  <p:clrMapOvr>
    <a:masterClrMapping/>
  </p:clrMapOvr>
  <p:transition spd="med" advClick="0" advTm="1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lvl1pPr>
              <a:defRPr/>
            </a:lvl1pPr>
          </a:lstStyle>
          <a:p>
            <a:pPr fontAlgn="base">
              <a:spcBef>
                <a:spcPct val="0"/>
              </a:spcBef>
              <a:spcAft>
                <a:spcPct val="0"/>
              </a:spcAft>
            </a:pPr>
            <a:endParaRPr lang="es-ES" altLang="es-ES">
              <a:solidFill>
                <a:srgbClr val="000000"/>
              </a:solidFill>
            </a:endParaRPr>
          </a:p>
        </p:txBody>
      </p:sp>
      <p:sp>
        <p:nvSpPr>
          <p:cNvPr id="5" name="Marcador de pie de página 4"/>
          <p:cNvSpPr>
            <a:spLocks noGrp="1"/>
          </p:cNvSpPr>
          <p:nvPr>
            <p:ph type="ftr" sz="quarter" idx="11"/>
          </p:nvPr>
        </p:nvSpPr>
        <p:spPr/>
        <p:txBody>
          <a:bodyPr/>
          <a:lstStyle>
            <a:lvl1pPr>
              <a:defRPr/>
            </a:lvl1pPr>
          </a:lstStyle>
          <a:p>
            <a:pPr algn="ctr" fontAlgn="base">
              <a:spcBef>
                <a:spcPct val="0"/>
              </a:spcBef>
              <a:spcAft>
                <a:spcPct val="0"/>
              </a:spcAft>
            </a:pPr>
            <a:endParaRPr lang="es-ES" altLang="es-ES">
              <a:solidFill>
                <a:srgbClr val="000000"/>
              </a:solidFill>
            </a:endParaRPr>
          </a:p>
        </p:txBody>
      </p:sp>
      <p:sp>
        <p:nvSpPr>
          <p:cNvPr id="6" name="Marcador de número de diapositiva 5"/>
          <p:cNvSpPr>
            <a:spLocks noGrp="1"/>
          </p:cNvSpPr>
          <p:nvPr>
            <p:ph type="sldNum" sz="quarter" idx="12"/>
          </p:nvPr>
        </p:nvSpPr>
        <p:spPr/>
        <p:txBody>
          <a:bodyPr/>
          <a:lstStyle>
            <a:lvl1pPr>
              <a:defRPr/>
            </a:lvl1pPr>
          </a:lstStyle>
          <a:p>
            <a:pPr fontAlgn="base">
              <a:spcBef>
                <a:spcPct val="0"/>
              </a:spcBef>
              <a:spcAft>
                <a:spcPct val="0"/>
              </a:spcAft>
            </a:pPr>
            <a:fld id="{40F31E04-92B2-4622-89C2-EF38F6141C36}" type="slidenum">
              <a:rPr lang="es-ES" altLang="es-ES" smtClean="0">
                <a:solidFill>
                  <a:srgbClr val="000000"/>
                </a:solidFill>
              </a:rPr>
              <a:pPr fontAlgn="base">
                <a:spcBef>
                  <a:spcPct val="0"/>
                </a:spcBef>
                <a:spcAft>
                  <a:spcPct val="0"/>
                </a:spcAft>
              </a:pPr>
              <a:t>‹Nº›</a:t>
            </a:fld>
            <a:endParaRPr lang="es-ES" altLang="es-ES">
              <a:solidFill>
                <a:srgbClr val="000000"/>
              </a:solidFill>
            </a:endParaRPr>
          </a:p>
        </p:txBody>
      </p:sp>
    </p:spTree>
    <p:extLst>
      <p:ext uri="{BB962C8B-B14F-4D97-AF65-F5344CB8AC3E}">
        <p14:creationId xmlns:p14="http://schemas.microsoft.com/office/powerpoint/2010/main" val="476103972"/>
      </p:ext>
    </p:extLst>
  </p:cSld>
  <p:clrMapOvr>
    <a:masterClrMapping/>
  </p:clrMapOvr>
  <p:transition spd="med" advClick="0" advTm="1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609600" y="274639"/>
            <a:ext cx="8026400" cy="5851525"/>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lvl1pPr>
              <a:defRPr/>
            </a:lvl1pPr>
          </a:lstStyle>
          <a:p>
            <a:pPr fontAlgn="base">
              <a:spcBef>
                <a:spcPct val="0"/>
              </a:spcBef>
              <a:spcAft>
                <a:spcPct val="0"/>
              </a:spcAft>
            </a:pPr>
            <a:endParaRPr lang="es-ES" altLang="es-ES">
              <a:solidFill>
                <a:srgbClr val="000000"/>
              </a:solidFill>
            </a:endParaRPr>
          </a:p>
        </p:txBody>
      </p:sp>
      <p:sp>
        <p:nvSpPr>
          <p:cNvPr id="5" name="Marcador de pie de página 4"/>
          <p:cNvSpPr>
            <a:spLocks noGrp="1"/>
          </p:cNvSpPr>
          <p:nvPr>
            <p:ph type="ftr" sz="quarter" idx="11"/>
          </p:nvPr>
        </p:nvSpPr>
        <p:spPr/>
        <p:txBody>
          <a:bodyPr/>
          <a:lstStyle>
            <a:lvl1pPr>
              <a:defRPr/>
            </a:lvl1pPr>
          </a:lstStyle>
          <a:p>
            <a:pPr algn="ctr" fontAlgn="base">
              <a:spcBef>
                <a:spcPct val="0"/>
              </a:spcBef>
              <a:spcAft>
                <a:spcPct val="0"/>
              </a:spcAft>
            </a:pPr>
            <a:endParaRPr lang="es-ES" altLang="es-ES">
              <a:solidFill>
                <a:srgbClr val="000000"/>
              </a:solidFill>
            </a:endParaRPr>
          </a:p>
        </p:txBody>
      </p:sp>
      <p:sp>
        <p:nvSpPr>
          <p:cNvPr id="6" name="Marcador de número de diapositiva 5"/>
          <p:cNvSpPr>
            <a:spLocks noGrp="1"/>
          </p:cNvSpPr>
          <p:nvPr>
            <p:ph type="sldNum" sz="quarter" idx="12"/>
          </p:nvPr>
        </p:nvSpPr>
        <p:spPr/>
        <p:txBody>
          <a:bodyPr/>
          <a:lstStyle>
            <a:lvl1pPr>
              <a:defRPr/>
            </a:lvl1pPr>
          </a:lstStyle>
          <a:p>
            <a:pPr fontAlgn="base">
              <a:spcBef>
                <a:spcPct val="0"/>
              </a:spcBef>
              <a:spcAft>
                <a:spcPct val="0"/>
              </a:spcAft>
            </a:pPr>
            <a:fld id="{A4581236-B7B9-4BC9-8AB9-22D88B7CA87C}" type="slidenum">
              <a:rPr lang="es-ES" altLang="es-ES" smtClean="0">
                <a:solidFill>
                  <a:srgbClr val="000000"/>
                </a:solidFill>
              </a:rPr>
              <a:pPr fontAlgn="base">
                <a:spcBef>
                  <a:spcPct val="0"/>
                </a:spcBef>
                <a:spcAft>
                  <a:spcPct val="0"/>
                </a:spcAft>
              </a:pPr>
              <a:t>‹Nº›</a:t>
            </a:fld>
            <a:endParaRPr lang="es-ES" altLang="es-ES">
              <a:solidFill>
                <a:srgbClr val="000000"/>
              </a:solidFill>
            </a:endParaRPr>
          </a:p>
        </p:txBody>
      </p:sp>
    </p:spTree>
    <p:extLst>
      <p:ext uri="{BB962C8B-B14F-4D97-AF65-F5344CB8AC3E}">
        <p14:creationId xmlns:p14="http://schemas.microsoft.com/office/powerpoint/2010/main" val="1879740663"/>
      </p:ext>
    </p:extLst>
  </p:cSld>
  <p:clrMapOvr>
    <a:masterClrMapping/>
  </p:clrMapOvr>
  <p:transition spd="med" advClick="0" advTm="1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609600" y="1600201"/>
            <a:ext cx="5384800" cy="4525963"/>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quarter" idx="2"/>
          </p:nvPr>
        </p:nvSpPr>
        <p:spPr>
          <a:xfrm>
            <a:off x="6197600" y="1600200"/>
            <a:ext cx="5384800" cy="21859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contenido 4"/>
          <p:cNvSpPr>
            <a:spLocks noGrp="1"/>
          </p:cNvSpPr>
          <p:nvPr>
            <p:ph sz="quarter" idx="3"/>
          </p:nvPr>
        </p:nvSpPr>
        <p:spPr>
          <a:xfrm>
            <a:off x="6197600" y="3938589"/>
            <a:ext cx="5384800" cy="2187575"/>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fecha 5"/>
          <p:cNvSpPr>
            <a:spLocks noGrp="1"/>
          </p:cNvSpPr>
          <p:nvPr>
            <p:ph type="dt" sz="half" idx="10"/>
          </p:nvPr>
        </p:nvSpPr>
        <p:spPr>
          <a:xfrm>
            <a:off x="609600" y="6245225"/>
            <a:ext cx="2844800" cy="476250"/>
          </a:xfrm>
        </p:spPr>
        <p:txBody>
          <a:bodyPr/>
          <a:lstStyle>
            <a:lvl1pPr>
              <a:defRPr/>
            </a:lvl1pPr>
          </a:lstStyle>
          <a:p>
            <a:pPr fontAlgn="base">
              <a:spcBef>
                <a:spcPct val="0"/>
              </a:spcBef>
              <a:spcAft>
                <a:spcPct val="0"/>
              </a:spcAft>
            </a:pPr>
            <a:endParaRPr lang="es-ES" altLang="es-ES">
              <a:solidFill>
                <a:srgbClr val="000000"/>
              </a:solidFill>
            </a:endParaRPr>
          </a:p>
        </p:txBody>
      </p:sp>
      <p:sp>
        <p:nvSpPr>
          <p:cNvPr id="7" name="Marcador de pie de página 6"/>
          <p:cNvSpPr>
            <a:spLocks noGrp="1"/>
          </p:cNvSpPr>
          <p:nvPr>
            <p:ph type="ftr" sz="quarter" idx="11"/>
          </p:nvPr>
        </p:nvSpPr>
        <p:spPr>
          <a:xfrm>
            <a:off x="4165600" y="6245225"/>
            <a:ext cx="3860800" cy="476250"/>
          </a:xfrm>
        </p:spPr>
        <p:txBody>
          <a:bodyPr/>
          <a:lstStyle>
            <a:lvl1pPr>
              <a:defRPr/>
            </a:lvl1pPr>
          </a:lstStyle>
          <a:p>
            <a:pPr algn="ctr" fontAlgn="base">
              <a:spcBef>
                <a:spcPct val="0"/>
              </a:spcBef>
              <a:spcAft>
                <a:spcPct val="0"/>
              </a:spcAft>
            </a:pPr>
            <a:endParaRPr lang="es-ES" altLang="es-ES">
              <a:solidFill>
                <a:srgbClr val="000000"/>
              </a:solidFill>
            </a:endParaRPr>
          </a:p>
        </p:txBody>
      </p:sp>
      <p:sp>
        <p:nvSpPr>
          <p:cNvPr id="8" name="Marcador de número de diapositiva 7"/>
          <p:cNvSpPr>
            <a:spLocks noGrp="1"/>
          </p:cNvSpPr>
          <p:nvPr>
            <p:ph type="sldNum" sz="quarter" idx="12"/>
          </p:nvPr>
        </p:nvSpPr>
        <p:spPr>
          <a:xfrm>
            <a:off x="8737600" y="6245225"/>
            <a:ext cx="2844800" cy="476250"/>
          </a:xfrm>
        </p:spPr>
        <p:txBody>
          <a:bodyPr/>
          <a:lstStyle>
            <a:lvl1pPr>
              <a:defRPr/>
            </a:lvl1pPr>
          </a:lstStyle>
          <a:p>
            <a:pPr fontAlgn="base">
              <a:spcBef>
                <a:spcPct val="0"/>
              </a:spcBef>
              <a:spcAft>
                <a:spcPct val="0"/>
              </a:spcAft>
            </a:pPr>
            <a:fld id="{331FA000-6359-4445-B1DB-A01B693B7D61}" type="slidenum">
              <a:rPr lang="es-ES" altLang="es-ES" smtClean="0">
                <a:solidFill>
                  <a:srgbClr val="000000"/>
                </a:solidFill>
              </a:rPr>
              <a:pPr fontAlgn="base">
                <a:spcBef>
                  <a:spcPct val="0"/>
                </a:spcBef>
                <a:spcAft>
                  <a:spcPct val="0"/>
                </a:spcAft>
              </a:pPr>
              <a:t>‹Nº›</a:t>
            </a:fld>
            <a:endParaRPr lang="es-ES" altLang="es-ES">
              <a:solidFill>
                <a:srgbClr val="000000"/>
              </a:solidFill>
            </a:endParaRPr>
          </a:p>
        </p:txBody>
      </p:sp>
    </p:spTree>
    <p:extLst>
      <p:ext uri="{BB962C8B-B14F-4D97-AF65-F5344CB8AC3E}">
        <p14:creationId xmlns:p14="http://schemas.microsoft.com/office/powerpoint/2010/main" val="504105840"/>
      </p:ext>
    </p:extLst>
  </p:cSld>
  <p:clrMapOvr>
    <a:masterClrMapping/>
  </p:clrMapOvr>
  <p:transition spd="med" advClick="0" advTm="1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Marcador de contenido 1"/>
          <p:cNvSpPr>
            <a:spLocks noGrp="1"/>
          </p:cNvSpPr>
          <p:nvPr>
            <p:ph/>
          </p:nvPr>
        </p:nvSpPr>
        <p:spPr>
          <a:xfrm>
            <a:off x="609600" y="274639"/>
            <a:ext cx="10972800" cy="5851525"/>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Marcador de fecha 2"/>
          <p:cNvSpPr>
            <a:spLocks noGrp="1"/>
          </p:cNvSpPr>
          <p:nvPr>
            <p:ph type="dt" sz="half" idx="10"/>
          </p:nvPr>
        </p:nvSpPr>
        <p:spPr>
          <a:xfrm>
            <a:off x="609600" y="6245225"/>
            <a:ext cx="2844800" cy="476250"/>
          </a:xfrm>
        </p:spPr>
        <p:txBody>
          <a:bodyPr/>
          <a:lstStyle>
            <a:lvl1pPr>
              <a:defRPr/>
            </a:lvl1pPr>
          </a:lstStyle>
          <a:p>
            <a:pPr fontAlgn="base">
              <a:spcBef>
                <a:spcPct val="0"/>
              </a:spcBef>
              <a:spcAft>
                <a:spcPct val="0"/>
              </a:spcAft>
            </a:pPr>
            <a:endParaRPr lang="es-ES" altLang="es-ES">
              <a:solidFill>
                <a:srgbClr val="000000"/>
              </a:solidFill>
            </a:endParaRPr>
          </a:p>
        </p:txBody>
      </p:sp>
      <p:sp>
        <p:nvSpPr>
          <p:cNvPr id="4" name="Marcador de pie de página 3"/>
          <p:cNvSpPr>
            <a:spLocks noGrp="1"/>
          </p:cNvSpPr>
          <p:nvPr>
            <p:ph type="ftr" sz="quarter" idx="11"/>
          </p:nvPr>
        </p:nvSpPr>
        <p:spPr>
          <a:xfrm>
            <a:off x="4165600" y="6245225"/>
            <a:ext cx="3860800" cy="476250"/>
          </a:xfrm>
        </p:spPr>
        <p:txBody>
          <a:bodyPr/>
          <a:lstStyle>
            <a:lvl1pPr>
              <a:defRPr/>
            </a:lvl1pPr>
          </a:lstStyle>
          <a:p>
            <a:pPr algn="ctr" fontAlgn="base">
              <a:spcBef>
                <a:spcPct val="0"/>
              </a:spcBef>
              <a:spcAft>
                <a:spcPct val="0"/>
              </a:spcAft>
            </a:pPr>
            <a:endParaRPr lang="es-ES" altLang="es-ES">
              <a:solidFill>
                <a:srgbClr val="000000"/>
              </a:solidFill>
            </a:endParaRPr>
          </a:p>
        </p:txBody>
      </p:sp>
      <p:sp>
        <p:nvSpPr>
          <p:cNvPr id="5" name="Marcador de número de diapositiva 4"/>
          <p:cNvSpPr>
            <a:spLocks noGrp="1"/>
          </p:cNvSpPr>
          <p:nvPr>
            <p:ph type="sldNum" sz="quarter" idx="12"/>
          </p:nvPr>
        </p:nvSpPr>
        <p:spPr>
          <a:xfrm>
            <a:off x="8737600" y="6245225"/>
            <a:ext cx="2844800" cy="476250"/>
          </a:xfrm>
        </p:spPr>
        <p:txBody>
          <a:bodyPr/>
          <a:lstStyle>
            <a:lvl1pPr>
              <a:defRPr/>
            </a:lvl1pPr>
          </a:lstStyle>
          <a:p>
            <a:pPr fontAlgn="base">
              <a:spcBef>
                <a:spcPct val="0"/>
              </a:spcBef>
              <a:spcAft>
                <a:spcPct val="0"/>
              </a:spcAft>
            </a:pPr>
            <a:fld id="{6A9A658A-F6BE-4A2D-83EF-8326859598AC}" type="slidenum">
              <a:rPr lang="es-ES" altLang="es-ES" smtClean="0">
                <a:solidFill>
                  <a:srgbClr val="000000"/>
                </a:solidFill>
              </a:rPr>
              <a:pPr fontAlgn="base">
                <a:spcBef>
                  <a:spcPct val="0"/>
                </a:spcBef>
                <a:spcAft>
                  <a:spcPct val="0"/>
                </a:spcAft>
              </a:pPr>
              <a:t>‹Nº›</a:t>
            </a:fld>
            <a:endParaRPr lang="es-ES" altLang="es-ES">
              <a:solidFill>
                <a:srgbClr val="000000"/>
              </a:solidFill>
            </a:endParaRPr>
          </a:p>
        </p:txBody>
      </p:sp>
    </p:spTree>
    <p:extLst>
      <p:ext uri="{BB962C8B-B14F-4D97-AF65-F5344CB8AC3E}">
        <p14:creationId xmlns:p14="http://schemas.microsoft.com/office/powerpoint/2010/main" val="3089310934"/>
      </p:ext>
    </p:extLst>
  </p:cSld>
  <p:clrMapOvr>
    <a:masterClrMapping/>
  </p:clrMapOvr>
  <p:transition spd="med" advClick="0" advTm="1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Título 1"/>
          <p:cNvSpPr>
            <a:spLocks noGrp="1"/>
          </p:cNvSpPr>
          <p:nvPr>
            <p:ph type="title" sz="quarter"/>
          </p:nvPr>
        </p:nvSpPr>
        <p:spPr>
          <a:xfrm>
            <a:off x="609600" y="274638"/>
            <a:ext cx="10972800" cy="1143000"/>
          </a:xfrm>
        </p:spPr>
        <p:txBody>
          <a:bodyPr/>
          <a:lstStyle/>
          <a:p>
            <a:r>
              <a:rPr lang="es-ES" smtClean="0"/>
              <a:t>Haga clic para modificar el estilo de título del patrón</a:t>
            </a:r>
            <a:endParaRPr lang="es-ES"/>
          </a:p>
        </p:txBody>
      </p:sp>
      <p:sp>
        <p:nvSpPr>
          <p:cNvPr id="3" name="Marcador de contenido 2"/>
          <p:cNvSpPr>
            <a:spLocks noGrp="1"/>
          </p:cNvSpPr>
          <p:nvPr>
            <p:ph sz="quarter" idx="1"/>
          </p:nvPr>
        </p:nvSpPr>
        <p:spPr>
          <a:xfrm>
            <a:off x="609600" y="1600200"/>
            <a:ext cx="5384800" cy="21859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quarter" idx="2"/>
          </p:nvPr>
        </p:nvSpPr>
        <p:spPr>
          <a:xfrm>
            <a:off x="6197600" y="1600200"/>
            <a:ext cx="5384800" cy="21859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contenido 4"/>
          <p:cNvSpPr>
            <a:spLocks noGrp="1"/>
          </p:cNvSpPr>
          <p:nvPr>
            <p:ph sz="quarter" idx="3"/>
          </p:nvPr>
        </p:nvSpPr>
        <p:spPr>
          <a:xfrm>
            <a:off x="609600" y="3938589"/>
            <a:ext cx="5384800" cy="2187575"/>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contenido 5"/>
          <p:cNvSpPr>
            <a:spLocks noGrp="1"/>
          </p:cNvSpPr>
          <p:nvPr>
            <p:ph sz="quarter" idx="4"/>
          </p:nvPr>
        </p:nvSpPr>
        <p:spPr>
          <a:xfrm>
            <a:off x="6197600" y="3938589"/>
            <a:ext cx="5384800" cy="2187575"/>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a:xfrm>
            <a:off x="609600" y="6245225"/>
            <a:ext cx="2844800" cy="476250"/>
          </a:xfrm>
        </p:spPr>
        <p:txBody>
          <a:bodyPr/>
          <a:lstStyle>
            <a:lvl1pPr>
              <a:defRPr/>
            </a:lvl1pPr>
          </a:lstStyle>
          <a:p>
            <a:pPr fontAlgn="base">
              <a:spcBef>
                <a:spcPct val="0"/>
              </a:spcBef>
              <a:spcAft>
                <a:spcPct val="0"/>
              </a:spcAft>
            </a:pPr>
            <a:endParaRPr lang="es-ES" altLang="es-ES">
              <a:solidFill>
                <a:srgbClr val="000000"/>
              </a:solidFill>
            </a:endParaRPr>
          </a:p>
        </p:txBody>
      </p:sp>
      <p:sp>
        <p:nvSpPr>
          <p:cNvPr id="8" name="Marcador de pie de página 7"/>
          <p:cNvSpPr>
            <a:spLocks noGrp="1"/>
          </p:cNvSpPr>
          <p:nvPr>
            <p:ph type="ftr" sz="quarter" idx="11"/>
          </p:nvPr>
        </p:nvSpPr>
        <p:spPr>
          <a:xfrm>
            <a:off x="4165600" y="6245225"/>
            <a:ext cx="3860800" cy="476250"/>
          </a:xfrm>
        </p:spPr>
        <p:txBody>
          <a:bodyPr/>
          <a:lstStyle>
            <a:lvl1pPr>
              <a:defRPr/>
            </a:lvl1pPr>
          </a:lstStyle>
          <a:p>
            <a:pPr algn="ctr" fontAlgn="base">
              <a:spcBef>
                <a:spcPct val="0"/>
              </a:spcBef>
              <a:spcAft>
                <a:spcPct val="0"/>
              </a:spcAft>
            </a:pPr>
            <a:endParaRPr lang="es-ES" altLang="es-ES">
              <a:solidFill>
                <a:srgbClr val="000000"/>
              </a:solidFill>
            </a:endParaRPr>
          </a:p>
        </p:txBody>
      </p:sp>
      <p:sp>
        <p:nvSpPr>
          <p:cNvPr id="9" name="Marcador de número de diapositiva 8"/>
          <p:cNvSpPr>
            <a:spLocks noGrp="1"/>
          </p:cNvSpPr>
          <p:nvPr>
            <p:ph type="sldNum" sz="quarter" idx="12"/>
          </p:nvPr>
        </p:nvSpPr>
        <p:spPr>
          <a:xfrm>
            <a:off x="8737600" y="6245225"/>
            <a:ext cx="2844800" cy="476250"/>
          </a:xfrm>
        </p:spPr>
        <p:txBody>
          <a:bodyPr/>
          <a:lstStyle>
            <a:lvl1pPr>
              <a:defRPr/>
            </a:lvl1pPr>
          </a:lstStyle>
          <a:p>
            <a:pPr fontAlgn="base">
              <a:spcBef>
                <a:spcPct val="0"/>
              </a:spcBef>
              <a:spcAft>
                <a:spcPct val="0"/>
              </a:spcAft>
            </a:pPr>
            <a:fld id="{99B98A79-7608-4C23-A58B-1B00247F3EC8}" type="slidenum">
              <a:rPr lang="es-ES" altLang="es-ES" smtClean="0">
                <a:solidFill>
                  <a:srgbClr val="000000"/>
                </a:solidFill>
              </a:rPr>
              <a:pPr fontAlgn="base">
                <a:spcBef>
                  <a:spcPct val="0"/>
                </a:spcBef>
                <a:spcAft>
                  <a:spcPct val="0"/>
                </a:spcAft>
              </a:pPr>
              <a:t>‹Nº›</a:t>
            </a:fld>
            <a:endParaRPr lang="es-ES" altLang="es-ES">
              <a:solidFill>
                <a:srgbClr val="000000"/>
              </a:solidFill>
            </a:endParaRPr>
          </a:p>
        </p:txBody>
      </p:sp>
    </p:spTree>
    <p:extLst>
      <p:ext uri="{BB962C8B-B14F-4D97-AF65-F5344CB8AC3E}">
        <p14:creationId xmlns:p14="http://schemas.microsoft.com/office/powerpoint/2010/main" val="1395907393"/>
      </p:ext>
    </p:extLst>
  </p:cSld>
  <p:clrMapOvr>
    <a:masterClrMapping/>
  </p:clrMapOvr>
  <p:transition spd="med" advClick="0" advTm="1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32494DE-8675-4E4B-9D29-3CC9FE54DB51}" type="slidenum">
              <a:rPr lang="es-ES" altLang="es-ES" smtClean="0">
                <a:solidFill>
                  <a:srgbClr val="000000"/>
                </a:solidFill>
              </a:rPr>
              <a:pPr fontAlgn="base">
                <a:spcBef>
                  <a:spcPct val="0"/>
                </a:spcBef>
                <a:spcAft>
                  <a:spcPct val="0"/>
                </a:spcAft>
              </a:pPr>
              <a:t>‹Nº›</a:t>
            </a:fld>
            <a:endParaRPr lang="es-ES" altLang="es-ES" smtClean="0">
              <a:solidFill>
                <a:srgbClr val="000000"/>
              </a:solidFill>
            </a:endParaRPr>
          </a:p>
        </p:txBody>
      </p:sp>
    </p:spTree>
    <p:extLst>
      <p:ext uri="{BB962C8B-B14F-4D97-AF65-F5344CB8AC3E}">
        <p14:creationId xmlns:p14="http://schemas.microsoft.com/office/powerpoint/2010/main" val="2887006268"/>
      </p:ext>
    </p:extLst>
  </p:cSld>
  <p:clrMapOvr>
    <a:masterClrMapping/>
  </p:clrMapOvr>
  <p:transition advClick="0" advTm="7600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557C05F-D400-4B85-91F3-0D6934EEA904}" type="slidenum">
              <a:rPr lang="es-ES" altLang="es-ES" smtClean="0">
                <a:solidFill>
                  <a:srgbClr val="000000"/>
                </a:solidFill>
              </a:rPr>
              <a:pPr fontAlgn="base">
                <a:spcBef>
                  <a:spcPct val="0"/>
                </a:spcBef>
                <a:spcAft>
                  <a:spcPct val="0"/>
                </a:spcAft>
              </a:pPr>
              <a:t>‹Nº›</a:t>
            </a:fld>
            <a:endParaRPr lang="es-ES" altLang="es-ES" smtClean="0">
              <a:solidFill>
                <a:srgbClr val="000000"/>
              </a:solidFill>
            </a:endParaRPr>
          </a:p>
        </p:txBody>
      </p:sp>
    </p:spTree>
    <p:extLst>
      <p:ext uri="{BB962C8B-B14F-4D97-AF65-F5344CB8AC3E}">
        <p14:creationId xmlns:p14="http://schemas.microsoft.com/office/powerpoint/2010/main" val="1798682648"/>
      </p:ext>
    </p:extLst>
  </p:cSld>
  <p:clrMapOvr>
    <a:masterClrMapping/>
  </p:clrMapOvr>
  <p:transition advClick="0" advTm="76000"/>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13F673FE-5DE0-42C7-A654-105C8C81C9D7}" type="slidenum">
              <a:rPr lang="es-ES" altLang="es-ES" smtClean="0">
                <a:solidFill>
                  <a:srgbClr val="000000"/>
                </a:solidFill>
              </a:rPr>
              <a:pPr fontAlgn="base">
                <a:spcBef>
                  <a:spcPct val="0"/>
                </a:spcBef>
                <a:spcAft>
                  <a:spcPct val="0"/>
                </a:spcAft>
              </a:pPr>
              <a:t>‹Nº›</a:t>
            </a:fld>
            <a:endParaRPr lang="es-ES" altLang="es-ES" smtClean="0">
              <a:solidFill>
                <a:srgbClr val="000000"/>
              </a:solidFill>
            </a:endParaRPr>
          </a:p>
        </p:txBody>
      </p:sp>
    </p:spTree>
    <p:extLst>
      <p:ext uri="{BB962C8B-B14F-4D97-AF65-F5344CB8AC3E}">
        <p14:creationId xmlns:p14="http://schemas.microsoft.com/office/powerpoint/2010/main" val="788499576"/>
      </p:ext>
    </p:extLst>
  </p:cSld>
  <p:clrMapOvr>
    <a:masterClrMapping/>
  </p:clrMapOvr>
  <p:transition advClick="0" advTm="7600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1CC7292-A265-405C-90E6-FA7C31ED513F}" type="slidenum">
              <a:rPr lang="es-ES" altLang="es-ES" smtClean="0">
                <a:solidFill>
                  <a:srgbClr val="000000"/>
                </a:solidFill>
              </a:rPr>
              <a:pPr fontAlgn="base">
                <a:spcBef>
                  <a:spcPct val="0"/>
                </a:spcBef>
                <a:spcAft>
                  <a:spcPct val="0"/>
                </a:spcAft>
              </a:pPr>
              <a:t>‹Nº›</a:t>
            </a:fld>
            <a:endParaRPr lang="es-ES" altLang="es-ES" smtClean="0">
              <a:solidFill>
                <a:srgbClr val="000000"/>
              </a:solidFill>
            </a:endParaRPr>
          </a:p>
        </p:txBody>
      </p:sp>
    </p:spTree>
    <p:extLst>
      <p:ext uri="{BB962C8B-B14F-4D97-AF65-F5344CB8AC3E}">
        <p14:creationId xmlns:p14="http://schemas.microsoft.com/office/powerpoint/2010/main" val="3243324257"/>
      </p:ext>
    </p:extLst>
  </p:cSld>
  <p:clrMapOvr>
    <a:masterClrMapping/>
  </p:clrMapOvr>
  <p:transition advClick="0" advTm="76000"/>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21409746-97E4-42E2-8D16-F3638BFF1188}" type="slidenum">
              <a:rPr lang="es-ES" altLang="es-ES" smtClean="0">
                <a:solidFill>
                  <a:srgbClr val="000000"/>
                </a:solidFill>
              </a:rPr>
              <a:pPr fontAlgn="base">
                <a:spcBef>
                  <a:spcPct val="0"/>
                </a:spcBef>
                <a:spcAft>
                  <a:spcPct val="0"/>
                </a:spcAft>
              </a:pPr>
              <a:t>‹Nº›</a:t>
            </a:fld>
            <a:endParaRPr lang="es-ES" altLang="es-ES" smtClean="0">
              <a:solidFill>
                <a:srgbClr val="000000"/>
              </a:solidFill>
            </a:endParaRPr>
          </a:p>
        </p:txBody>
      </p:sp>
    </p:spTree>
    <p:extLst>
      <p:ext uri="{BB962C8B-B14F-4D97-AF65-F5344CB8AC3E}">
        <p14:creationId xmlns:p14="http://schemas.microsoft.com/office/powerpoint/2010/main" val="1926098936"/>
      </p:ext>
    </p:extLst>
  </p:cSld>
  <p:clrMapOvr>
    <a:masterClrMapping/>
  </p:clrMapOvr>
  <p:transition advClick="0" advTm="76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lvl1pPr>
              <a:defRPr/>
            </a:lvl1pPr>
          </a:lstStyle>
          <a:p>
            <a:pPr fontAlgn="base">
              <a:spcBef>
                <a:spcPct val="0"/>
              </a:spcBef>
              <a:spcAft>
                <a:spcPct val="0"/>
              </a:spcAft>
            </a:pPr>
            <a:endParaRPr lang="es-ES" altLang="es-ES">
              <a:solidFill>
                <a:srgbClr val="000000"/>
              </a:solidFill>
            </a:endParaRPr>
          </a:p>
        </p:txBody>
      </p:sp>
      <p:sp>
        <p:nvSpPr>
          <p:cNvPr id="5" name="Marcador de pie de página 4"/>
          <p:cNvSpPr>
            <a:spLocks noGrp="1"/>
          </p:cNvSpPr>
          <p:nvPr>
            <p:ph type="ftr" sz="quarter" idx="11"/>
          </p:nvPr>
        </p:nvSpPr>
        <p:spPr/>
        <p:txBody>
          <a:bodyPr/>
          <a:lstStyle>
            <a:lvl1pPr>
              <a:defRPr/>
            </a:lvl1pPr>
          </a:lstStyle>
          <a:p>
            <a:pPr algn="ctr" fontAlgn="base">
              <a:spcBef>
                <a:spcPct val="0"/>
              </a:spcBef>
              <a:spcAft>
                <a:spcPct val="0"/>
              </a:spcAft>
            </a:pPr>
            <a:endParaRPr lang="es-ES" altLang="es-ES">
              <a:solidFill>
                <a:srgbClr val="000000"/>
              </a:solidFill>
            </a:endParaRPr>
          </a:p>
        </p:txBody>
      </p:sp>
      <p:sp>
        <p:nvSpPr>
          <p:cNvPr id="6" name="Marcador de número de diapositiva 5"/>
          <p:cNvSpPr>
            <a:spLocks noGrp="1"/>
          </p:cNvSpPr>
          <p:nvPr>
            <p:ph type="sldNum" sz="quarter" idx="12"/>
          </p:nvPr>
        </p:nvSpPr>
        <p:spPr/>
        <p:txBody>
          <a:bodyPr/>
          <a:lstStyle>
            <a:lvl1pPr>
              <a:defRPr/>
            </a:lvl1pPr>
          </a:lstStyle>
          <a:p>
            <a:pPr fontAlgn="base">
              <a:spcBef>
                <a:spcPct val="0"/>
              </a:spcBef>
              <a:spcAft>
                <a:spcPct val="0"/>
              </a:spcAft>
            </a:pPr>
            <a:fld id="{EFC904AB-E8B9-4C53-8868-9F89252F54B0}" type="slidenum">
              <a:rPr lang="es-ES" altLang="es-ES" smtClean="0">
                <a:solidFill>
                  <a:srgbClr val="000000"/>
                </a:solidFill>
              </a:rPr>
              <a:pPr fontAlgn="base">
                <a:spcBef>
                  <a:spcPct val="0"/>
                </a:spcBef>
                <a:spcAft>
                  <a:spcPct val="0"/>
                </a:spcAft>
              </a:pPr>
              <a:t>‹Nº›</a:t>
            </a:fld>
            <a:endParaRPr lang="es-ES" altLang="es-ES">
              <a:solidFill>
                <a:srgbClr val="000000"/>
              </a:solidFill>
            </a:endParaRPr>
          </a:p>
        </p:txBody>
      </p:sp>
    </p:spTree>
    <p:extLst>
      <p:ext uri="{BB962C8B-B14F-4D97-AF65-F5344CB8AC3E}">
        <p14:creationId xmlns:p14="http://schemas.microsoft.com/office/powerpoint/2010/main" val="2456850508"/>
      </p:ext>
    </p:extLst>
  </p:cSld>
  <p:clrMapOvr>
    <a:masterClrMapping/>
  </p:clrMapOvr>
  <p:transition spd="med" advClick="0" advTm="100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025D4EF-C761-4A22-A14F-05A0EFE72BFA}" type="slidenum">
              <a:rPr lang="es-ES" altLang="es-ES" smtClean="0">
                <a:solidFill>
                  <a:srgbClr val="000000"/>
                </a:solidFill>
              </a:rPr>
              <a:pPr fontAlgn="base">
                <a:spcBef>
                  <a:spcPct val="0"/>
                </a:spcBef>
                <a:spcAft>
                  <a:spcPct val="0"/>
                </a:spcAft>
              </a:pPr>
              <a:t>‹Nº›</a:t>
            </a:fld>
            <a:endParaRPr lang="es-ES" altLang="es-ES" smtClean="0">
              <a:solidFill>
                <a:srgbClr val="000000"/>
              </a:solidFill>
            </a:endParaRPr>
          </a:p>
        </p:txBody>
      </p:sp>
    </p:spTree>
    <p:extLst>
      <p:ext uri="{BB962C8B-B14F-4D97-AF65-F5344CB8AC3E}">
        <p14:creationId xmlns:p14="http://schemas.microsoft.com/office/powerpoint/2010/main" val="4053917120"/>
      </p:ext>
    </p:extLst>
  </p:cSld>
  <p:clrMapOvr>
    <a:masterClrMapping/>
  </p:clrMapOvr>
  <p:transition advClick="0" advTm="76000"/>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B073948-AF01-47CE-A4D4-66F3A68D7FFE}" type="slidenum">
              <a:rPr lang="es-ES" altLang="es-ES" smtClean="0">
                <a:solidFill>
                  <a:srgbClr val="000000"/>
                </a:solidFill>
              </a:rPr>
              <a:pPr fontAlgn="base">
                <a:spcBef>
                  <a:spcPct val="0"/>
                </a:spcBef>
                <a:spcAft>
                  <a:spcPct val="0"/>
                </a:spcAft>
              </a:pPr>
              <a:t>‹Nº›</a:t>
            </a:fld>
            <a:endParaRPr lang="es-ES" altLang="es-ES" smtClean="0">
              <a:solidFill>
                <a:srgbClr val="000000"/>
              </a:solidFill>
            </a:endParaRPr>
          </a:p>
        </p:txBody>
      </p:sp>
    </p:spTree>
    <p:extLst>
      <p:ext uri="{BB962C8B-B14F-4D97-AF65-F5344CB8AC3E}">
        <p14:creationId xmlns:p14="http://schemas.microsoft.com/office/powerpoint/2010/main" val="1871720378"/>
      </p:ext>
    </p:extLst>
  </p:cSld>
  <p:clrMapOvr>
    <a:masterClrMapping/>
  </p:clrMapOvr>
  <p:transition advClick="0" advTm="76000"/>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9C1F135-D6EA-457C-B920-32F6D2C1C666}" type="slidenum">
              <a:rPr lang="es-ES" altLang="es-ES" smtClean="0">
                <a:solidFill>
                  <a:srgbClr val="000000"/>
                </a:solidFill>
              </a:rPr>
              <a:pPr fontAlgn="base">
                <a:spcBef>
                  <a:spcPct val="0"/>
                </a:spcBef>
                <a:spcAft>
                  <a:spcPct val="0"/>
                </a:spcAft>
              </a:pPr>
              <a:t>‹Nº›</a:t>
            </a:fld>
            <a:endParaRPr lang="es-ES" altLang="es-ES" smtClean="0">
              <a:solidFill>
                <a:srgbClr val="000000"/>
              </a:solidFill>
            </a:endParaRPr>
          </a:p>
        </p:txBody>
      </p:sp>
    </p:spTree>
    <p:extLst>
      <p:ext uri="{BB962C8B-B14F-4D97-AF65-F5344CB8AC3E}">
        <p14:creationId xmlns:p14="http://schemas.microsoft.com/office/powerpoint/2010/main" val="1760131673"/>
      </p:ext>
    </p:extLst>
  </p:cSld>
  <p:clrMapOvr>
    <a:masterClrMapping/>
  </p:clrMapOvr>
  <p:transition advClick="0" advTm="76000"/>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1CE85090-6377-4630-BB9D-092B49A75385}" type="slidenum">
              <a:rPr lang="es-ES" altLang="es-ES" smtClean="0">
                <a:solidFill>
                  <a:srgbClr val="000000"/>
                </a:solidFill>
              </a:rPr>
              <a:pPr fontAlgn="base">
                <a:spcBef>
                  <a:spcPct val="0"/>
                </a:spcBef>
                <a:spcAft>
                  <a:spcPct val="0"/>
                </a:spcAft>
              </a:pPr>
              <a:t>‹Nº›</a:t>
            </a:fld>
            <a:endParaRPr lang="es-ES" altLang="es-ES" smtClean="0">
              <a:solidFill>
                <a:srgbClr val="000000"/>
              </a:solidFill>
            </a:endParaRPr>
          </a:p>
        </p:txBody>
      </p:sp>
    </p:spTree>
    <p:extLst>
      <p:ext uri="{BB962C8B-B14F-4D97-AF65-F5344CB8AC3E}">
        <p14:creationId xmlns:p14="http://schemas.microsoft.com/office/powerpoint/2010/main" val="2959133089"/>
      </p:ext>
    </p:extLst>
  </p:cSld>
  <p:clrMapOvr>
    <a:masterClrMapping/>
  </p:clrMapOvr>
  <p:transition advClick="0" advTm="7600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1B3373A-40DD-48C7-ADBB-ED58A89BF8DA}" type="slidenum">
              <a:rPr lang="es-ES" altLang="es-ES" smtClean="0">
                <a:solidFill>
                  <a:srgbClr val="000000"/>
                </a:solidFill>
              </a:rPr>
              <a:pPr fontAlgn="base">
                <a:spcBef>
                  <a:spcPct val="0"/>
                </a:spcBef>
                <a:spcAft>
                  <a:spcPct val="0"/>
                </a:spcAft>
              </a:pPr>
              <a:t>‹Nº›</a:t>
            </a:fld>
            <a:endParaRPr lang="es-ES" altLang="es-ES" smtClean="0">
              <a:solidFill>
                <a:srgbClr val="000000"/>
              </a:solidFill>
            </a:endParaRPr>
          </a:p>
        </p:txBody>
      </p:sp>
    </p:spTree>
    <p:extLst>
      <p:ext uri="{BB962C8B-B14F-4D97-AF65-F5344CB8AC3E}">
        <p14:creationId xmlns:p14="http://schemas.microsoft.com/office/powerpoint/2010/main" val="527444450"/>
      </p:ext>
    </p:extLst>
  </p:cSld>
  <p:clrMapOvr>
    <a:masterClrMapping/>
  </p:clrMapOvr>
  <p:transition advClick="0" advTm="7600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C5FF08C-88EF-4D61-98F7-6CAA597E0D0D}" type="slidenum">
              <a:rPr lang="es-ES" altLang="es-ES" smtClean="0">
                <a:solidFill>
                  <a:srgbClr val="000000"/>
                </a:solidFill>
              </a:rPr>
              <a:pPr fontAlgn="base">
                <a:spcBef>
                  <a:spcPct val="0"/>
                </a:spcBef>
                <a:spcAft>
                  <a:spcPct val="0"/>
                </a:spcAft>
              </a:pPr>
              <a:t>‹Nº›</a:t>
            </a:fld>
            <a:endParaRPr lang="es-ES" altLang="es-ES" smtClean="0">
              <a:solidFill>
                <a:srgbClr val="000000"/>
              </a:solidFill>
            </a:endParaRPr>
          </a:p>
        </p:txBody>
      </p:sp>
    </p:spTree>
    <p:extLst>
      <p:ext uri="{BB962C8B-B14F-4D97-AF65-F5344CB8AC3E}">
        <p14:creationId xmlns:p14="http://schemas.microsoft.com/office/powerpoint/2010/main" val="1871991158"/>
      </p:ext>
    </p:extLst>
  </p:cSld>
  <p:clrMapOvr>
    <a:masterClrMapping/>
  </p:clrMapOvr>
  <p:transition advClick="0" advTm="76000"/>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1"/>
            <a:ext cx="53848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6197600" y="1600200"/>
            <a:ext cx="5384800" cy="21859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6197600" y="3938589"/>
            <a:ext cx="5384800" cy="2187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s-E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8C28307-B376-4D1F-96B5-A2F88DA8A661}" type="slidenum">
              <a:rPr lang="es-ES" altLang="es-ES" smtClean="0">
                <a:solidFill>
                  <a:srgbClr val="000000"/>
                </a:solidFill>
              </a:rPr>
              <a:pPr fontAlgn="base">
                <a:spcBef>
                  <a:spcPct val="0"/>
                </a:spcBef>
                <a:spcAft>
                  <a:spcPct val="0"/>
                </a:spcAft>
              </a:pPr>
              <a:t>‹Nº›</a:t>
            </a:fld>
            <a:endParaRPr lang="es-ES" altLang="es-ES" smtClean="0">
              <a:solidFill>
                <a:srgbClr val="000000"/>
              </a:solidFill>
            </a:endParaRPr>
          </a:p>
        </p:txBody>
      </p:sp>
    </p:spTree>
    <p:extLst>
      <p:ext uri="{BB962C8B-B14F-4D97-AF65-F5344CB8AC3E}">
        <p14:creationId xmlns:p14="http://schemas.microsoft.com/office/powerpoint/2010/main" val="691925621"/>
      </p:ext>
    </p:extLst>
  </p:cSld>
  <p:clrMapOvr>
    <a:masterClrMapping/>
  </p:clrMapOvr>
  <p:transition advClick="0" advTm="76000"/>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09600" y="274639"/>
            <a:ext cx="109728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BB3BFB9-039B-473A-AC75-4C44466F2041}" type="slidenum">
              <a:rPr lang="es-ES" altLang="es-ES" smtClean="0">
                <a:solidFill>
                  <a:srgbClr val="000000"/>
                </a:solidFill>
              </a:rPr>
              <a:pPr fontAlgn="base">
                <a:spcBef>
                  <a:spcPct val="0"/>
                </a:spcBef>
                <a:spcAft>
                  <a:spcPct val="0"/>
                </a:spcAft>
              </a:pPr>
              <a:t>‹Nº›</a:t>
            </a:fld>
            <a:endParaRPr lang="es-ES" altLang="es-ES" smtClean="0">
              <a:solidFill>
                <a:srgbClr val="000000"/>
              </a:solidFill>
            </a:endParaRPr>
          </a:p>
        </p:txBody>
      </p:sp>
    </p:spTree>
    <p:extLst>
      <p:ext uri="{BB962C8B-B14F-4D97-AF65-F5344CB8AC3E}">
        <p14:creationId xmlns:p14="http://schemas.microsoft.com/office/powerpoint/2010/main" val="173310120"/>
      </p:ext>
    </p:extLst>
  </p:cSld>
  <p:clrMapOvr>
    <a:masterClrMapping/>
  </p:clrMapOvr>
  <p:transition advClick="0" advTm="76000"/>
</p:sldLayout>
</file>

<file path=ppt/slideLayouts/slideLayout28.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609600" y="274638"/>
            <a:ext cx="10972800" cy="1143000"/>
          </a:xfrm>
        </p:spPr>
        <p:txBody>
          <a:bodyPr/>
          <a:lstStyle/>
          <a:p>
            <a:r>
              <a:rPr lang="es-ES" smtClean="0"/>
              <a:t>Haga clic para modificar el estilo de título del patrón</a:t>
            </a:r>
            <a:endParaRPr lang="es-ES"/>
          </a:p>
        </p:txBody>
      </p:sp>
      <p:sp>
        <p:nvSpPr>
          <p:cNvPr id="3" name="2 Marcador de contenido"/>
          <p:cNvSpPr>
            <a:spLocks noGrp="1"/>
          </p:cNvSpPr>
          <p:nvPr>
            <p:ph sz="quarter" idx="1"/>
          </p:nvPr>
        </p:nvSpPr>
        <p:spPr>
          <a:xfrm>
            <a:off x="609600" y="1600200"/>
            <a:ext cx="5384800" cy="21859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6197600" y="1600200"/>
            <a:ext cx="5384800" cy="21859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609600" y="3938589"/>
            <a:ext cx="5384800" cy="2187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contenido"/>
          <p:cNvSpPr>
            <a:spLocks noGrp="1"/>
          </p:cNvSpPr>
          <p:nvPr>
            <p:ph sz="quarter" idx="4"/>
          </p:nvPr>
        </p:nvSpPr>
        <p:spPr>
          <a:xfrm>
            <a:off x="6197600" y="3938589"/>
            <a:ext cx="5384800" cy="2187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99B9569-9202-4BCA-8BF3-75500B38F706}" type="slidenum">
              <a:rPr lang="es-ES" altLang="es-ES" smtClean="0">
                <a:solidFill>
                  <a:srgbClr val="000000"/>
                </a:solidFill>
              </a:rPr>
              <a:pPr fontAlgn="base">
                <a:spcBef>
                  <a:spcPct val="0"/>
                </a:spcBef>
                <a:spcAft>
                  <a:spcPct val="0"/>
                </a:spcAft>
              </a:pPr>
              <a:t>‹Nº›</a:t>
            </a:fld>
            <a:endParaRPr lang="es-ES" altLang="es-ES" smtClean="0">
              <a:solidFill>
                <a:srgbClr val="000000"/>
              </a:solidFill>
            </a:endParaRPr>
          </a:p>
        </p:txBody>
      </p:sp>
    </p:spTree>
    <p:extLst>
      <p:ext uri="{BB962C8B-B14F-4D97-AF65-F5344CB8AC3E}">
        <p14:creationId xmlns:p14="http://schemas.microsoft.com/office/powerpoint/2010/main" val="1995650484"/>
      </p:ext>
    </p:extLst>
  </p:cSld>
  <p:clrMapOvr>
    <a:masterClrMapping/>
  </p:clrMapOvr>
  <p:transition advClick="0" advTm="7600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32494DE-8675-4E4B-9D29-3CC9FE54DB51}" type="slidenum">
              <a:rPr lang="es-ES" altLang="es-ES" smtClean="0">
                <a:solidFill>
                  <a:srgbClr val="000000"/>
                </a:solidFill>
              </a:rPr>
              <a:pPr fontAlgn="base">
                <a:spcBef>
                  <a:spcPct val="0"/>
                </a:spcBef>
                <a:spcAft>
                  <a:spcPct val="0"/>
                </a:spcAft>
              </a:pPr>
              <a:t>‹Nº›</a:t>
            </a:fld>
            <a:endParaRPr lang="es-ES" altLang="es-ES" smtClean="0">
              <a:solidFill>
                <a:srgbClr val="000000"/>
              </a:solidFill>
            </a:endParaRPr>
          </a:p>
        </p:txBody>
      </p:sp>
    </p:spTree>
    <p:extLst>
      <p:ext uri="{BB962C8B-B14F-4D97-AF65-F5344CB8AC3E}">
        <p14:creationId xmlns:p14="http://schemas.microsoft.com/office/powerpoint/2010/main" val="1893324669"/>
      </p:ext>
    </p:extLst>
  </p:cSld>
  <p:clrMapOvr>
    <a:masterClrMapping/>
  </p:clrMapOvr>
  <p:transition advClick="0" advTm="76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39"/>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smtClean="0"/>
              <a:t>Editar el estilo de texto del patrón</a:t>
            </a:r>
          </a:p>
        </p:txBody>
      </p:sp>
      <p:sp>
        <p:nvSpPr>
          <p:cNvPr id="4" name="Marcador de fecha 3"/>
          <p:cNvSpPr>
            <a:spLocks noGrp="1"/>
          </p:cNvSpPr>
          <p:nvPr>
            <p:ph type="dt" sz="half" idx="10"/>
          </p:nvPr>
        </p:nvSpPr>
        <p:spPr/>
        <p:txBody>
          <a:bodyPr/>
          <a:lstStyle>
            <a:lvl1pPr>
              <a:defRPr/>
            </a:lvl1pPr>
          </a:lstStyle>
          <a:p>
            <a:pPr fontAlgn="base">
              <a:spcBef>
                <a:spcPct val="0"/>
              </a:spcBef>
              <a:spcAft>
                <a:spcPct val="0"/>
              </a:spcAft>
            </a:pPr>
            <a:endParaRPr lang="es-ES" altLang="es-ES">
              <a:solidFill>
                <a:srgbClr val="000000"/>
              </a:solidFill>
            </a:endParaRPr>
          </a:p>
        </p:txBody>
      </p:sp>
      <p:sp>
        <p:nvSpPr>
          <p:cNvPr id="5" name="Marcador de pie de página 4"/>
          <p:cNvSpPr>
            <a:spLocks noGrp="1"/>
          </p:cNvSpPr>
          <p:nvPr>
            <p:ph type="ftr" sz="quarter" idx="11"/>
          </p:nvPr>
        </p:nvSpPr>
        <p:spPr/>
        <p:txBody>
          <a:bodyPr/>
          <a:lstStyle>
            <a:lvl1pPr>
              <a:defRPr/>
            </a:lvl1pPr>
          </a:lstStyle>
          <a:p>
            <a:pPr algn="ctr" fontAlgn="base">
              <a:spcBef>
                <a:spcPct val="0"/>
              </a:spcBef>
              <a:spcAft>
                <a:spcPct val="0"/>
              </a:spcAft>
            </a:pPr>
            <a:endParaRPr lang="es-ES" altLang="es-ES">
              <a:solidFill>
                <a:srgbClr val="000000"/>
              </a:solidFill>
            </a:endParaRPr>
          </a:p>
        </p:txBody>
      </p:sp>
      <p:sp>
        <p:nvSpPr>
          <p:cNvPr id="6" name="Marcador de número de diapositiva 5"/>
          <p:cNvSpPr>
            <a:spLocks noGrp="1"/>
          </p:cNvSpPr>
          <p:nvPr>
            <p:ph type="sldNum" sz="quarter" idx="12"/>
          </p:nvPr>
        </p:nvSpPr>
        <p:spPr/>
        <p:txBody>
          <a:bodyPr/>
          <a:lstStyle>
            <a:lvl1pPr>
              <a:defRPr/>
            </a:lvl1pPr>
          </a:lstStyle>
          <a:p>
            <a:pPr fontAlgn="base">
              <a:spcBef>
                <a:spcPct val="0"/>
              </a:spcBef>
              <a:spcAft>
                <a:spcPct val="0"/>
              </a:spcAft>
            </a:pPr>
            <a:fld id="{A6639313-7FF9-4A67-AF61-F1D0C09ADDAC}" type="slidenum">
              <a:rPr lang="es-ES" altLang="es-ES" smtClean="0">
                <a:solidFill>
                  <a:srgbClr val="000000"/>
                </a:solidFill>
              </a:rPr>
              <a:pPr fontAlgn="base">
                <a:spcBef>
                  <a:spcPct val="0"/>
                </a:spcBef>
                <a:spcAft>
                  <a:spcPct val="0"/>
                </a:spcAft>
              </a:pPr>
              <a:t>‹Nº›</a:t>
            </a:fld>
            <a:endParaRPr lang="es-ES" altLang="es-ES">
              <a:solidFill>
                <a:srgbClr val="000000"/>
              </a:solidFill>
            </a:endParaRPr>
          </a:p>
        </p:txBody>
      </p:sp>
    </p:spTree>
    <p:extLst>
      <p:ext uri="{BB962C8B-B14F-4D97-AF65-F5344CB8AC3E}">
        <p14:creationId xmlns:p14="http://schemas.microsoft.com/office/powerpoint/2010/main" val="1737201112"/>
      </p:ext>
    </p:extLst>
  </p:cSld>
  <p:clrMapOvr>
    <a:masterClrMapping/>
  </p:clrMapOvr>
  <p:transition spd="med" advClick="0" advTm="100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557C05F-D400-4B85-91F3-0D6934EEA904}" type="slidenum">
              <a:rPr lang="es-ES" altLang="es-ES" smtClean="0">
                <a:solidFill>
                  <a:srgbClr val="000000"/>
                </a:solidFill>
              </a:rPr>
              <a:pPr fontAlgn="base">
                <a:spcBef>
                  <a:spcPct val="0"/>
                </a:spcBef>
                <a:spcAft>
                  <a:spcPct val="0"/>
                </a:spcAft>
              </a:pPr>
              <a:t>‹Nº›</a:t>
            </a:fld>
            <a:endParaRPr lang="es-ES" altLang="es-ES" smtClean="0">
              <a:solidFill>
                <a:srgbClr val="000000"/>
              </a:solidFill>
            </a:endParaRPr>
          </a:p>
        </p:txBody>
      </p:sp>
    </p:spTree>
    <p:extLst>
      <p:ext uri="{BB962C8B-B14F-4D97-AF65-F5344CB8AC3E}">
        <p14:creationId xmlns:p14="http://schemas.microsoft.com/office/powerpoint/2010/main" val="639609473"/>
      </p:ext>
    </p:extLst>
  </p:cSld>
  <p:clrMapOvr>
    <a:masterClrMapping/>
  </p:clrMapOvr>
  <p:transition advClick="0" advTm="76000"/>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13F673FE-5DE0-42C7-A654-105C8C81C9D7}" type="slidenum">
              <a:rPr lang="es-ES" altLang="es-ES" smtClean="0">
                <a:solidFill>
                  <a:srgbClr val="000000"/>
                </a:solidFill>
              </a:rPr>
              <a:pPr fontAlgn="base">
                <a:spcBef>
                  <a:spcPct val="0"/>
                </a:spcBef>
                <a:spcAft>
                  <a:spcPct val="0"/>
                </a:spcAft>
              </a:pPr>
              <a:t>‹Nº›</a:t>
            </a:fld>
            <a:endParaRPr lang="es-ES" altLang="es-ES" smtClean="0">
              <a:solidFill>
                <a:srgbClr val="000000"/>
              </a:solidFill>
            </a:endParaRPr>
          </a:p>
        </p:txBody>
      </p:sp>
    </p:spTree>
    <p:extLst>
      <p:ext uri="{BB962C8B-B14F-4D97-AF65-F5344CB8AC3E}">
        <p14:creationId xmlns:p14="http://schemas.microsoft.com/office/powerpoint/2010/main" val="2893246844"/>
      </p:ext>
    </p:extLst>
  </p:cSld>
  <p:clrMapOvr>
    <a:masterClrMapping/>
  </p:clrMapOvr>
  <p:transition advClick="0" advTm="76000"/>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1CC7292-A265-405C-90E6-FA7C31ED513F}" type="slidenum">
              <a:rPr lang="es-ES" altLang="es-ES" smtClean="0">
                <a:solidFill>
                  <a:srgbClr val="000000"/>
                </a:solidFill>
              </a:rPr>
              <a:pPr fontAlgn="base">
                <a:spcBef>
                  <a:spcPct val="0"/>
                </a:spcBef>
                <a:spcAft>
                  <a:spcPct val="0"/>
                </a:spcAft>
              </a:pPr>
              <a:t>‹Nº›</a:t>
            </a:fld>
            <a:endParaRPr lang="es-ES" altLang="es-ES" smtClean="0">
              <a:solidFill>
                <a:srgbClr val="000000"/>
              </a:solidFill>
            </a:endParaRPr>
          </a:p>
        </p:txBody>
      </p:sp>
    </p:spTree>
    <p:extLst>
      <p:ext uri="{BB962C8B-B14F-4D97-AF65-F5344CB8AC3E}">
        <p14:creationId xmlns:p14="http://schemas.microsoft.com/office/powerpoint/2010/main" val="2845302367"/>
      </p:ext>
    </p:extLst>
  </p:cSld>
  <p:clrMapOvr>
    <a:masterClrMapping/>
  </p:clrMapOvr>
  <p:transition advClick="0" advTm="76000"/>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21409746-97E4-42E2-8D16-F3638BFF1188}" type="slidenum">
              <a:rPr lang="es-ES" altLang="es-ES" smtClean="0">
                <a:solidFill>
                  <a:srgbClr val="000000"/>
                </a:solidFill>
              </a:rPr>
              <a:pPr fontAlgn="base">
                <a:spcBef>
                  <a:spcPct val="0"/>
                </a:spcBef>
                <a:spcAft>
                  <a:spcPct val="0"/>
                </a:spcAft>
              </a:pPr>
              <a:t>‹Nº›</a:t>
            </a:fld>
            <a:endParaRPr lang="es-ES" altLang="es-ES" smtClean="0">
              <a:solidFill>
                <a:srgbClr val="000000"/>
              </a:solidFill>
            </a:endParaRPr>
          </a:p>
        </p:txBody>
      </p:sp>
    </p:spTree>
    <p:extLst>
      <p:ext uri="{BB962C8B-B14F-4D97-AF65-F5344CB8AC3E}">
        <p14:creationId xmlns:p14="http://schemas.microsoft.com/office/powerpoint/2010/main" val="2915180356"/>
      </p:ext>
    </p:extLst>
  </p:cSld>
  <p:clrMapOvr>
    <a:masterClrMapping/>
  </p:clrMapOvr>
  <p:transition advClick="0" advTm="7600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025D4EF-C761-4A22-A14F-05A0EFE72BFA}" type="slidenum">
              <a:rPr lang="es-ES" altLang="es-ES" smtClean="0">
                <a:solidFill>
                  <a:srgbClr val="000000"/>
                </a:solidFill>
              </a:rPr>
              <a:pPr fontAlgn="base">
                <a:spcBef>
                  <a:spcPct val="0"/>
                </a:spcBef>
                <a:spcAft>
                  <a:spcPct val="0"/>
                </a:spcAft>
              </a:pPr>
              <a:t>‹Nº›</a:t>
            </a:fld>
            <a:endParaRPr lang="es-ES" altLang="es-ES" smtClean="0">
              <a:solidFill>
                <a:srgbClr val="000000"/>
              </a:solidFill>
            </a:endParaRPr>
          </a:p>
        </p:txBody>
      </p:sp>
    </p:spTree>
    <p:extLst>
      <p:ext uri="{BB962C8B-B14F-4D97-AF65-F5344CB8AC3E}">
        <p14:creationId xmlns:p14="http://schemas.microsoft.com/office/powerpoint/2010/main" val="2430706302"/>
      </p:ext>
    </p:extLst>
  </p:cSld>
  <p:clrMapOvr>
    <a:masterClrMapping/>
  </p:clrMapOvr>
  <p:transition advClick="0" advTm="76000"/>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B073948-AF01-47CE-A4D4-66F3A68D7FFE}" type="slidenum">
              <a:rPr lang="es-ES" altLang="es-ES" smtClean="0">
                <a:solidFill>
                  <a:srgbClr val="000000"/>
                </a:solidFill>
              </a:rPr>
              <a:pPr fontAlgn="base">
                <a:spcBef>
                  <a:spcPct val="0"/>
                </a:spcBef>
                <a:spcAft>
                  <a:spcPct val="0"/>
                </a:spcAft>
              </a:pPr>
              <a:t>‹Nº›</a:t>
            </a:fld>
            <a:endParaRPr lang="es-ES" altLang="es-ES" smtClean="0">
              <a:solidFill>
                <a:srgbClr val="000000"/>
              </a:solidFill>
            </a:endParaRPr>
          </a:p>
        </p:txBody>
      </p:sp>
    </p:spTree>
    <p:extLst>
      <p:ext uri="{BB962C8B-B14F-4D97-AF65-F5344CB8AC3E}">
        <p14:creationId xmlns:p14="http://schemas.microsoft.com/office/powerpoint/2010/main" val="2135822825"/>
      </p:ext>
    </p:extLst>
  </p:cSld>
  <p:clrMapOvr>
    <a:masterClrMapping/>
  </p:clrMapOvr>
  <p:transition advClick="0" advTm="76000"/>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9C1F135-D6EA-457C-B920-32F6D2C1C666}" type="slidenum">
              <a:rPr lang="es-ES" altLang="es-ES" smtClean="0">
                <a:solidFill>
                  <a:srgbClr val="000000"/>
                </a:solidFill>
              </a:rPr>
              <a:pPr fontAlgn="base">
                <a:spcBef>
                  <a:spcPct val="0"/>
                </a:spcBef>
                <a:spcAft>
                  <a:spcPct val="0"/>
                </a:spcAft>
              </a:pPr>
              <a:t>‹Nº›</a:t>
            </a:fld>
            <a:endParaRPr lang="es-ES" altLang="es-ES" smtClean="0">
              <a:solidFill>
                <a:srgbClr val="000000"/>
              </a:solidFill>
            </a:endParaRPr>
          </a:p>
        </p:txBody>
      </p:sp>
    </p:spTree>
    <p:extLst>
      <p:ext uri="{BB962C8B-B14F-4D97-AF65-F5344CB8AC3E}">
        <p14:creationId xmlns:p14="http://schemas.microsoft.com/office/powerpoint/2010/main" val="3822162448"/>
      </p:ext>
    </p:extLst>
  </p:cSld>
  <p:clrMapOvr>
    <a:masterClrMapping/>
  </p:clrMapOvr>
  <p:transition advClick="0" advTm="76000"/>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1CE85090-6377-4630-BB9D-092B49A75385}" type="slidenum">
              <a:rPr lang="es-ES" altLang="es-ES" smtClean="0">
                <a:solidFill>
                  <a:srgbClr val="000000"/>
                </a:solidFill>
              </a:rPr>
              <a:pPr fontAlgn="base">
                <a:spcBef>
                  <a:spcPct val="0"/>
                </a:spcBef>
                <a:spcAft>
                  <a:spcPct val="0"/>
                </a:spcAft>
              </a:pPr>
              <a:t>‹Nº›</a:t>
            </a:fld>
            <a:endParaRPr lang="es-ES" altLang="es-ES" smtClean="0">
              <a:solidFill>
                <a:srgbClr val="000000"/>
              </a:solidFill>
            </a:endParaRPr>
          </a:p>
        </p:txBody>
      </p:sp>
    </p:spTree>
    <p:extLst>
      <p:ext uri="{BB962C8B-B14F-4D97-AF65-F5344CB8AC3E}">
        <p14:creationId xmlns:p14="http://schemas.microsoft.com/office/powerpoint/2010/main" val="504795619"/>
      </p:ext>
    </p:extLst>
  </p:cSld>
  <p:clrMapOvr>
    <a:masterClrMapping/>
  </p:clrMapOvr>
  <p:transition advClick="0" advTm="7600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1B3373A-40DD-48C7-ADBB-ED58A89BF8DA}" type="slidenum">
              <a:rPr lang="es-ES" altLang="es-ES" smtClean="0">
                <a:solidFill>
                  <a:srgbClr val="000000"/>
                </a:solidFill>
              </a:rPr>
              <a:pPr fontAlgn="base">
                <a:spcBef>
                  <a:spcPct val="0"/>
                </a:spcBef>
                <a:spcAft>
                  <a:spcPct val="0"/>
                </a:spcAft>
              </a:pPr>
              <a:t>‹Nº›</a:t>
            </a:fld>
            <a:endParaRPr lang="es-ES" altLang="es-ES" smtClean="0">
              <a:solidFill>
                <a:srgbClr val="000000"/>
              </a:solidFill>
            </a:endParaRPr>
          </a:p>
        </p:txBody>
      </p:sp>
    </p:spTree>
    <p:extLst>
      <p:ext uri="{BB962C8B-B14F-4D97-AF65-F5344CB8AC3E}">
        <p14:creationId xmlns:p14="http://schemas.microsoft.com/office/powerpoint/2010/main" val="1010148357"/>
      </p:ext>
    </p:extLst>
  </p:cSld>
  <p:clrMapOvr>
    <a:masterClrMapping/>
  </p:clrMapOvr>
  <p:transition advClick="0" advTm="76000"/>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C5FF08C-88EF-4D61-98F7-6CAA597E0D0D}" type="slidenum">
              <a:rPr lang="es-ES" altLang="es-ES" smtClean="0">
                <a:solidFill>
                  <a:srgbClr val="000000"/>
                </a:solidFill>
              </a:rPr>
              <a:pPr fontAlgn="base">
                <a:spcBef>
                  <a:spcPct val="0"/>
                </a:spcBef>
                <a:spcAft>
                  <a:spcPct val="0"/>
                </a:spcAft>
              </a:pPr>
              <a:t>‹Nº›</a:t>
            </a:fld>
            <a:endParaRPr lang="es-ES" altLang="es-ES" smtClean="0">
              <a:solidFill>
                <a:srgbClr val="000000"/>
              </a:solidFill>
            </a:endParaRPr>
          </a:p>
        </p:txBody>
      </p:sp>
    </p:spTree>
    <p:extLst>
      <p:ext uri="{BB962C8B-B14F-4D97-AF65-F5344CB8AC3E}">
        <p14:creationId xmlns:p14="http://schemas.microsoft.com/office/powerpoint/2010/main" val="3882845417"/>
      </p:ext>
    </p:extLst>
  </p:cSld>
  <p:clrMapOvr>
    <a:masterClrMapping/>
  </p:clrMapOvr>
  <p:transition advClick="0" advTm="76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609600" y="1600201"/>
            <a:ext cx="5384800" cy="4525963"/>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97600" y="1600201"/>
            <a:ext cx="5384800" cy="4525963"/>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lvl1pPr>
              <a:defRPr/>
            </a:lvl1pPr>
          </a:lstStyle>
          <a:p>
            <a:pPr fontAlgn="base">
              <a:spcBef>
                <a:spcPct val="0"/>
              </a:spcBef>
              <a:spcAft>
                <a:spcPct val="0"/>
              </a:spcAft>
            </a:pPr>
            <a:endParaRPr lang="es-ES" altLang="es-ES">
              <a:solidFill>
                <a:srgbClr val="000000"/>
              </a:solidFill>
            </a:endParaRPr>
          </a:p>
        </p:txBody>
      </p:sp>
      <p:sp>
        <p:nvSpPr>
          <p:cNvPr id="6" name="Marcador de pie de página 5"/>
          <p:cNvSpPr>
            <a:spLocks noGrp="1"/>
          </p:cNvSpPr>
          <p:nvPr>
            <p:ph type="ftr" sz="quarter" idx="11"/>
          </p:nvPr>
        </p:nvSpPr>
        <p:spPr/>
        <p:txBody>
          <a:bodyPr/>
          <a:lstStyle>
            <a:lvl1pPr>
              <a:defRPr/>
            </a:lvl1pPr>
          </a:lstStyle>
          <a:p>
            <a:pPr algn="ctr" fontAlgn="base">
              <a:spcBef>
                <a:spcPct val="0"/>
              </a:spcBef>
              <a:spcAft>
                <a:spcPct val="0"/>
              </a:spcAft>
            </a:pPr>
            <a:endParaRPr lang="es-ES" altLang="es-ES">
              <a:solidFill>
                <a:srgbClr val="000000"/>
              </a:solidFill>
            </a:endParaRPr>
          </a:p>
        </p:txBody>
      </p:sp>
      <p:sp>
        <p:nvSpPr>
          <p:cNvPr id="7" name="Marcador de número de diapositiva 6"/>
          <p:cNvSpPr>
            <a:spLocks noGrp="1"/>
          </p:cNvSpPr>
          <p:nvPr>
            <p:ph type="sldNum" sz="quarter" idx="12"/>
          </p:nvPr>
        </p:nvSpPr>
        <p:spPr/>
        <p:txBody>
          <a:bodyPr/>
          <a:lstStyle>
            <a:lvl1pPr>
              <a:defRPr/>
            </a:lvl1pPr>
          </a:lstStyle>
          <a:p>
            <a:pPr fontAlgn="base">
              <a:spcBef>
                <a:spcPct val="0"/>
              </a:spcBef>
              <a:spcAft>
                <a:spcPct val="0"/>
              </a:spcAft>
            </a:pPr>
            <a:fld id="{303D126C-549D-4D6C-B758-1E31552C2471}" type="slidenum">
              <a:rPr lang="es-ES" altLang="es-ES" smtClean="0">
                <a:solidFill>
                  <a:srgbClr val="000000"/>
                </a:solidFill>
              </a:rPr>
              <a:pPr fontAlgn="base">
                <a:spcBef>
                  <a:spcPct val="0"/>
                </a:spcBef>
                <a:spcAft>
                  <a:spcPct val="0"/>
                </a:spcAft>
              </a:pPr>
              <a:t>‹Nº›</a:t>
            </a:fld>
            <a:endParaRPr lang="es-ES" altLang="es-ES">
              <a:solidFill>
                <a:srgbClr val="000000"/>
              </a:solidFill>
            </a:endParaRPr>
          </a:p>
        </p:txBody>
      </p:sp>
    </p:spTree>
    <p:extLst>
      <p:ext uri="{BB962C8B-B14F-4D97-AF65-F5344CB8AC3E}">
        <p14:creationId xmlns:p14="http://schemas.microsoft.com/office/powerpoint/2010/main" val="1190072381"/>
      </p:ext>
    </p:extLst>
  </p:cSld>
  <p:clrMapOvr>
    <a:masterClrMapping/>
  </p:clrMapOvr>
  <p:transition spd="med" advClick="0" advTm="1000">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1"/>
            <a:ext cx="53848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6197600" y="1600200"/>
            <a:ext cx="5384800" cy="21859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6197600" y="3938589"/>
            <a:ext cx="5384800" cy="2187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s-E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8C28307-B376-4D1F-96B5-A2F88DA8A661}" type="slidenum">
              <a:rPr lang="es-ES" altLang="es-ES" smtClean="0">
                <a:solidFill>
                  <a:srgbClr val="000000"/>
                </a:solidFill>
              </a:rPr>
              <a:pPr fontAlgn="base">
                <a:spcBef>
                  <a:spcPct val="0"/>
                </a:spcBef>
                <a:spcAft>
                  <a:spcPct val="0"/>
                </a:spcAft>
              </a:pPr>
              <a:t>‹Nº›</a:t>
            </a:fld>
            <a:endParaRPr lang="es-ES" altLang="es-ES" smtClean="0">
              <a:solidFill>
                <a:srgbClr val="000000"/>
              </a:solidFill>
            </a:endParaRPr>
          </a:p>
        </p:txBody>
      </p:sp>
    </p:spTree>
    <p:extLst>
      <p:ext uri="{BB962C8B-B14F-4D97-AF65-F5344CB8AC3E}">
        <p14:creationId xmlns:p14="http://schemas.microsoft.com/office/powerpoint/2010/main" val="702766971"/>
      </p:ext>
    </p:extLst>
  </p:cSld>
  <p:clrMapOvr>
    <a:masterClrMapping/>
  </p:clrMapOvr>
  <p:transition advClick="0" advTm="76000"/>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09600" y="274639"/>
            <a:ext cx="109728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BB3BFB9-039B-473A-AC75-4C44466F2041}" type="slidenum">
              <a:rPr lang="es-ES" altLang="es-ES" smtClean="0">
                <a:solidFill>
                  <a:srgbClr val="000000"/>
                </a:solidFill>
              </a:rPr>
              <a:pPr fontAlgn="base">
                <a:spcBef>
                  <a:spcPct val="0"/>
                </a:spcBef>
                <a:spcAft>
                  <a:spcPct val="0"/>
                </a:spcAft>
              </a:pPr>
              <a:t>‹Nº›</a:t>
            </a:fld>
            <a:endParaRPr lang="es-ES" altLang="es-ES" smtClean="0">
              <a:solidFill>
                <a:srgbClr val="000000"/>
              </a:solidFill>
            </a:endParaRPr>
          </a:p>
        </p:txBody>
      </p:sp>
    </p:spTree>
    <p:extLst>
      <p:ext uri="{BB962C8B-B14F-4D97-AF65-F5344CB8AC3E}">
        <p14:creationId xmlns:p14="http://schemas.microsoft.com/office/powerpoint/2010/main" val="3715880199"/>
      </p:ext>
    </p:extLst>
  </p:cSld>
  <p:clrMapOvr>
    <a:masterClrMapping/>
  </p:clrMapOvr>
  <p:transition advClick="0" advTm="76000"/>
</p:sldLayout>
</file>

<file path=ppt/slideLayouts/slideLayout42.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609600" y="274638"/>
            <a:ext cx="10972800" cy="1143000"/>
          </a:xfrm>
        </p:spPr>
        <p:txBody>
          <a:bodyPr/>
          <a:lstStyle/>
          <a:p>
            <a:r>
              <a:rPr lang="es-ES" smtClean="0"/>
              <a:t>Haga clic para modificar el estilo de título del patrón</a:t>
            </a:r>
            <a:endParaRPr lang="es-ES"/>
          </a:p>
        </p:txBody>
      </p:sp>
      <p:sp>
        <p:nvSpPr>
          <p:cNvPr id="3" name="2 Marcador de contenido"/>
          <p:cNvSpPr>
            <a:spLocks noGrp="1"/>
          </p:cNvSpPr>
          <p:nvPr>
            <p:ph sz="quarter" idx="1"/>
          </p:nvPr>
        </p:nvSpPr>
        <p:spPr>
          <a:xfrm>
            <a:off x="609600" y="1600200"/>
            <a:ext cx="5384800" cy="21859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6197600" y="1600200"/>
            <a:ext cx="5384800" cy="21859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609600" y="3938589"/>
            <a:ext cx="5384800" cy="2187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contenido"/>
          <p:cNvSpPr>
            <a:spLocks noGrp="1"/>
          </p:cNvSpPr>
          <p:nvPr>
            <p:ph sz="quarter" idx="4"/>
          </p:nvPr>
        </p:nvSpPr>
        <p:spPr>
          <a:xfrm>
            <a:off x="6197600" y="3938589"/>
            <a:ext cx="5384800" cy="2187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lgn="ctr" fontAlgn="base">
              <a:spcBef>
                <a:spcPct val="0"/>
              </a:spcBef>
              <a:spcAft>
                <a:spcPct val="0"/>
              </a:spcAft>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99B9569-9202-4BCA-8BF3-75500B38F706}" type="slidenum">
              <a:rPr lang="es-ES" altLang="es-ES" smtClean="0">
                <a:solidFill>
                  <a:srgbClr val="000000"/>
                </a:solidFill>
              </a:rPr>
              <a:pPr fontAlgn="base">
                <a:spcBef>
                  <a:spcPct val="0"/>
                </a:spcBef>
                <a:spcAft>
                  <a:spcPct val="0"/>
                </a:spcAft>
              </a:pPr>
              <a:t>‹Nº›</a:t>
            </a:fld>
            <a:endParaRPr lang="es-ES" altLang="es-ES" smtClean="0">
              <a:solidFill>
                <a:srgbClr val="000000"/>
              </a:solidFill>
            </a:endParaRPr>
          </a:p>
        </p:txBody>
      </p:sp>
    </p:spTree>
    <p:extLst>
      <p:ext uri="{BB962C8B-B14F-4D97-AF65-F5344CB8AC3E}">
        <p14:creationId xmlns:p14="http://schemas.microsoft.com/office/powerpoint/2010/main" val="3628460331"/>
      </p:ext>
    </p:extLst>
  </p:cSld>
  <p:clrMapOvr>
    <a:masterClrMapping/>
  </p:clrMapOvr>
  <p:transition advClick="0" advTm="76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40317" y="365126"/>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40318" y="2505075"/>
            <a:ext cx="5158316"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71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lvl1pPr>
              <a:defRPr/>
            </a:lvl1pPr>
          </a:lstStyle>
          <a:p>
            <a:pPr fontAlgn="base">
              <a:spcBef>
                <a:spcPct val="0"/>
              </a:spcBef>
              <a:spcAft>
                <a:spcPct val="0"/>
              </a:spcAft>
            </a:pPr>
            <a:endParaRPr lang="es-ES" altLang="es-ES">
              <a:solidFill>
                <a:srgbClr val="000000"/>
              </a:solidFill>
            </a:endParaRPr>
          </a:p>
        </p:txBody>
      </p:sp>
      <p:sp>
        <p:nvSpPr>
          <p:cNvPr id="8" name="Marcador de pie de página 7"/>
          <p:cNvSpPr>
            <a:spLocks noGrp="1"/>
          </p:cNvSpPr>
          <p:nvPr>
            <p:ph type="ftr" sz="quarter" idx="11"/>
          </p:nvPr>
        </p:nvSpPr>
        <p:spPr/>
        <p:txBody>
          <a:bodyPr/>
          <a:lstStyle>
            <a:lvl1pPr>
              <a:defRPr/>
            </a:lvl1pPr>
          </a:lstStyle>
          <a:p>
            <a:pPr algn="ctr" fontAlgn="base">
              <a:spcBef>
                <a:spcPct val="0"/>
              </a:spcBef>
              <a:spcAft>
                <a:spcPct val="0"/>
              </a:spcAft>
            </a:pPr>
            <a:endParaRPr lang="es-ES" altLang="es-ES">
              <a:solidFill>
                <a:srgbClr val="000000"/>
              </a:solidFill>
            </a:endParaRPr>
          </a:p>
        </p:txBody>
      </p:sp>
      <p:sp>
        <p:nvSpPr>
          <p:cNvPr id="9" name="Marcador de número de diapositiva 8"/>
          <p:cNvSpPr>
            <a:spLocks noGrp="1"/>
          </p:cNvSpPr>
          <p:nvPr>
            <p:ph type="sldNum" sz="quarter" idx="12"/>
          </p:nvPr>
        </p:nvSpPr>
        <p:spPr/>
        <p:txBody>
          <a:bodyPr/>
          <a:lstStyle>
            <a:lvl1pPr>
              <a:defRPr/>
            </a:lvl1pPr>
          </a:lstStyle>
          <a:p>
            <a:pPr fontAlgn="base">
              <a:spcBef>
                <a:spcPct val="0"/>
              </a:spcBef>
              <a:spcAft>
                <a:spcPct val="0"/>
              </a:spcAft>
            </a:pPr>
            <a:fld id="{893B408A-E36D-49B3-8748-1859DC0FEA23}" type="slidenum">
              <a:rPr lang="es-ES" altLang="es-ES" smtClean="0">
                <a:solidFill>
                  <a:srgbClr val="000000"/>
                </a:solidFill>
              </a:rPr>
              <a:pPr fontAlgn="base">
                <a:spcBef>
                  <a:spcPct val="0"/>
                </a:spcBef>
                <a:spcAft>
                  <a:spcPct val="0"/>
                </a:spcAft>
              </a:pPr>
              <a:t>‹Nº›</a:t>
            </a:fld>
            <a:endParaRPr lang="es-ES" altLang="es-ES">
              <a:solidFill>
                <a:srgbClr val="000000"/>
              </a:solidFill>
            </a:endParaRPr>
          </a:p>
        </p:txBody>
      </p:sp>
    </p:spTree>
    <p:extLst>
      <p:ext uri="{BB962C8B-B14F-4D97-AF65-F5344CB8AC3E}">
        <p14:creationId xmlns:p14="http://schemas.microsoft.com/office/powerpoint/2010/main" val="2145281049"/>
      </p:ext>
    </p:extLst>
  </p:cSld>
  <p:clrMapOvr>
    <a:masterClrMapping/>
  </p:clrMapOvr>
  <p:transition spd="med" advClick="0" advTm="1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lvl1pPr>
              <a:defRPr/>
            </a:lvl1pPr>
          </a:lstStyle>
          <a:p>
            <a:pPr fontAlgn="base">
              <a:spcBef>
                <a:spcPct val="0"/>
              </a:spcBef>
              <a:spcAft>
                <a:spcPct val="0"/>
              </a:spcAft>
            </a:pPr>
            <a:endParaRPr lang="es-ES" altLang="es-ES">
              <a:solidFill>
                <a:srgbClr val="000000"/>
              </a:solidFill>
            </a:endParaRPr>
          </a:p>
        </p:txBody>
      </p:sp>
      <p:sp>
        <p:nvSpPr>
          <p:cNvPr id="4" name="Marcador de pie de página 3"/>
          <p:cNvSpPr>
            <a:spLocks noGrp="1"/>
          </p:cNvSpPr>
          <p:nvPr>
            <p:ph type="ftr" sz="quarter" idx="11"/>
          </p:nvPr>
        </p:nvSpPr>
        <p:spPr/>
        <p:txBody>
          <a:bodyPr/>
          <a:lstStyle>
            <a:lvl1pPr>
              <a:defRPr/>
            </a:lvl1pPr>
          </a:lstStyle>
          <a:p>
            <a:pPr algn="ctr" fontAlgn="base">
              <a:spcBef>
                <a:spcPct val="0"/>
              </a:spcBef>
              <a:spcAft>
                <a:spcPct val="0"/>
              </a:spcAft>
            </a:pPr>
            <a:endParaRPr lang="es-ES" altLang="es-ES">
              <a:solidFill>
                <a:srgbClr val="000000"/>
              </a:solidFill>
            </a:endParaRPr>
          </a:p>
        </p:txBody>
      </p:sp>
      <p:sp>
        <p:nvSpPr>
          <p:cNvPr id="5" name="Marcador de número de diapositiva 4"/>
          <p:cNvSpPr>
            <a:spLocks noGrp="1"/>
          </p:cNvSpPr>
          <p:nvPr>
            <p:ph type="sldNum" sz="quarter" idx="12"/>
          </p:nvPr>
        </p:nvSpPr>
        <p:spPr/>
        <p:txBody>
          <a:bodyPr/>
          <a:lstStyle>
            <a:lvl1pPr>
              <a:defRPr/>
            </a:lvl1pPr>
          </a:lstStyle>
          <a:p>
            <a:pPr fontAlgn="base">
              <a:spcBef>
                <a:spcPct val="0"/>
              </a:spcBef>
              <a:spcAft>
                <a:spcPct val="0"/>
              </a:spcAft>
            </a:pPr>
            <a:fld id="{0B6869BC-BC06-45C1-BD88-92EE31970CF1}" type="slidenum">
              <a:rPr lang="es-ES" altLang="es-ES" smtClean="0">
                <a:solidFill>
                  <a:srgbClr val="000000"/>
                </a:solidFill>
              </a:rPr>
              <a:pPr fontAlgn="base">
                <a:spcBef>
                  <a:spcPct val="0"/>
                </a:spcBef>
                <a:spcAft>
                  <a:spcPct val="0"/>
                </a:spcAft>
              </a:pPr>
              <a:t>‹Nº›</a:t>
            </a:fld>
            <a:endParaRPr lang="es-ES" altLang="es-ES">
              <a:solidFill>
                <a:srgbClr val="000000"/>
              </a:solidFill>
            </a:endParaRPr>
          </a:p>
        </p:txBody>
      </p:sp>
    </p:spTree>
    <p:extLst>
      <p:ext uri="{BB962C8B-B14F-4D97-AF65-F5344CB8AC3E}">
        <p14:creationId xmlns:p14="http://schemas.microsoft.com/office/powerpoint/2010/main" val="1224265907"/>
      </p:ext>
    </p:extLst>
  </p:cSld>
  <p:clrMapOvr>
    <a:masterClrMapping/>
  </p:clrMapOvr>
  <p:transition spd="med" advClick="0" advTm="1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lvl1pPr>
              <a:defRPr/>
            </a:lvl1pPr>
          </a:lstStyle>
          <a:p>
            <a:pPr fontAlgn="base">
              <a:spcBef>
                <a:spcPct val="0"/>
              </a:spcBef>
              <a:spcAft>
                <a:spcPct val="0"/>
              </a:spcAft>
            </a:pPr>
            <a:endParaRPr lang="es-ES" altLang="es-ES">
              <a:solidFill>
                <a:srgbClr val="000000"/>
              </a:solidFill>
            </a:endParaRPr>
          </a:p>
        </p:txBody>
      </p:sp>
      <p:sp>
        <p:nvSpPr>
          <p:cNvPr id="3" name="Marcador de pie de página 2"/>
          <p:cNvSpPr>
            <a:spLocks noGrp="1"/>
          </p:cNvSpPr>
          <p:nvPr>
            <p:ph type="ftr" sz="quarter" idx="11"/>
          </p:nvPr>
        </p:nvSpPr>
        <p:spPr/>
        <p:txBody>
          <a:bodyPr/>
          <a:lstStyle>
            <a:lvl1pPr>
              <a:defRPr/>
            </a:lvl1pPr>
          </a:lstStyle>
          <a:p>
            <a:pPr algn="ctr" fontAlgn="base">
              <a:spcBef>
                <a:spcPct val="0"/>
              </a:spcBef>
              <a:spcAft>
                <a:spcPct val="0"/>
              </a:spcAft>
            </a:pPr>
            <a:endParaRPr lang="es-ES" altLang="es-ES">
              <a:solidFill>
                <a:srgbClr val="000000"/>
              </a:solidFill>
            </a:endParaRPr>
          </a:p>
        </p:txBody>
      </p:sp>
      <p:sp>
        <p:nvSpPr>
          <p:cNvPr id="4" name="Marcador de número de diapositiva 3"/>
          <p:cNvSpPr>
            <a:spLocks noGrp="1"/>
          </p:cNvSpPr>
          <p:nvPr>
            <p:ph type="sldNum" sz="quarter" idx="12"/>
          </p:nvPr>
        </p:nvSpPr>
        <p:spPr/>
        <p:txBody>
          <a:bodyPr/>
          <a:lstStyle>
            <a:lvl1pPr>
              <a:defRPr/>
            </a:lvl1pPr>
          </a:lstStyle>
          <a:p>
            <a:pPr fontAlgn="base">
              <a:spcBef>
                <a:spcPct val="0"/>
              </a:spcBef>
              <a:spcAft>
                <a:spcPct val="0"/>
              </a:spcAft>
            </a:pPr>
            <a:fld id="{DCF8C391-E162-4654-B398-FEC27A305CB5}" type="slidenum">
              <a:rPr lang="es-ES" altLang="es-ES" smtClean="0">
                <a:solidFill>
                  <a:srgbClr val="000000"/>
                </a:solidFill>
              </a:rPr>
              <a:pPr fontAlgn="base">
                <a:spcBef>
                  <a:spcPct val="0"/>
                </a:spcBef>
                <a:spcAft>
                  <a:spcPct val="0"/>
                </a:spcAft>
              </a:pPr>
              <a:t>‹Nº›</a:t>
            </a:fld>
            <a:endParaRPr lang="es-ES" altLang="es-ES">
              <a:solidFill>
                <a:srgbClr val="000000"/>
              </a:solidFill>
            </a:endParaRPr>
          </a:p>
        </p:txBody>
      </p:sp>
    </p:spTree>
    <p:extLst>
      <p:ext uri="{BB962C8B-B14F-4D97-AF65-F5344CB8AC3E}">
        <p14:creationId xmlns:p14="http://schemas.microsoft.com/office/powerpoint/2010/main" val="3159292322"/>
      </p:ext>
    </p:extLst>
  </p:cSld>
  <p:clrMapOvr>
    <a:masterClrMapping/>
  </p:clrMapOvr>
  <p:transition spd="med" advClick="0" advTm="1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lvl1pPr>
              <a:defRPr/>
            </a:lvl1pPr>
          </a:lstStyle>
          <a:p>
            <a:pPr fontAlgn="base">
              <a:spcBef>
                <a:spcPct val="0"/>
              </a:spcBef>
              <a:spcAft>
                <a:spcPct val="0"/>
              </a:spcAft>
            </a:pPr>
            <a:endParaRPr lang="es-ES" altLang="es-ES">
              <a:solidFill>
                <a:srgbClr val="000000"/>
              </a:solidFill>
            </a:endParaRPr>
          </a:p>
        </p:txBody>
      </p:sp>
      <p:sp>
        <p:nvSpPr>
          <p:cNvPr id="6" name="Marcador de pie de página 5"/>
          <p:cNvSpPr>
            <a:spLocks noGrp="1"/>
          </p:cNvSpPr>
          <p:nvPr>
            <p:ph type="ftr" sz="quarter" idx="11"/>
          </p:nvPr>
        </p:nvSpPr>
        <p:spPr/>
        <p:txBody>
          <a:bodyPr/>
          <a:lstStyle>
            <a:lvl1pPr>
              <a:defRPr/>
            </a:lvl1pPr>
          </a:lstStyle>
          <a:p>
            <a:pPr algn="ctr" fontAlgn="base">
              <a:spcBef>
                <a:spcPct val="0"/>
              </a:spcBef>
              <a:spcAft>
                <a:spcPct val="0"/>
              </a:spcAft>
            </a:pPr>
            <a:endParaRPr lang="es-ES" altLang="es-ES">
              <a:solidFill>
                <a:srgbClr val="000000"/>
              </a:solidFill>
            </a:endParaRPr>
          </a:p>
        </p:txBody>
      </p:sp>
      <p:sp>
        <p:nvSpPr>
          <p:cNvPr id="7" name="Marcador de número de diapositiva 6"/>
          <p:cNvSpPr>
            <a:spLocks noGrp="1"/>
          </p:cNvSpPr>
          <p:nvPr>
            <p:ph type="sldNum" sz="quarter" idx="12"/>
          </p:nvPr>
        </p:nvSpPr>
        <p:spPr/>
        <p:txBody>
          <a:bodyPr/>
          <a:lstStyle>
            <a:lvl1pPr>
              <a:defRPr/>
            </a:lvl1pPr>
          </a:lstStyle>
          <a:p>
            <a:pPr fontAlgn="base">
              <a:spcBef>
                <a:spcPct val="0"/>
              </a:spcBef>
              <a:spcAft>
                <a:spcPct val="0"/>
              </a:spcAft>
            </a:pPr>
            <a:fld id="{B380D2F7-DFEB-48FE-B160-ABD918F7531A}" type="slidenum">
              <a:rPr lang="es-ES" altLang="es-ES" smtClean="0">
                <a:solidFill>
                  <a:srgbClr val="000000"/>
                </a:solidFill>
              </a:rPr>
              <a:pPr fontAlgn="base">
                <a:spcBef>
                  <a:spcPct val="0"/>
                </a:spcBef>
                <a:spcAft>
                  <a:spcPct val="0"/>
                </a:spcAft>
              </a:pPr>
              <a:t>‹Nº›</a:t>
            </a:fld>
            <a:endParaRPr lang="es-ES" altLang="es-ES">
              <a:solidFill>
                <a:srgbClr val="000000"/>
              </a:solidFill>
            </a:endParaRPr>
          </a:p>
        </p:txBody>
      </p:sp>
    </p:spTree>
    <p:extLst>
      <p:ext uri="{BB962C8B-B14F-4D97-AF65-F5344CB8AC3E}">
        <p14:creationId xmlns:p14="http://schemas.microsoft.com/office/powerpoint/2010/main" val="843788576"/>
      </p:ext>
    </p:extLst>
  </p:cSld>
  <p:clrMapOvr>
    <a:masterClrMapping/>
  </p:clrMapOvr>
  <p:transition spd="med" advClick="0" advTm="1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lvl1pPr>
              <a:defRPr/>
            </a:lvl1pPr>
          </a:lstStyle>
          <a:p>
            <a:pPr fontAlgn="base">
              <a:spcBef>
                <a:spcPct val="0"/>
              </a:spcBef>
              <a:spcAft>
                <a:spcPct val="0"/>
              </a:spcAft>
            </a:pPr>
            <a:endParaRPr lang="es-ES" altLang="es-ES">
              <a:solidFill>
                <a:srgbClr val="000000"/>
              </a:solidFill>
            </a:endParaRPr>
          </a:p>
        </p:txBody>
      </p:sp>
      <p:sp>
        <p:nvSpPr>
          <p:cNvPr id="6" name="Marcador de pie de página 5"/>
          <p:cNvSpPr>
            <a:spLocks noGrp="1"/>
          </p:cNvSpPr>
          <p:nvPr>
            <p:ph type="ftr" sz="quarter" idx="11"/>
          </p:nvPr>
        </p:nvSpPr>
        <p:spPr/>
        <p:txBody>
          <a:bodyPr/>
          <a:lstStyle>
            <a:lvl1pPr>
              <a:defRPr/>
            </a:lvl1pPr>
          </a:lstStyle>
          <a:p>
            <a:pPr algn="ctr" fontAlgn="base">
              <a:spcBef>
                <a:spcPct val="0"/>
              </a:spcBef>
              <a:spcAft>
                <a:spcPct val="0"/>
              </a:spcAft>
            </a:pPr>
            <a:endParaRPr lang="es-ES" altLang="es-ES">
              <a:solidFill>
                <a:srgbClr val="000000"/>
              </a:solidFill>
            </a:endParaRPr>
          </a:p>
        </p:txBody>
      </p:sp>
      <p:sp>
        <p:nvSpPr>
          <p:cNvPr id="7" name="Marcador de número de diapositiva 6"/>
          <p:cNvSpPr>
            <a:spLocks noGrp="1"/>
          </p:cNvSpPr>
          <p:nvPr>
            <p:ph type="sldNum" sz="quarter" idx="12"/>
          </p:nvPr>
        </p:nvSpPr>
        <p:spPr/>
        <p:txBody>
          <a:bodyPr/>
          <a:lstStyle>
            <a:lvl1pPr>
              <a:defRPr/>
            </a:lvl1pPr>
          </a:lstStyle>
          <a:p>
            <a:pPr fontAlgn="base">
              <a:spcBef>
                <a:spcPct val="0"/>
              </a:spcBef>
              <a:spcAft>
                <a:spcPct val="0"/>
              </a:spcAft>
            </a:pPr>
            <a:fld id="{B58EA5E4-A126-49AE-AAAC-7D99EDAB8C82}" type="slidenum">
              <a:rPr lang="es-ES" altLang="es-ES" smtClean="0">
                <a:solidFill>
                  <a:srgbClr val="000000"/>
                </a:solidFill>
              </a:rPr>
              <a:pPr fontAlgn="base">
                <a:spcBef>
                  <a:spcPct val="0"/>
                </a:spcBef>
                <a:spcAft>
                  <a:spcPct val="0"/>
                </a:spcAft>
              </a:pPr>
              <a:t>‹Nº›</a:t>
            </a:fld>
            <a:endParaRPr lang="es-ES" altLang="es-ES">
              <a:solidFill>
                <a:srgbClr val="000000"/>
              </a:solidFill>
            </a:endParaRPr>
          </a:p>
        </p:txBody>
      </p:sp>
    </p:spTree>
    <p:extLst>
      <p:ext uri="{BB962C8B-B14F-4D97-AF65-F5344CB8AC3E}">
        <p14:creationId xmlns:p14="http://schemas.microsoft.com/office/powerpoint/2010/main" val="1081716144"/>
      </p:ext>
    </p:extLst>
  </p:cSld>
  <p:clrMapOvr>
    <a:masterClrMapping/>
  </p:clrMapOvr>
  <p:transition spd="med" advClick="0" advTm="1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ES" smtClean="0"/>
              <a:t>Haga clic para cambiar el estilo de título	</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ES" smtClean="0"/>
              <a:t>Haga clic para modificar el estilo de texto del patrón</a:t>
            </a:r>
          </a:p>
          <a:p>
            <a:pPr lvl="1"/>
            <a:r>
              <a:rPr lang="es-ES" altLang="es-ES" smtClean="0"/>
              <a:t>Segundo nivel</a:t>
            </a:r>
          </a:p>
          <a:p>
            <a:pPr lvl="2"/>
            <a:r>
              <a:rPr lang="es-ES" altLang="es-ES" smtClean="0"/>
              <a:t>Tercer nivel</a:t>
            </a:r>
          </a:p>
          <a:p>
            <a:pPr lvl="3"/>
            <a:r>
              <a:rPr lang="es-ES" altLang="es-ES" smtClean="0"/>
              <a:t>Cuarto nivel</a:t>
            </a:r>
          </a:p>
          <a:p>
            <a:pPr lvl="4"/>
            <a:r>
              <a:rPr lang="es-ES" altLang="es-ES" smtClean="0"/>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lvl1pPr>
          </a:lstStyle>
          <a:p>
            <a:pPr fontAlgn="base">
              <a:spcBef>
                <a:spcPct val="0"/>
              </a:spcBef>
              <a:spcAft>
                <a:spcPct val="0"/>
              </a:spcAft>
            </a:pPr>
            <a:endParaRPr lang="es-ES" altLang="es-E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pPr algn="ctr" fontAlgn="base">
              <a:spcBef>
                <a:spcPct val="0"/>
              </a:spcBef>
              <a:spcAft>
                <a:spcPct val="0"/>
              </a:spcAft>
            </a:pPr>
            <a:endParaRPr lang="es-ES" altLang="es-E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44AF5D1C-82B5-4609-B977-AB4AF98AF22A}" type="slidenum">
              <a:rPr lang="es-ES" altLang="es-ES" smtClean="0">
                <a:solidFill>
                  <a:srgbClr val="000000"/>
                </a:solidFill>
              </a:rPr>
              <a:pPr fontAlgn="base">
                <a:spcBef>
                  <a:spcPct val="0"/>
                </a:spcBef>
                <a:spcAft>
                  <a:spcPct val="0"/>
                </a:spcAft>
              </a:pPr>
              <a:t>‹Nº›</a:t>
            </a:fld>
            <a:endParaRPr lang="es-ES" altLang="es-ES">
              <a:solidFill>
                <a:srgbClr val="000000"/>
              </a:solidFill>
            </a:endParaRPr>
          </a:p>
        </p:txBody>
      </p:sp>
    </p:spTree>
    <p:extLst>
      <p:ext uri="{BB962C8B-B14F-4D97-AF65-F5344CB8AC3E}">
        <p14:creationId xmlns:p14="http://schemas.microsoft.com/office/powerpoint/2010/main" val="21779403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spd="med" advClick="0" advTm="1000">
    <p:fade/>
  </p:transition>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smtClean="0"/>
              <a:t>Haga clic para cambiar el estilo de título	</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smtClean="0"/>
              <a:t>Haga clic para modificar el estilo de texto del patrón</a:t>
            </a:r>
          </a:p>
          <a:p>
            <a:pPr lvl="1"/>
            <a:r>
              <a:rPr lang="es-ES" altLang="es-ES" smtClean="0"/>
              <a:t>Segundo nivel</a:t>
            </a:r>
          </a:p>
          <a:p>
            <a:pPr lvl="2"/>
            <a:r>
              <a:rPr lang="es-ES" altLang="es-ES" smtClean="0"/>
              <a:t>Tercer nivel</a:t>
            </a:r>
          </a:p>
          <a:p>
            <a:pPr lvl="3"/>
            <a:r>
              <a:rPr lang="es-ES" altLang="es-ES" smtClean="0"/>
              <a:t>Cuarto nivel</a:t>
            </a:r>
          </a:p>
          <a:p>
            <a:pPr lvl="4"/>
            <a:r>
              <a:rPr lang="es-ES" altLang="es-ES" smtClean="0"/>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Arial" charset="0"/>
              </a:defRPr>
            </a:lvl1pPr>
          </a:lstStyle>
          <a:p>
            <a:pPr fontAlgn="base">
              <a:spcBef>
                <a:spcPct val="0"/>
              </a:spcBef>
              <a:spcAft>
                <a:spcPct val="0"/>
              </a:spcAft>
              <a:defRPr/>
            </a:pPr>
            <a:endParaRPr lang="es-E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defRPr>
            </a:lvl1pPr>
          </a:lstStyle>
          <a:p>
            <a:pPr algn="ctr" fontAlgn="base">
              <a:spcBef>
                <a:spcPct val="0"/>
              </a:spcBef>
              <a:spcAft>
                <a:spcPct val="0"/>
              </a:spcAft>
              <a:defRPr/>
            </a:pPr>
            <a:endParaRPr lang="es-E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23DFB8D2-260D-44D3-A288-45CD74B3D0AF}" type="slidenum">
              <a:rPr lang="es-ES" altLang="es-ES" smtClean="0">
                <a:solidFill>
                  <a:srgbClr val="000000"/>
                </a:solidFill>
              </a:rPr>
              <a:pPr fontAlgn="base">
                <a:spcBef>
                  <a:spcPct val="0"/>
                </a:spcBef>
                <a:spcAft>
                  <a:spcPct val="0"/>
                </a:spcAft>
              </a:pPr>
              <a:t>‹Nº›</a:t>
            </a:fld>
            <a:endParaRPr lang="es-ES" altLang="es-ES" smtClean="0">
              <a:solidFill>
                <a:srgbClr val="000000"/>
              </a:solidFill>
            </a:endParaRPr>
          </a:p>
        </p:txBody>
      </p:sp>
    </p:spTree>
    <p:extLst>
      <p:ext uri="{BB962C8B-B14F-4D97-AF65-F5344CB8AC3E}">
        <p14:creationId xmlns:p14="http://schemas.microsoft.com/office/powerpoint/2010/main" val="159725820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ransition advClick="0" advTm="7600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smtClean="0"/>
              <a:t>Haga clic para cambiar el estilo de título	</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smtClean="0"/>
              <a:t>Haga clic para modificar el estilo de texto del patrón</a:t>
            </a:r>
          </a:p>
          <a:p>
            <a:pPr lvl="1"/>
            <a:r>
              <a:rPr lang="es-ES" altLang="es-ES" smtClean="0"/>
              <a:t>Segundo nivel</a:t>
            </a:r>
          </a:p>
          <a:p>
            <a:pPr lvl="2"/>
            <a:r>
              <a:rPr lang="es-ES" altLang="es-ES" smtClean="0"/>
              <a:t>Tercer nivel</a:t>
            </a:r>
          </a:p>
          <a:p>
            <a:pPr lvl="3"/>
            <a:r>
              <a:rPr lang="es-ES" altLang="es-ES" smtClean="0"/>
              <a:t>Cuarto nivel</a:t>
            </a:r>
          </a:p>
          <a:p>
            <a:pPr lvl="4"/>
            <a:r>
              <a:rPr lang="es-ES" altLang="es-ES" smtClean="0"/>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Arial" charset="0"/>
              </a:defRPr>
            </a:lvl1pPr>
          </a:lstStyle>
          <a:p>
            <a:pPr fontAlgn="base">
              <a:spcBef>
                <a:spcPct val="0"/>
              </a:spcBef>
              <a:spcAft>
                <a:spcPct val="0"/>
              </a:spcAft>
              <a:defRPr/>
            </a:pPr>
            <a:endParaRPr lang="es-E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defRPr>
            </a:lvl1pPr>
          </a:lstStyle>
          <a:p>
            <a:pPr algn="ctr" fontAlgn="base">
              <a:spcBef>
                <a:spcPct val="0"/>
              </a:spcBef>
              <a:spcAft>
                <a:spcPct val="0"/>
              </a:spcAft>
              <a:defRPr/>
            </a:pPr>
            <a:endParaRPr lang="es-E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23DFB8D2-260D-44D3-A288-45CD74B3D0AF}" type="slidenum">
              <a:rPr lang="es-ES" altLang="es-ES" smtClean="0">
                <a:solidFill>
                  <a:srgbClr val="000000"/>
                </a:solidFill>
              </a:rPr>
              <a:pPr fontAlgn="base">
                <a:spcBef>
                  <a:spcPct val="0"/>
                </a:spcBef>
                <a:spcAft>
                  <a:spcPct val="0"/>
                </a:spcAft>
              </a:pPr>
              <a:t>‹Nº›</a:t>
            </a:fld>
            <a:endParaRPr lang="es-ES" altLang="es-ES" smtClean="0">
              <a:solidFill>
                <a:srgbClr val="000000"/>
              </a:solidFill>
            </a:endParaRPr>
          </a:p>
        </p:txBody>
      </p:sp>
    </p:spTree>
    <p:extLst>
      <p:ext uri="{BB962C8B-B14F-4D97-AF65-F5344CB8AC3E}">
        <p14:creationId xmlns:p14="http://schemas.microsoft.com/office/powerpoint/2010/main" val="177486975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p:transition advClick="0" advTm="7600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21.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7.png"/><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image" Target="../media/image11.png"/><Relationship Id="rId4" Type="http://schemas.openxmlformats.org/officeDocument/2006/relationships/oleObject" Target="../embeddings/oleObject4.bin"/></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vmlDrawing" Target="../drawings/vmlDrawing4.vml"/><Relationship Id="rId5" Type="http://schemas.openxmlformats.org/officeDocument/2006/relationships/image" Target="../media/image16.png"/><Relationship Id="rId4" Type="http://schemas.openxmlformats.org/officeDocument/2006/relationships/oleObject" Target="../embeddings/oleObject5.bin"/></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vmlDrawing" Target="../drawings/vmlDrawing5.vml"/><Relationship Id="rId5" Type="http://schemas.openxmlformats.org/officeDocument/2006/relationships/image" Target="../media/image23.png"/><Relationship Id="rId4" Type="http://schemas.openxmlformats.org/officeDocument/2006/relationships/oleObject" Target="../embeddings/oleObject6.bin"/></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27.png"/><Relationship Id="rId4" Type="http://schemas.openxmlformats.org/officeDocument/2006/relationships/oleObject" Target="../embeddings/oleObject7.bin"/></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19.xml"/><Relationship Id="rId7"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9.bin"/><Relationship Id="rId11" Type="http://schemas.openxmlformats.org/officeDocument/2006/relationships/image" Target="../media/image53.png"/><Relationship Id="rId5" Type="http://schemas.openxmlformats.org/officeDocument/2006/relationships/image" Target="../media/image50.png"/><Relationship Id="rId10" Type="http://schemas.openxmlformats.org/officeDocument/2006/relationships/oleObject" Target="../embeddings/oleObject11.bin"/><Relationship Id="rId4" Type="http://schemas.openxmlformats.org/officeDocument/2006/relationships/oleObject" Target="../embeddings/oleObject8.bin"/><Relationship Id="rId9" Type="http://schemas.openxmlformats.org/officeDocument/2006/relationships/image" Target="../media/image52.png"/></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54.jpeg"/><Relationship Id="rId4" Type="http://schemas.openxmlformats.org/officeDocument/2006/relationships/image" Target="../media/image50.png"/></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55.jpeg"/><Relationship Id="rId4" Type="http://schemas.openxmlformats.org/officeDocument/2006/relationships/image" Target="../media/image53.png"/></Relationships>
</file>

<file path=ppt/slides/_rels/slide6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4"/>
          <p:cNvSpPr txBox="1">
            <a:spLocks noChangeArrowheads="1"/>
          </p:cNvSpPr>
          <p:nvPr/>
        </p:nvSpPr>
        <p:spPr bwMode="auto">
          <a:xfrm>
            <a:off x="2362200" y="1295400"/>
            <a:ext cx="7543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32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32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32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3200" b="1">
                <a:solidFill>
                  <a:schemeClr val="tx1"/>
                </a:solidFill>
                <a:latin typeface="Arial" panose="020B0604020202020204" pitchFamily="34" charset="0"/>
              </a:defRPr>
            </a:lvl9pPr>
          </a:lstStyle>
          <a:p>
            <a:pPr fontAlgn="base">
              <a:spcBef>
                <a:spcPct val="50000"/>
              </a:spcBef>
              <a:spcAft>
                <a:spcPct val="0"/>
              </a:spcAft>
            </a:pPr>
            <a:endParaRPr lang="es-ES" altLang="es-ES">
              <a:solidFill>
                <a:srgbClr val="FFFF00"/>
              </a:solidFill>
              <a:latin typeface="Times New Roman" panose="02020603050405020304" pitchFamily="18" charset="0"/>
            </a:endParaRPr>
          </a:p>
        </p:txBody>
      </p:sp>
      <p:sp>
        <p:nvSpPr>
          <p:cNvPr id="2051" name="Text Box 6"/>
          <p:cNvSpPr txBox="1">
            <a:spLocks noChangeArrowheads="1"/>
          </p:cNvSpPr>
          <p:nvPr/>
        </p:nvSpPr>
        <p:spPr bwMode="auto">
          <a:xfrm>
            <a:off x="1343025" y="260350"/>
            <a:ext cx="9253538" cy="575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32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32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32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3200" b="1">
                <a:solidFill>
                  <a:schemeClr val="tx1"/>
                </a:solidFill>
                <a:latin typeface="Arial" panose="020B0604020202020204" pitchFamily="34" charset="0"/>
              </a:defRPr>
            </a:lvl9pPr>
          </a:lstStyle>
          <a:p>
            <a:pPr algn="ctr" fontAlgn="base">
              <a:spcBef>
                <a:spcPct val="0"/>
              </a:spcBef>
              <a:spcAft>
                <a:spcPct val="0"/>
              </a:spcAft>
            </a:pPr>
            <a:r>
              <a:rPr lang="es-ES_tradnl" altLang="es-ES" sz="4000" dirty="0">
                <a:solidFill>
                  <a:srgbClr val="FFFF00"/>
                </a:solidFill>
                <a:cs typeface="Arial" panose="020B0604020202020204" pitchFamily="34" charset="0"/>
              </a:rPr>
              <a:t>BASES BIOLÓGICAS DE LA MEDICINA</a:t>
            </a:r>
          </a:p>
          <a:p>
            <a:pPr algn="ctr" fontAlgn="base">
              <a:spcBef>
                <a:spcPct val="0"/>
              </a:spcBef>
              <a:spcAft>
                <a:spcPct val="0"/>
              </a:spcAft>
            </a:pPr>
            <a:endParaRPr lang="es-ES_tradnl" altLang="es-ES" sz="4000" dirty="0">
              <a:solidFill>
                <a:srgbClr val="FFFF00"/>
              </a:solidFill>
              <a:cs typeface="Arial" panose="020B0604020202020204" pitchFamily="34" charset="0"/>
            </a:endParaRPr>
          </a:p>
          <a:p>
            <a:pPr algn="ctr" fontAlgn="base">
              <a:spcBef>
                <a:spcPct val="0"/>
              </a:spcBef>
              <a:spcAft>
                <a:spcPct val="0"/>
              </a:spcAft>
            </a:pPr>
            <a:r>
              <a:rPr lang="es-ES_tradnl" altLang="es-ES" sz="3600" dirty="0">
                <a:solidFill>
                  <a:srgbClr val="FFFF00"/>
                </a:solidFill>
              </a:rPr>
              <a:t>PRIMER AÑO PRIMER SEMESTRE</a:t>
            </a:r>
          </a:p>
          <a:p>
            <a:pPr algn="ctr" fontAlgn="base">
              <a:spcBef>
                <a:spcPct val="0"/>
              </a:spcBef>
              <a:spcAft>
                <a:spcPct val="0"/>
              </a:spcAft>
            </a:pPr>
            <a:endParaRPr lang="es-ES_tradnl" altLang="es-ES" sz="3600" dirty="0">
              <a:solidFill>
                <a:srgbClr val="FFFF00"/>
              </a:solidFill>
            </a:endParaRPr>
          </a:p>
          <a:p>
            <a:pPr algn="ctr" fontAlgn="base">
              <a:spcBef>
                <a:spcPct val="0"/>
              </a:spcBef>
              <a:spcAft>
                <a:spcPct val="0"/>
              </a:spcAft>
            </a:pPr>
            <a:endParaRPr lang="es-ES_tradnl" altLang="es-ES" sz="3600" dirty="0">
              <a:solidFill>
                <a:srgbClr val="FFFF00"/>
              </a:solidFill>
            </a:endParaRPr>
          </a:p>
          <a:p>
            <a:pPr algn="ctr" fontAlgn="base">
              <a:spcBef>
                <a:spcPct val="0"/>
              </a:spcBef>
              <a:spcAft>
                <a:spcPct val="0"/>
              </a:spcAft>
            </a:pPr>
            <a:r>
              <a:rPr lang="es-ES_tradnl" altLang="es-ES" sz="3600" dirty="0">
                <a:solidFill>
                  <a:srgbClr val="FFFF00"/>
                </a:solidFill>
              </a:rPr>
              <a:t>Asignatura: </a:t>
            </a:r>
            <a:r>
              <a:rPr lang="es-ES" altLang="es-ES" sz="3600" dirty="0">
                <a:solidFill>
                  <a:srgbClr val="FFFF00"/>
                </a:solidFill>
              </a:rPr>
              <a:t>CÉLULA ,TEJIDOS Y SISTEMA TEGUMENTARIO</a:t>
            </a:r>
            <a:r>
              <a:rPr lang="es-ES_tradnl" altLang="es-ES" sz="3600" dirty="0">
                <a:solidFill>
                  <a:srgbClr val="FFFF00"/>
                </a:solidFill>
              </a:rPr>
              <a:t> </a:t>
            </a:r>
          </a:p>
          <a:p>
            <a:pPr algn="ctr" fontAlgn="base">
              <a:spcBef>
                <a:spcPct val="0"/>
              </a:spcBef>
              <a:spcAft>
                <a:spcPct val="0"/>
              </a:spcAft>
            </a:pPr>
            <a:endParaRPr lang="es-ES_tradnl" altLang="es-ES" sz="3600" dirty="0">
              <a:solidFill>
                <a:srgbClr val="FFFF00"/>
              </a:solidFill>
            </a:endParaRPr>
          </a:p>
          <a:p>
            <a:pPr algn="ctr" fontAlgn="base">
              <a:spcBef>
                <a:spcPct val="0"/>
              </a:spcBef>
              <a:spcAft>
                <a:spcPct val="0"/>
              </a:spcAft>
            </a:pPr>
            <a:r>
              <a:rPr lang="es-ES_tradnl" altLang="es-ES" smtClean="0">
                <a:solidFill>
                  <a:srgbClr val="FFFF00"/>
                </a:solidFill>
                <a:latin typeface="Times New Roman" panose="02020603050405020304" pitchFamily="18" charset="0"/>
              </a:rPr>
              <a:t>2018-2019</a:t>
            </a:r>
            <a:endParaRPr lang="es-ES_tradnl" altLang="es-ES" dirty="0">
              <a:solidFill>
                <a:srgbClr val="FFFF00"/>
              </a:solidFill>
              <a:latin typeface="Times New Roman" panose="02020603050405020304" pitchFamily="18" charset="0"/>
            </a:endParaRPr>
          </a:p>
        </p:txBody>
      </p:sp>
    </p:spTree>
    <p:extLst>
      <p:ext uri="{BB962C8B-B14F-4D97-AF65-F5344CB8AC3E}">
        <p14:creationId xmlns:p14="http://schemas.microsoft.com/office/powerpoint/2010/main" val="2626537481"/>
      </p:ext>
    </p:extLst>
  </p:cSld>
  <p:clrMapOvr>
    <a:masterClrMapping/>
  </p:clrMapOvr>
  <p:transition advClick="0" advTm="76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21101" y="2982343"/>
            <a:ext cx="10174901" cy="2813538"/>
          </a:xfrm>
          <a:prstGeom prst="rect">
            <a:avLst/>
          </a:prstGeom>
          <a:noFill/>
          <a:ln>
            <a:noFill/>
          </a:ln>
        </p:spPr>
        <p:txBody>
          <a:bodyPr wrap="none" lIns="91440" tIns="45720" rIns="91440" bIns="45720">
            <a:prstTxWarp prst="textArchUp">
              <a:avLst/>
            </a:prstTxWarp>
            <a:spAutoFit/>
          </a:bodyPr>
          <a:lstStyle/>
          <a:p>
            <a:pPr algn="ctr"/>
            <a:r>
              <a:rPr lang="es-ES" sz="5400" b="1" cap="none" spc="0" dirty="0" smtClean="0">
                <a:ln/>
                <a:solidFill>
                  <a:srgbClr val="FFFF00"/>
                </a:solidFill>
                <a:effectLst>
                  <a:outerShdw blurRad="38100" dist="19050" dir="2700000" algn="tl" rotWithShape="0">
                    <a:schemeClr val="dk1">
                      <a:lumMod val="50000"/>
                      <a:alpha val="40000"/>
                    </a:schemeClr>
                  </a:outerShdw>
                </a:effectLst>
              </a:rPr>
              <a:t>ORGANITOS MEMBRANOSOS</a:t>
            </a:r>
            <a:endParaRPr lang="es-ES" sz="5400" b="1" cap="none" spc="0" dirty="0">
              <a:ln/>
              <a:solidFill>
                <a:srgbClr val="FFFF00"/>
              </a:solid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104307591"/>
      </p:ext>
    </p:extLst>
  </p:cSld>
  <p:clrMapOvr>
    <a:masterClrMapping/>
  </p:clrMapOvr>
  <p:transition advClick="0" advTm="76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Oval 3"/>
          <p:cNvSpPr>
            <a:spLocks noChangeArrowheads="1"/>
          </p:cNvSpPr>
          <p:nvPr/>
        </p:nvSpPr>
        <p:spPr bwMode="auto">
          <a:xfrm>
            <a:off x="3416491" y="228600"/>
            <a:ext cx="4239904" cy="1015670"/>
          </a:xfrm>
          <a:prstGeom prst="ellipse">
            <a:avLst/>
          </a:prstGeom>
          <a:gradFill rotWithShape="0">
            <a:gsLst>
              <a:gs pos="0">
                <a:srgbClr val="339966"/>
              </a:gs>
              <a:gs pos="50000">
                <a:srgbClr val="FFFFFF"/>
              </a:gs>
              <a:gs pos="100000">
                <a:srgbClr val="339966"/>
              </a:gs>
            </a:gsLst>
            <a:lin ang="5400000" scaled="1"/>
          </a:gradFill>
          <a:ln w="381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r>
              <a:rPr lang="es-ES_tradnl" altLang="es-ES" sz="3200" b="1" dirty="0">
                <a:latin typeface="Arial" panose="020B0604020202020204" pitchFamily="34" charset="0"/>
              </a:rPr>
              <a:t>MITOCONDRIA</a:t>
            </a:r>
          </a:p>
        </p:txBody>
      </p:sp>
      <p:sp>
        <p:nvSpPr>
          <p:cNvPr id="21508" name="Text Box 4"/>
          <p:cNvSpPr txBox="1">
            <a:spLocks noChangeArrowheads="1"/>
          </p:cNvSpPr>
          <p:nvPr/>
        </p:nvSpPr>
        <p:spPr bwMode="auto">
          <a:xfrm>
            <a:off x="3048000" y="1371601"/>
            <a:ext cx="2286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endParaRPr lang="es-ES_tradnl" altLang="es-ES" sz="2400">
              <a:solidFill>
                <a:srgbClr val="FFFF00"/>
              </a:solidFill>
              <a:latin typeface="Arial" panose="020B0604020202020204" pitchFamily="34" charset="0"/>
            </a:endParaRPr>
          </a:p>
          <a:p>
            <a:pPr>
              <a:spcBef>
                <a:spcPct val="50000"/>
              </a:spcBef>
            </a:pPr>
            <a:endParaRPr lang="es-ES_tradnl" altLang="es-ES" sz="2400">
              <a:solidFill>
                <a:srgbClr val="FFFF00"/>
              </a:solidFill>
              <a:latin typeface="Arial" panose="020B0604020202020204" pitchFamily="34" charset="0"/>
            </a:endParaRPr>
          </a:p>
          <a:p>
            <a:pPr>
              <a:spcBef>
                <a:spcPct val="50000"/>
              </a:spcBef>
            </a:pPr>
            <a:endParaRPr lang="es-ES_tradnl" altLang="es-ES" sz="2400">
              <a:solidFill>
                <a:srgbClr val="FFFF00"/>
              </a:solidFill>
              <a:latin typeface="Arial" panose="020B0604020202020204" pitchFamily="34" charset="0"/>
            </a:endParaRPr>
          </a:p>
        </p:txBody>
      </p:sp>
      <p:sp>
        <p:nvSpPr>
          <p:cNvPr id="21509" name="Text Box 5"/>
          <p:cNvSpPr txBox="1">
            <a:spLocks noChangeArrowheads="1"/>
          </p:cNvSpPr>
          <p:nvPr/>
        </p:nvSpPr>
        <p:spPr bwMode="auto">
          <a:xfrm>
            <a:off x="469064" y="1244270"/>
            <a:ext cx="1131399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spcBef>
                <a:spcPct val="50000"/>
              </a:spcBef>
            </a:pPr>
            <a:r>
              <a:rPr lang="es-ES_tradnl" altLang="es-ES" sz="3200" dirty="0">
                <a:solidFill>
                  <a:srgbClr val="FFFF00"/>
                </a:solidFill>
                <a:latin typeface="Arial" panose="020B0604020202020204" pitchFamily="34" charset="0"/>
              </a:rPr>
              <a:t>Organito citoplasmático membranoso que funciona como la planta energética celular.</a:t>
            </a:r>
          </a:p>
        </p:txBody>
      </p:sp>
      <p:sp>
        <p:nvSpPr>
          <p:cNvPr id="21510" name="Text Box 6"/>
          <p:cNvSpPr txBox="1">
            <a:spLocks noChangeArrowheads="1"/>
          </p:cNvSpPr>
          <p:nvPr/>
        </p:nvSpPr>
        <p:spPr bwMode="auto">
          <a:xfrm>
            <a:off x="1737476" y="2279662"/>
            <a:ext cx="505763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spcBef>
                <a:spcPct val="50000"/>
              </a:spcBef>
            </a:pPr>
            <a:r>
              <a:rPr lang="es-ES_tradnl" altLang="es-ES" sz="2800" b="1" u="sng" dirty="0">
                <a:solidFill>
                  <a:srgbClr val="FFFF00"/>
                </a:solidFill>
                <a:latin typeface="Arial" panose="020B0604020202020204" pitchFamily="34" charset="0"/>
              </a:rPr>
              <a:t>Características generales:</a:t>
            </a:r>
          </a:p>
        </p:txBody>
      </p:sp>
      <p:sp>
        <p:nvSpPr>
          <p:cNvPr id="21511" name="Text Box 7"/>
          <p:cNvSpPr txBox="1">
            <a:spLocks noChangeArrowheads="1"/>
          </p:cNvSpPr>
          <p:nvPr/>
        </p:nvSpPr>
        <p:spPr bwMode="auto">
          <a:xfrm>
            <a:off x="415113" y="2725248"/>
            <a:ext cx="11199132" cy="418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a:buFontTx/>
              <a:buChar char="•"/>
            </a:pPr>
            <a:r>
              <a:rPr lang="es-ES_tradnl" altLang="es-ES" sz="2800" dirty="0">
                <a:solidFill>
                  <a:srgbClr val="FFFF00"/>
                </a:solidFill>
                <a:latin typeface="Arial" panose="020B0604020202020204" pitchFamily="34" charset="0"/>
              </a:rPr>
              <a:t>Es de tamaño y forma variable. </a:t>
            </a:r>
            <a:r>
              <a:rPr lang="es-ES_tradnl" altLang="es-ES" sz="2800" dirty="0" smtClean="0">
                <a:solidFill>
                  <a:srgbClr val="FFFF00"/>
                </a:solidFill>
                <a:latin typeface="Arial" panose="020B0604020202020204" pitchFamily="34" charset="0"/>
              </a:rPr>
              <a:t>(</a:t>
            </a:r>
            <a:r>
              <a:rPr lang="es-ES" altLang="es-ES" sz="2800" dirty="0" smtClean="0">
                <a:solidFill>
                  <a:srgbClr val="FFFF00"/>
                </a:solidFill>
                <a:latin typeface="Arial" panose="020B0604020202020204" pitchFamily="34" charset="0"/>
              </a:rPr>
              <a:t>0.5-1 </a:t>
            </a:r>
            <a:r>
              <a:rPr lang="es-ES" altLang="es-ES" sz="2800" dirty="0">
                <a:solidFill>
                  <a:srgbClr val="FFFF00"/>
                </a:solidFill>
                <a:latin typeface="Arial" panose="020B0604020202020204" pitchFamily="34" charset="0"/>
              </a:rPr>
              <a:t>µm de </a:t>
            </a:r>
            <a:r>
              <a:rPr lang="es-ES" altLang="es-ES" sz="2800" dirty="0" smtClean="0">
                <a:solidFill>
                  <a:srgbClr val="FFFF00"/>
                </a:solidFill>
                <a:latin typeface="Arial" panose="020B0604020202020204" pitchFamily="34" charset="0"/>
              </a:rPr>
              <a:t>diámetro y</a:t>
            </a:r>
          </a:p>
          <a:p>
            <a:pPr algn="just"/>
            <a:r>
              <a:rPr lang="es-ES" altLang="es-ES" sz="2800" dirty="0" smtClean="0">
                <a:solidFill>
                  <a:srgbClr val="FFFF00"/>
                </a:solidFill>
                <a:latin typeface="Arial" panose="020B0604020202020204" pitchFamily="34" charset="0"/>
              </a:rPr>
              <a:t>entre </a:t>
            </a:r>
            <a:r>
              <a:rPr lang="es-ES" altLang="es-ES" sz="2800" dirty="0">
                <a:solidFill>
                  <a:srgbClr val="FFFF00"/>
                </a:solidFill>
                <a:latin typeface="Arial" panose="020B0604020202020204" pitchFamily="34" charset="0"/>
              </a:rPr>
              <a:t>5 y 10 µm de </a:t>
            </a:r>
            <a:r>
              <a:rPr lang="es-ES" altLang="es-ES" sz="2800" dirty="0" smtClean="0">
                <a:solidFill>
                  <a:srgbClr val="FFFF00"/>
                </a:solidFill>
                <a:latin typeface="Arial" panose="020B0604020202020204" pitchFamily="34" charset="0"/>
              </a:rPr>
              <a:t>longitud). </a:t>
            </a:r>
            <a:endParaRPr lang="es-ES_tradnl" altLang="es-ES" sz="2800" dirty="0">
              <a:solidFill>
                <a:srgbClr val="FFFF00"/>
              </a:solidFill>
              <a:latin typeface="Arial" panose="020B0604020202020204" pitchFamily="34" charset="0"/>
            </a:endParaRPr>
          </a:p>
          <a:p>
            <a:pPr algn="just">
              <a:spcBef>
                <a:spcPct val="50000"/>
              </a:spcBef>
              <a:buFontTx/>
              <a:buChar char="•"/>
            </a:pPr>
            <a:r>
              <a:rPr lang="es-ES_tradnl" altLang="es-ES" sz="2800" dirty="0">
                <a:solidFill>
                  <a:srgbClr val="FFFF00"/>
                </a:solidFill>
                <a:latin typeface="Arial" panose="020B0604020202020204" pitchFamily="34" charset="0"/>
              </a:rPr>
              <a:t>Su número depende de la actividad de la célula.</a:t>
            </a:r>
          </a:p>
          <a:p>
            <a:pPr algn="just">
              <a:spcBef>
                <a:spcPct val="50000"/>
              </a:spcBef>
              <a:buFontTx/>
              <a:buChar char="•"/>
            </a:pPr>
            <a:r>
              <a:rPr lang="es-ES_tradnl" altLang="es-ES" sz="2800" dirty="0" smtClean="0">
                <a:solidFill>
                  <a:srgbClr val="FFFF00"/>
                </a:solidFill>
                <a:latin typeface="Arial" panose="020B0604020202020204" pitchFamily="34" charset="0"/>
              </a:rPr>
              <a:t>M/E</a:t>
            </a:r>
            <a:r>
              <a:rPr lang="es-ES_tradnl" altLang="es-ES" sz="2800" dirty="0" smtClean="0">
                <a:solidFill>
                  <a:srgbClr val="FFFF00"/>
                </a:solidFill>
                <a:latin typeface="Arial" panose="020B0604020202020204" pitchFamily="34" charset="0"/>
              </a:rPr>
              <a:t>: Presenta </a:t>
            </a:r>
            <a:r>
              <a:rPr lang="es-ES_tradnl" altLang="es-ES" sz="2800" dirty="0">
                <a:solidFill>
                  <a:srgbClr val="FFFF00"/>
                </a:solidFill>
                <a:latin typeface="Arial" panose="020B0604020202020204" pitchFamily="34" charset="0"/>
              </a:rPr>
              <a:t>una membrana </a:t>
            </a:r>
            <a:r>
              <a:rPr lang="es-ES_tradnl" altLang="es-ES" sz="2800" dirty="0" smtClean="0">
                <a:solidFill>
                  <a:srgbClr val="FFFF00"/>
                </a:solidFill>
                <a:latin typeface="Arial" panose="020B0604020202020204" pitchFamily="34" charset="0"/>
              </a:rPr>
              <a:t>externa(lisa) </a:t>
            </a:r>
            <a:r>
              <a:rPr lang="es-ES_tradnl" altLang="es-ES" sz="2800" dirty="0">
                <a:solidFill>
                  <a:srgbClr val="FFFF00"/>
                </a:solidFill>
                <a:latin typeface="Arial" panose="020B0604020202020204" pitchFamily="34" charset="0"/>
              </a:rPr>
              <a:t>y otra interna con </a:t>
            </a:r>
            <a:r>
              <a:rPr lang="es-ES_tradnl" altLang="es-ES" sz="2800" dirty="0" smtClean="0">
                <a:solidFill>
                  <a:srgbClr val="FFFF00"/>
                </a:solidFill>
                <a:latin typeface="Arial" panose="020B0604020202020204" pitchFamily="34" charset="0"/>
              </a:rPr>
              <a:t>crestas, formando </a:t>
            </a:r>
            <a:r>
              <a:rPr lang="es-ES_tradnl" altLang="es-ES" sz="2800" dirty="0" smtClean="0">
                <a:solidFill>
                  <a:srgbClr val="FFFF00"/>
                </a:solidFill>
                <a:latin typeface="Arial" panose="020B0604020202020204" pitchFamily="34" charset="0"/>
              </a:rPr>
              <a:t>las </a:t>
            </a:r>
            <a:r>
              <a:rPr lang="es-ES_tradnl" altLang="es-ES" sz="2800" dirty="0" smtClean="0">
                <a:solidFill>
                  <a:srgbClr val="FFFF00"/>
                </a:solidFill>
                <a:latin typeface="Arial" panose="020B0604020202020204" pitchFamily="34" charset="0"/>
              </a:rPr>
              <a:t>cámara </a:t>
            </a:r>
            <a:r>
              <a:rPr lang="es-ES_tradnl" altLang="es-ES" sz="2800" dirty="0" smtClean="0">
                <a:solidFill>
                  <a:srgbClr val="FFFF00"/>
                </a:solidFill>
                <a:latin typeface="Arial" panose="020B0604020202020204" pitchFamily="34" charset="0"/>
              </a:rPr>
              <a:t>externa e interna respectivamente.</a:t>
            </a:r>
            <a:endParaRPr lang="es-ES_tradnl" altLang="es-ES" sz="2800" dirty="0">
              <a:solidFill>
                <a:srgbClr val="FFFF00"/>
              </a:solidFill>
              <a:latin typeface="Arial" panose="020B0604020202020204" pitchFamily="34" charset="0"/>
            </a:endParaRPr>
          </a:p>
          <a:p>
            <a:pPr algn="just">
              <a:spcBef>
                <a:spcPct val="50000"/>
              </a:spcBef>
              <a:buFontTx/>
              <a:buChar char="•"/>
            </a:pPr>
            <a:r>
              <a:rPr lang="es-ES_tradnl" altLang="es-ES" sz="2800" dirty="0">
                <a:solidFill>
                  <a:srgbClr val="FFFF00"/>
                </a:solidFill>
                <a:latin typeface="Arial" panose="020B0604020202020204" pitchFamily="34" charset="0"/>
              </a:rPr>
              <a:t>Su actividad funcional esta regulada por múltiples </a:t>
            </a:r>
            <a:r>
              <a:rPr lang="es-ES_tradnl" altLang="es-ES" sz="2800" dirty="0" smtClean="0">
                <a:solidFill>
                  <a:srgbClr val="FFFF00"/>
                </a:solidFill>
                <a:latin typeface="Arial" panose="020B0604020202020204" pitchFamily="34" charset="0"/>
              </a:rPr>
              <a:t>enzimas</a:t>
            </a:r>
            <a:r>
              <a:rPr lang="es-ES_tradnl" altLang="es-ES" sz="2800" dirty="0">
                <a:solidFill>
                  <a:srgbClr val="FFFF00"/>
                </a:solidFill>
                <a:latin typeface="Arial" panose="020B0604020202020204" pitchFamily="34" charset="0"/>
              </a:rPr>
              <a:t>, de ella se obtiene energía metabólicamente utilizada por la célula, a este proceso se le denomina </a:t>
            </a:r>
            <a:r>
              <a:rPr lang="es-ES_tradnl" altLang="es-ES" sz="2800" b="1" dirty="0" smtClean="0">
                <a:solidFill>
                  <a:srgbClr val="FFFF00"/>
                </a:solidFill>
                <a:latin typeface="Arial" panose="020B0604020202020204" pitchFamily="34" charset="0"/>
              </a:rPr>
              <a:t>RESPIRACIÓN CELULAR</a:t>
            </a:r>
            <a:r>
              <a:rPr lang="es-ES_tradnl" altLang="es-ES" sz="2800" dirty="0" smtClean="0">
                <a:solidFill>
                  <a:srgbClr val="FFFF00"/>
                </a:solidFill>
                <a:latin typeface="Arial" panose="020B0604020202020204" pitchFamily="34" charset="0"/>
              </a:rPr>
              <a:t>.</a:t>
            </a:r>
            <a:endParaRPr lang="es-ES_tradnl" altLang="es-ES" sz="2800" dirty="0">
              <a:solidFill>
                <a:srgbClr val="FFFF00"/>
              </a:solidFill>
              <a:latin typeface="Arial" panose="020B0604020202020204" pitchFamily="34" charset="0"/>
            </a:endParaRPr>
          </a:p>
        </p:txBody>
      </p:sp>
      <p:pic>
        <p:nvPicPr>
          <p:cNvPr id="2" name="Imagen 1"/>
          <p:cNvPicPr>
            <a:picLocks noChangeAspect="1"/>
          </p:cNvPicPr>
          <p:nvPr/>
        </p:nvPicPr>
        <p:blipFill>
          <a:blip r:embed="rId3"/>
          <a:stretch>
            <a:fillRect/>
          </a:stretch>
        </p:blipFill>
        <p:spPr>
          <a:xfrm>
            <a:off x="10211539" y="1868515"/>
            <a:ext cx="1595310" cy="2723754"/>
          </a:xfrm>
          <a:prstGeom prst="rect">
            <a:avLst/>
          </a:prstGeom>
        </p:spPr>
      </p:pic>
    </p:spTree>
    <p:extLst>
      <p:ext uri="{BB962C8B-B14F-4D97-AF65-F5344CB8AC3E}">
        <p14:creationId xmlns:p14="http://schemas.microsoft.com/office/powerpoint/2010/main" val="910990102"/>
      </p:ext>
    </p:extLst>
  </p:cSld>
  <p:clrMapOvr>
    <a:masterClrMapping/>
  </p:clrMapOvr>
  <p:transition advClick="0" advTm="1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9" name="Text Box 11"/>
          <p:cNvSpPr txBox="1">
            <a:spLocks noChangeArrowheads="1"/>
          </p:cNvSpPr>
          <p:nvPr/>
        </p:nvSpPr>
        <p:spPr bwMode="auto">
          <a:xfrm>
            <a:off x="4098925" y="333375"/>
            <a:ext cx="33670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s-ES" altLang="es-ES" sz="3200" b="1" dirty="0">
                <a:solidFill>
                  <a:srgbClr val="FFFF66"/>
                </a:solidFill>
                <a:effectLst>
                  <a:outerShdw blurRad="38100" dist="38100" dir="2700000" algn="tl">
                    <a:srgbClr val="000000"/>
                  </a:outerShdw>
                </a:effectLst>
                <a:latin typeface="Arial" panose="020B0604020202020204" pitchFamily="34" charset="0"/>
              </a:rPr>
              <a:t>MITOCONDRIAS</a:t>
            </a:r>
            <a:endParaRPr lang="en-US" altLang="es-ES" sz="3200" b="1" dirty="0">
              <a:solidFill>
                <a:srgbClr val="FFFF66"/>
              </a:solidFill>
              <a:effectLst>
                <a:outerShdw blurRad="38100" dist="38100" dir="2700000" algn="tl">
                  <a:srgbClr val="000000"/>
                </a:outerShdw>
              </a:effectLst>
              <a:latin typeface="Arial" panose="020B0604020202020204" pitchFamily="34" charset="0"/>
            </a:endParaRPr>
          </a:p>
        </p:txBody>
      </p:sp>
      <p:graphicFrame>
        <p:nvGraphicFramePr>
          <p:cNvPr id="109586" name="Object 18"/>
          <p:cNvGraphicFramePr>
            <a:graphicFrameLocks noChangeAspect="1"/>
          </p:cNvGraphicFramePr>
          <p:nvPr/>
        </p:nvGraphicFramePr>
        <p:xfrm>
          <a:off x="6408738" y="936626"/>
          <a:ext cx="3719512" cy="5661025"/>
        </p:xfrm>
        <a:graphic>
          <a:graphicData uri="http://schemas.openxmlformats.org/presentationml/2006/ole">
            <mc:AlternateContent xmlns:mc="http://schemas.openxmlformats.org/markup-compatibility/2006">
              <mc:Choice xmlns:v="urn:schemas-microsoft-com:vml" Requires="v">
                <p:oleObj spid="_x0000_s7260" name="Bitmap Image" r:id="rId4" imgW="2371429" imgH="3610479" progId="Paint.Picture">
                  <p:embed/>
                </p:oleObj>
              </mc:Choice>
              <mc:Fallback>
                <p:oleObj name="Bitmap Image" r:id="rId4" imgW="2371429" imgH="3610479" progId="Paint.Picture">
                  <p:embed/>
                  <p:pic>
                    <p:nvPicPr>
                      <p:cNvPr id="109586" name="Object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8738" y="936626"/>
                        <a:ext cx="3719512" cy="5661025"/>
                      </a:xfrm>
                      <a:prstGeom prst="rect">
                        <a:avLst/>
                      </a:prstGeom>
                      <a:noFill/>
                      <a:ln w="571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9588" name="Text Box 20"/>
          <p:cNvSpPr txBox="1">
            <a:spLocks noChangeArrowheads="1"/>
          </p:cNvSpPr>
          <p:nvPr/>
        </p:nvSpPr>
        <p:spPr bwMode="auto">
          <a:xfrm>
            <a:off x="6877050" y="1268414"/>
            <a:ext cx="15240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lgn="ctr">
                <a:solidFill>
                  <a:schemeClr val="tx1"/>
                </a:solidFill>
                <a:miter lim="800000"/>
                <a:headEnd/>
                <a:tailEnd/>
              </a14:hiddenLine>
            </a:ext>
          </a:extLst>
        </p:spPr>
        <p:txBody>
          <a:bodyPr wrap="none">
            <a:spAutoFit/>
          </a:bodyPr>
          <a:lstStyle/>
          <a:p>
            <a:pPr algn="ctr" fontAlgn="base">
              <a:spcBef>
                <a:spcPct val="0"/>
              </a:spcBef>
              <a:spcAft>
                <a:spcPct val="0"/>
              </a:spcAft>
            </a:pPr>
            <a:r>
              <a:rPr lang="es-ES" altLang="es-ES" sz="2000" b="1" dirty="0">
                <a:solidFill>
                  <a:srgbClr val="FFFF00"/>
                </a:solidFill>
                <a:latin typeface="Arial" panose="020B0604020202020204" pitchFamily="34" charset="0"/>
              </a:rPr>
              <a:t>Membrana </a:t>
            </a:r>
          </a:p>
          <a:p>
            <a:pPr algn="ctr" fontAlgn="base">
              <a:spcBef>
                <a:spcPct val="0"/>
              </a:spcBef>
              <a:spcAft>
                <a:spcPct val="0"/>
              </a:spcAft>
            </a:pPr>
            <a:r>
              <a:rPr lang="es-ES" altLang="es-ES" sz="2000" b="1" dirty="0">
                <a:solidFill>
                  <a:srgbClr val="FFFF00"/>
                </a:solidFill>
                <a:latin typeface="Arial" panose="020B0604020202020204" pitchFamily="34" charset="0"/>
              </a:rPr>
              <a:t>doble</a:t>
            </a:r>
            <a:endParaRPr lang="en-US" altLang="es-ES" sz="2000" b="1" dirty="0">
              <a:solidFill>
                <a:srgbClr val="FFFF00"/>
              </a:solidFill>
              <a:latin typeface="Arial" panose="020B0604020202020204" pitchFamily="34" charset="0"/>
            </a:endParaRPr>
          </a:p>
        </p:txBody>
      </p:sp>
      <p:sp>
        <p:nvSpPr>
          <p:cNvPr id="109589" name="Line 21"/>
          <p:cNvSpPr>
            <a:spLocks noChangeShapeType="1"/>
          </p:cNvSpPr>
          <p:nvPr/>
        </p:nvSpPr>
        <p:spPr bwMode="auto">
          <a:xfrm>
            <a:off x="7599364" y="1917700"/>
            <a:ext cx="288925" cy="50323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s-ES" sz="3200" b="1">
              <a:solidFill>
                <a:srgbClr val="000000"/>
              </a:solidFill>
              <a:latin typeface="Arial" panose="020B0604020202020204" pitchFamily="34" charset="0"/>
            </a:endParaRPr>
          </a:p>
        </p:txBody>
      </p:sp>
      <p:sp>
        <p:nvSpPr>
          <p:cNvPr id="109590" name="Text Box 22"/>
          <p:cNvSpPr txBox="1">
            <a:spLocks noChangeArrowheads="1"/>
          </p:cNvSpPr>
          <p:nvPr/>
        </p:nvSpPr>
        <p:spPr bwMode="auto">
          <a:xfrm>
            <a:off x="8183564" y="4365626"/>
            <a:ext cx="1989137"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lgn="ctr">
                <a:solidFill>
                  <a:schemeClr val="tx1"/>
                </a:solidFill>
                <a:miter lim="800000"/>
                <a:headEnd/>
                <a:tailEnd/>
              </a14:hiddenLine>
            </a:ext>
          </a:extLst>
        </p:spPr>
        <p:txBody>
          <a:bodyPr wrap="none">
            <a:spAutoFit/>
          </a:bodyPr>
          <a:lstStyle/>
          <a:p>
            <a:pPr algn="ctr" fontAlgn="base">
              <a:spcBef>
                <a:spcPct val="0"/>
              </a:spcBef>
              <a:spcAft>
                <a:spcPct val="0"/>
              </a:spcAft>
            </a:pPr>
            <a:r>
              <a:rPr lang="es-ES" altLang="es-ES" sz="2000" b="1" dirty="0">
                <a:solidFill>
                  <a:srgbClr val="FFFF00"/>
                </a:solidFill>
                <a:latin typeface="Arial" panose="020B0604020202020204" pitchFamily="34" charset="0"/>
              </a:rPr>
              <a:t>Crestas </a:t>
            </a:r>
          </a:p>
          <a:p>
            <a:pPr algn="ctr" fontAlgn="base">
              <a:spcBef>
                <a:spcPct val="0"/>
              </a:spcBef>
              <a:spcAft>
                <a:spcPct val="0"/>
              </a:spcAft>
            </a:pPr>
            <a:r>
              <a:rPr lang="es-ES" altLang="es-ES" sz="2000" b="1" dirty="0">
                <a:solidFill>
                  <a:srgbClr val="FFFF00"/>
                </a:solidFill>
                <a:latin typeface="Arial" panose="020B0604020202020204" pitchFamily="34" charset="0"/>
              </a:rPr>
              <a:t>mitocondriales</a:t>
            </a:r>
          </a:p>
        </p:txBody>
      </p:sp>
      <p:sp>
        <p:nvSpPr>
          <p:cNvPr id="109591" name="Line 23"/>
          <p:cNvSpPr>
            <a:spLocks noChangeShapeType="1"/>
          </p:cNvSpPr>
          <p:nvPr/>
        </p:nvSpPr>
        <p:spPr bwMode="auto">
          <a:xfrm flipH="1" flipV="1">
            <a:off x="8062913" y="3768725"/>
            <a:ext cx="1008062" cy="6477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s-ES" sz="3200" b="1">
              <a:solidFill>
                <a:srgbClr val="000000"/>
              </a:solidFill>
              <a:latin typeface="Arial" panose="020B0604020202020204" pitchFamily="34" charset="0"/>
            </a:endParaRPr>
          </a:p>
        </p:txBody>
      </p:sp>
      <p:sp>
        <p:nvSpPr>
          <p:cNvPr id="109592" name="Line 24"/>
          <p:cNvSpPr>
            <a:spLocks noChangeShapeType="1"/>
          </p:cNvSpPr>
          <p:nvPr/>
        </p:nvSpPr>
        <p:spPr bwMode="auto">
          <a:xfrm flipH="1" flipV="1">
            <a:off x="8207375" y="4200525"/>
            <a:ext cx="863600" cy="2159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s-ES" sz="3200" b="1">
              <a:solidFill>
                <a:srgbClr val="000000"/>
              </a:solidFill>
              <a:latin typeface="Arial" panose="020B0604020202020204" pitchFamily="34" charset="0"/>
            </a:endParaRPr>
          </a:p>
        </p:txBody>
      </p:sp>
      <p:grpSp>
        <p:nvGrpSpPr>
          <p:cNvPr id="2" name="Grupo 1"/>
          <p:cNvGrpSpPr/>
          <p:nvPr/>
        </p:nvGrpSpPr>
        <p:grpSpPr>
          <a:xfrm>
            <a:off x="2135189" y="1125538"/>
            <a:ext cx="3324224" cy="5543551"/>
            <a:chOff x="2135189" y="1125538"/>
            <a:chExt cx="3324224" cy="5543551"/>
          </a:xfrm>
        </p:grpSpPr>
        <p:graphicFrame>
          <p:nvGraphicFramePr>
            <p:cNvPr id="109578" name="Object 10"/>
            <p:cNvGraphicFramePr>
              <a:graphicFrameLocks noChangeAspect="1"/>
            </p:cNvGraphicFramePr>
            <p:nvPr>
              <p:extLst>
                <p:ext uri="{D42A27DB-BD31-4B8C-83A1-F6EECF244321}">
                  <p14:modId xmlns:p14="http://schemas.microsoft.com/office/powerpoint/2010/main" val="1633866704"/>
                </p:ext>
              </p:extLst>
            </p:nvPr>
          </p:nvGraphicFramePr>
          <p:xfrm>
            <a:off x="2135189" y="1125538"/>
            <a:ext cx="3176587" cy="5472112"/>
          </p:xfrm>
          <a:graphic>
            <a:graphicData uri="http://schemas.openxmlformats.org/presentationml/2006/ole">
              <mc:AlternateContent xmlns:mc="http://schemas.openxmlformats.org/markup-compatibility/2006">
                <mc:Choice xmlns:v="urn:schemas-microsoft-com:vml" Requires="v">
                  <p:oleObj spid="_x0000_s7261" name="Bitmap Image" r:id="rId6" imgW="2123810" imgH="3657143" progId="Paint.Picture">
                    <p:embed/>
                  </p:oleObj>
                </mc:Choice>
                <mc:Fallback>
                  <p:oleObj name="Bitmap Image" r:id="rId6" imgW="2123810" imgH="3657143" progId="Paint.Picture">
                    <p:embed/>
                    <p:pic>
                      <p:nvPicPr>
                        <p:cNvPr id="109578"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5189" y="1125538"/>
                          <a:ext cx="3176587" cy="5472112"/>
                        </a:xfrm>
                        <a:prstGeom prst="rect">
                          <a:avLst/>
                        </a:prstGeom>
                        <a:noFill/>
                        <a:ln w="381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9580" name="Text Box 12"/>
            <p:cNvSpPr txBox="1">
              <a:spLocks noChangeArrowheads="1"/>
            </p:cNvSpPr>
            <p:nvPr/>
          </p:nvSpPr>
          <p:spPr bwMode="auto">
            <a:xfrm>
              <a:off x="2205038" y="1196976"/>
              <a:ext cx="152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s-ES" altLang="es-ES" sz="2000" b="1">
                  <a:solidFill>
                    <a:srgbClr val="000000"/>
                  </a:solidFill>
                  <a:effectLst>
                    <a:outerShdw blurRad="38100" dist="38100" dir="2700000" algn="tl">
                      <a:srgbClr val="FFFFFF"/>
                    </a:outerShdw>
                  </a:effectLst>
                  <a:latin typeface="Arial" panose="020B0604020202020204" pitchFamily="34" charset="0"/>
                </a:rPr>
                <a:t>Membrana </a:t>
              </a:r>
            </a:p>
            <a:p>
              <a:pPr algn="ctr" fontAlgn="base">
                <a:spcBef>
                  <a:spcPct val="0"/>
                </a:spcBef>
                <a:spcAft>
                  <a:spcPct val="0"/>
                </a:spcAft>
              </a:pPr>
              <a:r>
                <a:rPr lang="es-ES" altLang="es-ES" sz="2000" b="1">
                  <a:solidFill>
                    <a:srgbClr val="000000"/>
                  </a:solidFill>
                  <a:effectLst>
                    <a:outerShdw blurRad="38100" dist="38100" dir="2700000" algn="tl">
                      <a:srgbClr val="FFFFFF"/>
                    </a:outerShdw>
                  </a:effectLst>
                  <a:latin typeface="Arial" panose="020B0604020202020204" pitchFamily="34" charset="0"/>
                </a:rPr>
                <a:t>externa</a:t>
              </a:r>
              <a:endParaRPr lang="en-US" altLang="es-ES" sz="2000" b="1">
                <a:solidFill>
                  <a:srgbClr val="000000"/>
                </a:solidFill>
                <a:effectLst>
                  <a:outerShdw blurRad="38100" dist="38100" dir="2700000" algn="tl">
                    <a:srgbClr val="FFFFFF"/>
                  </a:outerShdw>
                </a:effectLst>
                <a:latin typeface="Arial" panose="020B0604020202020204" pitchFamily="34" charset="0"/>
              </a:endParaRPr>
            </a:p>
          </p:txBody>
        </p:sp>
        <p:sp>
          <p:nvSpPr>
            <p:cNvPr id="109581" name="Line 13"/>
            <p:cNvSpPr>
              <a:spLocks noChangeShapeType="1"/>
            </p:cNvSpPr>
            <p:nvPr/>
          </p:nvSpPr>
          <p:spPr bwMode="auto">
            <a:xfrm>
              <a:off x="2927351" y="1846264"/>
              <a:ext cx="288925" cy="50323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s-ES" sz="3200" b="1">
                <a:solidFill>
                  <a:srgbClr val="000000"/>
                </a:solidFill>
                <a:latin typeface="Arial" panose="020B0604020202020204" pitchFamily="34" charset="0"/>
              </a:endParaRPr>
            </a:p>
          </p:txBody>
        </p:sp>
        <p:sp>
          <p:nvSpPr>
            <p:cNvPr id="109583" name="Text Box 15"/>
            <p:cNvSpPr txBox="1">
              <a:spLocks noChangeArrowheads="1"/>
            </p:cNvSpPr>
            <p:nvPr/>
          </p:nvSpPr>
          <p:spPr bwMode="auto">
            <a:xfrm>
              <a:off x="3359150" y="5967414"/>
              <a:ext cx="19891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s-ES" altLang="es-ES" sz="2000" b="1" dirty="0">
                  <a:solidFill>
                    <a:srgbClr val="000000"/>
                  </a:solidFill>
                  <a:effectLst>
                    <a:outerShdw blurRad="38100" dist="38100" dir="2700000" algn="tl">
                      <a:srgbClr val="FFFFFF"/>
                    </a:outerShdw>
                  </a:effectLst>
                  <a:latin typeface="Arial" panose="020B0604020202020204" pitchFamily="34" charset="0"/>
                </a:rPr>
                <a:t>Crestas </a:t>
              </a:r>
            </a:p>
            <a:p>
              <a:pPr algn="ctr" fontAlgn="base">
                <a:spcBef>
                  <a:spcPct val="0"/>
                </a:spcBef>
                <a:spcAft>
                  <a:spcPct val="0"/>
                </a:spcAft>
              </a:pPr>
              <a:r>
                <a:rPr lang="es-ES" altLang="es-ES" sz="2000" b="1" dirty="0">
                  <a:solidFill>
                    <a:srgbClr val="000000"/>
                  </a:solidFill>
                  <a:effectLst>
                    <a:outerShdw blurRad="38100" dist="38100" dir="2700000" algn="tl">
                      <a:srgbClr val="FFFFFF"/>
                    </a:outerShdw>
                  </a:effectLst>
                  <a:latin typeface="Arial" panose="020B0604020202020204" pitchFamily="34" charset="0"/>
                </a:rPr>
                <a:t>mitocondriales</a:t>
              </a:r>
            </a:p>
          </p:txBody>
        </p:sp>
        <p:sp>
          <p:nvSpPr>
            <p:cNvPr id="109584" name="Line 16"/>
            <p:cNvSpPr>
              <a:spLocks noChangeShapeType="1"/>
            </p:cNvSpPr>
            <p:nvPr/>
          </p:nvSpPr>
          <p:spPr bwMode="auto">
            <a:xfrm flipH="1" flipV="1">
              <a:off x="3143251" y="5373688"/>
              <a:ext cx="1008063" cy="6477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s-ES" sz="3200" b="1">
                <a:solidFill>
                  <a:srgbClr val="000000"/>
                </a:solidFill>
                <a:latin typeface="Arial" panose="020B0604020202020204" pitchFamily="34" charset="0"/>
              </a:endParaRPr>
            </a:p>
          </p:txBody>
        </p:sp>
        <p:sp>
          <p:nvSpPr>
            <p:cNvPr id="109585" name="Line 17"/>
            <p:cNvSpPr>
              <a:spLocks noChangeShapeType="1"/>
            </p:cNvSpPr>
            <p:nvPr/>
          </p:nvSpPr>
          <p:spPr bwMode="auto">
            <a:xfrm flipH="1" flipV="1">
              <a:off x="3287713" y="5805488"/>
              <a:ext cx="863600" cy="2159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s-ES" sz="3200" b="1">
                <a:solidFill>
                  <a:srgbClr val="000000"/>
                </a:solidFill>
                <a:latin typeface="Arial" panose="020B0604020202020204" pitchFamily="34" charset="0"/>
              </a:endParaRPr>
            </a:p>
          </p:txBody>
        </p:sp>
        <p:sp>
          <p:nvSpPr>
            <p:cNvPr id="109596" name="Text Box 28"/>
            <p:cNvSpPr txBox="1">
              <a:spLocks noChangeArrowheads="1"/>
            </p:cNvSpPr>
            <p:nvPr/>
          </p:nvSpPr>
          <p:spPr bwMode="auto">
            <a:xfrm>
              <a:off x="3935413" y="4167189"/>
              <a:ext cx="152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s-ES" altLang="es-ES" sz="2000" b="1" dirty="0">
                  <a:solidFill>
                    <a:srgbClr val="000000"/>
                  </a:solidFill>
                  <a:latin typeface="Arial" panose="020B0604020202020204" pitchFamily="34" charset="0"/>
                </a:rPr>
                <a:t>Membrana </a:t>
              </a:r>
            </a:p>
            <a:p>
              <a:pPr algn="ctr" fontAlgn="base">
                <a:spcBef>
                  <a:spcPct val="0"/>
                </a:spcBef>
                <a:spcAft>
                  <a:spcPct val="0"/>
                </a:spcAft>
              </a:pPr>
              <a:r>
                <a:rPr lang="es-ES" altLang="es-ES" sz="2000" b="1" dirty="0">
                  <a:solidFill>
                    <a:srgbClr val="000000"/>
                  </a:solidFill>
                  <a:latin typeface="Arial" panose="020B0604020202020204" pitchFamily="34" charset="0"/>
                </a:rPr>
                <a:t>interna</a:t>
              </a:r>
              <a:endParaRPr lang="en-US" altLang="es-ES" sz="2000" b="1" dirty="0">
                <a:solidFill>
                  <a:srgbClr val="000000"/>
                </a:solidFill>
                <a:latin typeface="Arial" panose="020B0604020202020204" pitchFamily="34" charset="0"/>
              </a:endParaRPr>
            </a:p>
          </p:txBody>
        </p:sp>
        <p:sp>
          <p:nvSpPr>
            <p:cNvPr id="109597" name="Line 29"/>
            <p:cNvSpPr>
              <a:spLocks noChangeShapeType="1"/>
            </p:cNvSpPr>
            <p:nvPr/>
          </p:nvSpPr>
          <p:spPr bwMode="auto">
            <a:xfrm flipH="1" flipV="1">
              <a:off x="4224339" y="3573463"/>
              <a:ext cx="358775" cy="6477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s-ES" sz="3200" b="1">
                <a:solidFill>
                  <a:srgbClr val="000000"/>
                </a:solidFill>
                <a:latin typeface="Arial" panose="020B0604020202020204" pitchFamily="34" charset="0"/>
              </a:endParaRPr>
            </a:p>
          </p:txBody>
        </p:sp>
      </p:grpSp>
      <p:cxnSp>
        <p:nvCxnSpPr>
          <p:cNvPr id="4" name="Conector recto de flecha 3"/>
          <p:cNvCxnSpPr/>
          <p:nvPr/>
        </p:nvCxnSpPr>
        <p:spPr bwMode="auto">
          <a:xfrm>
            <a:off x="1569493" y="3370997"/>
            <a:ext cx="1269241" cy="202466"/>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cxnSp>
        <p:nvCxnSpPr>
          <p:cNvPr id="20" name="Conector recto de flecha 19"/>
          <p:cNvCxnSpPr/>
          <p:nvPr/>
        </p:nvCxnSpPr>
        <p:spPr bwMode="auto">
          <a:xfrm>
            <a:off x="1570417" y="3370997"/>
            <a:ext cx="1396621" cy="202466"/>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sp>
        <p:nvSpPr>
          <p:cNvPr id="22" name="Text Box 20"/>
          <p:cNvSpPr txBox="1">
            <a:spLocks noChangeArrowheads="1"/>
          </p:cNvSpPr>
          <p:nvPr/>
        </p:nvSpPr>
        <p:spPr bwMode="auto">
          <a:xfrm>
            <a:off x="495995" y="2901270"/>
            <a:ext cx="1131554" cy="70788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lgn="ctr">
                <a:solidFill>
                  <a:schemeClr val="tx1"/>
                </a:solidFill>
                <a:miter lim="800000"/>
                <a:headEnd/>
                <a:tailEnd/>
              </a14:hiddenLine>
            </a:ext>
          </a:extLst>
        </p:spPr>
        <p:txBody>
          <a:bodyPr wrap="square">
            <a:spAutoFit/>
          </a:bodyPr>
          <a:lstStyle/>
          <a:p>
            <a:pPr algn="ctr" fontAlgn="base">
              <a:spcBef>
                <a:spcPct val="0"/>
              </a:spcBef>
              <a:spcAft>
                <a:spcPct val="0"/>
              </a:spcAft>
            </a:pPr>
            <a:r>
              <a:rPr lang="es-ES" altLang="es-ES" sz="2000" b="1" dirty="0" smtClean="0">
                <a:solidFill>
                  <a:srgbClr val="FFFF00"/>
                </a:solidFill>
                <a:latin typeface="Arial" panose="020B0604020202020204" pitchFamily="34" charset="0"/>
              </a:rPr>
              <a:t>Cámara interna</a:t>
            </a:r>
            <a:endParaRPr lang="en-US" altLang="es-ES" sz="2000" b="1" dirty="0">
              <a:solidFill>
                <a:srgbClr val="FFFF00"/>
              </a:solidFill>
              <a:latin typeface="Arial" panose="020B0604020202020204" pitchFamily="34" charset="0"/>
            </a:endParaRPr>
          </a:p>
        </p:txBody>
      </p:sp>
      <p:sp>
        <p:nvSpPr>
          <p:cNvPr id="23" name="Text Box 20"/>
          <p:cNvSpPr txBox="1">
            <a:spLocks noChangeArrowheads="1"/>
          </p:cNvSpPr>
          <p:nvPr/>
        </p:nvSpPr>
        <p:spPr bwMode="auto">
          <a:xfrm>
            <a:off x="648395" y="1297446"/>
            <a:ext cx="1131554" cy="70788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lgn="ctr">
                <a:solidFill>
                  <a:schemeClr val="tx1"/>
                </a:solidFill>
                <a:miter lim="800000"/>
                <a:headEnd/>
                <a:tailEnd/>
              </a14:hiddenLine>
            </a:ext>
          </a:extLst>
        </p:spPr>
        <p:txBody>
          <a:bodyPr wrap="square">
            <a:spAutoFit/>
          </a:bodyPr>
          <a:lstStyle/>
          <a:p>
            <a:pPr algn="ctr" fontAlgn="base">
              <a:spcBef>
                <a:spcPct val="0"/>
              </a:spcBef>
              <a:spcAft>
                <a:spcPct val="0"/>
              </a:spcAft>
            </a:pPr>
            <a:r>
              <a:rPr lang="es-ES" altLang="es-ES" sz="2000" b="1" dirty="0" smtClean="0">
                <a:solidFill>
                  <a:srgbClr val="FFFF00"/>
                </a:solidFill>
                <a:latin typeface="Arial" panose="020B0604020202020204" pitchFamily="34" charset="0"/>
              </a:rPr>
              <a:t>Cámara externa</a:t>
            </a:r>
            <a:endParaRPr lang="en-US" altLang="es-ES" sz="2000" b="1" dirty="0">
              <a:solidFill>
                <a:srgbClr val="FFFF00"/>
              </a:solidFill>
              <a:latin typeface="Arial" panose="020B0604020202020204" pitchFamily="34" charset="0"/>
            </a:endParaRPr>
          </a:p>
        </p:txBody>
      </p:sp>
      <p:cxnSp>
        <p:nvCxnSpPr>
          <p:cNvPr id="24" name="Conector recto de flecha 23"/>
          <p:cNvCxnSpPr/>
          <p:nvPr/>
        </p:nvCxnSpPr>
        <p:spPr bwMode="auto">
          <a:xfrm>
            <a:off x="1898995" y="1868856"/>
            <a:ext cx="1172818" cy="925879"/>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922477629"/>
      </p:ext>
    </p:extLst>
  </p:cSld>
  <p:clrMapOvr>
    <a:masterClrMapping/>
  </p:clrMapOvr>
  <p:transition spd="slow" advClick="0" advTm="4600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45910" y="1299777"/>
            <a:ext cx="11000096" cy="5262979"/>
          </a:xfrm>
          <a:prstGeom prst="rect">
            <a:avLst/>
          </a:prstGeom>
        </p:spPr>
        <p:txBody>
          <a:bodyPr wrap="square">
            <a:spAutoFit/>
          </a:bodyPr>
          <a:lstStyle/>
          <a:p>
            <a:pPr algn="just"/>
            <a:r>
              <a:rPr lang="es-ES" sz="2800" dirty="0" smtClean="0">
                <a:solidFill>
                  <a:srgbClr val="FFFF00"/>
                </a:solidFill>
              </a:rPr>
              <a:t>La </a:t>
            </a:r>
            <a:r>
              <a:rPr lang="es-ES" sz="2800" dirty="0">
                <a:solidFill>
                  <a:srgbClr val="FFFF00"/>
                </a:solidFill>
              </a:rPr>
              <a:t>actividad funcional de las mitocondrias se efectúa por parte de los complejos enzimáticos que intervienen en la obtención de energía, y a través respiración celular, estos son</a:t>
            </a:r>
            <a:r>
              <a:rPr lang="es-ES" sz="2800" dirty="0" smtClean="0">
                <a:solidFill>
                  <a:srgbClr val="FFFF00"/>
                </a:solidFill>
              </a:rPr>
              <a:t>:</a:t>
            </a:r>
          </a:p>
          <a:p>
            <a:pPr algn="just"/>
            <a:r>
              <a:rPr lang="es-ES" sz="2800" dirty="0" smtClean="0">
                <a:solidFill>
                  <a:srgbClr val="FFFF00"/>
                </a:solidFill>
              </a:rPr>
              <a:t>   </a:t>
            </a:r>
            <a:endParaRPr lang="es-ES" sz="2800" dirty="0">
              <a:solidFill>
                <a:srgbClr val="FFFF00"/>
              </a:solidFill>
            </a:endParaRPr>
          </a:p>
          <a:p>
            <a:pPr marL="514350" indent="-514350" algn="just">
              <a:buAutoNum type="arabicPeriod"/>
            </a:pPr>
            <a:r>
              <a:rPr lang="es-ES" sz="2800" dirty="0" smtClean="0">
                <a:solidFill>
                  <a:srgbClr val="FFFF00"/>
                </a:solidFill>
              </a:rPr>
              <a:t>Ciclo </a:t>
            </a:r>
            <a:r>
              <a:rPr lang="es-ES" sz="2800" dirty="0">
                <a:solidFill>
                  <a:srgbClr val="FFFF00"/>
                </a:solidFill>
              </a:rPr>
              <a:t>del ácido </a:t>
            </a:r>
            <a:r>
              <a:rPr lang="es-ES" sz="2800" dirty="0" err="1">
                <a:solidFill>
                  <a:srgbClr val="FFFF00"/>
                </a:solidFill>
              </a:rPr>
              <a:t>tricarbóxilico</a:t>
            </a:r>
            <a:r>
              <a:rPr lang="es-ES" sz="2800" dirty="0">
                <a:solidFill>
                  <a:srgbClr val="FFFF00"/>
                </a:solidFill>
              </a:rPr>
              <a:t> (ciclo de Krebs</a:t>
            </a:r>
            <a:r>
              <a:rPr lang="es-ES" sz="2800" dirty="0" smtClean="0">
                <a:solidFill>
                  <a:srgbClr val="FFFF00"/>
                </a:solidFill>
              </a:rPr>
              <a:t>).</a:t>
            </a:r>
          </a:p>
          <a:p>
            <a:pPr marL="514350" indent="-514350" algn="just">
              <a:buAutoNum type="arabicPeriod"/>
            </a:pPr>
            <a:r>
              <a:rPr lang="es-ES" sz="2800" dirty="0" smtClean="0">
                <a:solidFill>
                  <a:srgbClr val="FFFF00"/>
                </a:solidFill>
              </a:rPr>
              <a:t>Cadena </a:t>
            </a:r>
            <a:r>
              <a:rPr lang="es-ES" sz="2800" dirty="0">
                <a:solidFill>
                  <a:srgbClr val="FFFF00"/>
                </a:solidFill>
              </a:rPr>
              <a:t>respiratoria (sistema transportador de electrones). </a:t>
            </a:r>
            <a:endParaRPr lang="es-ES" sz="2800" dirty="0" smtClean="0">
              <a:solidFill>
                <a:srgbClr val="FFFF00"/>
              </a:solidFill>
            </a:endParaRPr>
          </a:p>
          <a:p>
            <a:pPr marL="514350" indent="-514350" algn="just">
              <a:buAutoNum type="arabicPeriod"/>
            </a:pPr>
            <a:r>
              <a:rPr lang="es-ES" sz="2800" dirty="0" err="1" smtClean="0">
                <a:solidFill>
                  <a:srgbClr val="FFFF00"/>
                </a:solidFill>
              </a:rPr>
              <a:t>Fosforilación</a:t>
            </a:r>
            <a:r>
              <a:rPr lang="es-ES" sz="2800" dirty="0" smtClean="0">
                <a:solidFill>
                  <a:srgbClr val="FFFF00"/>
                </a:solidFill>
              </a:rPr>
              <a:t> </a:t>
            </a:r>
            <a:r>
              <a:rPr lang="es-ES" sz="2800" dirty="0">
                <a:solidFill>
                  <a:srgbClr val="FFFF00"/>
                </a:solidFill>
              </a:rPr>
              <a:t>oxidativa.  </a:t>
            </a:r>
            <a:endParaRPr lang="es-ES" sz="2800" dirty="0" smtClean="0">
              <a:solidFill>
                <a:srgbClr val="FFFF00"/>
              </a:solidFill>
            </a:endParaRPr>
          </a:p>
          <a:p>
            <a:pPr algn="just"/>
            <a:r>
              <a:rPr lang="es-ES" sz="2800" dirty="0" smtClean="0">
                <a:solidFill>
                  <a:srgbClr val="FFFF00"/>
                </a:solidFill>
              </a:rPr>
              <a:t> </a:t>
            </a:r>
            <a:endParaRPr lang="es-ES" sz="2800" dirty="0">
              <a:solidFill>
                <a:srgbClr val="FFFF00"/>
              </a:solidFill>
            </a:endParaRPr>
          </a:p>
          <a:p>
            <a:pPr algn="just"/>
            <a:r>
              <a:rPr lang="es-ES" sz="2800" dirty="0">
                <a:solidFill>
                  <a:srgbClr val="FFFF00"/>
                </a:solidFill>
              </a:rPr>
              <a:t>El ciclo de Krebs o </a:t>
            </a:r>
            <a:r>
              <a:rPr lang="es-ES" sz="2800" dirty="0" err="1">
                <a:solidFill>
                  <a:srgbClr val="FFFF00"/>
                </a:solidFill>
              </a:rPr>
              <a:t>tricarbóxilico</a:t>
            </a:r>
            <a:r>
              <a:rPr lang="es-ES" sz="2800" dirty="0">
                <a:solidFill>
                  <a:srgbClr val="FFFF00"/>
                </a:solidFill>
              </a:rPr>
              <a:t> ocurre en el interior de las mitocondrias (cámara interna), por medio de complejas reacciones en las que intervienen siete enzimas, que degradan el grupo acetilo en 2 CO2 y 8 H. </a:t>
            </a:r>
          </a:p>
        </p:txBody>
      </p:sp>
      <p:sp>
        <p:nvSpPr>
          <p:cNvPr id="3" name="Text Box 11"/>
          <p:cNvSpPr txBox="1">
            <a:spLocks noChangeArrowheads="1"/>
          </p:cNvSpPr>
          <p:nvPr/>
        </p:nvSpPr>
        <p:spPr bwMode="auto">
          <a:xfrm>
            <a:off x="2714162" y="333375"/>
            <a:ext cx="613661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s-ES" sz="4000" b="1" dirty="0" smtClean="0">
                <a:solidFill>
                  <a:srgbClr val="FFFF00"/>
                </a:solidFill>
                <a:latin typeface="Arial" panose="020B0604020202020204" pitchFamily="34" charset="0"/>
                <a:cs typeface="Arial" panose="020B0604020202020204" pitchFamily="34" charset="0"/>
              </a:rPr>
              <a:t>ACTIVIDAD FUNCIONAL</a:t>
            </a:r>
            <a:endParaRPr lang="en-US" altLang="es-ES" sz="40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2136531"/>
      </p:ext>
    </p:extLst>
  </p:cSld>
  <p:clrMapOvr>
    <a:masterClrMapping/>
  </p:clrMapOvr>
  <p:transition advClick="0" advTm="76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015 mitocondria 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28600"/>
            <a:ext cx="7848600" cy="588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97361"/>
      </p:ext>
    </p:extLst>
  </p:cSld>
  <p:clrMapOvr>
    <a:masterClrMapping/>
  </p:clrMapOvr>
  <p:transition advClick="0" advTm="1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201003" y="1700113"/>
            <a:ext cx="9689910" cy="1323439"/>
          </a:xfrm>
          <a:prstGeom prst="rect">
            <a:avLst/>
          </a:prstGeom>
        </p:spPr>
        <p:txBody>
          <a:bodyPr wrap="square">
            <a:spAutoFit/>
          </a:bodyPr>
          <a:lstStyle/>
          <a:p>
            <a:pPr algn="ctr"/>
            <a:r>
              <a:rPr lang="es-ES" sz="4000" b="1" dirty="0">
                <a:solidFill>
                  <a:srgbClr val="FFFF00"/>
                </a:solidFill>
              </a:rPr>
              <a:t>ORGANITOS QUE INTERVIENEN EN LA SÍNTESIS DE PROTEINAS Y LIPIDOS</a:t>
            </a:r>
          </a:p>
        </p:txBody>
      </p:sp>
    </p:spTree>
    <p:extLst>
      <p:ext uri="{BB962C8B-B14F-4D97-AF65-F5344CB8AC3E}">
        <p14:creationId xmlns:p14="http://schemas.microsoft.com/office/powerpoint/2010/main" val="2626530304"/>
      </p:ext>
    </p:extLst>
  </p:cSld>
  <p:clrMapOvr>
    <a:masterClrMapping/>
  </p:clrMapOvr>
  <p:transition advClick="0" advTm="76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Esquema RER Golgi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1750"/>
            <a:ext cx="9677400" cy="6846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18558"/>
      </p:ext>
    </p:extLst>
  </p:cSld>
  <p:clrMapOvr>
    <a:masterClrMapping/>
  </p:clrMapOvr>
  <p:transition advClick="0" advTm="76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6051" name="Object 3"/>
          <p:cNvGraphicFramePr>
            <a:graphicFrameLocks noGrp="1" noChangeAspect="1"/>
          </p:cNvGraphicFramePr>
          <p:nvPr>
            <p:ph sz="half" idx="1"/>
            <p:extLst>
              <p:ext uri="{D42A27DB-BD31-4B8C-83A1-F6EECF244321}">
                <p14:modId xmlns:p14="http://schemas.microsoft.com/office/powerpoint/2010/main" val="989417848"/>
              </p:ext>
            </p:extLst>
          </p:nvPr>
        </p:nvGraphicFramePr>
        <p:xfrm>
          <a:off x="595264" y="1020822"/>
          <a:ext cx="9472921" cy="4875011"/>
        </p:xfrm>
        <a:graphic>
          <a:graphicData uri="http://schemas.openxmlformats.org/presentationml/2006/ole">
            <mc:AlternateContent xmlns:mc="http://schemas.openxmlformats.org/markup-compatibility/2006">
              <mc:Choice xmlns:v="urn:schemas-microsoft-com:vml" Requires="v">
                <p:oleObj spid="_x0000_s3127" name="Bitmap Image" r:id="rId4" imgW="6657143" imgH="5229955" progId="Paint.Picture">
                  <p:embed/>
                </p:oleObj>
              </mc:Choice>
              <mc:Fallback>
                <p:oleObj name="Bitmap Image" r:id="rId4" imgW="6657143" imgH="5229955" progId="Paint.Picture">
                  <p:embed/>
                  <p:pic>
                    <p:nvPicPr>
                      <p:cNvPr id="386051" name="Object 3"/>
                      <p:cNvPicPr>
                        <a:picLocks noChangeAspect="1" noChangeArrowheads="1"/>
                      </p:cNvPicPr>
                      <p:nvPr/>
                    </p:nvPicPr>
                    <p:blipFill>
                      <a:blip r:embed="rId5">
                        <a:lum bright="-6000" contrast="12000"/>
                        <a:extLst>
                          <a:ext uri="{28A0092B-C50C-407E-A947-70E740481C1C}">
                            <a14:useLocalDpi xmlns:a14="http://schemas.microsoft.com/office/drawing/2010/main" val="0"/>
                          </a:ext>
                        </a:extLst>
                      </a:blip>
                      <a:srcRect/>
                      <a:stretch>
                        <a:fillRect/>
                      </a:stretch>
                    </p:blipFill>
                    <p:spPr bwMode="auto">
                      <a:xfrm>
                        <a:off x="595264" y="1020822"/>
                        <a:ext cx="9472921" cy="4875011"/>
                      </a:xfrm>
                      <a:prstGeom prst="rect">
                        <a:avLst/>
                      </a:prstGeom>
                      <a:noFill/>
                      <a:ln w="38100" algn="ctr">
                        <a:solidFill>
                          <a:schemeClr val="tx1"/>
                        </a:solidFill>
                        <a:miter lim="800000"/>
                        <a:headEnd/>
                        <a:tailEnd/>
                      </a:ln>
                      <a:effectLst/>
                      <a:extLst/>
                    </p:spPr>
                  </p:pic>
                </p:oleObj>
              </mc:Fallback>
            </mc:AlternateContent>
          </a:graphicData>
        </a:graphic>
      </p:graphicFrame>
      <p:sp>
        <p:nvSpPr>
          <p:cNvPr id="386052" name="Text Box 4"/>
          <p:cNvSpPr txBox="1">
            <a:spLocks noChangeArrowheads="1"/>
          </p:cNvSpPr>
          <p:nvPr/>
        </p:nvSpPr>
        <p:spPr bwMode="auto">
          <a:xfrm>
            <a:off x="3300414" y="115889"/>
            <a:ext cx="580548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s-ES" altLang="es-ES" sz="3200" b="1">
                <a:solidFill>
                  <a:srgbClr val="FFFF66"/>
                </a:solidFill>
                <a:effectLst>
                  <a:outerShdw blurRad="38100" dist="38100" dir="2700000" algn="tl">
                    <a:srgbClr val="000000"/>
                  </a:outerShdw>
                </a:effectLst>
                <a:latin typeface="Arial" panose="020B0604020202020204" pitchFamily="34" charset="0"/>
              </a:rPr>
              <a:t>RETÍCULO ENDOPLÁSMICO </a:t>
            </a:r>
            <a:endParaRPr lang="en-US" altLang="es-ES" sz="3200" b="1">
              <a:solidFill>
                <a:srgbClr val="FFFF66"/>
              </a:solidFill>
              <a:effectLst>
                <a:outerShdw blurRad="38100" dist="38100" dir="2700000" algn="tl">
                  <a:srgbClr val="000000"/>
                </a:outerShdw>
              </a:effectLst>
              <a:latin typeface="Arial" panose="020B0604020202020204" pitchFamily="34" charset="0"/>
            </a:endParaRPr>
          </a:p>
        </p:txBody>
      </p:sp>
      <p:sp>
        <p:nvSpPr>
          <p:cNvPr id="386054" name="Text Box 6"/>
          <p:cNvSpPr txBox="1">
            <a:spLocks noChangeArrowheads="1"/>
          </p:cNvSpPr>
          <p:nvPr/>
        </p:nvSpPr>
        <p:spPr bwMode="auto">
          <a:xfrm>
            <a:off x="4679112" y="668339"/>
            <a:ext cx="1843774" cy="461665"/>
          </a:xfrm>
          <a:prstGeom prst="rect">
            <a:avLst/>
          </a:prstGeom>
          <a:solidFill>
            <a:srgbClr val="CCECFF"/>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s-ES" altLang="es-ES" sz="2400" b="1">
                <a:solidFill>
                  <a:srgbClr val="000000"/>
                </a:solidFill>
                <a:effectLst>
                  <a:outerShdw blurRad="38100" dist="38100" dir="2700000" algn="tl">
                    <a:srgbClr val="FFFFFF"/>
                  </a:outerShdw>
                </a:effectLst>
                <a:latin typeface="Arial" panose="020B0604020202020204" pitchFamily="34" charset="0"/>
              </a:rPr>
              <a:t>Ribosomas</a:t>
            </a:r>
          </a:p>
        </p:txBody>
      </p:sp>
      <p:sp>
        <p:nvSpPr>
          <p:cNvPr id="386055" name="Line 7"/>
          <p:cNvSpPr>
            <a:spLocks noChangeShapeType="1"/>
          </p:cNvSpPr>
          <p:nvPr/>
        </p:nvSpPr>
        <p:spPr bwMode="auto">
          <a:xfrm>
            <a:off x="6536005" y="836577"/>
            <a:ext cx="1816425" cy="1237882"/>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s-ES" sz="3200" b="1">
              <a:solidFill>
                <a:srgbClr val="000000"/>
              </a:solidFill>
              <a:latin typeface="Arial" panose="020B0604020202020204" pitchFamily="34" charset="0"/>
            </a:endParaRPr>
          </a:p>
        </p:txBody>
      </p:sp>
      <p:sp>
        <p:nvSpPr>
          <p:cNvPr id="386056" name="Line 8"/>
          <p:cNvSpPr>
            <a:spLocks noChangeShapeType="1"/>
          </p:cNvSpPr>
          <p:nvPr/>
        </p:nvSpPr>
        <p:spPr bwMode="auto">
          <a:xfrm flipH="1">
            <a:off x="3589361" y="899170"/>
            <a:ext cx="1076632" cy="1175289"/>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s-ES" sz="3200" b="1">
              <a:solidFill>
                <a:srgbClr val="000000"/>
              </a:solidFill>
              <a:latin typeface="Arial" panose="020B0604020202020204" pitchFamily="34" charset="0"/>
            </a:endParaRPr>
          </a:p>
        </p:txBody>
      </p:sp>
      <p:sp>
        <p:nvSpPr>
          <p:cNvPr id="2" name="Cerrar llave 1"/>
          <p:cNvSpPr/>
          <p:nvPr/>
        </p:nvSpPr>
        <p:spPr bwMode="auto">
          <a:xfrm>
            <a:off x="10068185" y="1467134"/>
            <a:ext cx="495182" cy="1542197"/>
          </a:xfrm>
          <a:prstGeom prst="rightBrace">
            <a:avLst/>
          </a:prstGeom>
          <a:noFill/>
          <a:ln w="76200" cap="flat" cmpd="sng" algn="ctr">
            <a:solidFill>
              <a:srgbClr val="FFFF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 sz="3200" b="1" i="0" u="none" strike="noStrike" cap="none" normalizeH="0" baseline="0" smtClean="0">
              <a:ln>
                <a:noFill/>
              </a:ln>
              <a:solidFill>
                <a:schemeClr val="tx1"/>
              </a:solidFill>
              <a:effectLst/>
              <a:latin typeface="Arial" panose="020B0604020202020204" pitchFamily="34" charset="0"/>
            </a:endParaRPr>
          </a:p>
        </p:txBody>
      </p:sp>
      <p:sp>
        <p:nvSpPr>
          <p:cNvPr id="14" name="Cerrar llave 13"/>
          <p:cNvSpPr/>
          <p:nvPr/>
        </p:nvSpPr>
        <p:spPr bwMode="auto">
          <a:xfrm>
            <a:off x="10107197" y="3009332"/>
            <a:ext cx="495182" cy="2777320"/>
          </a:xfrm>
          <a:prstGeom prst="rightBrace">
            <a:avLst/>
          </a:prstGeom>
          <a:noFill/>
          <a:ln w="76200" cap="flat" cmpd="sng" algn="ctr">
            <a:solidFill>
              <a:srgbClr val="FFFF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 sz="3200" b="1" i="0" u="none" strike="noStrike" cap="none" normalizeH="0" baseline="0" smtClean="0">
              <a:ln>
                <a:noFill/>
              </a:ln>
              <a:solidFill>
                <a:schemeClr val="tx1"/>
              </a:solidFill>
              <a:effectLst/>
              <a:latin typeface="Arial" panose="020B0604020202020204" pitchFamily="34" charset="0"/>
            </a:endParaRPr>
          </a:p>
        </p:txBody>
      </p:sp>
      <p:sp>
        <p:nvSpPr>
          <p:cNvPr id="3" name="CuadroTexto 2"/>
          <p:cNvSpPr txBox="1"/>
          <p:nvPr/>
        </p:nvSpPr>
        <p:spPr>
          <a:xfrm>
            <a:off x="10563367" y="1951629"/>
            <a:ext cx="1323833" cy="723332"/>
          </a:xfrm>
          <a:prstGeom prst="rect">
            <a:avLst/>
          </a:prstGeom>
          <a:noFill/>
          <a:ln>
            <a:solidFill>
              <a:srgbClr val="FFFF00"/>
            </a:solidFill>
          </a:ln>
        </p:spPr>
        <p:txBody>
          <a:bodyPr wrap="square" rtlCol="0">
            <a:spAutoFit/>
          </a:bodyPr>
          <a:lstStyle/>
          <a:p>
            <a:r>
              <a:rPr lang="es-ES" sz="4000" b="1" dirty="0" smtClean="0">
                <a:solidFill>
                  <a:srgbClr val="FFFF00"/>
                </a:solidFill>
              </a:rPr>
              <a:t>RER</a:t>
            </a:r>
            <a:endParaRPr lang="es-ES" sz="4000" b="1" dirty="0">
              <a:solidFill>
                <a:srgbClr val="FFFF00"/>
              </a:solidFill>
            </a:endParaRPr>
          </a:p>
        </p:txBody>
      </p:sp>
      <p:sp>
        <p:nvSpPr>
          <p:cNvPr id="16" name="CuadroTexto 15"/>
          <p:cNvSpPr txBox="1"/>
          <p:nvPr/>
        </p:nvSpPr>
        <p:spPr>
          <a:xfrm>
            <a:off x="10688471" y="4451447"/>
            <a:ext cx="1198729" cy="723332"/>
          </a:xfrm>
          <a:prstGeom prst="rect">
            <a:avLst/>
          </a:prstGeom>
          <a:noFill/>
          <a:ln>
            <a:solidFill>
              <a:srgbClr val="FFFF00"/>
            </a:solidFill>
          </a:ln>
        </p:spPr>
        <p:txBody>
          <a:bodyPr wrap="square" rtlCol="0">
            <a:spAutoFit/>
          </a:bodyPr>
          <a:lstStyle/>
          <a:p>
            <a:r>
              <a:rPr lang="es-ES" sz="4000" b="1" dirty="0" smtClean="0">
                <a:solidFill>
                  <a:srgbClr val="FFFF00"/>
                </a:solidFill>
              </a:rPr>
              <a:t>REL</a:t>
            </a:r>
            <a:endParaRPr lang="es-ES" sz="4000" b="1" dirty="0">
              <a:solidFill>
                <a:srgbClr val="FFFF00"/>
              </a:solidFill>
            </a:endParaRPr>
          </a:p>
        </p:txBody>
      </p:sp>
      <p:sp>
        <p:nvSpPr>
          <p:cNvPr id="4" name="CuadroTexto 3"/>
          <p:cNvSpPr txBox="1"/>
          <p:nvPr/>
        </p:nvSpPr>
        <p:spPr>
          <a:xfrm>
            <a:off x="595264" y="5991360"/>
            <a:ext cx="11496652" cy="830997"/>
          </a:xfrm>
          <a:prstGeom prst="rect">
            <a:avLst/>
          </a:prstGeom>
          <a:noFill/>
          <a:ln>
            <a:solidFill>
              <a:srgbClr val="FFFF00"/>
            </a:solidFill>
          </a:ln>
        </p:spPr>
        <p:txBody>
          <a:bodyPr wrap="square" rtlCol="0">
            <a:spAutoFit/>
          </a:bodyPr>
          <a:lstStyle/>
          <a:p>
            <a:r>
              <a:rPr lang="es-ES" sz="2400" b="1" dirty="0">
                <a:solidFill>
                  <a:srgbClr val="FFFF00"/>
                </a:solidFill>
              </a:rPr>
              <a:t>RIBOSOMAS.</a:t>
            </a:r>
            <a:r>
              <a:rPr lang="es-ES" sz="2400" dirty="0">
                <a:solidFill>
                  <a:srgbClr val="FFFF00"/>
                </a:solidFill>
              </a:rPr>
              <a:t> S</a:t>
            </a:r>
            <a:r>
              <a:rPr lang="es-ES" sz="2400" dirty="0" smtClean="0">
                <a:solidFill>
                  <a:srgbClr val="FFFF00"/>
                </a:solidFill>
              </a:rPr>
              <a:t>on </a:t>
            </a:r>
            <a:r>
              <a:rPr lang="es-ES" sz="2400" dirty="0">
                <a:solidFill>
                  <a:srgbClr val="FFFF00"/>
                </a:solidFill>
              </a:rPr>
              <a:t>organitos citoplasmáticos no membranosos, presentes en casi todas las células, y que están relacionados con la síntesis de proteínas. </a:t>
            </a:r>
          </a:p>
        </p:txBody>
      </p:sp>
    </p:spTree>
    <p:extLst>
      <p:ext uri="{BB962C8B-B14F-4D97-AF65-F5344CB8AC3E}">
        <p14:creationId xmlns:p14="http://schemas.microsoft.com/office/powerpoint/2010/main" val="3299784268"/>
      </p:ext>
    </p:extLst>
  </p:cSld>
  <p:clrMapOvr>
    <a:masterClrMapping/>
  </p:clrMapOvr>
  <p:transition spd="med" advClick="0" advTm="24000">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Oval 2"/>
          <p:cNvSpPr>
            <a:spLocks noChangeArrowheads="1"/>
          </p:cNvSpPr>
          <p:nvPr/>
        </p:nvSpPr>
        <p:spPr bwMode="auto">
          <a:xfrm>
            <a:off x="4191000" y="304800"/>
            <a:ext cx="3429000" cy="914400"/>
          </a:xfrm>
          <a:prstGeom prst="ellipse">
            <a:avLst/>
          </a:prstGeom>
          <a:gradFill rotWithShape="0">
            <a:gsLst>
              <a:gs pos="0">
                <a:srgbClr val="3366FF"/>
              </a:gs>
              <a:gs pos="50000">
                <a:srgbClr val="FFFFFF"/>
              </a:gs>
              <a:gs pos="100000">
                <a:srgbClr val="3366FF"/>
              </a:gs>
            </a:gsLst>
            <a:lin ang="5400000" scaled="1"/>
          </a:gradFill>
          <a:ln w="381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r>
              <a:rPr lang="es-ES_tradnl" altLang="es-ES" sz="3200" b="1" dirty="0">
                <a:latin typeface="Arial" panose="020B0604020202020204" pitchFamily="34" charset="0"/>
              </a:rPr>
              <a:t>RIBOSOMAS</a:t>
            </a:r>
          </a:p>
        </p:txBody>
      </p:sp>
      <p:sp>
        <p:nvSpPr>
          <p:cNvPr id="23556" name="Text Box 4"/>
          <p:cNvSpPr txBox="1">
            <a:spLocks noChangeArrowheads="1"/>
          </p:cNvSpPr>
          <p:nvPr/>
        </p:nvSpPr>
        <p:spPr bwMode="auto">
          <a:xfrm>
            <a:off x="600501" y="1219201"/>
            <a:ext cx="1124575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a:spcBef>
                <a:spcPct val="50000"/>
              </a:spcBef>
            </a:pPr>
            <a:r>
              <a:rPr lang="es-ES_tradnl" altLang="es-ES" sz="2800" dirty="0">
                <a:solidFill>
                  <a:srgbClr val="FFFF00"/>
                </a:solidFill>
                <a:latin typeface="Arial" panose="020B0604020202020204" pitchFamily="34" charset="0"/>
              </a:rPr>
              <a:t>Organito citoplasmático no membranoso que se encuentra relacionado con la síntesis de proteínas</a:t>
            </a:r>
          </a:p>
        </p:txBody>
      </p:sp>
      <p:sp>
        <p:nvSpPr>
          <p:cNvPr id="23557" name="Text Box 5"/>
          <p:cNvSpPr txBox="1">
            <a:spLocks noChangeArrowheads="1"/>
          </p:cNvSpPr>
          <p:nvPr/>
        </p:nvSpPr>
        <p:spPr bwMode="auto">
          <a:xfrm>
            <a:off x="2895600" y="2278041"/>
            <a:ext cx="4724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spcBef>
                <a:spcPct val="50000"/>
              </a:spcBef>
            </a:pPr>
            <a:r>
              <a:rPr lang="es-ES_tradnl" altLang="es-ES" sz="2800" b="1" u="sng" dirty="0">
                <a:solidFill>
                  <a:srgbClr val="FFFF00"/>
                </a:solidFill>
                <a:latin typeface="Arial" panose="020B0604020202020204" pitchFamily="34" charset="0"/>
              </a:rPr>
              <a:t>Características generales:</a:t>
            </a:r>
          </a:p>
        </p:txBody>
      </p:sp>
      <p:sp>
        <p:nvSpPr>
          <p:cNvPr id="23559" name="Text Box 7"/>
          <p:cNvSpPr txBox="1">
            <a:spLocks noChangeArrowheads="1"/>
          </p:cNvSpPr>
          <p:nvPr/>
        </p:nvSpPr>
        <p:spPr bwMode="auto">
          <a:xfrm>
            <a:off x="600501" y="2895601"/>
            <a:ext cx="11027392"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a:spcBef>
                <a:spcPct val="50000"/>
              </a:spcBef>
              <a:buFontTx/>
              <a:buChar char="•"/>
            </a:pPr>
            <a:r>
              <a:rPr lang="es-ES_tradnl" altLang="es-ES" sz="2800" dirty="0">
                <a:solidFill>
                  <a:srgbClr val="FFFF00"/>
                </a:solidFill>
                <a:latin typeface="Arial" panose="020B0604020202020204" pitchFamily="34" charset="0"/>
              </a:rPr>
              <a:t>Están formados por dos subunidades una mayor y una </a:t>
            </a:r>
            <a:r>
              <a:rPr lang="es-ES_tradnl" altLang="es-ES" sz="2800" dirty="0" smtClean="0">
                <a:solidFill>
                  <a:srgbClr val="FFFF00"/>
                </a:solidFill>
                <a:latin typeface="Arial" panose="020B0604020202020204" pitchFamily="34" charset="0"/>
              </a:rPr>
              <a:t>menor.</a:t>
            </a:r>
            <a:endParaRPr lang="es-ES_tradnl" altLang="es-ES" sz="2800" dirty="0">
              <a:solidFill>
                <a:srgbClr val="FFFF00"/>
              </a:solidFill>
              <a:latin typeface="Arial" panose="020B0604020202020204" pitchFamily="34" charset="0"/>
            </a:endParaRPr>
          </a:p>
          <a:p>
            <a:pPr algn="just">
              <a:spcBef>
                <a:spcPct val="50000"/>
              </a:spcBef>
              <a:buFontTx/>
              <a:buChar char="•"/>
            </a:pPr>
            <a:r>
              <a:rPr lang="es-ES_tradnl" altLang="es-ES" sz="2800" dirty="0">
                <a:solidFill>
                  <a:srgbClr val="FFFF00"/>
                </a:solidFill>
                <a:latin typeface="Arial" panose="020B0604020202020204" pitchFamily="34" charset="0"/>
              </a:rPr>
              <a:t>Se pueden encontrar libres en el citoplasma o asociados a membranas.</a:t>
            </a:r>
          </a:p>
          <a:p>
            <a:pPr algn="just">
              <a:spcBef>
                <a:spcPct val="50000"/>
              </a:spcBef>
              <a:buFontTx/>
              <a:buChar char="•"/>
            </a:pPr>
            <a:r>
              <a:rPr lang="es-ES_tradnl" altLang="es-ES" sz="2800" dirty="0">
                <a:solidFill>
                  <a:srgbClr val="FFFF00"/>
                </a:solidFill>
                <a:latin typeface="Arial" panose="020B0604020202020204" pitchFamily="34" charset="0"/>
              </a:rPr>
              <a:t>Los libres sintetizan proteínas estructurales y los asociados sintetizan proteínas de secreción</a:t>
            </a:r>
            <a:r>
              <a:rPr lang="es-ES_tradnl" altLang="es-ES" sz="2800" dirty="0" smtClean="0">
                <a:solidFill>
                  <a:srgbClr val="FFFF00"/>
                </a:solidFill>
                <a:latin typeface="Arial" panose="020B0604020202020204" pitchFamily="34" charset="0"/>
              </a:rPr>
              <a:t>.</a:t>
            </a:r>
            <a:endParaRPr lang="es-ES_tradnl" altLang="es-ES" sz="2800" dirty="0">
              <a:solidFill>
                <a:srgbClr val="FFFF00"/>
              </a:solidFill>
              <a:latin typeface="Arial" panose="020B0604020202020204" pitchFamily="34" charset="0"/>
            </a:endParaRPr>
          </a:p>
        </p:txBody>
      </p:sp>
    </p:spTree>
    <p:extLst>
      <p:ext uri="{BB962C8B-B14F-4D97-AF65-F5344CB8AC3E}">
        <p14:creationId xmlns:p14="http://schemas.microsoft.com/office/powerpoint/2010/main" val="2745290601"/>
      </p:ext>
    </p:extLst>
  </p:cSld>
  <p:clrMapOvr>
    <a:masterClrMapping/>
  </p:clrMapOvr>
  <p:transition spd="med" advClick="0" advTm="76000">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15309" y="1176848"/>
            <a:ext cx="11272345" cy="4832092"/>
          </a:xfrm>
          <a:prstGeom prst="rect">
            <a:avLst/>
          </a:prstGeom>
        </p:spPr>
        <p:txBody>
          <a:bodyPr wrap="square">
            <a:spAutoFit/>
          </a:bodyPr>
          <a:lstStyle/>
          <a:p>
            <a:pPr algn="just"/>
            <a:r>
              <a:rPr lang="es-ES" sz="2800" b="1" dirty="0">
                <a:solidFill>
                  <a:srgbClr val="FFFF00"/>
                </a:solidFill>
              </a:rPr>
              <a:t>M/O</a:t>
            </a:r>
            <a:r>
              <a:rPr lang="es-ES" sz="2800" dirty="0" smtClean="0">
                <a:solidFill>
                  <a:srgbClr val="FFFF00"/>
                </a:solidFill>
              </a:rPr>
              <a:t> </a:t>
            </a:r>
            <a:r>
              <a:rPr lang="es-ES" sz="2800" dirty="0">
                <a:solidFill>
                  <a:srgbClr val="FFFF00"/>
                </a:solidFill>
              </a:rPr>
              <a:t>no son visibles </a:t>
            </a:r>
            <a:r>
              <a:rPr lang="es-ES" sz="2800" dirty="0" smtClean="0">
                <a:solidFill>
                  <a:srgbClr val="FFFF00"/>
                </a:solidFill>
              </a:rPr>
              <a:t>por su pequeño </a:t>
            </a:r>
            <a:r>
              <a:rPr lang="es-ES" sz="2800" dirty="0">
                <a:solidFill>
                  <a:srgbClr val="FFFF00"/>
                </a:solidFill>
              </a:rPr>
              <a:t>tamaño, </a:t>
            </a:r>
            <a:r>
              <a:rPr lang="es-ES" sz="2800" dirty="0" smtClean="0">
                <a:solidFill>
                  <a:srgbClr val="FFFF00"/>
                </a:solidFill>
              </a:rPr>
              <a:t>como </a:t>
            </a:r>
            <a:r>
              <a:rPr lang="es-ES" sz="2800" dirty="0">
                <a:solidFill>
                  <a:srgbClr val="FFFF00"/>
                </a:solidFill>
              </a:rPr>
              <a:t>unidades independientes, pero, por su composición química (ARN </a:t>
            </a:r>
            <a:r>
              <a:rPr lang="es-ES" sz="2800" dirty="0" err="1">
                <a:solidFill>
                  <a:srgbClr val="FFFF00"/>
                </a:solidFill>
              </a:rPr>
              <a:t>ribosomal</a:t>
            </a:r>
            <a:r>
              <a:rPr lang="es-ES" sz="2800" dirty="0">
                <a:solidFill>
                  <a:srgbClr val="FFFF00"/>
                </a:solidFill>
              </a:rPr>
              <a:t> y proteínas), reaccionan con la hematoxilina, y se observa en células con grandes concentraciones de ribosomas, una </a:t>
            </a:r>
            <a:r>
              <a:rPr lang="es-ES" sz="2800" dirty="0" err="1">
                <a:solidFill>
                  <a:srgbClr val="FFFF00"/>
                </a:solidFill>
              </a:rPr>
              <a:t>basofilia</a:t>
            </a:r>
            <a:r>
              <a:rPr lang="es-ES" sz="2800" dirty="0">
                <a:solidFill>
                  <a:srgbClr val="FFFF00"/>
                </a:solidFill>
              </a:rPr>
              <a:t> citoplasmática, que puede ser difusa o localizada, lo cual depende de la localización de los ribosomas. </a:t>
            </a:r>
            <a:endParaRPr lang="es-ES" sz="2800" dirty="0" smtClean="0">
              <a:solidFill>
                <a:srgbClr val="FFFF00"/>
              </a:solidFill>
            </a:endParaRPr>
          </a:p>
          <a:p>
            <a:pPr algn="just"/>
            <a:endParaRPr lang="es-ES" sz="2800" dirty="0" smtClean="0">
              <a:solidFill>
                <a:srgbClr val="FFFF00"/>
              </a:solidFill>
            </a:endParaRPr>
          </a:p>
          <a:p>
            <a:pPr algn="just"/>
            <a:r>
              <a:rPr lang="es-ES" sz="2800" b="1" dirty="0" smtClean="0">
                <a:solidFill>
                  <a:srgbClr val="FFFF00"/>
                </a:solidFill>
              </a:rPr>
              <a:t>M/E</a:t>
            </a:r>
            <a:r>
              <a:rPr lang="es-ES" sz="2800" dirty="0" smtClean="0">
                <a:solidFill>
                  <a:srgbClr val="FFFF00"/>
                </a:solidFill>
              </a:rPr>
              <a:t> pequeños </a:t>
            </a:r>
            <a:r>
              <a:rPr lang="es-ES" sz="2800" dirty="0">
                <a:solidFill>
                  <a:srgbClr val="FFFF00"/>
                </a:solidFill>
              </a:rPr>
              <a:t>cuerpos esféricos o elipsoides, con un  diámetro aproximado de 15-20 </a:t>
            </a:r>
            <a:r>
              <a:rPr lang="es-ES" sz="2800" dirty="0" err="1">
                <a:solidFill>
                  <a:srgbClr val="FFFF00"/>
                </a:solidFill>
              </a:rPr>
              <a:t>nm</a:t>
            </a:r>
            <a:r>
              <a:rPr lang="es-ES" sz="2800" dirty="0">
                <a:solidFill>
                  <a:srgbClr val="FFFF00"/>
                </a:solidFill>
              </a:rPr>
              <a:t>. Cada ribosoma, está constituido por dos unidades diferentes, pudiendo ser separadas por diferentes medios, entre ellos, disminuyendo la concentración de Mg++ del medio. </a:t>
            </a:r>
          </a:p>
        </p:txBody>
      </p:sp>
      <p:sp>
        <p:nvSpPr>
          <p:cNvPr id="3" name="Título 5"/>
          <p:cNvSpPr txBox="1">
            <a:spLocks/>
          </p:cNvSpPr>
          <p:nvPr/>
        </p:nvSpPr>
        <p:spPr>
          <a:xfrm>
            <a:off x="1988036" y="191062"/>
            <a:ext cx="7892949" cy="72541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S_tradnl" altLang="es-ES" sz="3200" b="1" kern="0" dirty="0" smtClean="0">
                <a:solidFill>
                  <a:srgbClr val="FFFF00"/>
                </a:solidFill>
                <a:latin typeface="Arial" panose="020B0604020202020204" pitchFamily="34" charset="0"/>
              </a:rPr>
              <a:t>RIBOSOMAS</a:t>
            </a:r>
            <a:endParaRPr lang="es-ES" b="1" kern="0" dirty="0">
              <a:solidFill>
                <a:srgbClr val="FFFF00"/>
              </a:solidFill>
            </a:endParaRPr>
          </a:p>
        </p:txBody>
      </p:sp>
    </p:spTree>
    <p:extLst>
      <p:ext uri="{BB962C8B-B14F-4D97-AF65-F5344CB8AC3E}">
        <p14:creationId xmlns:p14="http://schemas.microsoft.com/office/powerpoint/2010/main" val="1457215733"/>
      </p:ext>
    </p:extLst>
  </p:cSld>
  <p:clrMapOvr>
    <a:masterClrMapping/>
  </p:clrMapOvr>
  <p:transition spd="med" advClick="0" advTm="7600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2782888" y="404814"/>
            <a:ext cx="63373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32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32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32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3200" b="1">
                <a:solidFill>
                  <a:schemeClr val="tx1"/>
                </a:solidFill>
                <a:latin typeface="Arial" panose="020B0604020202020204" pitchFamily="34" charset="0"/>
              </a:defRPr>
            </a:lvl9pPr>
          </a:lstStyle>
          <a:p>
            <a:pPr algn="ctr" eaLnBrk="1" fontAlgn="base" hangingPunct="1">
              <a:spcBef>
                <a:spcPct val="0"/>
              </a:spcBef>
              <a:spcAft>
                <a:spcPct val="0"/>
              </a:spcAft>
            </a:pPr>
            <a:r>
              <a:rPr lang="es-VE" altLang="es-ES" sz="4000">
                <a:solidFill>
                  <a:srgbClr val="FFFF00"/>
                </a:solidFill>
                <a:latin typeface="Monotype Corsiva" panose="03010101010201010101" pitchFamily="66" charset="0"/>
              </a:rPr>
              <a:t>CÉLULA ,TEJIDO S  Y SISTEMA TEGUMENTARIO</a:t>
            </a:r>
          </a:p>
        </p:txBody>
      </p:sp>
      <p:sp>
        <p:nvSpPr>
          <p:cNvPr id="5123" name="Text Box 2"/>
          <p:cNvSpPr txBox="1">
            <a:spLocks noChangeArrowheads="1"/>
          </p:cNvSpPr>
          <p:nvPr/>
        </p:nvSpPr>
        <p:spPr bwMode="auto">
          <a:xfrm>
            <a:off x="504970" y="2001843"/>
            <a:ext cx="11068334"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32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32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32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3200" b="1">
                <a:solidFill>
                  <a:schemeClr val="tx1"/>
                </a:solidFill>
                <a:latin typeface="Arial" panose="020B0604020202020204" pitchFamily="34" charset="0"/>
              </a:defRPr>
            </a:lvl9pPr>
          </a:lstStyle>
          <a:p>
            <a:pPr algn="ctr" eaLnBrk="1" fontAlgn="base" hangingPunct="1">
              <a:spcBef>
                <a:spcPct val="50000"/>
              </a:spcBef>
              <a:spcAft>
                <a:spcPct val="0"/>
              </a:spcAft>
            </a:pPr>
            <a:r>
              <a:rPr lang="es-VE" altLang="es-ES" sz="3600" dirty="0">
                <a:solidFill>
                  <a:srgbClr val="FFFF00"/>
                </a:solidFill>
              </a:rPr>
              <a:t>TEMA 1: CÉLULA.</a:t>
            </a:r>
          </a:p>
          <a:p>
            <a:pPr algn="ctr" eaLnBrk="1" fontAlgn="base" hangingPunct="1">
              <a:spcBef>
                <a:spcPct val="50000"/>
              </a:spcBef>
              <a:spcAft>
                <a:spcPct val="0"/>
              </a:spcAft>
            </a:pPr>
            <a:r>
              <a:rPr lang="es-VE" altLang="es-ES" sz="3600" dirty="0">
                <a:solidFill>
                  <a:srgbClr val="FFFF00"/>
                </a:solidFill>
              </a:rPr>
              <a:t>TÍTULO: </a:t>
            </a:r>
            <a:r>
              <a:rPr lang="es-VE" altLang="es-ES" sz="3600" dirty="0" smtClean="0">
                <a:solidFill>
                  <a:srgbClr val="FFFF00"/>
                </a:solidFill>
              </a:rPr>
              <a:t>Citoplasma: Organitos membranosos y </a:t>
            </a:r>
            <a:r>
              <a:rPr lang="es-VE" altLang="es-ES" sz="3600" dirty="0">
                <a:solidFill>
                  <a:srgbClr val="FFFF00"/>
                </a:solidFill>
              </a:rPr>
              <a:t>no </a:t>
            </a:r>
            <a:r>
              <a:rPr lang="es-VE" altLang="es-ES" sz="3600" dirty="0" smtClean="0">
                <a:solidFill>
                  <a:srgbClr val="FFFF00"/>
                </a:solidFill>
              </a:rPr>
              <a:t>membranosos, inclusiones y matriz, sus componentes y relación estructura –función.</a:t>
            </a:r>
          </a:p>
        </p:txBody>
      </p:sp>
      <p:pic>
        <p:nvPicPr>
          <p:cNvPr id="51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6303" y="4587166"/>
            <a:ext cx="2071687" cy="230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5" name="5 CuadroTexto"/>
          <p:cNvSpPr txBox="1">
            <a:spLocks noChangeArrowheads="1"/>
          </p:cNvSpPr>
          <p:nvPr/>
        </p:nvSpPr>
        <p:spPr bwMode="auto">
          <a:xfrm>
            <a:off x="4583113" y="5324475"/>
            <a:ext cx="59626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32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32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32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3200" b="1">
                <a:solidFill>
                  <a:schemeClr val="tx1"/>
                </a:solidFill>
                <a:latin typeface="Arial" panose="020B0604020202020204" pitchFamily="34" charset="0"/>
              </a:defRPr>
            </a:lvl9pPr>
          </a:lstStyle>
          <a:p>
            <a:pPr algn="just" eaLnBrk="1" fontAlgn="base" hangingPunct="1">
              <a:spcBef>
                <a:spcPct val="0"/>
              </a:spcBef>
              <a:spcAft>
                <a:spcPct val="0"/>
              </a:spcAft>
            </a:pPr>
            <a:r>
              <a:rPr lang="es-ES" altLang="es-ES" sz="2400">
                <a:solidFill>
                  <a:srgbClr val="FFFF00"/>
                </a:solidFill>
                <a:cs typeface="Arial" panose="020B0604020202020204" pitchFamily="34" charset="0"/>
              </a:rPr>
              <a:t>Dra: Ana Patricia Díaz Rangel</a:t>
            </a:r>
          </a:p>
          <a:p>
            <a:pPr algn="just" eaLnBrk="1" fontAlgn="base" hangingPunct="1">
              <a:spcBef>
                <a:spcPct val="0"/>
              </a:spcBef>
              <a:spcAft>
                <a:spcPct val="0"/>
              </a:spcAft>
            </a:pPr>
            <a:r>
              <a:rPr lang="es-ES" altLang="es-ES" sz="2400">
                <a:solidFill>
                  <a:srgbClr val="FFFF00"/>
                </a:solidFill>
                <a:cs typeface="Arial" panose="020B0604020202020204" pitchFamily="34" charset="0"/>
              </a:rPr>
              <a:t>Profesora Asistente </a:t>
            </a:r>
          </a:p>
          <a:p>
            <a:pPr algn="just" eaLnBrk="1" fontAlgn="base" hangingPunct="1">
              <a:spcBef>
                <a:spcPct val="0"/>
              </a:spcBef>
              <a:spcAft>
                <a:spcPct val="0"/>
              </a:spcAft>
            </a:pPr>
            <a:r>
              <a:rPr lang="es-ES" altLang="es-ES" sz="2400">
                <a:solidFill>
                  <a:srgbClr val="FFFF00"/>
                </a:solidFill>
                <a:cs typeface="Arial" panose="020B0604020202020204" pitchFamily="34" charset="0"/>
              </a:rPr>
              <a:t>Especialista de 1er Grado en Histología</a:t>
            </a:r>
          </a:p>
        </p:txBody>
      </p:sp>
    </p:spTree>
    <p:extLst>
      <p:ext uri="{BB962C8B-B14F-4D97-AF65-F5344CB8AC3E}">
        <p14:creationId xmlns:p14="http://schemas.microsoft.com/office/powerpoint/2010/main" val="1946953093"/>
      </p:ext>
    </p:extLst>
  </p:cSld>
  <p:clrMapOvr>
    <a:masterClrMapping/>
  </p:clrMapOvr>
  <p:transition advClick="0" advTm="76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Ribosomas formació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726" y="805218"/>
            <a:ext cx="7156034" cy="5780410"/>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5"/>
          <p:cNvSpPr txBox="1">
            <a:spLocks/>
          </p:cNvSpPr>
          <p:nvPr/>
        </p:nvSpPr>
        <p:spPr>
          <a:xfrm>
            <a:off x="1988036" y="191062"/>
            <a:ext cx="7892949" cy="72541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S_tradnl" altLang="es-ES" sz="3200" b="1" kern="0" dirty="0" smtClean="0">
                <a:solidFill>
                  <a:srgbClr val="FFFF00"/>
                </a:solidFill>
                <a:latin typeface="Arial" panose="020B0604020202020204" pitchFamily="34" charset="0"/>
              </a:rPr>
              <a:t>FORMACIÓN DE RIBOSOMAS</a:t>
            </a:r>
            <a:endParaRPr lang="es-ES" b="1" kern="0" dirty="0">
              <a:solidFill>
                <a:srgbClr val="FFFF00"/>
              </a:solidFill>
            </a:endParaRPr>
          </a:p>
        </p:txBody>
      </p:sp>
    </p:spTree>
    <p:extLst>
      <p:ext uri="{BB962C8B-B14F-4D97-AF65-F5344CB8AC3E}">
        <p14:creationId xmlns:p14="http://schemas.microsoft.com/office/powerpoint/2010/main" val="876126291"/>
      </p:ext>
    </p:extLst>
  </p:cSld>
  <p:clrMapOvr>
    <a:masterClrMapping/>
  </p:clrMapOvr>
  <p:transition spd="med" advClick="0" advTm="7600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1617" y="179363"/>
            <a:ext cx="6720301" cy="6480744"/>
          </a:xfrm>
          <a:prstGeom prst="rect">
            <a:avLst/>
          </a:prstGeom>
        </p:spPr>
      </p:pic>
      <p:sp>
        <p:nvSpPr>
          <p:cNvPr id="5" name="Título 4"/>
          <p:cNvSpPr>
            <a:spLocks noGrp="1"/>
          </p:cNvSpPr>
          <p:nvPr>
            <p:ph type="title"/>
          </p:nvPr>
        </p:nvSpPr>
        <p:spPr>
          <a:xfrm>
            <a:off x="840318" y="168558"/>
            <a:ext cx="3932767" cy="1069974"/>
          </a:xfrm>
        </p:spPr>
        <p:txBody>
          <a:bodyPr/>
          <a:lstStyle/>
          <a:p>
            <a:r>
              <a:rPr lang="es-ES" b="1" dirty="0" smtClean="0">
                <a:solidFill>
                  <a:srgbClr val="FFFF00"/>
                </a:solidFill>
              </a:rPr>
              <a:t>SÍNTESIS DE LAS PROTEÍNAS</a:t>
            </a:r>
            <a:endParaRPr lang="es-ES" b="1" dirty="0"/>
          </a:p>
        </p:txBody>
      </p:sp>
      <p:sp>
        <p:nvSpPr>
          <p:cNvPr id="7" name="Marcador de texto 6"/>
          <p:cNvSpPr>
            <a:spLocks noGrp="1"/>
          </p:cNvSpPr>
          <p:nvPr>
            <p:ph type="body" sz="half" idx="2"/>
          </p:nvPr>
        </p:nvSpPr>
        <p:spPr>
          <a:xfrm>
            <a:off x="-27299" y="1538784"/>
            <a:ext cx="5363570" cy="3879380"/>
          </a:xfrm>
        </p:spPr>
        <p:txBody>
          <a:bodyPr/>
          <a:lstStyle/>
          <a:p>
            <a:pPr algn="just">
              <a:spcBef>
                <a:spcPts val="0"/>
              </a:spcBef>
            </a:pPr>
            <a:r>
              <a:rPr lang="es-ES" sz="2000" dirty="0">
                <a:solidFill>
                  <a:srgbClr val="FFFF00"/>
                </a:solidFill>
              </a:rPr>
              <a:t> Esquema que ilustra </a:t>
            </a:r>
            <a:r>
              <a:rPr lang="es-ES" sz="2000" dirty="0" smtClean="0">
                <a:solidFill>
                  <a:srgbClr val="FFFF00"/>
                </a:solidFill>
              </a:rPr>
              <a:t>síntesis de las proteínas la que </a:t>
            </a:r>
            <a:r>
              <a:rPr lang="es-ES" sz="2000" dirty="0">
                <a:solidFill>
                  <a:srgbClr val="FFFF00"/>
                </a:solidFill>
              </a:rPr>
              <a:t>permanecen libres en el </a:t>
            </a:r>
            <a:r>
              <a:rPr lang="es-ES" sz="2000" dirty="0" err="1">
                <a:solidFill>
                  <a:srgbClr val="FFFF00"/>
                </a:solidFill>
              </a:rPr>
              <a:t>citosol</a:t>
            </a:r>
            <a:r>
              <a:rPr lang="es-ES" sz="2000" dirty="0">
                <a:solidFill>
                  <a:srgbClr val="FFFF00"/>
                </a:solidFill>
              </a:rPr>
              <a:t> (a) y de la síntesis de proteínas que se segregan en las vesículas de retículo </a:t>
            </a:r>
            <a:r>
              <a:rPr lang="es-ES" sz="2000" dirty="0" err="1">
                <a:solidFill>
                  <a:srgbClr val="FFFF00"/>
                </a:solidFill>
              </a:rPr>
              <a:t>endoplasmático</a:t>
            </a:r>
            <a:r>
              <a:rPr lang="es-ES" sz="2000" dirty="0">
                <a:solidFill>
                  <a:srgbClr val="FFFF00"/>
                </a:solidFill>
              </a:rPr>
              <a:t> rugoso (b). </a:t>
            </a:r>
            <a:endParaRPr lang="es-ES" sz="2000" dirty="0" smtClean="0">
              <a:solidFill>
                <a:srgbClr val="FFFF00"/>
              </a:solidFill>
            </a:endParaRPr>
          </a:p>
          <a:p>
            <a:pPr algn="just">
              <a:spcBef>
                <a:spcPts val="0"/>
              </a:spcBef>
            </a:pPr>
            <a:r>
              <a:rPr lang="es-ES" sz="2000" dirty="0" smtClean="0">
                <a:solidFill>
                  <a:srgbClr val="FFFF00"/>
                </a:solidFill>
              </a:rPr>
              <a:t>Las </a:t>
            </a:r>
            <a:r>
              <a:rPr lang="es-ES" sz="2000" dirty="0">
                <a:solidFill>
                  <a:srgbClr val="FFFF00"/>
                </a:solidFill>
              </a:rPr>
              <a:t>proteínas no destinadas al </a:t>
            </a:r>
            <a:r>
              <a:rPr lang="es-ES" sz="2000" dirty="0" err="1">
                <a:solidFill>
                  <a:srgbClr val="FFFF00"/>
                </a:solidFill>
              </a:rPr>
              <a:t>citosol</a:t>
            </a:r>
            <a:r>
              <a:rPr lang="es-ES" sz="2000" dirty="0">
                <a:solidFill>
                  <a:srgbClr val="FFFF00"/>
                </a:solidFill>
              </a:rPr>
              <a:t> se sintetizan en forma de un incremento de un segmento que sirve de señal y que </a:t>
            </a:r>
            <a:r>
              <a:rPr lang="es-ES" sz="2000" dirty="0" err="1">
                <a:solidFill>
                  <a:srgbClr val="FFFF00"/>
                </a:solidFill>
              </a:rPr>
              <a:t>ﬁja</a:t>
            </a:r>
            <a:r>
              <a:rPr lang="es-ES" sz="2000" dirty="0">
                <a:solidFill>
                  <a:srgbClr val="FFFF00"/>
                </a:solidFill>
              </a:rPr>
              <a:t> el </a:t>
            </a:r>
            <a:r>
              <a:rPr lang="es-ES" sz="2000" dirty="0" err="1">
                <a:solidFill>
                  <a:srgbClr val="FFFF00"/>
                </a:solidFill>
              </a:rPr>
              <a:t>polirribosoma</a:t>
            </a:r>
            <a:r>
              <a:rPr lang="es-ES" sz="2000" dirty="0">
                <a:solidFill>
                  <a:srgbClr val="FFFF00"/>
                </a:solidFill>
              </a:rPr>
              <a:t> al retículo </a:t>
            </a:r>
            <a:r>
              <a:rPr lang="es-ES" sz="2000" dirty="0" err="1">
                <a:solidFill>
                  <a:srgbClr val="FFFF00"/>
                </a:solidFill>
              </a:rPr>
              <a:t>endoplasmático</a:t>
            </a:r>
            <a:r>
              <a:rPr lang="es-ES" sz="2000" dirty="0">
                <a:solidFill>
                  <a:srgbClr val="FFFF00"/>
                </a:solidFill>
              </a:rPr>
              <a:t>, determinando la penetración de la molécula proteica recién sintetizada hacia el interior de las vesículas, en donde se elimina el segmento </a:t>
            </a:r>
            <a:r>
              <a:rPr lang="es-ES" sz="2000" dirty="0" err="1">
                <a:solidFill>
                  <a:srgbClr val="FFFF00"/>
                </a:solidFill>
              </a:rPr>
              <a:t>lipofílico</a:t>
            </a:r>
            <a:r>
              <a:rPr lang="es-ES" sz="2000" dirty="0">
                <a:solidFill>
                  <a:srgbClr val="FFFF00"/>
                </a:solidFill>
              </a:rPr>
              <a:t>. Así, se pueden aislar las proteínas que podrían tener algún efecto indeseable sobre el </a:t>
            </a:r>
            <a:r>
              <a:rPr lang="es-ES" sz="2000" dirty="0" err="1">
                <a:solidFill>
                  <a:srgbClr val="FFFF00"/>
                </a:solidFill>
              </a:rPr>
              <a:t>citosol</a:t>
            </a:r>
            <a:r>
              <a:rPr lang="es-ES" sz="2000" dirty="0">
                <a:solidFill>
                  <a:srgbClr val="FFFF00"/>
                </a:solidFill>
              </a:rPr>
              <a:t>, como las enzimas </a:t>
            </a:r>
            <a:r>
              <a:rPr lang="es-ES" sz="2000" dirty="0" err="1">
                <a:solidFill>
                  <a:srgbClr val="FFFF00"/>
                </a:solidFill>
              </a:rPr>
              <a:t>ribonucleasa</a:t>
            </a:r>
            <a:r>
              <a:rPr lang="es-ES" sz="2000" dirty="0">
                <a:solidFill>
                  <a:srgbClr val="FFFF00"/>
                </a:solidFill>
              </a:rPr>
              <a:t> y proteasa</a:t>
            </a:r>
          </a:p>
        </p:txBody>
      </p:sp>
    </p:spTree>
    <p:extLst>
      <p:ext uri="{BB962C8B-B14F-4D97-AF65-F5344CB8AC3E}">
        <p14:creationId xmlns:p14="http://schemas.microsoft.com/office/powerpoint/2010/main" val="1195872454"/>
      </p:ext>
    </p:extLst>
  </p:cSld>
  <p:clrMapOvr>
    <a:masterClrMapping/>
  </p:clrMapOvr>
  <p:transition spd="med" advClick="0" advTm="1000">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Oval 2"/>
          <p:cNvSpPr>
            <a:spLocks noChangeArrowheads="1"/>
          </p:cNvSpPr>
          <p:nvPr/>
        </p:nvSpPr>
        <p:spPr bwMode="auto">
          <a:xfrm>
            <a:off x="3534773" y="228600"/>
            <a:ext cx="8475259" cy="890516"/>
          </a:xfrm>
          <a:prstGeom prst="ellipse">
            <a:avLst/>
          </a:prstGeom>
          <a:gradFill rotWithShape="0">
            <a:gsLst>
              <a:gs pos="0">
                <a:srgbClr val="00CCFF"/>
              </a:gs>
              <a:gs pos="50000">
                <a:srgbClr val="E7F6F7"/>
              </a:gs>
              <a:gs pos="100000">
                <a:srgbClr val="00CCFF"/>
              </a:gs>
            </a:gsLst>
            <a:lin ang="5400000" scaled="1"/>
          </a:gra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s-ES_tradnl" altLang="es-ES" sz="2800" b="1" dirty="0">
                <a:latin typeface="Arial" panose="020B0604020202020204" pitchFamily="34" charset="0"/>
              </a:rPr>
              <a:t>RETÍCULO ENDOPLÁSMICO RUGOSO</a:t>
            </a:r>
          </a:p>
        </p:txBody>
      </p:sp>
      <p:sp>
        <p:nvSpPr>
          <p:cNvPr id="18437" name="Text Box 5"/>
          <p:cNvSpPr txBox="1">
            <a:spLocks noChangeArrowheads="1"/>
          </p:cNvSpPr>
          <p:nvPr/>
        </p:nvSpPr>
        <p:spPr bwMode="auto">
          <a:xfrm>
            <a:off x="2947916" y="1197638"/>
            <a:ext cx="9062116"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a:r>
              <a:rPr lang="es-ES_tradnl" altLang="es-ES" sz="2800" dirty="0">
                <a:solidFill>
                  <a:srgbClr val="FFFF00"/>
                </a:solidFill>
                <a:latin typeface="Arial" panose="020B0604020202020204" pitchFamily="34" charset="0"/>
              </a:rPr>
              <a:t>Organito citoplasmático membranoso que se dispone en forma de sacos, cisternas y tubos interconectados entre sí y que tiene adosado en su superficie externa numerosos ribosomas.</a:t>
            </a:r>
          </a:p>
        </p:txBody>
      </p:sp>
      <p:sp>
        <p:nvSpPr>
          <p:cNvPr id="18439" name="Text Box 7"/>
          <p:cNvSpPr txBox="1">
            <a:spLocks noChangeArrowheads="1"/>
          </p:cNvSpPr>
          <p:nvPr/>
        </p:nvSpPr>
        <p:spPr bwMode="auto">
          <a:xfrm>
            <a:off x="1198721" y="2959290"/>
            <a:ext cx="68534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spcBef>
                <a:spcPct val="50000"/>
              </a:spcBef>
            </a:pPr>
            <a:r>
              <a:rPr lang="es-ES_tradnl" altLang="es-ES" sz="2800" b="1" u="sng" dirty="0">
                <a:solidFill>
                  <a:srgbClr val="FFFF00"/>
                </a:solidFill>
                <a:latin typeface="Arial" panose="020B0604020202020204" pitchFamily="34" charset="0"/>
              </a:rPr>
              <a:t>Características generales:</a:t>
            </a:r>
          </a:p>
        </p:txBody>
      </p:sp>
      <p:sp>
        <p:nvSpPr>
          <p:cNvPr id="18440" name="Text Box 8"/>
          <p:cNvSpPr txBox="1">
            <a:spLocks noChangeArrowheads="1"/>
          </p:cNvSpPr>
          <p:nvPr/>
        </p:nvSpPr>
        <p:spPr bwMode="auto">
          <a:xfrm>
            <a:off x="257021" y="3416489"/>
            <a:ext cx="11452757"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a:buFontTx/>
              <a:buChar char="•"/>
            </a:pPr>
            <a:r>
              <a:rPr lang="es-ES_tradnl" altLang="es-ES" sz="2800" dirty="0">
                <a:solidFill>
                  <a:srgbClr val="FFFF00"/>
                </a:solidFill>
                <a:latin typeface="Arial" panose="020B0604020202020204" pitchFamily="34" charset="0"/>
              </a:rPr>
              <a:t>Su membrana es más </a:t>
            </a:r>
            <a:r>
              <a:rPr lang="es-ES_tradnl" altLang="es-ES" sz="2800" dirty="0" smtClean="0">
                <a:solidFill>
                  <a:srgbClr val="FFFF00"/>
                </a:solidFill>
                <a:latin typeface="Arial" panose="020B0604020202020204" pitchFamily="34" charset="0"/>
              </a:rPr>
              <a:t>delgada( </a:t>
            </a:r>
            <a:r>
              <a:rPr lang="es-ES_tradnl" altLang="es-ES" sz="2800" dirty="0">
                <a:solidFill>
                  <a:srgbClr val="FFFF00"/>
                </a:solidFill>
                <a:latin typeface="Arial" panose="020B0604020202020204" pitchFamily="34" charset="0"/>
              </a:rPr>
              <a:t>de 6 </a:t>
            </a:r>
            <a:r>
              <a:rPr lang="es-ES_tradnl" altLang="es-ES" sz="2800" dirty="0" err="1" smtClean="0">
                <a:solidFill>
                  <a:srgbClr val="FFFF00"/>
                </a:solidFill>
                <a:latin typeface="Arial" panose="020B0604020202020204" pitchFamily="34" charset="0"/>
              </a:rPr>
              <a:t>nm</a:t>
            </a:r>
            <a:r>
              <a:rPr lang="es-ES_tradnl" altLang="es-ES" sz="2800" dirty="0">
                <a:solidFill>
                  <a:srgbClr val="FFFF00"/>
                </a:solidFill>
                <a:latin typeface="Arial" panose="020B0604020202020204" pitchFamily="34" charset="0"/>
              </a:rPr>
              <a:t>)</a:t>
            </a:r>
            <a:r>
              <a:rPr lang="es-ES_tradnl" altLang="es-ES" sz="2800" dirty="0" smtClean="0">
                <a:solidFill>
                  <a:srgbClr val="FFFF00"/>
                </a:solidFill>
                <a:latin typeface="Arial" panose="020B0604020202020204" pitchFamily="34" charset="0"/>
              </a:rPr>
              <a:t> </a:t>
            </a:r>
            <a:r>
              <a:rPr lang="es-ES_tradnl" altLang="es-ES" sz="2800" dirty="0">
                <a:solidFill>
                  <a:srgbClr val="FFFF00"/>
                </a:solidFill>
                <a:latin typeface="Arial" panose="020B0604020202020204" pitchFamily="34" charset="0"/>
              </a:rPr>
              <a:t>que la citoplasmática y la del Golgi.</a:t>
            </a:r>
          </a:p>
          <a:p>
            <a:pPr algn="just">
              <a:buFontTx/>
              <a:buChar char="•"/>
            </a:pPr>
            <a:r>
              <a:rPr lang="es-ES_tradnl" altLang="es-ES" sz="2800" dirty="0">
                <a:solidFill>
                  <a:srgbClr val="FFFF00"/>
                </a:solidFill>
                <a:latin typeface="Arial" panose="020B0604020202020204" pitchFamily="34" charset="0"/>
              </a:rPr>
              <a:t>El interior de sus </a:t>
            </a:r>
            <a:r>
              <a:rPr lang="es-ES_tradnl" altLang="es-ES" sz="2800" dirty="0" smtClean="0">
                <a:solidFill>
                  <a:srgbClr val="FFFF00"/>
                </a:solidFill>
                <a:latin typeface="Arial" panose="020B0604020202020204" pitchFamily="34" charset="0"/>
              </a:rPr>
              <a:t>cisternas </a:t>
            </a:r>
            <a:r>
              <a:rPr lang="es-ES_tradnl" altLang="es-ES" sz="2800" dirty="0">
                <a:solidFill>
                  <a:srgbClr val="FFFF00"/>
                </a:solidFill>
                <a:latin typeface="Arial" panose="020B0604020202020204" pitchFamily="34" charset="0"/>
              </a:rPr>
              <a:t>se encuentra ocupado por un material finamente granuloso o filamentoso.</a:t>
            </a:r>
          </a:p>
          <a:p>
            <a:pPr algn="just">
              <a:buFontTx/>
              <a:buChar char="•"/>
            </a:pPr>
            <a:r>
              <a:rPr lang="es-ES_tradnl" altLang="es-ES" sz="2800" dirty="0">
                <a:solidFill>
                  <a:srgbClr val="FFFF00"/>
                </a:solidFill>
                <a:latin typeface="Arial" panose="020B0604020202020204" pitchFamily="34" charset="0"/>
              </a:rPr>
              <a:t>Los ribosomas que lo recubren sintetizan proteínas que pasan al interior de las cisternas.</a:t>
            </a:r>
          </a:p>
          <a:p>
            <a:pPr algn="just">
              <a:buFontTx/>
              <a:buChar char="•"/>
            </a:pPr>
            <a:r>
              <a:rPr lang="es-ES_tradnl" altLang="es-ES" sz="2800" dirty="0">
                <a:solidFill>
                  <a:srgbClr val="FFFF00"/>
                </a:solidFill>
                <a:latin typeface="Arial" panose="020B0604020202020204" pitchFamily="34" charset="0"/>
              </a:rPr>
              <a:t>Se relaciona estructuralmente con la envoltura nuclear y funcionalmente con el Complejo de Golgi.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16" y="673858"/>
            <a:ext cx="2593076" cy="2254408"/>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549791"/>
      </p:ext>
    </p:extLst>
  </p:cSld>
  <p:clrMapOvr>
    <a:masterClrMapping/>
  </p:clrMapOvr>
  <p:transition advClick="0" advTm="1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45910" y="1299777"/>
            <a:ext cx="11000096" cy="1815882"/>
          </a:xfrm>
          <a:prstGeom prst="rect">
            <a:avLst/>
          </a:prstGeom>
        </p:spPr>
        <p:txBody>
          <a:bodyPr wrap="square">
            <a:spAutoFit/>
          </a:bodyPr>
          <a:lstStyle/>
          <a:p>
            <a:pPr algn="just"/>
            <a:r>
              <a:rPr lang="es-ES" sz="2800" dirty="0" smtClean="0">
                <a:solidFill>
                  <a:srgbClr val="FFFF00"/>
                </a:solidFill>
              </a:rPr>
              <a:t>La </a:t>
            </a:r>
            <a:r>
              <a:rPr lang="es-ES" sz="2800" dirty="0">
                <a:solidFill>
                  <a:srgbClr val="FFFF00"/>
                </a:solidFill>
              </a:rPr>
              <a:t>actividad funcional del </a:t>
            </a:r>
            <a:r>
              <a:rPr lang="es-ES" sz="2800" dirty="0" smtClean="0">
                <a:solidFill>
                  <a:srgbClr val="FFFF00"/>
                </a:solidFill>
              </a:rPr>
              <a:t>RER se basa </a:t>
            </a:r>
            <a:r>
              <a:rPr lang="es-ES" sz="2800" dirty="0">
                <a:solidFill>
                  <a:srgbClr val="FFFF00"/>
                </a:solidFill>
              </a:rPr>
              <a:t>en la síntesis proteica, la cual es realizada por los ribosomas adheridos a las membranas, las proteínas quedan aisladas del resto del citoplasma por las membranas del RE. </a:t>
            </a:r>
          </a:p>
        </p:txBody>
      </p:sp>
      <p:sp>
        <p:nvSpPr>
          <p:cNvPr id="3" name="Text Box 11"/>
          <p:cNvSpPr txBox="1">
            <a:spLocks noChangeArrowheads="1"/>
          </p:cNvSpPr>
          <p:nvPr/>
        </p:nvSpPr>
        <p:spPr bwMode="auto">
          <a:xfrm>
            <a:off x="2714162" y="333375"/>
            <a:ext cx="613661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s-ES" sz="4000" b="1" dirty="0" smtClean="0">
                <a:solidFill>
                  <a:srgbClr val="FFFF00"/>
                </a:solidFill>
                <a:latin typeface="Arial" panose="020B0604020202020204" pitchFamily="34" charset="0"/>
                <a:cs typeface="Arial" panose="020B0604020202020204" pitchFamily="34" charset="0"/>
              </a:rPr>
              <a:t>ACTIVIDAD FUNCIONAL</a:t>
            </a:r>
            <a:endParaRPr lang="en-US" altLang="es-ES" sz="40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9085409"/>
      </p:ext>
    </p:extLst>
  </p:cSld>
  <p:clrMapOvr>
    <a:masterClrMapping/>
  </p:clrMapOvr>
  <p:transition advClick="0" advTm="76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7" name="Rectangle 5"/>
          <p:cNvSpPr>
            <a:spLocks noGrp="1" noChangeArrowheads="1"/>
          </p:cNvSpPr>
          <p:nvPr>
            <p:ph type="title"/>
          </p:nvPr>
        </p:nvSpPr>
        <p:spPr>
          <a:xfrm>
            <a:off x="502920" y="1030812"/>
            <a:ext cx="4221480" cy="889746"/>
          </a:xfrm>
          <a:ln>
            <a:solidFill>
              <a:srgbClr val="FFFF00"/>
            </a:solidFill>
          </a:ln>
        </p:spPr>
        <p:txBody>
          <a:bodyPr/>
          <a:lstStyle/>
          <a:p>
            <a:r>
              <a:rPr lang="es-ES" altLang="es-ES" sz="3600" dirty="0" smtClean="0">
                <a:solidFill>
                  <a:srgbClr val="FFFF00"/>
                </a:solidFill>
              </a:rPr>
              <a:t>Microscopio Óptico</a:t>
            </a:r>
            <a:endParaRPr lang="es-ES" altLang="es-ES" sz="3600" dirty="0">
              <a:solidFill>
                <a:srgbClr val="FFFF00"/>
              </a:solidFill>
            </a:endParaRPr>
          </a:p>
        </p:txBody>
      </p:sp>
      <p:pic>
        <p:nvPicPr>
          <p:cNvPr id="95236" name="Picture 4" descr="011 cuerpos de niss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918416" y="1228932"/>
            <a:ext cx="6848002" cy="548389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ector recto de flecha 2"/>
          <p:cNvCxnSpPr/>
          <p:nvPr/>
        </p:nvCxnSpPr>
        <p:spPr bwMode="auto">
          <a:xfrm>
            <a:off x="4394579" y="3581400"/>
            <a:ext cx="2273434" cy="529305"/>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sp>
        <p:nvSpPr>
          <p:cNvPr id="4" name="CuadroTexto 3"/>
          <p:cNvSpPr txBox="1"/>
          <p:nvPr/>
        </p:nvSpPr>
        <p:spPr>
          <a:xfrm>
            <a:off x="502920" y="3138166"/>
            <a:ext cx="3891659" cy="1384995"/>
          </a:xfrm>
          <a:prstGeom prst="rect">
            <a:avLst/>
          </a:prstGeom>
          <a:noFill/>
          <a:ln>
            <a:solidFill>
              <a:srgbClr val="FFFF00"/>
            </a:solidFill>
          </a:ln>
        </p:spPr>
        <p:txBody>
          <a:bodyPr wrap="square" rtlCol="0">
            <a:spAutoFit/>
          </a:bodyPr>
          <a:lstStyle/>
          <a:p>
            <a:pPr algn="ctr"/>
            <a:r>
              <a:rPr lang="es-ES" sz="2800" b="1" dirty="0" smtClean="0">
                <a:solidFill>
                  <a:srgbClr val="FFFF00"/>
                </a:solidFill>
              </a:rPr>
              <a:t>Sustancia cromófila (</a:t>
            </a:r>
            <a:r>
              <a:rPr lang="es-ES" sz="2800" b="1" dirty="0" err="1" smtClean="0">
                <a:solidFill>
                  <a:srgbClr val="FFFF00"/>
                </a:solidFill>
              </a:rPr>
              <a:t>basófilia</a:t>
            </a:r>
            <a:r>
              <a:rPr lang="es-ES" sz="2800" b="1" dirty="0" smtClean="0">
                <a:solidFill>
                  <a:srgbClr val="FFFF00"/>
                </a:solidFill>
              </a:rPr>
              <a:t> </a:t>
            </a:r>
            <a:r>
              <a:rPr lang="es-ES" sz="2800" b="1" dirty="0" smtClean="0">
                <a:solidFill>
                  <a:srgbClr val="FFFF00"/>
                </a:solidFill>
              </a:rPr>
              <a:t>citoplasmática)</a:t>
            </a:r>
            <a:endParaRPr lang="es-ES" sz="2800" b="1" dirty="0">
              <a:solidFill>
                <a:srgbClr val="FFFF00"/>
              </a:solidFill>
            </a:endParaRPr>
          </a:p>
        </p:txBody>
      </p:sp>
      <p:sp>
        <p:nvSpPr>
          <p:cNvPr id="8" name="Text Box 10"/>
          <p:cNvSpPr txBox="1">
            <a:spLocks noChangeArrowheads="1"/>
          </p:cNvSpPr>
          <p:nvPr/>
        </p:nvSpPr>
        <p:spPr bwMode="auto">
          <a:xfrm>
            <a:off x="2294191" y="209493"/>
            <a:ext cx="774282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s-ES" altLang="es-ES" sz="3200" b="1" dirty="0">
                <a:solidFill>
                  <a:srgbClr val="FFFF00"/>
                </a:solidFill>
                <a:effectLst>
                  <a:outerShdw blurRad="38100" dist="38100" dir="2700000" algn="tl">
                    <a:srgbClr val="000000"/>
                  </a:outerShdw>
                </a:effectLst>
                <a:latin typeface="Arial" panose="020B0604020202020204" pitchFamily="34" charset="0"/>
              </a:rPr>
              <a:t>RETÍCULO </a:t>
            </a:r>
            <a:r>
              <a:rPr lang="es-ES" altLang="es-ES" sz="3200" b="1" dirty="0" smtClean="0">
                <a:solidFill>
                  <a:srgbClr val="FFFF00"/>
                </a:solidFill>
                <a:effectLst>
                  <a:outerShdw blurRad="38100" dist="38100" dir="2700000" algn="tl">
                    <a:srgbClr val="000000"/>
                  </a:outerShdw>
                </a:effectLst>
                <a:latin typeface="Arial" panose="020B0604020202020204" pitchFamily="34" charset="0"/>
              </a:rPr>
              <a:t>ENDOPLÁSMICO RUGOSO</a:t>
            </a:r>
            <a:endParaRPr lang="en-US" altLang="es-ES" sz="3200" b="1" dirty="0">
              <a:solidFill>
                <a:srgbClr val="FFFF00"/>
              </a:solidFill>
              <a:effectLst>
                <a:outerShdw blurRad="38100" dist="38100" dir="2700000" algn="tl">
                  <a:srgbClr val="000000"/>
                </a:outerShdw>
              </a:effectLst>
              <a:latin typeface="Arial" panose="020B0604020202020204" pitchFamily="34" charset="0"/>
            </a:endParaRPr>
          </a:p>
        </p:txBody>
      </p:sp>
    </p:spTree>
    <p:extLst>
      <p:ext uri="{BB962C8B-B14F-4D97-AF65-F5344CB8AC3E}">
        <p14:creationId xmlns:p14="http://schemas.microsoft.com/office/powerpoint/2010/main" val="609648151"/>
      </p:ext>
    </p:extLst>
  </p:cSld>
  <p:clrMapOvr>
    <a:masterClrMapping/>
  </p:clrMapOvr>
  <p:transition advClick="0" advTm="1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3592" name="Object 8"/>
          <p:cNvGraphicFramePr>
            <a:graphicFrameLocks noGrp="1" noChangeAspect="1"/>
          </p:cNvGraphicFramePr>
          <p:nvPr>
            <p:ph/>
            <p:extLst>
              <p:ext uri="{D42A27DB-BD31-4B8C-83A1-F6EECF244321}">
                <p14:modId xmlns:p14="http://schemas.microsoft.com/office/powerpoint/2010/main" val="1851932259"/>
              </p:ext>
            </p:extLst>
          </p:nvPr>
        </p:nvGraphicFramePr>
        <p:xfrm>
          <a:off x="1569493" y="908051"/>
          <a:ext cx="8928645" cy="4752975"/>
        </p:xfrm>
        <a:graphic>
          <a:graphicData uri="http://schemas.openxmlformats.org/presentationml/2006/ole">
            <mc:AlternateContent xmlns:mc="http://schemas.openxmlformats.org/markup-compatibility/2006">
              <mc:Choice xmlns:v="urn:schemas-microsoft-com:vml" Requires="v">
                <p:oleObj spid="_x0000_s4174" name="Bitmap Image" r:id="rId4" imgW="4629796" imgH="4695238" progId="Paint.Picture">
                  <p:embed/>
                </p:oleObj>
              </mc:Choice>
              <mc:Fallback>
                <p:oleObj name="Bitmap Image" r:id="rId4" imgW="4629796" imgH="4695238" progId="Paint.Picture">
                  <p:embed/>
                  <p:pic>
                    <p:nvPicPr>
                      <p:cNvPr id="323592" name="Object 8"/>
                      <p:cNvPicPr>
                        <a:picLocks noChangeAspect="1" noChangeArrowheads="1"/>
                      </p:cNvPicPr>
                      <p:nvPr/>
                    </p:nvPicPr>
                    <p:blipFill>
                      <a:blip r:embed="rId5">
                        <a:lum bright="-6000" contrast="12000"/>
                        <a:extLst>
                          <a:ext uri="{28A0092B-C50C-407E-A947-70E740481C1C}">
                            <a14:useLocalDpi xmlns:a14="http://schemas.microsoft.com/office/drawing/2010/main" val="0"/>
                          </a:ext>
                        </a:extLst>
                      </a:blip>
                      <a:srcRect r="1929"/>
                      <a:stretch>
                        <a:fillRect/>
                      </a:stretch>
                    </p:blipFill>
                    <p:spPr bwMode="auto">
                      <a:xfrm>
                        <a:off x="1569493" y="908051"/>
                        <a:ext cx="8928645" cy="4752975"/>
                      </a:xfrm>
                      <a:prstGeom prst="rect">
                        <a:avLst/>
                      </a:prstGeom>
                      <a:noFill/>
                      <a:ln w="38100" algn="ctr">
                        <a:solidFill>
                          <a:schemeClr val="tx1"/>
                        </a:solidFill>
                        <a:miter lim="800000"/>
                        <a:headEnd/>
                        <a:tailEnd/>
                      </a:ln>
                      <a:effectLst/>
                      <a:extLst/>
                    </p:spPr>
                  </p:pic>
                </p:oleObj>
              </mc:Fallback>
            </mc:AlternateContent>
          </a:graphicData>
        </a:graphic>
      </p:graphicFrame>
      <p:sp>
        <p:nvSpPr>
          <p:cNvPr id="323594" name="Text Box 10"/>
          <p:cNvSpPr txBox="1">
            <a:spLocks noChangeArrowheads="1"/>
          </p:cNvSpPr>
          <p:nvPr/>
        </p:nvSpPr>
        <p:spPr bwMode="auto">
          <a:xfrm>
            <a:off x="1978924" y="204717"/>
            <a:ext cx="839337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s-ES" altLang="es-ES" sz="3200" b="1" dirty="0">
                <a:solidFill>
                  <a:srgbClr val="FFFF00"/>
                </a:solidFill>
                <a:effectLst>
                  <a:outerShdw blurRad="38100" dist="38100" dir="2700000" algn="tl">
                    <a:srgbClr val="000000"/>
                  </a:outerShdw>
                </a:effectLst>
                <a:latin typeface="Arial" panose="020B0604020202020204" pitchFamily="34" charset="0"/>
              </a:rPr>
              <a:t>RETÍCULO </a:t>
            </a:r>
            <a:r>
              <a:rPr lang="es-ES" altLang="es-ES" sz="3200" b="1" dirty="0" smtClean="0">
                <a:solidFill>
                  <a:srgbClr val="FFFF00"/>
                </a:solidFill>
                <a:effectLst>
                  <a:outerShdw blurRad="38100" dist="38100" dir="2700000" algn="tl">
                    <a:srgbClr val="000000"/>
                  </a:outerShdw>
                </a:effectLst>
                <a:latin typeface="Arial" panose="020B0604020202020204" pitchFamily="34" charset="0"/>
              </a:rPr>
              <a:t>ENDOPLÁSMICO RUGOSO</a:t>
            </a:r>
            <a:endParaRPr lang="en-US" altLang="es-ES" sz="3200" b="1" dirty="0">
              <a:solidFill>
                <a:srgbClr val="FFFF00"/>
              </a:solidFill>
              <a:effectLst>
                <a:outerShdw blurRad="38100" dist="38100" dir="2700000" algn="tl">
                  <a:srgbClr val="000000"/>
                </a:outerShdw>
              </a:effectLst>
              <a:latin typeface="Arial" panose="020B0604020202020204" pitchFamily="34" charset="0"/>
            </a:endParaRPr>
          </a:p>
          <a:p>
            <a:pPr algn="ctr" fontAlgn="base">
              <a:spcBef>
                <a:spcPct val="0"/>
              </a:spcBef>
              <a:spcAft>
                <a:spcPct val="0"/>
              </a:spcAft>
            </a:pPr>
            <a:endParaRPr lang="en-US" altLang="es-ES" sz="3200" b="1" dirty="0">
              <a:solidFill>
                <a:srgbClr val="FFFF00"/>
              </a:solidFill>
              <a:effectLst>
                <a:outerShdw blurRad="38100" dist="38100" dir="2700000" algn="tl">
                  <a:srgbClr val="000000"/>
                </a:outerShdw>
              </a:effectLst>
              <a:latin typeface="Arial" panose="020B0604020202020204" pitchFamily="34" charset="0"/>
            </a:endParaRPr>
          </a:p>
        </p:txBody>
      </p:sp>
      <p:sp>
        <p:nvSpPr>
          <p:cNvPr id="323601" name="Line 17"/>
          <p:cNvSpPr>
            <a:spLocks noChangeShapeType="1"/>
          </p:cNvSpPr>
          <p:nvPr/>
        </p:nvSpPr>
        <p:spPr bwMode="auto">
          <a:xfrm>
            <a:off x="4877322" y="2174493"/>
            <a:ext cx="215900" cy="1296987"/>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s-ES" sz="3200" b="1">
              <a:solidFill>
                <a:srgbClr val="000000"/>
              </a:solidFill>
              <a:latin typeface="Arial" panose="020B0604020202020204" pitchFamily="34" charset="0"/>
            </a:endParaRPr>
          </a:p>
        </p:txBody>
      </p:sp>
      <p:sp>
        <p:nvSpPr>
          <p:cNvPr id="323602" name="Line 18"/>
          <p:cNvSpPr>
            <a:spLocks noChangeShapeType="1"/>
          </p:cNvSpPr>
          <p:nvPr/>
        </p:nvSpPr>
        <p:spPr bwMode="auto">
          <a:xfrm>
            <a:off x="5176152" y="1913038"/>
            <a:ext cx="720725" cy="144462"/>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s-ES" sz="3200" b="1">
              <a:solidFill>
                <a:srgbClr val="000000"/>
              </a:solidFill>
              <a:latin typeface="Arial" panose="020B0604020202020204" pitchFamily="34" charset="0"/>
            </a:endParaRPr>
          </a:p>
        </p:txBody>
      </p:sp>
      <p:sp>
        <p:nvSpPr>
          <p:cNvPr id="323603" name="Text Box 19"/>
          <p:cNvSpPr txBox="1">
            <a:spLocks noChangeArrowheads="1"/>
          </p:cNvSpPr>
          <p:nvPr/>
        </p:nvSpPr>
        <p:spPr bwMode="auto">
          <a:xfrm>
            <a:off x="3241146" y="1543837"/>
            <a:ext cx="2033588" cy="579437"/>
          </a:xfrm>
          <a:prstGeom prst="rect">
            <a:avLst/>
          </a:prstGeom>
          <a:solidFill>
            <a:schemeClr val="bg1">
              <a:lumMod val="65000"/>
            </a:schemeClr>
          </a:solidFill>
          <a:ln>
            <a:noFill/>
          </a:ln>
          <a:effectLst/>
          <a:extLst/>
        </p:spPr>
        <p:txBody>
          <a:bodyPr wrap="square">
            <a:spAutoFit/>
          </a:bodyPr>
          <a:lstStyle/>
          <a:p>
            <a:pPr algn="ctr" fontAlgn="base">
              <a:spcBef>
                <a:spcPct val="0"/>
              </a:spcBef>
              <a:spcAft>
                <a:spcPct val="0"/>
              </a:spcAft>
            </a:pPr>
            <a:r>
              <a:rPr lang="es-ES" altLang="es-ES" sz="3200" b="1" dirty="0">
                <a:solidFill>
                  <a:srgbClr val="FFFF00"/>
                </a:solidFill>
                <a:effectLst>
                  <a:outerShdw blurRad="38100" dist="38100" dir="2700000" algn="tl">
                    <a:srgbClr val="000000"/>
                  </a:outerShdw>
                </a:effectLst>
                <a:latin typeface="Arial" panose="020B0604020202020204" pitchFamily="34" charset="0"/>
              </a:rPr>
              <a:t>Cisternas</a:t>
            </a:r>
            <a:endParaRPr lang="en-US" altLang="es-ES" sz="3200" b="1" dirty="0">
              <a:solidFill>
                <a:srgbClr val="FFFF00"/>
              </a:solidFill>
              <a:effectLst>
                <a:outerShdw blurRad="38100" dist="38100" dir="2700000" algn="tl">
                  <a:srgbClr val="000000"/>
                </a:outerShdw>
              </a:effectLst>
              <a:latin typeface="Arial" panose="020B0604020202020204" pitchFamily="34" charset="0"/>
            </a:endParaRPr>
          </a:p>
        </p:txBody>
      </p:sp>
      <p:sp>
        <p:nvSpPr>
          <p:cNvPr id="323604" name="Text Box 20"/>
          <p:cNvSpPr txBox="1">
            <a:spLocks noChangeArrowheads="1"/>
          </p:cNvSpPr>
          <p:nvPr/>
        </p:nvSpPr>
        <p:spPr bwMode="auto">
          <a:xfrm>
            <a:off x="7575551" y="4932364"/>
            <a:ext cx="2371725" cy="579437"/>
          </a:xfrm>
          <a:prstGeom prst="rect">
            <a:avLst/>
          </a:prstGeom>
          <a:solidFill>
            <a:schemeClr val="bg1">
              <a:lumMod val="65000"/>
            </a:schemeClr>
          </a:solidFill>
          <a:ln>
            <a:noFill/>
          </a:ln>
          <a:effectLst>
            <a:innerShdw blurRad="114300">
              <a:prstClr val="black"/>
            </a:innerShdw>
          </a:effectLst>
          <a:extLst/>
        </p:spPr>
        <p:txBody>
          <a:bodyPr wrap="none">
            <a:spAutoFit/>
          </a:bodyPr>
          <a:lstStyle/>
          <a:p>
            <a:pPr algn="ctr" fontAlgn="base">
              <a:spcBef>
                <a:spcPct val="0"/>
              </a:spcBef>
              <a:spcAft>
                <a:spcPct val="0"/>
              </a:spcAft>
            </a:pPr>
            <a:r>
              <a:rPr lang="es-ES" altLang="es-ES" sz="3200" b="1" dirty="0">
                <a:solidFill>
                  <a:srgbClr val="FFFF00"/>
                </a:solidFill>
                <a:effectLst>
                  <a:outerShdw blurRad="38100" dist="38100" dir="2700000" algn="tl">
                    <a:srgbClr val="000000"/>
                  </a:outerShdw>
                </a:effectLst>
                <a:latin typeface="Arial" panose="020B0604020202020204" pitchFamily="34" charset="0"/>
              </a:rPr>
              <a:t>Ribosomas</a:t>
            </a:r>
            <a:endParaRPr lang="en-US" altLang="es-ES" sz="3200" b="1" dirty="0">
              <a:solidFill>
                <a:srgbClr val="FFFF00"/>
              </a:solidFill>
              <a:effectLst>
                <a:outerShdw blurRad="38100" dist="38100" dir="2700000" algn="tl">
                  <a:srgbClr val="000000"/>
                </a:outerShdw>
              </a:effectLst>
              <a:latin typeface="Arial" panose="020B0604020202020204" pitchFamily="34" charset="0"/>
            </a:endParaRPr>
          </a:p>
        </p:txBody>
      </p:sp>
      <p:sp>
        <p:nvSpPr>
          <p:cNvPr id="323606" name="Line 22"/>
          <p:cNvSpPr>
            <a:spLocks noChangeShapeType="1"/>
          </p:cNvSpPr>
          <p:nvPr/>
        </p:nvSpPr>
        <p:spPr bwMode="auto">
          <a:xfrm flipV="1">
            <a:off x="8975726" y="3382964"/>
            <a:ext cx="413544" cy="1774824"/>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s-ES" sz="3200" b="1">
              <a:solidFill>
                <a:srgbClr val="000000"/>
              </a:solidFill>
              <a:latin typeface="Arial" panose="020B0604020202020204" pitchFamily="34" charset="0"/>
            </a:endParaRPr>
          </a:p>
        </p:txBody>
      </p:sp>
      <p:sp>
        <p:nvSpPr>
          <p:cNvPr id="323607" name="Line 23"/>
          <p:cNvSpPr>
            <a:spLocks noChangeShapeType="1"/>
          </p:cNvSpPr>
          <p:nvPr/>
        </p:nvSpPr>
        <p:spPr bwMode="auto">
          <a:xfrm flipH="1" flipV="1">
            <a:off x="7575550" y="4140083"/>
            <a:ext cx="1400175" cy="1017706"/>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s-ES" sz="3200" b="1">
              <a:solidFill>
                <a:srgbClr val="000000"/>
              </a:solidFill>
              <a:latin typeface="Arial" panose="020B0604020202020204" pitchFamily="34" charset="0"/>
            </a:endParaRPr>
          </a:p>
        </p:txBody>
      </p:sp>
      <p:sp>
        <p:nvSpPr>
          <p:cNvPr id="10" name="Rectangle 5"/>
          <p:cNvSpPr txBox="1">
            <a:spLocks noChangeArrowheads="1"/>
          </p:cNvSpPr>
          <p:nvPr/>
        </p:nvSpPr>
        <p:spPr bwMode="auto">
          <a:xfrm>
            <a:off x="3352799" y="5877132"/>
            <a:ext cx="5485765" cy="889746"/>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altLang="es-ES" sz="3600" b="0" i="0" u="none" strike="noStrike" kern="0" cap="none" spc="0" normalizeH="0" baseline="0" noProof="0" dirty="0" smtClean="0">
                <a:ln>
                  <a:noFill/>
                </a:ln>
                <a:solidFill>
                  <a:srgbClr val="FFFF00"/>
                </a:solidFill>
                <a:effectLst/>
                <a:uLnTx/>
                <a:uFillTx/>
                <a:latin typeface="Arial"/>
                <a:ea typeface="+mj-ea"/>
                <a:cs typeface="+mj-cs"/>
              </a:rPr>
              <a:t>Microscopio Electrónico</a:t>
            </a:r>
            <a:endParaRPr kumimoji="0" lang="es-ES" altLang="es-ES" sz="3600" b="0" i="0" u="none" strike="noStrike" kern="0" cap="none" spc="0" normalizeH="0" baseline="0" noProof="0" dirty="0">
              <a:ln>
                <a:noFill/>
              </a:ln>
              <a:solidFill>
                <a:srgbClr val="FFFF00"/>
              </a:solidFill>
              <a:effectLst/>
              <a:uLnTx/>
              <a:uFillTx/>
              <a:latin typeface="Arial"/>
              <a:ea typeface="+mj-ea"/>
              <a:cs typeface="+mj-cs"/>
            </a:endParaRPr>
          </a:p>
        </p:txBody>
      </p:sp>
    </p:spTree>
    <p:extLst>
      <p:ext uri="{BB962C8B-B14F-4D97-AF65-F5344CB8AC3E}">
        <p14:creationId xmlns:p14="http://schemas.microsoft.com/office/powerpoint/2010/main" val="3841851941"/>
      </p:ext>
    </p:extLst>
  </p:cSld>
  <p:clrMapOvr>
    <a:masterClrMapping/>
  </p:clrMapOvr>
  <p:transition spd="med" advClick="0" advTm="68000">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8" name="Picture 4" descr="013 RER M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95551" y="1388185"/>
            <a:ext cx="6480809" cy="52586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p:cNvSpPr txBox="1">
            <a:spLocks noGrp="1" noChangeArrowheads="1"/>
          </p:cNvSpPr>
          <p:nvPr>
            <p:ph type="title"/>
          </p:nvPr>
        </p:nvSpPr>
        <p:spPr bwMode="auto">
          <a:xfrm>
            <a:off x="3215640" y="244158"/>
            <a:ext cx="5212080" cy="929322"/>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altLang="es-ES" sz="3600" b="0" i="0" u="none" strike="noStrike" kern="0" cap="none" spc="0" normalizeH="0" baseline="0" noProof="0" dirty="0" smtClean="0">
                <a:ln>
                  <a:noFill/>
                </a:ln>
                <a:solidFill>
                  <a:srgbClr val="FFFF00"/>
                </a:solidFill>
                <a:effectLst/>
                <a:uLnTx/>
                <a:uFillTx/>
                <a:latin typeface="Arial"/>
                <a:ea typeface="+mj-ea"/>
                <a:cs typeface="+mj-cs"/>
              </a:rPr>
              <a:t>Microscopio Electrónico</a:t>
            </a:r>
            <a:endParaRPr kumimoji="0" lang="es-ES" altLang="es-ES" sz="3600" b="0" i="0" u="none" strike="noStrike" kern="0" cap="none" spc="0" normalizeH="0" baseline="0" noProof="0" dirty="0">
              <a:ln>
                <a:noFill/>
              </a:ln>
              <a:solidFill>
                <a:srgbClr val="FFFF00"/>
              </a:solidFill>
              <a:effectLst/>
              <a:uLnTx/>
              <a:uFillTx/>
              <a:latin typeface="Arial"/>
              <a:ea typeface="+mj-ea"/>
              <a:cs typeface="+mj-cs"/>
            </a:endParaRPr>
          </a:p>
        </p:txBody>
      </p:sp>
      <p:sp>
        <p:nvSpPr>
          <p:cNvPr id="5" name="Line 17"/>
          <p:cNvSpPr>
            <a:spLocks noChangeShapeType="1"/>
          </p:cNvSpPr>
          <p:nvPr/>
        </p:nvSpPr>
        <p:spPr bwMode="auto">
          <a:xfrm flipH="1">
            <a:off x="7013462" y="5181600"/>
            <a:ext cx="2343898" cy="36252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s-ES" sz="3200" b="1">
              <a:solidFill>
                <a:srgbClr val="000000"/>
              </a:solidFill>
              <a:latin typeface="Arial" panose="020B0604020202020204" pitchFamily="34" charset="0"/>
            </a:endParaRPr>
          </a:p>
        </p:txBody>
      </p:sp>
      <p:sp>
        <p:nvSpPr>
          <p:cNvPr id="6" name="CuadroTexto 5"/>
          <p:cNvSpPr txBox="1"/>
          <p:nvPr/>
        </p:nvSpPr>
        <p:spPr>
          <a:xfrm>
            <a:off x="9372600" y="4814566"/>
            <a:ext cx="1727579" cy="523220"/>
          </a:xfrm>
          <a:prstGeom prst="rect">
            <a:avLst/>
          </a:prstGeom>
          <a:noFill/>
          <a:ln>
            <a:solidFill>
              <a:srgbClr val="FFFF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800" b="1" i="0" u="none" strike="noStrike" kern="0" cap="none" spc="0" normalizeH="0" baseline="0" noProof="0" dirty="0" smtClean="0">
                <a:ln>
                  <a:noFill/>
                </a:ln>
                <a:solidFill>
                  <a:srgbClr val="FFFF00"/>
                </a:solidFill>
                <a:effectLst/>
                <a:uLnTx/>
                <a:uFillTx/>
              </a:rPr>
              <a:t>RER</a:t>
            </a:r>
          </a:p>
        </p:txBody>
      </p:sp>
    </p:spTree>
    <p:extLst>
      <p:ext uri="{BB962C8B-B14F-4D97-AF65-F5344CB8AC3E}">
        <p14:creationId xmlns:p14="http://schemas.microsoft.com/office/powerpoint/2010/main" val="747134517"/>
      </p:ext>
    </p:extLst>
  </p:cSld>
  <p:clrMapOvr>
    <a:masterClrMapping/>
  </p:clrMapOvr>
  <p:transition spd="med" advClick="0" advTm="1000">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7" name="Picture 3" descr="b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441" y="1449962"/>
            <a:ext cx="6492240" cy="520991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p:cNvSpPr txBox="1">
            <a:spLocks noChangeArrowheads="1"/>
          </p:cNvSpPr>
          <p:nvPr/>
        </p:nvSpPr>
        <p:spPr bwMode="auto">
          <a:xfrm>
            <a:off x="3154679" y="360252"/>
            <a:ext cx="5485765" cy="889746"/>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altLang="es-ES" sz="3600" b="0" i="0" u="none" strike="noStrike" kern="0" cap="none" spc="0" normalizeH="0" baseline="0" noProof="0" dirty="0" smtClean="0">
                <a:ln>
                  <a:noFill/>
                </a:ln>
                <a:solidFill>
                  <a:srgbClr val="FFFF00"/>
                </a:solidFill>
                <a:effectLst/>
                <a:uLnTx/>
                <a:uFillTx/>
                <a:latin typeface="Arial"/>
                <a:ea typeface="+mj-ea"/>
                <a:cs typeface="+mj-cs"/>
              </a:rPr>
              <a:t>Microscopio Electrónico</a:t>
            </a:r>
            <a:endParaRPr kumimoji="0" lang="es-ES" altLang="es-ES" sz="3600" b="0" i="0" u="none" strike="noStrike" kern="0" cap="none" spc="0" normalizeH="0" baseline="0" noProof="0" dirty="0">
              <a:ln>
                <a:noFill/>
              </a:ln>
              <a:solidFill>
                <a:srgbClr val="FFFF00"/>
              </a:solidFill>
              <a:effectLst/>
              <a:uLnTx/>
              <a:uFillTx/>
              <a:latin typeface="Arial"/>
              <a:ea typeface="+mj-ea"/>
              <a:cs typeface="+mj-cs"/>
            </a:endParaRPr>
          </a:p>
        </p:txBody>
      </p:sp>
      <p:sp>
        <p:nvSpPr>
          <p:cNvPr id="4" name="Line 17"/>
          <p:cNvSpPr>
            <a:spLocks noChangeShapeType="1"/>
          </p:cNvSpPr>
          <p:nvPr/>
        </p:nvSpPr>
        <p:spPr bwMode="auto">
          <a:xfrm>
            <a:off x="1910459" y="3215640"/>
            <a:ext cx="1352170" cy="40824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s-ES" sz="3200" b="1">
              <a:solidFill>
                <a:srgbClr val="000000"/>
              </a:solidFill>
              <a:latin typeface="Arial" panose="020B0604020202020204" pitchFamily="34" charset="0"/>
            </a:endParaRPr>
          </a:p>
        </p:txBody>
      </p:sp>
      <p:sp>
        <p:nvSpPr>
          <p:cNvPr id="5" name="CuadroTexto 4"/>
          <p:cNvSpPr txBox="1"/>
          <p:nvPr/>
        </p:nvSpPr>
        <p:spPr>
          <a:xfrm>
            <a:off x="167640" y="2879086"/>
            <a:ext cx="1727579" cy="523220"/>
          </a:xfrm>
          <a:prstGeom prst="rect">
            <a:avLst/>
          </a:prstGeom>
          <a:noFill/>
          <a:ln>
            <a:solidFill>
              <a:srgbClr val="FFFF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800" b="1" i="0" u="none" strike="noStrike" kern="0" cap="none" spc="0" normalizeH="0" baseline="0" noProof="0" dirty="0" smtClean="0">
                <a:ln>
                  <a:noFill/>
                </a:ln>
                <a:solidFill>
                  <a:srgbClr val="FFFF00"/>
                </a:solidFill>
                <a:effectLst/>
                <a:uLnTx/>
                <a:uFillTx/>
              </a:rPr>
              <a:t>RER</a:t>
            </a:r>
          </a:p>
        </p:txBody>
      </p:sp>
    </p:spTree>
    <p:extLst>
      <p:ext uri="{BB962C8B-B14F-4D97-AF65-F5344CB8AC3E}">
        <p14:creationId xmlns:p14="http://schemas.microsoft.com/office/powerpoint/2010/main" val="1409335855"/>
      </p:ext>
    </p:extLst>
  </p:cSld>
  <p:clrMapOvr>
    <a:masterClrMapping/>
  </p:clrMapOvr>
  <p:transition spd="med" advClick="0" advTm="1000">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Re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240" y="1249280"/>
            <a:ext cx="7574280" cy="5138504"/>
          </a:xfrm>
          <a:prstGeom prst="rect">
            <a:avLst/>
          </a:prstGeom>
          <a:noFill/>
          <a:extLst>
            <a:ext uri="{909E8E84-426E-40DD-AFC4-6F175D3DCCD1}">
              <a14:hiddenFill xmlns:a14="http://schemas.microsoft.com/office/drawing/2010/main">
                <a:solidFill>
                  <a:srgbClr val="FFFFFF"/>
                </a:solidFill>
              </a14:hiddenFill>
            </a:ext>
          </a:extLst>
        </p:spPr>
      </p:pic>
      <p:sp>
        <p:nvSpPr>
          <p:cNvPr id="3" name="Line 17"/>
          <p:cNvSpPr>
            <a:spLocks noChangeShapeType="1"/>
          </p:cNvSpPr>
          <p:nvPr/>
        </p:nvSpPr>
        <p:spPr bwMode="auto">
          <a:xfrm flipH="1">
            <a:off x="7619999" y="3124200"/>
            <a:ext cx="2153095" cy="62484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s-ES" sz="3200" b="1">
              <a:solidFill>
                <a:srgbClr val="000000"/>
              </a:solidFill>
              <a:latin typeface="Arial" panose="020B0604020202020204" pitchFamily="34" charset="0"/>
            </a:endParaRPr>
          </a:p>
        </p:txBody>
      </p:sp>
      <p:sp>
        <p:nvSpPr>
          <p:cNvPr id="4" name="CuadroTexto 3"/>
          <p:cNvSpPr txBox="1"/>
          <p:nvPr/>
        </p:nvSpPr>
        <p:spPr>
          <a:xfrm>
            <a:off x="9773094" y="2775115"/>
            <a:ext cx="1727579" cy="661505"/>
          </a:xfrm>
          <a:prstGeom prst="rect">
            <a:avLst/>
          </a:prstGeom>
          <a:noFill/>
          <a:ln>
            <a:solidFill>
              <a:srgbClr val="FFFF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800" b="1" i="0" u="none" strike="noStrike" kern="0" cap="none" spc="0" normalizeH="0" baseline="0" noProof="0" dirty="0" smtClean="0">
                <a:ln>
                  <a:noFill/>
                </a:ln>
                <a:solidFill>
                  <a:srgbClr val="FFFF00"/>
                </a:solidFill>
                <a:effectLst/>
                <a:uLnTx/>
                <a:uFillTx/>
              </a:rPr>
              <a:t>RER</a:t>
            </a:r>
          </a:p>
        </p:txBody>
      </p:sp>
      <p:sp>
        <p:nvSpPr>
          <p:cNvPr id="6" name="Rectangle 5"/>
          <p:cNvSpPr txBox="1">
            <a:spLocks noChangeArrowheads="1"/>
          </p:cNvSpPr>
          <p:nvPr/>
        </p:nvSpPr>
        <p:spPr bwMode="auto">
          <a:xfrm>
            <a:off x="3154679" y="284052"/>
            <a:ext cx="5485765" cy="889746"/>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altLang="es-ES" sz="3600" b="0" i="0" u="none" strike="noStrike" kern="0" cap="none" spc="0" normalizeH="0" baseline="0" noProof="0" dirty="0" smtClean="0">
                <a:ln>
                  <a:noFill/>
                </a:ln>
                <a:solidFill>
                  <a:srgbClr val="FFFF00"/>
                </a:solidFill>
                <a:effectLst/>
                <a:uLnTx/>
                <a:uFillTx/>
                <a:latin typeface="Arial"/>
                <a:ea typeface="+mj-ea"/>
                <a:cs typeface="+mj-cs"/>
              </a:rPr>
              <a:t>Microscopio Electrónico</a:t>
            </a:r>
            <a:endParaRPr kumimoji="0" lang="es-ES" altLang="es-ES" sz="3600" b="0" i="0" u="none" strike="noStrike" kern="0" cap="none" spc="0" normalizeH="0" baseline="0" noProof="0" dirty="0">
              <a:ln>
                <a:noFill/>
              </a:ln>
              <a:solidFill>
                <a:srgbClr val="FFFF00"/>
              </a:solidFill>
              <a:effectLst/>
              <a:uLnTx/>
              <a:uFillTx/>
              <a:latin typeface="Arial"/>
              <a:ea typeface="+mj-ea"/>
              <a:cs typeface="+mj-cs"/>
            </a:endParaRPr>
          </a:p>
        </p:txBody>
      </p:sp>
    </p:spTree>
    <p:extLst>
      <p:ext uri="{BB962C8B-B14F-4D97-AF65-F5344CB8AC3E}">
        <p14:creationId xmlns:p14="http://schemas.microsoft.com/office/powerpoint/2010/main" val="1022150262"/>
      </p:ext>
    </p:extLst>
  </p:cSld>
  <p:clrMapOvr>
    <a:masterClrMapping/>
  </p:clrMapOvr>
  <p:transition spd="med" advClick="0" advTm="1000">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p:nvPr/>
        </p:nvGrpSpPr>
        <p:grpSpPr>
          <a:xfrm>
            <a:off x="1767521" y="1371600"/>
            <a:ext cx="8351520" cy="5033645"/>
            <a:chOff x="2301240" y="1325880"/>
            <a:chExt cx="8351520" cy="5033645"/>
          </a:xfrm>
        </p:grpSpPr>
        <p:pic>
          <p:nvPicPr>
            <p:cNvPr id="34818" name="Picture 2" descr="RER2"/>
            <p:cNvPicPr>
              <a:picLocks noChangeAspect="1" noChangeArrowheads="1"/>
            </p:cNvPicPr>
            <p:nvPr/>
          </p:nvPicPr>
          <p:blipFill>
            <a:blip r:embed="rId2">
              <a:lum bright="12000" contrast="8000"/>
              <a:extLst>
                <a:ext uri="{28A0092B-C50C-407E-A947-70E740481C1C}">
                  <a14:useLocalDpi xmlns:a14="http://schemas.microsoft.com/office/drawing/2010/main" val="0"/>
                </a:ext>
              </a:extLst>
            </a:blip>
            <a:srcRect/>
            <a:stretch>
              <a:fillRect/>
            </a:stretch>
          </p:blipFill>
          <p:spPr bwMode="auto">
            <a:xfrm>
              <a:off x="2301240" y="1325880"/>
              <a:ext cx="8351520" cy="5033645"/>
            </a:xfrm>
            <a:prstGeom prst="rect">
              <a:avLst/>
            </a:prstGeom>
            <a:noFill/>
            <a:extLst>
              <a:ext uri="{909E8E84-426E-40DD-AFC4-6F175D3DCCD1}">
                <a14:hiddenFill xmlns:a14="http://schemas.microsoft.com/office/drawing/2010/main">
                  <a:solidFill>
                    <a:srgbClr val="FFFFFF"/>
                  </a:solidFill>
                </a14:hiddenFill>
              </a:ext>
            </a:extLst>
          </p:spPr>
        </p:pic>
        <p:sp>
          <p:nvSpPr>
            <p:cNvPr id="34819" name="Line 3"/>
            <p:cNvSpPr>
              <a:spLocks noChangeShapeType="1"/>
            </p:cNvSpPr>
            <p:nvPr/>
          </p:nvSpPr>
          <p:spPr bwMode="auto">
            <a:xfrm flipH="1">
              <a:off x="7037350" y="3384782"/>
              <a:ext cx="296153" cy="723398"/>
            </a:xfrm>
            <a:prstGeom prst="line">
              <a:avLst/>
            </a:prstGeom>
            <a:noFill/>
            <a:ln w="762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4820" name="Line 4"/>
            <p:cNvSpPr>
              <a:spLocks noChangeShapeType="1"/>
            </p:cNvSpPr>
            <p:nvPr/>
          </p:nvSpPr>
          <p:spPr bwMode="auto">
            <a:xfrm>
              <a:off x="7994544" y="3049750"/>
              <a:ext cx="355384" cy="531649"/>
            </a:xfrm>
            <a:prstGeom prst="line">
              <a:avLst/>
            </a:prstGeom>
            <a:noFill/>
            <a:ln w="762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34821" name="Line 5"/>
            <p:cNvSpPr>
              <a:spLocks noChangeShapeType="1"/>
            </p:cNvSpPr>
            <p:nvPr/>
          </p:nvSpPr>
          <p:spPr bwMode="auto">
            <a:xfrm flipH="1">
              <a:off x="6020925" y="3329136"/>
              <a:ext cx="592306" cy="332890"/>
            </a:xfrm>
            <a:prstGeom prst="line">
              <a:avLst/>
            </a:prstGeom>
            <a:noFill/>
            <a:ln w="762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6" name="CuadroTexto 5"/>
            <p:cNvSpPr txBox="1"/>
            <p:nvPr/>
          </p:nvSpPr>
          <p:spPr>
            <a:xfrm>
              <a:off x="6613231" y="2805916"/>
              <a:ext cx="1381313" cy="523220"/>
            </a:xfrm>
            <a:prstGeom prst="rect">
              <a:avLst/>
            </a:prstGeom>
            <a:noFill/>
            <a:ln>
              <a:solidFill>
                <a:schemeClr val="tx2"/>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800" b="1" i="0" u="none" strike="noStrike" kern="0" cap="none" spc="0" normalizeH="0" baseline="0" noProof="0" dirty="0" smtClean="0">
                  <a:ln>
                    <a:noFill/>
                  </a:ln>
                  <a:solidFill>
                    <a:schemeClr val="tx2"/>
                  </a:solidFill>
                  <a:effectLst/>
                  <a:uLnTx/>
                  <a:uFillTx/>
                </a:rPr>
                <a:t>RER</a:t>
              </a:r>
            </a:p>
          </p:txBody>
        </p:sp>
      </p:grpSp>
      <p:sp>
        <p:nvSpPr>
          <p:cNvPr id="8" name="Rectangle 5"/>
          <p:cNvSpPr txBox="1">
            <a:spLocks noChangeArrowheads="1"/>
          </p:cNvSpPr>
          <p:nvPr/>
        </p:nvSpPr>
        <p:spPr bwMode="auto">
          <a:xfrm>
            <a:off x="3200399" y="329772"/>
            <a:ext cx="5485765" cy="889746"/>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altLang="es-ES" sz="3600" b="0" i="0" u="none" strike="noStrike" kern="0" cap="none" spc="0" normalizeH="0" baseline="0" noProof="0" dirty="0" smtClean="0">
                <a:ln>
                  <a:noFill/>
                </a:ln>
                <a:solidFill>
                  <a:srgbClr val="FFFF00"/>
                </a:solidFill>
                <a:effectLst/>
                <a:uLnTx/>
                <a:uFillTx/>
                <a:latin typeface="Arial"/>
                <a:ea typeface="+mj-ea"/>
                <a:cs typeface="+mj-cs"/>
              </a:rPr>
              <a:t>Microscopio Electrónico</a:t>
            </a:r>
            <a:endParaRPr kumimoji="0" lang="es-ES" altLang="es-ES" sz="3600" b="0" i="0" u="none" strike="noStrike" kern="0" cap="none" spc="0" normalizeH="0" baseline="0" noProof="0" dirty="0">
              <a:ln>
                <a:noFill/>
              </a:ln>
              <a:solidFill>
                <a:srgbClr val="FFFF00"/>
              </a:solidFill>
              <a:effectLst/>
              <a:uLnTx/>
              <a:uFillTx/>
              <a:latin typeface="Arial"/>
              <a:ea typeface="+mj-ea"/>
              <a:cs typeface="+mj-cs"/>
            </a:endParaRPr>
          </a:p>
        </p:txBody>
      </p:sp>
    </p:spTree>
    <p:extLst>
      <p:ext uri="{BB962C8B-B14F-4D97-AF65-F5344CB8AC3E}">
        <p14:creationId xmlns:p14="http://schemas.microsoft.com/office/powerpoint/2010/main" val="411316950"/>
      </p:ext>
    </p:extLst>
  </p:cSld>
  <p:clrMapOvr>
    <a:masterClrMapping/>
  </p:clrMapOvr>
  <p:transition spd="med" advClick="0" advTm="100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title"/>
          </p:nvPr>
        </p:nvSpPr>
        <p:spPr>
          <a:xfrm>
            <a:off x="4583114" y="205758"/>
            <a:ext cx="2746375" cy="711200"/>
          </a:xfrm>
        </p:spPr>
        <p:txBody>
          <a:bodyPr/>
          <a:lstStyle/>
          <a:p>
            <a:pPr eaLnBrk="1" hangingPunct="1">
              <a:defRPr/>
            </a:pPr>
            <a:r>
              <a:rPr lang="es-VE" sz="4000" b="1" dirty="0">
                <a:solidFill>
                  <a:srgbClr val="FFFF00"/>
                </a:solidFill>
                <a:latin typeface="+mn-lt"/>
              </a:rPr>
              <a:t>SUMARIO</a:t>
            </a:r>
            <a:endParaRPr lang="es-ES" sz="4000" b="1" dirty="0">
              <a:solidFill>
                <a:srgbClr val="FFFF00"/>
              </a:solidFill>
              <a:latin typeface="+mn-lt"/>
            </a:endParaRPr>
          </a:p>
        </p:txBody>
      </p:sp>
      <p:sp>
        <p:nvSpPr>
          <p:cNvPr id="6147" name="2 Marcador de contenido"/>
          <p:cNvSpPr>
            <a:spLocks noGrp="1"/>
          </p:cNvSpPr>
          <p:nvPr>
            <p:ph idx="1"/>
          </p:nvPr>
        </p:nvSpPr>
        <p:spPr>
          <a:xfrm>
            <a:off x="177421" y="1125538"/>
            <a:ext cx="11750721" cy="4525962"/>
          </a:xfrm>
        </p:spPr>
        <p:txBody>
          <a:bodyPr/>
          <a:lstStyle/>
          <a:p>
            <a:pPr algn="just"/>
            <a:r>
              <a:rPr lang="es-ES" sz="2400" b="1" u="sng" dirty="0" smtClean="0">
                <a:solidFill>
                  <a:srgbClr val="FFFF00"/>
                </a:solidFill>
              </a:rPr>
              <a:t>Tema </a:t>
            </a:r>
            <a:r>
              <a:rPr lang="es-ES" altLang="es-ES" sz="2400" b="1" u="sng" dirty="0" smtClean="0">
                <a:solidFill>
                  <a:srgbClr val="FFFF00"/>
                </a:solidFill>
                <a:ea typeface="Times New Roman" panose="02020603050405020304" pitchFamily="18" charset="0"/>
                <a:cs typeface="Arial" panose="020B0604020202020204" pitchFamily="34" charset="0"/>
              </a:rPr>
              <a:t>1.4:</a:t>
            </a:r>
            <a:r>
              <a:rPr lang="es-ES" altLang="es-ES" sz="2400" b="1" dirty="0" smtClean="0">
                <a:solidFill>
                  <a:srgbClr val="FFFF00"/>
                </a:solidFill>
                <a:ea typeface="Times New Roman" panose="02020603050405020304" pitchFamily="18" charset="0"/>
                <a:cs typeface="Arial" panose="020B0604020202020204" pitchFamily="34" charset="0"/>
              </a:rPr>
              <a:t> </a:t>
            </a:r>
            <a:r>
              <a:rPr lang="pt-PT" sz="2400" b="1" u="sng" dirty="0" smtClean="0">
                <a:solidFill>
                  <a:srgbClr val="FFFF00"/>
                </a:solidFill>
              </a:rPr>
              <a:t>Citoplasma</a:t>
            </a:r>
            <a:r>
              <a:rPr lang="pt-PT" sz="2400" u="sng" dirty="0">
                <a:solidFill>
                  <a:srgbClr val="FFFF00"/>
                </a:solidFill>
              </a:rPr>
              <a:t>.</a:t>
            </a:r>
            <a:r>
              <a:rPr lang="pt-PT" sz="2400" dirty="0">
                <a:solidFill>
                  <a:srgbClr val="FFFF00"/>
                </a:solidFill>
              </a:rPr>
              <a:t> </a:t>
            </a:r>
            <a:r>
              <a:rPr lang="pt-PT" sz="2000" dirty="0">
                <a:solidFill>
                  <a:srgbClr val="FFFF00"/>
                </a:solidFill>
              </a:rPr>
              <a:t>Sistemas membranosos intracelulares. </a:t>
            </a:r>
            <a:r>
              <a:rPr lang="es-ES" sz="2000" dirty="0">
                <a:solidFill>
                  <a:srgbClr val="FFFF00"/>
                </a:solidFill>
              </a:rPr>
              <a:t>Organización general. Componentes del sistema de </a:t>
            </a:r>
            <a:r>
              <a:rPr lang="es-ES" sz="2000" dirty="0" err="1">
                <a:solidFill>
                  <a:srgbClr val="FFFF00"/>
                </a:solidFill>
              </a:rPr>
              <a:t>endomembranas</a:t>
            </a:r>
            <a:r>
              <a:rPr lang="es-ES" sz="2000" dirty="0">
                <a:solidFill>
                  <a:srgbClr val="FFFF00"/>
                </a:solidFill>
              </a:rPr>
              <a:t>. Relaciones entre la estructura y la función.</a:t>
            </a:r>
            <a:r>
              <a:rPr lang="es-ES" sz="2400" dirty="0">
                <a:solidFill>
                  <a:srgbClr val="FFFF00"/>
                </a:solidFill>
              </a:rPr>
              <a:t> </a:t>
            </a:r>
            <a:r>
              <a:rPr lang="es-ES" sz="2400" b="1" u="sng" dirty="0">
                <a:solidFill>
                  <a:srgbClr val="FFFF00"/>
                </a:solidFill>
              </a:rPr>
              <a:t>Mitocondrias y respiración celular</a:t>
            </a:r>
            <a:r>
              <a:rPr lang="es-ES" sz="2400" dirty="0">
                <a:solidFill>
                  <a:srgbClr val="FFFF00"/>
                </a:solidFill>
              </a:rPr>
              <a:t>. </a:t>
            </a:r>
            <a:r>
              <a:rPr lang="es-ES" sz="2000" dirty="0">
                <a:solidFill>
                  <a:srgbClr val="FFFF00"/>
                </a:solidFill>
              </a:rPr>
              <a:t>Localización. Características estructurales</a:t>
            </a:r>
            <a:r>
              <a:rPr lang="es-ES" sz="2000" dirty="0" smtClean="0">
                <a:solidFill>
                  <a:srgbClr val="FFFF00"/>
                </a:solidFill>
              </a:rPr>
              <a:t>. Características </a:t>
            </a:r>
            <a:r>
              <a:rPr lang="es-ES" sz="2000" dirty="0">
                <a:solidFill>
                  <a:srgbClr val="FFFF00"/>
                </a:solidFill>
              </a:rPr>
              <a:t>estructurales y funcionales de las membranas externa e interna: crestas y espacio </a:t>
            </a:r>
            <a:r>
              <a:rPr lang="es-ES" sz="2000" dirty="0" err="1">
                <a:solidFill>
                  <a:srgbClr val="FFFF00"/>
                </a:solidFill>
              </a:rPr>
              <a:t>intermembranoso</a:t>
            </a:r>
            <a:r>
              <a:rPr lang="es-ES" sz="2000" dirty="0" smtClean="0">
                <a:solidFill>
                  <a:srgbClr val="FFFF00"/>
                </a:solidFill>
              </a:rPr>
              <a:t>. Matriz </a:t>
            </a:r>
            <a:r>
              <a:rPr lang="es-ES" sz="2000" dirty="0">
                <a:solidFill>
                  <a:srgbClr val="FFFF00"/>
                </a:solidFill>
              </a:rPr>
              <a:t>mitocondrial. Procesos localizados en las mitocondrias.</a:t>
            </a:r>
            <a:r>
              <a:rPr lang="es-ES" sz="2400" dirty="0">
                <a:solidFill>
                  <a:srgbClr val="FFFF00"/>
                </a:solidFill>
              </a:rPr>
              <a:t> </a:t>
            </a:r>
            <a:r>
              <a:rPr lang="es-ES" sz="2400" b="1" u="sng" dirty="0" smtClean="0">
                <a:solidFill>
                  <a:srgbClr val="FFFF00"/>
                </a:solidFill>
              </a:rPr>
              <a:t>Lisosomas</a:t>
            </a:r>
            <a:r>
              <a:rPr lang="es-ES" sz="2400" b="1" dirty="0">
                <a:solidFill>
                  <a:srgbClr val="FFFF00"/>
                </a:solidFill>
              </a:rPr>
              <a:t>.</a:t>
            </a:r>
            <a:r>
              <a:rPr lang="es-ES" sz="2400" dirty="0">
                <a:solidFill>
                  <a:srgbClr val="FFFF00"/>
                </a:solidFill>
              </a:rPr>
              <a:t> </a:t>
            </a:r>
            <a:r>
              <a:rPr lang="es-ES" sz="2000" dirty="0">
                <a:solidFill>
                  <a:srgbClr val="FFFF00"/>
                </a:solidFill>
              </a:rPr>
              <a:t>Estructura general y funciones. El proceso de digestión intracelular. Autofagia y </a:t>
            </a:r>
            <a:r>
              <a:rPr lang="es-ES" sz="2000" dirty="0" err="1">
                <a:solidFill>
                  <a:srgbClr val="FFFF00"/>
                </a:solidFill>
              </a:rPr>
              <a:t>heterofagia</a:t>
            </a:r>
            <a:r>
              <a:rPr lang="es-ES" sz="2000" dirty="0">
                <a:solidFill>
                  <a:srgbClr val="FFFF00"/>
                </a:solidFill>
              </a:rPr>
              <a:t>. Lisosomas primarios y secundarios. Cuerpos residuales. </a:t>
            </a:r>
            <a:r>
              <a:rPr lang="es-ES" sz="2400" b="1" u="sng" dirty="0">
                <a:solidFill>
                  <a:srgbClr val="FFFF00"/>
                </a:solidFill>
              </a:rPr>
              <a:t>Peroxisomas o </a:t>
            </a:r>
            <a:r>
              <a:rPr lang="es-ES" sz="2400" b="1" u="sng" dirty="0" err="1">
                <a:solidFill>
                  <a:srgbClr val="FFFF00"/>
                </a:solidFill>
              </a:rPr>
              <a:t>microcuerpos</a:t>
            </a:r>
            <a:r>
              <a:rPr lang="es-ES" sz="2400" dirty="0">
                <a:solidFill>
                  <a:srgbClr val="FFFF00"/>
                </a:solidFill>
              </a:rPr>
              <a:t>. </a:t>
            </a:r>
            <a:r>
              <a:rPr lang="es-ES" sz="2000" dirty="0">
                <a:solidFill>
                  <a:srgbClr val="FFFF00"/>
                </a:solidFill>
              </a:rPr>
              <a:t>Forma y tamaño al M/E. Contenido enzimático y función</a:t>
            </a:r>
            <a:r>
              <a:rPr lang="es-ES" sz="2000" dirty="0" smtClean="0">
                <a:solidFill>
                  <a:srgbClr val="FFFF00"/>
                </a:solidFill>
              </a:rPr>
              <a:t>.</a:t>
            </a:r>
            <a:endParaRPr lang="es-ES" sz="2400" dirty="0">
              <a:solidFill>
                <a:srgbClr val="FFFF00"/>
              </a:solidFill>
            </a:endParaRPr>
          </a:p>
          <a:p>
            <a:pPr algn="just"/>
            <a:r>
              <a:rPr lang="es-ES" sz="2400" b="1" u="sng" dirty="0">
                <a:solidFill>
                  <a:srgbClr val="FFFF00"/>
                </a:solidFill>
              </a:rPr>
              <a:t>Tema </a:t>
            </a:r>
            <a:r>
              <a:rPr lang="es-ES" sz="2400" b="1" u="sng" dirty="0" smtClean="0">
                <a:solidFill>
                  <a:srgbClr val="FFFF00"/>
                </a:solidFill>
              </a:rPr>
              <a:t>1.5:</a:t>
            </a:r>
            <a:r>
              <a:rPr lang="es-ES" sz="2400" b="1" dirty="0" smtClean="0">
                <a:solidFill>
                  <a:srgbClr val="FFFF00"/>
                </a:solidFill>
              </a:rPr>
              <a:t> </a:t>
            </a:r>
            <a:r>
              <a:rPr lang="es-ES" sz="2000" dirty="0" smtClean="0">
                <a:solidFill>
                  <a:srgbClr val="FFFF00"/>
                </a:solidFill>
              </a:rPr>
              <a:t>Organitos que intervienen en la síntesis de proteínas y lípidos. </a:t>
            </a:r>
            <a:r>
              <a:rPr lang="es-ES" sz="2400" b="1" u="sng" dirty="0" smtClean="0">
                <a:solidFill>
                  <a:srgbClr val="FFFF00"/>
                </a:solidFill>
              </a:rPr>
              <a:t>Retículo </a:t>
            </a:r>
            <a:r>
              <a:rPr lang="es-ES" sz="2400" b="1" u="sng" dirty="0" err="1" smtClean="0">
                <a:solidFill>
                  <a:srgbClr val="FFFF00"/>
                </a:solidFill>
              </a:rPr>
              <a:t>endoplasmático</a:t>
            </a:r>
            <a:r>
              <a:rPr lang="es-ES" sz="2400" b="1" u="sng" dirty="0" smtClean="0">
                <a:solidFill>
                  <a:srgbClr val="FFFF00"/>
                </a:solidFill>
              </a:rPr>
              <a:t> rugoso (RER) y retículo </a:t>
            </a:r>
            <a:r>
              <a:rPr lang="es-ES" sz="2400" b="1" u="sng" dirty="0" err="1" smtClean="0">
                <a:solidFill>
                  <a:srgbClr val="FFFF00"/>
                </a:solidFill>
              </a:rPr>
              <a:t>endoplasmático</a:t>
            </a:r>
            <a:r>
              <a:rPr lang="es-ES" sz="2400" b="1" u="sng" dirty="0" smtClean="0">
                <a:solidFill>
                  <a:srgbClr val="FFFF00"/>
                </a:solidFill>
              </a:rPr>
              <a:t> liso (REL). </a:t>
            </a:r>
            <a:r>
              <a:rPr lang="es-ES" sz="2000" dirty="0" smtClean="0">
                <a:solidFill>
                  <a:srgbClr val="FFFF00"/>
                </a:solidFill>
              </a:rPr>
              <a:t>RER: </a:t>
            </a:r>
            <a:r>
              <a:rPr lang="es-ES" sz="2000" dirty="0" err="1" smtClean="0">
                <a:solidFill>
                  <a:srgbClr val="FFFF00"/>
                </a:solidFill>
              </a:rPr>
              <a:t>basofilia</a:t>
            </a:r>
            <a:r>
              <a:rPr lang="es-ES" sz="2000" dirty="0" smtClean="0">
                <a:solidFill>
                  <a:srgbClr val="FFFF00"/>
                </a:solidFill>
              </a:rPr>
              <a:t>-ribosomas. Componentes y características estructurales al microscopio electrónico (M/E).</a:t>
            </a:r>
            <a:r>
              <a:rPr lang="es-ES" sz="2400" dirty="0" smtClean="0">
                <a:solidFill>
                  <a:srgbClr val="FFFF00"/>
                </a:solidFill>
              </a:rPr>
              <a:t> </a:t>
            </a:r>
            <a:r>
              <a:rPr lang="es-ES" sz="2400" b="1" u="sng" dirty="0" smtClean="0">
                <a:solidFill>
                  <a:srgbClr val="FFFF00"/>
                </a:solidFill>
              </a:rPr>
              <a:t>Ribosomas.</a:t>
            </a:r>
            <a:r>
              <a:rPr lang="es-ES" sz="2400" b="1" dirty="0" smtClean="0">
                <a:solidFill>
                  <a:srgbClr val="FFFF00"/>
                </a:solidFill>
              </a:rPr>
              <a:t> </a:t>
            </a:r>
            <a:r>
              <a:rPr lang="es-ES" sz="2000" dirty="0" smtClean="0">
                <a:solidFill>
                  <a:srgbClr val="FFFF00"/>
                </a:solidFill>
              </a:rPr>
              <a:t>Componentes. Origen. Características estructurales al M/E. Subunidad mayor y menor. Papel en la síntesis de proteínas de secreción y estructurales. Continuidad del RER con el REL. </a:t>
            </a:r>
            <a:r>
              <a:rPr lang="es-ES" sz="2400" b="1" u="sng" dirty="0" smtClean="0">
                <a:solidFill>
                  <a:srgbClr val="FFFF00"/>
                </a:solidFill>
              </a:rPr>
              <a:t>REL</a:t>
            </a:r>
            <a:r>
              <a:rPr lang="es-ES" sz="2400" dirty="0" smtClean="0">
                <a:solidFill>
                  <a:srgbClr val="FFFF00"/>
                </a:solidFill>
              </a:rPr>
              <a:t>: </a:t>
            </a:r>
            <a:r>
              <a:rPr lang="es-ES" sz="2000" dirty="0" smtClean="0">
                <a:solidFill>
                  <a:srgbClr val="FFFF00"/>
                </a:solidFill>
              </a:rPr>
              <a:t>Componentes y características estructurales al M/E. Papel en la síntesis de lípidos y derivados del colesterol.</a:t>
            </a:r>
            <a:endParaRPr lang="es-ES" altLang="es-ES" sz="2000" dirty="0">
              <a:solidFill>
                <a:srgbClr val="FFFF00"/>
              </a:solidFill>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694780493"/>
      </p:ext>
    </p:extLst>
  </p:cSld>
  <p:clrMapOvr>
    <a:masterClrMapping/>
  </p:clrMapOvr>
  <p:transition advClick="0" advTm="76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Esq síntesis de proteína y glucóg hepat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3160" y="762000"/>
            <a:ext cx="7040880" cy="5844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357496"/>
      </p:ext>
    </p:extLst>
  </p:cSld>
  <p:clrMapOvr>
    <a:masterClrMapping/>
  </p:clrMapOvr>
  <p:transition advClick="0" advTm="76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Oval 2"/>
          <p:cNvSpPr>
            <a:spLocks noChangeArrowheads="1"/>
          </p:cNvSpPr>
          <p:nvPr/>
        </p:nvSpPr>
        <p:spPr bwMode="auto">
          <a:xfrm>
            <a:off x="4298318" y="207607"/>
            <a:ext cx="7479700" cy="838200"/>
          </a:xfrm>
          <a:prstGeom prst="ellipse">
            <a:avLst/>
          </a:prstGeom>
          <a:gradFill rotWithShape="0">
            <a:gsLst>
              <a:gs pos="0">
                <a:srgbClr val="0099FF"/>
              </a:gs>
              <a:gs pos="50000">
                <a:srgbClr val="33CCFF"/>
              </a:gs>
              <a:gs pos="100000">
                <a:srgbClr val="0099FF"/>
              </a:gs>
            </a:gsLst>
            <a:lin ang="5400000" scaled="1"/>
          </a:gradFill>
          <a:ln w="5715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r>
              <a:rPr lang="es-ES_tradnl" altLang="es-ES" sz="3200" b="1" dirty="0">
                <a:latin typeface="Arial" panose="020B0604020202020204" pitchFamily="34" charset="0"/>
              </a:rPr>
              <a:t>RETÍCULO ENDOPLÁSMICO LISO</a:t>
            </a:r>
          </a:p>
        </p:txBody>
      </p:sp>
      <p:sp>
        <p:nvSpPr>
          <p:cNvPr id="20484" name="Text Box 4"/>
          <p:cNvSpPr txBox="1">
            <a:spLocks noChangeArrowheads="1"/>
          </p:cNvSpPr>
          <p:nvPr/>
        </p:nvSpPr>
        <p:spPr bwMode="auto">
          <a:xfrm>
            <a:off x="3725839" y="1135086"/>
            <a:ext cx="817501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a:spcBef>
                <a:spcPct val="50000"/>
              </a:spcBef>
            </a:pPr>
            <a:r>
              <a:rPr lang="es-ES_tradnl" altLang="es-ES" sz="2800" dirty="0">
                <a:solidFill>
                  <a:srgbClr val="FFFF00"/>
                </a:solidFill>
                <a:latin typeface="Arial" panose="020B0604020202020204" pitchFamily="34" charset="0"/>
              </a:rPr>
              <a:t>Organito citoplasmático membranoso conformado por un sistema de membranas en forma tubular, que no tienen adosados ribosomas en su superficie externa .</a:t>
            </a:r>
          </a:p>
        </p:txBody>
      </p:sp>
      <p:sp>
        <p:nvSpPr>
          <p:cNvPr id="20485" name="Text Box 5"/>
          <p:cNvSpPr txBox="1">
            <a:spLocks noChangeArrowheads="1"/>
          </p:cNvSpPr>
          <p:nvPr/>
        </p:nvSpPr>
        <p:spPr bwMode="auto">
          <a:xfrm>
            <a:off x="532260" y="2920630"/>
            <a:ext cx="47380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spcBef>
                <a:spcPct val="50000"/>
              </a:spcBef>
            </a:pPr>
            <a:r>
              <a:rPr lang="es-ES_tradnl" altLang="es-ES" sz="2800" b="1" u="sng" dirty="0">
                <a:solidFill>
                  <a:srgbClr val="FFFF00"/>
                </a:solidFill>
                <a:latin typeface="Arial" panose="020B0604020202020204" pitchFamily="34" charset="0"/>
              </a:rPr>
              <a:t>Características generales:</a:t>
            </a:r>
            <a:endParaRPr lang="es-ES_tradnl" altLang="es-ES" sz="2800" b="1" dirty="0">
              <a:solidFill>
                <a:srgbClr val="FFFF00"/>
              </a:solidFill>
              <a:latin typeface="Arial" panose="020B0604020202020204" pitchFamily="34" charset="0"/>
            </a:endParaRPr>
          </a:p>
        </p:txBody>
      </p:sp>
      <p:sp>
        <p:nvSpPr>
          <p:cNvPr id="20487" name="Text Box 7"/>
          <p:cNvSpPr txBox="1">
            <a:spLocks noChangeArrowheads="1"/>
          </p:cNvSpPr>
          <p:nvPr/>
        </p:nvSpPr>
        <p:spPr bwMode="auto">
          <a:xfrm>
            <a:off x="532260" y="3493884"/>
            <a:ext cx="11368588"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a:buFontTx/>
              <a:buChar char="•"/>
            </a:pPr>
            <a:r>
              <a:rPr lang="es-ES_tradnl" altLang="es-ES" sz="2800" dirty="0">
                <a:solidFill>
                  <a:srgbClr val="FFFF00"/>
                </a:solidFill>
                <a:latin typeface="Arial" panose="020B0604020202020204" pitchFamily="34" charset="0"/>
              </a:rPr>
              <a:t>Se encuentra notablemente desarrollado en las células productoras de hormonas esteroideas.</a:t>
            </a:r>
          </a:p>
          <a:p>
            <a:pPr algn="just">
              <a:buFontTx/>
              <a:buChar char="•"/>
            </a:pPr>
            <a:r>
              <a:rPr lang="es-ES_tradnl" altLang="es-ES" sz="2800" dirty="0">
                <a:solidFill>
                  <a:srgbClr val="FFFF00"/>
                </a:solidFill>
                <a:latin typeface="Arial" panose="020B0604020202020204" pitchFamily="34" charset="0"/>
              </a:rPr>
              <a:t>Presenta continuidad con el retículo endoplásmico y desde el punto de vista funcional con el complejo de Golgi.</a:t>
            </a:r>
          </a:p>
          <a:p>
            <a:pPr algn="just">
              <a:buFontTx/>
              <a:buChar char="•"/>
            </a:pPr>
            <a:r>
              <a:rPr lang="es-ES_tradnl" altLang="es-ES" sz="2800" dirty="0">
                <a:solidFill>
                  <a:srgbClr val="FFFF00"/>
                </a:solidFill>
                <a:latin typeface="Arial" panose="020B0604020202020204" pitchFamily="34" charset="0"/>
              </a:rPr>
              <a:t>Se encarga de la síntesis de los lípidos y de la unión de estos últimos a las proteínas; interviene en la degradación  del glucógeno y </a:t>
            </a:r>
            <a:r>
              <a:rPr lang="es-ES_tradnl" altLang="es-ES" sz="2800" dirty="0" err="1">
                <a:solidFill>
                  <a:srgbClr val="FFFF00"/>
                </a:solidFill>
                <a:latin typeface="Arial" panose="020B0604020202020204" pitchFamily="34" charset="0"/>
              </a:rPr>
              <a:t>destoxificación</a:t>
            </a:r>
            <a:r>
              <a:rPr lang="es-ES_tradnl" altLang="es-ES" sz="2800" dirty="0">
                <a:solidFill>
                  <a:srgbClr val="FFFF00"/>
                </a:solidFill>
                <a:latin typeface="Arial" panose="020B0604020202020204" pitchFamily="34" charset="0"/>
              </a:rPr>
              <a:t>; y en la acumulación de iones de Ca.</a:t>
            </a:r>
          </a:p>
        </p:txBody>
      </p:sp>
      <p:pic>
        <p:nvPicPr>
          <p:cNvPr id="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146" y="113791"/>
            <a:ext cx="2521738" cy="231555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278645"/>
      </p:ext>
    </p:extLst>
  </p:cSld>
  <p:clrMapOvr>
    <a:masterClrMapping/>
  </p:clrMapOvr>
  <p:transition spd="med" advClick="0" advTm="1000">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1"/>
          <p:cNvSpPr txBox="1">
            <a:spLocks noChangeArrowheads="1"/>
          </p:cNvSpPr>
          <p:nvPr/>
        </p:nvSpPr>
        <p:spPr bwMode="auto">
          <a:xfrm>
            <a:off x="2714162" y="333375"/>
            <a:ext cx="613661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s-ES" sz="4000" b="1" dirty="0" smtClean="0">
                <a:solidFill>
                  <a:srgbClr val="FFFF00"/>
                </a:solidFill>
                <a:latin typeface="Arial" panose="020B0604020202020204" pitchFamily="34" charset="0"/>
                <a:cs typeface="Arial" panose="020B0604020202020204" pitchFamily="34" charset="0"/>
              </a:rPr>
              <a:t>ACTIVIDAD FUNCIONAL</a:t>
            </a:r>
            <a:endParaRPr lang="en-US" altLang="es-ES" sz="40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 name="Rectángulo 3"/>
          <p:cNvSpPr/>
          <p:nvPr/>
        </p:nvSpPr>
        <p:spPr>
          <a:xfrm>
            <a:off x="659638" y="1383691"/>
            <a:ext cx="10940960" cy="4401205"/>
          </a:xfrm>
          <a:prstGeom prst="rect">
            <a:avLst/>
          </a:prstGeom>
        </p:spPr>
        <p:txBody>
          <a:bodyPr wrap="square">
            <a:spAutoFit/>
          </a:bodyPr>
          <a:lstStyle/>
          <a:p>
            <a:pPr marL="457200" indent="-457200" algn="just">
              <a:buAutoNum type="arabicPeriod"/>
            </a:pPr>
            <a:r>
              <a:rPr lang="es-ES" sz="2800" dirty="0" err="1" smtClean="0">
                <a:solidFill>
                  <a:srgbClr val="FFFF00"/>
                </a:solidFill>
              </a:rPr>
              <a:t>Glucogenolísis</a:t>
            </a:r>
            <a:r>
              <a:rPr lang="es-ES" sz="2800" dirty="0" smtClean="0">
                <a:solidFill>
                  <a:srgbClr val="FFFF00"/>
                </a:solidFill>
              </a:rPr>
              <a:t> </a:t>
            </a:r>
            <a:r>
              <a:rPr lang="es-ES" sz="2800" dirty="0">
                <a:solidFill>
                  <a:srgbClr val="FFFF00"/>
                </a:solidFill>
              </a:rPr>
              <a:t>y </a:t>
            </a:r>
            <a:r>
              <a:rPr lang="es-ES" sz="2800" dirty="0" err="1">
                <a:solidFill>
                  <a:srgbClr val="FFFF00"/>
                </a:solidFill>
              </a:rPr>
              <a:t>detoxificación</a:t>
            </a:r>
            <a:r>
              <a:rPr lang="es-ES" sz="2800" dirty="0">
                <a:solidFill>
                  <a:srgbClr val="FFFF00"/>
                </a:solidFill>
              </a:rPr>
              <a:t>, ambas en células hepáticas. </a:t>
            </a:r>
            <a:endParaRPr lang="es-ES" sz="2800" dirty="0" smtClean="0">
              <a:solidFill>
                <a:srgbClr val="FFFF00"/>
              </a:solidFill>
            </a:endParaRPr>
          </a:p>
          <a:p>
            <a:pPr marL="457200" indent="-457200" algn="just">
              <a:buAutoNum type="arabicPeriod"/>
            </a:pPr>
            <a:r>
              <a:rPr lang="es-ES" sz="2800" dirty="0" smtClean="0">
                <a:solidFill>
                  <a:srgbClr val="FFFF00"/>
                </a:solidFill>
              </a:rPr>
              <a:t>Producción </a:t>
            </a:r>
            <a:r>
              <a:rPr lang="es-ES" sz="2800" dirty="0">
                <a:solidFill>
                  <a:srgbClr val="FFFF00"/>
                </a:solidFill>
              </a:rPr>
              <a:t>de CLH en las células parietales del estómago. </a:t>
            </a:r>
            <a:endParaRPr lang="es-ES" sz="2800" dirty="0" smtClean="0">
              <a:solidFill>
                <a:srgbClr val="FFFF00"/>
              </a:solidFill>
            </a:endParaRPr>
          </a:p>
          <a:p>
            <a:pPr marL="457200" indent="-457200" algn="just">
              <a:buAutoNum type="arabicPeriod"/>
            </a:pPr>
            <a:r>
              <a:rPr lang="es-ES" sz="2800" dirty="0" smtClean="0">
                <a:solidFill>
                  <a:srgbClr val="FFFF00"/>
                </a:solidFill>
              </a:rPr>
              <a:t> </a:t>
            </a:r>
            <a:r>
              <a:rPr lang="es-ES" sz="2800" dirty="0">
                <a:solidFill>
                  <a:srgbClr val="FFFF00"/>
                </a:solidFill>
              </a:rPr>
              <a:t>Acumulación de iones Ca++ para el mecanismo de contracción muscular, en las células musculares estudiadas.  </a:t>
            </a:r>
            <a:endParaRPr lang="es-ES" sz="2800" dirty="0" smtClean="0">
              <a:solidFill>
                <a:srgbClr val="FFFF00"/>
              </a:solidFill>
            </a:endParaRPr>
          </a:p>
          <a:p>
            <a:pPr marL="457200" indent="-457200" algn="just">
              <a:buAutoNum type="arabicPeriod"/>
            </a:pPr>
            <a:r>
              <a:rPr lang="es-ES" sz="2800" dirty="0" smtClean="0">
                <a:solidFill>
                  <a:srgbClr val="FFFF00"/>
                </a:solidFill>
              </a:rPr>
              <a:t>Contiene </a:t>
            </a:r>
            <a:r>
              <a:rPr lang="es-ES" sz="2800" dirty="0">
                <a:solidFill>
                  <a:srgbClr val="FFFF00"/>
                </a:solidFill>
              </a:rPr>
              <a:t>enzimas para la síntesis de </a:t>
            </a:r>
            <a:r>
              <a:rPr lang="es-ES" sz="2800" dirty="0" err="1">
                <a:solidFill>
                  <a:srgbClr val="FFFF00"/>
                </a:solidFill>
              </a:rPr>
              <a:t>trigliceridos</a:t>
            </a:r>
            <a:r>
              <a:rPr lang="es-ES" sz="2800" dirty="0">
                <a:solidFill>
                  <a:srgbClr val="FFFF00"/>
                </a:solidFill>
              </a:rPr>
              <a:t>, fosfolípidos y colesterol. </a:t>
            </a:r>
            <a:endParaRPr lang="es-ES" sz="2800" dirty="0" smtClean="0">
              <a:solidFill>
                <a:srgbClr val="FFFF00"/>
              </a:solidFill>
            </a:endParaRPr>
          </a:p>
          <a:p>
            <a:pPr marL="457200" indent="-457200" algn="just">
              <a:buAutoNum type="arabicPeriod"/>
            </a:pPr>
            <a:r>
              <a:rPr lang="es-ES" sz="2800" dirty="0" smtClean="0">
                <a:solidFill>
                  <a:srgbClr val="FFFF00"/>
                </a:solidFill>
              </a:rPr>
              <a:t>Sirve </a:t>
            </a:r>
            <a:r>
              <a:rPr lang="es-ES" sz="2800" dirty="0">
                <a:solidFill>
                  <a:srgbClr val="FFFF00"/>
                </a:solidFill>
              </a:rPr>
              <a:t>de soporte mecánico intracelular. </a:t>
            </a:r>
            <a:endParaRPr lang="es-ES" sz="2800" dirty="0" smtClean="0">
              <a:solidFill>
                <a:srgbClr val="FFFF00"/>
              </a:solidFill>
            </a:endParaRPr>
          </a:p>
          <a:p>
            <a:pPr marL="457200" indent="-457200" algn="just">
              <a:buAutoNum type="arabicPeriod"/>
            </a:pPr>
            <a:r>
              <a:rPr lang="es-ES" sz="2800" dirty="0" smtClean="0">
                <a:solidFill>
                  <a:srgbClr val="FFFF00"/>
                </a:solidFill>
              </a:rPr>
              <a:t>Forma </a:t>
            </a:r>
            <a:r>
              <a:rPr lang="es-ES" sz="2800" dirty="0">
                <a:solidFill>
                  <a:srgbClr val="FFFF00"/>
                </a:solidFill>
              </a:rPr>
              <a:t>compartimientos intracelulares. </a:t>
            </a:r>
            <a:endParaRPr lang="es-ES" sz="2800" dirty="0" smtClean="0">
              <a:solidFill>
                <a:srgbClr val="FFFF00"/>
              </a:solidFill>
            </a:endParaRPr>
          </a:p>
          <a:p>
            <a:pPr marL="457200" indent="-457200" algn="just">
              <a:buAutoNum type="arabicPeriod"/>
            </a:pPr>
            <a:r>
              <a:rPr lang="es-ES" sz="2800" dirty="0" smtClean="0">
                <a:solidFill>
                  <a:srgbClr val="FFFF00"/>
                </a:solidFill>
              </a:rPr>
              <a:t>Interviene </a:t>
            </a:r>
            <a:r>
              <a:rPr lang="es-ES" sz="2800" dirty="0">
                <a:solidFill>
                  <a:srgbClr val="FFFF00"/>
                </a:solidFill>
              </a:rPr>
              <a:t>en el transporte de sustancias dentro de la célula. </a:t>
            </a:r>
            <a:endParaRPr lang="es-ES" sz="2800" dirty="0" smtClean="0">
              <a:solidFill>
                <a:srgbClr val="FFFF00"/>
              </a:solidFill>
            </a:endParaRPr>
          </a:p>
          <a:p>
            <a:pPr marL="457200" indent="-457200" algn="just">
              <a:buAutoNum type="arabicPeriod"/>
            </a:pPr>
            <a:r>
              <a:rPr lang="es-ES" sz="2800" dirty="0" smtClean="0">
                <a:solidFill>
                  <a:srgbClr val="FFFF00"/>
                </a:solidFill>
              </a:rPr>
              <a:t>Participa </a:t>
            </a:r>
            <a:r>
              <a:rPr lang="es-ES" sz="2800" dirty="0">
                <a:solidFill>
                  <a:srgbClr val="FFFF00"/>
                </a:solidFill>
              </a:rPr>
              <a:t>en el reciclaje de </a:t>
            </a:r>
            <a:r>
              <a:rPr lang="es-ES" sz="2800" dirty="0" err="1">
                <a:solidFill>
                  <a:srgbClr val="FFFF00"/>
                </a:solidFill>
              </a:rPr>
              <a:t>endomebranas</a:t>
            </a:r>
            <a:r>
              <a:rPr lang="es-ES" sz="2800" dirty="0">
                <a:solidFill>
                  <a:srgbClr val="FFFF00"/>
                </a:solidFill>
              </a:rPr>
              <a:t>. </a:t>
            </a:r>
          </a:p>
        </p:txBody>
      </p:sp>
    </p:spTree>
    <p:extLst>
      <p:ext uri="{BB962C8B-B14F-4D97-AF65-F5344CB8AC3E}">
        <p14:creationId xmlns:p14="http://schemas.microsoft.com/office/powerpoint/2010/main" val="2476990451"/>
      </p:ext>
    </p:extLst>
  </p:cSld>
  <p:clrMapOvr>
    <a:masterClrMapping/>
  </p:clrMapOvr>
  <p:transition spd="med" advClick="0" advTm="76000">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94" name="Text Box 10"/>
          <p:cNvSpPr txBox="1">
            <a:spLocks noChangeArrowheads="1"/>
          </p:cNvSpPr>
          <p:nvPr/>
        </p:nvSpPr>
        <p:spPr bwMode="auto">
          <a:xfrm>
            <a:off x="2604505" y="185739"/>
            <a:ext cx="681789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s-ES" altLang="es-ES" sz="3200" b="1" dirty="0">
                <a:solidFill>
                  <a:srgbClr val="FFFF00"/>
                </a:solidFill>
                <a:effectLst>
                  <a:outerShdw blurRad="38100" dist="38100" dir="2700000" algn="tl">
                    <a:srgbClr val="000000"/>
                  </a:outerShdw>
                </a:effectLst>
                <a:latin typeface="Arial" panose="020B0604020202020204" pitchFamily="34" charset="0"/>
              </a:rPr>
              <a:t>RETÍCULO </a:t>
            </a:r>
            <a:r>
              <a:rPr lang="es-ES" altLang="es-ES" sz="3200" b="1" dirty="0" smtClean="0">
                <a:solidFill>
                  <a:srgbClr val="FFFF00"/>
                </a:solidFill>
                <a:effectLst>
                  <a:outerShdw blurRad="38100" dist="38100" dir="2700000" algn="tl">
                    <a:srgbClr val="000000"/>
                  </a:outerShdw>
                </a:effectLst>
                <a:latin typeface="Arial" panose="020B0604020202020204" pitchFamily="34" charset="0"/>
              </a:rPr>
              <a:t>ENDOPLÁSMICO </a:t>
            </a:r>
            <a:r>
              <a:rPr lang="es-ES" altLang="es-ES" sz="3200" b="1" dirty="0" smtClean="0">
                <a:solidFill>
                  <a:srgbClr val="FFFF00"/>
                </a:solidFill>
                <a:effectLst>
                  <a:outerShdw blurRad="38100" dist="38100" dir="2700000" algn="tl">
                    <a:srgbClr val="000000"/>
                  </a:outerShdw>
                </a:effectLst>
                <a:latin typeface="Arial" panose="020B0604020202020204" pitchFamily="34" charset="0"/>
              </a:rPr>
              <a:t>LISO</a:t>
            </a:r>
            <a:endParaRPr lang="en-US" altLang="es-ES" sz="3200" b="1" dirty="0">
              <a:solidFill>
                <a:srgbClr val="FFFF00"/>
              </a:solidFill>
              <a:effectLst>
                <a:outerShdw blurRad="38100" dist="38100" dir="2700000" algn="tl">
                  <a:srgbClr val="000000"/>
                </a:outerShdw>
              </a:effectLst>
              <a:latin typeface="Arial" panose="020B0604020202020204" pitchFamily="34" charset="0"/>
            </a:endParaRPr>
          </a:p>
        </p:txBody>
      </p:sp>
      <p:grpSp>
        <p:nvGrpSpPr>
          <p:cNvPr id="2" name="Grupo 1"/>
          <p:cNvGrpSpPr/>
          <p:nvPr/>
        </p:nvGrpSpPr>
        <p:grpSpPr>
          <a:xfrm>
            <a:off x="1337627" y="1822451"/>
            <a:ext cx="9665198" cy="4752975"/>
            <a:chOff x="1703387" y="908051"/>
            <a:chExt cx="9665198" cy="4752975"/>
          </a:xfrm>
        </p:grpSpPr>
        <p:graphicFrame>
          <p:nvGraphicFramePr>
            <p:cNvPr id="323588" name="Object 4"/>
            <p:cNvGraphicFramePr>
              <a:graphicFrameLocks noChangeAspect="1"/>
            </p:cNvGraphicFramePr>
            <p:nvPr>
              <p:extLst>
                <p:ext uri="{D42A27DB-BD31-4B8C-83A1-F6EECF244321}">
                  <p14:modId xmlns:p14="http://schemas.microsoft.com/office/powerpoint/2010/main" val="2807173417"/>
                </p:ext>
              </p:extLst>
            </p:nvPr>
          </p:nvGraphicFramePr>
          <p:xfrm>
            <a:off x="1703387" y="908051"/>
            <a:ext cx="9665198" cy="4752975"/>
          </p:xfrm>
          <a:graphic>
            <a:graphicData uri="http://schemas.openxmlformats.org/presentationml/2006/ole">
              <mc:AlternateContent xmlns:mc="http://schemas.openxmlformats.org/markup-compatibility/2006">
                <mc:Choice xmlns:v="urn:schemas-microsoft-com:vml" Requires="v">
                  <p:oleObj spid="_x0000_s8254" name="Bitmap Image" r:id="rId4" imgW="5106113" imgH="4563112" progId="Paint.Picture">
                    <p:embed/>
                  </p:oleObj>
                </mc:Choice>
                <mc:Fallback>
                  <p:oleObj name="Bitmap Image" r:id="rId4" imgW="5106113" imgH="4563112" progId="Paint.Picture">
                    <p:embed/>
                    <p:pic>
                      <p:nvPicPr>
                        <p:cNvPr id="323588" name="Object 4"/>
                        <p:cNvPicPr>
                          <a:picLocks noChangeAspect="1" noChangeArrowheads="1"/>
                        </p:cNvPicPr>
                        <p:nvPr/>
                      </p:nvPicPr>
                      <p:blipFill>
                        <a:blip r:embed="rId5">
                          <a:lum bright="-6000" contrast="12000"/>
                          <a:extLst>
                            <a:ext uri="{28A0092B-C50C-407E-A947-70E740481C1C}">
                              <a14:useLocalDpi xmlns:a14="http://schemas.microsoft.com/office/drawing/2010/main" val="0"/>
                            </a:ext>
                          </a:extLst>
                        </a:blip>
                        <a:srcRect/>
                        <a:stretch>
                          <a:fillRect/>
                        </a:stretch>
                      </p:blipFill>
                      <p:spPr bwMode="auto">
                        <a:xfrm>
                          <a:off x="1703387" y="908051"/>
                          <a:ext cx="9665198" cy="4752975"/>
                        </a:xfrm>
                        <a:prstGeom prst="rect">
                          <a:avLst/>
                        </a:prstGeom>
                        <a:noFill/>
                        <a:ln w="38100" algn="ctr">
                          <a:solidFill>
                            <a:schemeClr val="tx1"/>
                          </a:solidFill>
                          <a:miter lim="800000"/>
                          <a:headEnd/>
                          <a:tailEnd/>
                        </a:ln>
                        <a:effectLst/>
                        <a:extLst/>
                      </p:spPr>
                    </p:pic>
                  </p:oleObj>
                </mc:Fallback>
              </mc:AlternateContent>
            </a:graphicData>
          </a:graphic>
        </p:graphicFrame>
        <p:sp>
          <p:nvSpPr>
            <p:cNvPr id="323598" name="Text Box 14"/>
            <p:cNvSpPr txBox="1">
              <a:spLocks noChangeArrowheads="1"/>
            </p:cNvSpPr>
            <p:nvPr/>
          </p:nvSpPr>
          <p:spPr bwMode="auto">
            <a:xfrm>
              <a:off x="3365946" y="1341439"/>
              <a:ext cx="18732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s-ES" altLang="es-ES" sz="3200" b="1" dirty="0">
                  <a:solidFill>
                    <a:srgbClr val="000000"/>
                  </a:solidFill>
                  <a:latin typeface="Arial" panose="020B0604020202020204" pitchFamily="34" charset="0"/>
                </a:rPr>
                <a:t>Túbulos </a:t>
              </a:r>
              <a:endParaRPr lang="en-US" altLang="es-ES" sz="3200" b="1" dirty="0">
                <a:solidFill>
                  <a:srgbClr val="000000"/>
                </a:solidFill>
                <a:latin typeface="Arial" panose="020B0604020202020204" pitchFamily="34" charset="0"/>
              </a:endParaRPr>
            </a:p>
          </p:txBody>
        </p:sp>
        <p:sp>
          <p:nvSpPr>
            <p:cNvPr id="323599" name="Line 15"/>
            <p:cNvSpPr>
              <a:spLocks noChangeShapeType="1"/>
            </p:cNvSpPr>
            <p:nvPr/>
          </p:nvSpPr>
          <p:spPr bwMode="auto">
            <a:xfrm flipH="1">
              <a:off x="3792538" y="1836044"/>
              <a:ext cx="142875" cy="129698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s-ES" sz="3200" b="1">
                <a:solidFill>
                  <a:srgbClr val="000000"/>
                </a:solidFill>
                <a:latin typeface="Arial" panose="020B0604020202020204" pitchFamily="34" charset="0"/>
              </a:endParaRPr>
            </a:p>
          </p:txBody>
        </p:sp>
        <p:sp>
          <p:nvSpPr>
            <p:cNvPr id="323600" name="Line 16"/>
            <p:cNvSpPr>
              <a:spLocks noChangeShapeType="1"/>
            </p:cNvSpPr>
            <p:nvPr/>
          </p:nvSpPr>
          <p:spPr bwMode="auto">
            <a:xfrm>
              <a:off x="4681182" y="1920876"/>
              <a:ext cx="621472" cy="646906"/>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s-ES" sz="3200" b="1">
                <a:solidFill>
                  <a:srgbClr val="000000"/>
                </a:solidFill>
                <a:latin typeface="Arial" panose="020B0604020202020204" pitchFamily="34" charset="0"/>
              </a:endParaRPr>
            </a:p>
          </p:txBody>
        </p:sp>
      </p:grpSp>
      <p:sp>
        <p:nvSpPr>
          <p:cNvPr id="8" name="Rectangle 5"/>
          <p:cNvSpPr txBox="1">
            <a:spLocks noChangeArrowheads="1"/>
          </p:cNvSpPr>
          <p:nvPr/>
        </p:nvSpPr>
        <p:spPr bwMode="auto">
          <a:xfrm>
            <a:off x="3154679" y="741252"/>
            <a:ext cx="5485765" cy="889746"/>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altLang="es-ES" sz="3600" b="0" i="0" u="none" strike="noStrike" kern="0" cap="none" spc="0" normalizeH="0" baseline="0" noProof="0" dirty="0" smtClean="0">
                <a:ln>
                  <a:noFill/>
                </a:ln>
                <a:solidFill>
                  <a:srgbClr val="FFFF00"/>
                </a:solidFill>
                <a:effectLst/>
                <a:uLnTx/>
                <a:uFillTx/>
                <a:latin typeface="Arial"/>
                <a:ea typeface="+mj-ea"/>
                <a:cs typeface="+mj-cs"/>
              </a:rPr>
              <a:t>Microscopio Electrónico</a:t>
            </a:r>
            <a:endParaRPr kumimoji="0" lang="es-ES" altLang="es-ES" sz="3600" b="0" i="0" u="none" strike="noStrike" kern="0" cap="none" spc="0" normalizeH="0" baseline="0" noProof="0" dirty="0">
              <a:ln>
                <a:noFill/>
              </a:ln>
              <a:solidFill>
                <a:srgbClr val="FFFF00"/>
              </a:solidFill>
              <a:effectLst/>
              <a:uLnTx/>
              <a:uFillTx/>
              <a:latin typeface="Arial"/>
              <a:ea typeface="+mj-ea"/>
              <a:cs typeface="+mj-cs"/>
            </a:endParaRPr>
          </a:p>
        </p:txBody>
      </p:sp>
    </p:spTree>
    <p:extLst>
      <p:ext uri="{BB962C8B-B14F-4D97-AF65-F5344CB8AC3E}">
        <p14:creationId xmlns:p14="http://schemas.microsoft.com/office/powerpoint/2010/main" val="993679763"/>
      </p:ext>
    </p:extLst>
  </p:cSld>
  <p:clrMapOvr>
    <a:masterClrMapping/>
  </p:clrMapOvr>
  <p:transition spd="med" advClick="0" advTm="68000">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Oval 2"/>
          <p:cNvSpPr>
            <a:spLocks noChangeArrowheads="1"/>
          </p:cNvSpPr>
          <p:nvPr/>
        </p:nvSpPr>
        <p:spPr bwMode="auto">
          <a:xfrm>
            <a:off x="3869139" y="172774"/>
            <a:ext cx="5329451" cy="1127125"/>
          </a:xfrm>
          <a:prstGeom prst="ellipse">
            <a:avLst/>
          </a:prstGeom>
          <a:gradFill rotWithShape="0">
            <a:gsLst>
              <a:gs pos="0">
                <a:srgbClr val="FFFF99"/>
              </a:gs>
              <a:gs pos="100000">
                <a:srgbClr val="FFCC00"/>
              </a:gs>
            </a:gsLst>
            <a:lin ang="2700000" scaled="1"/>
          </a:gradFill>
          <a:ln w="28575"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r>
              <a:rPr lang="es-ES_tradnl" altLang="es-ES" sz="3200" b="1" dirty="0">
                <a:latin typeface="Arial" panose="020B0604020202020204" pitchFamily="34" charset="0"/>
              </a:rPr>
              <a:t>COMPLEJO DE GOLGI</a:t>
            </a:r>
          </a:p>
        </p:txBody>
      </p:sp>
      <p:sp>
        <p:nvSpPr>
          <p:cNvPr id="101379" name="Text Box 3"/>
          <p:cNvSpPr txBox="1">
            <a:spLocks noChangeArrowheads="1"/>
          </p:cNvSpPr>
          <p:nvPr/>
        </p:nvSpPr>
        <p:spPr bwMode="auto">
          <a:xfrm>
            <a:off x="2811440" y="1258956"/>
            <a:ext cx="915764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a:r>
              <a:rPr lang="es-ES_tradnl" altLang="es-ES" sz="2800" dirty="0">
                <a:solidFill>
                  <a:srgbClr val="FFFF00"/>
                </a:solidFill>
                <a:latin typeface="Arial" panose="020B0604020202020204" pitchFamily="34" charset="0"/>
              </a:rPr>
              <a:t>Organito membranoso, en forma de sacos </a:t>
            </a:r>
            <a:r>
              <a:rPr lang="es-ES_tradnl" altLang="es-ES" sz="2800" dirty="0" smtClean="0">
                <a:solidFill>
                  <a:srgbClr val="FFFF00"/>
                </a:solidFill>
                <a:latin typeface="Arial" panose="020B0604020202020204" pitchFamily="34" charset="0"/>
              </a:rPr>
              <a:t> y vesículas aplanados</a:t>
            </a:r>
            <a:r>
              <a:rPr lang="es-ES_tradnl" altLang="es-ES" sz="2800" dirty="0">
                <a:solidFill>
                  <a:srgbClr val="FFFF00"/>
                </a:solidFill>
                <a:latin typeface="Arial" panose="020B0604020202020204" pitchFamily="34" charset="0"/>
              </a:rPr>
              <a:t>, ubicado generalmente </a:t>
            </a:r>
            <a:r>
              <a:rPr lang="es-ES_tradnl" altLang="es-ES" sz="2800" dirty="0" smtClean="0">
                <a:solidFill>
                  <a:srgbClr val="FFFF00"/>
                </a:solidFill>
                <a:latin typeface="Arial" panose="020B0604020202020204" pitchFamily="34" charset="0"/>
              </a:rPr>
              <a:t>en el centrosoma, cerca </a:t>
            </a:r>
            <a:r>
              <a:rPr lang="es-ES_tradnl" altLang="es-ES" sz="2800" dirty="0">
                <a:solidFill>
                  <a:srgbClr val="FFFF00"/>
                </a:solidFill>
                <a:latin typeface="Arial" panose="020B0604020202020204" pitchFamily="34" charset="0"/>
              </a:rPr>
              <a:t>del núcleo.</a:t>
            </a:r>
          </a:p>
        </p:txBody>
      </p:sp>
      <p:sp>
        <p:nvSpPr>
          <p:cNvPr id="101380" name="Text Box 4"/>
          <p:cNvSpPr txBox="1">
            <a:spLocks noChangeArrowheads="1"/>
          </p:cNvSpPr>
          <p:nvPr/>
        </p:nvSpPr>
        <p:spPr bwMode="auto">
          <a:xfrm>
            <a:off x="2811438" y="2538483"/>
            <a:ext cx="579916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spcBef>
                <a:spcPct val="50000"/>
              </a:spcBef>
            </a:pPr>
            <a:r>
              <a:rPr lang="es-ES_tradnl" altLang="es-ES" sz="2800" b="1" u="sng" dirty="0">
                <a:solidFill>
                  <a:srgbClr val="FFFF00"/>
                </a:solidFill>
                <a:latin typeface="Arial" panose="020B0604020202020204" pitchFamily="34" charset="0"/>
              </a:rPr>
              <a:t>Características generales:</a:t>
            </a:r>
          </a:p>
        </p:txBody>
      </p:sp>
      <p:sp>
        <p:nvSpPr>
          <p:cNvPr id="101381" name="Text Box 5"/>
          <p:cNvSpPr txBox="1">
            <a:spLocks noChangeArrowheads="1"/>
          </p:cNvSpPr>
          <p:nvPr/>
        </p:nvSpPr>
        <p:spPr bwMode="auto">
          <a:xfrm>
            <a:off x="491319" y="2971794"/>
            <a:ext cx="1132764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a:buFontTx/>
              <a:buChar char="•"/>
            </a:pPr>
            <a:r>
              <a:rPr lang="es-ES_tradnl" altLang="es-ES" sz="2800" dirty="0">
                <a:solidFill>
                  <a:srgbClr val="FFFF00"/>
                </a:solidFill>
                <a:latin typeface="Arial" panose="020B0604020202020204" pitchFamily="34" charset="0"/>
              </a:rPr>
              <a:t>Esta formado por </a:t>
            </a:r>
            <a:r>
              <a:rPr lang="es-ES_tradnl" altLang="es-ES" sz="2800" dirty="0" smtClean="0">
                <a:solidFill>
                  <a:srgbClr val="FFFF00"/>
                </a:solidFill>
                <a:latin typeface="Arial" panose="020B0604020202020204" pitchFamily="34" charset="0"/>
              </a:rPr>
              <a:t>3 elementos membranosos lisos: </a:t>
            </a:r>
            <a:r>
              <a:rPr lang="es-ES" altLang="es-ES" sz="2800" dirty="0">
                <a:solidFill>
                  <a:srgbClr val="FFFF00"/>
                </a:solidFill>
                <a:latin typeface="Arial" panose="020B0604020202020204" pitchFamily="34" charset="0"/>
              </a:rPr>
              <a:t> Pequeñas vesículas (vesículas de trasferencia), Sacos o sáculos </a:t>
            </a:r>
            <a:r>
              <a:rPr lang="es-ES_tradnl" altLang="es-ES" sz="2800" dirty="0">
                <a:solidFill>
                  <a:srgbClr val="FFFF00"/>
                </a:solidFill>
                <a:latin typeface="Arial" panose="020B0604020202020204" pitchFamily="34" charset="0"/>
              </a:rPr>
              <a:t>(de 3 a 8</a:t>
            </a:r>
            <a:r>
              <a:rPr lang="es-ES_tradnl" altLang="es-ES" sz="2800" dirty="0" smtClean="0">
                <a:solidFill>
                  <a:srgbClr val="FFFF00"/>
                </a:solidFill>
                <a:latin typeface="Arial" panose="020B0604020202020204" pitchFamily="34" charset="0"/>
              </a:rPr>
              <a:t>) </a:t>
            </a:r>
            <a:r>
              <a:rPr lang="es-ES" altLang="es-ES" sz="2800" dirty="0" smtClean="0">
                <a:solidFill>
                  <a:srgbClr val="FFFF00"/>
                </a:solidFill>
                <a:latin typeface="Arial" panose="020B0604020202020204" pitchFamily="34" charset="0"/>
              </a:rPr>
              <a:t>y </a:t>
            </a:r>
            <a:r>
              <a:rPr lang="es-ES" altLang="es-ES" sz="2800" dirty="0">
                <a:solidFill>
                  <a:srgbClr val="FFFF00"/>
                </a:solidFill>
                <a:latin typeface="Arial" panose="020B0604020202020204" pitchFamily="34" charset="0"/>
              </a:rPr>
              <a:t>Grandes vesículas (vesículas de secreción). </a:t>
            </a:r>
            <a:r>
              <a:rPr lang="es-ES_tradnl" altLang="es-ES" sz="2800" dirty="0" smtClean="0">
                <a:solidFill>
                  <a:srgbClr val="FFFF00"/>
                </a:solidFill>
                <a:latin typeface="Arial" panose="020B0604020202020204" pitchFamily="34" charset="0"/>
              </a:rPr>
              <a:t> </a:t>
            </a:r>
            <a:endParaRPr lang="es-ES_tradnl" altLang="es-ES" sz="2800" i="1" u="sng" dirty="0">
              <a:solidFill>
                <a:srgbClr val="FFFF00"/>
              </a:solidFill>
              <a:latin typeface="Arial" panose="020B0604020202020204" pitchFamily="34" charset="0"/>
            </a:endParaRPr>
          </a:p>
        </p:txBody>
      </p:sp>
      <p:sp>
        <p:nvSpPr>
          <p:cNvPr id="101382" name="Text Box 6"/>
          <p:cNvSpPr txBox="1">
            <a:spLocks noChangeArrowheads="1"/>
          </p:cNvSpPr>
          <p:nvPr/>
        </p:nvSpPr>
        <p:spPr bwMode="auto">
          <a:xfrm>
            <a:off x="491319" y="4241045"/>
            <a:ext cx="11327642"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a:buFontTx/>
              <a:buChar char="•"/>
            </a:pPr>
            <a:r>
              <a:rPr lang="es-ES_tradnl" altLang="es-ES" sz="2800" dirty="0">
                <a:solidFill>
                  <a:srgbClr val="FFFF00"/>
                </a:solidFill>
                <a:latin typeface="Arial" panose="020B0604020202020204" pitchFamily="34" charset="0"/>
              </a:rPr>
              <a:t>Existen dos caras en la disposición de los sacos ( la inmadura o </a:t>
            </a:r>
            <a:r>
              <a:rPr lang="es-ES_tradnl" altLang="es-ES" sz="2800" dirty="0" err="1">
                <a:solidFill>
                  <a:srgbClr val="FFFF00"/>
                </a:solidFill>
                <a:latin typeface="Arial" panose="020B0604020202020204" pitchFamily="34" charset="0"/>
              </a:rPr>
              <a:t>cis</a:t>
            </a:r>
            <a:r>
              <a:rPr lang="es-ES_tradnl" altLang="es-ES" sz="2800" dirty="0">
                <a:solidFill>
                  <a:srgbClr val="FFFF00"/>
                </a:solidFill>
                <a:latin typeface="Arial" panose="020B0604020202020204" pitchFamily="34" charset="0"/>
              </a:rPr>
              <a:t> </a:t>
            </a:r>
            <a:r>
              <a:rPr lang="es-ES_tradnl" altLang="es-ES" sz="2800" dirty="0" smtClean="0">
                <a:solidFill>
                  <a:srgbClr val="FFFF00"/>
                </a:solidFill>
                <a:latin typeface="Arial" panose="020B0604020202020204" pitchFamily="34" charset="0"/>
              </a:rPr>
              <a:t>o convexa y </a:t>
            </a:r>
            <a:r>
              <a:rPr lang="es-ES_tradnl" altLang="es-ES" sz="2800" dirty="0">
                <a:solidFill>
                  <a:srgbClr val="FFFF00"/>
                </a:solidFill>
                <a:latin typeface="Arial" panose="020B0604020202020204" pitchFamily="34" charset="0"/>
              </a:rPr>
              <a:t>la madura o </a:t>
            </a:r>
            <a:r>
              <a:rPr lang="es-ES_tradnl" altLang="es-ES" sz="2800" dirty="0" err="1" smtClean="0">
                <a:solidFill>
                  <a:srgbClr val="FFFF00"/>
                </a:solidFill>
                <a:latin typeface="Arial" panose="020B0604020202020204" pitchFamily="34" charset="0"/>
              </a:rPr>
              <a:t>trans</a:t>
            </a:r>
            <a:r>
              <a:rPr lang="es-ES_tradnl" altLang="es-ES" sz="2800" dirty="0" smtClean="0">
                <a:solidFill>
                  <a:srgbClr val="FFFF00"/>
                </a:solidFill>
                <a:latin typeface="Arial" panose="020B0604020202020204" pitchFamily="34" charset="0"/>
              </a:rPr>
              <a:t> o cóncava).</a:t>
            </a:r>
          </a:p>
          <a:p>
            <a:pPr algn="just">
              <a:buFontTx/>
              <a:buChar char="•"/>
            </a:pPr>
            <a:r>
              <a:rPr lang="es-ES_tradnl" altLang="es-ES" sz="2800" dirty="0" smtClean="0">
                <a:solidFill>
                  <a:srgbClr val="FFFF00"/>
                </a:solidFill>
                <a:latin typeface="Arial" panose="020B0604020202020204" pitchFamily="34" charset="0"/>
              </a:rPr>
              <a:t>Presenta gran </a:t>
            </a:r>
            <a:r>
              <a:rPr lang="es-ES" altLang="es-ES" sz="2800" dirty="0" smtClean="0">
                <a:solidFill>
                  <a:srgbClr val="FFFF00"/>
                </a:solidFill>
                <a:latin typeface="Arial" panose="020B0604020202020204" pitchFamily="34" charset="0"/>
              </a:rPr>
              <a:t>diversidad </a:t>
            </a:r>
            <a:r>
              <a:rPr lang="es-ES" altLang="es-ES" sz="2800" dirty="0">
                <a:solidFill>
                  <a:srgbClr val="FFFF00"/>
                </a:solidFill>
                <a:latin typeface="Arial" panose="020B0604020202020204" pitchFamily="34" charset="0"/>
              </a:rPr>
              <a:t>en cuanto a </a:t>
            </a:r>
            <a:r>
              <a:rPr lang="es-ES" altLang="es-ES" sz="2800" dirty="0" smtClean="0">
                <a:solidFill>
                  <a:srgbClr val="FFFF00"/>
                </a:solidFill>
                <a:latin typeface="Arial" panose="020B0604020202020204" pitchFamily="34" charset="0"/>
              </a:rPr>
              <a:t>forma, tamaño y localización en dependencia de la </a:t>
            </a:r>
            <a:r>
              <a:rPr lang="es-ES" altLang="es-ES" sz="2800" dirty="0">
                <a:solidFill>
                  <a:srgbClr val="FFFF00"/>
                </a:solidFill>
                <a:latin typeface="Arial" panose="020B0604020202020204" pitchFamily="34" charset="0"/>
              </a:rPr>
              <a:t>célula pero </a:t>
            </a:r>
            <a:r>
              <a:rPr lang="es-ES" altLang="es-ES" sz="2800" dirty="0" smtClean="0">
                <a:solidFill>
                  <a:srgbClr val="FFFF00"/>
                </a:solidFill>
                <a:latin typeface="Arial" panose="020B0604020202020204" pitchFamily="34" charset="0"/>
              </a:rPr>
              <a:t>podemos afirmar </a:t>
            </a:r>
            <a:r>
              <a:rPr lang="es-ES" altLang="es-ES" sz="2800" dirty="0">
                <a:solidFill>
                  <a:srgbClr val="FFFF00"/>
                </a:solidFill>
                <a:latin typeface="Arial" panose="020B0604020202020204" pitchFamily="34" charset="0"/>
              </a:rPr>
              <a:t>de forma general que esta estructura se dispone de forma polarizada entre el núcleo y la región apical de las células </a:t>
            </a:r>
            <a:r>
              <a:rPr lang="es-ES" altLang="es-ES" sz="2800" dirty="0" smtClean="0">
                <a:solidFill>
                  <a:srgbClr val="FFFF00"/>
                </a:solidFill>
                <a:latin typeface="Arial" panose="020B0604020202020204" pitchFamily="34" charset="0"/>
              </a:rPr>
              <a:t>secretoras.</a:t>
            </a:r>
            <a:endParaRPr lang="es-ES_tradnl" altLang="es-ES" sz="2800" dirty="0">
              <a:solidFill>
                <a:srgbClr val="FFFF00"/>
              </a:solidFill>
              <a:latin typeface="Arial" panose="020B0604020202020204" pitchFamily="34" charset="0"/>
            </a:endParaRPr>
          </a:p>
        </p:txBody>
      </p:sp>
      <p:pic>
        <p:nvPicPr>
          <p:cNvPr id="2" name="Imagen 1"/>
          <p:cNvPicPr>
            <a:picLocks noChangeAspect="1"/>
          </p:cNvPicPr>
          <p:nvPr/>
        </p:nvPicPr>
        <p:blipFill>
          <a:blip r:embed="rId3"/>
          <a:stretch>
            <a:fillRect/>
          </a:stretch>
        </p:blipFill>
        <p:spPr>
          <a:xfrm>
            <a:off x="315867" y="145589"/>
            <a:ext cx="2427333" cy="2161382"/>
          </a:xfrm>
          <a:prstGeom prst="rect">
            <a:avLst/>
          </a:prstGeom>
        </p:spPr>
      </p:pic>
    </p:spTree>
    <p:extLst>
      <p:ext uri="{BB962C8B-B14F-4D97-AF65-F5344CB8AC3E}">
        <p14:creationId xmlns:p14="http://schemas.microsoft.com/office/powerpoint/2010/main" val="2029159361"/>
      </p:ext>
    </p:extLst>
  </p:cSld>
  <p:clrMapOvr>
    <a:masterClrMapping/>
  </p:clrMapOvr>
  <p:transition spd="med" advClick="0" advTm="1000">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1"/>
          <p:cNvSpPr txBox="1">
            <a:spLocks noChangeArrowheads="1"/>
          </p:cNvSpPr>
          <p:nvPr/>
        </p:nvSpPr>
        <p:spPr bwMode="auto">
          <a:xfrm>
            <a:off x="2714162" y="333375"/>
            <a:ext cx="613661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s-ES" sz="4000" b="1" dirty="0" smtClean="0">
                <a:solidFill>
                  <a:srgbClr val="FFFF00"/>
                </a:solidFill>
                <a:latin typeface="Arial" panose="020B0604020202020204" pitchFamily="34" charset="0"/>
                <a:cs typeface="Arial" panose="020B0604020202020204" pitchFamily="34" charset="0"/>
              </a:rPr>
              <a:t>ACTIVIDAD FUNCIONAL</a:t>
            </a:r>
            <a:endParaRPr lang="en-US" altLang="es-ES" sz="40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Rectángulo 1"/>
          <p:cNvSpPr/>
          <p:nvPr/>
        </p:nvSpPr>
        <p:spPr>
          <a:xfrm>
            <a:off x="641445" y="1533807"/>
            <a:ext cx="11177516" cy="5262979"/>
          </a:xfrm>
          <a:prstGeom prst="rect">
            <a:avLst/>
          </a:prstGeom>
        </p:spPr>
        <p:txBody>
          <a:bodyPr wrap="square">
            <a:spAutoFit/>
          </a:bodyPr>
          <a:lstStyle/>
          <a:p>
            <a:pPr algn="just"/>
            <a:r>
              <a:rPr lang="es-ES" sz="2800" dirty="0">
                <a:solidFill>
                  <a:srgbClr val="FFFF00"/>
                </a:solidFill>
              </a:rPr>
              <a:t>Se ha </a:t>
            </a:r>
            <a:r>
              <a:rPr lang="es-ES" sz="2800" dirty="0" smtClean="0">
                <a:solidFill>
                  <a:srgbClr val="FFFF00"/>
                </a:solidFill>
              </a:rPr>
              <a:t>demostrado </a:t>
            </a:r>
            <a:r>
              <a:rPr lang="es-ES" sz="2800" dirty="0">
                <a:solidFill>
                  <a:srgbClr val="FFFF00"/>
                </a:solidFill>
              </a:rPr>
              <a:t>la presencia de enzimas </a:t>
            </a:r>
            <a:r>
              <a:rPr lang="es-ES" sz="2800" dirty="0" err="1" smtClean="0">
                <a:solidFill>
                  <a:srgbClr val="FFFF00"/>
                </a:solidFill>
              </a:rPr>
              <a:t>glicosil-transferasas</a:t>
            </a:r>
            <a:r>
              <a:rPr lang="es-ES" sz="2800" dirty="0">
                <a:solidFill>
                  <a:srgbClr val="FFFF00"/>
                </a:solidFill>
              </a:rPr>
              <a:t>, que catalizan la polimerización de azúcares en polisacáridos, los cuales son liberados al espacio extracelular. </a:t>
            </a:r>
            <a:r>
              <a:rPr lang="es-ES" sz="2800" dirty="0" smtClean="0">
                <a:solidFill>
                  <a:srgbClr val="FFFF00"/>
                </a:solidFill>
              </a:rPr>
              <a:t>Ellas son </a:t>
            </a:r>
            <a:r>
              <a:rPr lang="es-ES" sz="2800" dirty="0">
                <a:solidFill>
                  <a:srgbClr val="FFFF00"/>
                </a:solidFill>
              </a:rPr>
              <a:t>responsables de la conjugación de los carbohidratos con las glicoproteínas, </a:t>
            </a:r>
            <a:r>
              <a:rPr lang="es-ES" sz="2800" dirty="0" smtClean="0">
                <a:solidFill>
                  <a:srgbClr val="FFFF00"/>
                </a:solidFill>
              </a:rPr>
              <a:t>teniendo </a:t>
            </a:r>
            <a:r>
              <a:rPr lang="es-ES" sz="2800" dirty="0">
                <a:solidFill>
                  <a:srgbClr val="FFFF00"/>
                </a:solidFill>
              </a:rPr>
              <a:t>una función fundamental en las secreciones celulares y en la constitución de la membrana plasmática. </a:t>
            </a:r>
            <a:endParaRPr lang="es-ES" sz="2800" dirty="0" smtClean="0">
              <a:solidFill>
                <a:srgbClr val="FFFF00"/>
              </a:solidFill>
            </a:endParaRPr>
          </a:p>
          <a:p>
            <a:pPr algn="just"/>
            <a:endParaRPr lang="es-ES" sz="2800" dirty="0" smtClean="0">
              <a:solidFill>
                <a:srgbClr val="FFFF00"/>
              </a:solidFill>
            </a:endParaRPr>
          </a:p>
          <a:p>
            <a:pPr algn="just"/>
            <a:r>
              <a:rPr lang="es-ES" sz="2800" dirty="0" smtClean="0">
                <a:solidFill>
                  <a:srgbClr val="FFFF00"/>
                </a:solidFill>
              </a:rPr>
              <a:t> </a:t>
            </a:r>
            <a:r>
              <a:rPr lang="es-ES" sz="2800" dirty="0">
                <a:solidFill>
                  <a:srgbClr val="FFFF00"/>
                </a:solidFill>
              </a:rPr>
              <a:t>El Aparato de Golgi interviene en el mecanismo de secreción celular y en la formación de lisosomas </a:t>
            </a:r>
            <a:r>
              <a:rPr lang="es-ES" sz="2800" dirty="0" smtClean="0">
                <a:solidFill>
                  <a:srgbClr val="FFFF00"/>
                </a:solidFill>
              </a:rPr>
              <a:t>primarios, </a:t>
            </a:r>
            <a:r>
              <a:rPr lang="es-ES" sz="2800" dirty="0" err="1" smtClean="0">
                <a:solidFill>
                  <a:srgbClr val="FFFF00"/>
                </a:solidFill>
              </a:rPr>
              <a:t>asi</a:t>
            </a:r>
            <a:r>
              <a:rPr lang="es-ES" sz="2800" dirty="0" smtClean="0">
                <a:solidFill>
                  <a:srgbClr val="FFFF00"/>
                </a:solidFill>
              </a:rPr>
              <a:t> como </a:t>
            </a:r>
            <a:r>
              <a:rPr lang="es-ES_tradnl" altLang="es-ES" sz="2800" dirty="0" smtClean="0">
                <a:solidFill>
                  <a:srgbClr val="FFFF00"/>
                </a:solidFill>
                <a:latin typeface="Arial" panose="020B0604020202020204" pitchFamily="34" charset="0"/>
              </a:rPr>
              <a:t>el </a:t>
            </a:r>
            <a:r>
              <a:rPr lang="es-ES_tradnl" altLang="es-ES" sz="2800" dirty="0">
                <a:solidFill>
                  <a:srgbClr val="FFFF00"/>
                </a:solidFill>
                <a:latin typeface="Arial" panose="020B0604020202020204" pitchFamily="34" charset="0"/>
              </a:rPr>
              <a:t>transporte de proteínas </a:t>
            </a:r>
            <a:r>
              <a:rPr lang="es-ES_tradnl" altLang="es-ES" sz="2800" dirty="0" smtClean="0">
                <a:solidFill>
                  <a:srgbClr val="FFFF00"/>
                </a:solidFill>
                <a:latin typeface="Arial" panose="020B0604020202020204" pitchFamily="34" charset="0"/>
              </a:rPr>
              <a:t>y </a:t>
            </a:r>
            <a:r>
              <a:rPr lang="es-ES_tradnl" altLang="es-ES" sz="2800" dirty="0" err="1" smtClean="0">
                <a:solidFill>
                  <a:srgbClr val="FFFF00"/>
                </a:solidFill>
                <a:latin typeface="Arial" panose="020B0604020202020204" pitchFamily="34" charset="0"/>
              </a:rPr>
              <a:t>glucosilación</a:t>
            </a:r>
            <a:r>
              <a:rPr lang="es-ES_tradnl" altLang="es-ES" sz="2800" dirty="0" smtClean="0">
                <a:solidFill>
                  <a:srgbClr val="FFFF00"/>
                </a:solidFill>
                <a:latin typeface="Arial" panose="020B0604020202020204" pitchFamily="34" charset="0"/>
              </a:rPr>
              <a:t> </a:t>
            </a:r>
            <a:r>
              <a:rPr lang="es-ES_tradnl" altLang="es-ES" sz="2800" dirty="0">
                <a:solidFill>
                  <a:srgbClr val="FFFF00"/>
                </a:solidFill>
                <a:latin typeface="Arial" panose="020B0604020202020204" pitchFamily="34" charset="0"/>
              </a:rPr>
              <a:t>de las mismas; además participa en el recambio de la membrana plasmática. </a:t>
            </a:r>
          </a:p>
          <a:p>
            <a:pPr algn="just"/>
            <a:endParaRPr lang="es-ES" sz="2800" dirty="0">
              <a:solidFill>
                <a:srgbClr val="FFFF00"/>
              </a:solidFill>
            </a:endParaRPr>
          </a:p>
        </p:txBody>
      </p:sp>
    </p:spTree>
    <p:extLst>
      <p:ext uri="{BB962C8B-B14F-4D97-AF65-F5344CB8AC3E}">
        <p14:creationId xmlns:p14="http://schemas.microsoft.com/office/powerpoint/2010/main" val="3240034991"/>
      </p:ext>
    </p:extLst>
  </p:cSld>
  <p:clrMapOvr>
    <a:masterClrMapping/>
  </p:clrMapOvr>
  <p:transition spd="med" advClick="0" advTm="76000">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Dibujo de Golg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71463"/>
            <a:ext cx="7010400" cy="6246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116642"/>
      </p:ext>
    </p:extLst>
  </p:cSld>
  <p:clrMapOvr>
    <a:masterClrMapping/>
  </p:clrMapOvr>
  <p:transition spd="med" advClick="0" advTm="1000">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5" name="Picture 3" descr="012 argéntica para Golgi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4400" y="1996440"/>
            <a:ext cx="10668000" cy="4799844"/>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Rectangle 4"/>
          <p:cNvSpPr>
            <a:spLocks noChangeArrowheads="1"/>
          </p:cNvSpPr>
          <p:nvPr/>
        </p:nvSpPr>
        <p:spPr bwMode="auto">
          <a:xfrm>
            <a:off x="3261360" y="1193703"/>
            <a:ext cx="5059680" cy="680817"/>
          </a:xfrm>
          <a:prstGeom prst="rect">
            <a:avLst/>
          </a:prstGeom>
          <a:gradFill rotWithShape="0">
            <a:gsLst>
              <a:gs pos="0">
                <a:schemeClr val="accent1"/>
              </a:gs>
              <a:gs pos="50000">
                <a:schemeClr val="bg1"/>
              </a:gs>
              <a:gs pos="100000">
                <a:schemeClr val="accent1"/>
              </a:gs>
            </a:gsLst>
            <a:lin ang="0" scaled="1"/>
          </a:gra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s-ES_tradnl" altLang="es-ES" sz="3200" b="1" dirty="0" smtClean="0"/>
              <a:t>Impregnación </a:t>
            </a:r>
            <a:r>
              <a:rPr lang="es-ES_tradnl" altLang="es-ES" sz="3200" b="1" dirty="0" err="1" smtClean="0"/>
              <a:t>Argéntica</a:t>
            </a:r>
            <a:endParaRPr lang="es-ES_tradnl" altLang="es-ES" sz="3200" b="1" dirty="0"/>
          </a:p>
        </p:txBody>
      </p:sp>
      <p:sp>
        <p:nvSpPr>
          <p:cNvPr id="5" name="Rectangle 5"/>
          <p:cNvSpPr txBox="1">
            <a:spLocks noGrp="1" noChangeArrowheads="1"/>
          </p:cNvSpPr>
          <p:nvPr>
            <p:ph type="title"/>
          </p:nvPr>
        </p:nvSpPr>
        <p:spPr bwMode="auto">
          <a:xfrm>
            <a:off x="3810000" y="152718"/>
            <a:ext cx="4358640" cy="919065"/>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altLang="es-ES" sz="3600" b="0" i="0" u="none" strike="noStrike" kern="0" cap="none" spc="0" normalizeH="0" baseline="0" noProof="0" dirty="0" smtClean="0">
                <a:ln>
                  <a:noFill/>
                </a:ln>
                <a:solidFill>
                  <a:srgbClr val="FFFF00"/>
                </a:solidFill>
                <a:effectLst/>
                <a:uLnTx/>
                <a:uFillTx/>
                <a:latin typeface="Arial"/>
                <a:ea typeface="+mj-ea"/>
                <a:cs typeface="+mj-cs"/>
              </a:rPr>
              <a:t>Microscopio </a:t>
            </a:r>
            <a:r>
              <a:rPr lang="es-ES" altLang="es-ES" sz="3600" kern="0" dirty="0" err="1">
                <a:solidFill>
                  <a:srgbClr val="FFFF00"/>
                </a:solidFill>
                <a:latin typeface="Arial"/>
              </a:rPr>
              <a:t>Ó</a:t>
            </a:r>
            <a:r>
              <a:rPr kumimoji="0" lang="es-ES" altLang="es-ES" sz="3600" b="0" i="0" u="none" strike="noStrike" kern="0" cap="none" spc="0" normalizeH="0" baseline="0" noProof="0" dirty="0" err="1" smtClean="0">
                <a:ln>
                  <a:noFill/>
                </a:ln>
                <a:solidFill>
                  <a:srgbClr val="FFFF00"/>
                </a:solidFill>
                <a:effectLst/>
                <a:uLnTx/>
                <a:uFillTx/>
                <a:latin typeface="Arial"/>
                <a:ea typeface="+mj-ea"/>
                <a:cs typeface="+mj-cs"/>
              </a:rPr>
              <a:t>ptico</a:t>
            </a:r>
            <a:endParaRPr kumimoji="0" lang="es-ES" altLang="es-ES" sz="3600" b="0" i="0" u="none" strike="noStrike" kern="0" cap="none" spc="0" normalizeH="0" baseline="0" noProof="0" dirty="0">
              <a:ln>
                <a:noFill/>
              </a:ln>
              <a:solidFill>
                <a:srgbClr val="FFFF00"/>
              </a:solidFill>
              <a:effectLst/>
              <a:uLnTx/>
              <a:uFillTx/>
              <a:latin typeface="Arial"/>
              <a:ea typeface="+mj-ea"/>
              <a:cs typeface="+mj-cs"/>
            </a:endParaRPr>
          </a:p>
        </p:txBody>
      </p:sp>
    </p:spTree>
    <p:extLst>
      <p:ext uri="{BB962C8B-B14F-4D97-AF65-F5344CB8AC3E}">
        <p14:creationId xmlns:p14="http://schemas.microsoft.com/office/powerpoint/2010/main" val="2970310403"/>
      </p:ext>
    </p:extLst>
  </p:cSld>
  <p:clrMapOvr>
    <a:masterClrMapping/>
  </p:clrMapOvr>
  <p:transition spd="med" advClick="0" advTm="1000">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9207" name="Object 7"/>
          <p:cNvGraphicFramePr>
            <a:graphicFrameLocks noChangeAspect="1"/>
          </p:cNvGraphicFramePr>
          <p:nvPr>
            <p:extLst>
              <p:ext uri="{D42A27DB-BD31-4B8C-83A1-F6EECF244321}">
                <p14:modId xmlns:p14="http://schemas.microsoft.com/office/powerpoint/2010/main" val="1161668231"/>
              </p:ext>
            </p:extLst>
          </p:nvPr>
        </p:nvGraphicFramePr>
        <p:xfrm>
          <a:off x="2500663" y="1052511"/>
          <a:ext cx="7808437" cy="5401206"/>
        </p:xfrm>
        <a:graphic>
          <a:graphicData uri="http://schemas.openxmlformats.org/presentationml/2006/ole">
            <mc:AlternateContent xmlns:mc="http://schemas.openxmlformats.org/markup-compatibility/2006">
              <mc:Choice xmlns:v="urn:schemas-microsoft-com:vml" Requires="v">
                <p:oleObj spid="_x0000_s2149" name="Bitmap Image" r:id="rId4" imgW="2676899" imgH="1390844" progId="Paint.Picture">
                  <p:embed/>
                </p:oleObj>
              </mc:Choice>
              <mc:Fallback>
                <p:oleObj name="Bitmap Image" r:id="rId4" imgW="2676899" imgH="1390844" progId="Paint.Picture">
                  <p:embed/>
                  <p:pic>
                    <p:nvPicPr>
                      <p:cNvPr id="179207" name="Object 7"/>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2500663" y="1052511"/>
                        <a:ext cx="7808437" cy="5401206"/>
                      </a:xfrm>
                      <a:prstGeom prst="rect">
                        <a:avLst/>
                      </a:prstGeom>
                      <a:noFill/>
                      <a:ln w="38100" algn="ctr">
                        <a:solidFill>
                          <a:schemeClr val="tx1"/>
                        </a:solidFill>
                        <a:miter lim="800000"/>
                        <a:headEnd/>
                        <a:tailEnd/>
                      </a:ln>
                      <a:effectLst/>
                      <a:extLst/>
                    </p:spPr>
                  </p:pic>
                </p:oleObj>
              </mc:Fallback>
            </mc:AlternateContent>
          </a:graphicData>
        </a:graphic>
      </p:graphicFrame>
      <p:sp>
        <p:nvSpPr>
          <p:cNvPr id="179209" name="Text Box 9"/>
          <p:cNvSpPr txBox="1">
            <a:spLocks noChangeArrowheads="1"/>
          </p:cNvSpPr>
          <p:nvPr/>
        </p:nvSpPr>
        <p:spPr bwMode="auto">
          <a:xfrm>
            <a:off x="233563" y="185739"/>
            <a:ext cx="45624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s-ES" altLang="es-ES" sz="3200" b="1" dirty="0">
                <a:solidFill>
                  <a:srgbClr val="FFFF66"/>
                </a:solidFill>
                <a:effectLst>
                  <a:outerShdw blurRad="38100" dist="38100" dir="2700000" algn="tl">
                    <a:srgbClr val="000000"/>
                  </a:outerShdw>
                </a:effectLst>
                <a:latin typeface="Arial" panose="020B0604020202020204" pitchFamily="34" charset="0"/>
              </a:rPr>
              <a:t>COMPLEJO DE GOLGI</a:t>
            </a:r>
            <a:endParaRPr lang="en-US" altLang="es-ES" sz="3200" b="1" dirty="0">
              <a:solidFill>
                <a:srgbClr val="FFFF66"/>
              </a:solidFill>
              <a:effectLst>
                <a:outerShdw blurRad="38100" dist="38100" dir="2700000" algn="tl">
                  <a:srgbClr val="000000"/>
                </a:outerShdw>
              </a:effectLst>
              <a:latin typeface="Arial" panose="020B0604020202020204" pitchFamily="34" charset="0"/>
            </a:endParaRPr>
          </a:p>
        </p:txBody>
      </p:sp>
      <p:sp>
        <p:nvSpPr>
          <p:cNvPr id="179210" name="Line 10"/>
          <p:cNvSpPr>
            <a:spLocks noChangeShapeType="1"/>
          </p:cNvSpPr>
          <p:nvPr/>
        </p:nvSpPr>
        <p:spPr bwMode="auto">
          <a:xfrm flipH="1">
            <a:off x="8242689" y="3959997"/>
            <a:ext cx="2232806" cy="106852"/>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s-ES" sz="3200" b="1">
              <a:solidFill>
                <a:srgbClr val="000000"/>
              </a:solidFill>
              <a:latin typeface="Arial" panose="020B0604020202020204" pitchFamily="34" charset="0"/>
            </a:endParaRPr>
          </a:p>
        </p:txBody>
      </p:sp>
      <p:sp>
        <p:nvSpPr>
          <p:cNvPr id="179211" name="Text Box 11"/>
          <p:cNvSpPr txBox="1">
            <a:spLocks noChangeArrowheads="1"/>
          </p:cNvSpPr>
          <p:nvPr/>
        </p:nvSpPr>
        <p:spPr bwMode="auto">
          <a:xfrm>
            <a:off x="10475495" y="3647805"/>
            <a:ext cx="1588168" cy="707886"/>
          </a:xfrm>
          <a:prstGeom prst="rect">
            <a:avLst/>
          </a:prstGeom>
          <a:noFill/>
          <a:ln w="1587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s-ES" altLang="es-ES" sz="2000" b="1" dirty="0">
                <a:solidFill>
                  <a:srgbClr val="FFFF00"/>
                </a:solidFill>
                <a:latin typeface="Arial" panose="020B0604020202020204" pitchFamily="34" charset="0"/>
              </a:rPr>
              <a:t>Sáculos </a:t>
            </a:r>
          </a:p>
          <a:p>
            <a:pPr algn="ctr" fontAlgn="base">
              <a:spcBef>
                <a:spcPct val="0"/>
              </a:spcBef>
              <a:spcAft>
                <a:spcPct val="0"/>
              </a:spcAft>
            </a:pPr>
            <a:r>
              <a:rPr lang="es-ES" altLang="es-ES" sz="2000" b="1" dirty="0">
                <a:solidFill>
                  <a:srgbClr val="FFFF00"/>
                </a:solidFill>
                <a:latin typeface="Arial" panose="020B0604020202020204" pitchFamily="34" charset="0"/>
              </a:rPr>
              <a:t>aplanados</a:t>
            </a:r>
            <a:endParaRPr lang="en-US" altLang="es-ES" sz="2000" b="1" dirty="0">
              <a:solidFill>
                <a:srgbClr val="FFFF00"/>
              </a:solidFill>
              <a:latin typeface="Arial" panose="020B0604020202020204" pitchFamily="34" charset="0"/>
            </a:endParaRPr>
          </a:p>
        </p:txBody>
      </p:sp>
      <p:sp>
        <p:nvSpPr>
          <p:cNvPr id="179213" name="Line 13"/>
          <p:cNvSpPr>
            <a:spLocks noChangeShapeType="1"/>
          </p:cNvSpPr>
          <p:nvPr/>
        </p:nvSpPr>
        <p:spPr bwMode="auto">
          <a:xfrm>
            <a:off x="2051969" y="3959997"/>
            <a:ext cx="1939621" cy="213704"/>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s-ES" sz="3200" b="1">
              <a:solidFill>
                <a:srgbClr val="000000"/>
              </a:solidFill>
              <a:latin typeface="Arial" panose="020B0604020202020204" pitchFamily="34" charset="0"/>
            </a:endParaRPr>
          </a:p>
        </p:txBody>
      </p:sp>
      <p:sp>
        <p:nvSpPr>
          <p:cNvPr id="179214" name="Line 14"/>
          <p:cNvSpPr>
            <a:spLocks noChangeShapeType="1"/>
          </p:cNvSpPr>
          <p:nvPr/>
        </p:nvSpPr>
        <p:spPr bwMode="auto">
          <a:xfrm>
            <a:off x="2051969" y="4173701"/>
            <a:ext cx="2388315" cy="664361"/>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s-ES" sz="3200" b="1">
              <a:solidFill>
                <a:srgbClr val="000000"/>
              </a:solidFill>
              <a:latin typeface="Arial" panose="020B0604020202020204" pitchFamily="34" charset="0"/>
            </a:endParaRPr>
          </a:p>
        </p:txBody>
      </p:sp>
      <p:sp>
        <p:nvSpPr>
          <p:cNvPr id="179212" name="Text Box 12"/>
          <p:cNvSpPr txBox="1">
            <a:spLocks noChangeArrowheads="1"/>
          </p:cNvSpPr>
          <p:nvPr/>
        </p:nvSpPr>
        <p:spPr bwMode="auto">
          <a:xfrm>
            <a:off x="315244" y="3734669"/>
            <a:ext cx="1736725" cy="701675"/>
          </a:xfrm>
          <a:prstGeom prst="rect">
            <a:avLst/>
          </a:prstGeom>
          <a:noFill/>
          <a:ln w="1587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s-ES" altLang="es-ES" sz="2000" b="1" dirty="0">
                <a:solidFill>
                  <a:srgbClr val="FFFF00"/>
                </a:solidFill>
                <a:latin typeface="Arial" panose="020B0604020202020204" pitchFamily="34" charset="0"/>
              </a:rPr>
              <a:t>Vesículas </a:t>
            </a:r>
          </a:p>
          <a:p>
            <a:pPr algn="ctr" fontAlgn="base">
              <a:spcBef>
                <a:spcPct val="0"/>
              </a:spcBef>
              <a:spcAft>
                <a:spcPct val="0"/>
              </a:spcAft>
            </a:pPr>
            <a:r>
              <a:rPr lang="es-ES" altLang="es-ES" sz="2000" b="1" dirty="0">
                <a:solidFill>
                  <a:srgbClr val="FFFF00"/>
                </a:solidFill>
                <a:latin typeface="Arial" panose="020B0604020202020204" pitchFamily="34" charset="0"/>
              </a:rPr>
              <a:t>de secreción</a:t>
            </a:r>
            <a:endParaRPr lang="en-US" altLang="es-ES" sz="2000" b="1" dirty="0">
              <a:solidFill>
                <a:srgbClr val="FFFF00"/>
              </a:solidFill>
              <a:latin typeface="Arial" panose="020B0604020202020204" pitchFamily="34" charset="0"/>
            </a:endParaRPr>
          </a:p>
        </p:txBody>
      </p:sp>
      <p:sp>
        <p:nvSpPr>
          <p:cNvPr id="14" name="Rectangle 5"/>
          <p:cNvSpPr txBox="1">
            <a:spLocks noChangeArrowheads="1"/>
          </p:cNvSpPr>
          <p:nvPr/>
        </p:nvSpPr>
        <p:spPr bwMode="auto">
          <a:xfrm>
            <a:off x="5358831" y="66092"/>
            <a:ext cx="5207301" cy="929322"/>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S" altLang="es-ES" sz="3600" kern="0" smtClean="0">
                <a:solidFill>
                  <a:srgbClr val="FFFF00"/>
                </a:solidFill>
                <a:latin typeface="Arial"/>
              </a:rPr>
              <a:t>Microscopio Electrónico</a:t>
            </a:r>
            <a:endParaRPr lang="es-ES" altLang="es-ES" sz="3600" kern="0" dirty="0">
              <a:solidFill>
                <a:srgbClr val="FFFF00"/>
              </a:solidFill>
              <a:latin typeface="Arial"/>
            </a:endParaRPr>
          </a:p>
        </p:txBody>
      </p:sp>
    </p:spTree>
    <p:extLst>
      <p:ext uri="{BB962C8B-B14F-4D97-AF65-F5344CB8AC3E}">
        <p14:creationId xmlns:p14="http://schemas.microsoft.com/office/powerpoint/2010/main" val="4147084243"/>
      </p:ext>
    </p:extLst>
  </p:cSld>
  <p:clrMapOvr>
    <a:masterClrMapping/>
  </p:clrMapOvr>
  <p:transition spd="slow" advClick="0" advTm="39000">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9" name="Picture 3" descr="016 Aparato de Golgi M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95550" y="1203960"/>
            <a:ext cx="7848600" cy="5393691"/>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4"/>
          <p:cNvSpPr txBox="1">
            <a:spLocks noChangeArrowheads="1"/>
          </p:cNvSpPr>
          <p:nvPr/>
        </p:nvSpPr>
        <p:spPr bwMode="auto">
          <a:xfrm>
            <a:off x="5203666" y="2965432"/>
            <a:ext cx="1171433" cy="461665"/>
          </a:xfrm>
          <a:prstGeom prst="rect">
            <a:avLst/>
          </a:prstGeom>
          <a:noFill/>
          <a:ln w="12700" cap="sq">
            <a:solidFill>
              <a:srgbClr val="FFFF00"/>
            </a:solidFill>
            <a:miter lim="800000"/>
            <a:headEnd type="none" w="sm" len="sm"/>
            <a:tailEnd type="none" w="sm" len="sm"/>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wrap="square">
            <a:spAutoFit/>
          </a:bodyPr>
          <a:lstStyle/>
          <a:p>
            <a:pPr>
              <a:spcBef>
                <a:spcPct val="50000"/>
              </a:spcBef>
            </a:pPr>
            <a:r>
              <a:rPr lang="es-ES_tradnl" altLang="es-ES" sz="2400" b="1" dirty="0">
                <a:solidFill>
                  <a:srgbClr val="FFFF00"/>
                </a:solidFill>
                <a:latin typeface="Arial" panose="020B0604020202020204" pitchFamily="34" charset="0"/>
              </a:rPr>
              <a:t>GOLGI</a:t>
            </a:r>
            <a:endParaRPr lang="es-ES_tradnl" altLang="es-ES" sz="2400" b="1" dirty="0">
              <a:solidFill>
                <a:srgbClr val="FFFF00"/>
              </a:solidFill>
            </a:endParaRPr>
          </a:p>
        </p:txBody>
      </p:sp>
      <p:sp>
        <p:nvSpPr>
          <p:cNvPr id="106501" name="Line 5"/>
          <p:cNvSpPr>
            <a:spLocks noChangeShapeType="1"/>
          </p:cNvSpPr>
          <p:nvPr/>
        </p:nvSpPr>
        <p:spPr bwMode="auto">
          <a:xfrm flipH="1">
            <a:off x="4655026" y="3201035"/>
            <a:ext cx="533400" cy="304800"/>
          </a:xfrm>
          <a:prstGeom prst="line">
            <a:avLst/>
          </a:prstGeom>
          <a:noFill/>
          <a:ln w="38100" cap="sq">
            <a:solidFill>
              <a:schemeClr val="tx1"/>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6" name="Rectangle 5"/>
          <p:cNvSpPr txBox="1">
            <a:spLocks noGrp="1" noChangeArrowheads="1"/>
          </p:cNvSpPr>
          <p:nvPr>
            <p:ph type="title"/>
          </p:nvPr>
        </p:nvSpPr>
        <p:spPr bwMode="auto">
          <a:xfrm>
            <a:off x="3738578" y="274638"/>
            <a:ext cx="5207301" cy="929322"/>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altLang="es-ES" sz="3600" b="0" i="0" u="none" strike="noStrike" kern="0" cap="none" spc="0" normalizeH="0" baseline="0" noProof="0" dirty="0" smtClean="0">
                <a:ln>
                  <a:noFill/>
                </a:ln>
                <a:solidFill>
                  <a:srgbClr val="FFFF00"/>
                </a:solidFill>
                <a:effectLst/>
                <a:uLnTx/>
                <a:uFillTx/>
                <a:latin typeface="Arial"/>
                <a:ea typeface="+mj-ea"/>
                <a:cs typeface="+mj-cs"/>
              </a:rPr>
              <a:t>Microscopio Electrónico</a:t>
            </a:r>
            <a:endParaRPr kumimoji="0" lang="es-ES" altLang="es-ES" sz="3600" b="0" i="0" u="none" strike="noStrike" kern="0" cap="none" spc="0" normalizeH="0" baseline="0" noProof="0" dirty="0">
              <a:ln>
                <a:noFill/>
              </a:ln>
              <a:solidFill>
                <a:srgbClr val="FFFF00"/>
              </a:solidFill>
              <a:effectLst/>
              <a:uLnTx/>
              <a:uFillTx/>
              <a:latin typeface="Arial"/>
              <a:ea typeface="+mj-ea"/>
              <a:cs typeface="+mj-cs"/>
            </a:endParaRPr>
          </a:p>
        </p:txBody>
      </p:sp>
    </p:spTree>
    <p:extLst>
      <p:ext uri="{BB962C8B-B14F-4D97-AF65-F5344CB8AC3E}">
        <p14:creationId xmlns:p14="http://schemas.microsoft.com/office/powerpoint/2010/main" val="54448119"/>
      </p:ext>
    </p:extLst>
  </p:cSld>
  <p:clrMapOvr>
    <a:masterClrMapping/>
  </p:clrMapOvr>
  <p:transition spd="med" advClick="0" advTm="100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Rectangle 5"/>
          <p:cNvSpPr>
            <a:spLocks noGrp="1" noChangeArrowheads="1"/>
          </p:cNvSpPr>
          <p:nvPr>
            <p:ph type="title"/>
          </p:nvPr>
        </p:nvSpPr>
        <p:spPr>
          <a:xfrm>
            <a:off x="4583114" y="260350"/>
            <a:ext cx="2746375" cy="711200"/>
          </a:xfrm>
        </p:spPr>
        <p:txBody>
          <a:bodyPr/>
          <a:lstStyle/>
          <a:p>
            <a:pPr eaLnBrk="1" hangingPunct="1">
              <a:defRPr/>
            </a:pPr>
            <a:r>
              <a:rPr lang="es-VE" sz="4000" b="1" dirty="0">
                <a:solidFill>
                  <a:srgbClr val="FFFF00"/>
                </a:solidFill>
                <a:latin typeface="+mn-lt"/>
              </a:rPr>
              <a:t>SUMARIO</a:t>
            </a:r>
            <a:endParaRPr lang="es-ES" sz="4000" b="1" dirty="0">
              <a:solidFill>
                <a:srgbClr val="FFFF00"/>
              </a:solidFill>
              <a:latin typeface="+mn-lt"/>
            </a:endParaRPr>
          </a:p>
        </p:txBody>
      </p:sp>
      <p:sp>
        <p:nvSpPr>
          <p:cNvPr id="40966" name="Rectangle 6"/>
          <p:cNvSpPr>
            <a:spLocks noGrp="1" noChangeArrowheads="1"/>
          </p:cNvSpPr>
          <p:nvPr>
            <p:ph idx="1"/>
          </p:nvPr>
        </p:nvSpPr>
        <p:spPr>
          <a:xfrm>
            <a:off x="409435" y="1250619"/>
            <a:ext cx="11450471" cy="3948113"/>
          </a:xfrm>
        </p:spPr>
        <p:txBody>
          <a:bodyPr/>
          <a:lstStyle/>
          <a:p>
            <a:pPr marL="0" indent="0" algn="just">
              <a:buNone/>
            </a:pPr>
            <a:r>
              <a:rPr lang="es-ES" sz="2400" b="1" u="sng" dirty="0" smtClean="0">
                <a:solidFill>
                  <a:srgbClr val="FFFF00"/>
                </a:solidFill>
              </a:rPr>
              <a:t>Tema 1.5 (</a:t>
            </a:r>
            <a:r>
              <a:rPr lang="es-ES" sz="2400" b="1" u="sng" dirty="0" err="1" smtClean="0">
                <a:solidFill>
                  <a:srgbClr val="FFFF00"/>
                </a:solidFill>
              </a:rPr>
              <a:t>cont</a:t>
            </a:r>
            <a:r>
              <a:rPr lang="es-ES" sz="2400" b="1" u="sng" dirty="0" smtClean="0">
                <a:solidFill>
                  <a:srgbClr val="FFFF00"/>
                </a:solidFill>
              </a:rPr>
              <a:t>):</a:t>
            </a:r>
            <a:r>
              <a:rPr lang="es-ES" sz="2400" b="1" dirty="0" smtClean="0">
                <a:solidFill>
                  <a:srgbClr val="FFFF00"/>
                </a:solidFill>
              </a:rPr>
              <a:t> </a:t>
            </a:r>
            <a:r>
              <a:rPr lang="es-ES" altLang="es-ES" sz="2400" b="1" u="sng" dirty="0" smtClean="0">
                <a:solidFill>
                  <a:srgbClr val="FFFF00"/>
                </a:solidFill>
                <a:ea typeface="Times New Roman" panose="02020603050405020304" pitchFamily="18" charset="0"/>
                <a:cs typeface="Arial" panose="020B0604020202020204" pitchFamily="34" charset="0"/>
              </a:rPr>
              <a:t>Aparato o complejo de Golgi</a:t>
            </a:r>
            <a:r>
              <a:rPr lang="es-ES" altLang="es-ES" sz="2000" dirty="0" smtClean="0">
                <a:solidFill>
                  <a:srgbClr val="FFFF00"/>
                </a:solidFill>
                <a:ea typeface="Times New Roman" panose="02020603050405020304" pitchFamily="18" charset="0"/>
                <a:cs typeface="Arial" panose="020B0604020202020204" pitchFamily="34" charset="0"/>
              </a:rPr>
              <a:t>. Componentes y características estructurales al M/O y al M/E. Diversidad de forma y tamaño. Conjugación con carbohidratos y empaquetamiento de proteínas. Gránulos de secreción. Relaciones del RE con el aparato de Golgi. </a:t>
            </a:r>
            <a:r>
              <a:rPr lang="es-ES" altLang="es-ES" sz="2000" b="1" u="sng" dirty="0" smtClean="0">
                <a:solidFill>
                  <a:srgbClr val="FFFF00"/>
                </a:solidFill>
                <a:ea typeface="Times New Roman" panose="02020603050405020304" pitchFamily="18" charset="0"/>
                <a:cs typeface="Arial" panose="020B0604020202020204" pitchFamily="34" charset="0"/>
              </a:rPr>
              <a:t>Matriz celular</a:t>
            </a:r>
            <a:r>
              <a:rPr lang="es-ES" altLang="es-ES" sz="2000" dirty="0" smtClean="0">
                <a:solidFill>
                  <a:srgbClr val="FFFF00"/>
                </a:solidFill>
                <a:ea typeface="Times New Roman" panose="02020603050405020304" pitchFamily="18" charset="0"/>
                <a:cs typeface="Arial" panose="020B0604020202020204" pitchFamily="34" charset="0"/>
              </a:rPr>
              <a:t>. </a:t>
            </a:r>
            <a:r>
              <a:rPr lang="es-ES" altLang="es-ES" sz="2400" b="1" u="sng" dirty="0" smtClean="0">
                <a:solidFill>
                  <a:srgbClr val="FFFF00"/>
                </a:solidFill>
                <a:ea typeface="Times New Roman" panose="02020603050405020304" pitchFamily="18" charset="0"/>
                <a:cs typeface="Arial" panose="020B0604020202020204" pitchFamily="34" charset="0"/>
              </a:rPr>
              <a:t>Inclusiones:</a:t>
            </a:r>
            <a:r>
              <a:rPr lang="es-ES" altLang="es-ES" sz="2400" dirty="0" smtClean="0">
                <a:solidFill>
                  <a:srgbClr val="FFFF00"/>
                </a:solidFill>
                <a:ea typeface="Times New Roman" panose="02020603050405020304" pitchFamily="18" charset="0"/>
                <a:cs typeface="Arial" panose="020B0604020202020204" pitchFamily="34" charset="0"/>
              </a:rPr>
              <a:t> </a:t>
            </a:r>
            <a:r>
              <a:rPr lang="es-ES" altLang="es-ES" sz="2000" dirty="0" smtClean="0">
                <a:solidFill>
                  <a:srgbClr val="FFFF00"/>
                </a:solidFill>
                <a:ea typeface="Times New Roman" panose="02020603050405020304" pitchFamily="18" charset="0"/>
                <a:cs typeface="Arial" panose="020B0604020202020204" pitchFamily="34" charset="0"/>
              </a:rPr>
              <a:t>Definición y clasificación. Glóbulos de grasa. Funciones. Gránulos de glucógeno: estructura y función. Pigmentos endógenos y exógenos. Cristales.</a:t>
            </a:r>
          </a:p>
          <a:p>
            <a:pPr marL="0" indent="0" algn="just">
              <a:buNone/>
            </a:pPr>
            <a:endParaRPr lang="es-ES" altLang="es-ES" sz="2000" dirty="0" smtClean="0">
              <a:solidFill>
                <a:srgbClr val="FFFF00"/>
              </a:solidFill>
              <a:ea typeface="Times New Roman" panose="02020603050405020304" pitchFamily="18" charset="0"/>
              <a:cs typeface="Arial" panose="020B0604020202020204" pitchFamily="34" charset="0"/>
            </a:endParaRPr>
          </a:p>
          <a:p>
            <a:pPr marL="0" indent="0" algn="just">
              <a:buNone/>
            </a:pPr>
            <a:endParaRPr lang="es-ES" altLang="es-ES" sz="2000" dirty="0">
              <a:solidFill>
                <a:srgbClr val="FFFF00"/>
              </a:solidFill>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914950544"/>
      </p:ext>
    </p:extLst>
  </p:cSld>
  <p:clrMapOvr>
    <a:masterClrMapping/>
  </p:clrMapOvr>
  <p:transition advClick="0" advTm="76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p:nvPr/>
        </p:nvGrpSpPr>
        <p:grpSpPr>
          <a:xfrm>
            <a:off x="1798001" y="1432560"/>
            <a:ext cx="8199120" cy="5120640"/>
            <a:chOff x="1524000" y="204789"/>
            <a:chExt cx="9144000" cy="6448425"/>
          </a:xfrm>
        </p:grpSpPr>
        <p:pic>
          <p:nvPicPr>
            <p:cNvPr id="23555" name="Picture 3" descr="Sin título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4789"/>
              <a:ext cx="9144000" cy="6448425"/>
            </a:xfrm>
            <a:prstGeom prst="rect">
              <a:avLst/>
            </a:prstGeom>
            <a:noFill/>
            <a:extLst>
              <a:ext uri="{909E8E84-426E-40DD-AFC4-6F175D3DCCD1}">
                <a14:hiddenFill xmlns:a14="http://schemas.microsoft.com/office/drawing/2010/main">
                  <a:solidFill>
                    <a:srgbClr val="FFFFFF"/>
                  </a:solidFill>
                </a14:hiddenFill>
              </a:ext>
            </a:extLst>
          </p:spPr>
        </p:pic>
        <p:sp>
          <p:nvSpPr>
            <p:cNvPr id="2" name="Cerrar llave 1"/>
            <p:cNvSpPr/>
            <p:nvPr/>
          </p:nvSpPr>
          <p:spPr bwMode="auto">
            <a:xfrm>
              <a:off x="7178721" y="1310185"/>
              <a:ext cx="313899" cy="1296537"/>
            </a:xfrm>
            <a:prstGeom prst="rightBrace">
              <a:avLst/>
            </a:prstGeom>
            <a:noFill/>
            <a:ln w="57150" cap="flat" cmpd="sng" algn="ctr">
              <a:solidFill>
                <a:srgbClr val="FFFF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 sz="3200" b="1" i="0" u="none" strike="noStrike" cap="none" normalizeH="0" baseline="0" smtClean="0">
                <a:ln>
                  <a:noFill/>
                </a:ln>
                <a:solidFill>
                  <a:schemeClr val="tx1"/>
                </a:solidFill>
                <a:effectLst/>
                <a:latin typeface="Arial" panose="020B0604020202020204" pitchFamily="34" charset="0"/>
              </a:endParaRPr>
            </a:p>
          </p:txBody>
        </p:sp>
      </p:grpSp>
      <p:sp>
        <p:nvSpPr>
          <p:cNvPr id="5" name="Rectangle 5"/>
          <p:cNvSpPr txBox="1">
            <a:spLocks noChangeArrowheads="1"/>
          </p:cNvSpPr>
          <p:nvPr/>
        </p:nvSpPr>
        <p:spPr bwMode="auto">
          <a:xfrm>
            <a:off x="3154679" y="360252"/>
            <a:ext cx="5485765" cy="889746"/>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altLang="es-ES" sz="3600" b="0" i="0" u="none" strike="noStrike" kern="0" cap="none" spc="0" normalizeH="0" baseline="0" noProof="0" dirty="0" smtClean="0">
                <a:ln>
                  <a:noFill/>
                </a:ln>
                <a:solidFill>
                  <a:srgbClr val="FFFF00"/>
                </a:solidFill>
                <a:effectLst/>
                <a:uLnTx/>
                <a:uFillTx/>
                <a:latin typeface="Arial"/>
                <a:ea typeface="+mj-ea"/>
                <a:cs typeface="+mj-cs"/>
              </a:rPr>
              <a:t>Microscopio Electrónico</a:t>
            </a:r>
            <a:endParaRPr kumimoji="0" lang="es-ES" altLang="es-ES" sz="3600" b="0" i="0" u="none" strike="noStrike" kern="0" cap="none" spc="0" normalizeH="0" baseline="0" noProof="0" dirty="0">
              <a:ln>
                <a:noFill/>
              </a:ln>
              <a:solidFill>
                <a:srgbClr val="FFFF00"/>
              </a:solidFill>
              <a:effectLst/>
              <a:uLnTx/>
              <a:uFillTx/>
              <a:latin typeface="Arial"/>
              <a:ea typeface="+mj-ea"/>
              <a:cs typeface="+mj-cs"/>
            </a:endParaRPr>
          </a:p>
        </p:txBody>
      </p:sp>
    </p:spTree>
    <p:extLst>
      <p:ext uri="{BB962C8B-B14F-4D97-AF65-F5344CB8AC3E}">
        <p14:creationId xmlns:p14="http://schemas.microsoft.com/office/powerpoint/2010/main" val="1687588503"/>
      </p:ext>
    </p:extLst>
  </p:cSld>
  <p:clrMapOvr>
    <a:masterClrMapping/>
  </p:clrMapOvr>
  <p:transition spd="med" advClick="0" advTm="1000">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Oval 2"/>
          <p:cNvSpPr>
            <a:spLocks noChangeArrowheads="1"/>
          </p:cNvSpPr>
          <p:nvPr/>
        </p:nvSpPr>
        <p:spPr bwMode="auto">
          <a:xfrm>
            <a:off x="4495800" y="228600"/>
            <a:ext cx="3829334" cy="838200"/>
          </a:xfrm>
          <a:prstGeom prst="ellipse">
            <a:avLst/>
          </a:prstGeom>
          <a:gradFill rotWithShape="0">
            <a:gsLst>
              <a:gs pos="0">
                <a:srgbClr val="339966"/>
              </a:gs>
              <a:gs pos="50000">
                <a:srgbClr val="FFFFFF"/>
              </a:gs>
              <a:gs pos="100000">
                <a:srgbClr val="339966"/>
              </a:gs>
            </a:gsLst>
            <a:lin ang="5400000" scaled="1"/>
          </a:gradFill>
          <a:ln w="381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r>
              <a:rPr lang="es-ES_tradnl" altLang="es-ES" sz="3200" b="1" dirty="0">
                <a:latin typeface="Arial" panose="020B0604020202020204" pitchFamily="34" charset="0"/>
              </a:rPr>
              <a:t>LISOSOMAS</a:t>
            </a:r>
          </a:p>
        </p:txBody>
      </p:sp>
      <p:sp>
        <p:nvSpPr>
          <p:cNvPr id="110595" name="Text Box 3"/>
          <p:cNvSpPr txBox="1">
            <a:spLocks noChangeArrowheads="1"/>
          </p:cNvSpPr>
          <p:nvPr/>
        </p:nvSpPr>
        <p:spPr bwMode="auto">
          <a:xfrm>
            <a:off x="3048000" y="1371601"/>
            <a:ext cx="2286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endParaRPr lang="es-ES_tradnl" altLang="es-ES" sz="2000">
              <a:latin typeface="Arial" panose="020B0604020202020204" pitchFamily="34" charset="0"/>
            </a:endParaRPr>
          </a:p>
          <a:p>
            <a:pPr>
              <a:spcBef>
                <a:spcPct val="50000"/>
              </a:spcBef>
            </a:pPr>
            <a:endParaRPr lang="es-ES_tradnl" altLang="es-ES" sz="2000">
              <a:latin typeface="Arial" panose="020B0604020202020204" pitchFamily="34" charset="0"/>
            </a:endParaRPr>
          </a:p>
          <a:p>
            <a:pPr>
              <a:spcBef>
                <a:spcPct val="50000"/>
              </a:spcBef>
            </a:pPr>
            <a:endParaRPr lang="es-ES_tradnl" altLang="es-ES" sz="2000">
              <a:latin typeface="Arial" panose="020B0604020202020204" pitchFamily="34" charset="0"/>
            </a:endParaRPr>
          </a:p>
        </p:txBody>
      </p:sp>
      <p:sp>
        <p:nvSpPr>
          <p:cNvPr id="110596" name="Text Box 4"/>
          <p:cNvSpPr txBox="1">
            <a:spLocks noChangeArrowheads="1"/>
          </p:cNvSpPr>
          <p:nvPr/>
        </p:nvSpPr>
        <p:spPr bwMode="auto">
          <a:xfrm>
            <a:off x="586853" y="1203326"/>
            <a:ext cx="11382233"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a:spcBef>
                <a:spcPct val="50000"/>
              </a:spcBef>
            </a:pPr>
            <a:r>
              <a:rPr lang="es-ES_tradnl" altLang="es-ES" sz="2800" dirty="0">
                <a:solidFill>
                  <a:srgbClr val="FFFF00"/>
                </a:solidFill>
                <a:latin typeface="Arial" panose="020B0604020202020204" pitchFamily="34" charset="0"/>
              </a:rPr>
              <a:t>Organito citoplasmático membranoso que participan en la digestión celular y en la defensa por lo que contiene en su interior enzimas líticas.</a:t>
            </a:r>
          </a:p>
        </p:txBody>
      </p:sp>
      <p:sp>
        <p:nvSpPr>
          <p:cNvPr id="110597" name="Text Box 5"/>
          <p:cNvSpPr txBox="1">
            <a:spLocks noChangeArrowheads="1"/>
          </p:cNvSpPr>
          <p:nvPr/>
        </p:nvSpPr>
        <p:spPr bwMode="auto">
          <a:xfrm>
            <a:off x="1897039" y="2556732"/>
            <a:ext cx="496096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spcBef>
                <a:spcPct val="50000"/>
              </a:spcBef>
            </a:pPr>
            <a:r>
              <a:rPr lang="es-ES_tradnl" altLang="es-ES" sz="2800" b="1" u="sng" dirty="0">
                <a:solidFill>
                  <a:srgbClr val="FFFF00"/>
                </a:solidFill>
                <a:latin typeface="Arial" panose="020B0604020202020204" pitchFamily="34" charset="0"/>
              </a:rPr>
              <a:t>Características generales:</a:t>
            </a:r>
          </a:p>
        </p:txBody>
      </p:sp>
      <p:sp>
        <p:nvSpPr>
          <p:cNvPr id="110598" name="Text Box 6"/>
          <p:cNvSpPr txBox="1">
            <a:spLocks noChangeArrowheads="1"/>
          </p:cNvSpPr>
          <p:nvPr/>
        </p:nvSpPr>
        <p:spPr bwMode="auto">
          <a:xfrm>
            <a:off x="586853" y="3162873"/>
            <a:ext cx="11273051"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a:buFontTx/>
              <a:buChar char="•"/>
            </a:pPr>
            <a:r>
              <a:rPr lang="es-ES_tradnl" altLang="es-ES" sz="2800" dirty="0">
                <a:solidFill>
                  <a:srgbClr val="FFFF00"/>
                </a:solidFill>
                <a:latin typeface="Arial" panose="020B0604020202020204" pitchFamily="34" charset="0"/>
              </a:rPr>
              <a:t> Se clasifican en Primarios y Secundarios. </a:t>
            </a:r>
          </a:p>
          <a:p>
            <a:pPr algn="just">
              <a:buFontTx/>
              <a:buChar char="•"/>
            </a:pPr>
            <a:r>
              <a:rPr lang="es-ES_tradnl" altLang="es-ES" sz="2800" dirty="0">
                <a:solidFill>
                  <a:srgbClr val="FFFF00"/>
                </a:solidFill>
                <a:latin typeface="Arial" panose="020B0604020202020204" pitchFamily="34" charset="0"/>
              </a:rPr>
              <a:t>Los </a:t>
            </a:r>
            <a:r>
              <a:rPr lang="es-ES_tradnl" altLang="es-ES" sz="2800" b="1" dirty="0">
                <a:solidFill>
                  <a:srgbClr val="FFFF00"/>
                </a:solidFill>
                <a:latin typeface="Arial" panose="020B0604020202020204" pitchFamily="34" charset="0"/>
              </a:rPr>
              <a:t>primarios</a:t>
            </a:r>
            <a:r>
              <a:rPr lang="es-ES_tradnl" altLang="es-ES" sz="2800" dirty="0">
                <a:solidFill>
                  <a:srgbClr val="FFFF00"/>
                </a:solidFill>
                <a:latin typeface="Arial" panose="020B0604020202020204" pitchFamily="34" charset="0"/>
              </a:rPr>
              <a:t> contienen solamente las enzimas líticas y se originan a partir del RER y el Golgi.</a:t>
            </a:r>
          </a:p>
          <a:p>
            <a:pPr algn="just">
              <a:buFontTx/>
              <a:buChar char="•"/>
            </a:pPr>
            <a:r>
              <a:rPr lang="es-ES_tradnl" altLang="es-ES" sz="2800" dirty="0">
                <a:solidFill>
                  <a:srgbClr val="FFFF00"/>
                </a:solidFill>
                <a:latin typeface="Arial" panose="020B0604020202020204" pitchFamily="34" charset="0"/>
              </a:rPr>
              <a:t> Los </a:t>
            </a:r>
            <a:r>
              <a:rPr lang="es-ES_tradnl" altLang="es-ES" sz="2800" b="1" dirty="0">
                <a:solidFill>
                  <a:srgbClr val="FFFF00"/>
                </a:solidFill>
                <a:latin typeface="Arial" panose="020B0604020202020204" pitchFamily="34" charset="0"/>
              </a:rPr>
              <a:t>secundarios</a:t>
            </a:r>
            <a:r>
              <a:rPr lang="es-ES_tradnl" altLang="es-ES" sz="2800" dirty="0">
                <a:solidFill>
                  <a:srgbClr val="FFFF00"/>
                </a:solidFill>
                <a:latin typeface="Arial" panose="020B0604020202020204" pitchFamily="34" charset="0"/>
              </a:rPr>
              <a:t> se originan por la fusión de los productos de la </a:t>
            </a:r>
            <a:r>
              <a:rPr lang="es-ES_tradnl" altLang="es-ES" sz="2800" dirty="0" err="1">
                <a:solidFill>
                  <a:srgbClr val="FFFF00"/>
                </a:solidFill>
                <a:latin typeface="Arial" panose="020B0604020202020204" pitchFamily="34" charset="0"/>
              </a:rPr>
              <a:t>endocitocis</a:t>
            </a:r>
            <a:r>
              <a:rPr lang="es-ES_tradnl" altLang="es-ES" sz="2800" dirty="0">
                <a:solidFill>
                  <a:srgbClr val="FFFF00"/>
                </a:solidFill>
                <a:latin typeface="Arial" panose="020B0604020202020204" pitchFamily="34" charset="0"/>
              </a:rPr>
              <a:t> con un lisosoma primario y son: vacuolas digestivas, </a:t>
            </a:r>
            <a:r>
              <a:rPr lang="es-ES_tradnl" altLang="es-ES" sz="2800" dirty="0" err="1">
                <a:solidFill>
                  <a:srgbClr val="FFFF00"/>
                </a:solidFill>
                <a:latin typeface="Arial" panose="020B0604020202020204" pitchFamily="34" charset="0"/>
              </a:rPr>
              <a:t>autofagosoma</a:t>
            </a:r>
            <a:r>
              <a:rPr lang="es-ES_tradnl" altLang="es-ES" sz="2800" dirty="0">
                <a:solidFill>
                  <a:srgbClr val="FFFF00"/>
                </a:solidFill>
                <a:latin typeface="Arial" panose="020B0604020202020204" pitchFamily="34" charset="0"/>
              </a:rPr>
              <a:t>, </a:t>
            </a:r>
            <a:r>
              <a:rPr lang="es-ES_tradnl" altLang="es-ES" sz="2800" dirty="0" err="1">
                <a:solidFill>
                  <a:srgbClr val="FFFF00"/>
                </a:solidFill>
                <a:latin typeface="Arial" panose="020B0604020202020204" pitchFamily="34" charset="0"/>
              </a:rPr>
              <a:t>etc</a:t>
            </a:r>
            <a:endParaRPr lang="es-ES_tradnl" altLang="es-ES" sz="2800" dirty="0">
              <a:solidFill>
                <a:srgbClr val="FFFF00"/>
              </a:solidFill>
              <a:latin typeface="Arial" panose="020B0604020202020204" pitchFamily="34" charset="0"/>
            </a:endParaRPr>
          </a:p>
          <a:p>
            <a:pPr algn="just">
              <a:buFontTx/>
              <a:buChar char="•"/>
            </a:pPr>
            <a:r>
              <a:rPr lang="es-ES_tradnl" altLang="es-ES" sz="2800" dirty="0">
                <a:solidFill>
                  <a:srgbClr val="FFFF00"/>
                </a:solidFill>
                <a:latin typeface="Arial" panose="020B0604020202020204" pitchFamily="34" charset="0"/>
              </a:rPr>
              <a:t>Los mecanismos de </a:t>
            </a:r>
            <a:r>
              <a:rPr lang="es-ES_tradnl" altLang="es-ES" sz="2800" b="1" dirty="0" smtClean="0">
                <a:solidFill>
                  <a:srgbClr val="FFFF00"/>
                </a:solidFill>
                <a:latin typeface="Arial" panose="020B0604020202020204" pitchFamily="34" charset="0"/>
              </a:rPr>
              <a:t>ENDOCITOCIS</a:t>
            </a:r>
            <a:r>
              <a:rPr lang="es-ES_tradnl" altLang="es-ES" sz="2800" dirty="0" smtClean="0">
                <a:solidFill>
                  <a:srgbClr val="FFFF00"/>
                </a:solidFill>
                <a:latin typeface="Arial" panose="020B0604020202020204" pitchFamily="34" charset="0"/>
              </a:rPr>
              <a:t>  </a:t>
            </a:r>
            <a:r>
              <a:rPr lang="es-ES_tradnl" altLang="es-ES" sz="2800" dirty="0">
                <a:solidFill>
                  <a:srgbClr val="FFFF00"/>
                </a:solidFill>
                <a:latin typeface="Arial" panose="020B0604020202020204" pitchFamily="34" charset="0"/>
              </a:rPr>
              <a:t>son la </a:t>
            </a:r>
            <a:r>
              <a:rPr lang="es-ES_tradnl" altLang="es-ES" sz="2800" b="1" dirty="0">
                <a:solidFill>
                  <a:srgbClr val="FFFF00"/>
                </a:solidFill>
                <a:latin typeface="Arial" panose="020B0604020202020204" pitchFamily="34" charset="0"/>
              </a:rPr>
              <a:t>fagocitosis</a:t>
            </a:r>
            <a:r>
              <a:rPr lang="es-ES_tradnl" altLang="es-ES" sz="2800" dirty="0">
                <a:solidFill>
                  <a:srgbClr val="FFFF00"/>
                </a:solidFill>
                <a:latin typeface="Arial" panose="020B0604020202020204" pitchFamily="34" charset="0"/>
              </a:rPr>
              <a:t> y la </a:t>
            </a:r>
            <a:r>
              <a:rPr lang="es-ES_tradnl" altLang="es-ES" sz="2800" b="1" dirty="0">
                <a:solidFill>
                  <a:srgbClr val="FFFF00"/>
                </a:solidFill>
                <a:latin typeface="Arial" panose="020B0604020202020204" pitchFamily="34" charset="0"/>
              </a:rPr>
              <a:t>pinocitosis.</a:t>
            </a:r>
          </a:p>
        </p:txBody>
      </p:sp>
    </p:spTree>
    <p:extLst>
      <p:ext uri="{BB962C8B-B14F-4D97-AF65-F5344CB8AC3E}">
        <p14:creationId xmlns:p14="http://schemas.microsoft.com/office/powerpoint/2010/main" val="3848162919"/>
      </p:ext>
    </p:extLst>
  </p:cSld>
  <p:clrMapOvr>
    <a:masterClrMapping/>
  </p:clrMapOvr>
  <p:transition spd="med" advClick="0" advTm="1000">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1"/>
          <p:cNvSpPr txBox="1">
            <a:spLocks noChangeArrowheads="1"/>
          </p:cNvSpPr>
          <p:nvPr/>
        </p:nvSpPr>
        <p:spPr bwMode="auto">
          <a:xfrm>
            <a:off x="2154365" y="333375"/>
            <a:ext cx="725621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s-ES" sz="4000" b="1" dirty="0" smtClean="0">
                <a:solidFill>
                  <a:srgbClr val="FFFF00"/>
                </a:solidFill>
                <a:latin typeface="Arial" panose="020B0604020202020204" pitchFamily="34" charset="0"/>
                <a:cs typeface="Arial" panose="020B0604020202020204" pitchFamily="34" charset="0"/>
              </a:rPr>
              <a:t>CONCEPTOS IMPORTANTES</a:t>
            </a:r>
            <a:endParaRPr lang="en-US" altLang="es-ES" sz="40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 name="Rectángulo 2"/>
          <p:cNvSpPr/>
          <p:nvPr/>
        </p:nvSpPr>
        <p:spPr>
          <a:xfrm>
            <a:off x="368490" y="1333140"/>
            <a:ext cx="11191164" cy="3970318"/>
          </a:xfrm>
          <a:prstGeom prst="rect">
            <a:avLst/>
          </a:prstGeom>
        </p:spPr>
        <p:txBody>
          <a:bodyPr wrap="square">
            <a:spAutoFit/>
          </a:bodyPr>
          <a:lstStyle/>
          <a:p>
            <a:pPr algn="just"/>
            <a:r>
              <a:rPr lang="es-ES" sz="2800" b="1" u="sng" dirty="0" smtClean="0">
                <a:solidFill>
                  <a:srgbClr val="FFFF00"/>
                </a:solidFill>
              </a:rPr>
              <a:t>ENDOCITOSIS:</a:t>
            </a:r>
            <a:r>
              <a:rPr lang="es-ES" sz="2800" b="1" dirty="0" smtClean="0">
                <a:solidFill>
                  <a:srgbClr val="FFFF00"/>
                </a:solidFill>
              </a:rPr>
              <a:t> </a:t>
            </a:r>
            <a:r>
              <a:rPr lang="es-ES" sz="2800" dirty="0" smtClean="0">
                <a:solidFill>
                  <a:srgbClr val="FFFF00"/>
                </a:solidFill>
              </a:rPr>
              <a:t>Es el </a:t>
            </a:r>
            <a:r>
              <a:rPr lang="es-ES" sz="2800" dirty="0">
                <a:solidFill>
                  <a:srgbClr val="FFFF00"/>
                </a:solidFill>
              </a:rPr>
              <a:t>proceso mediante el cual la célula incorpora sustancias, partículas u otros elementos más complejos, tales como bacterias, restos celulares o células, </a:t>
            </a:r>
            <a:r>
              <a:rPr lang="es-ES" sz="2800" dirty="0" smtClean="0">
                <a:solidFill>
                  <a:srgbClr val="FFFF00"/>
                </a:solidFill>
              </a:rPr>
              <a:t>e </a:t>
            </a:r>
            <a:r>
              <a:rPr lang="es-ES" sz="2800" dirty="0">
                <a:solidFill>
                  <a:srgbClr val="FFFF00"/>
                </a:solidFill>
              </a:rPr>
              <a:t>incluye la fagocitosis y la pinocitosis.   </a:t>
            </a:r>
            <a:endParaRPr lang="es-ES" sz="2800" dirty="0" smtClean="0">
              <a:solidFill>
                <a:srgbClr val="FFFF00"/>
              </a:solidFill>
            </a:endParaRPr>
          </a:p>
          <a:p>
            <a:pPr algn="just"/>
            <a:endParaRPr lang="es-ES" sz="2800" dirty="0">
              <a:solidFill>
                <a:srgbClr val="FFFF00"/>
              </a:solidFill>
            </a:endParaRPr>
          </a:p>
          <a:p>
            <a:pPr algn="just"/>
            <a:endParaRPr lang="es-ES" sz="2800" dirty="0">
              <a:solidFill>
                <a:srgbClr val="FFFF00"/>
              </a:solidFill>
            </a:endParaRPr>
          </a:p>
          <a:p>
            <a:pPr algn="just"/>
            <a:r>
              <a:rPr lang="es-ES" sz="2800" b="1" u="sng" dirty="0" smtClean="0">
                <a:solidFill>
                  <a:srgbClr val="FFFF00"/>
                </a:solidFill>
              </a:rPr>
              <a:t>DIGESTIÓN CELULAR:</a:t>
            </a:r>
            <a:r>
              <a:rPr lang="es-ES" sz="2800" b="1" dirty="0" smtClean="0">
                <a:solidFill>
                  <a:srgbClr val="FFFF00"/>
                </a:solidFill>
              </a:rPr>
              <a:t> </a:t>
            </a:r>
            <a:r>
              <a:rPr lang="es-ES" sz="2800" dirty="0" smtClean="0">
                <a:solidFill>
                  <a:srgbClr val="FFFF00"/>
                </a:solidFill>
              </a:rPr>
              <a:t>Es la </a:t>
            </a:r>
            <a:r>
              <a:rPr lang="es-ES" sz="2800" dirty="0">
                <a:solidFill>
                  <a:srgbClr val="FFFF00"/>
                </a:solidFill>
              </a:rPr>
              <a:t>degradación a moléculas más pequeñas, de las sustancias incorporadas a las vacuolas, y que está a cargo de los </a:t>
            </a:r>
            <a:r>
              <a:rPr lang="es-ES" sz="2800" dirty="0" smtClean="0">
                <a:solidFill>
                  <a:srgbClr val="FFFF00"/>
                </a:solidFill>
              </a:rPr>
              <a:t>lisosomas. </a:t>
            </a:r>
            <a:endParaRPr lang="es-ES" sz="2800" dirty="0">
              <a:solidFill>
                <a:srgbClr val="FFFF00"/>
              </a:solidFill>
            </a:endParaRPr>
          </a:p>
        </p:txBody>
      </p:sp>
    </p:spTree>
    <p:extLst>
      <p:ext uri="{BB962C8B-B14F-4D97-AF65-F5344CB8AC3E}">
        <p14:creationId xmlns:p14="http://schemas.microsoft.com/office/powerpoint/2010/main" val="1776784323"/>
      </p:ext>
    </p:extLst>
  </p:cSld>
  <p:clrMapOvr>
    <a:masterClrMapping/>
  </p:clrMapOvr>
  <p:transition spd="med" advClick="0" advTm="1000">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91571" y="2661313"/>
            <a:ext cx="10795378" cy="3416320"/>
          </a:xfrm>
          <a:prstGeom prst="rect">
            <a:avLst/>
          </a:prstGeom>
        </p:spPr>
        <p:txBody>
          <a:bodyPr wrap="square">
            <a:spAutoFit/>
          </a:bodyPr>
          <a:lstStyle/>
          <a:p>
            <a:pPr algn="just"/>
            <a:r>
              <a:rPr lang="es-ES" sz="2400" b="1" u="sng" dirty="0" smtClean="0">
                <a:solidFill>
                  <a:srgbClr val="FFFF00"/>
                </a:solidFill>
              </a:rPr>
              <a:t>Vacuola digestiva</a:t>
            </a:r>
            <a:r>
              <a:rPr lang="es-ES" sz="2400" dirty="0" smtClean="0">
                <a:solidFill>
                  <a:srgbClr val="FFFF00"/>
                </a:solidFill>
              </a:rPr>
              <a:t>. Es la unión de las vacuolas </a:t>
            </a:r>
            <a:r>
              <a:rPr lang="es-ES" sz="2400" dirty="0" err="1" smtClean="0">
                <a:solidFill>
                  <a:srgbClr val="FFFF00"/>
                </a:solidFill>
              </a:rPr>
              <a:t>fagocíticas</a:t>
            </a:r>
            <a:r>
              <a:rPr lang="es-ES" sz="2400" dirty="0" smtClean="0">
                <a:solidFill>
                  <a:srgbClr val="FFFF00"/>
                </a:solidFill>
              </a:rPr>
              <a:t> y las </a:t>
            </a:r>
            <a:r>
              <a:rPr lang="es-ES" sz="2400" dirty="0" err="1" smtClean="0">
                <a:solidFill>
                  <a:srgbClr val="FFFF00"/>
                </a:solidFill>
              </a:rPr>
              <a:t>pinocíticas</a:t>
            </a:r>
            <a:r>
              <a:rPr lang="es-ES" sz="2400" dirty="0" smtClean="0">
                <a:solidFill>
                  <a:srgbClr val="FFFF00"/>
                </a:solidFill>
              </a:rPr>
              <a:t> con lisosomas primarios</a:t>
            </a:r>
            <a:r>
              <a:rPr lang="es-ES" sz="2400" dirty="0" smtClean="0">
                <a:solidFill>
                  <a:srgbClr val="FFFF00"/>
                </a:solidFill>
              </a:rPr>
              <a:t>, </a:t>
            </a:r>
            <a:r>
              <a:rPr lang="es-ES" sz="2400" dirty="0" smtClean="0">
                <a:solidFill>
                  <a:srgbClr val="FFFF00"/>
                </a:solidFill>
              </a:rPr>
              <a:t>donde comienza la hidrólisis de las sustancias. Los elementos que componen el material hidrolizado, carbohidratos, aminoácidos, etc., pasan a través de la membrana de la vacuola digestiva por diferentes mecanismos de transporte, hacia la matriz citoplasmática, donde serán utilizadas en los procesos metabólicos celulares. </a:t>
            </a:r>
          </a:p>
          <a:p>
            <a:pPr algn="just"/>
            <a:r>
              <a:rPr lang="es-ES" sz="2400" dirty="0" smtClean="0">
                <a:solidFill>
                  <a:srgbClr val="FFFF00"/>
                </a:solidFill>
              </a:rPr>
              <a:t>  </a:t>
            </a:r>
          </a:p>
          <a:p>
            <a:pPr algn="just"/>
            <a:r>
              <a:rPr lang="es-ES" sz="2400" b="1" u="sng" dirty="0" smtClean="0">
                <a:solidFill>
                  <a:srgbClr val="FFFF00"/>
                </a:solidFill>
              </a:rPr>
              <a:t>CUERPO RESIDUAL:</a:t>
            </a:r>
            <a:r>
              <a:rPr lang="es-ES" sz="2400" b="1" dirty="0" smtClean="0">
                <a:solidFill>
                  <a:srgbClr val="FFFF00"/>
                </a:solidFill>
              </a:rPr>
              <a:t> </a:t>
            </a:r>
            <a:r>
              <a:rPr lang="es-ES" sz="2400" dirty="0" smtClean="0">
                <a:solidFill>
                  <a:srgbClr val="FFFF00"/>
                </a:solidFill>
              </a:rPr>
              <a:t>Es el resto del material que se encuentra dentro de la vacuola digestiva y que no pudo ser hidrolizado por las enzimas hidrolíticas, </a:t>
            </a:r>
            <a:endParaRPr lang="es-ES" sz="2400" dirty="0">
              <a:solidFill>
                <a:srgbClr val="FFFF00"/>
              </a:solidFill>
            </a:endParaRPr>
          </a:p>
        </p:txBody>
      </p:sp>
      <p:sp>
        <p:nvSpPr>
          <p:cNvPr id="4" name="CuadroTexto 3"/>
          <p:cNvSpPr txBox="1"/>
          <p:nvPr/>
        </p:nvSpPr>
        <p:spPr>
          <a:xfrm>
            <a:off x="2115403" y="409433"/>
            <a:ext cx="184731" cy="369332"/>
          </a:xfrm>
          <a:prstGeom prst="rect">
            <a:avLst/>
          </a:prstGeom>
          <a:noFill/>
        </p:spPr>
        <p:txBody>
          <a:bodyPr wrap="none" rtlCol="0">
            <a:spAutoFit/>
          </a:bodyPr>
          <a:lstStyle/>
          <a:p>
            <a:endParaRPr lang="es-ES" dirty="0"/>
          </a:p>
        </p:txBody>
      </p:sp>
      <p:pic>
        <p:nvPicPr>
          <p:cNvPr id="5" name="Imagen 4"/>
          <p:cNvPicPr>
            <a:picLocks noChangeAspect="1"/>
          </p:cNvPicPr>
          <p:nvPr/>
        </p:nvPicPr>
        <p:blipFill>
          <a:blip r:embed="rId2"/>
          <a:stretch>
            <a:fillRect/>
          </a:stretch>
        </p:blipFill>
        <p:spPr>
          <a:xfrm>
            <a:off x="1956735" y="167342"/>
            <a:ext cx="8169348" cy="853514"/>
          </a:xfrm>
          <a:prstGeom prst="rect">
            <a:avLst/>
          </a:prstGeom>
        </p:spPr>
      </p:pic>
      <p:sp>
        <p:nvSpPr>
          <p:cNvPr id="6" name="Rectángulo 5"/>
          <p:cNvSpPr/>
          <p:nvPr/>
        </p:nvSpPr>
        <p:spPr>
          <a:xfrm>
            <a:off x="791570" y="1126467"/>
            <a:ext cx="11000095" cy="1384995"/>
          </a:xfrm>
          <a:prstGeom prst="rect">
            <a:avLst/>
          </a:prstGeom>
        </p:spPr>
        <p:txBody>
          <a:bodyPr wrap="square">
            <a:spAutoFit/>
          </a:bodyPr>
          <a:lstStyle/>
          <a:p>
            <a:pPr marL="514350" indent="-514350">
              <a:buFont typeface="+mj-lt"/>
              <a:buAutoNum type="arabicPeriod"/>
            </a:pPr>
            <a:r>
              <a:rPr lang="es-ES" sz="2800" dirty="0" smtClean="0">
                <a:solidFill>
                  <a:srgbClr val="FFFF00"/>
                </a:solidFill>
              </a:rPr>
              <a:t> </a:t>
            </a:r>
            <a:r>
              <a:rPr lang="es-ES" sz="2800" dirty="0">
                <a:solidFill>
                  <a:srgbClr val="FFFF00"/>
                </a:solidFill>
              </a:rPr>
              <a:t>Vacuola </a:t>
            </a:r>
            <a:r>
              <a:rPr lang="es-ES" sz="2800" dirty="0" smtClean="0">
                <a:solidFill>
                  <a:srgbClr val="FFFF00"/>
                </a:solidFill>
              </a:rPr>
              <a:t>digestiva.</a:t>
            </a:r>
          </a:p>
          <a:p>
            <a:pPr marL="514350" indent="-514350">
              <a:buFont typeface="+mj-lt"/>
              <a:buAutoNum type="arabicPeriod"/>
            </a:pPr>
            <a:r>
              <a:rPr lang="es-ES" sz="2800" dirty="0" err="1" smtClean="0">
                <a:solidFill>
                  <a:srgbClr val="FFFF00"/>
                </a:solidFill>
              </a:rPr>
              <a:t>Citolisosomas</a:t>
            </a:r>
            <a:r>
              <a:rPr lang="es-ES" sz="2800" dirty="0" smtClean="0">
                <a:solidFill>
                  <a:srgbClr val="FFFF00"/>
                </a:solidFill>
              </a:rPr>
              <a:t> </a:t>
            </a:r>
            <a:r>
              <a:rPr lang="es-ES" sz="2800" dirty="0">
                <a:solidFill>
                  <a:srgbClr val="FFFF00"/>
                </a:solidFill>
              </a:rPr>
              <a:t>o vacuola </a:t>
            </a:r>
            <a:r>
              <a:rPr lang="es-ES" sz="2800" dirty="0" err="1">
                <a:solidFill>
                  <a:srgbClr val="FFFF00"/>
                </a:solidFill>
              </a:rPr>
              <a:t>autofágica</a:t>
            </a:r>
            <a:r>
              <a:rPr lang="es-ES" sz="2800" dirty="0" smtClean="0">
                <a:solidFill>
                  <a:srgbClr val="FFFF00"/>
                </a:solidFill>
              </a:rPr>
              <a:t>.</a:t>
            </a:r>
          </a:p>
          <a:p>
            <a:pPr marL="514350" indent="-514350">
              <a:buFont typeface="+mj-lt"/>
              <a:buAutoNum type="arabicPeriod"/>
            </a:pPr>
            <a:r>
              <a:rPr lang="es-ES" sz="2800" dirty="0" smtClean="0">
                <a:solidFill>
                  <a:srgbClr val="FFFF00"/>
                </a:solidFill>
              </a:rPr>
              <a:t>Cuerpos </a:t>
            </a:r>
            <a:r>
              <a:rPr lang="es-ES" sz="2800" dirty="0">
                <a:solidFill>
                  <a:srgbClr val="FFFF00"/>
                </a:solidFill>
              </a:rPr>
              <a:t>residuales. </a:t>
            </a:r>
          </a:p>
        </p:txBody>
      </p:sp>
    </p:spTree>
    <p:extLst>
      <p:ext uri="{BB962C8B-B14F-4D97-AF65-F5344CB8AC3E}">
        <p14:creationId xmlns:p14="http://schemas.microsoft.com/office/powerpoint/2010/main" val="479583105"/>
      </p:ext>
    </p:extLst>
  </p:cSld>
  <p:clrMapOvr>
    <a:masterClrMapping/>
  </p:clrMapOvr>
  <p:transition spd="med" advClick="0" advTm="1000">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50" name="Group 10"/>
          <p:cNvGrpSpPr>
            <a:grpSpLocks/>
          </p:cNvGrpSpPr>
          <p:nvPr/>
        </p:nvGrpSpPr>
        <p:grpSpPr bwMode="auto">
          <a:xfrm>
            <a:off x="2366311" y="1158240"/>
            <a:ext cx="7437120" cy="5486400"/>
            <a:chOff x="576" y="144"/>
            <a:chExt cx="5040" cy="4032"/>
          </a:xfrm>
        </p:grpSpPr>
        <p:pic>
          <p:nvPicPr>
            <p:cNvPr id="112642" name="Picture 2" descr="b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 y="144"/>
              <a:ext cx="3840" cy="3936"/>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sp>
          <p:nvSpPr>
            <p:cNvPr id="112647" name="Rectangle 7"/>
            <p:cNvSpPr>
              <a:spLocks noChangeArrowheads="1"/>
            </p:cNvSpPr>
            <p:nvPr/>
          </p:nvSpPr>
          <p:spPr bwMode="auto">
            <a:xfrm>
              <a:off x="4464" y="144"/>
              <a:ext cx="1152" cy="4032"/>
            </a:xfrm>
            <a:prstGeom prst="rect">
              <a:avLst/>
            </a:prstGeom>
            <a:noFill/>
            <a:ln w="12700" cap="sq">
              <a:solidFill>
                <a:srgbClr val="FF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112649" name="Text Box 9"/>
            <p:cNvSpPr txBox="1">
              <a:spLocks noChangeArrowheads="1"/>
            </p:cNvSpPr>
            <p:nvPr/>
          </p:nvSpPr>
          <p:spPr bwMode="auto">
            <a:xfrm>
              <a:off x="4839" y="767"/>
              <a:ext cx="303" cy="2479"/>
            </a:xfrm>
            <a:prstGeom prst="rect">
              <a:avLst/>
            </a:prstGeom>
            <a:noFill/>
            <a:ln w="12700" cap="sq">
              <a:no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_tradnl" altLang="es-ES" sz="2800" dirty="0" smtClean="0">
                  <a:solidFill>
                    <a:srgbClr val="FFFF66"/>
                  </a:solidFill>
                  <a:latin typeface="Arial" panose="020B0604020202020204" pitchFamily="34" charset="0"/>
                </a:rPr>
                <a:t> L</a:t>
              </a:r>
              <a:r>
                <a:rPr lang="es-ES_tradnl" altLang="es-ES" sz="2800" dirty="0">
                  <a:solidFill>
                    <a:srgbClr val="FFFF66"/>
                  </a:solidFill>
                  <a:latin typeface="Arial" panose="020B0604020202020204" pitchFamily="34" charset="0"/>
                </a:rPr>
                <a:t/>
              </a:r>
              <a:br>
                <a:rPr lang="es-ES_tradnl" altLang="es-ES" sz="2800" dirty="0">
                  <a:solidFill>
                    <a:srgbClr val="FFFF66"/>
                  </a:solidFill>
                  <a:latin typeface="Arial" panose="020B0604020202020204" pitchFamily="34" charset="0"/>
                </a:rPr>
              </a:br>
              <a:r>
                <a:rPr lang="es-ES_tradnl" altLang="es-ES" sz="2800" dirty="0" smtClean="0">
                  <a:solidFill>
                    <a:srgbClr val="FFFF66"/>
                  </a:solidFill>
                  <a:latin typeface="Arial" panose="020B0604020202020204" pitchFamily="34" charset="0"/>
                </a:rPr>
                <a:t> I</a:t>
              </a:r>
              <a:r>
                <a:rPr lang="es-ES_tradnl" altLang="es-ES" sz="2800" dirty="0">
                  <a:solidFill>
                    <a:srgbClr val="FFFF66"/>
                  </a:solidFill>
                  <a:latin typeface="Arial" panose="020B0604020202020204" pitchFamily="34" charset="0"/>
                </a:rPr>
                <a:t/>
              </a:r>
              <a:br>
                <a:rPr lang="es-ES_tradnl" altLang="es-ES" sz="2800" dirty="0">
                  <a:solidFill>
                    <a:srgbClr val="FFFF66"/>
                  </a:solidFill>
                  <a:latin typeface="Arial" panose="020B0604020202020204" pitchFamily="34" charset="0"/>
                </a:rPr>
              </a:br>
              <a:r>
                <a:rPr lang="es-ES_tradnl" altLang="es-ES" sz="2800" dirty="0">
                  <a:solidFill>
                    <a:srgbClr val="FFFF66"/>
                  </a:solidFill>
                  <a:latin typeface="Arial" panose="020B0604020202020204" pitchFamily="34" charset="0"/>
                </a:rPr>
                <a:t>S</a:t>
              </a:r>
              <a:br>
                <a:rPr lang="es-ES_tradnl" altLang="es-ES" sz="2800" dirty="0">
                  <a:solidFill>
                    <a:srgbClr val="FFFF66"/>
                  </a:solidFill>
                  <a:latin typeface="Arial" panose="020B0604020202020204" pitchFamily="34" charset="0"/>
                </a:rPr>
              </a:br>
              <a:r>
                <a:rPr lang="es-ES_tradnl" altLang="es-ES" sz="2800" dirty="0">
                  <a:solidFill>
                    <a:srgbClr val="FFFF66"/>
                  </a:solidFill>
                  <a:latin typeface="Arial" panose="020B0604020202020204" pitchFamily="34" charset="0"/>
                </a:rPr>
                <a:t>O</a:t>
              </a:r>
              <a:br>
                <a:rPr lang="es-ES_tradnl" altLang="es-ES" sz="2800" dirty="0">
                  <a:solidFill>
                    <a:srgbClr val="FFFF66"/>
                  </a:solidFill>
                  <a:latin typeface="Arial" panose="020B0604020202020204" pitchFamily="34" charset="0"/>
                </a:rPr>
              </a:br>
              <a:r>
                <a:rPr lang="es-ES_tradnl" altLang="es-ES" sz="2800" dirty="0">
                  <a:solidFill>
                    <a:srgbClr val="FFFF66"/>
                  </a:solidFill>
                  <a:latin typeface="Arial" panose="020B0604020202020204" pitchFamily="34" charset="0"/>
                </a:rPr>
                <a:t>S</a:t>
              </a:r>
              <a:br>
                <a:rPr lang="es-ES_tradnl" altLang="es-ES" sz="2800" dirty="0">
                  <a:solidFill>
                    <a:srgbClr val="FFFF66"/>
                  </a:solidFill>
                  <a:latin typeface="Arial" panose="020B0604020202020204" pitchFamily="34" charset="0"/>
                </a:rPr>
              </a:br>
              <a:r>
                <a:rPr lang="es-ES_tradnl" altLang="es-ES" sz="2800" dirty="0">
                  <a:solidFill>
                    <a:srgbClr val="FFFF66"/>
                  </a:solidFill>
                  <a:latin typeface="Arial" panose="020B0604020202020204" pitchFamily="34" charset="0"/>
                </a:rPr>
                <a:t>O</a:t>
              </a:r>
              <a:br>
                <a:rPr lang="es-ES_tradnl" altLang="es-ES" sz="2800" dirty="0">
                  <a:solidFill>
                    <a:srgbClr val="FFFF66"/>
                  </a:solidFill>
                  <a:latin typeface="Arial" panose="020B0604020202020204" pitchFamily="34" charset="0"/>
                </a:rPr>
              </a:br>
              <a:r>
                <a:rPr lang="es-ES_tradnl" altLang="es-ES" sz="2800" dirty="0">
                  <a:solidFill>
                    <a:srgbClr val="FFFF66"/>
                  </a:solidFill>
                  <a:latin typeface="Arial" panose="020B0604020202020204" pitchFamily="34" charset="0"/>
                </a:rPr>
                <a:t>M</a:t>
              </a:r>
              <a:br>
                <a:rPr lang="es-ES_tradnl" altLang="es-ES" sz="2800" dirty="0">
                  <a:solidFill>
                    <a:srgbClr val="FFFF66"/>
                  </a:solidFill>
                  <a:latin typeface="Arial" panose="020B0604020202020204" pitchFamily="34" charset="0"/>
                </a:rPr>
              </a:br>
              <a:r>
                <a:rPr lang="es-ES_tradnl" altLang="es-ES" sz="2800" dirty="0">
                  <a:solidFill>
                    <a:srgbClr val="FFFF66"/>
                  </a:solidFill>
                  <a:latin typeface="Arial" panose="020B0604020202020204" pitchFamily="34" charset="0"/>
                </a:rPr>
                <a:t>A</a:t>
              </a:r>
              <a:br>
                <a:rPr lang="es-ES_tradnl" altLang="es-ES" sz="2800" dirty="0">
                  <a:solidFill>
                    <a:srgbClr val="FFFF66"/>
                  </a:solidFill>
                  <a:latin typeface="Arial" panose="020B0604020202020204" pitchFamily="34" charset="0"/>
                </a:rPr>
              </a:br>
              <a:r>
                <a:rPr lang="es-ES_tradnl" altLang="es-ES" sz="2800" dirty="0">
                  <a:solidFill>
                    <a:srgbClr val="FFFF66"/>
                  </a:solidFill>
                  <a:latin typeface="Arial" panose="020B0604020202020204" pitchFamily="34" charset="0"/>
                </a:rPr>
                <a:t>S</a:t>
              </a:r>
              <a:endParaRPr lang="es-ES_tradnl" altLang="es-ES" dirty="0"/>
            </a:p>
          </p:txBody>
        </p:sp>
      </p:grpSp>
      <p:sp>
        <p:nvSpPr>
          <p:cNvPr id="6" name="Line 16"/>
          <p:cNvSpPr>
            <a:spLocks noChangeShapeType="1"/>
          </p:cNvSpPr>
          <p:nvPr/>
        </p:nvSpPr>
        <p:spPr bwMode="auto">
          <a:xfrm flipH="1" flipV="1">
            <a:off x="6365661" y="4460945"/>
            <a:ext cx="2014536" cy="39369"/>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s-ES" sz="3200" b="1">
              <a:solidFill>
                <a:srgbClr val="000000"/>
              </a:solidFill>
              <a:latin typeface="Arial" panose="020B0604020202020204" pitchFamily="34" charset="0"/>
            </a:endParaRPr>
          </a:p>
        </p:txBody>
      </p:sp>
      <p:sp>
        <p:nvSpPr>
          <p:cNvPr id="7" name="Rectangle 5"/>
          <p:cNvSpPr txBox="1">
            <a:spLocks noChangeArrowheads="1"/>
          </p:cNvSpPr>
          <p:nvPr/>
        </p:nvSpPr>
        <p:spPr bwMode="auto">
          <a:xfrm>
            <a:off x="3154679" y="116412"/>
            <a:ext cx="5485765" cy="889746"/>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altLang="es-ES" sz="3600" b="0" i="0" u="none" strike="noStrike" kern="0" cap="none" spc="0" normalizeH="0" baseline="0" noProof="0" dirty="0" smtClean="0">
                <a:ln>
                  <a:noFill/>
                </a:ln>
                <a:solidFill>
                  <a:srgbClr val="FFFF00"/>
                </a:solidFill>
                <a:effectLst/>
                <a:uLnTx/>
                <a:uFillTx/>
                <a:latin typeface="Arial"/>
                <a:ea typeface="+mj-ea"/>
                <a:cs typeface="+mj-cs"/>
              </a:rPr>
              <a:t>Microscopio Electrónico</a:t>
            </a:r>
            <a:endParaRPr kumimoji="0" lang="es-ES" altLang="es-ES" sz="3600" b="0" i="0" u="none" strike="noStrike" kern="0" cap="none" spc="0" normalizeH="0" baseline="0" noProof="0" dirty="0">
              <a:ln>
                <a:noFill/>
              </a:ln>
              <a:solidFill>
                <a:srgbClr val="FFFF00"/>
              </a:solidFill>
              <a:effectLst/>
              <a:uLnTx/>
              <a:uFillTx/>
              <a:latin typeface="Arial"/>
              <a:ea typeface="+mj-ea"/>
              <a:cs typeface="+mj-cs"/>
            </a:endParaRPr>
          </a:p>
        </p:txBody>
      </p:sp>
    </p:spTree>
    <p:extLst>
      <p:ext uri="{BB962C8B-B14F-4D97-AF65-F5344CB8AC3E}">
        <p14:creationId xmlns:p14="http://schemas.microsoft.com/office/powerpoint/2010/main" val="3873499920"/>
      </p:ext>
    </p:extLst>
  </p:cSld>
  <p:clrMapOvr>
    <a:masterClrMapping/>
  </p:clrMapOvr>
  <p:transition spd="med" advClick="0" advTm="1000">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Sin título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742" y="1058862"/>
            <a:ext cx="4024312" cy="533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a:off x="2806722" y="218606"/>
            <a:ext cx="4916689" cy="707886"/>
          </a:xfrm>
          <a:prstGeom prst="rect">
            <a:avLst/>
          </a:prstGeom>
          <a:no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defRPr/>
            </a:pPr>
            <a:r>
              <a:rPr lang="es-ES" sz="4000" dirty="0">
                <a:ln w="11430"/>
                <a:solidFill>
                  <a:srgbClr val="FFFF00"/>
                </a:solidFill>
                <a:effectLst>
                  <a:outerShdw blurRad="38100" dist="38100" dir="2700000" algn="tl">
                    <a:srgbClr val="000000">
                      <a:alpha val="43137"/>
                    </a:srgbClr>
                  </a:outerShdw>
                </a:effectLst>
                <a:latin typeface="Berlin Sans FB Demi" pitchFamily="34" charset="0"/>
              </a:rPr>
              <a:t>PEROXISOMAS</a:t>
            </a:r>
          </a:p>
        </p:txBody>
      </p:sp>
      <p:sp>
        <p:nvSpPr>
          <p:cNvPr id="35844" name="Rectangle 1"/>
          <p:cNvSpPr>
            <a:spLocks noChangeArrowheads="1"/>
          </p:cNvSpPr>
          <p:nvPr/>
        </p:nvSpPr>
        <p:spPr bwMode="auto">
          <a:xfrm>
            <a:off x="5127171" y="5688026"/>
            <a:ext cx="6270172" cy="1077218"/>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3200">
                <a:solidFill>
                  <a:schemeClr val="tx1"/>
                </a:solidFill>
                <a:latin typeface="Times New Roman" panose="02020603050405020304" pitchFamily="18" charset="0"/>
              </a:defRPr>
            </a:lvl1pPr>
            <a:lvl2pPr marL="742950" indent="-28575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800">
                <a:solidFill>
                  <a:schemeClr val="tx1"/>
                </a:solidFill>
                <a:latin typeface="Times New Roman" panose="02020603050405020304" pitchFamily="18" charset="0"/>
              </a:defRPr>
            </a:lvl2pPr>
            <a:lvl3pPr marL="11430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400">
                <a:solidFill>
                  <a:schemeClr val="tx1"/>
                </a:solidFill>
                <a:latin typeface="Times New Roman" panose="02020603050405020304" pitchFamily="18" charset="0"/>
              </a:defRPr>
            </a:lvl3pPr>
            <a:lvl4pPr marL="16002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4pPr>
            <a:lvl5pPr marL="20574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9pPr>
          </a:lstStyle>
          <a:p>
            <a:pPr algn="ctr">
              <a:spcBef>
                <a:spcPct val="0"/>
              </a:spcBef>
              <a:buFontTx/>
              <a:buNone/>
            </a:pPr>
            <a:r>
              <a:rPr lang="es-ES_tradnl" altLang="es-US" dirty="0" err="1">
                <a:solidFill>
                  <a:srgbClr val="FFFF00"/>
                </a:solidFill>
                <a:latin typeface="Berlin Sans FB Demi" panose="020E0802020502020306" pitchFamily="34" charset="0"/>
                <a:cs typeface="Times New Roman" panose="02020603050405020304" pitchFamily="18" charset="0"/>
              </a:rPr>
              <a:t>Destoxificación</a:t>
            </a:r>
            <a:r>
              <a:rPr lang="es-ES_tradnl" altLang="es-US" dirty="0">
                <a:solidFill>
                  <a:srgbClr val="FFFF00"/>
                </a:solidFill>
                <a:latin typeface="Berlin Sans FB Demi" panose="020E0802020502020306" pitchFamily="34" charset="0"/>
                <a:cs typeface="Times New Roman" panose="02020603050405020304" pitchFamily="18" charset="0"/>
              </a:rPr>
              <a:t> y </a:t>
            </a:r>
            <a:r>
              <a:rPr lang="el-GR" altLang="es-US" dirty="0">
                <a:solidFill>
                  <a:srgbClr val="FFFF00"/>
                </a:solidFill>
                <a:cs typeface="Times New Roman" panose="02020603050405020304" pitchFamily="18" charset="0"/>
              </a:rPr>
              <a:t>β</a:t>
            </a:r>
            <a:r>
              <a:rPr lang="es-ES" altLang="es-US" dirty="0">
                <a:solidFill>
                  <a:srgbClr val="FFFF00"/>
                </a:solidFill>
                <a:latin typeface="Berlin Sans FB Demi" panose="020E0802020502020306" pitchFamily="34" charset="0"/>
                <a:cs typeface="Times New Roman" panose="02020603050405020304" pitchFamily="18" charset="0"/>
              </a:rPr>
              <a:t> oxidación de ácidos grasos</a:t>
            </a:r>
            <a:endParaRPr lang="es-ES_tradnl" altLang="es-US" dirty="0">
              <a:solidFill>
                <a:srgbClr val="FFFF00"/>
              </a:solidFill>
              <a:latin typeface="Berlin Sans FB Demi" panose="020E0802020502020306" pitchFamily="34" charset="0"/>
              <a:cs typeface="Times New Roman" panose="02020603050405020304" pitchFamily="18" charset="0"/>
            </a:endParaRPr>
          </a:p>
        </p:txBody>
      </p:sp>
      <p:sp>
        <p:nvSpPr>
          <p:cNvPr id="2" name="Rectángulo 1"/>
          <p:cNvSpPr/>
          <p:nvPr/>
        </p:nvSpPr>
        <p:spPr>
          <a:xfrm>
            <a:off x="4697188" y="1000038"/>
            <a:ext cx="7238998" cy="1938992"/>
          </a:xfrm>
          <a:prstGeom prst="rect">
            <a:avLst/>
          </a:prstGeom>
        </p:spPr>
        <p:txBody>
          <a:bodyPr wrap="square">
            <a:spAutoFit/>
          </a:bodyPr>
          <a:lstStyle/>
          <a:p>
            <a:pPr algn="just"/>
            <a:r>
              <a:rPr lang="es-ES" sz="2400" b="1" dirty="0">
                <a:solidFill>
                  <a:srgbClr val="FFFF00"/>
                </a:solidFill>
              </a:rPr>
              <a:t> Los peroxisomas miden de 0,5-1 µm de diámetro; se describen delimitados por una membrana y, en su interior, con un contenido más denso, a veces con una estructura cristalina. </a:t>
            </a:r>
          </a:p>
        </p:txBody>
      </p:sp>
      <p:sp>
        <p:nvSpPr>
          <p:cNvPr id="3" name="Rectángulo 2"/>
          <p:cNvSpPr/>
          <p:nvPr/>
        </p:nvSpPr>
        <p:spPr>
          <a:xfrm>
            <a:off x="4767943" y="2869358"/>
            <a:ext cx="7119256" cy="2677656"/>
          </a:xfrm>
          <a:prstGeom prst="rect">
            <a:avLst/>
          </a:prstGeom>
        </p:spPr>
        <p:txBody>
          <a:bodyPr wrap="square">
            <a:spAutoFit/>
          </a:bodyPr>
          <a:lstStyle/>
          <a:p>
            <a:pPr algn="just"/>
            <a:r>
              <a:rPr lang="es-ES" sz="2400" b="1" dirty="0" smtClean="0">
                <a:solidFill>
                  <a:srgbClr val="FFFF00"/>
                </a:solidFill>
              </a:rPr>
              <a:t>Mediante </a:t>
            </a:r>
            <a:r>
              <a:rPr lang="es-ES" sz="2400" b="1" dirty="0">
                <a:solidFill>
                  <a:srgbClr val="FFFF00"/>
                </a:solidFill>
              </a:rPr>
              <a:t>técnicas de fraccionamiento se encontró que la enzima </a:t>
            </a:r>
            <a:r>
              <a:rPr lang="es-ES" sz="2400" b="1" dirty="0" err="1">
                <a:solidFill>
                  <a:srgbClr val="FFFF00"/>
                </a:solidFill>
              </a:rPr>
              <a:t>uratooxidasa</a:t>
            </a:r>
            <a:r>
              <a:rPr lang="es-ES" sz="2400" b="1" dirty="0">
                <a:solidFill>
                  <a:srgbClr val="FFFF00"/>
                </a:solidFill>
              </a:rPr>
              <a:t> toma una distribución, en estos organitos, similar a la fosfatasa ácida en los </a:t>
            </a:r>
            <a:r>
              <a:rPr lang="es-ES" sz="2400" b="1" dirty="0" smtClean="0">
                <a:solidFill>
                  <a:srgbClr val="FFFF00"/>
                </a:solidFill>
              </a:rPr>
              <a:t>lisosomas, además de  </a:t>
            </a:r>
            <a:r>
              <a:rPr lang="es-ES" sz="2400" b="1" dirty="0">
                <a:solidFill>
                  <a:srgbClr val="FFFF00"/>
                </a:solidFill>
              </a:rPr>
              <a:t>otras oxidasas generadoras de peróxido de hidrógeno y </a:t>
            </a:r>
            <a:r>
              <a:rPr lang="es-ES" sz="2400" b="1" dirty="0" smtClean="0">
                <a:solidFill>
                  <a:srgbClr val="FFFF00"/>
                </a:solidFill>
              </a:rPr>
              <a:t>de </a:t>
            </a:r>
            <a:r>
              <a:rPr lang="es-ES" sz="2400" b="1" dirty="0">
                <a:solidFill>
                  <a:srgbClr val="FFFF00"/>
                </a:solidFill>
              </a:rPr>
              <a:t>la catalasa (que degrada el H2O2), </a:t>
            </a:r>
          </a:p>
        </p:txBody>
      </p:sp>
      <p:sp>
        <p:nvSpPr>
          <p:cNvPr id="5" name="Rectángulo 4"/>
          <p:cNvSpPr/>
          <p:nvPr/>
        </p:nvSpPr>
        <p:spPr>
          <a:xfrm>
            <a:off x="4931229" y="4640722"/>
            <a:ext cx="6760030" cy="461665"/>
          </a:xfrm>
          <a:prstGeom prst="rect">
            <a:avLst/>
          </a:prstGeom>
        </p:spPr>
        <p:txBody>
          <a:bodyPr wrap="square">
            <a:spAutoFit/>
          </a:bodyPr>
          <a:lstStyle/>
          <a:p>
            <a:pPr algn="just"/>
            <a:endParaRPr lang="es-ES" sz="2400" b="1" dirty="0">
              <a:solidFill>
                <a:srgbClr val="FFFF00"/>
              </a:solidFill>
            </a:endParaRPr>
          </a:p>
        </p:txBody>
      </p:sp>
      <p:pic>
        <p:nvPicPr>
          <p:cNvPr id="6" name="Imagen 5"/>
          <p:cNvPicPr>
            <a:picLocks noChangeAspect="1"/>
          </p:cNvPicPr>
          <p:nvPr/>
        </p:nvPicPr>
        <p:blipFill>
          <a:blip r:embed="rId3"/>
          <a:stretch>
            <a:fillRect/>
          </a:stretch>
        </p:blipFill>
        <p:spPr>
          <a:xfrm rot="15460243">
            <a:off x="2368948" y="4975808"/>
            <a:ext cx="1728435" cy="264802"/>
          </a:xfrm>
          <a:prstGeom prst="rect">
            <a:avLst/>
          </a:prstGeom>
        </p:spPr>
      </p:pic>
      <p:sp>
        <p:nvSpPr>
          <p:cNvPr id="9" name="Line 16"/>
          <p:cNvSpPr>
            <a:spLocks noChangeShapeType="1"/>
          </p:cNvSpPr>
          <p:nvPr/>
        </p:nvSpPr>
        <p:spPr bwMode="auto">
          <a:xfrm flipH="1">
            <a:off x="2480585" y="4983479"/>
            <a:ext cx="735055" cy="619111"/>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s-ES" sz="3200" b="1">
              <a:solidFill>
                <a:srgbClr val="000000"/>
              </a:solidFill>
              <a:latin typeface="Arial" panose="020B0604020202020204" pitchFamily="34" charset="0"/>
            </a:endParaRPr>
          </a:p>
        </p:txBody>
      </p:sp>
    </p:spTree>
    <p:extLst>
      <p:ext uri="{BB962C8B-B14F-4D97-AF65-F5344CB8AC3E}">
        <p14:creationId xmlns:p14="http://schemas.microsoft.com/office/powerpoint/2010/main" val="1994142599"/>
      </p:ext>
    </p:extLst>
  </p:cSld>
  <p:clrMapOvr>
    <a:masterClrMapping/>
  </p:clrMapOvr>
  <p:transition spd="med" advClick="0" advTm="1000">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Oval 2"/>
          <p:cNvSpPr>
            <a:spLocks noChangeArrowheads="1"/>
          </p:cNvSpPr>
          <p:nvPr/>
        </p:nvSpPr>
        <p:spPr bwMode="auto">
          <a:xfrm>
            <a:off x="5377222" y="386688"/>
            <a:ext cx="3517710" cy="838200"/>
          </a:xfrm>
          <a:prstGeom prst="ellipse">
            <a:avLst/>
          </a:prstGeom>
          <a:gradFill rotWithShape="0">
            <a:gsLst>
              <a:gs pos="0">
                <a:schemeClr val="accent1"/>
              </a:gs>
              <a:gs pos="50000">
                <a:srgbClr val="FFFFFF"/>
              </a:gs>
              <a:gs pos="100000">
                <a:schemeClr val="accent1"/>
              </a:gs>
            </a:gsLst>
            <a:lin ang="5400000" scaled="1"/>
          </a:gradFill>
          <a:ln w="381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r>
              <a:rPr lang="es-ES_tradnl" altLang="es-ES" sz="3200" b="1" dirty="0">
                <a:latin typeface="Arial" panose="020B0604020202020204" pitchFamily="34" charset="0"/>
              </a:rPr>
              <a:t>CENTRIOLOS</a:t>
            </a:r>
          </a:p>
        </p:txBody>
      </p:sp>
      <p:sp>
        <p:nvSpPr>
          <p:cNvPr id="24581" name="Text Box 5"/>
          <p:cNvSpPr txBox="1">
            <a:spLocks noChangeArrowheads="1"/>
          </p:cNvSpPr>
          <p:nvPr/>
        </p:nvSpPr>
        <p:spPr bwMode="auto">
          <a:xfrm>
            <a:off x="4626591" y="1584959"/>
            <a:ext cx="709683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a:spcBef>
                <a:spcPct val="50000"/>
              </a:spcBef>
            </a:pPr>
            <a:r>
              <a:rPr lang="es-ES_tradnl" altLang="es-ES" sz="2800" dirty="0">
                <a:solidFill>
                  <a:srgbClr val="FFFF00"/>
                </a:solidFill>
                <a:latin typeface="Arial" panose="020B0604020202020204" pitchFamily="34" charset="0"/>
              </a:rPr>
              <a:t>Organitos citoplasmáticos no membranoso de estructura cilíndrica que se encuentran formando el centrosoma.</a:t>
            </a:r>
          </a:p>
        </p:txBody>
      </p:sp>
      <p:sp>
        <p:nvSpPr>
          <p:cNvPr id="24582" name="Text Box 6"/>
          <p:cNvSpPr txBox="1">
            <a:spLocks noChangeArrowheads="1"/>
          </p:cNvSpPr>
          <p:nvPr/>
        </p:nvSpPr>
        <p:spPr bwMode="auto">
          <a:xfrm>
            <a:off x="3182208" y="3900660"/>
            <a:ext cx="533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spcBef>
                <a:spcPct val="50000"/>
              </a:spcBef>
            </a:pPr>
            <a:r>
              <a:rPr lang="es-ES_tradnl" altLang="es-ES" sz="2800" b="1" u="sng" dirty="0">
                <a:solidFill>
                  <a:srgbClr val="FFFF00"/>
                </a:solidFill>
                <a:latin typeface="Arial" panose="020B0604020202020204" pitchFamily="34" charset="0"/>
              </a:rPr>
              <a:t>Características generales:</a:t>
            </a:r>
          </a:p>
        </p:txBody>
      </p:sp>
      <p:sp>
        <p:nvSpPr>
          <p:cNvPr id="24583" name="Text Box 7"/>
          <p:cNvSpPr txBox="1">
            <a:spLocks noChangeArrowheads="1"/>
          </p:cNvSpPr>
          <p:nvPr/>
        </p:nvSpPr>
        <p:spPr bwMode="auto">
          <a:xfrm>
            <a:off x="464027" y="4798469"/>
            <a:ext cx="11232107"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a:spcBef>
                <a:spcPct val="50000"/>
              </a:spcBef>
              <a:buFontTx/>
              <a:buChar char="•"/>
            </a:pPr>
            <a:r>
              <a:rPr lang="es-ES_tradnl" altLang="es-ES" sz="2800" dirty="0">
                <a:solidFill>
                  <a:srgbClr val="FFFF00"/>
                </a:solidFill>
                <a:latin typeface="Arial" panose="020B0604020202020204" pitchFamily="34" charset="0"/>
              </a:rPr>
              <a:t>Son unos organitos pares que se orientan perpendicularmente.</a:t>
            </a:r>
          </a:p>
          <a:p>
            <a:pPr algn="just">
              <a:spcBef>
                <a:spcPct val="50000"/>
              </a:spcBef>
              <a:buFontTx/>
              <a:buChar char="•"/>
            </a:pPr>
            <a:r>
              <a:rPr lang="es-ES_tradnl" altLang="es-ES" sz="2800" dirty="0">
                <a:solidFill>
                  <a:srgbClr val="FFFF00"/>
                </a:solidFill>
                <a:latin typeface="Arial" panose="020B0604020202020204" pitchFamily="34" charset="0"/>
              </a:rPr>
              <a:t>Está formado por microtúbulos que se disponen por nueve tripletes, los que se presentan de forma simétrica y equidistantes entre sí</a:t>
            </a:r>
            <a:r>
              <a:rPr lang="es-ES_tradnl" altLang="es-ES" sz="2800" dirty="0" smtClean="0">
                <a:solidFill>
                  <a:srgbClr val="FFFF00"/>
                </a:solidFill>
                <a:latin typeface="Arial" panose="020B0604020202020204" pitchFamily="34" charset="0"/>
              </a:rPr>
              <a:t>.</a:t>
            </a:r>
            <a:endParaRPr lang="es-ES_tradnl" altLang="es-ES" sz="2800" dirty="0">
              <a:solidFill>
                <a:srgbClr val="FFFF00"/>
              </a:solidFill>
              <a:latin typeface="Arial" panose="020B0604020202020204" pitchFamily="34" charset="0"/>
            </a:endParaRPr>
          </a:p>
        </p:txBody>
      </p:sp>
      <p:pic>
        <p:nvPicPr>
          <p:cNvPr id="7" name="Picture 4" descr="b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067" y="333141"/>
            <a:ext cx="4230808" cy="3500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704981"/>
      </p:ext>
    </p:extLst>
  </p:cSld>
  <p:clrMapOvr>
    <a:masterClrMapping/>
  </p:clrMapOvr>
  <p:transition spd="med" advClick="0" advTm="76000">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half" idx="2"/>
          </p:nvPr>
        </p:nvSpPr>
        <p:spPr>
          <a:xfrm>
            <a:off x="282051" y="881743"/>
            <a:ext cx="5334926" cy="2139043"/>
          </a:xfrm>
        </p:spPr>
        <p:txBody>
          <a:bodyPr/>
          <a:lstStyle/>
          <a:p>
            <a:pPr algn="just"/>
            <a:r>
              <a:rPr lang="es-ES" sz="2800" dirty="0">
                <a:solidFill>
                  <a:srgbClr val="FFFF00"/>
                </a:solidFill>
              </a:rPr>
              <a:t>Los centriolos miden 0,5 µm de longitud por 0,25 µm de diámetro, y presentan un extremo ocluido y otro abierto. Cada par de centriolos están orientados </a:t>
            </a:r>
            <a:r>
              <a:rPr lang="es-ES" sz="2800" dirty="0" smtClean="0">
                <a:solidFill>
                  <a:srgbClr val="FFFF00"/>
                </a:solidFill>
              </a:rPr>
              <a:t>perpendicularmente .</a:t>
            </a:r>
          </a:p>
        </p:txBody>
      </p:sp>
      <p:sp>
        <p:nvSpPr>
          <p:cNvPr id="6" name="Título 5"/>
          <p:cNvSpPr>
            <a:spLocks noGrp="1"/>
          </p:cNvSpPr>
          <p:nvPr>
            <p:ph type="title"/>
          </p:nvPr>
        </p:nvSpPr>
        <p:spPr>
          <a:xfrm>
            <a:off x="1148689" y="55522"/>
            <a:ext cx="4011084" cy="725416"/>
          </a:xfrm>
        </p:spPr>
        <p:txBody>
          <a:bodyPr/>
          <a:lstStyle/>
          <a:p>
            <a:pPr algn="ctr"/>
            <a:r>
              <a:rPr lang="es-ES_tradnl" altLang="es-ES" sz="3200" b="1" dirty="0">
                <a:solidFill>
                  <a:srgbClr val="FFFF00"/>
                </a:solidFill>
                <a:latin typeface="Arial" panose="020B0604020202020204" pitchFamily="34" charset="0"/>
              </a:rPr>
              <a:t>CENTRIOLOS</a:t>
            </a:r>
            <a:endParaRPr lang="es-ES" b="1" dirty="0">
              <a:solidFill>
                <a:srgbClr val="FFFF00"/>
              </a:solidFill>
            </a:endParaRPr>
          </a:p>
        </p:txBody>
      </p:sp>
      <p:sp>
        <p:nvSpPr>
          <p:cNvPr id="7" name="CuadroTexto 6"/>
          <p:cNvSpPr txBox="1"/>
          <p:nvPr/>
        </p:nvSpPr>
        <p:spPr>
          <a:xfrm>
            <a:off x="282051" y="4035388"/>
            <a:ext cx="11632446" cy="2677656"/>
          </a:xfrm>
          <a:prstGeom prst="rect">
            <a:avLst/>
          </a:prstGeom>
          <a:noFill/>
        </p:spPr>
        <p:txBody>
          <a:bodyPr wrap="square" rtlCol="0">
            <a:spAutoFit/>
          </a:bodyPr>
          <a:lstStyle/>
          <a:p>
            <a:pPr algn="just"/>
            <a:r>
              <a:rPr lang="es-ES" sz="2400" b="1" dirty="0">
                <a:solidFill>
                  <a:srgbClr val="FFFF00"/>
                </a:solidFill>
              </a:rPr>
              <a:t>M/O</a:t>
            </a:r>
            <a:r>
              <a:rPr lang="es-ES" sz="2400" dirty="0">
                <a:solidFill>
                  <a:srgbClr val="FFFF00"/>
                </a:solidFill>
              </a:rPr>
              <a:t> se observan como dos pequeños puntos,</a:t>
            </a:r>
          </a:p>
          <a:p>
            <a:pPr algn="just"/>
            <a:r>
              <a:rPr lang="es-ES" sz="2400" b="1" dirty="0">
                <a:solidFill>
                  <a:srgbClr val="FFFF00"/>
                </a:solidFill>
              </a:rPr>
              <a:t>M/E</a:t>
            </a:r>
            <a:r>
              <a:rPr lang="es-ES" sz="2400" dirty="0">
                <a:solidFill>
                  <a:srgbClr val="FFFF00"/>
                </a:solidFill>
              </a:rPr>
              <a:t> se observan formados por una pared de microtúbulos. </a:t>
            </a:r>
          </a:p>
          <a:p>
            <a:pPr algn="just"/>
            <a:r>
              <a:rPr lang="es-ES" sz="2400" dirty="0">
                <a:solidFill>
                  <a:srgbClr val="FFFF00"/>
                </a:solidFill>
              </a:rPr>
              <a:t>Están constituidos por nueve tripletes de microtúbulos unidos entre sí. </a:t>
            </a:r>
          </a:p>
          <a:p>
            <a:pPr algn="just"/>
            <a:r>
              <a:rPr lang="es-ES" sz="2400" dirty="0">
                <a:solidFill>
                  <a:srgbClr val="FFFF00"/>
                </a:solidFill>
              </a:rPr>
              <a:t>En cada triplete, el </a:t>
            </a:r>
            <a:r>
              <a:rPr lang="es-ES" sz="2400" dirty="0" err="1">
                <a:solidFill>
                  <a:srgbClr val="FFFF00"/>
                </a:solidFill>
              </a:rPr>
              <a:t>microtúbulo</a:t>
            </a:r>
            <a:r>
              <a:rPr lang="es-ES" sz="2400" dirty="0">
                <a:solidFill>
                  <a:srgbClr val="FFFF00"/>
                </a:solidFill>
              </a:rPr>
              <a:t> A es completo y está formado por 13 subunidades, mientras que los microtúbulos B y C comparten subunidades de </a:t>
            </a:r>
            <a:r>
              <a:rPr lang="es-ES" sz="2400" dirty="0" err="1">
                <a:solidFill>
                  <a:srgbClr val="FFFF00"/>
                </a:solidFill>
              </a:rPr>
              <a:t>tubulina</a:t>
            </a:r>
            <a:r>
              <a:rPr lang="es-ES" sz="2400" dirty="0">
                <a:solidFill>
                  <a:srgbClr val="FFFF00"/>
                </a:solidFill>
              </a:rPr>
              <a:t>.</a:t>
            </a:r>
          </a:p>
          <a:p>
            <a:pPr algn="just"/>
            <a:r>
              <a:rPr lang="es-ES" sz="2400" dirty="0" smtClean="0">
                <a:solidFill>
                  <a:srgbClr val="FFFF00"/>
                </a:solidFill>
              </a:rPr>
              <a:t>En </a:t>
            </a:r>
            <a:r>
              <a:rPr lang="es-ES" sz="2400" dirty="0">
                <a:solidFill>
                  <a:srgbClr val="FFFF00"/>
                </a:solidFill>
              </a:rPr>
              <a:t>condiciones normales, estos orgánulos aparecen en parejas, en las que un </a:t>
            </a:r>
            <a:r>
              <a:rPr lang="es-ES" sz="2400" dirty="0" err="1">
                <a:solidFill>
                  <a:srgbClr val="FFFF00"/>
                </a:solidFill>
              </a:rPr>
              <a:t>centríolo</a:t>
            </a:r>
            <a:r>
              <a:rPr lang="es-ES" sz="2400" dirty="0">
                <a:solidFill>
                  <a:srgbClr val="FFFF00"/>
                </a:solidFill>
              </a:rPr>
              <a:t> forma ángulo recto con el otro</a:t>
            </a:r>
          </a:p>
        </p:txBody>
      </p:sp>
      <p:pic>
        <p:nvPicPr>
          <p:cNvPr id="18" name="Imagen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8150" y="628427"/>
            <a:ext cx="6355876" cy="3226230"/>
          </a:xfrm>
          <a:prstGeom prst="rect">
            <a:avLst/>
          </a:prstGeom>
        </p:spPr>
      </p:pic>
    </p:spTree>
    <p:extLst>
      <p:ext uri="{BB962C8B-B14F-4D97-AF65-F5344CB8AC3E}">
        <p14:creationId xmlns:p14="http://schemas.microsoft.com/office/powerpoint/2010/main" val="978950538"/>
      </p:ext>
    </p:extLst>
  </p:cSld>
  <p:clrMapOvr>
    <a:masterClrMapping/>
  </p:clrMapOvr>
  <p:transition spd="med" advClick="0" advTm="76000">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Oval 2"/>
          <p:cNvSpPr>
            <a:spLocks noChangeArrowheads="1"/>
          </p:cNvSpPr>
          <p:nvPr/>
        </p:nvSpPr>
        <p:spPr bwMode="auto">
          <a:xfrm>
            <a:off x="6223383" y="504967"/>
            <a:ext cx="4750562" cy="866633"/>
          </a:xfrm>
          <a:prstGeom prst="ellipse">
            <a:avLst/>
          </a:prstGeom>
          <a:gradFill rotWithShape="0">
            <a:gsLst>
              <a:gs pos="0">
                <a:schemeClr val="accent1"/>
              </a:gs>
              <a:gs pos="50000">
                <a:srgbClr val="FFFFFF"/>
              </a:gs>
              <a:gs pos="100000">
                <a:schemeClr val="accent1"/>
              </a:gs>
            </a:gsLst>
            <a:lin ang="5400000" scaled="1"/>
          </a:gradFill>
          <a:ln w="381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r>
              <a:rPr lang="es-ES_tradnl" altLang="es-ES" sz="3200" b="1" dirty="0">
                <a:latin typeface="Arial" panose="020B0604020202020204" pitchFamily="34" charset="0"/>
              </a:rPr>
              <a:t>CITOESQUELETO</a:t>
            </a:r>
          </a:p>
        </p:txBody>
      </p:sp>
      <p:sp>
        <p:nvSpPr>
          <p:cNvPr id="107523" name="Text Box 3"/>
          <p:cNvSpPr txBox="1">
            <a:spLocks noChangeArrowheads="1"/>
          </p:cNvSpPr>
          <p:nvPr/>
        </p:nvSpPr>
        <p:spPr bwMode="auto">
          <a:xfrm>
            <a:off x="532263" y="3493838"/>
            <a:ext cx="11273050"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s-ES_tradnl" altLang="es-ES" sz="2800" dirty="0" smtClean="0">
                <a:solidFill>
                  <a:srgbClr val="FFFF00"/>
                </a:solidFill>
                <a:latin typeface="Arial" panose="020B0604020202020204" pitchFamily="34" charset="0"/>
              </a:rPr>
              <a:t>Constituido </a:t>
            </a:r>
            <a:r>
              <a:rPr lang="es-ES_tradnl" altLang="es-ES" sz="2800" dirty="0">
                <a:solidFill>
                  <a:srgbClr val="FFFF00"/>
                </a:solidFill>
                <a:latin typeface="Arial" panose="020B0604020202020204" pitchFamily="34" charset="0"/>
              </a:rPr>
              <a:t>por 3 clases fundamentales de filamentos:</a:t>
            </a:r>
          </a:p>
          <a:p>
            <a:pPr algn="just">
              <a:buFontTx/>
              <a:buChar char="•"/>
            </a:pPr>
            <a:r>
              <a:rPr lang="es-ES_tradnl" altLang="es-ES" sz="2800" b="1" u="sng" dirty="0">
                <a:solidFill>
                  <a:srgbClr val="FFFF00"/>
                </a:solidFill>
                <a:latin typeface="Arial" panose="020B0604020202020204" pitchFamily="34" charset="0"/>
              </a:rPr>
              <a:t>Microfilamentos</a:t>
            </a:r>
            <a:r>
              <a:rPr lang="es-ES_tradnl" altLang="es-ES" sz="2800" dirty="0">
                <a:solidFill>
                  <a:srgbClr val="FFFF00"/>
                </a:solidFill>
                <a:latin typeface="Arial" panose="020B0604020202020204" pitchFamily="34" charset="0"/>
              </a:rPr>
              <a:t> (5 </a:t>
            </a:r>
            <a:r>
              <a:rPr lang="es-ES_tradnl" altLang="es-ES" sz="2800" dirty="0" err="1">
                <a:solidFill>
                  <a:srgbClr val="FFFF00"/>
                </a:solidFill>
                <a:latin typeface="Arial" panose="020B0604020202020204" pitchFamily="34" charset="0"/>
              </a:rPr>
              <a:t>nm</a:t>
            </a:r>
            <a:r>
              <a:rPr lang="es-ES_tradnl" altLang="es-ES" sz="2800" dirty="0">
                <a:solidFill>
                  <a:srgbClr val="FFFF00"/>
                </a:solidFill>
                <a:latin typeface="Arial" panose="020B0604020202020204" pitchFamily="34" charset="0"/>
              </a:rPr>
              <a:t> de diámetro) constituidos por la proteína actina.</a:t>
            </a:r>
          </a:p>
          <a:p>
            <a:pPr algn="just">
              <a:buFontTx/>
              <a:buChar char="•"/>
            </a:pPr>
            <a:r>
              <a:rPr lang="es-ES_tradnl" altLang="es-ES" sz="2800" b="1" u="sng" dirty="0">
                <a:solidFill>
                  <a:srgbClr val="FFFF00"/>
                </a:solidFill>
                <a:latin typeface="Arial" panose="020B0604020202020204" pitchFamily="34" charset="0"/>
              </a:rPr>
              <a:t>Filamentos intermedios</a:t>
            </a:r>
            <a:r>
              <a:rPr lang="es-ES_tradnl" altLang="es-ES" sz="2800" b="1" dirty="0">
                <a:solidFill>
                  <a:srgbClr val="FFFF00"/>
                </a:solidFill>
                <a:latin typeface="Arial" panose="020B0604020202020204" pitchFamily="34" charset="0"/>
              </a:rPr>
              <a:t> </a:t>
            </a:r>
            <a:r>
              <a:rPr lang="es-ES_tradnl" altLang="es-ES" sz="2800" dirty="0">
                <a:solidFill>
                  <a:srgbClr val="FFFF00"/>
                </a:solidFill>
                <a:latin typeface="Arial" panose="020B0604020202020204" pitchFamily="34" charset="0"/>
              </a:rPr>
              <a:t>(10 </a:t>
            </a:r>
            <a:r>
              <a:rPr lang="es-ES_tradnl" altLang="es-ES" sz="2800" dirty="0" err="1">
                <a:solidFill>
                  <a:srgbClr val="FFFF00"/>
                </a:solidFill>
                <a:latin typeface="Arial" panose="020B0604020202020204" pitchFamily="34" charset="0"/>
              </a:rPr>
              <a:t>nm</a:t>
            </a:r>
            <a:r>
              <a:rPr lang="es-ES_tradnl" altLang="es-ES" sz="2800" dirty="0">
                <a:solidFill>
                  <a:srgbClr val="FFFF00"/>
                </a:solidFill>
                <a:latin typeface="Arial" panose="020B0604020202020204" pitchFamily="34" charset="0"/>
              </a:rPr>
              <a:t> de </a:t>
            </a:r>
            <a:r>
              <a:rPr lang="es-ES_tradnl" altLang="es-ES" sz="2800" dirty="0" err="1">
                <a:solidFill>
                  <a:srgbClr val="FFFF00"/>
                </a:solidFill>
                <a:latin typeface="Arial" panose="020B0604020202020204" pitchFamily="34" charset="0"/>
              </a:rPr>
              <a:t>diametro</a:t>
            </a:r>
            <a:r>
              <a:rPr lang="es-ES_tradnl" altLang="es-ES" sz="2800" dirty="0">
                <a:solidFill>
                  <a:srgbClr val="FFFF00"/>
                </a:solidFill>
                <a:latin typeface="Arial" panose="020B0604020202020204" pitchFamily="34" charset="0"/>
              </a:rPr>
              <a:t>). En dependencia del tipo celular varían las proteínas que constituyen los filamentos.</a:t>
            </a:r>
          </a:p>
          <a:p>
            <a:pPr algn="just">
              <a:buFontTx/>
              <a:buChar char="•"/>
            </a:pPr>
            <a:r>
              <a:rPr lang="es-ES_tradnl" altLang="es-ES" sz="2800" b="1" u="sng" dirty="0">
                <a:solidFill>
                  <a:srgbClr val="FFFF00"/>
                </a:solidFill>
                <a:latin typeface="Arial" panose="020B0604020202020204" pitchFamily="34" charset="0"/>
              </a:rPr>
              <a:t>Microtúbulos</a:t>
            </a:r>
            <a:r>
              <a:rPr lang="es-ES_tradnl" altLang="es-ES" sz="2800" dirty="0">
                <a:solidFill>
                  <a:srgbClr val="FFFF00"/>
                </a:solidFill>
                <a:latin typeface="Arial" panose="020B0604020202020204" pitchFamily="34" charset="0"/>
              </a:rPr>
              <a:t>.  (25 </a:t>
            </a:r>
            <a:r>
              <a:rPr lang="es-ES_tradnl" altLang="es-ES" sz="2800" dirty="0" err="1">
                <a:solidFill>
                  <a:srgbClr val="FFFF00"/>
                </a:solidFill>
                <a:latin typeface="Arial" panose="020B0604020202020204" pitchFamily="34" charset="0"/>
              </a:rPr>
              <a:t>nm</a:t>
            </a:r>
            <a:r>
              <a:rPr lang="es-ES_tradnl" altLang="es-ES" sz="2800" dirty="0">
                <a:solidFill>
                  <a:srgbClr val="FFFF00"/>
                </a:solidFill>
                <a:latin typeface="Arial" panose="020B0604020202020204" pitchFamily="34" charset="0"/>
              </a:rPr>
              <a:t> de diámetro) constituidos por dímeros de </a:t>
            </a:r>
            <a:r>
              <a:rPr lang="es-ES_tradnl" altLang="es-ES" sz="2800" dirty="0" err="1">
                <a:solidFill>
                  <a:srgbClr val="FFFF00"/>
                </a:solidFill>
                <a:latin typeface="Arial" panose="020B0604020202020204" pitchFamily="34" charset="0"/>
              </a:rPr>
              <a:t>tubulina</a:t>
            </a:r>
            <a:r>
              <a:rPr lang="es-ES_tradnl" altLang="es-ES" sz="2800" dirty="0">
                <a:solidFill>
                  <a:srgbClr val="FFFF00"/>
                </a:solidFill>
                <a:latin typeface="Arial" panose="020B0604020202020204" pitchFamily="34" charset="0"/>
              </a:rPr>
              <a:t>. </a:t>
            </a:r>
            <a:endParaRPr lang="es-ES_tradnl" altLang="es-ES" sz="2800" dirty="0">
              <a:solidFill>
                <a:srgbClr val="FFFF00"/>
              </a:solidFill>
            </a:endParaRPr>
          </a:p>
        </p:txBody>
      </p:sp>
      <p:pic>
        <p:nvPicPr>
          <p:cNvPr id="1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543" y="161131"/>
            <a:ext cx="4038764" cy="311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sp>
        <p:nvSpPr>
          <p:cNvPr id="3" name="CuadroTexto 2"/>
          <p:cNvSpPr txBox="1"/>
          <p:nvPr/>
        </p:nvSpPr>
        <p:spPr>
          <a:xfrm>
            <a:off x="4972366" y="1813833"/>
            <a:ext cx="6942130" cy="1384995"/>
          </a:xfrm>
          <a:prstGeom prst="rect">
            <a:avLst/>
          </a:prstGeom>
          <a:noFill/>
        </p:spPr>
        <p:txBody>
          <a:bodyPr wrap="square" rtlCol="0">
            <a:spAutoFit/>
          </a:bodyPr>
          <a:lstStyle/>
          <a:p>
            <a:pPr algn="just"/>
            <a:r>
              <a:rPr lang="es-ES_tradnl" altLang="es-ES" sz="2800" dirty="0">
                <a:solidFill>
                  <a:srgbClr val="FFFF00"/>
                </a:solidFill>
                <a:latin typeface="Arial" panose="020B0604020202020204" pitchFamily="34" charset="0"/>
              </a:rPr>
              <a:t>Red interconectada de filamentos que tienen como función el mantenimiento de la estructura celular</a:t>
            </a:r>
            <a:r>
              <a:rPr lang="es-ES_tradnl" altLang="es-ES" sz="2800" dirty="0" smtClean="0">
                <a:solidFill>
                  <a:srgbClr val="FFFF00"/>
                </a:solidFill>
                <a:latin typeface="Arial" panose="020B0604020202020204" pitchFamily="34" charset="0"/>
              </a:rPr>
              <a:t>.</a:t>
            </a:r>
            <a:endParaRPr lang="es-ES" sz="2800" dirty="0"/>
          </a:p>
        </p:txBody>
      </p:sp>
    </p:spTree>
    <p:extLst>
      <p:ext uri="{BB962C8B-B14F-4D97-AF65-F5344CB8AC3E}">
        <p14:creationId xmlns:p14="http://schemas.microsoft.com/office/powerpoint/2010/main" val="3096254883"/>
      </p:ext>
    </p:extLst>
  </p:cSld>
  <p:clrMapOvr>
    <a:masterClrMapping/>
  </p:clrMapOvr>
  <p:transition spd="med" advClick="0" advTm="76000">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75520" y="381858"/>
            <a:ext cx="3672408" cy="646331"/>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1" hangingPunct="1">
              <a:defRPr/>
            </a:pPr>
            <a:r>
              <a:rPr lang="es-ES" sz="3600" u="sng" dirty="0">
                <a:ln w="11430"/>
                <a:solidFill>
                  <a:srgbClr val="FFFF00"/>
                </a:solidFill>
                <a:latin typeface="Berlin Sans FB Demi" pitchFamily="34" charset="0"/>
              </a:rPr>
              <a:t>CITOESQUELETO</a:t>
            </a:r>
          </a:p>
        </p:txBody>
      </p:sp>
      <p:pic>
        <p:nvPicPr>
          <p:cNvPr id="23555" name="Picture 4"/>
          <p:cNvPicPr>
            <a:picLocks noChangeAspect="1" noChangeArrowheads="1"/>
          </p:cNvPicPr>
          <p:nvPr/>
        </p:nvPicPr>
        <p:blipFill>
          <a:blip r:embed="rId2">
            <a:extLst>
              <a:ext uri="{28A0092B-C50C-407E-A947-70E740481C1C}">
                <a14:useLocalDpi xmlns:a14="http://schemas.microsoft.com/office/drawing/2010/main" val="0"/>
              </a:ext>
            </a:extLst>
          </a:blip>
          <a:srcRect r="10593" b="17497"/>
          <a:stretch>
            <a:fillRect/>
          </a:stretch>
        </p:blipFill>
        <p:spPr bwMode="auto">
          <a:xfrm>
            <a:off x="533812" y="1268413"/>
            <a:ext cx="6205182" cy="479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sp>
        <p:nvSpPr>
          <p:cNvPr id="8" name="Rectangle 1"/>
          <p:cNvSpPr>
            <a:spLocks noChangeArrowheads="1"/>
          </p:cNvSpPr>
          <p:nvPr/>
        </p:nvSpPr>
        <p:spPr bwMode="auto">
          <a:xfrm>
            <a:off x="6796582" y="4492159"/>
            <a:ext cx="2800593" cy="523220"/>
          </a:xfrm>
          <a:prstGeom prst="rect">
            <a:avLst/>
          </a:prstGeom>
          <a:noFill/>
          <a:ln>
            <a:solidFill>
              <a:schemeClr val="bg1"/>
            </a:solidFill>
          </a:ln>
          <a:extLst/>
        </p:spPr>
        <p:txBody>
          <a:bodyPr wrap="square" anchor="ctr">
            <a:spAutoFit/>
          </a:bodyPr>
          <a:lstStyle>
            <a:lvl1pPr>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3200">
                <a:solidFill>
                  <a:schemeClr val="tx1"/>
                </a:solidFill>
                <a:latin typeface="Times New Roman" panose="02020603050405020304" pitchFamily="18" charset="0"/>
              </a:defRPr>
            </a:lvl1pPr>
            <a:lvl2pPr marL="742950" indent="-28575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800">
                <a:solidFill>
                  <a:schemeClr val="tx1"/>
                </a:solidFill>
                <a:latin typeface="Times New Roman" panose="02020603050405020304" pitchFamily="18" charset="0"/>
              </a:defRPr>
            </a:lvl2pPr>
            <a:lvl3pPr marL="11430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400">
                <a:solidFill>
                  <a:schemeClr val="tx1"/>
                </a:solidFill>
                <a:latin typeface="Times New Roman" panose="02020603050405020304" pitchFamily="18" charset="0"/>
              </a:defRPr>
            </a:lvl3pPr>
            <a:lvl4pPr marL="16002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4pPr>
            <a:lvl5pPr marL="20574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9pPr>
          </a:lstStyle>
          <a:p>
            <a:pPr algn="ctr" eaLnBrk="1" hangingPunct="1">
              <a:spcBef>
                <a:spcPct val="0"/>
              </a:spcBef>
              <a:buFontTx/>
              <a:buNone/>
              <a:defRPr/>
            </a:pPr>
            <a:r>
              <a:rPr lang="es-ES_tradnl" sz="2800" dirty="0">
                <a:solidFill>
                  <a:srgbClr val="FFFF00"/>
                </a:solidFill>
                <a:latin typeface="Berlin Sans FB Demi" pitchFamily="34" charset="0"/>
                <a:cs typeface="Times New Roman" panose="02020603050405020304" pitchFamily="18" charset="0"/>
              </a:rPr>
              <a:t>MICROTÚBULO</a:t>
            </a:r>
          </a:p>
        </p:txBody>
      </p:sp>
      <p:cxnSp>
        <p:nvCxnSpPr>
          <p:cNvPr id="9" name="8 Conector recto de flecha"/>
          <p:cNvCxnSpPr/>
          <p:nvPr/>
        </p:nvCxnSpPr>
        <p:spPr bwMode="auto">
          <a:xfrm flipH="1" flipV="1">
            <a:off x="5166008" y="3989388"/>
            <a:ext cx="1671520" cy="749300"/>
          </a:xfrm>
          <a:prstGeom prst="straightConnector1">
            <a:avLst/>
          </a:prstGeom>
          <a:solidFill>
            <a:srgbClr val="FFFF66"/>
          </a:solidFill>
          <a:ln w="57150" cap="flat" cmpd="sng" algn="ctr">
            <a:solidFill>
              <a:srgbClr val="002060"/>
            </a:solidFill>
            <a:prstDash val="solid"/>
            <a:round/>
            <a:headEnd type="none" w="med" len="med"/>
            <a:tailEnd type="arrow"/>
          </a:ln>
          <a:effectLst/>
        </p:spPr>
      </p:cxnSp>
      <p:sp>
        <p:nvSpPr>
          <p:cNvPr id="11" name="Rectangle 1"/>
          <p:cNvSpPr>
            <a:spLocks noChangeArrowheads="1"/>
          </p:cNvSpPr>
          <p:nvPr/>
        </p:nvSpPr>
        <p:spPr bwMode="auto">
          <a:xfrm>
            <a:off x="6974006" y="5471647"/>
            <a:ext cx="4421875" cy="523220"/>
          </a:xfrm>
          <a:prstGeom prst="rect">
            <a:avLst/>
          </a:prstGeom>
          <a:noFill/>
          <a:ln>
            <a:solidFill>
              <a:schemeClr val="bg1"/>
            </a:solidFill>
          </a:ln>
          <a:extLst/>
        </p:spPr>
        <p:txBody>
          <a:bodyPr wrap="square" anchor="ctr">
            <a:spAutoFit/>
          </a:bodyPr>
          <a:lstStyle>
            <a:lvl1pPr>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3200">
                <a:solidFill>
                  <a:schemeClr val="tx1"/>
                </a:solidFill>
                <a:latin typeface="Times New Roman" panose="02020603050405020304" pitchFamily="18" charset="0"/>
              </a:defRPr>
            </a:lvl1pPr>
            <a:lvl2pPr marL="742950" indent="-28575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800">
                <a:solidFill>
                  <a:schemeClr val="tx1"/>
                </a:solidFill>
                <a:latin typeface="Times New Roman" panose="02020603050405020304" pitchFamily="18" charset="0"/>
              </a:defRPr>
            </a:lvl2pPr>
            <a:lvl3pPr marL="11430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400">
                <a:solidFill>
                  <a:schemeClr val="tx1"/>
                </a:solidFill>
                <a:latin typeface="Times New Roman" panose="02020603050405020304" pitchFamily="18" charset="0"/>
              </a:defRPr>
            </a:lvl3pPr>
            <a:lvl4pPr marL="16002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4pPr>
            <a:lvl5pPr marL="20574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9pPr>
          </a:lstStyle>
          <a:p>
            <a:pPr algn="ctr" eaLnBrk="1" hangingPunct="1">
              <a:spcBef>
                <a:spcPct val="0"/>
              </a:spcBef>
              <a:buFontTx/>
              <a:buNone/>
              <a:defRPr/>
            </a:pPr>
            <a:r>
              <a:rPr lang="es-ES_tradnl" sz="2800" dirty="0">
                <a:solidFill>
                  <a:srgbClr val="FFFF00"/>
                </a:solidFill>
                <a:latin typeface="Berlin Sans FB Demi" pitchFamily="34" charset="0"/>
                <a:cs typeface="Times New Roman" panose="02020603050405020304" pitchFamily="18" charset="0"/>
              </a:rPr>
              <a:t>FILAMENTO INTERMEDIO</a:t>
            </a:r>
          </a:p>
        </p:txBody>
      </p:sp>
      <p:cxnSp>
        <p:nvCxnSpPr>
          <p:cNvPr id="12" name="11 Conector recto de flecha"/>
          <p:cNvCxnSpPr>
            <a:stCxn id="11" idx="1"/>
          </p:cNvCxnSpPr>
          <p:nvPr/>
        </p:nvCxnSpPr>
        <p:spPr bwMode="auto">
          <a:xfrm flipH="1" flipV="1">
            <a:off x="4318329" y="4968875"/>
            <a:ext cx="2655677" cy="764382"/>
          </a:xfrm>
          <a:prstGeom prst="straightConnector1">
            <a:avLst/>
          </a:prstGeom>
          <a:solidFill>
            <a:srgbClr val="FFFF66"/>
          </a:solidFill>
          <a:ln w="57150" cap="flat" cmpd="sng" algn="ctr">
            <a:solidFill>
              <a:srgbClr val="002060"/>
            </a:solidFill>
            <a:prstDash val="solid"/>
            <a:round/>
            <a:headEnd type="none" w="med" len="med"/>
            <a:tailEnd type="arrow"/>
          </a:ln>
          <a:effectLst/>
        </p:spPr>
      </p:cxnSp>
      <p:sp>
        <p:nvSpPr>
          <p:cNvPr id="13" name="Rectangle 1"/>
          <p:cNvSpPr>
            <a:spLocks noChangeArrowheads="1"/>
          </p:cNvSpPr>
          <p:nvPr/>
        </p:nvSpPr>
        <p:spPr bwMode="auto">
          <a:xfrm>
            <a:off x="3898200" y="6105059"/>
            <a:ext cx="7866179" cy="523220"/>
          </a:xfrm>
          <a:prstGeom prst="rect">
            <a:avLst/>
          </a:prstGeom>
          <a:noFill/>
          <a:ln>
            <a:solidFill>
              <a:schemeClr val="bg1"/>
            </a:solidFill>
          </a:ln>
          <a:extLst/>
        </p:spPr>
        <p:txBody>
          <a:bodyPr wrap="square" anchor="ctr">
            <a:spAutoFit/>
          </a:bodyPr>
          <a:lstStyle>
            <a:lvl1pPr>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3200">
                <a:solidFill>
                  <a:schemeClr val="tx1"/>
                </a:solidFill>
                <a:latin typeface="Times New Roman" panose="02020603050405020304" pitchFamily="18" charset="0"/>
              </a:defRPr>
            </a:lvl1pPr>
            <a:lvl2pPr marL="742950" indent="-28575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800">
                <a:solidFill>
                  <a:schemeClr val="tx1"/>
                </a:solidFill>
                <a:latin typeface="Times New Roman" panose="02020603050405020304" pitchFamily="18" charset="0"/>
              </a:defRPr>
            </a:lvl2pPr>
            <a:lvl3pPr marL="11430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400">
                <a:solidFill>
                  <a:schemeClr val="tx1"/>
                </a:solidFill>
                <a:latin typeface="Times New Roman" panose="02020603050405020304" pitchFamily="18" charset="0"/>
              </a:defRPr>
            </a:lvl3pPr>
            <a:lvl4pPr marL="16002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4pPr>
            <a:lvl5pPr marL="20574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9pPr>
          </a:lstStyle>
          <a:p>
            <a:pPr eaLnBrk="1" hangingPunct="1">
              <a:spcBef>
                <a:spcPct val="0"/>
              </a:spcBef>
              <a:buFontTx/>
              <a:buNone/>
              <a:defRPr/>
            </a:pPr>
            <a:r>
              <a:rPr lang="es-ES_tradnl" sz="2800" dirty="0">
                <a:solidFill>
                  <a:srgbClr val="FFFF00"/>
                </a:solidFill>
                <a:effectLst>
                  <a:outerShdw blurRad="38100" dist="38100" dir="2700000" algn="tl">
                    <a:srgbClr val="000000">
                      <a:alpha val="43137"/>
                    </a:srgbClr>
                  </a:outerShdw>
                </a:effectLst>
                <a:latin typeface="Berlin Sans FB Demi" pitchFamily="34" charset="0"/>
                <a:cs typeface="Times New Roman" panose="02020603050405020304" pitchFamily="18" charset="0"/>
              </a:rPr>
              <a:t>FILAMENTOS DE ACTINA (MICROFILAMENTOS)</a:t>
            </a:r>
          </a:p>
        </p:txBody>
      </p:sp>
      <p:cxnSp>
        <p:nvCxnSpPr>
          <p:cNvPr id="14" name="13 Conector recto de flecha"/>
          <p:cNvCxnSpPr>
            <a:stCxn id="13" idx="1"/>
          </p:cNvCxnSpPr>
          <p:nvPr/>
        </p:nvCxnSpPr>
        <p:spPr bwMode="auto">
          <a:xfrm flipH="1" flipV="1">
            <a:off x="2511188" y="5186149"/>
            <a:ext cx="1387012" cy="1180520"/>
          </a:xfrm>
          <a:prstGeom prst="straightConnector1">
            <a:avLst/>
          </a:prstGeom>
          <a:solidFill>
            <a:srgbClr val="FFFF66"/>
          </a:solidFill>
          <a:ln w="57150" cap="flat" cmpd="sng" algn="ctr">
            <a:solidFill>
              <a:srgbClr val="002060"/>
            </a:solidFill>
            <a:prstDash val="solid"/>
            <a:round/>
            <a:headEnd type="none" w="med" len="med"/>
            <a:tailEnd type="arrow"/>
          </a:ln>
          <a:effectLst/>
        </p:spPr>
      </p:cxnSp>
      <p:pic>
        <p:nvPicPr>
          <p:cNvPr id="16" name="Picture 2" descr="Vesiculas con cubierta de clatri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6710" y="563134"/>
            <a:ext cx="5129114" cy="3456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37704"/>
      </p:ext>
    </p:extLst>
  </p:cSld>
  <p:clrMapOvr>
    <a:masterClrMapping/>
  </p:clrMapOvr>
  <p:transition spd="med" advClick="0" advTm="7600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Rectangle 5"/>
          <p:cNvSpPr>
            <a:spLocks noGrp="1" noChangeArrowheads="1"/>
          </p:cNvSpPr>
          <p:nvPr>
            <p:ph type="title"/>
          </p:nvPr>
        </p:nvSpPr>
        <p:spPr>
          <a:xfrm>
            <a:off x="4583114" y="260350"/>
            <a:ext cx="3241675" cy="711200"/>
          </a:xfrm>
        </p:spPr>
        <p:txBody>
          <a:bodyPr/>
          <a:lstStyle/>
          <a:p>
            <a:pPr eaLnBrk="1" hangingPunct="1">
              <a:defRPr/>
            </a:pPr>
            <a:r>
              <a:rPr lang="es-VE" sz="4000" b="1" dirty="0">
                <a:solidFill>
                  <a:srgbClr val="FFFF00"/>
                </a:solidFill>
                <a:latin typeface="+mn-lt"/>
              </a:rPr>
              <a:t>OBJETIVO</a:t>
            </a:r>
            <a:endParaRPr lang="es-ES" sz="4000" b="1" dirty="0">
              <a:solidFill>
                <a:srgbClr val="FFFF00"/>
              </a:solidFill>
              <a:latin typeface="+mn-lt"/>
            </a:endParaRPr>
          </a:p>
        </p:txBody>
      </p:sp>
      <p:sp>
        <p:nvSpPr>
          <p:cNvPr id="40966" name="Rectangle 6"/>
          <p:cNvSpPr>
            <a:spLocks noGrp="1" noChangeArrowheads="1"/>
          </p:cNvSpPr>
          <p:nvPr>
            <p:ph idx="1"/>
          </p:nvPr>
        </p:nvSpPr>
        <p:spPr>
          <a:xfrm>
            <a:off x="887104" y="1657592"/>
            <a:ext cx="10645254" cy="3948113"/>
          </a:xfrm>
        </p:spPr>
        <p:txBody>
          <a:bodyPr/>
          <a:lstStyle/>
          <a:p>
            <a:pPr marL="228600" indent="-228600" algn="just" eaLnBrk="1" hangingPunct="1">
              <a:lnSpc>
                <a:spcPct val="90000"/>
              </a:lnSpc>
              <a:defRPr/>
            </a:pPr>
            <a:r>
              <a:rPr lang="es-ES" dirty="0" smtClean="0">
                <a:solidFill>
                  <a:srgbClr val="FFFF00"/>
                </a:solidFill>
              </a:rPr>
              <a:t> </a:t>
            </a:r>
            <a:r>
              <a:rPr lang="es-ES" dirty="0">
                <a:solidFill>
                  <a:srgbClr val="FFFF00"/>
                </a:solidFill>
              </a:rPr>
              <a:t>Explicar las características morfofuncionales de </a:t>
            </a:r>
            <a:r>
              <a:rPr lang="es-ES" dirty="0" smtClean="0">
                <a:solidFill>
                  <a:srgbClr val="FFFF00"/>
                </a:solidFill>
              </a:rPr>
              <a:t>los componentes membranosos y </a:t>
            </a:r>
            <a:r>
              <a:rPr lang="es-ES" dirty="0">
                <a:solidFill>
                  <a:srgbClr val="FFFF00"/>
                </a:solidFill>
              </a:rPr>
              <a:t>no membranosos del </a:t>
            </a:r>
            <a:r>
              <a:rPr lang="es-ES" dirty="0" smtClean="0">
                <a:solidFill>
                  <a:srgbClr val="FFFF00"/>
                </a:solidFill>
              </a:rPr>
              <a:t>citoplasma y su relación estructura función, teniendo </a:t>
            </a:r>
            <a:r>
              <a:rPr lang="es-ES" dirty="0">
                <a:solidFill>
                  <a:srgbClr val="FFFF00"/>
                </a:solidFill>
              </a:rPr>
              <a:t>en cuenta aspectos básicos de </a:t>
            </a:r>
            <a:r>
              <a:rPr lang="es-ES" dirty="0" smtClean="0">
                <a:solidFill>
                  <a:srgbClr val="FFFF00"/>
                </a:solidFill>
              </a:rPr>
              <a:t>los sistemas de membranas y sus cmponentes generales, </a:t>
            </a:r>
            <a:r>
              <a:rPr lang="es-ES" dirty="0">
                <a:solidFill>
                  <a:srgbClr val="FFFF00"/>
                </a:solidFill>
              </a:rPr>
              <a:t>auxiliándose de la bibliografía básica y complementaria en función de la formación del médico integral comunitario.</a:t>
            </a:r>
          </a:p>
          <a:p>
            <a:pPr marL="363538" indent="-363538" algn="just" eaLnBrk="1" hangingPunct="1">
              <a:lnSpc>
                <a:spcPct val="90000"/>
              </a:lnSpc>
              <a:defRPr/>
            </a:pPr>
            <a:endParaRPr lang="es-VE" dirty="0" smtClean="0">
              <a:solidFill>
                <a:srgbClr val="FFFF00"/>
              </a:solidFill>
            </a:endParaRPr>
          </a:p>
        </p:txBody>
      </p:sp>
    </p:spTree>
    <p:extLst>
      <p:ext uri="{BB962C8B-B14F-4D97-AF65-F5344CB8AC3E}">
        <p14:creationId xmlns:p14="http://schemas.microsoft.com/office/powerpoint/2010/main" val="779208710"/>
      </p:ext>
    </p:extLst>
  </p:cSld>
  <p:clrMapOvr>
    <a:masterClrMapping/>
  </p:clrMapOvr>
  <p:transition advClick="0" advTm="7600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b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74" y="216693"/>
            <a:ext cx="5481877" cy="2594746"/>
          </a:xfrm>
          <a:prstGeom prst="rect">
            <a:avLst/>
          </a:prstGeom>
          <a:noFill/>
          <a:extLst>
            <a:ext uri="{909E8E84-426E-40DD-AFC4-6F175D3DCCD1}">
              <a14:hiddenFill xmlns:a14="http://schemas.microsoft.com/office/drawing/2010/main">
                <a:solidFill>
                  <a:srgbClr val="FFFFFF"/>
                </a:solidFill>
              </a14:hiddenFill>
            </a:ext>
          </a:extLst>
        </p:spPr>
      </p:pic>
      <p:sp>
        <p:nvSpPr>
          <p:cNvPr id="108548" name="Oval 4"/>
          <p:cNvSpPr>
            <a:spLocks noChangeArrowheads="1"/>
          </p:cNvSpPr>
          <p:nvPr/>
        </p:nvSpPr>
        <p:spPr bwMode="auto">
          <a:xfrm>
            <a:off x="6469040" y="369623"/>
            <a:ext cx="5205882" cy="838200"/>
          </a:xfrm>
          <a:prstGeom prst="ellipse">
            <a:avLst/>
          </a:prstGeom>
          <a:gradFill rotWithShape="0">
            <a:gsLst>
              <a:gs pos="0">
                <a:schemeClr val="accent1"/>
              </a:gs>
              <a:gs pos="50000">
                <a:srgbClr val="FFFFFF"/>
              </a:gs>
              <a:gs pos="100000">
                <a:schemeClr val="accent1"/>
              </a:gs>
            </a:gsLst>
            <a:lin ang="5400000" scaled="1"/>
          </a:gradFill>
          <a:ln w="381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r>
              <a:rPr lang="es-ES_tradnl" altLang="es-ES" sz="3200" b="1" dirty="0">
                <a:latin typeface="Arial" panose="020B0604020202020204" pitchFamily="34" charset="0"/>
              </a:rPr>
              <a:t>MICROTÚBULOS</a:t>
            </a:r>
          </a:p>
        </p:txBody>
      </p:sp>
      <p:sp>
        <p:nvSpPr>
          <p:cNvPr id="2" name="CuadroTexto 1"/>
          <p:cNvSpPr txBox="1"/>
          <p:nvPr/>
        </p:nvSpPr>
        <p:spPr>
          <a:xfrm>
            <a:off x="304774" y="3193576"/>
            <a:ext cx="9030295" cy="3539430"/>
          </a:xfrm>
          <a:prstGeom prst="rect">
            <a:avLst/>
          </a:prstGeom>
          <a:noFill/>
        </p:spPr>
        <p:txBody>
          <a:bodyPr wrap="square" rtlCol="0">
            <a:spAutoFit/>
          </a:bodyPr>
          <a:lstStyle/>
          <a:p>
            <a:pPr lvl="0" algn="just"/>
            <a:r>
              <a:rPr lang="es-ES_tradnl" altLang="es-ES" sz="2800" dirty="0" smtClean="0">
                <a:solidFill>
                  <a:srgbClr val="FFFF66"/>
                </a:solidFill>
                <a:latin typeface="Arial" panose="020B0604020202020204" pitchFamily="34" charset="0"/>
              </a:rPr>
              <a:t>Están </a:t>
            </a:r>
            <a:r>
              <a:rPr lang="es-ES_tradnl" altLang="es-ES" sz="2800" dirty="0">
                <a:solidFill>
                  <a:srgbClr val="FFFF66"/>
                </a:solidFill>
                <a:latin typeface="Arial" panose="020B0604020202020204" pitchFamily="34" charset="0"/>
              </a:rPr>
              <a:t>constituidos por 13 dímeros de </a:t>
            </a:r>
            <a:r>
              <a:rPr lang="es-ES_tradnl" altLang="es-ES" sz="2800" dirty="0" err="1">
                <a:solidFill>
                  <a:srgbClr val="FFFF66"/>
                </a:solidFill>
                <a:latin typeface="Arial" panose="020B0604020202020204" pitchFamily="34" charset="0"/>
              </a:rPr>
              <a:t>tubulina</a:t>
            </a:r>
            <a:r>
              <a:rPr lang="es-ES_tradnl" altLang="es-ES" sz="2800" dirty="0">
                <a:solidFill>
                  <a:srgbClr val="FFFF66"/>
                </a:solidFill>
                <a:latin typeface="Arial" panose="020B0604020202020204" pitchFamily="34" charset="0"/>
              </a:rPr>
              <a:t> </a:t>
            </a:r>
            <a:r>
              <a:rPr lang="es-ES_tradnl" altLang="es-ES" sz="2800" dirty="0" smtClean="0">
                <a:solidFill>
                  <a:srgbClr val="FFFF66"/>
                </a:solidFill>
                <a:latin typeface="Arial" panose="020B0604020202020204" pitchFamily="34" charset="0"/>
              </a:rPr>
              <a:t>(alfa </a:t>
            </a:r>
            <a:r>
              <a:rPr lang="es-ES_tradnl" altLang="es-ES" sz="2800" dirty="0">
                <a:solidFill>
                  <a:srgbClr val="FFFF66"/>
                </a:solidFill>
                <a:latin typeface="Arial" panose="020B0604020202020204" pitchFamily="34" charset="0"/>
              </a:rPr>
              <a:t>y beta).</a:t>
            </a:r>
          </a:p>
          <a:p>
            <a:pPr lvl="0" algn="just"/>
            <a:r>
              <a:rPr lang="es-ES_tradnl" altLang="es-ES" sz="2800" dirty="0">
                <a:solidFill>
                  <a:srgbClr val="FFFF66"/>
                </a:solidFill>
                <a:latin typeface="Arial" panose="020B0604020202020204" pitchFamily="34" charset="0"/>
              </a:rPr>
              <a:t>Constituyen las fibras del huso durante la división </a:t>
            </a:r>
            <a:r>
              <a:rPr lang="es-ES_tradnl" altLang="es-ES" sz="2800" dirty="0" smtClean="0">
                <a:solidFill>
                  <a:srgbClr val="FFFF66"/>
                </a:solidFill>
                <a:latin typeface="Arial" panose="020B0604020202020204" pitchFamily="34" charset="0"/>
              </a:rPr>
              <a:t>celular.</a:t>
            </a:r>
          </a:p>
          <a:p>
            <a:pPr lvl="0" algn="just"/>
            <a:r>
              <a:rPr lang="es-ES_tradnl" altLang="es-ES" sz="2800" dirty="0" smtClean="0">
                <a:solidFill>
                  <a:srgbClr val="FFFF66"/>
                </a:solidFill>
                <a:latin typeface="Arial" panose="020B0604020202020204" pitchFamily="34" charset="0"/>
              </a:rPr>
              <a:t>Están </a:t>
            </a:r>
            <a:r>
              <a:rPr lang="es-ES_tradnl" altLang="es-ES" sz="2800" dirty="0">
                <a:solidFill>
                  <a:srgbClr val="FFFF66"/>
                </a:solidFill>
                <a:latin typeface="Arial" panose="020B0604020202020204" pitchFamily="34" charset="0"/>
              </a:rPr>
              <a:t>constantemente </a:t>
            </a:r>
            <a:r>
              <a:rPr lang="es-ES_tradnl" altLang="es-ES" sz="2800" dirty="0" smtClean="0">
                <a:solidFill>
                  <a:srgbClr val="FFFF66"/>
                </a:solidFill>
                <a:latin typeface="Arial" panose="020B0604020202020204" pitchFamily="34" charset="0"/>
              </a:rPr>
              <a:t>ensamblándose </a:t>
            </a:r>
            <a:r>
              <a:rPr lang="es-ES_tradnl" altLang="es-ES" sz="2800" dirty="0">
                <a:solidFill>
                  <a:srgbClr val="FFFF66"/>
                </a:solidFill>
                <a:latin typeface="Arial" panose="020B0604020202020204" pitchFamily="34" charset="0"/>
              </a:rPr>
              <a:t>y </a:t>
            </a:r>
            <a:r>
              <a:rPr lang="es-ES_tradnl" altLang="es-ES" sz="2800" dirty="0" smtClean="0">
                <a:solidFill>
                  <a:srgbClr val="FFFF66"/>
                </a:solidFill>
                <a:latin typeface="Arial" panose="020B0604020202020204" pitchFamily="34" charset="0"/>
              </a:rPr>
              <a:t>desensamblándose </a:t>
            </a:r>
            <a:r>
              <a:rPr lang="es-ES_tradnl" altLang="es-ES" sz="2800" dirty="0">
                <a:solidFill>
                  <a:srgbClr val="FFFF66"/>
                </a:solidFill>
                <a:latin typeface="Arial" panose="020B0604020202020204" pitchFamily="34" charset="0"/>
              </a:rPr>
              <a:t>y </a:t>
            </a:r>
            <a:r>
              <a:rPr lang="es-ES_tradnl" altLang="es-ES" sz="2800" dirty="0" smtClean="0">
                <a:solidFill>
                  <a:srgbClr val="FFFF66"/>
                </a:solidFill>
                <a:latin typeface="Arial" panose="020B0604020202020204" pitchFamily="34" charset="0"/>
              </a:rPr>
              <a:t>se </a:t>
            </a:r>
            <a:r>
              <a:rPr lang="es-ES_tradnl" altLang="es-ES" sz="2800" dirty="0">
                <a:solidFill>
                  <a:srgbClr val="FFFF66"/>
                </a:solidFill>
                <a:latin typeface="Arial" panose="020B0604020202020204" pitchFamily="34" charset="0"/>
              </a:rPr>
              <a:t>asocian a otras proteínas (MAP Proteínas de asociación </a:t>
            </a:r>
            <a:r>
              <a:rPr lang="es-ES_tradnl" altLang="es-ES" sz="2800" dirty="0" smtClean="0">
                <a:solidFill>
                  <a:srgbClr val="FFFF66"/>
                </a:solidFill>
                <a:latin typeface="Arial" panose="020B0604020202020204" pitchFamily="34" charset="0"/>
              </a:rPr>
              <a:t>de los microtúbulos).</a:t>
            </a:r>
            <a:endParaRPr lang="es-ES_tradnl" altLang="es-ES" sz="2800" dirty="0">
              <a:solidFill>
                <a:srgbClr val="FFFF66"/>
              </a:solidFill>
              <a:latin typeface="Arial" panose="020B0604020202020204" pitchFamily="34" charset="0"/>
            </a:endParaRPr>
          </a:p>
          <a:p>
            <a:pPr lvl="0" algn="just"/>
            <a:r>
              <a:rPr lang="es-ES_tradnl" altLang="es-ES" sz="2800" dirty="0">
                <a:solidFill>
                  <a:srgbClr val="FFFF66"/>
                </a:solidFill>
                <a:latin typeface="Arial" panose="020B0604020202020204" pitchFamily="34" charset="0"/>
              </a:rPr>
              <a:t>Se originan a partir de los centriolos. </a:t>
            </a:r>
          </a:p>
        </p:txBody>
      </p:sp>
      <p:sp>
        <p:nvSpPr>
          <p:cNvPr id="4" name="Rectángulo 3"/>
          <p:cNvSpPr/>
          <p:nvPr/>
        </p:nvSpPr>
        <p:spPr>
          <a:xfrm>
            <a:off x="5959003" y="1518448"/>
            <a:ext cx="6096000" cy="1384995"/>
          </a:xfrm>
          <a:prstGeom prst="rect">
            <a:avLst/>
          </a:prstGeom>
        </p:spPr>
        <p:txBody>
          <a:bodyPr>
            <a:spAutoFit/>
          </a:bodyPr>
          <a:lstStyle/>
          <a:p>
            <a:pPr lvl="0" algn="just"/>
            <a:r>
              <a:rPr lang="es-ES_tradnl" altLang="es-ES" sz="2800" dirty="0">
                <a:solidFill>
                  <a:srgbClr val="FFFF66"/>
                </a:solidFill>
                <a:latin typeface="Arial" panose="020B0604020202020204" pitchFamily="34" charset="0"/>
              </a:rPr>
              <a:t>Constituyen una red que posibilita el transporte </a:t>
            </a:r>
            <a:r>
              <a:rPr lang="es-ES_tradnl" altLang="es-ES" sz="2800" dirty="0" err="1">
                <a:solidFill>
                  <a:srgbClr val="FFFF66"/>
                </a:solidFill>
                <a:latin typeface="Arial" panose="020B0604020202020204" pitchFamily="34" charset="0"/>
              </a:rPr>
              <a:t>intracitoplasmático</a:t>
            </a:r>
            <a:r>
              <a:rPr lang="es-ES_tradnl" altLang="es-ES" sz="2800" dirty="0">
                <a:solidFill>
                  <a:srgbClr val="FFFF66"/>
                </a:solidFill>
                <a:latin typeface="Arial" panose="020B0604020202020204" pitchFamily="34" charset="0"/>
              </a:rPr>
              <a:t> y se asocia a proteínas de membrana.</a:t>
            </a: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7323" y="3214068"/>
            <a:ext cx="1286262" cy="3405598"/>
          </a:xfrm>
          <a:prstGeom prst="rect">
            <a:avLst/>
          </a:prstGeom>
        </p:spPr>
      </p:pic>
    </p:spTree>
    <p:extLst>
      <p:ext uri="{BB962C8B-B14F-4D97-AF65-F5344CB8AC3E}">
        <p14:creationId xmlns:p14="http://schemas.microsoft.com/office/powerpoint/2010/main" val="2978906422"/>
      </p:ext>
    </p:extLst>
  </p:cSld>
  <p:clrMapOvr>
    <a:masterClrMapping/>
  </p:clrMapOvr>
  <p:transition spd="med" advClick="0" advTm="76000">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63771" y="4842641"/>
            <a:ext cx="11914498" cy="1815882"/>
          </a:xfrm>
          <a:prstGeom prst="rect">
            <a:avLst/>
          </a:prstGeom>
        </p:spPr>
        <p:txBody>
          <a:bodyPr wrap="square">
            <a:spAutoFit/>
          </a:bodyPr>
          <a:lstStyle/>
          <a:p>
            <a:pPr algn="just"/>
            <a:r>
              <a:rPr lang="es-ES" sz="2800" dirty="0" smtClean="0">
                <a:solidFill>
                  <a:srgbClr val="FFFF00"/>
                </a:solidFill>
              </a:rPr>
              <a:t>En </a:t>
            </a:r>
            <a:r>
              <a:rPr lang="es-ES" sz="2800" dirty="0">
                <a:solidFill>
                  <a:srgbClr val="FFFF00"/>
                </a:solidFill>
              </a:rPr>
              <a:t>esta estructura polarizada hay una alternancia de dos subunidades (α y β) de la molécula de </a:t>
            </a:r>
            <a:r>
              <a:rPr lang="es-ES" sz="2800" dirty="0" err="1">
                <a:solidFill>
                  <a:srgbClr val="FFFF00"/>
                </a:solidFill>
              </a:rPr>
              <a:t>tubulina</a:t>
            </a:r>
            <a:r>
              <a:rPr lang="es-ES" sz="2800" dirty="0">
                <a:solidFill>
                  <a:srgbClr val="FFFF00"/>
                </a:solidFill>
              </a:rPr>
              <a:t>. Las moléculas de </a:t>
            </a:r>
            <a:r>
              <a:rPr lang="es-ES" sz="2800" dirty="0" err="1">
                <a:solidFill>
                  <a:srgbClr val="FFFF00"/>
                </a:solidFill>
              </a:rPr>
              <a:t>tubulina</a:t>
            </a:r>
            <a:r>
              <a:rPr lang="es-ES" sz="2800" dirty="0">
                <a:solidFill>
                  <a:srgbClr val="FFFF00"/>
                </a:solidFill>
              </a:rPr>
              <a:t> se disponen de manera que forman 13 </a:t>
            </a:r>
            <a:r>
              <a:rPr lang="es-ES" sz="2800" dirty="0" err="1">
                <a:solidFill>
                  <a:srgbClr val="FFFF00"/>
                </a:solidFill>
              </a:rPr>
              <a:t>protoﬁlamentos</a:t>
            </a:r>
            <a:r>
              <a:rPr lang="es-ES" sz="2800" dirty="0">
                <a:solidFill>
                  <a:srgbClr val="FFFF00"/>
                </a:solidFill>
              </a:rPr>
              <a:t>, tal como se puede observar en el corte transversal que aparece en la parte superior del </a:t>
            </a:r>
            <a:r>
              <a:rPr lang="es-ES" sz="2800" dirty="0" smtClean="0">
                <a:solidFill>
                  <a:srgbClr val="FFFF00"/>
                </a:solidFill>
              </a:rPr>
              <a:t>esquema.</a:t>
            </a:r>
          </a:p>
        </p:txBody>
      </p:sp>
      <p:sp>
        <p:nvSpPr>
          <p:cNvPr id="3" name="Título 5"/>
          <p:cNvSpPr txBox="1">
            <a:spLocks/>
          </p:cNvSpPr>
          <p:nvPr/>
        </p:nvSpPr>
        <p:spPr>
          <a:xfrm>
            <a:off x="163771" y="150118"/>
            <a:ext cx="11791668" cy="72541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S" sz="3200" b="1" dirty="0" smtClean="0">
                <a:solidFill>
                  <a:srgbClr val="FFFF00"/>
                </a:solidFill>
              </a:rPr>
              <a:t>ORGANIZACIÓN MOLECULAR DE UN MICROTÚBULO.</a:t>
            </a:r>
            <a:endParaRPr lang="es-ES" sz="3200" b="1" kern="0" dirty="0">
              <a:solidFill>
                <a:srgbClr val="FFFF00"/>
              </a:solidFill>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137" y="1037230"/>
            <a:ext cx="11464120" cy="3698543"/>
          </a:xfrm>
          <a:prstGeom prst="rect">
            <a:avLst/>
          </a:prstGeom>
        </p:spPr>
      </p:pic>
    </p:spTree>
    <p:extLst>
      <p:ext uri="{BB962C8B-B14F-4D97-AF65-F5344CB8AC3E}">
        <p14:creationId xmlns:p14="http://schemas.microsoft.com/office/powerpoint/2010/main" val="2686333606"/>
      </p:ext>
    </p:extLst>
  </p:cSld>
  <p:clrMapOvr>
    <a:masterClrMapping/>
  </p:clrMapOvr>
  <p:transition spd="med" advClick="0" advTm="76000">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86603" y="5371367"/>
            <a:ext cx="11614245" cy="954107"/>
          </a:xfrm>
          <a:prstGeom prst="rect">
            <a:avLst/>
          </a:prstGeom>
        </p:spPr>
        <p:txBody>
          <a:bodyPr wrap="square">
            <a:spAutoFit/>
          </a:bodyPr>
          <a:lstStyle/>
          <a:p>
            <a:pPr algn="ctr"/>
            <a:r>
              <a:rPr lang="es-ES" sz="2800" b="1" dirty="0">
                <a:solidFill>
                  <a:srgbClr val="FFFF00"/>
                </a:solidFill>
              </a:rPr>
              <a:t>Electromicrografía con una estructura de microtúbulos, según el esquema anterior.</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3235" y="386417"/>
            <a:ext cx="9880980" cy="4875766"/>
          </a:xfrm>
          <a:prstGeom prst="rect">
            <a:avLst/>
          </a:prstGeom>
        </p:spPr>
      </p:pic>
      <p:cxnSp>
        <p:nvCxnSpPr>
          <p:cNvPr id="6" name="Conector recto de flecha 5"/>
          <p:cNvCxnSpPr/>
          <p:nvPr/>
        </p:nvCxnSpPr>
        <p:spPr bwMode="auto">
          <a:xfrm flipH="1">
            <a:off x="4135272" y="1119116"/>
            <a:ext cx="618698" cy="95534"/>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cxnSp>
        <p:nvCxnSpPr>
          <p:cNvPr id="7" name="Conector recto de flecha 6"/>
          <p:cNvCxnSpPr/>
          <p:nvPr/>
        </p:nvCxnSpPr>
        <p:spPr bwMode="auto">
          <a:xfrm>
            <a:off x="7262883" y="1940256"/>
            <a:ext cx="218364" cy="573206"/>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cxnSp>
        <p:nvCxnSpPr>
          <p:cNvPr id="8" name="Conector recto de flecha 7"/>
          <p:cNvCxnSpPr/>
          <p:nvPr/>
        </p:nvCxnSpPr>
        <p:spPr bwMode="auto">
          <a:xfrm>
            <a:off x="4535606" y="2076734"/>
            <a:ext cx="218364" cy="573206"/>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cxnSp>
        <p:nvCxnSpPr>
          <p:cNvPr id="9" name="Conector recto de flecha 8"/>
          <p:cNvCxnSpPr/>
          <p:nvPr/>
        </p:nvCxnSpPr>
        <p:spPr bwMode="auto">
          <a:xfrm>
            <a:off x="5868537" y="2911524"/>
            <a:ext cx="40945" cy="445825"/>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729760859"/>
      </p:ext>
    </p:extLst>
  </p:cSld>
  <p:clrMapOvr>
    <a:masterClrMapping/>
  </p:clrMapOvr>
  <p:transition spd="med" advClick="0" advTm="76000">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78372" y="1407720"/>
            <a:ext cx="11508828" cy="3970318"/>
          </a:xfrm>
          <a:prstGeom prst="rect">
            <a:avLst/>
          </a:prstGeom>
        </p:spPr>
        <p:txBody>
          <a:bodyPr wrap="square">
            <a:spAutoFit/>
          </a:bodyPr>
          <a:lstStyle/>
          <a:p>
            <a:pPr marL="457200" indent="-457200" algn="just">
              <a:buFont typeface="Arial" panose="020B0604020202020204" pitchFamily="34" charset="0"/>
              <a:buChar char="•"/>
            </a:pPr>
            <a:r>
              <a:rPr lang="es-ES" sz="2800" dirty="0">
                <a:solidFill>
                  <a:srgbClr val="FFFF00"/>
                </a:solidFill>
              </a:rPr>
              <a:t>Los microtúbulos ayudan a la conservación de la forma </a:t>
            </a:r>
            <a:r>
              <a:rPr lang="es-ES" sz="2800" dirty="0" smtClean="0">
                <a:solidFill>
                  <a:srgbClr val="FFFF00"/>
                </a:solidFill>
              </a:rPr>
              <a:t>celular</a:t>
            </a:r>
            <a:endParaRPr lang="es-ES" sz="2800" dirty="0">
              <a:solidFill>
                <a:srgbClr val="FFFF00"/>
              </a:solidFill>
            </a:endParaRPr>
          </a:p>
          <a:p>
            <a:pPr algn="just"/>
            <a:endParaRPr lang="es-ES" sz="2800" dirty="0" smtClean="0">
              <a:solidFill>
                <a:srgbClr val="FFFF00"/>
              </a:solidFill>
            </a:endParaRPr>
          </a:p>
          <a:p>
            <a:pPr marL="457200" indent="-457200" algn="just">
              <a:buFont typeface="Arial" panose="020B0604020202020204" pitchFamily="34" charset="0"/>
              <a:buChar char="•"/>
            </a:pPr>
            <a:r>
              <a:rPr lang="es-ES" sz="2800" dirty="0">
                <a:solidFill>
                  <a:srgbClr val="FFFF00"/>
                </a:solidFill>
              </a:rPr>
              <a:t>F</a:t>
            </a:r>
            <a:r>
              <a:rPr lang="es-ES" sz="2800" dirty="0" smtClean="0">
                <a:solidFill>
                  <a:srgbClr val="FFFF00"/>
                </a:solidFill>
              </a:rPr>
              <a:t>acilitan </a:t>
            </a:r>
            <a:r>
              <a:rPr lang="es-ES" sz="2800" dirty="0">
                <a:solidFill>
                  <a:srgbClr val="FFFF00"/>
                </a:solidFill>
              </a:rPr>
              <a:t>el flujo de diversas partículas y sustancias a lo largo de las células, siendo características en la célula nerviosa, la cual presenta en sus prolongaciones los llamados </a:t>
            </a:r>
            <a:r>
              <a:rPr lang="es-ES" sz="2800" dirty="0" err="1">
                <a:solidFill>
                  <a:srgbClr val="FFFF00"/>
                </a:solidFill>
              </a:rPr>
              <a:t>neurotúbulos</a:t>
            </a:r>
            <a:r>
              <a:rPr lang="es-ES" sz="2800" dirty="0">
                <a:solidFill>
                  <a:srgbClr val="FFFF00"/>
                </a:solidFill>
              </a:rPr>
              <a:t>, que son en realidad </a:t>
            </a:r>
            <a:r>
              <a:rPr lang="es-ES" sz="2800" dirty="0" smtClean="0">
                <a:solidFill>
                  <a:srgbClr val="FFFF00"/>
                </a:solidFill>
              </a:rPr>
              <a:t>microtúbulos.</a:t>
            </a:r>
          </a:p>
          <a:p>
            <a:pPr algn="just"/>
            <a:endParaRPr lang="es-ES" sz="2800" dirty="0" smtClean="0">
              <a:solidFill>
                <a:srgbClr val="FFFF00"/>
              </a:solidFill>
            </a:endParaRPr>
          </a:p>
          <a:p>
            <a:pPr marL="457200" indent="-457200" algn="just">
              <a:buFont typeface="Arial" panose="020B0604020202020204" pitchFamily="34" charset="0"/>
              <a:buChar char="•"/>
            </a:pPr>
            <a:r>
              <a:rPr lang="es-ES" sz="2800" dirty="0" smtClean="0">
                <a:solidFill>
                  <a:srgbClr val="FFFF00"/>
                </a:solidFill>
              </a:rPr>
              <a:t>Otra </a:t>
            </a:r>
            <a:r>
              <a:rPr lang="es-ES" sz="2800" dirty="0">
                <a:solidFill>
                  <a:srgbClr val="FFFF00"/>
                </a:solidFill>
              </a:rPr>
              <a:t>función fundamental de los microtúbulos es en el movimiento y la formación del huso mitótico</a:t>
            </a:r>
          </a:p>
        </p:txBody>
      </p:sp>
      <p:sp>
        <p:nvSpPr>
          <p:cNvPr id="3" name="Título 5"/>
          <p:cNvSpPr txBox="1">
            <a:spLocks/>
          </p:cNvSpPr>
          <p:nvPr/>
        </p:nvSpPr>
        <p:spPr>
          <a:xfrm>
            <a:off x="163771" y="276246"/>
            <a:ext cx="11791668" cy="72541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S" sz="3200" b="1" dirty="0" smtClean="0">
                <a:solidFill>
                  <a:srgbClr val="FFFF00"/>
                </a:solidFill>
              </a:rPr>
              <a:t>FUCIÓN DE  LOS MICROTÚBULOS.</a:t>
            </a:r>
            <a:endParaRPr lang="es-ES" sz="3200" b="1" kern="0" dirty="0">
              <a:solidFill>
                <a:srgbClr val="FFFF00"/>
              </a:solidFill>
            </a:endParaRPr>
          </a:p>
        </p:txBody>
      </p:sp>
    </p:spTree>
    <p:extLst>
      <p:ext uri="{BB962C8B-B14F-4D97-AF65-F5344CB8AC3E}">
        <p14:creationId xmlns:p14="http://schemas.microsoft.com/office/powerpoint/2010/main" val="3799561393"/>
      </p:ext>
    </p:extLst>
  </p:cSld>
  <p:clrMapOvr>
    <a:masterClrMapping/>
  </p:clrMapOvr>
  <p:transition spd="med" advClick="0" advTm="76000">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4169" y="189862"/>
            <a:ext cx="5563104" cy="6668137"/>
          </a:xfrm>
          <a:prstGeom prst="rect">
            <a:avLst/>
          </a:prstGeom>
          <a:ln>
            <a:solidFill>
              <a:schemeClr val="bg1"/>
            </a:solidFill>
          </a:ln>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7058" y="189862"/>
            <a:ext cx="3937000" cy="4968992"/>
          </a:xfrm>
          <a:prstGeom prst="rect">
            <a:avLst/>
          </a:prstGeom>
        </p:spPr>
      </p:pic>
      <p:sp>
        <p:nvSpPr>
          <p:cNvPr id="4" name="CuadroTexto 3"/>
          <p:cNvSpPr txBox="1"/>
          <p:nvPr/>
        </p:nvSpPr>
        <p:spPr>
          <a:xfrm>
            <a:off x="196947" y="5158854"/>
            <a:ext cx="6049112" cy="1569660"/>
          </a:xfrm>
          <a:prstGeom prst="rect">
            <a:avLst/>
          </a:prstGeom>
          <a:noFill/>
        </p:spPr>
        <p:txBody>
          <a:bodyPr wrap="square" rtlCol="0">
            <a:spAutoFit/>
          </a:bodyPr>
          <a:lstStyle/>
          <a:p>
            <a:pPr algn="just"/>
            <a:r>
              <a:rPr lang="es-ES" sz="2400" dirty="0" smtClean="0">
                <a:solidFill>
                  <a:srgbClr val="FFFF00"/>
                </a:solidFill>
              </a:rPr>
              <a:t>La </a:t>
            </a:r>
            <a:r>
              <a:rPr lang="es-ES" sz="2400" dirty="0">
                <a:solidFill>
                  <a:srgbClr val="FFFF00"/>
                </a:solidFill>
              </a:rPr>
              <a:t>imagen muestra los pares de </a:t>
            </a:r>
            <a:r>
              <a:rPr lang="es-ES" sz="2400" dirty="0" err="1">
                <a:solidFill>
                  <a:srgbClr val="FFFF00"/>
                </a:solidFill>
              </a:rPr>
              <a:t>centríolos</a:t>
            </a:r>
            <a:r>
              <a:rPr lang="es-ES" sz="2400" dirty="0">
                <a:solidFill>
                  <a:srgbClr val="FFFF00"/>
                </a:solidFill>
              </a:rPr>
              <a:t> en los polos de la </a:t>
            </a:r>
            <a:r>
              <a:rPr lang="es-ES" sz="2400" dirty="0" smtClean="0">
                <a:solidFill>
                  <a:srgbClr val="FFFF00"/>
                </a:solidFill>
              </a:rPr>
              <a:t>célula</a:t>
            </a:r>
            <a:r>
              <a:rPr lang="es-ES" sz="2400" dirty="0">
                <a:solidFill>
                  <a:srgbClr val="FFFF00"/>
                </a:solidFill>
              </a:rPr>
              <a:t>, el huso mitótico constituido por microtúbulos y por los cromosomas en el ecuador de la célula. </a:t>
            </a:r>
          </a:p>
        </p:txBody>
      </p:sp>
      <p:sp>
        <p:nvSpPr>
          <p:cNvPr id="5" name="Rectángulo 4"/>
          <p:cNvSpPr/>
          <p:nvPr/>
        </p:nvSpPr>
        <p:spPr bwMode="auto">
          <a:xfrm>
            <a:off x="8052179" y="1733266"/>
            <a:ext cx="382137" cy="518615"/>
          </a:xfrm>
          <a:prstGeom prst="rect">
            <a:avLst/>
          </a:prstGeom>
          <a:solidFill>
            <a:schemeClr val="bg1"/>
          </a:solidFill>
          <a:ln w="158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charset="0"/>
              </a:rPr>
              <a:t>MF</a:t>
            </a:r>
          </a:p>
        </p:txBody>
      </p:sp>
      <p:sp>
        <p:nvSpPr>
          <p:cNvPr id="6" name="Rectángulo 5"/>
          <p:cNvSpPr/>
          <p:nvPr/>
        </p:nvSpPr>
        <p:spPr bwMode="auto">
          <a:xfrm>
            <a:off x="10074322" y="1053153"/>
            <a:ext cx="382137" cy="518615"/>
          </a:xfrm>
          <a:prstGeom prst="rect">
            <a:avLst/>
          </a:prstGeom>
          <a:solidFill>
            <a:schemeClr val="bg1"/>
          </a:solidFill>
          <a:ln w="158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charset="0"/>
              </a:rPr>
              <a:t>MF</a:t>
            </a:r>
          </a:p>
        </p:txBody>
      </p:sp>
      <p:sp>
        <p:nvSpPr>
          <p:cNvPr id="7" name="Rectángulo 6"/>
          <p:cNvSpPr/>
          <p:nvPr/>
        </p:nvSpPr>
        <p:spPr bwMode="auto">
          <a:xfrm>
            <a:off x="10265390" y="4260377"/>
            <a:ext cx="382137" cy="518615"/>
          </a:xfrm>
          <a:prstGeom prst="rect">
            <a:avLst/>
          </a:prstGeom>
          <a:solidFill>
            <a:schemeClr val="bg1"/>
          </a:solidFill>
          <a:ln w="158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charset="0"/>
              </a:rPr>
              <a:t>MT</a:t>
            </a:r>
          </a:p>
        </p:txBody>
      </p:sp>
      <p:sp>
        <p:nvSpPr>
          <p:cNvPr id="8" name="Rectángulo 7"/>
          <p:cNvSpPr/>
          <p:nvPr/>
        </p:nvSpPr>
        <p:spPr bwMode="auto">
          <a:xfrm>
            <a:off x="7551761" y="3319888"/>
            <a:ext cx="382137" cy="518615"/>
          </a:xfrm>
          <a:prstGeom prst="rect">
            <a:avLst/>
          </a:prstGeom>
          <a:solidFill>
            <a:schemeClr val="bg1"/>
          </a:solidFill>
          <a:ln w="158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charset="0"/>
              </a:rPr>
              <a:t>MT</a:t>
            </a:r>
          </a:p>
        </p:txBody>
      </p:sp>
    </p:spTree>
    <p:extLst>
      <p:ext uri="{BB962C8B-B14F-4D97-AF65-F5344CB8AC3E}">
        <p14:creationId xmlns:p14="http://schemas.microsoft.com/office/powerpoint/2010/main" val="2884380979"/>
      </p:ext>
    </p:extLst>
  </p:cSld>
  <p:clrMapOvr>
    <a:masterClrMapping/>
  </p:clrMapOvr>
  <p:transition spd="med" advClick="0" advTm="76000">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15310" y="2132949"/>
            <a:ext cx="11571890" cy="2246769"/>
          </a:xfrm>
          <a:prstGeom prst="rect">
            <a:avLst/>
          </a:prstGeom>
        </p:spPr>
        <p:txBody>
          <a:bodyPr wrap="square">
            <a:spAutoFit/>
          </a:bodyPr>
          <a:lstStyle/>
          <a:p>
            <a:pPr algn="just"/>
            <a:r>
              <a:rPr lang="es-ES" sz="2800" dirty="0">
                <a:solidFill>
                  <a:srgbClr val="FFFF00"/>
                </a:solidFill>
              </a:rPr>
              <a:t>Los filamentos presentan un diámetro de 5-15 </a:t>
            </a:r>
            <a:r>
              <a:rPr lang="es-ES" sz="2800" dirty="0" err="1">
                <a:solidFill>
                  <a:srgbClr val="FFFF00"/>
                </a:solidFill>
              </a:rPr>
              <a:t>nm</a:t>
            </a:r>
            <a:r>
              <a:rPr lang="es-ES" sz="2800" dirty="0">
                <a:solidFill>
                  <a:srgbClr val="FFFF00"/>
                </a:solidFill>
              </a:rPr>
              <a:t> y una longitud variable. </a:t>
            </a:r>
            <a:r>
              <a:rPr lang="es-ES" sz="2800" dirty="0" smtClean="0">
                <a:solidFill>
                  <a:srgbClr val="FFFF00"/>
                </a:solidFill>
              </a:rPr>
              <a:t>Están </a:t>
            </a:r>
            <a:r>
              <a:rPr lang="es-ES" sz="2800" dirty="0">
                <a:solidFill>
                  <a:srgbClr val="FFFF00"/>
                </a:solidFill>
              </a:rPr>
              <a:t>presentes prácticamente en todas las células, aunque su número difiere según el tipo celular. </a:t>
            </a:r>
            <a:endParaRPr lang="es-ES" sz="2800" dirty="0" smtClean="0">
              <a:solidFill>
                <a:srgbClr val="FFFF00"/>
              </a:solidFill>
            </a:endParaRPr>
          </a:p>
          <a:p>
            <a:pPr algn="just"/>
            <a:endParaRPr lang="es-ES" sz="2800" dirty="0" smtClean="0">
              <a:solidFill>
                <a:srgbClr val="FFFF00"/>
              </a:solidFill>
            </a:endParaRPr>
          </a:p>
          <a:p>
            <a:pPr algn="just"/>
            <a:r>
              <a:rPr lang="es-ES" sz="2800" dirty="0" smtClean="0">
                <a:solidFill>
                  <a:srgbClr val="FFFF00"/>
                </a:solidFill>
              </a:rPr>
              <a:t>Actualmente </a:t>
            </a:r>
            <a:r>
              <a:rPr lang="es-ES" sz="2800" dirty="0">
                <a:solidFill>
                  <a:srgbClr val="FFFF00"/>
                </a:solidFill>
              </a:rPr>
              <a:t>se conocen tres categorías de filamentos. </a:t>
            </a:r>
          </a:p>
        </p:txBody>
      </p:sp>
      <p:sp>
        <p:nvSpPr>
          <p:cNvPr id="3" name="Oval 2"/>
          <p:cNvSpPr>
            <a:spLocks noChangeArrowheads="1"/>
          </p:cNvSpPr>
          <p:nvPr/>
        </p:nvSpPr>
        <p:spPr bwMode="auto">
          <a:xfrm>
            <a:off x="3899489" y="533400"/>
            <a:ext cx="4567942" cy="838200"/>
          </a:xfrm>
          <a:prstGeom prst="ellipse">
            <a:avLst/>
          </a:prstGeom>
          <a:gradFill rotWithShape="0">
            <a:gsLst>
              <a:gs pos="0">
                <a:srgbClr val="99CC00">
                  <a:gamma/>
                  <a:shade val="46275"/>
                  <a:invGamma/>
                </a:srgbClr>
              </a:gs>
              <a:gs pos="50000">
                <a:srgbClr val="99CC00"/>
              </a:gs>
              <a:gs pos="100000">
                <a:srgbClr val="99CC00">
                  <a:gamma/>
                  <a:shade val="46275"/>
                  <a:invGamma/>
                </a:srgbClr>
              </a:gs>
            </a:gsLst>
            <a:lin ang="5400000" scaled="1"/>
          </a:gradFill>
          <a:ln w="381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r>
              <a:rPr lang="es-ES_tradnl" altLang="es-ES" sz="2800" b="1" dirty="0">
                <a:solidFill>
                  <a:srgbClr val="FFFF00"/>
                </a:solidFill>
              </a:rPr>
              <a:t>MICROFILAMENTOS</a:t>
            </a:r>
          </a:p>
        </p:txBody>
      </p:sp>
    </p:spTree>
    <p:extLst>
      <p:ext uri="{BB962C8B-B14F-4D97-AF65-F5344CB8AC3E}">
        <p14:creationId xmlns:p14="http://schemas.microsoft.com/office/powerpoint/2010/main" val="3560824094"/>
      </p:ext>
    </p:extLst>
  </p:cSld>
  <p:clrMapOvr>
    <a:masterClrMapping/>
  </p:clrMapOvr>
  <p:transition spd="med" advClick="0" advTm="76000">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464233" y="896332"/>
            <a:ext cx="11197883"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s-ES" sz="2800" b="1" u="sng" dirty="0" smtClean="0">
                <a:solidFill>
                  <a:srgbClr val="FFFF00"/>
                </a:solidFill>
              </a:rPr>
              <a:t>PRIMERA CATEGORÍA</a:t>
            </a:r>
            <a:r>
              <a:rPr lang="es-ES" sz="2800" b="1" dirty="0" smtClean="0">
                <a:solidFill>
                  <a:srgbClr val="FFFF00"/>
                </a:solidFill>
              </a:rPr>
              <a:t>:</a:t>
            </a:r>
            <a:r>
              <a:rPr lang="es-ES" sz="2800" dirty="0" smtClean="0">
                <a:solidFill>
                  <a:srgbClr val="FFFF00"/>
                </a:solidFill>
              </a:rPr>
              <a:t> Se incluyen </a:t>
            </a:r>
            <a:r>
              <a:rPr lang="es-ES" sz="2800" dirty="0">
                <a:solidFill>
                  <a:srgbClr val="FFFF00"/>
                </a:solidFill>
              </a:rPr>
              <a:t>los microfilamentos que presentan entre 5-6 </a:t>
            </a:r>
            <a:r>
              <a:rPr lang="es-ES" sz="2800" dirty="0" err="1">
                <a:solidFill>
                  <a:srgbClr val="FFFF00"/>
                </a:solidFill>
              </a:rPr>
              <a:t>nm</a:t>
            </a:r>
            <a:r>
              <a:rPr lang="es-ES" sz="2800" dirty="0">
                <a:solidFill>
                  <a:srgbClr val="FFFF00"/>
                </a:solidFill>
              </a:rPr>
              <a:t> de diámetro y que están compuestos por la proteína actina</a:t>
            </a:r>
          </a:p>
          <a:p>
            <a:pPr algn="just"/>
            <a:r>
              <a:rPr lang="es-ES_tradnl" altLang="es-ES" sz="2800" dirty="0" smtClean="0">
                <a:solidFill>
                  <a:srgbClr val="FFFF00"/>
                </a:solidFill>
              </a:rPr>
              <a:t>La </a:t>
            </a:r>
            <a:r>
              <a:rPr lang="es-ES_tradnl" altLang="es-ES" sz="2800" dirty="0">
                <a:solidFill>
                  <a:srgbClr val="FFFF00"/>
                </a:solidFill>
              </a:rPr>
              <a:t>actina es una proteína globular que se polimeriza en </a:t>
            </a:r>
            <a:r>
              <a:rPr lang="es-ES_tradnl" altLang="es-ES" sz="2800" dirty="0" smtClean="0">
                <a:solidFill>
                  <a:srgbClr val="FFFF00"/>
                </a:solidFill>
              </a:rPr>
              <a:t>un </a:t>
            </a:r>
            <a:r>
              <a:rPr lang="es-ES_tradnl" altLang="es-ES" sz="2800" dirty="0">
                <a:solidFill>
                  <a:srgbClr val="FFFF00"/>
                </a:solidFill>
              </a:rPr>
              <a:t>filamento de actina F.</a:t>
            </a:r>
          </a:p>
          <a:p>
            <a:pPr algn="just"/>
            <a:r>
              <a:rPr lang="es-ES_tradnl" altLang="es-ES" sz="2800" dirty="0">
                <a:solidFill>
                  <a:srgbClr val="FFFF00"/>
                </a:solidFill>
              </a:rPr>
              <a:t>Se unen a la membrana plasmática mediante la </a:t>
            </a:r>
            <a:r>
              <a:rPr lang="es-ES_tradnl" altLang="es-ES" sz="2800" dirty="0" err="1">
                <a:solidFill>
                  <a:srgbClr val="FFFF00"/>
                </a:solidFill>
              </a:rPr>
              <a:t>filamina</a:t>
            </a:r>
            <a:r>
              <a:rPr lang="es-ES_tradnl" altLang="es-ES" sz="2800" dirty="0">
                <a:solidFill>
                  <a:srgbClr val="FFFF00"/>
                </a:solidFill>
              </a:rPr>
              <a:t>.</a:t>
            </a:r>
          </a:p>
          <a:p>
            <a:pPr algn="just"/>
            <a:r>
              <a:rPr lang="es-ES_tradnl" altLang="es-ES" sz="2800" dirty="0">
                <a:solidFill>
                  <a:srgbClr val="FFFF00"/>
                </a:solidFill>
              </a:rPr>
              <a:t>Se encuentran muy desarrollados en las células </a:t>
            </a:r>
            <a:r>
              <a:rPr lang="es-ES_tradnl" altLang="es-ES" sz="2800" dirty="0" smtClean="0">
                <a:solidFill>
                  <a:srgbClr val="FFFF00"/>
                </a:solidFill>
              </a:rPr>
              <a:t>musculares </a:t>
            </a:r>
            <a:r>
              <a:rPr lang="es-ES_tradnl" altLang="es-ES" sz="2800" dirty="0">
                <a:solidFill>
                  <a:srgbClr val="FFFF00"/>
                </a:solidFill>
              </a:rPr>
              <a:t>constituyendo los filamentos contráctiles de actina y </a:t>
            </a:r>
            <a:r>
              <a:rPr lang="es-ES_tradnl" altLang="es-ES" sz="2800" dirty="0" smtClean="0">
                <a:solidFill>
                  <a:srgbClr val="FFFF00"/>
                </a:solidFill>
              </a:rPr>
              <a:t>miosina</a:t>
            </a:r>
            <a:r>
              <a:rPr lang="es-ES_tradnl" altLang="es-ES" sz="2800" dirty="0">
                <a:solidFill>
                  <a:srgbClr val="FFFF00"/>
                </a:solidFill>
              </a:rPr>
              <a:t>.</a:t>
            </a:r>
          </a:p>
          <a:p>
            <a:pPr algn="just"/>
            <a:endParaRPr lang="es-ES_tradnl" altLang="es-ES" sz="2800" dirty="0">
              <a:solidFill>
                <a:srgbClr val="FFFF00"/>
              </a:solidFill>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299" y="4493181"/>
            <a:ext cx="10235820" cy="2293614"/>
          </a:xfrm>
          <a:prstGeom prst="rect">
            <a:avLst/>
          </a:prstGeom>
        </p:spPr>
      </p:pic>
      <p:sp>
        <p:nvSpPr>
          <p:cNvPr id="5" name="Título 5"/>
          <p:cNvSpPr txBox="1">
            <a:spLocks/>
          </p:cNvSpPr>
          <p:nvPr/>
        </p:nvSpPr>
        <p:spPr>
          <a:xfrm>
            <a:off x="167340" y="113973"/>
            <a:ext cx="11791668" cy="72541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S" sz="3200" b="1" dirty="0" smtClean="0">
                <a:solidFill>
                  <a:srgbClr val="FFFF00"/>
                </a:solidFill>
              </a:rPr>
              <a:t>CATEGORÍA DE LOS FILAMENTOS.</a:t>
            </a:r>
            <a:endParaRPr lang="es-ES" sz="3200" b="1" kern="0" dirty="0">
              <a:solidFill>
                <a:srgbClr val="FFFF00"/>
              </a:solidFill>
            </a:endParaRPr>
          </a:p>
        </p:txBody>
      </p:sp>
    </p:spTree>
    <p:extLst>
      <p:ext uri="{BB962C8B-B14F-4D97-AF65-F5344CB8AC3E}">
        <p14:creationId xmlns:p14="http://schemas.microsoft.com/office/powerpoint/2010/main" val="32045470"/>
      </p:ext>
    </p:extLst>
  </p:cSld>
  <p:clrMapOvr>
    <a:masterClrMapping/>
  </p:clrMapOvr>
  <p:transition spd="med" advClick="0" advTm="76000">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464233" y="896332"/>
            <a:ext cx="11197883"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s-ES" sz="2800" b="1" u="sng" dirty="0" smtClean="0">
                <a:solidFill>
                  <a:srgbClr val="FFFF00"/>
                </a:solidFill>
              </a:rPr>
              <a:t>SEGUNDA CATEGORÍA</a:t>
            </a:r>
            <a:r>
              <a:rPr lang="es-ES" sz="2800" b="1" dirty="0" smtClean="0">
                <a:solidFill>
                  <a:srgbClr val="FFFF00"/>
                </a:solidFill>
              </a:rPr>
              <a:t>:</a:t>
            </a:r>
            <a:r>
              <a:rPr lang="es-ES" sz="2800" dirty="0">
                <a:solidFill>
                  <a:srgbClr val="FFFF00"/>
                </a:solidFill>
              </a:rPr>
              <a:t>  I</a:t>
            </a:r>
            <a:r>
              <a:rPr lang="es-ES" sz="2800" dirty="0" smtClean="0">
                <a:solidFill>
                  <a:srgbClr val="FFFF00"/>
                </a:solidFill>
              </a:rPr>
              <a:t>ncluye </a:t>
            </a:r>
            <a:r>
              <a:rPr lang="es-ES" sz="2800" dirty="0">
                <a:solidFill>
                  <a:srgbClr val="FFFF00"/>
                </a:solidFill>
              </a:rPr>
              <a:t>los filamentos de miosina, que al igual que la actina se observó primero en las células musculares</a:t>
            </a:r>
            <a:r>
              <a:rPr lang="es-ES" sz="2800" dirty="0" smtClean="0">
                <a:solidFill>
                  <a:srgbClr val="FFFF00"/>
                </a:solidFill>
              </a:rPr>
              <a:t>.</a:t>
            </a:r>
          </a:p>
          <a:p>
            <a:pPr algn="just"/>
            <a:r>
              <a:rPr lang="es-ES" sz="2800" dirty="0" smtClean="0">
                <a:solidFill>
                  <a:srgbClr val="FFFF00"/>
                </a:solidFill>
              </a:rPr>
              <a:t>Son </a:t>
            </a:r>
            <a:r>
              <a:rPr lang="es-ES" sz="2800" dirty="0">
                <a:solidFill>
                  <a:srgbClr val="FFFF00"/>
                </a:solidFill>
              </a:rPr>
              <a:t>filamentos más gruesos que los filamentos de actina y pueden llegar a medir hasta 10 </a:t>
            </a:r>
            <a:r>
              <a:rPr lang="es-ES" sz="2800" dirty="0" err="1">
                <a:solidFill>
                  <a:srgbClr val="FFFF00"/>
                </a:solidFill>
              </a:rPr>
              <a:t>nm</a:t>
            </a:r>
            <a:r>
              <a:rPr lang="es-ES" sz="2800" dirty="0">
                <a:solidFill>
                  <a:srgbClr val="FFFF00"/>
                </a:solidFill>
              </a:rPr>
              <a:t> de diámetro. </a:t>
            </a:r>
            <a:endParaRPr lang="es-ES" sz="2800" dirty="0" smtClean="0">
              <a:solidFill>
                <a:srgbClr val="FFFF00"/>
              </a:solidFill>
            </a:endParaRPr>
          </a:p>
          <a:p>
            <a:pPr algn="just"/>
            <a:r>
              <a:rPr lang="es-ES" sz="2800" dirty="0" smtClean="0">
                <a:solidFill>
                  <a:srgbClr val="FFFF00"/>
                </a:solidFill>
              </a:rPr>
              <a:t>Al </a:t>
            </a:r>
            <a:r>
              <a:rPr lang="es-ES" sz="2800" dirty="0">
                <a:solidFill>
                  <a:srgbClr val="FFFF00"/>
                </a:solidFill>
              </a:rPr>
              <a:t>igual que en el músculo forma complejos con la actina e interviene en los movimientos celulares. </a:t>
            </a:r>
            <a:endParaRPr lang="es-ES_tradnl" altLang="es-ES" sz="2800" dirty="0">
              <a:solidFill>
                <a:srgbClr val="FFFF00"/>
              </a:solidFill>
            </a:endParaRPr>
          </a:p>
        </p:txBody>
      </p:sp>
      <p:sp>
        <p:nvSpPr>
          <p:cNvPr id="5" name="Título 5"/>
          <p:cNvSpPr txBox="1">
            <a:spLocks/>
          </p:cNvSpPr>
          <p:nvPr/>
        </p:nvSpPr>
        <p:spPr>
          <a:xfrm>
            <a:off x="167340" y="113973"/>
            <a:ext cx="11791668" cy="72541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S" sz="3200" b="1" dirty="0" smtClean="0">
                <a:solidFill>
                  <a:srgbClr val="FFFF00"/>
                </a:solidFill>
              </a:rPr>
              <a:t>CATEGORÍA DE LOS FILAMENTOS.</a:t>
            </a:r>
            <a:endParaRPr lang="es-ES" sz="3200" b="1" kern="0" dirty="0">
              <a:solidFill>
                <a:srgbClr val="FFFF00"/>
              </a:solidFill>
            </a:endParaRPr>
          </a:p>
        </p:txBody>
      </p:sp>
      <p:grpSp>
        <p:nvGrpSpPr>
          <p:cNvPr id="2" name="Grupo 1"/>
          <p:cNvGrpSpPr/>
          <p:nvPr/>
        </p:nvGrpSpPr>
        <p:grpSpPr>
          <a:xfrm>
            <a:off x="4277507" y="3578767"/>
            <a:ext cx="7561263" cy="3129844"/>
            <a:chOff x="1187450" y="1325563"/>
            <a:chExt cx="7561263" cy="4216400"/>
          </a:xfrm>
        </p:grpSpPr>
        <p:pic>
          <p:nvPicPr>
            <p:cNvPr id="6"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40200" y="1412875"/>
              <a:ext cx="3667125" cy="914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79838" y="4005263"/>
              <a:ext cx="3743325" cy="120967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6"/>
            <p:cNvGrpSpPr>
              <a:grpSpLocks/>
            </p:cNvGrpSpPr>
            <p:nvPr/>
          </p:nvGrpSpPr>
          <p:grpSpPr bwMode="auto">
            <a:xfrm>
              <a:off x="4284663" y="3436938"/>
              <a:ext cx="3133725" cy="1000125"/>
              <a:chOff x="2699" y="2165"/>
              <a:chExt cx="1974" cy="630"/>
            </a:xfrm>
          </p:grpSpPr>
          <p:sp>
            <p:nvSpPr>
              <p:cNvPr id="9" name="AutoShape 7"/>
              <p:cNvSpPr>
                <a:spLocks/>
              </p:cNvSpPr>
              <p:nvPr/>
            </p:nvSpPr>
            <p:spPr bwMode="auto">
              <a:xfrm rot="16200000">
                <a:off x="3595" y="1718"/>
                <a:ext cx="181" cy="1974"/>
              </a:xfrm>
              <a:prstGeom prst="rightBrace">
                <a:avLst>
                  <a:gd name="adj1" fmla="val 90884"/>
                  <a:gd name="adj2" fmla="val 50000"/>
                </a:avLst>
              </a:pr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EAEAEA"/>
                  </a:solidFill>
                  <a:effectLst/>
                  <a:uLnTx/>
                  <a:uFillTx/>
                  <a:latin typeface="Verdana" panose="020B0604030504040204" pitchFamily="34" charset="0"/>
                </a:endParaRPr>
              </a:p>
            </p:txBody>
          </p:sp>
          <p:sp>
            <p:nvSpPr>
              <p:cNvPr id="10" name="Text Box 8"/>
              <p:cNvSpPr txBox="1">
                <a:spLocks noChangeArrowheads="1"/>
              </p:cNvSpPr>
              <p:nvPr/>
            </p:nvSpPr>
            <p:spPr bwMode="auto">
              <a:xfrm>
                <a:off x="3016" y="2165"/>
                <a:ext cx="1361" cy="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s-ES_tradnl" altLang="es-ES" sz="2400" b="1" i="0" u="none" strike="noStrike" kern="0" cap="none" spc="0" normalizeH="0" baseline="0" noProof="0" smtClean="0">
                    <a:ln>
                      <a:noFill/>
                    </a:ln>
                    <a:solidFill>
                      <a:srgbClr val="FFFF00"/>
                    </a:solidFill>
                    <a:effectLst>
                      <a:outerShdw blurRad="38100" dist="38100" dir="2700000" algn="tl">
                        <a:srgbClr val="000000"/>
                      </a:outerShdw>
                    </a:effectLst>
                    <a:uLnTx/>
                    <a:uFillTx/>
                  </a:rPr>
                  <a:t>Meromiosina</a:t>
                </a:r>
              </a:p>
              <a:p>
                <a:pPr marL="0" marR="0" lvl="0" indent="0" algn="ctr" defTabSz="914400" eaLnBrk="1" fontAlgn="base" latinLnBrk="0" hangingPunct="1">
                  <a:lnSpc>
                    <a:spcPct val="20000"/>
                  </a:lnSpc>
                  <a:spcBef>
                    <a:spcPct val="50000"/>
                  </a:spcBef>
                  <a:spcAft>
                    <a:spcPct val="0"/>
                  </a:spcAft>
                  <a:buClrTx/>
                  <a:buSzTx/>
                  <a:buFontTx/>
                  <a:buNone/>
                  <a:tabLst/>
                  <a:defRPr/>
                </a:pPr>
                <a:r>
                  <a:rPr kumimoji="0" lang="es-ES_tradnl" altLang="es-ES" sz="2400" b="1" i="0" u="none" strike="noStrike" kern="0" cap="none" spc="0" normalizeH="0" baseline="0" noProof="0" smtClean="0">
                    <a:ln>
                      <a:noFill/>
                    </a:ln>
                    <a:solidFill>
                      <a:srgbClr val="FFFF00"/>
                    </a:solidFill>
                    <a:effectLst>
                      <a:outerShdw blurRad="38100" dist="38100" dir="2700000" algn="tl">
                        <a:srgbClr val="000000"/>
                      </a:outerShdw>
                    </a:effectLst>
                    <a:uLnTx/>
                    <a:uFillTx/>
                  </a:rPr>
                  <a:t>pesada</a:t>
                </a:r>
              </a:p>
            </p:txBody>
          </p:sp>
        </p:grpSp>
        <p:grpSp>
          <p:nvGrpSpPr>
            <p:cNvPr id="11" name="Group 9"/>
            <p:cNvGrpSpPr>
              <a:grpSpLocks/>
            </p:cNvGrpSpPr>
            <p:nvPr/>
          </p:nvGrpSpPr>
          <p:grpSpPr bwMode="auto">
            <a:xfrm>
              <a:off x="1476375" y="2636838"/>
              <a:ext cx="2735263" cy="2305050"/>
              <a:chOff x="930" y="1661"/>
              <a:chExt cx="1723" cy="1452"/>
            </a:xfrm>
          </p:grpSpPr>
          <p:sp>
            <p:nvSpPr>
              <p:cNvPr id="12" name="Text Box 10"/>
              <p:cNvSpPr txBox="1">
                <a:spLocks noChangeArrowheads="1"/>
              </p:cNvSpPr>
              <p:nvPr/>
            </p:nvSpPr>
            <p:spPr bwMode="auto">
              <a:xfrm>
                <a:off x="930" y="1661"/>
                <a:ext cx="1361" cy="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s-ES_tradnl" altLang="es-ES" sz="2400" b="1" i="0" u="none" strike="noStrike" kern="0" cap="none" spc="0" normalizeH="0" baseline="0" noProof="0" smtClean="0">
                    <a:ln>
                      <a:noFill/>
                    </a:ln>
                    <a:solidFill>
                      <a:srgbClr val="FFFF00"/>
                    </a:solidFill>
                    <a:effectLst>
                      <a:outerShdw blurRad="38100" dist="38100" dir="2700000" algn="tl">
                        <a:srgbClr val="000000"/>
                      </a:outerShdw>
                    </a:effectLst>
                    <a:uLnTx/>
                    <a:uFillTx/>
                  </a:rPr>
                  <a:t>Meromiosina</a:t>
                </a:r>
              </a:p>
              <a:p>
                <a:pPr marL="0" marR="0" lvl="0" indent="0" algn="ctr" defTabSz="914400" eaLnBrk="1" fontAlgn="base" latinLnBrk="0" hangingPunct="1">
                  <a:lnSpc>
                    <a:spcPct val="10000"/>
                  </a:lnSpc>
                  <a:spcBef>
                    <a:spcPct val="50000"/>
                  </a:spcBef>
                  <a:spcAft>
                    <a:spcPct val="0"/>
                  </a:spcAft>
                  <a:buClrTx/>
                  <a:buSzTx/>
                  <a:buFontTx/>
                  <a:buNone/>
                  <a:tabLst/>
                  <a:defRPr/>
                </a:pPr>
                <a:r>
                  <a:rPr kumimoji="0" lang="es-ES_tradnl" altLang="es-ES" sz="2400" b="1" i="0" u="none" strike="noStrike" kern="0" cap="none" spc="0" normalizeH="0" baseline="0" noProof="0" smtClean="0">
                    <a:ln>
                      <a:noFill/>
                    </a:ln>
                    <a:solidFill>
                      <a:srgbClr val="FFFF00"/>
                    </a:solidFill>
                    <a:effectLst>
                      <a:outerShdw blurRad="38100" dist="38100" dir="2700000" algn="tl">
                        <a:srgbClr val="000000"/>
                      </a:outerShdw>
                    </a:effectLst>
                    <a:uLnTx/>
                    <a:uFillTx/>
                  </a:rPr>
                  <a:t>ligera</a:t>
                </a:r>
              </a:p>
            </p:txBody>
          </p:sp>
          <p:sp>
            <p:nvSpPr>
              <p:cNvPr id="13" name="Line 11"/>
              <p:cNvSpPr>
                <a:spLocks noChangeShapeType="1"/>
              </p:cNvSpPr>
              <p:nvPr/>
            </p:nvSpPr>
            <p:spPr bwMode="auto">
              <a:xfrm>
                <a:off x="1565" y="2115"/>
                <a:ext cx="1043" cy="499"/>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EAEAEA"/>
                  </a:solidFill>
                  <a:effectLst/>
                  <a:uLnTx/>
                  <a:uFillTx/>
                  <a:latin typeface="Verdana" panose="020B0604030504040204" pitchFamily="34" charset="0"/>
                </a:endParaRPr>
              </a:p>
            </p:txBody>
          </p:sp>
          <p:sp>
            <p:nvSpPr>
              <p:cNvPr id="14" name="Line 12"/>
              <p:cNvSpPr>
                <a:spLocks noChangeShapeType="1"/>
              </p:cNvSpPr>
              <p:nvPr/>
            </p:nvSpPr>
            <p:spPr bwMode="auto">
              <a:xfrm>
                <a:off x="1565" y="2115"/>
                <a:ext cx="1088" cy="998"/>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EAEAEA"/>
                  </a:solidFill>
                  <a:effectLst/>
                  <a:uLnTx/>
                  <a:uFillTx/>
                  <a:latin typeface="Verdana" panose="020B0604030504040204" pitchFamily="34" charset="0"/>
                </a:endParaRPr>
              </a:p>
            </p:txBody>
          </p:sp>
        </p:grpSp>
        <p:grpSp>
          <p:nvGrpSpPr>
            <p:cNvPr id="15" name="Group 13"/>
            <p:cNvGrpSpPr>
              <a:grpSpLocks/>
            </p:cNvGrpSpPr>
            <p:nvPr/>
          </p:nvGrpSpPr>
          <p:grpSpPr bwMode="auto">
            <a:xfrm>
              <a:off x="4643438" y="4868863"/>
              <a:ext cx="2808287" cy="673100"/>
              <a:chOff x="3379" y="3067"/>
              <a:chExt cx="1315" cy="424"/>
            </a:xfrm>
          </p:grpSpPr>
          <p:sp>
            <p:nvSpPr>
              <p:cNvPr id="16" name="AutoShape 14"/>
              <p:cNvSpPr>
                <a:spLocks/>
              </p:cNvSpPr>
              <p:nvPr/>
            </p:nvSpPr>
            <p:spPr bwMode="auto">
              <a:xfrm rot="5400000" flipV="1">
                <a:off x="3946" y="2500"/>
                <a:ext cx="182" cy="1315"/>
              </a:xfrm>
              <a:prstGeom prst="rightBrace">
                <a:avLst>
                  <a:gd name="adj1" fmla="val 60211"/>
                  <a:gd name="adj2" fmla="val 50657"/>
                </a:avLst>
              </a:pr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EAEAEA"/>
                  </a:solidFill>
                  <a:effectLst/>
                  <a:uLnTx/>
                  <a:uFillTx/>
                  <a:latin typeface="Verdana" panose="020B0604030504040204" pitchFamily="34" charset="0"/>
                </a:endParaRPr>
              </a:p>
            </p:txBody>
          </p:sp>
          <p:sp>
            <p:nvSpPr>
              <p:cNvPr id="17" name="Text Box 15"/>
              <p:cNvSpPr txBox="1">
                <a:spLocks noChangeArrowheads="1"/>
              </p:cNvSpPr>
              <p:nvPr/>
            </p:nvSpPr>
            <p:spPr bwMode="auto">
              <a:xfrm>
                <a:off x="3788" y="3203"/>
                <a:ext cx="5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s-ES_tradnl" altLang="es-ES" sz="2400" b="1" i="0" u="none" strike="noStrike" kern="0" cap="none" spc="0" normalizeH="0" baseline="0" noProof="0" smtClean="0">
                    <a:ln>
                      <a:noFill/>
                    </a:ln>
                    <a:solidFill>
                      <a:srgbClr val="FFFF00"/>
                    </a:solidFill>
                    <a:effectLst>
                      <a:outerShdw blurRad="38100" dist="38100" dir="2700000" algn="tl">
                        <a:srgbClr val="000000"/>
                      </a:outerShdw>
                    </a:effectLst>
                    <a:uLnTx/>
                    <a:uFillTx/>
                  </a:rPr>
                  <a:t>Cola</a:t>
                </a:r>
              </a:p>
            </p:txBody>
          </p:sp>
        </p:grpSp>
        <p:grpSp>
          <p:nvGrpSpPr>
            <p:cNvPr id="18" name="Group 19"/>
            <p:cNvGrpSpPr>
              <a:grpSpLocks/>
            </p:cNvGrpSpPr>
            <p:nvPr/>
          </p:nvGrpSpPr>
          <p:grpSpPr bwMode="auto">
            <a:xfrm>
              <a:off x="1187450" y="1325563"/>
              <a:ext cx="2879725" cy="519112"/>
              <a:chOff x="748" y="835"/>
              <a:chExt cx="1814" cy="327"/>
            </a:xfrm>
          </p:grpSpPr>
          <p:sp>
            <p:nvSpPr>
              <p:cNvPr id="19" name="Text Box 20"/>
              <p:cNvSpPr txBox="1">
                <a:spLocks noChangeArrowheads="1"/>
              </p:cNvSpPr>
              <p:nvPr/>
            </p:nvSpPr>
            <p:spPr bwMode="auto">
              <a:xfrm>
                <a:off x="748" y="835"/>
                <a:ext cx="953"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s-ES_tradnl" altLang="es-ES" sz="2800" b="1" i="0" u="none" strike="noStrike" kern="0" cap="none" spc="0" normalizeH="0" baseline="0" noProof="0" dirty="0" smtClean="0">
                    <a:ln>
                      <a:noFill/>
                    </a:ln>
                    <a:solidFill>
                      <a:srgbClr val="FFFF00"/>
                    </a:solidFill>
                    <a:effectLst>
                      <a:outerShdw blurRad="38100" dist="38100" dir="2700000" algn="tl">
                        <a:srgbClr val="000000"/>
                      </a:outerShdw>
                    </a:effectLst>
                    <a:uLnTx/>
                    <a:uFillTx/>
                  </a:rPr>
                  <a:t>Miosina</a:t>
                </a:r>
              </a:p>
            </p:txBody>
          </p:sp>
          <p:sp>
            <p:nvSpPr>
              <p:cNvPr id="20" name="Line 21"/>
              <p:cNvSpPr>
                <a:spLocks noChangeShapeType="1"/>
              </p:cNvSpPr>
              <p:nvPr/>
            </p:nvSpPr>
            <p:spPr bwMode="auto">
              <a:xfrm>
                <a:off x="1746" y="1026"/>
                <a:ext cx="816" cy="0"/>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EAEAEA"/>
                  </a:solidFill>
                  <a:effectLst/>
                  <a:uLnTx/>
                  <a:uFillTx/>
                  <a:latin typeface="Verdana" panose="020B0604030504040204" pitchFamily="34" charset="0"/>
                </a:endParaRPr>
              </a:p>
            </p:txBody>
          </p:sp>
        </p:grpSp>
        <p:sp>
          <p:nvSpPr>
            <p:cNvPr id="21" name="Text Box 22"/>
            <p:cNvSpPr txBox="1">
              <a:spLocks noChangeArrowheads="1"/>
            </p:cNvSpPr>
            <p:nvPr/>
          </p:nvSpPr>
          <p:spPr bwMode="auto">
            <a:xfrm>
              <a:off x="6156325" y="2827338"/>
              <a:ext cx="2592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s-ES_tradnl" altLang="es-ES" sz="2400" b="1" i="0" u="none" strike="noStrike" kern="0" cap="none" spc="0" normalizeH="0" baseline="0" noProof="0" smtClean="0">
                  <a:ln>
                    <a:noFill/>
                  </a:ln>
                  <a:solidFill>
                    <a:srgbClr val="FFFF00"/>
                  </a:solidFill>
                  <a:effectLst>
                    <a:outerShdw blurRad="38100" dist="38100" dir="2700000" algn="tl">
                      <a:srgbClr val="000000"/>
                    </a:outerShdw>
                  </a:effectLst>
                  <a:uLnTx/>
                  <a:uFillTx/>
                </a:rPr>
                <a:t>Puente cruzado</a:t>
              </a:r>
            </a:p>
          </p:txBody>
        </p:sp>
        <p:sp>
          <p:nvSpPr>
            <p:cNvPr id="22" name="Line 23"/>
            <p:cNvSpPr>
              <a:spLocks noChangeShapeType="1"/>
            </p:cNvSpPr>
            <p:nvPr/>
          </p:nvSpPr>
          <p:spPr bwMode="auto">
            <a:xfrm flipH="1" flipV="1">
              <a:off x="5651500" y="2205038"/>
              <a:ext cx="576263" cy="792162"/>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s-ES" smtClean="0">
                <a:solidFill>
                  <a:srgbClr val="EAEAEA"/>
                </a:solidFill>
                <a:latin typeface="Verdana" panose="020B0604030504040204" pitchFamily="34" charset="0"/>
              </a:endParaRPr>
            </a:p>
          </p:txBody>
        </p:sp>
      </p:grpSp>
      <p:grpSp>
        <p:nvGrpSpPr>
          <p:cNvPr id="23" name="Group 16"/>
          <p:cNvGrpSpPr>
            <a:grpSpLocks/>
          </p:cNvGrpSpPr>
          <p:nvPr/>
        </p:nvGrpSpPr>
        <p:grpSpPr bwMode="auto">
          <a:xfrm>
            <a:off x="6751139" y="6314486"/>
            <a:ext cx="935038" cy="517525"/>
            <a:chOff x="2381" y="3248"/>
            <a:chExt cx="952" cy="293"/>
          </a:xfrm>
        </p:grpSpPr>
        <p:sp>
          <p:nvSpPr>
            <p:cNvPr id="24" name="AutoShape 17"/>
            <p:cNvSpPr>
              <a:spLocks/>
            </p:cNvSpPr>
            <p:nvPr/>
          </p:nvSpPr>
          <p:spPr bwMode="auto">
            <a:xfrm rot="5400000" flipV="1">
              <a:off x="2766" y="2863"/>
              <a:ext cx="182" cy="952"/>
            </a:xfrm>
            <a:prstGeom prst="rightBrace">
              <a:avLst>
                <a:gd name="adj1" fmla="val 43590"/>
                <a:gd name="adj2" fmla="val 50000"/>
              </a:avLst>
            </a:pr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s-ES" sz="1800" b="0" i="0" u="none" strike="noStrike" kern="0" cap="none" spc="0" normalizeH="0" baseline="0" noProof="0" smtClean="0">
                <a:ln>
                  <a:noFill/>
                </a:ln>
                <a:solidFill>
                  <a:srgbClr val="EAEAEA"/>
                </a:solidFill>
                <a:effectLst/>
                <a:uLnTx/>
                <a:uFillTx/>
                <a:latin typeface="Verdana" panose="020B0604030504040204" pitchFamily="34" charset="0"/>
              </a:endParaRPr>
            </a:p>
          </p:txBody>
        </p:sp>
        <p:sp>
          <p:nvSpPr>
            <p:cNvPr id="25" name="Text Box 18"/>
            <p:cNvSpPr txBox="1">
              <a:spLocks noChangeArrowheads="1"/>
            </p:cNvSpPr>
            <p:nvPr/>
          </p:nvSpPr>
          <p:spPr bwMode="auto">
            <a:xfrm>
              <a:off x="2426" y="3369"/>
              <a:ext cx="862" cy="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s-ES_tradnl" altLang="es-ES" sz="1400" b="1" i="0" u="none" strike="noStrike" kern="0" cap="none" spc="0" normalizeH="0" baseline="0" noProof="0" smtClean="0">
                  <a:ln>
                    <a:noFill/>
                  </a:ln>
                  <a:solidFill>
                    <a:srgbClr val="FFFF00"/>
                  </a:solidFill>
                  <a:effectLst>
                    <a:outerShdw blurRad="38100" dist="38100" dir="2700000" algn="tl">
                      <a:srgbClr val="000000"/>
                    </a:outerShdw>
                  </a:effectLst>
                  <a:uLnTx/>
                  <a:uFillTx/>
                </a:rPr>
                <a:t>Cabeza</a:t>
              </a:r>
            </a:p>
          </p:txBody>
        </p:sp>
      </p:grpSp>
    </p:spTree>
    <p:extLst>
      <p:ext uri="{BB962C8B-B14F-4D97-AF65-F5344CB8AC3E}">
        <p14:creationId xmlns:p14="http://schemas.microsoft.com/office/powerpoint/2010/main" val="1387127494"/>
      </p:ext>
    </p:extLst>
  </p:cSld>
  <p:clrMapOvr>
    <a:masterClrMapping/>
  </p:clrMapOvr>
  <p:transition spd="med" advClick="0" advTm="76000">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464233" y="896332"/>
            <a:ext cx="11197883"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s-ES" sz="2800" b="1" u="sng" dirty="0" smtClean="0">
                <a:solidFill>
                  <a:srgbClr val="FFFF00"/>
                </a:solidFill>
              </a:rPr>
              <a:t>TERCERA CATEGORÍA</a:t>
            </a:r>
            <a:r>
              <a:rPr lang="es-ES" sz="2800" b="1" dirty="0" smtClean="0">
                <a:solidFill>
                  <a:srgbClr val="FFFF00"/>
                </a:solidFill>
              </a:rPr>
              <a:t>:</a:t>
            </a:r>
            <a:r>
              <a:rPr lang="es-ES" sz="2800" dirty="0" smtClean="0">
                <a:solidFill>
                  <a:srgbClr val="FFFF00"/>
                </a:solidFill>
              </a:rPr>
              <a:t>  Incluye los filamentos intermedios; estos tienen entre 7-10 </a:t>
            </a:r>
            <a:r>
              <a:rPr lang="es-ES" sz="2800" dirty="0" err="1" smtClean="0">
                <a:solidFill>
                  <a:srgbClr val="FFFF00"/>
                </a:solidFill>
              </a:rPr>
              <a:t>nm</a:t>
            </a:r>
            <a:r>
              <a:rPr lang="es-ES" sz="2800" dirty="0" smtClean="0">
                <a:solidFill>
                  <a:srgbClr val="FFFF00"/>
                </a:solidFill>
              </a:rPr>
              <a:t> de diámetro y se relacionan con el mantenimiento de la forma celular, constituyendo una malla a través del citoplasma. </a:t>
            </a:r>
            <a:endParaRPr lang="es-ES" sz="2800" dirty="0">
              <a:solidFill>
                <a:srgbClr val="FFFF00"/>
              </a:solidFill>
            </a:endParaRPr>
          </a:p>
        </p:txBody>
      </p:sp>
      <p:sp>
        <p:nvSpPr>
          <p:cNvPr id="5" name="Título 5"/>
          <p:cNvSpPr txBox="1">
            <a:spLocks/>
          </p:cNvSpPr>
          <p:nvPr/>
        </p:nvSpPr>
        <p:spPr>
          <a:xfrm>
            <a:off x="167340" y="113973"/>
            <a:ext cx="11791668" cy="72541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S" sz="3200" b="1" dirty="0" smtClean="0">
                <a:solidFill>
                  <a:srgbClr val="FFFF00"/>
                </a:solidFill>
              </a:rPr>
              <a:t>CATEGORÍA DE LOS FILAMENTOS.</a:t>
            </a:r>
            <a:endParaRPr lang="es-ES" sz="3200" b="1" kern="0" dirty="0">
              <a:solidFill>
                <a:srgbClr val="FFFF00"/>
              </a:solidFill>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476" y="3013628"/>
            <a:ext cx="9932275" cy="3030472"/>
          </a:xfrm>
          <a:prstGeom prst="rect">
            <a:avLst/>
          </a:prstGeom>
        </p:spPr>
      </p:pic>
    </p:spTree>
    <p:extLst>
      <p:ext uri="{BB962C8B-B14F-4D97-AF65-F5344CB8AC3E}">
        <p14:creationId xmlns:p14="http://schemas.microsoft.com/office/powerpoint/2010/main" val="2696407171"/>
      </p:ext>
    </p:extLst>
  </p:cSld>
  <p:clrMapOvr>
    <a:masterClrMapping/>
  </p:clrMapOvr>
  <p:transition spd="med" advClick="0" advTm="76000">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itoesqueleto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60326"/>
            <a:ext cx="8305800" cy="6799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001798"/>
      </p:ext>
    </p:extLst>
  </p:cSld>
  <p:clrMapOvr>
    <a:masterClrMapping/>
  </p:clrMapOvr>
  <p:transition spd="med" advClick="0" advTm="7600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123" y="1119117"/>
            <a:ext cx="4663910" cy="41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pic>
      <p:sp>
        <p:nvSpPr>
          <p:cNvPr id="3" name="2 Rectángulo"/>
          <p:cNvSpPr/>
          <p:nvPr/>
        </p:nvSpPr>
        <p:spPr>
          <a:xfrm>
            <a:off x="1865404" y="214291"/>
            <a:ext cx="8072494" cy="646331"/>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1" hangingPunct="1">
              <a:defRPr/>
            </a:pPr>
            <a:r>
              <a:rPr lang="es-ES" sz="3600" dirty="0">
                <a:ln w="11430"/>
                <a:solidFill>
                  <a:srgbClr val="FFFF00"/>
                </a:solidFill>
                <a:effectLst>
                  <a:outerShdw blurRad="38100" dist="38100" dir="2700000" algn="tl">
                    <a:srgbClr val="000000">
                      <a:alpha val="43137"/>
                    </a:srgbClr>
                  </a:outerShdw>
                </a:effectLst>
                <a:latin typeface="Berlin Sans FB Demi" pitchFamily="34" charset="0"/>
              </a:rPr>
              <a:t>COMPARTIMENTACIÓN CELULAR</a:t>
            </a:r>
          </a:p>
        </p:txBody>
      </p:sp>
      <p:sp>
        <p:nvSpPr>
          <p:cNvPr id="4" name="Text Box 5"/>
          <p:cNvSpPr txBox="1">
            <a:spLocks noChangeArrowheads="1"/>
          </p:cNvSpPr>
          <p:nvPr/>
        </p:nvSpPr>
        <p:spPr bwMode="auto">
          <a:xfrm>
            <a:off x="5104263" y="1060254"/>
            <a:ext cx="6905767" cy="5632311"/>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ts val="0"/>
              </a:spcBef>
              <a:buFontTx/>
              <a:buNone/>
            </a:pPr>
            <a:r>
              <a:rPr lang="es-ES" altLang="es-US" sz="2400" b="1" dirty="0">
                <a:solidFill>
                  <a:srgbClr val="FFFF00"/>
                </a:solidFill>
                <a:cs typeface="Arial" panose="020B0604020202020204" pitchFamily="34" charset="0"/>
              </a:rPr>
              <a:t>Los organitos membranosos de las células permiten mantener separados dentro de ella numerosos sistemas enzimáticos, que de entrar en contacto afectarían la actividad </a:t>
            </a:r>
            <a:r>
              <a:rPr lang="es-ES" altLang="es-US" sz="2400" b="1" dirty="0" smtClean="0">
                <a:solidFill>
                  <a:srgbClr val="FFFF00"/>
                </a:solidFill>
                <a:cs typeface="Arial" panose="020B0604020202020204" pitchFamily="34" charset="0"/>
              </a:rPr>
              <a:t>celular.</a:t>
            </a:r>
          </a:p>
          <a:p>
            <a:pPr algn="just">
              <a:spcBef>
                <a:spcPts val="0"/>
              </a:spcBef>
              <a:buFontTx/>
              <a:buNone/>
            </a:pPr>
            <a:r>
              <a:rPr lang="es-ES" altLang="es-US" sz="2400" b="1" dirty="0" smtClean="0">
                <a:solidFill>
                  <a:srgbClr val="FFFF00"/>
                </a:solidFill>
                <a:cs typeface="Arial" panose="020B0604020202020204" pitchFamily="34" charset="0"/>
              </a:rPr>
              <a:t>La </a:t>
            </a:r>
            <a:r>
              <a:rPr lang="es-ES" altLang="es-US" sz="2400" b="1" dirty="0">
                <a:solidFill>
                  <a:srgbClr val="FFFF00"/>
                </a:solidFill>
                <a:cs typeface="Arial" panose="020B0604020202020204" pitchFamily="34" charset="0"/>
              </a:rPr>
              <a:t>envoltura nuclear mantiene separados durante la </a:t>
            </a:r>
            <a:r>
              <a:rPr lang="es-ES" altLang="es-US" sz="2400" b="1" dirty="0" err="1">
                <a:solidFill>
                  <a:srgbClr val="FFFF00"/>
                </a:solidFill>
                <a:cs typeface="Arial" panose="020B0604020202020204" pitchFamily="34" charset="0"/>
              </a:rPr>
              <a:t>interfase</a:t>
            </a:r>
            <a:r>
              <a:rPr lang="es-ES" altLang="es-US" sz="2400" b="1" dirty="0">
                <a:solidFill>
                  <a:srgbClr val="FFFF00"/>
                </a:solidFill>
                <a:cs typeface="Arial" panose="020B0604020202020204" pitchFamily="34" charset="0"/>
              </a:rPr>
              <a:t> el material genético de las estructuras </a:t>
            </a:r>
            <a:r>
              <a:rPr lang="es-ES" altLang="es-US" sz="2400" b="1" dirty="0" smtClean="0">
                <a:solidFill>
                  <a:srgbClr val="FFFF00"/>
                </a:solidFill>
                <a:cs typeface="Arial" panose="020B0604020202020204" pitchFamily="34" charset="0"/>
              </a:rPr>
              <a:t>citoplasmáticas</a:t>
            </a:r>
            <a:r>
              <a:rPr lang="es-ES" altLang="es-US" sz="2400" b="1" dirty="0">
                <a:solidFill>
                  <a:srgbClr val="FFFF00"/>
                </a:solidFill>
                <a:cs typeface="Arial" panose="020B0604020202020204" pitchFamily="34" charset="0"/>
              </a:rPr>
              <a:t>.</a:t>
            </a:r>
          </a:p>
          <a:p>
            <a:pPr algn="just">
              <a:spcBef>
                <a:spcPts val="0"/>
              </a:spcBef>
              <a:buFontTx/>
              <a:buNone/>
            </a:pPr>
            <a:r>
              <a:rPr lang="es-ES" altLang="es-US" sz="2400" b="1" dirty="0">
                <a:solidFill>
                  <a:srgbClr val="FFFF00"/>
                </a:solidFill>
                <a:cs typeface="Arial" panose="020B0604020202020204" pitchFamily="34" charset="0"/>
              </a:rPr>
              <a:t>La membrana de los lisosomas aísla enzimas hidrolíticas que pueden degradar la mayoría de los componentes celulares.</a:t>
            </a:r>
          </a:p>
          <a:p>
            <a:pPr algn="just">
              <a:spcBef>
                <a:spcPts val="0"/>
              </a:spcBef>
              <a:buFontTx/>
              <a:buNone/>
            </a:pPr>
            <a:r>
              <a:rPr lang="es-ES" altLang="es-US" sz="2400" b="1" dirty="0">
                <a:solidFill>
                  <a:srgbClr val="FFFF00"/>
                </a:solidFill>
                <a:cs typeface="Arial" panose="020B0604020202020204" pitchFamily="34" charset="0"/>
              </a:rPr>
              <a:t>Las </a:t>
            </a:r>
            <a:r>
              <a:rPr lang="es-ES" altLang="es-US" sz="2400" b="1" dirty="0" smtClean="0">
                <a:solidFill>
                  <a:srgbClr val="FFFF00"/>
                </a:solidFill>
                <a:cs typeface="Arial" panose="020B0604020202020204" pitchFamily="34" charset="0"/>
              </a:rPr>
              <a:t>secreciones </a:t>
            </a:r>
            <a:r>
              <a:rPr lang="es-ES" altLang="es-US" sz="2400" b="1" dirty="0">
                <a:solidFill>
                  <a:srgbClr val="FFFF00"/>
                </a:solidFill>
                <a:cs typeface="Arial" panose="020B0604020202020204" pitchFamily="34" charset="0"/>
              </a:rPr>
              <a:t>celulares permanecen aisladas por las membranas del RER y del aparato de Golgi desde su síntesis hasta su secreción.</a:t>
            </a:r>
          </a:p>
        </p:txBody>
      </p:sp>
    </p:spTree>
    <p:extLst>
      <p:ext uri="{BB962C8B-B14F-4D97-AF65-F5344CB8AC3E}">
        <p14:creationId xmlns:p14="http://schemas.microsoft.com/office/powerpoint/2010/main" val="814396850"/>
      </p:ext>
    </p:extLst>
  </p:cSld>
  <p:clrMapOvr>
    <a:masterClrMapping/>
  </p:clrMapOvr>
  <p:transition advClick="0" advTm="7600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Oval 3"/>
          <p:cNvSpPr>
            <a:spLocks noChangeArrowheads="1"/>
          </p:cNvSpPr>
          <p:nvPr/>
        </p:nvSpPr>
        <p:spPr bwMode="auto">
          <a:xfrm>
            <a:off x="2565779" y="358254"/>
            <a:ext cx="6864824" cy="1020170"/>
          </a:xfrm>
          <a:prstGeom prst="ellipse">
            <a:avLst/>
          </a:prstGeom>
          <a:gradFill rotWithShape="0">
            <a:gsLst>
              <a:gs pos="0">
                <a:srgbClr val="FF9900">
                  <a:gamma/>
                  <a:shade val="46275"/>
                  <a:invGamma/>
                </a:srgbClr>
              </a:gs>
              <a:gs pos="50000">
                <a:srgbClr val="FF9900"/>
              </a:gs>
              <a:gs pos="100000">
                <a:srgbClr val="FF9900">
                  <a:gamma/>
                  <a:shade val="46275"/>
                  <a:invGamma/>
                </a:srgbClr>
              </a:gs>
            </a:gsLst>
            <a:lin ang="5400000" scaled="1"/>
          </a:gradFill>
          <a:ln w="381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r>
              <a:rPr lang="es-ES_tradnl" altLang="es-ES" sz="3200" b="1" dirty="0" smtClean="0">
                <a:solidFill>
                  <a:srgbClr val="FFFF00"/>
                </a:solidFill>
              </a:rPr>
              <a:t>FILAMENTOS INTERMEDIOS</a:t>
            </a:r>
            <a:endParaRPr lang="es-ES_tradnl" altLang="es-ES" sz="3200" b="1" dirty="0">
              <a:solidFill>
                <a:srgbClr val="FFFF00"/>
              </a:solidFill>
            </a:endParaRPr>
          </a:p>
        </p:txBody>
      </p:sp>
      <p:sp>
        <p:nvSpPr>
          <p:cNvPr id="109573" name="Text Box 5"/>
          <p:cNvSpPr txBox="1">
            <a:spLocks noChangeArrowheads="1"/>
          </p:cNvSpPr>
          <p:nvPr/>
        </p:nvSpPr>
        <p:spPr bwMode="auto">
          <a:xfrm>
            <a:off x="449121" y="1550353"/>
            <a:ext cx="11276059"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s-ES_tradnl" altLang="es-ES" sz="2800" dirty="0">
                <a:solidFill>
                  <a:srgbClr val="FFFF00"/>
                </a:solidFill>
              </a:rPr>
              <a:t>Se anclan a la membrana en sitios específicos como los </a:t>
            </a:r>
            <a:r>
              <a:rPr lang="es-ES_tradnl" altLang="es-ES" sz="2800" dirty="0" err="1">
                <a:solidFill>
                  <a:srgbClr val="FFFF00"/>
                </a:solidFill>
              </a:rPr>
              <a:t>desmosomas</a:t>
            </a:r>
            <a:r>
              <a:rPr lang="es-ES_tradnl" altLang="es-ES" sz="2800" dirty="0">
                <a:solidFill>
                  <a:srgbClr val="FFFF00"/>
                </a:solidFill>
              </a:rPr>
              <a:t> y </a:t>
            </a:r>
            <a:r>
              <a:rPr lang="es-ES_tradnl" altLang="es-ES" sz="2800" dirty="0" err="1">
                <a:solidFill>
                  <a:srgbClr val="FFFF00"/>
                </a:solidFill>
              </a:rPr>
              <a:t>hemidesmosomas</a:t>
            </a:r>
            <a:r>
              <a:rPr lang="es-ES_tradnl" altLang="es-ES" sz="2800" dirty="0">
                <a:solidFill>
                  <a:srgbClr val="FFFF00"/>
                </a:solidFill>
              </a:rPr>
              <a:t>.</a:t>
            </a:r>
          </a:p>
          <a:p>
            <a:pPr algn="just"/>
            <a:r>
              <a:rPr lang="es-ES_tradnl" altLang="es-ES" sz="2800" dirty="0" smtClean="0">
                <a:solidFill>
                  <a:srgbClr val="FFFF00"/>
                </a:solidFill>
              </a:rPr>
              <a:t> </a:t>
            </a:r>
            <a:endParaRPr lang="es-ES_tradnl" altLang="es-ES" sz="2800" dirty="0">
              <a:solidFill>
                <a:srgbClr val="FFFF00"/>
              </a:solidFill>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917" y="2763921"/>
            <a:ext cx="10909738" cy="3911978"/>
          </a:xfrm>
          <a:prstGeom prst="rect">
            <a:avLst/>
          </a:prstGeom>
        </p:spPr>
      </p:pic>
    </p:spTree>
    <p:extLst>
      <p:ext uri="{BB962C8B-B14F-4D97-AF65-F5344CB8AC3E}">
        <p14:creationId xmlns:p14="http://schemas.microsoft.com/office/powerpoint/2010/main" val="261871577"/>
      </p:ext>
    </p:extLst>
  </p:cSld>
  <p:clrMapOvr>
    <a:masterClrMapping/>
  </p:clrMapOvr>
  <p:transition spd="med" advClick="0" advTm="76000">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464024" y="3279227"/>
            <a:ext cx="395557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s-ES_tradnl" altLang="es-ES" sz="2800" b="1" dirty="0">
                <a:solidFill>
                  <a:srgbClr val="FFFF00"/>
                </a:solidFill>
              </a:rPr>
              <a:t>FILAMENTOS</a:t>
            </a:r>
            <a:r>
              <a:rPr lang="es-ES_tradnl" altLang="es-ES" sz="3200" b="1" dirty="0">
                <a:solidFill>
                  <a:srgbClr val="FFFF00"/>
                </a:solidFill>
              </a:rPr>
              <a:t> INTERMEDIOS</a:t>
            </a:r>
          </a:p>
        </p:txBody>
      </p:sp>
      <p:sp>
        <p:nvSpPr>
          <p:cNvPr id="58371" name="Text Box 3"/>
          <p:cNvSpPr txBox="1">
            <a:spLocks noChangeArrowheads="1"/>
          </p:cNvSpPr>
          <p:nvPr/>
        </p:nvSpPr>
        <p:spPr bwMode="auto">
          <a:xfrm>
            <a:off x="4583113" y="999067"/>
            <a:ext cx="7372326"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s-ES_tradnl" altLang="es-ES" sz="2400" b="1" dirty="0">
                <a:solidFill>
                  <a:srgbClr val="FFFF00"/>
                </a:solidFill>
              </a:rPr>
              <a:t>CITOQUERATINA (</a:t>
            </a:r>
            <a:r>
              <a:rPr lang="es-ES_tradnl" altLang="es-ES" sz="2400" b="1" dirty="0" smtClean="0">
                <a:solidFill>
                  <a:srgbClr val="FFFF00"/>
                </a:solidFill>
              </a:rPr>
              <a:t>EPITELIOS) </a:t>
            </a:r>
            <a:r>
              <a:rPr lang="es-ES_tradnl" altLang="es-ES" sz="2000" b="1" dirty="0" smtClean="0">
                <a:solidFill>
                  <a:srgbClr val="FFFF00"/>
                </a:solidFill>
              </a:rPr>
              <a:t>20 variedades</a:t>
            </a:r>
          </a:p>
          <a:p>
            <a:pPr algn="just"/>
            <a:endParaRPr lang="es-ES_tradnl" altLang="es-ES" sz="2400" b="1" dirty="0">
              <a:solidFill>
                <a:srgbClr val="FFFF00"/>
              </a:solidFill>
            </a:endParaRPr>
          </a:p>
          <a:p>
            <a:pPr algn="just"/>
            <a:r>
              <a:rPr lang="es-ES_tradnl" altLang="es-ES" sz="2400" b="1" dirty="0">
                <a:solidFill>
                  <a:srgbClr val="FFFF00"/>
                </a:solidFill>
              </a:rPr>
              <a:t>NEUROFILAMENTOS </a:t>
            </a:r>
            <a:r>
              <a:rPr lang="es-ES_tradnl" altLang="es-ES" sz="2400" b="1" dirty="0" smtClean="0">
                <a:solidFill>
                  <a:srgbClr val="FFFF00"/>
                </a:solidFill>
              </a:rPr>
              <a:t>(Axón de las neuronas)</a:t>
            </a:r>
          </a:p>
          <a:p>
            <a:pPr algn="just"/>
            <a:endParaRPr lang="es-ES_tradnl" altLang="es-ES" sz="2400" b="1" dirty="0">
              <a:solidFill>
                <a:srgbClr val="FFFF00"/>
              </a:solidFill>
            </a:endParaRPr>
          </a:p>
          <a:p>
            <a:pPr algn="just"/>
            <a:r>
              <a:rPr lang="es-ES_tradnl" altLang="es-ES" sz="2400" b="1" dirty="0">
                <a:solidFill>
                  <a:srgbClr val="FFFF00"/>
                </a:solidFill>
              </a:rPr>
              <a:t>DESMINA </a:t>
            </a:r>
            <a:r>
              <a:rPr lang="es-ES_tradnl" altLang="es-ES" sz="2400" b="1" dirty="0" smtClean="0">
                <a:solidFill>
                  <a:srgbClr val="FFFF00"/>
                </a:solidFill>
              </a:rPr>
              <a:t>(Células musculares esquelética)</a:t>
            </a:r>
          </a:p>
          <a:p>
            <a:pPr algn="just"/>
            <a:endParaRPr lang="es-ES_tradnl" altLang="es-ES" sz="2400" b="1" dirty="0">
              <a:solidFill>
                <a:srgbClr val="FFFF00"/>
              </a:solidFill>
            </a:endParaRPr>
          </a:p>
          <a:p>
            <a:pPr algn="just"/>
            <a:r>
              <a:rPr lang="es-ES_tradnl" altLang="es-ES" sz="2400" b="1" dirty="0">
                <a:solidFill>
                  <a:srgbClr val="FFFF00"/>
                </a:solidFill>
              </a:rPr>
              <a:t>PROTEÍNA ÁCIDA FIBRILAR </a:t>
            </a:r>
            <a:r>
              <a:rPr lang="es-ES_tradnl" altLang="es-ES" sz="2400" b="1" dirty="0" smtClean="0">
                <a:solidFill>
                  <a:srgbClr val="FFFF00"/>
                </a:solidFill>
              </a:rPr>
              <a:t>(Células de glía </a:t>
            </a:r>
            <a:r>
              <a:rPr lang="es-ES_tradnl" altLang="es-ES" sz="2000" b="1" dirty="0" smtClean="0">
                <a:solidFill>
                  <a:srgbClr val="FFFF00"/>
                </a:solidFill>
              </a:rPr>
              <a:t>(ASTROCITOS</a:t>
            </a:r>
            <a:r>
              <a:rPr lang="es-ES_tradnl" altLang="es-ES" sz="2400" b="1" dirty="0" smtClean="0">
                <a:solidFill>
                  <a:srgbClr val="FFFF00"/>
                </a:solidFill>
              </a:rPr>
              <a:t>) )</a:t>
            </a:r>
          </a:p>
          <a:p>
            <a:pPr algn="just"/>
            <a:endParaRPr lang="es-ES_tradnl" altLang="es-ES" sz="2400" b="1" dirty="0">
              <a:solidFill>
                <a:srgbClr val="FFFF00"/>
              </a:solidFill>
            </a:endParaRPr>
          </a:p>
          <a:p>
            <a:pPr algn="just"/>
            <a:r>
              <a:rPr lang="es-ES_tradnl" altLang="es-ES" sz="2400" b="1" dirty="0">
                <a:solidFill>
                  <a:srgbClr val="FFFF00"/>
                </a:solidFill>
              </a:rPr>
              <a:t>VIMENTINA </a:t>
            </a:r>
            <a:r>
              <a:rPr lang="es-ES_tradnl" altLang="es-ES" sz="2400" b="1" dirty="0" smtClean="0">
                <a:solidFill>
                  <a:srgbClr val="FFFF00"/>
                </a:solidFill>
              </a:rPr>
              <a:t>(Células de origen                               	             </a:t>
            </a:r>
            <a:r>
              <a:rPr lang="es-ES_tradnl" altLang="es-ES" sz="2400" b="1" dirty="0" err="1" smtClean="0">
                <a:solidFill>
                  <a:srgbClr val="FFFF00"/>
                </a:solidFill>
              </a:rPr>
              <a:t>mesenquimatoso</a:t>
            </a:r>
            <a:r>
              <a:rPr lang="es-ES_tradnl" altLang="es-ES" sz="2400" b="1" dirty="0" smtClean="0">
                <a:solidFill>
                  <a:srgbClr val="FFFF00"/>
                </a:solidFill>
              </a:rPr>
              <a:t>) </a:t>
            </a:r>
          </a:p>
          <a:p>
            <a:pPr algn="just"/>
            <a:r>
              <a:rPr lang="es-ES_tradnl" altLang="es-ES" sz="2400" b="1" dirty="0" smtClean="0">
                <a:solidFill>
                  <a:srgbClr val="FFFF00"/>
                </a:solidFill>
              </a:rPr>
              <a:t>  </a:t>
            </a:r>
          </a:p>
          <a:p>
            <a:pPr algn="just"/>
            <a:r>
              <a:rPr lang="es-ES_tradnl" altLang="es-ES" sz="2400" b="1" dirty="0" smtClean="0">
                <a:solidFill>
                  <a:srgbClr val="FFFF00"/>
                </a:solidFill>
              </a:rPr>
              <a:t>HETEROGÉNEOS (</a:t>
            </a:r>
            <a:r>
              <a:rPr lang="es-ES" altLang="es-ES" sz="2400" b="1" dirty="0">
                <a:solidFill>
                  <a:srgbClr val="FFFF00"/>
                </a:solidFill>
              </a:rPr>
              <a:t>F</a:t>
            </a:r>
            <a:r>
              <a:rPr lang="es-ES" altLang="es-ES" sz="2400" b="1" dirty="0" smtClean="0">
                <a:solidFill>
                  <a:srgbClr val="FFFF00"/>
                </a:solidFill>
              </a:rPr>
              <a:t>ormados por la combinación de varias proteínas como pueden ser desmina, </a:t>
            </a:r>
            <a:r>
              <a:rPr lang="es-ES" altLang="es-ES" sz="2400" b="1" dirty="0" err="1" smtClean="0">
                <a:solidFill>
                  <a:srgbClr val="FFFF00"/>
                </a:solidFill>
              </a:rPr>
              <a:t>vimentina</a:t>
            </a:r>
            <a:r>
              <a:rPr lang="es-ES" altLang="es-ES" sz="2400" b="1" dirty="0" smtClean="0">
                <a:solidFill>
                  <a:srgbClr val="FFFF00"/>
                </a:solidFill>
              </a:rPr>
              <a:t> y </a:t>
            </a:r>
            <a:r>
              <a:rPr lang="es-ES" altLang="es-ES" sz="2400" b="1" dirty="0" err="1" smtClean="0">
                <a:solidFill>
                  <a:srgbClr val="FFFF00"/>
                </a:solidFill>
              </a:rPr>
              <a:t>synemina</a:t>
            </a:r>
            <a:r>
              <a:rPr lang="es-ES_tradnl" altLang="es-ES" sz="2400" b="1" dirty="0" smtClean="0">
                <a:solidFill>
                  <a:srgbClr val="FFFF00"/>
                </a:solidFill>
              </a:rPr>
              <a:t>        </a:t>
            </a:r>
            <a:endParaRPr lang="es-ES_tradnl" altLang="es-ES" sz="2400" b="1" dirty="0">
              <a:solidFill>
                <a:srgbClr val="FFFF00"/>
              </a:solidFill>
            </a:endParaRPr>
          </a:p>
        </p:txBody>
      </p:sp>
      <p:sp>
        <p:nvSpPr>
          <p:cNvPr id="58372" name="AutoShape 4"/>
          <p:cNvSpPr>
            <a:spLocks/>
          </p:cNvSpPr>
          <p:nvPr/>
        </p:nvSpPr>
        <p:spPr bwMode="auto">
          <a:xfrm>
            <a:off x="4285457" y="999066"/>
            <a:ext cx="297656" cy="5669747"/>
          </a:xfrm>
          <a:prstGeom prst="leftBrace">
            <a:avLst>
              <a:gd name="adj1" fmla="val 202941"/>
              <a:gd name="adj2" fmla="val 50000"/>
            </a:avLst>
          </a:prstGeom>
          <a:noFill/>
          <a:ln w="38100">
            <a:solidFill>
              <a:srgbClr val="FFFF00"/>
            </a:solidFill>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solidFill>
                <a:srgbClr val="FFFF00"/>
              </a:solidFill>
            </a:endParaRPr>
          </a:p>
        </p:txBody>
      </p:sp>
      <p:sp>
        <p:nvSpPr>
          <p:cNvPr id="5" name="Título 5"/>
          <p:cNvSpPr txBox="1">
            <a:spLocks/>
          </p:cNvSpPr>
          <p:nvPr/>
        </p:nvSpPr>
        <p:spPr>
          <a:xfrm>
            <a:off x="163771" y="244714"/>
            <a:ext cx="11791668" cy="72541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s-ES" sz="3200" b="1" dirty="0" smtClean="0">
                <a:solidFill>
                  <a:srgbClr val="FFFF00"/>
                </a:solidFill>
              </a:rPr>
              <a:t>ORIGEN EMBRIOLÓGICO DE LA CÉLULA.</a:t>
            </a:r>
            <a:endParaRPr lang="es-ES" sz="3200" b="1" kern="0" dirty="0">
              <a:solidFill>
                <a:srgbClr val="FFFF00"/>
              </a:solidFill>
            </a:endParaRPr>
          </a:p>
        </p:txBody>
      </p:sp>
    </p:spTree>
    <p:extLst>
      <p:ext uri="{BB962C8B-B14F-4D97-AF65-F5344CB8AC3E}">
        <p14:creationId xmlns:p14="http://schemas.microsoft.com/office/powerpoint/2010/main" val="3559584292"/>
      </p:ext>
    </p:extLst>
  </p:cSld>
  <p:clrMapOvr>
    <a:masterClrMapping/>
  </p:clrMapOvr>
  <p:transition spd="med" advClick="0" advTm="76000">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7" name="Rectangle 5"/>
          <p:cNvSpPr>
            <a:spLocks noGrp="1" noChangeArrowheads="1"/>
          </p:cNvSpPr>
          <p:nvPr>
            <p:ph type="title" sz="quarter" idx="4294967295"/>
          </p:nvPr>
        </p:nvSpPr>
        <p:spPr>
          <a:xfrm>
            <a:off x="1981200" y="-98425"/>
            <a:ext cx="8229600" cy="863600"/>
          </a:xfrm>
        </p:spPr>
        <p:txBody>
          <a:bodyPr/>
          <a:lstStyle/>
          <a:p>
            <a:pPr eaLnBrk="1" hangingPunct="1"/>
            <a:r>
              <a:rPr lang="es-ES" altLang="es-ES" sz="3600" b="1" dirty="0">
                <a:solidFill>
                  <a:srgbClr val="FFFF66"/>
                </a:solidFill>
                <a:effectLst>
                  <a:outerShdw blurRad="38100" dist="38100" dir="2700000" algn="tl">
                    <a:srgbClr val="000000"/>
                  </a:outerShdw>
                </a:effectLst>
              </a:rPr>
              <a:t>INCLUSIONES CITOPLASMÁTICAS</a:t>
            </a:r>
            <a:endParaRPr lang="en-US" altLang="es-ES" sz="3600" b="1" dirty="0">
              <a:solidFill>
                <a:srgbClr val="FFFF66"/>
              </a:solidFill>
              <a:effectLst>
                <a:outerShdw blurRad="38100" dist="38100" dir="2700000" algn="tl">
                  <a:srgbClr val="000000"/>
                </a:outerShdw>
              </a:effectLst>
            </a:endParaRPr>
          </a:p>
        </p:txBody>
      </p:sp>
      <p:graphicFrame>
        <p:nvGraphicFramePr>
          <p:cNvPr id="259076" name="Object 4"/>
          <p:cNvGraphicFramePr>
            <a:graphicFrameLocks noGrp="1" noChangeAspect="1"/>
          </p:cNvGraphicFramePr>
          <p:nvPr>
            <p:ph sz="quarter" idx="4294967295"/>
            <p:extLst/>
          </p:nvPr>
        </p:nvGraphicFramePr>
        <p:xfrm>
          <a:off x="419416" y="639851"/>
          <a:ext cx="3252787" cy="2344738"/>
        </p:xfrm>
        <a:graphic>
          <a:graphicData uri="http://schemas.openxmlformats.org/presentationml/2006/ole">
            <mc:AlternateContent xmlns:mc="http://schemas.openxmlformats.org/markup-compatibility/2006">
              <mc:Choice xmlns:v="urn:schemas-microsoft-com:vml" Requires="v">
                <p:oleObj spid="_x0000_s12338" name="Bitmap Image" r:id="rId4" imgW="2457143" imgH="1771429" progId="Paint.Picture">
                  <p:embed/>
                </p:oleObj>
              </mc:Choice>
              <mc:Fallback>
                <p:oleObj name="Bitmap Image" r:id="rId4" imgW="2457143" imgH="1771429" progId="Paint.Picture">
                  <p:embed/>
                  <p:pic>
                    <p:nvPicPr>
                      <p:cNvPr id="25907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416" y="639851"/>
                        <a:ext cx="3252787" cy="2344738"/>
                      </a:xfrm>
                      <a:prstGeom prst="rect">
                        <a:avLst/>
                      </a:prstGeom>
                      <a:noFill/>
                      <a:ln w="38100" cap="flat" cmpd="sng" algn="ctr">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9079" name="Object 7"/>
          <p:cNvGraphicFramePr>
            <a:graphicFrameLocks noGrp="1" noChangeAspect="1"/>
          </p:cNvGraphicFramePr>
          <p:nvPr>
            <p:ph sz="quarter" idx="4294967295"/>
            <p:extLst/>
          </p:nvPr>
        </p:nvGraphicFramePr>
        <p:xfrm>
          <a:off x="8537200" y="765175"/>
          <a:ext cx="3455988" cy="2444750"/>
        </p:xfrm>
        <a:graphic>
          <a:graphicData uri="http://schemas.openxmlformats.org/presentationml/2006/ole">
            <mc:AlternateContent xmlns:mc="http://schemas.openxmlformats.org/markup-compatibility/2006">
              <mc:Choice xmlns:v="urn:schemas-microsoft-com:vml" Requires="v">
                <p:oleObj spid="_x0000_s12339" name="Bitmap Image" r:id="rId6" imgW="3448531" imgH="2438095" progId="Paint.Picture">
                  <p:embed/>
                </p:oleObj>
              </mc:Choice>
              <mc:Fallback>
                <p:oleObj name="Bitmap Image" r:id="rId6" imgW="3448531" imgH="2438095" progId="Paint.Picture">
                  <p:embed/>
                  <p:pic>
                    <p:nvPicPr>
                      <p:cNvPr id="259079"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37200" y="765175"/>
                        <a:ext cx="3455988" cy="2444750"/>
                      </a:xfrm>
                      <a:prstGeom prst="rect">
                        <a:avLst/>
                      </a:prstGeom>
                      <a:noFill/>
                      <a:ln w="38100" cap="flat" cmpd="sng" algn="ctr">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9081" name="Object 9"/>
          <p:cNvGraphicFramePr>
            <a:graphicFrameLocks noGrp="1" noChangeAspect="1"/>
          </p:cNvGraphicFramePr>
          <p:nvPr>
            <p:ph sz="quarter" idx="4294967295"/>
          </p:nvPr>
        </p:nvGraphicFramePr>
        <p:xfrm>
          <a:off x="3432175" y="3549650"/>
          <a:ext cx="2622550" cy="3213100"/>
        </p:xfrm>
        <a:graphic>
          <a:graphicData uri="http://schemas.openxmlformats.org/presentationml/2006/ole">
            <mc:AlternateContent xmlns:mc="http://schemas.openxmlformats.org/markup-compatibility/2006">
              <mc:Choice xmlns:v="urn:schemas-microsoft-com:vml" Requires="v">
                <p:oleObj spid="_x0000_s12340" name="Bitmap Image" r:id="rId8" imgW="3296110" imgH="4038095" progId="Paint.Picture">
                  <p:embed/>
                </p:oleObj>
              </mc:Choice>
              <mc:Fallback>
                <p:oleObj name="Bitmap Image" r:id="rId8" imgW="3296110" imgH="4038095" progId="Paint.Picture">
                  <p:embed/>
                  <p:pic>
                    <p:nvPicPr>
                      <p:cNvPr id="259081"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32175" y="3549650"/>
                        <a:ext cx="2622550" cy="3213100"/>
                      </a:xfrm>
                      <a:prstGeom prst="rect">
                        <a:avLst/>
                      </a:prstGeom>
                      <a:noFill/>
                      <a:ln w="38100" cap="flat" cmpd="sng" algn="ctr">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9083" name="Object 11"/>
          <p:cNvGraphicFramePr>
            <a:graphicFrameLocks noGrp="1" noChangeAspect="1"/>
          </p:cNvGraphicFramePr>
          <p:nvPr>
            <p:ph sz="quarter" idx="4294967295"/>
          </p:nvPr>
        </p:nvGraphicFramePr>
        <p:xfrm>
          <a:off x="6167439" y="3568700"/>
          <a:ext cx="2619375" cy="3213100"/>
        </p:xfrm>
        <a:graphic>
          <a:graphicData uri="http://schemas.openxmlformats.org/presentationml/2006/ole">
            <mc:AlternateContent xmlns:mc="http://schemas.openxmlformats.org/markup-compatibility/2006">
              <mc:Choice xmlns:v="urn:schemas-microsoft-com:vml" Requires="v">
                <p:oleObj spid="_x0000_s12341" name="Bitmap Image" r:id="rId10" imgW="2676899" imgH="3801006" progId="Paint.Picture">
                  <p:embed/>
                </p:oleObj>
              </mc:Choice>
              <mc:Fallback>
                <p:oleObj name="Bitmap Image" r:id="rId10" imgW="2676899" imgH="3801006" progId="Paint.Picture">
                  <p:embed/>
                  <p:pic>
                    <p:nvPicPr>
                      <p:cNvPr id="259083"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67439" y="3568700"/>
                        <a:ext cx="2619375" cy="3213100"/>
                      </a:xfrm>
                      <a:prstGeom prst="rect">
                        <a:avLst/>
                      </a:prstGeom>
                      <a:noFill/>
                      <a:ln w="38100" cap="flat" cmpd="sng" algn="ctr">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9085" name="Text Box 13"/>
          <p:cNvSpPr txBox="1">
            <a:spLocks noChangeArrowheads="1"/>
          </p:cNvSpPr>
          <p:nvPr/>
        </p:nvSpPr>
        <p:spPr bwMode="auto">
          <a:xfrm>
            <a:off x="282320" y="3099844"/>
            <a:ext cx="3616696" cy="461665"/>
          </a:xfrm>
          <a:prstGeom prst="rect">
            <a:avLst/>
          </a:prstGeom>
          <a:noFill/>
          <a:ln w="15875" algn="ctr">
            <a:solidFill>
              <a:schemeClr val="accent3"/>
            </a:solidFill>
            <a:miter lim="800000"/>
            <a:headEnd/>
            <a:tailEnd/>
          </a:ln>
          <a:effectLst/>
        </p:spPr>
        <p:txBody>
          <a:bodyPr wrap="none">
            <a:spAutoFit/>
          </a:bodyPr>
          <a:lstStyle/>
          <a:p>
            <a:pPr algn="ctr" eaLnBrk="1" hangingPunct="1">
              <a:defRPr/>
            </a:pPr>
            <a:r>
              <a:rPr lang="es-ES" sz="2400" b="1" dirty="0">
                <a:solidFill>
                  <a:srgbClr val="FFFF66"/>
                </a:solidFill>
                <a:effectLst>
                  <a:outerShdw blurRad="38100" dist="38100" dir="2700000" algn="tl">
                    <a:srgbClr val="000000"/>
                  </a:outerShdw>
                </a:effectLst>
                <a:latin typeface="Arial" charset="0"/>
              </a:rPr>
              <a:t>Gránulos de glucógeno</a:t>
            </a:r>
            <a:endParaRPr lang="en-US" sz="2400" b="1" dirty="0">
              <a:solidFill>
                <a:srgbClr val="FFFF66"/>
              </a:solidFill>
              <a:effectLst>
                <a:outerShdw blurRad="38100" dist="38100" dir="2700000" algn="tl">
                  <a:srgbClr val="000000"/>
                </a:outerShdw>
              </a:effectLst>
              <a:latin typeface="Arial" charset="0"/>
            </a:endParaRPr>
          </a:p>
        </p:txBody>
      </p:sp>
      <p:sp>
        <p:nvSpPr>
          <p:cNvPr id="259086" name="Text Box 14"/>
          <p:cNvSpPr txBox="1">
            <a:spLocks noChangeArrowheads="1"/>
          </p:cNvSpPr>
          <p:nvPr/>
        </p:nvSpPr>
        <p:spPr bwMode="auto">
          <a:xfrm>
            <a:off x="8962592" y="3374582"/>
            <a:ext cx="3052439" cy="461665"/>
          </a:xfrm>
          <a:prstGeom prst="rect">
            <a:avLst/>
          </a:prstGeom>
          <a:noFill/>
          <a:ln w="15875" algn="ctr">
            <a:solidFill>
              <a:schemeClr val="accent3"/>
            </a:solidFill>
            <a:miter lim="800000"/>
            <a:headEnd/>
            <a:tailEnd/>
          </a:ln>
          <a:effectLst/>
        </p:spPr>
        <p:txBody>
          <a:bodyPr wrap="none">
            <a:spAutoFit/>
          </a:bodyPr>
          <a:lstStyle/>
          <a:p>
            <a:pPr algn="ctr" eaLnBrk="1" hangingPunct="1">
              <a:defRPr/>
            </a:pPr>
            <a:r>
              <a:rPr lang="es-ES" sz="2400" b="1" dirty="0">
                <a:solidFill>
                  <a:srgbClr val="FFFF66"/>
                </a:solidFill>
                <a:effectLst>
                  <a:outerShdw blurRad="38100" dist="38100" dir="2700000" algn="tl">
                    <a:srgbClr val="000000"/>
                  </a:outerShdw>
                </a:effectLst>
                <a:latin typeface="Arial" charset="0"/>
              </a:rPr>
              <a:t>Gránulos de lípidos</a:t>
            </a:r>
            <a:endParaRPr lang="en-US" sz="2400" b="1" dirty="0">
              <a:solidFill>
                <a:srgbClr val="FFFF66"/>
              </a:solidFill>
              <a:effectLst>
                <a:outerShdw blurRad="38100" dist="38100" dir="2700000" algn="tl">
                  <a:srgbClr val="000000"/>
                </a:outerShdw>
              </a:effectLst>
              <a:latin typeface="Arial" charset="0"/>
            </a:endParaRPr>
          </a:p>
        </p:txBody>
      </p:sp>
      <p:sp>
        <p:nvSpPr>
          <p:cNvPr id="259087" name="Text Box 15"/>
          <p:cNvSpPr txBox="1">
            <a:spLocks noChangeArrowheads="1"/>
          </p:cNvSpPr>
          <p:nvPr/>
        </p:nvSpPr>
        <p:spPr bwMode="auto">
          <a:xfrm>
            <a:off x="1014118" y="5450641"/>
            <a:ext cx="2063385" cy="830997"/>
          </a:xfrm>
          <a:prstGeom prst="rect">
            <a:avLst/>
          </a:prstGeom>
          <a:noFill/>
          <a:ln w="15875" algn="ctr">
            <a:solidFill>
              <a:schemeClr val="accent3"/>
            </a:solidFill>
            <a:miter lim="800000"/>
            <a:headEnd/>
            <a:tailEnd/>
          </a:ln>
          <a:effectLst/>
        </p:spPr>
        <p:txBody>
          <a:bodyPr wrap="none">
            <a:spAutoFit/>
          </a:bodyPr>
          <a:lstStyle/>
          <a:p>
            <a:pPr algn="ctr" eaLnBrk="1" hangingPunct="1">
              <a:defRPr/>
            </a:pPr>
            <a:r>
              <a:rPr lang="es-ES" sz="2400" b="1" dirty="0">
                <a:solidFill>
                  <a:srgbClr val="FFFF66"/>
                </a:solidFill>
                <a:effectLst>
                  <a:outerShdw blurRad="38100" dist="38100" dir="2700000" algn="tl">
                    <a:srgbClr val="000000"/>
                  </a:outerShdw>
                </a:effectLst>
                <a:latin typeface="Arial" charset="0"/>
              </a:rPr>
              <a:t>Gránulos de </a:t>
            </a:r>
          </a:p>
          <a:p>
            <a:pPr algn="ctr" eaLnBrk="1" hangingPunct="1">
              <a:defRPr/>
            </a:pPr>
            <a:r>
              <a:rPr lang="es-ES" sz="2400" b="1" dirty="0">
                <a:solidFill>
                  <a:srgbClr val="FFFF66"/>
                </a:solidFill>
                <a:effectLst>
                  <a:outerShdw blurRad="38100" dist="38100" dir="2700000" algn="tl">
                    <a:srgbClr val="000000"/>
                  </a:outerShdw>
                </a:effectLst>
                <a:latin typeface="Arial" charset="0"/>
              </a:rPr>
              <a:t>cimógeno</a:t>
            </a:r>
            <a:endParaRPr lang="en-US" sz="2400" b="1" dirty="0">
              <a:solidFill>
                <a:srgbClr val="FFFF66"/>
              </a:solidFill>
              <a:effectLst>
                <a:outerShdw blurRad="38100" dist="38100" dir="2700000" algn="tl">
                  <a:srgbClr val="000000"/>
                </a:outerShdw>
              </a:effectLst>
              <a:latin typeface="Arial" charset="0"/>
            </a:endParaRPr>
          </a:p>
        </p:txBody>
      </p:sp>
      <p:sp>
        <p:nvSpPr>
          <p:cNvPr id="259088" name="Text Box 16"/>
          <p:cNvSpPr txBox="1">
            <a:spLocks noChangeArrowheads="1"/>
          </p:cNvSpPr>
          <p:nvPr/>
        </p:nvSpPr>
        <p:spPr bwMode="auto">
          <a:xfrm>
            <a:off x="9065960" y="5529045"/>
            <a:ext cx="2114681" cy="830997"/>
          </a:xfrm>
          <a:prstGeom prst="rect">
            <a:avLst/>
          </a:prstGeom>
          <a:noFill/>
          <a:ln w="15875" algn="ctr">
            <a:solidFill>
              <a:schemeClr val="accent3"/>
            </a:solidFill>
            <a:miter lim="800000"/>
            <a:headEnd/>
            <a:tailEnd/>
          </a:ln>
          <a:effectLst/>
        </p:spPr>
        <p:txBody>
          <a:bodyPr wrap="none">
            <a:spAutoFit/>
          </a:bodyPr>
          <a:lstStyle/>
          <a:p>
            <a:pPr algn="ctr" eaLnBrk="1" hangingPunct="1">
              <a:defRPr/>
            </a:pPr>
            <a:r>
              <a:rPr lang="es-ES" sz="2400" b="1" dirty="0">
                <a:solidFill>
                  <a:srgbClr val="FFFF66"/>
                </a:solidFill>
                <a:effectLst>
                  <a:outerShdw blurRad="38100" dist="38100" dir="2700000" algn="tl">
                    <a:srgbClr val="000000"/>
                  </a:outerShdw>
                </a:effectLst>
                <a:latin typeface="Arial" charset="0"/>
              </a:rPr>
              <a:t>Pigmento de </a:t>
            </a:r>
          </a:p>
          <a:p>
            <a:pPr algn="ctr" eaLnBrk="1" hangingPunct="1">
              <a:defRPr/>
            </a:pPr>
            <a:r>
              <a:rPr lang="es-ES" sz="2400" b="1" dirty="0">
                <a:solidFill>
                  <a:srgbClr val="FFFF66"/>
                </a:solidFill>
                <a:effectLst>
                  <a:outerShdw blurRad="38100" dist="38100" dir="2700000" algn="tl">
                    <a:srgbClr val="000000"/>
                  </a:outerShdw>
                </a:effectLst>
                <a:latin typeface="Arial" charset="0"/>
              </a:rPr>
              <a:t>melanina</a:t>
            </a:r>
            <a:endParaRPr lang="en-US" sz="2400" b="1" dirty="0">
              <a:solidFill>
                <a:srgbClr val="FFFF66"/>
              </a:solidFill>
              <a:effectLst>
                <a:outerShdw blurRad="38100" dist="38100" dir="2700000" algn="tl">
                  <a:srgbClr val="000000"/>
                </a:outerShdw>
              </a:effectLst>
              <a:latin typeface="Arial" charset="0"/>
            </a:endParaRPr>
          </a:p>
        </p:txBody>
      </p:sp>
      <p:sp>
        <p:nvSpPr>
          <p:cNvPr id="259089" name="Line 17"/>
          <p:cNvSpPr>
            <a:spLocks noChangeShapeType="1"/>
          </p:cNvSpPr>
          <p:nvPr/>
        </p:nvSpPr>
        <p:spPr bwMode="auto">
          <a:xfrm flipV="1">
            <a:off x="3071813" y="4724400"/>
            <a:ext cx="1008062" cy="10810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259090" name="Line 18"/>
          <p:cNvSpPr>
            <a:spLocks noChangeShapeType="1"/>
          </p:cNvSpPr>
          <p:nvPr/>
        </p:nvSpPr>
        <p:spPr bwMode="auto">
          <a:xfrm>
            <a:off x="3071813" y="5805488"/>
            <a:ext cx="1079500" cy="431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259091" name="Line 19"/>
          <p:cNvSpPr>
            <a:spLocks noChangeShapeType="1"/>
          </p:cNvSpPr>
          <p:nvPr/>
        </p:nvSpPr>
        <p:spPr bwMode="auto">
          <a:xfrm flipH="1" flipV="1">
            <a:off x="8112125" y="5516563"/>
            <a:ext cx="863600" cy="36036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259092" name="Line 20"/>
          <p:cNvSpPr>
            <a:spLocks noChangeShapeType="1"/>
          </p:cNvSpPr>
          <p:nvPr/>
        </p:nvSpPr>
        <p:spPr bwMode="auto">
          <a:xfrm flipV="1">
            <a:off x="11064007" y="2543355"/>
            <a:ext cx="504825" cy="79216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259093" name="Line 21"/>
          <p:cNvSpPr>
            <a:spLocks noChangeShapeType="1"/>
          </p:cNvSpPr>
          <p:nvPr/>
        </p:nvSpPr>
        <p:spPr bwMode="auto">
          <a:xfrm flipH="1" flipV="1">
            <a:off x="10705232" y="2359745"/>
            <a:ext cx="358775" cy="93662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259094" name="Line 22"/>
          <p:cNvSpPr>
            <a:spLocks noChangeShapeType="1"/>
          </p:cNvSpPr>
          <p:nvPr/>
        </p:nvSpPr>
        <p:spPr bwMode="auto">
          <a:xfrm flipV="1">
            <a:off x="2211306" y="1945956"/>
            <a:ext cx="647700" cy="10080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259095" name="Line 23"/>
          <p:cNvSpPr>
            <a:spLocks noChangeShapeType="1"/>
          </p:cNvSpPr>
          <p:nvPr/>
        </p:nvSpPr>
        <p:spPr bwMode="auto">
          <a:xfrm flipH="1" flipV="1">
            <a:off x="1685446" y="2169319"/>
            <a:ext cx="360363" cy="93662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18" name="Rectángulo 17"/>
          <p:cNvSpPr/>
          <p:nvPr/>
        </p:nvSpPr>
        <p:spPr>
          <a:xfrm>
            <a:off x="4030978" y="945945"/>
            <a:ext cx="4340512" cy="2246769"/>
          </a:xfrm>
          <a:prstGeom prst="rect">
            <a:avLst/>
          </a:prstGeom>
        </p:spPr>
        <p:txBody>
          <a:bodyPr wrap="square">
            <a:spAutoFit/>
          </a:bodyPr>
          <a:lstStyle/>
          <a:p>
            <a:pPr algn="just"/>
            <a:r>
              <a:rPr lang="es-ES" sz="2800" dirty="0" smtClean="0">
                <a:solidFill>
                  <a:srgbClr val="FFFF00"/>
                </a:solidFill>
              </a:rPr>
              <a:t>Son los </a:t>
            </a:r>
            <a:r>
              <a:rPr lang="es-ES" sz="2800" dirty="0">
                <a:solidFill>
                  <a:srgbClr val="FFFF00"/>
                </a:solidFill>
              </a:rPr>
              <a:t>alimentos almacenados y a los pigmentos que se encuentran en el citoplasma. </a:t>
            </a:r>
          </a:p>
        </p:txBody>
      </p:sp>
    </p:spTree>
    <p:extLst>
      <p:ext uri="{BB962C8B-B14F-4D97-AF65-F5344CB8AC3E}">
        <p14:creationId xmlns:p14="http://schemas.microsoft.com/office/powerpoint/2010/main" val="3428782831"/>
      </p:ext>
    </p:extLst>
  </p:cSld>
  <p:clrMapOvr>
    <a:masterClrMapping/>
  </p:clrMapOvr>
  <p:transition spd="med" advClick="0" advTm="59000">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367808" y="369820"/>
            <a:ext cx="3672408" cy="646331"/>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1" hangingPunct="1">
              <a:defRPr/>
            </a:pPr>
            <a:r>
              <a:rPr lang="es-ES" sz="3600" b="1" u="sng" dirty="0">
                <a:ln w="11430"/>
                <a:solidFill>
                  <a:srgbClr val="FFFF00"/>
                </a:solidFill>
                <a:latin typeface="Berlin Sans FB Demi" pitchFamily="34" charset="0"/>
              </a:rPr>
              <a:t>INCLUSIONES</a:t>
            </a:r>
          </a:p>
        </p:txBody>
      </p:sp>
      <p:sp>
        <p:nvSpPr>
          <p:cNvPr id="3" name="Rectangle 1"/>
          <p:cNvSpPr>
            <a:spLocks noChangeArrowheads="1"/>
          </p:cNvSpPr>
          <p:nvPr/>
        </p:nvSpPr>
        <p:spPr bwMode="auto">
          <a:xfrm>
            <a:off x="220717" y="1186574"/>
            <a:ext cx="6451547" cy="584775"/>
          </a:xfrm>
          <a:prstGeom prst="rect">
            <a:avLst/>
          </a:prstGeom>
          <a:noFill/>
          <a:ln>
            <a:noFill/>
          </a:ln>
          <a:extLst/>
        </p:spPr>
        <p:txBody>
          <a:bodyPr wrap="square" anchor="ctr">
            <a:spAutoFit/>
          </a:bodyPr>
          <a:lstStyle>
            <a:lvl1pPr>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3200">
                <a:solidFill>
                  <a:schemeClr val="tx1"/>
                </a:solidFill>
                <a:latin typeface="Times New Roman" panose="02020603050405020304" pitchFamily="18" charset="0"/>
              </a:defRPr>
            </a:lvl1pPr>
            <a:lvl2pPr marL="742950" indent="-28575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800">
                <a:solidFill>
                  <a:schemeClr val="tx1"/>
                </a:solidFill>
                <a:latin typeface="Times New Roman" panose="02020603050405020304" pitchFamily="18" charset="0"/>
              </a:defRPr>
            </a:lvl2pPr>
            <a:lvl3pPr marL="11430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400">
                <a:solidFill>
                  <a:schemeClr val="tx1"/>
                </a:solidFill>
                <a:latin typeface="Times New Roman" panose="02020603050405020304" pitchFamily="18" charset="0"/>
              </a:defRPr>
            </a:lvl3pPr>
            <a:lvl4pPr marL="16002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4pPr>
            <a:lvl5pPr marL="20574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9pPr>
          </a:lstStyle>
          <a:p>
            <a:pPr algn="ctr" eaLnBrk="1" hangingPunct="1">
              <a:spcBef>
                <a:spcPct val="0"/>
              </a:spcBef>
              <a:buFontTx/>
              <a:buNone/>
              <a:defRPr/>
            </a:pPr>
            <a:r>
              <a:rPr lang="es-ES_tradnl" b="1" dirty="0">
                <a:solidFill>
                  <a:srgbClr val="FFFF00"/>
                </a:solidFill>
                <a:latin typeface="Berlin Sans FB Demi" pitchFamily="34" charset="0"/>
                <a:cs typeface="Times New Roman" panose="02020603050405020304" pitchFamily="18" charset="0"/>
              </a:rPr>
              <a:t>1. ALIMENTOS ALMACENADOS</a:t>
            </a:r>
          </a:p>
        </p:txBody>
      </p:sp>
      <p:graphicFrame>
        <p:nvGraphicFramePr>
          <p:cNvPr id="24580" name="3 Objeto"/>
          <p:cNvGraphicFramePr>
            <a:graphicFrameLocks noChangeAspect="1"/>
          </p:cNvGraphicFramePr>
          <p:nvPr>
            <p:extLst/>
          </p:nvPr>
        </p:nvGraphicFramePr>
        <p:xfrm>
          <a:off x="1294793" y="1939395"/>
          <a:ext cx="3844765" cy="3695948"/>
        </p:xfrm>
        <a:graphic>
          <a:graphicData uri="http://schemas.openxmlformats.org/presentationml/2006/ole">
            <mc:AlternateContent xmlns:mc="http://schemas.openxmlformats.org/markup-compatibility/2006">
              <mc:Choice xmlns:v="urn:schemas-microsoft-com:vml" Requires="v">
                <p:oleObj spid="_x0000_s13326" name="Bitmap Image" r:id="rId3" imgW="2457143" imgH="1771429" progId="PBrush">
                  <p:embed/>
                </p:oleObj>
              </mc:Choice>
              <mc:Fallback>
                <p:oleObj name="Bitmap Image" r:id="rId3" imgW="2457143" imgH="1771429" progId="PBrush">
                  <p:embed/>
                  <p:pic>
                    <p:nvPicPr>
                      <p:cNvPr id="24580" name="3 Obje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4793" y="1939395"/>
                        <a:ext cx="3844765" cy="3695948"/>
                      </a:xfrm>
                      <a:prstGeom prst="rect">
                        <a:avLst/>
                      </a:prstGeom>
                      <a:noFill/>
                      <a:ln w="38100">
                        <a:solidFill>
                          <a:schemeClr val="tx1"/>
                        </a:solidFill>
                        <a:miter lim="800000"/>
                        <a:headEnd/>
                        <a:tailEnd/>
                      </a:ln>
                    </p:spPr>
                  </p:pic>
                </p:oleObj>
              </mc:Fallback>
            </mc:AlternateContent>
          </a:graphicData>
        </a:graphic>
      </p:graphicFrame>
      <p:pic>
        <p:nvPicPr>
          <p:cNvPr id="24581" name="Picture 3" descr="F:\CURSO 2012\HISTOLOGÍA II\SISTEMA ENDOCRINO\LAMINÁRIO SISTEMA ENDÓCRINO\endocrino\imagenes endocrino\046 suprarrenal hematoxilina eosina 400x.jpg"/>
          <p:cNvPicPr>
            <a:picLocks noChangeAspect="1" noChangeArrowheads="1"/>
          </p:cNvPicPr>
          <p:nvPr/>
        </p:nvPicPr>
        <p:blipFill>
          <a:blip r:embed="rId5">
            <a:extLst>
              <a:ext uri="{28A0092B-C50C-407E-A947-70E740481C1C}">
                <a14:useLocalDpi xmlns:a14="http://schemas.microsoft.com/office/drawing/2010/main" val="0"/>
              </a:ext>
            </a:extLst>
          </a:blip>
          <a:srcRect t="3998" r="5589"/>
          <a:stretch>
            <a:fillRect/>
          </a:stretch>
        </p:blipFill>
        <p:spPr bwMode="auto">
          <a:xfrm>
            <a:off x="6672264" y="1939395"/>
            <a:ext cx="4544806" cy="3765146"/>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1"/>
          <p:cNvSpPr>
            <a:spLocks noChangeArrowheads="1"/>
          </p:cNvSpPr>
          <p:nvPr/>
        </p:nvSpPr>
        <p:spPr bwMode="auto">
          <a:xfrm>
            <a:off x="1592101" y="5869692"/>
            <a:ext cx="3184852" cy="954107"/>
          </a:xfrm>
          <a:prstGeom prst="rect">
            <a:avLst/>
          </a:prstGeom>
          <a:noFill/>
          <a:ln>
            <a:noFill/>
          </a:ln>
          <a:extLst/>
        </p:spPr>
        <p:txBody>
          <a:bodyPr wrap="square" anchor="ctr">
            <a:spAutoFit/>
          </a:bodyPr>
          <a:lstStyle>
            <a:lvl1pPr>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3200">
                <a:solidFill>
                  <a:schemeClr val="tx1"/>
                </a:solidFill>
                <a:latin typeface="Times New Roman" panose="02020603050405020304" pitchFamily="18" charset="0"/>
              </a:defRPr>
            </a:lvl1pPr>
            <a:lvl2pPr marL="742950" indent="-28575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800">
                <a:solidFill>
                  <a:schemeClr val="tx1"/>
                </a:solidFill>
                <a:latin typeface="Times New Roman" panose="02020603050405020304" pitchFamily="18" charset="0"/>
              </a:defRPr>
            </a:lvl2pPr>
            <a:lvl3pPr marL="11430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400">
                <a:solidFill>
                  <a:schemeClr val="tx1"/>
                </a:solidFill>
                <a:latin typeface="Times New Roman" panose="02020603050405020304" pitchFamily="18" charset="0"/>
              </a:defRPr>
            </a:lvl3pPr>
            <a:lvl4pPr marL="16002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4pPr>
            <a:lvl5pPr marL="20574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9pPr>
          </a:lstStyle>
          <a:p>
            <a:pPr algn="ctr" eaLnBrk="1" hangingPunct="1">
              <a:spcBef>
                <a:spcPct val="0"/>
              </a:spcBef>
              <a:buFontTx/>
              <a:buNone/>
              <a:defRPr/>
            </a:pPr>
            <a:r>
              <a:rPr lang="es-ES_tradnl" sz="2800" dirty="0" smtClean="0">
                <a:solidFill>
                  <a:srgbClr val="FFFF00"/>
                </a:solidFill>
                <a:effectLst>
                  <a:outerShdw blurRad="38100" dist="38100" dir="2700000" algn="tl">
                    <a:srgbClr val="000000">
                      <a:alpha val="43137"/>
                    </a:srgbClr>
                  </a:outerShdw>
                </a:effectLst>
                <a:latin typeface="Berlin Sans FB Demi" pitchFamily="34" charset="0"/>
                <a:cs typeface="Times New Roman" panose="02020603050405020304" pitchFamily="18" charset="0"/>
              </a:rPr>
              <a:t>GLUCÓGENO</a:t>
            </a:r>
          </a:p>
          <a:p>
            <a:pPr algn="ctr" eaLnBrk="1" hangingPunct="1">
              <a:spcBef>
                <a:spcPct val="0"/>
              </a:spcBef>
              <a:buFontTx/>
              <a:buNone/>
              <a:defRPr/>
            </a:pPr>
            <a:r>
              <a:rPr lang="es-ES_tradnl" sz="2800" dirty="0" smtClean="0">
                <a:solidFill>
                  <a:srgbClr val="FFFF00"/>
                </a:solidFill>
                <a:effectLst>
                  <a:outerShdw blurRad="38100" dist="38100" dir="2700000" algn="tl">
                    <a:srgbClr val="000000">
                      <a:alpha val="43137"/>
                    </a:srgbClr>
                  </a:outerShdw>
                </a:effectLst>
                <a:latin typeface="Berlin Sans FB Demi" pitchFamily="34" charset="0"/>
                <a:cs typeface="Times New Roman" panose="02020603050405020304" pitchFamily="18" charset="0"/>
              </a:rPr>
              <a:t>(carbohidratos)</a:t>
            </a:r>
            <a:endParaRPr lang="es-ES_tradnl" sz="2800" dirty="0">
              <a:solidFill>
                <a:srgbClr val="FFFF00"/>
              </a:solidFill>
              <a:effectLst>
                <a:outerShdw blurRad="38100" dist="38100" dir="2700000" algn="tl">
                  <a:srgbClr val="000000">
                    <a:alpha val="43137"/>
                  </a:srgbClr>
                </a:outerShdw>
              </a:effectLst>
              <a:latin typeface="Berlin Sans FB Demi" pitchFamily="34" charset="0"/>
              <a:cs typeface="Times New Roman" panose="02020603050405020304" pitchFamily="18" charset="0"/>
            </a:endParaRPr>
          </a:p>
        </p:txBody>
      </p:sp>
      <p:sp>
        <p:nvSpPr>
          <p:cNvPr id="8" name="Rectangle 1"/>
          <p:cNvSpPr>
            <a:spLocks noChangeArrowheads="1"/>
          </p:cNvSpPr>
          <p:nvPr/>
        </p:nvSpPr>
        <p:spPr bwMode="auto">
          <a:xfrm>
            <a:off x="7703930" y="5897534"/>
            <a:ext cx="2570162" cy="523220"/>
          </a:xfrm>
          <a:prstGeom prst="rect">
            <a:avLst/>
          </a:prstGeom>
          <a:noFill/>
          <a:ln>
            <a:noFill/>
          </a:ln>
          <a:extLst/>
        </p:spPr>
        <p:txBody>
          <a:bodyPr anchor="ctr">
            <a:spAutoFit/>
          </a:bodyPr>
          <a:lstStyle>
            <a:lvl1pPr>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3200">
                <a:solidFill>
                  <a:schemeClr val="tx1"/>
                </a:solidFill>
                <a:latin typeface="Times New Roman" panose="02020603050405020304" pitchFamily="18" charset="0"/>
              </a:defRPr>
            </a:lvl1pPr>
            <a:lvl2pPr marL="742950" indent="-28575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800">
                <a:solidFill>
                  <a:schemeClr val="tx1"/>
                </a:solidFill>
                <a:latin typeface="Times New Roman" panose="02020603050405020304" pitchFamily="18" charset="0"/>
              </a:defRPr>
            </a:lvl2pPr>
            <a:lvl3pPr marL="11430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400">
                <a:solidFill>
                  <a:schemeClr val="tx1"/>
                </a:solidFill>
                <a:latin typeface="Times New Roman" panose="02020603050405020304" pitchFamily="18" charset="0"/>
              </a:defRPr>
            </a:lvl3pPr>
            <a:lvl4pPr marL="16002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4pPr>
            <a:lvl5pPr marL="20574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9pPr>
          </a:lstStyle>
          <a:p>
            <a:pPr algn="ctr" eaLnBrk="1" hangingPunct="1">
              <a:spcBef>
                <a:spcPct val="0"/>
              </a:spcBef>
              <a:buFontTx/>
              <a:buNone/>
              <a:defRPr/>
            </a:pPr>
            <a:r>
              <a:rPr lang="es-ES_tradnl" sz="2800" b="1" dirty="0">
                <a:solidFill>
                  <a:srgbClr val="FFFF00"/>
                </a:solidFill>
                <a:latin typeface="Berlin Sans FB Demi" pitchFamily="34" charset="0"/>
                <a:cs typeface="Times New Roman" panose="02020603050405020304" pitchFamily="18" charset="0"/>
              </a:rPr>
              <a:t>LÍPIDOS</a:t>
            </a:r>
          </a:p>
        </p:txBody>
      </p:sp>
    </p:spTree>
    <p:extLst>
      <p:ext uri="{BB962C8B-B14F-4D97-AF65-F5344CB8AC3E}">
        <p14:creationId xmlns:p14="http://schemas.microsoft.com/office/powerpoint/2010/main" val="4256339727"/>
      </p:ext>
    </p:extLst>
  </p:cSld>
  <p:clrMapOvr>
    <a:masterClrMapping/>
  </p:clrMapOvr>
  <p:transition spd="med" advClick="0" advTm="76000">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2063750" y="271176"/>
            <a:ext cx="3902130" cy="584775"/>
          </a:xfrm>
          <a:prstGeom prst="rect">
            <a:avLst/>
          </a:prstGeom>
          <a:noFill/>
          <a:ln>
            <a:noFill/>
          </a:ln>
          <a:extLst/>
        </p:spPr>
        <p:txBody>
          <a:bodyPr wrap="square" anchor="ctr">
            <a:spAutoFit/>
          </a:bodyPr>
          <a:lstStyle>
            <a:lvl1pPr>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3200">
                <a:solidFill>
                  <a:schemeClr val="tx1"/>
                </a:solidFill>
                <a:latin typeface="Times New Roman" panose="02020603050405020304" pitchFamily="18" charset="0"/>
              </a:defRPr>
            </a:lvl1pPr>
            <a:lvl2pPr marL="742950" indent="-28575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800">
                <a:solidFill>
                  <a:schemeClr val="tx1"/>
                </a:solidFill>
                <a:latin typeface="Times New Roman" panose="02020603050405020304" pitchFamily="18" charset="0"/>
              </a:defRPr>
            </a:lvl2pPr>
            <a:lvl3pPr marL="11430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400">
                <a:solidFill>
                  <a:schemeClr val="tx1"/>
                </a:solidFill>
                <a:latin typeface="Times New Roman" panose="02020603050405020304" pitchFamily="18" charset="0"/>
              </a:defRPr>
            </a:lvl3pPr>
            <a:lvl4pPr marL="16002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4pPr>
            <a:lvl5pPr marL="20574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9pPr>
          </a:lstStyle>
          <a:p>
            <a:pPr algn="ctr" eaLnBrk="1" hangingPunct="1">
              <a:spcBef>
                <a:spcPct val="0"/>
              </a:spcBef>
              <a:buFontTx/>
              <a:buNone/>
              <a:defRPr/>
            </a:pPr>
            <a:r>
              <a:rPr lang="es-ES_tradnl" b="1" dirty="0">
                <a:solidFill>
                  <a:srgbClr val="FFFF00"/>
                </a:solidFill>
                <a:latin typeface="Berlin Sans FB Demi" pitchFamily="34" charset="0"/>
                <a:cs typeface="Times New Roman" panose="02020603050405020304" pitchFamily="18" charset="0"/>
              </a:rPr>
              <a:t>2. PIGMENTOS</a:t>
            </a:r>
          </a:p>
        </p:txBody>
      </p:sp>
      <p:graphicFrame>
        <p:nvGraphicFramePr>
          <p:cNvPr id="25603" name="Object 3"/>
          <p:cNvGraphicFramePr>
            <a:graphicFrameLocks noChangeAspect="1"/>
          </p:cNvGraphicFramePr>
          <p:nvPr>
            <p:extLst/>
          </p:nvPr>
        </p:nvGraphicFramePr>
        <p:xfrm>
          <a:off x="346841" y="1402199"/>
          <a:ext cx="4861748" cy="4209613"/>
        </p:xfrm>
        <a:graphic>
          <a:graphicData uri="http://schemas.openxmlformats.org/presentationml/2006/ole">
            <mc:AlternateContent xmlns:mc="http://schemas.openxmlformats.org/markup-compatibility/2006">
              <mc:Choice xmlns:v="urn:schemas-microsoft-com:vml" Requires="v">
                <p:oleObj spid="_x0000_s14350" name="Bitmap Image" r:id="rId3" imgW="2676899" imgH="3801006" progId="PBrush">
                  <p:embed/>
                </p:oleObj>
              </mc:Choice>
              <mc:Fallback>
                <p:oleObj name="Bitmap Image" r:id="rId3" imgW="2676899" imgH="3801006" progId="PBrush">
                  <p:embed/>
                  <p:pic>
                    <p:nvPicPr>
                      <p:cNvPr id="25603"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841" y="1402199"/>
                        <a:ext cx="4861748" cy="4209613"/>
                      </a:xfrm>
                      <a:prstGeom prst="rect">
                        <a:avLst/>
                      </a:prstGeom>
                      <a:noFill/>
                      <a:ln w="38100">
                        <a:solidFill>
                          <a:schemeClr val="tx1"/>
                        </a:solidFill>
                        <a:miter lim="800000"/>
                        <a:headEnd/>
                        <a:tailEnd/>
                      </a:ln>
                    </p:spPr>
                  </p:pic>
                </p:oleObj>
              </mc:Fallback>
            </mc:AlternateContent>
          </a:graphicData>
        </a:graphic>
      </p:graphicFrame>
      <p:pic>
        <p:nvPicPr>
          <p:cNvPr id="25604" name="Picture 2" descr="Ganglio espinal6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5880" y="1402198"/>
            <a:ext cx="5290700" cy="4224447"/>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6" name="5 Conector recto de flecha"/>
          <p:cNvCxnSpPr/>
          <p:nvPr/>
        </p:nvCxnSpPr>
        <p:spPr bwMode="auto">
          <a:xfrm flipH="1" flipV="1">
            <a:off x="3804198" y="4415166"/>
            <a:ext cx="215900" cy="787455"/>
          </a:xfrm>
          <a:prstGeom prst="straightConnector1">
            <a:avLst/>
          </a:prstGeom>
          <a:solidFill>
            <a:srgbClr val="FFFF66"/>
          </a:solidFill>
          <a:ln w="57150" cap="flat" cmpd="sng" algn="ctr">
            <a:solidFill>
              <a:srgbClr val="FFFF00"/>
            </a:solidFill>
            <a:prstDash val="solid"/>
            <a:round/>
            <a:headEnd type="none" w="med" len="med"/>
            <a:tailEnd type="arrow"/>
          </a:ln>
          <a:effectLst>
            <a:outerShdw blurRad="50800" dist="38100" dir="5400000" algn="t" rotWithShape="0">
              <a:prstClr val="black">
                <a:alpha val="40000"/>
              </a:prstClr>
            </a:outerShdw>
          </a:effectLst>
        </p:spPr>
      </p:cxnSp>
      <p:cxnSp>
        <p:nvCxnSpPr>
          <p:cNvPr id="8" name="7 Conector recto de flecha"/>
          <p:cNvCxnSpPr/>
          <p:nvPr/>
        </p:nvCxnSpPr>
        <p:spPr bwMode="auto">
          <a:xfrm flipH="1" flipV="1">
            <a:off x="9258190" y="4013063"/>
            <a:ext cx="343010" cy="804206"/>
          </a:xfrm>
          <a:prstGeom prst="straightConnector1">
            <a:avLst/>
          </a:prstGeom>
          <a:solidFill>
            <a:srgbClr val="FFFF66"/>
          </a:solidFill>
          <a:ln w="57150" cap="flat" cmpd="sng" algn="ctr">
            <a:solidFill>
              <a:srgbClr val="FFFF00"/>
            </a:solidFill>
            <a:prstDash val="solid"/>
            <a:round/>
            <a:headEnd type="none" w="med" len="med"/>
            <a:tailEnd type="arrow"/>
          </a:ln>
          <a:effectLst>
            <a:outerShdw blurRad="50800" dist="38100" dir="5400000" algn="t" rotWithShape="0">
              <a:prstClr val="black">
                <a:alpha val="40000"/>
              </a:prstClr>
            </a:outerShdw>
          </a:effectLst>
        </p:spPr>
      </p:cxnSp>
      <p:sp>
        <p:nvSpPr>
          <p:cNvPr id="16" name="Rectangle 1"/>
          <p:cNvSpPr>
            <a:spLocks noChangeArrowheads="1"/>
          </p:cNvSpPr>
          <p:nvPr/>
        </p:nvSpPr>
        <p:spPr bwMode="auto">
          <a:xfrm>
            <a:off x="2711451" y="5862607"/>
            <a:ext cx="2617294" cy="523220"/>
          </a:xfrm>
          <a:prstGeom prst="rect">
            <a:avLst/>
          </a:prstGeom>
          <a:noFill/>
          <a:ln>
            <a:noFill/>
          </a:ln>
          <a:extLst/>
        </p:spPr>
        <p:txBody>
          <a:bodyPr wrap="square" anchor="ctr">
            <a:spAutoFit/>
          </a:bodyPr>
          <a:lstStyle>
            <a:lvl1pPr>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3200">
                <a:solidFill>
                  <a:schemeClr val="tx1"/>
                </a:solidFill>
                <a:latin typeface="Times New Roman" panose="02020603050405020304" pitchFamily="18" charset="0"/>
              </a:defRPr>
            </a:lvl1pPr>
            <a:lvl2pPr marL="742950" indent="-28575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800">
                <a:solidFill>
                  <a:schemeClr val="tx1"/>
                </a:solidFill>
                <a:latin typeface="Times New Roman" panose="02020603050405020304" pitchFamily="18" charset="0"/>
              </a:defRPr>
            </a:lvl2pPr>
            <a:lvl3pPr marL="11430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400">
                <a:solidFill>
                  <a:schemeClr val="tx1"/>
                </a:solidFill>
                <a:latin typeface="Times New Roman" panose="02020603050405020304" pitchFamily="18" charset="0"/>
              </a:defRPr>
            </a:lvl3pPr>
            <a:lvl4pPr marL="16002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4pPr>
            <a:lvl5pPr marL="20574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9pPr>
          </a:lstStyle>
          <a:p>
            <a:pPr algn="ctr" eaLnBrk="1" hangingPunct="1">
              <a:spcBef>
                <a:spcPct val="0"/>
              </a:spcBef>
              <a:buFontTx/>
              <a:buNone/>
              <a:defRPr/>
            </a:pPr>
            <a:r>
              <a:rPr lang="es-ES_tradnl" sz="2800" dirty="0">
                <a:solidFill>
                  <a:srgbClr val="FFFF00"/>
                </a:solidFill>
                <a:effectLst>
                  <a:outerShdw blurRad="38100" dist="38100" dir="2700000" algn="tl">
                    <a:srgbClr val="000000">
                      <a:alpha val="43137"/>
                    </a:srgbClr>
                  </a:outerShdw>
                </a:effectLst>
                <a:latin typeface="Berlin Sans FB Demi" pitchFamily="34" charset="0"/>
                <a:cs typeface="Times New Roman" panose="02020603050405020304" pitchFamily="18" charset="0"/>
              </a:rPr>
              <a:t>MELANINA</a:t>
            </a:r>
          </a:p>
        </p:txBody>
      </p:sp>
      <p:sp>
        <p:nvSpPr>
          <p:cNvPr id="17" name="Rectangle 1"/>
          <p:cNvSpPr>
            <a:spLocks noChangeArrowheads="1"/>
          </p:cNvSpPr>
          <p:nvPr/>
        </p:nvSpPr>
        <p:spPr bwMode="auto">
          <a:xfrm>
            <a:off x="7388616" y="5943027"/>
            <a:ext cx="2570162" cy="523220"/>
          </a:xfrm>
          <a:prstGeom prst="rect">
            <a:avLst/>
          </a:prstGeom>
          <a:noFill/>
          <a:ln>
            <a:noFill/>
          </a:ln>
          <a:extLst/>
        </p:spPr>
        <p:txBody>
          <a:bodyPr anchor="ctr">
            <a:spAutoFit/>
          </a:bodyPr>
          <a:lstStyle>
            <a:lvl1pPr>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3200">
                <a:solidFill>
                  <a:schemeClr val="tx1"/>
                </a:solidFill>
                <a:latin typeface="Times New Roman" panose="02020603050405020304" pitchFamily="18" charset="0"/>
              </a:defRPr>
            </a:lvl1pPr>
            <a:lvl2pPr marL="742950" indent="-28575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800">
                <a:solidFill>
                  <a:schemeClr val="tx1"/>
                </a:solidFill>
                <a:latin typeface="Times New Roman" panose="02020603050405020304" pitchFamily="18" charset="0"/>
              </a:defRPr>
            </a:lvl2pPr>
            <a:lvl3pPr marL="11430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400">
                <a:solidFill>
                  <a:schemeClr val="tx1"/>
                </a:solidFill>
                <a:latin typeface="Times New Roman" panose="02020603050405020304" pitchFamily="18" charset="0"/>
              </a:defRPr>
            </a:lvl3pPr>
            <a:lvl4pPr marL="16002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4pPr>
            <a:lvl5pPr marL="20574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9pPr>
          </a:lstStyle>
          <a:p>
            <a:pPr algn="ctr" eaLnBrk="1" hangingPunct="1">
              <a:spcBef>
                <a:spcPct val="0"/>
              </a:spcBef>
              <a:buFontTx/>
              <a:buNone/>
              <a:defRPr/>
            </a:pPr>
            <a:r>
              <a:rPr lang="es-ES_tradnl" sz="2800" b="1" dirty="0">
                <a:solidFill>
                  <a:srgbClr val="FFFF00"/>
                </a:solidFill>
                <a:latin typeface="Berlin Sans FB Demi" pitchFamily="34" charset="0"/>
                <a:cs typeface="Times New Roman" panose="02020603050405020304" pitchFamily="18" charset="0"/>
              </a:rPr>
              <a:t>LIPOFUSCINA</a:t>
            </a:r>
          </a:p>
        </p:txBody>
      </p:sp>
      <p:sp>
        <p:nvSpPr>
          <p:cNvPr id="5" name="CuadroTexto 4"/>
          <p:cNvSpPr txBox="1"/>
          <p:nvPr/>
        </p:nvSpPr>
        <p:spPr>
          <a:xfrm>
            <a:off x="5965880" y="299534"/>
            <a:ext cx="5700603" cy="954107"/>
          </a:xfrm>
          <a:prstGeom prst="rect">
            <a:avLst/>
          </a:prstGeom>
          <a:noFill/>
        </p:spPr>
        <p:txBody>
          <a:bodyPr wrap="square" rtlCol="0">
            <a:spAutoFit/>
          </a:bodyPr>
          <a:lstStyle/>
          <a:p>
            <a:pPr algn="just"/>
            <a:r>
              <a:rPr lang="es-ES" sz="2800" dirty="0" smtClean="0">
                <a:solidFill>
                  <a:srgbClr val="FFFF00"/>
                </a:solidFill>
              </a:rPr>
              <a:t>Pueden  ser Exógenos (por los alimentos)  y Endógenos</a:t>
            </a:r>
            <a:endParaRPr lang="es-ES" sz="2800" dirty="0">
              <a:solidFill>
                <a:srgbClr val="FFFF00"/>
              </a:solidFill>
            </a:endParaRPr>
          </a:p>
        </p:txBody>
      </p:sp>
    </p:spTree>
    <p:extLst>
      <p:ext uri="{BB962C8B-B14F-4D97-AF65-F5344CB8AC3E}">
        <p14:creationId xmlns:p14="http://schemas.microsoft.com/office/powerpoint/2010/main" val="3990702211"/>
      </p:ext>
    </p:extLst>
  </p:cSld>
  <p:clrMapOvr>
    <a:masterClrMapping/>
  </p:clrMapOvr>
  <p:transition spd="med" advClick="0" advTm="76000">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ristale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3039" y="993775"/>
            <a:ext cx="5024437" cy="553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Line 3"/>
          <p:cNvSpPr>
            <a:spLocks noChangeShapeType="1"/>
          </p:cNvSpPr>
          <p:nvPr/>
        </p:nvSpPr>
        <p:spPr bwMode="auto">
          <a:xfrm flipH="1">
            <a:off x="7073901" y="3889375"/>
            <a:ext cx="703263" cy="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26628" name="Line 4"/>
          <p:cNvSpPr>
            <a:spLocks noChangeShapeType="1"/>
          </p:cNvSpPr>
          <p:nvPr/>
        </p:nvSpPr>
        <p:spPr bwMode="auto">
          <a:xfrm flipH="1">
            <a:off x="5773738" y="5373688"/>
            <a:ext cx="811212" cy="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5" name="Rectangle 1"/>
          <p:cNvSpPr>
            <a:spLocks noChangeArrowheads="1"/>
          </p:cNvSpPr>
          <p:nvPr/>
        </p:nvSpPr>
        <p:spPr bwMode="auto">
          <a:xfrm>
            <a:off x="2063750" y="281495"/>
            <a:ext cx="2592388" cy="584775"/>
          </a:xfrm>
          <a:prstGeom prst="rect">
            <a:avLst/>
          </a:prstGeom>
          <a:noFill/>
          <a:ln>
            <a:noFill/>
          </a:ln>
          <a:extLst/>
        </p:spPr>
        <p:txBody>
          <a:bodyPr anchor="ctr">
            <a:spAutoFit/>
          </a:bodyPr>
          <a:lstStyle>
            <a:lvl1pPr>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3200">
                <a:solidFill>
                  <a:schemeClr val="tx1"/>
                </a:solidFill>
                <a:latin typeface="Times New Roman" panose="02020603050405020304" pitchFamily="18" charset="0"/>
              </a:defRPr>
            </a:lvl1pPr>
            <a:lvl2pPr marL="742950" indent="-28575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800">
                <a:solidFill>
                  <a:schemeClr val="tx1"/>
                </a:solidFill>
                <a:latin typeface="Times New Roman" panose="02020603050405020304" pitchFamily="18" charset="0"/>
              </a:defRPr>
            </a:lvl2pPr>
            <a:lvl3pPr marL="11430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400">
                <a:solidFill>
                  <a:schemeClr val="tx1"/>
                </a:solidFill>
                <a:latin typeface="Times New Roman" panose="02020603050405020304" pitchFamily="18" charset="0"/>
              </a:defRPr>
            </a:lvl3pPr>
            <a:lvl4pPr marL="16002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4pPr>
            <a:lvl5pPr marL="20574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9pPr>
          </a:lstStyle>
          <a:p>
            <a:pPr algn="ctr" eaLnBrk="1" hangingPunct="1">
              <a:spcBef>
                <a:spcPct val="0"/>
              </a:spcBef>
              <a:buFontTx/>
              <a:buNone/>
              <a:defRPr/>
            </a:pPr>
            <a:r>
              <a:rPr lang="es-ES_tradnl" b="1" dirty="0">
                <a:solidFill>
                  <a:srgbClr val="FFFF00"/>
                </a:solidFill>
                <a:latin typeface="Berlin Sans FB Demi" pitchFamily="34" charset="0"/>
                <a:cs typeface="Times New Roman" panose="02020603050405020304" pitchFamily="18" charset="0"/>
              </a:rPr>
              <a:t>3. CRISTALES</a:t>
            </a:r>
          </a:p>
        </p:txBody>
      </p:sp>
    </p:spTree>
    <p:extLst>
      <p:ext uri="{BB962C8B-B14F-4D97-AF65-F5344CB8AC3E}">
        <p14:creationId xmlns:p14="http://schemas.microsoft.com/office/powerpoint/2010/main" val="2800060461"/>
      </p:ext>
    </p:extLst>
  </p:cSld>
  <p:clrMapOvr>
    <a:masterClrMapping/>
  </p:clrMapOvr>
  <p:transition spd="med" advClick="0" advTm="76000">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991544" y="369820"/>
            <a:ext cx="8496944" cy="584775"/>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1" hangingPunct="1">
              <a:defRPr/>
            </a:pPr>
            <a:r>
              <a:rPr lang="es-ES" sz="3200" b="1" u="sng" dirty="0">
                <a:ln w="11430"/>
                <a:solidFill>
                  <a:srgbClr val="FFFF00"/>
                </a:solidFill>
                <a:latin typeface="Arial" panose="020B0604020202020204" pitchFamily="34" charset="0"/>
                <a:cs typeface="Arial" panose="020B0604020202020204" pitchFamily="34" charset="0"/>
              </a:rPr>
              <a:t>MATRIZ CITOPLASMÁTICA O CITOSOL </a:t>
            </a:r>
          </a:p>
        </p:txBody>
      </p:sp>
      <p:sp>
        <p:nvSpPr>
          <p:cNvPr id="27651" name="Rectangle 10"/>
          <p:cNvSpPr>
            <a:spLocks noChangeArrowheads="1"/>
          </p:cNvSpPr>
          <p:nvPr/>
        </p:nvSpPr>
        <p:spPr bwMode="auto">
          <a:xfrm>
            <a:off x="220717" y="1443134"/>
            <a:ext cx="11603421"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pPr>
            <a:r>
              <a:rPr lang="es-ES" altLang="es-US" sz="2800" dirty="0">
                <a:solidFill>
                  <a:srgbClr val="FFFF00"/>
                </a:solidFill>
                <a:cs typeface="Arial" panose="020B0604020202020204" pitchFamily="34" charset="0"/>
              </a:rPr>
              <a:t>Componente más extenso de la célula que contiene gran cantidad de enzimas que funcionan de manera concertada para constituir vías metabólicas. Es el paso obligado en el camino de muchas moléculas que van de uno a otro componente de la célula. </a:t>
            </a:r>
            <a:endParaRPr lang="es-ES" altLang="es-US" sz="2800" dirty="0" smtClean="0">
              <a:solidFill>
                <a:srgbClr val="FFFF00"/>
              </a:solidFill>
              <a:cs typeface="Arial" panose="020B0604020202020204" pitchFamily="34" charset="0"/>
            </a:endParaRPr>
          </a:p>
          <a:p>
            <a:pPr algn="just">
              <a:spcBef>
                <a:spcPct val="0"/>
              </a:spcBef>
              <a:buNone/>
            </a:pPr>
            <a:endParaRPr lang="es-ES" altLang="es-US" sz="2800" dirty="0" smtClean="0">
              <a:solidFill>
                <a:srgbClr val="FFFF00"/>
              </a:solidFill>
              <a:cs typeface="Arial" panose="020B0604020202020204" pitchFamily="34" charset="0"/>
            </a:endParaRPr>
          </a:p>
          <a:p>
            <a:pPr algn="just">
              <a:spcBef>
                <a:spcPct val="0"/>
              </a:spcBef>
              <a:buNone/>
            </a:pPr>
            <a:r>
              <a:rPr lang="es-ES" altLang="es-US" sz="2800" dirty="0">
                <a:solidFill>
                  <a:srgbClr val="FFFF00"/>
                </a:solidFill>
                <a:cs typeface="Arial" panose="020B0604020202020204" pitchFamily="34" charset="0"/>
              </a:rPr>
              <a:t>L</a:t>
            </a:r>
            <a:r>
              <a:rPr lang="es-ES" altLang="es-US" sz="2800" dirty="0" smtClean="0">
                <a:solidFill>
                  <a:srgbClr val="FFFF00"/>
                </a:solidFill>
                <a:cs typeface="Arial" panose="020B0604020202020204" pitchFamily="34" charset="0"/>
              </a:rPr>
              <a:t>os </a:t>
            </a:r>
            <a:r>
              <a:rPr lang="es-ES" altLang="es-US" sz="2800" dirty="0">
                <a:solidFill>
                  <a:srgbClr val="FFFF00"/>
                </a:solidFill>
                <a:cs typeface="Arial" panose="020B0604020202020204" pitchFamily="34" charset="0"/>
              </a:rPr>
              <a:t>componentes del </a:t>
            </a:r>
            <a:r>
              <a:rPr lang="es-ES" altLang="es-US" sz="2800" dirty="0" err="1">
                <a:solidFill>
                  <a:srgbClr val="FFFF00"/>
                </a:solidFill>
                <a:cs typeface="Arial" panose="020B0604020202020204" pitchFamily="34" charset="0"/>
              </a:rPr>
              <a:t>citoesqueleto</a:t>
            </a:r>
            <a:r>
              <a:rPr lang="es-ES" altLang="es-US" sz="2800" dirty="0">
                <a:solidFill>
                  <a:srgbClr val="FFFF00"/>
                </a:solidFill>
                <a:cs typeface="Arial" panose="020B0604020202020204" pitchFamily="34" charset="0"/>
              </a:rPr>
              <a:t>, los organitos y las inclusiones citoplasmáticas están suspendidos en una solución de proteínas y otras sustancias que se denomina </a:t>
            </a:r>
            <a:r>
              <a:rPr lang="es-ES" altLang="es-US" sz="2800" b="1" dirty="0" err="1">
                <a:solidFill>
                  <a:srgbClr val="FFFF00"/>
                </a:solidFill>
                <a:cs typeface="Arial" panose="020B0604020202020204" pitchFamily="34" charset="0"/>
              </a:rPr>
              <a:t>citosol</a:t>
            </a:r>
            <a:r>
              <a:rPr lang="es-ES" altLang="es-US" sz="2800" dirty="0">
                <a:solidFill>
                  <a:srgbClr val="FFFF00"/>
                </a:solidFill>
                <a:cs typeface="Arial" panose="020B0604020202020204" pitchFamily="34" charset="0"/>
              </a:rPr>
              <a:t> o </a:t>
            </a:r>
            <a:r>
              <a:rPr lang="es-ES" altLang="es-US" sz="2800" b="1" dirty="0">
                <a:solidFill>
                  <a:srgbClr val="FFFF00"/>
                </a:solidFill>
                <a:cs typeface="Arial" panose="020B0604020202020204" pitchFamily="34" charset="0"/>
              </a:rPr>
              <a:t>componente fluido de la matriz</a:t>
            </a:r>
            <a:r>
              <a:rPr lang="es-ES" altLang="es-US" sz="2800" dirty="0">
                <a:solidFill>
                  <a:srgbClr val="FFFF00"/>
                </a:solidFill>
                <a:cs typeface="Arial" panose="020B0604020202020204" pitchFamily="34" charset="0"/>
              </a:rPr>
              <a:t>. </a:t>
            </a:r>
          </a:p>
        </p:txBody>
      </p:sp>
      <p:sp>
        <p:nvSpPr>
          <p:cNvPr id="5" name="4 Rectángulo"/>
          <p:cNvSpPr/>
          <p:nvPr/>
        </p:nvSpPr>
        <p:spPr bwMode="auto">
          <a:xfrm>
            <a:off x="1881189" y="1500189"/>
            <a:ext cx="8429625" cy="4714875"/>
          </a:xfrm>
          <a:prstGeom prst="rect">
            <a:avLst/>
          </a:prstGeom>
          <a:noFill/>
          <a:ln w="25400"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lstStyle/>
          <a:p>
            <a:pPr algn="ctr" eaLnBrk="1" hangingPunct="1">
              <a:defRPr/>
            </a:pPr>
            <a:endParaRPr lang="es-ES">
              <a:latin typeface="Arial" charset="0"/>
            </a:endParaRPr>
          </a:p>
        </p:txBody>
      </p:sp>
    </p:spTree>
    <p:extLst>
      <p:ext uri="{BB962C8B-B14F-4D97-AF65-F5344CB8AC3E}">
        <p14:creationId xmlns:p14="http://schemas.microsoft.com/office/powerpoint/2010/main" val="698601518"/>
      </p:ext>
    </p:extLst>
  </p:cSld>
  <p:clrMapOvr>
    <a:masterClrMapping/>
  </p:clrMapOvr>
  <p:transition spd="med" advClick="0" advTm="76000">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83779" y="1181416"/>
            <a:ext cx="11571890" cy="4401205"/>
          </a:xfrm>
          <a:prstGeom prst="rect">
            <a:avLst/>
          </a:prstGeom>
        </p:spPr>
        <p:txBody>
          <a:bodyPr wrap="square">
            <a:spAutoFit/>
          </a:bodyPr>
          <a:lstStyle/>
          <a:p>
            <a:pPr algn="just"/>
            <a:r>
              <a:rPr lang="es-ES" sz="2800" dirty="0">
                <a:solidFill>
                  <a:srgbClr val="FFFF00"/>
                </a:solidFill>
              </a:rPr>
              <a:t>La matriz citoplasmática está formada por</a:t>
            </a:r>
            <a:r>
              <a:rPr lang="es-ES" sz="2800" dirty="0" smtClean="0">
                <a:solidFill>
                  <a:srgbClr val="FFFF00"/>
                </a:solidFill>
              </a:rPr>
              <a:t>:</a:t>
            </a:r>
          </a:p>
          <a:p>
            <a:pPr marL="457200" indent="-457200" algn="just">
              <a:buFont typeface="Arial" panose="020B0604020202020204" pitchFamily="34" charset="0"/>
              <a:buChar char="•"/>
            </a:pPr>
            <a:r>
              <a:rPr lang="es-ES" sz="2800" b="1" dirty="0" smtClean="0">
                <a:solidFill>
                  <a:srgbClr val="FFFF00"/>
                </a:solidFill>
              </a:rPr>
              <a:t> Componentes </a:t>
            </a:r>
            <a:r>
              <a:rPr lang="es-ES" sz="2800" b="1" dirty="0">
                <a:solidFill>
                  <a:srgbClr val="FFFF00"/>
                </a:solidFill>
              </a:rPr>
              <a:t>para las funciones metabólicas</a:t>
            </a:r>
            <a:r>
              <a:rPr lang="es-ES" sz="2800" dirty="0">
                <a:solidFill>
                  <a:srgbClr val="FFFF00"/>
                </a:solidFill>
              </a:rPr>
              <a:t>. </a:t>
            </a:r>
            <a:endParaRPr lang="es-ES" sz="2800" dirty="0" smtClean="0">
              <a:solidFill>
                <a:srgbClr val="FFFF00"/>
              </a:solidFill>
            </a:endParaRPr>
          </a:p>
          <a:p>
            <a:pPr marL="457200" indent="-457200" algn="just">
              <a:buFont typeface="Arial" panose="020B0604020202020204" pitchFamily="34" charset="0"/>
              <a:buChar char="•"/>
            </a:pPr>
            <a:r>
              <a:rPr lang="es-ES" sz="2800" dirty="0" smtClean="0">
                <a:solidFill>
                  <a:srgbClr val="FFFF00"/>
                </a:solidFill>
              </a:rPr>
              <a:t> </a:t>
            </a:r>
            <a:r>
              <a:rPr lang="es-ES" sz="2800" b="1" dirty="0" smtClean="0">
                <a:solidFill>
                  <a:srgbClr val="FFFF00"/>
                </a:solidFill>
              </a:rPr>
              <a:t>Enzimas </a:t>
            </a:r>
            <a:r>
              <a:rPr lang="es-ES" sz="2800" b="1" dirty="0">
                <a:solidFill>
                  <a:srgbClr val="FFFF00"/>
                </a:solidFill>
              </a:rPr>
              <a:t>solubles</a:t>
            </a:r>
            <a:r>
              <a:rPr lang="es-ES" sz="2800" dirty="0">
                <a:solidFill>
                  <a:srgbClr val="FFFF00"/>
                </a:solidFill>
              </a:rPr>
              <a:t>, que son componentes proteicos que intervienen </a:t>
            </a:r>
            <a:endParaRPr lang="es-ES" sz="2800" dirty="0" smtClean="0">
              <a:solidFill>
                <a:srgbClr val="FFFF00"/>
              </a:solidFill>
            </a:endParaRPr>
          </a:p>
          <a:p>
            <a:pPr algn="just"/>
            <a:r>
              <a:rPr lang="es-ES" sz="2800" dirty="0" smtClean="0">
                <a:solidFill>
                  <a:srgbClr val="FFFF00"/>
                </a:solidFill>
              </a:rPr>
              <a:t>     en la </a:t>
            </a:r>
            <a:r>
              <a:rPr lang="es-ES" sz="2800" dirty="0">
                <a:solidFill>
                  <a:srgbClr val="FFFF00"/>
                </a:solidFill>
              </a:rPr>
              <a:t>glucolisis anaeróbica, en la activación de los aminoácidos para </a:t>
            </a:r>
            <a:r>
              <a:rPr lang="es-ES" sz="2800" dirty="0" smtClean="0">
                <a:solidFill>
                  <a:srgbClr val="FFFF00"/>
                </a:solidFill>
              </a:rPr>
              <a:t> </a:t>
            </a:r>
          </a:p>
          <a:p>
            <a:pPr algn="just"/>
            <a:r>
              <a:rPr lang="es-ES" sz="2800" dirty="0">
                <a:solidFill>
                  <a:srgbClr val="FFFF00"/>
                </a:solidFill>
              </a:rPr>
              <a:t> </a:t>
            </a:r>
            <a:r>
              <a:rPr lang="es-ES" sz="2800" dirty="0" smtClean="0">
                <a:solidFill>
                  <a:srgbClr val="FFFF00"/>
                </a:solidFill>
              </a:rPr>
              <a:t>    la síntesis </a:t>
            </a:r>
            <a:r>
              <a:rPr lang="es-ES" sz="2800" dirty="0">
                <a:solidFill>
                  <a:srgbClr val="FFFF00"/>
                </a:solidFill>
              </a:rPr>
              <a:t>proteica y en  general, en el metabolismo celular (como </a:t>
            </a:r>
            <a:endParaRPr lang="es-ES" sz="2800" dirty="0" smtClean="0">
              <a:solidFill>
                <a:srgbClr val="FFFF00"/>
              </a:solidFill>
            </a:endParaRPr>
          </a:p>
          <a:p>
            <a:pPr algn="just"/>
            <a:r>
              <a:rPr lang="es-ES" sz="2800" dirty="0">
                <a:solidFill>
                  <a:srgbClr val="FFFF00"/>
                </a:solidFill>
              </a:rPr>
              <a:t> </a:t>
            </a:r>
            <a:r>
              <a:rPr lang="es-ES" sz="2800" dirty="0" smtClean="0">
                <a:solidFill>
                  <a:srgbClr val="FFFF00"/>
                </a:solidFill>
              </a:rPr>
              <a:t>    catalizadores </a:t>
            </a:r>
            <a:r>
              <a:rPr lang="es-ES" sz="2800" dirty="0">
                <a:solidFill>
                  <a:srgbClr val="FFFF00"/>
                </a:solidFill>
              </a:rPr>
              <a:t>biológicos).  </a:t>
            </a:r>
            <a:endParaRPr lang="es-ES" sz="2800" dirty="0" smtClean="0">
              <a:solidFill>
                <a:srgbClr val="FFFF00"/>
              </a:solidFill>
            </a:endParaRPr>
          </a:p>
          <a:p>
            <a:pPr marL="457200" indent="-457200" algn="just">
              <a:buFont typeface="Arial" panose="020B0604020202020204" pitchFamily="34" charset="0"/>
              <a:buChar char="•"/>
            </a:pPr>
            <a:r>
              <a:rPr lang="es-ES" sz="2800" b="1" dirty="0" smtClean="0">
                <a:solidFill>
                  <a:srgbClr val="FFFF00"/>
                </a:solidFill>
              </a:rPr>
              <a:t>Proteínas estructurales</a:t>
            </a:r>
            <a:r>
              <a:rPr lang="es-ES" sz="2800" dirty="0" smtClean="0">
                <a:solidFill>
                  <a:srgbClr val="FFFF00"/>
                </a:solidFill>
              </a:rPr>
              <a:t>, en su mayoría de forma globular y de las cuales dependen la viscosidad celular, los  movimientos internos y ameboideos, la formación de  </a:t>
            </a:r>
            <a:r>
              <a:rPr lang="es-ES" sz="2800" dirty="0" err="1" smtClean="0">
                <a:solidFill>
                  <a:srgbClr val="FFFF00"/>
                </a:solidFill>
              </a:rPr>
              <a:t>microtúbulos</a:t>
            </a:r>
            <a:r>
              <a:rPr lang="es-ES" sz="2800" dirty="0" smtClean="0">
                <a:solidFill>
                  <a:srgbClr val="FFFF00"/>
                </a:solidFill>
              </a:rPr>
              <a:t> y otros.   </a:t>
            </a:r>
            <a:r>
              <a:rPr lang="es-ES" sz="2800" dirty="0" err="1" smtClean="0">
                <a:solidFill>
                  <a:srgbClr val="FFFF00"/>
                </a:solidFill>
              </a:rPr>
              <a:t>Acidos</a:t>
            </a:r>
            <a:r>
              <a:rPr lang="es-ES" sz="2800" dirty="0" smtClean="0">
                <a:solidFill>
                  <a:srgbClr val="FFFF00"/>
                </a:solidFill>
              </a:rPr>
              <a:t> ribonucleicos, que intervienen directamente en la síntesis proteica</a:t>
            </a:r>
            <a:endParaRPr lang="es-ES" sz="2800" dirty="0">
              <a:solidFill>
                <a:srgbClr val="FFFF00"/>
              </a:solidFill>
            </a:endParaRPr>
          </a:p>
        </p:txBody>
      </p:sp>
      <p:sp>
        <p:nvSpPr>
          <p:cNvPr id="3" name="CuadroTexto 2"/>
          <p:cNvSpPr txBox="1"/>
          <p:nvPr/>
        </p:nvSpPr>
        <p:spPr>
          <a:xfrm>
            <a:off x="2837790" y="346839"/>
            <a:ext cx="7146572" cy="523220"/>
          </a:xfrm>
          <a:prstGeom prst="rect">
            <a:avLst/>
          </a:prstGeom>
          <a:noFill/>
        </p:spPr>
        <p:txBody>
          <a:bodyPr wrap="none" rtlCol="0">
            <a:spAutoFit/>
          </a:bodyPr>
          <a:lstStyle/>
          <a:p>
            <a:pPr algn="ctr"/>
            <a:r>
              <a:rPr lang="es-ES" sz="2800" b="1" dirty="0" smtClean="0">
                <a:solidFill>
                  <a:srgbClr val="FFFF00"/>
                </a:solidFill>
              </a:rPr>
              <a:t>COMPONENTES DE LA MATIZ CELULAR</a:t>
            </a:r>
            <a:endParaRPr lang="es-ES" sz="2800" b="1" dirty="0">
              <a:solidFill>
                <a:srgbClr val="FFFF00"/>
              </a:solidFill>
            </a:endParaRPr>
          </a:p>
        </p:txBody>
      </p:sp>
    </p:spTree>
    <p:extLst>
      <p:ext uri="{BB962C8B-B14F-4D97-AF65-F5344CB8AC3E}">
        <p14:creationId xmlns:p14="http://schemas.microsoft.com/office/powerpoint/2010/main" val="2969646634"/>
      </p:ext>
    </p:extLst>
  </p:cSld>
  <p:clrMapOvr>
    <a:masterClrMapping/>
  </p:clrMapOvr>
  <p:transition spd="med" advClick="0" advTm="76000">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ângulo 1"/>
          <p:cNvSpPr/>
          <p:nvPr/>
        </p:nvSpPr>
        <p:spPr>
          <a:xfrm>
            <a:off x="409433" y="2924944"/>
            <a:ext cx="11150221" cy="1754326"/>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pt-PT" sz="3600" b="1" dirty="0">
                <a:ln w="11430"/>
                <a:solidFill>
                  <a:srgbClr val="FFFF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Próxima actividad: </a:t>
            </a:r>
            <a:r>
              <a:rPr lang="pt-PT" sz="3600" b="1" dirty="0" smtClean="0">
                <a:ln w="11430"/>
                <a:solidFill>
                  <a:srgbClr val="FFFF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Clase Taller.</a:t>
            </a:r>
          </a:p>
          <a:p>
            <a:pPr algn="ctr">
              <a:defRPr/>
            </a:pPr>
            <a:r>
              <a:rPr lang="pt-PT" sz="3600" b="1" dirty="0" smtClean="0">
                <a:ln w="11430"/>
                <a:solidFill>
                  <a:srgbClr val="FFFF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pt-PT" sz="3600" b="1" dirty="0">
                <a:ln w="11430"/>
                <a:solidFill>
                  <a:srgbClr val="FFFF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Tema: </a:t>
            </a:r>
            <a:r>
              <a:rPr lang="es-VE" altLang="es-ES" sz="3600" b="1" dirty="0">
                <a:solidFill>
                  <a:srgbClr val="FFFF00"/>
                </a:solidFill>
                <a:latin typeface="Arial" panose="020B0604020202020204" pitchFamily="34" charset="0"/>
                <a:cs typeface="Arial" panose="020B0604020202020204" pitchFamily="34" charset="0"/>
              </a:rPr>
              <a:t>Citoplasma: Organitos membranosos, sus componentes y relación estructura –función</a:t>
            </a:r>
            <a:endParaRPr lang="pt-PT" sz="3600" b="1" dirty="0">
              <a:ln w="11430"/>
              <a:solidFill>
                <a:srgbClr val="FFFF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sp>
        <p:nvSpPr>
          <p:cNvPr id="28676" name="Text Box 5"/>
          <p:cNvSpPr txBox="1">
            <a:spLocks noChangeArrowheads="1"/>
          </p:cNvSpPr>
          <p:nvPr/>
        </p:nvSpPr>
        <p:spPr bwMode="auto">
          <a:xfrm>
            <a:off x="3825374" y="310828"/>
            <a:ext cx="4286751" cy="707886"/>
          </a:xfrm>
          <a:prstGeom prst="rect">
            <a:avLst/>
          </a:prstGeom>
          <a:noFill/>
          <a:ln>
            <a:noFill/>
          </a:ln>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s-ES_tradnl" altLang="es-US" sz="4000" b="1" dirty="0">
                <a:solidFill>
                  <a:srgbClr val="FFFF00"/>
                </a:solidFill>
                <a:cs typeface="Arial" panose="020B0604020202020204" pitchFamily="34" charset="0"/>
              </a:rPr>
              <a:t>CONCLUSIONES</a:t>
            </a:r>
          </a:p>
        </p:txBody>
      </p:sp>
    </p:spTree>
    <p:extLst>
      <p:ext uri="{BB962C8B-B14F-4D97-AF65-F5344CB8AC3E}">
        <p14:creationId xmlns:p14="http://schemas.microsoft.com/office/powerpoint/2010/main" val="1786858633"/>
      </p:ext>
    </p:extLst>
  </p:cSld>
  <p:clrMapOvr>
    <a:masterClrMapping/>
  </p:clrMapOvr>
  <p:transition spd="med" advClick="0" advTm="76000">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238375" y="571501"/>
            <a:ext cx="5111750" cy="1323975"/>
          </a:xfrm>
          <a:prstGeom prst="rect">
            <a:avLst/>
          </a:prstGeom>
          <a:noFill/>
        </p:spPr>
        <p:txBody>
          <a:bodyPr>
            <a:spAutoFit/>
          </a:bodyPr>
          <a:lstStyle/>
          <a:p>
            <a:pPr algn="ctr" eaLnBrk="1" hangingPunct="1">
              <a:defRPr/>
            </a:pPr>
            <a:r>
              <a:rPr lang="es-ES_tradnl" sz="4000" b="1" dirty="0">
                <a:solidFill>
                  <a:srgbClr val="FFFF00"/>
                </a:solidFill>
                <a:latin typeface="Arial" panose="020B0604020202020204" pitchFamily="34" charset="0"/>
                <a:cs typeface="Arial" panose="020B0604020202020204" pitchFamily="34" charset="0"/>
              </a:rPr>
              <a:t>BIBLIOGRAFÍA RECOMENDADA:</a:t>
            </a:r>
            <a:endParaRPr lang="es-ES" sz="4000" b="1" dirty="0">
              <a:solidFill>
                <a:srgbClr val="FFFF00"/>
              </a:solidFill>
              <a:latin typeface="Arial" panose="020B0604020202020204" pitchFamily="34" charset="0"/>
              <a:cs typeface="Arial" panose="020B0604020202020204" pitchFamily="34" charset="0"/>
            </a:endParaRPr>
          </a:p>
        </p:txBody>
      </p:sp>
      <p:pic>
        <p:nvPicPr>
          <p:cNvPr id="29699" name="Picture 3" descr="book_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1" y="215900"/>
            <a:ext cx="2786063"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 Box 5"/>
          <p:cNvSpPr txBox="1">
            <a:spLocks noChangeArrowheads="1"/>
          </p:cNvSpPr>
          <p:nvPr/>
        </p:nvSpPr>
        <p:spPr bwMode="auto">
          <a:xfrm>
            <a:off x="1809750" y="2714625"/>
            <a:ext cx="8643938"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s-ES_tradnl" altLang="es-US" sz="2400" dirty="0">
                <a:solidFill>
                  <a:srgbClr val="FFFF00"/>
                </a:solidFill>
                <a:cs typeface="Arial" panose="020B0604020202020204" pitchFamily="34" charset="0"/>
              </a:rPr>
              <a:t>Colectivo e autores cubanos. </a:t>
            </a:r>
            <a:r>
              <a:rPr lang="es-ES_tradnl" altLang="es-US" sz="2400" dirty="0" err="1">
                <a:solidFill>
                  <a:srgbClr val="FFFF00"/>
                </a:solidFill>
                <a:cs typeface="Arial" panose="020B0604020202020204" pitchFamily="34" charset="0"/>
              </a:rPr>
              <a:t>Morfofisisología</a:t>
            </a:r>
            <a:r>
              <a:rPr lang="es-ES_tradnl" altLang="es-US" sz="2400" dirty="0">
                <a:solidFill>
                  <a:srgbClr val="FFFF00"/>
                </a:solidFill>
                <a:cs typeface="Arial" panose="020B0604020202020204" pitchFamily="34" charset="0"/>
              </a:rPr>
              <a:t> I. 2007/2015.</a:t>
            </a:r>
          </a:p>
          <a:p>
            <a:pPr>
              <a:spcBef>
                <a:spcPct val="50000"/>
              </a:spcBef>
              <a:buFontTx/>
              <a:buNone/>
            </a:pPr>
            <a:r>
              <a:rPr lang="es-ES_tradnl" altLang="es-US" sz="2400" dirty="0" err="1">
                <a:solidFill>
                  <a:srgbClr val="FFFF00"/>
                </a:solidFill>
                <a:cs typeface="Arial" panose="020B0604020202020204" pitchFamily="34" charset="0"/>
              </a:rPr>
              <a:t>Junqueira</a:t>
            </a:r>
            <a:r>
              <a:rPr lang="es-ES_tradnl" altLang="es-US" sz="2400" dirty="0">
                <a:solidFill>
                  <a:srgbClr val="FFFF00"/>
                </a:solidFill>
                <a:cs typeface="Arial" panose="020B0604020202020204" pitchFamily="34" charset="0"/>
              </a:rPr>
              <a:t>, L. C.; Carneiro, J. Histología Básica, 5ta. Edición, Barcelona, España. </a:t>
            </a:r>
          </a:p>
          <a:p>
            <a:pPr>
              <a:spcBef>
                <a:spcPct val="50000"/>
              </a:spcBef>
              <a:buFontTx/>
              <a:buNone/>
            </a:pPr>
            <a:r>
              <a:rPr lang="es-ES_tradnl" altLang="es-US" sz="2400" dirty="0" err="1">
                <a:solidFill>
                  <a:srgbClr val="FFFF00"/>
                </a:solidFill>
                <a:cs typeface="Arial" panose="020B0604020202020204" pitchFamily="34" charset="0"/>
              </a:rPr>
              <a:t>Laminario</a:t>
            </a:r>
            <a:r>
              <a:rPr lang="es-ES_tradnl" altLang="es-US" sz="2400" dirty="0">
                <a:solidFill>
                  <a:srgbClr val="FFFF00"/>
                </a:solidFill>
                <a:cs typeface="Arial" panose="020B0604020202020204" pitchFamily="34" charset="0"/>
              </a:rPr>
              <a:t> virtual de Histología I.</a:t>
            </a:r>
          </a:p>
          <a:p>
            <a:pPr>
              <a:spcBef>
                <a:spcPct val="50000"/>
              </a:spcBef>
              <a:buFontTx/>
              <a:buNone/>
            </a:pPr>
            <a:r>
              <a:rPr lang="es-ES_tradnl" altLang="es-US" sz="2400" dirty="0">
                <a:solidFill>
                  <a:srgbClr val="FFFF00"/>
                </a:solidFill>
                <a:cs typeface="Arial" panose="020B0604020202020204" pitchFamily="34" charset="0"/>
              </a:rPr>
              <a:t>Materiales complementarios.</a:t>
            </a:r>
          </a:p>
          <a:p>
            <a:pPr>
              <a:spcBef>
                <a:spcPct val="50000"/>
              </a:spcBef>
              <a:buFontTx/>
              <a:buNone/>
            </a:pPr>
            <a:r>
              <a:rPr lang="es-ES_tradnl" altLang="es-US" sz="2400" dirty="0" err="1">
                <a:solidFill>
                  <a:srgbClr val="FFFF00"/>
                </a:solidFill>
                <a:cs typeface="Arial" panose="020B0604020202020204" pitchFamily="34" charset="0"/>
              </a:rPr>
              <a:t>Eliseiev</a:t>
            </a:r>
            <a:r>
              <a:rPr lang="es-ES_tradnl" altLang="es-US" sz="2400" dirty="0">
                <a:solidFill>
                  <a:srgbClr val="FFFF00"/>
                </a:solidFill>
                <a:cs typeface="Arial" panose="020B0604020202020204" pitchFamily="34" charset="0"/>
              </a:rPr>
              <a:t> V G, </a:t>
            </a:r>
            <a:r>
              <a:rPr lang="es-ES_tradnl" altLang="es-US" sz="2400" dirty="0" err="1">
                <a:solidFill>
                  <a:srgbClr val="FFFF00"/>
                </a:solidFill>
                <a:cs typeface="Arial" panose="020B0604020202020204" pitchFamily="34" charset="0"/>
              </a:rPr>
              <a:t>Afanasiev</a:t>
            </a:r>
            <a:r>
              <a:rPr lang="es-ES_tradnl" altLang="es-US" sz="2400" dirty="0">
                <a:solidFill>
                  <a:srgbClr val="FFFF00"/>
                </a:solidFill>
                <a:cs typeface="Arial" panose="020B0604020202020204" pitchFamily="34" charset="0"/>
              </a:rPr>
              <a:t> </a:t>
            </a:r>
            <a:r>
              <a:rPr lang="es-ES_tradnl" altLang="es-US" sz="2400" dirty="0" err="1">
                <a:solidFill>
                  <a:srgbClr val="FFFF00"/>
                </a:solidFill>
                <a:cs typeface="Arial" panose="020B0604020202020204" pitchFamily="34" charset="0"/>
              </a:rPr>
              <a:t>Yu</a:t>
            </a:r>
            <a:r>
              <a:rPr lang="es-ES_tradnl" altLang="es-US" sz="2400" dirty="0">
                <a:solidFill>
                  <a:srgbClr val="FFFF00"/>
                </a:solidFill>
                <a:cs typeface="Arial" panose="020B0604020202020204" pitchFamily="34" charset="0"/>
              </a:rPr>
              <a:t>. Atlas de la Estructura microscópica y ultramicroscópica de las células, tejidos y órganos. Editorial MIR. Segunda Edición.  URSS. 1987. </a:t>
            </a:r>
          </a:p>
        </p:txBody>
      </p:sp>
    </p:spTree>
    <p:extLst>
      <p:ext uri="{BB962C8B-B14F-4D97-AF65-F5344CB8AC3E}">
        <p14:creationId xmlns:p14="http://schemas.microsoft.com/office/powerpoint/2010/main" val="1490419623"/>
      </p:ext>
    </p:extLst>
  </p:cSld>
  <p:clrMapOvr>
    <a:masterClrMapping/>
  </p:clrMapOvr>
  <p:transition spd="med" advClick="0" advTm="7600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2926080" y="259080"/>
            <a:ext cx="5030145" cy="830997"/>
          </a:xfrm>
          <a:prstGeom prst="rect">
            <a:avLst/>
          </a:prstGeom>
          <a:no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1" hangingPunct="1">
              <a:defRPr/>
            </a:pPr>
            <a:r>
              <a:rPr lang="es-ES" sz="4800" dirty="0">
                <a:ln w="11430"/>
                <a:solidFill>
                  <a:srgbClr val="FFFF00"/>
                </a:solidFill>
                <a:effectLst>
                  <a:outerShdw blurRad="38100" dist="38100" dir="2700000" algn="tl">
                    <a:srgbClr val="000000">
                      <a:alpha val="43137"/>
                    </a:srgbClr>
                  </a:outerShdw>
                </a:effectLst>
                <a:latin typeface="Berlin Sans FB Demi" pitchFamily="34" charset="0"/>
              </a:rPr>
              <a:t>CITOPLASMA</a:t>
            </a:r>
          </a:p>
        </p:txBody>
      </p:sp>
      <p:grpSp>
        <p:nvGrpSpPr>
          <p:cNvPr id="2" name="Grupo 1"/>
          <p:cNvGrpSpPr/>
          <p:nvPr/>
        </p:nvGrpSpPr>
        <p:grpSpPr>
          <a:xfrm>
            <a:off x="198120" y="1201747"/>
            <a:ext cx="11856719" cy="1686633"/>
            <a:chOff x="6256672" y="1702199"/>
            <a:chExt cx="5286375" cy="3091148"/>
          </a:xfrm>
        </p:grpSpPr>
        <p:sp>
          <p:nvSpPr>
            <p:cNvPr id="20484" name="Rectangle 10"/>
            <p:cNvSpPr>
              <a:spLocks noChangeArrowheads="1"/>
            </p:cNvSpPr>
            <p:nvPr/>
          </p:nvSpPr>
          <p:spPr bwMode="auto">
            <a:xfrm>
              <a:off x="6323323" y="1746935"/>
              <a:ext cx="514350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ES" altLang="es-US" dirty="0">
                  <a:solidFill>
                    <a:srgbClr val="FFFF00"/>
                  </a:solidFill>
                  <a:latin typeface="Berlin Sans FB" panose="020E0602020502020306" pitchFamily="34" charset="0"/>
                </a:rPr>
                <a:t>Protoplasma que rodea al núcleo formado por organitos, </a:t>
              </a:r>
              <a:r>
                <a:rPr lang="es-ES" altLang="es-US" dirty="0" err="1">
                  <a:solidFill>
                    <a:srgbClr val="FFFF00"/>
                  </a:solidFill>
                  <a:latin typeface="Berlin Sans FB" panose="020E0602020502020306" pitchFamily="34" charset="0"/>
                </a:rPr>
                <a:t>citoesqueleto</a:t>
              </a:r>
              <a:r>
                <a:rPr lang="es-ES" altLang="es-US" dirty="0">
                  <a:solidFill>
                    <a:srgbClr val="FFFF00"/>
                  </a:solidFill>
                  <a:latin typeface="Berlin Sans FB" panose="020E0602020502020306" pitchFamily="34" charset="0"/>
                </a:rPr>
                <a:t>, </a:t>
              </a:r>
              <a:r>
                <a:rPr lang="es-ES" altLang="es-US" dirty="0" err="1">
                  <a:solidFill>
                    <a:srgbClr val="FFFF00"/>
                  </a:solidFill>
                  <a:latin typeface="Berlin Sans FB" panose="020E0602020502020306" pitchFamily="34" charset="0"/>
                </a:rPr>
                <a:t>citosol</a:t>
              </a:r>
              <a:r>
                <a:rPr lang="es-ES" altLang="es-US" dirty="0">
                  <a:solidFill>
                    <a:srgbClr val="FFFF00"/>
                  </a:solidFill>
                  <a:latin typeface="Berlin Sans FB" panose="020E0602020502020306" pitchFamily="34" charset="0"/>
                </a:rPr>
                <a:t> e inclusiones, con funciones específicas en el metabolismo celular . </a:t>
              </a:r>
            </a:p>
          </p:txBody>
        </p:sp>
        <p:sp>
          <p:nvSpPr>
            <p:cNvPr id="9" name="8 Rectángulo"/>
            <p:cNvSpPr/>
            <p:nvPr/>
          </p:nvSpPr>
          <p:spPr bwMode="auto">
            <a:xfrm>
              <a:off x="6256672" y="1702199"/>
              <a:ext cx="5286375" cy="3067050"/>
            </a:xfrm>
            <a:prstGeom prst="rect">
              <a:avLst/>
            </a:prstGeom>
            <a:noFill/>
            <a:ln w="25400" cap="flat" cmpd="sng" algn="ctr">
              <a:solidFill>
                <a:srgbClr val="FFFF00"/>
              </a:solidFill>
              <a:prstDash val="solid"/>
              <a:round/>
              <a:headEnd type="none" w="med" len="med"/>
              <a:tailEnd type="none" w="med" len="med"/>
            </a:ln>
            <a:effectLst>
              <a:outerShdw blurRad="50800" dist="38100" dir="5400000" algn="t" rotWithShape="0">
                <a:prstClr val="black">
                  <a:alpha val="40000"/>
                </a:prstClr>
              </a:outerShdw>
            </a:effectLst>
          </p:spPr>
          <p:txBody>
            <a:bodyPr/>
            <a:lstStyle/>
            <a:p>
              <a:pPr algn="ctr" eaLnBrk="1" hangingPunct="1">
                <a:defRPr/>
              </a:pPr>
              <a:endParaRPr lang="es-ES">
                <a:solidFill>
                  <a:srgbClr val="FFFF00"/>
                </a:solidFill>
                <a:latin typeface="Arial" charset="0"/>
              </a:endParaRPr>
            </a:p>
          </p:txBody>
        </p:sp>
      </p:grpSp>
      <p:grpSp>
        <p:nvGrpSpPr>
          <p:cNvPr id="3" name="Grupo 2"/>
          <p:cNvGrpSpPr/>
          <p:nvPr/>
        </p:nvGrpSpPr>
        <p:grpSpPr>
          <a:xfrm>
            <a:off x="6614160" y="3909322"/>
            <a:ext cx="5440679" cy="2857238"/>
            <a:chOff x="198120" y="5494282"/>
            <a:chExt cx="11856719" cy="1098561"/>
          </a:xfrm>
        </p:grpSpPr>
        <p:sp>
          <p:nvSpPr>
            <p:cNvPr id="20486" name="Rectangle 10"/>
            <p:cNvSpPr>
              <a:spLocks noChangeArrowheads="1"/>
            </p:cNvSpPr>
            <p:nvPr/>
          </p:nvSpPr>
          <p:spPr bwMode="auto">
            <a:xfrm>
              <a:off x="301890" y="5500385"/>
              <a:ext cx="1153626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ES" altLang="es-US" dirty="0">
                  <a:solidFill>
                    <a:srgbClr val="FFFF00"/>
                  </a:solidFill>
                  <a:latin typeface="Berlin Sans FB" panose="020E0602020502020306" pitchFamily="34" charset="0"/>
                </a:rPr>
                <a:t>Al microscopio óptico presenta aspecto homogéneo, aún cuando en él se encuentran organitos, </a:t>
              </a:r>
              <a:r>
                <a:rPr lang="es-ES" altLang="es-US" dirty="0" err="1">
                  <a:solidFill>
                    <a:srgbClr val="FFFF00"/>
                  </a:solidFill>
                  <a:latin typeface="Berlin Sans FB" panose="020E0602020502020306" pitchFamily="34" charset="0"/>
                </a:rPr>
                <a:t>citoesqueleto</a:t>
              </a:r>
              <a:r>
                <a:rPr lang="es-ES" altLang="es-US" dirty="0">
                  <a:solidFill>
                    <a:srgbClr val="FFFF00"/>
                  </a:solidFill>
                  <a:latin typeface="Berlin Sans FB" panose="020E0602020502020306" pitchFamily="34" charset="0"/>
                </a:rPr>
                <a:t>, </a:t>
              </a:r>
              <a:r>
                <a:rPr lang="es-ES" altLang="es-US" dirty="0" err="1">
                  <a:solidFill>
                    <a:srgbClr val="FFFF00"/>
                  </a:solidFill>
                  <a:latin typeface="Berlin Sans FB" panose="020E0602020502020306" pitchFamily="34" charset="0"/>
                </a:rPr>
                <a:t>citosol</a:t>
              </a:r>
              <a:r>
                <a:rPr lang="es-ES" altLang="es-US" dirty="0">
                  <a:solidFill>
                    <a:srgbClr val="FFFF00"/>
                  </a:solidFill>
                  <a:latin typeface="Berlin Sans FB" panose="020E0602020502020306" pitchFamily="34" charset="0"/>
                </a:rPr>
                <a:t> e inclusiones.</a:t>
              </a:r>
            </a:p>
          </p:txBody>
        </p:sp>
        <p:sp>
          <p:nvSpPr>
            <p:cNvPr id="11" name="10 Rectángulo"/>
            <p:cNvSpPr/>
            <p:nvPr/>
          </p:nvSpPr>
          <p:spPr bwMode="auto">
            <a:xfrm>
              <a:off x="198120" y="5494282"/>
              <a:ext cx="11856719" cy="1098561"/>
            </a:xfrm>
            <a:prstGeom prst="rect">
              <a:avLst/>
            </a:prstGeom>
            <a:noFill/>
            <a:ln w="25400" cap="flat" cmpd="sng" algn="ctr">
              <a:solidFill>
                <a:srgbClr val="FFFF00"/>
              </a:solidFill>
              <a:prstDash val="solid"/>
              <a:round/>
              <a:headEnd type="none" w="med" len="med"/>
              <a:tailEnd type="none" w="med" len="med"/>
            </a:ln>
            <a:effectLst>
              <a:outerShdw blurRad="50800" dist="38100" dir="5400000" algn="t" rotWithShape="0">
                <a:prstClr val="black">
                  <a:alpha val="40000"/>
                </a:prstClr>
              </a:outerShdw>
            </a:effectLst>
          </p:spPr>
          <p:txBody>
            <a:bodyPr/>
            <a:lstStyle/>
            <a:p>
              <a:pPr algn="ctr" eaLnBrk="1" hangingPunct="1">
                <a:defRPr/>
              </a:pPr>
              <a:endParaRPr lang="es-ES">
                <a:solidFill>
                  <a:srgbClr val="FFFF00"/>
                </a:solidFill>
                <a:latin typeface="Arial" charset="0"/>
              </a:endParaRPr>
            </a:p>
          </p:txBody>
        </p:sp>
      </p:grpSp>
      <p:graphicFrame>
        <p:nvGraphicFramePr>
          <p:cNvPr id="8" name="Object 18"/>
          <p:cNvGraphicFramePr>
            <a:graphicFrameLocks noChangeAspect="1"/>
          </p:cNvGraphicFramePr>
          <p:nvPr>
            <p:extLst>
              <p:ext uri="{D42A27DB-BD31-4B8C-83A1-F6EECF244321}">
                <p14:modId xmlns:p14="http://schemas.microsoft.com/office/powerpoint/2010/main" val="555759669"/>
              </p:ext>
            </p:extLst>
          </p:nvPr>
        </p:nvGraphicFramePr>
        <p:xfrm>
          <a:off x="272415" y="3075051"/>
          <a:ext cx="2653665" cy="2666862"/>
        </p:xfrm>
        <a:graphic>
          <a:graphicData uri="http://schemas.openxmlformats.org/presentationml/2006/ole">
            <mc:AlternateContent xmlns:mc="http://schemas.openxmlformats.org/markup-compatibility/2006">
              <mc:Choice xmlns:v="urn:schemas-microsoft-com:vml" Requires="v">
                <p:oleObj spid="_x0000_s15368" name="Bitmap Image" r:id="rId4" imgW="1980952" imgH="1991003" progId="Paint.Picture">
                  <p:embed/>
                </p:oleObj>
              </mc:Choice>
              <mc:Fallback>
                <p:oleObj name="Bitmap Image" r:id="rId4" imgW="1980952" imgH="1991003" progId="Paint.Picture">
                  <p:embed/>
                  <p:pic>
                    <p:nvPicPr>
                      <p:cNvPr id="22533" name="Object 18"/>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415" y="3075051"/>
                        <a:ext cx="2653665" cy="2666862"/>
                      </a:xfrm>
                      <a:prstGeom prst="rect">
                        <a:avLst/>
                      </a:prstGeom>
                      <a:noFill/>
                      <a:ln w="38100" cap="flat" cmpd="sng" algn="ctr">
                        <a:solidFill>
                          <a:schemeClr val="tx1"/>
                        </a:solidFill>
                        <a:prstDash val="solid"/>
                        <a:miter lim="800000"/>
                        <a:headEnd/>
                        <a:tailEnd/>
                      </a:ln>
                      <a:effectLst/>
                    </p:spPr>
                  </p:pic>
                </p:oleObj>
              </mc:Fallback>
            </mc:AlternateContent>
          </a:graphicData>
        </a:graphic>
      </p:graphicFrame>
      <p:pic>
        <p:nvPicPr>
          <p:cNvPr id="20482" name="Picture 4" descr="celula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09846" y="3075051"/>
            <a:ext cx="3320548" cy="3651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074021"/>
      </p:ext>
    </p:extLst>
  </p:cSld>
  <p:clrMapOvr>
    <a:masterClrMapping/>
  </p:clrMapOvr>
  <p:transition advClick="0" advTm="76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1952596" y="214291"/>
            <a:ext cx="8501122" cy="646331"/>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1" hangingPunct="1">
              <a:defRPr/>
            </a:pPr>
            <a:r>
              <a:rPr lang="es-ES" sz="3600" dirty="0">
                <a:ln w="11430"/>
                <a:solidFill>
                  <a:srgbClr val="FFFF00"/>
                </a:solidFill>
                <a:effectLst>
                  <a:outerShdw blurRad="38100" dist="38100" dir="2700000" algn="tl">
                    <a:srgbClr val="000000">
                      <a:alpha val="43137"/>
                    </a:srgbClr>
                  </a:outerShdw>
                </a:effectLst>
                <a:latin typeface="Berlin Sans FB Demi" pitchFamily="34" charset="0"/>
              </a:rPr>
              <a:t>COMPONENTES DEL </a:t>
            </a:r>
            <a:r>
              <a:rPr lang="es-ES" sz="3600" dirty="0" smtClean="0">
                <a:ln w="11430"/>
                <a:solidFill>
                  <a:srgbClr val="FFFF00"/>
                </a:solidFill>
                <a:effectLst>
                  <a:outerShdw blurRad="38100" dist="38100" dir="2700000" algn="tl">
                    <a:srgbClr val="000000">
                      <a:alpha val="43137"/>
                    </a:srgbClr>
                  </a:outerShdw>
                </a:effectLst>
                <a:latin typeface="Berlin Sans FB Demi" pitchFamily="34" charset="0"/>
              </a:rPr>
              <a:t>CITOPLASMA </a:t>
            </a:r>
            <a:endParaRPr lang="es-ES" sz="3600" dirty="0">
              <a:ln w="11430"/>
              <a:solidFill>
                <a:srgbClr val="FFFF00"/>
              </a:solidFill>
              <a:effectLst>
                <a:outerShdw blurRad="38100" dist="38100" dir="2700000" algn="tl">
                  <a:srgbClr val="000000">
                    <a:alpha val="43137"/>
                  </a:srgbClr>
                </a:outerShdw>
              </a:effectLst>
              <a:latin typeface="Berlin Sans FB Demi" pitchFamily="34" charset="0"/>
            </a:endParaRPr>
          </a:p>
        </p:txBody>
      </p:sp>
      <p:sp>
        <p:nvSpPr>
          <p:cNvPr id="15" name="Rectangle 10"/>
          <p:cNvSpPr>
            <a:spLocks noChangeArrowheads="1"/>
          </p:cNvSpPr>
          <p:nvPr/>
        </p:nvSpPr>
        <p:spPr bwMode="auto">
          <a:xfrm>
            <a:off x="301245" y="857250"/>
            <a:ext cx="2786063" cy="584775"/>
          </a:xfrm>
          <a:prstGeom prst="rect">
            <a:avLst/>
          </a:prstGeom>
          <a:noFill/>
          <a:ln w="15875" algn="ctr">
            <a:noFill/>
            <a:miter lim="800000"/>
            <a:headEnd/>
            <a:tailEnd/>
          </a:ln>
        </p:spPr>
        <p:txBody>
          <a:bodyPr>
            <a:spAutoFit/>
          </a:bodyPr>
          <a:lstStyle/>
          <a:p>
            <a:pPr algn="just" eaLnBrk="1" hangingPunct="1">
              <a:defRPr/>
            </a:pPr>
            <a:r>
              <a:rPr lang="es-ES" sz="3200" b="1" u="sng" dirty="0">
                <a:solidFill>
                  <a:srgbClr val="FFFF00"/>
                </a:solidFill>
                <a:effectLst>
                  <a:outerShdw blurRad="38100" dist="38100" dir="2700000" algn="tl">
                    <a:srgbClr val="000000">
                      <a:alpha val="43137"/>
                    </a:srgbClr>
                  </a:outerShdw>
                </a:effectLst>
                <a:latin typeface="Arial" panose="020B0604020202020204" pitchFamily="34" charset="0"/>
                <a:ea typeface="Adobe Song Std L" panose="02020300000000000000" pitchFamily="18" charset="-128"/>
                <a:cs typeface="Arial" panose="020B0604020202020204" pitchFamily="34" charset="0"/>
              </a:rPr>
              <a:t>1. </a:t>
            </a:r>
            <a:r>
              <a:rPr lang="es-ES" sz="3200" b="1" u="sng" dirty="0" smtClean="0">
                <a:solidFill>
                  <a:srgbClr val="FFFF00"/>
                </a:solidFill>
                <a:effectLst>
                  <a:outerShdw blurRad="38100" dist="38100" dir="2700000" algn="tl">
                    <a:srgbClr val="000000">
                      <a:alpha val="43137"/>
                    </a:srgbClr>
                  </a:outerShdw>
                </a:effectLst>
                <a:latin typeface="Arial" panose="020B0604020202020204" pitchFamily="34" charset="0"/>
                <a:ea typeface="Adobe Song Std L" panose="02020300000000000000" pitchFamily="18" charset="-128"/>
                <a:cs typeface="Arial" panose="020B0604020202020204" pitchFamily="34" charset="0"/>
              </a:rPr>
              <a:t>Organitos: </a:t>
            </a:r>
            <a:endParaRPr lang="es-ES" sz="3200" b="1" u="sng" dirty="0">
              <a:solidFill>
                <a:srgbClr val="FFFF00"/>
              </a:solidFill>
              <a:effectLst>
                <a:outerShdw blurRad="38100" dist="38100" dir="2700000" algn="tl">
                  <a:srgbClr val="000000">
                    <a:alpha val="43137"/>
                  </a:srgbClr>
                </a:outerShdw>
              </a:effectLst>
              <a:latin typeface="Arial" panose="020B0604020202020204" pitchFamily="34" charset="0"/>
              <a:ea typeface="Adobe Song Std L" panose="02020300000000000000" pitchFamily="18" charset="-128"/>
              <a:cs typeface="Arial" panose="020B0604020202020204" pitchFamily="34" charset="0"/>
            </a:endParaRPr>
          </a:p>
        </p:txBody>
      </p:sp>
      <p:sp>
        <p:nvSpPr>
          <p:cNvPr id="21508" name="Rectangle 10"/>
          <p:cNvSpPr>
            <a:spLocks noChangeArrowheads="1"/>
          </p:cNvSpPr>
          <p:nvPr/>
        </p:nvSpPr>
        <p:spPr bwMode="auto">
          <a:xfrm>
            <a:off x="646208" y="1411905"/>
            <a:ext cx="1086347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ES" altLang="es-US" sz="3000" u="sng" dirty="0">
                <a:solidFill>
                  <a:srgbClr val="FFFF00"/>
                </a:solidFill>
                <a:latin typeface="Berlin Sans FB" panose="020E0602020502020306" pitchFamily="34" charset="0"/>
              </a:rPr>
              <a:t>Membranosos:</a:t>
            </a:r>
            <a:r>
              <a:rPr lang="es-ES" altLang="es-US" sz="3000" dirty="0">
                <a:solidFill>
                  <a:srgbClr val="FFFF00"/>
                </a:solidFill>
                <a:latin typeface="Berlin Sans FB" panose="020E0602020502020306" pitchFamily="34" charset="0"/>
              </a:rPr>
              <a:t> membrana plasmática, retículo </a:t>
            </a:r>
            <a:r>
              <a:rPr lang="es-ES" altLang="es-US" sz="3000" dirty="0" err="1">
                <a:solidFill>
                  <a:srgbClr val="FFFF00"/>
                </a:solidFill>
                <a:latin typeface="Berlin Sans FB" panose="020E0602020502020306" pitchFamily="34" charset="0"/>
              </a:rPr>
              <a:t>endoplasmático</a:t>
            </a:r>
            <a:r>
              <a:rPr lang="es-ES" altLang="es-US" sz="3000" dirty="0">
                <a:solidFill>
                  <a:srgbClr val="FFFF00"/>
                </a:solidFill>
                <a:latin typeface="Berlin Sans FB" panose="020E0602020502020306" pitchFamily="34" charset="0"/>
              </a:rPr>
              <a:t> (liso y rugoso), aparato de Golgi, mitocondrias, lisosomas y peroxisomas.  </a:t>
            </a:r>
          </a:p>
        </p:txBody>
      </p:sp>
      <p:sp>
        <p:nvSpPr>
          <p:cNvPr id="21509" name="Rectangle 10"/>
          <p:cNvSpPr>
            <a:spLocks noChangeArrowheads="1"/>
          </p:cNvSpPr>
          <p:nvPr/>
        </p:nvSpPr>
        <p:spPr bwMode="auto">
          <a:xfrm>
            <a:off x="644520" y="2652524"/>
            <a:ext cx="792956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ES" altLang="es-US" sz="3000" u="sng" dirty="0">
                <a:solidFill>
                  <a:srgbClr val="FFFF00"/>
                </a:solidFill>
                <a:latin typeface="Berlin Sans FB" panose="020E0602020502020306" pitchFamily="34" charset="0"/>
              </a:rPr>
              <a:t>No membranosos: </a:t>
            </a:r>
            <a:r>
              <a:rPr lang="es-ES" altLang="es-US" sz="3000" dirty="0">
                <a:solidFill>
                  <a:srgbClr val="FFFF00"/>
                </a:solidFill>
                <a:latin typeface="Berlin Sans FB" panose="020E0602020502020306" pitchFamily="34" charset="0"/>
              </a:rPr>
              <a:t>ribosomas y centriolos.</a:t>
            </a:r>
          </a:p>
        </p:txBody>
      </p:sp>
      <p:sp>
        <p:nvSpPr>
          <p:cNvPr id="19" name="Rectangle 10"/>
          <p:cNvSpPr>
            <a:spLocks noChangeArrowheads="1"/>
          </p:cNvSpPr>
          <p:nvPr/>
        </p:nvSpPr>
        <p:spPr bwMode="auto">
          <a:xfrm>
            <a:off x="328533" y="3286125"/>
            <a:ext cx="3520135" cy="584775"/>
          </a:xfrm>
          <a:prstGeom prst="rect">
            <a:avLst/>
          </a:prstGeom>
          <a:noFill/>
          <a:ln w="15875" algn="ctr">
            <a:noFill/>
            <a:miter lim="800000"/>
            <a:headEnd/>
            <a:tailEnd/>
          </a:ln>
        </p:spPr>
        <p:txBody>
          <a:bodyPr wrap="square">
            <a:spAutoFit/>
          </a:bodyPr>
          <a:lstStyle/>
          <a:p>
            <a:pPr algn="just" eaLnBrk="1" hangingPunct="1">
              <a:defRPr/>
            </a:pPr>
            <a:r>
              <a:rPr lang="es-ES" sz="3200" b="1" u="sng"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a:t>
            </a:r>
            <a:r>
              <a:rPr lang="es-ES" sz="3200" b="1" u="sng"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Citoesqueleto</a:t>
            </a:r>
            <a:r>
              <a:rPr lang="es-ES" sz="3200" b="1" u="sng"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
        <p:nvSpPr>
          <p:cNvPr id="21511" name="Rectangle 10"/>
          <p:cNvSpPr>
            <a:spLocks noChangeArrowheads="1"/>
          </p:cNvSpPr>
          <p:nvPr/>
        </p:nvSpPr>
        <p:spPr bwMode="auto">
          <a:xfrm>
            <a:off x="675277" y="3870325"/>
            <a:ext cx="1096626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ES" altLang="es-US" sz="3000" dirty="0" err="1">
                <a:solidFill>
                  <a:srgbClr val="FFFF00"/>
                </a:solidFill>
                <a:latin typeface="Berlin Sans FB" panose="020E0602020502020306" pitchFamily="34" charset="0"/>
              </a:rPr>
              <a:t>Microtúbulos</a:t>
            </a:r>
            <a:r>
              <a:rPr lang="es-ES" altLang="es-US" sz="3000" dirty="0">
                <a:solidFill>
                  <a:srgbClr val="FFFF00"/>
                </a:solidFill>
                <a:latin typeface="Berlin Sans FB" panose="020E0602020502020306" pitchFamily="34" charset="0"/>
              </a:rPr>
              <a:t>, microfilamentos y filamentos intermedios. </a:t>
            </a:r>
          </a:p>
        </p:txBody>
      </p:sp>
      <p:sp>
        <p:nvSpPr>
          <p:cNvPr id="21" name="Rectangle 10"/>
          <p:cNvSpPr>
            <a:spLocks noChangeArrowheads="1"/>
          </p:cNvSpPr>
          <p:nvPr/>
        </p:nvSpPr>
        <p:spPr bwMode="auto">
          <a:xfrm>
            <a:off x="387373" y="4609456"/>
            <a:ext cx="3143250" cy="584775"/>
          </a:xfrm>
          <a:prstGeom prst="rect">
            <a:avLst/>
          </a:prstGeom>
          <a:noFill/>
          <a:ln w="15875" algn="ctr">
            <a:noFill/>
            <a:miter lim="800000"/>
            <a:headEnd/>
            <a:tailEnd/>
          </a:ln>
        </p:spPr>
        <p:txBody>
          <a:bodyPr>
            <a:spAutoFit/>
          </a:bodyPr>
          <a:lstStyle/>
          <a:p>
            <a:pPr algn="just" eaLnBrk="1" hangingPunct="1">
              <a:defRPr/>
            </a:pPr>
            <a:r>
              <a:rPr lang="es-ES" sz="3200" b="1" u="sng"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Inclusiones: </a:t>
            </a:r>
          </a:p>
        </p:txBody>
      </p:sp>
      <p:sp>
        <p:nvSpPr>
          <p:cNvPr id="21513" name="Rectangle 10"/>
          <p:cNvSpPr>
            <a:spLocks noChangeArrowheads="1"/>
          </p:cNvSpPr>
          <p:nvPr/>
        </p:nvSpPr>
        <p:spPr bwMode="auto">
          <a:xfrm>
            <a:off x="708295" y="5260216"/>
            <a:ext cx="79295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s-ES" altLang="es-US" sz="3000" dirty="0">
                <a:solidFill>
                  <a:srgbClr val="FFFF00"/>
                </a:solidFill>
                <a:latin typeface="Berlin Sans FB" panose="020E0602020502020306" pitchFamily="34" charset="0"/>
              </a:rPr>
              <a:t>Alimentos almacenados, pigmentos y cristales.</a:t>
            </a:r>
          </a:p>
        </p:txBody>
      </p:sp>
      <p:sp>
        <p:nvSpPr>
          <p:cNvPr id="23" name="Rectangle 10"/>
          <p:cNvSpPr>
            <a:spLocks noChangeArrowheads="1"/>
          </p:cNvSpPr>
          <p:nvPr/>
        </p:nvSpPr>
        <p:spPr bwMode="auto">
          <a:xfrm>
            <a:off x="448480" y="5831936"/>
            <a:ext cx="8076540" cy="584775"/>
          </a:xfrm>
          <a:prstGeom prst="rect">
            <a:avLst/>
          </a:prstGeom>
          <a:noFill/>
          <a:ln w="15875" algn="ctr">
            <a:noFill/>
            <a:miter lim="800000"/>
            <a:headEnd/>
            <a:tailEnd/>
          </a:ln>
        </p:spPr>
        <p:txBody>
          <a:bodyPr wrap="square">
            <a:spAutoFit/>
          </a:bodyPr>
          <a:lstStyle/>
          <a:p>
            <a:pPr algn="just" eaLnBrk="1" hangingPunct="1">
              <a:defRPr/>
            </a:pPr>
            <a:r>
              <a:rPr lang="es-ES" sz="3200" b="1" u="sng"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 Matriz citoplasmática o </a:t>
            </a:r>
            <a:r>
              <a:rPr lang="es-ES" sz="3200" b="1" u="sng"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citosol</a:t>
            </a:r>
            <a:r>
              <a:rPr lang="es-ES" sz="3200" b="1" u="sng"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28881896"/>
      </p:ext>
    </p:extLst>
  </p:cSld>
  <p:clrMapOvr>
    <a:masterClrMapping/>
  </p:clrMapOvr>
  <p:transition advClick="0" advTm="76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1" y="820738"/>
            <a:ext cx="6429375" cy="6064250"/>
          </a:xfrm>
          <a:prstGeom prst="rect">
            <a:avLst/>
          </a:prstGeom>
          <a:solidFill>
            <a:schemeClr val="bg1">
              <a:lumMod val="65000"/>
            </a:schemeClr>
          </a:solidFill>
          <a:ln>
            <a:noFill/>
          </a:ln>
        </p:spPr>
      </p:pic>
      <p:sp>
        <p:nvSpPr>
          <p:cNvPr id="9" name="Rectangle 1"/>
          <p:cNvSpPr>
            <a:spLocks noChangeArrowheads="1"/>
          </p:cNvSpPr>
          <p:nvPr/>
        </p:nvSpPr>
        <p:spPr bwMode="auto">
          <a:xfrm>
            <a:off x="7618414" y="6280151"/>
            <a:ext cx="2428875" cy="461963"/>
          </a:xfrm>
          <a:prstGeom prst="rect">
            <a:avLst/>
          </a:prstGeom>
          <a:solidFill>
            <a:schemeClr val="bg1">
              <a:lumMod val="65000"/>
            </a:schemeClr>
          </a:solidFill>
          <a:ln>
            <a:noFill/>
          </a:ln>
          <a:extLst/>
        </p:spPr>
        <p:txBody>
          <a:bodyPr anchor="ctr">
            <a:spAutoFit/>
          </a:bodyPr>
          <a:lstStyle>
            <a:lvl1pPr>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3200">
                <a:solidFill>
                  <a:schemeClr val="tx1"/>
                </a:solidFill>
                <a:latin typeface="Times New Roman" panose="02020603050405020304" pitchFamily="18" charset="0"/>
              </a:defRPr>
            </a:lvl1pPr>
            <a:lvl2pPr marL="742950" indent="-28575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800">
                <a:solidFill>
                  <a:schemeClr val="tx1"/>
                </a:solidFill>
                <a:latin typeface="Times New Roman" panose="02020603050405020304" pitchFamily="18" charset="0"/>
              </a:defRPr>
            </a:lvl2pPr>
            <a:lvl3pPr marL="11430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400">
                <a:solidFill>
                  <a:schemeClr val="tx1"/>
                </a:solidFill>
                <a:latin typeface="Times New Roman" panose="02020603050405020304" pitchFamily="18" charset="0"/>
              </a:defRPr>
            </a:lvl3pPr>
            <a:lvl4pPr marL="16002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4pPr>
            <a:lvl5pPr marL="20574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9pPr>
          </a:lstStyle>
          <a:p>
            <a:pPr algn="ctr" eaLnBrk="1" hangingPunct="1">
              <a:spcBef>
                <a:spcPct val="0"/>
              </a:spcBef>
              <a:buFontTx/>
              <a:buNone/>
              <a:defRPr/>
            </a:pPr>
            <a:r>
              <a:rPr lang="es-ES_tradnl" sz="2400" dirty="0">
                <a:solidFill>
                  <a:srgbClr val="FFFF00"/>
                </a:solidFill>
                <a:effectLst>
                  <a:outerShdw blurRad="38100" dist="38100" dir="2700000" algn="tl">
                    <a:srgbClr val="000000">
                      <a:alpha val="43137"/>
                    </a:srgbClr>
                  </a:outerShdw>
                </a:effectLst>
                <a:latin typeface="Berlin Sans FB Demi" pitchFamily="34" charset="0"/>
                <a:cs typeface="Times New Roman" panose="02020603050405020304" pitchFamily="18" charset="0"/>
              </a:rPr>
              <a:t>MITOCONDRIA</a:t>
            </a:r>
          </a:p>
        </p:txBody>
      </p:sp>
      <p:cxnSp>
        <p:nvCxnSpPr>
          <p:cNvPr id="11" name="10 Conector recto de flecha"/>
          <p:cNvCxnSpPr/>
          <p:nvPr/>
        </p:nvCxnSpPr>
        <p:spPr bwMode="auto">
          <a:xfrm flipH="1" flipV="1">
            <a:off x="7869239" y="5199063"/>
            <a:ext cx="700087" cy="1041400"/>
          </a:xfrm>
          <a:prstGeom prst="straightConnector1">
            <a:avLst/>
          </a:prstGeom>
          <a:solidFill>
            <a:srgbClr val="FFFF66"/>
          </a:solidFill>
          <a:ln w="25400" cap="flat" cmpd="sng" algn="ctr">
            <a:solidFill>
              <a:srgbClr val="002060"/>
            </a:solidFill>
            <a:prstDash val="solid"/>
            <a:round/>
            <a:headEnd type="none" w="med" len="med"/>
            <a:tailEnd type="arrow"/>
          </a:ln>
          <a:effectLst>
            <a:outerShdw blurRad="50800" dist="38100" dir="5400000" algn="t" rotWithShape="0">
              <a:prstClr val="black">
                <a:alpha val="40000"/>
              </a:prstClr>
            </a:outerShdw>
          </a:effectLst>
        </p:spPr>
      </p:cxnSp>
      <p:sp>
        <p:nvSpPr>
          <p:cNvPr id="12" name="Rectangle 1"/>
          <p:cNvSpPr>
            <a:spLocks noChangeArrowheads="1"/>
          </p:cNvSpPr>
          <p:nvPr/>
        </p:nvSpPr>
        <p:spPr bwMode="auto">
          <a:xfrm>
            <a:off x="3097214" y="3357563"/>
            <a:ext cx="1000125" cy="461962"/>
          </a:xfrm>
          <a:prstGeom prst="rect">
            <a:avLst/>
          </a:prstGeom>
          <a:solidFill>
            <a:schemeClr val="bg1">
              <a:lumMod val="65000"/>
            </a:schemeClr>
          </a:solidFill>
          <a:ln>
            <a:noFill/>
          </a:ln>
          <a:extLst/>
        </p:spPr>
        <p:txBody>
          <a:bodyPr anchor="ctr">
            <a:spAutoFit/>
          </a:bodyPr>
          <a:lstStyle>
            <a:lvl1pPr>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3200">
                <a:solidFill>
                  <a:schemeClr val="tx1"/>
                </a:solidFill>
                <a:latin typeface="Times New Roman" panose="02020603050405020304" pitchFamily="18" charset="0"/>
              </a:defRPr>
            </a:lvl1pPr>
            <a:lvl2pPr marL="742950" indent="-28575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800">
                <a:solidFill>
                  <a:schemeClr val="tx1"/>
                </a:solidFill>
                <a:latin typeface="Times New Roman" panose="02020603050405020304" pitchFamily="18" charset="0"/>
              </a:defRPr>
            </a:lvl2pPr>
            <a:lvl3pPr marL="11430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400">
                <a:solidFill>
                  <a:schemeClr val="tx1"/>
                </a:solidFill>
                <a:latin typeface="Times New Roman" panose="02020603050405020304" pitchFamily="18" charset="0"/>
              </a:defRPr>
            </a:lvl3pPr>
            <a:lvl4pPr marL="16002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4pPr>
            <a:lvl5pPr marL="20574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9pPr>
          </a:lstStyle>
          <a:p>
            <a:pPr algn="ctr" eaLnBrk="1" hangingPunct="1">
              <a:spcBef>
                <a:spcPct val="0"/>
              </a:spcBef>
              <a:buFontTx/>
              <a:buNone/>
              <a:defRPr/>
            </a:pPr>
            <a:r>
              <a:rPr lang="es-ES_tradnl" sz="2400" dirty="0">
                <a:solidFill>
                  <a:srgbClr val="FFFF00"/>
                </a:solidFill>
                <a:effectLst>
                  <a:outerShdw blurRad="38100" dist="38100" dir="2700000" algn="tl">
                    <a:srgbClr val="000000">
                      <a:alpha val="43137"/>
                    </a:srgbClr>
                  </a:outerShdw>
                </a:effectLst>
                <a:latin typeface="Berlin Sans FB Demi" pitchFamily="34" charset="0"/>
                <a:cs typeface="Times New Roman" panose="02020603050405020304" pitchFamily="18" charset="0"/>
              </a:rPr>
              <a:t>RER</a:t>
            </a:r>
          </a:p>
        </p:txBody>
      </p:sp>
      <p:cxnSp>
        <p:nvCxnSpPr>
          <p:cNvPr id="13" name="12 Conector recto de flecha"/>
          <p:cNvCxnSpPr/>
          <p:nvPr/>
        </p:nvCxnSpPr>
        <p:spPr bwMode="auto">
          <a:xfrm flipV="1">
            <a:off x="3673476" y="2363788"/>
            <a:ext cx="530225" cy="1079500"/>
          </a:xfrm>
          <a:prstGeom prst="straightConnector1">
            <a:avLst/>
          </a:prstGeom>
          <a:solidFill>
            <a:srgbClr val="FFFF66"/>
          </a:solidFill>
          <a:ln w="25400" cap="flat" cmpd="sng" algn="ctr">
            <a:solidFill>
              <a:srgbClr val="002060"/>
            </a:solidFill>
            <a:prstDash val="solid"/>
            <a:round/>
            <a:headEnd type="none" w="med" len="med"/>
            <a:tailEnd type="arrow"/>
          </a:ln>
          <a:effectLst>
            <a:outerShdw blurRad="50800" dist="38100" dir="5400000" algn="t" rotWithShape="0">
              <a:prstClr val="black">
                <a:alpha val="40000"/>
              </a:prstClr>
            </a:outerShdw>
          </a:effectLst>
        </p:spPr>
      </p:cxnSp>
      <p:sp>
        <p:nvSpPr>
          <p:cNvPr id="18" name="Rectangle 1"/>
          <p:cNvSpPr>
            <a:spLocks noChangeArrowheads="1"/>
          </p:cNvSpPr>
          <p:nvPr/>
        </p:nvSpPr>
        <p:spPr bwMode="auto">
          <a:xfrm>
            <a:off x="3906839" y="4797426"/>
            <a:ext cx="1785937" cy="461963"/>
          </a:xfrm>
          <a:prstGeom prst="rect">
            <a:avLst/>
          </a:prstGeom>
          <a:solidFill>
            <a:schemeClr val="bg1">
              <a:lumMod val="65000"/>
            </a:schemeClr>
          </a:solidFill>
          <a:ln>
            <a:noFill/>
          </a:ln>
          <a:extLst/>
        </p:spPr>
        <p:txBody>
          <a:bodyPr anchor="ctr">
            <a:spAutoFit/>
          </a:bodyPr>
          <a:lstStyle>
            <a:lvl1pPr>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3200">
                <a:solidFill>
                  <a:schemeClr val="tx1"/>
                </a:solidFill>
                <a:latin typeface="Times New Roman" panose="02020603050405020304" pitchFamily="18" charset="0"/>
              </a:defRPr>
            </a:lvl1pPr>
            <a:lvl2pPr marL="742950" indent="-28575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800">
                <a:solidFill>
                  <a:schemeClr val="tx1"/>
                </a:solidFill>
                <a:latin typeface="Times New Roman" panose="02020603050405020304" pitchFamily="18" charset="0"/>
              </a:defRPr>
            </a:lvl2pPr>
            <a:lvl3pPr marL="11430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400">
                <a:solidFill>
                  <a:schemeClr val="tx1"/>
                </a:solidFill>
                <a:latin typeface="Times New Roman" panose="02020603050405020304" pitchFamily="18" charset="0"/>
              </a:defRPr>
            </a:lvl3pPr>
            <a:lvl4pPr marL="16002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4pPr>
            <a:lvl5pPr marL="20574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9pPr>
          </a:lstStyle>
          <a:p>
            <a:pPr algn="ctr" eaLnBrk="1" hangingPunct="1">
              <a:spcBef>
                <a:spcPct val="0"/>
              </a:spcBef>
              <a:buFontTx/>
              <a:buNone/>
              <a:defRPr/>
            </a:pPr>
            <a:r>
              <a:rPr lang="es-ES_tradnl" sz="2400" dirty="0">
                <a:solidFill>
                  <a:srgbClr val="FFFF00"/>
                </a:solidFill>
                <a:effectLst>
                  <a:outerShdw blurRad="38100" dist="38100" dir="2700000" algn="tl">
                    <a:srgbClr val="000000">
                      <a:alpha val="43137"/>
                    </a:srgbClr>
                  </a:outerShdw>
                </a:effectLst>
                <a:latin typeface="Berlin Sans FB Demi" pitchFamily="34" charset="0"/>
                <a:cs typeface="Times New Roman" panose="02020603050405020304" pitchFamily="18" charset="0"/>
              </a:rPr>
              <a:t>A. GOLGI</a:t>
            </a:r>
          </a:p>
        </p:txBody>
      </p:sp>
      <p:cxnSp>
        <p:nvCxnSpPr>
          <p:cNvPr id="19" name="18 Conector recto de flecha"/>
          <p:cNvCxnSpPr/>
          <p:nvPr/>
        </p:nvCxnSpPr>
        <p:spPr bwMode="auto">
          <a:xfrm flipV="1">
            <a:off x="4464050" y="3852863"/>
            <a:ext cx="725488" cy="1016000"/>
          </a:xfrm>
          <a:prstGeom prst="straightConnector1">
            <a:avLst/>
          </a:prstGeom>
          <a:solidFill>
            <a:srgbClr val="FFFF66"/>
          </a:solidFill>
          <a:ln w="25400" cap="flat" cmpd="sng" algn="ctr">
            <a:solidFill>
              <a:srgbClr val="002060"/>
            </a:solidFill>
            <a:prstDash val="solid"/>
            <a:round/>
            <a:headEnd type="none" w="med" len="med"/>
            <a:tailEnd type="arrow"/>
          </a:ln>
          <a:effectLst>
            <a:outerShdw blurRad="50800" dist="38100" dir="5400000" algn="t" rotWithShape="0">
              <a:prstClr val="black">
                <a:alpha val="40000"/>
              </a:prstClr>
            </a:outerShdw>
          </a:effectLst>
        </p:spPr>
      </p:cxnSp>
      <p:sp>
        <p:nvSpPr>
          <p:cNvPr id="22" name="Rectangle 1"/>
          <p:cNvSpPr>
            <a:spLocks noChangeArrowheads="1"/>
          </p:cNvSpPr>
          <p:nvPr/>
        </p:nvSpPr>
        <p:spPr bwMode="auto">
          <a:xfrm>
            <a:off x="8154989" y="2246313"/>
            <a:ext cx="2071687" cy="461962"/>
          </a:xfrm>
          <a:prstGeom prst="rect">
            <a:avLst/>
          </a:prstGeom>
          <a:solidFill>
            <a:schemeClr val="bg1">
              <a:lumMod val="65000"/>
            </a:schemeClr>
          </a:solidFill>
          <a:ln>
            <a:noFill/>
          </a:ln>
          <a:extLst/>
        </p:spPr>
        <p:txBody>
          <a:bodyPr anchor="ctr">
            <a:spAutoFit/>
          </a:bodyPr>
          <a:lstStyle>
            <a:lvl1pPr>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3200">
                <a:solidFill>
                  <a:schemeClr val="tx1"/>
                </a:solidFill>
                <a:latin typeface="Times New Roman" panose="02020603050405020304" pitchFamily="18" charset="0"/>
              </a:defRPr>
            </a:lvl1pPr>
            <a:lvl2pPr marL="742950" indent="-28575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800">
                <a:solidFill>
                  <a:schemeClr val="tx1"/>
                </a:solidFill>
                <a:latin typeface="Times New Roman" panose="02020603050405020304" pitchFamily="18" charset="0"/>
              </a:defRPr>
            </a:lvl2pPr>
            <a:lvl3pPr marL="11430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400">
                <a:solidFill>
                  <a:schemeClr val="tx1"/>
                </a:solidFill>
                <a:latin typeface="Times New Roman" panose="02020603050405020304" pitchFamily="18" charset="0"/>
              </a:defRPr>
            </a:lvl3pPr>
            <a:lvl4pPr marL="16002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4pPr>
            <a:lvl5pPr marL="20574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9pPr>
          </a:lstStyle>
          <a:p>
            <a:pPr algn="ctr" eaLnBrk="1" hangingPunct="1">
              <a:spcBef>
                <a:spcPct val="0"/>
              </a:spcBef>
              <a:buFontTx/>
              <a:buNone/>
              <a:defRPr/>
            </a:pPr>
            <a:r>
              <a:rPr lang="es-ES_tradnl" sz="2400" dirty="0">
                <a:solidFill>
                  <a:srgbClr val="FFFF00"/>
                </a:solidFill>
                <a:effectLst>
                  <a:outerShdw blurRad="38100" dist="38100" dir="2700000" algn="tl">
                    <a:srgbClr val="000000">
                      <a:alpha val="43137"/>
                    </a:srgbClr>
                  </a:outerShdw>
                </a:effectLst>
                <a:latin typeface="Berlin Sans FB Demi" pitchFamily="34" charset="0"/>
                <a:cs typeface="Times New Roman" panose="02020603050405020304" pitchFamily="18" charset="0"/>
              </a:rPr>
              <a:t>CENTRIOLOS</a:t>
            </a:r>
          </a:p>
        </p:txBody>
      </p:sp>
      <p:cxnSp>
        <p:nvCxnSpPr>
          <p:cNvPr id="23" name="22 Conector recto de flecha"/>
          <p:cNvCxnSpPr/>
          <p:nvPr/>
        </p:nvCxnSpPr>
        <p:spPr bwMode="auto">
          <a:xfrm flipH="1">
            <a:off x="7418388" y="2760664"/>
            <a:ext cx="1428750" cy="846137"/>
          </a:xfrm>
          <a:prstGeom prst="straightConnector1">
            <a:avLst/>
          </a:prstGeom>
          <a:solidFill>
            <a:srgbClr val="FFFF66"/>
          </a:solidFill>
          <a:ln w="25400" cap="flat" cmpd="sng" algn="ctr">
            <a:solidFill>
              <a:srgbClr val="002060"/>
            </a:solidFill>
            <a:prstDash val="solid"/>
            <a:round/>
            <a:headEnd type="none" w="med" len="med"/>
            <a:tailEnd type="arrow"/>
          </a:ln>
          <a:effectLst>
            <a:outerShdw blurRad="50800" dist="38100" dir="5400000" algn="t" rotWithShape="0">
              <a:prstClr val="black">
                <a:alpha val="40000"/>
              </a:prstClr>
            </a:outerShdw>
          </a:effectLst>
        </p:spPr>
      </p:cxnSp>
      <p:cxnSp>
        <p:nvCxnSpPr>
          <p:cNvPr id="26" name="25 Conector recto de flecha"/>
          <p:cNvCxnSpPr/>
          <p:nvPr/>
        </p:nvCxnSpPr>
        <p:spPr bwMode="auto">
          <a:xfrm flipH="1">
            <a:off x="7705726" y="2760663"/>
            <a:ext cx="1127125" cy="1039812"/>
          </a:xfrm>
          <a:prstGeom prst="straightConnector1">
            <a:avLst/>
          </a:prstGeom>
          <a:solidFill>
            <a:srgbClr val="FFFF66"/>
          </a:solidFill>
          <a:ln w="25400" cap="flat" cmpd="sng" algn="ctr">
            <a:solidFill>
              <a:srgbClr val="002060"/>
            </a:solidFill>
            <a:prstDash val="solid"/>
            <a:round/>
            <a:headEnd type="none" w="med" len="med"/>
            <a:tailEnd type="arrow"/>
          </a:ln>
          <a:effectLst>
            <a:outerShdw blurRad="50800" dist="38100" dir="5400000" algn="t" rotWithShape="0">
              <a:prstClr val="black">
                <a:alpha val="40000"/>
              </a:prstClr>
            </a:outerShdw>
          </a:effectLst>
        </p:spPr>
      </p:cxnSp>
      <p:sp>
        <p:nvSpPr>
          <p:cNvPr id="14" name="Rectangle 1"/>
          <p:cNvSpPr>
            <a:spLocks noChangeArrowheads="1"/>
          </p:cNvSpPr>
          <p:nvPr/>
        </p:nvSpPr>
        <p:spPr bwMode="auto">
          <a:xfrm>
            <a:off x="6337300" y="765176"/>
            <a:ext cx="4103688" cy="461963"/>
          </a:xfrm>
          <a:prstGeom prst="rect">
            <a:avLst/>
          </a:prstGeom>
          <a:solidFill>
            <a:schemeClr val="bg1">
              <a:lumMod val="65000"/>
            </a:schemeClr>
          </a:solidFill>
          <a:ln>
            <a:noFill/>
          </a:ln>
          <a:extLst/>
        </p:spPr>
        <p:txBody>
          <a:bodyPr anchor="ctr">
            <a:spAutoFit/>
          </a:bodyPr>
          <a:lstStyle>
            <a:lvl1pPr>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3200">
                <a:solidFill>
                  <a:schemeClr val="tx1"/>
                </a:solidFill>
                <a:latin typeface="Times New Roman" panose="02020603050405020304" pitchFamily="18" charset="0"/>
              </a:defRPr>
            </a:lvl1pPr>
            <a:lvl2pPr marL="742950" indent="-28575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800">
                <a:solidFill>
                  <a:schemeClr val="tx1"/>
                </a:solidFill>
                <a:latin typeface="Times New Roman" panose="02020603050405020304" pitchFamily="18" charset="0"/>
              </a:defRPr>
            </a:lvl2pPr>
            <a:lvl3pPr marL="11430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400">
                <a:solidFill>
                  <a:schemeClr val="tx1"/>
                </a:solidFill>
                <a:latin typeface="Times New Roman" panose="02020603050405020304" pitchFamily="18" charset="0"/>
              </a:defRPr>
            </a:lvl3pPr>
            <a:lvl4pPr marL="16002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4pPr>
            <a:lvl5pPr marL="20574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9pPr>
          </a:lstStyle>
          <a:p>
            <a:pPr algn="ctr" eaLnBrk="1" hangingPunct="1">
              <a:spcBef>
                <a:spcPct val="0"/>
              </a:spcBef>
              <a:buFontTx/>
              <a:buNone/>
              <a:defRPr/>
            </a:pPr>
            <a:r>
              <a:rPr lang="es-ES_tradnl" sz="2400" dirty="0">
                <a:solidFill>
                  <a:srgbClr val="FFFF00"/>
                </a:solidFill>
                <a:effectLst>
                  <a:outerShdw blurRad="38100" dist="38100" dir="2700000" algn="tl">
                    <a:srgbClr val="000000">
                      <a:alpha val="43137"/>
                    </a:srgbClr>
                  </a:outerShdw>
                </a:effectLst>
                <a:latin typeface="Berlin Sans FB Demi" pitchFamily="34" charset="0"/>
                <a:cs typeface="Times New Roman" panose="02020603050405020304" pitchFamily="18" charset="0"/>
              </a:rPr>
              <a:t>MEMBRANA PLASMÁTICA</a:t>
            </a:r>
          </a:p>
        </p:txBody>
      </p:sp>
      <p:cxnSp>
        <p:nvCxnSpPr>
          <p:cNvPr id="15" name="14 Conector recto de flecha"/>
          <p:cNvCxnSpPr/>
          <p:nvPr/>
        </p:nvCxnSpPr>
        <p:spPr bwMode="auto">
          <a:xfrm flipH="1">
            <a:off x="6680201" y="1198564"/>
            <a:ext cx="612775" cy="674687"/>
          </a:xfrm>
          <a:prstGeom prst="straightConnector1">
            <a:avLst/>
          </a:prstGeom>
          <a:solidFill>
            <a:srgbClr val="FFFF66"/>
          </a:solidFill>
          <a:ln w="25400" cap="flat" cmpd="sng" algn="ctr">
            <a:solidFill>
              <a:srgbClr val="002060"/>
            </a:solidFill>
            <a:prstDash val="solid"/>
            <a:round/>
            <a:headEnd type="none" w="med" len="med"/>
            <a:tailEnd type="arrow"/>
          </a:ln>
          <a:effectLst>
            <a:outerShdw blurRad="50800" dist="38100" dir="5400000" algn="t" rotWithShape="0">
              <a:prstClr val="black">
                <a:alpha val="40000"/>
              </a:prstClr>
            </a:outerShdw>
          </a:effectLst>
        </p:spPr>
      </p:cxnSp>
      <p:sp>
        <p:nvSpPr>
          <p:cNvPr id="20" name="Rectangle 1"/>
          <p:cNvSpPr>
            <a:spLocks noChangeArrowheads="1"/>
          </p:cNvSpPr>
          <p:nvPr/>
        </p:nvSpPr>
        <p:spPr bwMode="auto">
          <a:xfrm>
            <a:off x="8759825" y="3614738"/>
            <a:ext cx="2071688" cy="461962"/>
          </a:xfrm>
          <a:prstGeom prst="rect">
            <a:avLst/>
          </a:prstGeom>
          <a:solidFill>
            <a:schemeClr val="bg1">
              <a:lumMod val="65000"/>
            </a:schemeClr>
          </a:solidFill>
          <a:ln>
            <a:noFill/>
          </a:ln>
          <a:extLst/>
        </p:spPr>
        <p:txBody>
          <a:bodyPr anchor="ctr">
            <a:spAutoFit/>
          </a:bodyPr>
          <a:lstStyle>
            <a:lvl1pPr>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3200">
                <a:solidFill>
                  <a:schemeClr val="tx1"/>
                </a:solidFill>
                <a:latin typeface="Times New Roman" panose="02020603050405020304" pitchFamily="18" charset="0"/>
              </a:defRPr>
            </a:lvl1pPr>
            <a:lvl2pPr marL="742950" indent="-28575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800">
                <a:solidFill>
                  <a:schemeClr val="tx1"/>
                </a:solidFill>
                <a:latin typeface="Times New Roman" panose="02020603050405020304" pitchFamily="18" charset="0"/>
              </a:defRPr>
            </a:lvl2pPr>
            <a:lvl3pPr marL="11430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400">
                <a:solidFill>
                  <a:schemeClr val="tx1"/>
                </a:solidFill>
                <a:latin typeface="Times New Roman" panose="02020603050405020304" pitchFamily="18" charset="0"/>
              </a:defRPr>
            </a:lvl3pPr>
            <a:lvl4pPr marL="16002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4pPr>
            <a:lvl5pPr marL="20574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9pPr>
          </a:lstStyle>
          <a:p>
            <a:pPr algn="ctr" eaLnBrk="1" hangingPunct="1">
              <a:spcBef>
                <a:spcPct val="0"/>
              </a:spcBef>
              <a:buFontTx/>
              <a:buNone/>
              <a:defRPr/>
            </a:pPr>
            <a:r>
              <a:rPr lang="es-ES_tradnl" sz="2400" dirty="0">
                <a:solidFill>
                  <a:srgbClr val="FFFF00"/>
                </a:solidFill>
                <a:effectLst>
                  <a:outerShdw blurRad="38100" dist="38100" dir="2700000" algn="tl">
                    <a:srgbClr val="000000">
                      <a:alpha val="43137"/>
                    </a:srgbClr>
                  </a:outerShdw>
                </a:effectLst>
                <a:latin typeface="Berlin Sans FB Demi" pitchFamily="34" charset="0"/>
                <a:cs typeface="Times New Roman" panose="02020603050405020304" pitchFamily="18" charset="0"/>
              </a:rPr>
              <a:t>RIBOSOMAS</a:t>
            </a:r>
          </a:p>
        </p:txBody>
      </p:sp>
      <p:cxnSp>
        <p:nvCxnSpPr>
          <p:cNvPr id="21" name="20 Conector recto de flecha"/>
          <p:cNvCxnSpPr/>
          <p:nvPr/>
        </p:nvCxnSpPr>
        <p:spPr bwMode="auto">
          <a:xfrm flipH="1">
            <a:off x="8831263" y="4005264"/>
            <a:ext cx="838200" cy="555625"/>
          </a:xfrm>
          <a:prstGeom prst="straightConnector1">
            <a:avLst/>
          </a:prstGeom>
          <a:solidFill>
            <a:srgbClr val="FFFF66"/>
          </a:solidFill>
          <a:ln w="25400" cap="flat" cmpd="sng" algn="ctr">
            <a:solidFill>
              <a:srgbClr val="002060"/>
            </a:solidFill>
            <a:prstDash val="solid"/>
            <a:round/>
            <a:headEnd type="none" w="med" len="med"/>
            <a:tailEnd type="arrow"/>
          </a:ln>
          <a:effectLst>
            <a:outerShdw blurRad="50800" dist="38100" dir="5400000" algn="t" rotWithShape="0">
              <a:prstClr val="black">
                <a:alpha val="40000"/>
              </a:prstClr>
            </a:outerShdw>
          </a:effectLst>
        </p:spPr>
      </p:cxnSp>
      <p:sp>
        <p:nvSpPr>
          <p:cNvPr id="24" name="23 Rectángulo"/>
          <p:cNvSpPr/>
          <p:nvPr/>
        </p:nvSpPr>
        <p:spPr>
          <a:xfrm>
            <a:off x="1487488" y="44625"/>
            <a:ext cx="3063284" cy="646331"/>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1" hangingPunct="1">
              <a:defRPr/>
            </a:pPr>
            <a:r>
              <a:rPr lang="es-ES" sz="3600" u="sng" dirty="0">
                <a:ln w="11430"/>
                <a:solidFill>
                  <a:srgbClr val="FFFF00"/>
                </a:solidFill>
                <a:effectLst>
                  <a:outerShdw blurRad="38100" dist="38100" dir="2700000" algn="tl">
                    <a:srgbClr val="000000">
                      <a:alpha val="43137"/>
                    </a:srgbClr>
                  </a:outerShdw>
                </a:effectLst>
                <a:latin typeface="Berlin Sans FB Demi" pitchFamily="34" charset="0"/>
              </a:rPr>
              <a:t>ORGANITOS</a:t>
            </a:r>
          </a:p>
        </p:txBody>
      </p:sp>
      <p:sp>
        <p:nvSpPr>
          <p:cNvPr id="36" name="Rectangle 1"/>
          <p:cNvSpPr>
            <a:spLocks noChangeArrowheads="1"/>
          </p:cNvSpPr>
          <p:nvPr/>
        </p:nvSpPr>
        <p:spPr bwMode="auto">
          <a:xfrm>
            <a:off x="7618413" y="1643063"/>
            <a:ext cx="2051050" cy="461962"/>
          </a:xfrm>
          <a:prstGeom prst="rect">
            <a:avLst/>
          </a:prstGeom>
          <a:solidFill>
            <a:schemeClr val="bg1">
              <a:lumMod val="65000"/>
            </a:schemeClr>
          </a:solidFill>
          <a:ln>
            <a:noFill/>
          </a:ln>
          <a:extLst/>
        </p:spPr>
        <p:txBody>
          <a:bodyPr anchor="ctr">
            <a:spAutoFit/>
          </a:bodyPr>
          <a:lstStyle>
            <a:lvl1pPr>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3200">
                <a:solidFill>
                  <a:schemeClr val="tx1"/>
                </a:solidFill>
                <a:latin typeface="Times New Roman" panose="02020603050405020304" pitchFamily="18" charset="0"/>
              </a:defRPr>
            </a:lvl1pPr>
            <a:lvl2pPr marL="742950" indent="-28575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800">
                <a:solidFill>
                  <a:schemeClr val="tx1"/>
                </a:solidFill>
                <a:latin typeface="Times New Roman" panose="02020603050405020304" pitchFamily="18" charset="0"/>
              </a:defRPr>
            </a:lvl2pPr>
            <a:lvl3pPr marL="11430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400">
                <a:solidFill>
                  <a:schemeClr val="tx1"/>
                </a:solidFill>
                <a:latin typeface="Times New Roman" panose="02020603050405020304" pitchFamily="18" charset="0"/>
              </a:defRPr>
            </a:lvl3pPr>
            <a:lvl4pPr marL="16002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4pPr>
            <a:lvl5pPr marL="20574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9pPr>
          </a:lstStyle>
          <a:p>
            <a:pPr algn="ctr" eaLnBrk="1" hangingPunct="1">
              <a:spcBef>
                <a:spcPct val="0"/>
              </a:spcBef>
              <a:buFontTx/>
              <a:buNone/>
              <a:defRPr/>
            </a:pPr>
            <a:r>
              <a:rPr lang="es-ES_tradnl" sz="2400" dirty="0">
                <a:solidFill>
                  <a:srgbClr val="FFFF00"/>
                </a:solidFill>
                <a:effectLst>
                  <a:outerShdw blurRad="38100" dist="38100" dir="2700000" algn="tl">
                    <a:srgbClr val="000000">
                      <a:alpha val="43137"/>
                    </a:srgbClr>
                  </a:outerShdw>
                </a:effectLst>
                <a:latin typeface="Berlin Sans FB Demi" pitchFamily="34" charset="0"/>
                <a:cs typeface="Times New Roman" panose="02020603050405020304" pitchFamily="18" charset="0"/>
              </a:rPr>
              <a:t>LISOSOMAS</a:t>
            </a:r>
          </a:p>
        </p:txBody>
      </p:sp>
      <p:cxnSp>
        <p:nvCxnSpPr>
          <p:cNvPr id="37" name="36 Conector recto de flecha"/>
          <p:cNvCxnSpPr/>
          <p:nvPr/>
        </p:nvCxnSpPr>
        <p:spPr bwMode="auto">
          <a:xfrm flipH="1">
            <a:off x="7618414" y="2105026"/>
            <a:ext cx="600075" cy="517525"/>
          </a:xfrm>
          <a:prstGeom prst="straightConnector1">
            <a:avLst/>
          </a:prstGeom>
          <a:solidFill>
            <a:srgbClr val="FFFF66"/>
          </a:solidFill>
          <a:ln w="25400" cap="flat" cmpd="sng" algn="ctr">
            <a:solidFill>
              <a:srgbClr val="002060"/>
            </a:solidFill>
            <a:prstDash val="solid"/>
            <a:round/>
            <a:headEnd type="none" w="med" len="med"/>
            <a:tailEnd type="arrow"/>
          </a:ln>
          <a:effectLst>
            <a:outerShdw blurRad="50800" dist="38100" dir="5400000" algn="t" rotWithShape="0">
              <a:prstClr val="black">
                <a:alpha val="40000"/>
              </a:prstClr>
            </a:outerShdw>
          </a:effectLst>
        </p:spPr>
      </p:cxnSp>
      <p:cxnSp>
        <p:nvCxnSpPr>
          <p:cNvPr id="41" name="40 Conector recto de flecha"/>
          <p:cNvCxnSpPr/>
          <p:nvPr/>
        </p:nvCxnSpPr>
        <p:spPr bwMode="auto">
          <a:xfrm flipH="1">
            <a:off x="7770814" y="2105026"/>
            <a:ext cx="447675" cy="669925"/>
          </a:xfrm>
          <a:prstGeom prst="straightConnector1">
            <a:avLst/>
          </a:prstGeom>
          <a:solidFill>
            <a:srgbClr val="FFFF66"/>
          </a:solidFill>
          <a:ln w="25400" cap="flat" cmpd="sng" algn="ctr">
            <a:solidFill>
              <a:srgbClr val="002060"/>
            </a:solidFill>
            <a:prstDash val="solid"/>
            <a:round/>
            <a:headEnd type="none" w="med" len="med"/>
            <a:tailEnd type="arrow"/>
          </a:ln>
          <a:effectLst>
            <a:outerShdw blurRad="50800" dist="38100" dir="5400000" algn="t" rotWithShape="0">
              <a:prstClr val="black">
                <a:alpha val="40000"/>
              </a:prstClr>
            </a:outerShdw>
          </a:effectLst>
        </p:spPr>
      </p:cxnSp>
      <p:sp>
        <p:nvSpPr>
          <p:cNvPr id="47" name="Rectangle 1"/>
          <p:cNvSpPr>
            <a:spLocks noChangeArrowheads="1"/>
          </p:cNvSpPr>
          <p:nvPr/>
        </p:nvSpPr>
        <p:spPr bwMode="auto">
          <a:xfrm>
            <a:off x="8389939" y="5487988"/>
            <a:ext cx="2459037" cy="461962"/>
          </a:xfrm>
          <a:prstGeom prst="rect">
            <a:avLst/>
          </a:prstGeom>
          <a:solidFill>
            <a:schemeClr val="bg1">
              <a:lumMod val="65000"/>
            </a:schemeClr>
          </a:solidFill>
          <a:ln>
            <a:noFill/>
          </a:ln>
          <a:extLst/>
        </p:spPr>
        <p:txBody>
          <a:bodyPr anchor="ctr">
            <a:spAutoFit/>
          </a:bodyPr>
          <a:lstStyle>
            <a:lvl1pPr>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3200">
                <a:solidFill>
                  <a:schemeClr val="tx1"/>
                </a:solidFill>
                <a:latin typeface="Times New Roman" panose="02020603050405020304" pitchFamily="18" charset="0"/>
              </a:defRPr>
            </a:lvl1pPr>
            <a:lvl2pPr marL="742950" indent="-28575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800">
                <a:solidFill>
                  <a:schemeClr val="tx1"/>
                </a:solidFill>
                <a:latin typeface="Times New Roman" panose="02020603050405020304" pitchFamily="18" charset="0"/>
              </a:defRPr>
            </a:lvl2pPr>
            <a:lvl3pPr marL="11430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400">
                <a:solidFill>
                  <a:schemeClr val="tx1"/>
                </a:solidFill>
                <a:latin typeface="Times New Roman" panose="02020603050405020304" pitchFamily="18" charset="0"/>
              </a:defRPr>
            </a:lvl3pPr>
            <a:lvl4pPr marL="16002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4pPr>
            <a:lvl5pPr marL="2057400" indent="-228600">
              <a:spcBef>
                <a:spcPct val="20000"/>
              </a:spcBef>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182563" algn="l"/>
                <a:tab pos="365125" algn="l"/>
                <a:tab pos="549275" algn="l"/>
                <a:tab pos="731838" algn="l"/>
                <a:tab pos="914400" algn="l"/>
                <a:tab pos="1096963" algn="l"/>
                <a:tab pos="1279525" algn="l"/>
                <a:tab pos="1463675" algn="l"/>
                <a:tab pos="1646238" algn="l"/>
                <a:tab pos="1828800" algn="l"/>
                <a:tab pos="2011363" algn="l"/>
                <a:tab pos="2193925" algn="l"/>
                <a:tab pos="2378075" algn="l"/>
                <a:tab pos="2560638" algn="l"/>
                <a:tab pos="2743200" algn="l"/>
              </a:tabLst>
              <a:defRPr sz="2000">
                <a:solidFill>
                  <a:schemeClr val="tx1"/>
                </a:solidFill>
                <a:latin typeface="Times New Roman" panose="02020603050405020304" pitchFamily="18" charset="0"/>
              </a:defRPr>
            </a:lvl9pPr>
          </a:lstStyle>
          <a:p>
            <a:pPr algn="ctr" eaLnBrk="1" hangingPunct="1">
              <a:spcBef>
                <a:spcPct val="0"/>
              </a:spcBef>
              <a:buFontTx/>
              <a:buNone/>
              <a:defRPr/>
            </a:pPr>
            <a:r>
              <a:rPr lang="es-ES_tradnl" sz="2400" dirty="0">
                <a:solidFill>
                  <a:srgbClr val="FFFF00"/>
                </a:solidFill>
                <a:effectLst>
                  <a:outerShdw blurRad="38100" dist="38100" dir="2700000" algn="tl">
                    <a:srgbClr val="000000">
                      <a:alpha val="43137"/>
                    </a:srgbClr>
                  </a:outerShdw>
                </a:effectLst>
                <a:latin typeface="Berlin Sans FB Demi" pitchFamily="34" charset="0"/>
                <a:cs typeface="Times New Roman" panose="02020603050405020304" pitchFamily="18" charset="0"/>
              </a:rPr>
              <a:t>PEROXISOMA</a:t>
            </a:r>
          </a:p>
        </p:txBody>
      </p:sp>
      <p:cxnSp>
        <p:nvCxnSpPr>
          <p:cNvPr id="48" name="47 Conector recto de flecha"/>
          <p:cNvCxnSpPr/>
          <p:nvPr/>
        </p:nvCxnSpPr>
        <p:spPr bwMode="auto">
          <a:xfrm flipH="1" flipV="1">
            <a:off x="8154988" y="4821238"/>
            <a:ext cx="990600" cy="666750"/>
          </a:xfrm>
          <a:prstGeom prst="straightConnector1">
            <a:avLst/>
          </a:prstGeom>
          <a:solidFill>
            <a:srgbClr val="FFFF66"/>
          </a:solidFill>
          <a:ln w="25400" cap="flat" cmpd="sng" algn="ctr">
            <a:solidFill>
              <a:srgbClr val="002060"/>
            </a:solidFill>
            <a:prstDash val="solid"/>
            <a:round/>
            <a:headEnd type="none" w="med" len="med"/>
            <a:tailEnd type="arrow"/>
          </a:ln>
          <a:effectLst>
            <a:outerShdw blurRad="50800" dist="38100" dir="5400000" algn="t" rotWithShape="0">
              <a:prstClr val="black">
                <a:alpha val="40000"/>
              </a:prstClr>
            </a:outerShdw>
          </a:effectLst>
        </p:spPr>
      </p:cxnSp>
    </p:spTree>
    <p:extLst>
      <p:ext uri="{BB962C8B-B14F-4D97-AF65-F5344CB8AC3E}">
        <p14:creationId xmlns:p14="http://schemas.microsoft.com/office/powerpoint/2010/main" val="4093119384"/>
      </p:ext>
    </p:extLst>
  </p:cSld>
  <p:clrMapOvr>
    <a:masterClrMapping/>
  </p:clrMapOvr>
  <p:transition advClick="0" advTm="76000"/>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altLang="es-ES" sz="32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altLang="es-ES" sz="32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32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3200" b="1" i="0" u="none" strike="noStrike" cap="none" normalizeH="0" baseline="0" smtClean="0">
            <a:ln>
              <a:noFill/>
            </a:ln>
            <a:solidFill>
              <a:schemeClr val="tx1"/>
            </a:solidFill>
            <a:effectLst/>
            <a:latin typeface="Arial"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32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3200" b="1" i="0" u="none" strike="noStrike" cap="none" normalizeH="0" baseline="0" smtClean="0">
            <a:ln>
              <a:noFill/>
            </a:ln>
            <a:solidFill>
              <a:schemeClr val="tx1"/>
            </a:solidFill>
            <a:effectLst/>
            <a:latin typeface="Arial"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446</TotalTime>
  <Words>4532</Words>
  <Application>Microsoft Office PowerPoint</Application>
  <PresentationFormat>Panorámica</PresentationFormat>
  <Paragraphs>391</Paragraphs>
  <Slides>69</Slides>
  <Notes>19</Notes>
  <HiddenSlides>0</HiddenSlides>
  <MMClips>0</MMClips>
  <ScaleCrop>false</ScaleCrop>
  <HeadingPairs>
    <vt:vector size="8" baseType="variant">
      <vt:variant>
        <vt:lpstr>Fuentes usadas</vt:lpstr>
      </vt:variant>
      <vt:variant>
        <vt:i4>8</vt:i4>
      </vt:variant>
      <vt:variant>
        <vt:lpstr>Tema</vt:lpstr>
      </vt:variant>
      <vt:variant>
        <vt:i4>3</vt:i4>
      </vt:variant>
      <vt:variant>
        <vt:lpstr>Servidores OLE incrustados</vt:lpstr>
      </vt:variant>
      <vt:variant>
        <vt:i4>1</vt:i4>
      </vt:variant>
      <vt:variant>
        <vt:lpstr>Títulos de diapositiva</vt:lpstr>
      </vt:variant>
      <vt:variant>
        <vt:i4>69</vt:i4>
      </vt:variant>
    </vt:vector>
  </HeadingPairs>
  <TitlesOfParts>
    <vt:vector size="81" baseType="lpstr">
      <vt:lpstr>Adobe Song Std L</vt:lpstr>
      <vt:lpstr>Arial</vt:lpstr>
      <vt:lpstr>Berlin Sans FB</vt:lpstr>
      <vt:lpstr>Berlin Sans FB Demi</vt:lpstr>
      <vt:lpstr>Calibri</vt:lpstr>
      <vt:lpstr>Monotype Corsiva</vt:lpstr>
      <vt:lpstr>Times New Roman</vt:lpstr>
      <vt:lpstr>Verdana</vt:lpstr>
      <vt:lpstr>Diseño predeterminado</vt:lpstr>
      <vt:lpstr>1_Diseño predeterminado</vt:lpstr>
      <vt:lpstr>2_Diseño predeterminado</vt:lpstr>
      <vt:lpstr>Bitmap Image</vt:lpstr>
      <vt:lpstr>Presentación de PowerPoint</vt:lpstr>
      <vt:lpstr>Presentación de PowerPoint</vt:lpstr>
      <vt:lpstr>SUMARIO</vt:lpstr>
      <vt:lpstr>SUMARIO</vt:lpstr>
      <vt:lpstr>OBJETIVO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SÍNTESIS DE LAS PROTEÍNAS</vt:lpstr>
      <vt:lpstr>Presentación de PowerPoint</vt:lpstr>
      <vt:lpstr>Presentación de PowerPoint</vt:lpstr>
      <vt:lpstr>Microscopio Óptico</vt:lpstr>
      <vt:lpstr>Presentación de PowerPoint</vt:lpstr>
      <vt:lpstr>Microscopio Electrónico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Microscopio Óptico</vt:lpstr>
      <vt:lpstr>Presentación de PowerPoint</vt:lpstr>
      <vt:lpstr>Microscopio Electrónico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CENTRIOLOS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INCLUSIONES CITOPLASMÁTICAS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Dr</dc:creator>
  <cp:lastModifiedBy>Ana Patricia Diaz Rangel</cp:lastModifiedBy>
  <cp:revision>60</cp:revision>
  <dcterms:created xsi:type="dcterms:W3CDTF">2016-09-10T01:36:16Z</dcterms:created>
  <dcterms:modified xsi:type="dcterms:W3CDTF">2018-09-12T13:41:04Z</dcterms:modified>
</cp:coreProperties>
</file>