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4" r:id="rId3"/>
    <p:sldId id="271" r:id="rId4"/>
    <p:sldId id="270" r:id="rId5"/>
    <p:sldId id="286" r:id="rId6"/>
    <p:sldId id="257" r:id="rId7"/>
    <p:sldId id="259" r:id="rId8"/>
    <p:sldId id="285" r:id="rId9"/>
    <p:sldId id="272" r:id="rId10"/>
    <p:sldId id="274" r:id="rId11"/>
    <p:sldId id="273" r:id="rId12"/>
    <p:sldId id="275" r:id="rId13"/>
    <p:sldId id="276" r:id="rId14"/>
    <p:sldId id="260" r:id="rId15"/>
    <p:sldId id="261" r:id="rId16"/>
    <p:sldId id="262" r:id="rId17"/>
    <p:sldId id="263" r:id="rId18"/>
    <p:sldId id="264" r:id="rId19"/>
    <p:sldId id="265" r:id="rId20"/>
    <p:sldId id="267" r:id="rId21"/>
    <p:sldId id="277" r:id="rId22"/>
    <p:sldId id="269" r:id="rId23"/>
    <p:sldId id="279" r:id="rId24"/>
    <p:sldId id="278" r:id="rId25"/>
    <p:sldId id="280" r:id="rId26"/>
    <p:sldId id="282" r:id="rId27"/>
    <p:sldId id="283"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8" d="100"/>
          <a:sy n="48" d="100"/>
        </p:scale>
        <p:origin x="5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852E8-1F3F-4031-80C0-3F485B2D0059}" type="datetimeFigureOut">
              <a:rPr lang="es-ES" smtClean="0"/>
              <a:t>28/03/2021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913D3-E17A-4AEB-94FB-943AF25D123D}" type="slidenum">
              <a:rPr lang="es-ES" smtClean="0"/>
              <a:t>‹Nº›</a:t>
            </a:fld>
            <a:endParaRPr lang="es-ES"/>
          </a:p>
        </p:txBody>
      </p:sp>
    </p:spTree>
    <p:extLst>
      <p:ext uri="{BB962C8B-B14F-4D97-AF65-F5344CB8AC3E}">
        <p14:creationId xmlns:p14="http://schemas.microsoft.com/office/powerpoint/2010/main" val="303036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9733D-7723-42A6-80E5-70C860419722}" type="slidenum">
              <a:rPr lang="es-ES"/>
              <a:pPr/>
              <a:t>5</a:t>
            </a:fld>
            <a:endParaRPr lang="es-E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r>
              <a:rPr lang="es-ES" b="1"/>
              <a:t>Primer Trimestre.</a:t>
            </a:r>
          </a:p>
          <a:p>
            <a:r>
              <a:rPr lang="es-ES" b="1"/>
              <a:t>Orientadora 7.</a:t>
            </a:r>
          </a:p>
          <a:p>
            <a:r>
              <a:rPr lang="es-ES" b="1"/>
              <a:t>Diapositiva 13.</a:t>
            </a:r>
          </a:p>
          <a:p>
            <a:r>
              <a:rPr lang="es-ES"/>
              <a:t>La respiración celular es un proceso localizado en las mitocondrias, mediante el cual la energía química contenida en los nutrientes es convertida en ATP, dióxido de carbono, agua y calor.</a:t>
            </a:r>
          </a:p>
          <a:p>
            <a:r>
              <a:rPr lang="es-ES"/>
              <a:t>Comprende tres etapas:</a:t>
            </a:r>
          </a:p>
          <a:p>
            <a:pPr>
              <a:buFontTx/>
              <a:buChar char="•"/>
            </a:pPr>
            <a:r>
              <a:rPr lang="es-ES"/>
              <a:t>El ciclo de Krebs.</a:t>
            </a:r>
          </a:p>
          <a:p>
            <a:pPr>
              <a:buFontTx/>
              <a:buChar char="•"/>
            </a:pPr>
            <a:r>
              <a:rPr lang="es-ES"/>
              <a:t>La cadena transportadora de electrones y</a:t>
            </a:r>
          </a:p>
          <a:p>
            <a:pPr>
              <a:buFontTx/>
              <a:buChar char="•"/>
            </a:pPr>
            <a:r>
              <a:rPr lang="es-ES"/>
              <a:t>La fosforilación oxidativa.</a:t>
            </a:r>
          </a:p>
          <a:p>
            <a:r>
              <a:rPr lang="es-ES"/>
              <a:t>Al conjunto de los últimos dos procesos se le denomina cadena respiratoria.</a:t>
            </a:r>
          </a:p>
          <a:p>
            <a:r>
              <a:rPr lang="es-ES"/>
              <a:t>Antes de comenzar con el estudio del ciclo de Krebs, abordaremos el origen y destino de su principal alimentador que es la Acetil coenzima A. </a:t>
            </a:r>
          </a:p>
        </p:txBody>
      </p:sp>
    </p:spTree>
    <p:extLst>
      <p:ext uri="{BB962C8B-B14F-4D97-AF65-F5344CB8AC3E}">
        <p14:creationId xmlns:p14="http://schemas.microsoft.com/office/powerpoint/2010/main" val="356893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D67F0-1CBB-4984-83EF-14C1EF4E5DBB}" type="slidenum">
              <a:rPr lang="es-ES"/>
              <a:pPr/>
              <a:t>18</a:t>
            </a:fld>
            <a:endParaRPr lang="es-E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s-ES" b="1"/>
              <a:t>Primer Trimestre.</a:t>
            </a:r>
          </a:p>
          <a:p>
            <a:r>
              <a:rPr lang="es-ES" b="1"/>
              <a:t>Orientadora 7.</a:t>
            </a:r>
          </a:p>
          <a:p>
            <a:r>
              <a:rPr lang="es-ES" b="1"/>
              <a:t>Diapositiva 21.</a:t>
            </a:r>
          </a:p>
          <a:p>
            <a:r>
              <a:rPr lang="es-ES"/>
              <a:t>El ácido málico por la acción de la enzima deshidrogenasa málica se transforma en ácido oxalacético, con lo cual se completa el ciclo.</a:t>
            </a:r>
          </a:p>
          <a:p>
            <a:r>
              <a:rPr lang="es-ES"/>
              <a:t>En esta reacción se produce una molécula de NAD reducido.</a:t>
            </a:r>
          </a:p>
          <a:p>
            <a:r>
              <a:rPr lang="es-ES"/>
              <a:t>Orientaremos a continuación el rendimiento energético del ciclo de Krebs.</a:t>
            </a:r>
          </a:p>
        </p:txBody>
      </p:sp>
    </p:spTree>
    <p:extLst>
      <p:ext uri="{BB962C8B-B14F-4D97-AF65-F5344CB8AC3E}">
        <p14:creationId xmlns:p14="http://schemas.microsoft.com/office/powerpoint/2010/main" val="309965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FF0C1-0C5A-4A24-B09E-604B96A10C73}" type="slidenum">
              <a:rPr lang="es-ES"/>
              <a:pPr/>
              <a:t>19</a:t>
            </a:fld>
            <a:endParaRPr lang="es-E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s-ES" b="1"/>
              <a:t>Primer Trimestre.</a:t>
            </a:r>
          </a:p>
          <a:p>
            <a:r>
              <a:rPr lang="es-ES" b="1"/>
              <a:t>Orientadora 7.</a:t>
            </a:r>
          </a:p>
          <a:p>
            <a:r>
              <a:rPr lang="es-ES" b="1"/>
              <a:t>Diapositiva 24.</a:t>
            </a:r>
          </a:p>
          <a:p>
            <a:r>
              <a:rPr lang="es-ES"/>
              <a:t>La anaplerosis es el mecanismo que mantiene el nivel fisiológico de los metabolitos intermediarios del ciclo, ya que los mismos participan en vías de síntesis de otros compuestos.</a:t>
            </a:r>
          </a:p>
          <a:p>
            <a:r>
              <a:rPr lang="es-ES"/>
              <a:t>La principal enzima anaplerótica del ciclo es la c</a:t>
            </a:r>
            <a:r>
              <a:rPr lang="es-ES">
                <a:solidFill>
                  <a:srgbClr val="FFFF00"/>
                </a:solidFill>
              </a:rPr>
              <a:t>arboxilasa pirúvica, que  transforma el ácido pirúvico en ácido oxalacético.</a:t>
            </a:r>
          </a:p>
          <a:p>
            <a:r>
              <a:rPr lang="es-ES">
                <a:solidFill>
                  <a:srgbClr val="FFFF00"/>
                </a:solidFill>
              </a:rPr>
              <a:t>Resumiremos a continuación las funciones del ciclo.</a:t>
            </a:r>
          </a:p>
          <a:p>
            <a:endParaRPr lang="es-ES">
              <a:solidFill>
                <a:srgbClr val="FFFF00"/>
              </a:solidFill>
            </a:endParaRPr>
          </a:p>
          <a:p>
            <a:endParaRPr lang="es-ES"/>
          </a:p>
        </p:txBody>
      </p:sp>
    </p:spTree>
    <p:extLst>
      <p:ext uri="{BB962C8B-B14F-4D97-AF65-F5344CB8AC3E}">
        <p14:creationId xmlns:p14="http://schemas.microsoft.com/office/powerpoint/2010/main" val="264195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E3F56-A474-4409-81ED-23DB017E4840}" type="slidenum">
              <a:rPr lang="es-ES"/>
              <a:pPr/>
              <a:t>21</a:t>
            </a:fld>
            <a:endParaRPr lang="es-E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s-ES" b="1" dirty="0"/>
              <a:t>Primer Trimestre.</a:t>
            </a:r>
          </a:p>
          <a:p>
            <a:r>
              <a:rPr lang="es-ES" b="1" dirty="0"/>
              <a:t>Orientadora 7.</a:t>
            </a:r>
          </a:p>
          <a:p>
            <a:r>
              <a:rPr lang="es-ES" b="1" dirty="0"/>
              <a:t>Diapositiva 26.</a:t>
            </a:r>
          </a:p>
          <a:p>
            <a:pPr algn="just"/>
            <a:r>
              <a:rPr lang="es-ES" dirty="0">
                <a:solidFill>
                  <a:srgbClr val="FFFF00"/>
                </a:solidFill>
              </a:rPr>
              <a:t>El ciclo de Krebs se regula por diversos mecanismos, incluso por reacciones que no pertenecen al mismo. Orientaremos el estudio de los puntos de regulación más importantes </a:t>
            </a:r>
          </a:p>
          <a:p>
            <a:pPr algn="just">
              <a:buFontTx/>
              <a:buChar char="•"/>
            </a:pPr>
            <a:r>
              <a:rPr lang="es-ES" dirty="0">
                <a:solidFill>
                  <a:srgbClr val="FFFF00"/>
                </a:solidFill>
              </a:rPr>
              <a:t>A nivel de la </a:t>
            </a:r>
            <a:r>
              <a:rPr lang="es-ES" dirty="0" err="1">
                <a:solidFill>
                  <a:srgbClr val="FFFF00"/>
                </a:solidFill>
              </a:rPr>
              <a:t>sintetasa</a:t>
            </a:r>
            <a:r>
              <a:rPr lang="es-ES" dirty="0">
                <a:solidFill>
                  <a:srgbClr val="FFFF00"/>
                </a:solidFill>
              </a:rPr>
              <a:t> cítrica, que varía su actividad en dependencia de la disponibilidad de acetil </a:t>
            </a:r>
            <a:r>
              <a:rPr lang="es-ES" dirty="0" err="1">
                <a:solidFill>
                  <a:srgbClr val="FFFF00"/>
                </a:solidFill>
              </a:rPr>
              <a:t>CoA</a:t>
            </a:r>
            <a:r>
              <a:rPr lang="es-ES" dirty="0">
                <a:solidFill>
                  <a:srgbClr val="FFFF00"/>
                </a:solidFill>
              </a:rPr>
              <a:t> y ácido oxalacético. Este último es muy importante y su concentración varía según las condiciones fisiológicas y la relación entre el NAD reducido y el oxidado.</a:t>
            </a:r>
          </a:p>
          <a:p>
            <a:pPr algn="just">
              <a:buFontTx/>
              <a:buChar char="•"/>
            </a:pPr>
            <a:r>
              <a:rPr lang="es-ES" dirty="0">
                <a:solidFill>
                  <a:srgbClr val="FFFF00"/>
                </a:solidFill>
              </a:rPr>
              <a:t>A nivel de la deshidrogenasa </a:t>
            </a:r>
            <a:r>
              <a:rPr lang="es-ES" dirty="0" err="1">
                <a:solidFill>
                  <a:srgbClr val="FFFF00"/>
                </a:solidFill>
              </a:rPr>
              <a:t>isocítrica</a:t>
            </a:r>
            <a:r>
              <a:rPr lang="es-ES" dirty="0">
                <a:solidFill>
                  <a:srgbClr val="FFFF00"/>
                </a:solidFill>
              </a:rPr>
              <a:t>, que es activada </a:t>
            </a:r>
            <a:r>
              <a:rPr lang="es-ES" dirty="0" err="1">
                <a:solidFill>
                  <a:srgbClr val="FFFF00"/>
                </a:solidFill>
              </a:rPr>
              <a:t>alostéricamente</a:t>
            </a:r>
            <a:r>
              <a:rPr lang="es-ES" dirty="0">
                <a:solidFill>
                  <a:srgbClr val="FFFF00"/>
                </a:solidFill>
              </a:rPr>
              <a:t> por el ADP e inhibida por el ATP y el NAD reducido.</a:t>
            </a:r>
          </a:p>
          <a:p>
            <a:pPr algn="just">
              <a:buFontTx/>
              <a:buChar char="•"/>
            </a:pPr>
            <a:r>
              <a:rPr lang="es-ES" dirty="0">
                <a:solidFill>
                  <a:srgbClr val="FFFF00"/>
                </a:solidFill>
              </a:rPr>
              <a:t>A nivel de la deshidrogenasa alfa-</a:t>
            </a:r>
            <a:r>
              <a:rPr lang="es-ES" dirty="0" err="1">
                <a:solidFill>
                  <a:srgbClr val="FFFF00"/>
                </a:solidFill>
              </a:rPr>
              <a:t>ceto</a:t>
            </a:r>
            <a:r>
              <a:rPr lang="es-ES" dirty="0">
                <a:solidFill>
                  <a:srgbClr val="FFFF00"/>
                </a:solidFill>
              </a:rPr>
              <a:t>-</a:t>
            </a:r>
            <a:r>
              <a:rPr lang="es-ES" dirty="0" err="1">
                <a:solidFill>
                  <a:srgbClr val="FFFF00"/>
                </a:solidFill>
              </a:rPr>
              <a:t>glutárica</a:t>
            </a:r>
            <a:r>
              <a:rPr lang="es-ES" dirty="0">
                <a:solidFill>
                  <a:srgbClr val="FFFF00"/>
                </a:solidFill>
              </a:rPr>
              <a:t>, que se inhibe por el </a:t>
            </a:r>
            <a:r>
              <a:rPr lang="es-ES" dirty="0" err="1">
                <a:solidFill>
                  <a:srgbClr val="FFFF00"/>
                </a:solidFill>
              </a:rPr>
              <a:t>succinil</a:t>
            </a:r>
            <a:r>
              <a:rPr lang="es-ES" dirty="0">
                <a:solidFill>
                  <a:srgbClr val="FFFF00"/>
                </a:solidFill>
              </a:rPr>
              <a:t> </a:t>
            </a:r>
            <a:r>
              <a:rPr lang="es-ES" dirty="0" err="1">
                <a:solidFill>
                  <a:srgbClr val="FFFF00"/>
                </a:solidFill>
              </a:rPr>
              <a:t>CoA</a:t>
            </a:r>
            <a:r>
              <a:rPr lang="es-ES" dirty="0">
                <a:solidFill>
                  <a:srgbClr val="FFFF00"/>
                </a:solidFill>
              </a:rPr>
              <a:t> y el NAD reducido.</a:t>
            </a:r>
          </a:p>
          <a:p>
            <a:pPr algn="just"/>
            <a:r>
              <a:rPr lang="es-ES" dirty="0">
                <a:solidFill>
                  <a:srgbClr val="FFFF00"/>
                </a:solidFill>
              </a:rPr>
              <a:t>En el ciclo de Krebs, se obtienen cofactores reducidos, los mismos son </a:t>
            </a:r>
            <a:r>
              <a:rPr lang="es-ES" dirty="0" err="1">
                <a:solidFill>
                  <a:srgbClr val="FFFF00"/>
                </a:solidFill>
              </a:rPr>
              <a:t>reoxidados</a:t>
            </a:r>
            <a:r>
              <a:rPr lang="es-ES" dirty="0">
                <a:solidFill>
                  <a:srgbClr val="FFFF00"/>
                </a:solidFill>
              </a:rPr>
              <a:t> en la cadena transportadora de electrones para la obtención de energía.</a:t>
            </a:r>
          </a:p>
          <a:p>
            <a:pPr algn="just"/>
            <a:endParaRPr lang="es-ES" dirty="0"/>
          </a:p>
        </p:txBody>
      </p:sp>
    </p:spTree>
    <p:extLst>
      <p:ext uri="{BB962C8B-B14F-4D97-AF65-F5344CB8AC3E}">
        <p14:creationId xmlns:p14="http://schemas.microsoft.com/office/powerpoint/2010/main" val="397985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76612-C929-4145-AEF4-076217B8535D}" type="slidenum">
              <a:rPr lang="es-ES"/>
              <a:pPr/>
              <a:t>22</a:t>
            </a:fld>
            <a:endParaRPr lang="es-E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s-ES" b="1"/>
              <a:t>Primer Trimestre.</a:t>
            </a:r>
          </a:p>
          <a:p>
            <a:r>
              <a:rPr lang="es-ES" b="1"/>
              <a:t>Orientadora 7.</a:t>
            </a:r>
          </a:p>
          <a:p>
            <a:r>
              <a:rPr lang="es-ES" b="1"/>
              <a:t>Diapositiva 7.</a:t>
            </a:r>
          </a:p>
          <a:p>
            <a:r>
              <a:rPr lang="es-ES"/>
              <a:t>Podemos decir que el metabolismo sustenta las funciones de:</a:t>
            </a:r>
          </a:p>
          <a:p>
            <a:pPr>
              <a:buFontTx/>
              <a:buChar char="•"/>
            </a:pPr>
            <a:r>
              <a:rPr lang="es-ES"/>
              <a:t>Incorporación de los nutrientes.</a:t>
            </a:r>
          </a:p>
          <a:p>
            <a:pPr>
              <a:buFontTx/>
              <a:buChar char="•"/>
            </a:pPr>
            <a:r>
              <a:rPr lang="es-ES"/>
              <a:t>Obtención de la energía química necesaria para la vida a partir de la degradación de sustancias provenientes del medio o del propio organismo.</a:t>
            </a:r>
          </a:p>
          <a:p>
            <a:pPr>
              <a:buFontTx/>
              <a:buChar char="•"/>
            </a:pPr>
            <a:r>
              <a:rPr lang="es-ES"/>
              <a:t>Síntesis y degradación de las distintas biomoléculas requeridas en las funciones estructurales y especiales y</a:t>
            </a:r>
          </a:p>
          <a:p>
            <a:pPr>
              <a:buFontTx/>
              <a:buChar char="•"/>
            </a:pPr>
            <a:r>
              <a:rPr lang="es-ES"/>
              <a:t>Eliminación de las sustancias de desecho.</a:t>
            </a:r>
          </a:p>
          <a:p>
            <a:endParaRPr lang="es-ES"/>
          </a:p>
        </p:txBody>
      </p:sp>
    </p:spTree>
    <p:extLst>
      <p:ext uri="{BB962C8B-B14F-4D97-AF65-F5344CB8AC3E}">
        <p14:creationId xmlns:p14="http://schemas.microsoft.com/office/powerpoint/2010/main" val="350710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976E1-4188-463A-8F5B-8AB21D0E5298}" type="slidenum">
              <a:rPr lang="es-ES"/>
              <a:pPr/>
              <a:t>6</a:t>
            </a:fld>
            <a:endParaRPr lang="es-E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s-ES" b="1"/>
              <a:t>Primer Trimestre.</a:t>
            </a:r>
          </a:p>
          <a:p>
            <a:r>
              <a:rPr lang="es-ES" b="1"/>
              <a:t>Orientadora 7.</a:t>
            </a:r>
          </a:p>
          <a:p>
            <a:r>
              <a:rPr lang="es-ES" b="1"/>
              <a:t>Diapositiva 14.</a:t>
            </a:r>
          </a:p>
          <a:p>
            <a:pPr algn="just"/>
            <a:r>
              <a:rPr lang="es-ES">
                <a:solidFill>
                  <a:srgbClr val="FFFF00"/>
                </a:solidFill>
              </a:rPr>
              <a:t>El ciclo de Krebs, ciclo de los ácidos tricarboxílicos o ciclo del ácido cítrico, es una vía metabólica en la cual el grupo acetilo de la acetil CoA proveniente del catabolismo de glúcidos, lípidos y aminoácidos se degrada totalmente hasta dos moléculas de dióxido de carbono y cuatro pares de hidrógenos en forma de cofactores reducidos, que pasan posteriormente a la cadena respiratoria.</a:t>
            </a:r>
          </a:p>
          <a:p>
            <a:pPr algn="just"/>
            <a:r>
              <a:rPr lang="es-ES">
                <a:solidFill>
                  <a:srgbClr val="FFFF00"/>
                </a:solidFill>
              </a:rPr>
              <a:t>Por tanto es la vía degradativa final del metabolismo de glúcidos, aminoácidos y ácidos grasos.</a:t>
            </a:r>
          </a:p>
          <a:p>
            <a:pPr algn="just"/>
            <a:r>
              <a:rPr lang="es-ES">
                <a:solidFill>
                  <a:srgbClr val="FFFF00"/>
                </a:solidFill>
              </a:rPr>
              <a:t>Su localización celular es la matriz mitocondrial, excepto la reacción de la deshidrogenasa succínica, que se encuentra en la membrana mitocondrial interna, formando parte de uno de los complejos de la cadena respiratoria.</a:t>
            </a:r>
          </a:p>
          <a:p>
            <a:r>
              <a:rPr lang="es-ES">
                <a:solidFill>
                  <a:srgbClr val="FFFF00"/>
                </a:solidFill>
              </a:rPr>
              <a:t>A continuación orientaremos la secuencia de reacciones del ciclo de Krebs.</a:t>
            </a:r>
          </a:p>
          <a:p>
            <a:pPr algn="just"/>
            <a:endParaRPr lang="es-ES">
              <a:solidFill>
                <a:srgbClr val="FFFF00"/>
              </a:solidFill>
            </a:endParaRPr>
          </a:p>
        </p:txBody>
      </p:sp>
    </p:spTree>
    <p:extLst>
      <p:ext uri="{BB962C8B-B14F-4D97-AF65-F5344CB8AC3E}">
        <p14:creationId xmlns:p14="http://schemas.microsoft.com/office/powerpoint/2010/main" val="225806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5FBF9-9BC0-409C-86CC-667EF7D5D234}" type="slidenum">
              <a:rPr lang="es-ES">
                <a:solidFill>
                  <a:prstClr val="black"/>
                </a:solidFill>
              </a:rPr>
              <a:pPr/>
              <a:t>10</a:t>
            </a:fld>
            <a:endParaRPr lang="es-ES">
              <a:solidFill>
                <a:prstClr val="black"/>
              </a:solidFill>
            </a:endParaRPr>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s-ES" b="1" dirty="0"/>
              <a:t>Primer Trimestre.</a:t>
            </a:r>
          </a:p>
          <a:p>
            <a:r>
              <a:rPr lang="es-ES" b="1" dirty="0"/>
              <a:t>Orientadora 7.</a:t>
            </a:r>
          </a:p>
          <a:p>
            <a:r>
              <a:rPr lang="es-ES" b="1" dirty="0"/>
              <a:t>Diapositiva 23.</a:t>
            </a:r>
          </a:p>
          <a:p>
            <a:r>
              <a:rPr lang="es-ES" dirty="0"/>
              <a:t>Como ya conocen, los glúcidos, lípidos y aminoácidos al degradarse se incorporan al ciclo de Krebs en forma de acetil </a:t>
            </a:r>
            <a:r>
              <a:rPr lang="es-ES" dirty="0" err="1"/>
              <a:t>CoA</a:t>
            </a:r>
            <a:r>
              <a:rPr lang="es-ES" dirty="0"/>
              <a:t> o de algunos de sus metabolitos intermediarios. Estos son también metabolitos iniciales de vías anabólicas:</a:t>
            </a:r>
          </a:p>
          <a:p>
            <a:pPr>
              <a:buFontTx/>
              <a:buChar char="•"/>
            </a:pPr>
            <a:r>
              <a:rPr lang="es-ES" dirty="0"/>
              <a:t>El ácido cítrico participa en la síntesis de ácidos grasos.</a:t>
            </a:r>
          </a:p>
          <a:p>
            <a:pPr>
              <a:buFontTx/>
              <a:buChar char="•"/>
            </a:pPr>
            <a:r>
              <a:rPr lang="es-ES" dirty="0"/>
              <a:t>El ácido alfa-</a:t>
            </a:r>
            <a:r>
              <a:rPr lang="es-ES" dirty="0" err="1"/>
              <a:t>ceto</a:t>
            </a:r>
            <a:r>
              <a:rPr lang="es-ES" dirty="0"/>
              <a:t>-</a:t>
            </a:r>
            <a:r>
              <a:rPr lang="es-ES" dirty="0" err="1"/>
              <a:t>glutárico</a:t>
            </a:r>
            <a:r>
              <a:rPr lang="es-ES" dirty="0"/>
              <a:t> en la síntesis de aminoácidos.</a:t>
            </a:r>
          </a:p>
          <a:p>
            <a:pPr>
              <a:buFontTx/>
              <a:buChar char="•"/>
            </a:pPr>
            <a:r>
              <a:rPr lang="es-ES" dirty="0"/>
              <a:t>El </a:t>
            </a:r>
            <a:r>
              <a:rPr lang="es-ES" dirty="0" err="1"/>
              <a:t>succinil</a:t>
            </a:r>
            <a:r>
              <a:rPr lang="es-ES" dirty="0"/>
              <a:t> </a:t>
            </a:r>
            <a:r>
              <a:rPr lang="es-ES" dirty="0" err="1"/>
              <a:t>CoA</a:t>
            </a:r>
            <a:r>
              <a:rPr lang="es-ES" dirty="0"/>
              <a:t> en la síntesis del grupo </a:t>
            </a:r>
            <a:r>
              <a:rPr lang="es-ES" dirty="0" err="1"/>
              <a:t>hemo</a:t>
            </a:r>
            <a:r>
              <a:rPr lang="es-ES" dirty="0"/>
              <a:t>.</a:t>
            </a:r>
          </a:p>
          <a:p>
            <a:pPr>
              <a:buFontTx/>
              <a:buChar char="•"/>
            </a:pPr>
            <a:r>
              <a:rPr lang="es-ES" dirty="0"/>
              <a:t>El ácido málico en la síntesis de glúcidos y….</a:t>
            </a:r>
          </a:p>
          <a:p>
            <a:pPr>
              <a:buFontTx/>
              <a:buChar char="•"/>
            </a:pPr>
            <a:r>
              <a:rPr lang="es-ES" dirty="0"/>
              <a:t>El ácido oxalacético en la síntesis de aminoácidos</a:t>
            </a:r>
          </a:p>
          <a:p>
            <a:r>
              <a:rPr lang="es-ES" dirty="0"/>
              <a:t>Al analizar estas relaciones metabólicas, podemos decir que el ciclo de Krebs es la vía central del metabolismo, ya que permite relacionar las vías anabólicas y catabólicas.</a:t>
            </a:r>
          </a:p>
          <a:p>
            <a:r>
              <a:rPr lang="es-ES" dirty="0"/>
              <a:t>La participación de sus metabolitos en diferentes vías metabólicas, hace que la concentración de los mismos varíe según las condiciones del metabolismo, de ahí que sea necesario un mecanismo que mantenga dentro de límites normales la concentración de los metabolitos del ciclo.</a:t>
            </a:r>
          </a:p>
          <a:p>
            <a:endParaRPr lang="es-ES" dirty="0"/>
          </a:p>
        </p:txBody>
      </p:sp>
    </p:spTree>
    <p:extLst>
      <p:ext uri="{BB962C8B-B14F-4D97-AF65-F5344CB8AC3E}">
        <p14:creationId xmlns:p14="http://schemas.microsoft.com/office/powerpoint/2010/main" val="218234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B1D2B-D1F9-4D53-83EB-1766C24CD85E}" type="slidenum">
              <a:rPr lang="es-ES"/>
              <a:pPr/>
              <a:t>11</a:t>
            </a:fld>
            <a:endParaRPr lang="es-E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s-ES" b="1"/>
              <a:t>Primer Trimestre.</a:t>
            </a:r>
          </a:p>
          <a:p>
            <a:r>
              <a:rPr lang="es-ES" b="1"/>
              <a:t>Orientadora 7.</a:t>
            </a:r>
          </a:p>
          <a:p>
            <a:r>
              <a:rPr lang="es-ES" b="1"/>
              <a:t>Diapositiva 15.</a:t>
            </a:r>
          </a:p>
          <a:p>
            <a:r>
              <a:rPr lang="es-ES">
                <a:solidFill>
                  <a:srgbClr val="FFFF00"/>
                </a:solidFill>
              </a:rPr>
              <a:t>Producto de la degradación de los glúcidos, aminoácidos y ácidos grasos se obtiene la acetil coenzima A, que será degradada en el ciclo de Krebs.</a:t>
            </a:r>
          </a:p>
          <a:p>
            <a:r>
              <a:rPr lang="es-ES">
                <a:solidFill>
                  <a:srgbClr val="FFFF00"/>
                </a:solidFill>
              </a:rPr>
              <a:t>Este compuesto participa además en la síntesis de colesterol, ácidos grasos y cuerpos cetónicos.</a:t>
            </a:r>
          </a:p>
          <a:p>
            <a:endParaRPr lang="es-ES">
              <a:solidFill>
                <a:srgbClr val="FFFF00"/>
              </a:solidFill>
            </a:endParaRPr>
          </a:p>
        </p:txBody>
      </p:sp>
    </p:spTree>
    <p:extLst>
      <p:ext uri="{BB962C8B-B14F-4D97-AF65-F5344CB8AC3E}">
        <p14:creationId xmlns:p14="http://schemas.microsoft.com/office/powerpoint/2010/main" val="235372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12365-7411-4E13-A941-A8693A31DFEC}" type="slidenum">
              <a:rPr lang="es-ES"/>
              <a:pPr/>
              <a:t>13</a:t>
            </a:fld>
            <a:endParaRPr lang="es-E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s-ES" b="1"/>
              <a:t>Primer Trimestre.</a:t>
            </a:r>
          </a:p>
          <a:p>
            <a:r>
              <a:rPr lang="es-ES" b="1"/>
              <a:t>Orientadora 7.</a:t>
            </a:r>
          </a:p>
          <a:p>
            <a:r>
              <a:rPr lang="es-ES" b="1"/>
              <a:t>Diapositiva 16.</a:t>
            </a:r>
          </a:p>
          <a:p>
            <a:r>
              <a:rPr lang="es-ES"/>
              <a:t>Esta reacción condensa el ácido oxalacético, metabolito inicial del ciclo con la acetil CoA, formando ácido cítrico. Observen que es una reacción irreversible y constituye una de las más importantes en la regulación del ciclo. La disponibilidad de ácido oxalacético determina la velocidad del ciclo. </a:t>
            </a:r>
          </a:p>
          <a:p>
            <a:r>
              <a:rPr lang="es-ES"/>
              <a:t>A continuación el ácido cítrico se transforma en ácido isocítrico.</a:t>
            </a:r>
          </a:p>
          <a:p>
            <a:endParaRPr lang="es-ES"/>
          </a:p>
        </p:txBody>
      </p:sp>
    </p:spTree>
    <p:extLst>
      <p:ext uri="{BB962C8B-B14F-4D97-AF65-F5344CB8AC3E}">
        <p14:creationId xmlns:p14="http://schemas.microsoft.com/office/powerpoint/2010/main" val="52863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D757D-2A33-4C7E-8261-C13AB30DDDB4}" type="slidenum">
              <a:rPr lang="es-ES"/>
              <a:pPr/>
              <a:t>14</a:t>
            </a:fld>
            <a:endParaRPr lang="es-E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r>
              <a:rPr lang="es-ES" b="1"/>
              <a:t>Primer Trimestre.</a:t>
            </a:r>
          </a:p>
          <a:p>
            <a:r>
              <a:rPr lang="es-ES" b="1"/>
              <a:t>Orientadora 7.</a:t>
            </a:r>
          </a:p>
          <a:p>
            <a:r>
              <a:rPr lang="es-ES" b="1"/>
              <a:t>Diapositiva 17.</a:t>
            </a:r>
          </a:p>
          <a:p>
            <a:r>
              <a:rPr lang="es-ES"/>
              <a:t>La reacción de la deshidrogenasa isocítrica es un importante punto de regulación del ciclo. En ella el ácido isocítrico se descarboxila convirtiéndose en ácido alfa-ceto-glutárico y el NAD oxidado se reduce.</a:t>
            </a:r>
          </a:p>
        </p:txBody>
      </p:sp>
    </p:spTree>
    <p:extLst>
      <p:ext uri="{BB962C8B-B14F-4D97-AF65-F5344CB8AC3E}">
        <p14:creationId xmlns:p14="http://schemas.microsoft.com/office/powerpoint/2010/main" val="395527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FC210-FCAF-4F9A-AB2F-452C302D8CA8}" type="slidenum">
              <a:rPr lang="es-ES"/>
              <a:pPr/>
              <a:t>15</a:t>
            </a:fld>
            <a:endParaRPr lang="es-E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r>
              <a:rPr lang="es-ES" b="1"/>
              <a:t>Primer Trimestre.</a:t>
            </a:r>
          </a:p>
          <a:p>
            <a:r>
              <a:rPr lang="es-ES" b="1"/>
              <a:t>Orientadora 7.</a:t>
            </a:r>
          </a:p>
          <a:p>
            <a:r>
              <a:rPr lang="es-ES" b="1"/>
              <a:t>Diapositiva 18.</a:t>
            </a:r>
          </a:p>
          <a:p>
            <a:r>
              <a:rPr lang="es-ES"/>
              <a:t>El ácido alfa-ceto-glutárico se descarboxila oxidativamente por la acción del complejo enzimático de la  deshidrogenasa alfa-ceto-glutárica y se transforma en succinil- CoA.</a:t>
            </a:r>
          </a:p>
          <a:p>
            <a:r>
              <a:rPr lang="es-ES"/>
              <a:t>En esta reacción se reduce una molécula de NAD oxidado y se libera dióxido de carbono.</a:t>
            </a:r>
          </a:p>
          <a:p>
            <a:endParaRPr lang="es-ES"/>
          </a:p>
        </p:txBody>
      </p:sp>
    </p:spTree>
    <p:extLst>
      <p:ext uri="{BB962C8B-B14F-4D97-AF65-F5344CB8AC3E}">
        <p14:creationId xmlns:p14="http://schemas.microsoft.com/office/powerpoint/2010/main" val="67790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84282-5F07-4492-B922-604123B834DE}" type="slidenum">
              <a:rPr lang="es-ES"/>
              <a:pPr/>
              <a:t>16</a:t>
            </a:fld>
            <a:endParaRPr lang="es-E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s-ES" b="1" dirty="0"/>
              <a:t>Primer Trimestre.</a:t>
            </a:r>
          </a:p>
          <a:p>
            <a:r>
              <a:rPr lang="es-ES" b="1" dirty="0"/>
              <a:t>Orientadora 7.</a:t>
            </a:r>
          </a:p>
          <a:p>
            <a:r>
              <a:rPr lang="es-ES" b="1" dirty="0"/>
              <a:t>Diapositiva 19.</a:t>
            </a:r>
          </a:p>
          <a:p>
            <a:r>
              <a:rPr lang="es-ES" dirty="0"/>
              <a:t>A continuación el </a:t>
            </a:r>
            <a:r>
              <a:rPr lang="es-ES" dirty="0" err="1"/>
              <a:t>succinil</a:t>
            </a:r>
            <a:r>
              <a:rPr lang="es-ES" dirty="0"/>
              <a:t> </a:t>
            </a:r>
            <a:r>
              <a:rPr lang="es-ES" dirty="0" err="1"/>
              <a:t>CoA</a:t>
            </a:r>
            <a:r>
              <a:rPr lang="es-ES" dirty="0"/>
              <a:t>, se transforma en ácido succínico por la acción de la enzima </a:t>
            </a:r>
            <a:r>
              <a:rPr lang="es-ES" dirty="0" err="1"/>
              <a:t>succinil</a:t>
            </a:r>
            <a:r>
              <a:rPr lang="es-ES" dirty="0"/>
              <a:t> </a:t>
            </a:r>
            <a:r>
              <a:rPr lang="es-ES" dirty="0" err="1"/>
              <a:t>CoA</a:t>
            </a:r>
            <a:r>
              <a:rPr lang="es-ES" dirty="0"/>
              <a:t> </a:t>
            </a:r>
            <a:r>
              <a:rPr lang="es-ES" dirty="0" err="1"/>
              <a:t>sintetasa</a:t>
            </a:r>
            <a:r>
              <a:rPr lang="es-ES" dirty="0"/>
              <a:t>. La energía liberada en esta reacción por la ruptura del enlace </a:t>
            </a:r>
            <a:r>
              <a:rPr lang="es-ES" dirty="0" err="1"/>
              <a:t>tioéster</a:t>
            </a:r>
            <a:r>
              <a:rPr lang="es-ES" dirty="0"/>
              <a:t> del </a:t>
            </a:r>
            <a:r>
              <a:rPr lang="es-ES" dirty="0" err="1"/>
              <a:t>succinil</a:t>
            </a:r>
            <a:r>
              <a:rPr lang="es-ES" dirty="0"/>
              <a:t> </a:t>
            </a:r>
            <a:r>
              <a:rPr lang="es-ES" dirty="0" err="1"/>
              <a:t>CoA</a:t>
            </a:r>
            <a:r>
              <a:rPr lang="es-ES" dirty="0"/>
              <a:t> se utiliza para la síntesis de una molécula de GTP, mediante el mecanismo de fosforilación a nivel de sustrato, </a:t>
            </a:r>
          </a:p>
          <a:p>
            <a:r>
              <a:rPr lang="es-ES" dirty="0"/>
              <a:t>Se entiende por fosforilación a nivel de sustrato al proceso de síntesis de ATP o sus equivalentes, mediante la transferencia de energía de un enlace presente en un sustrato, sin la participación de la fosforilación oxidativa.</a:t>
            </a:r>
          </a:p>
          <a:p>
            <a:r>
              <a:rPr lang="es-ES" dirty="0"/>
              <a:t>El GTP es equivalente a un ATP.</a:t>
            </a:r>
          </a:p>
        </p:txBody>
      </p:sp>
    </p:spTree>
    <p:extLst>
      <p:ext uri="{BB962C8B-B14F-4D97-AF65-F5344CB8AC3E}">
        <p14:creationId xmlns:p14="http://schemas.microsoft.com/office/powerpoint/2010/main" val="71385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36C46-FA9B-4473-A16D-241A3356C0B3}" type="slidenum">
              <a:rPr lang="es-ES"/>
              <a:pPr/>
              <a:t>17</a:t>
            </a:fld>
            <a:endParaRPr lang="es-E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r>
              <a:rPr lang="es-ES" b="1"/>
              <a:t>Primer Trimestre.</a:t>
            </a:r>
          </a:p>
          <a:p>
            <a:r>
              <a:rPr lang="es-ES" b="1"/>
              <a:t>Orientadora 7.</a:t>
            </a:r>
          </a:p>
          <a:p>
            <a:r>
              <a:rPr lang="es-ES" b="1"/>
              <a:t>Diapositiva 20.</a:t>
            </a:r>
          </a:p>
          <a:p>
            <a:r>
              <a:rPr lang="es-ES"/>
              <a:t>El ácido succínico por acción de la deshidrogenasa succínica se oxida, transformándose en ácido fumárico.</a:t>
            </a:r>
          </a:p>
          <a:p>
            <a:r>
              <a:rPr lang="es-ES"/>
              <a:t>En esta reacción se reduce una molécula de FAD.</a:t>
            </a:r>
          </a:p>
          <a:p>
            <a:r>
              <a:rPr lang="es-ES"/>
              <a:t>A continuación el ácido fumárico se transforma en ácido málico.</a:t>
            </a:r>
          </a:p>
          <a:p>
            <a:endParaRPr lang="es-ES"/>
          </a:p>
        </p:txBody>
      </p:sp>
    </p:spTree>
    <p:extLst>
      <p:ext uri="{BB962C8B-B14F-4D97-AF65-F5344CB8AC3E}">
        <p14:creationId xmlns:p14="http://schemas.microsoft.com/office/powerpoint/2010/main" val="40503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EF056D2-93D2-45F3-BA5D-F54B07929A66}"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20387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EF056D2-93D2-45F3-BA5D-F54B07929A66}"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256941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EF056D2-93D2-45F3-BA5D-F54B07929A66}"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210185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fld id="{D0CBAC51-29B2-4316-AEB9-DC0EE70A0CBB}" type="slidenum">
              <a:rPr lang="es-MX"/>
              <a:pPr/>
              <a:t>‹Nº›</a:t>
            </a:fld>
            <a:endParaRPr lang="es-MX"/>
          </a:p>
        </p:txBody>
      </p:sp>
      <p:sp>
        <p:nvSpPr>
          <p:cNvPr id="6" name="Rectangle 219"/>
          <p:cNvSpPr>
            <a:spLocks noGrp="1" noChangeArrowheads="1"/>
          </p:cNvSpPr>
          <p:nvPr>
            <p:ph type="dt" sz="half" idx="11"/>
          </p:nvPr>
        </p:nvSpPr>
        <p:spPr>
          <a:ln/>
        </p:spPr>
        <p:txBody>
          <a:bodyPr/>
          <a:lstStyle>
            <a:lvl1pPr>
              <a:defRPr/>
            </a:lvl1pPr>
          </a:lstStyle>
          <a:p>
            <a:pPr>
              <a:defRPr/>
            </a:pPr>
            <a:endParaRPr lang="es-MX"/>
          </a:p>
        </p:txBody>
      </p:sp>
      <p:sp>
        <p:nvSpPr>
          <p:cNvPr id="7" name="Rectangle 220"/>
          <p:cNvSpPr>
            <a:spLocks noGrp="1" noChangeArrowheads="1"/>
          </p:cNvSpPr>
          <p:nvPr>
            <p:ph type="ftr" sz="quarter" idx="12"/>
          </p:nvPr>
        </p:nvSpPr>
        <p:spPr>
          <a:ln/>
        </p:spPr>
        <p:txBody>
          <a:bodyPr/>
          <a:lstStyle>
            <a:lvl1pPr>
              <a:defRPr/>
            </a:lvl1pPr>
          </a:lstStyle>
          <a:p>
            <a:pPr>
              <a:defRPr/>
            </a:pPr>
            <a:endParaRPr lang="es-MX"/>
          </a:p>
        </p:txBody>
      </p:sp>
    </p:spTree>
    <p:extLst>
      <p:ext uri="{BB962C8B-B14F-4D97-AF65-F5344CB8AC3E}">
        <p14:creationId xmlns:p14="http://schemas.microsoft.com/office/powerpoint/2010/main" val="377300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492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5869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70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6743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7253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1693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45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EF056D2-93D2-45F3-BA5D-F54B07929A66}"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121599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885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5986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7425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0197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EF056D2-93D2-45F3-BA5D-F54B07929A66}"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3955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EF056D2-93D2-45F3-BA5D-F54B07929A66}"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128939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EF056D2-93D2-45F3-BA5D-F54B07929A66}" type="datetimeFigureOut">
              <a:rPr lang="es-ES" smtClean="0"/>
              <a:t>28/03/2021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152473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EF056D2-93D2-45F3-BA5D-F54B07929A66}" type="datetimeFigureOut">
              <a:rPr lang="es-ES" smtClean="0"/>
              <a:t>28/03/2021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369874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EF056D2-93D2-45F3-BA5D-F54B07929A66}" type="datetimeFigureOut">
              <a:rPr lang="es-ES" smtClean="0"/>
              <a:t>28/03/2021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383067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EF056D2-93D2-45F3-BA5D-F54B07929A66}"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6769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EF056D2-93D2-45F3-BA5D-F54B07929A66}"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F579B27-3A00-4804-8A2F-84234FFA1E37}" type="slidenum">
              <a:rPr lang="es-ES" smtClean="0"/>
              <a:t>‹Nº›</a:t>
            </a:fld>
            <a:endParaRPr lang="es-ES"/>
          </a:p>
        </p:txBody>
      </p:sp>
    </p:spTree>
    <p:extLst>
      <p:ext uri="{BB962C8B-B14F-4D97-AF65-F5344CB8AC3E}">
        <p14:creationId xmlns:p14="http://schemas.microsoft.com/office/powerpoint/2010/main" val="11787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056D2-93D2-45F3-BA5D-F54B07929A66}" type="datetimeFigureOut">
              <a:rPr lang="es-ES" smtClean="0"/>
              <a:t>28/03/2021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79B27-3A00-4804-8A2F-84234FFA1E37}" type="slidenum">
              <a:rPr lang="es-ES" smtClean="0"/>
              <a:t>‹Nº›</a:t>
            </a:fld>
            <a:endParaRPr lang="es-ES"/>
          </a:p>
        </p:txBody>
      </p:sp>
    </p:spTree>
    <p:extLst>
      <p:ext uri="{BB962C8B-B14F-4D97-AF65-F5344CB8AC3E}">
        <p14:creationId xmlns:p14="http://schemas.microsoft.com/office/powerpoint/2010/main" val="323753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3AABB-B118-40BD-B7B1-7AC69D021EDB}" type="datetimeFigureOut">
              <a:rPr lang="es-ES" smtClean="0">
                <a:solidFill>
                  <a:prstClr val="black">
                    <a:tint val="75000"/>
                  </a:prstClr>
                </a:solidFill>
              </a:rPr>
              <a:pPr/>
              <a:t>28/03/2021</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9F70D-96C3-4791-8FC0-E94D038B27B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31583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881" y="0"/>
            <a:ext cx="99034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4"/>
          <p:cNvSpPr>
            <a:spLocks noGrp="1" noChangeArrowheads="1"/>
          </p:cNvSpPr>
          <p:nvPr>
            <p:ph type="ctrTitle"/>
          </p:nvPr>
        </p:nvSpPr>
        <p:spPr>
          <a:xfrm>
            <a:off x="2209800" y="2096294"/>
            <a:ext cx="7772400" cy="2665412"/>
          </a:xfrm>
          <a:solidFill>
            <a:schemeClr val="tx1"/>
          </a:solidFill>
          <a:ln w="12700">
            <a:solidFill>
              <a:srgbClr val="1C1C1C"/>
            </a:solidFill>
            <a:miter lim="800000"/>
            <a:headEnd/>
            <a:tailEnd/>
          </a:ln>
        </p:spPr>
        <p:txBody>
          <a:bodyPr/>
          <a:lstStyle/>
          <a:p>
            <a:pPr eaLnBrk="1" hangingPunct="1">
              <a:defRPr/>
            </a:pPr>
            <a:r>
              <a:rPr lang="es-MX" sz="8000" b="1" dirty="0">
                <a:solidFill>
                  <a:srgbClr val="FF0066"/>
                </a:solidFill>
                <a:effectLst>
                  <a:outerShdw blurRad="38100" dist="38100" dir="2700000" algn="tl">
                    <a:srgbClr val="C0C0C0"/>
                  </a:outerShdw>
                </a:effectLst>
                <a:latin typeface="Arial Rounded MT Bold" pitchFamily="34" charset="0"/>
              </a:rPr>
              <a:t>Ciclo del Acido Cítrico</a:t>
            </a:r>
            <a:r>
              <a:rPr lang="es-MX" sz="8000" b="1" dirty="0">
                <a:solidFill>
                  <a:srgbClr val="FF0066"/>
                </a:solidFill>
                <a:effectLst>
                  <a:outerShdw blurRad="38100" dist="38100" dir="2700000" algn="tl">
                    <a:srgbClr val="C0C0C0"/>
                  </a:outerShdw>
                </a:effectLst>
              </a:rPr>
              <a:t> </a:t>
            </a:r>
          </a:p>
        </p:txBody>
      </p:sp>
      <p:sp>
        <p:nvSpPr>
          <p:cNvPr id="4" name="Título 1"/>
          <p:cNvSpPr txBox="1">
            <a:spLocks/>
          </p:cNvSpPr>
          <p:nvPr/>
        </p:nvSpPr>
        <p:spPr>
          <a:xfrm>
            <a:off x="1524000" y="20949"/>
            <a:ext cx="9144000" cy="181330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smtClean="0">
                <a:solidFill>
                  <a:srgbClr val="FFFF00"/>
                </a:solidFill>
                <a:latin typeface="Arial" panose="020B0604020202020204" pitchFamily="34" charset="0"/>
                <a:cs typeface="Arial" panose="020B0604020202020204" pitchFamily="34" charset="0"/>
              </a:rPr>
              <a:t>METABOLISMO Y NUTRICIÓN</a:t>
            </a:r>
            <a:br>
              <a:rPr lang="es-ES" b="1" dirty="0" smtClean="0">
                <a:solidFill>
                  <a:srgbClr val="FFFF00"/>
                </a:solidFill>
                <a:latin typeface="Arial" panose="020B0604020202020204" pitchFamily="34" charset="0"/>
                <a:cs typeface="Arial" panose="020B0604020202020204" pitchFamily="34" charset="0"/>
              </a:rPr>
            </a:br>
            <a:r>
              <a:rPr lang="es-ES" b="1" dirty="0" smtClean="0">
                <a:solidFill>
                  <a:srgbClr val="FFFF00"/>
                </a:solidFill>
                <a:latin typeface="Arial" panose="020B0604020202020204" pitchFamily="34" charset="0"/>
                <a:cs typeface="Arial" panose="020B0604020202020204" pitchFamily="34" charset="0"/>
              </a:rPr>
              <a:t>Tema II: Respiración celular Conferencia 2: El ciclo de Krebs </a:t>
            </a:r>
            <a:endParaRPr lang="es-ES" b="1" dirty="0">
              <a:solidFill>
                <a:srgbClr val="FFFF00"/>
              </a:solidFill>
              <a:latin typeface="Arial" panose="020B0604020202020204" pitchFamily="34" charset="0"/>
              <a:cs typeface="Arial" panose="020B0604020202020204" pitchFamily="34" charset="0"/>
            </a:endParaRPr>
          </a:p>
        </p:txBody>
      </p:sp>
      <p:sp>
        <p:nvSpPr>
          <p:cNvPr id="5" name="Subtítulo 2"/>
          <p:cNvSpPr>
            <a:spLocks noGrp="1"/>
          </p:cNvSpPr>
          <p:nvPr>
            <p:ph type="subTitle" idx="1"/>
          </p:nvPr>
        </p:nvSpPr>
        <p:spPr>
          <a:xfrm>
            <a:off x="1524000" y="6198004"/>
            <a:ext cx="9144000" cy="659996"/>
          </a:xfrm>
        </p:spPr>
        <p:txBody>
          <a:bodyPr>
            <a:normAutofit/>
          </a:bodyPr>
          <a:lstStyle/>
          <a:p>
            <a:r>
              <a:rPr lang="es-ES" sz="3200" b="1" dirty="0" smtClean="0">
                <a:solidFill>
                  <a:srgbClr val="FFFF00"/>
                </a:solidFill>
              </a:rPr>
              <a:t>Profesor principal: MSc Gleymis Venet </a:t>
            </a:r>
            <a:r>
              <a:rPr lang="es-ES" sz="3200" b="1" dirty="0">
                <a:solidFill>
                  <a:srgbClr val="FFFF00"/>
                </a:solidFill>
              </a:rPr>
              <a:t>C</a:t>
            </a:r>
            <a:r>
              <a:rPr lang="es-ES" sz="3200" b="1" dirty="0" smtClean="0">
                <a:solidFill>
                  <a:srgbClr val="FFFF00"/>
                </a:solidFill>
              </a:rPr>
              <a:t>adet</a:t>
            </a:r>
            <a:endParaRPr lang="es-ES" sz="3200" b="1" dirty="0">
              <a:solidFill>
                <a:srgbClr val="FFFF00"/>
              </a:solidFill>
            </a:endParaRPr>
          </a:p>
        </p:txBody>
      </p:sp>
    </p:spTree>
    <p:extLst>
      <p:ext uri="{BB962C8B-B14F-4D97-AF65-F5344CB8AC3E}">
        <p14:creationId xmlns:p14="http://schemas.microsoft.com/office/powerpoint/2010/main" val="16272140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800">
                                          <p:stCondLst>
                                            <p:cond delay="0"/>
                                          </p:stCondLst>
                                        </p:cTn>
                                        <p:tgtEl>
                                          <p:spTgt spid="3076"/>
                                        </p:tgtEl>
                                      </p:cBhvr>
                                    </p:animEffect>
                                    <p:anim calcmode="lin" valueType="num">
                                      <p:cBhvr>
                                        <p:cTn id="8" dur="800" fill="hold">
                                          <p:stCondLst>
                                            <p:cond delay="0"/>
                                          </p:stCondLst>
                                        </p:cTn>
                                        <p:tgtEl>
                                          <p:spTgt spid="3076"/>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3076"/>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30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2817" name="AutoShape 33"/>
          <p:cNvCxnSpPr>
            <a:cxnSpLocks noChangeShapeType="1"/>
            <a:stCxn id="502786" idx="7"/>
            <a:endCxn id="502786" idx="7"/>
          </p:cNvCxnSpPr>
          <p:nvPr/>
        </p:nvCxnSpPr>
        <p:spPr bwMode="auto">
          <a:xfrm>
            <a:off x="8073558" y="1636155"/>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2837" name="Text Box 53"/>
          <p:cNvSpPr txBox="1">
            <a:spLocks noChangeArrowheads="1"/>
          </p:cNvSpPr>
          <p:nvPr/>
        </p:nvSpPr>
        <p:spPr bwMode="auto">
          <a:xfrm>
            <a:off x="2819400" y="3846513"/>
            <a:ext cx="184150" cy="366712"/>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endParaRPr lang="en-US">
              <a:solidFill>
                <a:prstClr val="black"/>
              </a:solidFill>
            </a:endParaRPr>
          </a:p>
        </p:txBody>
      </p:sp>
      <p:grpSp>
        <p:nvGrpSpPr>
          <p:cNvPr id="3" name="Grupo 2"/>
          <p:cNvGrpSpPr/>
          <p:nvPr/>
        </p:nvGrpSpPr>
        <p:grpSpPr>
          <a:xfrm>
            <a:off x="937207" y="677236"/>
            <a:ext cx="10691576" cy="6180764"/>
            <a:chOff x="937207" y="925204"/>
            <a:chExt cx="10691576" cy="6153639"/>
          </a:xfrm>
        </p:grpSpPr>
        <p:sp>
          <p:nvSpPr>
            <p:cNvPr id="502786" name="Oval 2"/>
            <p:cNvSpPr>
              <a:spLocks noChangeArrowheads="1"/>
            </p:cNvSpPr>
            <p:nvPr/>
          </p:nvSpPr>
          <p:spPr bwMode="auto">
            <a:xfrm>
              <a:off x="3648076" y="1173163"/>
              <a:ext cx="5184775" cy="4826000"/>
            </a:xfrm>
            <a:prstGeom prst="ellipse">
              <a:avLst/>
            </a:prstGeom>
            <a:noFill/>
            <a:ln w="28575">
              <a:solidFill>
                <a:schemeClr val="tx1"/>
              </a:solidFill>
              <a:round/>
              <a:headEnd/>
              <a:tailEnd/>
            </a:ln>
            <a:effectLst/>
          </p:spPr>
          <p:txBody>
            <a:bodyPr wrap="none" anchor="ctr"/>
            <a:lstStyle/>
            <a:p>
              <a:pPr algn="ctr"/>
              <a:endParaRPr lang="en-US" sz="2400"/>
            </a:p>
          </p:txBody>
        </p:sp>
        <p:sp>
          <p:nvSpPr>
            <p:cNvPr id="502804" name="Text Box 20"/>
            <p:cNvSpPr txBox="1">
              <a:spLocks noChangeArrowheads="1"/>
            </p:cNvSpPr>
            <p:nvPr/>
          </p:nvSpPr>
          <p:spPr bwMode="auto">
            <a:xfrm>
              <a:off x="937207" y="2330522"/>
              <a:ext cx="118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a:t>Glucosa</a:t>
              </a:r>
            </a:p>
          </p:txBody>
        </p:sp>
        <p:sp>
          <p:nvSpPr>
            <p:cNvPr id="502806" name="Text Box 22"/>
            <p:cNvSpPr txBox="1">
              <a:spLocks noChangeArrowheads="1"/>
            </p:cNvSpPr>
            <p:nvPr/>
          </p:nvSpPr>
          <p:spPr bwMode="auto">
            <a:xfrm>
              <a:off x="7841762" y="925204"/>
              <a:ext cx="1908664"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800" b="1" dirty="0">
                  <a:solidFill>
                    <a:srgbClr val="FF0000"/>
                  </a:solidFill>
                </a:rPr>
                <a:t>Acetil - </a:t>
              </a:r>
              <a:r>
                <a:rPr lang="es-ES" sz="2800" b="1" dirty="0" err="1">
                  <a:solidFill>
                    <a:srgbClr val="FF0000"/>
                  </a:solidFill>
                </a:rPr>
                <a:t>CoA</a:t>
              </a:r>
              <a:endParaRPr lang="es-ES" sz="2800" b="1" dirty="0">
                <a:solidFill>
                  <a:srgbClr val="FF0000"/>
                </a:solidFill>
              </a:endParaRPr>
            </a:p>
          </p:txBody>
        </p:sp>
        <p:sp>
          <p:nvSpPr>
            <p:cNvPr id="502807" name="Arc 23"/>
            <p:cNvSpPr>
              <a:spLocks/>
            </p:cNvSpPr>
            <p:nvPr/>
          </p:nvSpPr>
          <p:spPr bwMode="auto">
            <a:xfrm flipH="1">
              <a:off x="7896225" y="1390651"/>
              <a:ext cx="215900" cy="358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08" name="Text Box 24"/>
            <p:cNvSpPr txBox="1">
              <a:spLocks noChangeArrowheads="1"/>
            </p:cNvSpPr>
            <p:nvPr/>
          </p:nvSpPr>
          <p:spPr bwMode="auto">
            <a:xfrm>
              <a:off x="10091269" y="1834386"/>
              <a:ext cx="1537514" cy="9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s-ES" sz="2400" b="1" dirty="0"/>
                <a:t>Ácidos </a:t>
              </a:r>
              <a:r>
                <a:rPr lang="es-ES" sz="2400" b="1" dirty="0" smtClean="0"/>
                <a:t>grasos, colesterol</a:t>
              </a:r>
              <a:endParaRPr lang="es-ES" sz="2400" b="1" dirty="0"/>
            </a:p>
          </p:txBody>
        </p:sp>
        <p:sp>
          <p:nvSpPr>
            <p:cNvPr id="502809" name="Line 25"/>
            <p:cNvSpPr>
              <a:spLocks noChangeShapeType="1"/>
            </p:cNvSpPr>
            <p:nvPr/>
          </p:nvSpPr>
          <p:spPr bwMode="auto">
            <a:xfrm flipV="1">
              <a:off x="9454766" y="2236428"/>
              <a:ext cx="607718" cy="124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0" name="Text Box 26"/>
            <p:cNvSpPr txBox="1">
              <a:spLocks noChangeArrowheads="1"/>
            </p:cNvSpPr>
            <p:nvPr/>
          </p:nvSpPr>
          <p:spPr bwMode="auto">
            <a:xfrm>
              <a:off x="8709025" y="5921375"/>
              <a:ext cx="2259273" cy="45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smtClean="0"/>
                <a:t>Ácido-glutámico</a:t>
              </a:r>
              <a:endParaRPr lang="es-ES" sz="2400" b="1" dirty="0"/>
            </a:p>
          </p:txBody>
        </p:sp>
        <p:sp>
          <p:nvSpPr>
            <p:cNvPr id="502811" name="Line 27"/>
            <p:cNvSpPr>
              <a:spLocks noChangeShapeType="1"/>
            </p:cNvSpPr>
            <p:nvPr/>
          </p:nvSpPr>
          <p:spPr bwMode="auto">
            <a:xfrm>
              <a:off x="9264650" y="5445125"/>
              <a:ext cx="215900" cy="5032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2" name="Text Box 28"/>
            <p:cNvSpPr txBox="1">
              <a:spLocks noChangeArrowheads="1"/>
            </p:cNvSpPr>
            <p:nvPr/>
          </p:nvSpPr>
          <p:spPr bwMode="auto">
            <a:xfrm>
              <a:off x="1107949" y="990606"/>
              <a:ext cx="2150076" cy="45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400" b="1" dirty="0" smtClean="0"/>
                <a:t>Ácido aspártico</a:t>
              </a:r>
              <a:endParaRPr lang="es-ES" sz="2400" b="1" dirty="0"/>
            </a:p>
          </p:txBody>
        </p:sp>
        <p:sp>
          <p:nvSpPr>
            <p:cNvPr id="502814" name="Line 30"/>
            <p:cNvSpPr>
              <a:spLocks noChangeShapeType="1"/>
            </p:cNvSpPr>
            <p:nvPr/>
          </p:nvSpPr>
          <p:spPr bwMode="auto">
            <a:xfrm flipV="1">
              <a:off x="3287713" y="1196976"/>
              <a:ext cx="1312862" cy="60325"/>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16" name="Text Box 32"/>
            <p:cNvSpPr txBox="1">
              <a:spLocks noChangeArrowheads="1"/>
            </p:cNvSpPr>
            <p:nvPr/>
          </p:nvSpPr>
          <p:spPr bwMode="auto">
            <a:xfrm>
              <a:off x="5512279" y="2267287"/>
              <a:ext cx="1394934" cy="174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3600" b="1" i="1" dirty="0"/>
                <a:t>CICLO</a:t>
              </a:r>
            </a:p>
            <a:p>
              <a:r>
                <a:rPr lang="es-ES" sz="3600" b="1" i="1" dirty="0"/>
                <a:t>   DE</a:t>
              </a:r>
            </a:p>
            <a:p>
              <a:r>
                <a:rPr lang="es-ES" sz="3600" b="1" i="1" dirty="0"/>
                <a:t>KREBS</a:t>
              </a:r>
            </a:p>
          </p:txBody>
        </p:sp>
        <p:sp>
          <p:nvSpPr>
            <p:cNvPr id="502819" name="Text Box 35"/>
            <p:cNvSpPr txBox="1">
              <a:spLocks noChangeArrowheads="1"/>
            </p:cNvSpPr>
            <p:nvPr/>
          </p:nvSpPr>
          <p:spPr bwMode="auto">
            <a:xfrm>
              <a:off x="5043680" y="6478679"/>
              <a:ext cx="2014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dirty="0"/>
                <a:t>Grupo </a:t>
              </a:r>
              <a:r>
                <a:rPr lang="es-ES" sz="2400" b="1" dirty="0" err="1"/>
                <a:t>hemo</a:t>
              </a:r>
              <a:endParaRPr lang="es-ES" sz="2400" b="1" dirty="0"/>
            </a:p>
          </p:txBody>
        </p:sp>
        <p:sp>
          <p:nvSpPr>
            <p:cNvPr id="502820" name="Line 36"/>
            <p:cNvSpPr>
              <a:spLocks noChangeShapeType="1"/>
            </p:cNvSpPr>
            <p:nvPr/>
          </p:nvSpPr>
          <p:spPr bwMode="auto">
            <a:xfrm>
              <a:off x="6167438" y="6237288"/>
              <a:ext cx="0" cy="2159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25" name="Text Box 41"/>
            <p:cNvSpPr txBox="1">
              <a:spLocks noChangeArrowheads="1"/>
            </p:cNvSpPr>
            <p:nvPr/>
          </p:nvSpPr>
          <p:spPr bwMode="auto">
            <a:xfrm>
              <a:off x="4438894" y="5926138"/>
              <a:ext cx="737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GDP</a:t>
              </a:r>
            </a:p>
          </p:txBody>
        </p:sp>
        <p:sp>
          <p:nvSpPr>
            <p:cNvPr id="502827" name="Text Box 43"/>
            <p:cNvSpPr txBox="1">
              <a:spLocks noChangeArrowheads="1"/>
            </p:cNvSpPr>
            <p:nvPr/>
          </p:nvSpPr>
          <p:spPr bwMode="auto">
            <a:xfrm>
              <a:off x="3026161" y="4354513"/>
              <a:ext cx="688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FAD</a:t>
              </a:r>
            </a:p>
          </p:txBody>
        </p:sp>
        <p:sp>
          <p:nvSpPr>
            <p:cNvPr id="502828" name="Arc 44"/>
            <p:cNvSpPr>
              <a:spLocks/>
            </p:cNvSpPr>
            <p:nvPr/>
          </p:nvSpPr>
          <p:spPr bwMode="auto">
            <a:xfrm flipH="1">
              <a:off x="8763000" y="3922714"/>
              <a:ext cx="215900" cy="598487"/>
            </a:xfrm>
            <a:custGeom>
              <a:avLst/>
              <a:gdLst>
                <a:gd name="G0" fmla="+- 0 0 0"/>
                <a:gd name="G1" fmla="+- 21600 0 0"/>
                <a:gd name="G2" fmla="+- 21600 0 0"/>
                <a:gd name="T0" fmla="*/ 0 w 21600"/>
                <a:gd name="T1" fmla="*/ 0 h 36073"/>
                <a:gd name="T2" fmla="*/ 16034 w 21600"/>
                <a:gd name="T3" fmla="*/ 36073 h 36073"/>
                <a:gd name="T4" fmla="*/ 0 w 21600"/>
                <a:gd name="T5" fmla="*/ 21600 h 36073"/>
              </a:gdLst>
              <a:ahLst/>
              <a:cxnLst>
                <a:cxn ang="0">
                  <a:pos x="T0" y="T1"/>
                </a:cxn>
                <a:cxn ang="0">
                  <a:pos x="T2" y="T3"/>
                </a:cxn>
                <a:cxn ang="0">
                  <a:pos x="T4" y="T5"/>
                </a:cxn>
              </a:cxnLst>
              <a:rect l="0" t="0" r="r" b="b"/>
              <a:pathLst>
                <a:path w="21600" h="36073" fill="none" extrusionOk="0">
                  <a:moveTo>
                    <a:pt x="-1" y="0"/>
                  </a:moveTo>
                  <a:cubicBezTo>
                    <a:pt x="11929" y="0"/>
                    <a:pt x="21600" y="9670"/>
                    <a:pt x="21600" y="21600"/>
                  </a:cubicBezTo>
                  <a:cubicBezTo>
                    <a:pt x="21600" y="26946"/>
                    <a:pt x="19616" y="32103"/>
                    <a:pt x="16034" y="36073"/>
                  </a:cubicBezTo>
                </a:path>
                <a:path w="21600" h="36073" stroke="0" extrusionOk="0">
                  <a:moveTo>
                    <a:pt x="-1" y="0"/>
                  </a:moveTo>
                  <a:cubicBezTo>
                    <a:pt x="11929" y="0"/>
                    <a:pt x="21600" y="9670"/>
                    <a:pt x="21600" y="21600"/>
                  </a:cubicBezTo>
                  <a:cubicBezTo>
                    <a:pt x="21600" y="26946"/>
                    <a:pt x="19616" y="32103"/>
                    <a:pt x="16034" y="36073"/>
                  </a:cubicBezTo>
                  <a:lnTo>
                    <a:pt x="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29" name="Text Box 45"/>
            <p:cNvSpPr txBox="1">
              <a:spLocks noChangeArrowheads="1"/>
            </p:cNvSpPr>
            <p:nvPr/>
          </p:nvSpPr>
          <p:spPr bwMode="auto">
            <a:xfrm>
              <a:off x="8943285" y="3744913"/>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a:t>
              </a:r>
            </a:p>
          </p:txBody>
        </p:sp>
        <p:sp>
          <p:nvSpPr>
            <p:cNvPr id="502830" name="Text Box 46"/>
            <p:cNvSpPr txBox="1">
              <a:spLocks noChangeArrowheads="1"/>
            </p:cNvSpPr>
            <p:nvPr/>
          </p:nvSpPr>
          <p:spPr bwMode="auto">
            <a:xfrm>
              <a:off x="8852654" y="4278313"/>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sp>
          <p:nvSpPr>
            <p:cNvPr id="502831" name="Arc 47"/>
            <p:cNvSpPr>
              <a:spLocks/>
            </p:cNvSpPr>
            <p:nvPr/>
          </p:nvSpPr>
          <p:spPr bwMode="auto">
            <a:xfrm flipH="1">
              <a:off x="7772401" y="5448301"/>
              <a:ext cx="354013" cy="358775"/>
            </a:xfrm>
            <a:custGeom>
              <a:avLst/>
              <a:gdLst>
                <a:gd name="G0" fmla="+- 13844 0 0"/>
                <a:gd name="G1" fmla="+- 21600 0 0"/>
                <a:gd name="G2" fmla="+- 21600 0 0"/>
                <a:gd name="T0" fmla="*/ 0 w 35444"/>
                <a:gd name="T1" fmla="*/ 5020 h 21600"/>
                <a:gd name="T2" fmla="*/ 35444 w 35444"/>
                <a:gd name="T3" fmla="*/ 21600 h 21600"/>
                <a:gd name="T4" fmla="*/ 13844 w 35444"/>
                <a:gd name="T5" fmla="*/ 21600 h 21600"/>
              </a:gdLst>
              <a:ahLst/>
              <a:cxnLst>
                <a:cxn ang="0">
                  <a:pos x="T0" y="T1"/>
                </a:cxn>
                <a:cxn ang="0">
                  <a:pos x="T2" y="T3"/>
                </a:cxn>
                <a:cxn ang="0">
                  <a:pos x="T4" y="T5"/>
                </a:cxn>
              </a:cxnLst>
              <a:rect l="0" t="0" r="r" b="b"/>
              <a:pathLst>
                <a:path w="35444" h="21600" fill="none" extrusionOk="0">
                  <a:moveTo>
                    <a:pt x="-1" y="5019"/>
                  </a:moveTo>
                  <a:cubicBezTo>
                    <a:pt x="3884" y="1776"/>
                    <a:pt x="8783" y="0"/>
                    <a:pt x="13844" y="0"/>
                  </a:cubicBezTo>
                  <a:cubicBezTo>
                    <a:pt x="25773" y="0"/>
                    <a:pt x="35444" y="9670"/>
                    <a:pt x="35444" y="21600"/>
                  </a:cubicBezTo>
                </a:path>
                <a:path w="35444" h="21600" stroke="0" extrusionOk="0">
                  <a:moveTo>
                    <a:pt x="-1" y="5019"/>
                  </a:moveTo>
                  <a:cubicBezTo>
                    <a:pt x="3884" y="1776"/>
                    <a:pt x="8783" y="0"/>
                    <a:pt x="13844" y="0"/>
                  </a:cubicBezTo>
                  <a:cubicBezTo>
                    <a:pt x="25773" y="0"/>
                    <a:pt x="35444" y="9670"/>
                    <a:pt x="35444" y="21600"/>
                  </a:cubicBezTo>
                  <a:lnTo>
                    <a:pt x="13844"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2" name="Rectangle 48"/>
            <p:cNvSpPr>
              <a:spLocks noChangeArrowheads="1"/>
            </p:cNvSpPr>
            <p:nvPr/>
          </p:nvSpPr>
          <p:spPr bwMode="auto">
            <a:xfrm>
              <a:off x="7295776" y="5878514"/>
              <a:ext cx="10294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 </a:t>
              </a:r>
            </a:p>
            <a:p>
              <a:pPr algn="ctr"/>
              <a:endParaRPr lang="es-ES" sz="2400" b="1"/>
            </a:p>
            <a:p>
              <a:pPr algn="ctr"/>
              <a:endParaRPr lang="es-ES" sz="2400" b="1"/>
            </a:p>
          </p:txBody>
        </p:sp>
        <p:sp>
          <p:nvSpPr>
            <p:cNvPr id="502833" name="Rectangle 49"/>
            <p:cNvSpPr>
              <a:spLocks noChangeArrowheads="1"/>
            </p:cNvSpPr>
            <p:nvPr/>
          </p:nvSpPr>
          <p:spPr bwMode="auto">
            <a:xfrm>
              <a:off x="8105085" y="5421313"/>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a:t>
              </a:r>
            </a:p>
          </p:txBody>
        </p:sp>
        <p:sp>
          <p:nvSpPr>
            <p:cNvPr id="502834" name="Arc 50"/>
            <p:cNvSpPr>
              <a:spLocks/>
            </p:cNvSpPr>
            <p:nvPr/>
          </p:nvSpPr>
          <p:spPr bwMode="auto">
            <a:xfrm flipH="1">
              <a:off x="4384675" y="5524501"/>
              <a:ext cx="407988" cy="358775"/>
            </a:xfrm>
            <a:custGeom>
              <a:avLst/>
              <a:gdLst>
                <a:gd name="G0" fmla="+- 21543 0 0"/>
                <a:gd name="G1" fmla="+- 21600 0 0"/>
                <a:gd name="G2" fmla="+- 21600 0 0"/>
                <a:gd name="T0" fmla="*/ 0 w 40901"/>
                <a:gd name="T1" fmla="*/ 20025 h 21600"/>
                <a:gd name="T2" fmla="*/ 40901 w 40901"/>
                <a:gd name="T3" fmla="*/ 12018 h 21600"/>
                <a:gd name="T4" fmla="*/ 21543 w 40901"/>
                <a:gd name="T5" fmla="*/ 21600 h 21600"/>
              </a:gdLst>
              <a:ahLst/>
              <a:cxnLst>
                <a:cxn ang="0">
                  <a:pos x="T0" y="T1"/>
                </a:cxn>
                <a:cxn ang="0">
                  <a:pos x="T2" y="T3"/>
                </a:cxn>
                <a:cxn ang="0">
                  <a:pos x="T4" y="T5"/>
                </a:cxn>
              </a:cxnLst>
              <a:rect l="0" t="0" r="r" b="b"/>
              <a:pathLst>
                <a:path w="40901" h="21600" fill="none" extrusionOk="0">
                  <a:moveTo>
                    <a:pt x="0" y="20025"/>
                  </a:moveTo>
                  <a:cubicBezTo>
                    <a:pt x="825" y="8736"/>
                    <a:pt x="10224" y="0"/>
                    <a:pt x="21543" y="0"/>
                  </a:cubicBezTo>
                  <a:cubicBezTo>
                    <a:pt x="29755" y="0"/>
                    <a:pt x="37257" y="4657"/>
                    <a:pt x="40901" y="12017"/>
                  </a:cubicBezTo>
                </a:path>
                <a:path w="40901" h="21600" stroke="0" extrusionOk="0">
                  <a:moveTo>
                    <a:pt x="0" y="20025"/>
                  </a:moveTo>
                  <a:cubicBezTo>
                    <a:pt x="825" y="8736"/>
                    <a:pt x="10224" y="0"/>
                    <a:pt x="21543" y="0"/>
                  </a:cubicBezTo>
                  <a:cubicBezTo>
                    <a:pt x="29755" y="0"/>
                    <a:pt x="37257" y="4657"/>
                    <a:pt x="40901" y="12017"/>
                  </a:cubicBezTo>
                  <a:lnTo>
                    <a:pt x="21543"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5" name="Text Box 51"/>
            <p:cNvSpPr txBox="1">
              <a:spLocks noChangeArrowheads="1"/>
            </p:cNvSpPr>
            <p:nvPr/>
          </p:nvSpPr>
          <p:spPr bwMode="auto">
            <a:xfrm>
              <a:off x="3714345" y="5573713"/>
              <a:ext cx="6945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GTP</a:t>
              </a:r>
            </a:p>
          </p:txBody>
        </p:sp>
        <p:sp>
          <p:nvSpPr>
            <p:cNvPr id="502836" name="Arc 52"/>
            <p:cNvSpPr>
              <a:spLocks/>
            </p:cNvSpPr>
            <p:nvPr/>
          </p:nvSpPr>
          <p:spPr bwMode="auto">
            <a:xfrm flipH="1">
              <a:off x="3432176" y="3981451"/>
              <a:ext cx="327025" cy="650875"/>
            </a:xfrm>
            <a:custGeom>
              <a:avLst/>
              <a:gdLst>
                <a:gd name="G0" fmla="+- 21600 0 0"/>
                <a:gd name="G1" fmla="+- 21600 0 0"/>
                <a:gd name="G2" fmla="+- 21600 0 0"/>
                <a:gd name="T0" fmla="*/ 9175 w 32657"/>
                <a:gd name="T1" fmla="*/ 39269 h 39269"/>
                <a:gd name="T2" fmla="*/ 32657 w 32657"/>
                <a:gd name="T3" fmla="*/ 3045 h 39269"/>
                <a:gd name="T4" fmla="*/ 21600 w 32657"/>
                <a:gd name="T5" fmla="*/ 21600 h 39269"/>
              </a:gdLst>
              <a:ahLst/>
              <a:cxnLst>
                <a:cxn ang="0">
                  <a:pos x="T0" y="T1"/>
                </a:cxn>
                <a:cxn ang="0">
                  <a:pos x="T2" y="T3"/>
                </a:cxn>
                <a:cxn ang="0">
                  <a:pos x="T4" y="T5"/>
                </a:cxn>
              </a:cxnLst>
              <a:rect l="0" t="0" r="r" b="b"/>
              <a:pathLst>
                <a:path w="32657" h="39269" fill="none" extrusionOk="0">
                  <a:moveTo>
                    <a:pt x="9175" y="39268"/>
                  </a:moveTo>
                  <a:cubicBezTo>
                    <a:pt x="3423" y="35223"/>
                    <a:pt x="0" y="28631"/>
                    <a:pt x="0" y="21600"/>
                  </a:cubicBezTo>
                  <a:cubicBezTo>
                    <a:pt x="0" y="9670"/>
                    <a:pt x="9670" y="0"/>
                    <a:pt x="21600" y="0"/>
                  </a:cubicBezTo>
                  <a:cubicBezTo>
                    <a:pt x="25492" y="0"/>
                    <a:pt x="29313" y="1051"/>
                    <a:pt x="32657" y="3044"/>
                  </a:cubicBezTo>
                </a:path>
                <a:path w="32657" h="39269" stroke="0" extrusionOk="0">
                  <a:moveTo>
                    <a:pt x="9175" y="39268"/>
                  </a:moveTo>
                  <a:cubicBezTo>
                    <a:pt x="3423" y="35223"/>
                    <a:pt x="0" y="28631"/>
                    <a:pt x="0" y="21600"/>
                  </a:cubicBezTo>
                  <a:cubicBezTo>
                    <a:pt x="0" y="9670"/>
                    <a:pt x="9670" y="0"/>
                    <a:pt x="21600" y="0"/>
                  </a:cubicBezTo>
                  <a:cubicBezTo>
                    <a:pt x="25492" y="0"/>
                    <a:pt x="29313" y="1051"/>
                    <a:pt x="32657" y="3044"/>
                  </a:cubicBezTo>
                  <a:lnTo>
                    <a:pt x="21600" y="21600"/>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38" name="Text Box 54"/>
            <p:cNvSpPr txBox="1">
              <a:spLocks noChangeArrowheads="1"/>
            </p:cNvSpPr>
            <p:nvPr/>
          </p:nvSpPr>
          <p:spPr bwMode="auto">
            <a:xfrm>
              <a:off x="2552942" y="3897313"/>
              <a:ext cx="882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FADH</a:t>
              </a:r>
            </a:p>
          </p:txBody>
        </p:sp>
        <p:sp>
          <p:nvSpPr>
            <p:cNvPr id="502839" name="Arc 55"/>
            <p:cNvSpPr>
              <a:spLocks/>
            </p:cNvSpPr>
            <p:nvPr/>
          </p:nvSpPr>
          <p:spPr bwMode="auto">
            <a:xfrm rot="21396232" flipH="1">
              <a:off x="4106863" y="1581150"/>
              <a:ext cx="228600" cy="381000"/>
            </a:xfrm>
            <a:custGeom>
              <a:avLst/>
              <a:gdLst>
                <a:gd name="G0" fmla="+- 21600 0 0"/>
                <a:gd name="G1" fmla="+- 20118 0 0"/>
                <a:gd name="G2" fmla="+- 21600 0 0"/>
                <a:gd name="T0" fmla="*/ 36622 w 36622"/>
                <a:gd name="T1" fmla="*/ 35639 h 41718"/>
                <a:gd name="T2" fmla="*/ 13736 w 36622"/>
                <a:gd name="T3" fmla="*/ 0 h 41718"/>
                <a:gd name="T4" fmla="*/ 21600 w 36622"/>
                <a:gd name="T5" fmla="*/ 20118 h 41718"/>
              </a:gdLst>
              <a:ahLst/>
              <a:cxnLst>
                <a:cxn ang="0">
                  <a:pos x="T0" y="T1"/>
                </a:cxn>
                <a:cxn ang="0">
                  <a:pos x="T2" y="T3"/>
                </a:cxn>
                <a:cxn ang="0">
                  <a:pos x="T4" y="T5"/>
                </a:cxn>
              </a:cxnLst>
              <a:rect l="0" t="0" r="r" b="b"/>
              <a:pathLst>
                <a:path w="36622" h="41718" fill="none" extrusionOk="0">
                  <a:moveTo>
                    <a:pt x="36621" y="35638"/>
                  </a:moveTo>
                  <a:cubicBezTo>
                    <a:pt x="32593" y="39538"/>
                    <a:pt x="27206" y="41718"/>
                    <a:pt x="21600" y="41718"/>
                  </a:cubicBezTo>
                  <a:cubicBezTo>
                    <a:pt x="9670" y="41718"/>
                    <a:pt x="0" y="32047"/>
                    <a:pt x="0" y="20118"/>
                  </a:cubicBezTo>
                  <a:cubicBezTo>
                    <a:pt x="0" y="11223"/>
                    <a:pt x="5452" y="3238"/>
                    <a:pt x="13736" y="0"/>
                  </a:cubicBezTo>
                </a:path>
                <a:path w="36622" h="41718" stroke="0" extrusionOk="0">
                  <a:moveTo>
                    <a:pt x="36621" y="35638"/>
                  </a:moveTo>
                  <a:cubicBezTo>
                    <a:pt x="32593" y="39538"/>
                    <a:pt x="27206" y="41718"/>
                    <a:pt x="21600" y="41718"/>
                  </a:cubicBezTo>
                  <a:cubicBezTo>
                    <a:pt x="9670" y="41718"/>
                    <a:pt x="0" y="32047"/>
                    <a:pt x="0" y="20118"/>
                  </a:cubicBezTo>
                  <a:cubicBezTo>
                    <a:pt x="0" y="11223"/>
                    <a:pt x="5452" y="3238"/>
                    <a:pt x="13736" y="0"/>
                  </a:cubicBezTo>
                  <a:lnTo>
                    <a:pt x="21600" y="20118"/>
                  </a:lnTo>
                  <a:close/>
                </a:path>
              </a:pathLst>
            </a:custGeom>
            <a:noFill/>
            <a:ln w="571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02841" name="Rectangle 57"/>
            <p:cNvSpPr>
              <a:spLocks noChangeArrowheads="1"/>
            </p:cNvSpPr>
            <p:nvPr/>
          </p:nvSpPr>
          <p:spPr bwMode="auto">
            <a:xfrm>
              <a:off x="3296547" y="1784350"/>
              <a:ext cx="7665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dirty="0"/>
                <a:t>NAD</a:t>
              </a:r>
            </a:p>
          </p:txBody>
        </p:sp>
        <p:sp>
          <p:nvSpPr>
            <p:cNvPr id="502842" name="Line 58"/>
            <p:cNvSpPr>
              <a:spLocks noChangeShapeType="1"/>
            </p:cNvSpPr>
            <p:nvPr/>
          </p:nvSpPr>
          <p:spPr bwMode="auto">
            <a:xfrm flipH="1">
              <a:off x="2108400" y="2561355"/>
              <a:ext cx="574675" cy="2176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2400"/>
            </a:p>
          </p:txBody>
        </p:sp>
        <p:sp>
          <p:nvSpPr>
            <p:cNvPr id="502843" name="Rectangle 59"/>
            <p:cNvSpPr>
              <a:spLocks noChangeArrowheads="1"/>
            </p:cNvSpPr>
            <p:nvPr/>
          </p:nvSpPr>
          <p:spPr bwMode="auto">
            <a:xfrm>
              <a:off x="3267829" y="1341438"/>
              <a:ext cx="96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spAutoFit/>
            </a:bodyPr>
            <a:lstStyle/>
            <a:p>
              <a:pPr algn="ctr"/>
              <a:r>
                <a:rPr lang="es-ES" sz="2400" b="1"/>
                <a:t>NADH</a:t>
              </a:r>
            </a:p>
          </p:txBody>
        </p:sp>
      </p:grpSp>
      <p:sp>
        <p:nvSpPr>
          <p:cNvPr id="502848" name="Text Box 64"/>
          <p:cNvSpPr txBox="1">
            <a:spLocks noChangeArrowheads="1"/>
          </p:cNvSpPr>
          <p:nvPr/>
        </p:nvSpPr>
        <p:spPr bwMode="auto">
          <a:xfrm>
            <a:off x="1524000" y="11588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2800" b="1" dirty="0"/>
              <a:t>RELACIONES METABÓLICAS </a:t>
            </a:r>
          </a:p>
        </p:txBody>
      </p:sp>
      <p:sp>
        <p:nvSpPr>
          <p:cNvPr id="56" name="Elipse 55"/>
          <p:cNvSpPr/>
          <p:nvPr/>
        </p:nvSpPr>
        <p:spPr>
          <a:xfrm>
            <a:off x="5178051" y="5283106"/>
            <a:ext cx="2043226" cy="67077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Succinil - CoA</a:t>
            </a:r>
            <a:endParaRPr lang="es-ES" b="1" dirty="0">
              <a:solidFill>
                <a:prstClr val="black"/>
              </a:solidFill>
              <a:latin typeface="Arial Black" panose="020B0A04020102020204" pitchFamily="34" charset="0"/>
            </a:endParaRPr>
          </a:p>
        </p:txBody>
      </p:sp>
      <p:sp>
        <p:nvSpPr>
          <p:cNvPr id="57" name="Elipse 56"/>
          <p:cNvSpPr/>
          <p:nvPr/>
        </p:nvSpPr>
        <p:spPr>
          <a:xfrm>
            <a:off x="7177372" y="4478474"/>
            <a:ext cx="3490628" cy="65518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Ácido alfa</a:t>
            </a:r>
            <a:r>
              <a:rPr lang="es-ES" b="1">
                <a:solidFill>
                  <a:prstClr val="black"/>
                </a:solidFill>
                <a:latin typeface="Arial Black" panose="020B0A04020102020204" pitchFamily="34" charset="0"/>
                <a:cs typeface="Arial" panose="020B0604020202020204" pitchFamily="34" charset="0"/>
              </a:rPr>
              <a:t>cetoglutárico</a:t>
            </a:r>
            <a:endParaRPr lang="el-GR" b="1" dirty="0">
              <a:solidFill>
                <a:prstClr val="black"/>
              </a:solidFill>
              <a:latin typeface="Arial Black" panose="020B0A04020102020204" pitchFamily="34" charset="0"/>
              <a:cs typeface="Arial" panose="020B0604020202020204" pitchFamily="34" charset="0"/>
            </a:endParaRPr>
          </a:p>
        </p:txBody>
      </p:sp>
      <p:sp>
        <p:nvSpPr>
          <p:cNvPr id="58" name="Elipse 57"/>
          <p:cNvSpPr/>
          <p:nvPr/>
        </p:nvSpPr>
        <p:spPr>
          <a:xfrm>
            <a:off x="7921076" y="2749428"/>
            <a:ext cx="2135737" cy="71606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Ácido isocítrico</a:t>
            </a:r>
            <a:endParaRPr lang="es-ES" b="1" dirty="0">
              <a:solidFill>
                <a:prstClr val="black"/>
              </a:solidFill>
              <a:latin typeface="Arial Black" panose="020B0A04020102020204" pitchFamily="34" charset="0"/>
            </a:endParaRPr>
          </a:p>
        </p:txBody>
      </p:sp>
      <p:sp>
        <p:nvSpPr>
          <p:cNvPr id="59" name="Elipse 58"/>
          <p:cNvSpPr/>
          <p:nvPr/>
        </p:nvSpPr>
        <p:spPr>
          <a:xfrm>
            <a:off x="7634054" y="1613423"/>
            <a:ext cx="1730374" cy="76762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prstClr val="black"/>
                </a:solidFill>
                <a:latin typeface="Arial Black" panose="020B0A04020102020204" pitchFamily="34" charset="0"/>
              </a:rPr>
              <a:t>Ácido cítrico</a:t>
            </a:r>
            <a:endParaRPr lang="es-ES" b="1" dirty="0">
              <a:solidFill>
                <a:prstClr val="black"/>
              </a:solidFill>
              <a:latin typeface="Arial Black" panose="020B0A04020102020204" pitchFamily="34" charset="0"/>
            </a:endParaRPr>
          </a:p>
        </p:txBody>
      </p:sp>
      <p:sp>
        <p:nvSpPr>
          <p:cNvPr id="2" name="Elipse 1"/>
          <p:cNvSpPr/>
          <p:nvPr/>
        </p:nvSpPr>
        <p:spPr>
          <a:xfrm>
            <a:off x="5043680" y="720336"/>
            <a:ext cx="2473810" cy="65518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Ácido oxalacético</a:t>
            </a:r>
            <a:endParaRPr lang="es-ES" b="1" dirty="0">
              <a:solidFill>
                <a:prstClr val="black"/>
              </a:solidFill>
              <a:latin typeface="Arial Black" panose="020B0A04020102020204" pitchFamily="34" charset="0"/>
            </a:endParaRPr>
          </a:p>
        </p:txBody>
      </p:sp>
      <p:sp>
        <p:nvSpPr>
          <p:cNvPr id="53" name="Elipse 52"/>
          <p:cNvSpPr/>
          <p:nvPr/>
        </p:nvSpPr>
        <p:spPr>
          <a:xfrm>
            <a:off x="2794524" y="2023241"/>
            <a:ext cx="1907129" cy="6551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 Ácido málico</a:t>
            </a:r>
            <a:endParaRPr lang="es-ES"/>
          </a:p>
        </p:txBody>
      </p:sp>
      <p:sp>
        <p:nvSpPr>
          <p:cNvPr id="54" name="Elipse 53"/>
          <p:cNvSpPr/>
          <p:nvPr/>
        </p:nvSpPr>
        <p:spPr>
          <a:xfrm>
            <a:off x="2612752" y="2970884"/>
            <a:ext cx="1965872" cy="65518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Ácido</a:t>
            </a:r>
            <a:r>
              <a:rPr lang="es-ES" b="1">
                <a:solidFill>
                  <a:prstClr val="black"/>
                </a:solidFill>
              </a:rPr>
              <a:t> </a:t>
            </a:r>
            <a:r>
              <a:rPr lang="es-ES" b="1">
                <a:solidFill>
                  <a:prstClr val="black"/>
                </a:solidFill>
                <a:latin typeface="Arial Black" panose="020B0A04020102020204" pitchFamily="34" charset="0"/>
              </a:rPr>
              <a:t>fumárico</a:t>
            </a:r>
            <a:endParaRPr lang="es-ES" b="1" dirty="0">
              <a:solidFill>
                <a:prstClr val="black"/>
              </a:solidFill>
              <a:latin typeface="Arial Black" panose="020B0A04020102020204" pitchFamily="34" charset="0"/>
            </a:endParaRPr>
          </a:p>
        </p:txBody>
      </p:sp>
      <p:sp>
        <p:nvSpPr>
          <p:cNvPr id="55" name="Elipse 54"/>
          <p:cNvSpPr/>
          <p:nvPr/>
        </p:nvSpPr>
        <p:spPr>
          <a:xfrm>
            <a:off x="2552942" y="4506732"/>
            <a:ext cx="2142534" cy="75100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prstClr val="black"/>
                </a:solidFill>
                <a:latin typeface="Arial Black" panose="020B0A04020102020204" pitchFamily="34" charset="0"/>
              </a:rPr>
              <a:t>Ácido succínico</a:t>
            </a:r>
            <a:endParaRPr lang="es-ES" b="1" dirty="0">
              <a:solidFill>
                <a:prstClr val="black"/>
              </a:solidFill>
              <a:latin typeface="Arial Black" panose="020B0A04020102020204" pitchFamily="34" charset="0"/>
            </a:endParaRPr>
          </a:p>
        </p:txBody>
      </p:sp>
      <p:sp>
        <p:nvSpPr>
          <p:cNvPr id="61" name="Text Box 32"/>
          <p:cNvSpPr txBox="1">
            <a:spLocks noChangeArrowheads="1"/>
          </p:cNvSpPr>
          <p:nvPr/>
        </p:nvSpPr>
        <p:spPr bwMode="auto">
          <a:xfrm>
            <a:off x="9923608" y="3889951"/>
            <a:ext cx="736677" cy="523220"/>
          </a:xfrm>
          <a:prstGeom prst="rect">
            <a:avLst/>
          </a:prstGeom>
          <a:noFill/>
          <a:ln w="158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CO</a:t>
            </a:r>
            <a:r>
              <a:rPr lang="es-ES" sz="2800" b="1" baseline="-25000" dirty="0"/>
              <a:t>2</a:t>
            </a:r>
            <a:endParaRPr lang="es-ES" sz="2800" b="1" dirty="0"/>
          </a:p>
        </p:txBody>
      </p:sp>
      <p:sp>
        <p:nvSpPr>
          <p:cNvPr id="62" name="Text Box 32"/>
          <p:cNvSpPr txBox="1">
            <a:spLocks noChangeArrowheads="1"/>
          </p:cNvSpPr>
          <p:nvPr/>
        </p:nvSpPr>
        <p:spPr bwMode="auto">
          <a:xfrm>
            <a:off x="7733242" y="6091847"/>
            <a:ext cx="736677" cy="523220"/>
          </a:xfrm>
          <a:prstGeom prst="rect">
            <a:avLst/>
          </a:prstGeom>
          <a:noFill/>
          <a:ln w="158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CO</a:t>
            </a:r>
            <a:r>
              <a:rPr lang="es-ES" sz="2800" b="1" baseline="-25000" dirty="0"/>
              <a:t>2</a:t>
            </a:r>
            <a:endParaRPr lang="es-ES" sz="2800" b="1" dirty="0"/>
          </a:p>
        </p:txBody>
      </p:sp>
    </p:spTree>
    <p:extLst>
      <p:ext uri="{BB962C8B-B14F-4D97-AF65-F5344CB8AC3E}">
        <p14:creationId xmlns:p14="http://schemas.microsoft.com/office/powerpoint/2010/main" val="1382837541"/>
      </p:ext>
    </p:extLst>
  </p:cSld>
  <p:clrMapOvr>
    <a:masterClrMapping/>
  </p:clrMapOvr>
  <mc:AlternateContent xmlns:mc="http://schemas.openxmlformats.org/markup-compatibility/2006" xmlns:p14="http://schemas.microsoft.com/office/powerpoint/2010/main">
    <mc:Choice Requires="p14">
      <p:transition p14:dur="0" advClick="0" advTm="78000"/>
    </mc:Choice>
    <mc:Fallback xmlns="">
      <p:transition advClick="0" advTm="78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02817"/>
                                        </p:tgtEl>
                                        <p:attrNameLst>
                                          <p:attrName>style.visibility</p:attrName>
                                        </p:attrNameLst>
                                      </p:cBhvr>
                                      <p:to>
                                        <p:strVal val="visible"/>
                                      </p:to>
                                    </p:set>
                                    <p:animEffect transition="in" filter="box(in)">
                                      <p:cBhvr>
                                        <p:cTn id="7" dur="1000"/>
                                        <p:tgtEl>
                                          <p:spTgt spid="502817"/>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502837"/>
                                        </p:tgtEl>
                                        <p:attrNameLst>
                                          <p:attrName>style.visibility</p:attrName>
                                        </p:attrNameLst>
                                      </p:cBhvr>
                                      <p:to>
                                        <p:strVal val="visible"/>
                                      </p:to>
                                    </p:set>
                                    <p:animEffect transition="in" filter="box(in)">
                                      <p:cBhvr>
                                        <p:cTn id="10" dur="1000"/>
                                        <p:tgtEl>
                                          <p:spTgt spid="502837"/>
                                        </p:tgtEl>
                                      </p:cBhvr>
                                    </p:animEffect>
                                  </p:childTnLst>
                                </p:cTn>
                              </p:par>
                              <p:par>
                                <p:cTn id="11" presetID="4" presetClass="entr" presetSubtype="16" fill="hold" grpId="0" nodeType="withEffect">
                                  <p:stCondLst>
                                    <p:cond delay="10900"/>
                                  </p:stCondLst>
                                  <p:childTnLst>
                                    <p:set>
                                      <p:cBhvr>
                                        <p:cTn id="12" dur="1" fill="hold">
                                          <p:stCondLst>
                                            <p:cond delay="0"/>
                                          </p:stCondLst>
                                        </p:cTn>
                                        <p:tgtEl>
                                          <p:spTgt spid="61"/>
                                        </p:tgtEl>
                                        <p:attrNameLst>
                                          <p:attrName>style.visibility</p:attrName>
                                        </p:attrNameLst>
                                      </p:cBhvr>
                                      <p:to>
                                        <p:strVal val="visible"/>
                                      </p:to>
                                    </p:set>
                                    <p:animEffect transition="in" filter="box(in)">
                                      <p:cBhvr>
                                        <p:cTn id="13" dur="1000"/>
                                        <p:tgtEl>
                                          <p:spTgt spid="61"/>
                                        </p:tgtEl>
                                      </p:cBhvr>
                                    </p:animEffect>
                                  </p:childTnLst>
                                </p:cTn>
                              </p:par>
                              <p:par>
                                <p:cTn id="14" presetID="4" presetClass="entr" presetSubtype="16" fill="hold" grpId="0" nodeType="withEffect">
                                  <p:stCondLst>
                                    <p:cond delay="10900"/>
                                  </p:stCondLst>
                                  <p:childTnLst>
                                    <p:set>
                                      <p:cBhvr>
                                        <p:cTn id="15" dur="1" fill="hold">
                                          <p:stCondLst>
                                            <p:cond delay="0"/>
                                          </p:stCondLst>
                                        </p:cTn>
                                        <p:tgtEl>
                                          <p:spTgt spid="62"/>
                                        </p:tgtEl>
                                        <p:attrNameLst>
                                          <p:attrName>style.visibility</p:attrName>
                                        </p:attrNameLst>
                                      </p:cBhvr>
                                      <p:to>
                                        <p:strVal val="visible"/>
                                      </p:to>
                                    </p:set>
                                    <p:animEffect transition="in" filter="box(in)">
                                      <p:cBhvr>
                                        <p:cTn id="1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37" grpId="0"/>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51" name="Rectangle 27"/>
          <p:cNvSpPr>
            <a:spLocks noChangeArrowheads="1"/>
          </p:cNvSpPr>
          <p:nvPr/>
        </p:nvSpPr>
        <p:spPr bwMode="auto">
          <a:xfrm>
            <a:off x="7715250" y="1628776"/>
            <a:ext cx="2952750" cy="792163"/>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26" name="Text Box 2"/>
          <p:cNvSpPr txBox="1">
            <a:spLocks noChangeArrowheads="1"/>
          </p:cNvSpPr>
          <p:nvPr/>
        </p:nvSpPr>
        <p:spPr bwMode="auto">
          <a:xfrm>
            <a:off x="1524000" y="8856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3600" b="1" dirty="0"/>
              <a:t>ORÍGENES Y DESTINOS</a:t>
            </a:r>
          </a:p>
          <a:p>
            <a:pPr algn="ctr"/>
            <a:r>
              <a:rPr lang="es-ES" sz="3600" b="1" dirty="0"/>
              <a:t>DEL ACETIL CoA</a:t>
            </a:r>
          </a:p>
        </p:txBody>
      </p:sp>
      <p:sp>
        <p:nvSpPr>
          <p:cNvPr id="513028" name="Rectangle 4"/>
          <p:cNvSpPr>
            <a:spLocks noChangeArrowheads="1"/>
          </p:cNvSpPr>
          <p:nvPr/>
        </p:nvSpPr>
        <p:spPr bwMode="auto">
          <a:xfrm>
            <a:off x="261937" y="3838683"/>
            <a:ext cx="2447925" cy="719138"/>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29" name="Rectangle 5"/>
          <p:cNvSpPr>
            <a:spLocks noChangeArrowheads="1"/>
          </p:cNvSpPr>
          <p:nvPr/>
        </p:nvSpPr>
        <p:spPr bwMode="auto">
          <a:xfrm>
            <a:off x="504855" y="3889712"/>
            <a:ext cx="18980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Colesterol</a:t>
            </a:r>
          </a:p>
        </p:txBody>
      </p:sp>
      <p:sp>
        <p:nvSpPr>
          <p:cNvPr id="513030" name="Line 6"/>
          <p:cNvSpPr>
            <a:spLocks noChangeShapeType="1"/>
          </p:cNvSpPr>
          <p:nvPr/>
        </p:nvSpPr>
        <p:spPr bwMode="auto">
          <a:xfrm flipH="1">
            <a:off x="2927350" y="3549112"/>
            <a:ext cx="1333680" cy="60061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32" name="Rectangle 8"/>
          <p:cNvSpPr>
            <a:spLocks noChangeArrowheads="1"/>
          </p:cNvSpPr>
          <p:nvPr/>
        </p:nvSpPr>
        <p:spPr bwMode="auto">
          <a:xfrm>
            <a:off x="407988" y="5305078"/>
            <a:ext cx="40322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33" name="Rectangle 9"/>
          <p:cNvSpPr>
            <a:spLocks noChangeArrowheads="1"/>
          </p:cNvSpPr>
          <p:nvPr/>
        </p:nvSpPr>
        <p:spPr bwMode="auto">
          <a:xfrm>
            <a:off x="752482" y="5344160"/>
            <a:ext cx="3282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Cuerpos cetónicos</a:t>
            </a:r>
          </a:p>
        </p:txBody>
      </p:sp>
      <p:sp>
        <p:nvSpPr>
          <p:cNvPr id="513034" name="Line 10"/>
          <p:cNvSpPr>
            <a:spLocks noChangeShapeType="1"/>
          </p:cNvSpPr>
          <p:nvPr/>
        </p:nvSpPr>
        <p:spPr bwMode="auto">
          <a:xfrm>
            <a:off x="6416486" y="4058162"/>
            <a:ext cx="974913" cy="10294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37" name="Rectangle 13"/>
          <p:cNvSpPr>
            <a:spLocks noChangeArrowheads="1"/>
          </p:cNvSpPr>
          <p:nvPr/>
        </p:nvSpPr>
        <p:spPr bwMode="auto">
          <a:xfrm>
            <a:off x="4943475" y="1628776"/>
            <a:ext cx="2089150" cy="792163"/>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s-ES" sz="4000" b="1" dirty="0">
                <a:solidFill>
                  <a:srgbClr val="C00000"/>
                </a:solidFill>
              </a:rPr>
              <a:t>Glúcidos</a:t>
            </a:r>
          </a:p>
        </p:txBody>
      </p:sp>
      <p:sp>
        <p:nvSpPr>
          <p:cNvPr id="513040" name="Line 16"/>
          <p:cNvSpPr>
            <a:spLocks noChangeShapeType="1"/>
          </p:cNvSpPr>
          <p:nvPr/>
        </p:nvSpPr>
        <p:spPr bwMode="auto">
          <a:xfrm>
            <a:off x="6024563" y="2420939"/>
            <a:ext cx="0" cy="50323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42" name="Rectangle 18"/>
          <p:cNvSpPr>
            <a:spLocks noChangeArrowheads="1"/>
          </p:cNvSpPr>
          <p:nvPr/>
        </p:nvSpPr>
        <p:spPr bwMode="auto">
          <a:xfrm>
            <a:off x="4440238" y="3068638"/>
            <a:ext cx="2951162" cy="863600"/>
          </a:xfrm>
          <a:prstGeom prst="rect">
            <a:avLst/>
          </a:prstGeom>
          <a:gradFill rotWithShape="1">
            <a:gsLst>
              <a:gs pos="0">
                <a:srgbClr val="FFFF00"/>
              </a:gs>
              <a:gs pos="100000">
                <a:srgbClr val="FF3300"/>
              </a:gs>
            </a:gsLst>
            <a:lin ang="189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sz="3200" dirty="0"/>
          </a:p>
        </p:txBody>
      </p:sp>
      <p:sp>
        <p:nvSpPr>
          <p:cNvPr id="513043" name="Rectangle 19"/>
          <p:cNvSpPr>
            <a:spLocks noChangeArrowheads="1"/>
          </p:cNvSpPr>
          <p:nvPr/>
        </p:nvSpPr>
        <p:spPr bwMode="auto">
          <a:xfrm>
            <a:off x="4628471" y="3106430"/>
            <a:ext cx="25837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4400" b="1" dirty="0"/>
              <a:t>Acetil </a:t>
            </a:r>
            <a:r>
              <a:rPr lang="es-ES" sz="4400" b="1" dirty="0" err="1"/>
              <a:t>CoA</a:t>
            </a:r>
            <a:endParaRPr lang="es-ES" sz="4400" b="1" dirty="0"/>
          </a:p>
        </p:txBody>
      </p:sp>
      <p:sp>
        <p:nvSpPr>
          <p:cNvPr id="513045" name="Rectangle 21"/>
          <p:cNvSpPr>
            <a:spLocks noChangeArrowheads="1"/>
          </p:cNvSpPr>
          <p:nvPr/>
        </p:nvSpPr>
        <p:spPr bwMode="auto">
          <a:xfrm>
            <a:off x="8975725" y="3931781"/>
            <a:ext cx="29527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46" name="Rectangle 22"/>
          <p:cNvSpPr>
            <a:spLocks noChangeArrowheads="1"/>
          </p:cNvSpPr>
          <p:nvPr/>
        </p:nvSpPr>
        <p:spPr bwMode="auto">
          <a:xfrm>
            <a:off x="9164631" y="3970863"/>
            <a:ext cx="2483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Ácidos grasos</a:t>
            </a:r>
          </a:p>
        </p:txBody>
      </p:sp>
      <p:sp>
        <p:nvSpPr>
          <p:cNvPr id="513047" name="Line 23"/>
          <p:cNvSpPr>
            <a:spLocks noChangeShapeType="1"/>
          </p:cNvSpPr>
          <p:nvPr/>
        </p:nvSpPr>
        <p:spPr bwMode="auto">
          <a:xfrm>
            <a:off x="7751763" y="3717926"/>
            <a:ext cx="1223962" cy="5762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48" name="Line 24"/>
          <p:cNvSpPr>
            <a:spLocks noChangeShapeType="1"/>
          </p:cNvSpPr>
          <p:nvPr/>
        </p:nvSpPr>
        <p:spPr bwMode="auto">
          <a:xfrm flipH="1">
            <a:off x="7680325" y="2565400"/>
            <a:ext cx="1295400" cy="6477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50" name="Rectangle 26"/>
          <p:cNvSpPr>
            <a:spLocks noChangeArrowheads="1"/>
          </p:cNvSpPr>
          <p:nvPr/>
        </p:nvSpPr>
        <p:spPr bwMode="auto">
          <a:xfrm>
            <a:off x="7819185" y="1655535"/>
            <a:ext cx="23871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3200" b="1" dirty="0"/>
              <a:t>Aminoácidos</a:t>
            </a:r>
          </a:p>
        </p:txBody>
      </p:sp>
      <p:sp>
        <p:nvSpPr>
          <p:cNvPr id="513052" name="Rectangle 28"/>
          <p:cNvSpPr>
            <a:spLocks noChangeArrowheads="1"/>
          </p:cNvSpPr>
          <p:nvPr/>
        </p:nvSpPr>
        <p:spPr bwMode="auto">
          <a:xfrm>
            <a:off x="2351089" y="1412875"/>
            <a:ext cx="1800225" cy="1079500"/>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s-ES"/>
          </a:p>
        </p:txBody>
      </p:sp>
      <p:sp>
        <p:nvSpPr>
          <p:cNvPr id="513053" name="Line 29"/>
          <p:cNvSpPr>
            <a:spLocks noChangeShapeType="1"/>
          </p:cNvSpPr>
          <p:nvPr/>
        </p:nvSpPr>
        <p:spPr bwMode="auto">
          <a:xfrm>
            <a:off x="3071814" y="2565401"/>
            <a:ext cx="1152525" cy="57626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3054" name="Rectangle 30"/>
          <p:cNvSpPr>
            <a:spLocks noChangeArrowheads="1"/>
          </p:cNvSpPr>
          <p:nvPr/>
        </p:nvSpPr>
        <p:spPr bwMode="auto">
          <a:xfrm>
            <a:off x="2500575" y="1424256"/>
            <a:ext cx="15843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3200" b="1" dirty="0"/>
              <a:t>Ácidos</a:t>
            </a:r>
          </a:p>
          <a:p>
            <a:r>
              <a:rPr lang="es-ES" sz="3200" b="1" dirty="0"/>
              <a:t>grasos</a:t>
            </a:r>
            <a:endParaRPr lang="es-ES" sz="3200" b="1" dirty="0">
              <a:latin typeface="Times New Roman" panose="02020603050405020304" pitchFamily="18" charset="0"/>
            </a:endParaRPr>
          </a:p>
        </p:txBody>
      </p:sp>
      <p:sp>
        <p:nvSpPr>
          <p:cNvPr id="22" name="Rectangle 8"/>
          <p:cNvSpPr>
            <a:spLocks noChangeArrowheads="1"/>
          </p:cNvSpPr>
          <p:nvPr/>
        </p:nvSpPr>
        <p:spPr bwMode="auto">
          <a:xfrm>
            <a:off x="7032625" y="5442623"/>
            <a:ext cx="4032250" cy="792162"/>
          </a:xfrm>
          <a:prstGeom prst="rect">
            <a:avLst/>
          </a:prstGeom>
          <a:gradFill rotWithShape="1">
            <a:gsLst>
              <a:gs pos="0">
                <a:schemeClr val="bg1"/>
              </a:gs>
              <a:gs pos="100000">
                <a:srgbClr val="99CCFF"/>
              </a:gs>
            </a:gsLst>
            <a:path path="shape">
              <a:fillToRect l="50000" t="50000" r="50000" b="50000"/>
            </a:path>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s-ES" dirty="0" smtClean="0"/>
              <a:t> </a:t>
            </a:r>
            <a:r>
              <a:rPr lang="es-ES" sz="3200" b="1" dirty="0" smtClean="0"/>
              <a:t>CICLO DE KREBS</a:t>
            </a:r>
            <a:endParaRPr lang="es-ES" b="1" dirty="0"/>
          </a:p>
        </p:txBody>
      </p:sp>
      <p:sp>
        <p:nvSpPr>
          <p:cNvPr id="23" name="Line 10"/>
          <p:cNvSpPr>
            <a:spLocks noChangeShapeType="1"/>
          </p:cNvSpPr>
          <p:nvPr/>
        </p:nvSpPr>
        <p:spPr bwMode="auto">
          <a:xfrm flipH="1">
            <a:off x="4203164" y="4076700"/>
            <a:ext cx="1001872" cy="101089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Tree>
    <p:extLst>
      <p:ext uri="{BB962C8B-B14F-4D97-AF65-F5344CB8AC3E}">
        <p14:creationId xmlns:p14="http://schemas.microsoft.com/office/powerpoint/2010/main" val="2481652626"/>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3026"/>
                                        </p:tgtEl>
                                        <p:attrNameLst>
                                          <p:attrName>style.visibility</p:attrName>
                                        </p:attrNameLst>
                                      </p:cBhvr>
                                      <p:to>
                                        <p:strVal val="visible"/>
                                      </p:to>
                                    </p:set>
                                    <p:anim calcmode="lin" valueType="num">
                                      <p:cBhvr>
                                        <p:cTn id="7" dur="250" fill="hold"/>
                                        <p:tgtEl>
                                          <p:spTgt spid="513026"/>
                                        </p:tgtEl>
                                        <p:attrNameLst>
                                          <p:attrName>ppt_w</p:attrName>
                                        </p:attrNameLst>
                                      </p:cBhvr>
                                      <p:tavLst>
                                        <p:tav tm="0">
                                          <p:val>
                                            <p:fltVal val="0"/>
                                          </p:val>
                                        </p:tav>
                                        <p:tav tm="100000">
                                          <p:val>
                                            <p:strVal val="#ppt_w"/>
                                          </p:val>
                                        </p:tav>
                                      </p:tavLst>
                                    </p:anim>
                                    <p:anim calcmode="lin" valueType="num">
                                      <p:cBhvr>
                                        <p:cTn id="8" dur="250" fill="hold"/>
                                        <p:tgtEl>
                                          <p:spTgt spid="513026"/>
                                        </p:tgtEl>
                                        <p:attrNameLst>
                                          <p:attrName>ppt_h</p:attrName>
                                        </p:attrNameLst>
                                      </p:cBhvr>
                                      <p:tavLst>
                                        <p:tav tm="0">
                                          <p:val>
                                            <p:fltVal val="0"/>
                                          </p:val>
                                        </p:tav>
                                        <p:tav tm="100000">
                                          <p:val>
                                            <p:strVal val="#ppt_h"/>
                                          </p:val>
                                        </p:tav>
                                      </p:tavLst>
                                    </p:anim>
                                    <p:animEffect transition="in" filter="fade">
                                      <p:cBhvr>
                                        <p:cTn id="9" dur="250"/>
                                        <p:tgtEl>
                                          <p:spTgt spid="5130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13052"/>
                                        </p:tgtEl>
                                        <p:attrNameLst>
                                          <p:attrName>style.visibility</p:attrName>
                                        </p:attrNameLst>
                                      </p:cBhvr>
                                      <p:to>
                                        <p:strVal val="visible"/>
                                      </p:to>
                                    </p:set>
                                    <p:animEffect transition="in" filter="circle(in)">
                                      <p:cBhvr>
                                        <p:cTn id="14" dur="750"/>
                                        <p:tgtEl>
                                          <p:spTgt spid="51305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13054"/>
                                        </p:tgtEl>
                                        <p:attrNameLst>
                                          <p:attrName>style.visibility</p:attrName>
                                        </p:attrNameLst>
                                      </p:cBhvr>
                                      <p:to>
                                        <p:strVal val="visible"/>
                                      </p:to>
                                    </p:set>
                                    <p:animEffect transition="in" filter="circle(in)">
                                      <p:cBhvr>
                                        <p:cTn id="17" dur="750"/>
                                        <p:tgtEl>
                                          <p:spTgt spid="51305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13050"/>
                                        </p:tgtEl>
                                        <p:attrNameLst>
                                          <p:attrName>style.visibility</p:attrName>
                                        </p:attrNameLst>
                                      </p:cBhvr>
                                      <p:to>
                                        <p:strVal val="visible"/>
                                      </p:to>
                                    </p:set>
                                    <p:animEffect transition="in" filter="circle(in)">
                                      <p:cBhvr>
                                        <p:cTn id="20" dur="750"/>
                                        <p:tgtEl>
                                          <p:spTgt spid="51305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13051"/>
                                        </p:tgtEl>
                                        <p:attrNameLst>
                                          <p:attrName>style.visibility</p:attrName>
                                        </p:attrNameLst>
                                      </p:cBhvr>
                                      <p:to>
                                        <p:strVal val="visible"/>
                                      </p:to>
                                    </p:set>
                                    <p:animEffect transition="in" filter="circle(in)">
                                      <p:cBhvr>
                                        <p:cTn id="23" dur="750"/>
                                        <p:tgtEl>
                                          <p:spTgt spid="51305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13037"/>
                                        </p:tgtEl>
                                        <p:attrNameLst>
                                          <p:attrName>style.visibility</p:attrName>
                                        </p:attrNameLst>
                                      </p:cBhvr>
                                      <p:to>
                                        <p:strVal val="visible"/>
                                      </p:to>
                                    </p:set>
                                    <p:animEffect transition="in" filter="circle(in)">
                                      <p:cBhvr>
                                        <p:cTn id="26" dur="750"/>
                                        <p:tgtEl>
                                          <p:spTgt spid="5130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13053"/>
                                        </p:tgtEl>
                                        <p:attrNameLst>
                                          <p:attrName>style.visibility</p:attrName>
                                        </p:attrNameLst>
                                      </p:cBhvr>
                                      <p:to>
                                        <p:strVal val="visible"/>
                                      </p:to>
                                    </p:set>
                                    <p:animEffect transition="in" filter="wipe(up)">
                                      <p:cBhvr>
                                        <p:cTn id="31" dur="500"/>
                                        <p:tgtEl>
                                          <p:spTgt spid="51305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13040"/>
                                        </p:tgtEl>
                                        <p:attrNameLst>
                                          <p:attrName>style.visibility</p:attrName>
                                        </p:attrNameLst>
                                      </p:cBhvr>
                                      <p:to>
                                        <p:strVal val="visible"/>
                                      </p:to>
                                    </p:set>
                                    <p:animEffect transition="in" filter="wipe(up)">
                                      <p:cBhvr>
                                        <p:cTn id="34" dur="500"/>
                                        <p:tgtEl>
                                          <p:spTgt spid="51304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13048"/>
                                        </p:tgtEl>
                                        <p:attrNameLst>
                                          <p:attrName>style.visibility</p:attrName>
                                        </p:attrNameLst>
                                      </p:cBhvr>
                                      <p:to>
                                        <p:strVal val="visible"/>
                                      </p:to>
                                    </p:set>
                                    <p:animEffect transition="in" filter="wipe(up)">
                                      <p:cBhvr>
                                        <p:cTn id="37" dur="500"/>
                                        <p:tgtEl>
                                          <p:spTgt spid="51304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13043"/>
                                        </p:tgtEl>
                                        <p:attrNameLst>
                                          <p:attrName>style.visibility</p:attrName>
                                        </p:attrNameLst>
                                      </p:cBhvr>
                                      <p:to>
                                        <p:strVal val="visible"/>
                                      </p:to>
                                    </p:set>
                                    <p:animEffect transition="in" filter="wipe(up)">
                                      <p:cBhvr>
                                        <p:cTn id="40" dur="500"/>
                                        <p:tgtEl>
                                          <p:spTgt spid="51304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3042"/>
                                        </p:tgtEl>
                                        <p:attrNameLst>
                                          <p:attrName>style.visibility</p:attrName>
                                        </p:attrNameLst>
                                      </p:cBhvr>
                                      <p:to>
                                        <p:strVal val="visible"/>
                                      </p:to>
                                    </p:set>
                                    <p:animEffect transition="in" filter="wipe(up)">
                                      <p:cBhvr>
                                        <p:cTn id="43" dur="500"/>
                                        <p:tgtEl>
                                          <p:spTgt spid="5130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513030"/>
                                        </p:tgtEl>
                                        <p:attrNameLst>
                                          <p:attrName>style.visibility</p:attrName>
                                        </p:attrNameLst>
                                      </p:cBhvr>
                                      <p:to>
                                        <p:strVal val="visible"/>
                                      </p:to>
                                    </p:set>
                                    <p:animEffect transition="in" filter="wipe(right)">
                                      <p:cBhvr>
                                        <p:cTn id="48" dur="500"/>
                                        <p:tgtEl>
                                          <p:spTgt spid="51303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3029"/>
                                        </p:tgtEl>
                                        <p:attrNameLst>
                                          <p:attrName>style.visibility</p:attrName>
                                        </p:attrNameLst>
                                      </p:cBhvr>
                                      <p:to>
                                        <p:strVal val="visible"/>
                                      </p:to>
                                    </p:set>
                                    <p:animEffect transition="in" filter="wipe(right)">
                                      <p:cBhvr>
                                        <p:cTn id="51" dur="500"/>
                                        <p:tgtEl>
                                          <p:spTgt spid="5130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13028"/>
                                        </p:tgtEl>
                                        <p:attrNameLst>
                                          <p:attrName>style.visibility</p:attrName>
                                        </p:attrNameLst>
                                      </p:cBhvr>
                                      <p:to>
                                        <p:strVal val="visible"/>
                                      </p:to>
                                    </p:set>
                                    <p:animEffect transition="in" filter="wipe(right)">
                                      <p:cBhvr>
                                        <p:cTn id="54" dur="500"/>
                                        <p:tgtEl>
                                          <p:spTgt spid="5130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13033"/>
                                        </p:tgtEl>
                                        <p:attrNameLst>
                                          <p:attrName>style.visibility</p:attrName>
                                        </p:attrNameLst>
                                      </p:cBhvr>
                                      <p:to>
                                        <p:strVal val="visible"/>
                                      </p:to>
                                    </p:set>
                                    <p:animEffect transition="in" filter="wipe(up)">
                                      <p:cBhvr>
                                        <p:cTn id="62" dur="500"/>
                                        <p:tgtEl>
                                          <p:spTgt spid="513033"/>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3032"/>
                                        </p:tgtEl>
                                        <p:attrNameLst>
                                          <p:attrName>style.visibility</p:attrName>
                                        </p:attrNameLst>
                                      </p:cBhvr>
                                      <p:to>
                                        <p:strVal val="visible"/>
                                      </p:to>
                                    </p:set>
                                    <p:animEffect transition="in" filter="wipe(up)">
                                      <p:cBhvr>
                                        <p:cTn id="65" dur="500"/>
                                        <p:tgtEl>
                                          <p:spTgt spid="5130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13047"/>
                                        </p:tgtEl>
                                        <p:attrNameLst>
                                          <p:attrName>style.visibility</p:attrName>
                                        </p:attrNameLst>
                                      </p:cBhvr>
                                      <p:to>
                                        <p:strVal val="visible"/>
                                      </p:to>
                                    </p:set>
                                    <p:animEffect transition="in" filter="wipe(left)">
                                      <p:cBhvr>
                                        <p:cTn id="70" dur="500"/>
                                        <p:tgtEl>
                                          <p:spTgt spid="51304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13046"/>
                                        </p:tgtEl>
                                        <p:attrNameLst>
                                          <p:attrName>style.visibility</p:attrName>
                                        </p:attrNameLst>
                                      </p:cBhvr>
                                      <p:to>
                                        <p:strVal val="visible"/>
                                      </p:to>
                                    </p:set>
                                    <p:animEffect transition="in" filter="wipe(left)">
                                      <p:cBhvr>
                                        <p:cTn id="73" dur="500"/>
                                        <p:tgtEl>
                                          <p:spTgt spid="51304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13045"/>
                                        </p:tgtEl>
                                        <p:attrNameLst>
                                          <p:attrName>style.visibility</p:attrName>
                                        </p:attrNameLst>
                                      </p:cBhvr>
                                      <p:to>
                                        <p:strVal val="visible"/>
                                      </p:to>
                                    </p:set>
                                    <p:animEffect transition="in" filter="wipe(left)">
                                      <p:cBhvr>
                                        <p:cTn id="76" dur="500"/>
                                        <p:tgtEl>
                                          <p:spTgt spid="51304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513034"/>
                                        </p:tgtEl>
                                        <p:attrNameLst>
                                          <p:attrName>style.visibility</p:attrName>
                                        </p:attrNameLst>
                                      </p:cBhvr>
                                      <p:to>
                                        <p:strVal val="visible"/>
                                      </p:to>
                                    </p:set>
                                    <p:animEffect transition="in" filter="wipe(up)">
                                      <p:cBhvr>
                                        <p:cTn id="81" dur="500"/>
                                        <p:tgtEl>
                                          <p:spTgt spid="513034"/>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up)">
                                      <p:cBhvr>
                                        <p:cTn id="8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51" grpId="0" animBg="1"/>
      <p:bldP spid="513026" grpId="0"/>
      <p:bldP spid="513028" grpId="0" animBg="1"/>
      <p:bldP spid="513029" grpId="0"/>
      <p:bldP spid="513030" grpId="0" animBg="1"/>
      <p:bldP spid="513032" grpId="0" animBg="1"/>
      <p:bldP spid="513033" grpId="0"/>
      <p:bldP spid="513034" grpId="0" animBg="1"/>
      <p:bldP spid="513037" grpId="0" animBg="1"/>
      <p:bldP spid="513040" grpId="0" animBg="1"/>
      <p:bldP spid="513042" grpId="0" animBg="1"/>
      <p:bldP spid="513043" grpId="0"/>
      <p:bldP spid="513045" grpId="0" animBg="1"/>
      <p:bldP spid="513046" grpId="0"/>
      <p:bldP spid="513047" grpId="0" animBg="1"/>
      <p:bldP spid="513048" grpId="0" animBg="1"/>
      <p:bldP spid="513050" grpId="0"/>
      <p:bldP spid="513052" grpId="0" animBg="1"/>
      <p:bldP spid="513053" grpId="0" animBg="1"/>
      <p:bldP spid="513054" grpId="0"/>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1893" y="794276"/>
            <a:ext cx="10461354" cy="646331"/>
          </a:xfrm>
          <a:prstGeom prst="rect">
            <a:avLst/>
          </a:prstGeom>
        </p:spPr>
        <p:txBody>
          <a:bodyPr wrap="square">
            <a:spAutoFit/>
          </a:bodyPr>
          <a:lstStyle/>
          <a:p>
            <a:pPr lvl="0">
              <a:lnSpc>
                <a:spcPct val="90000"/>
              </a:lnSpc>
              <a:spcBef>
                <a:spcPts val="1000"/>
              </a:spcBef>
            </a:pPr>
            <a:r>
              <a:rPr lang="es-ES" sz="4000" b="1" dirty="0">
                <a:solidFill>
                  <a:prstClr val="black"/>
                </a:solidFill>
              </a:rPr>
              <a:t>Reacción de descarboxilación del Ácido Pirúvico.</a:t>
            </a:r>
          </a:p>
        </p:txBody>
      </p:sp>
      <p:sp>
        <p:nvSpPr>
          <p:cNvPr id="10" name="CuadroTexto 9"/>
          <p:cNvSpPr txBox="1"/>
          <p:nvPr/>
        </p:nvSpPr>
        <p:spPr>
          <a:xfrm>
            <a:off x="821409" y="3471621"/>
            <a:ext cx="10228881" cy="2677656"/>
          </a:xfrm>
          <a:prstGeom prst="rect">
            <a:avLst/>
          </a:prstGeom>
          <a:noFill/>
        </p:spPr>
        <p:txBody>
          <a:bodyPr wrap="square" rtlCol="0">
            <a:spAutoFit/>
          </a:bodyPr>
          <a:lstStyle/>
          <a:p>
            <a:pPr marL="457200" indent="-457200" algn="just">
              <a:buFont typeface="Arial" panose="020B0604020202020204" pitchFamily="34" charset="0"/>
              <a:buChar char="•"/>
            </a:pPr>
            <a:r>
              <a:rPr lang="es-ES" sz="2800" b="1" dirty="0" smtClean="0"/>
              <a:t>La enzima pirúvico deshidrogenasa es un complejo </a:t>
            </a:r>
            <a:r>
              <a:rPr lang="es-ES" sz="2800" b="1" dirty="0" err="1" smtClean="0"/>
              <a:t>multienzimático</a:t>
            </a:r>
            <a:r>
              <a:rPr lang="es-ES" sz="2800" b="1" dirty="0" smtClean="0"/>
              <a:t> que tiene regulación alostérica y covalente.</a:t>
            </a:r>
          </a:p>
          <a:p>
            <a:pPr marL="457200" indent="-457200" algn="just">
              <a:buFont typeface="Arial" panose="020B0604020202020204" pitchFamily="34" charset="0"/>
              <a:buChar char="•"/>
            </a:pPr>
            <a:r>
              <a:rPr lang="es-ES" sz="2800" b="1" dirty="0" smtClean="0"/>
              <a:t>El acetil-</a:t>
            </a:r>
            <a:r>
              <a:rPr lang="es-ES" sz="2800" b="1" dirty="0" err="1" smtClean="0"/>
              <a:t>coA</a:t>
            </a:r>
            <a:r>
              <a:rPr lang="es-ES" sz="2800" b="1" dirty="0" smtClean="0"/>
              <a:t> tiene un enlace rico en energía lo cual resulta de gran importancia pues este metabolito garantiza la actividad del ciclo porque mantiene los metabolitos del ciclo a concentraciones adecuadas.</a:t>
            </a:r>
          </a:p>
        </p:txBody>
      </p:sp>
      <p:grpSp>
        <p:nvGrpSpPr>
          <p:cNvPr id="13" name="Grupo 12"/>
          <p:cNvGrpSpPr/>
          <p:nvPr/>
        </p:nvGrpSpPr>
        <p:grpSpPr>
          <a:xfrm>
            <a:off x="681924" y="1859797"/>
            <a:ext cx="10941805" cy="1297697"/>
            <a:chOff x="619931" y="2231756"/>
            <a:chExt cx="10941805" cy="1297697"/>
          </a:xfrm>
        </p:grpSpPr>
        <p:sp>
          <p:nvSpPr>
            <p:cNvPr id="3" name="CuadroTexto 2"/>
            <p:cNvSpPr txBox="1"/>
            <p:nvPr/>
          </p:nvSpPr>
          <p:spPr>
            <a:xfrm>
              <a:off x="619931" y="2231756"/>
              <a:ext cx="10941805" cy="584775"/>
            </a:xfrm>
            <a:prstGeom prst="rect">
              <a:avLst/>
            </a:prstGeom>
            <a:noFill/>
          </p:spPr>
          <p:txBody>
            <a:bodyPr wrap="square" rtlCol="0">
              <a:spAutoFit/>
            </a:bodyPr>
            <a:lstStyle/>
            <a:p>
              <a:r>
                <a:rPr lang="es-ES" sz="3200" b="1" dirty="0" smtClean="0"/>
                <a:t>Ácido Pirúvico + </a:t>
              </a:r>
              <a:r>
                <a:rPr lang="es-ES" sz="3200" b="1" dirty="0" err="1" smtClean="0"/>
                <a:t>CoA</a:t>
              </a:r>
              <a:r>
                <a:rPr lang="es-ES" sz="3200" b="1" dirty="0" smtClean="0"/>
                <a:t> + NAD</a:t>
              </a:r>
              <a:r>
                <a:rPr lang="es-ES" sz="3200" b="1" baseline="30000" dirty="0" smtClean="0"/>
                <a:t>+</a:t>
              </a:r>
              <a:r>
                <a:rPr lang="es-ES" sz="3200" b="1" dirty="0" smtClean="0"/>
                <a:t>           NADH + acetil-</a:t>
              </a:r>
              <a:r>
                <a:rPr lang="es-ES" sz="3200" b="1" dirty="0" err="1" smtClean="0"/>
                <a:t>CoA</a:t>
              </a:r>
              <a:r>
                <a:rPr lang="es-ES" sz="3200" b="1" dirty="0" smtClean="0"/>
                <a:t> + CO</a:t>
              </a:r>
              <a:r>
                <a:rPr lang="es-ES" sz="3200" b="1" baseline="-25000" dirty="0" smtClean="0"/>
                <a:t>2</a:t>
              </a:r>
              <a:r>
                <a:rPr lang="es-ES" sz="3200" b="1" dirty="0" smtClean="0"/>
                <a:t> + H</a:t>
              </a:r>
              <a:r>
                <a:rPr lang="es-ES" sz="3200" b="1" baseline="30000" dirty="0" smtClean="0"/>
                <a:t>+</a:t>
              </a:r>
              <a:endParaRPr lang="es-ES" sz="3200" b="1" baseline="30000" dirty="0"/>
            </a:p>
          </p:txBody>
        </p:sp>
        <p:cxnSp>
          <p:nvCxnSpPr>
            <p:cNvPr id="5" name="Conector recto de flecha 4"/>
            <p:cNvCxnSpPr/>
            <p:nvPr/>
          </p:nvCxnSpPr>
          <p:spPr>
            <a:xfrm>
              <a:off x="5525145" y="2524143"/>
              <a:ext cx="63543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3996003" y="3006233"/>
              <a:ext cx="3842399" cy="523220"/>
            </a:xfrm>
            <a:prstGeom prst="rect">
              <a:avLst/>
            </a:prstGeom>
            <a:solidFill>
              <a:schemeClr val="bg1"/>
            </a:solidFill>
            <a:ln>
              <a:solidFill>
                <a:srgbClr val="C00000"/>
              </a:solidFill>
            </a:ln>
          </p:spPr>
          <p:txBody>
            <a:bodyPr wrap="none" rtlCol="0">
              <a:spAutoFit/>
            </a:bodyPr>
            <a:lstStyle/>
            <a:p>
              <a:r>
                <a:rPr lang="es-ES" sz="2800" b="1" dirty="0" smtClean="0">
                  <a:solidFill>
                    <a:srgbClr val="C00000"/>
                  </a:solidFill>
                </a:rPr>
                <a:t>Pirúvico </a:t>
              </a:r>
              <a:r>
                <a:rPr lang="es-ES" sz="2800" b="1" dirty="0">
                  <a:solidFill>
                    <a:srgbClr val="C00000"/>
                  </a:solidFill>
                </a:rPr>
                <a:t>D</a:t>
              </a:r>
              <a:r>
                <a:rPr lang="es-ES" sz="2800" b="1" dirty="0" smtClean="0">
                  <a:solidFill>
                    <a:srgbClr val="C00000"/>
                  </a:solidFill>
                </a:rPr>
                <a:t>eshidrogenasa</a:t>
              </a:r>
              <a:endParaRPr lang="es-ES" sz="2800" b="1" dirty="0">
                <a:solidFill>
                  <a:srgbClr val="C00000"/>
                </a:solidFill>
              </a:endParaRPr>
            </a:p>
          </p:txBody>
        </p:sp>
      </p:grpSp>
    </p:spTree>
    <p:extLst>
      <p:ext uri="{BB962C8B-B14F-4D97-AF65-F5344CB8AC3E}">
        <p14:creationId xmlns:p14="http://schemas.microsoft.com/office/powerpoint/2010/main" val="4075044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9259" name="Group 91"/>
          <p:cNvGrpSpPr>
            <a:grpSpLocks/>
          </p:cNvGrpSpPr>
          <p:nvPr/>
        </p:nvGrpSpPr>
        <p:grpSpPr bwMode="auto">
          <a:xfrm>
            <a:off x="2386821" y="2276476"/>
            <a:ext cx="1616075" cy="4113213"/>
            <a:chOff x="729" y="1434"/>
            <a:chExt cx="1018" cy="2591"/>
          </a:xfrm>
        </p:grpSpPr>
        <p:sp>
          <p:nvSpPr>
            <p:cNvPr id="519172" name="Text Box 4"/>
            <p:cNvSpPr txBox="1">
              <a:spLocks noChangeArrowheads="1"/>
            </p:cNvSpPr>
            <p:nvPr/>
          </p:nvSpPr>
          <p:spPr bwMode="auto">
            <a:xfrm>
              <a:off x="944" y="1794"/>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C</a:t>
              </a:r>
            </a:p>
          </p:txBody>
        </p:sp>
        <p:sp>
          <p:nvSpPr>
            <p:cNvPr id="519173" name="Line 5"/>
            <p:cNvSpPr>
              <a:spLocks noChangeShapeType="1"/>
            </p:cNvSpPr>
            <p:nvPr/>
          </p:nvSpPr>
          <p:spPr bwMode="auto">
            <a:xfrm>
              <a:off x="1087" y="163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74" name="Line 6"/>
            <p:cNvSpPr>
              <a:spLocks noChangeShapeType="1"/>
            </p:cNvSpPr>
            <p:nvPr/>
          </p:nvSpPr>
          <p:spPr bwMode="auto">
            <a:xfrm>
              <a:off x="1029" y="164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75" name="Text Box 7"/>
            <p:cNvSpPr txBox="1">
              <a:spLocks noChangeArrowheads="1"/>
            </p:cNvSpPr>
            <p:nvPr/>
          </p:nvSpPr>
          <p:spPr bwMode="auto">
            <a:xfrm>
              <a:off x="1252" y="1798"/>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O</a:t>
              </a:r>
            </a:p>
          </p:txBody>
        </p:sp>
        <p:sp>
          <p:nvSpPr>
            <p:cNvPr id="519176" name="Text Box 8"/>
            <p:cNvSpPr txBox="1">
              <a:spLocks noChangeArrowheads="1"/>
            </p:cNvSpPr>
            <p:nvPr/>
          </p:nvSpPr>
          <p:spPr bwMode="auto">
            <a:xfrm>
              <a:off x="945" y="1434"/>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O</a:t>
              </a:r>
            </a:p>
          </p:txBody>
        </p:sp>
        <p:sp>
          <p:nvSpPr>
            <p:cNvPr id="519177" name="Line 9"/>
            <p:cNvSpPr>
              <a:spLocks noChangeShapeType="1"/>
            </p:cNvSpPr>
            <p:nvPr/>
          </p:nvSpPr>
          <p:spPr bwMode="auto">
            <a:xfrm>
              <a:off x="1122" y="192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78" name="Text Box 10"/>
            <p:cNvSpPr txBox="1">
              <a:spLocks noChangeArrowheads="1"/>
            </p:cNvSpPr>
            <p:nvPr/>
          </p:nvSpPr>
          <p:spPr bwMode="auto">
            <a:xfrm>
              <a:off x="936" y="2238"/>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19179" name="Line 11"/>
            <p:cNvSpPr>
              <a:spLocks noChangeShapeType="1"/>
            </p:cNvSpPr>
            <p:nvPr/>
          </p:nvSpPr>
          <p:spPr bwMode="auto">
            <a:xfrm>
              <a:off x="1063" y="248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80" name="Text Box 12"/>
            <p:cNvSpPr txBox="1">
              <a:spLocks noChangeArrowheads="1"/>
            </p:cNvSpPr>
            <p:nvPr/>
          </p:nvSpPr>
          <p:spPr bwMode="auto">
            <a:xfrm>
              <a:off x="944" y="2651"/>
              <a:ext cx="342"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CH</a:t>
              </a:r>
            </a:p>
          </p:txBody>
        </p:sp>
        <p:sp>
          <p:nvSpPr>
            <p:cNvPr id="519181" name="Line 13"/>
            <p:cNvSpPr>
              <a:spLocks noChangeShapeType="1"/>
            </p:cNvSpPr>
            <p:nvPr/>
          </p:nvSpPr>
          <p:spPr bwMode="auto">
            <a:xfrm>
              <a:off x="1119" y="2390"/>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82" name="Line 14"/>
            <p:cNvSpPr>
              <a:spLocks noChangeShapeType="1"/>
            </p:cNvSpPr>
            <p:nvPr/>
          </p:nvSpPr>
          <p:spPr bwMode="auto">
            <a:xfrm>
              <a:off x="1119" y="234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83" name="Text Box 15"/>
            <p:cNvSpPr txBox="1">
              <a:spLocks noChangeArrowheads="1"/>
            </p:cNvSpPr>
            <p:nvPr/>
          </p:nvSpPr>
          <p:spPr bwMode="auto">
            <a:xfrm>
              <a:off x="1253" y="2242"/>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O</a:t>
              </a:r>
            </a:p>
          </p:txBody>
        </p:sp>
        <p:sp>
          <p:nvSpPr>
            <p:cNvPr id="519184" name="Line 16"/>
            <p:cNvSpPr>
              <a:spLocks noChangeShapeType="1"/>
            </p:cNvSpPr>
            <p:nvPr/>
          </p:nvSpPr>
          <p:spPr bwMode="auto">
            <a:xfrm>
              <a:off x="1052" y="204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85" name="Text Box 17"/>
            <p:cNvSpPr txBox="1">
              <a:spLocks noChangeArrowheads="1"/>
            </p:cNvSpPr>
            <p:nvPr/>
          </p:nvSpPr>
          <p:spPr bwMode="auto">
            <a:xfrm>
              <a:off x="1153" y="2747"/>
              <a:ext cx="214"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2</a:t>
              </a:r>
            </a:p>
          </p:txBody>
        </p:sp>
        <p:sp>
          <p:nvSpPr>
            <p:cNvPr id="519186" name="Text Box 18"/>
            <p:cNvSpPr txBox="1">
              <a:spLocks noChangeArrowheads="1"/>
            </p:cNvSpPr>
            <p:nvPr/>
          </p:nvSpPr>
          <p:spPr bwMode="auto">
            <a:xfrm>
              <a:off x="1373" y="1797"/>
              <a:ext cx="23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19189" name="Text Box 21"/>
            <p:cNvSpPr txBox="1">
              <a:spLocks noChangeArrowheads="1"/>
            </p:cNvSpPr>
            <p:nvPr/>
          </p:nvSpPr>
          <p:spPr bwMode="auto">
            <a:xfrm>
              <a:off x="729" y="3502"/>
              <a:ext cx="1018" cy="523"/>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Ácido</a:t>
              </a:r>
            </a:p>
            <a:p>
              <a:pPr algn="ctr"/>
              <a:r>
                <a:rPr lang="es-ES" sz="2400" b="1" dirty="0" err="1"/>
                <a:t>oxalacético</a:t>
              </a:r>
              <a:endParaRPr lang="es-ES" sz="2400" b="1" dirty="0"/>
            </a:p>
          </p:txBody>
        </p:sp>
        <p:sp>
          <p:nvSpPr>
            <p:cNvPr id="519190" name="Text Box 22"/>
            <p:cNvSpPr txBox="1">
              <a:spLocks noChangeArrowheads="1"/>
            </p:cNvSpPr>
            <p:nvPr/>
          </p:nvSpPr>
          <p:spPr bwMode="auto">
            <a:xfrm>
              <a:off x="939" y="3133"/>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19191" name="Line 23"/>
            <p:cNvSpPr>
              <a:spLocks noChangeShapeType="1"/>
            </p:cNvSpPr>
            <p:nvPr/>
          </p:nvSpPr>
          <p:spPr bwMode="auto">
            <a:xfrm>
              <a:off x="1055" y="292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grpSp>
      <p:grpSp>
        <p:nvGrpSpPr>
          <p:cNvPr id="519261" name="Group 93"/>
          <p:cNvGrpSpPr>
            <a:grpSpLocks/>
          </p:cNvGrpSpPr>
          <p:nvPr/>
        </p:nvGrpSpPr>
        <p:grpSpPr bwMode="auto">
          <a:xfrm>
            <a:off x="7136132" y="2273301"/>
            <a:ext cx="2344738" cy="3717925"/>
            <a:chOff x="3379" y="1432"/>
            <a:chExt cx="1477" cy="2342"/>
          </a:xfrm>
        </p:grpSpPr>
        <p:sp>
          <p:nvSpPr>
            <p:cNvPr id="519193" name="Text Box 25"/>
            <p:cNvSpPr txBox="1">
              <a:spLocks noChangeArrowheads="1"/>
            </p:cNvSpPr>
            <p:nvPr/>
          </p:nvSpPr>
          <p:spPr bwMode="auto">
            <a:xfrm>
              <a:off x="3940" y="1794"/>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C</a:t>
              </a:r>
            </a:p>
          </p:txBody>
        </p:sp>
        <p:sp>
          <p:nvSpPr>
            <p:cNvPr id="519195" name="Line 27"/>
            <p:cNvSpPr>
              <a:spLocks noChangeShapeType="1"/>
            </p:cNvSpPr>
            <p:nvPr/>
          </p:nvSpPr>
          <p:spPr bwMode="auto">
            <a:xfrm>
              <a:off x="4051" y="164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98" name="Line 30"/>
            <p:cNvSpPr>
              <a:spLocks noChangeShapeType="1"/>
            </p:cNvSpPr>
            <p:nvPr/>
          </p:nvSpPr>
          <p:spPr bwMode="auto">
            <a:xfrm>
              <a:off x="4118" y="192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199" name="Text Box 31"/>
            <p:cNvSpPr txBox="1">
              <a:spLocks noChangeArrowheads="1"/>
            </p:cNvSpPr>
            <p:nvPr/>
          </p:nvSpPr>
          <p:spPr bwMode="auto">
            <a:xfrm>
              <a:off x="3932" y="2238"/>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19200" name="Line 32"/>
            <p:cNvSpPr>
              <a:spLocks noChangeShapeType="1"/>
            </p:cNvSpPr>
            <p:nvPr/>
          </p:nvSpPr>
          <p:spPr bwMode="auto">
            <a:xfrm>
              <a:off x="4051" y="246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01" name="Text Box 33"/>
            <p:cNvSpPr txBox="1">
              <a:spLocks noChangeArrowheads="1"/>
            </p:cNvSpPr>
            <p:nvPr/>
          </p:nvSpPr>
          <p:spPr bwMode="auto">
            <a:xfrm>
              <a:off x="3929" y="2651"/>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19203" name="Line 35"/>
            <p:cNvSpPr>
              <a:spLocks noChangeShapeType="1"/>
            </p:cNvSpPr>
            <p:nvPr/>
          </p:nvSpPr>
          <p:spPr bwMode="auto">
            <a:xfrm>
              <a:off x="4115" y="2352"/>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05" name="Line 37"/>
            <p:cNvSpPr>
              <a:spLocks noChangeShapeType="1"/>
            </p:cNvSpPr>
            <p:nvPr/>
          </p:nvSpPr>
          <p:spPr bwMode="auto">
            <a:xfrm>
              <a:off x="4048" y="204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08" name="Text Box 40"/>
            <p:cNvSpPr txBox="1">
              <a:spLocks noChangeArrowheads="1"/>
            </p:cNvSpPr>
            <p:nvPr/>
          </p:nvSpPr>
          <p:spPr bwMode="auto">
            <a:xfrm>
              <a:off x="4248" y="1797"/>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19209" name="Line 41"/>
            <p:cNvSpPr>
              <a:spLocks noChangeShapeType="1"/>
            </p:cNvSpPr>
            <p:nvPr/>
          </p:nvSpPr>
          <p:spPr bwMode="auto">
            <a:xfrm>
              <a:off x="4051" y="292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12" name="Line 44"/>
            <p:cNvSpPr>
              <a:spLocks noChangeShapeType="1"/>
            </p:cNvSpPr>
            <p:nvPr/>
          </p:nvSpPr>
          <p:spPr bwMode="auto">
            <a:xfrm>
              <a:off x="3761" y="276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13" name="Text Box 45"/>
            <p:cNvSpPr txBox="1">
              <a:spLocks noChangeArrowheads="1"/>
            </p:cNvSpPr>
            <p:nvPr/>
          </p:nvSpPr>
          <p:spPr bwMode="auto">
            <a:xfrm>
              <a:off x="4240" y="2643"/>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19214" name="Text Box 46"/>
            <p:cNvSpPr txBox="1">
              <a:spLocks noChangeArrowheads="1"/>
            </p:cNvSpPr>
            <p:nvPr/>
          </p:nvSpPr>
          <p:spPr bwMode="auto">
            <a:xfrm>
              <a:off x="4253" y="2235"/>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19215" name="Line 47"/>
            <p:cNvSpPr>
              <a:spLocks noChangeShapeType="1"/>
            </p:cNvSpPr>
            <p:nvPr/>
          </p:nvSpPr>
          <p:spPr bwMode="auto">
            <a:xfrm>
              <a:off x="3763" y="236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16" name="Line 48"/>
            <p:cNvSpPr>
              <a:spLocks noChangeShapeType="1"/>
            </p:cNvSpPr>
            <p:nvPr/>
          </p:nvSpPr>
          <p:spPr bwMode="auto">
            <a:xfrm>
              <a:off x="3771" y="192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17" name="Text Box 49"/>
            <p:cNvSpPr txBox="1">
              <a:spLocks noChangeArrowheads="1"/>
            </p:cNvSpPr>
            <p:nvPr/>
          </p:nvSpPr>
          <p:spPr bwMode="auto">
            <a:xfrm>
              <a:off x="3431" y="2233"/>
              <a:ext cx="3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HO</a:t>
              </a:r>
            </a:p>
          </p:txBody>
        </p:sp>
        <p:sp>
          <p:nvSpPr>
            <p:cNvPr id="519218" name="Text Box 50"/>
            <p:cNvSpPr txBox="1">
              <a:spLocks noChangeArrowheads="1"/>
            </p:cNvSpPr>
            <p:nvPr/>
          </p:nvSpPr>
          <p:spPr bwMode="auto">
            <a:xfrm>
              <a:off x="3573" y="1797"/>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19219" name="Text Box 51"/>
            <p:cNvSpPr txBox="1">
              <a:spLocks noChangeArrowheads="1"/>
            </p:cNvSpPr>
            <p:nvPr/>
          </p:nvSpPr>
          <p:spPr bwMode="auto">
            <a:xfrm>
              <a:off x="3573" y="2638"/>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19220" name="Text Box 52"/>
            <p:cNvSpPr txBox="1">
              <a:spLocks noChangeArrowheads="1"/>
            </p:cNvSpPr>
            <p:nvPr/>
          </p:nvSpPr>
          <p:spPr bwMode="auto">
            <a:xfrm>
              <a:off x="3928" y="1432"/>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H</a:t>
              </a:r>
            </a:p>
          </p:txBody>
        </p:sp>
        <p:sp>
          <p:nvSpPr>
            <p:cNvPr id="519221" name="Text Box 53"/>
            <p:cNvSpPr txBox="1">
              <a:spLocks noChangeArrowheads="1"/>
            </p:cNvSpPr>
            <p:nvPr/>
          </p:nvSpPr>
          <p:spPr bwMode="auto">
            <a:xfrm>
              <a:off x="3931" y="3065"/>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19223" name="Line 55"/>
            <p:cNvSpPr>
              <a:spLocks noChangeShapeType="1"/>
            </p:cNvSpPr>
            <p:nvPr/>
          </p:nvSpPr>
          <p:spPr bwMode="auto">
            <a:xfrm>
              <a:off x="4110" y="276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19224" name="Text Box 56"/>
            <p:cNvSpPr txBox="1">
              <a:spLocks noChangeArrowheads="1"/>
            </p:cNvSpPr>
            <p:nvPr/>
          </p:nvSpPr>
          <p:spPr bwMode="auto">
            <a:xfrm>
              <a:off x="3379" y="3486"/>
              <a:ext cx="14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Ácido cítrico</a:t>
              </a:r>
            </a:p>
          </p:txBody>
        </p:sp>
      </p:grpSp>
      <p:sp>
        <p:nvSpPr>
          <p:cNvPr id="519258" name="Rectangle 90"/>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dirty="0">
                <a:solidFill>
                  <a:schemeClr val="tx1"/>
                </a:solidFill>
              </a:rPr>
              <a:t>REACCIÓN DE LA SINTETASA CÍTRICA</a:t>
            </a:r>
          </a:p>
        </p:txBody>
      </p:sp>
      <p:grpSp>
        <p:nvGrpSpPr>
          <p:cNvPr id="519264" name="Group 96"/>
          <p:cNvGrpSpPr>
            <a:grpSpLocks/>
          </p:cNvGrpSpPr>
          <p:nvPr/>
        </p:nvGrpSpPr>
        <p:grpSpPr bwMode="auto">
          <a:xfrm>
            <a:off x="4213226" y="2781301"/>
            <a:ext cx="2976563" cy="1958976"/>
            <a:chOff x="1694" y="1752"/>
            <a:chExt cx="1875" cy="1234"/>
          </a:xfrm>
        </p:grpSpPr>
        <p:sp>
          <p:nvSpPr>
            <p:cNvPr id="519226" name="Line 58"/>
            <p:cNvSpPr>
              <a:spLocks noChangeShapeType="1"/>
            </p:cNvSpPr>
            <p:nvPr/>
          </p:nvSpPr>
          <p:spPr bwMode="auto">
            <a:xfrm>
              <a:off x="1973" y="2559"/>
              <a:ext cx="145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9227" name="Arc 59"/>
            <p:cNvSpPr>
              <a:spLocks/>
            </p:cNvSpPr>
            <p:nvPr/>
          </p:nvSpPr>
          <p:spPr bwMode="auto">
            <a:xfrm flipV="1">
              <a:off x="2170" y="2057"/>
              <a:ext cx="998" cy="499"/>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9229" name="Text Box 61"/>
            <p:cNvSpPr txBox="1">
              <a:spLocks noChangeArrowheads="1"/>
            </p:cNvSpPr>
            <p:nvPr/>
          </p:nvSpPr>
          <p:spPr bwMode="auto">
            <a:xfrm>
              <a:off x="1694" y="1757"/>
              <a:ext cx="94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Acetil CoA</a:t>
              </a:r>
            </a:p>
          </p:txBody>
        </p:sp>
        <p:sp>
          <p:nvSpPr>
            <p:cNvPr id="519230" name="Text Box 62"/>
            <p:cNvSpPr txBox="1">
              <a:spLocks noChangeArrowheads="1"/>
            </p:cNvSpPr>
            <p:nvPr/>
          </p:nvSpPr>
          <p:spPr bwMode="auto">
            <a:xfrm>
              <a:off x="2784" y="1752"/>
              <a:ext cx="7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HS   CoA</a:t>
              </a:r>
            </a:p>
          </p:txBody>
        </p:sp>
        <p:sp>
          <p:nvSpPr>
            <p:cNvPr id="519231" name="Text Box 63"/>
            <p:cNvSpPr txBox="1">
              <a:spLocks noChangeArrowheads="1"/>
            </p:cNvSpPr>
            <p:nvPr/>
          </p:nvSpPr>
          <p:spPr bwMode="auto">
            <a:xfrm>
              <a:off x="2006" y="2695"/>
              <a:ext cx="13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err="1"/>
                <a:t>Sintetasa</a:t>
              </a:r>
              <a:r>
                <a:rPr lang="es-ES" sz="2400" b="1" dirty="0"/>
                <a:t> cítrica</a:t>
              </a:r>
            </a:p>
          </p:txBody>
        </p:sp>
        <p:sp>
          <p:nvSpPr>
            <p:cNvPr id="519257" name="Freeform 89"/>
            <p:cNvSpPr>
              <a:spLocks/>
            </p:cNvSpPr>
            <p:nvPr/>
          </p:nvSpPr>
          <p:spPr bwMode="auto">
            <a:xfrm>
              <a:off x="3061" y="1833"/>
              <a:ext cx="137" cy="59"/>
            </a:xfrm>
            <a:custGeom>
              <a:avLst/>
              <a:gdLst>
                <a:gd name="T0" fmla="*/ 0 w 156"/>
                <a:gd name="T1" fmla="*/ 56 h 104"/>
                <a:gd name="T2" fmla="*/ 12 w 156"/>
                <a:gd name="T3" fmla="*/ 20 h 104"/>
                <a:gd name="T4" fmla="*/ 96 w 156"/>
                <a:gd name="T5" fmla="*/ 104 h 104"/>
                <a:gd name="T6" fmla="*/ 144 w 156"/>
                <a:gd name="T7" fmla="*/ 92 h 104"/>
                <a:gd name="T8" fmla="*/ 156 w 156"/>
                <a:gd name="T9" fmla="*/ 56 h 104"/>
              </a:gdLst>
              <a:ahLst/>
              <a:cxnLst>
                <a:cxn ang="0">
                  <a:pos x="T0" y="T1"/>
                </a:cxn>
                <a:cxn ang="0">
                  <a:pos x="T2" y="T3"/>
                </a:cxn>
                <a:cxn ang="0">
                  <a:pos x="T4" y="T5"/>
                </a:cxn>
                <a:cxn ang="0">
                  <a:pos x="T6" y="T7"/>
                </a:cxn>
                <a:cxn ang="0">
                  <a:pos x="T8" y="T9"/>
                </a:cxn>
              </a:cxnLst>
              <a:rect l="0" t="0" r="r" b="b"/>
              <a:pathLst>
                <a:path w="156" h="104">
                  <a:moveTo>
                    <a:pt x="0" y="56"/>
                  </a:moveTo>
                  <a:cubicBezTo>
                    <a:pt x="4" y="44"/>
                    <a:pt x="0" y="25"/>
                    <a:pt x="12" y="20"/>
                  </a:cubicBezTo>
                  <a:cubicBezTo>
                    <a:pt x="61" y="0"/>
                    <a:pt x="77" y="76"/>
                    <a:pt x="96" y="104"/>
                  </a:cubicBezTo>
                  <a:cubicBezTo>
                    <a:pt x="112" y="100"/>
                    <a:pt x="131" y="102"/>
                    <a:pt x="144" y="92"/>
                  </a:cubicBezTo>
                  <a:cubicBezTo>
                    <a:pt x="154" y="84"/>
                    <a:pt x="156" y="56"/>
                    <a:pt x="156" y="5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pic>
        <p:nvPicPr>
          <p:cNvPr id="2" name="Imagen 1"/>
          <p:cNvPicPr>
            <a:picLocks noChangeAspect="1"/>
          </p:cNvPicPr>
          <p:nvPr/>
        </p:nvPicPr>
        <p:blipFill>
          <a:blip r:embed="rId3"/>
          <a:stretch>
            <a:fillRect/>
          </a:stretch>
        </p:blipFill>
        <p:spPr>
          <a:xfrm>
            <a:off x="9795734" y="1103393"/>
            <a:ext cx="2011232" cy="1508424"/>
          </a:xfrm>
          <a:prstGeom prst="rect">
            <a:avLst/>
          </a:prstGeom>
        </p:spPr>
      </p:pic>
    </p:spTree>
    <p:extLst>
      <p:ext uri="{BB962C8B-B14F-4D97-AF65-F5344CB8AC3E}">
        <p14:creationId xmlns:p14="http://schemas.microsoft.com/office/powerpoint/2010/main" val="3566812899"/>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1000"/>
                                  </p:stCondLst>
                                  <p:childTnLst>
                                    <p:set>
                                      <p:cBhvr>
                                        <p:cTn id="6" dur="1" fill="hold">
                                          <p:stCondLst>
                                            <p:cond delay="0"/>
                                          </p:stCondLst>
                                        </p:cTn>
                                        <p:tgtEl>
                                          <p:spTgt spid="519258">
                                            <p:txEl>
                                              <p:pRg st="0" end="0"/>
                                            </p:txEl>
                                          </p:spTgt>
                                        </p:tgtEl>
                                        <p:attrNameLst>
                                          <p:attrName>style.visibility</p:attrName>
                                        </p:attrNameLst>
                                      </p:cBhvr>
                                      <p:to>
                                        <p:strVal val="visible"/>
                                      </p:to>
                                    </p:set>
                                    <p:animEffect transition="in" filter="box(in)">
                                      <p:cBhvr>
                                        <p:cTn id="7" dur="1000"/>
                                        <p:tgtEl>
                                          <p:spTgt spid="519258">
                                            <p:txEl>
                                              <p:pRg st="0" end="0"/>
                                            </p:txEl>
                                          </p:spTgt>
                                        </p:tgtEl>
                                      </p:cBhvr>
                                    </p:animEffect>
                                  </p:childTnLst>
                                </p:cTn>
                              </p:par>
                              <p:par>
                                <p:cTn id="8" presetID="10" presetClass="entr" presetSubtype="0" fill="hold" nodeType="withEffect">
                                  <p:stCondLst>
                                    <p:cond delay="2700"/>
                                  </p:stCondLst>
                                  <p:childTnLst>
                                    <p:set>
                                      <p:cBhvr>
                                        <p:cTn id="9" dur="1" fill="hold">
                                          <p:stCondLst>
                                            <p:cond delay="0"/>
                                          </p:stCondLst>
                                        </p:cTn>
                                        <p:tgtEl>
                                          <p:spTgt spid="519259"/>
                                        </p:tgtEl>
                                        <p:attrNameLst>
                                          <p:attrName>style.visibility</p:attrName>
                                        </p:attrNameLst>
                                      </p:cBhvr>
                                      <p:to>
                                        <p:strVal val="visible"/>
                                      </p:to>
                                    </p:set>
                                    <p:animEffect transition="in" filter="fade">
                                      <p:cBhvr>
                                        <p:cTn id="10" dur="1000"/>
                                        <p:tgtEl>
                                          <p:spTgt spid="519259"/>
                                        </p:tgtEl>
                                      </p:cBhvr>
                                    </p:animEffect>
                                  </p:childTnLst>
                                </p:cTn>
                              </p:par>
                              <p:par>
                                <p:cTn id="11" presetID="22" presetClass="entr" presetSubtype="8" fill="hold" nodeType="withEffect">
                                  <p:stCondLst>
                                    <p:cond delay="3800"/>
                                  </p:stCondLst>
                                  <p:childTnLst>
                                    <p:set>
                                      <p:cBhvr>
                                        <p:cTn id="12" dur="1" fill="hold">
                                          <p:stCondLst>
                                            <p:cond delay="0"/>
                                          </p:stCondLst>
                                        </p:cTn>
                                        <p:tgtEl>
                                          <p:spTgt spid="519264"/>
                                        </p:tgtEl>
                                        <p:attrNameLst>
                                          <p:attrName>style.visibility</p:attrName>
                                        </p:attrNameLst>
                                      </p:cBhvr>
                                      <p:to>
                                        <p:strVal val="visible"/>
                                      </p:to>
                                    </p:set>
                                    <p:animEffect transition="in" filter="wipe(left)">
                                      <p:cBhvr>
                                        <p:cTn id="13" dur="1000"/>
                                        <p:tgtEl>
                                          <p:spTgt spid="519264"/>
                                        </p:tgtEl>
                                      </p:cBhvr>
                                    </p:animEffect>
                                  </p:childTnLst>
                                </p:cTn>
                              </p:par>
                              <p:par>
                                <p:cTn id="14" presetID="10" presetClass="entr" presetSubtype="0" fill="hold" nodeType="withEffect">
                                  <p:stCondLst>
                                    <p:cond delay="4900"/>
                                  </p:stCondLst>
                                  <p:childTnLst>
                                    <p:set>
                                      <p:cBhvr>
                                        <p:cTn id="15" dur="1" fill="hold">
                                          <p:stCondLst>
                                            <p:cond delay="0"/>
                                          </p:stCondLst>
                                        </p:cTn>
                                        <p:tgtEl>
                                          <p:spTgt spid="519261"/>
                                        </p:tgtEl>
                                        <p:attrNameLst>
                                          <p:attrName>style.visibility</p:attrName>
                                        </p:attrNameLst>
                                      </p:cBhvr>
                                      <p:to>
                                        <p:strVal val="visible"/>
                                      </p:to>
                                    </p:set>
                                    <p:animEffect transition="in" filter="fade">
                                      <p:cBhvr>
                                        <p:cTn id="16" dur="1000"/>
                                        <p:tgtEl>
                                          <p:spTgt spid="519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dirty="0">
                <a:solidFill>
                  <a:schemeClr val="tx1"/>
                </a:solidFill>
              </a:rPr>
              <a:t>REACCIÓN DE LA DESHIDROGENASA ISOCÍTRICA</a:t>
            </a:r>
          </a:p>
        </p:txBody>
      </p:sp>
      <p:grpSp>
        <p:nvGrpSpPr>
          <p:cNvPr id="521273" name="Group 57"/>
          <p:cNvGrpSpPr>
            <a:grpSpLocks/>
          </p:cNvGrpSpPr>
          <p:nvPr/>
        </p:nvGrpSpPr>
        <p:grpSpPr bwMode="auto">
          <a:xfrm>
            <a:off x="2063750" y="2133600"/>
            <a:ext cx="2344738" cy="3722688"/>
            <a:chOff x="340" y="1344"/>
            <a:chExt cx="1477" cy="2345"/>
          </a:xfrm>
        </p:grpSpPr>
        <p:sp>
          <p:nvSpPr>
            <p:cNvPr id="521221" name="Text Box 5"/>
            <p:cNvSpPr txBox="1">
              <a:spLocks noChangeArrowheads="1"/>
            </p:cNvSpPr>
            <p:nvPr/>
          </p:nvSpPr>
          <p:spPr bwMode="auto">
            <a:xfrm>
              <a:off x="901" y="1706"/>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1222" name="Line 6"/>
            <p:cNvSpPr>
              <a:spLocks noChangeShapeType="1"/>
            </p:cNvSpPr>
            <p:nvPr/>
          </p:nvSpPr>
          <p:spPr bwMode="auto">
            <a:xfrm>
              <a:off x="1012" y="1552"/>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23" name="Line 7"/>
            <p:cNvSpPr>
              <a:spLocks noChangeShapeType="1"/>
            </p:cNvSpPr>
            <p:nvPr/>
          </p:nvSpPr>
          <p:spPr bwMode="auto">
            <a:xfrm>
              <a:off x="1079" y="183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24" name="Text Box 8"/>
            <p:cNvSpPr txBox="1">
              <a:spLocks noChangeArrowheads="1"/>
            </p:cNvSpPr>
            <p:nvPr/>
          </p:nvSpPr>
          <p:spPr bwMode="auto">
            <a:xfrm>
              <a:off x="893" y="2150"/>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1225" name="Line 9"/>
            <p:cNvSpPr>
              <a:spLocks noChangeShapeType="1"/>
            </p:cNvSpPr>
            <p:nvPr/>
          </p:nvSpPr>
          <p:spPr bwMode="auto">
            <a:xfrm>
              <a:off x="1012" y="238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26" name="Text Box 10"/>
            <p:cNvSpPr txBox="1">
              <a:spLocks noChangeArrowheads="1"/>
            </p:cNvSpPr>
            <p:nvPr/>
          </p:nvSpPr>
          <p:spPr bwMode="auto">
            <a:xfrm>
              <a:off x="890" y="2563"/>
              <a:ext cx="21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1227" name="Line 11"/>
            <p:cNvSpPr>
              <a:spLocks noChangeShapeType="1"/>
            </p:cNvSpPr>
            <p:nvPr/>
          </p:nvSpPr>
          <p:spPr bwMode="auto">
            <a:xfrm>
              <a:off x="1076" y="226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28" name="Line 12"/>
            <p:cNvSpPr>
              <a:spLocks noChangeShapeType="1"/>
            </p:cNvSpPr>
            <p:nvPr/>
          </p:nvSpPr>
          <p:spPr bwMode="auto">
            <a:xfrm>
              <a:off x="1009" y="1957"/>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29" name="Text Box 13"/>
            <p:cNvSpPr txBox="1">
              <a:spLocks noChangeArrowheads="1"/>
            </p:cNvSpPr>
            <p:nvPr/>
          </p:nvSpPr>
          <p:spPr bwMode="auto">
            <a:xfrm>
              <a:off x="1209" y="1709"/>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1230" name="Line 14"/>
            <p:cNvSpPr>
              <a:spLocks noChangeShapeType="1"/>
            </p:cNvSpPr>
            <p:nvPr/>
          </p:nvSpPr>
          <p:spPr bwMode="auto">
            <a:xfrm>
              <a:off x="1012" y="284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31" name="Line 15"/>
            <p:cNvSpPr>
              <a:spLocks noChangeShapeType="1"/>
            </p:cNvSpPr>
            <p:nvPr/>
          </p:nvSpPr>
          <p:spPr bwMode="auto">
            <a:xfrm>
              <a:off x="722" y="267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32" name="Text Box 16"/>
            <p:cNvSpPr txBox="1">
              <a:spLocks noChangeArrowheads="1"/>
            </p:cNvSpPr>
            <p:nvPr/>
          </p:nvSpPr>
          <p:spPr bwMode="auto">
            <a:xfrm>
              <a:off x="1201" y="2555"/>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1233" name="Text Box 17"/>
            <p:cNvSpPr txBox="1">
              <a:spLocks noChangeArrowheads="1"/>
            </p:cNvSpPr>
            <p:nvPr/>
          </p:nvSpPr>
          <p:spPr bwMode="auto">
            <a:xfrm>
              <a:off x="1214" y="2147"/>
              <a:ext cx="6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1234" name="Line 18"/>
            <p:cNvSpPr>
              <a:spLocks noChangeShapeType="1"/>
            </p:cNvSpPr>
            <p:nvPr/>
          </p:nvSpPr>
          <p:spPr bwMode="auto">
            <a:xfrm>
              <a:off x="724" y="227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35" name="Line 19"/>
            <p:cNvSpPr>
              <a:spLocks noChangeShapeType="1"/>
            </p:cNvSpPr>
            <p:nvPr/>
          </p:nvSpPr>
          <p:spPr bwMode="auto">
            <a:xfrm>
              <a:off x="732" y="1837"/>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36" name="Text Box 20"/>
            <p:cNvSpPr txBox="1">
              <a:spLocks noChangeArrowheads="1"/>
            </p:cNvSpPr>
            <p:nvPr/>
          </p:nvSpPr>
          <p:spPr bwMode="auto">
            <a:xfrm>
              <a:off x="395" y="2544"/>
              <a:ext cx="3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HO</a:t>
              </a:r>
            </a:p>
          </p:txBody>
        </p:sp>
        <p:sp>
          <p:nvSpPr>
            <p:cNvPr id="521237" name="Text Box 21"/>
            <p:cNvSpPr txBox="1">
              <a:spLocks noChangeArrowheads="1"/>
            </p:cNvSpPr>
            <p:nvPr/>
          </p:nvSpPr>
          <p:spPr bwMode="auto">
            <a:xfrm>
              <a:off x="534" y="1709"/>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21238" name="Text Box 22"/>
            <p:cNvSpPr txBox="1">
              <a:spLocks noChangeArrowheads="1"/>
            </p:cNvSpPr>
            <p:nvPr/>
          </p:nvSpPr>
          <p:spPr bwMode="auto">
            <a:xfrm>
              <a:off x="537" y="2148"/>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21239" name="Text Box 23"/>
            <p:cNvSpPr txBox="1">
              <a:spLocks noChangeArrowheads="1"/>
            </p:cNvSpPr>
            <p:nvPr/>
          </p:nvSpPr>
          <p:spPr bwMode="auto">
            <a:xfrm>
              <a:off x="889" y="1344"/>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21240" name="Text Box 24"/>
            <p:cNvSpPr txBox="1">
              <a:spLocks noChangeArrowheads="1"/>
            </p:cNvSpPr>
            <p:nvPr/>
          </p:nvSpPr>
          <p:spPr bwMode="auto">
            <a:xfrm>
              <a:off x="892" y="2977"/>
              <a:ext cx="23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a:t>
              </a:r>
            </a:p>
          </p:txBody>
        </p:sp>
        <p:sp>
          <p:nvSpPr>
            <p:cNvPr id="521241" name="Line 25"/>
            <p:cNvSpPr>
              <a:spLocks noChangeShapeType="1"/>
            </p:cNvSpPr>
            <p:nvPr/>
          </p:nvSpPr>
          <p:spPr bwMode="auto">
            <a:xfrm>
              <a:off x="1071" y="267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42" name="Text Box 26"/>
            <p:cNvSpPr txBox="1">
              <a:spLocks noChangeArrowheads="1"/>
            </p:cNvSpPr>
            <p:nvPr/>
          </p:nvSpPr>
          <p:spPr bwMode="auto">
            <a:xfrm>
              <a:off x="340" y="3398"/>
              <a:ext cx="14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dirty="0"/>
                <a:t>Ácido </a:t>
              </a:r>
              <a:r>
                <a:rPr lang="es-ES" sz="2400" b="1" dirty="0" err="1"/>
                <a:t>isocítrico</a:t>
              </a:r>
              <a:endParaRPr lang="es-ES" sz="2400" b="1" dirty="0"/>
            </a:p>
          </p:txBody>
        </p:sp>
      </p:grpSp>
      <p:grpSp>
        <p:nvGrpSpPr>
          <p:cNvPr id="521280" name="Group 64"/>
          <p:cNvGrpSpPr>
            <a:grpSpLocks/>
          </p:cNvGrpSpPr>
          <p:nvPr/>
        </p:nvGrpSpPr>
        <p:grpSpPr bwMode="auto">
          <a:xfrm>
            <a:off x="7335542" y="2063403"/>
            <a:ext cx="2516188" cy="3959224"/>
            <a:chOff x="3612" y="1667"/>
            <a:chExt cx="1585" cy="2494"/>
          </a:xfrm>
        </p:grpSpPr>
        <p:sp>
          <p:nvSpPr>
            <p:cNvPr id="521250" name="Text Box 34"/>
            <p:cNvSpPr txBox="1">
              <a:spLocks noChangeArrowheads="1"/>
            </p:cNvSpPr>
            <p:nvPr/>
          </p:nvSpPr>
          <p:spPr bwMode="auto">
            <a:xfrm>
              <a:off x="3994" y="1667"/>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1256" name="Text Box 40"/>
            <p:cNvSpPr txBox="1">
              <a:spLocks noChangeArrowheads="1"/>
            </p:cNvSpPr>
            <p:nvPr/>
          </p:nvSpPr>
          <p:spPr bwMode="auto">
            <a:xfrm>
              <a:off x="4010" y="2102"/>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1257" name="Line 41"/>
            <p:cNvSpPr>
              <a:spLocks noChangeShapeType="1"/>
            </p:cNvSpPr>
            <p:nvPr/>
          </p:nvSpPr>
          <p:spPr bwMode="auto">
            <a:xfrm>
              <a:off x="4137" y="234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58" name="Text Box 42"/>
            <p:cNvSpPr txBox="1">
              <a:spLocks noChangeArrowheads="1"/>
            </p:cNvSpPr>
            <p:nvPr/>
          </p:nvSpPr>
          <p:spPr bwMode="auto">
            <a:xfrm>
              <a:off x="4018" y="2515"/>
              <a:ext cx="342"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CH</a:t>
              </a:r>
            </a:p>
          </p:txBody>
        </p:sp>
        <p:sp>
          <p:nvSpPr>
            <p:cNvPr id="521259" name="Line 43"/>
            <p:cNvSpPr>
              <a:spLocks noChangeShapeType="1"/>
            </p:cNvSpPr>
            <p:nvPr/>
          </p:nvSpPr>
          <p:spPr bwMode="auto">
            <a:xfrm>
              <a:off x="4193" y="225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60" name="Line 44"/>
            <p:cNvSpPr>
              <a:spLocks noChangeShapeType="1"/>
            </p:cNvSpPr>
            <p:nvPr/>
          </p:nvSpPr>
          <p:spPr bwMode="auto">
            <a:xfrm>
              <a:off x="4193" y="2208"/>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61" name="Text Box 45"/>
            <p:cNvSpPr txBox="1">
              <a:spLocks noChangeArrowheads="1"/>
            </p:cNvSpPr>
            <p:nvPr/>
          </p:nvSpPr>
          <p:spPr bwMode="auto">
            <a:xfrm>
              <a:off x="4327" y="2106"/>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O</a:t>
              </a:r>
            </a:p>
          </p:txBody>
        </p:sp>
        <p:sp>
          <p:nvSpPr>
            <p:cNvPr id="521262" name="Line 46"/>
            <p:cNvSpPr>
              <a:spLocks noChangeShapeType="1"/>
            </p:cNvSpPr>
            <p:nvPr/>
          </p:nvSpPr>
          <p:spPr bwMode="auto">
            <a:xfrm>
              <a:off x="4126" y="190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63" name="Text Box 47"/>
            <p:cNvSpPr txBox="1">
              <a:spLocks noChangeArrowheads="1"/>
            </p:cNvSpPr>
            <p:nvPr/>
          </p:nvSpPr>
          <p:spPr bwMode="auto">
            <a:xfrm>
              <a:off x="4227" y="2611"/>
              <a:ext cx="214"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2</a:t>
              </a:r>
            </a:p>
          </p:txBody>
        </p:sp>
        <p:sp>
          <p:nvSpPr>
            <p:cNvPr id="521268" name="Text Box 52"/>
            <p:cNvSpPr txBox="1">
              <a:spLocks noChangeArrowheads="1"/>
            </p:cNvSpPr>
            <p:nvPr/>
          </p:nvSpPr>
          <p:spPr bwMode="auto">
            <a:xfrm>
              <a:off x="3612" y="3638"/>
              <a:ext cx="1585" cy="523"/>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Ácido</a:t>
              </a:r>
            </a:p>
            <a:p>
              <a:pPr algn="ctr"/>
              <a:r>
                <a:rPr lang="es-ES" sz="2400" b="1"/>
                <a:t>alfa-ceto-glutárico</a:t>
              </a:r>
            </a:p>
          </p:txBody>
        </p:sp>
        <p:sp>
          <p:nvSpPr>
            <p:cNvPr id="521269" name="Line 53"/>
            <p:cNvSpPr>
              <a:spLocks noChangeShapeType="1"/>
            </p:cNvSpPr>
            <p:nvPr/>
          </p:nvSpPr>
          <p:spPr bwMode="auto">
            <a:xfrm>
              <a:off x="4136" y="274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70" name="Text Box 54"/>
            <p:cNvSpPr txBox="1">
              <a:spLocks noChangeArrowheads="1"/>
            </p:cNvSpPr>
            <p:nvPr/>
          </p:nvSpPr>
          <p:spPr bwMode="auto">
            <a:xfrm>
              <a:off x="3934" y="2858"/>
              <a:ext cx="57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CH</a:t>
              </a:r>
              <a:r>
                <a:rPr lang="es-ES" sz="2400" b="1" baseline="-25000"/>
                <a:t>2</a:t>
              </a:r>
              <a:endParaRPr lang="es-ES" sz="2400" b="1"/>
            </a:p>
          </p:txBody>
        </p:sp>
        <p:sp>
          <p:nvSpPr>
            <p:cNvPr id="521271" name="Line 55"/>
            <p:cNvSpPr>
              <a:spLocks noChangeShapeType="1"/>
            </p:cNvSpPr>
            <p:nvPr/>
          </p:nvSpPr>
          <p:spPr bwMode="auto">
            <a:xfrm>
              <a:off x="4136" y="314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1272" name="Text Box 56"/>
            <p:cNvSpPr txBox="1">
              <a:spLocks noChangeArrowheads="1"/>
            </p:cNvSpPr>
            <p:nvPr/>
          </p:nvSpPr>
          <p:spPr bwMode="auto">
            <a:xfrm>
              <a:off x="4004" y="3316"/>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grpSp>
      <p:sp>
        <p:nvSpPr>
          <p:cNvPr id="521276" name="Oval 60"/>
          <p:cNvSpPr>
            <a:spLocks noChangeArrowheads="1"/>
          </p:cNvSpPr>
          <p:nvPr/>
        </p:nvSpPr>
        <p:spPr bwMode="auto">
          <a:xfrm>
            <a:off x="4727575" y="2636838"/>
            <a:ext cx="1081088" cy="431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1277" name="Oval 61"/>
          <p:cNvSpPr>
            <a:spLocks noChangeArrowheads="1"/>
          </p:cNvSpPr>
          <p:nvPr/>
        </p:nvSpPr>
        <p:spPr bwMode="auto">
          <a:xfrm>
            <a:off x="5951539" y="2617788"/>
            <a:ext cx="1728787" cy="431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1243" name="Line 27"/>
          <p:cNvSpPr>
            <a:spLocks noChangeShapeType="1"/>
          </p:cNvSpPr>
          <p:nvPr/>
        </p:nvSpPr>
        <p:spPr bwMode="auto">
          <a:xfrm>
            <a:off x="5016501" y="3963988"/>
            <a:ext cx="23034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1244" name="Arc 28"/>
          <p:cNvSpPr>
            <a:spLocks/>
          </p:cNvSpPr>
          <p:nvPr/>
        </p:nvSpPr>
        <p:spPr bwMode="auto">
          <a:xfrm flipV="1">
            <a:off x="5303839" y="3141663"/>
            <a:ext cx="1584325" cy="792162"/>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1245" name="Text Box 29"/>
          <p:cNvSpPr txBox="1">
            <a:spLocks noChangeArrowheads="1"/>
          </p:cNvSpPr>
          <p:nvPr/>
        </p:nvSpPr>
        <p:spPr bwMode="auto">
          <a:xfrm>
            <a:off x="4911221" y="2636838"/>
            <a:ext cx="728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000" b="1" dirty="0"/>
              <a:t>NAD </a:t>
            </a:r>
            <a:endParaRPr lang="es-ES" b="1" dirty="0">
              <a:latin typeface="Times New Roman" panose="02020603050405020304" pitchFamily="18" charset="0"/>
            </a:endParaRPr>
          </a:p>
        </p:txBody>
      </p:sp>
      <p:sp>
        <p:nvSpPr>
          <p:cNvPr id="521246" name="Text Box 30"/>
          <p:cNvSpPr txBox="1">
            <a:spLocks noChangeArrowheads="1"/>
          </p:cNvSpPr>
          <p:nvPr/>
        </p:nvSpPr>
        <p:spPr bwMode="auto">
          <a:xfrm>
            <a:off x="6305980" y="2636838"/>
            <a:ext cx="1191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000" b="1"/>
              <a:t>NADH.H+</a:t>
            </a:r>
          </a:p>
        </p:txBody>
      </p:sp>
      <p:sp>
        <p:nvSpPr>
          <p:cNvPr id="521247" name="Text Box 31"/>
          <p:cNvSpPr txBox="1">
            <a:spLocks noChangeArrowheads="1"/>
          </p:cNvSpPr>
          <p:nvPr/>
        </p:nvSpPr>
        <p:spPr bwMode="auto">
          <a:xfrm>
            <a:off x="5004992" y="4134336"/>
            <a:ext cx="2224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Deshidrogenasa</a:t>
            </a:r>
          </a:p>
          <a:p>
            <a:pPr algn="ctr"/>
            <a:r>
              <a:rPr lang="es-ES" sz="2400" b="1" dirty="0" err="1"/>
              <a:t>isocítrica</a:t>
            </a:r>
            <a:endParaRPr lang="es-ES" sz="2400" b="1" dirty="0"/>
          </a:p>
        </p:txBody>
      </p:sp>
      <p:sp>
        <p:nvSpPr>
          <p:cNvPr id="521248" name="Text Box 32"/>
          <p:cNvSpPr txBox="1">
            <a:spLocks noChangeArrowheads="1"/>
          </p:cNvSpPr>
          <p:nvPr/>
        </p:nvSpPr>
        <p:spPr bwMode="auto">
          <a:xfrm>
            <a:off x="6474823" y="1861523"/>
            <a:ext cx="736677" cy="523220"/>
          </a:xfrm>
          <a:prstGeom prst="rect">
            <a:avLst/>
          </a:prstGeom>
          <a:noFill/>
          <a:ln w="158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CO</a:t>
            </a:r>
            <a:r>
              <a:rPr lang="es-ES" sz="2800" b="1" baseline="-25000" dirty="0"/>
              <a:t>2</a:t>
            </a:r>
            <a:endParaRPr lang="es-ES" sz="2800" b="1" dirty="0"/>
          </a:p>
        </p:txBody>
      </p:sp>
      <p:sp>
        <p:nvSpPr>
          <p:cNvPr id="521278" name="Rectangle 62"/>
          <p:cNvSpPr>
            <a:spLocks noChangeArrowheads="1"/>
          </p:cNvSpPr>
          <p:nvPr/>
        </p:nvSpPr>
        <p:spPr bwMode="auto">
          <a:xfrm>
            <a:off x="5375275" y="2565400"/>
            <a:ext cx="312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2000" b="1" dirty="0"/>
              <a:t>+</a:t>
            </a:r>
            <a:endParaRPr lang="en-US" sz="2000" b="1" dirty="0"/>
          </a:p>
        </p:txBody>
      </p:sp>
      <p:pic>
        <p:nvPicPr>
          <p:cNvPr id="2" name="Imagen 1"/>
          <p:cNvPicPr>
            <a:picLocks noChangeAspect="1"/>
          </p:cNvPicPr>
          <p:nvPr/>
        </p:nvPicPr>
        <p:blipFill>
          <a:blip r:embed="rId3"/>
          <a:stretch>
            <a:fillRect/>
          </a:stretch>
        </p:blipFill>
        <p:spPr>
          <a:xfrm>
            <a:off x="9703694" y="1733230"/>
            <a:ext cx="1928611" cy="1891010"/>
          </a:xfrm>
          <a:prstGeom prst="rect">
            <a:avLst/>
          </a:prstGeom>
        </p:spPr>
      </p:pic>
    </p:spTree>
    <p:extLst>
      <p:ext uri="{BB962C8B-B14F-4D97-AF65-F5344CB8AC3E}">
        <p14:creationId xmlns:p14="http://schemas.microsoft.com/office/powerpoint/2010/main" val="162894204"/>
      </p:ext>
    </p:extLst>
  </p:cSld>
  <p:clrMapOvr>
    <a:masterClrMapping/>
  </p:clrMapOvr>
  <mc:AlternateContent xmlns:mc="http://schemas.openxmlformats.org/markup-compatibility/2006" xmlns:p14="http://schemas.microsoft.com/office/powerpoint/2010/main">
    <mc:Choice Requires="p14">
      <p:transition p14:dur="0" advClick="0" advTm="19000"/>
    </mc:Choice>
    <mc:Fallback xmlns="">
      <p:transition advClick="0" advTm="1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700"/>
                                  </p:stCondLst>
                                  <p:childTnLst>
                                    <p:set>
                                      <p:cBhvr>
                                        <p:cTn id="6" dur="1" fill="hold">
                                          <p:stCondLst>
                                            <p:cond delay="0"/>
                                          </p:stCondLst>
                                        </p:cTn>
                                        <p:tgtEl>
                                          <p:spTgt spid="521220"/>
                                        </p:tgtEl>
                                        <p:attrNameLst>
                                          <p:attrName>style.visibility</p:attrName>
                                        </p:attrNameLst>
                                      </p:cBhvr>
                                      <p:to>
                                        <p:strVal val="visible"/>
                                      </p:to>
                                    </p:set>
                                    <p:animEffect transition="in" filter="box(in)">
                                      <p:cBhvr>
                                        <p:cTn id="7" dur="1000"/>
                                        <p:tgtEl>
                                          <p:spTgt spid="521220"/>
                                        </p:tgtEl>
                                      </p:cBhvr>
                                    </p:animEffect>
                                  </p:childTnLst>
                                </p:cTn>
                              </p:par>
                              <p:par>
                                <p:cTn id="8" presetID="10" presetClass="entr" presetSubtype="0" fill="hold" nodeType="withEffect">
                                  <p:stCondLst>
                                    <p:cond delay="9000"/>
                                  </p:stCondLst>
                                  <p:childTnLst>
                                    <p:set>
                                      <p:cBhvr>
                                        <p:cTn id="9" dur="1" fill="hold">
                                          <p:stCondLst>
                                            <p:cond delay="0"/>
                                          </p:stCondLst>
                                        </p:cTn>
                                        <p:tgtEl>
                                          <p:spTgt spid="521273"/>
                                        </p:tgtEl>
                                        <p:attrNameLst>
                                          <p:attrName>style.visibility</p:attrName>
                                        </p:attrNameLst>
                                      </p:cBhvr>
                                      <p:to>
                                        <p:strVal val="visible"/>
                                      </p:to>
                                    </p:set>
                                    <p:animEffect transition="in" filter="fade">
                                      <p:cBhvr>
                                        <p:cTn id="10" dur="1000"/>
                                        <p:tgtEl>
                                          <p:spTgt spid="521273"/>
                                        </p:tgtEl>
                                      </p:cBhvr>
                                    </p:animEffect>
                                  </p:childTnLst>
                                </p:cTn>
                              </p:par>
                              <p:par>
                                <p:cTn id="11" presetID="10" presetClass="entr" presetSubtype="0" fill="hold" nodeType="withEffect">
                                  <p:stCondLst>
                                    <p:cond delay="13000"/>
                                  </p:stCondLst>
                                  <p:childTnLst>
                                    <p:set>
                                      <p:cBhvr>
                                        <p:cTn id="12" dur="1" fill="hold">
                                          <p:stCondLst>
                                            <p:cond delay="0"/>
                                          </p:stCondLst>
                                        </p:cTn>
                                        <p:tgtEl>
                                          <p:spTgt spid="521280"/>
                                        </p:tgtEl>
                                        <p:attrNameLst>
                                          <p:attrName>style.visibility</p:attrName>
                                        </p:attrNameLst>
                                      </p:cBhvr>
                                      <p:to>
                                        <p:strVal val="visible"/>
                                      </p:to>
                                    </p:set>
                                    <p:animEffect transition="in" filter="fade">
                                      <p:cBhvr>
                                        <p:cTn id="13" dur="1300"/>
                                        <p:tgtEl>
                                          <p:spTgt spid="521280"/>
                                        </p:tgtEl>
                                      </p:cBhvr>
                                    </p:animEffect>
                                  </p:childTnLst>
                                </p:cTn>
                              </p:par>
                              <p:par>
                                <p:cTn id="14" presetID="4" presetClass="entr" presetSubtype="16" fill="hold" grpId="0" nodeType="withEffect">
                                  <p:stCondLst>
                                    <p:cond delay="16300"/>
                                  </p:stCondLst>
                                  <p:childTnLst>
                                    <p:set>
                                      <p:cBhvr>
                                        <p:cTn id="15" dur="1" fill="hold">
                                          <p:stCondLst>
                                            <p:cond delay="0"/>
                                          </p:stCondLst>
                                        </p:cTn>
                                        <p:tgtEl>
                                          <p:spTgt spid="521276"/>
                                        </p:tgtEl>
                                        <p:attrNameLst>
                                          <p:attrName>style.visibility</p:attrName>
                                        </p:attrNameLst>
                                      </p:cBhvr>
                                      <p:to>
                                        <p:strVal val="visible"/>
                                      </p:to>
                                    </p:set>
                                    <p:animEffect transition="in" filter="box(in)">
                                      <p:cBhvr>
                                        <p:cTn id="16" dur="1000"/>
                                        <p:tgtEl>
                                          <p:spTgt spid="521276"/>
                                        </p:tgtEl>
                                      </p:cBhvr>
                                    </p:animEffect>
                                  </p:childTnLst>
                                </p:cTn>
                              </p:par>
                              <p:par>
                                <p:cTn id="17" presetID="4" presetClass="entr" presetSubtype="16" fill="hold" grpId="0" nodeType="withEffect">
                                  <p:stCondLst>
                                    <p:cond delay="16300"/>
                                  </p:stCondLst>
                                  <p:childTnLst>
                                    <p:set>
                                      <p:cBhvr>
                                        <p:cTn id="18" dur="1" fill="hold">
                                          <p:stCondLst>
                                            <p:cond delay="0"/>
                                          </p:stCondLst>
                                        </p:cTn>
                                        <p:tgtEl>
                                          <p:spTgt spid="521277"/>
                                        </p:tgtEl>
                                        <p:attrNameLst>
                                          <p:attrName>style.visibility</p:attrName>
                                        </p:attrNameLst>
                                      </p:cBhvr>
                                      <p:to>
                                        <p:strVal val="visible"/>
                                      </p:to>
                                    </p:set>
                                    <p:animEffect transition="in" filter="box(in)">
                                      <p:cBhvr>
                                        <p:cTn id="19" dur="1000"/>
                                        <p:tgtEl>
                                          <p:spTgt spid="521277"/>
                                        </p:tgtEl>
                                      </p:cBhvr>
                                    </p:animEffect>
                                  </p:childTnLst>
                                </p:cTn>
                              </p:par>
                              <p:par>
                                <p:cTn id="20" presetID="4" presetClass="entr" presetSubtype="16" fill="hold" grpId="0" nodeType="withEffect">
                                  <p:stCondLst>
                                    <p:cond delay="11000"/>
                                  </p:stCondLst>
                                  <p:childTnLst>
                                    <p:set>
                                      <p:cBhvr>
                                        <p:cTn id="21" dur="1" fill="hold">
                                          <p:stCondLst>
                                            <p:cond delay="0"/>
                                          </p:stCondLst>
                                        </p:cTn>
                                        <p:tgtEl>
                                          <p:spTgt spid="521247"/>
                                        </p:tgtEl>
                                        <p:attrNameLst>
                                          <p:attrName>style.visibility</p:attrName>
                                        </p:attrNameLst>
                                      </p:cBhvr>
                                      <p:to>
                                        <p:strVal val="visible"/>
                                      </p:to>
                                    </p:set>
                                    <p:animEffect transition="in" filter="box(in)">
                                      <p:cBhvr>
                                        <p:cTn id="22" dur="1000"/>
                                        <p:tgtEl>
                                          <p:spTgt spid="521247"/>
                                        </p:tgtEl>
                                      </p:cBhvr>
                                    </p:animEffect>
                                  </p:childTnLst>
                                </p:cTn>
                              </p:par>
                              <p:par>
                                <p:cTn id="23" presetID="4" presetClass="entr" presetSubtype="16" fill="hold" grpId="0" nodeType="withEffect">
                                  <p:stCondLst>
                                    <p:cond delay="11000"/>
                                  </p:stCondLst>
                                  <p:childTnLst>
                                    <p:set>
                                      <p:cBhvr>
                                        <p:cTn id="24" dur="1" fill="hold">
                                          <p:stCondLst>
                                            <p:cond delay="0"/>
                                          </p:stCondLst>
                                        </p:cTn>
                                        <p:tgtEl>
                                          <p:spTgt spid="521243"/>
                                        </p:tgtEl>
                                        <p:attrNameLst>
                                          <p:attrName>style.visibility</p:attrName>
                                        </p:attrNameLst>
                                      </p:cBhvr>
                                      <p:to>
                                        <p:strVal val="visible"/>
                                      </p:to>
                                    </p:set>
                                    <p:animEffect transition="in" filter="box(in)">
                                      <p:cBhvr>
                                        <p:cTn id="25" dur="1000"/>
                                        <p:tgtEl>
                                          <p:spTgt spid="521243"/>
                                        </p:tgtEl>
                                      </p:cBhvr>
                                    </p:animEffect>
                                  </p:childTnLst>
                                </p:cTn>
                              </p:par>
                              <p:par>
                                <p:cTn id="26" presetID="4" presetClass="entr" presetSubtype="16" fill="hold" grpId="0" nodeType="withEffect">
                                  <p:stCondLst>
                                    <p:cond delay="11000"/>
                                  </p:stCondLst>
                                  <p:childTnLst>
                                    <p:set>
                                      <p:cBhvr>
                                        <p:cTn id="27" dur="1" fill="hold">
                                          <p:stCondLst>
                                            <p:cond delay="0"/>
                                          </p:stCondLst>
                                        </p:cTn>
                                        <p:tgtEl>
                                          <p:spTgt spid="521244"/>
                                        </p:tgtEl>
                                        <p:attrNameLst>
                                          <p:attrName>style.visibility</p:attrName>
                                        </p:attrNameLst>
                                      </p:cBhvr>
                                      <p:to>
                                        <p:strVal val="visible"/>
                                      </p:to>
                                    </p:set>
                                    <p:animEffect transition="in" filter="box(in)">
                                      <p:cBhvr>
                                        <p:cTn id="28" dur="1000"/>
                                        <p:tgtEl>
                                          <p:spTgt spid="521244"/>
                                        </p:tgtEl>
                                      </p:cBhvr>
                                    </p:animEffect>
                                  </p:childTnLst>
                                </p:cTn>
                              </p:par>
                              <p:par>
                                <p:cTn id="29" presetID="4" presetClass="entr" presetSubtype="16" fill="hold" grpId="0" nodeType="withEffect">
                                  <p:stCondLst>
                                    <p:cond delay="10900"/>
                                  </p:stCondLst>
                                  <p:childTnLst>
                                    <p:set>
                                      <p:cBhvr>
                                        <p:cTn id="30" dur="1" fill="hold">
                                          <p:stCondLst>
                                            <p:cond delay="0"/>
                                          </p:stCondLst>
                                        </p:cTn>
                                        <p:tgtEl>
                                          <p:spTgt spid="521278"/>
                                        </p:tgtEl>
                                        <p:attrNameLst>
                                          <p:attrName>style.visibility</p:attrName>
                                        </p:attrNameLst>
                                      </p:cBhvr>
                                      <p:to>
                                        <p:strVal val="visible"/>
                                      </p:to>
                                    </p:set>
                                    <p:animEffect transition="in" filter="box(in)">
                                      <p:cBhvr>
                                        <p:cTn id="31" dur="1000"/>
                                        <p:tgtEl>
                                          <p:spTgt spid="521278"/>
                                        </p:tgtEl>
                                      </p:cBhvr>
                                    </p:animEffect>
                                  </p:childTnLst>
                                </p:cTn>
                              </p:par>
                              <p:par>
                                <p:cTn id="32" presetID="4" presetClass="entr" presetSubtype="16" fill="hold" grpId="0" nodeType="withEffect">
                                  <p:stCondLst>
                                    <p:cond delay="11000"/>
                                  </p:stCondLst>
                                  <p:childTnLst>
                                    <p:set>
                                      <p:cBhvr>
                                        <p:cTn id="33" dur="1" fill="hold">
                                          <p:stCondLst>
                                            <p:cond delay="0"/>
                                          </p:stCondLst>
                                        </p:cTn>
                                        <p:tgtEl>
                                          <p:spTgt spid="521246"/>
                                        </p:tgtEl>
                                        <p:attrNameLst>
                                          <p:attrName>style.visibility</p:attrName>
                                        </p:attrNameLst>
                                      </p:cBhvr>
                                      <p:to>
                                        <p:strVal val="visible"/>
                                      </p:to>
                                    </p:set>
                                    <p:animEffect transition="in" filter="box(in)">
                                      <p:cBhvr>
                                        <p:cTn id="34" dur="4300"/>
                                        <p:tgtEl>
                                          <p:spTgt spid="521246"/>
                                        </p:tgtEl>
                                      </p:cBhvr>
                                    </p:animEffect>
                                  </p:childTnLst>
                                </p:cTn>
                              </p:par>
                              <p:par>
                                <p:cTn id="35" presetID="4" presetClass="entr" presetSubtype="16" fill="hold" grpId="0" nodeType="withEffect">
                                  <p:stCondLst>
                                    <p:cond delay="10900"/>
                                  </p:stCondLst>
                                  <p:childTnLst>
                                    <p:set>
                                      <p:cBhvr>
                                        <p:cTn id="36" dur="1" fill="hold">
                                          <p:stCondLst>
                                            <p:cond delay="0"/>
                                          </p:stCondLst>
                                        </p:cTn>
                                        <p:tgtEl>
                                          <p:spTgt spid="521248"/>
                                        </p:tgtEl>
                                        <p:attrNameLst>
                                          <p:attrName>style.visibility</p:attrName>
                                        </p:attrNameLst>
                                      </p:cBhvr>
                                      <p:to>
                                        <p:strVal val="visible"/>
                                      </p:to>
                                    </p:set>
                                    <p:animEffect transition="in" filter="box(in)">
                                      <p:cBhvr>
                                        <p:cTn id="37" dur="1000"/>
                                        <p:tgtEl>
                                          <p:spTgt spid="521248"/>
                                        </p:tgtEl>
                                      </p:cBhvr>
                                    </p:animEffect>
                                  </p:childTnLst>
                                </p:cTn>
                              </p:par>
                              <p:par>
                                <p:cTn id="38" presetID="4" presetClass="entr" presetSubtype="16" fill="hold" grpId="0" nodeType="withEffect">
                                  <p:stCondLst>
                                    <p:cond delay="11000"/>
                                  </p:stCondLst>
                                  <p:childTnLst>
                                    <p:set>
                                      <p:cBhvr>
                                        <p:cTn id="39" dur="1" fill="hold">
                                          <p:stCondLst>
                                            <p:cond delay="0"/>
                                          </p:stCondLst>
                                        </p:cTn>
                                        <p:tgtEl>
                                          <p:spTgt spid="521245"/>
                                        </p:tgtEl>
                                        <p:attrNameLst>
                                          <p:attrName>style.visibility</p:attrName>
                                        </p:attrNameLst>
                                      </p:cBhvr>
                                      <p:to>
                                        <p:strVal val="visible"/>
                                      </p:to>
                                    </p:set>
                                    <p:animEffect transition="in" filter="box(in)">
                                      <p:cBhvr>
                                        <p:cTn id="40" dur="1000"/>
                                        <p:tgtEl>
                                          <p:spTgt spid="52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p:bldP spid="521276" grpId="0" animBg="1"/>
      <p:bldP spid="521277" grpId="0" animBg="1"/>
      <p:bldP spid="521243" grpId="0" animBg="1"/>
      <p:bldP spid="521244" grpId="0" animBg="1"/>
      <p:bldP spid="521245" grpId="0"/>
      <p:bldP spid="521246" grpId="0"/>
      <p:bldP spid="521247" grpId="0"/>
      <p:bldP spid="521248" grpId="0" animBg="1"/>
      <p:bldP spid="5212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REACCIÓN DE LA DESHIDROGENASA ALFA-CETO-GLUTÁRICA</a:t>
            </a:r>
          </a:p>
        </p:txBody>
      </p:sp>
      <p:grpSp>
        <p:nvGrpSpPr>
          <p:cNvPr id="523343" name="Group 79"/>
          <p:cNvGrpSpPr>
            <a:grpSpLocks/>
          </p:cNvGrpSpPr>
          <p:nvPr/>
        </p:nvGrpSpPr>
        <p:grpSpPr bwMode="auto">
          <a:xfrm>
            <a:off x="1677988" y="2276475"/>
            <a:ext cx="2516188" cy="3959226"/>
            <a:chOff x="165" y="1434"/>
            <a:chExt cx="1585" cy="2494"/>
          </a:xfrm>
        </p:grpSpPr>
        <p:sp>
          <p:nvSpPr>
            <p:cNvPr id="523269" name="Text Box 5"/>
            <p:cNvSpPr txBox="1">
              <a:spLocks noChangeArrowheads="1"/>
            </p:cNvSpPr>
            <p:nvPr/>
          </p:nvSpPr>
          <p:spPr bwMode="auto">
            <a:xfrm>
              <a:off x="547" y="1434"/>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3270" name="Text Box 6"/>
            <p:cNvSpPr txBox="1">
              <a:spLocks noChangeArrowheads="1"/>
            </p:cNvSpPr>
            <p:nvPr/>
          </p:nvSpPr>
          <p:spPr bwMode="auto">
            <a:xfrm>
              <a:off x="563" y="1869"/>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3271" name="Line 7"/>
            <p:cNvSpPr>
              <a:spLocks noChangeShapeType="1"/>
            </p:cNvSpPr>
            <p:nvPr/>
          </p:nvSpPr>
          <p:spPr bwMode="auto">
            <a:xfrm>
              <a:off x="690" y="211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72" name="Text Box 8"/>
            <p:cNvSpPr txBox="1">
              <a:spLocks noChangeArrowheads="1"/>
            </p:cNvSpPr>
            <p:nvPr/>
          </p:nvSpPr>
          <p:spPr bwMode="auto">
            <a:xfrm>
              <a:off x="571" y="2282"/>
              <a:ext cx="342"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CH</a:t>
              </a:r>
            </a:p>
          </p:txBody>
        </p:sp>
        <p:sp>
          <p:nvSpPr>
            <p:cNvPr id="523273" name="Line 9"/>
            <p:cNvSpPr>
              <a:spLocks noChangeShapeType="1"/>
            </p:cNvSpPr>
            <p:nvPr/>
          </p:nvSpPr>
          <p:spPr bwMode="auto">
            <a:xfrm>
              <a:off x="746" y="202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74" name="Line 10"/>
            <p:cNvSpPr>
              <a:spLocks noChangeShapeType="1"/>
            </p:cNvSpPr>
            <p:nvPr/>
          </p:nvSpPr>
          <p:spPr bwMode="auto">
            <a:xfrm>
              <a:off x="746" y="197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75" name="Text Box 11"/>
            <p:cNvSpPr txBox="1">
              <a:spLocks noChangeArrowheads="1"/>
            </p:cNvSpPr>
            <p:nvPr/>
          </p:nvSpPr>
          <p:spPr bwMode="auto">
            <a:xfrm>
              <a:off x="880" y="1873"/>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O</a:t>
              </a:r>
            </a:p>
          </p:txBody>
        </p:sp>
        <p:sp>
          <p:nvSpPr>
            <p:cNvPr id="523276" name="Line 12"/>
            <p:cNvSpPr>
              <a:spLocks noChangeShapeType="1"/>
            </p:cNvSpPr>
            <p:nvPr/>
          </p:nvSpPr>
          <p:spPr bwMode="auto">
            <a:xfrm>
              <a:off x="679" y="167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77" name="Text Box 13"/>
            <p:cNvSpPr txBox="1">
              <a:spLocks noChangeArrowheads="1"/>
            </p:cNvSpPr>
            <p:nvPr/>
          </p:nvSpPr>
          <p:spPr bwMode="auto">
            <a:xfrm>
              <a:off x="780" y="2378"/>
              <a:ext cx="214"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2</a:t>
              </a:r>
            </a:p>
          </p:txBody>
        </p:sp>
        <p:sp>
          <p:nvSpPr>
            <p:cNvPr id="523281" name="Text Box 17"/>
            <p:cNvSpPr txBox="1">
              <a:spLocks noChangeArrowheads="1"/>
            </p:cNvSpPr>
            <p:nvPr/>
          </p:nvSpPr>
          <p:spPr bwMode="auto">
            <a:xfrm>
              <a:off x="165" y="3405"/>
              <a:ext cx="1585" cy="523"/>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Ácido</a:t>
              </a:r>
            </a:p>
            <a:p>
              <a:pPr algn="ctr"/>
              <a:r>
                <a:rPr lang="es-ES" sz="2400" b="1"/>
                <a:t>alfa-ceto-glutárico</a:t>
              </a:r>
            </a:p>
          </p:txBody>
        </p:sp>
        <p:sp>
          <p:nvSpPr>
            <p:cNvPr id="523282" name="Line 18"/>
            <p:cNvSpPr>
              <a:spLocks noChangeShapeType="1"/>
            </p:cNvSpPr>
            <p:nvPr/>
          </p:nvSpPr>
          <p:spPr bwMode="auto">
            <a:xfrm>
              <a:off x="689" y="250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83" name="Text Box 19"/>
            <p:cNvSpPr txBox="1">
              <a:spLocks noChangeArrowheads="1"/>
            </p:cNvSpPr>
            <p:nvPr/>
          </p:nvSpPr>
          <p:spPr bwMode="auto">
            <a:xfrm>
              <a:off x="487" y="2625"/>
              <a:ext cx="57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CH</a:t>
              </a:r>
              <a:r>
                <a:rPr lang="es-ES" sz="2400" b="1" baseline="-25000"/>
                <a:t>2</a:t>
              </a:r>
              <a:endParaRPr lang="es-ES" sz="2400" b="1"/>
            </a:p>
          </p:txBody>
        </p:sp>
        <p:sp>
          <p:nvSpPr>
            <p:cNvPr id="523284" name="Line 20"/>
            <p:cNvSpPr>
              <a:spLocks noChangeShapeType="1"/>
            </p:cNvSpPr>
            <p:nvPr/>
          </p:nvSpPr>
          <p:spPr bwMode="auto">
            <a:xfrm>
              <a:off x="689" y="291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85" name="Text Box 21"/>
            <p:cNvSpPr txBox="1">
              <a:spLocks noChangeArrowheads="1"/>
            </p:cNvSpPr>
            <p:nvPr/>
          </p:nvSpPr>
          <p:spPr bwMode="auto">
            <a:xfrm>
              <a:off x="557" y="3083"/>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grpSp>
      <p:grpSp>
        <p:nvGrpSpPr>
          <p:cNvPr id="523345" name="Group 81"/>
          <p:cNvGrpSpPr>
            <a:grpSpLocks/>
          </p:cNvGrpSpPr>
          <p:nvPr/>
        </p:nvGrpSpPr>
        <p:grpSpPr bwMode="auto">
          <a:xfrm>
            <a:off x="7569199" y="2360215"/>
            <a:ext cx="1727200" cy="3500438"/>
            <a:chOff x="3808" y="1682"/>
            <a:chExt cx="1088" cy="2205"/>
          </a:xfrm>
        </p:grpSpPr>
        <p:sp>
          <p:nvSpPr>
            <p:cNvPr id="523297" name="Text Box 33"/>
            <p:cNvSpPr txBox="1">
              <a:spLocks noChangeArrowheads="1"/>
            </p:cNvSpPr>
            <p:nvPr/>
          </p:nvSpPr>
          <p:spPr bwMode="auto">
            <a:xfrm>
              <a:off x="3927" y="2418"/>
              <a:ext cx="342"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CH</a:t>
              </a:r>
            </a:p>
          </p:txBody>
        </p:sp>
        <p:sp>
          <p:nvSpPr>
            <p:cNvPr id="523302" name="Text Box 38"/>
            <p:cNvSpPr txBox="1">
              <a:spLocks noChangeArrowheads="1"/>
            </p:cNvSpPr>
            <p:nvPr/>
          </p:nvSpPr>
          <p:spPr bwMode="auto">
            <a:xfrm>
              <a:off x="4136" y="2514"/>
              <a:ext cx="214"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2</a:t>
              </a:r>
            </a:p>
          </p:txBody>
        </p:sp>
        <p:sp>
          <p:nvSpPr>
            <p:cNvPr id="523303" name="Line 39"/>
            <p:cNvSpPr>
              <a:spLocks noChangeShapeType="1"/>
            </p:cNvSpPr>
            <p:nvPr/>
          </p:nvSpPr>
          <p:spPr bwMode="auto">
            <a:xfrm>
              <a:off x="4045" y="264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04" name="Text Box 40"/>
            <p:cNvSpPr txBox="1">
              <a:spLocks noChangeArrowheads="1"/>
            </p:cNvSpPr>
            <p:nvPr/>
          </p:nvSpPr>
          <p:spPr bwMode="auto">
            <a:xfrm>
              <a:off x="3843" y="2761"/>
              <a:ext cx="57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400" b="1"/>
                <a:t>CH</a:t>
              </a:r>
              <a:r>
                <a:rPr lang="es-ES" sz="2400" b="1" baseline="-25000"/>
                <a:t>2</a:t>
              </a:r>
              <a:endParaRPr lang="es-ES" sz="2400" b="1"/>
            </a:p>
          </p:txBody>
        </p:sp>
        <p:sp>
          <p:nvSpPr>
            <p:cNvPr id="523305" name="Line 41"/>
            <p:cNvSpPr>
              <a:spLocks noChangeShapeType="1"/>
            </p:cNvSpPr>
            <p:nvPr/>
          </p:nvSpPr>
          <p:spPr bwMode="auto">
            <a:xfrm>
              <a:off x="4045" y="3052"/>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06" name="Text Box 42"/>
            <p:cNvSpPr txBox="1">
              <a:spLocks noChangeArrowheads="1"/>
            </p:cNvSpPr>
            <p:nvPr/>
          </p:nvSpPr>
          <p:spPr bwMode="auto">
            <a:xfrm>
              <a:off x="3913" y="3219"/>
              <a:ext cx="60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COOH</a:t>
              </a:r>
            </a:p>
          </p:txBody>
        </p:sp>
        <p:sp>
          <p:nvSpPr>
            <p:cNvPr id="523320" name="Line 56"/>
            <p:cNvSpPr>
              <a:spLocks noChangeShapeType="1"/>
            </p:cNvSpPr>
            <p:nvPr/>
          </p:nvSpPr>
          <p:spPr bwMode="auto">
            <a:xfrm>
              <a:off x="4037" y="226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29" name="Text Box 65"/>
            <p:cNvSpPr txBox="1">
              <a:spLocks noChangeArrowheads="1"/>
            </p:cNvSpPr>
            <p:nvPr/>
          </p:nvSpPr>
          <p:spPr bwMode="auto">
            <a:xfrm>
              <a:off x="3808" y="3596"/>
              <a:ext cx="108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Succinil </a:t>
              </a:r>
              <a:r>
                <a:rPr lang="es-ES" sz="2400" b="1" dirty="0" err="1"/>
                <a:t>CoA</a:t>
              </a:r>
              <a:endParaRPr lang="es-ES" sz="2400" b="1" dirty="0"/>
            </a:p>
          </p:txBody>
        </p:sp>
        <p:sp>
          <p:nvSpPr>
            <p:cNvPr id="523331" name="Text Box 67"/>
            <p:cNvSpPr txBox="1">
              <a:spLocks noChangeArrowheads="1"/>
            </p:cNvSpPr>
            <p:nvPr/>
          </p:nvSpPr>
          <p:spPr bwMode="auto">
            <a:xfrm>
              <a:off x="3929" y="2042"/>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a:t>
              </a:r>
            </a:p>
          </p:txBody>
        </p:sp>
        <p:sp>
          <p:nvSpPr>
            <p:cNvPr id="523332" name="Line 68"/>
            <p:cNvSpPr>
              <a:spLocks noChangeShapeType="1"/>
            </p:cNvSpPr>
            <p:nvPr/>
          </p:nvSpPr>
          <p:spPr bwMode="auto">
            <a:xfrm>
              <a:off x="4072" y="188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33" name="Line 69"/>
            <p:cNvSpPr>
              <a:spLocks noChangeShapeType="1"/>
            </p:cNvSpPr>
            <p:nvPr/>
          </p:nvSpPr>
          <p:spPr bwMode="auto">
            <a:xfrm>
              <a:off x="4014" y="188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35" name="Text Box 71"/>
            <p:cNvSpPr txBox="1">
              <a:spLocks noChangeArrowheads="1"/>
            </p:cNvSpPr>
            <p:nvPr/>
          </p:nvSpPr>
          <p:spPr bwMode="auto">
            <a:xfrm>
              <a:off x="3930" y="1682"/>
              <a:ext cx="24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O</a:t>
              </a:r>
            </a:p>
          </p:txBody>
        </p:sp>
        <p:sp>
          <p:nvSpPr>
            <p:cNvPr id="523339" name="Freeform 75"/>
            <p:cNvSpPr>
              <a:spLocks/>
            </p:cNvSpPr>
            <p:nvPr/>
          </p:nvSpPr>
          <p:spPr bwMode="auto">
            <a:xfrm>
              <a:off x="4149" y="2146"/>
              <a:ext cx="137" cy="59"/>
            </a:xfrm>
            <a:custGeom>
              <a:avLst/>
              <a:gdLst>
                <a:gd name="T0" fmla="*/ 0 w 156"/>
                <a:gd name="T1" fmla="*/ 56 h 104"/>
                <a:gd name="T2" fmla="*/ 12 w 156"/>
                <a:gd name="T3" fmla="*/ 20 h 104"/>
                <a:gd name="T4" fmla="*/ 96 w 156"/>
                <a:gd name="T5" fmla="*/ 104 h 104"/>
                <a:gd name="T6" fmla="*/ 144 w 156"/>
                <a:gd name="T7" fmla="*/ 92 h 104"/>
                <a:gd name="T8" fmla="*/ 156 w 156"/>
                <a:gd name="T9" fmla="*/ 56 h 104"/>
              </a:gdLst>
              <a:ahLst/>
              <a:cxnLst>
                <a:cxn ang="0">
                  <a:pos x="T0" y="T1"/>
                </a:cxn>
                <a:cxn ang="0">
                  <a:pos x="T2" y="T3"/>
                </a:cxn>
                <a:cxn ang="0">
                  <a:pos x="T4" y="T5"/>
                </a:cxn>
                <a:cxn ang="0">
                  <a:pos x="T6" y="T7"/>
                </a:cxn>
                <a:cxn ang="0">
                  <a:pos x="T8" y="T9"/>
                </a:cxn>
              </a:cxnLst>
              <a:rect l="0" t="0" r="r" b="b"/>
              <a:pathLst>
                <a:path w="156" h="104">
                  <a:moveTo>
                    <a:pt x="0" y="56"/>
                  </a:moveTo>
                  <a:cubicBezTo>
                    <a:pt x="4" y="44"/>
                    <a:pt x="0" y="25"/>
                    <a:pt x="12" y="20"/>
                  </a:cubicBezTo>
                  <a:cubicBezTo>
                    <a:pt x="61" y="0"/>
                    <a:pt x="77" y="76"/>
                    <a:pt x="96" y="104"/>
                  </a:cubicBezTo>
                  <a:cubicBezTo>
                    <a:pt x="112" y="100"/>
                    <a:pt x="131" y="102"/>
                    <a:pt x="144" y="92"/>
                  </a:cubicBezTo>
                  <a:cubicBezTo>
                    <a:pt x="154" y="84"/>
                    <a:pt x="156" y="56"/>
                    <a:pt x="156" y="5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40" name="Text Box 76"/>
            <p:cNvSpPr txBox="1">
              <a:spLocks noChangeArrowheads="1"/>
            </p:cNvSpPr>
            <p:nvPr/>
          </p:nvSpPr>
          <p:spPr bwMode="auto">
            <a:xfrm>
              <a:off x="4278" y="2046"/>
              <a:ext cx="440"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CoA</a:t>
              </a:r>
            </a:p>
          </p:txBody>
        </p:sp>
      </p:grpSp>
      <p:grpSp>
        <p:nvGrpSpPr>
          <p:cNvPr id="523344" name="Group 80"/>
          <p:cNvGrpSpPr>
            <a:grpSpLocks/>
          </p:cNvGrpSpPr>
          <p:nvPr/>
        </p:nvGrpSpPr>
        <p:grpSpPr bwMode="auto">
          <a:xfrm>
            <a:off x="4164014" y="2205038"/>
            <a:ext cx="2895601" cy="2960688"/>
            <a:chOff x="1709" y="1389"/>
            <a:chExt cx="1824" cy="1865"/>
          </a:xfrm>
        </p:grpSpPr>
        <p:sp>
          <p:nvSpPr>
            <p:cNvPr id="523286" name="Line 22"/>
            <p:cNvSpPr>
              <a:spLocks noChangeShapeType="1"/>
            </p:cNvSpPr>
            <p:nvPr/>
          </p:nvSpPr>
          <p:spPr bwMode="auto">
            <a:xfrm>
              <a:off x="1892" y="2595"/>
              <a:ext cx="145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87" name="Arc 23"/>
            <p:cNvSpPr>
              <a:spLocks/>
            </p:cNvSpPr>
            <p:nvPr/>
          </p:nvSpPr>
          <p:spPr bwMode="auto">
            <a:xfrm flipV="1">
              <a:off x="2089" y="2093"/>
              <a:ext cx="998" cy="499"/>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288" name="Text Box 24"/>
            <p:cNvSpPr txBox="1">
              <a:spLocks noChangeArrowheads="1"/>
            </p:cNvSpPr>
            <p:nvPr/>
          </p:nvSpPr>
          <p:spPr bwMode="auto">
            <a:xfrm>
              <a:off x="1840" y="1793"/>
              <a:ext cx="48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NAD</a:t>
              </a:r>
            </a:p>
          </p:txBody>
        </p:sp>
        <p:sp>
          <p:nvSpPr>
            <p:cNvPr id="523289" name="Text Box 25"/>
            <p:cNvSpPr txBox="1">
              <a:spLocks noChangeArrowheads="1"/>
            </p:cNvSpPr>
            <p:nvPr/>
          </p:nvSpPr>
          <p:spPr bwMode="auto">
            <a:xfrm>
              <a:off x="2657" y="1788"/>
              <a:ext cx="8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NADH.H+</a:t>
              </a:r>
            </a:p>
          </p:txBody>
        </p:sp>
        <p:sp>
          <p:nvSpPr>
            <p:cNvPr id="523290" name="Text Box 26"/>
            <p:cNvSpPr txBox="1">
              <a:spLocks noChangeArrowheads="1"/>
            </p:cNvSpPr>
            <p:nvPr/>
          </p:nvSpPr>
          <p:spPr bwMode="auto">
            <a:xfrm>
              <a:off x="1831" y="2731"/>
              <a:ext cx="157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Deshidrogenasa</a:t>
              </a:r>
            </a:p>
            <a:p>
              <a:pPr algn="ctr"/>
              <a:r>
                <a:rPr lang="es-ES" sz="2400" b="1" dirty="0"/>
                <a:t>alfa-</a:t>
              </a:r>
              <a:r>
                <a:rPr lang="es-ES" sz="2400" b="1" dirty="0" err="1"/>
                <a:t>ceto</a:t>
              </a:r>
              <a:r>
                <a:rPr lang="es-ES" sz="2400" b="1" dirty="0"/>
                <a:t>-</a:t>
              </a:r>
              <a:r>
                <a:rPr lang="es-ES" sz="2400" b="1" dirty="0" err="1"/>
                <a:t>glutárica</a:t>
              </a:r>
              <a:endParaRPr lang="es-ES" sz="2400" b="1" dirty="0"/>
            </a:p>
          </p:txBody>
        </p:sp>
        <p:sp>
          <p:nvSpPr>
            <p:cNvPr id="523291" name="Text Box 27"/>
            <p:cNvSpPr txBox="1">
              <a:spLocks noChangeArrowheads="1"/>
            </p:cNvSpPr>
            <p:nvPr/>
          </p:nvSpPr>
          <p:spPr bwMode="auto">
            <a:xfrm>
              <a:off x="2835" y="1389"/>
              <a:ext cx="41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CO</a:t>
              </a:r>
              <a:r>
                <a:rPr lang="es-ES" sz="2400" b="1" baseline="-25000"/>
                <a:t>2</a:t>
              </a:r>
              <a:endParaRPr lang="es-ES" sz="2400" b="1"/>
            </a:p>
          </p:txBody>
        </p:sp>
        <p:sp>
          <p:nvSpPr>
            <p:cNvPr id="523292" name="Text Box 28"/>
            <p:cNvSpPr txBox="1">
              <a:spLocks noChangeArrowheads="1"/>
            </p:cNvSpPr>
            <p:nvPr/>
          </p:nvSpPr>
          <p:spPr bwMode="auto">
            <a:xfrm>
              <a:off x="1709" y="1389"/>
              <a:ext cx="78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HS   CoA</a:t>
              </a:r>
            </a:p>
          </p:txBody>
        </p:sp>
        <p:sp>
          <p:nvSpPr>
            <p:cNvPr id="523293" name="Freeform 29"/>
            <p:cNvSpPr>
              <a:spLocks/>
            </p:cNvSpPr>
            <p:nvPr/>
          </p:nvSpPr>
          <p:spPr bwMode="auto">
            <a:xfrm>
              <a:off x="1982" y="1488"/>
              <a:ext cx="137" cy="59"/>
            </a:xfrm>
            <a:custGeom>
              <a:avLst/>
              <a:gdLst>
                <a:gd name="T0" fmla="*/ 0 w 156"/>
                <a:gd name="T1" fmla="*/ 56 h 104"/>
                <a:gd name="T2" fmla="*/ 12 w 156"/>
                <a:gd name="T3" fmla="*/ 20 h 104"/>
                <a:gd name="T4" fmla="*/ 96 w 156"/>
                <a:gd name="T5" fmla="*/ 104 h 104"/>
                <a:gd name="T6" fmla="*/ 144 w 156"/>
                <a:gd name="T7" fmla="*/ 92 h 104"/>
                <a:gd name="T8" fmla="*/ 156 w 156"/>
                <a:gd name="T9" fmla="*/ 56 h 104"/>
              </a:gdLst>
              <a:ahLst/>
              <a:cxnLst>
                <a:cxn ang="0">
                  <a:pos x="T0" y="T1"/>
                </a:cxn>
                <a:cxn ang="0">
                  <a:pos x="T2" y="T3"/>
                </a:cxn>
                <a:cxn ang="0">
                  <a:pos x="T4" y="T5"/>
                </a:cxn>
                <a:cxn ang="0">
                  <a:pos x="T6" y="T7"/>
                </a:cxn>
                <a:cxn ang="0">
                  <a:pos x="T8" y="T9"/>
                </a:cxn>
              </a:cxnLst>
              <a:rect l="0" t="0" r="r" b="b"/>
              <a:pathLst>
                <a:path w="156" h="104">
                  <a:moveTo>
                    <a:pt x="0" y="56"/>
                  </a:moveTo>
                  <a:cubicBezTo>
                    <a:pt x="4" y="44"/>
                    <a:pt x="0" y="25"/>
                    <a:pt x="12" y="20"/>
                  </a:cubicBezTo>
                  <a:cubicBezTo>
                    <a:pt x="61" y="0"/>
                    <a:pt x="77" y="76"/>
                    <a:pt x="96" y="104"/>
                  </a:cubicBezTo>
                  <a:cubicBezTo>
                    <a:pt x="112" y="100"/>
                    <a:pt x="131" y="102"/>
                    <a:pt x="144" y="92"/>
                  </a:cubicBezTo>
                  <a:cubicBezTo>
                    <a:pt x="154" y="84"/>
                    <a:pt x="156" y="56"/>
                    <a:pt x="156" y="5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3341" name="Text Box 77"/>
            <p:cNvSpPr txBox="1">
              <a:spLocks noChangeArrowheads="1"/>
            </p:cNvSpPr>
            <p:nvPr/>
          </p:nvSpPr>
          <p:spPr bwMode="auto">
            <a:xfrm>
              <a:off x="2887" y="1593"/>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a:t>
              </a:r>
            </a:p>
          </p:txBody>
        </p:sp>
        <p:sp>
          <p:nvSpPr>
            <p:cNvPr id="523342" name="Text Box 78"/>
            <p:cNvSpPr txBox="1">
              <a:spLocks noChangeArrowheads="1"/>
            </p:cNvSpPr>
            <p:nvPr/>
          </p:nvSpPr>
          <p:spPr bwMode="auto">
            <a:xfrm>
              <a:off x="1971" y="1579"/>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a:t>
              </a:r>
            </a:p>
          </p:txBody>
        </p:sp>
      </p:grpSp>
      <p:sp>
        <p:nvSpPr>
          <p:cNvPr id="523346" name="Oval 82"/>
          <p:cNvSpPr>
            <a:spLocks noChangeArrowheads="1"/>
          </p:cNvSpPr>
          <p:nvPr/>
        </p:nvSpPr>
        <p:spPr bwMode="auto">
          <a:xfrm>
            <a:off x="5808664" y="2205038"/>
            <a:ext cx="1081087" cy="431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3347" name="Oval 83"/>
          <p:cNvSpPr>
            <a:spLocks noChangeArrowheads="1"/>
          </p:cNvSpPr>
          <p:nvPr/>
        </p:nvSpPr>
        <p:spPr bwMode="auto">
          <a:xfrm>
            <a:off x="5486400" y="2819400"/>
            <a:ext cx="1728788" cy="431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 name="Imagen 1"/>
          <p:cNvPicPr>
            <a:picLocks noChangeAspect="1"/>
          </p:cNvPicPr>
          <p:nvPr/>
        </p:nvPicPr>
        <p:blipFill>
          <a:blip r:embed="rId3"/>
          <a:stretch>
            <a:fillRect/>
          </a:stretch>
        </p:blipFill>
        <p:spPr>
          <a:xfrm>
            <a:off x="9455146" y="1155005"/>
            <a:ext cx="2135192" cy="2122785"/>
          </a:xfrm>
          <a:prstGeom prst="rect">
            <a:avLst/>
          </a:prstGeom>
        </p:spPr>
      </p:pic>
    </p:spTree>
    <p:extLst>
      <p:ext uri="{BB962C8B-B14F-4D97-AF65-F5344CB8AC3E}">
        <p14:creationId xmlns:p14="http://schemas.microsoft.com/office/powerpoint/2010/main" val="3790782201"/>
      </p:ext>
    </p:extLst>
  </p:cSld>
  <p:clrMapOvr>
    <a:masterClrMapping/>
  </p:clrMapOvr>
  <mc:AlternateContent xmlns:mc="http://schemas.openxmlformats.org/markup-compatibility/2006" xmlns:p14="http://schemas.microsoft.com/office/powerpoint/2010/main">
    <mc:Choice Requires="p14">
      <p:transition p14:dur="0" advClick="0" advTm="21000"/>
    </mc:Choice>
    <mc:Fallback xmlns="">
      <p:transition advClick="0" advTm="2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1000"/>
                                  </p:stCondLst>
                                  <p:childTnLst>
                                    <p:set>
                                      <p:cBhvr>
                                        <p:cTn id="6" dur="1" fill="hold">
                                          <p:stCondLst>
                                            <p:cond delay="0"/>
                                          </p:stCondLst>
                                        </p:cTn>
                                        <p:tgtEl>
                                          <p:spTgt spid="523268"/>
                                        </p:tgtEl>
                                        <p:attrNameLst>
                                          <p:attrName>style.visibility</p:attrName>
                                        </p:attrNameLst>
                                      </p:cBhvr>
                                      <p:to>
                                        <p:strVal val="visible"/>
                                      </p:to>
                                    </p:set>
                                    <p:animEffect transition="in" filter="box(in)">
                                      <p:cBhvr>
                                        <p:cTn id="7" dur="1000"/>
                                        <p:tgtEl>
                                          <p:spTgt spid="523268"/>
                                        </p:tgtEl>
                                      </p:cBhvr>
                                    </p:animEffect>
                                  </p:childTnLst>
                                </p:cTn>
                              </p:par>
                              <p:par>
                                <p:cTn id="8" presetID="10" presetClass="entr" presetSubtype="0" fill="hold" nodeType="withEffect">
                                  <p:stCondLst>
                                    <p:cond delay="1000"/>
                                  </p:stCondLst>
                                  <p:childTnLst>
                                    <p:set>
                                      <p:cBhvr>
                                        <p:cTn id="9" dur="1" fill="hold">
                                          <p:stCondLst>
                                            <p:cond delay="0"/>
                                          </p:stCondLst>
                                        </p:cTn>
                                        <p:tgtEl>
                                          <p:spTgt spid="523343"/>
                                        </p:tgtEl>
                                        <p:attrNameLst>
                                          <p:attrName>style.visibility</p:attrName>
                                        </p:attrNameLst>
                                      </p:cBhvr>
                                      <p:to>
                                        <p:strVal val="visible"/>
                                      </p:to>
                                    </p:set>
                                    <p:animEffect transition="in" filter="fade">
                                      <p:cBhvr>
                                        <p:cTn id="10" dur="1000"/>
                                        <p:tgtEl>
                                          <p:spTgt spid="523343"/>
                                        </p:tgtEl>
                                      </p:cBhvr>
                                    </p:animEffect>
                                  </p:childTnLst>
                                </p:cTn>
                              </p:par>
                              <p:par>
                                <p:cTn id="11" presetID="22" presetClass="entr" presetSubtype="8" fill="hold" nodeType="withEffect">
                                  <p:stCondLst>
                                    <p:cond delay="7000"/>
                                  </p:stCondLst>
                                  <p:childTnLst>
                                    <p:set>
                                      <p:cBhvr>
                                        <p:cTn id="12" dur="1" fill="hold">
                                          <p:stCondLst>
                                            <p:cond delay="0"/>
                                          </p:stCondLst>
                                        </p:cTn>
                                        <p:tgtEl>
                                          <p:spTgt spid="523344"/>
                                        </p:tgtEl>
                                        <p:attrNameLst>
                                          <p:attrName>style.visibility</p:attrName>
                                        </p:attrNameLst>
                                      </p:cBhvr>
                                      <p:to>
                                        <p:strVal val="visible"/>
                                      </p:to>
                                    </p:set>
                                    <p:animEffect transition="in" filter="wipe(left)">
                                      <p:cBhvr>
                                        <p:cTn id="13" dur="1800"/>
                                        <p:tgtEl>
                                          <p:spTgt spid="523344"/>
                                        </p:tgtEl>
                                      </p:cBhvr>
                                    </p:animEffect>
                                  </p:childTnLst>
                                </p:cTn>
                              </p:par>
                              <p:par>
                                <p:cTn id="14" presetID="10" presetClass="entr" presetSubtype="0" fill="hold" nodeType="withEffect">
                                  <p:stCondLst>
                                    <p:cond delay="11100"/>
                                  </p:stCondLst>
                                  <p:childTnLst>
                                    <p:set>
                                      <p:cBhvr>
                                        <p:cTn id="15" dur="1" fill="hold">
                                          <p:stCondLst>
                                            <p:cond delay="0"/>
                                          </p:stCondLst>
                                        </p:cTn>
                                        <p:tgtEl>
                                          <p:spTgt spid="523345"/>
                                        </p:tgtEl>
                                        <p:attrNameLst>
                                          <p:attrName>style.visibility</p:attrName>
                                        </p:attrNameLst>
                                      </p:cBhvr>
                                      <p:to>
                                        <p:strVal val="visible"/>
                                      </p:to>
                                    </p:set>
                                    <p:animEffect transition="in" filter="fade">
                                      <p:cBhvr>
                                        <p:cTn id="16" dur="1000"/>
                                        <p:tgtEl>
                                          <p:spTgt spid="523345"/>
                                        </p:tgtEl>
                                      </p:cBhvr>
                                    </p:animEffect>
                                  </p:childTnLst>
                                </p:cTn>
                              </p:par>
                              <p:par>
                                <p:cTn id="17" presetID="4" presetClass="entr" presetSubtype="16" fill="hold" grpId="0" nodeType="withEffect">
                                  <p:stCondLst>
                                    <p:cond delay="18000"/>
                                  </p:stCondLst>
                                  <p:childTnLst>
                                    <p:set>
                                      <p:cBhvr>
                                        <p:cTn id="18" dur="1" fill="hold">
                                          <p:stCondLst>
                                            <p:cond delay="0"/>
                                          </p:stCondLst>
                                        </p:cTn>
                                        <p:tgtEl>
                                          <p:spTgt spid="523346"/>
                                        </p:tgtEl>
                                        <p:attrNameLst>
                                          <p:attrName>style.visibility</p:attrName>
                                        </p:attrNameLst>
                                      </p:cBhvr>
                                      <p:to>
                                        <p:strVal val="visible"/>
                                      </p:to>
                                    </p:set>
                                    <p:animEffect transition="in" filter="box(in)">
                                      <p:cBhvr>
                                        <p:cTn id="19" dur="1000"/>
                                        <p:tgtEl>
                                          <p:spTgt spid="523346"/>
                                        </p:tgtEl>
                                      </p:cBhvr>
                                    </p:animEffect>
                                  </p:childTnLst>
                                </p:cTn>
                              </p:par>
                              <p:par>
                                <p:cTn id="20" presetID="4" presetClass="entr" presetSubtype="16" fill="hold" grpId="0" nodeType="withEffect">
                                  <p:stCondLst>
                                    <p:cond delay="15000"/>
                                  </p:stCondLst>
                                  <p:childTnLst>
                                    <p:set>
                                      <p:cBhvr>
                                        <p:cTn id="21" dur="1" fill="hold">
                                          <p:stCondLst>
                                            <p:cond delay="0"/>
                                          </p:stCondLst>
                                        </p:cTn>
                                        <p:tgtEl>
                                          <p:spTgt spid="523347"/>
                                        </p:tgtEl>
                                        <p:attrNameLst>
                                          <p:attrName>style.visibility</p:attrName>
                                        </p:attrNameLst>
                                      </p:cBhvr>
                                      <p:to>
                                        <p:strVal val="visible"/>
                                      </p:to>
                                    </p:set>
                                    <p:animEffect transition="in" filter="box(in)">
                                      <p:cBhvr>
                                        <p:cTn id="22" dur="1000"/>
                                        <p:tgtEl>
                                          <p:spTgt spid="52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8" grpId="0"/>
      <p:bldP spid="523346" grpId="0" animBg="1"/>
      <p:bldP spid="5233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REACCIÓN DE LA </a:t>
            </a:r>
            <a:br>
              <a:rPr lang="es-ES" sz="3600" b="1" dirty="0">
                <a:solidFill>
                  <a:schemeClr val="tx1"/>
                </a:solidFill>
              </a:rPr>
            </a:br>
            <a:r>
              <a:rPr lang="es-ES" sz="3600" b="1" dirty="0">
                <a:solidFill>
                  <a:schemeClr val="tx1"/>
                </a:solidFill>
              </a:rPr>
              <a:t>SUCCINIL-</a:t>
            </a:r>
            <a:r>
              <a:rPr lang="es-ES" sz="3600" b="1" dirty="0" err="1">
                <a:solidFill>
                  <a:schemeClr val="tx1"/>
                </a:solidFill>
              </a:rPr>
              <a:t>CoA</a:t>
            </a:r>
            <a:r>
              <a:rPr lang="es-ES" sz="3600" b="1" dirty="0">
                <a:solidFill>
                  <a:schemeClr val="tx1"/>
                </a:solidFill>
              </a:rPr>
              <a:t> SINTETASA</a:t>
            </a:r>
          </a:p>
        </p:txBody>
      </p:sp>
      <p:grpSp>
        <p:nvGrpSpPr>
          <p:cNvPr id="525356" name="Group 44"/>
          <p:cNvGrpSpPr>
            <a:grpSpLocks/>
          </p:cNvGrpSpPr>
          <p:nvPr/>
        </p:nvGrpSpPr>
        <p:grpSpPr bwMode="auto">
          <a:xfrm>
            <a:off x="7553330" y="2728913"/>
            <a:ext cx="2454276" cy="2998786"/>
            <a:chOff x="3581" y="2037"/>
            <a:chExt cx="1546" cy="1889"/>
          </a:xfrm>
        </p:grpSpPr>
        <p:sp>
          <p:nvSpPr>
            <p:cNvPr id="525317" name="Text Box 5"/>
            <p:cNvSpPr txBox="1">
              <a:spLocks noChangeArrowheads="1"/>
            </p:cNvSpPr>
            <p:nvPr/>
          </p:nvSpPr>
          <p:spPr bwMode="auto">
            <a:xfrm>
              <a:off x="3908" y="2418"/>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25318" name="Text Box 6"/>
            <p:cNvSpPr txBox="1">
              <a:spLocks noChangeArrowheads="1"/>
            </p:cNvSpPr>
            <p:nvPr/>
          </p:nvSpPr>
          <p:spPr bwMode="auto">
            <a:xfrm>
              <a:off x="4127" y="2514"/>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25319" name="Line 7"/>
            <p:cNvSpPr>
              <a:spLocks noChangeShapeType="1"/>
            </p:cNvSpPr>
            <p:nvPr/>
          </p:nvSpPr>
          <p:spPr bwMode="auto">
            <a:xfrm>
              <a:off x="4045" y="264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20" name="Text Box 8"/>
            <p:cNvSpPr txBox="1">
              <a:spLocks noChangeArrowheads="1"/>
            </p:cNvSpPr>
            <p:nvPr/>
          </p:nvSpPr>
          <p:spPr bwMode="auto">
            <a:xfrm>
              <a:off x="3843" y="2761"/>
              <a:ext cx="5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dirty="0"/>
                <a:t>CH</a:t>
              </a:r>
              <a:r>
                <a:rPr lang="es-ES" sz="2800" b="1" baseline="-25000" dirty="0"/>
                <a:t>2</a:t>
              </a:r>
              <a:endParaRPr lang="es-ES" sz="2800" b="1" dirty="0"/>
            </a:p>
          </p:txBody>
        </p:sp>
        <p:sp>
          <p:nvSpPr>
            <p:cNvPr id="525321" name="Line 9"/>
            <p:cNvSpPr>
              <a:spLocks noChangeShapeType="1"/>
            </p:cNvSpPr>
            <p:nvPr/>
          </p:nvSpPr>
          <p:spPr bwMode="auto">
            <a:xfrm>
              <a:off x="4045" y="3052"/>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22" name="Text Box 10"/>
            <p:cNvSpPr txBox="1">
              <a:spLocks noChangeArrowheads="1"/>
            </p:cNvSpPr>
            <p:nvPr/>
          </p:nvSpPr>
          <p:spPr bwMode="auto">
            <a:xfrm>
              <a:off x="3873" y="3219"/>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5323" name="Line 11"/>
            <p:cNvSpPr>
              <a:spLocks noChangeShapeType="1"/>
            </p:cNvSpPr>
            <p:nvPr/>
          </p:nvSpPr>
          <p:spPr bwMode="auto">
            <a:xfrm>
              <a:off x="4037" y="226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24" name="Text Box 12"/>
            <p:cNvSpPr txBox="1">
              <a:spLocks noChangeArrowheads="1"/>
            </p:cNvSpPr>
            <p:nvPr/>
          </p:nvSpPr>
          <p:spPr bwMode="auto">
            <a:xfrm>
              <a:off x="3581" y="3596"/>
              <a:ext cx="154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 succínico</a:t>
              </a:r>
            </a:p>
          </p:txBody>
        </p:sp>
        <p:sp>
          <p:nvSpPr>
            <p:cNvPr id="525325" name="Text Box 13"/>
            <p:cNvSpPr txBox="1">
              <a:spLocks noChangeArrowheads="1"/>
            </p:cNvSpPr>
            <p:nvPr/>
          </p:nvSpPr>
          <p:spPr bwMode="auto">
            <a:xfrm>
              <a:off x="3882" y="2037"/>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grpSp>
      <p:grpSp>
        <p:nvGrpSpPr>
          <p:cNvPr id="525354" name="Group 42"/>
          <p:cNvGrpSpPr>
            <a:grpSpLocks/>
          </p:cNvGrpSpPr>
          <p:nvPr/>
        </p:nvGrpSpPr>
        <p:grpSpPr bwMode="auto">
          <a:xfrm>
            <a:off x="2749550" y="2453203"/>
            <a:ext cx="1987550" cy="3562351"/>
            <a:chOff x="772" y="1682"/>
            <a:chExt cx="1252" cy="2244"/>
          </a:xfrm>
        </p:grpSpPr>
        <p:sp>
          <p:nvSpPr>
            <p:cNvPr id="525326" name="Text Box 14"/>
            <p:cNvSpPr txBox="1">
              <a:spLocks noChangeArrowheads="1"/>
            </p:cNvSpPr>
            <p:nvPr/>
          </p:nvSpPr>
          <p:spPr bwMode="auto">
            <a:xfrm>
              <a:off x="955" y="2418"/>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25327" name="Text Box 15"/>
            <p:cNvSpPr txBox="1">
              <a:spLocks noChangeArrowheads="1"/>
            </p:cNvSpPr>
            <p:nvPr/>
          </p:nvSpPr>
          <p:spPr bwMode="auto">
            <a:xfrm>
              <a:off x="1173" y="2514"/>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25328" name="Line 16"/>
            <p:cNvSpPr>
              <a:spLocks noChangeShapeType="1"/>
            </p:cNvSpPr>
            <p:nvPr/>
          </p:nvSpPr>
          <p:spPr bwMode="auto">
            <a:xfrm>
              <a:off x="1091" y="264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29" name="Text Box 17"/>
            <p:cNvSpPr txBox="1">
              <a:spLocks noChangeArrowheads="1"/>
            </p:cNvSpPr>
            <p:nvPr/>
          </p:nvSpPr>
          <p:spPr bwMode="auto">
            <a:xfrm>
              <a:off x="889" y="2761"/>
              <a:ext cx="5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dirty="0"/>
                <a:t>CH</a:t>
              </a:r>
              <a:r>
                <a:rPr lang="es-ES" sz="2800" b="1" baseline="-25000" dirty="0"/>
                <a:t>2</a:t>
              </a:r>
              <a:endParaRPr lang="es-ES" sz="2800" b="1" dirty="0"/>
            </a:p>
          </p:txBody>
        </p:sp>
        <p:sp>
          <p:nvSpPr>
            <p:cNvPr id="525330" name="Line 18"/>
            <p:cNvSpPr>
              <a:spLocks noChangeShapeType="1"/>
            </p:cNvSpPr>
            <p:nvPr/>
          </p:nvSpPr>
          <p:spPr bwMode="auto">
            <a:xfrm>
              <a:off x="1091" y="3052"/>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31" name="Text Box 19"/>
            <p:cNvSpPr txBox="1">
              <a:spLocks noChangeArrowheads="1"/>
            </p:cNvSpPr>
            <p:nvPr/>
          </p:nvSpPr>
          <p:spPr bwMode="auto">
            <a:xfrm>
              <a:off x="919" y="3219"/>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5332" name="Line 20"/>
            <p:cNvSpPr>
              <a:spLocks noChangeShapeType="1"/>
            </p:cNvSpPr>
            <p:nvPr/>
          </p:nvSpPr>
          <p:spPr bwMode="auto">
            <a:xfrm>
              <a:off x="1083" y="226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33" name="Text Box 21"/>
            <p:cNvSpPr txBox="1">
              <a:spLocks noChangeArrowheads="1"/>
            </p:cNvSpPr>
            <p:nvPr/>
          </p:nvSpPr>
          <p:spPr bwMode="auto">
            <a:xfrm>
              <a:off x="772" y="3596"/>
              <a:ext cx="125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Succinil </a:t>
              </a:r>
              <a:r>
                <a:rPr lang="es-ES" sz="2800" b="1" dirty="0" err="1"/>
                <a:t>CoA</a:t>
              </a:r>
              <a:endParaRPr lang="es-ES" sz="2800" b="1" dirty="0"/>
            </a:p>
          </p:txBody>
        </p:sp>
        <p:sp>
          <p:nvSpPr>
            <p:cNvPr id="525334" name="Text Box 22"/>
            <p:cNvSpPr txBox="1">
              <a:spLocks noChangeArrowheads="1"/>
            </p:cNvSpPr>
            <p:nvPr/>
          </p:nvSpPr>
          <p:spPr bwMode="auto">
            <a:xfrm>
              <a:off x="966" y="2042"/>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25335" name="Line 23"/>
            <p:cNvSpPr>
              <a:spLocks noChangeShapeType="1"/>
            </p:cNvSpPr>
            <p:nvPr/>
          </p:nvSpPr>
          <p:spPr bwMode="auto">
            <a:xfrm>
              <a:off x="1118" y="188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36" name="Line 24"/>
            <p:cNvSpPr>
              <a:spLocks noChangeShapeType="1"/>
            </p:cNvSpPr>
            <p:nvPr/>
          </p:nvSpPr>
          <p:spPr bwMode="auto">
            <a:xfrm>
              <a:off x="1060" y="188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37" name="Text Box 25"/>
            <p:cNvSpPr txBox="1">
              <a:spLocks noChangeArrowheads="1"/>
            </p:cNvSpPr>
            <p:nvPr/>
          </p:nvSpPr>
          <p:spPr bwMode="auto">
            <a:xfrm>
              <a:off x="966" y="1682"/>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25338" name="Freeform 26"/>
            <p:cNvSpPr>
              <a:spLocks/>
            </p:cNvSpPr>
            <p:nvPr/>
          </p:nvSpPr>
          <p:spPr bwMode="auto">
            <a:xfrm>
              <a:off x="1195" y="2146"/>
              <a:ext cx="137" cy="59"/>
            </a:xfrm>
            <a:custGeom>
              <a:avLst/>
              <a:gdLst>
                <a:gd name="T0" fmla="*/ 0 w 156"/>
                <a:gd name="T1" fmla="*/ 56 h 104"/>
                <a:gd name="T2" fmla="*/ 12 w 156"/>
                <a:gd name="T3" fmla="*/ 20 h 104"/>
                <a:gd name="T4" fmla="*/ 96 w 156"/>
                <a:gd name="T5" fmla="*/ 104 h 104"/>
                <a:gd name="T6" fmla="*/ 144 w 156"/>
                <a:gd name="T7" fmla="*/ 92 h 104"/>
                <a:gd name="T8" fmla="*/ 156 w 156"/>
                <a:gd name="T9" fmla="*/ 56 h 104"/>
              </a:gdLst>
              <a:ahLst/>
              <a:cxnLst>
                <a:cxn ang="0">
                  <a:pos x="T0" y="T1"/>
                </a:cxn>
                <a:cxn ang="0">
                  <a:pos x="T2" y="T3"/>
                </a:cxn>
                <a:cxn ang="0">
                  <a:pos x="T4" y="T5"/>
                </a:cxn>
                <a:cxn ang="0">
                  <a:pos x="T6" y="T7"/>
                </a:cxn>
                <a:cxn ang="0">
                  <a:pos x="T8" y="T9"/>
                </a:cxn>
              </a:cxnLst>
              <a:rect l="0" t="0" r="r" b="b"/>
              <a:pathLst>
                <a:path w="156" h="104">
                  <a:moveTo>
                    <a:pt x="0" y="56"/>
                  </a:moveTo>
                  <a:cubicBezTo>
                    <a:pt x="4" y="44"/>
                    <a:pt x="0" y="25"/>
                    <a:pt x="12" y="20"/>
                  </a:cubicBezTo>
                  <a:cubicBezTo>
                    <a:pt x="61" y="0"/>
                    <a:pt x="77" y="76"/>
                    <a:pt x="96" y="104"/>
                  </a:cubicBezTo>
                  <a:cubicBezTo>
                    <a:pt x="112" y="100"/>
                    <a:pt x="131" y="102"/>
                    <a:pt x="144" y="92"/>
                  </a:cubicBezTo>
                  <a:cubicBezTo>
                    <a:pt x="154" y="84"/>
                    <a:pt x="156" y="56"/>
                    <a:pt x="156" y="5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5339" name="Text Box 27"/>
            <p:cNvSpPr txBox="1">
              <a:spLocks noChangeArrowheads="1"/>
            </p:cNvSpPr>
            <p:nvPr/>
          </p:nvSpPr>
          <p:spPr bwMode="auto">
            <a:xfrm>
              <a:off x="1297" y="2046"/>
              <a:ext cx="495"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CoA</a:t>
              </a:r>
            </a:p>
          </p:txBody>
        </p:sp>
      </p:grpSp>
      <p:grpSp>
        <p:nvGrpSpPr>
          <p:cNvPr id="525355" name="Group 43"/>
          <p:cNvGrpSpPr>
            <a:grpSpLocks/>
          </p:cNvGrpSpPr>
          <p:nvPr/>
        </p:nvGrpSpPr>
        <p:grpSpPr bwMode="auto">
          <a:xfrm>
            <a:off x="4679953" y="2420938"/>
            <a:ext cx="2603501" cy="2960688"/>
            <a:chOff x="1988" y="1525"/>
            <a:chExt cx="1640" cy="1865"/>
          </a:xfrm>
        </p:grpSpPr>
        <p:sp>
          <p:nvSpPr>
            <p:cNvPr id="525340" name="Line 28"/>
            <p:cNvSpPr>
              <a:spLocks noChangeShapeType="1"/>
            </p:cNvSpPr>
            <p:nvPr/>
          </p:nvSpPr>
          <p:spPr bwMode="auto">
            <a:xfrm>
              <a:off x="2031" y="2731"/>
              <a:ext cx="145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5341" name="Arc 29"/>
            <p:cNvSpPr>
              <a:spLocks/>
            </p:cNvSpPr>
            <p:nvPr/>
          </p:nvSpPr>
          <p:spPr bwMode="auto">
            <a:xfrm flipV="1">
              <a:off x="2228" y="2229"/>
              <a:ext cx="998" cy="499"/>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5342" name="Text Box 30"/>
            <p:cNvSpPr txBox="1">
              <a:spLocks noChangeArrowheads="1"/>
            </p:cNvSpPr>
            <p:nvPr/>
          </p:nvSpPr>
          <p:spPr bwMode="auto">
            <a:xfrm>
              <a:off x="1988" y="2001"/>
              <a:ext cx="465"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GDP</a:t>
              </a:r>
            </a:p>
          </p:txBody>
        </p:sp>
        <p:sp>
          <p:nvSpPr>
            <p:cNvPr id="525344" name="Text Box 32"/>
            <p:cNvSpPr txBox="1">
              <a:spLocks noChangeArrowheads="1"/>
            </p:cNvSpPr>
            <p:nvPr/>
          </p:nvSpPr>
          <p:spPr bwMode="auto">
            <a:xfrm>
              <a:off x="2213" y="2867"/>
              <a:ext cx="1088" cy="523"/>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dirty="0"/>
                <a:t>Succinil </a:t>
              </a:r>
              <a:r>
                <a:rPr lang="es-ES" sz="2400" b="1" dirty="0" err="1"/>
                <a:t>CoA</a:t>
              </a:r>
              <a:endParaRPr lang="es-ES" sz="2400" b="1" dirty="0"/>
            </a:p>
            <a:p>
              <a:pPr algn="ctr"/>
              <a:r>
                <a:rPr lang="es-ES" sz="2400" b="1" dirty="0" err="1"/>
                <a:t>sintetasa</a:t>
              </a:r>
              <a:endParaRPr lang="es-ES" sz="2400" b="1" dirty="0"/>
            </a:p>
          </p:txBody>
        </p:sp>
        <p:sp>
          <p:nvSpPr>
            <p:cNvPr id="525345" name="Text Box 33"/>
            <p:cNvSpPr txBox="1">
              <a:spLocks noChangeArrowheads="1"/>
            </p:cNvSpPr>
            <p:nvPr/>
          </p:nvSpPr>
          <p:spPr bwMode="auto">
            <a:xfrm>
              <a:off x="2910" y="1616"/>
              <a:ext cx="438"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GTP</a:t>
              </a:r>
            </a:p>
          </p:txBody>
        </p:sp>
        <p:sp>
          <p:nvSpPr>
            <p:cNvPr id="525346" name="Text Box 34"/>
            <p:cNvSpPr txBox="1">
              <a:spLocks noChangeArrowheads="1"/>
            </p:cNvSpPr>
            <p:nvPr/>
          </p:nvSpPr>
          <p:spPr bwMode="auto">
            <a:xfrm>
              <a:off x="2843" y="1979"/>
              <a:ext cx="785"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HS   CoA</a:t>
              </a:r>
            </a:p>
          </p:txBody>
        </p:sp>
        <p:sp>
          <p:nvSpPr>
            <p:cNvPr id="525347" name="Freeform 35"/>
            <p:cNvSpPr>
              <a:spLocks/>
            </p:cNvSpPr>
            <p:nvPr/>
          </p:nvSpPr>
          <p:spPr bwMode="auto">
            <a:xfrm>
              <a:off x="3116" y="2078"/>
              <a:ext cx="137" cy="59"/>
            </a:xfrm>
            <a:custGeom>
              <a:avLst/>
              <a:gdLst>
                <a:gd name="T0" fmla="*/ 0 w 156"/>
                <a:gd name="T1" fmla="*/ 56 h 104"/>
                <a:gd name="T2" fmla="*/ 12 w 156"/>
                <a:gd name="T3" fmla="*/ 20 h 104"/>
                <a:gd name="T4" fmla="*/ 96 w 156"/>
                <a:gd name="T5" fmla="*/ 104 h 104"/>
                <a:gd name="T6" fmla="*/ 144 w 156"/>
                <a:gd name="T7" fmla="*/ 92 h 104"/>
                <a:gd name="T8" fmla="*/ 156 w 156"/>
                <a:gd name="T9" fmla="*/ 56 h 104"/>
              </a:gdLst>
              <a:ahLst/>
              <a:cxnLst>
                <a:cxn ang="0">
                  <a:pos x="T0" y="T1"/>
                </a:cxn>
                <a:cxn ang="0">
                  <a:pos x="T2" y="T3"/>
                </a:cxn>
                <a:cxn ang="0">
                  <a:pos x="T4" y="T5"/>
                </a:cxn>
                <a:cxn ang="0">
                  <a:pos x="T6" y="T7"/>
                </a:cxn>
                <a:cxn ang="0">
                  <a:pos x="T8" y="T9"/>
                </a:cxn>
              </a:cxnLst>
              <a:rect l="0" t="0" r="r" b="b"/>
              <a:pathLst>
                <a:path w="156" h="104">
                  <a:moveTo>
                    <a:pt x="0" y="56"/>
                  </a:moveTo>
                  <a:cubicBezTo>
                    <a:pt x="4" y="44"/>
                    <a:pt x="0" y="25"/>
                    <a:pt x="12" y="20"/>
                  </a:cubicBezTo>
                  <a:cubicBezTo>
                    <a:pt x="61" y="0"/>
                    <a:pt x="77" y="76"/>
                    <a:pt x="96" y="104"/>
                  </a:cubicBezTo>
                  <a:cubicBezTo>
                    <a:pt x="112" y="100"/>
                    <a:pt x="131" y="102"/>
                    <a:pt x="144" y="92"/>
                  </a:cubicBezTo>
                  <a:cubicBezTo>
                    <a:pt x="154" y="84"/>
                    <a:pt x="156" y="56"/>
                    <a:pt x="156" y="5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5349" name="Text Box 37"/>
            <p:cNvSpPr txBox="1">
              <a:spLocks noChangeArrowheads="1"/>
            </p:cNvSpPr>
            <p:nvPr/>
          </p:nvSpPr>
          <p:spPr bwMode="auto">
            <a:xfrm>
              <a:off x="2123" y="1543"/>
              <a:ext cx="219"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P</a:t>
              </a:r>
            </a:p>
          </p:txBody>
        </p:sp>
        <p:sp>
          <p:nvSpPr>
            <p:cNvPr id="525350" name="Oval 38"/>
            <p:cNvSpPr>
              <a:spLocks noChangeArrowheads="1"/>
            </p:cNvSpPr>
            <p:nvPr/>
          </p:nvSpPr>
          <p:spPr bwMode="auto">
            <a:xfrm>
              <a:off x="2064" y="1525"/>
              <a:ext cx="317" cy="27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400"/>
            </a:p>
          </p:txBody>
        </p:sp>
        <p:sp>
          <p:nvSpPr>
            <p:cNvPr id="525351" name="Text Box 39"/>
            <p:cNvSpPr txBox="1">
              <a:spLocks noChangeArrowheads="1"/>
            </p:cNvSpPr>
            <p:nvPr/>
          </p:nvSpPr>
          <p:spPr bwMode="auto">
            <a:xfrm>
              <a:off x="3032" y="1828"/>
              <a:ext cx="21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a:t>
              </a:r>
            </a:p>
          </p:txBody>
        </p:sp>
        <p:sp>
          <p:nvSpPr>
            <p:cNvPr id="525352" name="Text Box 40"/>
            <p:cNvSpPr txBox="1">
              <a:spLocks noChangeArrowheads="1"/>
            </p:cNvSpPr>
            <p:nvPr/>
          </p:nvSpPr>
          <p:spPr bwMode="auto">
            <a:xfrm>
              <a:off x="2116" y="1814"/>
              <a:ext cx="213" cy="29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400" b="1"/>
                <a:t>+</a:t>
              </a:r>
            </a:p>
          </p:txBody>
        </p:sp>
      </p:grpSp>
      <p:sp>
        <p:nvSpPr>
          <p:cNvPr id="525357" name="Oval 45"/>
          <p:cNvSpPr>
            <a:spLocks noChangeArrowheads="1"/>
          </p:cNvSpPr>
          <p:nvPr/>
        </p:nvSpPr>
        <p:spPr bwMode="auto">
          <a:xfrm>
            <a:off x="5942014" y="2530475"/>
            <a:ext cx="1081087" cy="431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 name="Imagen 1"/>
          <p:cNvPicPr>
            <a:picLocks noChangeAspect="1"/>
          </p:cNvPicPr>
          <p:nvPr/>
        </p:nvPicPr>
        <p:blipFill>
          <a:blip r:embed="rId3"/>
          <a:stretch>
            <a:fillRect/>
          </a:stretch>
        </p:blipFill>
        <p:spPr>
          <a:xfrm>
            <a:off x="9599220" y="1210321"/>
            <a:ext cx="2076847" cy="1557635"/>
          </a:xfrm>
          <a:prstGeom prst="rect">
            <a:avLst/>
          </a:prstGeom>
        </p:spPr>
      </p:pic>
    </p:spTree>
    <p:extLst>
      <p:ext uri="{BB962C8B-B14F-4D97-AF65-F5344CB8AC3E}">
        <p14:creationId xmlns:p14="http://schemas.microsoft.com/office/powerpoint/2010/main" val="2025729910"/>
      </p:ext>
    </p:extLst>
  </p:cSld>
  <p:clrMapOvr>
    <a:masterClrMapping/>
  </p:clrMapOvr>
  <mc:AlternateContent xmlns:mc="http://schemas.openxmlformats.org/markup-compatibility/2006" xmlns:p14="http://schemas.microsoft.com/office/powerpoint/2010/main">
    <mc:Choice Requires="p14">
      <p:transition p14:dur="0" advClick="0" advTm="50000"/>
    </mc:Choice>
    <mc:Fallback xmlns="">
      <p:transition advClick="0" advTm="5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25316"/>
                                        </p:tgtEl>
                                        <p:attrNameLst>
                                          <p:attrName>style.visibility</p:attrName>
                                        </p:attrNameLst>
                                      </p:cBhvr>
                                      <p:to>
                                        <p:strVal val="visible"/>
                                      </p:to>
                                    </p:set>
                                    <p:animEffect transition="in" filter="box(in)">
                                      <p:cBhvr>
                                        <p:cTn id="7" dur="1000"/>
                                        <p:tgtEl>
                                          <p:spTgt spid="525316"/>
                                        </p:tgtEl>
                                      </p:cBhvr>
                                    </p:animEffect>
                                  </p:childTnLst>
                                </p:cTn>
                              </p:par>
                              <p:par>
                                <p:cTn id="8" presetID="10" presetClass="entr" presetSubtype="0" fill="hold" nodeType="withEffect">
                                  <p:stCondLst>
                                    <p:cond delay="2000"/>
                                  </p:stCondLst>
                                  <p:childTnLst>
                                    <p:set>
                                      <p:cBhvr>
                                        <p:cTn id="9" dur="1" fill="hold">
                                          <p:stCondLst>
                                            <p:cond delay="0"/>
                                          </p:stCondLst>
                                        </p:cTn>
                                        <p:tgtEl>
                                          <p:spTgt spid="525354"/>
                                        </p:tgtEl>
                                        <p:attrNameLst>
                                          <p:attrName>style.visibility</p:attrName>
                                        </p:attrNameLst>
                                      </p:cBhvr>
                                      <p:to>
                                        <p:strVal val="visible"/>
                                      </p:to>
                                    </p:set>
                                    <p:animEffect transition="in" filter="fade">
                                      <p:cBhvr>
                                        <p:cTn id="10" dur="2300"/>
                                        <p:tgtEl>
                                          <p:spTgt spid="525354"/>
                                        </p:tgtEl>
                                      </p:cBhvr>
                                    </p:animEffect>
                                  </p:childTnLst>
                                </p:cTn>
                              </p:par>
                              <p:par>
                                <p:cTn id="11" presetID="22" presetClass="entr" presetSubtype="8" fill="hold" nodeType="withEffect">
                                  <p:stCondLst>
                                    <p:cond delay="8000"/>
                                  </p:stCondLst>
                                  <p:childTnLst>
                                    <p:set>
                                      <p:cBhvr>
                                        <p:cTn id="12" dur="1" fill="hold">
                                          <p:stCondLst>
                                            <p:cond delay="0"/>
                                          </p:stCondLst>
                                        </p:cTn>
                                        <p:tgtEl>
                                          <p:spTgt spid="525355"/>
                                        </p:tgtEl>
                                        <p:attrNameLst>
                                          <p:attrName>style.visibility</p:attrName>
                                        </p:attrNameLst>
                                      </p:cBhvr>
                                      <p:to>
                                        <p:strVal val="visible"/>
                                      </p:to>
                                    </p:set>
                                    <p:animEffect transition="in" filter="wipe(left)">
                                      <p:cBhvr>
                                        <p:cTn id="13" dur="1000"/>
                                        <p:tgtEl>
                                          <p:spTgt spid="525355"/>
                                        </p:tgtEl>
                                      </p:cBhvr>
                                    </p:animEffect>
                                  </p:childTnLst>
                                </p:cTn>
                              </p:par>
                              <p:par>
                                <p:cTn id="14" presetID="10" presetClass="entr" presetSubtype="0" fill="hold" nodeType="withEffect">
                                  <p:stCondLst>
                                    <p:cond delay="3400"/>
                                  </p:stCondLst>
                                  <p:childTnLst>
                                    <p:set>
                                      <p:cBhvr>
                                        <p:cTn id="15" dur="1" fill="hold">
                                          <p:stCondLst>
                                            <p:cond delay="0"/>
                                          </p:stCondLst>
                                        </p:cTn>
                                        <p:tgtEl>
                                          <p:spTgt spid="525356"/>
                                        </p:tgtEl>
                                        <p:attrNameLst>
                                          <p:attrName>style.visibility</p:attrName>
                                        </p:attrNameLst>
                                      </p:cBhvr>
                                      <p:to>
                                        <p:strVal val="visible"/>
                                      </p:to>
                                    </p:set>
                                    <p:animEffect transition="in" filter="fade">
                                      <p:cBhvr>
                                        <p:cTn id="16" dur="1000"/>
                                        <p:tgtEl>
                                          <p:spTgt spid="525356"/>
                                        </p:tgtEl>
                                      </p:cBhvr>
                                    </p:animEffect>
                                  </p:childTnLst>
                                </p:cTn>
                              </p:par>
                              <p:par>
                                <p:cTn id="17" presetID="4" presetClass="entr" presetSubtype="16" fill="hold" grpId="0" nodeType="withEffect">
                                  <p:stCondLst>
                                    <p:cond delay="20000"/>
                                  </p:stCondLst>
                                  <p:childTnLst>
                                    <p:set>
                                      <p:cBhvr>
                                        <p:cTn id="18" dur="1" fill="hold">
                                          <p:stCondLst>
                                            <p:cond delay="0"/>
                                          </p:stCondLst>
                                        </p:cTn>
                                        <p:tgtEl>
                                          <p:spTgt spid="525357"/>
                                        </p:tgtEl>
                                        <p:attrNameLst>
                                          <p:attrName>style.visibility</p:attrName>
                                        </p:attrNameLst>
                                      </p:cBhvr>
                                      <p:to>
                                        <p:strVal val="visible"/>
                                      </p:to>
                                    </p:set>
                                    <p:animEffect transition="in" filter="box(in)">
                                      <p:cBhvr>
                                        <p:cTn id="19" dur="1000"/>
                                        <p:tgtEl>
                                          <p:spTgt spid="52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p:bldP spid="5253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4" name="Rectangle 4"/>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REACCIÓN DE LA </a:t>
            </a:r>
            <a:br>
              <a:rPr lang="es-ES" sz="3600" b="1" dirty="0">
                <a:solidFill>
                  <a:schemeClr val="tx1"/>
                </a:solidFill>
              </a:rPr>
            </a:br>
            <a:r>
              <a:rPr lang="es-ES" sz="3600" b="1" dirty="0">
                <a:solidFill>
                  <a:schemeClr val="tx1"/>
                </a:solidFill>
              </a:rPr>
              <a:t>DESHIDROGENASA SUCCÍNICA</a:t>
            </a:r>
          </a:p>
        </p:txBody>
      </p:sp>
      <p:grpSp>
        <p:nvGrpSpPr>
          <p:cNvPr id="527409" name="Group 49"/>
          <p:cNvGrpSpPr>
            <a:grpSpLocks/>
          </p:cNvGrpSpPr>
          <p:nvPr/>
        </p:nvGrpSpPr>
        <p:grpSpPr bwMode="auto">
          <a:xfrm>
            <a:off x="2455863" y="2708275"/>
            <a:ext cx="2454274" cy="2998789"/>
            <a:chOff x="587" y="1706"/>
            <a:chExt cx="1546" cy="1889"/>
          </a:xfrm>
        </p:grpSpPr>
        <p:sp>
          <p:nvSpPr>
            <p:cNvPr id="527379" name="Text Box 19"/>
            <p:cNvSpPr txBox="1">
              <a:spLocks noChangeArrowheads="1"/>
            </p:cNvSpPr>
            <p:nvPr/>
          </p:nvSpPr>
          <p:spPr bwMode="auto">
            <a:xfrm>
              <a:off x="916" y="2087"/>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27380" name="Text Box 20"/>
            <p:cNvSpPr txBox="1">
              <a:spLocks noChangeArrowheads="1"/>
            </p:cNvSpPr>
            <p:nvPr/>
          </p:nvSpPr>
          <p:spPr bwMode="auto">
            <a:xfrm>
              <a:off x="1134" y="2183"/>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27381" name="Line 21"/>
            <p:cNvSpPr>
              <a:spLocks noChangeShapeType="1"/>
            </p:cNvSpPr>
            <p:nvPr/>
          </p:nvSpPr>
          <p:spPr bwMode="auto">
            <a:xfrm>
              <a:off x="1052" y="2313"/>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382" name="Text Box 22"/>
            <p:cNvSpPr txBox="1">
              <a:spLocks noChangeArrowheads="1"/>
            </p:cNvSpPr>
            <p:nvPr/>
          </p:nvSpPr>
          <p:spPr bwMode="auto">
            <a:xfrm>
              <a:off x="850" y="2430"/>
              <a:ext cx="579" cy="327"/>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a:t>CH</a:t>
              </a:r>
              <a:r>
                <a:rPr lang="es-ES" sz="2800" b="1" baseline="-25000"/>
                <a:t>2</a:t>
              </a:r>
              <a:endParaRPr lang="es-ES" sz="2800" b="1"/>
            </a:p>
          </p:txBody>
        </p:sp>
        <p:sp>
          <p:nvSpPr>
            <p:cNvPr id="527383" name="Line 23"/>
            <p:cNvSpPr>
              <a:spLocks noChangeShapeType="1"/>
            </p:cNvSpPr>
            <p:nvPr/>
          </p:nvSpPr>
          <p:spPr bwMode="auto">
            <a:xfrm>
              <a:off x="1052" y="272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384" name="Text Box 24"/>
            <p:cNvSpPr txBox="1">
              <a:spLocks noChangeArrowheads="1"/>
            </p:cNvSpPr>
            <p:nvPr/>
          </p:nvSpPr>
          <p:spPr bwMode="auto">
            <a:xfrm>
              <a:off x="880" y="2888"/>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7385" name="Line 25"/>
            <p:cNvSpPr>
              <a:spLocks noChangeShapeType="1"/>
            </p:cNvSpPr>
            <p:nvPr/>
          </p:nvSpPr>
          <p:spPr bwMode="auto">
            <a:xfrm>
              <a:off x="1044" y="192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386" name="Text Box 26"/>
            <p:cNvSpPr txBox="1">
              <a:spLocks noChangeArrowheads="1"/>
            </p:cNvSpPr>
            <p:nvPr/>
          </p:nvSpPr>
          <p:spPr bwMode="auto">
            <a:xfrm>
              <a:off x="587" y="3265"/>
              <a:ext cx="154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 succínico</a:t>
              </a:r>
            </a:p>
          </p:txBody>
        </p:sp>
        <p:sp>
          <p:nvSpPr>
            <p:cNvPr id="527387" name="Text Box 27"/>
            <p:cNvSpPr txBox="1">
              <a:spLocks noChangeArrowheads="1"/>
            </p:cNvSpPr>
            <p:nvPr/>
          </p:nvSpPr>
          <p:spPr bwMode="auto">
            <a:xfrm>
              <a:off x="889" y="1706"/>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grpSp>
      <p:grpSp>
        <p:nvGrpSpPr>
          <p:cNvPr id="527410" name="Group 50"/>
          <p:cNvGrpSpPr>
            <a:grpSpLocks/>
          </p:cNvGrpSpPr>
          <p:nvPr/>
        </p:nvGrpSpPr>
        <p:grpSpPr bwMode="auto">
          <a:xfrm>
            <a:off x="4621215" y="3141665"/>
            <a:ext cx="2640014" cy="2363788"/>
            <a:chOff x="1951" y="1979"/>
            <a:chExt cx="1663" cy="1489"/>
          </a:xfrm>
        </p:grpSpPr>
        <p:sp>
          <p:nvSpPr>
            <p:cNvPr id="527388" name="Line 28"/>
            <p:cNvSpPr>
              <a:spLocks noChangeShapeType="1"/>
            </p:cNvSpPr>
            <p:nvPr/>
          </p:nvSpPr>
          <p:spPr bwMode="auto">
            <a:xfrm>
              <a:off x="2031" y="2731"/>
              <a:ext cx="145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389" name="Arc 29"/>
            <p:cNvSpPr>
              <a:spLocks/>
            </p:cNvSpPr>
            <p:nvPr/>
          </p:nvSpPr>
          <p:spPr bwMode="auto">
            <a:xfrm flipV="1">
              <a:off x="2228" y="2229"/>
              <a:ext cx="998" cy="499"/>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390" name="Text Box 30"/>
            <p:cNvSpPr txBox="1">
              <a:spLocks noChangeArrowheads="1"/>
            </p:cNvSpPr>
            <p:nvPr/>
          </p:nvSpPr>
          <p:spPr bwMode="auto">
            <a:xfrm>
              <a:off x="1977" y="2001"/>
              <a:ext cx="487"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FAD</a:t>
              </a:r>
            </a:p>
          </p:txBody>
        </p:sp>
        <p:sp>
          <p:nvSpPr>
            <p:cNvPr id="527391" name="Text Box 31"/>
            <p:cNvSpPr txBox="1">
              <a:spLocks noChangeArrowheads="1"/>
            </p:cNvSpPr>
            <p:nvPr/>
          </p:nvSpPr>
          <p:spPr bwMode="auto">
            <a:xfrm>
              <a:off x="1951" y="2867"/>
              <a:ext cx="1614"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Deshidrogenasa</a:t>
              </a:r>
            </a:p>
            <a:p>
              <a:pPr algn="ctr"/>
              <a:r>
                <a:rPr lang="es-ES" sz="2800" b="1"/>
                <a:t>succínica</a:t>
              </a:r>
            </a:p>
          </p:txBody>
        </p:sp>
        <p:sp>
          <p:nvSpPr>
            <p:cNvPr id="527393" name="Text Box 33"/>
            <p:cNvSpPr txBox="1">
              <a:spLocks noChangeArrowheads="1"/>
            </p:cNvSpPr>
            <p:nvPr/>
          </p:nvSpPr>
          <p:spPr bwMode="auto">
            <a:xfrm>
              <a:off x="2856" y="1979"/>
              <a:ext cx="758"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FADH</a:t>
              </a:r>
              <a:r>
                <a:rPr lang="es-ES" sz="2800" b="1" baseline="-25000"/>
                <a:t>2</a:t>
              </a:r>
              <a:r>
                <a:rPr lang="es-ES" sz="2800" b="1"/>
                <a:t> </a:t>
              </a:r>
            </a:p>
          </p:txBody>
        </p:sp>
      </p:grpSp>
      <p:grpSp>
        <p:nvGrpSpPr>
          <p:cNvPr id="527411" name="Group 51"/>
          <p:cNvGrpSpPr>
            <a:grpSpLocks/>
          </p:cNvGrpSpPr>
          <p:nvPr/>
        </p:nvGrpSpPr>
        <p:grpSpPr bwMode="auto">
          <a:xfrm>
            <a:off x="7427912" y="2708275"/>
            <a:ext cx="2441575" cy="2998789"/>
            <a:chOff x="3719" y="1706"/>
            <a:chExt cx="1538" cy="1889"/>
          </a:xfrm>
        </p:grpSpPr>
        <p:sp>
          <p:nvSpPr>
            <p:cNvPr id="527399" name="Text Box 39"/>
            <p:cNvSpPr txBox="1">
              <a:spLocks noChangeArrowheads="1"/>
            </p:cNvSpPr>
            <p:nvPr/>
          </p:nvSpPr>
          <p:spPr bwMode="auto">
            <a:xfrm>
              <a:off x="4045" y="2087"/>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27401" name="Line 41"/>
            <p:cNvSpPr>
              <a:spLocks noChangeShapeType="1"/>
            </p:cNvSpPr>
            <p:nvPr/>
          </p:nvSpPr>
          <p:spPr bwMode="auto">
            <a:xfrm>
              <a:off x="4150" y="2313"/>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402" name="Text Box 42"/>
            <p:cNvSpPr txBox="1">
              <a:spLocks noChangeArrowheads="1"/>
            </p:cNvSpPr>
            <p:nvPr/>
          </p:nvSpPr>
          <p:spPr bwMode="auto">
            <a:xfrm>
              <a:off x="3950" y="2487"/>
              <a:ext cx="5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a:t>CH</a:t>
              </a:r>
            </a:p>
          </p:txBody>
        </p:sp>
        <p:sp>
          <p:nvSpPr>
            <p:cNvPr id="527403" name="Line 43"/>
            <p:cNvSpPr>
              <a:spLocks noChangeShapeType="1"/>
            </p:cNvSpPr>
            <p:nvPr/>
          </p:nvSpPr>
          <p:spPr bwMode="auto">
            <a:xfrm>
              <a:off x="4181" y="272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404" name="Text Box 44"/>
            <p:cNvSpPr txBox="1">
              <a:spLocks noChangeArrowheads="1"/>
            </p:cNvSpPr>
            <p:nvPr/>
          </p:nvSpPr>
          <p:spPr bwMode="auto">
            <a:xfrm>
              <a:off x="4009" y="2888"/>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7405" name="Line 45"/>
            <p:cNvSpPr>
              <a:spLocks noChangeShapeType="1"/>
            </p:cNvSpPr>
            <p:nvPr/>
          </p:nvSpPr>
          <p:spPr bwMode="auto">
            <a:xfrm>
              <a:off x="4173" y="192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7406" name="Text Box 46"/>
            <p:cNvSpPr txBox="1">
              <a:spLocks noChangeArrowheads="1"/>
            </p:cNvSpPr>
            <p:nvPr/>
          </p:nvSpPr>
          <p:spPr bwMode="auto">
            <a:xfrm>
              <a:off x="3719" y="3265"/>
              <a:ext cx="1538"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Ácido </a:t>
              </a:r>
              <a:r>
                <a:rPr lang="es-ES" sz="2800" b="1" dirty="0" err="1"/>
                <a:t>fumárico</a:t>
              </a:r>
              <a:endParaRPr lang="es-ES" sz="2800" b="1" dirty="0"/>
            </a:p>
          </p:txBody>
        </p:sp>
        <p:sp>
          <p:nvSpPr>
            <p:cNvPr id="527407" name="Text Box 47"/>
            <p:cNvSpPr txBox="1">
              <a:spLocks noChangeArrowheads="1"/>
            </p:cNvSpPr>
            <p:nvPr/>
          </p:nvSpPr>
          <p:spPr bwMode="auto">
            <a:xfrm>
              <a:off x="4018" y="1706"/>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7408" name="Line 48"/>
            <p:cNvSpPr>
              <a:spLocks noChangeShapeType="1"/>
            </p:cNvSpPr>
            <p:nvPr/>
          </p:nvSpPr>
          <p:spPr bwMode="auto">
            <a:xfrm>
              <a:off x="4196" y="231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grpSp>
      <p:sp>
        <p:nvSpPr>
          <p:cNvPr id="527412" name="Oval 52"/>
          <p:cNvSpPr>
            <a:spLocks noChangeArrowheads="1"/>
          </p:cNvSpPr>
          <p:nvPr/>
        </p:nvSpPr>
        <p:spPr bwMode="auto">
          <a:xfrm>
            <a:off x="5795172" y="3136903"/>
            <a:ext cx="1728787" cy="5635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 name="Imagen 1"/>
          <p:cNvPicPr>
            <a:picLocks noChangeAspect="1"/>
          </p:cNvPicPr>
          <p:nvPr/>
        </p:nvPicPr>
        <p:blipFill>
          <a:blip r:embed="rId3"/>
          <a:stretch>
            <a:fillRect/>
          </a:stretch>
        </p:blipFill>
        <p:spPr>
          <a:xfrm>
            <a:off x="9406728" y="1766163"/>
            <a:ext cx="2252816" cy="1689612"/>
          </a:xfrm>
          <a:prstGeom prst="rect">
            <a:avLst/>
          </a:prstGeom>
        </p:spPr>
      </p:pic>
    </p:spTree>
    <p:extLst>
      <p:ext uri="{BB962C8B-B14F-4D97-AF65-F5344CB8AC3E}">
        <p14:creationId xmlns:p14="http://schemas.microsoft.com/office/powerpoint/2010/main" val="45079713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27364"/>
                                        </p:tgtEl>
                                        <p:attrNameLst>
                                          <p:attrName>style.visibility</p:attrName>
                                        </p:attrNameLst>
                                      </p:cBhvr>
                                      <p:to>
                                        <p:strVal val="visible"/>
                                      </p:to>
                                    </p:set>
                                    <p:animEffect transition="in" filter="box(in)">
                                      <p:cBhvr>
                                        <p:cTn id="7" dur="1000"/>
                                        <p:tgtEl>
                                          <p:spTgt spid="527364"/>
                                        </p:tgtEl>
                                      </p:cBhvr>
                                    </p:animEffect>
                                  </p:childTnLst>
                                </p:cTn>
                              </p:par>
                              <p:par>
                                <p:cTn id="8" presetID="10" presetClass="entr" presetSubtype="0" fill="hold" nodeType="withEffect">
                                  <p:stCondLst>
                                    <p:cond delay="1300"/>
                                  </p:stCondLst>
                                  <p:childTnLst>
                                    <p:set>
                                      <p:cBhvr>
                                        <p:cTn id="9" dur="1" fill="hold">
                                          <p:stCondLst>
                                            <p:cond delay="0"/>
                                          </p:stCondLst>
                                        </p:cTn>
                                        <p:tgtEl>
                                          <p:spTgt spid="527409"/>
                                        </p:tgtEl>
                                        <p:attrNameLst>
                                          <p:attrName>style.visibility</p:attrName>
                                        </p:attrNameLst>
                                      </p:cBhvr>
                                      <p:to>
                                        <p:strVal val="visible"/>
                                      </p:to>
                                    </p:set>
                                    <p:animEffect transition="in" filter="fade">
                                      <p:cBhvr>
                                        <p:cTn id="10" dur="1000"/>
                                        <p:tgtEl>
                                          <p:spTgt spid="527409"/>
                                        </p:tgtEl>
                                      </p:cBhvr>
                                    </p:animEffect>
                                  </p:childTnLst>
                                </p:cTn>
                              </p:par>
                              <p:par>
                                <p:cTn id="11" presetID="22" presetClass="entr" presetSubtype="8" fill="hold" nodeType="withEffect">
                                  <p:stCondLst>
                                    <p:cond delay="3000"/>
                                  </p:stCondLst>
                                  <p:childTnLst>
                                    <p:set>
                                      <p:cBhvr>
                                        <p:cTn id="12" dur="1" fill="hold">
                                          <p:stCondLst>
                                            <p:cond delay="0"/>
                                          </p:stCondLst>
                                        </p:cTn>
                                        <p:tgtEl>
                                          <p:spTgt spid="527410"/>
                                        </p:tgtEl>
                                        <p:attrNameLst>
                                          <p:attrName>style.visibility</p:attrName>
                                        </p:attrNameLst>
                                      </p:cBhvr>
                                      <p:to>
                                        <p:strVal val="visible"/>
                                      </p:to>
                                    </p:set>
                                    <p:animEffect transition="in" filter="wipe(left)">
                                      <p:cBhvr>
                                        <p:cTn id="13" dur="1000"/>
                                        <p:tgtEl>
                                          <p:spTgt spid="527410"/>
                                        </p:tgtEl>
                                      </p:cBhvr>
                                    </p:animEffect>
                                  </p:childTnLst>
                                </p:cTn>
                              </p:par>
                              <p:par>
                                <p:cTn id="14" presetID="10" presetClass="entr" presetSubtype="0" fill="hold" nodeType="withEffect">
                                  <p:stCondLst>
                                    <p:cond delay="8000"/>
                                  </p:stCondLst>
                                  <p:childTnLst>
                                    <p:set>
                                      <p:cBhvr>
                                        <p:cTn id="15" dur="1" fill="hold">
                                          <p:stCondLst>
                                            <p:cond delay="0"/>
                                          </p:stCondLst>
                                        </p:cTn>
                                        <p:tgtEl>
                                          <p:spTgt spid="527411"/>
                                        </p:tgtEl>
                                        <p:attrNameLst>
                                          <p:attrName>style.visibility</p:attrName>
                                        </p:attrNameLst>
                                      </p:cBhvr>
                                      <p:to>
                                        <p:strVal val="visible"/>
                                      </p:to>
                                    </p:set>
                                    <p:animEffect transition="in" filter="fade">
                                      <p:cBhvr>
                                        <p:cTn id="16" dur="1000"/>
                                        <p:tgtEl>
                                          <p:spTgt spid="527411"/>
                                        </p:tgtEl>
                                      </p:cBhvr>
                                    </p:animEffect>
                                  </p:childTnLst>
                                </p:cTn>
                              </p:par>
                              <p:par>
                                <p:cTn id="17" presetID="4" presetClass="entr" presetSubtype="16" fill="hold" grpId="0" nodeType="withEffect">
                                  <p:stCondLst>
                                    <p:cond delay="11000"/>
                                  </p:stCondLst>
                                  <p:childTnLst>
                                    <p:set>
                                      <p:cBhvr>
                                        <p:cTn id="18" dur="1" fill="hold">
                                          <p:stCondLst>
                                            <p:cond delay="0"/>
                                          </p:stCondLst>
                                        </p:cTn>
                                        <p:tgtEl>
                                          <p:spTgt spid="527412"/>
                                        </p:tgtEl>
                                        <p:attrNameLst>
                                          <p:attrName>style.visibility</p:attrName>
                                        </p:attrNameLst>
                                      </p:cBhvr>
                                      <p:to>
                                        <p:strVal val="visible"/>
                                      </p:to>
                                    </p:set>
                                    <p:animEffect transition="in" filter="box(in)">
                                      <p:cBhvr>
                                        <p:cTn id="19" dur="1000"/>
                                        <p:tgtEl>
                                          <p:spTgt spid="52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4" grpId="0"/>
      <p:bldP spid="5274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9448" name="Group 40"/>
          <p:cNvGrpSpPr>
            <a:grpSpLocks/>
          </p:cNvGrpSpPr>
          <p:nvPr/>
        </p:nvGrpSpPr>
        <p:grpSpPr bwMode="auto">
          <a:xfrm>
            <a:off x="2092325" y="2743176"/>
            <a:ext cx="2636838" cy="2998786"/>
            <a:chOff x="358" y="1933"/>
            <a:chExt cx="1661" cy="1889"/>
          </a:xfrm>
        </p:grpSpPr>
        <p:sp>
          <p:nvSpPr>
            <p:cNvPr id="529412" name="Text Box 4"/>
            <p:cNvSpPr txBox="1">
              <a:spLocks noChangeArrowheads="1"/>
            </p:cNvSpPr>
            <p:nvPr/>
          </p:nvSpPr>
          <p:spPr bwMode="auto">
            <a:xfrm>
              <a:off x="924" y="2314"/>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29413" name="Line 5"/>
            <p:cNvSpPr>
              <a:spLocks noChangeShapeType="1"/>
            </p:cNvSpPr>
            <p:nvPr/>
          </p:nvSpPr>
          <p:spPr bwMode="auto">
            <a:xfrm>
              <a:off x="1052" y="254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14" name="Text Box 6"/>
            <p:cNvSpPr txBox="1">
              <a:spLocks noChangeArrowheads="1"/>
            </p:cNvSpPr>
            <p:nvPr/>
          </p:nvSpPr>
          <p:spPr bwMode="auto">
            <a:xfrm>
              <a:off x="850" y="2657"/>
              <a:ext cx="579" cy="327"/>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a:t>CH</a:t>
              </a:r>
              <a:r>
                <a:rPr lang="es-ES" sz="2800" b="1" baseline="-25000"/>
                <a:t>2</a:t>
              </a:r>
              <a:endParaRPr lang="es-ES" sz="2800" b="1"/>
            </a:p>
          </p:txBody>
        </p:sp>
        <p:sp>
          <p:nvSpPr>
            <p:cNvPr id="529415" name="Line 7"/>
            <p:cNvSpPr>
              <a:spLocks noChangeShapeType="1"/>
            </p:cNvSpPr>
            <p:nvPr/>
          </p:nvSpPr>
          <p:spPr bwMode="auto">
            <a:xfrm>
              <a:off x="1052" y="294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16" name="Text Box 8"/>
            <p:cNvSpPr txBox="1">
              <a:spLocks noChangeArrowheads="1"/>
            </p:cNvSpPr>
            <p:nvPr/>
          </p:nvSpPr>
          <p:spPr bwMode="auto">
            <a:xfrm>
              <a:off x="880" y="3115"/>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9417" name="Line 9"/>
            <p:cNvSpPr>
              <a:spLocks noChangeShapeType="1"/>
            </p:cNvSpPr>
            <p:nvPr/>
          </p:nvSpPr>
          <p:spPr bwMode="auto">
            <a:xfrm>
              <a:off x="1044" y="215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18" name="Text Box 10"/>
            <p:cNvSpPr txBox="1">
              <a:spLocks noChangeArrowheads="1"/>
            </p:cNvSpPr>
            <p:nvPr/>
          </p:nvSpPr>
          <p:spPr bwMode="auto">
            <a:xfrm>
              <a:off x="699" y="3492"/>
              <a:ext cx="1320"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 málico</a:t>
              </a:r>
            </a:p>
          </p:txBody>
        </p:sp>
        <p:sp>
          <p:nvSpPr>
            <p:cNvPr id="529419" name="Text Box 11"/>
            <p:cNvSpPr txBox="1">
              <a:spLocks noChangeArrowheads="1"/>
            </p:cNvSpPr>
            <p:nvPr/>
          </p:nvSpPr>
          <p:spPr bwMode="auto">
            <a:xfrm>
              <a:off x="889" y="1933"/>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9420" name="Line 12"/>
            <p:cNvSpPr>
              <a:spLocks noChangeShapeType="1"/>
            </p:cNvSpPr>
            <p:nvPr/>
          </p:nvSpPr>
          <p:spPr bwMode="auto">
            <a:xfrm>
              <a:off x="782" y="2432"/>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21" name="Text Box 13"/>
            <p:cNvSpPr txBox="1">
              <a:spLocks noChangeArrowheads="1"/>
            </p:cNvSpPr>
            <p:nvPr/>
          </p:nvSpPr>
          <p:spPr bwMode="auto">
            <a:xfrm>
              <a:off x="1093" y="2314"/>
              <a:ext cx="5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a:t>H</a:t>
              </a:r>
            </a:p>
          </p:txBody>
        </p:sp>
        <p:sp>
          <p:nvSpPr>
            <p:cNvPr id="529422" name="Line 14"/>
            <p:cNvSpPr>
              <a:spLocks noChangeShapeType="1"/>
            </p:cNvSpPr>
            <p:nvPr/>
          </p:nvSpPr>
          <p:spPr bwMode="auto">
            <a:xfrm>
              <a:off x="1129" y="2432"/>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23" name="Text Box 15"/>
            <p:cNvSpPr txBox="1">
              <a:spLocks noChangeArrowheads="1"/>
            </p:cNvSpPr>
            <p:nvPr/>
          </p:nvSpPr>
          <p:spPr bwMode="auto">
            <a:xfrm>
              <a:off x="358" y="2305"/>
              <a:ext cx="5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800" b="1"/>
                <a:t>HO</a:t>
              </a:r>
            </a:p>
          </p:txBody>
        </p:sp>
      </p:grpSp>
      <p:sp>
        <p:nvSpPr>
          <p:cNvPr id="529424" name="Rectangle 16"/>
          <p:cNvSpPr>
            <a:spLocks noChangeArrowheads="1"/>
          </p:cNvSpPr>
          <p:nvPr/>
        </p:nvSpPr>
        <p:spPr bwMode="auto">
          <a:xfrm>
            <a:off x="1524000" y="4143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2800" b="1" dirty="0">
                <a:solidFill>
                  <a:schemeClr val="tx1"/>
                </a:solidFill>
              </a:rPr>
              <a:t>REACCIÓN DE LA </a:t>
            </a:r>
            <a:br>
              <a:rPr lang="es-ES" sz="2800" b="1" dirty="0">
                <a:solidFill>
                  <a:schemeClr val="tx1"/>
                </a:solidFill>
              </a:rPr>
            </a:br>
            <a:r>
              <a:rPr lang="es-ES" sz="2800" b="1" dirty="0">
                <a:solidFill>
                  <a:schemeClr val="tx1"/>
                </a:solidFill>
              </a:rPr>
              <a:t>DESHIDROGENASA MÁLICA</a:t>
            </a:r>
          </a:p>
        </p:txBody>
      </p:sp>
      <p:grpSp>
        <p:nvGrpSpPr>
          <p:cNvPr id="529449" name="Group 41"/>
          <p:cNvGrpSpPr>
            <a:grpSpLocks/>
          </p:cNvGrpSpPr>
          <p:nvPr/>
        </p:nvGrpSpPr>
        <p:grpSpPr bwMode="auto">
          <a:xfrm>
            <a:off x="4525962" y="2816204"/>
            <a:ext cx="2971800" cy="2363788"/>
            <a:chOff x="1891" y="1979"/>
            <a:chExt cx="1872" cy="1489"/>
          </a:xfrm>
        </p:grpSpPr>
        <p:sp>
          <p:nvSpPr>
            <p:cNvPr id="529425" name="Line 17"/>
            <p:cNvSpPr>
              <a:spLocks noChangeShapeType="1"/>
            </p:cNvSpPr>
            <p:nvPr/>
          </p:nvSpPr>
          <p:spPr bwMode="auto">
            <a:xfrm>
              <a:off x="2031" y="2731"/>
              <a:ext cx="145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26" name="Arc 18"/>
            <p:cNvSpPr>
              <a:spLocks/>
            </p:cNvSpPr>
            <p:nvPr/>
          </p:nvSpPr>
          <p:spPr bwMode="auto">
            <a:xfrm flipV="1">
              <a:off x="2228" y="2229"/>
              <a:ext cx="998" cy="499"/>
            </a:xfrm>
            <a:custGeom>
              <a:avLst/>
              <a:gdLst>
                <a:gd name="G0" fmla="+- 21592 0 0"/>
                <a:gd name="G1" fmla="+- 21600 0 0"/>
                <a:gd name="G2" fmla="+- 21600 0 0"/>
                <a:gd name="T0" fmla="*/ 0 w 43192"/>
                <a:gd name="T1" fmla="*/ 21030 h 21600"/>
                <a:gd name="T2" fmla="*/ 43192 w 43192"/>
                <a:gd name="T3" fmla="*/ 21600 h 21600"/>
                <a:gd name="T4" fmla="*/ 21592 w 43192"/>
                <a:gd name="T5" fmla="*/ 21600 h 21600"/>
              </a:gdLst>
              <a:ahLst/>
              <a:cxnLst>
                <a:cxn ang="0">
                  <a:pos x="T0" y="T1"/>
                </a:cxn>
                <a:cxn ang="0">
                  <a:pos x="T2" y="T3"/>
                </a:cxn>
                <a:cxn ang="0">
                  <a:pos x="T4" y="T5"/>
                </a:cxn>
              </a:cxnLst>
              <a:rect l="0" t="0" r="r" b="b"/>
              <a:pathLst>
                <a:path w="43192" h="21600" fill="none" extrusionOk="0">
                  <a:moveTo>
                    <a:pt x="-1" y="21029"/>
                  </a:moveTo>
                  <a:cubicBezTo>
                    <a:pt x="308" y="9326"/>
                    <a:pt x="9884" y="0"/>
                    <a:pt x="21592" y="0"/>
                  </a:cubicBezTo>
                  <a:cubicBezTo>
                    <a:pt x="33521" y="0"/>
                    <a:pt x="43192" y="9670"/>
                    <a:pt x="43192" y="21600"/>
                  </a:cubicBezTo>
                </a:path>
                <a:path w="43192" h="21600" stroke="0" extrusionOk="0">
                  <a:moveTo>
                    <a:pt x="-1" y="21029"/>
                  </a:moveTo>
                  <a:cubicBezTo>
                    <a:pt x="308" y="9326"/>
                    <a:pt x="9884" y="0"/>
                    <a:pt x="21592" y="0"/>
                  </a:cubicBezTo>
                  <a:cubicBezTo>
                    <a:pt x="33521" y="0"/>
                    <a:pt x="43192" y="9670"/>
                    <a:pt x="43192" y="21600"/>
                  </a:cubicBezTo>
                  <a:lnTo>
                    <a:pt x="21592"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27" name="Text Box 19"/>
            <p:cNvSpPr txBox="1">
              <a:spLocks noChangeArrowheads="1"/>
            </p:cNvSpPr>
            <p:nvPr/>
          </p:nvSpPr>
          <p:spPr bwMode="auto">
            <a:xfrm>
              <a:off x="1891" y="2001"/>
              <a:ext cx="65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NAD+</a:t>
              </a:r>
            </a:p>
          </p:txBody>
        </p:sp>
        <p:sp>
          <p:nvSpPr>
            <p:cNvPr id="529428" name="Text Box 20"/>
            <p:cNvSpPr txBox="1">
              <a:spLocks noChangeArrowheads="1"/>
            </p:cNvSpPr>
            <p:nvPr/>
          </p:nvSpPr>
          <p:spPr bwMode="auto">
            <a:xfrm>
              <a:off x="1951" y="2867"/>
              <a:ext cx="1614"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Deshidrogenasa</a:t>
              </a:r>
            </a:p>
            <a:p>
              <a:pPr algn="ctr"/>
              <a:r>
                <a:rPr lang="es-ES" sz="2800" b="1"/>
                <a:t>málica</a:t>
              </a:r>
            </a:p>
          </p:txBody>
        </p:sp>
        <p:sp>
          <p:nvSpPr>
            <p:cNvPr id="529429" name="Text Box 21"/>
            <p:cNvSpPr txBox="1">
              <a:spLocks noChangeArrowheads="1"/>
            </p:cNvSpPr>
            <p:nvPr/>
          </p:nvSpPr>
          <p:spPr bwMode="auto">
            <a:xfrm>
              <a:off x="2708" y="1979"/>
              <a:ext cx="1055"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NADH.H+ </a:t>
              </a:r>
            </a:p>
          </p:txBody>
        </p:sp>
      </p:grpSp>
      <p:grpSp>
        <p:nvGrpSpPr>
          <p:cNvPr id="529450" name="Group 42"/>
          <p:cNvGrpSpPr>
            <a:grpSpLocks/>
          </p:cNvGrpSpPr>
          <p:nvPr/>
        </p:nvGrpSpPr>
        <p:grpSpPr bwMode="auto">
          <a:xfrm>
            <a:off x="7340601" y="1951015"/>
            <a:ext cx="1857375" cy="4237038"/>
            <a:chOff x="3664" y="1434"/>
            <a:chExt cx="1170" cy="2669"/>
          </a:xfrm>
        </p:grpSpPr>
        <p:sp>
          <p:nvSpPr>
            <p:cNvPr id="529430" name="Text Box 22"/>
            <p:cNvSpPr txBox="1">
              <a:spLocks noChangeArrowheads="1"/>
            </p:cNvSpPr>
            <p:nvPr/>
          </p:nvSpPr>
          <p:spPr bwMode="auto">
            <a:xfrm>
              <a:off x="3947" y="1794"/>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29431" name="Line 23"/>
            <p:cNvSpPr>
              <a:spLocks noChangeShapeType="1"/>
            </p:cNvSpPr>
            <p:nvPr/>
          </p:nvSpPr>
          <p:spPr bwMode="auto">
            <a:xfrm>
              <a:off x="4098" y="1638"/>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32" name="Line 24"/>
            <p:cNvSpPr>
              <a:spLocks noChangeShapeType="1"/>
            </p:cNvSpPr>
            <p:nvPr/>
          </p:nvSpPr>
          <p:spPr bwMode="auto">
            <a:xfrm>
              <a:off x="4040" y="164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33" name="Text Box 25"/>
            <p:cNvSpPr txBox="1">
              <a:spLocks noChangeArrowheads="1"/>
            </p:cNvSpPr>
            <p:nvPr/>
          </p:nvSpPr>
          <p:spPr bwMode="auto">
            <a:xfrm>
              <a:off x="4252" y="1798"/>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29434" name="Text Box 26"/>
            <p:cNvSpPr txBox="1">
              <a:spLocks noChangeArrowheads="1"/>
            </p:cNvSpPr>
            <p:nvPr/>
          </p:nvSpPr>
          <p:spPr bwMode="auto">
            <a:xfrm>
              <a:off x="3945" y="1434"/>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29435" name="Line 27"/>
            <p:cNvSpPr>
              <a:spLocks noChangeShapeType="1"/>
            </p:cNvSpPr>
            <p:nvPr/>
          </p:nvSpPr>
          <p:spPr bwMode="auto">
            <a:xfrm>
              <a:off x="4133" y="1923"/>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36" name="Text Box 28"/>
            <p:cNvSpPr txBox="1">
              <a:spLocks noChangeArrowheads="1"/>
            </p:cNvSpPr>
            <p:nvPr/>
          </p:nvSpPr>
          <p:spPr bwMode="auto">
            <a:xfrm>
              <a:off x="3939" y="2238"/>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29437" name="Line 29"/>
            <p:cNvSpPr>
              <a:spLocks noChangeShapeType="1"/>
            </p:cNvSpPr>
            <p:nvPr/>
          </p:nvSpPr>
          <p:spPr bwMode="auto">
            <a:xfrm>
              <a:off x="4074" y="248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38" name="Text Box 30"/>
            <p:cNvSpPr txBox="1">
              <a:spLocks noChangeArrowheads="1"/>
            </p:cNvSpPr>
            <p:nvPr/>
          </p:nvSpPr>
          <p:spPr bwMode="auto">
            <a:xfrm>
              <a:off x="3937" y="2651"/>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29439" name="Line 31"/>
            <p:cNvSpPr>
              <a:spLocks noChangeShapeType="1"/>
            </p:cNvSpPr>
            <p:nvPr/>
          </p:nvSpPr>
          <p:spPr bwMode="auto">
            <a:xfrm>
              <a:off x="4130" y="2390"/>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40" name="Line 32"/>
            <p:cNvSpPr>
              <a:spLocks noChangeShapeType="1"/>
            </p:cNvSpPr>
            <p:nvPr/>
          </p:nvSpPr>
          <p:spPr bwMode="auto">
            <a:xfrm>
              <a:off x="4130" y="234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41" name="Text Box 33"/>
            <p:cNvSpPr txBox="1">
              <a:spLocks noChangeArrowheads="1"/>
            </p:cNvSpPr>
            <p:nvPr/>
          </p:nvSpPr>
          <p:spPr bwMode="auto">
            <a:xfrm>
              <a:off x="4253" y="2242"/>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29442" name="Line 34"/>
            <p:cNvSpPr>
              <a:spLocks noChangeShapeType="1"/>
            </p:cNvSpPr>
            <p:nvPr/>
          </p:nvSpPr>
          <p:spPr bwMode="auto">
            <a:xfrm>
              <a:off x="4063" y="204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29443" name="Text Box 35"/>
            <p:cNvSpPr txBox="1">
              <a:spLocks noChangeArrowheads="1"/>
            </p:cNvSpPr>
            <p:nvPr/>
          </p:nvSpPr>
          <p:spPr bwMode="auto">
            <a:xfrm>
              <a:off x="4155" y="2747"/>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29444" name="Text Box 36"/>
            <p:cNvSpPr txBox="1">
              <a:spLocks noChangeArrowheads="1"/>
            </p:cNvSpPr>
            <p:nvPr/>
          </p:nvSpPr>
          <p:spPr bwMode="auto">
            <a:xfrm>
              <a:off x="4374" y="1797"/>
              <a:ext cx="25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H</a:t>
              </a:r>
            </a:p>
          </p:txBody>
        </p:sp>
        <p:sp>
          <p:nvSpPr>
            <p:cNvPr id="529445" name="Text Box 37"/>
            <p:cNvSpPr txBox="1">
              <a:spLocks noChangeArrowheads="1"/>
            </p:cNvSpPr>
            <p:nvPr/>
          </p:nvSpPr>
          <p:spPr bwMode="auto">
            <a:xfrm>
              <a:off x="3664" y="3502"/>
              <a:ext cx="1170"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a:t>
              </a:r>
            </a:p>
            <a:p>
              <a:pPr algn="ctr"/>
              <a:r>
                <a:rPr lang="es-ES" sz="2800" b="1"/>
                <a:t>oxalacético</a:t>
              </a:r>
            </a:p>
          </p:txBody>
        </p:sp>
        <p:sp>
          <p:nvSpPr>
            <p:cNvPr id="529446" name="Text Box 38"/>
            <p:cNvSpPr txBox="1">
              <a:spLocks noChangeArrowheads="1"/>
            </p:cNvSpPr>
            <p:nvPr/>
          </p:nvSpPr>
          <p:spPr bwMode="auto">
            <a:xfrm>
              <a:off x="3910" y="3133"/>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29447" name="Line 39"/>
            <p:cNvSpPr>
              <a:spLocks noChangeShapeType="1"/>
            </p:cNvSpPr>
            <p:nvPr/>
          </p:nvSpPr>
          <p:spPr bwMode="auto">
            <a:xfrm>
              <a:off x="4066" y="292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grpSp>
      <p:sp>
        <p:nvSpPr>
          <p:cNvPr id="529451" name="Oval 43"/>
          <p:cNvSpPr>
            <a:spLocks noChangeArrowheads="1"/>
          </p:cNvSpPr>
          <p:nvPr/>
        </p:nvSpPr>
        <p:spPr bwMode="auto">
          <a:xfrm>
            <a:off x="5756275" y="2727303"/>
            <a:ext cx="1728788" cy="7099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2" name="Imagen 1"/>
          <p:cNvPicPr>
            <a:picLocks noChangeAspect="1"/>
          </p:cNvPicPr>
          <p:nvPr/>
        </p:nvPicPr>
        <p:blipFill>
          <a:blip r:embed="rId3"/>
          <a:stretch>
            <a:fillRect/>
          </a:stretch>
        </p:blipFill>
        <p:spPr>
          <a:xfrm>
            <a:off x="9746008" y="821246"/>
            <a:ext cx="1843983" cy="1382987"/>
          </a:xfrm>
          <a:prstGeom prst="rect">
            <a:avLst/>
          </a:prstGeom>
        </p:spPr>
      </p:pic>
    </p:spTree>
    <p:extLst>
      <p:ext uri="{BB962C8B-B14F-4D97-AF65-F5344CB8AC3E}">
        <p14:creationId xmlns:p14="http://schemas.microsoft.com/office/powerpoint/2010/main" val="1682039200"/>
      </p:ext>
    </p:extLst>
  </p:cSld>
  <p:clrMapOvr>
    <a:masterClrMapping/>
  </p:clrMapOvr>
  <mc:AlternateContent xmlns:mc="http://schemas.openxmlformats.org/markup-compatibility/2006" xmlns:p14="http://schemas.microsoft.com/office/powerpoint/2010/main">
    <mc:Choice Requires="p14">
      <p:transition p14:dur="0" advClick="0" advTm="22000"/>
    </mc:Choice>
    <mc:Fallback xmlns="">
      <p:transition advClick="0" advTm="2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29424"/>
                                        </p:tgtEl>
                                        <p:attrNameLst>
                                          <p:attrName>style.visibility</p:attrName>
                                        </p:attrNameLst>
                                      </p:cBhvr>
                                      <p:to>
                                        <p:strVal val="visible"/>
                                      </p:to>
                                    </p:set>
                                    <p:animEffect transition="in" filter="box(in)">
                                      <p:cBhvr>
                                        <p:cTn id="7" dur="1000"/>
                                        <p:tgtEl>
                                          <p:spTgt spid="529424"/>
                                        </p:tgtEl>
                                      </p:cBhvr>
                                    </p:animEffect>
                                  </p:childTnLst>
                                </p:cTn>
                              </p:par>
                              <p:par>
                                <p:cTn id="8" presetID="10" presetClass="entr" presetSubtype="0" fill="hold" nodeType="withEffect">
                                  <p:stCondLst>
                                    <p:cond delay="1300"/>
                                  </p:stCondLst>
                                  <p:childTnLst>
                                    <p:set>
                                      <p:cBhvr>
                                        <p:cTn id="9" dur="1" fill="hold">
                                          <p:stCondLst>
                                            <p:cond delay="0"/>
                                          </p:stCondLst>
                                        </p:cTn>
                                        <p:tgtEl>
                                          <p:spTgt spid="529448"/>
                                        </p:tgtEl>
                                        <p:attrNameLst>
                                          <p:attrName>style.visibility</p:attrName>
                                        </p:attrNameLst>
                                      </p:cBhvr>
                                      <p:to>
                                        <p:strVal val="visible"/>
                                      </p:to>
                                    </p:set>
                                    <p:animEffect transition="in" filter="fade">
                                      <p:cBhvr>
                                        <p:cTn id="10" dur="1000"/>
                                        <p:tgtEl>
                                          <p:spTgt spid="529448"/>
                                        </p:tgtEl>
                                      </p:cBhvr>
                                    </p:animEffect>
                                  </p:childTnLst>
                                </p:cTn>
                              </p:par>
                              <p:par>
                                <p:cTn id="11" presetID="22" presetClass="entr" presetSubtype="8" fill="hold" nodeType="withEffect">
                                  <p:stCondLst>
                                    <p:cond delay="3000"/>
                                  </p:stCondLst>
                                  <p:childTnLst>
                                    <p:set>
                                      <p:cBhvr>
                                        <p:cTn id="12" dur="1" fill="hold">
                                          <p:stCondLst>
                                            <p:cond delay="0"/>
                                          </p:stCondLst>
                                        </p:cTn>
                                        <p:tgtEl>
                                          <p:spTgt spid="529449"/>
                                        </p:tgtEl>
                                        <p:attrNameLst>
                                          <p:attrName>style.visibility</p:attrName>
                                        </p:attrNameLst>
                                      </p:cBhvr>
                                      <p:to>
                                        <p:strVal val="visible"/>
                                      </p:to>
                                    </p:set>
                                    <p:animEffect transition="in" filter="wipe(left)">
                                      <p:cBhvr>
                                        <p:cTn id="13" dur="1000"/>
                                        <p:tgtEl>
                                          <p:spTgt spid="529449"/>
                                        </p:tgtEl>
                                      </p:cBhvr>
                                    </p:animEffect>
                                  </p:childTnLst>
                                </p:cTn>
                              </p:par>
                              <p:par>
                                <p:cTn id="14" presetID="10" presetClass="entr" presetSubtype="0" fill="hold" nodeType="withEffect">
                                  <p:stCondLst>
                                    <p:cond delay="6000"/>
                                  </p:stCondLst>
                                  <p:childTnLst>
                                    <p:set>
                                      <p:cBhvr>
                                        <p:cTn id="15" dur="1" fill="hold">
                                          <p:stCondLst>
                                            <p:cond delay="0"/>
                                          </p:stCondLst>
                                        </p:cTn>
                                        <p:tgtEl>
                                          <p:spTgt spid="529450"/>
                                        </p:tgtEl>
                                        <p:attrNameLst>
                                          <p:attrName>style.visibility</p:attrName>
                                        </p:attrNameLst>
                                      </p:cBhvr>
                                      <p:to>
                                        <p:strVal val="visible"/>
                                      </p:to>
                                    </p:set>
                                    <p:animEffect transition="in" filter="fade">
                                      <p:cBhvr>
                                        <p:cTn id="16" dur="1000"/>
                                        <p:tgtEl>
                                          <p:spTgt spid="529450"/>
                                        </p:tgtEl>
                                      </p:cBhvr>
                                    </p:animEffect>
                                  </p:childTnLst>
                                </p:cTn>
                              </p:par>
                              <p:par>
                                <p:cTn id="17" presetID="4" presetClass="entr" presetSubtype="16" fill="hold" grpId="0" nodeType="withEffect">
                                  <p:stCondLst>
                                    <p:cond delay="13000"/>
                                  </p:stCondLst>
                                  <p:childTnLst>
                                    <p:set>
                                      <p:cBhvr>
                                        <p:cTn id="18" dur="1" fill="hold">
                                          <p:stCondLst>
                                            <p:cond delay="0"/>
                                          </p:stCondLst>
                                        </p:cTn>
                                        <p:tgtEl>
                                          <p:spTgt spid="529451"/>
                                        </p:tgtEl>
                                        <p:attrNameLst>
                                          <p:attrName>style.visibility</p:attrName>
                                        </p:attrNameLst>
                                      </p:cBhvr>
                                      <p:to>
                                        <p:strVal val="visible"/>
                                      </p:to>
                                    </p:set>
                                    <p:animEffect transition="in" filter="box(in)">
                                      <p:cBhvr>
                                        <p:cTn id="19" dur="1000"/>
                                        <p:tgtEl>
                                          <p:spTgt spid="529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24" grpId="0"/>
      <p:bldP spid="5294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1524000" y="1009195"/>
            <a:ext cx="8459788" cy="1296987"/>
          </a:xfrm>
        </p:spPr>
        <p:txBody>
          <a:bodyPr/>
          <a:lstStyle/>
          <a:p>
            <a:pPr marL="266700" indent="-266700" algn="just">
              <a:lnSpc>
                <a:spcPct val="130000"/>
              </a:lnSpc>
              <a:buNone/>
            </a:pPr>
            <a:r>
              <a:rPr lang="es-ES" b="1" dirty="0"/>
              <a:t>   Mecanismo que mantiene el nivel fisiológico de los metabolitos intermediarios del ciclo.</a:t>
            </a:r>
          </a:p>
        </p:txBody>
      </p:sp>
      <p:sp>
        <p:nvSpPr>
          <p:cNvPr id="580612" name="Rectangle 4"/>
          <p:cNvSpPr>
            <a:spLocks noChangeArrowheads="1"/>
          </p:cNvSpPr>
          <p:nvPr/>
        </p:nvSpPr>
        <p:spPr bwMode="auto">
          <a:xfrm>
            <a:off x="1524000" y="260351"/>
            <a:ext cx="914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4000" b="1" dirty="0">
                <a:solidFill>
                  <a:schemeClr val="tx1"/>
                </a:solidFill>
              </a:rPr>
              <a:t>ANAPLEROSIS</a:t>
            </a:r>
          </a:p>
        </p:txBody>
      </p:sp>
      <p:grpSp>
        <p:nvGrpSpPr>
          <p:cNvPr id="580613" name="Group 5"/>
          <p:cNvGrpSpPr>
            <a:grpSpLocks/>
          </p:cNvGrpSpPr>
          <p:nvPr/>
        </p:nvGrpSpPr>
        <p:grpSpPr bwMode="auto">
          <a:xfrm>
            <a:off x="2055813" y="2849564"/>
            <a:ext cx="2503488" cy="3527424"/>
            <a:chOff x="335" y="1795"/>
            <a:chExt cx="1577" cy="2222"/>
          </a:xfrm>
        </p:grpSpPr>
        <p:sp>
          <p:nvSpPr>
            <p:cNvPr id="580614" name="Text Box 6"/>
            <p:cNvSpPr txBox="1">
              <a:spLocks noChangeArrowheads="1"/>
            </p:cNvSpPr>
            <p:nvPr/>
          </p:nvSpPr>
          <p:spPr bwMode="auto">
            <a:xfrm>
              <a:off x="618" y="2155"/>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15" name="Line 7"/>
            <p:cNvSpPr>
              <a:spLocks noChangeShapeType="1"/>
            </p:cNvSpPr>
            <p:nvPr/>
          </p:nvSpPr>
          <p:spPr bwMode="auto">
            <a:xfrm>
              <a:off x="769" y="1999"/>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16" name="Line 8"/>
            <p:cNvSpPr>
              <a:spLocks noChangeShapeType="1"/>
            </p:cNvSpPr>
            <p:nvPr/>
          </p:nvSpPr>
          <p:spPr bwMode="auto">
            <a:xfrm>
              <a:off x="711" y="200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17" name="Text Box 9"/>
            <p:cNvSpPr txBox="1">
              <a:spLocks noChangeArrowheads="1"/>
            </p:cNvSpPr>
            <p:nvPr/>
          </p:nvSpPr>
          <p:spPr bwMode="auto">
            <a:xfrm>
              <a:off x="923" y="2159"/>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18" name="Text Box 10"/>
            <p:cNvSpPr txBox="1">
              <a:spLocks noChangeArrowheads="1"/>
            </p:cNvSpPr>
            <p:nvPr/>
          </p:nvSpPr>
          <p:spPr bwMode="auto">
            <a:xfrm>
              <a:off x="616" y="1795"/>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19" name="Line 11"/>
            <p:cNvSpPr>
              <a:spLocks noChangeShapeType="1"/>
            </p:cNvSpPr>
            <p:nvPr/>
          </p:nvSpPr>
          <p:spPr bwMode="auto">
            <a:xfrm>
              <a:off x="804" y="2284"/>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0" name="Text Box 12"/>
            <p:cNvSpPr txBox="1">
              <a:spLocks noChangeArrowheads="1"/>
            </p:cNvSpPr>
            <p:nvPr/>
          </p:nvSpPr>
          <p:spPr bwMode="auto">
            <a:xfrm>
              <a:off x="610" y="2599"/>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21" name="Line 13"/>
            <p:cNvSpPr>
              <a:spLocks noChangeShapeType="1"/>
            </p:cNvSpPr>
            <p:nvPr/>
          </p:nvSpPr>
          <p:spPr bwMode="auto">
            <a:xfrm>
              <a:off x="745" y="284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2" name="Text Box 14"/>
            <p:cNvSpPr txBox="1">
              <a:spLocks noChangeArrowheads="1"/>
            </p:cNvSpPr>
            <p:nvPr/>
          </p:nvSpPr>
          <p:spPr bwMode="auto">
            <a:xfrm>
              <a:off x="608" y="3012"/>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CH</a:t>
              </a:r>
            </a:p>
          </p:txBody>
        </p:sp>
        <p:sp>
          <p:nvSpPr>
            <p:cNvPr id="580623" name="Line 15"/>
            <p:cNvSpPr>
              <a:spLocks noChangeShapeType="1"/>
            </p:cNvSpPr>
            <p:nvPr/>
          </p:nvSpPr>
          <p:spPr bwMode="auto">
            <a:xfrm>
              <a:off x="801" y="275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4" name="Line 16"/>
            <p:cNvSpPr>
              <a:spLocks noChangeShapeType="1"/>
            </p:cNvSpPr>
            <p:nvPr/>
          </p:nvSpPr>
          <p:spPr bwMode="auto">
            <a:xfrm>
              <a:off x="801" y="2705"/>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5" name="Text Box 17"/>
            <p:cNvSpPr txBox="1">
              <a:spLocks noChangeArrowheads="1"/>
            </p:cNvSpPr>
            <p:nvPr/>
          </p:nvSpPr>
          <p:spPr bwMode="auto">
            <a:xfrm>
              <a:off x="924" y="2603"/>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O</a:t>
              </a:r>
            </a:p>
          </p:txBody>
        </p:sp>
        <p:sp>
          <p:nvSpPr>
            <p:cNvPr id="580626" name="Line 18"/>
            <p:cNvSpPr>
              <a:spLocks noChangeShapeType="1"/>
            </p:cNvSpPr>
            <p:nvPr/>
          </p:nvSpPr>
          <p:spPr bwMode="auto">
            <a:xfrm>
              <a:off x="734" y="240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27" name="Text Box 19"/>
            <p:cNvSpPr txBox="1">
              <a:spLocks noChangeArrowheads="1"/>
            </p:cNvSpPr>
            <p:nvPr/>
          </p:nvSpPr>
          <p:spPr bwMode="auto">
            <a:xfrm>
              <a:off x="826" y="3108"/>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3</a:t>
              </a:r>
            </a:p>
          </p:txBody>
        </p:sp>
        <p:sp>
          <p:nvSpPr>
            <p:cNvPr id="580628" name="Text Box 20"/>
            <p:cNvSpPr txBox="1">
              <a:spLocks noChangeArrowheads="1"/>
            </p:cNvSpPr>
            <p:nvPr/>
          </p:nvSpPr>
          <p:spPr bwMode="auto">
            <a:xfrm>
              <a:off x="335" y="3416"/>
              <a:ext cx="873"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Ácido</a:t>
              </a:r>
            </a:p>
            <a:p>
              <a:pPr algn="ctr"/>
              <a:r>
                <a:rPr lang="es-ES" sz="2800" b="1"/>
                <a:t>pirúvico</a:t>
              </a:r>
            </a:p>
          </p:txBody>
        </p:sp>
        <p:sp>
          <p:nvSpPr>
            <p:cNvPr id="580629" name="Text Box 21"/>
            <p:cNvSpPr txBox="1">
              <a:spLocks noChangeArrowheads="1"/>
            </p:cNvSpPr>
            <p:nvPr/>
          </p:nvSpPr>
          <p:spPr bwMode="auto">
            <a:xfrm>
              <a:off x="1211" y="2590"/>
              <a:ext cx="22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
              </a:r>
            </a:p>
          </p:txBody>
        </p:sp>
        <p:sp>
          <p:nvSpPr>
            <p:cNvPr id="580630" name="Text Box 22"/>
            <p:cNvSpPr txBox="1">
              <a:spLocks noChangeArrowheads="1"/>
            </p:cNvSpPr>
            <p:nvPr/>
          </p:nvSpPr>
          <p:spPr bwMode="auto">
            <a:xfrm>
              <a:off x="1428" y="2728"/>
              <a:ext cx="464"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a:t>
              </a:r>
              <a:r>
                <a:rPr lang="es-ES" sz="2800" b="1" baseline="-25000"/>
                <a:t>2</a:t>
              </a:r>
              <a:endParaRPr lang="es-ES" sz="2800" b="1"/>
            </a:p>
          </p:txBody>
        </p:sp>
        <p:sp>
          <p:nvSpPr>
            <p:cNvPr id="580631" name="Text Box 23"/>
            <p:cNvSpPr txBox="1">
              <a:spLocks noChangeArrowheads="1"/>
            </p:cNvSpPr>
            <p:nvPr/>
          </p:nvSpPr>
          <p:spPr bwMode="auto">
            <a:xfrm>
              <a:off x="1444" y="2432"/>
              <a:ext cx="468"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ATP</a:t>
              </a:r>
            </a:p>
          </p:txBody>
        </p:sp>
      </p:grpSp>
      <p:sp>
        <p:nvSpPr>
          <p:cNvPr id="580632" name="Line 24"/>
          <p:cNvSpPr>
            <a:spLocks noChangeShapeType="1"/>
          </p:cNvSpPr>
          <p:nvPr/>
        </p:nvSpPr>
        <p:spPr bwMode="auto">
          <a:xfrm flipV="1">
            <a:off x="4583113" y="4365625"/>
            <a:ext cx="266541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nvGrpSpPr>
          <p:cNvPr id="580633" name="Group 25"/>
          <p:cNvGrpSpPr>
            <a:grpSpLocks/>
          </p:cNvGrpSpPr>
          <p:nvPr/>
        </p:nvGrpSpPr>
        <p:grpSpPr bwMode="auto">
          <a:xfrm>
            <a:off x="6881816" y="2349501"/>
            <a:ext cx="2684463" cy="4194176"/>
            <a:chOff x="3375" y="1480"/>
            <a:chExt cx="1691" cy="2642"/>
          </a:xfrm>
        </p:grpSpPr>
        <p:sp>
          <p:nvSpPr>
            <p:cNvPr id="580634" name="Text Box 26"/>
            <p:cNvSpPr txBox="1">
              <a:spLocks noChangeArrowheads="1"/>
            </p:cNvSpPr>
            <p:nvPr/>
          </p:nvSpPr>
          <p:spPr bwMode="auto">
            <a:xfrm>
              <a:off x="3667" y="1840"/>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35" name="Line 27"/>
            <p:cNvSpPr>
              <a:spLocks noChangeShapeType="1"/>
            </p:cNvSpPr>
            <p:nvPr/>
          </p:nvSpPr>
          <p:spPr bwMode="auto">
            <a:xfrm>
              <a:off x="3818" y="1684"/>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36" name="Line 28"/>
            <p:cNvSpPr>
              <a:spLocks noChangeShapeType="1"/>
            </p:cNvSpPr>
            <p:nvPr/>
          </p:nvSpPr>
          <p:spPr bwMode="auto">
            <a:xfrm>
              <a:off x="3760" y="1686"/>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37" name="Text Box 29"/>
            <p:cNvSpPr txBox="1">
              <a:spLocks noChangeArrowheads="1"/>
            </p:cNvSpPr>
            <p:nvPr/>
          </p:nvSpPr>
          <p:spPr bwMode="auto">
            <a:xfrm>
              <a:off x="3972" y="1844"/>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38" name="Text Box 30"/>
            <p:cNvSpPr txBox="1">
              <a:spLocks noChangeArrowheads="1"/>
            </p:cNvSpPr>
            <p:nvPr/>
          </p:nvSpPr>
          <p:spPr bwMode="auto">
            <a:xfrm>
              <a:off x="3665" y="1480"/>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39" name="Line 31"/>
            <p:cNvSpPr>
              <a:spLocks noChangeShapeType="1"/>
            </p:cNvSpPr>
            <p:nvPr/>
          </p:nvSpPr>
          <p:spPr bwMode="auto">
            <a:xfrm>
              <a:off x="3853" y="1969"/>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0" name="Text Box 32"/>
            <p:cNvSpPr txBox="1">
              <a:spLocks noChangeArrowheads="1"/>
            </p:cNvSpPr>
            <p:nvPr/>
          </p:nvSpPr>
          <p:spPr bwMode="auto">
            <a:xfrm>
              <a:off x="3659" y="2284"/>
              <a:ext cx="23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a:t>
              </a:r>
            </a:p>
          </p:txBody>
        </p:sp>
        <p:sp>
          <p:nvSpPr>
            <p:cNvPr id="580641" name="Line 33"/>
            <p:cNvSpPr>
              <a:spLocks noChangeShapeType="1"/>
            </p:cNvSpPr>
            <p:nvPr/>
          </p:nvSpPr>
          <p:spPr bwMode="auto">
            <a:xfrm>
              <a:off x="3794" y="2530"/>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2" name="Text Box 34"/>
            <p:cNvSpPr txBox="1">
              <a:spLocks noChangeArrowheads="1"/>
            </p:cNvSpPr>
            <p:nvPr/>
          </p:nvSpPr>
          <p:spPr bwMode="auto">
            <a:xfrm>
              <a:off x="3657" y="2697"/>
              <a:ext cx="37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CH</a:t>
              </a:r>
            </a:p>
          </p:txBody>
        </p:sp>
        <p:sp>
          <p:nvSpPr>
            <p:cNvPr id="580643" name="Line 35"/>
            <p:cNvSpPr>
              <a:spLocks noChangeShapeType="1"/>
            </p:cNvSpPr>
            <p:nvPr/>
          </p:nvSpPr>
          <p:spPr bwMode="auto">
            <a:xfrm>
              <a:off x="3850" y="2436"/>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4" name="Line 36"/>
            <p:cNvSpPr>
              <a:spLocks noChangeShapeType="1"/>
            </p:cNvSpPr>
            <p:nvPr/>
          </p:nvSpPr>
          <p:spPr bwMode="auto">
            <a:xfrm>
              <a:off x="3850" y="2390"/>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5" name="Text Box 37"/>
            <p:cNvSpPr txBox="1">
              <a:spLocks noChangeArrowheads="1"/>
            </p:cNvSpPr>
            <p:nvPr/>
          </p:nvSpPr>
          <p:spPr bwMode="auto">
            <a:xfrm>
              <a:off x="3973" y="2288"/>
              <a:ext cx="26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O</a:t>
              </a:r>
            </a:p>
          </p:txBody>
        </p:sp>
        <p:sp>
          <p:nvSpPr>
            <p:cNvPr id="580646" name="Line 38"/>
            <p:cNvSpPr>
              <a:spLocks noChangeShapeType="1"/>
            </p:cNvSpPr>
            <p:nvPr/>
          </p:nvSpPr>
          <p:spPr bwMode="auto">
            <a:xfrm>
              <a:off x="3783" y="2091"/>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sp>
          <p:nvSpPr>
            <p:cNvPr id="580647" name="Text Box 39"/>
            <p:cNvSpPr txBox="1">
              <a:spLocks noChangeArrowheads="1"/>
            </p:cNvSpPr>
            <p:nvPr/>
          </p:nvSpPr>
          <p:spPr bwMode="auto">
            <a:xfrm>
              <a:off x="3875" y="2793"/>
              <a:ext cx="231"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2</a:t>
              </a:r>
            </a:p>
          </p:txBody>
        </p:sp>
        <p:sp>
          <p:nvSpPr>
            <p:cNvPr id="580648" name="Text Box 40"/>
            <p:cNvSpPr txBox="1">
              <a:spLocks noChangeArrowheads="1"/>
            </p:cNvSpPr>
            <p:nvPr/>
          </p:nvSpPr>
          <p:spPr bwMode="auto">
            <a:xfrm>
              <a:off x="4094" y="1843"/>
              <a:ext cx="25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H</a:t>
              </a:r>
            </a:p>
          </p:txBody>
        </p:sp>
        <p:sp>
          <p:nvSpPr>
            <p:cNvPr id="580649" name="Text Box 41"/>
            <p:cNvSpPr txBox="1">
              <a:spLocks noChangeArrowheads="1"/>
            </p:cNvSpPr>
            <p:nvPr/>
          </p:nvSpPr>
          <p:spPr bwMode="auto">
            <a:xfrm>
              <a:off x="4550" y="2464"/>
              <a:ext cx="516"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ADP</a:t>
              </a:r>
            </a:p>
          </p:txBody>
        </p:sp>
        <p:sp>
          <p:nvSpPr>
            <p:cNvPr id="580650" name="Text Box 42"/>
            <p:cNvSpPr txBox="1">
              <a:spLocks noChangeArrowheads="1"/>
            </p:cNvSpPr>
            <p:nvPr/>
          </p:nvSpPr>
          <p:spPr bwMode="auto">
            <a:xfrm>
              <a:off x="4352" y="2420"/>
              <a:ext cx="229"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a:t>
              </a:r>
            </a:p>
          </p:txBody>
        </p:sp>
        <p:sp>
          <p:nvSpPr>
            <p:cNvPr id="580651" name="Text Box 43"/>
            <p:cNvSpPr txBox="1">
              <a:spLocks noChangeArrowheads="1"/>
            </p:cNvSpPr>
            <p:nvPr/>
          </p:nvSpPr>
          <p:spPr bwMode="auto">
            <a:xfrm>
              <a:off x="3375" y="3521"/>
              <a:ext cx="1170" cy="601"/>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a:t>Ácido</a:t>
              </a:r>
            </a:p>
            <a:p>
              <a:pPr algn="ctr"/>
              <a:r>
                <a:rPr lang="es-ES" sz="2800" b="1" dirty="0" err="1"/>
                <a:t>oxalacético</a:t>
              </a:r>
              <a:endParaRPr lang="es-ES" sz="2800" b="1" dirty="0"/>
            </a:p>
          </p:txBody>
        </p:sp>
        <p:sp>
          <p:nvSpPr>
            <p:cNvPr id="580652" name="Text Box 44"/>
            <p:cNvSpPr txBox="1">
              <a:spLocks noChangeArrowheads="1"/>
            </p:cNvSpPr>
            <p:nvPr/>
          </p:nvSpPr>
          <p:spPr bwMode="auto">
            <a:xfrm>
              <a:off x="3630" y="3179"/>
              <a:ext cx="682" cy="330"/>
            </a:xfrm>
            <a:prstGeom prst="rect">
              <a:avLst/>
            </a:prstGeom>
            <a:noFill/>
            <a:ln w="158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a:t>COOH</a:t>
              </a:r>
            </a:p>
          </p:txBody>
        </p:sp>
        <p:sp>
          <p:nvSpPr>
            <p:cNvPr id="580653" name="Line 45"/>
            <p:cNvSpPr>
              <a:spLocks noChangeShapeType="1"/>
            </p:cNvSpPr>
            <p:nvPr/>
          </p:nvSpPr>
          <p:spPr bwMode="auto">
            <a:xfrm>
              <a:off x="3786" y="2975"/>
              <a:ext cx="0"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2800"/>
            </a:p>
          </p:txBody>
        </p:sp>
      </p:grpSp>
      <p:sp>
        <p:nvSpPr>
          <p:cNvPr id="580654" name="Rectangle 46"/>
          <p:cNvSpPr>
            <a:spLocks noChangeArrowheads="1"/>
          </p:cNvSpPr>
          <p:nvPr/>
        </p:nvSpPr>
        <p:spPr bwMode="auto">
          <a:xfrm>
            <a:off x="4811119" y="4575473"/>
            <a:ext cx="19808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2800" b="1" dirty="0" err="1"/>
              <a:t>Carboxilasa</a:t>
            </a:r>
            <a:r>
              <a:rPr lang="es-ES" sz="2800" b="1" dirty="0"/>
              <a:t> </a:t>
            </a:r>
            <a:endParaRPr lang="es-ES" sz="2800" b="1" dirty="0" smtClean="0"/>
          </a:p>
          <a:p>
            <a:pPr algn="ctr"/>
            <a:r>
              <a:rPr lang="es-ES" sz="2800" b="1" dirty="0" smtClean="0"/>
              <a:t>pirúvica</a:t>
            </a:r>
            <a:endParaRPr lang="en-US" sz="2800" b="1" dirty="0"/>
          </a:p>
        </p:txBody>
      </p:sp>
      <p:pic>
        <p:nvPicPr>
          <p:cNvPr id="3" name="Imagen 2"/>
          <p:cNvPicPr>
            <a:picLocks noChangeAspect="1"/>
          </p:cNvPicPr>
          <p:nvPr/>
        </p:nvPicPr>
        <p:blipFill>
          <a:blip r:embed="rId3"/>
          <a:stretch>
            <a:fillRect/>
          </a:stretch>
        </p:blipFill>
        <p:spPr>
          <a:xfrm>
            <a:off x="9593252" y="1754797"/>
            <a:ext cx="2149495" cy="1612121"/>
          </a:xfrm>
          <a:prstGeom prst="rect">
            <a:avLst/>
          </a:prstGeom>
        </p:spPr>
      </p:pic>
    </p:spTree>
    <p:extLst>
      <p:ext uri="{BB962C8B-B14F-4D97-AF65-F5344CB8AC3E}">
        <p14:creationId xmlns:p14="http://schemas.microsoft.com/office/powerpoint/2010/main" val="1400580370"/>
      </p:ext>
    </p:extLst>
  </p:cSld>
  <p:clrMapOvr>
    <a:masterClrMapping/>
  </p:clrMapOvr>
  <mc:AlternateContent xmlns:mc="http://schemas.openxmlformats.org/markup-compatibility/2006" xmlns:p14="http://schemas.microsoft.com/office/powerpoint/2010/main">
    <mc:Choice Requires="p14">
      <p:transition p14:dur="0" advClick="0" advTm="29000"/>
    </mc:Choice>
    <mc:Fallback xmlns="">
      <p:transition advClick="0" advTm="2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80612"/>
                                        </p:tgtEl>
                                        <p:attrNameLst>
                                          <p:attrName>style.visibility</p:attrName>
                                        </p:attrNameLst>
                                      </p:cBhvr>
                                      <p:to>
                                        <p:strVal val="visible"/>
                                      </p:to>
                                    </p:set>
                                    <p:animEffect transition="in" filter="wipe(up)">
                                      <p:cBhvr>
                                        <p:cTn id="7" dur="1000"/>
                                        <p:tgtEl>
                                          <p:spTgt spid="5806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80611">
                                            <p:txEl>
                                              <p:pRg st="0" end="0"/>
                                            </p:txEl>
                                          </p:spTgt>
                                        </p:tgtEl>
                                        <p:attrNameLst>
                                          <p:attrName>style.visibility</p:attrName>
                                        </p:attrNameLst>
                                      </p:cBhvr>
                                      <p:to>
                                        <p:strVal val="visible"/>
                                      </p:to>
                                    </p:set>
                                    <p:animEffect transition="in" filter="wipe(up)">
                                      <p:cBhvr>
                                        <p:cTn id="10" dur="4000"/>
                                        <p:tgtEl>
                                          <p:spTgt spid="580611">
                                            <p:txEl>
                                              <p:pRg st="0" end="0"/>
                                            </p:txEl>
                                          </p:spTgt>
                                        </p:tgtEl>
                                      </p:cBhvr>
                                    </p:animEffect>
                                  </p:childTnLst>
                                </p:cTn>
                              </p:par>
                              <p:par>
                                <p:cTn id="11" presetID="10" presetClass="entr" presetSubtype="0" fill="hold" nodeType="withEffect">
                                  <p:stCondLst>
                                    <p:cond delay="20000"/>
                                  </p:stCondLst>
                                  <p:childTnLst>
                                    <p:set>
                                      <p:cBhvr>
                                        <p:cTn id="12" dur="1" fill="hold">
                                          <p:stCondLst>
                                            <p:cond delay="0"/>
                                          </p:stCondLst>
                                        </p:cTn>
                                        <p:tgtEl>
                                          <p:spTgt spid="580613"/>
                                        </p:tgtEl>
                                        <p:attrNameLst>
                                          <p:attrName>style.visibility</p:attrName>
                                        </p:attrNameLst>
                                      </p:cBhvr>
                                      <p:to>
                                        <p:strVal val="visible"/>
                                      </p:to>
                                    </p:set>
                                    <p:animEffect transition="in" filter="fade">
                                      <p:cBhvr>
                                        <p:cTn id="13" dur="1000"/>
                                        <p:tgtEl>
                                          <p:spTgt spid="580613"/>
                                        </p:tgtEl>
                                      </p:cBhvr>
                                    </p:animEffect>
                                  </p:childTnLst>
                                </p:cTn>
                              </p:par>
                              <p:par>
                                <p:cTn id="14" presetID="22" presetClass="entr" presetSubtype="8" fill="hold" grpId="0" nodeType="withEffect">
                                  <p:stCondLst>
                                    <p:cond delay="21000"/>
                                  </p:stCondLst>
                                  <p:childTnLst>
                                    <p:set>
                                      <p:cBhvr>
                                        <p:cTn id="15" dur="1" fill="hold">
                                          <p:stCondLst>
                                            <p:cond delay="0"/>
                                          </p:stCondLst>
                                        </p:cTn>
                                        <p:tgtEl>
                                          <p:spTgt spid="580632"/>
                                        </p:tgtEl>
                                        <p:attrNameLst>
                                          <p:attrName>style.visibility</p:attrName>
                                        </p:attrNameLst>
                                      </p:cBhvr>
                                      <p:to>
                                        <p:strVal val="visible"/>
                                      </p:to>
                                    </p:set>
                                    <p:animEffect transition="in" filter="wipe(left)">
                                      <p:cBhvr>
                                        <p:cTn id="16" dur="1000"/>
                                        <p:tgtEl>
                                          <p:spTgt spid="580632"/>
                                        </p:tgtEl>
                                      </p:cBhvr>
                                    </p:animEffect>
                                  </p:childTnLst>
                                </p:cTn>
                              </p:par>
                              <p:par>
                                <p:cTn id="17" presetID="4" presetClass="entr" presetSubtype="16" fill="hold" grpId="0" nodeType="withEffect">
                                  <p:stCondLst>
                                    <p:cond delay="17000"/>
                                  </p:stCondLst>
                                  <p:childTnLst>
                                    <p:set>
                                      <p:cBhvr>
                                        <p:cTn id="18" dur="1" fill="hold">
                                          <p:stCondLst>
                                            <p:cond delay="0"/>
                                          </p:stCondLst>
                                        </p:cTn>
                                        <p:tgtEl>
                                          <p:spTgt spid="580654"/>
                                        </p:tgtEl>
                                        <p:attrNameLst>
                                          <p:attrName>style.visibility</p:attrName>
                                        </p:attrNameLst>
                                      </p:cBhvr>
                                      <p:to>
                                        <p:strVal val="visible"/>
                                      </p:to>
                                    </p:set>
                                    <p:animEffect transition="in" filter="box(in)">
                                      <p:cBhvr>
                                        <p:cTn id="19" dur="1000"/>
                                        <p:tgtEl>
                                          <p:spTgt spid="580654"/>
                                        </p:tgtEl>
                                      </p:cBhvr>
                                    </p:animEffect>
                                  </p:childTnLst>
                                </p:cTn>
                              </p:par>
                              <p:par>
                                <p:cTn id="20" presetID="10" presetClass="entr" presetSubtype="0" fill="hold" nodeType="withEffect">
                                  <p:stCondLst>
                                    <p:cond delay="22000"/>
                                  </p:stCondLst>
                                  <p:childTnLst>
                                    <p:set>
                                      <p:cBhvr>
                                        <p:cTn id="21" dur="1" fill="hold">
                                          <p:stCondLst>
                                            <p:cond delay="0"/>
                                          </p:stCondLst>
                                        </p:cTn>
                                        <p:tgtEl>
                                          <p:spTgt spid="580633"/>
                                        </p:tgtEl>
                                        <p:attrNameLst>
                                          <p:attrName>style.visibility</p:attrName>
                                        </p:attrNameLst>
                                      </p:cBhvr>
                                      <p:to>
                                        <p:strVal val="visible"/>
                                      </p:to>
                                    </p:set>
                                    <p:animEffect transition="in" filter="fade">
                                      <p:cBhvr>
                                        <p:cTn id="22" dur="1000"/>
                                        <p:tgtEl>
                                          <p:spTgt spid="58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P spid="580612" grpId="0"/>
      <p:bldP spid="580632" grpId="0" animBg="1"/>
      <p:bldP spid="580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dirty="0" smtClean="0"/>
              <a:t>Preguntas de control</a:t>
            </a:r>
            <a:endParaRPr lang="es-ES" sz="5400" b="1" dirty="0"/>
          </a:p>
        </p:txBody>
      </p:sp>
      <p:sp>
        <p:nvSpPr>
          <p:cNvPr id="3" name="Marcador de contenido 2"/>
          <p:cNvSpPr>
            <a:spLocks noGrp="1"/>
          </p:cNvSpPr>
          <p:nvPr>
            <p:ph idx="1"/>
          </p:nvPr>
        </p:nvSpPr>
        <p:spPr>
          <a:xfrm>
            <a:off x="838200" y="1531157"/>
            <a:ext cx="10515600" cy="2095446"/>
          </a:xfrm>
        </p:spPr>
        <p:txBody>
          <a:bodyPr>
            <a:noAutofit/>
          </a:bodyPr>
          <a:lstStyle/>
          <a:p>
            <a:pPr marL="514350" indent="-514350">
              <a:buFont typeface="+mj-lt"/>
              <a:buAutoNum type="arabicPeriod"/>
            </a:pPr>
            <a:r>
              <a:rPr lang="es-ES" sz="3600" b="1" dirty="0" smtClean="0"/>
              <a:t>Enuncie el concepto de metabolismo y diga sus funciones. </a:t>
            </a:r>
          </a:p>
          <a:p>
            <a:pPr marL="514350" indent="-514350">
              <a:buFont typeface="+mj-lt"/>
              <a:buAutoNum type="arabicPeriod" startAt="2"/>
            </a:pPr>
            <a:r>
              <a:rPr lang="es-ES" sz="3600" b="1" dirty="0" smtClean="0"/>
              <a:t>Diga tres características de cada una de las vertientes del metabolismo.</a:t>
            </a:r>
          </a:p>
          <a:p>
            <a:pPr marL="514350" indent="-514350">
              <a:buFont typeface="+mj-lt"/>
              <a:buAutoNum type="arabicPeriod" startAt="2"/>
            </a:pPr>
            <a:r>
              <a:rPr lang="es-ES" sz="3600" b="1" dirty="0" smtClean="0"/>
              <a:t>Mencione los procesos que integran la respiración celular</a:t>
            </a:r>
            <a:endParaRPr lang="es-ES" sz="3600" b="1" dirty="0"/>
          </a:p>
        </p:txBody>
      </p:sp>
      <p:sp>
        <p:nvSpPr>
          <p:cNvPr id="4" name="CuadroTexto 3"/>
          <p:cNvSpPr txBox="1"/>
          <p:nvPr/>
        </p:nvSpPr>
        <p:spPr>
          <a:xfrm>
            <a:off x="641792" y="4943960"/>
            <a:ext cx="11156387" cy="1446550"/>
          </a:xfrm>
          <a:prstGeom prst="rect">
            <a:avLst/>
          </a:prstGeom>
          <a:noFill/>
        </p:spPr>
        <p:txBody>
          <a:bodyPr wrap="none" rtlCol="0">
            <a:spAutoFit/>
          </a:bodyPr>
          <a:lstStyle/>
          <a:p>
            <a:r>
              <a:rPr lang="es-ES" sz="4400" b="1" dirty="0" smtClean="0">
                <a:solidFill>
                  <a:srgbClr val="FF0000"/>
                </a:solidFill>
              </a:rPr>
              <a:t>¿Cómo usted cree que la respiración celular </a:t>
            </a:r>
          </a:p>
          <a:p>
            <a:r>
              <a:rPr lang="es-ES" sz="4400" b="1" dirty="0" smtClean="0">
                <a:solidFill>
                  <a:srgbClr val="FF0000"/>
                </a:solidFill>
              </a:rPr>
              <a:t>contribuye con las funciones del metabolismo?</a:t>
            </a:r>
            <a:endParaRPr lang="es-ES" sz="4400" b="1" dirty="0">
              <a:solidFill>
                <a:srgbClr val="FF0000"/>
              </a:solidFill>
            </a:endParaRPr>
          </a:p>
        </p:txBody>
      </p:sp>
    </p:spTree>
    <p:extLst>
      <p:ext uri="{BB962C8B-B14F-4D97-AF65-F5344CB8AC3E}">
        <p14:creationId xmlns:p14="http://schemas.microsoft.com/office/powerpoint/2010/main" val="10932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260350"/>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REGULACIÓN  DEL CICLO DE KREBS</a:t>
            </a:r>
          </a:p>
        </p:txBody>
      </p:sp>
      <p:sp>
        <p:nvSpPr>
          <p:cNvPr id="3" name="CuadroTexto 2"/>
          <p:cNvSpPr txBox="1"/>
          <p:nvPr/>
        </p:nvSpPr>
        <p:spPr>
          <a:xfrm>
            <a:off x="1286358" y="1177870"/>
            <a:ext cx="9701940" cy="4524315"/>
          </a:xfrm>
          <a:prstGeom prst="rect">
            <a:avLst/>
          </a:prstGeom>
          <a:noFill/>
        </p:spPr>
        <p:txBody>
          <a:bodyPr wrap="square" rtlCol="0">
            <a:spAutoFit/>
          </a:bodyPr>
          <a:lstStyle/>
          <a:p>
            <a:r>
              <a:rPr lang="es-ES" sz="3200" b="1" dirty="0" smtClean="0">
                <a:solidFill>
                  <a:srgbClr val="C00000"/>
                </a:solidFill>
              </a:rPr>
              <a:t>Pirúvico deshidrogenasa:</a:t>
            </a:r>
          </a:p>
          <a:p>
            <a:pPr marL="342900" indent="-342900">
              <a:buFont typeface="+mj-lt"/>
              <a:buAutoNum type="arabicPeriod"/>
            </a:pPr>
            <a:r>
              <a:rPr lang="es-ES" sz="3200" b="1" dirty="0" smtClean="0"/>
              <a:t>Regulación alostérica:</a:t>
            </a:r>
          </a:p>
          <a:p>
            <a:pPr marL="285750" indent="-285750">
              <a:buFont typeface="Arial" panose="020B0604020202020204" pitchFamily="34" charset="0"/>
              <a:buChar char="•"/>
            </a:pPr>
            <a:r>
              <a:rPr lang="es-ES" sz="3200" b="1" dirty="0" smtClean="0"/>
              <a:t>Activadores ( Ca</a:t>
            </a:r>
            <a:r>
              <a:rPr lang="es-ES" sz="3200" b="1" baseline="30000" dirty="0" smtClean="0"/>
              <a:t>2+ </a:t>
            </a:r>
            <a:r>
              <a:rPr lang="es-ES" sz="3200" b="1" dirty="0" smtClean="0"/>
              <a:t>, Mg</a:t>
            </a:r>
            <a:r>
              <a:rPr lang="es-ES" sz="3200" b="1" baseline="30000" dirty="0" smtClean="0"/>
              <a:t>2+</a:t>
            </a:r>
            <a:r>
              <a:rPr lang="es-ES" sz="3200" b="1" dirty="0" smtClean="0"/>
              <a:t> , ácido pirúvico)</a:t>
            </a:r>
          </a:p>
          <a:p>
            <a:pPr marL="285750" indent="-285750">
              <a:buFont typeface="Arial" panose="020B0604020202020204" pitchFamily="34" charset="0"/>
              <a:buChar char="•"/>
            </a:pPr>
            <a:r>
              <a:rPr lang="es-ES" sz="3200" b="1" dirty="0" smtClean="0"/>
              <a:t>Inhibidores ( NADH, ATP, acetil-</a:t>
            </a:r>
            <a:r>
              <a:rPr lang="es-ES" sz="3200" b="1" dirty="0" err="1" smtClean="0"/>
              <a:t>coA</a:t>
            </a:r>
            <a:r>
              <a:rPr lang="es-ES" sz="3200" b="1" dirty="0" smtClean="0"/>
              <a:t>)</a:t>
            </a:r>
          </a:p>
          <a:p>
            <a:pPr marL="514350" indent="-514350">
              <a:buFont typeface="+mj-lt"/>
              <a:buAutoNum type="arabicPeriod" startAt="2"/>
            </a:pPr>
            <a:r>
              <a:rPr lang="es-ES" sz="3200" b="1" dirty="0" smtClean="0"/>
              <a:t>Regulación covalente: es activa cuando esta </a:t>
            </a:r>
            <a:r>
              <a:rPr lang="es-ES" sz="3200" b="1" dirty="0" err="1" smtClean="0"/>
              <a:t>desfosforilada</a:t>
            </a:r>
            <a:r>
              <a:rPr lang="es-ES" sz="3200" b="1" dirty="0" smtClean="0"/>
              <a:t>.</a:t>
            </a:r>
          </a:p>
          <a:p>
            <a:r>
              <a:rPr lang="es-ES" sz="3200" b="1" dirty="0" smtClean="0"/>
              <a:t>Favorecida esta acción por la hormona insulina, mientras que el glucagón y la adrenalina realizan el efecto contrario. </a:t>
            </a:r>
            <a:endParaRPr lang="es-ES" sz="3200" b="1" dirty="0"/>
          </a:p>
        </p:txBody>
      </p:sp>
    </p:spTree>
    <p:extLst>
      <p:ext uri="{BB962C8B-B14F-4D97-AF65-F5344CB8AC3E}">
        <p14:creationId xmlns:p14="http://schemas.microsoft.com/office/powerpoint/2010/main" val="3514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ChangeArrowheads="1"/>
          </p:cNvSpPr>
          <p:nvPr/>
        </p:nvSpPr>
        <p:spPr bwMode="auto">
          <a:xfrm>
            <a:off x="1524000" y="260350"/>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REGULACIÓN  DEL CICLO DE KREBS</a:t>
            </a:r>
          </a:p>
        </p:txBody>
      </p:sp>
      <p:sp>
        <p:nvSpPr>
          <p:cNvPr id="584707" name="Rectangle 3"/>
          <p:cNvSpPr>
            <a:spLocks noChangeArrowheads="1"/>
          </p:cNvSpPr>
          <p:nvPr/>
        </p:nvSpPr>
        <p:spPr bwMode="auto">
          <a:xfrm>
            <a:off x="2063750" y="908051"/>
            <a:ext cx="8135938"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77888" indent="-420688">
              <a:spcBef>
                <a:spcPct val="20000"/>
              </a:spcBef>
              <a:buChar char="–"/>
              <a:defRPr sz="2800">
                <a:solidFill>
                  <a:schemeClr val="tx1"/>
                </a:solidFill>
                <a:latin typeface="Arial" panose="020B0604020202020204" pitchFamily="34" charset="0"/>
              </a:defRPr>
            </a:lvl2pPr>
            <a:lvl3pPr marL="1308100" indent="-228600">
              <a:spcBef>
                <a:spcPct val="20000"/>
              </a:spcBef>
              <a:buChar char="•"/>
              <a:defRPr sz="2400">
                <a:solidFill>
                  <a:schemeClr val="tx1"/>
                </a:solidFill>
                <a:latin typeface="Arial" panose="020B0604020202020204" pitchFamily="34" charset="0"/>
              </a:defRPr>
            </a:lvl3pPr>
            <a:lvl4pPr marL="1716088" indent="-228600">
              <a:spcBef>
                <a:spcPct val="20000"/>
              </a:spcBef>
              <a:buChar char="–"/>
              <a:defRPr sz="2000">
                <a:solidFill>
                  <a:schemeClr val="tx1"/>
                </a:solidFill>
                <a:latin typeface="Arial" panose="020B0604020202020204" pitchFamily="34" charset="0"/>
              </a:defRPr>
            </a:lvl4pPr>
            <a:lvl5pPr marL="2124075" indent="-228600">
              <a:spcBef>
                <a:spcPct val="20000"/>
              </a:spcBef>
              <a:buChar char="»"/>
              <a:defRPr sz="2000">
                <a:solidFill>
                  <a:schemeClr val="tx1"/>
                </a:solidFill>
                <a:latin typeface="Arial" panose="020B0604020202020204" pitchFamily="34" charset="0"/>
              </a:defRPr>
            </a:lvl5pPr>
            <a:lvl6pPr marL="2581275" indent="-228600" fontAlgn="base">
              <a:spcBef>
                <a:spcPct val="20000"/>
              </a:spcBef>
              <a:spcAft>
                <a:spcPct val="0"/>
              </a:spcAft>
              <a:buChar char="»"/>
              <a:defRPr sz="2000">
                <a:solidFill>
                  <a:schemeClr val="tx1"/>
                </a:solidFill>
                <a:latin typeface="Arial" panose="020B0604020202020204" pitchFamily="34" charset="0"/>
              </a:defRPr>
            </a:lvl6pPr>
            <a:lvl7pPr marL="3038475" indent="-228600" fontAlgn="base">
              <a:spcBef>
                <a:spcPct val="20000"/>
              </a:spcBef>
              <a:spcAft>
                <a:spcPct val="0"/>
              </a:spcAft>
              <a:buChar char="»"/>
              <a:defRPr sz="2000">
                <a:solidFill>
                  <a:schemeClr val="tx1"/>
                </a:solidFill>
                <a:latin typeface="Arial" panose="020B0604020202020204" pitchFamily="34" charset="0"/>
              </a:defRPr>
            </a:lvl7pPr>
            <a:lvl8pPr marL="3495675" indent="-228600" fontAlgn="base">
              <a:spcBef>
                <a:spcPct val="20000"/>
              </a:spcBef>
              <a:spcAft>
                <a:spcPct val="0"/>
              </a:spcAft>
              <a:buChar char="»"/>
              <a:defRPr sz="2000">
                <a:solidFill>
                  <a:schemeClr val="tx1"/>
                </a:solidFill>
                <a:latin typeface="Arial" panose="020B0604020202020204" pitchFamily="34" charset="0"/>
              </a:defRPr>
            </a:lvl8pPr>
            <a:lvl9pPr marL="3952875" indent="-228600" fontAlgn="base">
              <a:spcBef>
                <a:spcPct val="20000"/>
              </a:spcBef>
              <a:spcAft>
                <a:spcPct val="0"/>
              </a:spcAft>
              <a:buChar char="»"/>
              <a:defRPr sz="2000">
                <a:solidFill>
                  <a:schemeClr val="tx1"/>
                </a:solidFill>
                <a:latin typeface="Arial" panose="020B0604020202020204" pitchFamily="34" charset="0"/>
              </a:defRPr>
            </a:lvl9pPr>
          </a:lstStyle>
          <a:p>
            <a:pPr algn="just">
              <a:lnSpc>
                <a:spcPct val="110000"/>
              </a:lnSpc>
            </a:pPr>
            <a:r>
              <a:rPr lang="es-ES" b="1" dirty="0" err="1">
                <a:solidFill>
                  <a:srgbClr val="C00000"/>
                </a:solidFill>
              </a:rPr>
              <a:t>Sintetasa</a:t>
            </a:r>
            <a:r>
              <a:rPr lang="es-ES" b="1" dirty="0">
                <a:solidFill>
                  <a:srgbClr val="C00000"/>
                </a:solidFill>
              </a:rPr>
              <a:t> cítrica</a:t>
            </a:r>
            <a:r>
              <a:rPr lang="es-ES" b="1" dirty="0" smtClean="0"/>
              <a:t>: NADH   Inhibidor</a:t>
            </a:r>
          </a:p>
          <a:p>
            <a:pPr lvl="1" algn="just">
              <a:lnSpc>
                <a:spcPct val="110000"/>
              </a:lnSpc>
              <a:buFont typeface="Wingdings" panose="05000000000000000000" pitchFamily="2" charset="2"/>
              <a:buChar char="Ø"/>
            </a:pPr>
            <a:r>
              <a:rPr lang="es-ES" b="1" dirty="0" smtClean="0"/>
              <a:t>Disponibilidad </a:t>
            </a:r>
            <a:r>
              <a:rPr lang="es-ES" b="1" dirty="0"/>
              <a:t>de acetil </a:t>
            </a:r>
            <a:r>
              <a:rPr lang="es-ES" b="1" dirty="0" err="1"/>
              <a:t>CoA</a:t>
            </a:r>
            <a:r>
              <a:rPr lang="es-ES" b="1" dirty="0"/>
              <a:t>.</a:t>
            </a:r>
          </a:p>
          <a:p>
            <a:pPr lvl="1" algn="just">
              <a:lnSpc>
                <a:spcPct val="110000"/>
              </a:lnSpc>
              <a:buFont typeface="Wingdings" panose="05000000000000000000" pitchFamily="2" charset="2"/>
              <a:buChar char="Ø"/>
            </a:pPr>
            <a:r>
              <a:rPr lang="es-ES" b="1" dirty="0"/>
              <a:t>Disponibilidad de ácido </a:t>
            </a:r>
            <a:r>
              <a:rPr lang="es-ES" b="1" dirty="0" err="1"/>
              <a:t>oxalacético</a:t>
            </a:r>
            <a:r>
              <a:rPr lang="es-ES" b="1" dirty="0"/>
              <a:t>.</a:t>
            </a:r>
          </a:p>
          <a:p>
            <a:pPr algn="just">
              <a:lnSpc>
                <a:spcPct val="110000"/>
              </a:lnSpc>
            </a:pPr>
            <a:r>
              <a:rPr lang="es-ES" b="1" dirty="0">
                <a:solidFill>
                  <a:srgbClr val="C00000"/>
                </a:solidFill>
              </a:rPr>
              <a:t>Deshidrogenasa </a:t>
            </a:r>
            <a:r>
              <a:rPr lang="es-ES" b="1" dirty="0" err="1">
                <a:solidFill>
                  <a:srgbClr val="C00000"/>
                </a:solidFill>
              </a:rPr>
              <a:t>isocítrica</a:t>
            </a:r>
            <a:r>
              <a:rPr lang="es-ES" b="1" dirty="0">
                <a:solidFill>
                  <a:srgbClr val="C00000"/>
                </a:solidFill>
              </a:rPr>
              <a:t>:</a:t>
            </a:r>
          </a:p>
          <a:p>
            <a:pPr lvl="1" algn="just">
              <a:lnSpc>
                <a:spcPct val="110000"/>
              </a:lnSpc>
              <a:buFont typeface="Wingdings" panose="05000000000000000000" pitchFamily="2" charset="2"/>
              <a:buChar char="Ø"/>
            </a:pPr>
            <a:r>
              <a:rPr lang="es-ES" b="1" dirty="0"/>
              <a:t>Activada por </a:t>
            </a:r>
            <a:r>
              <a:rPr lang="es-ES" b="1" dirty="0" smtClean="0"/>
              <a:t>ADP, NAD</a:t>
            </a:r>
            <a:r>
              <a:rPr lang="es-ES" b="1" baseline="30000" dirty="0" smtClean="0"/>
              <a:t>+</a:t>
            </a:r>
            <a:r>
              <a:rPr lang="es-ES" b="1" dirty="0" smtClean="0"/>
              <a:t>, Ca</a:t>
            </a:r>
            <a:r>
              <a:rPr lang="es-ES" b="1" baseline="30000" dirty="0" smtClean="0"/>
              <a:t>2+</a:t>
            </a:r>
            <a:r>
              <a:rPr lang="es-ES" b="1" dirty="0" smtClean="0"/>
              <a:t>.</a:t>
            </a:r>
            <a:endParaRPr lang="es-ES" b="1" dirty="0"/>
          </a:p>
          <a:p>
            <a:pPr lvl="1" algn="just">
              <a:lnSpc>
                <a:spcPct val="110000"/>
              </a:lnSpc>
              <a:buFont typeface="Wingdings" panose="05000000000000000000" pitchFamily="2" charset="2"/>
              <a:buChar char="Ø"/>
            </a:pPr>
            <a:r>
              <a:rPr lang="es-ES" b="1" dirty="0"/>
              <a:t>Inhibida por ATP.</a:t>
            </a:r>
          </a:p>
          <a:p>
            <a:pPr lvl="1" algn="just">
              <a:lnSpc>
                <a:spcPct val="110000"/>
              </a:lnSpc>
              <a:buFont typeface="Wingdings" panose="05000000000000000000" pitchFamily="2" charset="2"/>
              <a:buChar char="Ø"/>
            </a:pPr>
            <a:r>
              <a:rPr lang="es-ES" b="1" dirty="0"/>
              <a:t>Inhibida por NADH.H</a:t>
            </a:r>
            <a:r>
              <a:rPr lang="es-ES" b="1" baseline="30000" dirty="0"/>
              <a:t>+</a:t>
            </a:r>
          </a:p>
          <a:p>
            <a:pPr algn="just">
              <a:lnSpc>
                <a:spcPct val="110000"/>
              </a:lnSpc>
            </a:pPr>
            <a:r>
              <a:rPr lang="es-ES" b="1" dirty="0">
                <a:solidFill>
                  <a:srgbClr val="C00000"/>
                </a:solidFill>
              </a:rPr>
              <a:t>Deshidrogenasa alfa-</a:t>
            </a:r>
            <a:r>
              <a:rPr lang="es-ES" b="1" dirty="0" err="1">
                <a:solidFill>
                  <a:srgbClr val="C00000"/>
                </a:solidFill>
              </a:rPr>
              <a:t>ceto</a:t>
            </a:r>
            <a:r>
              <a:rPr lang="es-ES" b="1" dirty="0">
                <a:solidFill>
                  <a:srgbClr val="C00000"/>
                </a:solidFill>
              </a:rPr>
              <a:t>-</a:t>
            </a:r>
            <a:r>
              <a:rPr lang="es-ES" b="1" dirty="0" err="1">
                <a:solidFill>
                  <a:srgbClr val="C00000"/>
                </a:solidFill>
              </a:rPr>
              <a:t>glutárica</a:t>
            </a:r>
            <a:r>
              <a:rPr lang="es-ES" b="1" dirty="0">
                <a:solidFill>
                  <a:srgbClr val="C00000"/>
                </a:solidFill>
              </a:rPr>
              <a:t>:</a:t>
            </a:r>
          </a:p>
          <a:p>
            <a:pPr lvl="1" algn="just">
              <a:lnSpc>
                <a:spcPct val="110000"/>
              </a:lnSpc>
              <a:buFont typeface="Wingdings" panose="05000000000000000000" pitchFamily="2" charset="2"/>
              <a:buChar char="Ø"/>
            </a:pPr>
            <a:r>
              <a:rPr lang="es-ES" b="1" dirty="0"/>
              <a:t>Inhibida por </a:t>
            </a:r>
            <a:r>
              <a:rPr lang="es-ES" b="1" dirty="0" err="1"/>
              <a:t>succinil</a:t>
            </a:r>
            <a:r>
              <a:rPr lang="es-ES" b="1" dirty="0"/>
              <a:t> </a:t>
            </a:r>
            <a:r>
              <a:rPr lang="es-ES" b="1" dirty="0" err="1" smtClean="0"/>
              <a:t>CoA</a:t>
            </a:r>
            <a:r>
              <a:rPr lang="es-ES" b="1" dirty="0" smtClean="0"/>
              <a:t> y NADH.H</a:t>
            </a:r>
            <a:r>
              <a:rPr lang="es-ES" b="1" baseline="30000" dirty="0" smtClean="0"/>
              <a:t>+</a:t>
            </a:r>
            <a:r>
              <a:rPr lang="es-ES" b="1" dirty="0" smtClean="0"/>
              <a:t>.</a:t>
            </a:r>
            <a:endParaRPr lang="es-ES" b="1" dirty="0"/>
          </a:p>
          <a:p>
            <a:pPr lvl="1" algn="just">
              <a:lnSpc>
                <a:spcPct val="110000"/>
              </a:lnSpc>
              <a:buFont typeface="Wingdings" panose="05000000000000000000" pitchFamily="2" charset="2"/>
              <a:buChar char="Ø"/>
            </a:pPr>
            <a:r>
              <a:rPr lang="es-ES" b="1" dirty="0" smtClean="0"/>
              <a:t>Activada por Ca</a:t>
            </a:r>
            <a:r>
              <a:rPr lang="es-ES" b="1" baseline="30000" dirty="0" smtClean="0"/>
              <a:t>2+</a:t>
            </a:r>
            <a:endParaRPr lang="es-ES" b="1" dirty="0"/>
          </a:p>
        </p:txBody>
      </p:sp>
      <p:cxnSp>
        <p:nvCxnSpPr>
          <p:cNvPr id="3" name="Conector recto de flecha 2"/>
          <p:cNvCxnSpPr/>
          <p:nvPr/>
        </p:nvCxnSpPr>
        <p:spPr>
          <a:xfrm flipV="1">
            <a:off x="7175715" y="1016538"/>
            <a:ext cx="0" cy="3938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240426"/>
      </p:ext>
    </p:extLst>
  </p:cSld>
  <p:clrMapOvr>
    <a:masterClrMapping/>
  </p:clrMapOvr>
  <p:transition spd="med" advTm="6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4706"/>
                                        </p:tgtEl>
                                        <p:attrNameLst>
                                          <p:attrName>style.visibility</p:attrName>
                                        </p:attrNameLst>
                                      </p:cBhvr>
                                      <p:to>
                                        <p:strVal val="visible"/>
                                      </p:to>
                                    </p:set>
                                    <p:animEffect transition="in" filter="box(in)">
                                      <p:cBhvr>
                                        <p:cTn id="7" dur="1000"/>
                                        <p:tgtEl>
                                          <p:spTgt spid="584706"/>
                                        </p:tgtEl>
                                      </p:cBhvr>
                                    </p:animEffect>
                                  </p:childTnLst>
                                </p:cTn>
                              </p:par>
                              <p:par>
                                <p:cTn id="8" presetID="22" presetClass="entr" presetSubtype="8" fill="hold" grpId="0" nodeType="withEffect">
                                  <p:stCondLst>
                                    <p:cond delay="13000"/>
                                  </p:stCondLst>
                                  <p:childTnLst>
                                    <p:set>
                                      <p:cBhvr>
                                        <p:cTn id="9" dur="1" fill="hold">
                                          <p:stCondLst>
                                            <p:cond delay="0"/>
                                          </p:stCondLst>
                                        </p:cTn>
                                        <p:tgtEl>
                                          <p:spTgt spid="584707">
                                            <p:txEl>
                                              <p:pRg st="0" end="0"/>
                                            </p:txEl>
                                          </p:spTgt>
                                        </p:tgtEl>
                                        <p:attrNameLst>
                                          <p:attrName>style.visibility</p:attrName>
                                        </p:attrNameLst>
                                      </p:cBhvr>
                                      <p:to>
                                        <p:strVal val="visible"/>
                                      </p:to>
                                    </p:set>
                                    <p:animEffect transition="in" filter="wipe(left)">
                                      <p:cBhvr>
                                        <p:cTn id="10" dur="1000"/>
                                        <p:tgtEl>
                                          <p:spTgt spid="584707">
                                            <p:txEl>
                                              <p:pRg st="0" end="0"/>
                                            </p:txEl>
                                          </p:spTgt>
                                        </p:tgtEl>
                                      </p:cBhvr>
                                    </p:animEffect>
                                  </p:childTnLst>
                                </p:cTn>
                              </p:par>
                              <p:par>
                                <p:cTn id="11" presetID="22" presetClass="entr" presetSubtype="8" fill="hold" grpId="0" nodeType="withEffect">
                                  <p:stCondLst>
                                    <p:cond delay="13000"/>
                                  </p:stCondLst>
                                  <p:childTnLst>
                                    <p:set>
                                      <p:cBhvr>
                                        <p:cTn id="12" dur="1" fill="hold">
                                          <p:stCondLst>
                                            <p:cond delay="0"/>
                                          </p:stCondLst>
                                        </p:cTn>
                                        <p:tgtEl>
                                          <p:spTgt spid="584707">
                                            <p:txEl>
                                              <p:pRg st="1" end="1"/>
                                            </p:txEl>
                                          </p:spTgt>
                                        </p:tgtEl>
                                        <p:attrNameLst>
                                          <p:attrName>style.visibility</p:attrName>
                                        </p:attrNameLst>
                                      </p:cBhvr>
                                      <p:to>
                                        <p:strVal val="visible"/>
                                      </p:to>
                                    </p:set>
                                    <p:animEffect transition="in" filter="wipe(left)">
                                      <p:cBhvr>
                                        <p:cTn id="13" dur="1000"/>
                                        <p:tgtEl>
                                          <p:spTgt spid="584707">
                                            <p:txEl>
                                              <p:pRg st="1" end="1"/>
                                            </p:txEl>
                                          </p:spTgt>
                                        </p:tgtEl>
                                      </p:cBhvr>
                                    </p:animEffect>
                                  </p:childTnLst>
                                </p:cTn>
                              </p:par>
                              <p:par>
                                <p:cTn id="14" presetID="22" presetClass="entr" presetSubtype="8" fill="hold" grpId="0" nodeType="withEffect">
                                  <p:stCondLst>
                                    <p:cond delay="20000"/>
                                  </p:stCondLst>
                                  <p:childTnLst>
                                    <p:set>
                                      <p:cBhvr>
                                        <p:cTn id="15" dur="1" fill="hold">
                                          <p:stCondLst>
                                            <p:cond delay="0"/>
                                          </p:stCondLst>
                                        </p:cTn>
                                        <p:tgtEl>
                                          <p:spTgt spid="584707">
                                            <p:txEl>
                                              <p:pRg st="2" end="2"/>
                                            </p:txEl>
                                          </p:spTgt>
                                        </p:tgtEl>
                                        <p:attrNameLst>
                                          <p:attrName>style.visibility</p:attrName>
                                        </p:attrNameLst>
                                      </p:cBhvr>
                                      <p:to>
                                        <p:strVal val="visible"/>
                                      </p:to>
                                    </p:set>
                                    <p:animEffect transition="in" filter="wipe(left)">
                                      <p:cBhvr>
                                        <p:cTn id="16" dur="1000"/>
                                        <p:tgtEl>
                                          <p:spTgt spid="584707">
                                            <p:txEl>
                                              <p:pRg st="2" end="2"/>
                                            </p:txEl>
                                          </p:spTgt>
                                        </p:tgtEl>
                                      </p:cBhvr>
                                    </p:animEffect>
                                  </p:childTnLst>
                                </p:cTn>
                              </p:par>
                              <p:par>
                                <p:cTn id="17" presetID="22" presetClass="entr" presetSubtype="8" fill="hold" grpId="0" nodeType="withEffect">
                                  <p:stCondLst>
                                    <p:cond delay="32000"/>
                                  </p:stCondLst>
                                  <p:childTnLst>
                                    <p:set>
                                      <p:cBhvr>
                                        <p:cTn id="18" dur="1" fill="hold">
                                          <p:stCondLst>
                                            <p:cond delay="0"/>
                                          </p:stCondLst>
                                        </p:cTn>
                                        <p:tgtEl>
                                          <p:spTgt spid="584707">
                                            <p:txEl>
                                              <p:pRg st="3" end="3"/>
                                            </p:txEl>
                                          </p:spTgt>
                                        </p:tgtEl>
                                        <p:attrNameLst>
                                          <p:attrName>style.visibility</p:attrName>
                                        </p:attrNameLst>
                                      </p:cBhvr>
                                      <p:to>
                                        <p:strVal val="visible"/>
                                      </p:to>
                                    </p:set>
                                    <p:animEffect transition="in" filter="wipe(left)">
                                      <p:cBhvr>
                                        <p:cTn id="19" dur="1000"/>
                                        <p:tgtEl>
                                          <p:spTgt spid="584707">
                                            <p:txEl>
                                              <p:pRg st="3" end="3"/>
                                            </p:txEl>
                                          </p:spTgt>
                                        </p:tgtEl>
                                      </p:cBhvr>
                                    </p:animEffect>
                                  </p:childTnLst>
                                </p:cTn>
                              </p:par>
                              <p:par>
                                <p:cTn id="20" presetID="22" presetClass="entr" presetSubtype="8" fill="hold" grpId="0" nodeType="withEffect">
                                  <p:stCondLst>
                                    <p:cond delay="38000"/>
                                  </p:stCondLst>
                                  <p:childTnLst>
                                    <p:set>
                                      <p:cBhvr>
                                        <p:cTn id="21" dur="1" fill="hold">
                                          <p:stCondLst>
                                            <p:cond delay="0"/>
                                          </p:stCondLst>
                                        </p:cTn>
                                        <p:tgtEl>
                                          <p:spTgt spid="584707">
                                            <p:txEl>
                                              <p:pRg st="4" end="4"/>
                                            </p:txEl>
                                          </p:spTgt>
                                        </p:tgtEl>
                                        <p:attrNameLst>
                                          <p:attrName>style.visibility</p:attrName>
                                        </p:attrNameLst>
                                      </p:cBhvr>
                                      <p:to>
                                        <p:strVal val="visible"/>
                                      </p:to>
                                    </p:set>
                                    <p:animEffect transition="in" filter="wipe(left)">
                                      <p:cBhvr>
                                        <p:cTn id="22" dur="1000"/>
                                        <p:tgtEl>
                                          <p:spTgt spid="584707">
                                            <p:txEl>
                                              <p:pRg st="4" end="4"/>
                                            </p:txEl>
                                          </p:spTgt>
                                        </p:tgtEl>
                                      </p:cBhvr>
                                    </p:animEffect>
                                  </p:childTnLst>
                                </p:cTn>
                              </p:par>
                              <p:par>
                                <p:cTn id="23" presetID="22" presetClass="entr" presetSubtype="8" fill="hold" grpId="0" nodeType="withEffect">
                                  <p:stCondLst>
                                    <p:cond delay="39300"/>
                                  </p:stCondLst>
                                  <p:childTnLst>
                                    <p:set>
                                      <p:cBhvr>
                                        <p:cTn id="24" dur="1" fill="hold">
                                          <p:stCondLst>
                                            <p:cond delay="0"/>
                                          </p:stCondLst>
                                        </p:cTn>
                                        <p:tgtEl>
                                          <p:spTgt spid="584707">
                                            <p:txEl>
                                              <p:pRg st="5" end="5"/>
                                            </p:txEl>
                                          </p:spTgt>
                                        </p:tgtEl>
                                        <p:attrNameLst>
                                          <p:attrName>style.visibility</p:attrName>
                                        </p:attrNameLst>
                                      </p:cBhvr>
                                      <p:to>
                                        <p:strVal val="visible"/>
                                      </p:to>
                                    </p:set>
                                    <p:animEffect transition="in" filter="wipe(left)">
                                      <p:cBhvr>
                                        <p:cTn id="25" dur="1000"/>
                                        <p:tgtEl>
                                          <p:spTgt spid="584707">
                                            <p:txEl>
                                              <p:pRg st="5" end="5"/>
                                            </p:txEl>
                                          </p:spTgt>
                                        </p:tgtEl>
                                      </p:cBhvr>
                                    </p:animEffect>
                                  </p:childTnLst>
                                </p:cTn>
                              </p:par>
                              <p:par>
                                <p:cTn id="26" presetID="22" presetClass="entr" presetSubtype="8" fill="hold" grpId="0" nodeType="withEffect">
                                  <p:stCondLst>
                                    <p:cond delay="40500"/>
                                  </p:stCondLst>
                                  <p:childTnLst>
                                    <p:set>
                                      <p:cBhvr>
                                        <p:cTn id="27" dur="1" fill="hold">
                                          <p:stCondLst>
                                            <p:cond delay="0"/>
                                          </p:stCondLst>
                                        </p:cTn>
                                        <p:tgtEl>
                                          <p:spTgt spid="584707">
                                            <p:txEl>
                                              <p:pRg st="6" end="6"/>
                                            </p:txEl>
                                          </p:spTgt>
                                        </p:tgtEl>
                                        <p:attrNameLst>
                                          <p:attrName>style.visibility</p:attrName>
                                        </p:attrNameLst>
                                      </p:cBhvr>
                                      <p:to>
                                        <p:strVal val="visible"/>
                                      </p:to>
                                    </p:set>
                                    <p:animEffect transition="in" filter="wipe(left)">
                                      <p:cBhvr>
                                        <p:cTn id="28" dur="1000"/>
                                        <p:tgtEl>
                                          <p:spTgt spid="584707">
                                            <p:txEl>
                                              <p:pRg st="6" end="6"/>
                                            </p:txEl>
                                          </p:spTgt>
                                        </p:tgtEl>
                                      </p:cBhvr>
                                    </p:animEffect>
                                  </p:childTnLst>
                                </p:cTn>
                              </p:par>
                              <p:par>
                                <p:cTn id="29" presetID="22" presetClass="entr" presetSubtype="8" fill="hold" grpId="0" nodeType="withEffect">
                                  <p:stCondLst>
                                    <p:cond delay="44000"/>
                                  </p:stCondLst>
                                  <p:childTnLst>
                                    <p:set>
                                      <p:cBhvr>
                                        <p:cTn id="30" dur="1" fill="hold">
                                          <p:stCondLst>
                                            <p:cond delay="0"/>
                                          </p:stCondLst>
                                        </p:cTn>
                                        <p:tgtEl>
                                          <p:spTgt spid="584707">
                                            <p:txEl>
                                              <p:pRg st="7" end="7"/>
                                            </p:txEl>
                                          </p:spTgt>
                                        </p:tgtEl>
                                        <p:attrNameLst>
                                          <p:attrName>style.visibility</p:attrName>
                                        </p:attrNameLst>
                                      </p:cBhvr>
                                      <p:to>
                                        <p:strVal val="visible"/>
                                      </p:to>
                                    </p:set>
                                    <p:animEffect transition="in" filter="wipe(left)">
                                      <p:cBhvr>
                                        <p:cTn id="31" dur="1000"/>
                                        <p:tgtEl>
                                          <p:spTgt spid="584707">
                                            <p:txEl>
                                              <p:pRg st="7" end="7"/>
                                            </p:txEl>
                                          </p:spTgt>
                                        </p:tgtEl>
                                      </p:cBhvr>
                                    </p:animEffect>
                                  </p:childTnLst>
                                </p:cTn>
                              </p:par>
                              <p:par>
                                <p:cTn id="32" presetID="22" presetClass="entr" presetSubtype="8" fill="hold" grpId="0" nodeType="withEffect">
                                  <p:stCondLst>
                                    <p:cond delay="45500"/>
                                  </p:stCondLst>
                                  <p:childTnLst>
                                    <p:set>
                                      <p:cBhvr>
                                        <p:cTn id="33" dur="1" fill="hold">
                                          <p:stCondLst>
                                            <p:cond delay="0"/>
                                          </p:stCondLst>
                                        </p:cTn>
                                        <p:tgtEl>
                                          <p:spTgt spid="584707">
                                            <p:txEl>
                                              <p:pRg st="8" end="8"/>
                                            </p:txEl>
                                          </p:spTgt>
                                        </p:tgtEl>
                                        <p:attrNameLst>
                                          <p:attrName>style.visibility</p:attrName>
                                        </p:attrNameLst>
                                      </p:cBhvr>
                                      <p:to>
                                        <p:strVal val="visible"/>
                                      </p:to>
                                    </p:set>
                                    <p:animEffect transition="in" filter="wipe(left)">
                                      <p:cBhvr>
                                        <p:cTn id="34" dur="1000"/>
                                        <p:tgtEl>
                                          <p:spTgt spid="584707">
                                            <p:txEl>
                                              <p:pRg st="8" end="8"/>
                                            </p:txEl>
                                          </p:spTgt>
                                        </p:tgtEl>
                                      </p:cBhvr>
                                    </p:animEffect>
                                  </p:childTnLst>
                                </p:cTn>
                              </p:par>
                              <p:par>
                                <p:cTn id="35" presetID="22" presetClass="entr" presetSubtype="8" fill="hold" grpId="0" nodeType="withEffect">
                                  <p:stCondLst>
                                    <p:cond delay="47100"/>
                                  </p:stCondLst>
                                  <p:childTnLst>
                                    <p:set>
                                      <p:cBhvr>
                                        <p:cTn id="36" dur="1" fill="hold">
                                          <p:stCondLst>
                                            <p:cond delay="0"/>
                                          </p:stCondLst>
                                        </p:cTn>
                                        <p:tgtEl>
                                          <p:spTgt spid="584707">
                                            <p:txEl>
                                              <p:pRg st="9" end="9"/>
                                            </p:txEl>
                                          </p:spTgt>
                                        </p:tgtEl>
                                        <p:attrNameLst>
                                          <p:attrName>style.visibility</p:attrName>
                                        </p:attrNameLst>
                                      </p:cBhvr>
                                      <p:to>
                                        <p:strVal val="visible"/>
                                      </p:to>
                                    </p:set>
                                    <p:animEffect transition="in" filter="wipe(left)">
                                      <p:cBhvr>
                                        <p:cTn id="37" dur="1000"/>
                                        <p:tgtEl>
                                          <p:spTgt spid="584707">
                                            <p:txEl>
                                              <p:pRg st="9" end="9"/>
                                            </p:txEl>
                                          </p:spTgt>
                                        </p:tgtEl>
                                      </p:cBhvr>
                                    </p:animEffect>
                                  </p:childTnLst>
                                </p:cTn>
                              </p:par>
                              <p:par>
                                <p:cTn id="38" presetID="22" presetClass="entr" presetSubtype="4" fill="hold" nodeType="withEffect">
                                  <p:stCondLst>
                                    <p:cond delay="4710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p:bldP spid="5847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Text Box 4"/>
          <p:cNvSpPr txBox="1">
            <a:spLocks noChangeArrowheads="1"/>
          </p:cNvSpPr>
          <p:nvPr/>
        </p:nvSpPr>
        <p:spPr bwMode="auto">
          <a:xfrm>
            <a:off x="1493003" y="1995499"/>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4000" b="1" dirty="0"/>
              <a:t>FUNCIONES DEL METABOLISMO</a:t>
            </a:r>
          </a:p>
        </p:txBody>
      </p:sp>
      <p:sp>
        <p:nvSpPr>
          <p:cNvPr id="481285" name="Rectangle 5"/>
          <p:cNvSpPr>
            <a:spLocks noChangeArrowheads="1"/>
          </p:cNvSpPr>
          <p:nvPr/>
        </p:nvSpPr>
        <p:spPr bwMode="auto">
          <a:xfrm>
            <a:off x="1631950" y="2797712"/>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6588" indent="-377825">
              <a:defRPr>
                <a:solidFill>
                  <a:schemeClr val="tx1"/>
                </a:solidFill>
                <a:latin typeface="Arial" panose="020B0604020202020204" pitchFamily="34" charset="0"/>
              </a:defRPr>
            </a:lvl1pPr>
            <a:lvl2pPr marL="815975">
              <a:defRPr>
                <a:solidFill>
                  <a:schemeClr val="tx1"/>
                </a:solidFill>
                <a:latin typeface="Arial" panose="020B0604020202020204" pitchFamily="34" charset="0"/>
              </a:defRPr>
            </a:lvl2pPr>
            <a:lvl3pPr marL="9953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buFontTx/>
              <a:buChar char="•"/>
            </a:pPr>
            <a:r>
              <a:rPr lang="es-ES" sz="2800" b="1" dirty="0"/>
              <a:t>Incorporación de los nutrientes.</a:t>
            </a:r>
          </a:p>
        </p:txBody>
      </p:sp>
      <p:sp>
        <p:nvSpPr>
          <p:cNvPr id="481286" name="Rectangle 6"/>
          <p:cNvSpPr>
            <a:spLocks noChangeArrowheads="1"/>
          </p:cNvSpPr>
          <p:nvPr/>
        </p:nvSpPr>
        <p:spPr bwMode="auto">
          <a:xfrm>
            <a:off x="1631950" y="323161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6588" indent="-377825">
              <a:defRPr>
                <a:solidFill>
                  <a:schemeClr val="tx1"/>
                </a:solidFill>
                <a:latin typeface="Arial" panose="020B0604020202020204" pitchFamily="34" charset="0"/>
              </a:defRPr>
            </a:lvl1pPr>
            <a:lvl2pPr marL="815975">
              <a:defRPr>
                <a:solidFill>
                  <a:schemeClr val="tx1"/>
                </a:solidFill>
                <a:latin typeface="Arial" panose="020B0604020202020204" pitchFamily="34" charset="0"/>
              </a:defRPr>
            </a:lvl2pPr>
            <a:lvl3pPr marL="9953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30000"/>
              </a:spcBef>
              <a:buFontTx/>
              <a:buChar char="•"/>
            </a:pPr>
            <a:r>
              <a:rPr lang="es-ES" sz="2800" b="1" dirty="0"/>
              <a:t>Obtención de la energía química necesaria para la vida.</a:t>
            </a:r>
          </a:p>
        </p:txBody>
      </p:sp>
      <p:sp>
        <p:nvSpPr>
          <p:cNvPr id="481287" name="Rectangle 7"/>
          <p:cNvSpPr>
            <a:spLocks noChangeArrowheads="1"/>
          </p:cNvSpPr>
          <p:nvPr/>
        </p:nvSpPr>
        <p:spPr bwMode="auto">
          <a:xfrm>
            <a:off x="1631950" y="4176713"/>
            <a:ext cx="95773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6588" indent="-377825">
              <a:defRPr>
                <a:solidFill>
                  <a:schemeClr val="tx1"/>
                </a:solidFill>
                <a:latin typeface="Arial" panose="020B0604020202020204" pitchFamily="34" charset="0"/>
              </a:defRPr>
            </a:lvl1pPr>
            <a:lvl2pPr marL="815975">
              <a:defRPr>
                <a:solidFill>
                  <a:schemeClr val="tx1"/>
                </a:solidFill>
                <a:latin typeface="Arial" panose="020B0604020202020204" pitchFamily="34" charset="0"/>
              </a:defRPr>
            </a:lvl2pPr>
            <a:lvl3pPr marL="9953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buFontTx/>
              <a:buChar char="•"/>
            </a:pPr>
            <a:r>
              <a:rPr lang="es-ES" sz="2800" b="1"/>
              <a:t>Síntesis y degradación de las biomoléculas.</a:t>
            </a:r>
          </a:p>
        </p:txBody>
      </p:sp>
      <p:sp>
        <p:nvSpPr>
          <p:cNvPr id="481289" name="Rectangle 9"/>
          <p:cNvSpPr>
            <a:spLocks noChangeArrowheads="1"/>
          </p:cNvSpPr>
          <p:nvPr/>
        </p:nvSpPr>
        <p:spPr bwMode="auto">
          <a:xfrm>
            <a:off x="1631950" y="4652963"/>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6588" indent="-377825">
              <a:defRPr>
                <a:solidFill>
                  <a:schemeClr val="tx1"/>
                </a:solidFill>
                <a:latin typeface="Arial" panose="020B0604020202020204" pitchFamily="34" charset="0"/>
              </a:defRPr>
            </a:lvl1pPr>
            <a:lvl2pPr marL="815975">
              <a:defRPr>
                <a:solidFill>
                  <a:schemeClr val="tx1"/>
                </a:solidFill>
                <a:latin typeface="Arial" panose="020B0604020202020204" pitchFamily="34" charset="0"/>
              </a:defRPr>
            </a:lvl2pPr>
            <a:lvl3pPr marL="995363">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buFontTx/>
              <a:buChar char="•"/>
            </a:pPr>
            <a:r>
              <a:rPr lang="es-ES" sz="2800" b="1" dirty="0"/>
              <a:t>Eliminación de las sustancias de desecho.</a:t>
            </a:r>
          </a:p>
        </p:txBody>
      </p:sp>
      <p:sp>
        <p:nvSpPr>
          <p:cNvPr id="9" name="CuadroTexto 8"/>
          <p:cNvSpPr txBox="1"/>
          <p:nvPr/>
        </p:nvSpPr>
        <p:spPr>
          <a:xfrm>
            <a:off x="1460260" y="578219"/>
            <a:ext cx="9176743" cy="1200329"/>
          </a:xfrm>
          <a:prstGeom prst="rect">
            <a:avLst/>
          </a:prstGeom>
          <a:noFill/>
        </p:spPr>
        <p:txBody>
          <a:bodyPr wrap="none" rtlCol="0">
            <a:spAutoFit/>
          </a:bodyPr>
          <a:lstStyle/>
          <a:p>
            <a:r>
              <a:rPr lang="es-ES" sz="3600" b="1" dirty="0" smtClean="0">
                <a:solidFill>
                  <a:srgbClr val="FF0000"/>
                </a:solidFill>
              </a:rPr>
              <a:t>¿Cómo usted cree que la respiración celular </a:t>
            </a:r>
          </a:p>
          <a:p>
            <a:r>
              <a:rPr lang="es-ES" sz="3600" b="1" dirty="0" smtClean="0">
                <a:solidFill>
                  <a:srgbClr val="FF0000"/>
                </a:solidFill>
              </a:rPr>
              <a:t>contribuye con las funciones del metabolismo?</a:t>
            </a:r>
            <a:endParaRPr lang="es-ES" sz="3600" b="1" dirty="0">
              <a:solidFill>
                <a:srgbClr val="FF0000"/>
              </a:solidFill>
            </a:endParaRPr>
          </a:p>
        </p:txBody>
      </p:sp>
    </p:spTree>
    <p:extLst>
      <p:ext uri="{BB962C8B-B14F-4D97-AF65-F5344CB8AC3E}">
        <p14:creationId xmlns:p14="http://schemas.microsoft.com/office/powerpoint/2010/main" val="2300693585"/>
      </p:ext>
    </p:extLst>
  </p:cSld>
  <p:clrMapOvr>
    <a:masterClrMapping/>
  </p:clrMapOvr>
  <mc:AlternateContent xmlns:mc="http://schemas.openxmlformats.org/markup-compatibility/2006" xmlns:p14="http://schemas.microsoft.com/office/powerpoint/2010/main">
    <mc:Choice Requires="p14">
      <p:transition p14:dur="0" advClick="0" advTm="27000"/>
    </mc:Choice>
    <mc:Fallback xmlns="">
      <p:transition advClick="0" advTm="2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900"/>
                                  </p:stCondLst>
                                  <p:childTnLst>
                                    <p:set>
                                      <p:cBhvr>
                                        <p:cTn id="6" dur="1" fill="hold">
                                          <p:stCondLst>
                                            <p:cond delay="0"/>
                                          </p:stCondLst>
                                        </p:cTn>
                                        <p:tgtEl>
                                          <p:spTgt spid="481284"/>
                                        </p:tgtEl>
                                        <p:attrNameLst>
                                          <p:attrName>style.visibility</p:attrName>
                                        </p:attrNameLst>
                                      </p:cBhvr>
                                      <p:to>
                                        <p:strVal val="visible"/>
                                      </p:to>
                                    </p:set>
                                    <p:animEffect transition="in" filter="box(in)">
                                      <p:cBhvr>
                                        <p:cTn id="7" dur="1000"/>
                                        <p:tgtEl>
                                          <p:spTgt spid="481284"/>
                                        </p:tgtEl>
                                      </p:cBhvr>
                                    </p:animEffect>
                                  </p:childTnLst>
                                </p:cTn>
                              </p:par>
                              <p:par>
                                <p:cTn id="8" presetID="22" presetClass="entr" presetSubtype="8" fill="hold" grpId="0" nodeType="withEffect">
                                  <p:stCondLst>
                                    <p:cond delay="4000"/>
                                  </p:stCondLst>
                                  <p:childTnLst>
                                    <p:set>
                                      <p:cBhvr>
                                        <p:cTn id="9" dur="1" fill="hold">
                                          <p:stCondLst>
                                            <p:cond delay="0"/>
                                          </p:stCondLst>
                                        </p:cTn>
                                        <p:tgtEl>
                                          <p:spTgt spid="481285"/>
                                        </p:tgtEl>
                                        <p:attrNameLst>
                                          <p:attrName>style.visibility</p:attrName>
                                        </p:attrNameLst>
                                      </p:cBhvr>
                                      <p:to>
                                        <p:strVal val="visible"/>
                                      </p:to>
                                    </p:set>
                                    <p:animEffect transition="in" filter="wipe(left)">
                                      <p:cBhvr>
                                        <p:cTn id="10" dur="1000"/>
                                        <p:tgtEl>
                                          <p:spTgt spid="481285"/>
                                        </p:tgtEl>
                                      </p:cBhvr>
                                    </p:animEffect>
                                  </p:childTnLst>
                                </p:cTn>
                              </p:par>
                              <p:par>
                                <p:cTn id="11" presetID="22" presetClass="entr" presetSubtype="8" fill="hold" grpId="0" nodeType="withEffect">
                                  <p:stCondLst>
                                    <p:cond delay="7600"/>
                                  </p:stCondLst>
                                  <p:childTnLst>
                                    <p:set>
                                      <p:cBhvr>
                                        <p:cTn id="12" dur="1" fill="hold">
                                          <p:stCondLst>
                                            <p:cond delay="0"/>
                                          </p:stCondLst>
                                        </p:cTn>
                                        <p:tgtEl>
                                          <p:spTgt spid="481286"/>
                                        </p:tgtEl>
                                        <p:attrNameLst>
                                          <p:attrName>style.visibility</p:attrName>
                                        </p:attrNameLst>
                                      </p:cBhvr>
                                      <p:to>
                                        <p:strVal val="visible"/>
                                      </p:to>
                                    </p:set>
                                    <p:animEffect transition="in" filter="wipe(left)">
                                      <p:cBhvr>
                                        <p:cTn id="13" dur="1000"/>
                                        <p:tgtEl>
                                          <p:spTgt spid="481286"/>
                                        </p:tgtEl>
                                      </p:cBhvr>
                                    </p:animEffect>
                                  </p:childTnLst>
                                </p:cTn>
                              </p:par>
                              <p:par>
                                <p:cTn id="14" presetID="22" presetClass="entr" presetSubtype="8" fill="hold" grpId="0" nodeType="withEffect">
                                  <p:stCondLst>
                                    <p:cond delay="16000"/>
                                  </p:stCondLst>
                                  <p:childTnLst>
                                    <p:set>
                                      <p:cBhvr>
                                        <p:cTn id="15" dur="1" fill="hold">
                                          <p:stCondLst>
                                            <p:cond delay="0"/>
                                          </p:stCondLst>
                                        </p:cTn>
                                        <p:tgtEl>
                                          <p:spTgt spid="481287"/>
                                        </p:tgtEl>
                                        <p:attrNameLst>
                                          <p:attrName>style.visibility</p:attrName>
                                        </p:attrNameLst>
                                      </p:cBhvr>
                                      <p:to>
                                        <p:strVal val="visible"/>
                                      </p:to>
                                    </p:set>
                                    <p:animEffect transition="in" filter="wipe(left)">
                                      <p:cBhvr>
                                        <p:cTn id="16" dur="1000"/>
                                        <p:tgtEl>
                                          <p:spTgt spid="481287"/>
                                        </p:tgtEl>
                                      </p:cBhvr>
                                    </p:animEffect>
                                  </p:childTnLst>
                                </p:cTn>
                              </p:par>
                              <p:par>
                                <p:cTn id="17" presetID="22" presetClass="entr" presetSubtype="8" fill="hold" grpId="0" nodeType="withEffect">
                                  <p:stCondLst>
                                    <p:cond delay="23000"/>
                                  </p:stCondLst>
                                  <p:childTnLst>
                                    <p:set>
                                      <p:cBhvr>
                                        <p:cTn id="18" dur="1" fill="hold">
                                          <p:stCondLst>
                                            <p:cond delay="0"/>
                                          </p:stCondLst>
                                        </p:cTn>
                                        <p:tgtEl>
                                          <p:spTgt spid="481289"/>
                                        </p:tgtEl>
                                        <p:attrNameLst>
                                          <p:attrName>style.visibility</p:attrName>
                                        </p:attrNameLst>
                                      </p:cBhvr>
                                      <p:to>
                                        <p:strVal val="visible"/>
                                      </p:to>
                                    </p:set>
                                    <p:animEffect transition="in" filter="wipe(left)">
                                      <p:cBhvr>
                                        <p:cTn id="19" dur="1000"/>
                                        <p:tgtEl>
                                          <p:spTgt spid="48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p:bldP spid="481285" grpId="0"/>
      <p:bldP spid="481286" grpId="0"/>
      <p:bldP spid="481287" grpId="0"/>
      <p:bldP spid="4812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32706" y="620713"/>
            <a:ext cx="8604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ES" sz="3600" b="1" dirty="0">
                <a:solidFill>
                  <a:schemeClr val="tx1"/>
                </a:solidFill>
              </a:rPr>
              <a:t>FUNCIONES DEL CICLO DE KREBS</a:t>
            </a:r>
          </a:p>
        </p:txBody>
      </p:sp>
      <p:sp>
        <p:nvSpPr>
          <p:cNvPr id="3" name="Rectangle 3"/>
          <p:cNvSpPr>
            <a:spLocks noChangeArrowheads="1"/>
          </p:cNvSpPr>
          <p:nvPr/>
        </p:nvSpPr>
        <p:spPr bwMode="auto">
          <a:xfrm>
            <a:off x="2079625" y="2060575"/>
            <a:ext cx="842486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lnSpc>
                <a:spcPct val="140000"/>
              </a:lnSpc>
            </a:pPr>
            <a:r>
              <a:rPr lang="es-ES" b="1" dirty="0"/>
              <a:t>Obtención de potencial de reducción por la oxidación del acetil </a:t>
            </a:r>
            <a:r>
              <a:rPr lang="es-ES" b="1" dirty="0" err="1"/>
              <a:t>CoA</a:t>
            </a:r>
            <a:r>
              <a:rPr lang="es-ES" b="1" dirty="0"/>
              <a:t>.</a:t>
            </a:r>
          </a:p>
          <a:p>
            <a:pPr algn="just">
              <a:lnSpc>
                <a:spcPct val="140000"/>
              </a:lnSpc>
            </a:pPr>
            <a:r>
              <a:rPr lang="es-ES" b="1" dirty="0"/>
              <a:t>Sus metabolitos intermediarios participan en procesos anabólicos.</a:t>
            </a:r>
          </a:p>
          <a:p>
            <a:pPr algn="just">
              <a:lnSpc>
                <a:spcPct val="140000"/>
              </a:lnSpc>
              <a:buFontTx/>
              <a:buNone/>
            </a:pPr>
            <a:endParaRPr lang="es-ES" b="1" dirty="0"/>
          </a:p>
          <a:p>
            <a:pPr>
              <a:lnSpc>
                <a:spcPct val="140000"/>
              </a:lnSpc>
              <a:buFontTx/>
              <a:buNone/>
            </a:pPr>
            <a:endParaRPr lang="es-ES" b="1" dirty="0"/>
          </a:p>
        </p:txBody>
      </p:sp>
    </p:spTree>
    <p:extLst>
      <p:ext uri="{BB962C8B-B14F-4D97-AF65-F5344CB8AC3E}">
        <p14:creationId xmlns:p14="http://schemas.microsoft.com/office/powerpoint/2010/main" val="307300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22" presetClass="entr" presetSubtype="1" fill="hold" grpId="0" nodeType="withEffect">
                                  <p:stCondLst>
                                    <p:cond delay="4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22" presetClass="entr" presetSubtype="1" fill="hold" grpId="0" nodeType="withEffect">
                                  <p:stCondLst>
                                    <p:cond delay="14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382" y="435390"/>
            <a:ext cx="4864529" cy="662781"/>
          </a:xfrm>
          <a:ln w="57150">
            <a:solidFill>
              <a:schemeClr val="accent1"/>
            </a:solidFill>
          </a:ln>
        </p:spPr>
        <p:txBody>
          <a:bodyPr>
            <a:normAutofit fontScale="90000"/>
          </a:bodyPr>
          <a:lstStyle/>
          <a:p>
            <a:pPr algn="ctr"/>
            <a:r>
              <a:rPr lang="es-ES" sz="5400" b="1" dirty="0" smtClean="0"/>
              <a:t>CONCLUSIONES </a:t>
            </a:r>
            <a:endParaRPr lang="es-ES" sz="5400" b="1" dirty="0"/>
          </a:p>
        </p:txBody>
      </p:sp>
      <p:pic>
        <p:nvPicPr>
          <p:cNvPr id="6" name="Picture 6" descr="FRDAY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349" y="1098171"/>
            <a:ext cx="2822006" cy="44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n 52"/>
          <p:cNvPicPr>
            <a:picLocks noChangeAspect="1"/>
          </p:cNvPicPr>
          <p:nvPr/>
        </p:nvPicPr>
        <p:blipFill>
          <a:blip r:embed="rId3"/>
          <a:stretch>
            <a:fillRect/>
          </a:stretch>
        </p:blipFill>
        <p:spPr>
          <a:xfrm>
            <a:off x="9997721" y="435390"/>
            <a:ext cx="2123268" cy="1968286"/>
          </a:xfrm>
          <a:prstGeom prst="rect">
            <a:avLst/>
          </a:prstGeom>
        </p:spPr>
      </p:pic>
      <p:sp>
        <p:nvSpPr>
          <p:cNvPr id="3" name="CuadroTexto 2"/>
          <p:cNvSpPr txBox="1"/>
          <p:nvPr/>
        </p:nvSpPr>
        <p:spPr>
          <a:xfrm>
            <a:off x="269813" y="1293858"/>
            <a:ext cx="7967536" cy="5480796"/>
          </a:xfrm>
          <a:prstGeom prst="rect">
            <a:avLst/>
          </a:prstGeom>
          <a:noFill/>
        </p:spPr>
        <p:txBody>
          <a:bodyPr wrap="square" rtlCol="0">
            <a:spAutoFit/>
          </a:bodyPr>
          <a:lstStyle/>
          <a:p>
            <a:pPr marL="525463" indent="-342900" algn="just">
              <a:lnSpc>
                <a:spcPct val="130000"/>
              </a:lnSpc>
              <a:spcBef>
                <a:spcPct val="20000"/>
              </a:spcBef>
              <a:buAutoNum type="arabicPeriod"/>
              <a:defRPr/>
            </a:pPr>
            <a:r>
              <a:rPr lang="es-ES" sz="2400" b="1" dirty="0" smtClean="0">
                <a:cs typeface="Times New Roman" pitchFamily="18" charset="0"/>
              </a:rPr>
              <a:t>La </a:t>
            </a:r>
            <a:r>
              <a:rPr lang="es-ES" sz="2400" b="1" dirty="0">
                <a:cs typeface="Times New Roman" pitchFamily="18" charset="0"/>
              </a:rPr>
              <a:t>respiración celular se efectúa en la mitocondria y consta de tres procesos acoplados entre sí: el ciclo de Krebs, la cadena transportadora de electrones y la fosforilación oxidativa</a:t>
            </a:r>
            <a:r>
              <a:rPr lang="es-ES" sz="2400" b="1" dirty="0" smtClean="0">
                <a:cs typeface="Times New Roman" pitchFamily="18" charset="0"/>
              </a:rPr>
              <a:t>.</a:t>
            </a:r>
          </a:p>
          <a:p>
            <a:pPr marL="525463" indent="-342900" algn="just">
              <a:lnSpc>
                <a:spcPct val="130000"/>
              </a:lnSpc>
              <a:spcBef>
                <a:spcPct val="20000"/>
              </a:spcBef>
              <a:buFontTx/>
              <a:buAutoNum type="arabicPeriod"/>
              <a:defRPr/>
            </a:pPr>
            <a:r>
              <a:rPr lang="es-ES" sz="2400" b="1" dirty="0">
                <a:cs typeface="Times New Roman" pitchFamily="18" charset="0"/>
              </a:rPr>
              <a:t>El ciclo de Krebs es la vía central del metabolismo que cumple funciones anabólicas y catabólicas, por lo que presenta carácter anfibólico; se acopla a la cadena transportadora de electrones mediante los cofactores reducidos, que </a:t>
            </a:r>
            <a:r>
              <a:rPr lang="es-ES" sz="2400" b="1">
                <a:cs typeface="Times New Roman" pitchFamily="18" charset="0"/>
              </a:rPr>
              <a:t>se </a:t>
            </a:r>
            <a:r>
              <a:rPr lang="es-ES" sz="2400" b="1" smtClean="0">
                <a:cs typeface="Times New Roman" pitchFamily="18" charset="0"/>
              </a:rPr>
              <a:t>re-oxidan </a:t>
            </a:r>
            <a:r>
              <a:rPr lang="es-ES" sz="2400" b="1" dirty="0">
                <a:cs typeface="Times New Roman" pitchFamily="18" charset="0"/>
              </a:rPr>
              <a:t>en la misma.</a:t>
            </a:r>
          </a:p>
          <a:p>
            <a:pPr marL="525463" indent="-342900" algn="just">
              <a:lnSpc>
                <a:spcPct val="130000"/>
              </a:lnSpc>
              <a:spcBef>
                <a:spcPct val="20000"/>
              </a:spcBef>
              <a:buAutoNum type="arabicPeriod"/>
              <a:defRPr/>
            </a:pPr>
            <a:r>
              <a:rPr lang="es-ES" sz="2400" b="1" dirty="0">
                <a:cs typeface="Times New Roman" pitchFamily="18" charset="0"/>
              </a:rPr>
              <a:t>La principal enzima reguladora del ciclo es </a:t>
            </a:r>
            <a:r>
              <a:rPr lang="es-ES" sz="2400" b="1" dirty="0" smtClean="0">
                <a:cs typeface="Times New Roman" pitchFamily="18" charset="0"/>
              </a:rPr>
              <a:t>la Isocitrato  </a:t>
            </a:r>
            <a:r>
              <a:rPr lang="es-ES" sz="2400" b="1" dirty="0">
                <a:cs typeface="Times New Roman" pitchFamily="18" charset="0"/>
              </a:rPr>
              <a:t>deshidrogenasa</a:t>
            </a:r>
            <a:r>
              <a:rPr lang="es-ES" sz="2400" b="1" dirty="0">
                <a:solidFill>
                  <a:schemeClr val="bg1"/>
                </a:solidFill>
                <a:latin typeface="Times New Roman" panose="02020603050405020304" pitchFamily="18" charset="0"/>
                <a:cs typeface="Times New Roman" panose="02020603050405020304" pitchFamily="18" charset="0"/>
              </a:rPr>
              <a:t>.</a:t>
            </a:r>
            <a:endParaRPr lang="es-ES" sz="2400" b="1" dirty="0">
              <a:cs typeface="Times New Roman" pitchFamily="18" charset="0"/>
            </a:endParaRPr>
          </a:p>
        </p:txBody>
      </p:sp>
    </p:spTree>
    <p:extLst>
      <p:ext uri="{BB962C8B-B14F-4D97-AF65-F5344CB8AC3E}">
        <p14:creationId xmlns:p14="http://schemas.microsoft.com/office/powerpoint/2010/main" val="2294097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891491" y="433189"/>
            <a:ext cx="2866556" cy="3701806"/>
          </a:xfrm>
          <a:prstGeom prst="rect">
            <a:avLst/>
          </a:prstGeom>
        </p:spPr>
      </p:pic>
      <p:sp>
        <p:nvSpPr>
          <p:cNvPr id="3" name="1 Título"/>
          <p:cNvSpPr txBox="1">
            <a:spLocks/>
          </p:cNvSpPr>
          <p:nvPr/>
        </p:nvSpPr>
        <p:spPr>
          <a:xfrm>
            <a:off x="674175" y="451114"/>
            <a:ext cx="8229600" cy="6647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t>ESTUDIO INDEPENDIENTE</a:t>
            </a:r>
            <a:endParaRPr lang="es-ES" b="1" dirty="0"/>
          </a:p>
        </p:txBody>
      </p:sp>
      <p:sp>
        <p:nvSpPr>
          <p:cNvPr id="4" name="CuadroTexto 3"/>
          <p:cNvSpPr txBox="1"/>
          <p:nvPr/>
        </p:nvSpPr>
        <p:spPr>
          <a:xfrm>
            <a:off x="433953" y="1115878"/>
            <a:ext cx="8457538" cy="954107"/>
          </a:xfrm>
          <a:prstGeom prst="rect">
            <a:avLst/>
          </a:prstGeom>
          <a:noFill/>
        </p:spPr>
        <p:txBody>
          <a:bodyPr wrap="square" rtlCol="0">
            <a:spAutoFit/>
          </a:bodyPr>
          <a:lstStyle/>
          <a:p>
            <a:pPr algn="just"/>
            <a:r>
              <a:rPr lang="es-ES" sz="2800" b="1" dirty="0" smtClean="0"/>
              <a:t>Realice los ejercicios del 3 al 8 que aparecen en el libro Bioquímica Medica Tomo III, página 661 </a:t>
            </a:r>
            <a:endParaRPr lang="es-ES" sz="2800" b="1" dirty="0"/>
          </a:p>
        </p:txBody>
      </p:sp>
      <p:sp>
        <p:nvSpPr>
          <p:cNvPr id="5" name="Rectángulo 4"/>
          <p:cNvSpPr/>
          <p:nvPr/>
        </p:nvSpPr>
        <p:spPr>
          <a:xfrm>
            <a:off x="433953" y="2261806"/>
            <a:ext cx="8457538" cy="4154984"/>
          </a:xfrm>
          <a:prstGeom prst="rect">
            <a:avLst/>
          </a:prstGeom>
        </p:spPr>
        <p:txBody>
          <a:bodyPr wrap="square">
            <a:spAutoFit/>
          </a:bodyPr>
          <a:lstStyle/>
          <a:p>
            <a:r>
              <a:rPr lang="es-ES_tradnl" sz="2400" b="1" dirty="0" smtClean="0"/>
              <a:t>Para cada uno de los procesos estudiados confeccionar un cuadro resumen con los siguientes aspectos:</a:t>
            </a:r>
          </a:p>
          <a:p>
            <a:pPr>
              <a:buFontTx/>
              <a:buChar char="•"/>
            </a:pPr>
            <a:r>
              <a:rPr lang="es-ES_tradnl" sz="2400" b="1" dirty="0" smtClean="0"/>
              <a:t>Concepto</a:t>
            </a:r>
            <a:r>
              <a:rPr lang="es-ES_tradnl" sz="2400" b="1" dirty="0"/>
              <a:t>. Función</a:t>
            </a:r>
          </a:p>
          <a:p>
            <a:pPr>
              <a:buFontTx/>
              <a:buChar char="•"/>
            </a:pPr>
            <a:r>
              <a:rPr lang="es-ES_tradnl" sz="2400" b="1" dirty="0"/>
              <a:t> Importancia biológica</a:t>
            </a:r>
          </a:p>
          <a:p>
            <a:pPr>
              <a:buFontTx/>
              <a:buChar char="•"/>
            </a:pPr>
            <a:r>
              <a:rPr lang="es-ES_tradnl" sz="2400" b="1" dirty="0"/>
              <a:t> Localización celular e hística</a:t>
            </a:r>
          </a:p>
          <a:p>
            <a:pPr>
              <a:buFontTx/>
              <a:buChar char="•"/>
            </a:pPr>
            <a:r>
              <a:rPr lang="es-ES_tradnl" sz="2400" b="1" dirty="0"/>
              <a:t> Precursor(es)</a:t>
            </a:r>
          </a:p>
          <a:p>
            <a:pPr>
              <a:buFontTx/>
              <a:buChar char="•"/>
            </a:pPr>
            <a:r>
              <a:rPr lang="es-ES_tradnl" sz="2400" b="1" dirty="0"/>
              <a:t> Producto(s)</a:t>
            </a:r>
          </a:p>
          <a:p>
            <a:pPr>
              <a:buFontTx/>
              <a:buChar char="•"/>
            </a:pPr>
            <a:r>
              <a:rPr lang="es-ES_tradnl" sz="2400" b="1" dirty="0"/>
              <a:t> Consideraciones energéticas</a:t>
            </a:r>
          </a:p>
          <a:p>
            <a:pPr>
              <a:buFontTx/>
              <a:buChar char="•"/>
            </a:pPr>
            <a:r>
              <a:rPr lang="es-ES_tradnl" sz="2400" b="1" dirty="0"/>
              <a:t> Tipo de proceso (anabólico o catabólico)</a:t>
            </a:r>
          </a:p>
          <a:p>
            <a:pPr>
              <a:buFontTx/>
              <a:buChar char="•"/>
            </a:pPr>
            <a:r>
              <a:rPr lang="es-ES_tradnl" sz="2400" b="1" dirty="0"/>
              <a:t> Regulación</a:t>
            </a:r>
          </a:p>
          <a:p>
            <a:pPr>
              <a:buFontTx/>
              <a:buChar char="•"/>
            </a:pPr>
            <a:r>
              <a:rPr lang="es-ES_tradnl" sz="2400" b="1" dirty="0"/>
              <a:t> Vínculos con otros procesos</a:t>
            </a:r>
            <a:endParaRPr lang="es-ES" sz="2400" b="1" dirty="0"/>
          </a:p>
        </p:txBody>
      </p:sp>
    </p:spTree>
    <p:extLst>
      <p:ext uri="{BB962C8B-B14F-4D97-AF65-F5344CB8AC3E}">
        <p14:creationId xmlns:p14="http://schemas.microsoft.com/office/powerpoint/2010/main" val="1751747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TECH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746" y="864676"/>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1840231" y="2748209"/>
            <a:ext cx="4419983" cy="1237595"/>
          </a:xfrm>
          <a:prstGeom prst="rect">
            <a:avLst/>
          </a:prstGeom>
        </p:spPr>
      </p:pic>
    </p:spTree>
    <p:extLst>
      <p:ext uri="{BB962C8B-B14F-4D97-AF65-F5344CB8AC3E}">
        <p14:creationId xmlns:p14="http://schemas.microsoft.com/office/powerpoint/2010/main" val="4142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460500"/>
          </a:xfrm>
        </p:spPr>
        <p:txBody>
          <a:bodyPr>
            <a:normAutofit/>
          </a:bodyPr>
          <a:lstStyle/>
          <a:p>
            <a:r>
              <a:rPr lang="es-ES" sz="5400" dirty="0">
                <a:solidFill>
                  <a:prstClr val="black"/>
                </a:solidFill>
              </a:rPr>
              <a:t>Conferencia 2: El ciclo de Krebs </a:t>
            </a:r>
            <a:r>
              <a:rPr lang="es-ES" sz="5400" dirty="0" smtClean="0">
                <a:solidFill>
                  <a:prstClr val="black"/>
                </a:solidFill>
              </a:rPr>
              <a:t/>
            </a:r>
            <a:br>
              <a:rPr lang="es-ES" sz="5400" dirty="0" smtClean="0">
                <a:solidFill>
                  <a:prstClr val="black"/>
                </a:solidFill>
              </a:rPr>
            </a:br>
            <a:r>
              <a:rPr lang="es-ES" dirty="0" smtClean="0"/>
              <a:t>SUMARIO:</a:t>
            </a:r>
            <a:endParaRPr lang="es-ES" dirty="0"/>
          </a:p>
        </p:txBody>
      </p:sp>
      <p:sp>
        <p:nvSpPr>
          <p:cNvPr id="3" name="Marcador de contenido 2"/>
          <p:cNvSpPr>
            <a:spLocks noGrp="1"/>
          </p:cNvSpPr>
          <p:nvPr>
            <p:ph idx="1"/>
          </p:nvPr>
        </p:nvSpPr>
        <p:spPr>
          <a:xfrm>
            <a:off x="838200" y="2089097"/>
            <a:ext cx="10515600" cy="4351338"/>
          </a:xfrm>
        </p:spPr>
        <p:txBody>
          <a:bodyPr>
            <a:normAutofit lnSpcReduction="10000"/>
          </a:bodyPr>
          <a:lstStyle/>
          <a:p>
            <a:r>
              <a:rPr lang="es-ES" dirty="0" smtClean="0"/>
              <a:t>Orígenes del Acetil-</a:t>
            </a:r>
            <a:r>
              <a:rPr lang="es-ES" dirty="0" err="1" smtClean="0"/>
              <a:t>coA</a:t>
            </a:r>
            <a:r>
              <a:rPr lang="es-ES" dirty="0" smtClean="0"/>
              <a:t>.</a:t>
            </a:r>
          </a:p>
          <a:p>
            <a:r>
              <a:rPr lang="es-ES" dirty="0" smtClean="0"/>
              <a:t>Reacción de descarboxilación del Ácido Pirúvico.</a:t>
            </a:r>
          </a:p>
          <a:p>
            <a:r>
              <a:rPr lang="es-ES" dirty="0" smtClean="0"/>
              <a:t>El Ciclo de Krebs como vía central del metabolismo celular </a:t>
            </a:r>
          </a:p>
          <a:p>
            <a:r>
              <a:rPr lang="es-ES" dirty="0" smtClean="0"/>
              <a:t>Ciclo de Krebs, conjunto de reacciones.</a:t>
            </a:r>
          </a:p>
          <a:p>
            <a:r>
              <a:rPr lang="es-ES" dirty="0" smtClean="0"/>
              <a:t>Regulación del Ciclo de Krebs.</a:t>
            </a:r>
          </a:p>
          <a:p>
            <a:r>
              <a:rPr lang="es-ES" dirty="0" smtClean="0"/>
              <a:t>Anaplerosis.</a:t>
            </a:r>
          </a:p>
          <a:p>
            <a:pPr marL="0" indent="0">
              <a:buNone/>
            </a:pPr>
            <a:r>
              <a:rPr lang="es-ES" dirty="0" smtClean="0"/>
              <a:t>Bibliogafía básica: Metabolismo y Nutrición págs. 1-33</a:t>
            </a:r>
          </a:p>
          <a:p>
            <a:pPr marL="0" indent="0">
              <a:buNone/>
            </a:pPr>
            <a:r>
              <a:rPr lang="es-ES" dirty="0" smtClean="0"/>
              <a:t>Complementaria: Bioquímica Médica Tomo III págs. (647-661</a:t>
            </a:r>
            <a:r>
              <a:rPr lang="es-ES" dirty="0"/>
              <a:t>) </a:t>
            </a:r>
            <a:r>
              <a:rPr lang="es-ES" dirty="0" smtClean="0"/>
              <a:t>Morfofisiología </a:t>
            </a:r>
            <a:r>
              <a:rPr lang="es-ES" dirty="0"/>
              <a:t>humana</a:t>
            </a:r>
          </a:p>
        </p:txBody>
      </p:sp>
      <p:pic>
        <p:nvPicPr>
          <p:cNvPr id="4" name="Imagen 3"/>
          <p:cNvPicPr>
            <a:picLocks noChangeAspect="1"/>
          </p:cNvPicPr>
          <p:nvPr/>
        </p:nvPicPr>
        <p:blipFill>
          <a:blip r:embed="rId2"/>
          <a:stretch>
            <a:fillRect/>
          </a:stretch>
        </p:blipFill>
        <p:spPr>
          <a:xfrm>
            <a:off x="9701939" y="365125"/>
            <a:ext cx="2225298" cy="2231755"/>
          </a:xfrm>
          <a:prstGeom prst="rect">
            <a:avLst/>
          </a:prstGeom>
        </p:spPr>
      </p:pic>
    </p:spTree>
    <p:extLst>
      <p:ext uri="{BB962C8B-B14F-4D97-AF65-F5344CB8AC3E}">
        <p14:creationId xmlns:p14="http://schemas.microsoft.com/office/powerpoint/2010/main" val="139157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a:t>
            </a:r>
            <a:endParaRPr lang="es-ES" b="1" dirty="0"/>
          </a:p>
        </p:txBody>
      </p:sp>
      <p:sp>
        <p:nvSpPr>
          <p:cNvPr id="3" name="Marcador de contenido 2"/>
          <p:cNvSpPr>
            <a:spLocks noGrp="1"/>
          </p:cNvSpPr>
          <p:nvPr>
            <p:ph idx="1"/>
          </p:nvPr>
        </p:nvSpPr>
        <p:spPr/>
        <p:txBody>
          <a:bodyPr>
            <a:normAutofit/>
          </a:bodyPr>
          <a:lstStyle/>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Mencionar las características generales del ciclo de Krebs.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Citar los mecanismos de regulación del ciclo de Krebs.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Exponer el carácter anfib</a:t>
            </a:r>
            <a:r>
              <a:rPr lang="en-US" sz="3200" b="1" dirty="0">
                <a:solidFill>
                  <a:srgbClr val="000000"/>
                </a:solidFill>
              </a:rPr>
              <a:t>o</a:t>
            </a:r>
            <a:r>
              <a:rPr lang="es-ES_tradnl" sz="3200" b="1" dirty="0">
                <a:solidFill>
                  <a:srgbClr val="000000"/>
                </a:solidFill>
              </a:rPr>
              <a:t>lico del CK.   </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Expresar la importancia metabólica de la anaplerosis.</a:t>
            </a:r>
          </a:p>
          <a:p>
            <a:pPr marL="514350" indent="-514350" algn="just" fontAlgn="base">
              <a:lnSpc>
                <a:spcPct val="150000"/>
              </a:lnSpc>
              <a:spcBef>
                <a:spcPct val="0"/>
              </a:spcBef>
              <a:spcAft>
                <a:spcPct val="0"/>
              </a:spcAft>
              <a:buFont typeface="+mj-lt"/>
              <a:buAutoNum type="arabicPeriod"/>
              <a:defRPr/>
            </a:pPr>
            <a:r>
              <a:rPr lang="es-ES_tradnl" sz="3200" b="1" dirty="0">
                <a:solidFill>
                  <a:srgbClr val="000000"/>
                </a:solidFill>
              </a:rPr>
              <a:t>Exponer la importancia energética del CK.</a:t>
            </a:r>
          </a:p>
          <a:p>
            <a:endParaRPr lang="es-E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003" y="4796726"/>
            <a:ext cx="2758698" cy="191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3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a:off x="2651125" y="903288"/>
            <a:ext cx="184150" cy="519112"/>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endParaRPr lang="en-US" sz="2800" b="1">
              <a:solidFill>
                <a:srgbClr val="FFFF00"/>
              </a:solidFill>
              <a:effectLst>
                <a:outerShdw blurRad="38100" dist="38100" dir="2700000" algn="tl">
                  <a:srgbClr val="000000"/>
                </a:outerShdw>
              </a:effectLst>
            </a:endParaRPr>
          </a:p>
        </p:txBody>
      </p:sp>
      <p:sp>
        <p:nvSpPr>
          <p:cNvPr id="495619" name="Rectangle 3"/>
          <p:cNvSpPr>
            <a:spLocks noGrp="1" noChangeArrowheads="1"/>
          </p:cNvSpPr>
          <p:nvPr>
            <p:ph type="title"/>
          </p:nvPr>
        </p:nvSpPr>
        <p:spPr>
          <a:xfrm>
            <a:off x="1524000" y="274639"/>
            <a:ext cx="9144000" cy="706437"/>
          </a:xfrm>
        </p:spPr>
        <p:txBody>
          <a:bodyPr/>
          <a:lstStyle/>
          <a:p>
            <a:r>
              <a:rPr lang="es-ES" sz="4000" b="1"/>
              <a:t>RESPIRACIÓN CELULAR</a:t>
            </a:r>
          </a:p>
        </p:txBody>
      </p:sp>
      <p:sp>
        <p:nvSpPr>
          <p:cNvPr id="495620" name="Rectangle 4"/>
          <p:cNvSpPr>
            <a:spLocks noGrp="1" noChangeArrowheads="1"/>
          </p:cNvSpPr>
          <p:nvPr>
            <p:ph type="body" idx="1"/>
          </p:nvPr>
        </p:nvSpPr>
        <p:spPr>
          <a:xfrm>
            <a:off x="1524001" y="1196975"/>
            <a:ext cx="8893175" cy="5486400"/>
          </a:xfrm>
        </p:spPr>
        <p:txBody>
          <a:bodyPr/>
          <a:lstStyle/>
          <a:p>
            <a:pPr marL="530225" indent="-347663" algn="just">
              <a:lnSpc>
                <a:spcPct val="130000"/>
              </a:lnSpc>
            </a:pPr>
            <a:r>
              <a:rPr lang="es-ES" b="1" dirty="0"/>
              <a:t>Es un proceso que ocurre en las mitocondrias, mediante el cual la energía química contenida en los nutrientes es convertida en ATP, dióxido de carbono, agua y calor.</a:t>
            </a:r>
          </a:p>
          <a:p>
            <a:pPr marL="530225" indent="-347663" algn="just">
              <a:lnSpc>
                <a:spcPct val="130000"/>
              </a:lnSpc>
            </a:pPr>
            <a:r>
              <a:rPr lang="es-ES" b="1" dirty="0"/>
              <a:t>Comprende tres etapas: </a:t>
            </a:r>
          </a:p>
          <a:p>
            <a:pPr marL="995363" lvl="1" algn="just">
              <a:lnSpc>
                <a:spcPct val="130000"/>
              </a:lnSpc>
              <a:buFont typeface="Wingdings" panose="05000000000000000000" pitchFamily="2" charset="2"/>
              <a:buChar char="Ø"/>
            </a:pPr>
            <a:r>
              <a:rPr lang="es-ES" sz="4000" b="1" dirty="0">
                <a:solidFill>
                  <a:srgbClr val="FF0000"/>
                </a:solidFill>
              </a:rPr>
              <a:t>El ciclo de Krebs. </a:t>
            </a:r>
          </a:p>
          <a:p>
            <a:pPr marL="995363" lvl="1" algn="just">
              <a:lnSpc>
                <a:spcPct val="130000"/>
              </a:lnSpc>
              <a:buFont typeface="Wingdings" panose="05000000000000000000" pitchFamily="2" charset="2"/>
              <a:buChar char="Ø"/>
            </a:pPr>
            <a:r>
              <a:rPr lang="es-ES" sz="3200" b="1" dirty="0">
                <a:solidFill>
                  <a:srgbClr val="0070C0"/>
                </a:solidFill>
              </a:rPr>
              <a:t>La cadena transportadora de electrones.</a:t>
            </a:r>
          </a:p>
          <a:p>
            <a:pPr marL="995363" lvl="1" algn="just">
              <a:lnSpc>
                <a:spcPct val="130000"/>
              </a:lnSpc>
              <a:buFont typeface="Wingdings" panose="05000000000000000000" pitchFamily="2" charset="2"/>
              <a:buChar char="Ø"/>
            </a:pPr>
            <a:r>
              <a:rPr lang="es-ES" sz="3200" b="1" dirty="0">
                <a:solidFill>
                  <a:srgbClr val="0070C0"/>
                </a:solidFill>
              </a:rPr>
              <a:t>La fosforilación oxidativa.</a:t>
            </a:r>
          </a:p>
        </p:txBody>
      </p:sp>
    </p:spTree>
    <p:extLst>
      <p:ext uri="{BB962C8B-B14F-4D97-AF65-F5344CB8AC3E}">
        <p14:creationId xmlns:p14="http://schemas.microsoft.com/office/powerpoint/2010/main" val="3185627629"/>
      </p:ext>
    </p:extLst>
  </p:cSld>
  <p:clrMapOvr>
    <a:masterClrMapping/>
  </p:clrMapOvr>
  <mc:AlternateContent xmlns:mc="http://schemas.openxmlformats.org/markup-compatibility/2006" xmlns:p14="http://schemas.microsoft.com/office/powerpoint/2010/main">
    <mc:Choice Requires="p14">
      <p:transition p14:dur="0" advClick="0" advTm="44000"/>
    </mc:Choice>
    <mc:Fallback xmlns="">
      <p:transition advClick="0" advTm="4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95619"/>
                                        </p:tgtEl>
                                        <p:attrNameLst>
                                          <p:attrName>style.visibility</p:attrName>
                                        </p:attrNameLst>
                                      </p:cBhvr>
                                      <p:to>
                                        <p:strVal val="visible"/>
                                      </p:to>
                                    </p:set>
                                    <p:animEffect transition="in" filter="box(in)">
                                      <p:cBhvr>
                                        <p:cTn id="7" dur="1000"/>
                                        <p:tgtEl>
                                          <p:spTgt spid="495619"/>
                                        </p:tgtEl>
                                      </p:cBhvr>
                                    </p:animEffect>
                                  </p:childTnLst>
                                </p:cTn>
                              </p:par>
                              <p:par>
                                <p:cTn id="8" presetID="22" presetClass="entr" presetSubtype="8" fill="hold" grpId="0" nodeType="withEffect">
                                  <p:stCondLst>
                                    <p:cond delay="1100"/>
                                  </p:stCondLst>
                                  <p:childTnLst>
                                    <p:set>
                                      <p:cBhvr>
                                        <p:cTn id="9" dur="1" fill="hold">
                                          <p:stCondLst>
                                            <p:cond delay="0"/>
                                          </p:stCondLst>
                                        </p:cTn>
                                        <p:tgtEl>
                                          <p:spTgt spid="495620">
                                            <p:txEl>
                                              <p:pRg st="0" end="0"/>
                                            </p:txEl>
                                          </p:spTgt>
                                        </p:tgtEl>
                                        <p:attrNameLst>
                                          <p:attrName>style.visibility</p:attrName>
                                        </p:attrNameLst>
                                      </p:cBhvr>
                                      <p:to>
                                        <p:strVal val="visible"/>
                                      </p:to>
                                    </p:set>
                                    <p:animEffect transition="in" filter="wipe(left)">
                                      <p:cBhvr>
                                        <p:cTn id="10" dur="1000"/>
                                        <p:tgtEl>
                                          <p:spTgt spid="495620">
                                            <p:txEl>
                                              <p:pRg st="0" end="0"/>
                                            </p:txEl>
                                          </p:spTgt>
                                        </p:tgtEl>
                                      </p:cBhvr>
                                    </p:animEffect>
                                  </p:childTnLst>
                                </p:cTn>
                              </p:par>
                              <p:par>
                                <p:cTn id="11" presetID="22" presetClass="entr" presetSubtype="8" fill="hold" grpId="0" nodeType="withEffect">
                                  <p:stCondLst>
                                    <p:cond delay="16000"/>
                                  </p:stCondLst>
                                  <p:childTnLst>
                                    <p:set>
                                      <p:cBhvr>
                                        <p:cTn id="12" dur="1" fill="hold">
                                          <p:stCondLst>
                                            <p:cond delay="0"/>
                                          </p:stCondLst>
                                        </p:cTn>
                                        <p:tgtEl>
                                          <p:spTgt spid="495620">
                                            <p:txEl>
                                              <p:pRg st="1" end="1"/>
                                            </p:txEl>
                                          </p:spTgt>
                                        </p:tgtEl>
                                        <p:attrNameLst>
                                          <p:attrName>style.visibility</p:attrName>
                                        </p:attrNameLst>
                                      </p:cBhvr>
                                      <p:to>
                                        <p:strVal val="visible"/>
                                      </p:to>
                                    </p:set>
                                    <p:animEffect transition="in" filter="wipe(left)">
                                      <p:cBhvr>
                                        <p:cTn id="13" dur="1400"/>
                                        <p:tgtEl>
                                          <p:spTgt spid="495620">
                                            <p:txEl>
                                              <p:pRg st="1" end="1"/>
                                            </p:txEl>
                                          </p:spTgt>
                                        </p:tgtEl>
                                      </p:cBhvr>
                                    </p:animEffect>
                                  </p:childTnLst>
                                </p:cTn>
                              </p:par>
                              <p:par>
                                <p:cTn id="14" presetID="22" presetClass="entr" presetSubtype="8" fill="hold" grpId="0" nodeType="withEffect">
                                  <p:stCondLst>
                                    <p:cond delay="18000"/>
                                  </p:stCondLst>
                                  <p:childTnLst>
                                    <p:set>
                                      <p:cBhvr>
                                        <p:cTn id="15" dur="1" fill="hold">
                                          <p:stCondLst>
                                            <p:cond delay="0"/>
                                          </p:stCondLst>
                                        </p:cTn>
                                        <p:tgtEl>
                                          <p:spTgt spid="495620">
                                            <p:txEl>
                                              <p:pRg st="2" end="2"/>
                                            </p:txEl>
                                          </p:spTgt>
                                        </p:tgtEl>
                                        <p:attrNameLst>
                                          <p:attrName>style.visibility</p:attrName>
                                        </p:attrNameLst>
                                      </p:cBhvr>
                                      <p:to>
                                        <p:strVal val="visible"/>
                                      </p:to>
                                    </p:set>
                                    <p:animEffect transition="in" filter="wipe(left)">
                                      <p:cBhvr>
                                        <p:cTn id="16" dur="1000"/>
                                        <p:tgtEl>
                                          <p:spTgt spid="495620">
                                            <p:txEl>
                                              <p:pRg st="2" end="2"/>
                                            </p:txEl>
                                          </p:spTgt>
                                        </p:tgtEl>
                                      </p:cBhvr>
                                    </p:animEffect>
                                  </p:childTnLst>
                                </p:cTn>
                              </p:par>
                              <p:par>
                                <p:cTn id="17" presetID="22" presetClass="entr" presetSubtype="8" fill="hold" grpId="0" nodeType="withEffect">
                                  <p:stCondLst>
                                    <p:cond delay="20000"/>
                                  </p:stCondLst>
                                  <p:childTnLst>
                                    <p:set>
                                      <p:cBhvr>
                                        <p:cTn id="18" dur="1" fill="hold">
                                          <p:stCondLst>
                                            <p:cond delay="0"/>
                                          </p:stCondLst>
                                        </p:cTn>
                                        <p:tgtEl>
                                          <p:spTgt spid="495620">
                                            <p:txEl>
                                              <p:pRg st="3" end="3"/>
                                            </p:txEl>
                                          </p:spTgt>
                                        </p:tgtEl>
                                        <p:attrNameLst>
                                          <p:attrName>style.visibility</p:attrName>
                                        </p:attrNameLst>
                                      </p:cBhvr>
                                      <p:to>
                                        <p:strVal val="visible"/>
                                      </p:to>
                                    </p:set>
                                    <p:animEffect transition="in" filter="wipe(left)">
                                      <p:cBhvr>
                                        <p:cTn id="19" dur="1000"/>
                                        <p:tgtEl>
                                          <p:spTgt spid="495620">
                                            <p:txEl>
                                              <p:pRg st="3" end="3"/>
                                            </p:txEl>
                                          </p:spTgt>
                                        </p:tgtEl>
                                      </p:cBhvr>
                                    </p:animEffect>
                                  </p:childTnLst>
                                </p:cTn>
                              </p:par>
                              <p:par>
                                <p:cTn id="20" presetID="22" presetClass="entr" presetSubtype="8" fill="hold" grpId="0" nodeType="withEffect">
                                  <p:stCondLst>
                                    <p:cond delay="24000"/>
                                  </p:stCondLst>
                                  <p:childTnLst>
                                    <p:set>
                                      <p:cBhvr>
                                        <p:cTn id="21" dur="1" fill="hold">
                                          <p:stCondLst>
                                            <p:cond delay="0"/>
                                          </p:stCondLst>
                                        </p:cTn>
                                        <p:tgtEl>
                                          <p:spTgt spid="495620">
                                            <p:txEl>
                                              <p:pRg st="4" end="4"/>
                                            </p:txEl>
                                          </p:spTgt>
                                        </p:tgtEl>
                                        <p:attrNameLst>
                                          <p:attrName>style.visibility</p:attrName>
                                        </p:attrNameLst>
                                      </p:cBhvr>
                                      <p:to>
                                        <p:strVal val="visible"/>
                                      </p:to>
                                    </p:set>
                                    <p:animEffect transition="in" filter="wipe(left)">
                                      <p:cBhvr>
                                        <p:cTn id="22" dur="1000"/>
                                        <p:tgtEl>
                                          <p:spTgt spid="4956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p:bldP spid="4956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1524000" y="414338"/>
            <a:ext cx="8209858" cy="1143000"/>
          </a:xfrm>
        </p:spPr>
        <p:txBody>
          <a:bodyPr>
            <a:normAutofit/>
          </a:bodyPr>
          <a:lstStyle/>
          <a:p>
            <a:r>
              <a:rPr lang="es-ES" sz="5400" b="1" dirty="0"/>
              <a:t>CICLO DE KREBS</a:t>
            </a:r>
          </a:p>
        </p:txBody>
      </p:sp>
      <p:sp>
        <p:nvSpPr>
          <p:cNvPr id="517123" name="Rectangle 3"/>
          <p:cNvSpPr>
            <a:spLocks noGrp="1" noChangeArrowheads="1"/>
          </p:cNvSpPr>
          <p:nvPr>
            <p:ph type="body" idx="1"/>
          </p:nvPr>
        </p:nvSpPr>
        <p:spPr>
          <a:xfrm>
            <a:off x="1524000" y="1557338"/>
            <a:ext cx="8209857" cy="3702050"/>
          </a:xfrm>
        </p:spPr>
        <p:txBody>
          <a:bodyPr>
            <a:normAutofit/>
          </a:bodyPr>
          <a:lstStyle/>
          <a:p>
            <a:pPr indent="19050" algn="just">
              <a:lnSpc>
                <a:spcPct val="120000"/>
              </a:lnSpc>
              <a:buNone/>
            </a:pPr>
            <a:r>
              <a:rPr lang="es-ES" b="1" dirty="0"/>
              <a:t>Vía metabólica cíclica en la cual el grupo acetilo de la </a:t>
            </a:r>
            <a:r>
              <a:rPr lang="es-ES" b="1" u="sng" dirty="0"/>
              <a:t>acetil </a:t>
            </a:r>
            <a:r>
              <a:rPr lang="es-ES" b="1" u="sng" dirty="0" err="1"/>
              <a:t>CoA</a:t>
            </a:r>
            <a:r>
              <a:rPr lang="es-ES" b="1" dirty="0"/>
              <a:t> proveniente del catabolismo de glúcidos, lípidos y aminoácidos </a:t>
            </a:r>
            <a:r>
              <a:rPr lang="es-ES" b="1" u="sng" dirty="0"/>
              <a:t>se oxida</a:t>
            </a:r>
            <a:r>
              <a:rPr lang="es-ES" b="1" dirty="0"/>
              <a:t> totalmente hasta dos moléculas de dióxido de carbono y cuatro pares de hidrógenos en forma de cofactores reducidos, que pasan posteriormente a la cadena transportadora de electrones.</a:t>
            </a:r>
          </a:p>
          <a:p>
            <a:pPr indent="19050">
              <a:lnSpc>
                <a:spcPct val="120000"/>
              </a:lnSpc>
              <a:buNone/>
            </a:pPr>
            <a:endParaRPr lang="es-ES" b="1" dirty="0"/>
          </a:p>
        </p:txBody>
      </p:sp>
    </p:spTree>
    <p:extLst>
      <p:ext uri="{BB962C8B-B14F-4D97-AF65-F5344CB8AC3E}">
        <p14:creationId xmlns:p14="http://schemas.microsoft.com/office/powerpoint/2010/main" val="1627192941"/>
      </p:ext>
    </p:extLst>
  </p:cSld>
  <p:clrMapOvr>
    <a:masterClrMapping/>
  </p:clrMapOvr>
  <mc:AlternateContent xmlns:mc="http://schemas.openxmlformats.org/markup-compatibility/2006" xmlns:p14="http://schemas.microsoft.com/office/powerpoint/2010/main">
    <mc:Choice Requires="p14">
      <p:transition p14:dur="0" advClick="0" advTm="62000"/>
    </mc:Choice>
    <mc:Fallback xmlns="">
      <p:transition advClick="0" advTm="62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500"/>
                                  </p:stCondLst>
                                  <p:childTnLst>
                                    <p:set>
                                      <p:cBhvr>
                                        <p:cTn id="6" dur="1" fill="hold">
                                          <p:stCondLst>
                                            <p:cond delay="0"/>
                                          </p:stCondLst>
                                        </p:cTn>
                                        <p:tgtEl>
                                          <p:spTgt spid="517122"/>
                                        </p:tgtEl>
                                        <p:attrNameLst>
                                          <p:attrName>style.visibility</p:attrName>
                                        </p:attrNameLst>
                                      </p:cBhvr>
                                      <p:to>
                                        <p:strVal val="visible"/>
                                      </p:to>
                                    </p:set>
                                    <p:animEffect transition="in" filter="box(in)">
                                      <p:cBhvr>
                                        <p:cTn id="7" dur="1000"/>
                                        <p:tgtEl>
                                          <p:spTgt spid="517122"/>
                                        </p:tgtEl>
                                      </p:cBhvr>
                                    </p:animEffect>
                                  </p:childTnLst>
                                </p:cTn>
                              </p:par>
                              <p:par>
                                <p:cTn id="8" presetID="22" presetClass="entr" presetSubtype="8" fill="hold" grpId="0" nodeType="withEffect">
                                  <p:stCondLst>
                                    <p:cond delay="9000"/>
                                  </p:stCondLst>
                                  <p:childTnLst>
                                    <p:set>
                                      <p:cBhvr>
                                        <p:cTn id="9" dur="1" fill="hold">
                                          <p:stCondLst>
                                            <p:cond delay="0"/>
                                          </p:stCondLst>
                                        </p:cTn>
                                        <p:tgtEl>
                                          <p:spTgt spid="517123">
                                            <p:txEl>
                                              <p:pRg st="0" end="0"/>
                                            </p:txEl>
                                          </p:spTgt>
                                        </p:tgtEl>
                                        <p:attrNameLst>
                                          <p:attrName>style.visibility</p:attrName>
                                        </p:attrNameLst>
                                      </p:cBhvr>
                                      <p:to>
                                        <p:strVal val="visible"/>
                                      </p:to>
                                    </p:set>
                                    <p:animEffect transition="in" filter="wipe(left)">
                                      <p:cBhvr>
                                        <p:cTn id="10" dur="1000"/>
                                        <p:tgtEl>
                                          <p:spTgt spid="517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p:bldP spid="5171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609600" y="0"/>
            <a:ext cx="6194156" cy="1143000"/>
          </a:xfrm>
          <a:solidFill>
            <a:schemeClr val="bg1"/>
          </a:solidFill>
        </p:spPr>
        <p:txBody>
          <a:bodyPr/>
          <a:lstStyle/>
          <a:p>
            <a:pPr eaLnBrk="1" hangingPunct="1"/>
            <a:r>
              <a:rPr lang="es-MX" b="1" dirty="0" smtClean="0">
                <a:solidFill>
                  <a:srgbClr val="1C1C1C"/>
                </a:solidFill>
                <a:effectLst/>
              </a:rPr>
              <a:t>Historia del Ciclo de Krebs</a:t>
            </a:r>
          </a:p>
        </p:txBody>
      </p:sp>
      <p:pic>
        <p:nvPicPr>
          <p:cNvPr id="5124" name="Picture 7" descr="cit"/>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203061" y="495247"/>
            <a:ext cx="2376487" cy="4014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txBox="1">
            <a:spLocks noChangeArrowheads="1"/>
          </p:cNvSpPr>
          <p:nvPr/>
        </p:nvSpPr>
        <p:spPr>
          <a:xfrm>
            <a:off x="470116" y="939776"/>
            <a:ext cx="8332921" cy="3789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ES" dirty="0" smtClean="0"/>
              <a:t>La historia comienza a principios de la década de los 30´s con el descubrimiento de que al agregar </a:t>
            </a:r>
            <a:r>
              <a:rPr lang="es-ES" dirty="0" err="1" smtClean="0"/>
              <a:t>succinato</a:t>
            </a:r>
            <a:r>
              <a:rPr lang="es-ES" dirty="0" smtClean="0"/>
              <a:t>, </a:t>
            </a:r>
            <a:r>
              <a:rPr lang="es-ES" dirty="0" err="1" smtClean="0"/>
              <a:t>fumarato</a:t>
            </a:r>
            <a:r>
              <a:rPr lang="es-ES" dirty="0" smtClean="0"/>
              <a:t> y malato a músculos machacados incrementa la velocidad del consumo de Oxígeno.</a:t>
            </a:r>
          </a:p>
          <a:p>
            <a:pPr algn="just">
              <a:defRPr/>
            </a:pPr>
            <a:r>
              <a:rPr lang="es-ES" dirty="0" smtClean="0"/>
              <a:t>Carl </a:t>
            </a:r>
            <a:r>
              <a:rPr lang="es-ES" dirty="0" err="1" smtClean="0"/>
              <a:t>Martius</a:t>
            </a:r>
            <a:r>
              <a:rPr lang="es-ES" dirty="0" smtClean="0"/>
              <a:t> y Franz </a:t>
            </a:r>
            <a:r>
              <a:rPr lang="es-ES" dirty="0" err="1" smtClean="0"/>
              <a:t>Knoop</a:t>
            </a:r>
            <a:r>
              <a:rPr lang="es-ES" dirty="0" smtClean="0"/>
              <a:t> mostraron que el ácido cítrico es convertido en alfa-</a:t>
            </a:r>
            <a:r>
              <a:rPr lang="es-ES" dirty="0" err="1" smtClean="0"/>
              <a:t>cetoglutarato</a:t>
            </a:r>
            <a:r>
              <a:rPr lang="es-ES" dirty="0" smtClean="0"/>
              <a:t>. Se supo también que el alfa-</a:t>
            </a:r>
            <a:r>
              <a:rPr lang="es-ES" dirty="0" err="1" smtClean="0"/>
              <a:t>cetoglutarato</a:t>
            </a:r>
            <a:r>
              <a:rPr lang="es-ES" dirty="0" smtClean="0"/>
              <a:t> puede ser oxidado a </a:t>
            </a:r>
            <a:r>
              <a:rPr lang="es-ES" dirty="0" err="1" smtClean="0"/>
              <a:t>succinato</a:t>
            </a:r>
            <a:r>
              <a:rPr lang="es-ES" dirty="0" smtClean="0"/>
              <a:t>. La formación del citrato era la pieza faltante para poder armar completamente el rompecabezas metabólico.</a:t>
            </a:r>
            <a:r>
              <a:rPr lang="es-MX" dirty="0" smtClean="0"/>
              <a:t> </a:t>
            </a:r>
          </a:p>
          <a:p>
            <a:pPr algn="just">
              <a:defRPr/>
            </a:pPr>
            <a:endParaRPr lang="es-ES" dirty="0" smtClean="0"/>
          </a:p>
          <a:p>
            <a:pPr algn="just">
              <a:buFont typeface="Wingdings" panose="05000000000000000000" pitchFamily="2" charset="2"/>
              <a:buNone/>
              <a:defRPr/>
            </a:pPr>
            <a:endParaRPr lang="es-MX" dirty="0"/>
          </a:p>
        </p:txBody>
      </p:sp>
      <p:sp>
        <p:nvSpPr>
          <p:cNvPr id="8" name="CuadroTexto 7"/>
          <p:cNvSpPr txBox="1"/>
          <p:nvPr/>
        </p:nvSpPr>
        <p:spPr>
          <a:xfrm>
            <a:off x="361628" y="4902633"/>
            <a:ext cx="10969948" cy="1815882"/>
          </a:xfrm>
          <a:prstGeom prst="rect">
            <a:avLst/>
          </a:prstGeom>
          <a:noFill/>
        </p:spPr>
        <p:txBody>
          <a:bodyPr wrap="square" rtlCol="0">
            <a:spAutoFit/>
          </a:bodyPr>
          <a:lstStyle/>
          <a:p>
            <a:pPr marL="285750" indent="-285750" algn="just">
              <a:buFont typeface="Arial" panose="020B0604020202020204" pitchFamily="34" charset="0"/>
              <a:buChar char="•"/>
              <a:defRPr/>
            </a:pPr>
            <a:r>
              <a:rPr lang="es-ES" sz="2800" dirty="0"/>
              <a:t>El descubrimiento que resolvió este rompecabezas y unificó el metabolismo fue hecho en 1937 por Sir Hans Krebs y W.A. Johnson: ellos mostraron que el citrato es derivado del </a:t>
            </a:r>
            <a:r>
              <a:rPr lang="es-ES" sz="2800" dirty="0" err="1"/>
              <a:t>piruvato</a:t>
            </a:r>
            <a:r>
              <a:rPr lang="es-ES" sz="2800" dirty="0"/>
              <a:t> y del </a:t>
            </a:r>
            <a:r>
              <a:rPr lang="es-ES" sz="2800" dirty="0" err="1"/>
              <a:t>oxaloacetato</a:t>
            </a:r>
            <a:r>
              <a:rPr lang="es-ES" sz="2800" dirty="0"/>
              <a:t> completando lo que se conoce como el ciclo del ácido cítrico.</a:t>
            </a:r>
            <a:r>
              <a:rPr lang="es-MX" sz="2800" dirty="0"/>
              <a:t> </a:t>
            </a:r>
          </a:p>
        </p:txBody>
      </p:sp>
    </p:spTree>
    <p:extLst>
      <p:ext uri="{BB962C8B-B14F-4D97-AF65-F5344CB8AC3E}">
        <p14:creationId xmlns:p14="http://schemas.microsoft.com/office/powerpoint/2010/main" val="7990222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38069"/>
            <a:ext cx="10515600" cy="1325563"/>
          </a:xfrm>
        </p:spPr>
        <p:txBody>
          <a:bodyPr/>
          <a:lstStyle/>
          <a:p>
            <a:r>
              <a:rPr lang="es-ES" b="1" dirty="0" smtClean="0"/>
              <a:t>Características generales del Ciclo de </a:t>
            </a:r>
            <a:r>
              <a:rPr lang="es-ES" b="1" dirty="0"/>
              <a:t>K</a:t>
            </a:r>
            <a:r>
              <a:rPr lang="es-ES" b="1" dirty="0" smtClean="0"/>
              <a:t>rebs</a:t>
            </a:r>
            <a:endParaRPr lang="es-ES" b="1" dirty="0"/>
          </a:p>
        </p:txBody>
      </p:sp>
      <p:sp>
        <p:nvSpPr>
          <p:cNvPr id="3" name="Marcador de contenido 2"/>
          <p:cNvSpPr>
            <a:spLocks noGrp="1"/>
          </p:cNvSpPr>
          <p:nvPr>
            <p:ph idx="1"/>
          </p:nvPr>
        </p:nvSpPr>
        <p:spPr>
          <a:xfrm>
            <a:off x="838200" y="1934113"/>
            <a:ext cx="10398071" cy="3831256"/>
          </a:xfrm>
        </p:spPr>
        <p:txBody>
          <a:bodyPr>
            <a:normAutofit/>
          </a:bodyPr>
          <a:lstStyle/>
          <a:p>
            <a:pPr algn="just"/>
            <a:r>
              <a:rPr lang="es-ES" sz="3200" b="1" dirty="0" smtClean="0"/>
              <a:t>Vía cíclica que ocurre en la matriz mitocondrial, catalizada por enzimas y que regula el potencial energético celular.</a:t>
            </a:r>
          </a:p>
          <a:p>
            <a:pPr algn="just"/>
            <a:r>
              <a:rPr lang="es-ES" sz="3200" b="1" dirty="0" smtClean="0"/>
              <a:t>Compuesta por 8 reacciones. </a:t>
            </a:r>
          </a:p>
          <a:p>
            <a:pPr algn="just"/>
            <a:r>
              <a:rPr lang="es-ES" sz="3200" b="1" dirty="0" smtClean="0"/>
              <a:t>Se obtienen cofactores reducidos en las reacciones 3, 4, 6 y 8.</a:t>
            </a:r>
          </a:p>
          <a:p>
            <a:pPr algn="just"/>
            <a:r>
              <a:rPr lang="es-ES" sz="3200" b="1" dirty="0" smtClean="0"/>
              <a:t>Otra reacción importante es la 5 donde se forma GTP por fosforilación a nivel de sustrato.</a:t>
            </a:r>
          </a:p>
          <a:p>
            <a:pPr algn="just"/>
            <a:endParaRPr lang="es-ES" sz="3200" b="1" baseline="-25000" dirty="0" smtClean="0"/>
          </a:p>
          <a:p>
            <a:pPr algn="just"/>
            <a:endParaRPr lang="es-ES" sz="3200" b="1" dirty="0"/>
          </a:p>
        </p:txBody>
      </p:sp>
    </p:spTree>
    <p:extLst>
      <p:ext uri="{BB962C8B-B14F-4D97-AF65-F5344CB8AC3E}">
        <p14:creationId xmlns:p14="http://schemas.microsoft.com/office/powerpoint/2010/main" val="310348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ES" sz="3200" b="1" dirty="0" smtClean="0"/>
              <a:t>Esta vía es globalmente irreversible, aunque algunas de sus reacciones no lo son (5, 6, 7 y 8).</a:t>
            </a:r>
          </a:p>
          <a:p>
            <a:pPr algn="just"/>
            <a:r>
              <a:rPr lang="es-ES" sz="3200" b="1" dirty="0" smtClean="0"/>
              <a:t>Su alimentador es el Acetil- </a:t>
            </a:r>
            <a:r>
              <a:rPr lang="es-ES" sz="3200" b="1" dirty="0" err="1" smtClean="0"/>
              <a:t>coA</a:t>
            </a:r>
            <a:r>
              <a:rPr lang="es-ES" sz="3200" b="1" dirty="0" smtClean="0"/>
              <a:t> que proviene de la degradación de Glúcidos, Lípidos y Aminoácidos.</a:t>
            </a:r>
          </a:p>
          <a:p>
            <a:pPr algn="just"/>
            <a:r>
              <a:rPr lang="es-ES" sz="3200" b="1" dirty="0" smtClean="0"/>
              <a:t>En cada vuelta del ciclo se liberan dos moléculas de CO</a:t>
            </a:r>
            <a:r>
              <a:rPr lang="es-ES" sz="3200" b="1" baseline="-25000" dirty="0" smtClean="0"/>
              <a:t>2.</a:t>
            </a:r>
            <a:r>
              <a:rPr lang="es-ES" sz="3200" b="1" dirty="0" smtClean="0"/>
              <a:t> </a:t>
            </a:r>
          </a:p>
          <a:p>
            <a:pPr algn="just"/>
            <a:r>
              <a:rPr lang="es-ES" sz="3200" b="1" dirty="0" smtClean="0"/>
              <a:t>El Ciclo tiene carácter anfibólico pues sus intermediarios participan en la síntesis de otros compuestos como aminoácidos, bases nitrogenadas y glucosa.</a:t>
            </a:r>
          </a:p>
          <a:p>
            <a:pPr algn="just"/>
            <a:endParaRPr lang="es-ES" sz="3200" dirty="0"/>
          </a:p>
        </p:txBody>
      </p:sp>
      <p:sp>
        <p:nvSpPr>
          <p:cNvPr id="4" name="Título 1"/>
          <p:cNvSpPr>
            <a:spLocks noGrp="1"/>
          </p:cNvSpPr>
          <p:nvPr>
            <p:ph type="title"/>
          </p:nvPr>
        </p:nvSpPr>
        <p:spPr/>
        <p:txBody>
          <a:bodyPr/>
          <a:lstStyle/>
          <a:p>
            <a:r>
              <a:rPr lang="es-ES" b="1" dirty="0" smtClean="0"/>
              <a:t>Características generales del Ciclo de </a:t>
            </a:r>
            <a:r>
              <a:rPr lang="es-ES" b="1" dirty="0"/>
              <a:t>K</a:t>
            </a:r>
            <a:r>
              <a:rPr lang="es-ES" b="1" dirty="0" smtClean="0"/>
              <a:t>rebs</a:t>
            </a:r>
            <a:endParaRPr lang="es-ES" b="1" dirty="0"/>
          </a:p>
        </p:txBody>
      </p:sp>
    </p:spTree>
    <p:extLst>
      <p:ext uri="{BB962C8B-B14F-4D97-AF65-F5344CB8AC3E}">
        <p14:creationId xmlns:p14="http://schemas.microsoft.com/office/powerpoint/2010/main" val="284179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2415</Words>
  <Application>Microsoft Office PowerPoint</Application>
  <PresentationFormat>Panorámica</PresentationFormat>
  <Paragraphs>408</Paragraphs>
  <Slides>26</Slides>
  <Notes>13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26</vt:i4>
      </vt:variant>
    </vt:vector>
  </HeadingPairs>
  <TitlesOfParts>
    <vt:vector size="35" baseType="lpstr">
      <vt:lpstr>Arial</vt:lpstr>
      <vt:lpstr>Arial Black</vt:lpstr>
      <vt:lpstr>Arial Rounded MT Bold</vt:lpstr>
      <vt:lpstr>Calibri</vt:lpstr>
      <vt:lpstr>Calibri Light</vt:lpstr>
      <vt:lpstr>Times New Roman</vt:lpstr>
      <vt:lpstr>Wingdings</vt:lpstr>
      <vt:lpstr>Tema de Office</vt:lpstr>
      <vt:lpstr>1_Tema de Office</vt:lpstr>
      <vt:lpstr>Ciclo del Acido Cítrico </vt:lpstr>
      <vt:lpstr>Preguntas de control</vt:lpstr>
      <vt:lpstr>Conferencia 2: El ciclo de Krebs  SUMARIO:</vt:lpstr>
      <vt:lpstr>OBJETIVOS:</vt:lpstr>
      <vt:lpstr>RESPIRACIÓN CELULAR</vt:lpstr>
      <vt:lpstr>CICLO DE KREBS</vt:lpstr>
      <vt:lpstr>Historia del Ciclo de Krebs</vt:lpstr>
      <vt:lpstr>Características generales del Ciclo de Krebs</vt:lpstr>
      <vt:lpstr>Características generales del Ciclo de Krebs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Gleymis</dc:creator>
  <cp:lastModifiedBy>Meli</cp:lastModifiedBy>
  <cp:revision>39</cp:revision>
  <dcterms:created xsi:type="dcterms:W3CDTF">2008-01-01T06:57:48Z</dcterms:created>
  <dcterms:modified xsi:type="dcterms:W3CDTF">2021-03-28T17:06:16Z</dcterms:modified>
</cp:coreProperties>
</file>