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19"/>
  </p:notesMasterIdLst>
  <p:sldIdLst>
    <p:sldId id="343" r:id="rId2"/>
    <p:sldId id="324" r:id="rId3"/>
    <p:sldId id="372" r:id="rId4"/>
    <p:sldId id="364" r:id="rId5"/>
    <p:sldId id="415" r:id="rId6"/>
    <p:sldId id="413" r:id="rId7"/>
    <p:sldId id="416" r:id="rId8"/>
    <p:sldId id="429" r:id="rId9"/>
    <p:sldId id="417" r:id="rId10"/>
    <p:sldId id="406" r:id="rId11"/>
    <p:sldId id="420" r:id="rId12"/>
    <p:sldId id="422" r:id="rId13"/>
    <p:sldId id="418" r:id="rId14"/>
    <p:sldId id="374" r:id="rId15"/>
    <p:sldId id="377" r:id="rId16"/>
    <p:sldId id="378" r:id="rId17"/>
    <p:sldId id="427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2" autoAdjust="0"/>
    <p:restoredTop sz="86352" autoAdjust="0"/>
  </p:normalViewPr>
  <p:slideViewPr>
    <p:cSldViewPr>
      <p:cViewPr varScale="1">
        <p:scale>
          <a:sx n="89" d="100"/>
          <a:sy n="89" d="100"/>
        </p:scale>
        <p:origin x="7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EFC5E1-528C-4D13-9189-ED166FB63138}" type="datetimeFigureOut">
              <a:rPr lang="es-ES"/>
              <a:pPr>
                <a:defRPr/>
              </a:pPr>
              <a:t>23/09/2021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C88D14-0918-4A75-8548-84257487B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062A361-D6E0-45F0-8B99-70657863D9AE}" type="slidenum">
              <a:rPr lang="es-ES_tradnl" altLang="es-ES" smtClean="0">
                <a:latin typeface="Times New Roman" panose="02020603050405020304" pitchFamily="18" charset="0"/>
              </a:rPr>
              <a:pPr/>
              <a:t>10</a:t>
            </a:fld>
            <a:endParaRPr lang="es-ES_tradnl" altLang="es-ES" smtClean="0">
              <a:latin typeface="Times New Roman" panose="02020603050405020304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343400"/>
            <a:ext cx="57150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s-ES" altLang="es-ES" sz="2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A3A68A-699E-4310-8FA7-1A73EE31D64E}" type="slidenum">
              <a:rPr lang="es-ES_tradnl" altLang="en-US" sz="1200" smtClean="0"/>
              <a:pPr/>
              <a:t>11</a:t>
            </a:fld>
            <a:endParaRPr lang="es-ES_tradnl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s-ES" alt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0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916079-8E8F-435E-8D68-7E8DBCEB8A4E}" type="slidenum">
              <a:rPr lang="es-ES_tradnl" altLang="en-US" sz="1200" smtClean="0"/>
              <a:pPr/>
              <a:t>12</a:t>
            </a:fld>
            <a:endParaRPr lang="es-ES_tradnl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343400"/>
            <a:ext cx="5105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s-ES_tradnl" alt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09B9-F094-4870-B6CD-4AD6B02401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06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31067-83C5-4C87-AA54-D57DAAF2C6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63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6DE23-E2C6-4754-BAD5-689EF01FE3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657600" cy="4114800"/>
          </a:xfr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9709-EEB1-4D4C-9F70-ED6C87AF75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79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40D4-FA3A-4E34-90A1-5DEC39E6AD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6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28A3-27B9-4513-8BEF-E458786B02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18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F4C4-6EA0-4BF2-9199-8881C8C8B0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7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2E8E-CBDA-4275-8031-FB10817E5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5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0633-0598-41DF-9802-7B8C347EC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87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DAF6-160C-4469-87B2-2C719DC8FD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2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4B3C-2B2C-400A-B4AE-6F0DBE4330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89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9C5E-5BA9-45FE-8E15-9476147014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78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Editar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9D2751-3A25-4495-9F18-33358C9AFC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2051720" y="5301208"/>
            <a:ext cx="5016500" cy="1125538"/>
          </a:xfrm>
        </p:spPr>
        <p:txBody>
          <a:bodyPr/>
          <a:lstStyle/>
          <a:p>
            <a:pPr eaLnBrk="1" hangingPunct="1"/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Dr.C. Ma. Asunción Tosar Pérez</a:t>
            </a:r>
          </a:p>
          <a:p>
            <a:pPr eaLnBrk="1" hangingPunct="1"/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Dpto de MNT</a:t>
            </a:r>
          </a:p>
          <a:p>
            <a:pPr eaLnBrk="1" hangingPunct="1"/>
            <a:r>
              <a:rPr lang="es-ES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Curso 2020-2021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3824" y="4536975"/>
            <a:ext cx="3816350" cy="5540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Quinto año medicina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1538" y="2060848"/>
            <a:ext cx="792088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Curso propio Integración de procederes terapéuticos de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es-ES" altLang="es-ES" sz="3200" dirty="0">
                <a:latin typeface="Arial" panose="020B0604020202020204" pitchFamily="34" charset="0"/>
                <a:cs typeface="Arial" panose="020B0604020202020204" pitchFamily="34" charset="0"/>
              </a:rPr>
              <a:t>Natural y Tradicional </a:t>
            </a:r>
            <a:endParaRPr lang="es-ES" sz="3200" dirty="0"/>
          </a:p>
        </p:txBody>
      </p:sp>
      <p:sp>
        <p:nvSpPr>
          <p:cNvPr id="5" name="Rectangle 1"/>
          <p:cNvSpPr/>
          <p:nvPr/>
        </p:nvSpPr>
        <p:spPr>
          <a:xfrm>
            <a:off x="683568" y="188640"/>
            <a:ext cx="8064895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 Habana</a:t>
            </a:r>
          </a:p>
          <a:p>
            <a:pPr algn="ctr"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de Ciencias Médicas de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Habana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83768" y="3755360"/>
            <a:ext cx="4788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 transmisibles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04665"/>
            <a:ext cx="2952750" cy="936104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altLang="es-ES" sz="2800" dirty="0" smtClean="0">
                <a:latin typeface="Arial" panose="020B0604020202020204" pitchFamily="34" charset="0"/>
              </a:rPr>
              <a:t>Meridiano Yang Intestino Grueso</a:t>
            </a:r>
          </a:p>
        </p:txBody>
      </p:sp>
      <p:graphicFrame>
        <p:nvGraphicFramePr>
          <p:cNvPr id="56323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961538449"/>
              </p:ext>
            </p:extLst>
          </p:nvPr>
        </p:nvGraphicFramePr>
        <p:xfrm>
          <a:off x="2243138" y="2109786"/>
          <a:ext cx="2736850" cy="369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Imagen" r:id="rId4" imgW="5125212" imgH="5972556" progId="Word.Picture.8">
                  <p:embed/>
                </p:oleObj>
              </mc:Choice>
              <mc:Fallback>
                <p:oleObj name="Imagen" r:id="rId4" imgW="5125212" imgH="5972556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2109786"/>
                        <a:ext cx="2736850" cy="369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Oval 6"/>
          <p:cNvSpPr>
            <a:spLocks noChangeArrowheads="1"/>
          </p:cNvSpPr>
          <p:nvPr/>
        </p:nvSpPr>
        <p:spPr bwMode="auto">
          <a:xfrm flipV="1">
            <a:off x="2765425" y="4631853"/>
            <a:ext cx="88901" cy="18658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s-ES" altLang="es-ES" sz="3200"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5438" y="5240338"/>
            <a:ext cx="1887537" cy="147002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IG4:</a:t>
            </a:r>
          </a:p>
          <a:p>
            <a:pPr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Cara dorsal de la mano, entre el 1ro. y   2do. Metacarpiano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95275" y="2078649"/>
            <a:ext cx="1917700" cy="264868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IG 11:</a:t>
            </a:r>
          </a:p>
          <a:p>
            <a:pPr algn="just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 el antebrazo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semiflexionado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puede encontrar en el extremo lateral del pliegue del codo, por dentro del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epicóndilo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lateral del húmero.</a:t>
            </a:r>
            <a:endPara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804" name="Straight Arrow Connector 2"/>
          <p:cNvCxnSpPr>
            <a:cxnSpLocks noChangeShapeType="1"/>
          </p:cNvCxnSpPr>
          <p:nvPr/>
        </p:nvCxnSpPr>
        <p:spPr bwMode="auto">
          <a:xfrm flipV="1">
            <a:off x="2123728" y="5158370"/>
            <a:ext cx="1584176" cy="36137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805" name="Straight Arrow Connector 18"/>
          <p:cNvCxnSpPr>
            <a:cxnSpLocks noChangeShapeType="1"/>
          </p:cNvCxnSpPr>
          <p:nvPr/>
        </p:nvCxnSpPr>
        <p:spPr bwMode="auto">
          <a:xfrm>
            <a:off x="2212975" y="4291917"/>
            <a:ext cx="566738" cy="43322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848"/>
              </p:ext>
            </p:extLst>
          </p:nvPr>
        </p:nvGraphicFramePr>
        <p:xfrm>
          <a:off x="5150285" y="1281166"/>
          <a:ext cx="2424442" cy="373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Imagen" r:id="rId6" imgW="4381500" imgH="5961888" progId="Word.Picture.8">
                  <p:embed/>
                </p:oleObj>
              </mc:Choice>
              <mc:Fallback>
                <p:oleObj name="Imagen" r:id="rId6" imgW="4381500" imgH="5961888" progId="Word.Picture.8">
                  <p:embed/>
                  <p:pic>
                    <p:nvPicPr>
                      <p:cNvPr id="58371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285" y="1281166"/>
                        <a:ext cx="2424442" cy="3732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/>
          <p:nvPr/>
        </p:nvSpPr>
        <p:spPr bwMode="auto">
          <a:xfrm>
            <a:off x="7357791" y="3073255"/>
            <a:ext cx="1331664" cy="122396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VC12</a:t>
            </a: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encima del ombligo</a:t>
            </a:r>
          </a:p>
        </p:txBody>
      </p:sp>
      <p:cxnSp>
        <p:nvCxnSpPr>
          <p:cNvPr id="21" name="Straight Arrow Connector 2"/>
          <p:cNvCxnSpPr>
            <a:cxnSpLocks noChangeShapeType="1"/>
          </p:cNvCxnSpPr>
          <p:nvPr/>
        </p:nvCxnSpPr>
        <p:spPr bwMode="auto">
          <a:xfrm flipV="1">
            <a:off x="6133655" y="3573016"/>
            <a:ext cx="1224136" cy="315061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246410" y="345064"/>
            <a:ext cx="3574061" cy="62104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altLang="es-ES" sz="2800" dirty="0" smtClean="0">
                <a:latin typeface="Arial" panose="020B0604020202020204" pitchFamily="34" charset="0"/>
              </a:rPr>
              <a:t>Meridiano Ren-</a:t>
            </a:r>
            <a:r>
              <a:rPr lang="es-ES_tradnl" altLang="es-ES" sz="2800" dirty="0" err="1" smtClean="0">
                <a:latin typeface="Arial" panose="020B0604020202020204" pitchFamily="34" charset="0"/>
              </a:rPr>
              <a:t>Mai</a:t>
            </a:r>
            <a:endParaRPr lang="es-ES_tradnl" altLang="es-ES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6877" y="374159"/>
            <a:ext cx="4680520" cy="63883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altLang="en-US" sz="3200" dirty="0" smtClean="0">
                <a:latin typeface="Arial" panose="020B0604020202020204" pitchFamily="34" charset="0"/>
              </a:rPr>
              <a:t>Meridiano de Pericardio</a:t>
            </a:r>
          </a:p>
        </p:txBody>
      </p:sp>
      <p:graphicFrame>
        <p:nvGraphicFramePr>
          <p:cNvPr id="29699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235635685"/>
              </p:ext>
            </p:extLst>
          </p:nvPr>
        </p:nvGraphicFramePr>
        <p:xfrm>
          <a:off x="2322154" y="1484784"/>
          <a:ext cx="282591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4" name="Imagen" r:id="rId4" imgW="4191000" imgH="5958840" progId="Word.Picture.8">
                  <p:embed/>
                </p:oleObj>
              </mc:Choice>
              <mc:Fallback>
                <p:oleObj name="Imagen" r:id="rId4" imgW="4191000" imgH="5958840" progId="Word.Picture.8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154" y="1484784"/>
                        <a:ext cx="2825910" cy="453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Oval 1"/>
          <p:cNvSpPr>
            <a:spLocks noChangeArrowheads="1"/>
          </p:cNvSpPr>
          <p:nvPr/>
        </p:nvSpPr>
        <p:spPr bwMode="auto">
          <a:xfrm>
            <a:off x="4284663" y="5013325"/>
            <a:ext cx="142875" cy="714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158676" y="1773403"/>
            <a:ext cx="2016125" cy="2303463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defRPr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PC 6: </a:t>
            </a:r>
          </a:p>
          <a:p>
            <a:pPr algn="just" eaLnBrk="1" hangingPunct="1">
              <a:defRPr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Región anterior del antebrazo, a dos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por encima del pliegue transversal de la articulación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radiocarpiana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entre los tendones del músculo palmar largo y flexor radial del carpo. </a:t>
            </a:r>
          </a:p>
          <a:p>
            <a:pPr algn="just" eaLnBrk="1" hangingPunct="1">
              <a:defRPr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702" name="Straight Arrow Connector 3"/>
          <p:cNvCxnSpPr>
            <a:cxnSpLocks noChangeShapeType="1"/>
          </p:cNvCxnSpPr>
          <p:nvPr/>
        </p:nvCxnSpPr>
        <p:spPr bwMode="auto">
          <a:xfrm>
            <a:off x="1835696" y="3933056"/>
            <a:ext cx="1296144" cy="108026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133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6531" y="209493"/>
            <a:ext cx="4154487" cy="73183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_tradnl" altLang="en-US" sz="3200" dirty="0" smtClean="0">
                <a:latin typeface="Arial" panose="020B0604020202020204" pitchFamily="34" charset="0"/>
              </a:rPr>
              <a:t>Meridiano Estómago</a:t>
            </a:r>
          </a:p>
        </p:txBody>
      </p:sp>
      <p:graphicFrame>
        <p:nvGraphicFramePr>
          <p:cNvPr id="54275" name="Object 0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539750" y="1341438"/>
          <a:ext cx="2409825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Imagen" r:id="rId4" imgW="3486912" imgH="5960364" progId="Word.Picture.8">
                  <p:embed/>
                </p:oleObj>
              </mc:Choice>
              <mc:Fallback>
                <p:oleObj name="Imagen" r:id="rId4" imgW="3486912" imgH="5960364" progId="Word.Picture.8">
                  <p:embed/>
                  <p:pic>
                    <p:nvPicPr>
                      <p:cNvPr id="5427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2409825" cy="490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"/>
          <p:cNvGraphicFramePr>
            <a:graphicFrameLocks noChangeAspect="1"/>
          </p:cNvGraphicFramePr>
          <p:nvPr/>
        </p:nvGraphicFramePr>
        <p:xfrm>
          <a:off x="4932363" y="1806575"/>
          <a:ext cx="2376487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Imagen" r:id="rId6" imgW="2286741" imgH="5944322" progId="Word.Picture.8">
                  <p:embed/>
                </p:oleObj>
              </mc:Choice>
              <mc:Fallback>
                <p:oleObj name="Imagen" r:id="rId6" imgW="2286741" imgH="5944322" progId="Word.Picture.8">
                  <p:embed/>
                  <p:pic>
                    <p:nvPicPr>
                      <p:cNvPr id="5427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806575"/>
                        <a:ext cx="2376487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7450138" y="1341438"/>
            <a:ext cx="1309687" cy="439261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E36</a:t>
            </a:r>
            <a:r>
              <a:rPr lang="es-ES" sz="1200" dirty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inferolateral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tuberosidad de la tibia. A 3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debajo del borde inferior de la rótula y a 1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fuera del borde anterior de la tibia. A 1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debajo y por fuera de la tuberosidad anterior de la tibia. </a:t>
            </a:r>
          </a:p>
        </p:txBody>
      </p:sp>
      <p:sp>
        <p:nvSpPr>
          <p:cNvPr id="54278" name="Oval 1"/>
          <p:cNvSpPr>
            <a:spLocks noChangeArrowheads="1"/>
          </p:cNvSpPr>
          <p:nvPr/>
        </p:nvSpPr>
        <p:spPr bwMode="auto">
          <a:xfrm flipH="1">
            <a:off x="6073775" y="4508500"/>
            <a:ext cx="46038" cy="730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/>
          </a:p>
        </p:txBody>
      </p:sp>
      <p:cxnSp>
        <p:nvCxnSpPr>
          <p:cNvPr id="54280" name="Straight Arrow Connector 2"/>
          <p:cNvCxnSpPr>
            <a:cxnSpLocks noChangeShapeType="1"/>
          </p:cNvCxnSpPr>
          <p:nvPr/>
        </p:nvCxnSpPr>
        <p:spPr bwMode="auto">
          <a:xfrm flipV="1">
            <a:off x="6061075" y="2232025"/>
            <a:ext cx="1466850" cy="2339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222625" y="4132263"/>
            <a:ext cx="158115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E25: a 2 cun a cada lado del ombligo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282" name="Straight Arrow Connector 11"/>
          <p:cNvCxnSpPr>
            <a:cxnSpLocks noChangeShapeType="1"/>
          </p:cNvCxnSpPr>
          <p:nvPr/>
        </p:nvCxnSpPr>
        <p:spPr bwMode="auto">
          <a:xfrm flipH="1">
            <a:off x="1547665" y="4870927"/>
            <a:ext cx="1674960" cy="33131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912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63060"/>
              </p:ext>
            </p:extLst>
          </p:nvPr>
        </p:nvGraphicFramePr>
        <p:xfrm>
          <a:off x="107504" y="91783"/>
          <a:ext cx="8928992" cy="6614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233133717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565705982"/>
                    </a:ext>
                  </a:extLst>
                </a:gridCol>
              </a:tblGrid>
              <a:tr h="66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</a:rPr>
                        <a:t>Modalidades </a:t>
                      </a:r>
                      <a:r>
                        <a:rPr lang="es-CU" sz="2000" dirty="0">
                          <a:effectLst/>
                        </a:rPr>
                        <a:t>a integrar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</a:rPr>
                        <a:t>Diarreas agudas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508965125"/>
                  </a:ext>
                </a:extLst>
              </a:tr>
              <a:tr h="591694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</a:rPr>
                        <a:t>Fitofármacos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</a:rPr>
                        <a:t>Fitofármacos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Melito de Mangle rojo o Nutrisol: 1 cucharada 2 </a:t>
                      </a:r>
                      <a:r>
                        <a:rPr lang="es-CU" sz="2000" dirty="0" smtClean="0">
                          <a:effectLst/>
                        </a:rPr>
                        <a:t>vecesal día </a:t>
                      </a:r>
                      <a:r>
                        <a:rPr lang="es-CU" sz="2000" dirty="0">
                          <a:effectLst/>
                        </a:rPr>
                        <a:t>por 7 </a:t>
                      </a:r>
                      <a:r>
                        <a:rPr lang="es-CU" sz="2000" dirty="0" smtClean="0">
                          <a:effectLst/>
                        </a:rPr>
                        <a:t>días</a:t>
                      </a:r>
                      <a:r>
                        <a:rPr lang="es-CU" sz="20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Extracto Fluido de Mangle rojo o Pasiflora: 10-20  </a:t>
                      </a:r>
                      <a:r>
                        <a:rPr lang="es-CU" sz="2000" dirty="0" smtClean="0">
                          <a:effectLst/>
                        </a:rPr>
                        <a:t>gotas </a:t>
                      </a:r>
                      <a:r>
                        <a:rPr lang="es-CU" sz="2000" dirty="0">
                          <a:effectLst/>
                        </a:rPr>
                        <a:t>en medio vaso agua, </a:t>
                      </a:r>
                      <a:r>
                        <a:rPr lang="es-CU" sz="2000" dirty="0" smtClean="0">
                          <a:effectLst/>
                        </a:rPr>
                        <a:t>3veces/día </a:t>
                      </a:r>
                      <a:r>
                        <a:rPr lang="es-CU" sz="2000" dirty="0">
                          <a:effectLst/>
                        </a:rPr>
                        <a:t>por 7 -10 </a:t>
                      </a:r>
                      <a:r>
                        <a:rPr lang="es-CU" sz="2000" dirty="0" smtClean="0">
                          <a:effectLst/>
                        </a:rPr>
                        <a:t>días.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Tintura de Guayaba o Manzanilla: </a:t>
                      </a:r>
                      <a:r>
                        <a:rPr lang="es-CU" sz="2000" dirty="0" smtClean="0">
                          <a:effectLst/>
                        </a:rPr>
                        <a:t>10-20 </a:t>
                      </a:r>
                      <a:r>
                        <a:rPr lang="es-CU" sz="2000" dirty="0">
                          <a:effectLst/>
                        </a:rPr>
                        <a:t>gts en medio vaso agua, </a:t>
                      </a:r>
                      <a:r>
                        <a:rPr lang="es-CU" sz="2000" dirty="0" smtClean="0">
                          <a:effectLst/>
                        </a:rPr>
                        <a:t>3veces/día por </a:t>
                      </a:r>
                      <a:r>
                        <a:rPr lang="es-CU" sz="2000" dirty="0">
                          <a:effectLst/>
                        </a:rPr>
                        <a:t>7 -10 </a:t>
                      </a:r>
                      <a:r>
                        <a:rPr lang="es-CU" sz="2000" dirty="0" smtClean="0">
                          <a:effectLst/>
                        </a:rPr>
                        <a:t>días.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Tintura de Albahaca blanca:10-20  gts en medio vaso agua, </a:t>
                      </a:r>
                      <a:r>
                        <a:rPr lang="es-CU" sz="2000" dirty="0" smtClean="0">
                          <a:effectLst/>
                        </a:rPr>
                        <a:t>3veces/dia </a:t>
                      </a:r>
                      <a:r>
                        <a:rPr lang="es-CU" sz="2000" dirty="0">
                          <a:effectLst/>
                        </a:rPr>
                        <a:t>por 7 -10 </a:t>
                      </a:r>
                      <a:r>
                        <a:rPr lang="es-CU" sz="2000" dirty="0" smtClean="0">
                          <a:effectLst/>
                        </a:rPr>
                        <a:t>días. </a:t>
                      </a:r>
                      <a:endParaRPr lang="en-US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Plantas </a:t>
                      </a:r>
                      <a:r>
                        <a:rPr lang="es-CU" sz="2000" dirty="0" smtClean="0">
                          <a:effectLst/>
                        </a:rPr>
                        <a:t>medicinales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</a:rPr>
                        <a:t>Infusión de Toronjil de menta.20-50 gr de la planta en 500 a 1litro de </a:t>
                      </a:r>
                      <a:r>
                        <a:rPr lang="es-CU" sz="2000" dirty="0" smtClean="0">
                          <a:effectLst/>
                        </a:rPr>
                        <a:t>agua,cuando</a:t>
                      </a:r>
                      <a:r>
                        <a:rPr lang="es-CU" sz="2000" dirty="0">
                          <a:effectLst/>
                        </a:rPr>
                        <a:t>, haga la </a:t>
                      </a:r>
                      <a:r>
                        <a:rPr lang="es-CU" sz="2000" dirty="0" smtClean="0">
                          <a:effectLst/>
                        </a:rPr>
                        <a:t>infusión filtrar </a:t>
                      </a:r>
                      <a:r>
                        <a:rPr lang="es-CU" sz="2000" dirty="0">
                          <a:effectLst/>
                        </a:rPr>
                        <a:t>e ingerir 250 ml 2 veces al </a:t>
                      </a:r>
                      <a:r>
                        <a:rPr lang="es-CU" sz="2000" dirty="0" smtClean="0">
                          <a:effectLst/>
                        </a:rPr>
                        <a:t>día </a:t>
                      </a:r>
                      <a:r>
                        <a:rPr lang="es-CU" sz="2000" dirty="0">
                          <a:effectLst/>
                        </a:rPr>
                        <a:t>por  5 a 7 </a:t>
                      </a:r>
                      <a:r>
                        <a:rPr lang="es-CU" sz="2000" dirty="0" smtClean="0">
                          <a:effectLst/>
                        </a:rPr>
                        <a:t>días</a:t>
                      </a:r>
                      <a:r>
                        <a:rPr lang="es-CU" sz="20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 algn="just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  <a:defRPr/>
                      </a:pPr>
                      <a:r>
                        <a:rPr lang="es-CU" sz="2000" dirty="0" smtClean="0">
                          <a:effectLst/>
                        </a:rPr>
                        <a:t>Infusión</a:t>
                      </a:r>
                      <a:r>
                        <a:rPr lang="es-CU" sz="2000" baseline="0" dirty="0" smtClean="0">
                          <a:effectLst/>
                        </a:rPr>
                        <a:t> de </a:t>
                      </a:r>
                      <a:r>
                        <a:rPr lang="es-CU" sz="2000" dirty="0" smtClean="0">
                          <a:effectLst/>
                        </a:rPr>
                        <a:t>Manzanilla(Matricaria</a:t>
                      </a:r>
                      <a:r>
                        <a:rPr lang="es-CU" sz="2000" baseline="0" dirty="0" smtClean="0">
                          <a:effectLst/>
                        </a:rPr>
                        <a:t> recutita, en C</a:t>
                      </a:r>
                      <a:r>
                        <a:rPr lang="es-CU" sz="2000" dirty="0" smtClean="0">
                          <a:effectLst/>
                        </a:rPr>
                        <a:t>uba </a:t>
                      </a:r>
                      <a:r>
                        <a:rPr lang="es-CU" sz="2000" dirty="0">
                          <a:effectLst/>
                        </a:rPr>
                        <a:t>se llama Phania matricarioides</a:t>
                      </a:r>
                      <a:r>
                        <a:rPr lang="es-CU" sz="2000" dirty="0" smtClean="0">
                          <a:effectLst/>
                        </a:rPr>
                        <a:t>): 20-50 </a:t>
                      </a:r>
                      <a:r>
                        <a:rPr lang="es-CU" sz="2000" dirty="0">
                          <a:effectLst/>
                        </a:rPr>
                        <a:t>gr</a:t>
                      </a:r>
                      <a:r>
                        <a:rPr lang="es-CU" sz="2000" dirty="0" smtClean="0">
                          <a:effectLst/>
                        </a:rPr>
                        <a:t>. </a:t>
                      </a:r>
                      <a:r>
                        <a:rPr lang="en-US" sz="2000" dirty="0" smtClean="0">
                          <a:effectLst/>
                        </a:rPr>
                        <a:t>E</a:t>
                      </a:r>
                      <a:r>
                        <a:rPr lang="es-CU" sz="2000" dirty="0" smtClean="0">
                          <a:effectLst/>
                        </a:rPr>
                        <a:t>n 250 ml 2 veces al día por  5 a 7 días. </a:t>
                      </a:r>
                      <a:endParaRPr lang="en-US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es-CU" sz="2000" dirty="0" smtClean="0">
                          <a:effectLst/>
                        </a:rPr>
                        <a:t>Infusión </a:t>
                      </a:r>
                      <a:r>
                        <a:rPr lang="es-CU" sz="2000" dirty="0">
                          <a:effectLst/>
                        </a:rPr>
                        <a:t>y-o decocción: Menta, </a:t>
                      </a:r>
                      <a:r>
                        <a:rPr lang="es-CU" sz="2000" dirty="0" smtClean="0">
                          <a:effectLst/>
                        </a:rPr>
                        <a:t>guayaba.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922895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905181"/>
              </p:ext>
            </p:extLst>
          </p:nvPr>
        </p:nvGraphicFramePr>
        <p:xfrm>
          <a:off x="251520" y="476588"/>
          <a:ext cx="8712968" cy="57754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420243992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43812029"/>
                    </a:ext>
                  </a:extLst>
                </a:gridCol>
              </a:tblGrid>
              <a:tr h="12044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Dengue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3849710"/>
                  </a:ext>
                </a:extLst>
              </a:tr>
              <a:tr h="996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Digitopuntura en los puntos:   E25, E36, IG4 y Pc 6, Vc12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680062"/>
                  </a:ext>
                </a:extLst>
              </a:tr>
              <a:tr h="661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Auriculoterapia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Puntos:  Punto cefalea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21339"/>
                  </a:ext>
                </a:extLst>
              </a:tr>
              <a:tr h="28563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2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9017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Infusión de Toronjil de menta y Manzanilla:20-50 gr de la planta en 500 a 1litro de agua,cdo se haga la infusión filtrar e ingerir 250 ml 2 veces al dia por  5 a 7 </a:t>
                      </a: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</a:t>
                      </a: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s-C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03504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880320" cy="581025"/>
          </a:xfr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Pediculosis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467683"/>
              </p:ext>
            </p:extLst>
          </p:nvPr>
        </p:nvGraphicFramePr>
        <p:xfrm>
          <a:off x="323850" y="1628775"/>
          <a:ext cx="8569325" cy="4752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herbaria y/o apícola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1" marR="6860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4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Añil cimarrón: aplicar tópicamente en forma de loción sobre el cuero cabelludo y cabellos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1v/día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repetir en caso de necesidad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Loción pediculicida de Plátano: aplicar tópicamente sobre cuero cabelludo y cabellos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2v/día.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601" marR="6860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132137" y="260648"/>
            <a:ext cx="3095625" cy="792162"/>
          </a:xfr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Escabiosis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966794"/>
              </p:ext>
            </p:extLst>
          </p:nvPr>
        </p:nvGraphicFramePr>
        <p:xfrm>
          <a:off x="251520" y="1773238"/>
          <a:ext cx="8497193" cy="4679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7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8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herbaria y/o apícola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0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Loción de bentonita y azufre: aplicar tópicamente sobre la piel por las noches x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5día.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Loción pediculicida de Plátano: aplicar tópicamente sobre la piel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2v/día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(al acostarse y levantarse).</a:t>
                      </a:r>
                      <a:endParaRPr lang="es-ES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57438" y="0"/>
            <a:ext cx="67865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1400" b="1" u="sng" dirty="0">
                <a:solidFill>
                  <a:schemeClr val="tx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es-ES" sz="1600" dirty="0"/>
          </a:p>
        </p:txBody>
      </p:sp>
      <p:sp>
        <p:nvSpPr>
          <p:cNvPr id="2" name="Rectángulo 1"/>
          <p:cNvSpPr/>
          <p:nvPr/>
        </p:nvSpPr>
        <p:spPr>
          <a:xfrm>
            <a:off x="251520" y="620688"/>
            <a:ext cx="8568952" cy="608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Básico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SzPct val="60000"/>
              <a:tabLst>
                <a:tab pos="228600" algn="l"/>
              </a:tabLst>
            </a:pP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-Libro 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MGI Álvarez Sintes, capítulo 91 Tosar Pérez MA, Álvarez Díaz TA. Medicina Natural y Tradicional en Atención Primaria de Salud. En: Álvarez Sintes R, et. al. Medicina General Integral. 3 ed. aumentada y corregida. La Habana: Editorial Ciencias Médicas; 2014. p. 920-49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ct val="60000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-Colectivo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autores, Guía para la prescripción de productos naturales, La Habana, Editorial de ciencias médicas, 2014.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ct val="60000"/>
              <a:tabLst>
                <a:tab pos="90170" algn="l"/>
              </a:tabLst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-Colectivo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autores, Manual para la práctica de la Medicina Natural y Tradicional, Editorial de ciencias médicas, 2014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buSzPct val="60000"/>
              <a:tabLst>
                <a:tab pos="90170" algn="l"/>
              </a:tabLst>
            </a:pPr>
            <a:endParaRPr lang="es-ES" sz="200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buSzPct val="60000"/>
              <a:tabLst>
                <a:tab pos="90170" algn="l"/>
              </a:tabLst>
            </a:pPr>
            <a:r>
              <a:rPr lang="es-ES" sz="2000" b="1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Complemetaria</a:t>
            </a:r>
            <a:r>
              <a:rPr lang="es-ES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ct val="60000"/>
              <a:tabLst>
                <a:tab pos="228600" algn="l"/>
              </a:tabLst>
            </a:pP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s-ES_tradnl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Mulet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Pérez Agustín, Acosta Martínez Bernardo, Digitopuntura. Editorial </a:t>
            </a:r>
            <a:r>
              <a:rPr lang="es-ES_trad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Liber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Instituto Cubano del Libro, la Habana,2013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ct val="60000"/>
              <a:tabLst>
                <a:tab pos="228600" algn="l"/>
              </a:tabLst>
            </a:pP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s-ES_tradnl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_tradnl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Preal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Juan A. Compendio de Plantas Medicinales. Ciudad de La Habana: MINFAR; 2001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SzPct val="60000"/>
              <a:buFont typeface="+mj-lt"/>
              <a:buAutoNum type="arabicParenR"/>
              <a:tabLst>
                <a:tab pos="90170" algn="l"/>
              </a:tabLst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07904" y="95000"/>
            <a:ext cx="1984839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2666032" cy="72072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Sumario</a:t>
            </a:r>
            <a:b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18" y="1700808"/>
            <a:ext cx="8359775" cy="43924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2.1.</a:t>
            </a: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Catarro </a:t>
            </a:r>
            <a:r>
              <a:rPr 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común y </a:t>
            </a:r>
            <a:r>
              <a:rPr 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Gripe. </a:t>
            </a:r>
            <a:r>
              <a:rPr lang="es-ES_tradnl" sz="2400" dirty="0"/>
              <a:t>Tratamiento con acupuntura y técnicas a fines, medicamentos herbarios y/o Fitofármacos, </a:t>
            </a:r>
            <a:r>
              <a:rPr lang="es-ES" sz="2400" dirty="0" smtClean="0"/>
              <a:t>apiterapia.</a:t>
            </a:r>
            <a:endParaRPr lang="es-ES_trad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2.2.Diarreas agudas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Tratamiento con acupuntura y técnicas a fines, medicamentos herbarios y/o Fitofármacos, apiterapia.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Dengue. Uso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fitofármacos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apiterapia. Aplicar auriculoterapia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Escabiosis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la Pediculosis. </a:t>
            </a:r>
            <a:r>
              <a:rPr lang="es-ES_tradnl" sz="2400" dirty="0"/>
              <a:t>Tratamiento </a:t>
            </a:r>
            <a:r>
              <a:rPr lang="es-ES_tradnl" sz="2400" dirty="0" smtClean="0"/>
              <a:t>con medicamentos </a:t>
            </a:r>
            <a:r>
              <a:rPr lang="es-ES_tradnl" sz="2400" dirty="0"/>
              <a:t>herbarios y/o </a:t>
            </a:r>
            <a:r>
              <a:rPr lang="es-ES_tradnl" sz="2400" dirty="0" smtClean="0"/>
              <a:t>Fitofármacos</a:t>
            </a:r>
            <a:r>
              <a:rPr lang="es-ES" sz="2400" dirty="0" smtClean="0"/>
              <a:t>.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347864" y="332656"/>
            <a:ext cx="2592288" cy="635000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br>
              <a:rPr lang="es-ES" alt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23850" y="2276474"/>
            <a:ext cx="8424614" cy="3960837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Integrar los procederes terapéuticos de MNT en las enfermedades transmisibles: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Catarro 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Gripe 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 diarreica aguda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Dengue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Escabiosis  </a:t>
            </a:r>
          </a:p>
          <a:p>
            <a:pPr algn="just" eaLnBrk="1" hangingPunct="1"/>
            <a:r>
              <a:rPr lang="es-ES" alt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Pediculosis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51938"/>
              </p:ext>
            </p:extLst>
          </p:nvPr>
        </p:nvGraphicFramePr>
        <p:xfrm>
          <a:off x="467544" y="1196752"/>
          <a:ext cx="7776863" cy="42067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3110">
                  <a:extLst>
                    <a:ext uri="{9D8B030D-6E8A-4147-A177-3AD203B41FA5}">
                      <a16:colId xmlns:a16="http://schemas.microsoft.com/office/drawing/2014/main" val="1104903373"/>
                    </a:ext>
                  </a:extLst>
                </a:gridCol>
                <a:gridCol w="2543834">
                  <a:extLst>
                    <a:ext uri="{9D8B030D-6E8A-4147-A177-3AD203B41FA5}">
                      <a16:colId xmlns:a16="http://schemas.microsoft.com/office/drawing/2014/main" val="1596346099"/>
                    </a:ext>
                  </a:extLst>
                </a:gridCol>
                <a:gridCol w="2979919">
                  <a:extLst>
                    <a:ext uri="{9D8B030D-6E8A-4147-A177-3AD203B41FA5}">
                      <a16:colId xmlns:a16="http://schemas.microsoft.com/office/drawing/2014/main" val="128055037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Catarro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común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extLst>
                  <a:ext uri="{0D108BD9-81ED-4DB2-BD59-A6C34878D82A}">
                    <a16:rowId xmlns:a16="http://schemas.microsoft.com/office/drawing/2014/main" val="1674536169"/>
                  </a:ext>
                </a:extLst>
              </a:tr>
              <a:tr h="1726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 en los puntos:  de </a:t>
                      </a: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P5,P7,P9,V23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081641"/>
                  </a:ext>
                </a:extLst>
              </a:tr>
              <a:tr h="1218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Auriculoterapia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Puntos: Pulmón puntos nariz interna, Bazo.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09748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20065"/>
              </p:ext>
            </p:extLst>
          </p:nvPr>
        </p:nvGraphicFramePr>
        <p:xfrm>
          <a:off x="179513" y="260648"/>
          <a:ext cx="8856984" cy="61035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5670">
                  <a:extLst>
                    <a:ext uri="{9D8B030D-6E8A-4147-A177-3AD203B41FA5}">
                      <a16:colId xmlns:a16="http://schemas.microsoft.com/office/drawing/2014/main" val="2469626349"/>
                    </a:ext>
                  </a:extLst>
                </a:gridCol>
                <a:gridCol w="2435671">
                  <a:extLst>
                    <a:ext uri="{9D8B030D-6E8A-4147-A177-3AD203B41FA5}">
                      <a16:colId xmlns:a16="http://schemas.microsoft.com/office/drawing/2014/main" val="2490174343"/>
                    </a:ext>
                  </a:extLst>
                </a:gridCol>
                <a:gridCol w="3985643">
                  <a:extLst>
                    <a:ext uri="{9D8B030D-6E8A-4147-A177-3AD203B41FA5}">
                      <a16:colId xmlns:a16="http://schemas.microsoft.com/office/drawing/2014/main" val="1099258727"/>
                    </a:ext>
                  </a:extLst>
                </a:gridCol>
              </a:tblGrid>
              <a:tr h="370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Catarro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común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extLst>
                  <a:ext uri="{0D108BD9-81ED-4DB2-BD59-A6C34878D82A}">
                    <a16:rowId xmlns:a16="http://schemas.microsoft.com/office/drawing/2014/main" val="3814719865"/>
                  </a:ext>
                </a:extLst>
              </a:tr>
              <a:tr h="4768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broncodilatadores: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Fitofármacos: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Jarabe de IMEFASMA, Orégano, Aloe y  Asmacán- o Asmasan: 1cda, 3v/d.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Melito propóleos o Hipolip-II: 1cda, 3v/d.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Eucalipto o Pasiflora: 10 gts/½vaso agua, 3v/d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Jengibre, Eucalipto o Naranja dulce: 20 gts/ ½vaso agua, 3v/d.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Caña santa o Eucalipto: 10 gts/½vaso agua, 3v/d por 7 -10 días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Flormaj:  1 cucharada 2 veces a día por 7-10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2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69364"/>
              </p:ext>
            </p:extLst>
          </p:nvPr>
        </p:nvGraphicFramePr>
        <p:xfrm>
          <a:off x="179513" y="260648"/>
          <a:ext cx="8640959" cy="5994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val="246962634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490174343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1099258727"/>
                    </a:ext>
                  </a:extLst>
                </a:gridCol>
              </a:tblGrid>
              <a:tr h="3706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Catarro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común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extLst>
                  <a:ext uri="{0D108BD9-81ED-4DB2-BD59-A6C34878D82A}">
                    <a16:rowId xmlns:a16="http://schemas.microsoft.com/office/drawing/2014/main" val="3814719865"/>
                  </a:ext>
                </a:extLst>
              </a:tr>
              <a:tr h="4768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Antitusígenos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Gotas antitusivas: 20 gts/ ½vaso agua, 3veces /día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ajo: 20 gts/ ½vaso agua, 3veces/día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Tintura de tilo: 20 gts/ ½vaso agua, 3veces/día por 7 -10 días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Romerillo Droga Seca para Té x 100g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Romerillo Extracto Fluido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Salvia del País Extracto Fluido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Salvia del País Jarabe 15% 1 cucharada 2-3veces al dia por 7-10 días.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Gargarismos Refrescantes frasco x 120 mL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1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65123"/>
              </p:ext>
            </p:extLst>
          </p:nvPr>
        </p:nvGraphicFramePr>
        <p:xfrm>
          <a:off x="179513" y="122453"/>
          <a:ext cx="8496944" cy="66048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060">
                  <a:extLst>
                    <a:ext uri="{9D8B030D-6E8A-4147-A177-3AD203B41FA5}">
                      <a16:colId xmlns:a16="http://schemas.microsoft.com/office/drawing/2014/main" val="2469626349"/>
                    </a:ext>
                  </a:extLst>
                </a:gridCol>
                <a:gridCol w="3009914">
                  <a:extLst>
                    <a:ext uri="{9D8B030D-6E8A-4147-A177-3AD203B41FA5}">
                      <a16:colId xmlns:a16="http://schemas.microsoft.com/office/drawing/2014/main" val="2490174343"/>
                    </a:ext>
                  </a:extLst>
                </a:gridCol>
                <a:gridCol w="3327970">
                  <a:extLst>
                    <a:ext uri="{9D8B030D-6E8A-4147-A177-3AD203B41FA5}">
                      <a16:colId xmlns:a16="http://schemas.microsoft.com/office/drawing/2014/main" val="1099258727"/>
                    </a:ext>
                  </a:extLst>
                </a:gridCol>
              </a:tblGrid>
              <a:tr h="7862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Catarro común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extLst>
                  <a:ext uri="{0D108BD9-81ED-4DB2-BD59-A6C34878D82A}">
                    <a16:rowId xmlns:a16="http://schemas.microsoft.com/office/drawing/2014/main" val="3814719865"/>
                  </a:ext>
                </a:extLst>
              </a:tr>
              <a:tr h="5799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Antitusígenos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Decocción de cítricos y/o flores de Majagua:120 mL (½ vaso), 3veces/día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Infusión de Salvia del país o de Castilla: 120 mL (½ vaso), 3veces/día por 7 -10 días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Infusión de Caña santa: 240 mL (un vaso), 3v/d(cuidado con esta infusión, hay que colarla y-o filtrarla bien, para el consumo)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3345" indent="-31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antihistamínicos: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1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Fitofármacos: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Extracto Fluido de Menta japonesa o Naranja dulce: 10 gts/½vaso agua, 3 veces/día por 7 -10 días.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017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Plantas medicinales(métodos extractivos)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s-C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Decocción de flores de Majagua: 120 mL (½ vaso), 2-3veces/día por 7 -10 días.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04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96432"/>
              </p:ext>
            </p:extLst>
          </p:nvPr>
        </p:nvGraphicFramePr>
        <p:xfrm>
          <a:off x="251520" y="1268760"/>
          <a:ext cx="8784975" cy="40263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469626349"/>
                    </a:ext>
                  </a:extLst>
                </a:gridCol>
                <a:gridCol w="3183953">
                  <a:extLst>
                    <a:ext uri="{9D8B030D-6E8A-4147-A177-3AD203B41FA5}">
                      <a16:colId xmlns:a16="http://schemas.microsoft.com/office/drawing/2014/main" val="2490174343"/>
                    </a:ext>
                  </a:extLst>
                </a:gridCol>
                <a:gridCol w="3440782">
                  <a:extLst>
                    <a:ext uri="{9D8B030D-6E8A-4147-A177-3AD203B41FA5}">
                      <a16:colId xmlns:a16="http://schemas.microsoft.com/office/drawing/2014/main" val="1099258727"/>
                    </a:ext>
                  </a:extLst>
                </a:gridCol>
              </a:tblGrid>
              <a:tr h="6042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</a:rPr>
                        <a:t> </a:t>
                      </a:r>
                      <a:r>
                        <a:rPr lang="es-CU" sz="2400" dirty="0" smtClean="0">
                          <a:effectLst/>
                        </a:rPr>
                        <a:t>Modalidades </a:t>
                      </a:r>
                      <a:r>
                        <a:rPr lang="es-CU" sz="2400" dirty="0">
                          <a:effectLst/>
                        </a:rPr>
                        <a:t>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</a:rPr>
                        <a:t>Catarro común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</a:rPr>
                        <a:t>Gripe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extLst>
                  <a:ext uri="{0D108BD9-81ED-4DB2-BD59-A6C34878D82A}">
                    <a16:rowId xmlns:a16="http://schemas.microsoft.com/office/drawing/2014/main" val="3814719865"/>
                  </a:ext>
                </a:extLst>
              </a:tr>
              <a:tr h="32121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</a:rPr>
                        <a:t> </a:t>
                      </a:r>
                      <a:r>
                        <a:rPr lang="es-CU" sz="2400" dirty="0" smtClean="0">
                          <a:effectLst/>
                        </a:rPr>
                        <a:t>Apiterapia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Uso de la miel. 1 cucharada(5ml-15ml) 2 veces al día por 15</a:t>
                      </a:r>
                      <a:r>
                        <a:rPr lang="es-ES" sz="2000" baseline="0" dirty="0" smtClean="0">
                          <a:effectLst/>
                        </a:rPr>
                        <a:t> días.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959" marR="3195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79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00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563888" y="188640"/>
            <a:ext cx="244650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Diarreas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agudas</a:t>
            </a:r>
            <a:endParaRPr lang="en-US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904545"/>
              </p:ext>
            </p:extLst>
          </p:nvPr>
        </p:nvGraphicFramePr>
        <p:xfrm>
          <a:off x="467544" y="1556792"/>
          <a:ext cx="8280920" cy="367817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0918">
                  <a:extLst>
                    <a:ext uri="{9D8B030D-6E8A-4147-A177-3AD203B41FA5}">
                      <a16:colId xmlns:a16="http://schemas.microsoft.com/office/drawing/2014/main" val="3233133717"/>
                    </a:ext>
                  </a:extLst>
                </a:gridCol>
                <a:gridCol w="5860002">
                  <a:extLst>
                    <a:ext uri="{9D8B030D-6E8A-4147-A177-3AD203B41FA5}">
                      <a16:colId xmlns:a16="http://schemas.microsoft.com/office/drawing/2014/main" val="2565705982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Modalidades a integrar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U" sz="2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Diarreas </a:t>
                      </a: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agudas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2508965125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38163" algn="l"/>
                        </a:tabLs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Digitopuntura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Aplicar Digitopuntura en los puntos:   E25, E36, IG4 y Pc 6, Vc12</a:t>
                      </a:r>
                      <a:r>
                        <a:rPr lang="es-CU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1590" marR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142618176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Auriculoterapia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Puntos: intestino grueso, bazo y estómago 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s-C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997" marR="42997" marT="0" marB="0"/>
                </a:tc>
                <a:extLst>
                  <a:ext uri="{0D108BD9-81ED-4DB2-BD59-A6C34878D82A}">
                    <a16:rowId xmlns:a16="http://schemas.microsoft.com/office/drawing/2014/main" val="376785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0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1084</Words>
  <Application>Microsoft Office PowerPoint</Application>
  <PresentationFormat>Presentación en pantalla (4:3)</PresentationFormat>
  <Paragraphs>175</Paragraphs>
  <Slides>17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Tema de Office</vt:lpstr>
      <vt:lpstr>Imagen</vt:lpstr>
      <vt:lpstr>Presentación de PowerPoint</vt:lpstr>
      <vt:lpstr> Sumario </vt:lpstr>
      <vt:lpstr> Objetivos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Meridiano Yang Intestino Grueso</vt:lpstr>
      <vt:lpstr>Meridiano de Pericardio</vt:lpstr>
      <vt:lpstr>Meridiano Estómago</vt:lpstr>
      <vt:lpstr>Presentación de PowerPoint</vt:lpstr>
      <vt:lpstr>Presentación de PowerPoint</vt:lpstr>
      <vt:lpstr>Pediculosis</vt:lpstr>
      <vt:lpstr>Escabiosis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SINDROMOLOGIA TRADICIONAL</dc:title>
  <dc:creator>mipc</dc:creator>
  <cp:lastModifiedBy>Casa</cp:lastModifiedBy>
  <cp:revision>125</cp:revision>
  <dcterms:created xsi:type="dcterms:W3CDTF">2006-04-30T14:02:28Z</dcterms:created>
  <dcterms:modified xsi:type="dcterms:W3CDTF">2021-09-24T00:55:27Z</dcterms:modified>
</cp:coreProperties>
</file>