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7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8F7DB9-7153-E8D2-7241-2BCFF9C67D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D75D1A-6725-F535-DC9A-4E13FB1FEB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AB8991-E0CD-FD99-A2B3-62375C28A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4A1F-36C5-4E30-B9BC-0C6234A3721F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90D7C7-267A-21EE-5328-6A1BC1A69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F1E535-C3F9-C4CC-F105-D03D3E670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7938-2B5A-4B84-841C-1977FE92B0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4124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587CA0-C99C-57E1-FDCE-266576915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F375EE2-C43E-0A48-0041-CDED4689FD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0F34AC-F8AB-9C19-527D-1885C5876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4A1F-36C5-4E30-B9BC-0C6234A3721F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E75206-0047-268C-698B-EC5826D82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BB9FD5-DA2E-165A-B076-8F0D51405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7938-2B5A-4B84-841C-1977FE92B0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8716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4C99182-BB26-5F57-821D-14C54C032F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CAC88CD-6455-C04F-CB2D-BDF975D45A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1B3C2-E880-17E9-BD20-3D8B87005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4A1F-36C5-4E30-B9BC-0C6234A3721F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9B8E94-EAC5-97C0-8C91-FA1E6890F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F3E1E4-3457-54FC-C8FA-703633690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7938-2B5A-4B84-841C-1977FE92B0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7556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A476CC-4C0A-43ED-0E40-21AD7CE79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5EC610-96D7-EF7E-E69F-99E7BAEEC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4EDE18-CE5B-D5F8-8E72-33EDB3C1B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4A1F-36C5-4E30-B9BC-0C6234A3721F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AFBDA1-F68A-68D0-6E93-87BECB194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876264-5E39-82F9-E98D-FBF6B742B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7938-2B5A-4B84-841C-1977FE92B0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4145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0560D7-4C76-CBAB-7037-D21ACE4A6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88D952F-E066-F8C8-BB38-01BDF71921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680AF7-BF62-A907-98FD-17B86845D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4A1F-36C5-4E30-B9BC-0C6234A3721F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D6A1E7-7430-543C-6762-C3607027B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7C4458-EF94-4A41-3BCB-0C2C56D9C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7938-2B5A-4B84-841C-1977FE92B0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728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0FB7D9-8E0B-CDC7-E3DA-A31E85DBA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383C00-CC3D-6124-9B22-5B4BE8986A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855611C-3D77-D0EE-3C20-105C20D8C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D46F982-9716-E94E-3321-9FC6A6661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4A1F-36C5-4E30-B9BC-0C6234A3721F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956BCE-B5BA-9C55-9412-788E6123F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93A93F-F0AD-4FA8-FF15-2729BC986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7938-2B5A-4B84-841C-1977FE92B0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2002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217113-9729-CEED-7EA3-D8B3E4363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D257E1-B9CE-C1AF-7598-017EDF75C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3641BC-37A2-5FA4-F171-175FE0BEF4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AA9AC3B-6D73-83F5-C395-B697FADFEA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E26B0C1-7414-91B2-A2AB-7C538EC395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5C4059F-B4E2-781A-4335-963606EB4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4A1F-36C5-4E30-B9BC-0C6234A3721F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0AB36D0-43ED-956C-BC4F-C7AD793CB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79B5284-72AC-9661-69EA-4F0046CC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7938-2B5A-4B84-841C-1977FE92B0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6176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BB96AE-362E-4B25-4A5D-155B73F6F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F6EA28-972A-A4ED-0AE2-9CCC3A609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4A1F-36C5-4E30-B9BC-0C6234A3721F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CC13251-123D-EE5B-3C69-8E28C4805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1417DD1-B117-966C-CE5A-C3EA2985A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7938-2B5A-4B84-841C-1977FE92B0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8581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44734EE-DF6F-3E45-854B-AC8E31274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4A1F-36C5-4E30-B9BC-0C6234A3721F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F4F68FF-69FC-A9BA-3CB0-EA2661BA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E1C47EC-E0EE-7A14-AB8E-4C71429EE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7938-2B5A-4B84-841C-1977FE92B0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6160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80F444-6289-5D46-D0E5-05E447D84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8917D2-4075-2012-7861-BE0C44E60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A52C788-FD78-9557-69A3-557CA91392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18E2DDB-9601-F413-BB46-E7B03606A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4A1F-36C5-4E30-B9BC-0C6234A3721F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5A95E1D-2DA0-3D3D-0681-DC2EDAE11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0C13AD0-5888-EE4D-C66C-DD9E905E3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7938-2B5A-4B84-841C-1977FE92B0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2452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D2D255-8284-7682-1B9B-69D8DCC2E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142620E-24CD-D772-8062-C47E563864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3745EB1-B40B-268E-4935-48782A8C8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0CF2D5D-5DB2-7B0A-1422-D15534358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14A1F-36C5-4E30-B9BC-0C6234A3721F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851C2D4-5F53-B487-4CAE-0CAD37438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80B79E1-7310-44A0-67C5-CAE1E0426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7938-2B5A-4B84-841C-1977FE92B0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816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E996F90-E48E-0831-CF2C-23BD9E711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F91A56-6306-57A6-0266-4E997DAE69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2E1053-7E55-7D98-2E60-C1AEC89B07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14A1F-36C5-4E30-B9BC-0C6234A3721F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61D464-206F-E891-3447-14F5FDD61D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AF1C75-58C1-20C6-D029-9C90BD41D1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27938-2B5A-4B84-841C-1977FE92B08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6580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47D927C-87FA-F9BA-BC91-32E6C8A44DF1}"/>
              </a:ext>
            </a:extLst>
          </p:cNvPr>
          <p:cNvSpPr txBox="1"/>
          <p:nvPr/>
        </p:nvSpPr>
        <p:spPr>
          <a:xfrm>
            <a:off x="3124200" y="2498274"/>
            <a:ext cx="8629650" cy="12516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419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MANIFESTACIONES BUCALES DE ENFERMEDADES SISTÉMICAS</a:t>
            </a:r>
            <a:endParaRPr lang="es-ES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206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1D86A2E-DA38-2E29-B004-2E1DE3F6E6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497264"/>
              </p:ext>
            </p:extLst>
          </p:nvPr>
        </p:nvGraphicFramePr>
        <p:xfrm>
          <a:off x="1485900" y="739774"/>
          <a:ext cx="7753349" cy="4945324"/>
        </p:xfrm>
        <a:graphic>
          <a:graphicData uri="http://schemas.openxmlformats.org/drawingml/2006/table">
            <a:tbl>
              <a:tblPr/>
              <a:tblGrid>
                <a:gridCol w="4550130">
                  <a:extLst>
                    <a:ext uri="{9D8B030D-6E8A-4147-A177-3AD203B41FA5}">
                      <a16:colId xmlns:a16="http://schemas.microsoft.com/office/drawing/2014/main" val="3718162304"/>
                    </a:ext>
                  </a:extLst>
                </a:gridCol>
                <a:gridCol w="3203219">
                  <a:extLst>
                    <a:ext uri="{9D8B030D-6E8A-4147-A177-3AD203B41FA5}">
                      <a16:colId xmlns:a16="http://schemas.microsoft.com/office/drawing/2014/main" val="4283223855"/>
                    </a:ext>
                  </a:extLst>
                </a:gridCol>
              </a:tblGrid>
              <a:tr h="157608">
                <a:tc>
                  <a:txBody>
                    <a:bodyPr/>
                    <a:lstStyle/>
                    <a:p>
                      <a:pPr algn="l" fontAlgn="base"/>
                      <a:r>
                        <a:rPr lang="es-ES" sz="3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Enfermedad Sistémica</a:t>
                      </a:r>
                      <a:endParaRPr lang="es-ES" sz="3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66" marR="8566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s-ES" sz="3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Manifestaciones Bucales</a:t>
                      </a:r>
                      <a:endParaRPr lang="es-ES" sz="3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66" marR="8566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2221398"/>
                  </a:ext>
                </a:extLst>
              </a:tr>
              <a:tr h="589315">
                <a:tc>
                  <a:txBody>
                    <a:bodyPr/>
                    <a:lstStyle/>
                    <a:p>
                      <a:pPr algn="l" fontAlgn="base"/>
                      <a:r>
                        <a:rPr lang="es-ES" sz="3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Diabetes Mellitus</a:t>
                      </a:r>
                      <a:endParaRPr lang="es-ES" sz="3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66" marR="8566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s-ES" sz="3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Candidiasis oral, xerostomía, enfermedad periodontal severa, retraso en la cicatrización de heridas</a:t>
                      </a:r>
                    </a:p>
                  </a:txBody>
                  <a:tcPr marL="8566" marR="8566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225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228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25DABFB-FA40-6B1B-17D4-97774DFC2A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136416"/>
              </p:ext>
            </p:extLst>
          </p:nvPr>
        </p:nvGraphicFramePr>
        <p:xfrm>
          <a:off x="2152650" y="1063625"/>
          <a:ext cx="7105649" cy="5433004"/>
        </p:xfrm>
        <a:graphic>
          <a:graphicData uri="http://schemas.openxmlformats.org/drawingml/2006/table">
            <a:tbl>
              <a:tblPr/>
              <a:tblGrid>
                <a:gridCol w="3902430">
                  <a:extLst>
                    <a:ext uri="{9D8B030D-6E8A-4147-A177-3AD203B41FA5}">
                      <a16:colId xmlns:a16="http://schemas.microsoft.com/office/drawing/2014/main" val="3409440451"/>
                    </a:ext>
                  </a:extLst>
                </a:gridCol>
                <a:gridCol w="3203219">
                  <a:extLst>
                    <a:ext uri="{9D8B030D-6E8A-4147-A177-3AD203B41FA5}">
                      <a16:colId xmlns:a16="http://schemas.microsoft.com/office/drawing/2014/main" val="486842139"/>
                    </a:ext>
                  </a:extLst>
                </a:gridCol>
              </a:tblGrid>
              <a:tr h="404298">
                <a:tc>
                  <a:txBody>
                    <a:bodyPr/>
                    <a:lstStyle/>
                    <a:p>
                      <a:pPr algn="l" fontAlgn="base"/>
                      <a:r>
                        <a:rPr lang="es-ES" sz="3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Anemia Ferropénica</a:t>
                      </a:r>
                      <a:endParaRPr lang="es-ES" sz="3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66" marR="8566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s-ES" sz="3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Glositis atrófica, mucosa bucal pálida, úlceras bucales recurrentes</a:t>
                      </a:r>
                    </a:p>
                  </a:txBody>
                  <a:tcPr marL="8566" marR="8566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7099538"/>
                  </a:ext>
                </a:extLst>
              </a:tr>
              <a:tr h="527643">
                <a:tc>
                  <a:txBody>
                    <a:bodyPr/>
                    <a:lstStyle/>
                    <a:p>
                      <a:pPr algn="l" fontAlgn="base"/>
                      <a:r>
                        <a:rPr lang="es-ES" sz="3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Leucemia</a:t>
                      </a:r>
                      <a:endParaRPr lang="es-ES" sz="3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66" marR="8566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s-ES" sz="3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Gingivitis, sangrado gingival, úlceras bucales, infecciones orales frecuentes</a:t>
                      </a:r>
                    </a:p>
                  </a:txBody>
                  <a:tcPr marL="8566" marR="8566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6875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0385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7E865B6-CD3D-ED05-7DA9-9AA2BAB3EF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931631"/>
              </p:ext>
            </p:extLst>
          </p:nvPr>
        </p:nvGraphicFramePr>
        <p:xfrm>
          <a:off x="2133600" y="1044575"/>
          <a:ext cx="7429499" cy="5433004"/>
        </p:xfrm>
        <a:graphic>
          <a:graphicData uri="http://schemas.openxmlformats.org/drawingml/2006/table">
            <a:tbl>
              <a:tblPr/>
              <a:tblGrid>
                <a:gridCol w="4226280">
                  <a:extLst>
                    <a:ext uri="{9D8B030D-6E8A-4147-A177-3AD203B41FA5}">
                      <a16:colId xmlns:a16="http://schemas.microsoft.com/office/drawing/2014/main" val="187089720"/>
                    </a:ext>
                  </a:extLst>
                </a:gridCol>
                <a:gridCol w="3203219">
                  <a:extLst>
                    <a:ext uri="{9D8B030D-6E8A-4147-A177-3AD203B41FA5}">
                      <a16:colId xmlns:a16="http://schemas.microsoft.com/office/drawing/2014/main" val="4054254744"/>
                    </a:ext>
                  </a:extLst>
                </a:gridCol>
              </a:tblGrid>
              <a:tr h="527643">
                <a:tc>
                  <a:txBody>
                    <a:bodyPr/>
                    <a:lstStyle/>
                    <a:p>
                      <a:pPr algn="l" fontAlgn="base"/>
                      <a:r>
                        <a:rPr lang="es-ES" sz="3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VIH/SIDA</a:t>
                      </a:r>
                      <a:endParaRPr lang="es-ES" sz="3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66" marR="8566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s-ES" sz="3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Candidiasis oral, leucoplasia vellosa, úlceras bucales, sarcoma de Kaposi</a:t>
                      </a:r>
                    </a:p>
                  </a:txBody>
                  <a:tcPr marL="8566" marR="8566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7492796"/>
                  </a:ext>
                </a:extLst>
              </a:tr>
              <a:tr h="527643">
                <a:tc>
                  <a:txBody>
                    <a:bodyPr/>
                    <a:lstStyle/>
                    <a:p>
                      <a:pPr algn="l" fontAlgn="base"/>
                      <a:r>
                        <a:rPr lang="es-ES" sz="3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Deficiencia de Vitamina B12</a:t>
                      </a:r>
                      <a:endParaRPr lang="es-ES" sz="3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66" marR="8566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s-ES" sz="3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Glositis, lengua magenta, úlceras bucales, sensación de ardor en la lengua</a:t>
                      </a:r>
                    </a:p>
                  </a:txBody>
                  <a:tcPr marL="8566" marR="8566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2493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1137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933040F-CA26-CCD4-0035-279F47C477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695691"/>
              </p:ext>
            </p:extLst>
          </p:nvPr>
        </p:nvGraphicFramePr>
        <p:xfrm>
          <a:off x="1657350" y="956338"/>
          <a:ext cx="8096250" cy="4457644"/>
        </p:xfrm>
        <a:graphic>
          <a:graphicData uri="http://schemas.openxmlformats.org/drawingml/2006/table">
            <a:tbl>
              <a:tblPr/>
              <a:tblGrid>
                <a:gridCol w="4751365">
                  <a:extLst>
                    <a:ext uri="{9D8B030D-6E8A-4147-A177-3AD203B41FA5}">
                      <a16:colId xmlns:a16="http://schemas.microsoft.com/office/drawing/2014/main" val="2966394539"/>
                    </a:ext>
                  </a:extLst>
                </a:gridCol>
                <a:gridCol w="3344885">
                  <a:extLst>
                    <a:ext uri="{9D8B030D-6E8A-4147-A177-3AD203B41FA5}">
                      <a16:colId xmlns:a16="http://schemas.microsoft.com/office/drawing/2014/main" val="88908000"/>
                    </a:ext>
                  </a:extLst>
                </a:gridCol>
              </a:tblGrid>
              <a:tr h="342625">
                <a:tc>
                  <a:txBody>
                    <a:bodyPr/>
                    <a:lstStyle/>
                    <a:p>
                      <a:pPr algn="l" fontAlgn="base"/>
                      <a:r>
                        <a:rPr lang="es-ES" sz="3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Enfermedad de Addison</a:t>
                      </a:r>
                      <a:endParaRPr lang="es-ES" sz="3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66" marR="8566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s-ES" sz="3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Pigmentación oscura en la mucosa bucal, úlceras bucales</a:t>
                      </a:r>
                    </a:p>
                  </a:txBody>
                  <a:tcPr marL="8566" marR="8566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6977417"/>
                  </a:ext>
                </a:extLst>
              </a:tr>
              <a:tr h="404298">
                <a:tc>
                  <a:txBody>
                    <a:bodyPr/>
                    <a:lstStyle/>
                    <a:p>
                      <a:pPr algn="l" fontAlgn="base"/>
                      <a:r>
                        <a:rPr lang="es-ES" sz="3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Síndrome de Sjögren</a:t>
                      </a:r>
                      <a:endParaRPr lang="es-ES" sz="3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66" marR="8566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s-ES" sz="3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Xerostomía, caries rampantes, glándulas salivales inflamadas</a:t>
                      </a:r>
                    </a:p>
                  </a:txBody>
                  <a:tcPr marL="8566" marR="8566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5070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1974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EE48A85-9C63-A204-A96D-3521759FC6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015170"/>
              </p:ext>
            </p:extLst>
          </p:nvPr>
        </p:nvGraphicFramePr>
        <p:xfrm>
          <a:off x="1524000" y="1200178"/>
          <a:ext cx="8305800" cy="3482284"/>
        </p:xfrm>
        <a:graphic>
          <a:graphicData uri="http://schemas.openxmlformats.org/drawingml/2006/table">
            <a:tbl>
              <a:tblPr/>
              <a:tblGrid>
                <a:gridCol w="4874341">
                  <a:extLst>
                    <a:ext uri="{9D8B030D-6E8A-4147-A177-3AD203B41FA5}">
                      <a16:colId xmlns:a16="http://schemas.microsoft.com/office/drawing/2014/main" val="1516249077"/>
                    </a:ext>
                  </a:extLst>
                </a:gridCol>
                <a:gridCol w="3431459">
                  <a:extLst>
                    <a:ext uri="{9D8B030D-6E8A-4147-A177-3AD203B41FA5}">
                      <a16:colId xmlns:a16="http://schemas.microsoft.com/office/drawing/2014/main" val="3393998772"/>
                    </a:ext>
                  </a:extLst>
                </a:gridCol>
              </a:tblGrid>
              <a:tr h="465970">
                <a:tc>
                  <a:txBody>
                    <a:bodyPr/>
                    <a:lstStyle/>
                    <a:p>
                      <a:pPr algn="l" fontAlgn="base"/>
                      <a:r>
                        <a:rPr lang="es-ES" sz="3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Enfermedad Celíaca</a:t>
                      </a:r>
                      <a:endParaRPr lang="es-ES" sz="3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66" marR="8566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s-ES" sz="3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Estomatitis aftosa recurrente, glositis atrófica, hipoplasia del esmalte dental</a:t>
                      </a:r>
                    </a:p>
                  </a:txBody>
                  <a:tcPr marL="8566" marR="8566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1648051"/>
                  </a:ext>
                </a:extLst>
              </a:tr>
              <a:tr h="404298">
                <a:tc>
                  <a:txBody>
                    <a:bodyPr/>
                    <a:lstStyle/>
                    <a:p>
                      <a:pPr algn="l" fontAlgn="base"/>
                      <a:r>
                        <a:rPr lang="es-ES" sz="3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Insuficiencia Renal Crónica</a:t>
                      </a:r>
                      <a:endParaRPr lang="es-ES" sz="3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66" marR="8566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s-ES" sz="3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Xerostomía, sabor metálico, úlceras bucales, halitosis</a:t>
                      </a:r>
                    </a:p>
                  </a:txBody>
                  <a:tcPr marL="8566" marR="8566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9186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8577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131</Words>
  <Application>Microsoft Office PowerPoint</Application>
  <PresentationFormat>Panorámica</PresentationFormat>
  <Paragraphs>21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 Hernandez</dc:creator>
  <cp:lastModifiedBy>Antonio Hernandez</cp:lastModifiedBy>
  <cp:revision>1</cp:revision>
  <dcterms:created xsi:type="dcterms:W3CDTF">2024-09-20T02:01:43Z</dcterms:created>
  <dcterms:modified xsi:type="dcterms:W3CDTF">2024-09-20T02:11:57Z</dcterms:modified>
</cp:coreProperties>
</file>