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2" r:id="rId2"/>
    <p:sldId id="258" r:id="rId3"/>
    <p:sldId id="259" r:id="rId4"/>
    <p:sldId id="260" r:id="rId5"/>
    <p:sldId id="261" r:id="rId6"/>
    <p:sldId id="262" r:id="rId7"/>
    <p:sldId id="263"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5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955256-2F3F-444E-8D20-DBE781297B14}" type="doc">
      <dgm:prSet loTypeId="urn:microsoft.com/office/officeart/2005/8/layout/balance1" loCatId="relationship" qsTypeId="urn:microsoft.com/office/officeart/2005/8/quickstyle/3d4" qsCatId="3D" csTypeId="urn:microsoft.com/office/officeart/2005/8/colors/colorful5" csCatId="colorful" phldr="1"/>
      <dgm:spPr/>
      <dgm:t>
        <a:bodyPr/>
        <a:lstStyle/>
        <a:p>
          <a:endParaRPr lang="es-ES"/>
        </a:p>
      </dgm:t>
    </dgm:pt>
    <dgm:pt modelId="{98AF1DC7-B3BA-4206-8DD7-25FF17D78685}">
      <dgm:prSet phldrT="[Texto]"/>
      <dgm:spPr>
        <a:xfrm>
          <a:off x="1988052" y="0"/>
          <a:ext cx="1617346" cy="898525"/>
        </a:xfrm>
        <a:prstGeom prst="roundRect">
          <a:avLst>
            <a:gd name="adj" fmla="val 10000"/>
          </a:avLst>
        </a:prstGeom>
        <a:solidFill>
          <a:srgbClr val="DAEDEF">
            <a:tint val="40000"/>
            <a:alpha val="90000"/>
            <a:hueOff val="0"/>
            <a:satOff val="0"/>
            <a:lumOff val="0"/>
            <a:alphaOff val="0"/>
          </a:srgbClr>
        </a:solidFill>
        <a:ln w="9525" cap="flat" cmpd="sng" algn="ctr">
          <a:solidFill>
            <a:srgbClr val="DAEDEF">
              <a:tint val="40000"/>
              <a:alpha val="90000"/>
              <a:hueOff val="0"/>
              <a:satOff val="0"/>
              <a:lumOff val="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r>
            <a:rPr lang="es-ES" b="1" dirty="0" smtClean="0">
              <a:solidFill>
                <a:srgbClr val="000000">
                  <a:hueOff val="0"/>
                  <a:satOff val="0"/>
                  <a:lumOff val="0"/>
                  <a:alphaOff val="0"/>
                </a:srgbClr>
              </a:solidFill>
              <a:latin typeface="+mj-lt"/>
              <a:ea typeface="+mn-ea"/>
              <a:cs typeface="+mn-cs"/>
            </a:rPr>
            <a:t>Efecto sinérgico</a:t>
          </a:r>
          <a:endParaRPr lang="es-ES" b="1" dirty="0">
            <a:solidFill>
              <a:srgbClr val="000000">
                <a:hueOff val="0"/>
                <a:satOff val="0"/>
                <a:lumOff val="0"/>
                <a:alphaOff val="0"/>
              </a:srgbClr>
            </a:solidFill>
            <a:latin typeface="+mj-lt"/>
            <a:ea typeface="+mn-ea"/>
            <a:cs typeface="+mn-cs"/>
          </a:endParaRPr>
        </a:p>
      </dgm:t>
    </dgm:pt>
    <dgm:pt modelId="{2D4E53D9-AFD9-4858-9A14-BBDD0D30DE13}" type="parTrans" cxnId="{1D68FB0A-33D4-4A4D-88FD-80B7AB654F2E}">
      <dgm:prSet/>
      <dgm:spPr/>
      <dgm:t>
        <a:bodyPr/>
        <a:lstStyle/>
        <a:p>
          <a:endParaRPr lang="es-ES" b="1">
            <a:latin typeface="+mj-lt"/>
          </a:endParaRPr>
        </a:p>
      </dgm:t>
    </dgm:pt>
    <dgm:pt modelId="{DA542442-2E62-4086-AECE-FDE5ED08F95F}" type="sibTrans" cxnId="{1D68FB0A-33D4-4A4D-88FD-80B7AB654F2E}">
      <dgm:prSet/>
      <dgm:spPr/>
      <dgm:t>
        <a:bodyPr/>
        <a:lstStyle/>
        <a:p>
          <a:endParaRPr lang="es-ES" b="1">
            <a:latin typeface="+mj-lt"/>
          </a:endParaRPr>
        </a:p>
      </dgm:t>
    </dgm:pt>
    <dgm:pt modelId="{396AF65F-EFDC-4E2A-8A50-A8F03C443DBA}">
      <dgm:prSet phldrT="[Texto]"/>
      <dgm:spPr>
        <a:xfrm>
          <a:off x="1988052" y="2354137"/>
          <a:ext cx="1617346" cy="1150112"/>
        </a:xfrm>
        <a:prstGeom prst="roundRect">
          <a:avLst/>
        </a:prstGeom>
        <a:solidFill>
          <a:srgbClr val="002846"/>
        </a:solidFill>
        <a:ln>
          <a:noFill/>
        </a:ln>
        <a:effectLst/>
        <a:scene3d>
          <a:camera prst="orthographicFront"/>
          <a:lightRig rig="chilly" dir="t"/>
        </a:scene3d>
        <a:sp3d prstMaterial="translucentPowder">
          <a:bevelT w="127000" h="25400" prst="softRound"/>
        </a:sp3d>
      </dgm:spPr>
      <dgm:t>
        <a:bodyPr/>
        <a:lstStyle/>
        <a:p>
          <a:r>
            <a:rPr lang="es-ES" b="1" dirty="0" smtClean="0">
              <a:solidFill>
                <a:srgbClr val="FFFFFF"/>
              </a:solidFill>
              <a:latin typeface="+mj-lt"/>
              <a:ea typeface="+mn-ea"/>
              <a:cs typeface="+mn-cs"/>
            </a:rPr>
            <a:t>Relaciones</a:t>
          </a:r>
          <a:endParaRPr lang="es-ES" b="1" dirty="0">
            <a:solidFill>
              <a:srgbClr val="FFFFFF"/>
            </a:solidFill>
            <a:latin typeface="+mj-lt"/>
            <a:ea typeface="+mn-ea"/>
            <a:cs typeface="+mn-cs"/>
          </a:endParaRPr>
        </a:p>
      </dgm:t>
    </dgm:pt>
    <dgm:pt modelId="{F016565F-04EC-4C20-BB37-FDFCFB6A5D76}" type="parTrans" cxnId="{5662AF12-58B5-4282-9718-CF666B43727F}">
      <dgm:prSet/>
      <dgm:spPr/>
      <dgm:t>
        <a:bodyPr/>
        <a:lstStyle/>
        <a:p>
          <a:endParaRPr lang="es-ES" b="1">
            <a:latin typeface="+mj-lt"/>
          </a:endParaRPr>
        </a:p>
      </dgm:t>
    </dgm:pt>
    <dgm:pt modelId="{4EA9A52A-8E8A-465B-A7F4-7584E078DE26}" type="sibTrans" cxnId="{5662AF12-58B5-4282-9718-CF666B43727F}">
      <dgm:prSet/>
      <dgm:spPr/>
      <dgm:t>
        <a:bodyPr/>
        <a:lstStyle/>
        <a:p>
          <a:endParaRPr lang="es-ES" b="1">
            <a:latin typeface="+mj-lt"/>
          </a:endParaRPr>
        </a:p>
      </dgm:t>
    </dgm:pt>
    <dgm:pt modelId="{515783DC-6FFB-4506-BDBA-0718AC02CAFF}">
      <dgm:prSet phldrT="[Texto]" custT="1">
        <dgm:style>
          <a:lnRef idx="1">
            <a:schemeClr val="accent2"/>
          </a:lnRef>
          <a:fillRef idx="3">
            <a:schemeClr val="accent2"/>
          </a:fillRef>
          <a:effectRef idx="2">
            <a:schemeClr val="accent2"/>
          </a:effectRef>
          <a:fontRef idx="minor">
            <a:schemeClr val="lt1"/>
          </a:fontRef>
        </dgm:style>
      </dgm:prSet>
      <dgm:spPr>
        <a:xfrm>
          <a:off x="1988052" y="1150112"/>
          <a:ext cx="1617346" cy="1150112"/>
        </a:xfrm>
        <a:prstGeom prst="round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w="9525" cap="flat" cmpd="sng" algn="ctr">
          <a:solidFill>
            <a:srgbClr val="333399">
              <a:shade val="95000"/>
              <a:satMod val="105000"/>
            </a:srgbClr>
          </a:solidFill>
          <a:prstDash val="solid"/>
        </a:ln>
        <a:effectLst>
          <a:outerShdw blurRad="40000" dist="23000" dir="5400000" rotWithShape="0">
            <a:srgbClr val="000000">
              <a:alpha val="35000"/>
            </a:srgbClr>
          </a:outerShdw>
        </a:effectLst>
        <a:scene3d>
          <a:camera prst="orthographicFront"/>
          <a:lightRig rig="chilly" dir="t"/>
        </a:scene3d>
        <a:sp3d/>
      </dgm:spPr>
      <dgm:t>
        <a:bodyPr/>
        <a:lstStyle/>
        <a:p>
          <a:r>
            <a:rPr lang="es-ES" sz="2800" b="1" dirty="0" smtClean="0">
              <a:solidFill>
                <a:srgbClr val="FFFFFF"/>
              </a:solidFill>
              <a:latin typeface="+mj-lt"/>
              <a:ea typeface="+mn-ea"/>
              <a:cs typeface="+mn-cs"/>
            </a:rPr>
            <a:t>Elementos</a:t>
          </a:r>
          <a:endParaRPr lang="es-ES" sz="2800" b="1" dirty="0">
            <a:solidFill>
              <a:srgbClr val="FFFFFF"/>
            </a:solidFill>
            <a:latin typeface="+mj-lt"/>
            <a:ea typeface="+mn-ea"/>
            <a:cs typeface="+mn-cs"/>
          </a:endParaRPr>
        </a:p>
      </dgm:t>
    </dgm:pt>
    <dgm:pt modelId="{EB319B06-BA77-4F07-9685-839F68FB4677}" type="parTrans" cxnId="{B4308774-46F8-4A2E-9A6A-AB6780961FA8}">
      <dgm:prSet/>
      <dgm:spPr/>
      <dgm:t>
        <a:bodyPr/>
        <a:lstStyle/>
        <a:p>
          <a:endParaRPr lang="es-ES" b="1">
            <a:latin typeface="+mj-lt"/>
          </a:endParaRPr>
        </a:p>
      </dgm:t>
    </dgm:pt>
    <dgm:pt modelId="{21E07D7F-904D-4805-99B6-49DAD17D982D}" type="sibTrans" cxnId="{B4308774-46F8-4A2E-9A6A-AB6780961FA8}">
      <dgm:prSet/>
      <dgm:spPr/>
      <dgm:t>
        <a:bodyPr/>
        <a:lstStyle/>
        <a:p>
          <a:endParaRPr lang="es-ES" b="1">
            <a:latin typeface="+mj-lt"/>
          </a:endParaRPr>
        </a:p>
      </dgm:t>
    </dgm:pt>
    <dgm:pt modelId="{FC34D651-1A5D-4AA9-8809-C95F06D4C623}">
      <dgm:prSet phldrT="[Texto]"/>
      <dgm:spPr>
        <a:xfrm>
          <a:off x="4324219" y="0"/>
          <a:ext cx="1617346" cy="898525"/>
        </a:xfrm>
        <a:prstGeom prst="roundRect">
          <a:avLst>
            <a:gd name="adj" fmla="val 10000"/>
          </a:avLst>
        </a:prstGeom>
        <a:solidFill>
          <a:srgbClr val="DAEDEF">
            <a:tint val="40000"/>
            <a:alpha val="90000"/>
            <a:hueOff val="1081694"/>
            <a:satOff val="-7672"/>
            <a:lumOff val="-4365"/>
            <a:alphaOff val="0"/>
          </a:srgbClr>
        </a:solidFill>
        <a:ln w="9525" cap="flat" cmpd="sng" algn="ctr">
          <a:solidFill>
            <a:srgbClr val="DAEDEF">
              <a:tint val="40000"/>
              <a:alpha val="90000"/>
              <a:hueOff val="1081694"/>
              <a:satOff val="-7672"/>
              <a:lumOff val="-4365"/>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r>
            <a:rPr lang="es-ES" b="1" dirty="0" smtClean="0">
              <a:solidFill>
                <a:srgbClr val="000000">
                  <a:hueOff val="0"/>
                  <a:satOff val="0"/>
                  <a:lumOff val="0"/>
                  <a:alphaOff val="0"/>
                </a:srgbClr>
              </a:solidFill>
              <a:latin typeface="+mj-lt"/>
              <a:ea typeface="+mn-ea"/>
              <a:cs typeface="+mn-cs"/>
            </a:rPr>
            <a:t>Relatividad</a:t>
          </a:r>
          <a:endParaRPr lang="es-ES" b="1" dirty="0">
            <a:solidFill>
              <a:srgbClr val="000000">
                <a:hueOff val="0"/>
                <a:satOff val="0"/>
                <a:lumOff val="0"/>
                <a:alphaOff val="0"/>
              </a:srgbClr>
            </a:solidFill>
            <a:latin typeface="+mj-lt"/>
            <a:ea typeface="+mn-ea"/>
            <a:cs typeface="+mn-cs"/>
          </a:endParaRPr>
        </a:p>
      </dgm:t>
    </dgm:pt>
    <dgm:pt modelId="{9D705BEB-B540-4A18-91A9-76646A81FF08}" type="parTrans" cxnId="{0E637660-7699-48A1-9781-BA50F68904CB}">
      <dgm:prSet/>
      <dgm:spPr/>
      <dgm:t>
        <a:bodyPr/>
        <a:lstStyle/>
        <a:p>
          <a:endParaRPr lang="es-ES" b="1">
            <a:latin typeface="+mj-lt"/>
          </a:endParaRPr>
        </a:p>
      </dgm:t>
    </dgm:pt>
    <dgm:pt modelId="{13357394-4F9F-4BCC-992F-3D7C7173EAD7}" type="sibTrans" cxnId="{0E637660-7699-48A1-9781-BA50F68904CB}">
      <dgm:prSet/>
      <dgm:spPr/>
      <dgm:t>
        <a:bodyPr/>
        <a:lstStyle/>
        <a:p>
          <a:endParaRPr lang="es-ES" b="1">
            <a:latin typeface="+mj-lt"/>
          </a:endParaRPr>
        </a:p>
      </dgm:t>
    </dgm:pt>
    <dgm:pt modelId="{7BDEFF6D-B721-4B27-A89E-5B10D4F0A23D}">
      <dgm:prSet phldrT="[Texto]"/>
      <dgm:spPr>
        <a:xfrm>
          <a:off x="4324219" y="2354137"/>
          <a:ext cx="1617346" cy="1150112"/>
        </a:xfrm>
        <a:prstGeom prst="roundRect">
          <a:avLst/>
        </a:prstGeom>
        <a:solidFill>
          <a:srgbClr val="DAEDEF">
            <a:lumMod val="50000"/>
          </a:srgbClr>
        </a:solidFill>
        <a:ln>
          <a:noFill/>
        </a:ln>
        <a:effectLst/>
        <a:scene3d>
          <a:camera prst="orthographicFront"/>
          <a:lightRig rig="chilly" dir="t"/>
        </a:scene3d>
        <a:sp3d prstMaterial="translucentPowder">
          <a:bevelT w="127000" h="25400" prst="softRound"/>
        </a:sp3d>
      </dgm:spPr>
      <dgm:t>
        <a:bodyPr/>
        <a:lstStyle/>
        <a:p>
          <a:r>
            <a:rPr lang="es-ES" b="1" dirty="0" smtClean="0">
              <a:solidFill>
                <a:srgbClr val="FFFFFF"/>
              </a:solidFill>
              <a:latin typeface="+mj-lt"/>
              <a:ea typeface="+mn-ea"/>
              <a:cs typeface="+mn-cs"/>
            </a:rPr>
            <a:t>Medio ambiente</a:t>
          </a:r>
          <a:endParaRPr lang="es-ES" b="1" dirty="0">
            <a:solidFill>
              <a:srgbClr val="FFFFFF"/>
            </a:solidFill>
            <a:latin typeface="+mj-lt"/>
            <a:ea typeface="+mn-ea"/>
            <a:cs typeface="+mn-cs"/>
          </a:endParaRPr>
        </a:p>
      </dgm:t>
    </dgm:pt>
    <dgm:pt modelId="{DEF9B682-0BF5-4402-9384-B90A38BAF393}" type="parTrans" cxnId="{BA1F4F5D-AAB2-45D6-8867-B0684EE20A35}">
      <dgm:prSet/>
      <dgm:spPr/>
      <dgm:t>
        <a:bodyPr/>
        <a:lstStyle/>
        <a:p>
          <a:endParaRPr lang="es-ES" b="1">
            <a:latin typeface="+mj-lt"/>
          </a:endParaRPr>
        </a:p>
      </dgm:t>
    </dgm:pt>
    <dgm:pt modelId="{4C5066C4-26E7-48DB-BF84-661D963F8CA3}" type="sibTrans" cxnId="{BA1F4F5D-AAB2-45D6-8867-B0684EE20A35}">
      <dgm:prSet/>
      <dgm:spPr/>
      <dgm:t>
        <a:bodyPr/>
        <a:lstStyle/>
        <a:p>
          <a:endParaRPr lang="es-ES" b="1">
            <a:latin typeface="+mj-lt"/>
          </a:endParaRPr>
        </a:p>
      </dgm:t>
    </dgm:pt>
    <dgm:pt modelId="{2320CB2B-1BC5-44C1-B836-2155BE99E510}">
      <dgm:prSet phldrT="[Texto]" custT="1"/>
      <dgm:spPr>
        <a:xfrm>
          <a:off x="4324219" y="1150112"/>
          <a:ext cx="1617346" cy="1150112"/>
        </a:xfrm>
        <a:prstGeom prst="roundRect">
          <a:avLst/>
        </a:prstGeom>
        <a:solidFill>
          <a:srgbClr val="0070C0"/>
        </a:solidFill>
        <a:ln>
          <a:noFill/>
        </a:ln>
        <a:effectLst/>
        <a:scene3d>
          <a:camera prst="orthographicFront"/>
          <a:lightRig rig="chilly" dir="t"/>
        </a:scene3d>
        <a:sp3d prstMaterial="translucentPowder">
          <a:bevelT w="127000" h="25400" prst="softRound"/>
        </a:sp3d>
      </dgm:spPr>
      <dgm:t>
        <a:bodyPr/>
        <a:lstStyle/>
        <a:p>
          <a:r>
            <a:rPr lang="es-ES" sz="2800" b="1" dirty="0" smtClean="0">
              <a:solidFill>
                <a:srgbClr val="FFFFFF"/>
              </a:solidFill>
              <a:latin typeface="+mj-lt"/>
              <a:ea typeface="+mn-ea"/>
              <a:cs typeface="+mn-cs"/>
            </a:rPr>
            <a:t>Atributos</a:t>
          </a:r>
          <a:endParaRPr lang="es-ES" sz="2800" b="1" dirty="0">
            <a:solidFill>
              <a:srgbClr val="FFFFFF"/>
            </a:solidFill>
            <a:latin typeface="+mj-lt"/>
            <a:ea typeface="+mn-ea"/>
            <a:cs typeface="+mn-cs"/>
          </a:endParaRPr>
        </a:p>
      </dgm:t>
    </dgm:pt>
    <dgm:pt modelId="{086124C4-66C9-4355-9E27-64551D1F030E}" type="sibTrans" cxnId="{3677A50C-3368-4695-B27A-073014E9FD82}">
      <dgm:prSet/>
      <dgm:spPr/>
      <dgm:t>
        <a:bodyPr/>
        <a:lstStyle/>
        <a:p>
          <a:endParaRPr lang="es-ES" b="1">
            <a:latin typeface="+mj-lt"/>
          </a:endParaRPr>
        </a:p>
      </dgm:t>
    </dgm:pt>
    <dgm:pt modelId="{C367DF2D-28FB-420B-90C8-4D16C8A25E49}" type="parTrans" cxnId="{3677A50C-3368-4695-B27A-073014E9FD82}">
      <dgm:prSet/>
      <dgm:spPr/>
      <dgm:t>
        <a:bodyPr/>
        <a:lstStyle/>
        <a:p>
          <a:endParaRPr lang="es-ES" b="1">
            <a:latin typeface="+mj-lt"/>
          </a:endParaRPr>
        </a:p>
      </dgm:t>
    </dgm:pt>
    <dgm:pt modelId="{4E22FA93-D8F9-4162-990D-52834CF5C691}" type="pres">
      <dgm:prSet presAssocID="{A9955256-2F3F-444E-8D20-DBE781297B14}" presName="outerComposite" presStyleCnt="0">
        <dgm:presLayoutVars>
          <dgm:chMax val="2"/>
          <dgm:animLvl val="lvl"/>
          <dgm:resizeHandles val="exact"/>
        </dgm:presLayoutVars>
      </dgm:prSet>
      <dgm:spPr/>
      <dgm:t>
        <a:bodyPr/>
        <a:lstStyle/>
        <a:p>
          <a:endParaRPr lang="es-ES"/>
        </a:p>
      </dgm:t>
    </dgm:pt>
    <dgm:pt modelId="{E1BCA29E-48E2-4345-BF87-6ABAE7CE2C19}" type="pres">
      <dgm:prSet presAssocID="{A9955256-2F3F-444E-8D20-DBE781297B14}" presName="dummyMaxCanvas" presStyleCnt="0"/>
      <dgm:spPr/>
    </dgm:pt>
    <dgm:pt modelId="{1DDE6C92-ADD6-4956-833F-48D8664BCBBA}" type="pres">
      <dgm:prSet presAssocID="{A9955256-2F3F-444E-8D20-DBE781297B14}" presName="parentComposite" presStyleCnt="0"/>
      <dgm:spPr/>
    </dgm:pt>
    <dgm:pt modelId="{2D0FE886-4742-4C2E-ABBA-A8693D10D399}" type="pres">
      <dgm:prSet presAssocID="{A9955256-2F3F-444E-8D20-DBE781297B14}" presName="parent1" presStyleLbl="alignAccFollowNode1" presStyleIdx="0" presStyleCnt="4">
        <dgm:presLayoutVars>
          <dgm:chMax val="4"/>
        </dgm:presLayoutVars>
      </dgm:prSet>
      <dgm:spPr/>
      <dgm:t>
        <a:bodyPr/>
        <a:lstStyle/>
        <a:p>
          <a:endParaRPr lang="es-ES"/>
        </a:p>
      </dgm:t>
    </dgm:pt>
    <dgm:pt modelId="{DEF81836-D86C-4910-B459-3A321ACA027E}" type="pres">
      <dgm:prSet presAssocID="{A9955256-2F3F-444E-8D20-DBE781297B14}" presName="parent2" presStyleLbl="alignAccFollowNode1" presStyleIdx="1" presStyleCnt="4">
        <dgm:presLayoutVars>
          <dgm:chMax val="4"/>
        </dgm:presLayoutVars>
      </dgm:prSet>
      <dgm:spPr/>
      <dgm:t>
        <a:bodyPr/>
        <a:lstStyle/>
        <a:p>
          <a:endParaRPr lang="es-ES"/>
        </a:p>
      </dgm:t>
    </dgm:pt>
    <dgm:pt modelId="{E402E624-F99F-4D64-B312-65A1C38127F2}" type="pres">
      <dgm:prSet presAssocID="{A9955256-2F3F-444E-8D20-DBE781297B14}" presName="childrenComposite" presStyleCnt="0"/>
      <dgm:spPr/>
    </dgm:pt>
    <dgm:pt modelId="{ABF2F30B-E40F-4834-8716-CDC4DE327EE0}" type="pres">
      <dgm:prSet presAssocID="{A9955256-2F3F-444E-8D20-DBE781297B14}" presName="dummyMaxCanvas_ChildArea" presStyleCnt="0"/>
      <dgm:spPr/>
    </dgm:pt>
    <dgm:pt modelId="{AA492DD4-CE84-4A1B-9A8F-1824C9C49B6C}" type="pres">
      <dgm:prSet presAssocID="{A9955256-2F3F-444E-8D20-DBE781297B14}" presName="fulcrum" presStyleLbl="alignAccFollowNode1" presStyleIdx="2" presStyleCnt="4"/>
      <dgm:spPr>
        <a:xfrm>
          <a:off x="3627861" y="3818733"/>
          <a:ext cx="673894" cy="673894"/>
        </a:xfrm>
        <a:prstGeom prst="triangle">
          <a:avLst/>
        </a:prstGeom>
        <a:solidFill>
          <a:srgbClr val="DAEDEF">
            <a:tint val="40000"/>
            <a:alpha val="90000"/>
            <a:hueOff val="2163389"/>
            <a:satOff val="-15343"/>
            <a:lumOff val="-8730"/>
            <a:alphaOff val="0"/>
          </a:srgbClr>
        </a:solidFill>
        <a:ln w="9525" cap="flat" cmpd="sng" algn="ctr">
          <a:solidFill>
            <a:srgbClr val="DAEDEF">
              <a:tint val="40000"/>
              <a:alpha val="90000"/>
              <a:hueOff val="2163389"/>
              <a:satOff val="-15343"/>
              <a:lumOff val="-8730"/>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es-ES"/>
        </a:p>
      </dgm:t>
    </dgm:pt>
    <dgm:pt modelId="{DE149FCA-E55E-48E3-99B6-CC264406C76E}" type="pres">
      <dgm:prSet presAssocID="{A9955256-2F3F-444E-8D20-DBE781297B14}" presName="balance_22" presStyleLbl="alignAccFollowNode1" presStyleIdx="3" presStyleCnt="4">
        <dgm:presLayoutVars>
          <dgm:bulletEnabled val="1"/>
        </dgm:presLayoutVars>
      </dgm:prSet>
      <dgm:spPr>
        <a:xfrm>
          <a:off x="1943126" y="3536596"/>
          <a:ext cx="4043365" cy="273151"/>
        </a:xfrm>
        <a:prstGeom prst="rect">
          <a:avLst/>
        </a:prstGeom>
        <a:solidFill>
          <a:srgbClr val="DAEDEF">
            <a:tint val="40000"/>
            <a:alpha val="90000"/>
            <a:hueOff val="3245083"/>
            <a:satOff val="-23015"/>
            <a:lumOff val="-13095"/>
            <a:alphaOff val="0"/>
          </a:srgbClr>
        </a:solidFill>
        <a:ln w="9525" cap="flat" cmpd="sng" algn="ctr">
          <a:solidFill>
            <a:srgbClr val="DAEDEF">
              <a:tint val="40000"/>
              <a:alpha val="90000"/>
              <a:hueOff val="3245083"/>
              <a:satOff val="-23015"/>
              <a:lumOff val="-13095"/>
              <a:alphaOff val="0"/>
            </a:srgbClr>
          </a:solidFill>
          <a:prstDash val="solid"/>
        </a:ln>
        <a:effectLst/>
        <a:scene3d>
          <a:camera prst="orthographicFront"/>
          <a:lightRig rig="chilly" dir="t"/>
        </a:scene3d>
        <a:sp3d extrusionH="1700" prstMaterial="dkEdge">
          <a:bevelT w="25400" h="6350" prst="softRound"/>
          <a:bevelB w="0" h="0" prst="convex"/>
        </a:sp3d>
      </dgm:spPr>
      <dgm:t>
        <a:bodyPr/>
        <a:lstStyle/>
        <a:p>
          <a:endParaRPr lang="en-US"/>
        </a:p>
      </dgm:t>
    </dgm:pt>
    <dgm:pt modelId="{C8AE49B6-2145-49FB-9CD9-082C9346253A}" type="pres">
      <dgm:prSet presAssocID="{A9955256-2F3F-444E-8D20-DBE781297B14}" presName="right_22_1" presStyleLbl="node1" presStyleIdx="0" presStyleCnt="4">
        <dgm:presLayoutVars>
          <dgm:bulletEnabled val="1"/>
        </dgm:presLayoutVars>
      </dgm:prSet>
      <dgm:spPr/>
      <dgm:t>
        <a:bodyPr/>
        <a:lstStyle/>
        <a:p>
          <a:endParaRPr lang="es-ES"/>
        </a:p>
      </dgm:t>
    </dgm:pt>
    <dgm:pt modelId="{6D721E7A-2E17-45A6-8E34-7E319B3E231D}" type="pres">
      <dgm:prSet presAssocID="{A9955256-2F3F-444E-8D20-DBE781297B14}" presName="right_22_2" presStyleLbl="node1" presStyleIdx="1" presStyleCnt="4">
        <dgm:presLayoutVars>
          <dgm:bulletEnabled val="1"/>
        </dgm:presLayoutVars>
      </dgm:prSet>
      <dgm:spPr/>
      <dgm:t>
        <a:bodyPr/>
        <a:lstStyle/>
        <a:p>
          <a:endParaRPr lang="es-ES"/>
        </a:p>
      </dgm:t>
    </dgm:pt>
    <dgm:pt modelId="{81A6021E-15BF-4B85-9543-E14CB2651580}" type="pres">
      <dgm:prSet presAssocID="{A9955256-2F3F-444E-8D20-DBE781297B14}" presName="left_22_1" presStyleLbl="node1" presStyleIdx="2" presStyleCnt="4">
        <dgm:presLayoutVars>
          <dgm:bulletEnabled val="1"/>
        </dgm:presLayoutVars>
      </dgm:prSet>
      <dgm:spPr/>
      <dgm:t>
        <a:bodyPr/>
        <a:lstStyle/>
        <a:p>
          <a:endParaRPr lang="es-ES"/>
        </a:p>
      </dgm:t>
    </dgm:pt>
    <dgm:pt modelId="{7A2C205B-CD18-48FC-AEDD-1C545D98A1D1}" type="pres">
      <dgm:prSet presAssocID="{A9955256-2F3F-444E-8D20-DBE781297B14}" presName="left_22_2" presStyleLbl="node1" presStyleIdx="3" presStyleCnt="4">
        <dgm:presLayoutVars>
          <dgm:bulletEnabled val="1"/>
        </dgm:presLayoutVars>
      </dgm:prSet>
      <dgm:spPr/>
      <dgm:t>
        <a:bodyPr/>
        <a:lstStyle/>
        <a:p>
          <a:endParaRPr lang="es-ES"/>
        </a:p>
      </dgm:t>
    </dgm:pt>
  </dgm:ptLst>
  <dgm:cxnLst>
    <dgm:cxn modelId="{AA77D590-466E-4ABF-975E-47EF6634B4EA}" type="presOf" srcId="{2320CB2B-1BC5-44C1-B836-2155BE99E510}" destId="{6D721E7A-2E17-45A6-8E34-7E319B3E231D}" srcOrd="0" destOrd="0" presId="urn:microsoft.com/office/officeart/2005/8/layout/balance1"/>
    <dgm:cxn modelId="{92CBC208-E219-42F7-B06E-93B885220EE1}" type="presOf" srcId="{A9955256-2F3F-444E-8D20-DBE781297B14}" destId="{4E22FA93-D8F9-4162-990D-52834CF5C691}" srcOrd="0" destOrd="0" presId="urn:microsoft.com/office/officeart/2005/8/layout/balance1"/>
    <dgm:cxn modelId="{0CC41A75-B3FB-4BED-875B-716A52B8E739}" type="presOf" srcId="{98AF1DC7-B3BA-4206-8DD7-25FF17D78685}" destId="{2D0FE886-4742-4C2E-ABBA-A8693D10D399}" srcOrd="0" destOrd="0" presId="urn:microsoft.com/office/officeart/2005/8/layout/balance1"/>
    <dgm:cxn modelId="{3677A50C-3368-4695-B27A-073014E9FD82}" srcId="{FC34D651-1A5D-4AA9-8809-C95F06D4C623}" destId="{2320CB2B-1BC5-44C1-B836-2155BE99E510}" srcOrd="1" destOrd="0" parTransId="{C367DF2D-28FB-420B-90C8-4D16C8A25E49}" sibTransId="{086124C4-66C9-4355-9E27-64551D1F030E}"/>
    <dgm:cxn modelId="{BA1F4F5D-AAB2-45D6-8867-B0684EE20A35}" srcId="{FC34D651-1A5D-4AA9-8809-C95F06D4C623}" destId="{7BDEFF6D-B721-4B27-A89E-5B10D4F0A23D}" srcOrd="0" destOrd="0" parTransId="{DEF9B682-0BF5-4402-9384-B90A38BAF393}" sibTransId="{4C5066C4-26E7-48DB-BF84-661D963F8CA3}"/>
    <dgm:cxn modelId="{2E756194-03AF-42B9-88C7-517C33DF2EA1}" type="presOf" srcId="{396AF65F-EFDC-4E2A-8A50-A8F03C443DBA}" destId="{81A6021E-15BF-4B85-9543-E14CB2651580}" srcOrd="0" destOrd="0" presId="urn:microsoft.com/office/officeart/2005/8/layout/balance1"/>
    <dgm:cxn modelId="{6B67DEB9-FAA8-42D9-8402-2DF999A85260}" type="presOf" srcId="{7BDEFF6D-B721-4B27-A89E-5B10D4F0A23D}" destId="{C8AE49B6-2145-49FB-9CD9-082C9346253A}" srcOrd="0" destOrd="0" presId="urn:microsoft.com/office/officeart/2005/8/layout/balance1"/>
    <dgm:cxn modelId="{5662AF12-58B5-4282-9718-CF666B43727F}" srcId="{98AF1DC7-B3BA-4206-8DD7-25FF17D78685}" destId="{396AF65F-EFDC-4E2A-8A50-A8F03C443DBA}" srcOrd="0" destOrd="0" parTransId="{F016565F-04EC-4C20-BB37-FDFCFB6A5D76}" sibTransId="{4EA9A52A-8E8A-465B-A7F4-7584E078DE26}"/>
    <dgm:cxn modelId="{23C30631-8962-4AE0-8E0D-870AEACE9B78}" type="presOf" srcId="{FC34D651-1A5D-4AA9-8809-C95F06D4C623}" destId="{DEF81836-D86C-4910-B459-3A321ACA027E}" srcOrd="0" destOrd="0" presId="urn:microsoft.com/office/officeart/2005/8/layout/balance1"/>
    <dgm:cxn modelId="{0E637660-7699-48A1-9781-BA50F68904CB}" srcId="{A9955256-2F3F-444E-8D20-DBE781297B14}" destId="{FC34D651-1A5D-4AA9-8809-C95F06D4C623}" srcOrd="1" destOrd="0" parTransId="{9D705BEB-B540-4A18-91A9-76646A81FF08}" sibTransId="{13357394-4F9F-4BCC-992F-3D7C7173EAD7}"/>
    <dgm:cxn modelId="{1D68FB0A-33D4-4A4D-88FD-80B7AB654F2E}" srcId="{A9955256-2F3F-444E-8D20-DBE781297B14}" destId="{98AF1DC7-B3BA-4206-8DD7-25FF17D78685}" srcOrd="0" destOrd="0" parTransId="{2D4E53D9-AFD9-4858-9A14-BBDD0D30DE13}" sibTransId="{DA542442-2E62-4086-AECE-FDE5ED08F95F}"/>
    <dgm:cxn modelId="{BB7AE64B-C981-4C8A-AAE6-B1ED731DE220}" type="presOf" srcId="{515783DC-6FFB-4506-BDBA-0718AC02CAFF}" destId="{7A2C205B-CD18-48FC-AEDD-1C545D98A1D1}" srcOrd="0" destOrd="0" presId="urn:microsoft.com/office/officeart/2005/8/layout/balance1"/>
    <dgm:cxn modelId="{B4308774-46F8-4A2E-9A6A-AB6780961FA8}" srcId="{98AF1DC7-B3BA-4206-8DD7-25FF17D78685}" destId="{515783DC-6FFB-4506-BDBA-0718AC02CAFF}" srcOrd="1" destOrd="0" parTransId="{EB319B06-BA77-4F07-9685-839F68FB4677}" sibTransId="{21E07D7F-904D-4805-99B6-49DAD17D982D}"/>
    <dgm:cxn modelId="{6EB7195F-CE14-4923-8BA9-090A8AC37DEE}" type="presParOf" srcId="{4E22FA93-D8F9-4162-990D-52834CF5C691}" destId="{E1BCA29E-48E2-4345-BF87-6ABAE7CE2C19}" srcOrd="0" destOrd="0" presId="urn:microsoft.com/office/officeart/2005/8/layout/balance1"/>
    <dgm:cxn modelId="{90C61753-C551-4BE7-9E85-10DF75A775E6}" type="presParOf" srcId="{4E22FA93-D8F9-4162-990D-52834CF5C691}" destId="{1DDE6C92-ADD6-4956-833F-48D8664BCBBA}" srcOrd="1" destOrd="0" presId="urn:microsoft.com/office/officeart/2005/8/layout/balance1"/>
    <dgm:cxn modelId="{00275093-55B0-4F55-AB47-03A726CF8498}" type="presParOf" srcId="{1DDE6C92-ADD6-4956-833F-48D8664BCBBA}" destId="{2D0FE886-4742-4C2E-ABBA-A8693D10D399}" srcOrd="0" destOrd="0" presId="urn:microsoft.com/office/officeart/2005/8/layout/balance1"/>
    <dgm:cxn modelId="{E0333C79-A951-4DD2-BEDD-6DAAE0B713DE}" type="presParOf" srcId="{1DDE6C92-ADD6-4956-833F-48D8664BCBBA}" destId="{DEF81836-D86C-4910-B459-3A321ACA027E}" srcOrd="1" destOrd="0" presId="urn:microsoft.com/office/officeart/2005/8/layout/balance1"/>
    <dgm:cxn modelId="{E1582710-8B99-4663-ACCD-EEDA9BBD5AD4}" type="presParOf" srcId="{4E22FA93-D8F9-4162-990D-52834CF5C691}" destId="{E402E624-F99F-4D64-B312-65A1C38127F2}" srcOrd="2" destOrd="0" presId="urn:microsoft.com/office/officeart/2005/8/layout/balance1"/>
    <dgm:cxn modelId="{BFD789A2-A3BC-40A1-A3F1-13C8AD60B8A2}" type="presParOf" srcId="{E402E624-F99F-4D64-B312-65A1C38127F2}" destId="{ABF2F30B-E40F-4834-8716-CDC4DE327EE0}" srcOrd="0" destOrd="0" presId="urn:microsoft.com/office/officeart/2005/8/layout/balance1"/>
    <dgm:cxn modelId="{80531EFF-A9B1-4CFA-97B8-2567702E87CE}" type="presParOf" srcId="{E402E624-F99F-4D64-B312-65A1C38127F2}" destId="{AA492DD4-CE84-4A1B-9A8F-1824C9C49B6C}" srcOrd="1" destOrd="0" presId="urn:microsoft.com/office/officeart/2005/8/layout/balance1"/>
    <dgm:cxn modelId="{A4E7B1CC-FBF9-4997-802B-5F02560B7075}" type="presParOf" srcId="{E402E624-F99F-4D64-B312-65A1C38127F2}" destId="{DE149FCA-E55E-48E3-99B6-CC264406C76E}" srcOrd="2" destOrd="0" presId="urn:microsoft.com/office/officeart/2005/8/layout/balance1"/>
    <dgm:cxn modelId="{5151ECE7-B747-410C-904C-E9534C2F9C03}" type="presParOf" srcId="{E402E624-F99F-4D64-B312-65A1C38127F2}" destId="{C8AE49B6-2145-49FB-9CD9-082C9346253A}" srcOrd="3" destOrd="0" presId="urn:microsoft.com/office/officeart/2005/8/layout/balance1"/>
    <dgm:cxn modelId="{E252BFE5-1774-42F1-A7DB-7782A2BFDF12}" type="presParOf" srcId="{E402E624-F99F-4D64-B312-65A1C38127F2}" destId="{6D721E7A-2E17-45A6-8E34-7E319B3E231D}" srcOrd="4" destOrd="0" presId="urn:microsoft.com/office/officeart/2005/8/layout/balance1"/>
    <dgm:cxn modelId="{2637BF00-0EFA-4A43-83AC-72689FB10742}" type="presParOf" srcId="{E402E624-F99F-4D64-B312-65A1C38127F2}" destId="{81A6021E-15BF-4B85-9543-E14CB2651580}" srcOrd="5" destOrd="0" presId="urn:microsoft.com/office/officeart/2005/8/layout/balance1"/>
    <dgm:cxn modelId="{4261054D-5093-4C8C-96E8-7A63112A20F4}" type="presParOf" srcId="{E402E624-F99F-4D64-B312-65A1C38127F2}" destId="{7A2C205B-CD18-48FC-AEDD-1C545D98A1D1}" srcOrd="6"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FE886-4742-4C2E-ABBA-A8693D10D399}">
      <dsp:nvSpPr>
        <dsp:cNvPr id="0" name=""/>
        <dsp:cNvSpPr/>
      </dsp:nvSpPr>
      <dsp:spPr>
        <a:xfrm>
          <a:off x="3576648" y="0"/>
          <a:ext cx="1655632" cy="919796"/>
        </a:xfrm>
        <a:prstGeom prst="roundRect">
          <a:avLst>
            <a:gd name="adj" fmla="val 10000"/>
          </a:avLst>
        </a:prstGeom>
        <a:solidFill>
          <a:srgbClr val="DAEDEF">
            <a:tint val="40000"/>
            <a:alpha val="90000"/>
            <a:hueOff val="0"/>
            <a:satOff val="0"/>
            <a:lumOff val="0"/>
            <a:alphaOff val="0"/>
          </a:srgbClr>
        </a:solidFill>
        <a:ln w="9525" cap="flat" cmpd="sng" algn="ctr">
          <a:solidFill>
            <a:srgbClr val="DAEDEF">
              <a:tint val="40000"/>
              <a:alpha val="90000"/>
              <a:hueOff val="0"/>
              <a:satOff val="0"/>
              <a:lumOff val="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000000">
                  <a:hueOff val="0"/>
                  <a:satOff val="0"/>
                  <a:lumOff val="0"/>
                  <a:alphaOff val="0"/>
                </a:srgbClr>
              </a:solidFill>
              <a:latin typeface="+mj-lt"/>
              <a:ea typeface="+mn-ea"/>
              <a:cs typeface="+mn-cs"/>
            </a:rPr>
            <a:t>Efecto sinérgico</a:t>
          </a:r>
          <a:endParaRPr lang="es-ES" sz="2400" b="1" kern="1200" dirty="0">
            <a:solidFill>
              <a:srgbClr val="000000">
                <a:hueOff val="0"/>
                <a:satOff val="0"/>
                <a:lumOff val="0"/>
                <a:alphaOff val="0"/>
              </a:srgbClr>
            </a:solidFill>
            <a:latin typeface="+mj-lt"/>
            <a:ea typeface="+mn-ea"/>
            <a:cs typeface="+mn-cs"/>
          </a:endParaRPr>
        </a:p>
      </dsp:txBody>
      <dsp:txXfrm>
        <a:off x="3603588" y="26940"/>
        <a:ext cx="1601752" cy="865916"/>
      </dsp:txXfrm>
    </dsp:sp>
    <dsp:sp modelId="{DEF81836-D86C-4910-B459-3A321ACA027E}">
      <dsp:nvSpPr>
        <dsp:cNvPr id="0" name=""/>
        <dsp:cNvSpPr/>
      </dsp:nvSpPr>
      <dsp:spPr>
        <a:xfrm>
          <a:off x="5968117" y="0"/>
          <a:ext cx="1655632" cy="919796"/>
        </a:xfrm>
        <a:prstGeom prst="roundRect">
          <a:avLst>
            <a:gd name="adj" fmla="val 10000"/>
          </a:avLst>
        </a:prstGeom>
        <a:solidFill>
          <a:srgbClr val="DAEDEF">
            <a:tint val="40000"/>
            <a:alpha val="90000"/>
            <a:hueOff val="1081694"/>
            <a:satOff val="-7672"/>
            <a:lumOff val="-4365"/>
            <a:alphaOff val="0"/>
          </a:srgbClr>
        </a:solidFill>
        <a:ln w="9525" cap="flat" cmpd="sng" algn="ctr">
          <a:solidFill>
            <a:srgbClr val="DAEDEF">
              <a:tint val="40000"/>
              <a:alpha val="90000"/>
              <a:hueOff val="1081694"/>
              <a:satOff val="-7672"/>
              <a:lumOff val="-4365"/>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S" sz="2400" b="1" kern="1200" dirty="0" smtClean="0">
              <a:solidFill>
                <a:srgbClr val="000000">
                  <a:hueOff val="0"/>
                  <a:satOff val="0"/>
                  <a:lumOff val="0"/>
                  <a:alphaOff val="0"/>
                </a:srgbClr>
              </a:solidFill>
              <a:latin typeface="+mj-lt"/>
              <a:ea typeface="+mn-ea"/>
              <a:cs typeface="+mn-cs"/>
            </a:rPr>
            <a:t>Relatividad</a:t>
          </a:r>
          <a:endParaRPr lang="es-ES" sz="2400" b="1" kern="1200" dirty="0">
            <a:solidFill>
              <a:srgbClr val="000000">
                <a:hueOff val="0"/>
                <a:satOff val="0"/>
                <a:lumOff val="0"/>
                <a:alphaOff val="0"/>
              </a:srgbClr>
            </a:solidFill>
            <a:latin typeface="+mj-lt"/>
            <a:ea typeface="+mn-ea"/>
            <a:cs typeface="+mn-cs"/>
          </a:endParaRPr>
        </a:p>
      </dsp:txBody>
      <dsp:txXfrm>
        <a:off x="5995057" y="26940"/>
        <a:ext cx="1601752" cy="865916"/>
      </dsp:txXfrm>
    </dsp:sp>
    <dsp:sp modelId="{AA492DD4-CE84-4A1B-9A8F-1824C9C49B6C}">
      <dsp:nvSpPr>
        <dsp:cNvPr id="0" name=""/>
        <dsp:cNvSpPr/>
      </dsp:nvSpPr>
      <dsp:spPr>
        <a:xfrm>
          <a:off x="5255276" y="3909133"/>
          <a:ext cx="689847" cy="689847"/>
        </a:xfrm>
        <a:prstGeom prst="triangle">
          <a:avLst/>
        </a:prstGeom>
        <a:solidFill>
          <a:srgbClr val="DAEDEF">
            <a:tint val="40000"/>
            <a:alpha val="90000"/>
            <a:hueOff val="2163389"/>
            <a:satOff val="-15343"/>
            <a:lumOff val="-8730"/>
            <a:alphaOff val="0"/>
          </a:srgbClr>
        </a:solidFill>
        <a:ln w="9525" cap="flat" cmpd="sng" algn="ctr">
          <a:solidFill>
            <a:srgbClr val="DAEDEF">
              <a:tint val="40000"/>
              <a:alpha val="90000"/>
              <a:hueOff val="2163389"/>
              <a:satOff val="-15343"/>
              <a:lumOff val="-8730"/>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E149FCA-E55E-48E3-99B6-CC264406C76E}">
      <dsp:nvSpPr>
        <dsp:cNvPr id="0" name=""/>
        <dsp:cNvSpPr/>
      </dsp:nvSpPr>
      <dsp:spPr>
        <a:xfrm>
          <a:off x="3530658" y="3620317"/>
          <a:ext cx="4139082" cy="279617"/>
        </a:xfrm>
        <a:prstGeom prst="rect">
          <a:avLst/>
        </a:prstGeom>
        <a:solidFill>
          <a:srgbClr val="DAEDEF">
            <a:tint val="40000"/>
            <a:alpha val="90000"/>
            <a:hueOff val="3245083"/>
            <a:satOff val="-23015"/>
            <a:lumOff val="-13095"/>
            <a:alphaOff val="0"/>
          </a:srgbClr>
        </a:solidFill>
        <a:ln w="9525" cap="flat" cmpd="sng" algn="ctr">
          <a:solidFill>
            <a:srgbClr val="DAEDEF">
              <a:tint val="40000"/>
              <a:alpha val="90000"/>
              <a:hueOff val="3245083"/>
              <a:satOff val="-23015"/>
              <a:lumOff val="-13095"/>
              <a:alphaOff val="0"/>
            </a:srgbClr>
          </a:solidFill>
          <a:prstDash val="solid"/>
          <a:miter lim="800000"/>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8AE49B6-2145-49FB-9CD9-082C9346253A}">
      <dsp:nvSpPr>
        <dsp:cNvPr id="0" name=""/>
        <dsp:cNvSpPr/>
      </dsp:nvSpPr>
      <dsp:spPr>
        <a:xfrm>
          <a:off x="5968117" y="2409865"/>
          <a:ext cx="1655632" cy="1177338"/>
        </a:xfrm>
        <a:prstGeom prst="roundRect">
          <a:avLst/>
        </a:prstGeom>
        <a:solidFill>
          <a:srgbClr val="DAEDEF">
            <a:lumMod val="5000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solidFill>
                <a:srgbClr val="FFFFFF"/>
              </a:solidFill>
              <a:latin typeface="+mj-lt"/>
              <a:ea typeface="+mn-ea"/>
              <a:cs typeface="+mn-cs"/>
            </a:rPr>
            <a:t>Medio ambiente</a:t>
          </a:r>
          <a:endParaRPr lang="es-ES" sz="2500" b="1" kern="1200" dirty="0">
            <a:solidFill>
              <a:srgbClr val="FFFFFF"/>
            </a:solidFill>
            <a:latin typeface="+mj-lt"/>
            <a:ea typeface="+mn-ea"/>
            <a:cs typeface="+mn-cs"/>
          </a:endParaRPr>
        </a:p>
      </dsp:txBody>
      <dsp:txXfrm>
        <a:off x="6025590" y="2467338"/>
        <a:ext cx="1540686" cy="1062392"/>
      </dsp:txXfrm>
    </dsp:sp>
    <dsp:sp modelId="{6D721E7A-2E17-45A6-8E34-7E319B3E231D}">
      <dsp:nvSpPr>
        <dsp:cNvPr id="0" name=""/>
        <dsp:cNvSpPr/>
      </dsp:nvSpPr>
      <dsp:spPr>
        <a:xfrm>
          <a:off x="5968117" y="1177338"/>
          <a:ext cx="1655632" cy="1177338"/>
        </a:xfrm>
        <a:prstGeom prst="roundRect">
          <a:avLst/>
        </a:prstGeom>
        <a:solidFill>
          <a:srgbClr val="0070C0"/>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solidFill>
                <a:srgbClr val="FFFFFF"/>
              </a:solidFill>
              <a:latin typeface="+mj-lt"/>
              <a:ea typeface="+mn-ea"/>
              <a:cs typeface="+mn-cs"/>
            </a:rPr>
            <a:t>Atributos</a:t>
          </a:r>
          <a:endParaRPr lang="es-ES" sz="2800" b="1" kern="1200" dirty="0">
            <a:solidFill>
              <a:srgbClr val="FFFFFF"/>
            </a:solidFill>
            <a:latin typeface="+mj-lt"/>
            <a:ea typeface="+mn-ea"/>
            <a:cs typeface="+mn-cs"/>
          </a:endParaRPr>
        </a:p>
      </dsp:txBody>
      <dsp:txXfrm>
        <a:off x="6025590" y="1234811"/>
        <a:ext cx="1540686" cy="1062392"/>
      </dsp:txXfrm>
    </dsp:sp>
    <dsp:sp modelId="{81A6021E-15BF-4B85-9543-E14CB2651580}">
      <dsp:nvSpPr>
        <dsp:cNvPr id="0" name=""/>
        <dsp:cNvSpPr/>
      </dsp:nvSpPr>
      <dsp:spPr>
        <a:xfrm>
          <a:off x="3576648" y="2409865"/>
          <a:ext cx="1655632" cy="1177338"/>
        </a:xfrm>
        <a:prstGeom prst="roundRect">
          <a:avLst/>
        </a:prstGeom>
        <a:solidFill>
          <a:srgbClr val="002846"/>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s-ES" sz="2500" b="1" kern="1200" dirty="0" smtClean="0">
              <a:solidFill>
                <a:srgbClr val="FFFFFF"/>
              </a:solidFill>
              <a:latin typeface="+mj-lt"/>
              <a:ea typeface="+mn-ea"/>
              <a:cs typeface="+mn-cs"/>
            </a:rPr>
            <a:t>Relaciones</a:t>
          </a:r>
          <a:endParaRPr lang="es-ES" sz="2500" b="1" kern="1200" dirty="0">
            <a:solidFill>
              <a:srgbClr val="FFFFFF"/>
            </a:solidFill>
            <a:latin typeface="+mj-lt"/>
            <a:ea typeface="+mn-ea"/>
            <a:cs typeface="+mn-cs"/>
          </a:endParaRPr>
        </a:p>
      </dsp:txBody>
      <dsp:txXfrm>
        <a:off x="3634121" y="2467338"/>
        <a:ext cx="1540686" cy="1062392"/>
      </dsp:txXfrm>
    </dsp:sp>
    <dsp:sp modelId="{7A2C205B-CD18-48FC-AEDD-1C545D98A1D1}">
      <dsp:nvSpPr>
        <dsp:cNvPr id="0" name=""/>
        <dsp:cNvSpPr/>
      </dsp:nvSpPr>
      <dsp:spPr>
        <a:xfrm>
          <a:off x="3576648" y="1177338"/>
          <a:ext cx="1655632" cy="1177338"/>
        </a:xfrm>
        <a:prstGeom prst="roundRect">
          <a:avLst/>
        </a:prstGeom>
        <a:gradFill rotWithShape="1">
          <a:gsLst>
            <a:gs pos="0">
              <a:srgbClr val="333399">
                <a:shade val="51000"/>
                <a:satMod val="130000"/>
              </a:srgbClr>
            </a:gs>
            <a:gs pos="80000">
              <a:srgbClr val="333399">
                <a:shade val="93000"/>
                <a:satMod val="130000"/>
              </a:srgbClr>
            </a:gs>
            <a:gs pos="100000">
              <a:srgbClr val="333399">
                <a:shade val="94000"/>
                <a:satMod val="135000"/>
              </a:srgbClr>
            </a:gs>
          </a:gsLst>
          <a:lin ang="16200000" scaled="0"/>
        </a:gradFill>
        <a:ln w="9525" cap="flat" cmpd="sng" algn="ctr">
          <a:solidFill>
            <a:srgbClr val="333399">
              <a:shade val="95000"/>
              <a:satMod val="105000"/>
            </a:srgbClr>
          </a:solidFill>
          <a:prstDash val="solid"/>
          <a:miter lim="800000"/>
        </a:ln>
        <a:effectLst>
          <a:outerShdw blurRad="40000" dist="23000" dir="5400000" rotWithShape="0">
            <a:srgbClr val="000000">
              <a:alpha val="35000"/>
            </a:srgbClr>
          </a:outerShdw>
        </a:effectLst>
        <a:scene3d>
          <a:camera prst="orthographicFront"/>
          <a:lightRig rig="chilly" dir="t"/>
        </a:scene3d>
        <a:sp3d/>
      </dsp:spPr>
      <dsp:style>
        <a:lnRef idx="1">
          <a:schemeClr val="accent2"/>
        </a:lnRef>
        <a:fillRef idx="3">
          <a:schemeClr val="accent2"/>
        </a:fillRef>
        <a:effectRef idx="2">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s-ES" sz="2800" b="1" kern="1200" dirty="0" smtClean="0">
              <a:solidFill>
                <a:srgbClr val="FFFFFF"/>
              </a:solidFill>
              <a:latin typeface="+mj-lt"/>
              <a:ea typeface="+mn-ea"/>
              <a:cs typeface="+mn-cs"/>
            </a:rPr>
            <a:t>Elementos</a:t>
          </a:r>
          <a:endParaRPr lang="es-ES" sz="2800" b="1" kern="1200" dirty="0">
            <a:solidFill>
              <a:srgbClr val="FFFFFF"/>
            </a:solidFill>
            <a:latin typeface="+mj-lt"/>
            <a:ea typeface="+mn-ea"/>
            <a:cs typeface="+mn-cs"/>
          </a:endParaRPr>
        </a:p>
      </dsp:txBody>
      <dsp:txXfrm>
        <a:off x="3634121" y="1234811"/>
        <a:ext cx="1540686" cy="106239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0D20A2-4F99-42C0-BCF1-5255060C2CB3}" type="datetimeFigureOut">
              <a:rPr lang="en-US" smtClean="0"/>
              <a:t>13-Oct-22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722F16-FEA4-42D5-9F3A-EDB9D9DD0B02}" type="slidenum">
              <a:rPr lang="en-US" smtClean="0"/>
              <a:t>‹#›</a:t>
            </a:fld>
            <a:endParaRPr lang="en-US"/>
          </a:p>
        </p:txBody>
      </p:sp>
    </p:spTree>
    <p:extLst>
      <p:ext uri="{BB962C8B-B14F-4D97-AF65-F5344CB8AC3E}">
        <p14:creationId xmlns:p14="http://schemas.microsoft.com/office/powerpoint/2010/main" val="27329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Buenas tardes continuamos la maestría de </a:t>
            </a:r>
            <a:r>
              <a:rPr lang="es-ES" dirty="0" err="1" smtClean="0"/>
              <a:t>Odontogeriatría</a:t>
            </a:r>
            <a:r>
              <a:rPr lang="es-ES" dirty="0" smtClean="0"/>
              <a:t> impartiendo el módulo gestión en</a:t>
            </a:r>
            <a:r>
              <a:rPr lang="es-ES" baseline="0" dirty="0" smtClean="0"/>
              <a:t> estomatología. Yo soy su profesora la Dra Maria…. Y como ven en la pantalla están mis dos cuentas de correo electrónico y mi móvil porque por esas vías no comunicaremos</a:t>
            </a:r>
            <a:endParaRPr lang="en-US" dirty="0" smtClean="0"/>
          </a:p>
          <a:p>
            <a:endParaRPr lang="es-ES" baseline="0" dirty="0" smtClean="0"/>
          </a:p>
          <a:p>
            <a:r>
              <a:rPr lang="es-ES" baseline="0" dirty="0" smtClean="0"/>
              <a:t>El módulo cuenta con un tiempo de 4 semanas  termina el 21 de mayo, estaremos en contacto todos los viernes a las 2 y 30 pm</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a:t>
            </a:fld>
            <a:endParaRPr lang="en-US"/>
          </a:p>
        </p:txBody>
      </p:sp>
    </p:spTree>
    <p:extLst>
      <p:ext uri="{BB962C8B-B14F-4D97-AF65-F5344CB8AC3E}">
        <p14:creationId xmlns:p14="http://schemas.microsoft.com/office/powerpoint/2010/main" val="943264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dirty="0" smtClean="0"/>
              <a:t>Otros indicadores como pueden observar el país cuenta con </a:t>
            </a:r>
            <a:r>
              <a:rPr lang="es-MX" altLang="en-US" dirty="0" smtClean="0">
                <a:latin typeface="Arial Narrow" panose="020B0606020202030204" pitchFamily="34" charset="0"/>
              </a:rPr>
              <a:t>479 623 </a:t>
            </a:r>
          </a:p>
          <a:p>
            <a:r>
              <a:rPr lang="es-MX" altLang="en-US" dirty="0" smtClean="0"/>
              <a:t>trabajadores de la salud de los cuales la mayor parte son mujeres.</a:t>
            </a:r>
          </a:p>
          <a:p>
            <a:r>
              <a:rPr lang="es-MX" altLang="en-US" dirty="0" smtClean="0"/>
              <a:t>Hay una proporción de 116 habitantes por médicos, 566 por estomatólogo y 119 por enfermera.</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11</a:t>
            </a:fld>
            <a:endParaRPr lang="en-US"/>
          </a:p>
        </p:txBody>
      </p:sp>
    </p:spTree>
    <p:extLst>
      <p:ext uri="{BB962C8B-B14F-4D97-AF65-F5344CB8AC3E}">
        <p14:creationId xmlns:p14="http://schemas.microsoft.com/office/powerpoint/2010/main" val="110067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Comenzaremos</a:t>
            </a:r>
            <a:r>
              <a:rPr lang="es-ES" baseline="0" dirty="0" smtClean="0"/>
              <a:t> el contenido de dirección que también se le </a:t>
            </a:r>
            <a:r>
              <a:rPr lang="es-ES" baseline="0" dirty="0" err="1" smtClean="0"/>
              <a:t>denominaadministracion</a:t>
            </a:r>
            <a:r>
              <a:rPr lang="es-ES" baseline="0" dirty="0" smtClean="0"/>
              <a:t> gestión y verá que puse en signo de </a:t>
            </a:r>
            <a:r>
              <a:rPr lang="es-ES" baseline="0" dirty="0" err="1" smtClean="0"/>
              <a:t>iterrogación</a:t>
            </a:r>
            <a:r>
              <a:rPr lang="es-ES" baseline="0" dirty="0" smtClean="0"/>
              <a:t> la gerencia pues bien </a:t>
            </a:r>
            <a:r>
              <a:rPr lang="es-ES" baseline="0" dirty="0" err="1" smtClean="0"/>
              <a:t>ytmaibén</a:t>
            </a:r>
            <a:r>
              <a:rPr lang="es-ES" baseline="0" dirty="0" smtClean="0"/>
              <a:t> indistintamente se le llama así pero la gerencia es un puesto de trabajo y el que </a:t>
            </a:r>
            <a:r>
              <a:rPr lang="es-ES" baseline="0" dirty="0" err="1" smtClean="0"/>
              <a:t>loocupa</a:t>
            </a:r>
            <a:r>
              <a:rPr lang="es-ES" baseline="0" dirty="0" smtClean="0"/>
              <a:t> se llama </a:t>
            </a:r>
            <a:r>
              <a:rPr lang="es-ES" baseline="0" dirty="0" err="1" smtClean="0"/>
              <a:t>geente</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12</a:t>
            </a:fld>
            <a:endParaRPr lang="en-US"/>
          </a:p>
        </p:txBody>
      </p:sp>
    </p:spTree>
    <p:extLst>
      <p:ext uri="{BB962C8B-B14F-4D97-AF65-F5344CB8AC3E}">
        <p14:creationId xmlns:p14="http://schemas.microsoft.com/office/powerpoint/2010/main" val="2017162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Y de</a:t>
            </a:r>
            <a:r>
              <a:rPr lang="es-ES" baseline="0" dirty="0" smtClean="0"/>
              <a:t> qué otras formas se conoce el </a:t>
            </a:r>
            <a:r>
              <a:rPr lang="es-ES" baseline="0" dirty="0" err="1" smtClean="0"/>
              <a:t>coneñto</a:t>
            </a:r>
            <a:r>
              <a:rPr lang="es-ES" baseline="0" dirty="0" smtClean="0"/>
              <a:t> de administrar </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13</a:t>
            </a:fld>
            <a:endParaRPr lang="en-US"/>
          </a:p>
        </p:txBody>
      </p:sp>
    </p:spTree>
    <p:extLst>
      <p:ext uri="{BB962C8B-B14F-4D97-AF65-F5344CB8AC3E}">
        <p14:creationId xmlns:p14="http://schemas.microsoft.com/office/powerpoint/2010/main" val="2141291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Como observan en la pantalla se comienza con la planeación luego sigue la organización que conforman</a:t>
            </a:r>
            <a:r>
              <a:rPr lang="es-ES" baseline="0" dirty="0" smtClean="0"/>
              <a:t> la etapa de </a:t>
            </a:r>
            <a:r>
              <a:rPr lang="es-ES" baseline="0" dirty="0" err="1" smtClean="0"/>
              <a:t>palaneación</a:t>
            </a:r>
            <a:r>
              <a:rPr lang="es-ES" baseline="0" dirty="0" smtClean="0"/>
              <a:t> y luego la dirección y el </a:t>
            </a:r>
            <a:r>
              <a:rPr lang="es-ES" baseline="0" dirty="0" err="1" smtClean="0"/>
              <a:t>contro</a:t>
            </a:r>
            <a:r>
              <a:rPr lang="es-ES" baseline="0" dirty="0" smtClean="0"/>
              <a:t> que conforman la etapa de ejecución y es un ciclo pues de los resultados del control se comienza de </a:t>
            </a:r>
            <a:r>
              <a:rPr lang="es-ES" baseline="0" dirty="0" err="1" smtClean="0"/>
              <a:t>uevo</a:t>
            </a:r>
            <a:r>
              <a:rPr lang="es-ES" baseline="0" dirty="0" smtClean="0"/>
              <a:t> a ajustarse los procesos todos </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15</a:t>
            </a:fld>
            <a:endParaRPr lang="en-US"/>
          </a:p>
        </p:txBody>
      </p:sp>
    </p:spTree>
    <p:extLst>
      <p:ext uri="{BB962C8B-B14F-4D97-AF65-F5344CB8AC3E}">
        <p14:creationId xmlns:p14="http://schemas.microsoft.com/office/powerpoint/2010/main" val="247237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información es poder y hoy en día más aun</a:t>
            </a:r>
          </a:p>
          <a:p>
            <a:r>
              <a:rPr lang="es-ES" dirty="0" smtClean="0"/>
              <a:t>No se puede dirigir a ninguna instancia</a:t>
            </a:r>
            <a:r>
              <a:rPr lang="es-ES" baseline="0" dirty="0" smtClean="0"/>
              <a:t> sin estar bien informados pero también la comunicación  y la política de comunicación de una organización marca la diferencia </a:t>
            </a:r>
          </a:p>
          <a:p>
            <a:r>
              <a:rPr lang="es-ES" baseline="0" dirty="0" smtClean="0"/>
              <a:t>La comunicación puede </a:t>
            </a:r>
            <a:r>
              <a:rPr lang="es-ES" sz="1200" b="0" i="0" kern="1200" dirty="0" smtClean="0">
                <a:solidFill>
                  <a:schemeClr val="tx1"/>
                </a:solidFill>
                <a:effectLst/>
                <a:latin typeface="+mn-lt"/>
                <a:ea typeface="+mn-ea"/>
                <a:cs typeface="+mn-cs"/>
              </a:rPr>
              <a:t>Descendente: De la dirección a los niveles </a:t>
            </a:r>
            <a:r>
              <a:rPr lang="es-ES" sz="1200" b="0" i="0" kern="1200" dirty="0" err="1" smtClean="0">
                <a:solidFill>
                  <a:schemeClr val="tx1"/>
                </a:solidFill>
                <a:effectLst/>
                <a:latin typeface="+mn-lt"/>
                <a:ea typeface="+mn-ea"/>
                <a:cs typeface="+mn-cs"/>
              </a:rPr>
              <a:t>inferiores.Ascendente</a:t>
            </a:r>
            <a:r>
              <a:rPr lang="es-ES" sz="1200" b="0" i="0" kern="1200" dirty="0" smtClean="0">
                <a:solidFill>
                  <a:schemeClr val="tx1"/>
                </a:solidFill>
                <a:effectLst/>
                <a:latin typeface="+mn-lt"/>
                <a:ea typeface="+mn-ea"/>
                <a:cs typeface="+mn-cs"/>
              </a:rPr>
              <a:t>: Desde los niveles inferiores hacia la </a:t>
            </a:r>
            <a:r>
              <a:rPr lang="es-ES" sz="1200" b="0" i="0" kern="1200" dirty="0" err="1" smtClean="0">
                <a:solidFill>
                  <a:schemeClr val="tx1"/>
                </a:solidFill>
                <a:effectLst/>
                <a:latin typeface="+mn-lt"/>
                <a:ea typeface="+mn-ea"/>
                <a:cs typeface="+mn-cs"/>
              </a:rPr>
              <a:t>dirección.Horizontal</a:t>
            </a:r>
            <a:r>
              <a:rPr lang="es-ES" sz="1200" b="0" i="0" kern="1200" dirty="0" smtClean="0">
                <a:solidFill>
                  <a:schemeClr val="tx1"/>
                </a:solidFill>
                <a:effectLst/>
                <a:latin typeface="+mn-lt"/>
                <a:ea typeface="+mn-ea"/>
                <a:cs typeface="+mn-cs"/>
              </a:rPr>
              <a:t>: Entre los miembros del mismo </a:t>
            </a:r>
            <a:r>
              <a:rPr lang="es-ES" baseline="0" dirty="0" smtClean="0"/>
              <a:t>además está la comunicación informal la que te dicen los rumores y otros tipos que aunque no siempre son fidedignas hay que atenderlas. Cuando se toma una decisión hay que comunicarla de manera aclara y precisa, hasta en las relaciones familiares y sociales la comunicación es muy importante</a:t>
            </a:r>
          </a:p>
          <a:p>
            <a:r>
              <a:rPr lang="es-ES" baseline="0" dirty="0" smtClean="0"/>
              <a:t>La autoridad es otra de las categorías de la </a:t>
            </a:r>
            <a:r>
              <a:rPr lang="es-ES" baseline="0" dirty="0" err="1" smtClean="0"/>
              <a:t>dirección</a:t>
            </a:r>
            <a:r>
              <a:rPr lang="es-ES" sz="1200" b="0" i="0" kern="1200" dirty="0" err="1" smtClean="0">
                <a:solidFill>
                  <a:schemeClr val="tx1"/>
                </a:solidFill>
                <a:effectLst/>
                <a:latin typeface="+mn-lt"/>
                <a:ea typeface="+mn-ea"/>
                <a:cs typeface="+mn-cs"/>
              </a:rPr>
              <a:t>utoridad</a:t>
            </a:r>
            <a:r>
              <a:rPr lang="es-ES" sz="1200" b="0" i="0" kern="1200" dirty="0" smtClean="0">
                <a:solidFill>
                  <a:schemeClr val="tx1"/>
                </a:solidFill>
                <a:effectLst/>
                <a:latin typeface="+mn-lt"/>
                <a:ea typeface="+mn-ea"/>
                <a:cs typeface="+mn-cs"/>
              </a:rPr>
              <a:t>: ES Derecho </a:t>
            </a:r>
            <a:r>
              <a:rPr lang="es-ES" sz="1200" b="0" i="0" kern="1200" dirty="0" err="1" smtClean="0">
                <a:solidFill>
                  <a:schemeClr val="tx1"/>
                </a:solidFill>
                <a:effectLst/>
                <a:latin typeface="+mn-lt"/>
                <a:ea typeface="+mn-ea"/>
                <a:cs typeface="+mn-cs"/>
              </a:rPr>
              <a:t>ó</a:t>
            </a:r>
            <a:r>
              <a:rPr lang="es-ES" sz="1200" b="0" i="0" kern="1200" dirty="0" smtClean="0">
                <a:solidFill>
                  <a:schemeClr val="tx1"/>
                </a:solidFill>
                <a:effectLst/>
                <a:latin typeface="+mn-lt"/>
                <a:ea typeface="+mn-ea"/>
                <a:cs typeface="+mn-cs"/>
              </a:rPr>
              <a:t> capacidad de mandar, de hacerse obedecer y tomar decisiones que afectan a otros. Responsabilidad: Obligación de la persona de llevar a cabo las tareas que le han sido asignadas. Delegación de autoridad: </a:t>
            </a:r>
            <a:r>
              <a:rPr lang="es-ES" baseline="0" dirty="0" smtClean="0"/>
              <a:t>está la autoridad formal y las formas de ejercerla, la autoridad formal la da el cargo que se ocupa, pero está la autoridad profesional que la da los conocimientos la experticia en determinada esfera que hace que se reconozca esa calidad de la persona y está también la autoridad moral cuando las tres coinciden en un dirigente estamos en presencia de un líder.</a:t>
            </a:r>
          </a:p>
          <a:p>
            <a:r>
              <a:rPr lang="es-ES" baseline="0" dirty="0" smtClean="0"/>
              <a:t>La toma de decisión es un procesos un dirigente se caracteriza por tomar decisiones se dice que la peor decisión es la que no se toma</a:t>
            </a:r>
          </a:p>
          <a:p>
            <a:r>
              <a:rPr lang="es-ES" baseline="0" dirty="0" smtClean="0"/>
              <a:t>La toma de decisiones es un proceso que empieza con la identificación de un problema se valoran varias alternativas y se toma la </a:t>
            </a:r>
            <a:r>
              <a:rPr lang="es-ES" baseline="0" dirty="0" err="1" smtClean="0"/>
              <a:t>decsisón</a:t>
            </a:r>
            <a:r>
              <a:rPr lang="es-ES" baseline="0" dirty="0" smtClean="0"/>
              <a:t> y luego se </a:t>
            </a:r>
            <a:r>
              <a:rPr lang="es-ES" baseline="0" dirty="0" err="1" smtClean="0"/>
              <a:t>evalua</a:t>
            </a:r>
            <a:endParaRPr lang="es-ES" baseline="0" dirty="0" smtClean="0"/>
          </a:p>
          <a:p>
            <a:r>
              <a:rPr lang="es-ES" baseline="0" dirty="0" smtClean="0"/>
              <a:t>Y la delegación de funciones es también una </a:t>
            </a:r>
            <a:r>
              <a:rPr lang="es-ES" baseline="0" dirty="0" err="1" smtClean="0"/>
              <a:t>catego´ria</a:t>
            </a:r>
            <a:r>
              <a:rPr lang="es-ES" baseline="0" dirty="0" smtClean="0"/>
              <a:t> que caracteriza a un dirigente pues el que abarca </a:t>
            </a:r>
            <a:r>
              <a:rPr lang="es-ES" baseline="0" dirty="0" err="1" smtClean="0"/>
              <a:t>todoas</a:t>
            </a:r>
            <a:r>
              <a:rPr lang="es-ES" baseline="0" dirty="0" smtClean="0"/>
              <a:t> las funciones comente errores hay que confiar en los subordinados </a:t>
            </a:r>
            <a:r>
              <a:rPr lang="es-ES" baseline="0" dirty="0" err="1" smtClean="0"/>
              <a:t>hayq</a:t>
            </a:r>
            <a:r>
              <a:rPr lang="es-ES" baseline="0" dirty="0" smtClean="0"/>
              <a:t> </a:t>
            </a:r>
            <a:r>
              <a:rPr lang="es-ES" baseline="0" dirty="0" err="1" smtClean="0"/>
              <a:t>eu</a:t>
            </a:r>
            <a:r>
              <a:rPr lang="es-ES" baseline="0" dirty="0" smtClean="0"/>
              <a:t> </a:t>
            </a:r>
            <a:r>
              <a:rPr lang="es-ES" baseline="0" dirty="0" err="1" smtClean="0"/>
              <a:t>tambiñne</a:t>
            </a:r>
            <a:r>
              <a:rPr lang="es-ES" baseline="0" dirty="0" smtClean="0"/>
              <a:t> delegar </a:t>
            </a:r>
            <a:r>
              <a:rPr lang="es-ES" baseline="0" dirty="0" err="1" smtClean="0"/>
              <a:t>autoirdad</a:t>
            </a:r>
            <a:r>
              <a:rPr lang="es-ES" baseline="0" dirty="0" smtClean="0"/>
              <a:t> lo que no se delega jamás es la responsabilidad. Debe haber un equilibrio no se pude delegar todo pero o se puede centralizar todo tampoco </a:t>
            </a:r>
          </a:p>
        </p:txBody>
      </p:sp>
      <p:sp>
        <p:nvSpPr>
          <p:cNvPr id="4" name="Slide Number Placeholder 3"/>
          <p:cNvSpPr>
            <a:spLocks noGrp="1"/>
          </p:cNvSpPr>
          <p:nvPr>
            <p:ph type="sldNum" sz="quarter" idx="10"/>
          </p:nvPr>
        </p:nvSpPr>
        <p:spPr/>
        <p:txBody>
          <a:bodyPr/>
          <a:lstStyle/>
          <a:p>
            <a:fld id="{F7C82048-54E4-4189-8945-049D6C18BC97}" type="slidenum">
              <a:rPr lang="en-US" smtClean="0"/>
              <a:t>17</a:t>
            </a:fld>
            <a:endParaRPr lang="en-US"/>
          </a:p>
        </p:txBody>
      </p:sp>
    </p:spTree>
    <p:extLst>
      <p:ext uri="{BB962C8B-B14F-4D97-AF65-F5344CB8AC3E}">
        <p14:creationId xmlns:p14="http://schemas.microsoft.com/office/powerpoint/2010/main" val="3402030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Con relación a la función del control </a:t>
            </a:r>
            <a:r>
              <a:rPr lang="es-ES" dirty="0" err="1" smtClean="0"/>
              <a:t>yqué</a:t>
            </a:r>
            <a:r>
              <a:rPr lang="es-ES" dirty="0" smtClean="0"/>
              <a:t> se controla?</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18</a:t>
            </a:fld>
            <a:endParaRPr lang="en-US"/>
          </a:p>
        </p:txBody>
      </p:sp>
    </p:spTree>
    <p:extLst>
      <p:ext uri="{BB962C8B-B14F-4D97-AF65-F5344CB8AC3E}">
        <p14:creationId xmlns:p14="http://schemas.microsoft.com/office/powerpoint/2010/main" val="1867559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b="1" i="1" kern="1200" dirty="0" smtClean="0">
                <a:solidFill>
                  <a:schemeClr val="tx1"/>
                </a:solidFill>
                <a:effectLst/>
                <a:latin typeface="+mn-lt"/>
                <a:ea typeface="+mn-ea"/>
                <a:cs typeface="+mn-cs"/>
              </a:rPr>
              <a:t>La observación consiste en mirar un proceso o procedimiento siendo desempeñado por otros,</a:t>
            </a:r>
            <a:r>
              <a:rPr lang="es-ES" sz="1200" b="1" i="0" kern="1200" dirty="0" smtClean="0">
                <a:solidFill>
                  <a:schemeClr val="tx1"/>
                </a:solidFill>
                <a:effectLst/>
                <a:latin typeface="+mn-lt"/>
                <a:ea typeface="+mn-ea"/>
                <a:cs typeface="+mn-cs"/>
              </a:rPr>
              <a:t> es la técnica por medio de la cual, el que</a:t>
            </a:r>
            <a:r>
              <a:rPr lang="es-ES" sz="1200" b="1" i="0" kern="1200" baseline="0" dirty="0" smtClean="0">
                <a:solidFill>
                  <a:schemeClr val="tx1"/>
                </a:solidFill>
                <a:effectLst/>
                <a:latin typeface="+mn-lt"/>
                <a:ea typeface="+mn-ea"/>
                <a:cs typeface="+mn-cs"/>
              </a:rPr>
              <a:t> </a:t>
            </a:r>
            <a:r>
              <a:rPr lang="es-ES" sz="1200" b="1" i="0" kern="1200" dirty="0" smtClean="0">
                <a:solidFill>
                  <a:schemeClr val="tx1"/>
                </a:solidFill>
                <a:effectLst/>
                <a:latin typeface="+mn-lt"/>
                <a:ea typeface="+mn-ea"/>
                <a:cs typeface="+mn-cs"/>
              </a:rPr>
              <a:t>observa  se cerciora personalmente de hechos y circunstancias relacionados con la forma como se realizan las operaciones en una organización, </a:t>
            </a:r>
            <a:r>
              <a:rPr lang="es-ES" sz="1200" b="0" i="0" kern="1200" dirty="0" smtClean="0">
                <a:solidFill>
                  <a:schemeClr val="tx1"/>
                </a:solidFill>
                <a:effectLst/>
                <a:latin typeface="+mn-lt"/>
                <a:ea typeface="+mn-ea"/>
                <a:cs typeface="+mn-cs"/>
              </a:rPr>
              <a:t>La </a:t>
            </a:r>
            <a:r>
              <a:rPr lang="es-ES" sz="1200" b="1" i="0" kern="1200" dirty="0" smtClean="0">
                <a:solidFill>
                  <a:schemeClr val="tx1"/>
                </a:solidFill>
                <a:effectLst/>
                <a:latin typeface="+mn-lt"/>
                <a:ea typeface="+mn-ea"/>
                <a:cs typeface="+mn-cs"/>
              </a:rPr>
              <a:t>inspección</a:t>
            </a:r>
            <a:r>
              <a:rPr lang="es-ES" sz="1200" b="0" i="0" kern="1200" dirty="0" smtClean="0">
                <a:solidFill>
                  <a:schemeClr val="tx1"/>
                </a:solidFill>
                <a:effectLst/>
                <a:latin typeface="+mn-lt"/>
                <a:ea typeface="+mn-ea"/>
                <a:cs typeface="+mn-cs"/>
              </a:rPr>
              <a:t> implica realizar la  comprobación de un producto, proceso, servicio o instalación —o su diseño— para evaluar su conformidad con unos requisitos en un momento determinado.</a:t>
            </a:r>
            <a:r>
              <a:rPr lang="es-ES" sz="1200" b="1" i="0" kern="1200" dirty="0" smtClean="0">
                <a:solidFill>
                  <a:schemeClr val="tx1"/>
                </a:solidFill>
                <a:effectLst/>
                <a:latin typeface="+mn-lt"/>
                <a:ea typeface="+mn-ea"/>
                <a:cs typeface="+mn-cs"/>
              </a:rPr>
              <a:t> </a:t>
            </a:r>
            <a:r>
              <a:rPr lang="es-ES" sz="1200" b="1" i="0" kern="1200" dirty="0" err="1" smtClean="0">
                <a:solidFill>
                  <a:schemeClr val="tx1"/>
                </a:solidFill>
                <a:effectLst/>
                <a:latin typeface="+mn-lt"/>
                <a:ea typeface="+mn-ea"/>
                <a:cs typeface="+mn-cs"/>
              </a:rPr>
              <a:t>com`rueba</a:t>
            </a:r>
            <a:r>
              <a:rPr lang="es-ES" sz="1200" b="1" i="0" kern="1200" dirty="0" smtClean="0">
                <a:solidFill>
                  <a:schemeClr val="tx1"/>
                </a:solidFill>
                <a:effectLst/>
                <a:latin typeface="+mn-lt"/>
                <a:ea typeface="+mn-ea"/>
                <a:cs typeface="+mn-cs"/>
              </a:rPr>
              <a:t> además el </a:t>
            </a:r>
            <a:r>
              <a:rPr lang="es-ES" sz="1200" b="1" i="0" kern="1200" dirty="0" err="1" smtClean="0">
                <a:solidFill>
                  <a:schemeClr val="tx1"/>
                </a:solidFill>
                <a:effectLst/>
                <a:latin typeface="+mn-lt"/>
                <a:ea typeface="+mn-ea"/>
                <a:cs typeface="+mn-cs"/>
              </a:rPr>
              <a:t>cumplimenot</a:t>
            </a:r>
            <a:r>
              <a:rPr lang="es-ES" sz="1200" b="1" i="0" kern="1200" dirty="0" smtClean="0">
                <a:solidFill>
                  <a:schemeClr val="tx1"/>
                </a:solidFill>
                <a:effectLst/>
                <a:latin typeface="+mn-lt"/>
                <a:ea typeface="+mn-ea"/>
                <a:cs typeface="+mn-cs"/>
              </a:rPr>
              <a:t> de normas </a:t>
            </a:r>
            <a:r>
              <a:rPr lang="es-ES" sz="1200" b="1" i="0" kern="1200" dirty="0" err="1" smtClean="0">
                <a:solidFill>
                  <a:schemeClr val="tx1"/>
                </a:solidFill>
                <a:effectLst/>
                <a:latin typeface="+mn-lt"/>
                <a:ea typeface="+mn-ea"/>
                <a:cs typeface="+mn-cs"/>
              </a:rPr>
              <a:t>relgamentos</a:t>
            </a:r>
            <a:r>
              <a:rPr lang="es-ES" sz="1200" b="1" i="0" kern="1200" dirty="0" smtClean="0">
                <a:solidFill>
                  <a:schemeClr val="tx1"/>
                </a:solidFill>
                <a:effectLst/>
                <a:latin typeface="+mn-lt"/>
                <a:ea typeface="+mn-ea"/>
                <a:cs typeface="+mn-cs"/>
              </a:rPr>
              <a:t> </a:t>
            </a:r>
            <a:r>
              <a:rPr lang="es-ES" sz="1200" b="1" i="0" kern="1200" dirty="0" err="1" smtClean="0">
                <a:solidFill>
                  <a:schemeClr val="tx1"/>
                </a:solidFill>
                <a:effectLst/>
                <a:latin typeface="+mn-lt"/>
                <a:ea typeface="+mn-ea"/>
                <a:cs typeface="+mn-cs"/>
              </a:rPr>
              <a:t>yiede</a:t>
            </a:r>
            <a:r>
              <a:rPr lang="es-ES" sz="1200" b="1" i="0" kern="1200" dirty="0" smtClean="0">
                <a:solidFill>
                  <a:schemeClr val="tx1"/>
                </a:solidFill>
                <a:effectLst/>
                <a:latin typeface="+mn-lt"/>
                <a:ea typeface="+mn-ea"/>
                <a:cs typeface="+mn-cs"/>
              </a:rPr>
              <a:t> llevar si se </a:t>
            </a:r>
            <a:r>
              <a:rPr lang="es-ES" sz="1200" b="1" i="0" kern="1200" dirty="0" err="1" smtClean="0">
                <a:solidFill>
                  <a:schemeClr val="tx1"/>
                </a:solidFill>
                <a:effectLst/>
                <a:latin typeface="+mn-lt"/>
                <a:ea typeface="+mn-ea"/>
                <a:cs typeface="+mn-cs"/>
              </a:rPr>
              <a:t>iolan</a:t>
            </a:r>
            <a:r>
              <a:rPr lang="es-ES" sz="1200" b="1" i="0" kern="1200" dirty="0" smtClean="0">
                <a:solidFill>
                  <a:schemeClr val="tx1"/>
                </a:solidFill>
                <a:effectLst/>
                <a:latin typeface="+mn-lt"/>
                <a:ea typeface="+mn-ea"/>
                <a:cs typeface="+mn-cs"/>
              </a:rPr>
              <a:t> a </a:t>
            </a:r>
            <a:r>
              <a:rPr lang="es-ES" sz="1200" b="1" i="0" kern="1200" dirty="0" err="1" smtClean="0">
                <a:solidFill>
                  <a:schemeClr val="tx1"/>
                </a:solidFill>
                <a:effectLst/>
                <a:latin typeface="+mn-lt"/>
                <a:ea typeface="+mn-ea"/>
                <a:cs typeface="+mn-cs"/>
              </a:rPr>
              <a:t>sabciones</a:t>
            </a:r>
            <a:r>
              <a:rPr lang="es-ES" sz="1200" b="1" i="0" kern="1200" dirty="0" smtClean="0">
                <a:solidFill>
                  <a:schemeClr val="tx1"/>
                </a:solidFill>
                <a:effectLst/>
                <a:latin typeface="+mn-lt"/>
                <a:ea typeface="+mn-ea"/>
                <a:cs typeface="+mn-cs"/>
              </a:rPr>
              <a:t> </a:t>
            </a:r>
          </a:p>
          <a:p>
            <a:endParaRPr lang="es-ES" sz="1200" b="0" i="0" kern="1200" dirty="0" smtClean="0">
              <a:solidFill>
                <a:schemeClr val="tx1"/>
              </a:solidFill>
              <a:effectLst/>
              <a:latin typeface="+mn-lt"/>
              <a:ea typeface="+mn-ea"/>
              <a:cs typeface="+mn-cs"/>
            </a:endParaRPr>
          </a:p>
          <a:p>
            <a:endParaRPr lang="es-ES" dirty="0" smtClean="0"/>
          </a:p>
          <a:p>
            <a:r>
              <a:rPr lang="es-ES" sz="1200" b="0" i="0" kern="1200" dirty="0" smtClean="0">
                <a:solidFill>
                  <a:schemeClr val="tx1"/>
                </a:solidFill>
                <a:effectLst/>
                <a:latin typeface="+mn-lt"/>
                <a:ea typeface="+mn-ea"/>
                <a:cs typeface="+mn-cs"/>
              </a:rPr>
              <a:t>La finalidad de una auditoría es diagnosticar; identificar qué actividades se desarrollan según lo esperado, cuales no y aquellas que son susceptibles de mejora, verifica si se cumple normativas legales por lo que si no se </a:t>
            </a:r>
            <a:r>
              <a:rPr lang="es-ES" sz="1200" b="0" i="0" kern="1200" dirty="0" err="1" smtClean="0">
                <a:solidFill>
                  <a:schemeClr val="tx1"/>
                </a:solidFill>
                <a:effectLst/>
                <a:latin typeface="+mn-lt"/>
                <a:ea typeface="+mn-ea"/>
                <a:cs typeface="+mn-cs"/>
              </a:rPr>
              <a:t>cumplne</a:t>
            </a:r>
            <a:r>
              <a:rPr lang="es-ES" sz="1200" b="0" i="0" kern="1200" dirty="0" smtClean="0">
                <a:solidFill>
                  <a:schemeClr val="tx1"/>
                </a:solidFill>
                <a:effectLst/>
                <a:latin typeface="+mn-lt"/>
                <a:ea typeface="+mn-ea"/>
                <a:cs typeface="+mn-cs"/>
              </a:rPr>
              <a:t> </a:t>
            </a:r>
            <a:r>
              <a:rPr lang="es-ES" sz="1200" b="0" i="0" kern="1200" dirty="0" err="1" smtClean="0">
                <a:solidFill>
                  <a:schemeClr val="tx1"/>
                </a:solidFill>
                <a:effectLst/>
                <a:latin typeface="+mn-lt"/>
                <a:ea typeface="+mn-ea"/>
                <a:cs typeface="+mn-cs"/>
              </a:rPr>
              <a:t>uede</a:t>
            </a:r>
            <a:r>
              <a:rPr lang="es-ES" sz="1200" b="0" i="0" kern="1200" dirty="0" smtClean="0">
                <a:solidFill>
                  <a:schemeClr val="tx1"/>
                </a:solidFill>
                <a:effectLst/>
                <a:latin typeface="+mn-lt"/>
                <a:ea typeface="+mn-ea"/>
                <a:cs typeface="+mn-cs"/>
              </a:rPr>
              <a:t> llevar a </a:t>
            </a:r>
            <a:r>
              <a:rPr lang="es-ES" sz="1200" b="0" i="0" kern="1200" dirty="0" err="1" smtClean="0">
                <a:solidFill>
                  <a:schemeClr val="tx1"/>
                </a:solidFill>
                <a:effectLst/>
                <a:latin typeface="+mn-lt"/>
                <a:ea typeface="+mn-ea"/>
                <a:cs typeface="+mn-cs"/>
              </a:rPr>
              <a:t>sancioes</a:t>
            </a:r>
            <a:r>
              <a:rPr lang="es-ES" sz="1200" b="0" i="0" kern="1200" dirty="0" smtClean="0">
                <a:solidFill>
                  <a:schemeClr val="tx1"/>
                </a:solidFill>
                <a:effectLst/>
                <a:latin typeface="+mn-lt"/>
                <a:ea typeface="+mn-ea"/>
                <a:cs typeface="+mn-cs"/>
              </a:rPr>
              <a:t> penales</a:t>
            </a:r>
          </a:p>
          <a:p>
            <a:endParaRPr lang="es-ES" sz="1200" b="0" i="0" kern="1200" baseline="0" dirty="0" smtClean="0">
              <a:solidFill>
                <a:schemeClr val="tx1"/>
              </a:solidFill>
              <a:effectLst/>
              <a:latin typeface="+mn-lt"/>
              <a:ea typeface="+mn-ea"/>
              <a:cs typeface="+mn-cs"/>
            </a:endParaRPr>
          </a:p>
          <a:p>
            <a:endParaRPr lang="es-ES" baseline="0" dirty="0" smtClean="0"/>
          </a:p>
          <a:p>
            <a:r>
              <a:rPr lang="es-ES" baseline="0" dirty="0" smtClean="0"/>
              <a:t>EL MONITORIEO QUE ES UN CONTROL CONTINUO SE APLICA EN AQUELLOS CASOS EN QUE SE HA IMPLEMENTADO UNA NUEV TECNOLOGÍA PROCEDIEMITOS, LA SUPERCICIÓN QUE ES SINÓNIMO DE AUDA Y ENSEÑANZA SE HACE TAMBIEN EN EUIPO Y DEJA RECOMENDACIONES  Y LA VERIFICACIÓN QUE ES UN CONTRO  DE L CONTROL</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19</a:t>
            </a:fld>
            <a:endParaRPr lang="en-US"/>
          </a:p>
        </p:txBody>
      </p:sp>
    </p:spTree>
    <p:extLst>
      <p:ext uri="{BB962C8B-B14F-4D97-AF65-F5344CB8AC3E}">
        <p14:creationId xmlns:p14="http://schemas.microsoft.com/office/powerpoint/2010/main" val="24376338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kern="1200" dirty="0" smtClean="0">
                <a:solidFill>
                  <a:schemeClr val="tx1"/>
                </a:solidFill>
                <a:effectLst/>
                <a:latin typeface="+mn-lt"/>
                <a:ea typeface="+mn-ea"/>
                <a:cs typeface="+mn-cs"/>
              </a:rPr>
              <a:t>La </a:t>
            </a:r>
            <a:r>
              <a:rPr lang="es-ES" sz="1200" b="1" i="0" kern="1200" dirty="0" smtClean="0">
                <a:solidFill>
                  <a:schemeClr val="tx1"/>
                </a:solidFill>
                <a:effectLst/>
                <a:latin typeface="+mn-lt"/>
                <a:ea typeface="+mn-ea"/>
                <a:cs typeface="+mn-cs"/>
              </a:rPr>
              <a:t>Dirección por Objetivos</a:t>
            </a:r>
            <a:r>
              <a:rPr lang="es-ES" sz="1200" b="0" i="0" kern="1200" dirty="0" smtClean="0">
                <a:solidFill>
                  <a:schemeClr val="tx1"/>
                </a:solidFill>
                <a:effectLst/>
                <a:latin typeface="+mn-lt"/>
                <a:ea typeface="+mn-ea"/>
                <a:cs typeface="+mn-cs"/>
              </a:rPr>
              <a:t> o DPO es una herramienta para evaluar el desempeño, que integra los </a:t>
            </a:r>
            <a:r>
              <a:rPr lang="es-ES" sz="1200" b="1" i="0" kern="1200" dirty="0" smtClean="0">
                <a:solidFill>
                  <a:schemeClr val="tx1"/>
                </a:solidFill>
                <a:effectLst/>
                <a:latin typeface="+mn-lt"/>
                <a:ea typeface="+mn-ea"/>
                <a:cs typeface="+mn-cs"/>
              </a:rPr>
              <a:t>objetivos</a:t>
            </a:r>
            <a:r>
              <a:rPr lang="es-ES" sz="1200" b="0" i="0" kern="1200" dirty="0" smtClean="0">
                <a:solidFill>
                  <a:schemeClr val="tx1"/>
                </a:solidFill>
                <a:effectLst/>
                <a:latin typeface="+mn-lt"/>
                <a:ea typeface="+mn-ea"/>
                <a:cs typeface="+mn-cs"/>
              </a:rPr>
              <a:t> individuales y organizacionales, formando también parte de la Planificación Estratégica de la organización.</a:t>
            </a:r>
            <a:endParaRPr lang="es-ES" dirty="0" smtClean="0"/>
          </a:p>
          <a:p>
            <a:endParaRPr lang="es-ES" dirty="0" smtClean="0"/>
          </a:p>
          <a:p>
            <a:r>
              <a:rPr lang="es-ES" dirty="0" smtClean="0"/>
              <a:t>SE FIJAN LOS OBEJTIVOS Y SE COMUNICAN A TODOS LOS IMPLACADO DEADES LOS NIVLES SUPERIORE A LOS INFERIORES, ESTOS DSE</a:t>
            </a:r>
            <a:r>
              <a:rPr lang="es-ES" baseline="0" dirty="0" smtClean="0"/>
              <a:t> ADECUAN A CADA ESTRUCTURA CADA OBEJTIVO DEBE TENER CRITERIOS DE MEDIDAS E INDICADORES</a:t>
            </a:r>
          </a:p>
          <a:p>
            <a:pPr lvl="0"/>
            <a:r>
              <a:rPr lang="es-ES" baseline="0" dirty="0" smtClean="0"/>
              <a:t>LA DIRECCIÓN POR BEJTIVOS FOMENTA EL COMPRISO DE TODOS EN EL CUMPLINIETNO DE LOS PLANES Y SE </a:t>
            </a:r>
            <a:r>
              <a:rPr lang="es-ES" sz="1200" kern="1200" dirty="0" smtClean="0">
                <a:solidFill>
                  <a:schemeClr val="tx1"/>
                </a:solidFill>
                <a:effectLst/>
                <a:latin typeface="+mn-lt"/>
                <a:ea typeface="+mn-ea"/>
                <a:cs typeface="+mn-cs"/>
              </a:rPr>
              <a:t>ORIENTA A LOS RESULTADOS </a:t>
            </a:r>
            <a:endParaRPr lang="en-US" sz="1200" kern="1200" dirty="0" smtClean="0">
              <a:solidFill>
                <a:schemeClr val="tx1"/>
              </a:solidFill>
              <a:effectLst/>
              <a:latin typeface="+mn-lt"/>
              <a:ea typeface="+mn-ea"/>
              <a:cs typeface="+mn-cs"/>
            </a:endParaRPr>
          </a:p>
          <a:p>
            <a:r>
              <a:rPr lang="es-ES" baseline="0" dirty="0" smtClean="0"/>
              <a:t>ESTOS OBEJTIVOS SE ALINEAN A LA ESTRATEGIA DE LA ORGAZNIACIÓN </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20</a:t>
            </a:fld>
            <a:endParaRPr lang="en-US"/>
          </a:p>
        </p:txBody>
      </p:sp>
    </p:spTree>
    <p:extLst>
      <p:ext uri="{BB962C8B-B14F-4D97-AF65-F5344CB8AC3E}">
        <p14:creationId xmlns:p14="http://schemas.microsoft.com/office/powerpoint/2010/main" val="3449215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21</a:t>
            </a:fld>
            <a:endParaRPr lang="en-US"/>
          </a:p>
        </p:txBody>
      </p:sp>
    </p:spTree>
    <p:extLst>
      <p:ext uri="{BB962C8B-B14F-4D97-AF65-F5344CB8AC3E}">
        <p14:creationId xmlns:p14="http://schemas.microsoft.com/office/powerpoint/2010/main" val="23541187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Ahí</a:t>
            </a:r>
            <a:r>
              <a:rPr lang="es-ES" baseline="0" dirty="0" smtClean="0"/>
              <a:t> tiene un ejemplo de criterios de medida, de evaluación y el grado en que se cumplen </a:t>
            </a:r>
          </a:p>
        </p:txBody>
      </p:sp>
      <p:sp>
        <p:nvSpPr>
          <p:cNvPr id="4" name="Slide Number Placeholder 3"/>
          <p:cNvSpPr>
            <a:spLocks noGrp="1"/>
          </p:cNvSpPr>
          <p:nvPr>
            <p:ph type="sldNum" sz="quarter" idx="10"/>
          </p:nvPr>
        </p:nvSpPr>
        <p:spPr/>
        <p:txBody>
          <a:bodyPr/>
          <a:lstStyle/>
          <a:p>
            <a:fld id="{F7C82048-54E4-4189-8945-049D6C18BC97}" type="slidenum">
              <a:rPr lang="en-US" smtClean="0"/>
              <a:t>22</a:t>
            </a:fld>
            <a:endParaRPr lang="en-US"/>
          </a:p>
        </p:txBody>
      </p:sp>
    </p:spTree>
    <p:extLst>
      <p:ext uri="{BB962C8B-B14F-4D97-AF65-F5344CB8AC3E}">
        <p14:creationId xmlns:p14="http://schemas.microsoft.com/office/powerpoint/2010/main" val="198614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El primer tema lo recibirán hoy a través de esta conferencia y el segundo el viernes</a:t>
            </a:r>
            <a:r>
              <a:rPr lang="es-ES" baseline="0" dirty="0" smtClean="0"/>
              <a:t> próximo</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3</a:t>
            </a:fld>
            <a:endParaRPr lang="en-US"/>
          </a:p>
        </p:txBody>
      </p:sp>
    </p:spTree>
    <p:extLst>
      <p:ext uri="{BB962C8B-B14F-4D97-AF65-F5344CB8AC3E}">
        <p14:creationId xmlns:p14="http://schemas.microsoft.com/office/powerpoint/2010/main" val="1858012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estas hermosas imágenes de obras</a:t>
            </a:r>
            <a:r>
              <a:rPr lang="es-ES" baseline="0" dirty="0" smtClean="0"/>
              <a:t> famosas de pintores cubanos nos sirven de fondo para informar sobre la evaluación del módulo, t</a:t>
            </a:r>
          </a:p>
          <a:p>
            <a:pPr marL="228600" indent="-228600">
              <a:buAutoNum type="arabicPeriod"/>
            </a:pPr>
            <a:r>
              <a:rPr lang="es-ES" baseline="0" dirty="0" smtClean="0"/>
              <a:t>las tareas que se orienten se realizarán por equipos  y será subirla en el aula virtual en un tiempo determinado , los jefes de los equipos serán los responsables de subirla tareas que tiene una guía en el aula virtual y tendrán que matricular </a:t>
            </a:r>
          </a:p>
        </p:txBody>
      </p:sp>
      <p:sp>
        <p:nvSpPr>
          <p:cNvPr id="4" name="Slide Number Placeholder 3"/>
          <p:cNvSpPr>
            <a:spLocks noGrp="1"/>
          </p:cNvSpPr>
          <p:nvPr>
            <p:ph type="sldNum" sz="quarter" idx="10"/>
          </p:nvPr>
        </p:nvSpPr>
        <p:spPr/>
        <p:txBody>
          <a:bodyPr/>
          <a:lstStyle/>
          <a:p>
            <a:fld id="{F7C82048-54E4-4189-8945-049D6C18BC97}" type="slidenum">
              <a:rPr lang="en-US" smtClean="0"/>
              <a:t>23</a:t>
            </a:fld>
            <a:endParaRPr lang="en-US"/>
          </a:p>
        </p:txBody>
      </p:sp>
    </p:spTree>
    <p:extLst>
      <p:ext uri="{BB962C8B-B14F-4D97-AF65-F5344CB8AC3E}">
        <p14:creationId xmlns:p14="http://schemas.microsoft.com/office/powerpoint/2010/main" val="4080529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24</a:t>
            </a:fld>
            <a:endParaRPr lang="en-US"/>
          </a:p>
        </p:txBody>
      </p:sp>
    </p:spTree>
    <p:extLst>
      <p:ext uri="{BB962C8B-B14F-4D97-AF65-F5344CB8AC3E}">
        <p14:creationId xmlns:p14="http://schemas.microsoft.com/office/powerpoint/2010/main" val="2538229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La teoría de sistema </a:t>
            </a:r>
            <a:r>
              <a:rPr lang="es-ES" dirty="0" err="1" smtClean="0"/>
              <a:t>surigó</a:t>
            </a:r>
            <a:r>
              <a:rPr lang="es-ES" dirty="0" smtClean="0"/>
              <a:t> con los trabajos del biólogo alemán </a:t>
            </a:r>
            <a:r>
              <a:rPr lang="es-ES" dirty="0" err="1" smtClean="0"/>
              <a:t>lwuiding</a:t>
            </a:r>
            <a:r>
              <a:rPr lang="es-ES" baseline="0" dirty="0" smtClean="0"/>
              <a:t> von </a:t>
            </a:r>
            <a:r>
              <a:rPr lang="es-ES" baseline="0" dirty="0" err="1" smtClean="0"/>
              <a:t>Berttalanfy</a:t>
            </a:r>
            <a:r>
              <a:rPr lang="es-ES" baseline="0" dirty="0" smtClean="0"/>
              <a:t> de 1950 – 1968</a:t>
            </a:r>
          </a:p>
          <a:p>
            <a:r>
              <a:rPr lang="es-ES" baseline="0" dirty="0" err="1" smtClean="0"/>
              <a:t>Tod</a:t>
            </a:r>
            <a:r>
              <a:rPr lang="es-ES" baseline="0" dirty="0" smtClean="0"/>
              <a:t> en la vida está </a:t>
            </a:r>
            <a:r>
              <a:rPr lang="es-ES" baseline="0" dirty="0" err="1" smtClean="0"/>
              <a:t>concetado</a:t>
            </a:r>
            <a:r>
              <a:rPr lang="es-ES" baseline="0" dirty="0" smtClean="0"/>
              <a:t> </a:t>
            </a:r>
            <a:r>
              <a:rPr lang="es-ES" baseline="0" dirty="0" err="1" smtClean="0"/>
              <a:t>sitemicamente</a:t>
            </a:r>
            <a:r>
              <a:rPr lang="es-ES" baseline="0" dirty="0" smtClean="0"/>
              <a:t> desde los procesos primarios de la vida hasta los más desarrollados en la vida natural y social</a:t>
            </a:r>
          </a:p>
          <a:p>
            <a:r>
              <a:rPr lang="es-ES" baseline="0" dirty="0" smtClean="0"/>
              <a:t>Desconocer la teoría de </a:t>
            </a:r>
            <a:r>
              <a:rPr lang="es-ES" baseline="0" dirty="0" err="1" smtClean="0"/>
              <a:t>sitemas</a:t>
            </a:r>
            <a:r>
              <a:rPr lang="es-ES" baseline="0" dirty="0" smtClean="0"/>
              <a:t> nos lleva a </a:t>
            </a:r>
            <a:r>
              <a:rPr lang="es-ES" baseline="0" dirty="0" err="1" smtClean="0"/>
              <a:t>comenter</a:t>
            </a:r>
            <a:r>
              <a:rPr lang="es-ES" baseline="0" dirty="0" smtClean="0"/>
              <a:t> errores a violar leyes y </a:t>
            </a:r>
            <a:r>
              <a:rPr lang="es-ES" baseline="0" dirty="0" err="1" smtClean="0"/>
              <a:t>principos</a:t>
            </a:r>
            <a:endParaRPr lang="es-ES" baseline="0" dirty="0" smtClean="0"/>
          </a:p>
          <a:p>
            <a:r>
              <a:rPr lang="es-ES" baseline="0" dirty="0" smtClean="0"/>
              <a:t>El enfoque de sistema revolucionó los enfoques </a:t>
            </a:r>
            <a:r>
              <a:rPr lang="es-ES" baseline="0" dirty="0" err="1" smtClean="0"/>
              <a:t>administeativos</a:t>
            </a:r>
            <a:r>
              <a:rPr lang="es-ES" baseline="0" dirty="0" smtClean="0"/>
              <a:t> </a:t>
            </a:r>
            <a:r>
              <a:rPr lang="es-ES" baseline="0" dirty="0" err="1" smtClean="0"/>
              <a:t>exostentes</a:t>
            </a:r>
            <a:r>
              <a:rPr lang="es-ES" baseline="0" dirty="0" smtClean="0"/>
              <a:t>  el que </a:t>
            </a:r>
            <a:r>
              <a:rPr lang="es-ES" baseline="0" dirty="0" err="1" smtClean="0"/>
              <a:t>conibe</a:t>
            </a:r>
            <a:r>
              <a:rPr lang="es-ES" baseline="0" dirty="0" smtClean="0"/>
              <a:t> las empresas las organizaciones como </a:t>
            </a:r>
            <a:r>
              <a:rPr lang="es-ES" baseline="0" dirty="0" err="1" smtClean="0"/>
              <a:t>sitemas</a:t>
            </a:r>
            <a:r>
              <a:rPr lang="es-ES" baseline="0" dirty="0" smtClean="0"/>
              <a:t> sociales </a:t>
            </a:r>
            <a:r>
              <a:rPr lang="es-ES" baseline="0" dirty="0" err="1" smtClean="0"/>
              <a:t>inmeros</a:t>
            </a:r>
            <a:r>
              <a:rPr lang="es-ES" baseline="0" dirty="0" smtClean="0"/>
              <a:t> en otros sistemas que se interconectan</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4</a:t>
            </a:fld>
            <a:endParaRPr lang="en-US"/>
          </a:p>
        </p:txBody>
      </p:sp>
    </p:spTree>
    <p:extLst>
      <p:ext uri="{BB962C8B-B14F-4D97-AF65-F5344CB8AC3E}">
        <p14:creationId xmlns:p14="http://schemas.microsoft.com/office/powerpoint/2010/main" val="280929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en-US" b="1" dirty="0" smtClean="0"/>
              <a:t>Elementos. </a:t>
            </a:r>
            <a:r>
              <a:rPr lang="es-ES" altLang="en-US" dirty="0" smtClean="0"/>
              <a:t> Las partes que lo integran, que pueden ser personas, objetos, dinero, instrumentos, amenazas, oportunidades, piezas, materiales, equipos, medicamentos, </a:t>
            </a:r>
            <a:r>
              <a:rPr lang="es-ES" altLang="en-US" dirty="0" err="1" smtClean="0"/>
              <a:t>etc</a:t>
            </a:r>
            <a:endParaRPr lang="es-ES" altLang="en-US" dirty="0" smtClean="0"/>
          </a:p>
          <a:p>
            <a:r>
              <a:rPr lang="es-ES" altLang="en-US" b="1" dirty="0" smtClean="0"/>
              <a:t>Relaciones.</a:t>
            </a:r>
            <a:r>
              <a:rPr lang="es-ES" altLang="en-US" dirty="0" smtClean="0"/>
              <a:t> Los vínculos entre sus elementos y entre grupos de elementos, que pueden ser humanos, informativos, químicos, físicos, biológicos, mecánicos, eléctricos, etc.</a:t>
            </a:r>
          </a:p>
          <a:p>
            <a:r>
              <a:rPr lang="es-ES" altLang="en-US" b="1" dirty="0" smtClean="0"/>
              <a:t>Atributos</a:t>
            </a:r>
            <a:r>
              <a:rPr lang="es-ES" altLang="en-US" dirty="0" smtClean="0"/>
              <a:t> Las propiedades que caracterizan tanto a sus elementos como a sus relaciones  que pueden ser estatura, estado de salud, calidad, nivel de conocimientos, voltaje, equilibrio, etc.</a:t>
            </a:r>
          </a:p>
          <a:p>
            <a:r>
              <a:rPr lang="es-ES" altLang="en-US" b="1" dirty="0" smtClean="0"/>
              <a:t>Medio ambiente</a:t>
            </a:r>
            <a:r>
              <a:rPr lang="es-ES" altLang="en-US" dirty="0" smtClean="0"/>
              <a:t> Lo que se relaciona con el objeto pero no forma parte de el, que puede estar representado por disposiciones legales, niveles jerárquicos superiores, abastecedores, clientes, instituciones afines, etc.</a:t>
            </a:r>
          </a:p>
          <a:p>
            <a:r>
              <a:rPr lang="es-ES" altLang="en-US" b="1" dirty="0" smtClean="0"/>
              <a:t>Efecto </a:t>
            </a:r>
            <a:r>
              <a:rPr lang="es-ES" altLang="en-US" b="1" dirty="0" err="1" smtClean="0"/>
              <a:t>sinergético</a:t>
            </a:r>
            <a:r>
              <a:rPr lang="es-ES" altLang="en-US" dirty="0" smtClean="0"/>
              <a:t> Propiedades del sistema que no poseen sus elementos y relaciones por separado, tales como la capacidad de dar la hora en un reloj, la de un equipo de especialistas y técnicos para intervenir exitosamente a un paciente, o la de una plataforma espacial para mantenerse funcionando durante 50 años. </a:t>
            </a:r>
          </a:p>
          <a:p>
            <a:r>
              <a:rPr lang="es-ES" altLang="en-US" b="1" dirty="0" smtClean="0"/>
              <a:t>Relatividad.</a:t>
            </a:r>
            <a:r>
              <a:rPr lang="es-ES" altLang="en-US" dirty="0" smtClean="0"/>
              <a:t> La definición de sus componentes y del propio conjunto está en dependencia de lo que se desee estudiar o hacer. Una persona, su aparato cardiovascular o una de sus células, cualquiera de ellos, puede estudiarse como un sistema, como un elemento, como parte de uno mayor (subsistema) e incluso como formado por varios sistemas (</a:t>
            </a:r>
            <a:r>
              <a:rPr lang="es-ES" altLang="en-US" dirty="0" err="1" smtClean="0"/>
              <a:t>macrosistema</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5</a:t>
            </a:fld>
            <a:endParaRPr lang="en-US"/>
          </a:p>
        </p:txBody>
      </p:sp>
    </p:spTree>
    <p:extLst>
      <p:ext uri="{BB962C8B-B14F-4D97-AF65-F5344CB8AC3E}">
        <p14:creationId xmlns:p14="http://schemas.microsoft.com/office/powerpoint/2010/main" val="2287340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altLang="en-US" dirty="0" smtClean="0"/>
              <a:t>conjunto de elementos o componentes que</a:t>
            </a:r>
          </a:p>
          <a:p>
            <a:r>
              <a:rPr lang="es-ES" altLang="en-US" dirty="0" smtClean="0"/>
              <a:t>se interrelacionan con la finalidad de alcanzar un objetivo, y de</a:t>
            </a:r>
          </a:p>
          <a:p>
            <a:r>
              <a:rPr lang="es-ES" altLang="en-US" dirty="0" smtClean="0"/>
              <a:t>su interacción se generan nuevas cualidades que no poseen</a:t>
            </a:r>
          </a:p>
          <a:p>
            <a:r>
              <a:rPr lang="es-ES" altLang="en-US" dirty="0" smtClean="0"/>
              <a:t>por separado</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6</a:t>
            </a:fld>
            <a:endParaRPr lang="en-US"/>
          </a:p>
        </p:txBody>
      </p:sp>
    </p:spTree>
    <p:extLst>
      <p:ext uri="{BB962C8B-B14F-4D97-AF65-F5344CB8AC3E}">
        <p14:creationId xmlns:p14="http://schemas.microsoft.com/office/powerpoint/2010/main" val="3004975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altLang="en-US" b="1" dirty="0" smtClean="0"/>
              <a:t>El sistema de salud cubano tiene como características fundamentales  su cobertura universal, la accesibilidad geográfica, jurídica y económica, no hace distinción de sexo ,raza, credo político o religioso, orientación sexual, </a:t>
            </a:r>
            <a:r>
              <a:rPr lang="es-ES" altLang="en-US" b="1" dirty="0" err="1" smtClean="0"/>
              <a:t>etc</a:t>
            </a:r>
            <a:r>
              <a:rPr lang="es-ES" altLang="en-US" b="1" dirty="0" smtClean="0"/>
              <a:t>  y es gratuito que ya de por sí lo hace accesible. Una de las grandes fortalezas que lo caracteriza  es </a:t>
            </a:r>
            <a:r>
              <a:rPr lang="es-MX" altLang="en-US" b="1" dirty="0" smtClean="0"/>
              <a:t>su concepción humanista</a:t>
            </a:r>
            <a:r>
              <a:rPr lang="es-ES_tradnl" altLang="en-US" b="1" dirty="0" smtClean="0"/>
              <a:t> y carácter internacionalista y de cooperación internacional.</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7</a:t>
            </a:fld>
            <a:endParaRPr lang="en-US"/>
          </a:p>
        </p:txBody>
      </p:sp>
    </p:spTree>
    <p:extLst>
      <p:ext uri="{BB962C8B-B14F-4D97-AF65-F5344CB8AC3E}">
        <p14:creationId xmlns:p14="http://schemas.microsoft.com/office/powerpoint/2010/main" val="187827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smtClean="0"/>
              <a:t>Con estas bellas imágenes de nuestra flora pasamos a presentar un grupo de indicadores básico de salud de nuestro país que muestran cómo hay que tener en cuenta el</a:t>
            </a:r>
            <a:r>
              <a:rPr lang="es-ES" baseline="0" dirty="0" smtClean="0"/>
              <a:t> envejecimiento poblacional para implementar políticas que permitan una mayor calidad de vida en este grupo de población que va siendo muy importante en este país y que no solo hay que tomarlo en cuenta por ser un grupo vulnerable si no porque también hay muchas personas mayores que hacen aportes importantes a la </a:t>
            </a:r>
            <a:r>
              <a:rPr lang="es-ES" baseline="0" dirty="0" err="1" smtClean="0"/>
              <a:t>econoíal</a:t>
            </a:r>
            <a:r>
              <a:rPr lang="es-ES" baseline="0" dirty="0" smtClean="0"/>
              <a:t> la ciencia y a la sociedad</a:t>
            </a:r>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8</a:t>
            </a:fld>
            <a:endParaRPr lang="en-US"/>
          </a:p>
        </p:txBody>
      </p:sp>
    </p:spTree>
    <p:extLst>
      <p:ext uri="{BB962C8B-B14F-4D97-AF65-F5344CB8AC3E}">
        <p14:creationId xmlns:p14="http://schemas.microsoft.com/office/powerpoint/2010/main" val="456014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altLang="en-US" dirty="0" smtClean="0"/>
              <a:t>En cuanto a la estructura por edad y sexo de la población como se puede observar Cuba exhibe una pirámide característica de países en vías de desarrollo El país atraviesa por una avanzada transición demográfica que se caracteriza por una muy baja fecundidad (1.7 hijos por mujer), una baja mortalidad (9,7 y el aumento consecuente de la esperanza de vida al nacer, que llegó a 79 años. En conjunto estos fenómenos demográficos han dado lugar a un descenso del ritmo de crecimiento de la población y un envejecimiento poblacional. El 20,8de la población tiene 60 años y más y menos 17% tiene menos de 15 años. De hecho, Cuba es uno de los siete países latinoamericanos que se encuentran en franco envejecimiento poblacional (poblaciones con una proporción de personas de 65 años y más superior a 8.4%, de ahí la prioridad del MINSAP a este grupo poblacional, existe un programa priorizado desde los años 90 dirigido al Adulto mayor.</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9</a:t>
            </a:fld>
            <a:endParaRPr lang="en-US"/>
          </a:p>
        </p:txBody>
      </p:sp>
    </p:spTree>
    <p:extLst>
      <p:ext uri="{BB962C8B-B14F-4D97-AF65-F5344CB8AC3E}">
        <p14:creationId xmlns:p14="http://schemas.microsoft.com/office/powerpoint/2010/main" val="309665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ltLang="en-US" dirty="0" smtClean="0"/>
              <a:t>Presentamos ahora algunos indicadores básicos de salud de 2019</a:t>
            </a:r>
          </a:p>
          <a:p>
            <a:r>
              <a:rPr lang="es-MX" altLang="en-US" dirty="0" smtClean="0"/>
              <a:t>9,7 defunciones por cada 1000 habitantes Mortalidad materna 37,4 por 100 000 nacidos vivos</a:t>
            </a:r>
          </a:p>
          <a:p>
            <a:endParaRPr lang="en-US" dirty="0"/>
          </a:p>
        </p:txBody>
      </p:sp>
      <p:sp>
        <p:nvSpPr>
          <p:cNvPr id="4" name="Slide Number Placeholder 3"/>
          <p:cNvSpPr>
            <a:spLocks noGrp="1"/>
          </p:cNvSpPr>
          <p:nvPr>
            <p:ph type="sldNum" sz="quarter" idx="10"/>
          </p:nvPr>
        </p:nvSpPr>
        <p:spPr/>
        <p:txBody>
          <a:bodyPr/>
          <a:lstStyle/>
          <a:p>
            <a:fld id="{F7C82048-54E4-4189-8945-049D6C18BC97}" type="slidenum">
              <a:rPr lang="en-US" smtClean="0"/>
              <a:t>10</a:t>
            </a:fld>
            <a:endParaRPr lang="en-US"/>
          </a:p>
        </p:txBody>
      </p:sp>
    </p:spTree>
    <p:extLst>
      <p:ext uri="{BB962C8B-B14F-4D97-AF65-F5344CB8AC3E}">
        <p14:creationId xmlns:p14="http://schemas.microsoft.com/office/powerpoint/2010/main" val="1058577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A549FE-9F17-4615-BEE8-3079BF1889C2}" type="datetimeFigureOut">
              <a:rPr lang="en-US" smtClean="0"/>
              <a:t>13-Oct-22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258982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549FE-9F17-4615-BEE8-3079BF1889C2}" type="datetimeFigureOut">
              <a:rPr lang="en-US" smtClean="0"/>
              <a:t>13-Oct-22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2378424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549FE-9F17-4615-BEE8-3079BF1889C2}" type="datetimeFigureOut">
              <a:rPr lang="en-US" smtClean="0"/>
              <a:t>13-Oct-22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6399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 y="233178"/>
            <a:ext cx="8797613"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5862" y="233179"/>
            <a:ext cx="2486138"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1" y="6381792"/>
            <a:ext cx="12191998" cy="476209"/>
          </a:xfrm>
          <a:prstGeom prst="rect">
            <a:avLst/>
          </a:prstGeom>
        </p:spPr>
      </p:pic>
      <p:sp>
        <p:nvSpPr>
          <p:cNvPr id="2" name="タイトル 1"/>
          <p:cNvSpPr>
            <a:spLocks noGrp="1"/>
          </p:cNvSpPr>
          <p:nvPr>
            <p:ph type="title" hasCustomPrompt="1"/>
          </p:nvPr>
        </p:nvSpPr>
        <p:spPr>
          <a:xfrm>
            <a:off x="300747" y="357104"/>
            <a:ext cx="8282524"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8022" y="6380415"/>
            <a:ext cx="12200022" cy="365125"/>
          </a:xfrm>
        </p:spPr>
        <p:txBody>
          <a:bodyPr/>
          <a:lstStyle>
            <a:lvl1pPr>
              <a:defRPr sz="1333">
                <a:solidFill>
                  <a:schemeClr val="bg1">
                    <a:lumMod val="10000"/>
                    <a:lumOff val="90000"/>
                  </a:schemeClr>
                </a:solidFill>
              </a:defRPr>
            </a:lvl1pPr>
          </a:lstStyle>
          <a:p>
            <a:r>
              <a:rPr lang="en-US" dirty="0" smtClean="0"/>
              <a:t>The Power of PowerPoint  |  http://thepopp.com</a:t>
            </a:r>
            <a:endParaRPr lang="en-US" dirty="0"/>
          </a:p>
        </p:txBody>
      </p:sp>
      <p:sp>
        <p:nvSpPr>
          <p:cNvPr id="5" name="スライド番号プレースホルダー 4"/>
          <p:cNvSpPr>
            <a:spLocks noGrp="1"/>
          </p:cNvSpPr>
          <p:nvPr>
            <p:ph type="sldNum" sz="quarter" idx="12"/>
          </p:nvPr>
        </p:nvSpPr>
        <p:spPr>
          <a:xfrm>
            <a:off x="9834683" y="677437"/>
            <a:ext cx="2473723" cy="517696"/>
          </a:xfrm>
        </p:spPr>
        <p:txBody>
          <a:bodyPr/>
          <a:lstStyle>
            <a:lvl1pPr algn="l">
              <a:defRPr sz="2933">
                <a:solidFill>
                  <a:schemeClr val="bg1">
                    <a:lumMod val="10000"/>
                    <a:lumOff val="90000"/>
                  </a:schemeClr>
                </a:solidFill>
              </a:defRPr>
            </a:lvl1pPr>
          </a:lstStyle>
          <a:p>
            <a:r>
              <a:rPr lang="en-US" dirty="0" smtClean="0"/>
              <a:t> </a:t>
            </a:r>
            <a:r>
              <a:rPr lang="en-US" dirty="0" smtClean="0">
                <a:latin typeface="+mj-lt"/>
              </a:rPr>
              <a:t>SLIDE </a:t>
            </a:r>
            <a:fld id="{511F482C-44AA-46E6-BA1A-E4C16BAF3A94}" type="slidenum">
              <a:rPr lang="en-US" sz="4800" smtClean="0">
                <a:latin typeface="+mj-lt"/>
              </a:rPr>
              <a:pPr/>
              <a:t>‹#›</a:t>
            </a:fld>
            <a:endParaRPr lang="en-US" sz="4800" dirty="0">
              <a:latin typeface="+mj-lt"/>
            </a:endParaRPr>
          </a:p>
        </p:txBody>
      </p:sp>
      <p:sp>
        <p:nvSpPr>
          <p:cNvPr id="10" name="テキスト プレースホルダー 9"/>
          <p:cNvSpPr>
            <a:spLocks noGrp="1"/>
          </p:cNvSpPr>
          <p:nvPr>
            <p:ph type="body" sz="quarter" idx="13" hasCustomPrompt="1"/>
          </p:nvPr>
        </p:nvSpPr>
        <p:spPr>
          <a:xfrm>
            <a:off x="321204" y="938354"/>
            <a:ext cx="8229980" cy="304909"/>
          </a:xfrm>
        </p:spPr>
        <p:txBody>
          <a:bodyPr>
            <a:normAutofit/>
          </a:bodyPr>
          <a:lstStyle>
            <a:lvl1pPr>
              <a:defRPr sz="16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666196" y="2349780"/>
            <a:ext cx="3825983" cy="3128599"/>
          </a:xfrm>
        </p:spPr>
        <p:txBody>
          <a:bodyPr anchor="ctr"/>
          <a:lstStyle>
            <a:lvl1pPr algn="l">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4508223" y="2350169"/>
            <a:ext cx="6874639" cy="3128210"/>
          </a:xfrm>
        </p:spPr>
        <p:txBody>
          <a:bodyPr anchor="ctr">
            <a:normAutofit/>
          </a:bodyPr>
          <a:lstStyle>
            <a:lvl1pPr marL="0" marR="0" indent="0" algn="l" defTabSz="914385" rtl="0" eaLnBrk="1" fontAlgn="auto" latinLnBrk="0" hangingPunct="1">
              <a:lnSpc>
                <a:spcPct val="10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dirty="0" smtClean="0"/>
              <a:t>Text Here</a:t>
            </a:r>
          </a:p>
          <a:p>
            <a:pPr lvl="0"/>
            <a:endParaRPr lang="en-US" dirty="0"/>
          </a:p>
        </p:txBody>
      </p:sp>
    </p:spTree>
    <p:extLst>
      <p:ext uri="{BB962C8B-B14F-4D97-AF65-F5344CB8AC3E}">
        <p14:creationId xmlns:p14="http://schemas.microsoft.com/office/powerpoint/2010/main" val="409575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fade">
                                      <p:cBhvr>
                                        <p:cTn id="2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1" y="3618063"/>
            <a:ext cx="2342351" cy="1449009"/>
          </a:xfrm>
          <a:prstGeom prst="rect">
            <a:avLst/>
          </a:prstGeom>
        </p:spPr>
      </p:pic>
      <p:sp>
        <p:nvSpPr>
          <p:cNvPr id="3" name="Title 1"/>
          <p:cNvSpPr>
            <a:spLocks noGrp="1"/>
          </p:cNvSpPr>
          <p:nvPr>
            <p:ph type="ctrTitle" hasCustomPrompt="1"/>
          </p:nvPr>
        </p:nvSpPr>
        <p:spPr>
          <a:xfrm>
            <a:off x="2318157" y="3497181"/>
            <a:ext cx="9144000" cy="939589"/>
          </a:xfrm>
        </p:spPr>
        <p:txBody>
          <a:bodyPr anchor="b">
            <a:normAutofit/>
          </a:bodyPr>
          <a:lstStyle>
            <a:lvl1pPr algn="l">
              <a:defRPr sz="5334">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2366313" y="4343267"/>
            <a:ext cx="9144000" cy="397175"/>
          </a:xfrm>
        </p:spPr>
        <p:txBody>
          <a:bodyPr>
            <a:normAutofit/>
          </a:bodyPr>
          <a:lstStyle>
            <a:lvl1pPr marL="0" indent="0" algn="l">
              <a:buNone/>
              <a:defRPr sz="1600" baseline="0">
                <a:solidFill>
                  <a:schemeClr val="tx1"/>
                </a:solidFill>
                <a:latin typeface="+mn-lt"/>
              </a:defRPr>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en-US" dirty="0" smtClean="0"/>
              <a:t>Master Subtitle</a:t>
            </a:r>
            <a:endParaRPr lang="en-US" dirty="0"/>
          </a:p>
        </p:txBody>
      </p:sp>
      <p:sp>
        <p:nvSpPr>
          <p:cNvPr id="5" name="テキスト プレースホルダー 11"/>
          <p:cNvSpPr>
            <a:spLocks noGrp="1"/>
          </p:cNvSpPr>
          <p:nvPr>
            <p:ph type="body" sz="quarter" idx="14" hasCustomPrompt="1"/>
          </p:nvPr>
        </p:nvSpPr>
        <p:spPr>
          <a:xfrm>
            <a:off x="233022" y="4193985"/>
            <a:ext cx="1916807" cy="441547"/>
          </a:xfrm>
        </p:spPr>
        <p:txBody>
          <a:bodyPr/>
          <a:lstStyle>
            <a:lvl1pPr algn="r">
              <a:defRPr baseline="0">
                <a:solidFill>
                  <a:schemeClr val="accent1"/>
                </a:solidFill>
                <a:latin typeface="Aileron Thin" pitchFamily="50" charset="0"/>
              </a:defRPr>
            </a:lvl1pPr>
          </a:lstStyle>
          <a:p>
            <a:pPr lvl="0"/>
            <a:r>
              <a:rPr lang="en-US" dirty="0" smtClean="0"/>
              <a:t>Section 00</a:t>
            </a:r>
            <a:endParaRPr lang="en-US" dirty="0"/>
          </a:p>
        </p:txBody>
      </p:sp>
    </p:spTree>
    <p:extLst>
      <p:ext uri="{BB962C8B-B14F-4D97-AF65-F5344CB8AC3E}">
        <p14:creationId xmlns:p14="http://schemas.microsoft.com/office/powerpoint/2010/main" val="185287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 calcmode="lin" valueType="num">
                                      <p:cBhvr additive="base">
                                        <p:cTn id="11"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2"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750"/>
                                        <p:tgtEl>
                                          <p:spTgt spid="3"/>
                                        </p:tgtEl>
                                      </p:cBhvr>
                                    </p:animEffect>
                                    <p:anim calcmode="lin" valueType="num">
                                      <p:cBhvr>
                                        <p:cTn id="17" dur="750" fill="hold"/>
                                        <p:tgtEl>
                                          <p:spTgt spid="3"/>
                                        </p:tgtEl>
                                        <p:attrNameLst>
                                          <p:attrName>ppt_x</p:attrName>
                                        </p:attrNameLst>
                                      </p:cBhvr>
                                      <p:tavLst>
                                        <p:tav tm="0">
                                          <p:val>
                                            <p:strVal val="#ppt_x"/>
                                          </p:val>
                                        </p:tav>
                                        <p:tav tm="100000">
                                          <p:val>
                                            <p:strVal val="#ppt_x"/>
                                          </p:val>
                                        </p:tav>
                                      </p:tavLst>
                                    </p:anim>
                                    <p:anim calcmode="lin" valueType="num">
                                      <p:cBhvr>
                                        <p:cTn id="18" dur="75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750"/>
                                        <p:tgtEl>
                                          <p:spTgt spid="4">
                                            <p:txEl>
                                              <p:pRg st="0" end="0"/>
                                            </p:txEl>
                                          </p:spTgt>
                                        </p:tgtEl>
                                      </p:cBhvr>
                                    </p:animEffect>
                                    <p:anim calcmode="lin" valueType="num">
                                      <p:cBhvr>
                                        <p:cTn id="22"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750"/>
                        <p:tgtEl>
                          <p:spTgt spid="4"/>
                        </p:tgtEl>
                      </p:cBhvr>
                    </p:animEffect>
                    <p:anim calcmode="lin" valueType="num">
                      <p:cBhvr>
                        <p:cTn dur="750" fill="hold"/>
                        <p:tgtEl>
                          <p:spTgt spid="4"/>
                        </p:tgtEl>
                        <p:attrNameLst>
                          <p:attrName>ppt_x</p:attrName>
                        </p:attrNameLst>
                      </p:cBhvr>
                      <p:tavLst>
                        <p:tav tm="0">
                          <p:val>
                            <p:strVal val="#ppt_x"/>
                          </p:val>
                        </p:tav>
                        <p:tav tm="100000">
                          <p:val>
                            <p:strVal val="#ppt_x"/>
                          </p:val>
                        </p:tav>
                      </p:tavLst>
                    </p:anim>
                    <p:anim calcmode="lin" valueType="num">
                      <p:cBhvr>
                        <p:cTn dur="750" fill="hold"/>
                        <p:tgtEl>
                          <p:spTgt spid="4"/>
                        </p:tgtEl>
                        <p:attrNameLst>
                          <p:attrName>ppt_y</p:attrName>
                        </p:attrNameLst>
                      </p:cBhvr>
                      <p:tavLst>
                        <p:tav tm="0">
                          <p:val>
                            <p:strVal val="#ppt_y+.1"/>
                          </p:val>
                        </p:tav>
                        <p:tav tm="100000">
                          <p:val>
                            <p:strVal val="#ppt_y"/>
                          </p:val>
                        </p:tav>
                      </p:tavLst>
                    </p:anim>
                  </p:childTnLst>
                </p:cTn>
              </p:par>
            </p:tnLst>
          </p:tmpl>
        </p:tmplLst>
      </p:bldP>
      <p:bldP spid="5" grpId="0" build="p">
        <p:tmplLst>
          <p:tmpl lvl="1">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250" fill="hold"/>
                        <p:tgtEl>
                          <p:spTgt spid="5"/>
                        </p:tgtEl>
                        <p:attrNameLst>
                          <p:attrName>ppt_x</p:attrName>
                        </p:attrNameLst>
                      </p:cBhvr>
                      <p:tavLst>
                        <p:tav tm="0">
                          <p:val>
                            <p:strVal val="0-#ppt_w/2"/>
                          </p:val>
                        </p:tav>
                        <p:tav tm="100000">
                          <p:val>
                            <p:strVal val="#ppt_x"/>
                          </p:val>
                        </p:tav>
                      </p:tavLst>
                    </p:anim>
                    <p:anim calcmode="lin" valueType="num">
                      <p:cBhvr additive="base">
                        <p:cTn dur="250" fill="hold"/>
                        <p:tgtEl>
                          <p:spTgt spid="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 Graph - 1 Column - Vertic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 y="233178"/>
            <a:ext cx="8797613"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5862" y="233179"/>
            <a:ext cx="2486138"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1" y="6381792"/>
            <a:ext cx="12191998" cy="476209"/>
          </a:xfrm>
          <a:prstGeom prst="rect">
            <a:avLst/>
          </a:prstGeom>
        </p:spPr>
      </p:pic>
      <p:sp>
        <p:nvSpPr>
          <p:cNvPr id="2" name="タイトル 1"/>
          <p:cNvSpPr>
            <a:spLocks noGrp="1"/>
          </p:cNvSpPr>
          <p:nvPr>
            <p:ph type="title" hasCustomPrompt="1"/>
          </p:nvPr>
        </p:nvSpPr>
        <p:spPr>
          <a:xfrm>
            <a:off x="300747" y="357104"/>
            <a:ext cx="8282524"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8022" y="6380415"/>
            <a:ext cx="12200022" cy="365125"/>
          </a:xfrm>
        </p:spPr>
        <p:txBody>
          <a:bodyPr/>
          <a:lstStyle>
            <a:lvl1pPr>
              <a:defRPr sz="1333">
                <a:solidFill>
                  <a:schemeClr val="bg1">
                    <a:lumMod val="10000"/>
                    <a:lumOff val="90000"/>
                  </a:schemeClr>
                </a:solidFill>
              </a:defRPr>
            </a:lvl1pPr>
          </a:lstStyle>
          <a:p>
            <a:r>
              <a:rPr lang="en-US" dirty="0" smtClean="0"/>
              <a:t>The Power of PowerPoint  |  http://thepopp.com</a:t>
            </a:r>
            <a:endParaRPr lang="en-US" dirty="0"/>
          </a:p>
        </p:txBody>
      </p:sp>
      <p:sp>
        <p:nvSpPr>
          <p:cNvPr id="5" name="スライド番号プレースホルダー 4"/>
          <p:cNvSpPr>
            <a:spLocks noGrp="1"/>
          </p:cNvSpPr>
          <p:nvPr>
            <p:ph type="sldNum" sz="quarter" idx="12"/>
          </p:nvPr>
        </p:nvSpPr>
        <p:spPr>
          <a:xfrm>
            <a:off x="9834683" y="677437"/>
            <a:ext cx="2473723" cy="517696"/>
          </a:xfrm>
        </p:spPr>
        <p:txBody>
          <a:bodyPr/>
          <a:lstStyle>
            <a:lvl1pPr algn="l">
              <a:defRPr sz="2933">
                <a:solidFill>
                  <a:schemeClr val="bg1">
                    <a:lumMod val="10000"/>
                    <a:lumOff val="90000"/>
                  </a:schemeClr>
                </a:solidFill>
              </a:defRPr>
            </a:lvl1pPr>
          </a:lstStyle>
          <a:p>
            <a:r>
              <a:rPr lang="en-US" dirty="0" smtClean="0"/>
              <a:t> </a:t>
            </a:r>
            <a:r>
              <a:rPr lang="en-US" dirty="0" smtClean="0">
                <a:latin typeface="+mj-lt"/>
              </a:rPr>
              <a:t>SLIDE </a:t>
            </a:r>
            <a:fld id="{511F482C-44AA-46E6-BA1A-E4C16BAF3A94}" type="slidenum">
              <a:rPr lang="en-US" sz="4800" smtClean="0">
                <a:latin typeface="+mj-lt"/>
              </a:rPr>
              <a:pPr/>
              <a:t>‹#›</a:t>
            </a:fld>
            <a:endParaRPr lang="en-US" sz="4800" dirty="0">
              <a:latin typeface="+mj-lt"/>
            </a:endParaRPr>
          </a:p>
        </p:txBody>
      </p:sp>
      <p:sp>
        <p:nvSpPr>
          <p:cNvPr id="10" name="テキスト プレースホルダー 9"/>
          <p:cNvSpPr>
            <a:spLocks noGrp="1"/>
          </p:cNvSpPr>
          <p:nvPr>
            <p:ph type="body" sz="quarter" idx="13" hasCustomPrompt="1"/>
          </p:nvPr>
        </p:nvSpPr>
        <p:spPr>
          <a:xfrm>
            <a:off x="321204" y="938354"/>
            <a:ext cx="8229980" cy="304909"/>
          </a:xfrm>
        </p:spPr>
        <p:txBody>
          <a:bodyPr>
            <a:normAutofit/>
          </a:bodyPr>
          <a:lstStyle>
            <a:lvl1pPr>
              <a:defRPr sz="1600" baseline="0">
                <a:solidFill>
                  <a:schemeClr val="bg1">
                    <a:lumMod val="10000"/>
                    <a:lumOff val="90000"/>
                  </a:schemeClr>
                </a:solidFill>
              </a:defRPr>
            </a:lvl1pPr>
          </a:lstStyle>
          <a:p>
            <a:pPr lvl="0"/>
            <a:r>
              <a:rPr lang="en-US" dirty="0" smtClean="0"/>
              <a:t>Short Description</a:t>
            </a:r>
            <a:endParaRPr lang="en-US" dirty="0"/>
          </a:p>
        </p:txBody>
      </p:sp>
      <p:sp>
        <p:nvSpPr>
          <p:cNvPr id="11" name="グラフ プレースホルダー 10"/>
          <p:cNvSpPr>
            <a:spLocks noGrp="1"/>
          </p:cNvSpPr>
          <p:nvPr>
            <p:ph type="chart" sz="quarter" idx="16" hasCustomPrompt="1"/>
          </p:nvPr>
        </p:nvSpPr>
        <p:spPr>
          <a:xfrm>
            <a:off x="338696" y="1848153"/>
            <a:ext cx="5428814" cy="4121906"/>
          </a:xfrm>
        </p:spPr>
        <p:txBody>
          <a:bodyPr>
            <a:normAutofit/>
          </a:bodyPr>
          <a:lstStyle>
            <a:lvl1pPr>
              <a:defRPr sz="1333"/>
            </a:lvl1pPr>
          </a:lstStyle>
          <a:p>
            <a:r>
              <a:rPr lang="en-US" dirty="0" smtClean="0"/>
              <a:t>Add Graph</a:t>
            </a:r>
            <a:endParaRPr lang="en-US" dirty="0"/>
          </a:p>
        </p:txBody>
      </p:sp>
      <p:sp>
        <p:nvSpPr>
          <p:cNvPr id="17" name="テキスト プレースホルダー 11"/>
          <p:cNvSpPr>
            <a:spLocks noGrp="1"/>
          </p:cNvSpPr>
          <p:nvPr>
            <p:ph type="body" sz="quarter" idx="14" hasCustomPrompt="1"/>
          </p:nvPr>
        </p:nvSpPr>
        <p:spPr>
          <a:xfrm>
            <a:off x="5909648" y="1828798"/>
            <a:ext cx="5574899" cy="504242"/>
          </a:xfrm>
        </p:spPr>
        <p:txBody>
          <a:bodyPr anchor="b">
            <a:normAutofit/>
          </a:bodyPr>
          <a:lstStyle>
            <a:lvl1pPr algn="l">
              <a:defRPr sz="2400" baseline="0">
                <a:solidFill>
                  <a:srgbClr val="3A75FB"/>
                </a:solidFill>
              </a:defRPr>
            </a:lvl1pPr>
          </a:lstStyle>
          <a:p>
            <a:pPr lvl="0"/>
            <a:r>
              <a:rPr lang="en-US" dirty="0" smtClean="0"/>
              <a:t>Text Here</a:t>
            </a:r>
            <a:endParaRPr lang="en-US" dirty="0"/>
          </a:p>
        </p:txBody>
      </p:sp>
      <p:sp>
        <p:nvSpPr>
          <p:cNvPr id="18" name="テキスト プレースホルダー 11"/>
          <p:cNvSpPr>
            <a:spLocks noGrp="1"/>
          </p:cNvSpPr>
          <p:nvPr>
            <p:ph type="body" sz="quarter" idx="15" hasCustomPrompt="1"/>
          </p:nvPr>
        </p:nvSpPr>
        <p:spPr>
          <a:xfrm>
            <a:off x="5913547" y="2355803"/>
            <a:ext cx="5589640" cy="1368639"/>
          </a:xfrm>
        </p:spPr>
        <p:txBody>
          <a:bodyPr anchor="t">
            <a:normAutofit/>
          </a:bodyPr>
          <a:lstStyle>
            <a:lvl1pPr marL="0" marR="0" indent="0" algn="l" defTabSz="914385" rtl="0" eaLnBrk="1" fontAlgn="auto" latinLnBrk="0" hangingPunct="1">
              <a:lnSpc>
                <a:spcPct val="10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dirty="0" smtClean="0"/>
              <a:t>Text Here</a:t>
            </a:r>
            <a:br>
              <a:rPr lang="en-US" dirty="0" smtClean="0"/>
            </a:br>
            <a:endParaRPr lang="en-US" dirty="0"/>
          </a:p>
        </p:txBody>
      </p:sp>
      <p:sp>
        <p:nvSpPr>
          <p:cNvPr id="19" name="テキスト プレースホルダー 11"/>
          <p:cNvSpPr>
            <a:spLocks noGrp="1"/>
          </p:cNvSpPr>
          <p:nvPr>
            <p:ph type="body" sz="quarter" idx="17" hasCustomPrompt="1"/>
          </p:nvPr>
        </p:nvSpPr>
        <p:spPr>
          <a:xfrm>
            <a:off x="5914996" y="3719093"/>
            <a:ext cx="5574899" cy="504242"/>
          </a:xfrm>
        </p:spPr>
        <p:txBody>
          <a:bodyPr anchor="b">
            <a:normAutofit/>
          </a:bodyPr>
          <a:lstStyle>
            <a:lvl1pPr algn="l">
              <a:defRPr sz="2400" baseline="0">
                <a:solidFill>
                  <a:srgbClr val="3A75FB"/>
                </a:solidFill>
              </a:defRPr>
            </a:lvl1pPr>
          </a:lstStyle>
          <a:p>
            <a:pPr lvl="0"/>
            <a:r>
              <a:rPr lang="en-US" dirty="0" smtClean="0"/>
              <a:t>Text Here</a:t>
            </a:r>
            <a:endParaRPr lang="en-US" dirty="0"/>
          </a:p>
        </p:txBody>
      </p:sp>
      <p:sp>
        <p:nvSpPr>
          <p:cNvPr id="20" name="テキスト プレースホルダー 11"/>
          <p:cNvSpPr>
            <a:spLocks noGrp="1"/>
          </p:cNvSpPr>
          <p:nvPr>
            <p:ph type="body" sz="quarter" idx="18" hasCustomPrompt="1"/>
          </p:nvPr>
        </p:nvSpPr>
        <p:spPr>
          <a:xfrm>
            <a:off x="5918895" y="4246098"/>
            <a:ext cx="5589640" cy="1368639"/>
          </a:xfrm>
        </p:spPr>
        <p:txBody>
          <a:bodyPr anchor="t">
            <a:normAutofit/>
          </a:bodyPr>
          <a:lstStyle>
            <a:lvl1pPr marL="0" marR="0" indent="0" algn="l" defTabSz="914385" rtl="0" eaLnBrk="1" fontAlgn="auto" latinLnBrk="0" hangingPunct="1">
              <a:lnSpc>
                <a:spcPct val="100000"/>
              </a:lnSpc>
              <a:spcBef>
                <a:spcPts val="1000"/>
              </a:spcBef>
              <a:spcAft>
                <a:spcPts val="0"/>
              </a:spcAft>
              <a:buClrTx/>
              <a:buSzTx/>
              <a:buFont typeface="Arial" panose="020B0604020202020204" pitchFamily="34" charset="0"/>
              <a:buNone/>
              <a:tabLst/>
              <a:defRPr sz="1600" baseline="0">
                <a:solidFill>
                  <a:schemeClr val="bg1"/>
                </a:solidFill>
              </a:defRPr>
            </a:lvl1pPr>
          </a:lstStyle>
          <a:p>
            <a:pPr lvl="0"/>
            <a:r>
              <a:rPr lang="en-US" dirty="0" smtClean="0"/>
              <a:t>Text Here</a:t>
            </a:r>
            <a:br>
              <a:rPr lang="en-US" dirty="0" smtClean="0"/>
            </a:br>
            <a:endParaRPr lang="en-US" dirty="0"/>
          </a:p>
        </p:txBody>
      </p:sp>
    </p:spTree>
    <p:extLst>
      <p:ext uri="{BB962C8B-B14F-4D97-AF65-F5344CB8AC3E}">
        <p14:creationId xmlns:p14="http://schemas.microsoft.com/office/powerpoint/2010/main" val="327914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par>
                          <p:cTn id="26" fill="hold">
                            <p:stCondLst>
                              <p:cond delay="1000"/>
                            </p:stCondLst>
                            <p:childTnLst>
                              <p:par>
                                <p:cTn id="27" presetID="10" presetClass="entr" presetSubtype="0" fill="hold" grpId="0" nodeType="afterEffect">
                                  <p:stCondLst>
                                    <p:cond delay="0"/>
                                  </p:stCondLst>
                                  <p:childTnLst>
                                    <p:set>
                                      <p:cBhvr>
                                        <p:cTn id="28" dur="1" fill="hold">
                                          <p:stCondLst>
                                            <p:cond delay="0"/>
                                          </p:stCondLst>
                                        </p:cTn>
                                        <p:tgtEl>
                                          <p:spTgt spid="17">
                                            <p:txEl>
                                              <p:pRg st="0" end="0"/>
                                            </p:txEl>
                                          </p:spTgt>
                                        </p:tgtEl>
                                        <p:attrNameLst>
                                          <p:attrName>style.visibility</p:attrName>
                                        </p:attrNameLst>
                                      </p:cBhvr>
                                      <p:to>
                                        <p:strVal val="visible"/>
                                      </p:to>
                                    </p:set>
                                    <p:animEffect transition="in" filter="fade">
                                      <p:cBhvr>
                                        <p:cTn id="29" dur="500"/>
                                        <p:tgtEl>
                                          <p:spTgt spid="17">
                                            <p:txEl>
                                              <p:pRg st="0" end="0"/>
                                            </p:txEl>
                                          </p:spTgt>
                                        </p:tgtEl>
                                      </p:cBhvr>
                                    </p:animEffect>
                                  </p:childTnLst>
                                </p:cTn>
                              </p:par>
                            </p:childTnLst>
                          </p:cTn>
                        </p:par>
                        <p:par>
                          <p:cTn id="30" fill="hold">
                            <p:stCondLst>
                              <p:cond delay="1500"/>
                            </p:stCondLst>
                            <p:childTnLst>
                              <p:par>
                                <p:cTn id="31" presetID="10" presetClass="entr" presetSubtype="0"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fade">
                                      <p:cBhvr>
                                        <p:cTn id="33" dur="500"/>
                                        <p:tgtEl>
                                          <p:spTgt spid="18">
                                            <p:txEl>
                                              <p:pRg st="0" end="0"/>
                                            </p:txEl>
                                          </p:spTgt>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500"/>
                                        <p:tgtEl>
                                          <p:spTgt spid="19">
                                            <p:txEl>
                                              <p:pRg st="0" end="0"/>
                                            </p:txEl>
                                          </p:spTgt>
                                        </p:tgtEl>
                                      </p:cBhvr>
                                    </p:animEffect>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20">
                                            <p:txEl>
                                              <p:pRg st="0" end="0"/>
                                            </p:txEl>
                                          </p:spTgt>
                                        </p:tgtEl>
                                        <p:attrNameLst>
                                          <p:attrName>style.visibility</p:attrName>
                                        </p:attrNameLst>
                                      </p:cBhvr>
                                      <p:to>
                                        <p:strVal val="visible"/>
                                      </p:to>
                                    </p:set>
                                    <p:animEffect transition="in" filter="fade">
                                      <p:cBhvr>
                                        <p:cTn id="4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p:bldP spid="17" grpId="0" build="p">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Columns - Horizontal">
    <p:spTree>
      <p:nvGrpSpPr>
        <p:cNvPr id="1" name=""/>
        <p:cNvGrpSpPr/>
        <p:nvPr/>
      </p:nvGrpSpPr>
      <p:grpSpPr>
        <a:xfrm>
          <a:off x="0" y="0"/>
          <a:ext cx="0" cy="0"/>
          <a:chOff x="0" y="0"/>
          <a:chExt cx="0" cy="0"/>
        </a:xfrm>
      </p:grpSpPr>
      <p:pic>
        <p:nvPicPr>
          <p:cNvPr id="6" name="図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21" y="233178"/>
            <a:ext cx="8797613" cy="1537957"/>
          </a:xfrm>
          <a:prstGeom prst="rect">
            <a:avLst/>
          </a:prstGeom>
        </p:spPr>
      </p:pic>
      <p:pic>
        <p:nvPicPr>
          <p:cNvPr id="7" name="図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705862" y="233179"/>
            <a:ext cx="2486138" cy="1537957"/>
          </a:xfrm>
          <a:prstGeom prst="rect">
            <a:avLst/>
          </a:prstGeom>
        </p:spPr>
      </p:pic>
      <p:pic>
        <p:nvPicPr>
          <p:cNvPr id="8" name="図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11" y="6381792"/>
            <a:ext cx="12191998" cy="476209"/>
          </a:xfrm>
          <a:prstGeom prst="rect">
            <a:avLst/>
          </a:prstGeom>
        </p:spPr>
      </p:pic>
      <p:sp>
        <p:nvSpPr>
          <p:cNvPr id="2" name="タイトル 1"/>
          <p:cNvSpPr>
            <a:spLocks noGrp="1"/>
          </p:cNvSpPr>
          <p:nvPr>
            <p:ph type="title" hasCustomPrompt="1"/>
          </p:nvPr>
        </p:nvSpPr>
        <p:spPr>
          <a:xfrm>
            <a:off x="300747" y="357104"/>
            <a:ext cx="8282524" cy="669117"/>
          </a:xfrm>
        </p:spPr>
        <p:txBody>
          <a:bodyPr/>
          <a:lstStyle>
            <a:lvl1pPr>
              <a:defRPr>
                <a:solidFill>
                  <a:schemeClr val="bg1">
                    <a:lumMod val="10000"/>
                    <a:lumOff val="90000"/>
                  </a:schemeClr>
                </a:solidFill>
              </a:defRPr>
            </a:lvl1pPr>
          </a:lstStyle>
          <a:p>
            <a:r>
              <a:rPr lang="en-US" altLang="ja-JP" dirty="0" smtClean="0"/>
              <a:t>Slide Title</a:t>
            </a:r>
            <a:endParaRPr lang="en-US" dirty="0"/>
          </a:p>
        </p:txBody>
      </p:sp>
      <p:sp>
        <p:nvSpPr>
          <p:cNvPr id="4" name="フッター プレースホルダー 3"/>
          <p:cNvSpPr>
            <a:spLocks noGrp="1"/>
          </p:cNvSpPr>
          <p:nvPr>
            <p:ph type="ftr" sz="quarter" idx="11"/>
          </p:nvPr>
        </p:nvSpPr>
        <p:spPr>
          <a:xfrm>
            <a:off x="-8022" y="6380415"/>
            <a:ext cx="12200022" cy="365125"/>
          </a:xfrm>
        </p:spPr>
        <p:txBody>
          <a:bodyPr/>
          <a:lstStyle>
            <a:lvl1pPr>
              <a:defRPr sz="1333">
                <a:solidFill>
                  <a:schemeClr val="bg1">
                    <a:lumMod val="10000"/>
                    <a:lumOff val="90000"/>
                  </a:schemeClr>
                </a:solidFill>
              </a:defRPr>
            </a:lvl1pPr>
          </a:lstStyle>
          <a:p>
            <a:r>
              <a:rPr lang="en-US" dirty="0" smtClean="0"/>
              <a:t>The Power of PowerPoint  |  http://thepopp.com</a:t>
            </a:r>
            <a:endParaRPr lang="en-US" dirty="0"/>
          </a:p>
        </p:txBody>
      </p:sp>
      <p:sp>
        <p:nvSpPr>
          <p:cNvPr id="5" name="スライド番号プレースホルダー 4"/>
          <p:cNvSpPr>
            <a:spLocks noGrp="1"/>
          </p:cNvSpPr>
          <p:nvPr>
            <p:ph type="sldNum" sz="quarter" idx="12"/>
          </p:nvPr>
        </p:nvSpPr>
        <p:spPr>
          <a:xfrm>
            <a:off x="9834683" y="677437"/>
            <a:ext cx="2473723" cy="517696"/>
          </a:xfrm>
        </p:spPr>
        <p:txBody>
          <a:bodyPr/>
          <a:lstStyle>
            <a:lvl1pPr algn="l">
              <a:defRPr sz="2933">
                <a:solidFill>
                  <a:schemeClr val="bg1">
                    <a:lumMod val="10000"/>
                    <a:lumOff val="90000"/>
                  </a:schemeClr>
                </a:solidFill>
              </a:defRPr>
            </a:lvl1pPr>
          </a:lstStyle>
          <a:p>
            <a:r>
              <a:rPr lang="en-US" dirty="0" smtClean="0"/>
              <a:t> </a:t>
            </a:r>
            <a:r>
              <a:rPr lang="en-US" dirty="0" smtClean="0">
                <a:latin typeface="+mj-lt"/>
              </a:rPr>
              <a:t>SLIDE </a:t>
            </a:r>
            <a:fld id="{511F482C-44AA-46E6-BA1A-E4C16BAF3A94}" type="slidenum">
              <a:rPr lang="en-US" sz="4800" smtClean="0">
                <a:latin typeface="+mj-lt"/>
              </a:rPr>
              <a:pPr/>
              <a:t>‹#›</a:t>
            </a:fld>
            <a:endParaRPr lang="en-US" sz="4800" dirty="0">
              <a:latin typeface="+mj-lt"/>
            </a:endParaRPr>
          </a:p>
        </p:txBody>
      </p:sp>
      <p:sp>
        <p:nvSpPr>
          <p:cNvPr id="10" name="テキスト プレースホルダー 9"/>
          <p:cNvSpPr>
            <a:spLocks noGrp="1"/>
          </p:cNvSpPr>
          <p:nvPr>
            <p:ph type="body" sz="quarter" idx="13" hasCustomPrompt="1"/>
          </p:nvPr>
        </p:nvSpPr>
        <p:spPr>
          <a:xfrm>
            <a:off x="321204" y="938354"/>
            <a:ext cx="8229980" cy="304909"/>
          </a:xfrm>
        </p:spPr>
        <p:txBody>
          <a:bodyPr>
            <a:normAutofit/>
          </a:bodyPr>
          <a:lstStyle>
            <a:lvl1pPr>
              <a:defRPr sz="1600" baseline="0">
                <a:solidFill>
                  <a:schemeClr val="bg1">
                    <a:lumMod val="10000"/>
                    <a:lumOff val="90000"/>
                  </a:schemeClr>
                </a:solidFill>
              </a:defRPr>
            </a:lvl1pPr>
          </a:lstStyle>
          <a:p>
            <a:pPr lvl="0"/>
            <a:r>
              <a:rPr lang="en-US" dirty="0" smtClean="0"/>
              <a:t>Short Description</a:t>
            </a:r>
            <a:endParaRPr lang="en-US" dirty="0"/>
          </a:p>
        </p:txBody>
      </p:sp>
      <p:sp>
        <p:nvSpPr>
          <p:cNvPr id="12" name="テキスト プレースホルダー 11"/>
          <p:cNvSpPr>
            <a:spLocks noGrp="1"/>
          </p:cNvSpPr>
          <p:nvPr>
            <p:ph type="body" sz="quarter" idx="14" hasCustomPrompt="1"/>
          </p:nvPr>
        </p:nvSpPr>
        <p:spPr>
          <a:xfrm>
            <a:off x="666195" y="1924665"/>
            <a:ext cx="10686280"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3" name="テキスト プレースホルダー 11"/>
          <p:cNvSpPr>
            <a:spLocks noGrp="1"/>
          </p:cNvSpPr>
          <p:nvPr>
            <p:ph type="body" sz="quarter" idx="15" hasCustomPrompt="1"/>
          </p:nvPr>
        </p:nvSpPr>
        <p:spPr>
          <a:xfrm>
            <a:off x="663521" y="2419296"/>
            <a:ext cx="10719340" cy="1382685"/>
          </a:xfrm>
        </p:spPr>
        <p:txBody>
          <a:bodyPr>
            <a:normAutofit/>
          </a:bodyPr>
          <a:lstStyle>
            <a:lvl1pPr>
              <a:defRPr sz="1600" baseline="0">
                <a:solidFill>
                  <a:schemeClr val="bg1"/>
                </a:solidFill>
              </a:defRPr>
            </a:lvl1pPr>
          </a:lstStyle>
          <a:p>
            <a:pPr lvl="0"/>
            <a:r>
              <a:rPr lang="en-US" dirty="0" smtClean="0"/>
              <a:t>Text Here</a:t>
            </a:r>
            <a:endParaRPr lang="en-US" dirty="0"/>
          </a:p>
        </p:txBody>
      </p:sp>
      <p:sp>
        <p:nvSpPr>
          <p:cNvPr id="11" name="テキスト プレースホルダー 11"/>
          <p:cNvSpPr>
            <a:spLocks noGrp="1"/>
          </p:cNvSpPr>
          <p:nvPr>
            <p:ph type="body" sz="quarter" idx="16" hasCustomPrompt="1"/>
          </p:nvPr>
        </p:nvSpPr>
        <p:spPr>
          <a:xfrm>
            <a:off x="663522" y="3999445"/>
            <a:ext cx="10688954" cy="441547"/>
          </a:xfrm>
        </p:spPr>
        <p:txBody>
          <a:bodyPr anchor="ctr"/>
          <a:lstStyle>
            <a:lvl1pPr>
              <a:defRPr baseline="0">
                <a:solidFill>
                  <a:srgbClr val="3A75FB"/>
                </a:solidFill>
              </a:defRPr>
            </a:lvl1pPr>
          </a:lstStyle>
          <a:p>
            <a:pPr lvl="0"/>
            <a:r>
              <a:rPr lang="en-US" dirty="0" smtClean="0"/>
              <a:t>Text Here</a:t>
            </a:r>
            <a:endParaRPr lang="en-US" dirty="0"/>
          </a:p>
        </p:txBody>
      </p:sp>
      <p:sp>
        <p:nvSpPr>
          <p:cNvPr id="14" name="テキスト プレースホルダー 11"/>
          <p:cNvSpPr>
            <a:spLocks noGrp="1"/>
          </p:cNvSpPr>
          <p:nvPr>
            <p:ph type="body" sz="quarter" idx="17" hasCustomPrompt="1"/>
          </p:nvPr>
        </p:nvSpPr>
        <p:spPr>
          <a:xfrm>
            <a:off x="660848" y="4494075"/>
            <a:ext cx="10719340" cy="1382685"/>
          </a:xfrm>
        </p:spPr>
        <p:txBody>
          <a:bodyPr>
            <a:normAutofit/>
          </a:bodyPr>
          <a:lstStyle>
            <a:lvl1pPr>
              <a:defRPr sz="1600"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3140450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left)">
                                      <p:cBhvr>
                                        <p:cTn id="13" dur="500"/>
                                        <p:tgtEl>
                                          <p:spTgt spid="10">
                                            <p:txEl>
                                              <p:pRg st="0" end="0"/>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right)">
                                      <p:cBhvr>
                                        <p:cTn id="16" dur="500"/>
                                        <p:tgtEl>
                                          <p:spTgt spid="7"/>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right)">
                                      <p:cBhvr>
                                        <p:cTn id="19" dur="500"/>
                                        <p:tgtEl>
                                          <p:spTgt spid="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500"/>
                                        <p:tgtEl>
                                          <p:spTgt spid="12">
                                            <p:txEl>
                                              <p:pRg st="0" end="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11">
                                            <p:txEl>
                                              <p:pRg st="0" end="0"/>
                                            </p:txEl>
                                          </p:spTgt>
                                        </p:tgtEl>
                                        <p:attrNameLst>
                                          <p:attrName>style.visibility</p:attrName>
                                        </p:attrNameLst>
                                      </p:cBhvr>
                                      <p:to>
                                        <p:strVal val="visible"/>
                                      </p:to>
                                    </p:set>
                                    <p:animEffect transition="in" filter="fade">
                                      <p:cBhvr>
                                        <p:cTn id="30" dur="500"/>
                                        <p:tgtEl>
                                          <p:spTgt spid="11">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0" grpId="0" build="p">
        <p:tmplLst>
          <p:tmpl lvl="1">
            <p:tnLst>
              <p:par>
                <p:cTn presetID="2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build="p">
        <p:tmplLst>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End">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321761" y="2252134"/>
            <a:ext cx="11532601" cy="1507303"/>
          </a:xfrm>
        </p:spPr>
        <p:txBody>
          <a:bodyPr anchor="b">
            <a:normAutofit/>
          </a:bodyPr>
          <a:lstStyle>
            <a:lvl1pPr algn="ctr">
              <a:defRPr sz="4000">
                <a:solidFill>
                  <a:schemeClr val="tx1"/>
                </a:solidFill>
              </a:defRPr>
            </a:lvl1pPr>
          </a:lstStyle>
          <a:p>
            <a:r>
              <a:rPr lang="en-US" altLang="ja-JP" dirty="0" smtClean="0"/>
              <a:t>Master Title</a:t>
            </a:r>
            <a:endParaRPr lang="en-US" dirty="0"/>
          </a:p>
        </p:txBody>
      </p:sp>
      <p:sp>
        <p:nvSpPr>
          <p:cNvPr id="4" name="Subtitle 2"/>
          <p:cNvSpPr>
            <a:spLocks noGrp="1"/>
          </p:cNvSpPr>
          <p:nvPr>
            <p:ph type="subTitle" idx="1" hasCustomPrompt="1"/>
          </p:nvPr>
        </p:nvSpPr>
        <p:spPr>
          <a:xfrm>
            <a:off x="313294" y="3784466"/>
            <a:ext cx="11558003" cy="787534"/>
          </a:xfrm>
        </p:spPr>
        <p:txBody>
          <a:bodyPr>
            <a:normAutofit/>
          </a:bodyPr>
          <a:lstStyle>
            <a:lvl1pPr marL="0" indent="0" algn="ctr">
              <a:buNone/>
              <a:defRPr sz="1600" baseline="0">
                <a:solidFill>
                  <a:schemeClr val="tx1"/>
                </a:solidFill>
                <a:latin typeface="+mn-lt"/>
              </a:defRPr>
            </a:lvl1pPr>
            <a:lvl2pPr marL="457192" indent="0" algn="ctr">
              <a:buNone/>
              <a:defRPr sz="2000"/>
            </a:lvl2pPr>
            <a:lvl3pPr marL="914385" indent="0" algn="ctr">
              <a:buNone/>
              <a:defRPr sz="1800"/>
            </a:lvl3pPr>
            <a:lvl4pPr marL="1371577" indent="0" algn="ctr">
              <a:buNone/>
              <a:defRPr sz="1600"/>
            </a:lvl4pPr>
            <a:lvl5pPr marL="1828769" indent="0" algn="ctr">
              <a:buNone/>
              <a:defRPr sz="1600"/>
            </a:lvl5pPr>
            <a:lvl6pPr marL="2285962" indent="0" algn="ctr">
              <a:buNone/>
              <a:defRPr sz="1600"/>
            </a:lvl6pPr>
            <a:lvl7pPr marL="2743154" indent="0" algn="ctr">
              <a:buNone/>
              <a:defRPr sz="1600"/>
            </a:lvl7pPr>
            <a:lvl8pPr marL="3200347" indent="0" algn="ctr">
              <a:buNone/>
              <a:defRPr sz="1600"/>
            </a:lvl8pPr>
            <a:lvl9pPr marL="3657539" indent="0" algn="ctr">
              <a:buNone/>
              <a:defRPr sz="1600"/>
            </a:lvl9pPr>
          </a:lstStyle>
          <a:p>
            <a:r>
              <a:rPr lang="en-US" dirty="0" smtClean="0"/>
              <a:t>Master Subtitle</a:t>
            </a:r>
            <a:endParaRPr lang="en-US" dirty="0"/>
          </a:p>
        </p:txBody>
      </p:sp>
      <p:sp>
        <p:nvSpPr>
          <p:cNvPr id="7" name="テキスト プレースホルダー 11"/>
          <p:cNvSpPr>
            <a:spLocks noGrp="1"/>
          </p:cNvSpPr>
          <p:nvPr>
            <p:ph type="body" sz="quarter" idx="15" hasCustomPrompt="1"/>
          </p:nvPr>
        </p:nvSpPr>
        <p:spPr>
          <a:xfrm>
            <a:off x="256697" y="4908884"/>
            <a:ext cx="11623513" cy="1764632"/>
          </a:xfrm>
        </p:spPr>
        <p:txBody>
          <a:bodyPr anchor="b">
            <a:normAutofit/>
          </a:bodyPr>
          <a:lstStyle>
            <a:lvl1pPr algn="ctr">
              <a:defRPr sz="1333" baseline="0">
                <a:solidFill>
                  <a:schemeClr val="bg1"/>
                </a:solidFill>
              </a:defRPr>
            </a:lvl1pPr>
          </a:lstStyle>
          <a:p>
            <a:pPr lvl="0"/>
            <a:r>
              <a:rPr lang="en-US" dirty="0" smtClean="0"/>
              <a:t>Text Here</a:t>
            </a:r>
            <a:endParaRPr lang="en-US" dirty="0"/>
          </a:p>
        </p:txBody>
      </p:sp>
    </p:spTree>
    <p:extLst>
      <p:ext uri="{BB962C8B-B14F-4D97-AF65-F5344CB8AC3E}">
        <p14:creationId xmlns:p14="http://schemas.microsoft.com/office/powerpoint/2010/main" val="152850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1000"/>
                                        <p:tgtEl>
                                          <p:spTgt spid="4">
                                            <p:txEl>
                                              <p:pRg st="0" end="0"/>
                                            </p:txEl>
                                          </p:spTgt>
                                        </p:tgtEl>
                                      </p:cBhvr>
                                    </p:animEffect>
                                    <p:anim calcmode="lin" valueType="num">
                                      <p:cBhvr>
                                        <p:cTn id="2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animEffect transition="in" filter="fade">
                                      <p:cBhvr>
                                        <p:cTn id="29" dur="1000"/>
                                        <p:tgtEl>
                                          <p:spTgt spid="7">
                                            <p:txEl>
                                              <p:pRg st="0" end="0"/>
                                            </p:txEl>
                                          </p:spTgt>
                                        </p:tgtEl>
                                      </p:cBhvr>
                                    </p:animEffect>
                                    <p:anim calcmode="lin" valueType="num">
                                      <p:cBhvr>
                                        <p:cTn id="30"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42"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1000"/>
                        <p:tgtEl>
                          <p:spTgt spid="4"/>
                        </p:tgtEl>
                      </p:cBhvr>
                    </p:animEffect>
                    <p:anim calcmode="lin" valueType="num">
                      <p:cBhvr>
                        <p:cTn dur="1000" fill="hold"/>
                        <p:tgtEl>
                          <p:spTgt spid="4"/>
                        </p:tgtEl>
                        <p:attrNameLst>
                          <p:attrName>ppt_x</p:attrName>
                        </p:attrNameLst>
                      </p:cBhvr>
                      <p:tavLst>
                        <p:tav tm="0">
                          <p:val>
                            <p:strVal val="#ppt_x"/>
                          </p:val>
                        </p:tav>
                        <p:tav tm="100000">
                          <p:val>
                            <p:strVal val="#ppt_x"/>
                          </p:val>
                        </p:tav>
                      </p:tavLst>
                    </p:anim>
                    <p:anim calcmode="lin" valueType="num">
                      <p:cBhvr>
                        <p:cTn dur="1000" fill="hold"/>
                        <p:tgtEl>
                          <p:spTgt spid="4"/>
                        </p:tgtEl>
                        <p:attrNameLst>
                          <p:attrName>ppt_y</p:attrName>
                        </p:attrNameLst>
                      </p:cBhvr>
                      <p:tavLst>
                        <p:tav tm="0">
                          <p:val>
                            <p:strVal val="#ppt_y+.1"/>
                          </p:val>
                        </p:tav>
                        <p:tav tm="100000">
                          <p:val>
                            <p:strVal val="#ppt_y"/>
                          </p:val>
                        </p:tav>
                      </p:tavLst>
                    </p:anim>
                  </p:childTnLst>
                </p:cTn>
              </p:par>
            </p:tnLst>
          </p:tmpl>
        </p:tmplLst>
      </p:bldP>
      <p:bldP spid="7" grpId="0" build="p">
        <p:tmplLst>
          <p:tmpl lvl="1">
            <p:tnLst>
              <p:par>
                <p:cTn presetID="42"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anim calcmode="lin" valueType="num">
                      <p:cBhvr>
                        <p:cTn dur="1000" fill="hold"/>
                        <p:tgtEl>
                          <p:spTgt spid="7"/>
                        </p:tgtEl>
                        <p:attrNameLst>
                          <p:attrName>ppt_x</p:attrName>
                        </p:attrNameLst>
                      </p:cBhvr>
                      <p:tavLst>
                        <p:tav tm="0">
                          <p:val>
                            <p:strVal val="#ppt_x"/>
                          </p:val>
                        </p:tav>
                        <p:tav tm="100000">
                          <p:val>
                            <p:strVal val="#ppt_x"/>
                          </p:val>
                        </p:tav>
                      </p:tavLst>
                    </p:anim>
                    <p:anim calcmode="lin" valueType="num">
                      <p:cBhvr>
                        <p:cTn dur="1000" fill="hold"/>
                        <p:tgtEl>
                          <p:spTgt spid="7"/>
                        </p:tgtEl>
                        <p:attrNameLst>
                          <p:attrName>ppt_y</p:attrName>
                        </p:attrNameLst>
                      </p:cBhvr>
                      <p:tavLst>
                        <p:tav tm="0">
                          <p:val>
                            <p:strVal val="#ppt_y+.1"/>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A549FE-9F17-4615-BEE8-3079BF1889C2}" type="datetimeFigureOut">
              <a:rPr lang="en-US" smtClean="0"/>
              <a:t>13-Oct-22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374395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CA549FE-9F17-4615-BEE8-3079BF1889C2}" type="datetimeFigureOut">
              <a:rPr lang="en-US" smtClean="0"/>
              <a:t>13-Oct-22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842135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A549FE-9F17-4615-BEE8-3079BF1889C2}" type="datetimeFigureOut">
              <a:rPr lang="en-US" smtClean="0"/>
              <a:t>13-Oct-22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031661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A549FE-9F17-4615-BEE8-3079BF1889C2}" type="datetimeFigureOut">
              <a:rPr lang="en-US" smtClean="0"/>
              <a:t>13-Oct-22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210708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A549FE-9F17-4615-BEE8-3079BF1889C2}" type="datetimeFigureOut">
              <a:rPr lang="en-US" smtClean="0"/>
              <a:t>13-Oct-22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3997019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549FE-9F17-4615-BEE8-3079BF1889C2}" type="datetimeFigureOut">
              <a:rPr lang="en-US" smtClean="0"/>
              <a:t>13-Oct-22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17385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A549FE-9F17-4615-BEE8-3079BF1889C2}" type="datetimeFigureOut">
              <a:rPr lang="en-US" smtClean="0"/>
              <a:t>13-Oct-22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4241126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CA549FE-9F17-4615-BEE8-3079BF1889C2}" type="datetimeFigureOut">
              <a:rPr lang="en-US" smtClean="0"/>
              <a:t>13-Oct-22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DB04-89D0-4B1A-8088-4D61421C2004}" type="slidenum">
              <a:rPr lang="en-US" smtClean="0"/>
              <a:t>‹#›</a:t>
            </a:fld>
            <a:endParaRPr lang="en-US"/>
          </a:p>
        </p:txBody>
      </p:sp>
    </p:spTree>
    <p:extLst>
      <p:ext uri="{BB962C8B-B14F-4D97-AF65-F5344CB8AC3E}">
        <p14:creationId xmlns:p14="http://schemas.microsoft.com/office/powerpoint/2010/main" val="3396626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549FE-9F17-4615-BEE8-3079BF1889C2}" type="datetimeFigureOut">
              <a:rPr lang="en-US" smtClean="0"/>
              <a:t>13-Oct-22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6DB04-89D0-4B1A-8088-4D61421C2004}" type="slidenum">
              <a:rPr lang="en-US" smtClean="0"/>
              <a:t>‹#›</a:t>
            </a:fld>
            <a:endParaRPr lang="en-US"/>
          </a:p>
        </p:txBody>
      </p:sp>
    </p:spTree>
    <p:extLst>
      <p:ext uri="{BB962C8B-B14F-4D97-AF65-F5344CB8AC3E}">
        <p14:creationId xmlns:p14="http://schemas.microsoft.com/office/powerpoint/2010/main" val="3699519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les.sld.cu/bvscuba/files/2021/08/Anuario-Estadistico-Espa%c3%b1ol-2020-Definitivo.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s://files.sld.cu/bvscuba/files/2021/08/Anuario-Estadistico-Espa%c3%b1ol-2020-Definitivo.pdf"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s://salud.msp.gob.cu/wp-content/Documentos/Objetivos_2021_MINSAP.pdf" TargetMode="Externa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dirty="0" smtClean="0">
                <a:solidFill>
                  <a:srgbClr val="FFFFFF"/>
                </a:solidFill>
              </a:rPr>
              <a:t>GESTIÓN EN ESTOMATOLOGÍA</a:t>
            </a:r>
            <a:endParaRPr lang="en-US" dirty="0">
              <a:solidFill>
                <a:srgbClr val="FFFFFF"/>
              </a:solidFill>
            </a:endParaRPr>
          </a:p>
        </p:txBody>
      </p:sp>
      <p:sp>
        <p:nvSpPr>
          <p:cNvPr id="3" name="サブタイトル 2"/>
          <p:cNvSpPr>
            <a:spLocks noGrp="1"/>
          </p:cNvSpPr>
          <p:nvPr>
            <p:ph type="subTitle" idx="1"/>
          </p:nvPr>
        </p:nvSpPr>
        <p:spPr>
          <a:xfrm>
            <a:off x="1408282" y="4599946"/>
            <a:ext cx="9143207" cy="337815"/>
          </a:xfrm>
        </p:spPr>
        <p:txBody>
          <a:bodyPr>
            <a:noAutofit/>
          </a:bodyPr>
          <a:lstStyle/>
          <a:p>
            <a:r>
              <a:rPr lang="en-US" dirty="0">
                <a:solidFill>
                  <a:srgbClr val="FFFFFF"/>
                </a:solidFill>
              </a:rPr>
              <a:t>Dra. C. María de la Caridad Barciela. Prof titular y </a:t>
            </a:r>
            <a:r>
              <a:rPr lang="en-US" dirty="0" err="1">
                <a:solidFill>
                  <a:srgbClr val="FFFFFF"/>
                </a:solidFill>
              </a:rPr>
              <a:t>consultante</a:t>
            </a:r>
            <a:endParaRPr lang="en-US" dirty="0">
              <a:solidFill>
                <a:srgbClr val="FFFFFF"/>
              </a:solidFill>
            </a:endParaRPr>
          </a:p>
        </p:txBody>
      </p:sp>
    </p:spTree>
    <p:extLst>
      <p:ext uri="{BB962C8B-B14F-4D97-AF65-F5344CB8AC3E}">
        <p14:creationId xmlns:p14="http://schemas.microsoft.com/office/powerpoint/2010/main" val="70297299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3600" b="1" dirty="0">
                <a:ln w="1905"/>
                <a:solidFill>
                  <a:srgbClr val="FFFFFF"/>
                </a:solidFill>
                <a:effectLst>
                  <a:innerShdw blurRad="69850" dist="43180" dir="5400000">
                    <a:srgbClr val="000000">
                      <a:alpha val="65000"/>
                    </a:srgbClr>
                  </a:innerShdw>
                </a:effectLst>
              </a:rPr>
              <a:t>INDICADORES BÁSICOS. CUBA  </a:t>
            </a:r>
            <a:r>
              <a:rPr lang="es-ES" sz="3600" b="1" dirty="0">
                <a:ln w="1905"/>
                <a:solidFill>
                  <a:srgbClr val="FFFFFF"/>
                </a:solidFill>
                <a:effectLst>
                  <a:innerShdw blurRad="69850" dist="43180" dir="5400000">
                    <a:srgbClr val="000000">
                      <a:alpha val="65000"/>
                    </a:srgbClr>
                  </a:innerShdw>
                </a:effectLst>
              </a:rPr>
              <a:t>2020</a:t>
            </a:r>
            <a:endParaRPr lang="es-ES" sz="3600" b="1" dirty="0">
              <a:ln w="1905"/>
              <a:solidFill>
                <a:srgbClr val="FFFFFF"/>
              </a:solidFill>
              <a:effectLst>
                <a:innerShdw blurRad="69850" dist="43180" dir="5400000">
                  <a:srgbClr val="000000">
                    <a:alpha val="65000"/>
                  </a:srgbClr>
                </a:innerShdw>
              </a:effectLst>
            </a:endParaRPr>
          </a:p>
        </p:txBody>
      </p:sp>
      <p:graphicFrame>
        <p:nvGraphicFramePr>
          <p:cNvPr id="19" name="6 Tabla"/>
          <p:cNvGraphicFramePr>
            <a:graphicFrameLocks noGrp="1"/>
          </p:cNvGraphicFramePr>
          <p:nvPr>
            <p:extLst/>
          </p:nvPr>
        </p:nvGraphicFramePr>
        <p:xfrm>
          <a:off x="1871860" y="1644503"/>
          <a:ext cx="7783033" cy="4266942"/>
        </p:xfrm>
        <a:graphic>
          <a:graphicData uri="http://schemas.openxmlformats.org/drawingml/2006/table">
            <a:tbl>
              <a:tblPr firstRow="1" bandRow="1">
                <a:tableStyleId>{21E4AEA4-8DFA-4A89-87EB-49C32662AFE0}</a:tableStyleId>
              </a:tblPr>
              <a:tblGrid>
                <a:gridCol w="6071167">
                  <a:extLst>
                    <a:ext uri="{9D8B030D-6E8A-4147-A177-3AD203B41FA5}">
                      <a16:colId xmlns:a16="http://schemas.microsoft.com/office/drawing/2014/main" val="20000"/>
                    </a:ext>
                  </a:extLst>
                </a:gridCol>
                <a:gridCol w="1711866">
                  <a:extLst>
                    <a:ext uri="{9D8B030D-6E8A-4147-A177-3AD203B41FA5}">
                      <a16:colId xmlns:a16="http://schemas.microsoft.com/office/drawing/2014/main" val="20001"/>
                    </a:ext>
                  </a:extLst>
                </a:gridCol>
              </a:tblGrid>
              <a:tr h="589280">
                <a:tc>
                  <a:txBody>
                    <a:bodyPr/>
                    <a:lstStyle/>
                    <a:p>
                      <a:r>
                        <a:rPr lang="es-MX" sz="1600" b="1" dirty="0" smtClean="0">
                          <a:solidFill>
                            <a:srgbClr val="FFFFFF"/>
                          </a:solidFill>
                          <a:latin typeface="+mj-lt"/>
                        </a:rPr>
                        <a:t>Población total</a:t>
                      </a:r>
                      <a:endParaRPr lang="es-MX" sz="1600" b="1" dirty="0">
                        <a:solidFill>
                          <a:srgbClr val="FFFFFF"/>
                        </a:solidFill>
                        <a:latin typeface="+mj-lt"/>
                      </a:endParaRPr>
                    </a:p>
                  </a:txBody>
                  <a:tcPr marL="60966" marR="60966" marT="30480" marB="30480" anchor="ctr">
                    <a:solidFill>
                      <a:schemeClr val="accent5">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600" b="1" dirty="0" smtClean="0">
                          <a:solidFill>
                            <a:srgbClr val="FFFFFF"/>
                          </a:solidFill>
                          <a:latin typeface="+mj-lt"/>
                        </a:rPr>
                        <a:t> </a:t>
                      </a:r>
                      <a:r>
                        <a:rPr lang="es-MX" altLang="en-US" sz="1900" b="1" dirty="0" smtClean="0">
                          <a:solidFill>
                            <a:srgbClr val="FFFFFF"/>
                          </a:solidFill>
                          <a:latin typeface="+mj-lt"/>
                        </a:rPr>
                        <a:t>11 201 549 </a:t>
                      </a:r>
                    </a:p>
                    <a:p>
                      <a:pPr algn="ctr"/>
                      <a:endParaRPr lang="es-MX" sz="1600" b="1" dirty="0">
                        <a:solidFill>
                          <a:srgbClr val="FFFFFF"/>
                        </a:solidFill>
                        <a:latin typeface="+mj-lt"/>
                      </a:endParaRPr>
                    </a:p>
                  </a:txBody>
                  <a:tcPr marL="60966" marR="60966" marT="30480" marB="30480" anchor="ctr">
                    <a:solidFill>
                      <a:schemeClr val="accent5">
                        <a:lumMod val="75000"/>
                      </a:schemeClr>
                    </a:solidFill>
                  </a:tcPr>
                </a:tc>
                <a:extLst>
                  <a:ext uri="{0D108BD9-81ED-4DB2-BD59-A6C34878D82A}">
                    <a16:rowId xmlns:a16="http://schemas.microsoft.com/office/drawing/2014/main" val="10000"/>
                  </a:ext>
                </a:extLst>
              </a:tr>
              <a:tr h="427411">
                <a:tc>
                  <a:txBody>
                    <a:bodyPr/>
                    <a:lstStyle/>
                    <a:p>
                      <a:r>
                        <a:rPr lang="es-MX" sz="1600" b="1" dirty="0" smtClean="0">
                          <a:latin typeface="+mj-lt"/>
                        </a:rPr>
                        <a:t>Esperanza de vida al nacer</a:t>
                      </a:r>
                      <a:endParaRPr lang="es-MX" sz="1600" b="1" dirty="0">
                        <a:latin typeface="+mj-lt"/>
                      </a:endParaRPr>
                    </a:p>
                  </a:txBody>
                  <a:tcPr marL="60966" marR="60966" marT="30480" marB="30480">
                    <a:solidFill>
                      <a:srgbClr val="FFC000"/>
                    </a:solidFill>
                  </a:tcPr>
                </a:tc>
                <a:tc>
                  <a:txBody>
                    <a:bodyPr/>
                    <a:lstStyle/>
                    <a:p>
                      <a:pPr algn="ctr"/>
                      <a:r>
                        <a:rPr lang="es-MX" sz="1600" b="1" dirty="0" smtClean="0">
                          <a:latin typeface="+mj-lt"/>
                        </a:rPr>
                        <a:t>79 años</a:t>
                      </a:r>
                      <a:endParaRPr lang="es-MX" sz="1600" b="1" dirty="0">
                        <a:latin typeface="+mj-lt"/>
                      </a:endParaRPr>
                    </a:p>
                  </a:txBody>
                  <a:tcPr marL="60966" marR="60966" marT="30480" marB="30480">
                    <a:solidFill>
                      <a:srgbClr val="FFC000"/>
                    </a:solidFill>
                  </a:tcPr>
                </a:tc>
                <a:extLst>
                  <a:ext uri="{0D108BD9-81ED-4DB2-BD59-A6C34878D82A}">
                    <a16:rowId xmlns:a16="http://schemas.microsoft.com/office/drawing/2014/main" val="10001"/>
                  </a:ext>
                </a:extLst>
              </a:tr>
              <a:tr h="427411">
                <a:tc>
                  <a:txBody>
                    <a:bodyPr/>
                    <a:lstStyle/>
                    <a:p>
                      <a:r>
                        <a:rPr lang="es-MX" sz="1600" b="1" dirty="0" smtClean="0">
                          <a:latin typeface="+mj-lt"/>
                        </a:rPr>
                        <a:t>Esperanza</a:t>
                      </a:r>
                      <a:r>
                        <a:rPr lang="es-MX" sz="1600" b="1" baseline="0" dirty="0" smtClean="0">
                          <a:latin typeface="+mj-lt"/>
                        </a:rPr>
                        <a:t> de vida a los 60 años</a:t>
                      </a:r>
                      <a:endParaRPr lang="es-MX" sz="1600" b="1" dirty="0">
                        <a:latin typeface="+mj-lt"/>
                      </a:endParaRPr>
                    </a:p>
                  </a:txBody>
                  <a:tcPr marL="60966" marR="60966" marT="30480" marB="30480">
                    <a:solidFill>
                      <a:srgbClr val="FFC000"/>
                    </a:solidFill>
                  </a:tcPr>
                </a:tc>
                <a:tc>
                  <a:txBody>
                    <a:bodyPr/>
                    <a:lstStyle/>
                    <a:p>
                      <a:pPr algn="ctr"/>
                      <a:r>
                        <a:rPr lang="es-MX" sz="1600" b="1" dirty="0" smtClean="0">
                          <a:latin typeface="+mj-lt"/>
                        </a:rPr>
                        <a:t>20 años</a:t>
                      </a:r>
                      <a:endParaRPr lang="es-MX" sz="1600" b="1" dirty="0">
                        <a:latin typeface="+mj-lt"/>
                      </a:endParaRPr>
                    </a:p>
                  </a:txBody>
                  <a:tcPr marL="60966" marR="60966" marT="30480" marB="30480">
                    <a:solidFill>
                      <a:srgbClr val="FFC000"/>
                    </a:solidFill>
                  </a:tcPr>
                </a:tc>
                <a:extLst>
                  <a:ext uri="{0D108BD9-81ED-4DB2-BD59-A6C34878D82A}">
                    <a16:rowId xmlns:a16="http://schemas.microsoft.com/office/drawing/2014/main" val="10002"/>
                  </a:ext>
                </a:extLst>
              </a:tr>
              <a:tr h="427411">
                <a:tc>
                  <a:txBody>
                    <a:bodyPr/>
                    <a:lstStyle/>
                    <a:p>
                      <a:r>
                        <a:rPr lang="es-MX" sz="1600" b="1" dirty="0" smtClean="0">
                          <a:latin typeface="+mj-lt"/>
                        </a:rPr>
                        <a:t>Tasa de mortalidad general</a:t>
                      </a:r>
                      <a:endParaRPr lang="es-MX" sz="1600" b="1" dirty="0">
                        <a:latin typeface="+mj-lt"/>
                      </a:endParaRPr>
                    </a:p>
                  </a:txBody>
                  <a:tcPr marL="60966" marR="60966" marT="30480" marB="30480"/>
                </a:tc>
                <a:tc>
                  <a:txBody>
                    <a:bodyPr/>
                    <a:lstStyle/>
                    <a:p>
                      <a:pPr algn="ctr"/>
                      <a:r>
                        <a:rPr lang="es-MX" sz="1600" b="1" dirty="0" smtClean="0">
                          <a:latin typeface="+mj-lt"/>
                        </a:rPr>
                        <a:t> 9,7 </a:t>
                      </a:r>
                      <a:endParaRPr lang="es-MX" sz="1600" b="1" dirty="0">
                        <a:latin typeface="+mj-lt"/>
                      </a:endParaRPr>
                    </a:p>
                  </a:txBody>
                  <a:tcPr marL="60966" marR="60966" marT="30480" marB="30480"/>
                </a:tc>
                <a:extLst>
                  <a:ext uri="{0D108BD9-81ED-4DB2-BD59-A6C34878D82A}">
                    <a16:rowId xmlns:a16="http://schemas.microsoft.com/office/drawing/2014/main" val="10003"/>
                  </a:ext>
                </a:extLst>
              </a:tr>
              <a:tr h="427411">
                <a:tc>
                  <a:txBody>
                    <a:bodyPr/>
                    <a:lstStyle/>
                    <a:p>
                      <a:r>
                        <a:rPr lang="es-MX" sz="1600" b="1" dirty="0" smtClean="0">
                          <a:latin typeface="+mj-lt"/>
                        </a:rPr>
                        <a:t>Tasa de mortalidad infantil</a:t>
                      </a:r>
                      <a:endParaRPr lang="es-MX" sz="1600" b="1" dirty="0">
                        <a:latin typeface="+mj-lt"/>
                      </a:endParaRPr>
                    </a:p>
                  </a:txBody>
                  <a:tcPr marL="60966" marR="60966" marT="30480" marB="30480"/>
                </a:tc>
                <a:tc>
                  <a:txBody>
                    <a:bodyPr/>
                    <a:lstStyle/>
                    <a:p>
                      <a:pPr algn="ctr"/>
                      <a:r>
                        <a:rPr lang="es-MX" sz="1600" b="1" dirty="0" smtClean="0">
                          <a:latin typeface="+mj-lt"/>
                        </a:rPr>
                        <a:t>7,6</a:t>
                      </a:r>
                      <a:endParaRPr lang="es-MX" sz="1600" b="1" dirty="0">
                        <a:latin typeface="+mj-lt"/>
                      </a:endParaRPr>
                    </a:p>
                  </a:txBody>
                  <a:tcPr marL="60966" marR="60966" marT="30480" marB="30480"/>
                </a:tc>
                <a:extLst>
                  <a:ext uri="{0D108BD9-81ED-4DB2-BD59-A6C34878D82A}">
                    <a16:rowId xmlns:a16="http://schemas.microsoft.com/office/drawing/2014/main" val="10004"/>
                  </a:ext>
                </a:extLst>
              </a:tr>
              <a:tr h="427411">
                <a:tc>
                  <a:txBody>
                    <a:bodyPr/>
                    <a:lstStyle/>
                    <a:p>
                      <a:r>
                        <a:rPr lang="es-MX" sz="1600" b="1" dirty="0" smtClean="0">
                          <a:latin typeface="+mj-lt"/>
                        </a:rPr>
                        <a:t>Tasa</a:t>
                      </a:r>
                      <a:r>
                        <a:rPr lang="es-MX" sz="1600" b="1" baseline="0" dirty="0" smtClean="0">
                          <a:latin typeface="+mj-lt"/>
                        </a:rPr>
                        <a:t> de mortalidad materna</a:t>
                      </a:r>
                      <a:endParaRPr lang="es-MX" sz="1600" b="1" dirty="0">
                        <a:latin typeface="+mj-lt"/>
                      </a:endParaRPr>
                    </a:p>
                  </a:txBody>
                  <a:tcPr marL="60966" marR="60966" marT="30480" marB="30480"/>
                </a:tc>
                <a:tc>
                  <a:txBody>
                    <a:bodyPr/>
                    <a:lstStyle/>
                    <a:p>
                      <a:pPr algn="ctr"/>
                      <a:r>
                        <a:rPr lang="es-MX" sz="1600" b="1" dirty="0" smtClean="0">
                          <a:latin typeface="+mj-lt"/>
                        </a:rPr>
                        <a:t>37,4</a:t>
                      </a:r>
                      <a:endParaRPr lang="es-MX" sz="1600" b="1" dirty="0">
                        <a:latin typeface="+mj-lt"/>
                      </a:endParaRPr>
                    </a:p>
                  </a:txBody>
                  <a:tcPr marL="60966" marR="60966" marT="30480" marB="30480"/>
                </a:tc>
                <a:extLst>
                  <a:ext uri="{0D108BD9-81ED-4DB2-BD59-A6C34878D82A}">
                    <a16:rowId xmlns:a16="http://schemas.microsoft.com/office/drawing/2014/main" val="10005"/>
                  </a:ext>
                </a:extLst>
              </a:tr>
              <a:tr h="554061">
                <a:tc>
                  <a:txBody>
                    <a:bodyPr/>
                    <a:lstStyle/>
                    <a:p>
                      <a:r>
                        <a:rPr lang="es-MX" sz="1600" b="1" dirty="0" smtClean="0">
                          <a:latin typeface="+mj-lt"/>
                        </a:rPr>
                        <a:t>Programa</a:t>
                      </a:r>
                      <a:r>
                        <a:rPr lang="es-MX" sz="1600" b="1" baseline="0" dirty="0" smtClean="0">
                          <a:latin typeface="+mj-lt"/>
                        </a:rPr>
                        <a:t> de inmunización contra 13 enfermedades</a:t>
                      </a:r>
                      <a:endParaRPr lang="es-MX" sz="1600" b="1" dirty="0">
                        <a:latin typeface="+mj-lt"/>
                      </a:endParaRPr>
                    </a:p>
                  </a:txBody>
                  <a:tcPr marL="60966" marR="60966" marT="30480" marB="30480"/>
                </a:tc>
                <a:tc>
                  <a:txBody>
                    <a:bodyPr/>
                    <a:lstStyle/>
                    <a:p>
                      <a:pPr algn="ctr"/>
                      <a:r>
                        <a:rPr lang="es-MX" sz="1600" b="1" dirty="0" smtClean="0">
                          <a:latin typeface="+mj-lt"/>
                        </a:rPr>
                        <a:t>100% de cobertura</a:t>
                      </a:r>
                      <a:endParaRPr lang="es-MX" sz="1600" b="1" dirty="0">
                        <a:latin typeface="+mj-lt"/>
                      </a:endParaRPr>
                    </a:p>
                  </a:txBody>
                  <a:tcPr marL="60966" marR="60966" marT="30480" marB="30480"/>
                </a:tc>
                <a:extLst>
                  <a:ext uri="{0D108BD9-81ED-4DB2-BD59-A6C34878D82A}">
                    <a16:rowId xmlns:a16="http://schemas.microsoft.com/office/drawing/2014/main" val="10006"/>
                  </a:ext>
                </a:extLst>
              </a:tr>
              <a:tr h="427411">
                <a:tc>
                  <a:txBody>
                    <a:bodyPr/>
                    <a:lstStyle/>
                    <a:p>
                      <a:r>
                        <a:rPr lang="es-MX" sz="1600" b="1" dirty="0" smtClean="0">
                          <a:latin typeface="+mj-lt"/>
                        </a:rPr>
                        <a:t>Población cubierta por la Seguridad</a:t>
                      </a:r>
                      <a:r>
                        <a:rPr lang="es-MX" sz="1600" b="1" baseline="0" dirty="0" smtClean="0">
                          <a:latin typeface="+mj-lt"/>
                        </a:rPr>
                        <a:t> Social</a:t>
                      </a:r>
                      <a:endParaRPr lang="es-MX" sz="1600" b="1" dirty="0">
                        <a:latin typeface="+mj-lt"/>
                      </a:endParaRPr>
                    </a:p>
                  </a:txBody>
                  <a:tcPr marL="60966" marR="60966" marT="30480" marB="30480"/>
                </a:tc>
                <a:tc>
                  <a:txBody>
                    <a:bodyPr/>
                    <a:lstStyle/>
                    <a:p>
                      <a:pPr algn="ctr"/>
                      <a:r>
                        <a:rPr lang="es-MX" sz="1600" b="1" dirty="0" smtClean="0">
                          <a:latin typeface="+mj-lt"/>
                        </a:rPr>
                        <a:t>100%</a:t>
                      </a:r>
                      <a:endParaRPr lang="es-MX" sz="1600" b="1" dirty="0">
                        <a:latin typeface="+mj-lt"/>
                      </a:endParaRPr>
                    </a:p>
                  </a:txBody>
                  <a:tcPr marL="60966" marR="60966" marT="30480" marB="30480"/>
                </a:tc>
                <a:extLst>
                  <a:ext uri="{0D108BD9-81ED-4DB2-BD59-A6C34878D82A}">
                    <a16:rowId xmlns:a16="http://schemas.microsoft.com/office/drawing/2014/main" val="10007"/>
                  </a:ext>
                </a:extLst>
              </a:tr>
              <a:tr h="554055">
                <a:tc>
                  <a:txBody>
                    <a:bodyPr/>
                    <a:lstStyle/>
                    <a:p>
                      <a:r>
                        <a:rPr lang="es-MX" sz="1600" b="1" dirty="0" smtClean="0">
                          <a:latin typeface="+mj-lt"/>
                        </a:rPr>
                        <a:t>% del PIB a la Salud Pública y Asistencia social</a:t>
                      </a:r>
                      <a:endParaRPr lang="es-MX" sz="1600" b="1" dirty="0">
                        <a:latin typeface="+mj-lt"/>
                      </a:endParaRPr>
                    </a:p>
                  </a:txBody>
                  <a:tcPr marL="60966" marR="60966" marT="30480" marB="30480"/>
                </a:tc>
                <a:tc>
                  <a:txBody>
                    <a:bodyPr/>
                    <a:lstStyle/>
                    <a:p>
                      <a:pPr algn="ctr"/>
                      <a:r>
                        <a:rPr lang="es-MX" sz="1600" b="1" dirty="0" smtClean="0">
                          <a:latin typeface="+mj-lt"/>
                        </a:rPr>
                        <a:t>19,5%</a:t>
                      </a:r>
                      <a:endParaRPr lang="es-MX" sz="1600" b="1" dirty="0">
                        <a:latin typeface="+mj-lt"/>
                      </a:endParaRPr>
                    </a:p>
                  </a:txBody>
                  <a:tcPr marL="60966" marR="60966" marT="30480" marB="30480"/>
                </a:tc>
                <a:extLst>
                  <a:ext uri="{0D108BD9-81ED-4DB2-BD59-A6C34878D82A}">
                    <a16:rowId xmlns:a16="http://schemas.microsoft.com/office/drawing/2014/main" val="10008"/>
                  </a:ext>
                </a:extLst>
              </a:tr>
            </a:tbl>
          </a:graphicData>
        </a:graphic>
      </p:graphicFrame>
      <p:sp>
        <p:nvSpPr>
          <p:cNvPr id="3" name="Rectangle 2"/>
          <p:cNvSpPr/>
          <p:nvPr/>
        </p:nvSpPr>
        <p:spPr>
          <a:xfrm>
            <a:off x="1470050" y="6063502"/>
            <a:ext cx="9631681" cy="207621"/>
          </a:xfrm>
          <a:prstGeom prst="rect">
            <a:avLst/>
          </a:prstGeom>
        </p:spPr>
        <p:txBody>
          <a:bodyPr wrap="square">
            <a:spAutoFit/>
          </a:bodyPr>
          <a:lstStyle/>
          <a:p>
            <a:pPr fontAlgn="base">
              <a:lnSpc>
                <a:spcPct val="107000"/>
              </a:lnSpc>
            </a:pPr>
            <a:r>
              <a:rPr lang="es-ES" sz="667" dirty="0">
                <a:latin typeface="Arial Narrow" panose="020B0606020202030204" pitchFamily="34" charset="0"/>
                <a:ea typeface="Calibri" panose="020F0502020204030204" pitchFamily="34" charset="0"/>
                <a:cs typeface="Times New Roman" panose="02020603050405020304" pitchFamily="18" charset="0"/>
              </a:rPr>
              <a:t>Cuba. Ministerio de Salud Pública. Anuario estadístico de salud. </a:t>
            </a:r>
            <a:r>
              <a:rPr lang="es-ES" sz="700" dirty="0">
                <a:latin typeface="Arial Narrow" panose="020B0606020202030204" pitchFamily="34" charset="0"/>
                <a:ea typeface="Calibri" panose="020F0502020204030204" pitchFamily="34" charset="0"/>
                <a:cs typeface="Times New Roman" panose="02020603050405020304" pitchFamily="18" charset="0"/>
              </a:rPr>
              <a:t>Dirección</a:t>
            </a:r>
            <a:r>
              <a:rPr lang="es-ES" sz="667" dirty="0">
                <a:latin typeface="Arial Narrow" panose="020B0606020202030204" pitchFamily="34" charset="0"/>
                <a:ea typeface="Calibri" panose="020F0502020204030204" pitchFamily="34" charset="0"/>
                <a:cs typeface="Times New Roman" panose="02020603050405020304" pitchFamily="18" charset="0"/>
              </a:rPr>
              <a:t> de registros médicos y estadísticas de salud. La Habana: MINSAP; 2021. </a:t>
            </a:r>
            <a:r>
              <a:rPr lang="es-ES" sz="667" u="sng" dirty="0">
                <a:solidFill>
                  <a:srgbClr val="0000FF"/>
                </a:solidFill>
                <a:latin typeface="Arial Narrow" panose="020B0606020202030204" pitchFamily="34" charset="0"/>
                <a:ea typeface="Calibri" panose="020F0502020204030204" pitchFamily="34" charset="0"/>
                <a:cs typeface="Times New Roman" panose="02020603050405020304" pitchFamily="18" charset="0"/>
                <a:hlinkClick r:id="rId3"/>
              </a:rPr>
              <a:t>https://files.sld.cu/bvscuba/files/2021/08/Anuario-Estadistico-Espa%c3%b1ol-2020-Definitivo.pdf</a:t>
            </a:r>
            <a:endParaRPr lang="en-US" sz="667"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261127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par>
                                <p:cTn id="8" presetID="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ppt_x"/>
                                          </p:val>
                                        </p:tav>
                                        <p:tav tm="100000">
                                          <p:val>
                                            <p:strVal val="#ppt_x"/>
                                          </p:val>
                                        </p:tav>
                                      </p:tavLst>
                                    </p:anim>
                                    <p:anim calcmode="lin" valueType="num">
                                      <p:cBhvr additive="base">
                                        <p:cTn id="1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3600" b="1" dirty="0">
                <a:ln w="1905"/>
                <a:solidFill>
                  <a:srgbClr val="FFFFFF"/>
                </a:solidFill>
                <a:effectLst>
                  <a:innerShdw blurRad="69850" dist="43180" dir="5400000">
                    <a:srgbClr val="000000">
                      <a:alpha val="65000"/>
                    </a:srgbClr>
                  </a:innerShdw>
                </a:effectLst>
              </a:rPr>
              <a:t>INDICADORES BÁSICOS. CUBA  </a:t>
            </a:r>
            <a:r>
              <a:rPr lang="es-ES" sz="3600" b="1" dirty="0">
                <a:ln w="1905"/>
                <a:solidFill>
                  <a:srgbClr val="FFFFFF"/>
                </a:solidFill>
                <a:effectLst>
                  <a:innerShdw blurRad="69850" dist="43180" dir="5400000">
                    <a:srgbClr val="000000">
                      <a:alpha val="65000"/>
                    </a:srgbClr>
                  </a:innerShdw>
                </a:effectLst>
              </a:rPr>
              <a:t>2020</a:t>
            </a:r>
            <a:endParaRPr lang="es-ES" sz="3600" b="1" dirty="0">
              <a:ln w="1905"/>
              <a:solidFill>
                <a:srgbClr val="FFFFFF"/>
              </a:solidFill>
              <a:effectLst>
                <a:innerShdw blurRad="69850" dist="43180" dir="5400000">
                  <a:srgbClr val="000000">
                    <a:alpha val="65000"/>
                  </a:srgbClr>
                </a:innerShdw>
              </a:effectLst>
            </a:endParaRPr>
          </a:p>
        </p:txBody>
      </p:sp>
      <p:graphicFrame>
        <p:nvGraphicFramePr>
          <p:cNvPr id="4" name="6 Tabla"/>
          <p:cNvGraphicFramePr>
            <a:graphicFrameLocks noGrp="1"/>
          </p:cNvGraphicFramePr>
          <p:nvPr>
            <p:extLst/>
          </p:nvPr>
        </p:nvGraphicFramePr>
        <p:xfrm>
          <a:off x="2254632" y="1857153"/>
          <a:ext cx="7329377" cy="2923519"/>
        </p:xfrm>
        <a:graphic>
          <a:graphicData uri="http://schemas.openxmlformats.org/drawingml/2006/table">
            <a:tbl>
              <a:tblPr firstRow="1" bandRow="1">
                <a:tableStyleId>{21E4AEA4-8DFA-4A89-87EB-49C32662AFE0}</a:tableStyleId>
              </a:tblPr>
              <a:tblGrid>
                <a:gridCol w="4522382">
                  <a:extLst>
                    <a:ext uri="{9D8B030D-6E8A-4147-A177-3AD203B41FA5}">
                      <a16:colId xmlns:a16="http://schemas.microsoft.com/office/drawing/2014/main" val="20000"/>
                    </a:ext>
                  </a:extLst>
                </a:gridCol>
                <a:gridCol w="2806995">
                  <a:extLst>
                    <a:ext uri="{9D8B030D-6E8A-4147-A177-3AD203B41FA5}">
                      <a16:colId xmlns:a16="http://schemas.microsoft.com/office/drawing/2014/main" val="20001"/>
                    </a:ext>
                  </a:extLst>
                </a:gridCol>
              </a:tblGrid>
              <a:tr h="685536">
                <a:tc>
                  <a:txBody>
                    <a:bodyPr/>
                    <a:lstStyle/>
                    <a:p>
                      <a:r>
                        <a:rPr lang="es-MX" sz="2700" dirty="0" smtClean="0">
                          <a:solidFill>
                            <a:srgbClr val="FFFFFF"/>
                          </a:solidFill>
                          <a:latin typeface="+mj-lt"/>
                        </a:rPr>
                        <a:t>Trabajadores</a:t>
                      </a:r>
                      <a:endParaRPr lang="es-MX" sz="2700" dirty="0">
                        <a:solidFill>
                          <a:srgbClr val="FFFFFF"/>
                        </a:solidFill>
                        <a:latin typeface="+mj-lt"/>
                      </a:endParaRPr>
                    </a:p>
                  </a:txBody>
                  <a:tcPr marL="60961" marR="60961" marT="30489" marB="30489">
                    <a:solidFill>
                      <a:schemeClr val="accent5">
                        <a:lumMod val="75000"/>
                      </a:schemeClr>
                    </a:solidFill>
                  </a:tcPr>
                </a:tc>
                <a:tc>
                  <a:txBody>
                    <a:bodyPr/>
                    <a:lstStyle/>
                    <a:p>
                      <a:pPr algn="ctr"/>
                      <a:r>
                        <a:rPr lang="es-MX" sz="2700" dirty="0" smtClean="0">
                          <a:solidFill>
                            <a:srgbClr val="FFFFFF"/>
                          </a:solidFill>
                          <a:latin typeface="+mj-lt"/>
                        </a:rPr>
                        <a:t>479 623 </a:t>
                      </a:r>
                      <a:endParaRPr lang="es-MX" sz="2700" dirty="0">
                        <a:solidFill>
                          <a:srgbClr val="FFFFFF"/>
                        </a:solidFill>
                        <a:latin typeface="+mj-lt"/>
                      </a:endParaRPr>
                    </a:p>
                  </a:txBody>
                  <a:tcPr marL="60961" marR="60961" marT="30489" marB="30489">
                    <a:solidFill>
                      <a:schemeClr val="accent5">
                        <a:lumMod val="75000"/>
                      </a:schemeClr>
                    </a:solidFill>
                  </a:tcPr>
                </a:tc>
                <a:extLst>
                  <a:ext uri="{0D108BD9-81ED-4DB2-BD59-A6C34878D82A}">
                    <a16:rowId xmlns:a16="http://schemas.microsoft.com/office/drawing/2014/main" val="10000"/>
                  </a:ext>
                </a:extLst>
              </a:tr>
              <a:tr h="647078">
                <a:tc>
                  <a:txBody>
                    <a:bodyPr/>
                    <a:lstStyle/>
                    <a:p>
                      <a:r>
                        <a:rPr lang="es-MX" sz="2700" dirty="0" smtClean="0">
                          <a:latin typeface="+mj-lt"/>
                        </a:rPr>
                        <a:t>De ellos</a:t>
                      </a:r>
                      <a:endParaRPr lang="es-MX" sz="2700" dirty="0">
                        <a:latin typeface="+mj-lt"/>
                      </a:endParaRPr>
                    </a:p>
                  </a:txBody>
                  <a:tcPr marL="60961" marR="60961" marT="30489" marB="30489"/>
                </a:tc>
                <a:tc>
                  <a:txBody>
                    <a:bodyPr/>
                    <a:lstStyle/>
                    <a:p>
                      <a:pPr algn="ctr"/>
                      <a:r>
                        <a:rPr lang="es-MX" sz="2700" dirty="0" smtClean="0">
                          <a:latin typeface="+mj-lt"/>
                        </a:rPr>
                        <a:t>71,2 % mujeres</a:t>
                      </a:r>
                      <a:endParaRPr lang="es-MX" sz="2700" dirty="0">
                        <a:latin typeface="+mj-lt"/>
                      </a:endParaRPr>
                    </a:p>
                  </a:txBody>
                  <a:tcPr marL="60961" marR="60961" marT="30489" marB="30489"/>
                </a:tc>
                <a:extLst>
                  <a:ext uri="{0D108BD9-81ED-4DB2-BD59-A6C34878D82A}">
                    <a16:rowId xmlns:a16="http://schemas.microsoft.com/office/drawing/2014/main" val="10001"/>
                  </a:ext>
                </a:extLst>
              </a:tr>
              <a:tr h="53733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700" baseline="0" dirty="0" smtClean="0">
                          <a:latin typeface="+mj-lt"/>
                        </a:rPr>
                        <a:t>Habitantes/</a:t>
                      </a:r>
                      <a:r>
                        <a:rPr lang="es-MX" sz="2700" dirty="0" smtClean="0">
                          <a:latin typeface="+mj-lt"/>
                        </a:rPr>
                        <a:t>Médicos</a:t>
                      </a:r>
                      <a:r>
                        <a:rPr lang="es-MX" sz="2700" baseline="0" dirty="0" smtClean="0">
                          <a:latin typeface="+mj-lt"/>
                        </a:rPr>
                        <a:t> </a:t>
                      </a:r>
                      <a:endParaRPr lang="es-MX" sz="2700" dirty="0">
                        <a:latin typeface="+mj-lt"/>
                      </a:endParaRPr>
                    </a:p>
                  </a:txBody>
                  <a:tcPr marL="60961" marR="60961" marT="30489" marB="30489"/>
                </a:tc>
                <a:tc>
                  <a:txBody>
                    <a:bodyPr/>
                    <a:lstStyle/>
                    <a:p>
                      <a:pPr algn="ctr"/>
                      <a:r>
                        <a:rPr lang="es-MX" sz="2700" dirty="0" smtClean="0">
                          <a:latin typeface="+mj-lt"/>
                        </a:rPr>
                        <a:t>116</a:t>
                      </a:r>
                      <a:endParaRPr lang="es-MX" sz="2700" dirty="0">
                        <a:latin typeface="+mj-lt"/>
                      </a:endParaRPr>
                    </a:p>
                  </a:txBody>
                  <a:tcPr marL="60961" marR="60961" marT="30489" marB="30489"/>
                </a:tc>
                <a:extLst>
                  <a:ext uri="{0D108BD9-81ED-4DB2-BD59-A6C34878D82A}">
                    <a16:rowId xmlns:a16="http://schemas.microsoft.com/office/drawing/2014/main" val="10002"/>
                  </a:ext>
                </a:extLst>
              </a:tr>
              <a:tr h="5259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700" baseline="0" dirty="0" smtClean="0">
                          <a:latin typeface="+mj-lt"/>
                        </a:rPr>
                        <a:t>Habitantes/</a:t>
                      </a:r>
                      <a:r>
                        <a:rPr lang="es-MX" sz="2700" dirty="0" smtClean="0">
                          <a:latin typeface="+mj-lt"/>
                        </a:rPr>
                        <a:t>Estomatólogos</a:t>
                      </a:r>
                    </a:p>
                  </a:txBody>
                  <a:tcPr marL="60961" marR="60961" marT="30489" marB="30489"/>
                </a:tc>
                <a:tc>
                  <a:txBody>
                    <a:bodyPr/>
                    <a:lstStyle/>
                    <a:p>
                      <a:pPr algn="ctr"/>
                      <a:r>
                        <a:rPr lang="es-MX" sz="2700" dirty="0" smtClean="0">
                          <a:latin typeface="+mj-lt"/>
                        </a:rPr>
                        <a:t>566</a:t>
                      </a:r>
                      <a:endParaRPr lang="es-MX" sz="2700" dirty="0">
                        <a:latin typeface="+mj-lt"/>
                      </a:endParaRPr>
                    </a:p>
                  </a:txBody>
                  <a:tcPr marL="60961" marR="60961" marT="30489" marB="30489"/>
                </a:tc>
                <a:extLst>
                  <a:ext uri="{0D108BD9-81ED-4DB2-BD59-A6C34878D82A}">
                    <a16:rowId xmlns:a16="http://schemas.microsoft.com/office/drawing/2014/main" val="10003"/>
                  </a:ext>
                </a:extLst>
              </a:tr>
              <a:tr h="527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MX" sz="2700" dirty="0" smtClean="0">
                          <a:latin typeface="+mj-lt"/>
                        </a:rPr>
                        <a:t>Habitantes/Enfermeras </a:t>
                      </a:r>
                      <a:endParaRPr lang="es-MX" sz="2700" dirty="0">
                        <a:latin typeface="+mj-lt"/>
                      </a:endParaRPr>
                    </a:p>
                  </a:txBody>
                  <a:tcPr marL="60961" marR="60961" marT="30489" marB="30489"/>
                </a:tc>
                <a:tc>
                  <a:txBody>
                    <a:bodyPr/>
                    <a:lstStyle/>
                    <a:p>
                      <a:pPr algn="ctr"/>
                      <a:r>
                        <a:rPr lang="es-MX" sz="2700" dirty="0" smtClean="0">
                          <a:latin typeface="+mj-lt"/>
                        </a:rPr>
                        <a:t>119</a:t>
                      </a:r>
                      <a:endParaRPr lang="es-MX" sz="2700" dirty="0">
                        <a:latin typeface="+mj-lt"/>
                      </a:endParaRPr>
                    </a:p>
                  </a:txBody>
                  <a:tcPr marL="60961" marR="60961" marT="30489" marB="30489"/>
                </a:tc>
                <a:extLst>
                  <a:ext uri="{0D108BD9-81ED-4DB2-BD59-A6C34878D82A}">
                    <a16:rowId xmlns:a16="http://schemas.microsoft.com/office/drawing/2014/main" val="10004"/>
                  </a:ext>
                </a:extLst>
              </a:tr>
            </a:tbl>
          </a:graphicData>
        </a:graphic>
      </p:graphicFrame>
      <p:sp>
        <p:nvSpPr>
          <p:cNvPr id="3" name="Rectangle 2"/>
          <p:cNvSpPr/>
          <p:nvPr/>
        </p:nvSpPr>
        <p:spPr>
          <a:xfrm>
            <a:off x="1251526" y="5803675"/>
            <a:ext cx="10174649" cy="399597"/>
          </a:xfrm>
          <a:prstGeom prst="rect">
            <a:avLst/>
          </a:prstGeom>
        </p:spPr>
        <p:txBody>
          <a:bodyPr wrap="square">
            <a:spAutoFit/>
          </a:bodyPr>
          <a:lstStyle/>
          <a:p>
            <a:pPr fontAlgn="base">
              <a:lnSpc>
                <a:spcPct val="107000"/>
              </a:lnSpc>
            </a:pPr>
            <a:r>
              <a:rPr lang="es-ES" sz="933" dirty="0">
                <a:solidFill>
                  <a:schemeClr val="bg1"/>
                </a:solidFill>
                <a:latin typeface="Arial Narrow" panose="020B0606020202030204" pitchFamily="34" charset="0"/>
                <a:ea typeface="Calibri" panose="020F0502020204030204" pitchFamily="34" charset="0"/>
                <a:cs typeface="Times New Roman" panose="02020603050405020304" pitchFamily="18" charset="0"/>
              </a:rPr>
              <a:t>Cuba. Ministerio de Salud Pública. Anuario estadístico de salud. Dirección de registros médicos y estadísticas de salud. La Habana: MINSAP; 2021. </a:t>
            </a:r>
            <a:r>
              <a:rPr lang="es-ES" sz="933" u="sng" dirty="0">
                <a:solidFill>
                  <a:schemeClr val="bg1"/>
                </a:solidFill>
                <a:latin typeface="Arial Narrow" panose="020B0606020202030204" pitchFamily="34" charset="0"/>
                <a:ea typeface="Calibri" panose="020F0502020204030204" pitchFamily="34" charset="0"/>
                <a:cs typeface="Times New Roman" panose="02020603050405020304" pitchFamily="18" charset="0"/>
                <a:hlinkClick r:id="rId3"/>
              </a:rPr>
              <a:t>https://files.sld.cu/bvscuba/files/2021/08/Anuario-Estadistico-Espa%c3%b1ol-2020-Definitivo.pdf</a:t>
            </a:r>
            <a:endParaRPr lang="en-US" sz="933"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8502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4800" b="1" dirty="0">
                <a:ln w="1905"/>
                <a:solidFill>
                  <a:srgbClr val="FFFFFF"/>
                </a:solidFill>
                <a:effectLst>
                  <a:innerShdw blurRad="69850" dist="43180" dir="5400000">
                    <a:srgbClr val="000000">
                      <a:alpha val="65000"/>
                    </a:srgbClr>
                  </a:innerShdw>
                </a:effectLst>
              </a:rPr>
              <a:t>DIRECCIÓN</a:t>
            </a:r>
            <a:endParaRPr lang="es-ES" sz="4800" b="1" dirty="0">
              <a:ln w="1905"/>
              <a:solidFill>
                <a:srgbClr val="FFFFFF"/>
              </a:solidFill>
              <a:effectLst>
                <a:innerShdw blurRad="69850" dist="43180" dir="5400000">
                  <a:srgbClr val="000000">
                    <a:alpha val="65000"/>
                  </a:srgbClr>
                </a:innerShdw>
              </a:effectLst>
            </a:endParaRPr>
          </a:p>
        </p:txBody>
      </p:sp>
      <p:sp>
        <p:nvSpPr>
          <p:cNvPr id="5" name="Rectangle 3"/>
          <p:cNvSpPr>
            <a:spLocks noGrp="1"/>
          </p:cNvSpPr>
          <p:nvPr>
            <p:ph type="body" sz="quarter" idx="13"/>
          </p:nvPr>
        </p:nvSpPr>
        <p:spPr>
          <a:xfrm>
            <a:off x="2129133" y="1941353"/>
            <a:ext cx="7936885" cy="3289866"/>
          </a:xfrm>
        </p:spPr>
        <p:txBody>
          <a:bodyPr>
            <a:noAutofit/>
          </a:bodyPr>
          <a:lstStyle/>
          <a:p>
            <a:pPr marL="457223" indent="-457223">
              <a:lnSpc>
                <a:spcPct val="150000"/>
              </a:lnSpc>
              <a:defRPr/>
            </a:pPr>
            <a:r>
              <a:rPr lang="es-ES" sz="4000" dirty="0">
                <a:solidFill>
                  <a:srgbClr val="002060"/>
                </a:solidFill>
              </a:rPr>
              <a:t>Administración</a:t>
            </a:r>
          </a:p>
          <a:p>
            <a:pPr marL="457223" indent="-457223">
              <a:lnSpc>
                <a:spcPct val="150000"/>
              </a:lnSpc>
              <a:defRPr/>
            </a:pPr>
            <a:r>
              <a:rPr lang="es-ES" sz="4000" dirty="0">
                <a:solidFill>
                  <a:srgbClr val="002060"/>
                </a:solidFill>
              </a:rPr>
              <a:t>Gestión</a:t>
            </a:r>
          </a:p>
          <a:p>
            <a:pPr marL="457223" indent="-457223">
              <a:lnSpc>
                <a:spcPct val="150000"/>
              </a:lnSpc>
              <a:defRPr/>
            </a:pPr>
            <a:r>
              <a:rPr lang="es-ES" sz="4000" dirty="0">
                <a:solidFill>
                  <a:srgbClr val="002060"/>
                </a:solidFill>
              </a:rPr>
              <a:t>Gerencia ?</a:t>
            </a:r>
          </a:p>
        </p:txBody>
      </p:sp>
    </p:spTree>
    <p:extLst>
      <p:ext uri="{BB962C8B-B14F-4D97-AF65-F5344CB8AC3E}">
        <p14:creationId xmlns:p14="http://schemas.microsoft.com/office/powerpoint/2010/main" val="324832773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826440" y="631552"/>
            <a:ext cx="7362341" cy="669117"/>
          </a:xfrm>
        </p:spPr>
        <p:txBody>
          <a:bodyPr>
            <a:noAutofit/>
          </a:bodyPr>
          <a:lstStyle/>
          <a:p>
            <a:pPr algn="ctr">
              <a:defRPr/>
            </a:pPr>
            <a:r>
              <a:rPr lang="es-ES" sz="4800" b="1" dirty="0">
                <a:ln w="1905"/>
                <a:solidFill>
                  <a:srgbClr val="FFFFFF"/>
                </a:solidFill>
                <a:effectLst>
                  <a:innerShdw blurRad="69850" dist="43180" dir="5400000">
                    <a:srgbClr val="000000">
                      <a:alpha val="65000"/>
                    </a:srgbClr>
                  </a:innerShdw>
                </a:effectLst>
              </a:rPr>
              <a:t>ADMINISTRAR</a:t>
            </a:r>
            <a:endParaRPr lang="es-ES" sz="48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1730093" y="2078667"/>
            <a:ext cx="9356651" cy="2897371"/>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nSpc>
                <a:spcPct val="150000"/>
              </a:lnSpc>
              <a:buFontTx/>
              <a:buNone/>
              <a:defRPr/>
            </a:pPr>
            <a:r>
              <a:rPr lang="es-ES" sz="4800" dirty="0">
                <a:solidFill>
                  <a:srgbClr val="002060"/>
                </a:solidFill>
              </a:rPr>
              <a:t>Dirigir, mandar, regir, conducir, gobernar, disponer, gestionar</a:t>
            </a:r>
            <a:endParaRPr lang="es-ES" sz="4800" dirty="0">
              <a:solidFill>
                <a:srgbClr val="002060"/>
              </a:solidFill>
            </a:endParaRPr>
          </a:p>
        </p:txBody>
      </p:sp>
    </p:spTree>
    <p:extLst>
      <p:ext uri="{BB962C8B-B14F-4D97-AF65-F5344CB8AC3E}">
        <p14:creationId xmlns:p14="http://schemas.microsoft.com/office/powerpoint/2010/main" val="417521771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_tradnl" sz="5334" dirty="0">
                <a:solidFill>
                  <a:srgbClr val="FFFFFF"/>
                </a:solidFill>
              </a:rPr>
              <a:t>¿Que es dirigir?</a:t>
            </a:r>
            <a:endParaRPr lang="es-ES" sz="5334"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1503265" y="1681718"/>
            <a:ext cx="9356651" cy="4003157"/>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r>
              <a:rPr lang="es-ES_tradnl" sz="3600" dirty="0">
                <a:solidFill>
                  <a:srgbClr val="002060"/>
                </a:solidFill>
              </a:rPr>
              <a:t>Dirigir es el proceso de influir en las personas para que se esfuercen con voluntad y entusiasmo en el cumplimiento de los </a:t>
            </a:r>
            <a:r>
              <a:rPr lang="es-ES_tradnl" sz="3600" u="sng" dirty="0">
                <a:solidFill>
                  <a:srgbClr val="002060"/>
                </a:solidFill>
              </a:rPr>
              <a:t>objetivos</a:t>
            </a:r>
            <a:r>
              <a:rPr lang="es-ES_tradnl" sz="3600" dirty="0">
                <a:solidFill>
                  <a:srgbClr val="002060"/>
                </a:solidFill>
              </a:rPr>
              <a:t> de una </a:t>
            </a:r>
            <a:r>
              <a:rPr lang="es-ES_tradnl" sz="3600" dirty="0">
                <a:solidFill>
                  <a:srgbClr val="002060"/>
                </a:solidFill>
              </a:rPr>
              <a:t>organización</a:t>
            </a:r>
            <a:endParaRPr lang="es-ES_tradnl" sz="3600" dirty="0">
              <a:solidFill>
                <a:srgbClr val="002060"/>
              </a:solidFill>
            </a:endParaRPr>
          </a:p>
        </p:txBody>
      </p:sp>
    </p:spTree>
    <p:extLst>
      <p:ext uri="{BB962C8B-B14F-4D97-AF65-F5344CB8AC3E}">
        <p14:creationId xmlns:p14="http://schemas.microsoft.com/office/powerpoint/2010/main" val="40005826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_tradnl" sz="4800" b="1" dirty="0">
                <a:solidFill>
                  <a:srgbClr val="FFFFFF"/>
                </a:solidFill>
              </a:rPr>
              <a:t>CICLO ADMINISTRATIVO</a:t>
            </a:r>
            <a:endParaRPr lang="es-ES" sz="48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879488" y="1752602"/>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5" name="Oval 3"/>
          <p:cNvSpPr>
            <a:spLocks noChangeArrowheads="1"/>
          </p:cNvSpPr>
          <p:nvPr/>
        </p:nvSpPr>
        <p:spPr bwMode="auto">
          <a:xfrm>
            <a:off x="3710110" y="2640419"/>
            <a:ext cx="5476949" cy="1438504"/>
          </a:xfrm>
          <a:prstGeom prst="ellipse">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endParaRPr lang="en-US" altLang="en-US" sz="1200">
              <a:solidFill>
                <a:schemeClr val="tx1"/>
              </a:solidFill>
              <a:latin typeface="+mj-lt"/>
            </a:endParaRPr>
          </a:p>
        </p:txBody>
      </p:sp>
      <p:sp>
        <p:nvSpPr>
          <p:cNvPr id="6" name="Line 4"/>
          <p:cNvSpPr>
            <a:spLocks noChangeShapeType="1"/>
          </p:cNvSpPr>
          <p:nvPr/>
        </p:nvSpPr>
        <p:spPr bwMode="auto">
          <a:xfrm>
            <a:off x="3303710" y="2488019"/>
            <a:ext cx="6937469" cy="1835332"/>
          </a:xfrm>
          <a:prstGeom prst="line">
            <a:avLst/>
          </a:prstGeom>
          <a:noFill/>
          <a:ln w="571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sz="1200">
              <a:latin typeface="+mj-lt"/>
            </a:endParaRPr>
          </a:p>
        </p:txBody>
      </p:sp>
      <p:sp>
        <p:nvSpPr>
          <p:cNvPr id="7" name="Text Box 5"/>
          <p:cNvSpPr txBox="1">
            <a:spLocks noChangeArrowheads="1"/>
          </p:cNvSpPr>
          <p:nvPr/>
        </p:nvSpPr>
        <p:spPr bwMode="auto">
          <a:xfrm>
            <a:off x="4878510" y="2491195"/>
            <a:ext cx="2117754" cy="276999"/>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defRPr/>
            </a:pPr>
            <a:r>
              <a:rPr lang="es-MX" sz="1200" b="1" dirty="0">
                <a:solidFill>
                  <a:srgbClr val="FFFFFF"/>
                </a:solidFill>
                <a:latin typeface="+mj-lt"/>
              </a:rPr>
              <a:t>PLANEACION</a:t>
            </a:r>
            <a:endParaRPr lang="es-ES" sz="1200" b="1" dirty="0">
              <a:solidFill>
                <a:srgbClr val="FFFFFF"/>
              </a:solidFill>
              <a:latin typeface="+mj-lt"/>
            </a:endParaRPr>
          </a:p>
        </p:txBody>
      </p:sp>
      <p:sp>
        <p:nvSpPr>
          <p:cNvPr id="8" name="Text Box 6"/>
          <p:cNvSpPr txBox="1">
            <a:spLocks noChangeArrowheads="1"/>
          </p:cNvSpPr>
          <p:nvPr/>
        </p:nvSpPr>
        <p:spPr bwMode="auto">
          <a:xfrm>
            <a:off x="6758110" y="3253195"/>
            <a:ext cx="1971701" cy="276999"/>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defRPr/>
            </a:pPr>
            <a:r>
              <a:rPr lang="es-MX" sz="1200" b="1" dirty="0">
                <a:solidFill>
                  <a:srgbClr val="FFFFFF"/>
                </a:solidFill>
                <a:latin typeface="+mj-lt"/>
              </a:rPr>
              <a:t>ORGANIZACION</a:t>
            </a:r>
            <a:endParaRPr lang="es-ES" sz="1200" b="1" dirty="0">
              <a:solidFill>
                <a:srgbClr val="FFFFFF"/>
              </a:solidFill>
              <a:latin typeface="+mj-lt"/>
            </a:endParaRPr>
          </a:p>
        </p:txBody>
      </p:sp>
      <p:sp>
        <p:nvSpPr>
          <p:cNvPr id="9" name="Text Box 7"/>
          <p:cNvSpPr txBox="1">
            <a:spLocks noChangeArrowheads="1"/>
          </p:cNvSpPr>
          <p:nvPr/>
        </p:nvSpPr>
        <p:spPr bwMode="auto">
          <a:xfrm>
            <a:off x="2897311" y="3250019"/>
            <a:ext cx="1752624" cy="276999"/>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defRPr/>
            </a:pPr>
            <a:r>
              <a:rPr lang="es-MX" sz="1200" b="1">
                <a:solidFill>
                  <a:srgbClr val="FFFFFF"/>
                </a:solidFill>
                <a:latin typeface="+mj-lt"/>
              </a:rPr>
              <a:t>CONTROL</a:t>
            </a:r>
            <a:endParaRPr lang="es-ES" sz="1200" b="1">
              <a:solidFill>
                <a:srgbClr val="FFFFFF"/>
              </a:solidFill>
              <a:latin typeface="+mj-lt"/>
            </a:endParaRPr>
          </a:p>
        </p:txBody>
      </p:sp>
      <p:sp>
        <p:nvSpPr>
          <p:cNvPr id="10" name="Text Box 8"/>
          <p:cNvSpPr txBox="1">
            <a:spLocks noChangeArrowheads="1"/>
          </p:cNvSpPr>
          <p:nvPr/>
        </p:nvSpPr>
        <p:spPr bwMode="auto">
          <a:xfrm>
            <a:off x="5030910" y="3961219"/>
            <a:ext cx="2117754" cy="276999"/>
          </a:xfrm>
          <a:prstGeom prst="rect">
            <a:avLst/>
          </a:prstGeom>
          <a:solidFill>
            <a:srgbClr val="002060"/>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a:spcBef>
                <a:spcPct val="50000"/>
              </a:spcBef>
              <a:defRPr/>
            </a:pPr>
            <a:r>
              <a:rPr lang="es-MX" sz="1200" b="1" dirty="0">
                <a:solidFill>
                  <a:srgbClr val="FFFFFF"/>
                </a:solidFill>
                <a:latin typeface="+mj-lt"/>
              </a:rPr>
              <a:t>DIRECCION</a:t>
            </a:r>
            <a:endParaRPr lang="es-ES" sz="1200" b="1" dirty="0">
              <a:solidFill>
                <a:srgbClr val="FFFFFF"/>
              </a:solidFill>
              <a:latin typeface="+mj-lt"/>
            </a:endParaRPr>
          </a:p>
        </p:txBody>
      </p:sp>
      <p:sp>
        <p:nvSpPr>
          <p:cNvPr id="11" name="Text Box 10"/>
          <p:cNvSpPr txBox="1">
            <a:spLocks noChangeArrowheads="1"/>
          </p:cNvSpPr>
          <p:nvPr/>
        </p:nvSpPr>
        <p:spPr bwMode="auto">
          <a:xfrm>
            <a:off x="7375366" y="2000845"/>
            <a:ext cx="3286170"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lgn="ctr">
              <a:spcBef>
                <a:spcPct val="50000"/>
              </a:spcBef>
              <a:buFontTx/>
              <a:buNone/>
            </a:pPr>
            <a:r>
              <a:rPr lang="es-MX" altLang="en-US" sz="1867" b="1" dirty="0">
                <a:solidFill>
                  <a:schemeClr val="tx1"/>
                </a:solidFill>
                <a:latin typeface="+mj-lt"/>
              </a:rPr>
              <a:t>FASE DE PLANEACION</a:t>
            </a:r>
            <a:endParaRPr lang="es-ES" altLang="en-US" sz="1867" b="1" dirty="0">
              <a:solidFill>
                <a:schemeClr val="tx1"/>
              </a:solidFill>
              <a:latin typeface="+mj-lt"/>
            </a:endParaRPr>
          </a:p>
        </p:txBody>
      </p:sp>
      <p:sp>
        <p:nvSpPr>
          <p:cNvPr id="12" name="Text Box 9"/>
          <p:cNvSpPr txBox="1">
            <a:spLocks noChangeArrowheads="1"/>
          </p:cNvSpPr>
          <p:nvPr/>
        </p:nvSpPr>
        <p:spPr bwMode="auto">
          <a:xfrm>
            <a:off x="1817767" y="4318686"/>
            <a:ext cx="3213143" cy="37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lgn="ctr">
              <a:spcBef>
                <a:spcPct val="50000"/>
              </a:spcBef>
              <a:buFontTx/>
              <a:buNone/>
            </a:pPr>
            <a:r>
              <a:rPr lang="es-MX" altLang="en-US" sz="1867" b="1" dirty="0">
                <a:solidFill>
                  <a:schemeClr val="tx1"/>
                </a:solidFill>
                <a:latin typeface="+mj-lt"/>
              </a:rPr>
              <a:t>FASE DE EJECUCION</a:t>
            </a:r>
            <a:endParaRPr lang="es-ES" altLang="en-US" sz="1867" b="1" dirty="0">
              <a:solidFill>
                <a:schemeClr val="tx1"/>
              </a:solidFill>
              <a:latin typeface="+mj-lt"/>
            </a:endParaRPr>
          </a:p>
        </p:txBody>
      </p:sp>
    </p:spTree>
    <p:extLst>
      <p:ext uri="{BB962C8B-B14F-4D97-AF65-F5344CB8AC3E}">
        <p14:creationId xmlns:p14="http://schemas.microsoft.com/office/powerpoint/2010/main" val="73452033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500"/>
                                        <p:tgtEl>
                                          <p:spTgt spid="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par>
                          <p:cTn id="32" fill="hold">
                            <p:stCondLst>
                              <p:cond delay="3500"/>
                            </p:stCondLst>
                            <p:childTnLst>
                              <p:par>
                                <p:cTn id="33" presetID="2" presetClass="entr" presetSubtype="3"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1+#ppt_w/2"/>
                                          </p:val>
                                        </p:tav>
                                        <p:tav tm="100000">
                                          <p:val>
                                            <p:strVal val="#ppt_x"/>
                                          </p:val>
                                        </p:tav>
                                      </p:tavLst>
                                    </p:anim>
                                    <p:anim calcmode="lin" valueType="num">
                                      <p:cBhvr additive="base">
                                        <p:cTn id="36" dur="5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 presetClass="entr" presetSubtype="12"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animBg="1"/>
      <p:bldP spid="9" grpId="0" animBg="1"/>
      <p:bldP spid="10"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_tradnl" sz="4800" b="1" dirty="0">
                <a:solidFill>
                  <a:srgbClr val="FFFFFF"/>
                </a:solidFill>
              </a:rPr>
              <a:t>FUNCIONES </a:t>
            </a:r>
            <a:endParaRPr lang="es-ES" sz="48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9697423" y="2052414"/>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3" name="TextBox 2"/>
          <p:cNvSpPr txBox="1"/>
          <p:nvPr/>
        </p:nvSpPr>
        <p:spPr>
          <a:xfrm>
            <a:off x="3275252" y="2441575"/>
            <a:ext cx="277377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endParaRPr lang="es-ES" sz="2667" dirty="0">
              <a:solidFill>
                <a:srgbClr val="FFFFFF"/>
              </a:solidFill>
            </a:endParaRPr>
          </a:p>
          <a:p>
            <a:pPr algn="ctr"/>
            <a:r>
              <a:rPr lang="es-ES" sz="2667" dirty="0">
                <a:solidFill>
                  <a:srgbClr val="FFFFFF"/>
                </a:solidFill>
              </a:rPr>
              <a:t>PLANIFICACIÓN</a:t>
            </a:r>
          </a:p>
          <a:p>
            <a:pPr algn="ctr"/>
            <a:endParaRPr lang="en-US" sz="2667" dirty="0">
              <a:solidFill>
                <a:srgbClr val="FFFFFF"/>
              </a:solidFill>
            </a:endParaRPr>
          </a:p>
        </p:txBody>
      </p:sp>
      <p:sp>
        <p:nvSpPr>
          <p:cNvPr id="14" name="TextBox 13"/>
          <p:cNvSpPr txBox="1"/>
          <p:nvPr/>
        </p:nvSpPr>
        <p:spPr>
          <a:xfrm>
            <a:off x="6100254" y="2441575"/>
            <a:ext cx="301005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667" dirty="0">
              <a:solidFill>
                <a:srgbClr val="FFFFFF"/>
              </a:solidFill>
            </a:endParaRPr>
          </a:p>
          <a:p>
            <a:r>
              <a:rPr lang="es-ES" sz="2667" dirty="0">
                <a:solidFill>
                  <a:srgbClr val="FFFFFF"/>
                </a:solidFill>
              </a:rPr>
              <a:t>ORGANIZACIÓN</a:t>
            </a:r>
          </a:p>
          <a:p>
            <a:endParaRPr lang="en-US" sz="2667" dirty="0"/>
          </a:p>
        </p:txBody>
      </p:sp>
      <p:sp>
        <p:nvSpPr>
          <p:cNvPr id="15" name="TextBox 14"/>
          <p:cNvSpPr txBox="1"/>
          <p:nvPr/>
        </p:nvSpPr>
        <p:spPr>
          <a:xfrm>
            <a:off x="3275252" y="4431070"/>
            <a:ext cx="2825003"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solidFill>
                <a:srgbClr val="FFFFFF"/>
              </a:solidFill>
            </a:endParaRPr>
          </a:p>
          <a:p>
            <a:pPr algn="ctr"/>
            <a:r>
              <a:rPr lang="es-ES" sz="2400" dirty="0">
                <a:solidFill>
                  <a:srgbClr val="FFFFFF"/>
                </a:solidFill>
              </a:rPr>
              <a:t>DIRECCIÓN </a:t>
            </a:r>
          </a:p>
          <a:p>
            <a:endParaRPr lang="en-US" sz="2400" dirty="0"/>
          </a:p>
        </p:txBody>
      </p:sp>
      <p:sp>
        <p:nvSpPr>
          <p:cNvPr id="16" name="TextBox 15"/>
          <p:cNvSpPr txBox="1"/>
          <p:nvPr/>
        </p:nvSpPr>
        <p:spPr>
          <a:xfrm>
            <a:off x="6176365" y="4431070"/>
            <a:ext cx="2877235"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CONTROL</a:t>
            </a:r>
          </a:p>
          <a:p>
            <a:endParaRPr lang="en-US" sz="2400" dirty="0"/>
          </a:p>
        </p:txBody>
      </p:sp>
      <p:sp>
        <p:nvSpPr>
          <p:cNvPr id="17" name="Rectangle 16"/>
          <p:cNvSpPr/>
          <p:nvPr/>
        </p:nvSpPr>
        <p:spPr>
          <a:xfrm>
            <a:off x="108612" y="2457059"/>
            <a:ext cx="3090530" cy="1528945"/>
          </a:xfrm>
          <a:prstGeom prst="rect">
            <a:avLst/>
          </a:prstGeom>
        </p:spPr>
        <p:txBody>
          <a:bodyPr wrap="square">
            <a:spAutoFit/>
          </a:bodyPr>
          <a:lstStyle/>
          <a:p>
            <a:pPr algn="r"/>
            <a:r>
              <a:rPr lang="es-ES_tradnl" sz="1867" dirty="0">
                <a:solidFill>
                  <a:schemeClr val="bg1"/>
                </a:solidFill>
              </a:rPr>
              <a:t>Proceso para establecer metas y un curso de acción adecuado para alcanzarlas (alternativas). Es un proceso de </a:t>
            </a:r>
            <a:r>
              <a:rPr lang="es-ES_tradnl" sz="1867" u="sng" dirty="0">
                <a:solidFill>
                  <a:schemeClr val="bg1"/>
                </a:solidFill>
              </a:rPr>
              <a:t>anticipación</a:t>
            </a:r>
            <a:r>
              <a:rPr lang="es-ES_tradnl" sz="1867" dirty="0">
                <a:solidFill>
                  <a:schemeClr val="bg1"/>
                </a:solidFill>
              </a:rPr>
              <a:t> </a:t>
            </a:r>
            <a:endParaRPr lang="en-US" sz="1867" dirty="0">
              <a:solidFill>
                <a:schemeClr val="bg1"/>
              </a:solidFill>
            </a:endParaRPr>
          </a:p>
        </p:txBody>
      </p:sp>
      <p:sp>
        <p:nvSpPr>
          <p:cNvPr id="18" name="Rectangle 17"/>
          <p:cNvSpPr/>
          <p:nvPr/>
        </p:nvSpPr>
        <p:spPr>
          <a:xfrm>
            <a:off x="9161535" y="2469987"/>
            <a:ext cx="3014683" cy="1077218"/>
          </a:xfrm>
          <a:prstGeom prst="rect">
            <a:avLst/>
          </a:prstGeom>
        </p:spPr>
        <p:txBody>
          <a:bodyPr wrap="square">
            <a:spAutoFit/>
          </a:bodyPr>
          <a:lstStyle/>
          <a:p>
            <a:r>
              <a:rPr lang="es-ES" sz="1600" dirty="0"/>
              <a:t>Permite </a:t>
            </a:r>
            <a:r>
              <a:rPr lang="es-ES" sz="1600" dirty="0"/>
              <a:t>crear la red de </a:t>
            </a:r>
            <a:r>
              <a:rPr lang="es-ES" sz="1600" dirty="0"/>
              <a:t>relaciones, </a:t>
            </a:r>
            <a:r>
              <a:rPr lang="es-ES" sz="1600" dirty="0"/>
              <a:t>entre las cuales están las relaciones de coordinación y subordinación</a:t>
            </a:r>
          </a:p>
        </p:txBody>
      </p:sp>
      <p:sp>
        <p:nvSpPr>
          <p:cNvPr id="19" name="Rectangle 18"/>
          <p:cNvSpPr/>
          <p:nvPr/>
        </p:nvSpPr>
        <p:spPr>
          <a:xfrm>
            <a:off x="44426" y="4323350"/>
            <a:ext cx="3154716" cy="1569660"/>
          </a:xfrm>
          <a:prstGeom prst="rect">
            <a:avLst/>
          </a:prstGeom>
        </p:spPr>
        <p:txBody>
          <a:bodyPr wrap="square">
            <a:spAutoFit/>
          </a:bodyPr>
          <a:lstStyle/>
          <a:p>
            <a:pPr marL="228611" indent="-228611" algn="r">
              <a:buFont typeface="Arial" panose="020B0604020202020204" pitchFamily="34" charset="0"/>
              <a:buChar char="•"/>
              <a:defRPr/>
            </a:pPr>
            <a:r>
              <a:rPr lang="es-ES" sz="1600" dirty="0">
                <a:solidFill>
                  <a:schemeClr val="bg1"/>
                </a:solidFill>
              </a:rPr>
              <a:t>Poner en marcha las tareas</a:t>
            </a:r>
            <a:r>
              <a:rPr lang="es-ES" sz="1600" dirty="0">
                <a:solidFill>
                  <a:schemeClr val="bg1"/>
                </a:solidFill>
              </a:rPr>
              <a:t>.. </a:t>
            </a:r>
            <a:endParaRPr lang="es-ES" sz="1600" dirty="0">
              <a:solidFill>
                <a:schemeClr val="bg1"/>
              </a:solidFill>
            </a:endParaRPr>
          </a:p>
          <a:p>
            <a:pPr marL="228611" indent="-228611" algn="r">
              <a:buFont typeface="Arial" panose="020B0604020202020204" pitchFamily="34" charset="0"/>
              <a:buChar char="•"/>
              <a:defRPr/>
            </a:pPr>
            <a:r>
              <a:rPr lang="es-ES" sz="1600" dirty="0">
                <a:solidFill>
                  <a:schemeClr val="bg1"/>
                </a:solidFill>
              </a:rPr>
              <a:t>En el proceso de dirección se utilizan todas las técnicas disponibles para motivar personas, canalizar problemas, optimizar el </a:t>
            </a:r>
            <a:r>
              <a:rPr lang="es-ES" sz="1600" dirty="0">
                <a:solidFill>
                  <a:schemeClr val="bg1"/>
                </a:solidFill>
              </a:rPr>
              <a:t>tiempo</a:t>
            </a:r>
            <a:endParaRPr lang="es-ES" sz="1600" dirty="0">
              <a:solidFill>
                <a:schemeClr val="bg1"/>
              </a:solidFill>
            </a:endParaRPr>
          </a:p>
        </p:txBody>
      </p:sp>
      <p:sp>
        <p:nvSpPr>
          <p:cNvPr id="20" name="Rectangle 19"/>
          <p:cNvSpPr/>
          <p:nvPr/>
        </p:nvSpPr>
        <p:spPr>
          <a:xfrm>
            <a:off x="9110307" y="4532137"/>
            <a:ext cx="3081165" cy="1077218"/>
          </a:xfrm>
          <a:prstGeom prst="rect">
            <a:avLst/>
          </a:prstGeom>
        </p:spPr>
        <p:txBody>
          <a:bodyPr wrap="square">
            <a:spAutoFit/>
          </a:bodyPr>
          <a:lstStyle/>
          <a:p>
            <a:pPr>
              <a:defRPr/>
            </a:pPr>
            <a:r>
              <a:rPr lang="es-ES" sz="1600" dirty="0">
                <a:solidFill>
                  <a:schemeClr val="bg1"/>
                </a:solidFill>
              </a:rPr>
              <a:t> </a:t>
            </a:r>
            <a:r>
              <a:rPr lang="es-ES" sz="1600" dirty="0">
                <a:solidFill>
                  <a:schemeClr val="bg1"/>
                </a:solidFill>
              </a:rPr>
              <a:t>Medir y comparar lo realizado con lo previsto.</a:t>
            </a:r>
          </a:p>
          <a:p>
            <a:pPr>
              <a:defRPr/>
            </a:pPr>
            <a:r>
              <a:rPr lang="es-ES" sz="1600" dirty="0">
                <a:solidFill>
                  <a:schemeClr val="bg1"/>
                </a:solidFill>
              </a:rPr>
              <a:t>Identificar causas</a:t>
            </a:r>
          </a:p>
          <a:p>
            <a:pPr>
              <a:defRPr/>
            </a:pPr>
            <a:r>
              <a:rPr lang="es-ES" sz="1600" dirty="0">
                <a:solidFill>
                  <a:schemeClr val="bg1"/>
                </a:solidFill>
              </a:rPr>
              <a:t>Tomar medidas correctivas</a:t>
            </a:r>
          </a:p>
        </p:txBody>
      </p:sp>
      <p:sp>
        <p:nvSpPr>
          <p:cNvPr id="5" name="Block Arc 4"/>
          <p:cNvSpPr/>
          <p:nvPr/>
        </p:nvSpPr>
        <p:spPr>
          <a:xfrm>
            <a:off x="5577971" y="1877782"/>
            <a:ext cx="942109" cy="461818"/>
          </a:xfrm>
          <a:prstGeom prst="blockArc">
            <a:avLst/>
          </a:prstGeom>
        </p:spPr>
        <p:style>
          <a:lnRef idx="1">
            <a:schemeClr val="dk1"/>
          </a:lnRef>
          <a:fillRef idx="3">
            <a:schemeClr val="dk1"/>
          </a:fillRef>
          <a:effectRef idx="2">
            <a:schemeClr val="dk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en-US" sz="1200">
              <a:solidFill>
                <a:schemeClr val="tx1"/>
              </a:solidFill>
            </a:endParaRPr>
          </a:p>
        </p:txBody>
      </p:sp>
    </p:spTree>
    <p:extLst>
      <p:ext uri="{BB962C8B-B14F-4D97-AF65-F5344CB8AC3E}">
        <p14:creationId xmlns:p14="http://schemas.microsoft.com/office/powerpoint/2010/main" val="7740715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up)">
                                      <p:cBhvr>
                                        <p:cTn id="27" dur="500"/>
                                        <p:tgtEl>
                                          <p:spTgt spid="17"/>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500"/>
                                        <p:tgtEl>
                                          <p:spTgt spid="1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up)">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4" grpId="0" animBg="1"/>
      <p:bldP spid="15" grpId="0" animBg="1"/>
      <p:bldP spid="16" grpId="0" animBg="1"/>
      <p:bldP spid="17" grpId="0"/>
      <p:bldP spid="18" grpId="0"/>
      <p:bldP spid="19" grpId="0"/>
      <p:bldP spid="20"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rPr>
              <a:t>CATEGORÍAS DE LA DIRECCIÓN</a:t>
            </a:r>
            <a:endParaRPr lang="es-ES" sz="40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9697423" y="2052414"/>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3" name="TextBox 2"/>
          <p:cNvSpPr txBox="1"/>
          <p:nvPr/>
        </p:nvSpPr>
        <p:spPr>
          <a:xfrm>
            <a:off x="2122720" y="1747373"/>
            <a:ext cx="277377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endParaRPr lang="es-ES" sz="2667" dirty="0"/>
          </a:p>
          <a:p>
            <a:pPr algn="ctr"/>
            <a:r>
              <a:rPr lang="es-ES" sz="2667" dirty="0">
                <a:solidFill>
                  <a:srgbClr val="FFFFFF"/>
                </a:solidFill>
              </a:rPr>
              <a:t>INFORMACIÓN </a:t>
            </a:r>
          </a:p>
          <a:p>
            <a:pPr algn="ctr"/>
            <a:endParaRPr lang="en-US" sz="2667" dirty="0"/>
          </a:p>
        </p:txBody>
      </p:sp>
      <p:sp>
        <p:nvSpPr>
          <p:cNvPr id="14" name="TextBox 13"/>
          <p:cNvSpPr txBox="1"/>
          <p:nvPr/>
        </p:nvSpPr>
        <p:spPr>
          <a:xfrm>
            <a:off x="2097105" y="3297392"/>
            <a:ext cx="2799388"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COMUNICACIÓN</a:t>
            </a:r>
          </a:p>
          <a:p>
            <a:endParaRPr lang="en-US" sz="2400" dirty="0"/>
          </a:p>
        </p:txBody>
      </p:sp>
      <p:sp>
        <p:nvSpPr>
          <p:cNvPr id="15" name="TextBox 14"/>
          <p:cNvSpPr txBox="1"/>
          <p:nvPr/>
        </p:nvSpPr>
        <p:spPr>
          <a:xfrm>
            <a:off x="2084298" y="4742959"/>
            <a:ext cx="2825003"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AUTORIDAD</a:t>
            </a:r>
          </a:p>
          <a:p>
            <a:endParaRPr lang="en-US" sz="2400" dirty="0"/>
          </a:p>
        </p:txBody>
      </p:sp>
      <p:sp>
        <p:nvSpPr>
          <p:cNvPr id="16" name="TextBox 15"/>
          <p:cNvSpPr txBox="1"/>
          <p:nvPr/>
        </p:nvSpPr>
        <p:spPr>
          <a:xfrm>
            <a:off x="6634195" y="2037026"/>
            <a:ext cx="2877235" cy="1569660"/>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TOMA DE DECISIONES</a:t>
            </a:r>
          </a:p>
          <a:p>
            <a:endParaRPr lang="en-US" sz="2400" dirty="0"/>
          </a:p>
        </p:txBody>
      </p:sp>
      <p:sp>
        <p:nvSpPr>
          <p:cNvPr id="21" name="TextBox 20"/>
          <p:cNvSpPr txBox="1"/>
          <p:nvPr/>
        </p:nvSpPr>
        <p:spPr>
          <a:xfrm>
            <a:off x="6634195" y="3973519"/>
            <a:ext cx="2877235" cy="1569660"/>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DELEGACIÓN DE FUNCIONES</a:t>
            </a:r>
          </a:p>
          <a:p>
            <a:endParaRPr lang="en-US" sz="2400" dirty="0"/>
          </a:p>
        </p:txBody>
      </p:sp>
    </p:spTree>
    <p:extLst>
      <p:ext uri="{BB962C8B-B14F-4D97-AF65-F5344CB8AC3E}">
        <p14:creationId xmlns:p14="http://schemas.microsoft.com/office/powerpoint/2010/main" val="3836051782"/>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up)">
                                      <p:cBhvr>
                                        <p:cTn id="23" dur="500"/>
                                        <p:tgtEl>
                                          <p:spTgt spid="16"/>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up)">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4" grpId="0" animBg="1"/>
      <p:bldP spid="15" grpId="0" animBg="1"/>
      <p:bldP spid="16" grpId="0" animBg="1"/>
      <p:bldP spid="2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960333" y="506542"/>
            <a:ext cx="8590548" cy="669117"/>
          </a:xfrm>
        </p:spPr>
        <p:txBody>
          <a:bodyPr>
            <a:noAutofit/>
          </a:bodyPr>
          <a:lstStyle/>
          <a:p>
            <a:pPr algn="ctr">
              <a:defRPr/>
            </a:pPr>
            <a:r>
              <a:rPr lang="es-ES_tradnl" sz="4000" b="1" dirty="0">
                <a:solidFill>
                  <a:srgbClr val="FFFFFF"/>
                </a:solidFill>
              </a:rPr>
              <a:t>¿</a:t>
            </a:r>
            <a:r>
              <a:rPr lang="es-ES_tradnl" sz="4000" b="1" dirty="0">
                <a:solidFill>
                  <a:srgbClr val="FFFFFF"/>
                </a:solidFill>
              </a:rPr>
              <a:t>QUÉ SE CONTROLA?</a:t>
            </a:r>
            <a:endParaRPr lang="es-ES" sz="40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9697423" y="2052414"/>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3" name="TextBox 2"/>
          <p:cNvSpPr txBox="1"/>
          <p:nvPr/>
        </p:nvSpPr>
        <p:spPr>
          <a:xfrm>
            <a:off x="1256675" y="2217723"/>
            <a:ext cx="9476509" cy="3161571"/>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nSpc>
                <a:spcPct val="145000"/>
              </a:lnSpc>
              <a:defRPr/>
            </a:pPr>
            <a:r>
              <a:rPr lang="es-ES" sz="2933" b="1" u="sng" dirty="0">
                <a:solidFill>
                  <a:schemeClr val="tx1"/>
                </a:solidFill>
              </a:rPr>
              <a:t>Los </a:t>
            </a:r>
            <a:r>
              <a:rPr lang="es-ES" sz="2933" b="1" u="sng" dirty="0">
                <a:solidFill>
                  <a:schemeClr val="tx1"/>
                </a:solidFill>
              </a:rPr>
              <a:t>bienes</a:t>
            </a:r>
            <a:r>
              <a:rPr lang="es-ES" sz="2933" dirty="0">
                <a:solidFill>
                  <a:schemeClr val="tx1"/>
                </a:solidFill>
              </a:rPr>
              <a:t>: son los recursos materiales e inmateriales de propiedad de la </a:t>
            </a:r>
            <a:r>
              <a:rPr lang="es-ES" sz="2933" dirty="0">
                <a:solidFill>
                  <a:schemeClr val="tx1"/>
                </a:solidFill>
              </a:rPr>
              <a:t>organización </a:t>
            </a:r>
            <a:endParaRPr lang="es-ES" sz="2933" dirty="0">
              <a:solidFill>
                <a:schemeClr val="tx1"/>
              </a:solidFill>
            </a:endParaRPr>
          </a:p>
          <a:p>
            <a:pPr>
              <a:lnSpc>
                <a:spcPct val="145000"/>
              </a:lnSpc>
              <a:defRPr/>
            </a:pPr>
            <a:r>
              <a:rPr lang="es-ES" sz="2933" b="1" u="sng" dirty="0">
                <a:solidFill>
                  <a:schemeClr val="tx1"/>
                </a:solidFill>
              </a:rPr>
              <a:t>Las personas</a:t>
            </a:r>
            <a:r>
              <a:rPr lang="es-ES" sz="2933" dirty="0">
                <a:solidFill>
                  <a:schemeClr val="tx1"/>
                </a:solidFill>
              </a:rPr>
              <a:t>: integrantes de la </a:t>
            </a:r>
            <a:r>
              <a:rPr lang="es-ES" sz="2933" dirty="0">
                <a:solidFill>
                  <a:schemeClr val="tx1"/>
                </a:solidFill>
              </a:rPr>
              <a:t>organización</a:t>
            </a:r>
            <a:endParaRPr lang="es-ES" sz="2933" dirty="0">
              <a:solidFill>
                <a:schemeClr val="tx1"/>
              </a:solidFill>
            </a:endParaRPr>
          </a:p>
          <a:p>
            <a:pPr>
              <a:lnSpc>
                <a:spcPct val="145000"/>
              </a:lnSpc>
              <a:defRPr/>
            </a:pPr>
            <a:r>
              <a:rPr lang="es-ES" sz="2933" b="1" u="sng" dirty="0">
                <a:solidFill>
                  <a:schemeClr val="tx1"/>
                </a:solidFill>
              </a:rPr>
              <a:t>Las actividades</a:t>
            </a:r>
            <a:r>
              <a:rPr lang="es-ES" sz="2933" dirty="0">
                <a:solidFill>
                  <a:schemeClr val="tx1"/>
                </a:solidFill>
              </a:rPr>
              <a:t>: principales y secundarias </a:t>
            </a:r>
          </a:p>
          <a:p>
            <a:pPr algn="ctr"/>
            <a:endParaRPr lang="en-US" sz="2933" dirty="0">
              <a:solidFill>
                <a:schemeClr val="tx1"/>
              </a:solidFill>
            </a:endParaRPr>
          </a:p>
        </p:txBody>
      </p:sp>
    </p:spTree>
    <p:extLst>
      <p:ext uri="{BB962C8B-B14F-4D97-AF65-F5344CB8AC3E}">
        <p14:creationId xmlns:p14="http://schemas.microsoft.com/office/powerpoint/2010/main" val="159013009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p:cNvSpPr>
            <a:spLocks noGrp="1"/>
          </p:cNvSpPr>
          <p:nvPr>
            <p:ph type="title"/>
          </p:nvPr>
        </p:nvSpPr>
        <p:spPr>
          <a:xfrm>
            <a:off x="70181" y="375914"/>
            <a:ext cx="8590548" cy="669117"/>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rPr>
              <a:t>TIPOS DE CONTROL</a:t>
            </a:r>
            <a:endParaRPr lang="es-ES" sz="4000" b="1" dirty="0">
              <a:ln w="1905"/>
              <a:solidFill>
                <a:srgbClr val="FFFFFF"/>
              </a:solidFill>
              <a:effectLst>
                <a:innerShdw blurRad="69850" dist="43180" dir="5400000">
                  <a:srgbClr val="000000">
                    <a:alpha val="65000"/>
                  </a:srgbClr>
                </a:innerShdw>
              </a:effectLst>
            </a:endParaRPr>
          </a:p>
        </p:txBody>
      </p:sp>
      <p:sp>
        <p:nvSpPr>
          <p:cNvPr id="4" name="5 Marcador de contenido"/>
          <p:cNvSpPr txBox="1">
            <a:spLocks/>
          </p:cNvSpPr>
          <p:nvPr/>
        </p:nvSpPr>
        <p:spPr>
          <a:xfrm>
            <a:off x="9697423" y="2052414"/>
            <a:ext cx="10556948" cy="4541873"/>
          </a:xfrm>
          <a:prstGeom prst="rect">
            <a:avLst/>
          </a:prstGeom>
        </p:spPr>
        <p:txBody>
          <a:bodyPr/>
          <a:lstStyle>
            <a:lvl1pPr marL="0" indent="0" algn="l" defTabSz="1371509" rtl="0" eaLnBrk="1" latinLnBrk="0" hangingPunct="1">
              <a:lnSpc>
                <a:spcPct val="90000"/>
              </a:lnSpc>
              <a:spcBef>
                <a:spcPts val="1500"/>
              </a:spcBef>
              <a:buFont typeface="Arial" panose="020B0604020202020204" pitchFamily="34" charset="0"/>
              <a:buNone/>
              <a:defRPr sz="4200" kern="1200" baseline="0">
                <a:solidFill>
                  <a:schemeClr val="tx1"/>
                </a:solidFill>
                <a:latin typeface="+mn-lt"/>
                <a:ea typeface="+mn-ea"/>
                <a:cs typeface="+mn-cs"/>
              </a:defRPr>
            </a:lvl1pPr>
            <a:lvl2pPr marL="1028631" indent="-342877" algn="l" defTabSz="1371509"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386" indent="-342877" algn="l" defTabSz="1371509"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140"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5894"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649"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403"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157"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8911" indent="-342877" algn="l" defTabSz="1371509"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algn="just">
              <a:lnSpc>
                <a:spcPct val="170000"/>
              </a:lnSpc>
              <a:defRPr/>
            </a:pPr>
            <a:endParaRPr lang="es-ES_tradnl" sz="3600" dirty="0">
              <a:solidFill>
                <a:srgbClr val="002060"/>
              </a:solidFill>
            </a:endParaRPr>
          </a:p>
        </p:txBody>
      </p:sp>
      <p:sp>
        <p:nvSpPr>
          <p:cNvPr id="3" name="TextBox 2"/>
          <p:cNvSpPr txBox="1"/>
          <p:nvPr/>
        </p:nvSpPr>
        <p:spPr>
          <a:xfrm>
            <a:off x="2122720" y="1747373"/>
            <a:ext cx="277377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endParaRPr lang="es-ES" sz="2667" dirty="0">
              <a:solidFill>
                <a:srgbClr val="FFFFFF"/>
              </a:solidFill>
            </a:endParaRPr>
          </a:p>
          <a:p>
            <a:pPr algn="ctr"/>
            <a:r>
              <a:rPr lang="es-ES" sz="2667" dirty="0">
                <a:solidFill>
                  <a:srgbClr val="FFFFFF"/>
                </a:solidFill>
              </a:rPr>
              <a:t>OBSERVACIÓN</a:t>
            </a:r>
            <a:r>
              <a:rPr lang="es-ES" sz="2667" dirty="0"/>
              <a:t> </a:t>
            </a:r>
          </a:p>
          <a:p>
            <a:pPr algn="ctr"/>
            <a:endParaRPr lang="en-US" sz="2667" dirty="0"/>
          </a:p>
        </p:txBody>
      </p:sp>
      <p:sp>
        <p:nvSpPr>
          <p:cNvPr id="14" name="TextBox 13"/>
          <p:cNvSpPr txBox="1"/>
          <p:nvPr/>
        </p:nvSpPr>
        <p:spPr>
          <a:xfrm>
            <a:off x="2097105" y="3297392"/>
            <a:ext cx="2799388"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INSPECCIÓN</a:t>
            </a:r>
          </a:p>
          <a:p>
            <a:endParaRPr lang="en-US" sz="2400" dirty="0"/>
          </a:p>
        </p:txBody>
      </p:sp>
      <p:sp>
        <p:nvSpPr>
          <p:cNvPr id="15" name="TextBox 14"/>
          <p:cNvSpPr txBox="1"/>
          <p:nvPr/>
        </p:nvSpPr>
        <p:spPr>
          <a:xfrm>
            <a:off x="2084298" y="4742959"/>
            <a:ext cx="2825003"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solidFill>
                <a:srgbClr val="FFFFFF"/>
              </a:solidFill>
            </a:endParaRPr>
          </a:p>
          <a:p>
            <a:pPr algn="ctr"/>
            <a:r>
              <a:rPr lang="es-ES" sz="2400" dirty="0">
                <a:solidFill>
                  <a:srgbClr val="FFFFFF"/>
                </a:solidFill>
              </a:rPr>
              <a:t>AUDITORÍA</a:t>
            </a:r>
          </a:p>
          <a:p>
            <a:endParaRPr lang="en-US" sz="2400" dirty="0"/>
          </a:p>
        </p:txBody>
      </p:sp>
      <p:sp>
        <p:nvSpPr>
          <p:cNvPr id="21" name="TextBox 20"/>
          <p:cNvSpPr txBox="1"/>
          <p:nvPr/>
        </p:nvSpPr>
        <p:spPr>
          <a:xfrm>
            <a:off x="6141297" y="1809024"/>
            <a:ext cx="2877235"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solidFill>
                <a:srgbClr val="FFFFFF"/>
              </a:solidFill>
            </a:endParaRPr>
          </a:p>
          <a:p>
            <a:pPr algn="ctr"/>
            <a:r>
              <a:rPr lang="es-ES" sz="2400" dirty="0">
                <a:solidFill>
                  <a:srgbClr val="FFFFFF"/>
                </a:solidFill>
              </a:rPr>
              <a:t>MONITOREO</a:t>
            </a:r>
          </a:p>
          <a:p>
            <a:endParaRPr lang="en-US" sz="2400" dirty="0"/>
          </a:p>
        </p:txBody>
      </p:sp>
      <p:sp>
        <p:nvSpPr>
          <p:cNvPr id="9" name="TextBox 8"/>
          <p:cNvSpPr txBox="1"/>
          <p:nvPr/>
        </p:nvSpPr>
        <p:spPr>
          <a:xfrm>
            <a:off x="6193027" y="3235741"/>
            <a:ext cx="2773773" cy="1323632"/>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algn="ctr"/>
            <a:endParaRPr lang="es-ES" sz="2667" dirty="0"/>
          </a:p>
          <a:p>
            <a:pPr algn="ctr"/>
            <a:r>
              <a:rPr lang="es-ES" sz="2667" dirty="0">
                <a:solidFill>
                  <a:srgbClr val="FFFFFF"/>
                </a:solidFill>
              </a:rPr>
              <a:t>SUPERVISIÓN</a:t>
            </a:r>
            <a:endParaRPr lang="en-US" sz="2667" dirty="0">
              <a:solidFill>
                <a:srgbClr val="FFFFFF"/>
              </a:solidFill>
            </a:endParaRPr>
          </a:p>
          <a:p>
            <a:pPr algn="ctr"/>
            <a:endParaRPr lang="en-US" sz="2667" dirty="0"/>
          </a:p>
        </p:txBody>
      </p:sp>
      <p:sp>
        <p:nvSpPr>
          <p:cNvPr id="10" name="TextBox 9"/>
          <p:cNvSpPr txBox="1"/>
          <p:nvPr/>
        </p:nvSpPr>
        <p:spPr>
          <a:xfrm>
            <a:off x="6141296" y="4742959"/>
            <a:ext cx="2877235" cy="1200329"/>
          </a:xfrm>
          <a:prstGeom prst="rect">
            <a:avLst/>
          </a:prstGeom>
          <a:solidFill>
            <a:srgbClr val="002060"/>
          </a:solid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endParaRPr lang="es-ES" sz="2400" dirty="0"/>
          </a:p>
          <a:p>
            <a:pPr algn="ctr"/>
            <a:r>
              <a:rPr lang="es-ES" sz="2400" dirty="0">
                <a:solidFill>
                  <a:srgbClr val="FFFFFF"/>
                </a:solidFill>
              </a:rPr>
              <a:t>VERIFICACIÓN</a:t>
            </a:r>
          </a:p>
          <a:p>
            <a:endParaRPr lang="en-US" sz="2400" dirty="0"/>
          </a:p>
        </p:txBody>
      </p:sp>
    </p:spTree>
    <p:extLst>
      <p:ext uri="{BB962C8B-B14F-4D97-AF65-F5344CB8AC3E}">
        <p14:creationId xmlns:p14="http://schemas.microsoft.com/office/powerpoint/2010/main" val="401229218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up)">
                                      <p:cBhvr>
                                        <p:cTn id="27" dur="500"/>
                                        <p:tgtEl>
                                          <p:spTgt spid="9"/>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up)">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14" grpId="0" animBg="1"/>
      <p:bldP spid="15" grpId="0" animBg="1"/>
      <p:bldP spid="21" grpId="0" animBg="1"/>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s-ES" dirty="0">
                <a:solidFill>
                  <a:srgbClr val="FFFFFF"/>
                </a:solidFill>
              </a:rPr>
              <a:t>OBJETIVOS</a:t>
            </a:r>
            <a:endParaRPr lang="en-US"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sp>
        <p:nvSpPr>
          <p:cNvPr id="11" name="テキスト プレースホルダー 10"/>
          <p:cNvSpPr>
            <a:spLocks noGrp="1"/>
          </p:cNvSpPr>
          <p:nvPr>
            <p:ph type="body" sz="quarter" idx="13"/>
          </p:nvPr>
        </p:nvSpPr>
        <p:spPr>
          <a:xfrm>
            <a:off x="949692" y="1915726"/>
            <a:ext cx="10284593" cy="3128210"/>
          </a:xfrm>
        </p:spPr>
        <p:txBody>
          <a:bodyPr>
            <a:noAutofit/>
          </a:bodyPr>
          <a:lstStyle/>
          <a:p>
            <a:pPr marL="381019" indent="-381019">
              <a:lnSpc>
                <a:spcPct val="150000"/>
              </a:lnSpc>
              <a:defRPr/>
            </a:pPr>
            <a:r>
              <a:rPr lang="es-MX" sz="2667" b="1" dirty="0">
                <a:solidFill>
                  <a:schemeClr val="accent5">
                    <a:lumMod val="75000"/>
                  </a:schemeClr>
                </a:solidFill>
                <a:latin typeface="+mj-lt"/>
                <a:cs typeface="Arial" panose="020B0604020202020204" pitchFamily="34" charset="0"/>
              </a:rPr>
              <a:t>Planificar</a:t>
            </a:r>
            <a:r>
              <a:rPr lang="es-MX" sz="2667" b="1" dirty="0">
                <a:solidFill>
                  <a:schemeClr val="accent5">
                    <a:lumMod val="75000"/>
                  </a:schemeClr>
                </a:solidFill>
                <a:latin typeface="+mj-lt"/>
              </a:rPr>
              <a:t>, organizar, dirigir y controlar los recursos y los procesos en los servicios estomatológicos para realizar acciones de salud sobre la población asignada.</a:t>
            </a:r>
            <a:endParaRPr lang="es-ES" sz="2667" b="1" dirty="0">
              <a:solidFill>
                <a:schemeClr val="accent5">
                  <a:lumMod val="75000"/>
                </a:schemeClr>
              </a:solidFill>
              <a:latin typeface="+mj-lt"/>
            </a:endParaRPr>
          </a:p>
          <a:p>
            <a:pPr marL="381019" indent="-381019">
              <a:lnSpc>
                <a:spcPct val="150000"/>
              </a:lnSpc>
              <a:defRPr/>
            </a:pPr>
            <a:r>
              <a:rPr lang="es-MX" sz="2667" b="1" dirty="0">
                <a:solidFill>
                  <a:schemeClr val="accent5">
                    <a:lumMod val="75000"/>
                  </a:schemeClr>
                </a:solidFill>
                <a:latin typeface="+mj-lt"/>
              </a:rPr>
              <a:t>Aplicar las herramientas necesarias para la evaluación de  la calidad de los servicios estomatológicos</a:t>
            </a:r>
            <a:endParaRPr lang="es-ES" sz="2667" b="1" dirty="0">
              <a:solidFill>
                <a:schemeClr val="accent5">
                  <a:lumMod val="75000"/>
                </a:schemeClr>
              </a:solidFill>
              <a:latin typeface="+mj-lt"/>
            </a:endParaRPr>
          </a:p>
        </p:txBody>
      </p:sp>
    </p:spTree>
    <p:extLst>
      <p:ext uri="{BB962C8B-B14F-4D97-AF65-F5344CB8AC3E}">
        <p14:creationId xmlns:p14="http://schemas.microsoft.com/office/powerpoint/2010/main" val="141253573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2"/>
          <p:cNvSpPr>
            <a:spLocks noGrp="1"/>
          </p:cNvSpPr>
          <p:nvPr>
            <p:ph type="title"/>
          </p:nvPr>
        </p:nvSpPr>
        <p:spPr>
          <a:xfrm>
            <a:off x="70181" y="375914"/>
            <a:ext cx="8590548" cy="669117"/>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rPr>
              <a:t>DIRECCIÓN </a:t>
            </a:r>
            <a:r>
              <a:rPr lang="es-ES" sz="4000" b="1">
                <a:ln w="1905"/>
                <a:solidFill>
                  <a:srgbClr val="FFFFFF"/>
                </a:solidFill>
                <a:effectLst>
                  <a:innerShdw blurRad="69850" dist="43180" dir="5400000">
                    <a:srgbClr val="000000">
                      <a:alpha val="65000"/>
                    </a:srgbClr>
                  </a:innerShdw>
                </a:effectLst>
              </a:rPr>
              <a:t>POR OBJETIVOS</a:t>
            </a:r>
            <a:endParaRPr lang="es-ES" sz="4000" b="1" dirty="0">
              <a:ln w="1905"/>
              <a:solidFill>
                <a:srgbClr val="FFFFFF"/>
              </a:solidFill>
              <a:effectLst>
                <a:innerShdw blurRad="69850" dist="43180" dir="5400000">
                  <a:srgbClr val="000000">
                    <a:alpha val="65000"/>
                  </a:srgbClr>
                </a:innerShdw>
              </a:effectLst>
            </a:endParaRPr>
          </a:p>
        </p:txBody>
      </p:sp>
      <p:sp>
        <p:nvSpPr>
          <p:cNvPr id="3" name="Footer Placeholder 2"/>
          <p:cNvSpPr>
            <a:spLocks noGrp="1"/>
          </p:cNvSpPr>
          <p:nvPr>
            <p:ph type="ftr" sz="quarter" idx="11"/>
          </p:nvPr>
        </p:nvSpPr>
        <p:spPr/>
        <p:txBody>
          <a:bodyPr/>
          <a:lstStyle/>
          <a:p>
            <a:endParaRPr lang="en-US" dirty="0"/>
          </a:p>
        </p:txBody>
      </p:sp>
      <p:sp>
        <p:nvSpPr>
          <p:cNvPr id="11" name="TextBox 10"/>
          <p:cNvSpPr txBox="1"/>
          <p:nvPr/>
        </p:nvSpPr>
        <p:spPr>
          <a:xfrm>
            <a:off x="888803" y="2004564"/>
            <a:ext cx="10032275" cy="3416320"/>
          </a:xfrm>
          <a:prstGeom prst="rect">
            <a:avLst/>
          </a:prstGeom>
          <a:noFill/>
          <a:ln/>
        </p:spPr>
        <p:style>
          <a:lnRef idx="0">
            <a:schemeClr val="accent5"/>
          </a:lnRef>
          <a:fillRef idx="3">
            <a:schemeClr val="accent5"/>
          </a:fillRef>
          <a:effectRef idx="3">
            <a:schemeClr val="accent5"/>
          </a:effectRef>
          <a:fontRef idx="minor">
            <a:schemeClr val="lt1"/>
          </a:fontRef>
        </p:style>
        <p:txBody>
          <a:bodyPr wrap="square" rtlCol="0" anchor="ctr">
            <a:spAutoFit/>
          </a:bodyPr>
          <a:lstStyle/>
          <a:p>
            <a:pPr marL="342917" indent="-342917">
              <a:lnSpc>
                <a:spcPct val="150000"/>
              </a:lnSpc>
              <a:buFont typeface="+mj-lt"/>
              <a:buAutoNum type="arabicPeriod"/>
              <a:defRPr/>
            </a:pPr>
            <a:r>
              <a:rPr lang="es-ES" sz="3600" b="1" dirty="0">
                <a:solidFill>
                  <a:schemeClr val="tx1"/>
                </a:solidFill>
              </a:rPr>
              <a:t>Definición de </a:t>
            </a:r>
            <a:r>
              <a:rPr lang="es-ES" sz="3600" b="1" dirty="0">
                <a:solidFill>
                  <a:schemeClr val="tx1"/>
                </a:solidFill>
              </a:rPr>
              <a:t>objetivos</a:t>
            </a:r>
          </a:p>
          <a:p>
            <a:pPr marL="342917" indent="-342917">
              <a:lnSpc>
                <a:spcPct val="150000"/>
              </a:lnSpc>
              <a:buFont typeface="+mj-lt"/>
              <a:buAutoNum type="arabicPeriod"/>
              <a:defRPr/>
            </a:pPr>
            <a:r>
              <a:rPr lang="es-ES" sz="3600" b="1" dirty="0">
                <a:solidFill>
                  <a:schemeClr val="tx1"/>
                </a:solidFill>
              </a:rPr>
              <a:t>Desarrollo </a:t>
            </a:r>
            <a:r>
              <a:rPr lang="es-ES" sz="3600" b="1" dirty="0">
                <a:solidFill>
                  <a:schemeClr val="tx1"/>
                </a:solidFill>
              </a:rPr>
              <a:t>de planes de </a:t>
            </a:r>
            <a:r>
              <a:rPr lang="es-ES" sz="3600" b="1" dirty="0">
                <a:solidFill>
                  <a:schemeClr val="tx1"/>
                </a:solidFill>
              </a:rPr>
              <a:t>acción</a:t>
            </a:r>
          </a:p>
          <a:p>
            <a:pPr marL="342917" indent="-342917">
              <a:lnSpc>
                <a:spcPct val="150000"/>
              </a:lnSpc>
              <a:buFont typeface="+mj-lt"/>
              <a:buAutoNum type="arabicPeriod"/>
              <a:defRPr/>
            </a:pPr>
            <a:r>
              <a:rPr lang="es-ES" sz="3600" b="1" dirty="0">
                <a:solidFill>
                  <a:schemeClr val="tx1"/>
                </a:solidFill>
              </a:rPr>
              <a:t>Realización de </a:t>
            </a:r>
            <a:r>
              <a:rPr lang="es-ES" sz="3600" b="1" dirty="0">
                <a:solidFill>
                  <a:schemeClr val="tx1"/>
                </a:solidFill>
              </a:rPr>
              <a:t>revisiones </a:t>
            </a:r>
            <a:r>
              <a:rPr lang="es-ES" sz="3600" b="1" dirty="0">
                <a:solidFill>
                  <a:schemeClr val="tx1"/>
                </a:solidFill>
              </a:rPr>
              <a:t>periódicas</a:t>
            </a:r>
          </a:p>
          <a:p>
            <a:pPr marL="342917" indent="-342917">
              <a:lnSpc>
                <a:spcPct val="150000"/>
              </a:lnSpc>
              <a:buFont typeface="+mj-lt"/>
              <a:buAutoNum type="arabicPeriod"/>
              <a:defRPr/>
            </a:pPr>
            <a:r>
              <a:rPr lang="es-ES" sz="3600" b="1" dirty="0">
                <a:solidFill>
                  <a:schemeClr val="tx1"/>
                </a:solidFill>
              </a:rPr>
              <a:t>Evaluación </a:t>
            </a:r>
            <a:r>
              <a:rPr lang="es-ES" sz="3600" b="1" dirty="0">
                <a:solidFill>
                  <a:schemeClr val="tx1"/>
                </a:solidFill>
              </a:rPr>
              <a:t>de los resultados </a:t>
            </a:r>
            <a:r>
              <a:rPr lang="es-ES" sz="3600" b="1" dirty="0">
                <a:solidFill>
                  <a:schemeClr val="tx1"/>
                </a:solidFill>
              </a:rPr>
              <a:t>anuales</a:t>
            </a:r>
            <a:endParaRPr lang="en-US" sz="5334" b="1" dirty="0">
              <a:solidFill>
                <a:schemeClr val="tx1"/>
              </a:solidFill>
            </a:endParaRPr>
          </a:p>
        </p:txBody>
      </p:sp>
    </p:spTree>
    <p:extLst>
      <p:ext uri="{BB962C8B-B14F-4D97-AF65-F5344CB8AC3E}">
        <p14:creationId xmlns:p14="http://schemas.microsoft.com/office/powerpoint/2010/main" val="8479868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2"/>
          <p:cNvSpPr>
            <a:spLocks noGrp="1"/>
          </p:cNvSpPr>
          <p:nvPr>
            <p:ph type="title"/>
          </p:nvPr>
        </p:nvSpPr>
        <p:spPr>
          <a:xfrm>
            <a:off x="70181" y="375914"/>
            <a:ext cx="8590548" cy="669117"/>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rPr>
              <a:t>OBJETIVOS MINSAP 2021</a:t>
            </a:r>
            <a:endParaRPr lang="es-ES" sz="4000" b="1" dirty="0">
              <a:ln w="1905"/>
              <a:solidFill>
                <a:srgbClr val="FFFFFF"/>
              </a:solidFill>
              <a:effectLst>
                <a:innerShdw blurRad="69850" dist="43180" dir="5400000">
                  <a:srgbClr val="000000">
                    <a:alpha val="65000"/>
                  </a:srgbClr>
                </a:innerShdw>
              </a:effectLst>
            </a:endParaRPr>
          </a:p>
        </p:txBody>
      </p:sp>
      <p:sp>
        <p:nvSpPr>
          <p:cNvPr id="3" name="Footer Placeholder 2"/>
          <p:cNvSpPr>
            <a:spLocks noGrp="1"/>
          </p:cNvSpPr>
          <p:nvPr>
            <p:ph type="ftr" sz="quarter" idx="11"/>
          </p:nvPr>
        </p:nvSpPr>
        <p:spPr/>
        <p:txBody>
          <a:bodyPr/>
          <a:lstStyle/>
          <a:p>
            <a:endParaRPr lang="en-US" dirty="0"/>
          </a:p>
        </p:txBody>
      </p:sp>
      <p:sp>
        <p:nvSpPr>
          <p:cNvPr id="2" name="TextBox 1"/>
          <p:cNvSpPr txBox="1"/>
          <p:nvPr/>
        </p:nvSpPr>
        <p:spPr>
          <a:xfrm>
            <a:off x="562046" y="1712175"/>
            <a:ext cx="11059885" cy="3538982"/>
          </a:xfrm>
          <a:prstGeom prst="rect">
            <a:avLst/>
          </a:prstGeom>
          <a:noFill/>
        </p:spPr>
        <p:txBody>
          <a:bodyPr wrap="square" rtlCol="0">
            <a:spAutoFit/>
          </a:bodyPr>
          <a:lstStyle/>
          <a:p>
            <a:pPr>
              <a:lnSpc>
                <a:spcPct val="150000"/>
              </a:lnSpc>
              <a:defRPr/>
            </a:pPr>
            <a:r>
              <a:rPr lang="es-ES" sz="2133" b="1" dirty="0"/>
              <a:t>OBJETIVO 1: Incrementar el estado de salud de la </a:t>
            </a:r>
            <a:r>
              <a:rPr lang="es-ES" sz="2133" b="1" dirty="0"/>
              <a:t>población </a:t>
            </a:r>
            <a:r>
              <a:rPr lang="es-ES" sz="2133" b="1" dirty="0"/>
              <a:t>y su satisfacción con los </a:t>
            </a:r>
            <a:r>
              <a:rPr lang="es-ES" sz="2133" b="1" dirty="0"/>
              <a:t>servicios</a:t>
            </a:r>
            <a:endParaRPr lang="es-ES" sz="2133" b="1" dirty="0"/>
          </a:p>
          <a:p>
            <a:pPr algn="just">
              <a:lnSpc>
                <a:spcPct val="150000"/>
              </a:lnSpc>
              <a:defRPr/>
            </a:pPr>
            <a:r>
              <a:rPr lang="es-ES" sz="2133" b="1" dirty="0"/>
              <a:t>OBJETIVO 2: Fortalecer las acciones de higiene, epidemiología y </a:t>
            </a:r>
            <a:r>
              <a:rPr lang="es-ES" sz="2133" b="1" dirty="0"/>
              <a:t>microbiología</a:t>
            </a:r>
            <a:endParaRPr lang="es-ES" sz="2133" b="1" dirty="0"/>
          </a:p>
          <a:p>
            <a:pPr>
              <a:lnSpc>
                <a:spcPct val="150000"/>
              </a:lnSpc>
              <a:defRPr/>
            </a:pPr>
            <a:r>
              <a:rPr lang="es-ES" sz="2133" b="1" dirty="0"/>
              <a:t>OBJETIVO 3: Ejercer la regulación </a:t>
            </a:r>
            <a:r>
              <a:rPr lang="es-ES" sz="2133" b="1" dirty="0"/>
              <a:t>sanitaria</a:t>
            </a:r>
            <a:endParaRPr lang="es-ES" sz="2133" b="1" dirty="0"/>
          </a:p>
          <a:p>
            <a:pPr>
              <a:lnSpc>
                <a:spcPct val="150000"/>
              </a:lnSpc>
              <a:defRPr/>
            </a:pPr>
            <a:r>
              <a:rPr lang="es-ES" sz="2133" b="1" dirty="0"/>
              <a:t>OBJETIVO 4: Consolidar las estrategias de formación, capacitación e </a:t>
            </a:r>
            <a:r>
              <a:rPr lang="es-ES" sz="2133" b="1" dirty="0"/>
              <a:t>investigación</a:t>
            </a:r>
            <a:endParaRPr lang="es-ES" sz="2133" b="1" dirty="0"/>
          </a:p>
          <a:p>
            <a:pPr>
              <a:lnSpc>
                <a:spcPct val="150000"/>
              </a:lnSpc>
              <a:defRPr/>
            </a:pPr>
            <a:r>
              <a:rPr lang="es-ES" sz="2133" b="1" dirty="0"/>
              <a:t>OBJETIVO 5: Cumplir con las diferentes modalidades de exportación de servicios y de la cooperación internacional del sistema de salud </a:t>
            </a:r>
            <a:r>
              <a:rPr lang="es-ES" sz="2133" b="1" dirty="0"/>
              <a:t>cubano</a:t>
            </a:r>
            <a:endParaRPr lang="es-ES" sz="2133" b="1" dirty="0"/>
          </a:p>
          <a:p>
            <a:pPr>
              <a:lnSpc>
                <a:spcPct val="150000"/>
              </a:lnSpc>
              <a:defRPr/>
            </a:pPr>
            <a:r>
              <a:rPr lang="es-ES" sz="2133" b="1" dirty="0"/>
              <a:t>OBJETIVO 6: Incrementar la racionalidad y la eficiencia económica en el </a:t>
            </a:r>
            <a:r>
              <a:rPr lang="es-ES" sz="2133" b="1" dirty="0"/>
              <a:t>sector</a:t>
            </a:r>
            <a:endParaRPr lang="es-ES" sz="2133" b="1" dirty="0"/>
          </a:p>
        </p:txBody>
      </p:sp>
      <p:sp>
        <p:nvSpPr>
          <p:cNvPr id="4" name="TextBox 3"/>
          <p:cNvSpPr txBox="1"/>
          <p:nvPr/>
        </p:nvSpPr>
        <p:spPr>
          <a:xfrm>
            <a:off x="749467" y="6008979"/>
            <a:ext cx="10432868" cy="584968"/>
          </a:xfrm>
          <a:prstGeom prst="rect">
            <a:avLst/>
          </a:prstGeom>
          <a:noFill/>
        </p:spPr>
        <p:txBody>
          <a:bodyPr wrap="square" rtlCol="0">
            <a:spAutoFit/>
          </a:bodyPr>
          <a:lstStyle/>
          <a:p>
            <a:r>
              <a:rPr lang="es-ES" sz="1067" dirty="0"/>
              <a:t>Cuba. Ministerio de Salud Pública. Objetos de trabajo y criterios de medida. La Habana: MINSAP. [Internet].  2021. [citado 2022 </a:t>
            </a:r>
            <a:r>
              <a:rPr lang="es-ES" sz="1067" dirty="0" err="1"/>
              <a:t>Sep</a:t>
            </a:r>
            <a:r>
              <a:rPr lang="es-ES" sz="1067" dirty="0"/>
              <a:t> 05] ; p 11-32 disponible en:  </a:t>
            </a:r>
            <a:r>
              <a:rPr lang="es-ES" sz="1067" u="sng" dirty="0">
                <a:hlinkClick r:id="rId3"/>
              </a:rPr>
              <a:t>https://salud.msp.gob.cu/wp-content/Documentos/Objetivos_2021_MINSAP.pdf</a:t>
            </a:r>
            <a:endParaRPr lang="en-US" sz="1067" dirty="0"/>
          </a:p>
          <a:p>
            <a:endParaRPr lang="en-US" sz="1067" dirty="0"/>
          </a:p>
        </p:txBody>
      </p:sp>
    </p:spTree>
    <p:extLst>
      <p:ext uri="{BB962C8B-B14F-4D97-AF65-F5344CB8AC3E}">
        <p14:creationId xmlns:p14="http://schemas.microsoft.com/office/powerpoint/2010/main" val="29982172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2"/>
          <p:cNvSpPr>
            <a:spLocks noGrp="1"/>
          </p:cNvSpPr>
          <p:nvPr>
            <p:ph type="title"/>
          </p:nvPr>
        </p:nvSpPr>
        <p:spPr>
          <a:xfrm>
            <a:off x="70704" y="376179"/>
            <a:ext cx="8589802" cy="669059"/>
          </a:xfrm>
        </p:spPr>
        <p:txBody>
          <a:bodyPr>
            <a:noAutofit/>
          </a:bodyPr>
          <a:lstStyle/>
          <a:p>
            <a:pPr algn="ctr">
              <a:defRPr/>
            </a:pPr>
            <a:r>
              <a:rPr lang="es-ES" sz="4000" b="1" dirty="0">
                <a:ln w="1905"/>
                <a:solidFill>
                  <a:srgbClr val="FFFFFF"/>
                </a:solidFill>
                <a:effectLst>
                  <a:innerShdw blurRad="69850" dist="43180" dir="5400000">
                    <a:srgbClr val="000000">
                      <a:alpha val="65000"/>
                    </a:srgbClr>
                  </a:innerShdw>
                </a:effectLst>
                <a:latin typeface="+mn-lt"/>
              </a:rPr>
              <a:t>OBJETIVO 1 </a:t>
            </a:r>
            <a:r>
              <a:rPr lang="es-ES" sz="4000" b="1" dirty="0">
                <a:ln w="1905"/>
                <a:solidFill>
                  <a:srgbClr val="FFFFFF"/>
                </a:solidFill>
                <a:effectLst>
                  <a:innerShdw blurRad="69850" dist="43180" dir="5400000">
                    <a:srgbClr val="000000">
                      <a:alpha val="65000"/>
                    </a:srgbClr>
                  </a:innerShdw>
                </a:effectLst>
                <a:latin typeface="+mn-lt"/>
              </a:rPr>
              <a:t>MINSAP 2021</a:t>
            </a:r>
          </a:p>
        </p:txBody>
      </p:sp>
      <p:sp>
        <p:nvSpPr>
          <p:cNvPr id="3" name="Footer Placeholder 2"/>
          <p:cNvSpPr>
            <a:spLocks noGrp="1"/>
          </p:cNvSpPr>
          <p:nvPr>
            <p:ph type="ftr" sz="quarter" idx="11"/>
          </p:nvPr>
        </p:nvSpPr>
        <p:spPr/>
        <p:txBody>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4070140832"/>
              </p:ext>
            </p:extLst>
          </p:nvPr>
        </p:nvGraphicFramePr>
        <p:xfrm>
          <a:off x="488210" y="1968785"/>
          <a:ext cx="11216640" cy="4130113"/>
        </p:xfrm>
        <a:graphic>
          <a:graphicData uri="http://schemas.openxmlformats.org/drawingml/2006/table">
            <a:tbl>
              <a:tblPr firstRow="1" bandRow="1"/>
              <a:tblGrid>
                <a:gridCol w="4677355">
                  <a:extLst>
                    <a:ext uri="{9D8B030D-6E8A-4147-A177-3AD203B41FA5}">
                      <a16:colId xmlns:a16="http://schemas.microsoft.com/office/drawing/2014/main" val="3368588663"/>
                    </a:ext>
                  </a:extLst>
                </a:gridCol>
                <a:gridCol w="3088683">
                  <a:extLst>
                    <a:ext uri="{9D8B030D-6E8A-4147-A177-3AD203B41FA5}">
                      <a16:colId xmlns:a16="http://schemas.microsoft.com/office/drawing/2014/main" val="1788195349"/>
                    </a:ext>
                  </a:extLst>
                </a:gridCol>
                <a:gridCol w="3450602">
                  <a:extLst>
                    <a:ext uri="{9D8B030D-6E8A-4147-A177-3AD203B41FA5}">
                      <a16:colId xmlns:a16="http://schemas.microsoft.com/office/drawing/2014/main" val="2432877503"/>
                    </a:ext>
                  </a:extLst>
                </a:gridCol>
              </a:tblGrid>
              <a:tr h="874175">
                <a:tc>
                  <a:txBody>
                    <a:bodyPr/>
                    <a:lstStyle/>
                    <a:p>
                      <a:pPr marL="0" marR="0">
                        <a:lnSpc>
                          <a:spcPct val="107000"/>
                        </a:lnSpc>
                        <a:spcBef>
                          <a:spcPts val="0"/>
                        </a:spcBef>
                        <a:spcAft>
                          <a:spcPts val="800"/>
                        </a:spcAft>
                      </a:pPr>
                      <a:r>
                        <a:rPr lang="es-ES" sz="24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Criterios de medida</a:t>
                      </a:r>
                      <a:endParaRPr lang="en-US" sz="24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07000"/>
                        </a:lnSpc>
                        <a:spcBef>
                          <a:spcPts val="0"/>
                        </a:spcBef>
                        <a:spcAft>
                          <a:spcPts val="800"/>
                        </a:spcAft>
                      </a:pPr>
                      <a:r>
                        <a:rPr lang="es-ES" sz="24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Criterios de evaluación</a:t>
                      </a:r>
                      <a:endParaRPr lang="en-US" sz="24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tc>
                  <a:txBody>
                    <a:bodyPr/>
                    <a:lstStyle/>
                    <a:p>
                      <a:pPr marL="0" marR="0">
                        <a:lnSpc>
                          <a:spcPct val="107000"/>
                        </a:lnSpc>
                        <a:spcBef>
                          <a:spcPts val="0"/>
                        </a:spcBef>
                        <a:spcAft>
                          <a:spcPts val="800"/>
                        </a:spcAft>
                      </a:pPr>
                      <a:r>
                        <a:rPr lang="es-ES" sz="2400" b="1" dirty="0">
                          <a:solidFill>
                            <a:schemeClr val="bg2"/>
                          </a:solidFill>
                          <a:effectLst/>
                          <a:latin typeface="Arial" panose="020B0604020202020204" pitchFamily="34" charset="0"/>
                          <a:ea typeface="Calibri" panose="020F0502020204030204" pitchFamily="34" charset="0"/>
                          <a:cs typeface="Arial" panose="020B0604020202020204" pitchFamily="34" charset="0"/>
                        </a:rPr>
                        <a:t>Grado de consecución</a:t>
                      </a:r>
                      <a:endParaRPr lang="en-US" sz="2400" dirty="0">
                        <a:solidFill>
                          <a:schemeClr val="bg2"/>
                        </a:solidFill>
                        <a:effectLst/>
                        <a:latin typeface="Arial" panose="020B0604020202020204" pitchFamily="34" charset="0"/>
                        <a:ea typeface="Calibri" panose="020F050202020403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1571675385"/>
                  </a:ext>
                </a:extLst>
              </a:tr>
              <a:tr h="2642705">
                <a:tc>
                  <a:txBody>
                    <a:bodyPr/>
                    <a:lstStyle/>
                    <a:p>
                      <a:pPr marL="0" marR="0">
                        <a:lnSpc>
                          <a:spcPct val="107000"/>
                        </a:lnSpc>
                        <a:spcBef>
                          <a:spcPts val="0"/>
                        </a:spcBef>
                        <a:spcAft>
                          <a:spcPts val="800"/>
                        </a:spcAft>
                      </a:pPr>
                      <a:r>
                        <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1.1.        Cumplir con la Estrategia de la Atención Primaria de Salud en todos los escenarios docentes alcanzando logros significativos en  la mejora continua del Estado de Salud de la Población.</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7000"/>
                        </a:lnSpc>
                        <a:spcBef>
                          <a:spcPts val="0"/>
                        </a:spcBef>
                        <a:spcAft>
                          <a:spcPts val="800"/>
                        </a:spcAft>
                      </a:pPr>
                      <a:r>
                        <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Logrado un propósito de  1.7 consultas por habitantes.</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tc>
                  <a:txBody>
                    <a:bodyPr/>
                    <a:lstStyle/>
                    <a:p>
                      <a:pPr marL="0" marR="0">
                        <a:lnSpc>
                          <a:spcPct val="107000"/>
                        </a:lnSpc>
                        <a:spcBef>
                          <a:spcPts val="0"/>
                        </a:spcBef>
                        <a:spcAft>
                          <a:spcPts val="800"/>
                        </a:spcAft>
                      </a:pPr>
                      <a:r>
                        <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Evaluación de B:   Deben estar cumplidos  los criterios de medida de un 90 al 100% </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Evaluación de R:  -  Deben estar cumplidos  los criterios de medida de un 70 al 89%</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Evaluación de M:  Cuando los criterios de medidas se quedan por debajo del 69% de cumplimiento</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2DEEF"/>
                    </a:solidFill>
                  </a:tcPr>
                </a:tc>
                <a:extLst>
                  <a:ext uri="{0D108BD9-81ED-4DB2-BD59-A6C34878D82A}">
                    <a16:rowId xmlns:a16="http://schemas.microsoft.com/office/drawing/2014/main" val="186303934"/>
                  </a:ext>
                </a:extLst>
              </a:tr>
              <a:tr h="613233">
                <a:tc>
                  <a:txBody>
                    <a:bodyPr/>
                    <a:lstStyle/>
                    <a:p>
                      <a:pPr>
                        <a:lnSpc>
                          <a:spcPct val="107000"/>
                        </a:lnSpc>
                      </a:pPr>
                      <a:endParaRPr lang="en-US" sz="1600" dirty="0">
                        <a:solidFill>
                          <a:schemeClr val="tx1"/>
                        </a:solidFill>
                        <a:effectLst/>
                        <a:latin typeface="Arial" panose="020B060402020202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marL="0" marR="0">
                        <a:lnSpc>
                          <a:spcPct val="107000"/>
                        </a:lnSpc>
                        <a:spcBef>
                          <a:spcPts val="0"/>
                        </a:spcBef>
                        <a:spcAft>
                          <a:spcPts val="800"/>
                        </a:spcAft>
                      </a:pPr>
                      <a:r>
                        <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Logrado un índice de 6.6  obturación </a:t>
                      </a:r>
                      <a:r>
                        <a:rPr lang="es-ES" sz="1600" dirty="0" smtClean="0">
                          <a:solidFill>
                            <a:schemeClr val="tx1"/>
                          </a:solidFill>
                          <a:effectLst/>
                          <a:latin typeface="Arial" panose="020B0604020202020204" pitchFamily="34" charset="0"/>
                          <a:ea typeface="Calibri" panose="020F0502020204030204" pitchFamily="34" charset="0"/>
                          <a:cs typeface="Arial" panose="020B0604020202020204" pitchFamily="34" charset="0"/>
                        </a:rPr>
                        <a:t>/extracción</a:t>
                      </a:r>
                      <a:r>
                        <a:rPr lang="es-ES"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16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tc>
                  <a:txBody>
                    <a:bodyPr/>
                    <a:lstStyle/>
                    <a:p>
                      <a:pPr>
                        <a:lnSpc>
                          <a:spcPct val="107000"/>
                        </a:lnSpc>
                      </a:pPr>
                      <a:endParaRPr lang="en-US" sz="1600" dirty="0">
                        <a:solidFill>
                          <a:schemeClr val="tx1"/>
                        </a:solidFill>
                        <a:effectLst/>
                        <a:latin typeface="Arial" panose="020B0604020202020204" pitchFamily="34" charset="0"/>
                        <a:cs typeface="Arial" panose="020B0604020202020204" pitchFamily="34" charset="0"/>
                      </a:endParaRPr>
                    </a:p>
                  </a:txBody>
                  <a:tcPr marL="91432" marR="91432" marT="45716" marB="45716">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AEFF7"/>
                    </a:solidFill>
                  </a:tcPr>
                </a:tc>
                <a:extLst>
                  <a:ext uri="{0D108BD9-81ED-4DB2-BD59-A6C34878D82A}">
                    <a16:rowId xmlns:a16="http://schemas.microsoft.com/office/drawing/2014/main" val="1187168947"/>
                  </a:ext>
                </a:extLst>
              </a:tr>
            </a:tbl>
          </a:graphicData>
        </a:graphic>
      </p:graphicFrame>
    </p:spTree>
    <p:extLst>
      <p:ext uri="{BB962C8B-B14F-4D97-AF65-F5344CB8AC3E}">
        <p14:creationId xmlns:p14="http://schemas.microsoft.com/office/powerpoint/2010/main" val="382215983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682637" y="1770475"/>
            <a:ext cx="2342928" cy="3114849"/>
          </a:xfrm>
          <a:prstGeom prst="rect">
            <a:avLst/>
          </a:prstGeom>
          <a:ln w="228600" cap="sq" cmpd="thickThin">
            <a:solidFill>
              <a:srgbClr val="000000"/>
            </a:solidFill>
            <a:prstDash val="solid"/>
            <a:miter lim="800000"/>
          </a:ln>
          <a:effectLst>
            <a:innerShdw blurRad="76200">
              <a:srgbClr val="000000"/>
            </a:innerShdw>
          </a:effectLst>
        </p:spPr>
      </p:pic>
      <p:sp>
        <p:nvSpPr>
          <p:cNvPr id="11" name="TextBox 11"/>
          <p:cNvSpPr txBox="1">
            <a:spLocks noChangeArrowheads="1"/>
          </p:cNvSpPr>
          <p:nvPr/>
        </p:nvSpPr>
        <p:spPr bwMode="auto">
          <a:xfrm>
            <a:off x="577640" y="5069103"/>
            <a:ext cx="244792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ES" altLang="en-US" sz="1067" dirty="0">
                <a:solidFill>
                  <a:schemeClr val="tx1"/>
                </a:solidFill>
                <a:latin typeface="+mj-lt"/>
              </a:rPr>
              <a:t>Los zapaticos de rosa - Zaida del Rio</a:t>
            </a:r>
            <a:endParaRPr lang="en-US" altLang="en-US" sz="1067" dirty="0">
              <a:solidFill>
                <a:schemeClr val="tx1"/>
              </a:solidFill>
              <a:latin typeface="+mj-lt"/>
            </a:endParaRPr>
          </a:p>
        </p:txBody>
      </p:sp>
      <p:pic>
        <p:nvPicPr>
          <p:cNvPr id="12" name="Picture 11"/>
          <p:cNvPicPr>
            <a:picLocks noChangeAspect="1"/>
          </p:cNvPicPr>
          <p:nvPr/>
        </p:nvPicPr>
        <p:blipFill>
          <a:blip r:embed="rId4"/>
          <a:stretch>
            <a:fillRect/>
          </a:stretch>
        </p:blipFill>
        <p:spPr>
          <a:xfrm>
            <a:off x="4344879" y="2008198"/>
            <a:ext cx="2824903" cy="3427745"/>
          </a:xfrm>
          <a:prstGeom prst="rect">
            <a:avLst/>
          </a:prstGeom>
          <a:ln w="228600" cap="sq" cmpd="thickThin">
            <a:solidFill>
              <a:srgbClr val="000000"/>
            </a:solidFill>
            <a:prstDash val="solid"/>
            <a:miter lim="800000"/>
          </a:ln>
          <a:effectLst>
            <a:innerShdw blurRad="76200">
              <a:srgbClr val="000000"/>
            </a:innerShdw>
          </a:effectLst>
        </p:spPr>
      </p:pic>
      <p:sp>
        <p:nvSpPr>
          <p:cNvPr id="13" name="TextBox 13"/>
          <p:cNvSpPr txBox="1">
            <a:spLocks noChangeArrowheads="1"/>
          </p:cNvSpPr>
          <p:nvPr/>
        </p:nvSpPr>
        <p:spPr bwMode="auto">
          <a:xfrm>
            <a:off x="4155965" y="5701593"/>
            <a:ext cx="244898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ES" altLang="en-US" sz="1067" dirty="0">
                <a:solidFill>
                  <a:schemeClr val="tx1"/>
                </a:solidFill>
                <a:latin typeface="+mj-lt"/>
              </a:rPr>
              <a:t>Paisajes - Carlos Enríquez</a:t>
            </a:r>
            <a:endParaRPr lang="en-US" altLang="en-US" sz="1067" dirty="0">
              <a:solidFill>
                <a:schemeClr val="tx1"/>
              </a:solidFill>
              <a:latin typeface="+mj-lt"/>
            </a:endParaRPr>
          </a:p>
        </p:txBody>
      </p:sp>
      <p:pic>
        <p:nvPicPr>
          <p:cNvPr id="14" name="Picture 13"/>
          <p:cNvPicPr>
            <a:picLocks noChangeAspect="1"/>
          </p:cNvPicPr>
          <p:nvPr/>
        </p:nvPicPr>
        <p:blipFill>
          <a:blip r:embed="rId5"/>
          <a:stretch>
            <a:fillRect/>
          </a:stretch>
        </p:blipFill>
        <p:spPr>
          <a:xfrm>
            <a:off x="8489096" y="2225597"/>
            <a:ext cx="2582017" cy="3588847"/>
          </a:xfrm>
          <a:prstGeom prst="rect">
            <a:avLst/>
          </a:prstGeom>
          <a:ln w="228600" cap="sq" cmpd="thickThin">
            <a:solidFill>
              <a:srgbClr val="000000"/>
            </a:solidFill>
            <a:prstDash val="solid"/>
            <a:miter lim="800000"/>
          </a:ln>
          <a:effectLst>
            <a:innerShdw blurRad="76200">
              <a:srgbClr val="000000"/>
            </a:innerShdw>
          </a:effectLst>
        </p:spPr>
      </p:pic>
      <p:sp>
        <p:nvSpPr>
          <p:cNvPr id="15" name="Rectangle 15"/>
          <p:cNvSpPr>
            <a:spLocks noChangeArrowheads="1"/>
          </p:cNvSpPr>
          <p:nvPr/>
        </p:nvSpPr>
        <p:spPr bwMode="auto">
          <a:xfrm>
            <a:off x="8371120" y="6011428"/>
            <a:ext cx="3044423"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ES" altLang="en-US" sz="1067" dirty="0">
                <a:solidFill>
                  <a:schemeClr val="tx1"/>
                </a:solidFill>
                <a:latin typeface="+mj-lt"/>
              </a:rPr>
              <a:t>Cabeza de Mujer Ornamentada – Rene Portocarrero</a:t>
            </a:r>
            <a:endParaRPr lang="en-US" altLang="en-US" sz="1067" dirty="0">
              <a:solidFill>
                <a:schemeClr val="tx1"/>
              </a:solidFill>
              <a:latin typeface="+mj-lt"/>
            </a:endParaRPr>
          </a:p>
        </p:txBody>
      </p:sp>
    </p:spTree>
    <p:extLst>
      <p:ext uri="{BB962C8B-B14F-4D97-AF65-F5344CB8AC3E}">
        <p14:creationId xmlns:p14="http://schemas.microsoft.com/office/powerpoint/2010/main" val="380446652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par>
                          <p:cTn id="15" fill="hold">
                            <p:stCondLst>
                              <p:cond delay="500"/>
                            </p:stCondLst>
                            <p:childTnLst>
                              <p:par>
                                <p:cTn id="16" presetID="53" presetClass="entr" presetSubtype="16"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000"/>
                            </p:stCondLst>
                            <p:childTnLst>
                              <p:par>
                                <p:cTn id="27" presetID="53" presetClass="entr" presetSubtype="16"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1521627" y="1854379"/>
            <a:ext cx="8395063" cy="2554930"/>
          </a:xfrm>
          <a:prstGeom prst="rect">
            <a:avLst/>
          </a:prstGeom>
        </p:spPr>
        <p:txBody>
          <a:bodyPr wrap="square">
            <a:spAutoFit/>
          </a:bodyPr>
          <a:lstStyle/>
          <a:p>
            <a:pPr algn="ctr" defTabSz="609630"/>
            <a:r>
              <a:rPr lang="es-ES" sz="5334" b="1" kern="0" dirty="0">
                <a:solidFill>
                  <a:schemeClr val="bg1"/>
                </a:solidFill>
              </a:rPr>
              <a:t>TAREA EVALUATIVA</a:t>
            </a:r>
          </a:p>
          <a:p>
            <a:pPr algn="ctr" defTabSz="609630"/>
            <a:r>
              <a:rPr lang="es-ES" sz="5334" b="1" kern="0" dirty="0">
                <a:solidFill>
                  <a:schemeClr val="bg1"/>
                </a:solidFill>
              </a:rPr>
              <a:t>Guía de trabajo final en aula virtual de salud</a:t>
            </a:r>
          </a:p>
        </p:txBody>
      </p:sp>
    </p:spTree>
    <p:extLst>
      <p:ext uri="{BB962C8B-B14F-4D97-AF65-F5344CB8AC3E}">
        <p14:creationId xmlns:p14="http://schemas.microsoft.com/office/powerpoint/2010/main" val="35744847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s-ES" dirty="0" smtClean="0">
                <a:solidFill>
                  <a:srgbClr val="FFFFFF"/>
                </a:solidFill>
              </a:rPr>
              <a:t>TEMAS</a:t>
            </a:r>
            <a:endParaRPr lang="en-US"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sp>
        <p:nvSpPr>
          <p:cNvPr id="11" name="テキスト プレースホルダー 10"/>
          <p:cNvSpPr>
            <a:spLocks noGrp="1"/>
          </p:cNvSpPr>
          <p:nvPr>
            <p:ph type="body" sz="quarter" idx="13"/>
          </p:nvPr>
        </p:nvSpPr>
        <p:spPr>
          <a:xfrm>
            <a:off x="2839525" y="1933142"/>
            <a:ext cx="7036525" cy="3553257"/>
          </a:xfrm>
        </p:spPr>
        <p:txBody>
          <a:bodyPr>
            <a:normAutofit/>
          </a:bodyPr>
          <a:lstStyle/>
          <a:p>
            <a:pPr marL="228611" indent="-228611" defTabSz="609630" eaLnBrk="0" fontAlgn="base" hangingPunct="0">
              <a:spcBef>
                <a:spcPct val="20000"/>
              </a:spcBef>
              <a:spcAft>
                <a:spcPct val="0"/>
              </a:spcAft>
              <a:buFontTx/>
              <a:buChar char="•"/>
              <a:defRPr/>
            </a:pPr>
            <a:r>
              <a:rPr lang="es-ES" sz="4400" kern="0" dirty="0">
                <a:solidFill>
                  <a:srgbClr val="2D2D8A">
                    <a:lumMod val="75000"/>
                  </a:srgbClr>
                </a:solidFill>
                <a:latin typeface="+mj-lt"/>
              </a:rPr>
              <a:t>Administración de Salud</a:t>
            </a:r>
          </a:p>
          <a:p>
            <a:pPr marL="228611" indent="-228611" defTabSz="609630" eaLnBrk="0" fontAlgn="base" hangingPunct="0">
              <a:spcBef>
                <a:spcPct val="20000"/>
              </a:spcBef>
              <a:spcAft>
                <a:spcPct val="0"/>
              </a:spcAft>
              <a:buFontTx/>
              <a:buChar char="•"/>
              <a:defRPr/>
            </a:pPr>
            <a:r>
              <a:rPr lang="es-ES" sz="4400" kern="0" dirty="0">
                <a:solidFill>
                  <a:srgbClr val="2D2D8A">
                    <a:lumMod val="75000"/>
                  </a:srgbClr>
                </a:solidFill>
                <a:latin typeface="+mj-lt"/>
              </a:rPr>
              <a:t>Gestión de </a:t>
            </a:r>
            <a:r>
              <a:rPr lang="es-ES" sz="4400" kern="0" dirty="0">
                <a:solidFill>
                  <a:srgbClr val="2D2D8A">
                    <a:lumMod val="75000"/>
                  </a:srgbClr>
                </a:solidFill>
                <a:latin typeface="+mj-lt"/>
              </a:rPr>
              <a:t>calidad</a:t>
            </a:r>
            <a:endParaRPr lang="es-ES" sz="4400" kern="0" dirty="0">
              <a:solidFill>
                <a:srgbClr val="2D2D8A">
                  <a:lumMod val="75000"/>
                </a:srgbClr>
              </a:solidFill>
              <a:latin typeface="+mj-lt"/>
            </a:endParaRPr>
          </a:p>
        </p:txBody>
      </p:sp>
    </p:spTree>
    <p:extLst>
      <p:ext uri="{BB962C8B-B14F-4D97-AF65-F5344CB8AC3E}">
        <p14:creationId xmlns:p14="http://schemas.microsoft.com/office/powerpoint/2010/main" val="302076703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399573" y="455427"/>
            <a:ext cx="8281805" cy="669117"/>
          </a:xfrm>
        </p:spPr>
        <p:txBody>
          <a:bodyPr>
            <a:normAutofit fontScale="90000"/>
          </a:bodyPr>
          <a:lstStyle/>
          <a:p>
            <a:r>
              <a:rPr lang="es-ES" b="1" dirty="0" smtClean="0">
                <a:solidFill>
                  <a:srgbClr val="FFFFFF"/>
                </a:solidFill>
              </a:rPr>
              <a:t>TEORÍA GENERAL DE SISTEMAS</a:t>
            </a:r>
            <a:endParaRPr lang="en-US" b="1"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pic>
        <p:nvPicPr>
          <p:cNvPr id="15" name="Picture 14"/>
          <p:cNvPicPr>
            <a:picLocks noChangeAspect="1"/>
          </p:cNvPicPr>
          <p:nvPr/>
        </p:nvPicPr>
        <p:blipFill>
          <a:blip r:embed="rId3"/>
          <a:stretch>
            <a:fillRect/>
          </a:stretch>
        </p:blipFill>
        <p:spPr>
          <a:xfrm>
            <a:off x="1127160" y="2023867"/>
            <a:ext cx="3160234" cy="2983321"/>
          </a:xfrm>
          <a:prstGeom prst="rect">
            <a:avLst/>
          </a:prstGeom>
        </p:spPr>
      </p:pic>
      <p:pic>
        <p:nvPicPr>
          <p:cNvPr id="16" name="Picture 15"/>
          <p:cNvPicPr>
            <a:picLocks noChangeAspect="1"/>
          </p:cNvPicPr>
          <p:nvPr/>
        </p:nvPicPr>
        <p:blipFill>
          <a:blip r:embed="rId4"/>
          <a:stretch>
            <a:fillRect/>
          </a:stretch>
        </p:blipFill>
        <p:spPr>
          <a:xfrm>
            <a:off x="4399948" y="2010402"/>
            <a:ext cx="3436821" cy="3010249"/>
          </a:xfrm>
          <a:prstGeom prst="rect">
            <a:avLst/>
          </a:prstGeom>
        </p:spPr>
      </p:pic>
      <p:pic>
        <p:nvPicPr>
          <p:cNvPr id="19" name="Picture 18"/>
          <p:cNvPicPr>
            <a:picLocks noChangeAspect="1"/>
          </p:cNvPicPr>
          <p:nvPr/>
        </p:nvPicPr>
        <p:blipFill>
          <a:blip r:embed="rId5"/>
          <a:stretch>
            <a:fillRect/>
          </a:stretch>
        </p:blipFill>
        <p:spPr>
          <a:xfrm>
            <a:off x="7949323" y="2025446"/>
            <a:ext cx="3268778" cy="3008670"/>
          </a:xfrm>
          <a:prstGeom prst="rect">
            <a:avLst/>
          </a:prstGeom>
        </p:spPr>
      </p:pic>
    </p:spTree>
    <p:extLst>
      <p:ext uri="{BB962C8B-B14F-4D97-AF65-F5344CB8AC3E}">
        <p14:creationId xmlns:p14="http://schemas.microsoft.com/office/powerpoint/2010/main" val="231388490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vertical)">
                                      <p:cBhvr>
                                        <p:cTn id="7" dur="500"/>
                                        <p:tgtEl>
                                          <p:spTgt spid="15"/>
                                        </p:tgtEl>
                                      </p:cBhvr>
                                    </p:animEffect>
                                  </p:childTnLst>
                                </p:cTn>
                              </p:par>
                            </p:childTnLst>
                          </p:cTn>
                        </p:par>
                        <p:par>
                          <p:cTn id="8" fill="hold">
                            <p:stCondLst>
                              <p:cond delay="500"/>
                            </p:stCondLst>
                            <p:childTnLst>
                              <p:par>
                                <p:cTn id="9" presetID="14" presetClass="entr" presetSubtype="5"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randombar(vertical)">
                                      <p:cBhvr>
                                        <p:cTn id="11" dur="500"/>
                                        <p:tgtEl>
                                          <p:spTgt spid="16"/>
                                        </p:tgtEl>
                                      </p:cBhvr>
                                    </p:animEffect>
                                  </p:childTnLst>
                                </p:cTn>
                              </p:par>
                            </p:childTnLst>
                          </p:cTn>
                        </p:par>
                        <p:par>
                          <p:cTn id="12" fill="hold">
                            <p:stCondLst>
                              <p:cond delay="1000"/>
                            </p:stCondLst>
                            <p:childTnLst>
                              <p:par>
                                <p:cTn id="13" presetID="14" presetClass="entr" presetSubtype="5"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vertical)">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s-ES" dirty="0" smtClean="0">
                <a:solidFill>
                  <a:srgbClr val="FFFFFF"/>
                </a:solidFill>
              </a:rPr>
              <a:t>TEORÍA GENERAL DE SISTEMAS</a:t>
            </a:r>
            <a:endParaRPr lang="en-US"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graphicFrame>
        <p:nvGraphicFramePr>
          <p:cNvPr id="7" name="8 Diagrama"/>
          <p:cNvGraphicFramePr/>
          <p:nvPr>
            <p:extLst/>
          </p:nvPr>
        </p:nvGraphicFramePr>
        <p:xfrm>
          <a:off x="301251" y="1595343"/>
          <a:ext cx="11200399" cy="4598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10 Triángulo isósceles"/>
          <p:cNvSpPr/>
          <p:nvPr/>
        </p:nvSpPr>
        <p:spPr>
          <a:xfrm rot="10277708">
            <a:off x="5698249" y="2542437"/>
            <a:ext cx="406400" cy="358905"/>
          </a:xfrm>
          <a:prstGeom prst="triangle">
            <a:avLst/>
          </a:prstGeom>
          <a:solidFill>
            <a:srgbClr val="DAEDEF">
              <a:tint val="40000"/>
              <a:alpha val="90000"/>
              <a:hueOff val="2163389"/>
              <a:satOff val="-15343"/>
              <a:lumOff val="-8730"/>
              <a:alphaOff val="0"/>
            </a:srgbClr>
          </a:solidFill>
          <a:ln w="9525" cap="flat" cmpd="sng" algn="ctr">
            <a:solidFill>
              <a:srgbClr val="DAEDEF">
                <a:tint val="40000"/>
                <a:alpha val="90000"/>
                <a:hueOff val="2163389"/>
                <a:satOff val="-15343"/>
                <a:lumOff val="-8730"/>
                <a:alphaOff val="0"/>
                <a:shade val="95000"/>
                <a:satMod val="105000"/>
              </a:srgbClr>
            </a:solidFill>
            <a:prstDash val="solid"/>
          </a:ln>
          <a:effectLst/>
          <a:scene3d>
            <a:camera prst="orthographicFront"/>
            <a:lightRig rig="chilly" dir="t"/>
          </a:scene3d>
          <a:sp3d extrusionH="1700" prstMaterial="dkEdge">
            <a:bevelT w="25400" h="6350" prst="softRound"/>
            <a:bevelB w="0" h="0" prst="convex"/>
          </a:sp3d>
        </p:spPr>
      </p:sp>
    </p:spTree>
    <p:extLst>
      <p:ext uri="{BB962C8B-B14F-4D97-AF65-F5344CB8AC3E}">
        <p14:creationId xmlns:p14="http://schemas.microsoft.com/office/powerpoint/2010/main" val="2305654977"/>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 presetClass="entr" presetSubtype="9"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s-ES" dirty="0" smtClean="0">
                <a:solidFill>
                  <a:srgbClr val="FFFFFF"/>
                </a:solidFill>
              </a:rPr>
              <a:t>SISTEMA</a:t>
            </a:r>
            <a:endParaRPr lang="en-US" dirty="0">
              <a:solidFill>
                <a:srgbClr val="FFFFFF"/>
              </a:solidFill>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sp>
        <p:nvSpPr>
          <p:cNvPr id="2" name="Rectangle 1"/>
          <p:cNvSpPr/>
          <p:nvPr/>
        </p:nvSpPr>
        <p:spPr>
          <a:xfrm>
            <a:off x="1409383" y="1602393"/>
            <a:ext cx="9171093" cy="3046988"/>
          </a:xfrm>
          <a:prstGeom prst="rect">
            <a:avLst/>
          </a:prstGeom>
        </p:spPr>
        <p:txBody>
          <a:bodyPr wrap="square">
            <a:spAutoFit/>
          </a:bodyPr>
          <a:lstStyle/>
          <a:p>
            <a:pPr algn="just">
              <a:lnSpc>
                <a:spcPct val="150000"/>
              </a:lnSpc>
              <a:defRPr/>
            </a:pPr>
            <a:r>
              <a:rPr lang="es-ES" sz="3200" dirty="0">
                <a:solidFill>
                  <a:schemeClr val="accent5">
                    <a:lumMod val="75000"/>
                  </a:schemeClr>
                </a:solidFill>
              </a:rPr>
              <a:t>Conjunto de </a:t>
            </a:r>
            <a:r>
              <a:rPr lang="es-ES" sz="3200" u="sng" dirty="0">
                <a:solidFill>
                  <a:schemeClr val="accent5">
                    <a:lumMod val="75000"/>
                  </a:schemeClr>
                </a:solidFill>
                <a:effectLst>
                  <a:outerShdw blurRad="38100" dist="38100" dir="2700000" algn="tl">
                    <a:srgbClr val="000000">
                      <a:alpha val="43137"/>
                    </a:srgbClr>
                  </a:outerShdw>
                </a:effectLst>
              </a:rPr>
              <a:t>elementos interrelacionados </a:t>
            </a:r>
            <a:r>
              <a:rPr lang="es-ES" sz="3200" dirty="0">
                <a:solidFill>
                  <a:schemeClr val="accent5">
                    <a:lumMod val="75000"/>
                  </a:schemeClr>
                </a:solidFill>
              </a:rPr>
              <a:t>entre sí que funcionan como un </a:t>
            </a:r>
            <a:r>
              <a:rPr lang="es-ES" sz="3200" u="sng" dirty="0">
                <a:solidFill>
                  <a:schemeClr val="accent5">
                    <a:lumMod val="75000"/>
                  </a:schemeClr>
                </a:solidFill>
                <a:effectLst>
                  <a:outerShdw blurRad="38100" dist="38100" dir="2700000" algn="tl">
                    <a:srgbClr val="000000">
                      <a:alpha val="43137"/>
                    </a:srgbClr>
                  </a:outerShdw>
                </a:effectLst>
              </a:rPr>
              <a:t>todo integral </a:t>
            </a:r>
            <a:r>
              <a:rPr lang="es-ES" sz="3200" dirty="0">
                <a:solidFill>
                  <a:schemeClr val="accent5">
                    <a:lumMod val="75000"/>
                  </a:schemeClr>
                </a:solidFill>
              </a:rPr>
              <a:t>con la finalidad de alcanzar </a:t>
            </a:r>
            <a:r>
              <a:rPr lang="es-ES" sz="3200" u="sng" dirty="0">
                <a:solidFill>
                  <a:schemeClr val="accent5">
                    <a:lumMod val="75000"/>
                  </a:schemeClr>
                </a:solidFill>
                <a:effectLst>
                  <a:outerShdw blurRad="38100" dist="38100" dir="2700000" algn="tl">
                    <a:srgbClr val="000000">
                      <a:alpha val="43137"/>
                    </a:srgbClr>
                  </a:outerShdw>
                </a:effectLst>
              </a:rPr>
              <a:t>un objetivo</a:t>
            </a:r>
            <a:r>
              <a:rPr lang="es-ES" sz="3200" dirty="0">
                <a:solidFill>
                  <a:schemeClr val="accent5">
                    <a:lumMod val="75000"/>
                  </a:schemeClr>
                </a:solidFill>
              </a:rPr>
              <a:t>, logrando una </a:t>
            </a:r>
            <a:r>
              <a:rPr lang="es-ES" sz="3200" u="sng" dirty="0">
                <a:solidFill>
                  <a:schemeClr val="accent5">
                    <a:lumMod val="75000"/>
                  </a:schemeClr>
                </a:solidFill>
                <a:effectLst>
                  <a:outerShdw blurRad="38100" dist="38100" dir="2700000" algn="tl">
                    <a:srgbClr val="000000">
                      <a:alpha val="43137"/>
                    </a:srgbClr>
                  </a:outerShdw>
                </a:effectLst>
              </a:rPr>
              <a:t>cualidad</a:t>
            </a:r>
            <a:r>
              <a:rPr lang="es-ES" sz="3200" dirty="0">
                <a:solidFill>
                  <a:schemeClr val="accent5">
                    <a:lumMod val="75000"/>
                  </a:schemeClr>
                </a:solidFill>
              </a:rPr>
              <a:t> que no tienen sus componentes por </a:t>
            </a:r>
            <a:r>
              <a:rPr lang="es-ES" sz="3200" dirty="0">
                <a:solidFill>
                  <a:schemeClr val="accent5">
                    <a:lumMod val="75000"/>
                  </a:schemeClr>
                </a:solidFill>
              </a:rPr>
              <a:t>separados</a:t>
            </a:r>
            <a:endParaRPr lang="es-ES" sz="3200" dirty="0">
              <a:solidFill>
                <a:schemeClr val="accent5">
                  <a:lumMod val="75000"/>
                </a:schemeClr>
              </a:solidFill>
            </a:endParaRPr>
          </a:p>
        </p:txBody>
      </p:sp>
    </p:spTree>
    <p:extLst>
      <p:ext uri="{BB962C8B-B14F-4D97-AF65-F5344CB8AC3E}">
        <p14:creationId xmlns:p14="http://schemas.microsoft.com/office/powerpoint/2010/main" val="27047802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a:xfrm>
            <a:off x="138689" y="357104"/>
            <a:ext cx="8328507" cy="929829"/>
          </a:xfrm>
        </p:spPr>
        <p:txBody>
          <a:bodyPr>
            <a:normAutofit/>
          </a:bodyPr>
          <a:lstStyle/>
          <a:p>
            <a:pPr>
              <a:defRPr/>
            </a:pPr>
            <a:r>
              <a:rPr lang="es-ES" b="1" dirty="0">
                <a:ln w="1905"/>
                <a:solidFill>
                  <a:srgbClr val="FFFFFF"/>
                </a:solidFill>
                <a:effectLst>
                  <a:innerShdw blurRad="69850" dist="43180" dir="5400000">
                    <a:srgbClr val="000000">
                      <a:alpha val="65000"/>
                    </a:srgbClr>
                  </a:innerShdw>
                </a:effectLst>
              </a:rPr>
              <a:t>SISTEMA DE </a:t>
            </a:r>
            <a:r>
              <a:rPr lang="es-ES" b="1" dirty="0" smtClean="0">
                <a:ln w="1905"/>
                <a:solidFill>
                  <a:srgbClr val="FFFFFF"/>
                </a:solidFill>
                <a:effectLst>
                  <a:innerShdw blurRad="69850" dist="43180" dir="5400000">
                    <a:srgbClr val="000000">
                      <a:alpha val="65000"/>
                    </a:srgbClr>
                  </a:innerShdw>
                </a:effectLst>
              </a:rPr>
              <a:t>SALUD CUBANO</a:t>
            </a:r>
            <a:endParaRPr lang="es-ES" b="1" dirty="0">
              <a:ln w="1905"/>
              <a:solidFill>
                <a:srgbClr val="FFFFFF"/>
              </a:solidFill>
              <a:effectLst>
                <a:innerShdw blurRad="69850" dist="43180" dir="5400000">
                  <a:srgbClr val="000000">
                    <a:alpha val="65000"/>
                  </a:srgbClr>
                </a:innerShdw>
              </a:effectLst>
            </a:endParaRPr>
          </a:p>
        </p:txBody>
      </p:sp>
      <p:sp>
        <p:nvSpPr>
          <p:cNvPr id="8" name="フッター プレースホルダー 7"/>
          <p:cNvSpPr>
            <a:spLocks noGrp="1"/>
          </p:cNvSpPr>
          <p:nvPr>
            <p:ph type="ftr" sz="quarter" idx="11"/>
          </p:nvPr>
        </p:nvSpPr>
        <p:spPr>
          <a:xfrm flipV="1">
            <a:off x="-7492" y="5933440"/>
            <a:ext cx="12198963" cy="446975"/>
          </a:xfrm>
        </p:spPr>
        <p:txBody>
          <a:bodyPr/>
          <a:lstStyle/>
          <a:p>
            <a:r>
              <a:rPr lang="en-US" dirty="0" smtClean="0"/>
              <a:t>The Power of PowerPoint  |  http://thepopp.com</a:t>
            </a:r>
            <a:endParaRPr lang="en-US" dirty="0"/>
          </a:p>
        </p:txBody>
      </p:sp>
      <p:grpSp>
        <p:nvGrpSpPr>
          <p:cNvPr id="3" name="Group 2"/>
          <p:cNvGrpSpPr/>
          <p:nvPr/>
        </p:nvGrpSpPr>
        <p:grpSpPr>
          <a:xfrm>
            <a:off x="900033" y="1925047"/>
            <a:ext cx="9794623" cy="3805193"/>
            <a:chOff x="1498490" y="3032363"/>
            <a:chExt cx="14549119" cy="5267833"/>
          </a:xfrm>
        </p:grpSpPr>
        <p:pic>
          <p:nvPicPr>
            <p:cNvPr id="14" name="Picture 13"/>
            <p:cNvPicPr>
              <a:picLocks noChangeAspect="1"/>
            </p:cNvPicPr>
            <p:nvPr/>
          </p:nvPicPr>
          <p:blipFill rotWithShape="1">
            <a:blip r:embed="rId3" cstate="print"/>
            <a:srcRect l="1599" t="8122" r="1593" b="4569"/>
            <a:stretch/>
          </p:blipFill>
          <p:spPr>
            <a:xfrm>
              <a:off x="1498490" y="3032363"/>
              <a:ext cx="14549119" cy="5267833"/>
            </a:xfrm>
            <a:prstGeom prst="rect">
              <a:avLst/>
            </a:prstGeom>
            <a:ln>
              <a:noFill/>
            </a:ln>
            <a:effectLst>
              <a:outerShdw blurRad="292100" dist="139700" dir="2700000" algn="tl" rotWithShape="0">
                <a:srgbClr val="333333">
                  <a:alpha val="65000"/>
                </a:srgbClr>
              </a:outerShdw>
            </a:effectLst>
          </p:spPr>
        </p:pic>
        <p:sp>
          <p:nvSpPr>
            <p:cNvPr id="15" name="Rectangle 10"/>
            <p:cNvSpPr>
              <a:spLocks noChangeArrowheads="1"/>
            </p:cNvSpPr>
            <p:nvPr/>
          </p:nvSpPr>
          <p:spPr bwMode="auto">
            <a:xfrm>
              <a:off x="1778347" y="3318031"/>
              <a:ext cx="2716487" cy="4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s-ES_tradnl" sz="2133" b="1" dirty="0">
                  <a:latin typeface="Arial" panose="020B0604020202020204" pitchFamily="34" charset="0"/>
                  <a:cs typeface="Arial" panose="020B0604020202020204" pitchFamily="34" charset="0"/>
                </a:rPr>
                <a:t>UNIVERSAL</a:t>
              </a:r>
            </a:p>
          </p:txBody>
        </p:sp>
        <p:sp>
          <p:nvSpPr>
            <p:cNvPr id="16" name="Rectangle 12"/>
            <p:cNvSpPr>
              <a:spLocks noChangeArrowheads="1"/>
            </p:cNvSpPr>
            <p:nvPr/>
          </p:nvSpPr>
          <p:spPr bwMode="auto">
            <a:xfrm>
              <a:off x="5865824" y="6389490"/>
              <a:ext cx="2716487" cy="4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s-ES_tradnl" sz="2133" b="1" dirty="0">
                  <a:latin typeface="Arial" panose="020B0604020202020204" pitchFamily="34" charset="0"/>
                  <a:cs typeface="Arial" panose="020B0604020202020204" pitchFamily="34" charset="0"/>
                </a:rPr>
                <a:t>ACCESIBLE</a:t>
              </a:r>
            </a:p>
          </p:txBody>
        </p:sp>
        <p:sp>
          <p:nvSpPr>
            <p:cNvPr id="20" name="Rectangle 11"/>
            <p:cNvSpPr>
              <a:spLocks noChangeArrowheads="1"/>
            </p:cNvSpPr>
            <p:nvPr/>
          </p:nvSpPr>
          <p:spPr bwMode="auto">
            <a:xfrm>
              <a:off x="11828221" y="4081449"/>
              <a:ext cx="2221247" cy="454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defRPr/>
              </a:pPr>
              <a:r>
                <a:rPr lang="es-ES_tradnl" sz="2133" b="1" dirty="0">
                  <a:latin typeface="Arial" panose="020B0604020202020204" pitchFamily="34" charset="0"/>
                  <a:cs typeface="Arial" panose="020B0604020202020204" pitchFamily="34" charset="0"/>
                </a:rPr>
                <a:t>GRATUITO</a:t>
              </a:r>
            </a:p>
          </p:txBody>
        </p:sp>
      </p:grpSp>
      <p:sp>
        <p:nvSpPr>
          <p:cNvPr id="10" name="Rectangle 9"/>
          <p:cNvSpPr/>
          <p:nvPr/>
        </p:nvSpPr>
        <p:spPr>
          <a:xfrm>
            <a:off x="2368344" y="2533031"/>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
        <p:nvSpPr>
          <p:cNvPr id="11" name="Rectangle 9"/>
          <p:cNvSpPr/>
          <p:nvPr/>
        </p:nvSpPr>
        <p:spPr>
          <a:xfrm>
            <a:off x="1888465" y="2780483"/>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
        <p:nvSpPr>
          <p:cNvPr id="12" name="Rectangle 9"/>
          <p:cNvSpPr/>
          <p:nvPr/>
        </p:nvSpPr>
        <p:spPr>
          <a:xfrm>
            <a:off x="1418383" y="318083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13" name="Rectangle 9"/>
          <p:cNvSpPr/>
          <p:nvPr/>
        </p:nvSpPr>
        <p:spPr>
          <a:xfrm>
            <a:off x="2934489" y="2409305"/>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
        <p:nvSpPr>
          <p:cNvPr id="17" name="Rectangle 9"/>
          <p:cNvSpPr/>
          <p:nvPr/>
        </p:nvSpPr>
        <p:spPr>
          <a:xfrm>
            <a:off x="8343269" y="480112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18" name="Rectangle 9"/>
          <p:cNvSpPr/>
          <p:nvPr/>
        </p:nvSpPr>
        <p:spPr>
          <a:xfrm>
            <a:off x="4823435" y="2831894"/>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19" name="Rectangle 9"/>
          <p:cNvSpPr/>
          <p:nvPr/>
        </p:nvSpPr>
        <p:spPr>
          <a:xfrm>
            <a:off x="7841696" y="473490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1" name="Rectangle 9"/>
          <p:cNvSpPr/>
          <p:nvPr/>
        </p:nvSpPr>
        <p:spPr>
          <a:xfrm>
            <a:off x="9866341" y="480112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2" name="Heart 17">
            <a:extLst>
              <a:ext uri="{FF2B5EF4-FFF2-40B4-BE49-F238E27FC236}">
                <a16:creationId xmlns:a16="http://schemas.microsoft.com/office/drawing/2014/main" id="{789BCEA0-8494-4FEE-99B7-48C9F3758968}"/>
              </a:ext>
            </a:extLst>
          </p:cNvPr>
          <p:cNvSpPr/>
          <p:nvPr/>
        </p:nvSpPr>
        <p:spPr>
          <a:xfrm>
            <a:off x="4528255" y="2533031"/>
            <a:ext cx="227084" cy="222648"/>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3" name="Heart 17">
            <a:extLst>
              <a:ext uri="{FF2B5EF4-FFF2-40B4-BE49-F238E27FC236}">
                <a16:creationId xmlns:a16="http://schemas.microsoft.com/office/drawing/2014/main" id="{789BCEA0-8494-4FEE-99B7-48C9F3758968}"/>
              </a:ext>
            </a:extLst>
          </p:cNvPr>
          <p:cNvSpPr/>
          <p:nvPr/>
        </p:nvSpPr>
        <p:spPr>
          <a:xfrm>
            <a:off x="3500635" y="2352731"/>
            <a:ext cx="227084" cy="222648"/>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4" name="Rounded Rectangle 17">
            <a:extLst>
              <a:ext uri="{FF2B5EF4-FFF2-40B4-BE49-F238E27FC236}">
                <a16:creationId xmlns:a16="http://schemas.microsoft.com/office/drawing/2014/main" id="{3C2FFB78-4861-422C-8E1F-398A1B318A9B}"/>
              </a:ext>
            </a:extLst>
          </p:cNvPr>
          <p:cNvSpPr>
            <a:spLocks noChangeAspect="1"/>
          </p:cNvSpPr>
          <p:nvPr/>
        </p:nvSpPr>
        <p:spPr>
          <a:xfrm>
            <a:off x="5580782" y="3036855"/>
            <a:ext cx="150841" cy="24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25" name="Rectangle 9"/>
          <p:cNvSpPr/>
          <p:nvPr/>
        </p:nvSpPr>
        <p:spPr>
          <a:xfrm>
            <a:off x="5130179" y="2645963"/>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6" name="Rectangle 9"/>
          <p:cNvSpPr/>
          <p:nvPr/>
        </p:nvSpPr>
        <p:spPr>
          <a:xfrm>
            <a:off x="4076813" y="2977849"/>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7" name="Rectangle 9"/>
          <p:cNvSpPr/>
          <p:nvPr/>
        </p:nvSpPr>
        <p:spPr>
          <a:xfrm>
            <a:off x="9038028" y="4924854"/>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8" name="Rectangle 9"/>
          <p:cNvSpPr/>
          <p:nvPr/>
        </p:nvSpPr>
        <p:spPr>
          <a:xfrm>
            <a:off x="3962109" y="2507641"/>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29" name="Rectangle 9"/>
          <p:cNvSpPr/>
          <p:nvPr/>
        </p:nvSpPr>
        <p:spPr>
          <a:xfrm>
            <a:off x="6070975" y="3304564"/>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0" name="Rectangle 9"/>
          <p:cNvSpPr/>
          <p:nvPr/>
        </p:nvSpPr>
        <p:spPr>
          <a:xfrm>
            <a:off x="6817343" y="3961451"/>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1" name="Rectangle 9"/>
          <p:cNvSpPr/>
          <p:nvPr/>
        </p:nvSpPr>
        <p:spPr>
          <a:xfrm>
            <a:off x="6419565" y="3128338"/>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2" name="Rectangle 9"/>
          <p:cNvSpPr/>
          <p:nvPr/>
        </p:nvSpPr>
        <p:spPr>
          <a:xfrm>
            <a:off x="6831163" y="3457157"/>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3" name="Rectangle 9"/>
          <p:cNvSpPr/>
          <p:nvPr/>
        </p:nvSpPr>
        <p:spPr>
          <a:xfrm>
            <a:off x="8067475" y="4087766"/>
            <a:ext cx="647025" cy="563560"/>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3">
              <a:lumMod val="60000"/>
              <a:lumOff val="40000"/>
            </a:schemeClr>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4" name="Rectangle 9"/>
          <p:cNvSpPr/>
          <p:nvPr/>
        </p:nvSpPr>
        <p:spPr>
          <a:xfrm>
            <a:off x="8733228" y="4620054"/>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A81C6"/>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5" name="Rectangle 9"/>
          <p:cNvSpPr/>
          <p:nvPr/>
        </p:nvSpPr>
        <p:spPr>
          <a:xfrm>
            <a:off x="7079018" y="3680992"/>
            <a:ext cx="594608" cy="492893"/>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3">
              <a:lumMod val="60000"/>
              <a:lumOff val="40000"/>
            </a:schemeClr>
          </a:solidFill>
          <a:ln w="25400" cap="flat" cmpd="sng" algn="ctr">
            <a:noFill/>
            <a:prstDash val="solid"/>
          </a:ln>
          <a:effectLst/>
        </p:spPr>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defTabSz="609630" latinLnBrk="1"/>
            <a:endParaRPr lang="ko-KR" altLang="en-US" sz="1200" kern="0">
              <a:solidFill>
                <a:prstClr val="white"/>
              </a:solidFill>
              <a:latin typeface="Arial"/>
            </a:endParaRPr>
          </a:p>
        </p:txBody>
      </p:sp>
      <p:sp>
        <p:nvSpPr>
          <p:cNvPr id="36" name="Rectangle 9"/>
          <p:cNvSpPr/>
          <p:nvPr/>
        </p:nvSpPr>
        <p:spPr>
          <a:xfrm>
            <a:off x="2733627" y="3486461"/>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
        <p:nvSpPr>
          <p:cNvPr id="37" name="Rectangle 9"/>
          <p:cNvSpPr/>
          <p:nvPr/>
        </p:nvSpPr>
        <p:spPr>
          <a:xfrm>
            <a:off x="5863071" y="3004612"/>
            <a:ext cx="247855" cy="247452"/>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960" tIns="30480" rIns="60960" bIns="30480" numCol="1" spcCol="0" rtlCol="0" fromWordArt="0" anchor="ctr" anchorCtr="0" forceAA="0" compatLnSpc="1">
            <a:prstTxWarp prst="textNoShape">
              <a:avLst/>
            </a:prstTxWarp>
            <a:noAutofit/>
          </a:bodyPr>
          <a:lstStyle/>
          <a:p>
            <a:pPr algn="ctr"/>
            <a:endParaRPr lang="ko-KR" altLang="en-US" sz="1200"/>
          </a:p>
        </p:txBody>
      </p:sp>
    </p:spTree>
    <p:extLst>
      <p:ext uri="{BB962C8B-B14F-4D97-AF65-F5344CB8AC3E}">
        <p14:creationId xmlns:p14="http://schemas.microsoft.com/office/powerpoint/2010/main" val="1488616065"/>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Rectangle 3"/>
          <p:cNvSpPr/>
          <p:nvPr/>
        </p:nvSpPr>
        <p:spPr>
          <a:xfrm>
            <a:off x="1976410" y="2111407"/>
            <a:ext cx="8927250" cy="677108"/>
          </a:xfrm>
          <a:prstGeom prst="rect">
            <a:avLst/>
          </a:prstGeom>
          <a:solidFill>
            <a:schemeClr val="bg1"/>
          </a:solidFill>
        </p:spPr>
        <p:txBody>
          <a:bodyPr wrap="square" lIns="60960" tIns="30480" rIns="60960" bIns="30480">
            <a:spAutoFit/>
          </a:bodyPr>
          <a:lstStyle/>
          <a:p>
            <a:pPr algn="ctr"/>
            <a:r>
              <a:rPr lang="en-US" sz="4000" b="1" dirty="0">
                <a:ln w="9525">
                  <a:solidFill>
                    <a:schemeClr val="bg1"/>
                  </a:solidFill>
                  <a:prstDash val="solid"/>
                </a:ln>
                <a:effectLst>
                  <a:outerShdw blurRad="12700" dist="38100" dir="2700000" algn="tl" rotWithShape="0">
                    <a:schemeClr val="bg1">
                      <a:lumMod val="50000"/>
                    </a:schemeClr>
                  </a:outerShdw>
                </a:effectLst>
              </a:rPr>
              <a:t>ALGUNOS INDICADORES BÁSICOS</a:t>
            </a:r>
          </a:p>
        </p:txBody>
      </p:sp>
    </p:spTree>
    <p:extLst>
      <p:ext uri="{BB962C8B-B14F-4D97-AF65-F5344CB8AC3E}">
        <p14:creationId xmlns:p14="http://schemas.microsoft.com/office/powerpoint/2010/main" val="303189894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530" y="413815"/>
            <a:ext cx="8229265" cy="304909"/>
          </a:xfrm>
        </p:spPr>
        <p:txBody>
          <a:bodyPr>
            <a:noAutofit/>
          </a:bodyPr>
          <a:lstStyle/>
          <a:p>
            <a:pPr algn="ctr">
              <a:defRPr/>
            </a:pPr>
            <a:r>
              <a:rPr lang="es-ES" sz="2400" b="1" dirty="0">
                <a:ln w="1905"/>
                <a:solidFill>
                  <a:srgbClr val="FFFFFF"/>
                </a:solidFill>
                <a:effectLst>
                  <a:innerShdw blurRad="69850" dist="43180" dir="5400000">
                    <a:srgbClr val="000000">
                      <a:alpha val="65000"/>
                    </a:srgbClr>
                  </a:innerShdw>
                </a:effectLst>
                <a:latin typeface="+mj-lt"/>
              </a:rPr>
              <a:t>ESTRUCTURA DE LA POBLACIÓN </a:t>
            </a:r>
          </a:p>
          <a:p>
            <a:pPr algn="ctr">
              <a:defRPr/>
            </a:pPr>
            <a:r>
              <a:rPr lang="es-ES" sz="2400" b="1" dirty="0">
                <a:ln w="1905"/>
                <a:solidFill>
                  <a:srgbClr val="FFFFFF"/>
                </a:solidFill>
                <a:effectLst>
                  <a:innerShdw blurRad="69850" dist="43180" dir="5400000">
                    <a:srgbClr val="000000">
                      <a:alpha val="65000"/>
                    </a:srgbClr>
                  </a:innerShdw>
                </a:effectLst>
                <a:latin typeface="+mj-lt"/>
              </a:rPr>
              <a:t>POR EDAD Y SEXO. CUBA </a:t>
            </a:r>
            <a:r>
              <a:rPr lang="es-ES" sz="2400" b="1" dirty="0">
                <a:ln w="1905"/>
                <a:solidFill>
                  <a:srgbClr val="FFFFFF"/>
                </a:solidFill>
                <a:effectLst>
                  <a:innerShdw blurRad="69850" dist="43180" dir="5400000">
                    <a:srgbClr val="000000">
                      <a:alpha val="65000"/>
                    </a:srgbClr>
                  </a:innerShdw>
                </a:effectLst>
                <a:latin typeface="+mj-lt"/>
              </a:rPr>
              <a:t>2020</a:t>
            </a:r>
            <a:endParaRPr lang="es-ES" sz="2400" b="1" dirty="0">
              <a:ln w="1905"/>
              <a:solidFill>
                <a:srgbClr val="FFFFFF"/>
              </a:solidFill>
              <a:effectLst>
                <a:innerShdw blurRad="69850" dist="43180" dir="5400000">
                  <a:srgbClr val="000000">
                    <a:alpha val="65000"/>
                  </a:srgbClr>
                </a:innerShdw>
              </a:effectLst>
              <a:latin typeface="+mj-lt"/>
            </a:endParaRPr>
          </a:p>
        </p:txBody>
      </p:sp>
      <p:graphicFrame>
        <p:nvGraphicFramePr>
          <p:cNvPr id="18" name="7 Gráfico"/>
          <p:cNvGraphicFramePr>
            <a:graphicFrameLocks/>
          </p:cNvGraphicFramePr>
          <p:nvPr>
            <p:extLst/>
          </p:nvPr>
        </p:nvGraphicFramePr>
        <p:xfrm>
          <a:off x="3020176" y="1360967"/>
          <a:ext cx="7329377" cy="5061098"/>
        </p:xfrm>
        <a:graphic>
          <a:graphicData uri="http://schemas.openxmlformats.org/presentationml/2006/ole">
            <mc:AlternateContent xmlns:mc="http://schemas.openxmlformats.org/markup-compatibility/2006">
              <mc:Choice xmlns:v="urn:schemas-microsoft-com:vml" Requires="v">
                <p:oleObj spid="_x0000_s1029" name="Chart" r:id="rId4" imgW="7730398" imgH="5145470" progId="Excel.Chart.8">
                  <p:embed/>
                </p:oleObj>
              </mc:Choice>
              <mc:Fallback>
                <p:oleObj name="Chart" r:id="rId4" imgW="7730398" imgH="5145470" progId="Excel.Chart.8">
                  <p:embed/>
                  <p:pic>
                    <p:nvPicPr>
                      <p:cNvPr id="18" name="7 Gráfico"/>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0176" y="1360967"/>
                        <a:ext cx="7329377" cy="5061098"/>
                      </a:xfrm>
                      <a:prstGeom prst="rect">
                        <a:avLst/>
                      </a:prstGeom>
                      <a:noFill/>
                      <a:ln>
                        <a:noFill/>
                      </a:ln>
                    </p:spPr>
                  </p:pic>
                </p:oleObj>
              </mc:Fallback>
            </mc:AlternateContent>
          </a:graphicData>
        </a:graphic>
      </p:graphicFrame>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50942" y="1555694"/>
            <a:ext cx="1119653" cy="1010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 descr="User-256x256.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14811" y="5146159"/>
            <a:ext cx="651343" cy="651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4 CuadroTexto"/>
          <p:cNvSpPr txBox="1">
            <a:spLocks noChangeArrowheads="1"/>
          </p:cNvSpPr>
          <p:nvPr/>
        </p:nvSpPr>
        <p:spPr bwMode="auto">
          <a:xfrm>
            <a:off x="4980645" y="1485201"/>
            <a:ext cx="98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MX" altLang="en-US" sz="1200" dirty="0">
                <a:solidFill>
                  <a:srgbClr val="000000"/>
                </a:solidFill>
                <a:latin typeface="+mj-lt"/>
              </a:rPr>
              <a:t>85 y más</a:t>
            </a:r>
          </a:p>
        </p:txBody>
      </p:sp>
      <p:sp>
        <p:nvSpPr>
          <p:cNvPr id="31" name="8 CuadroTexto"/>
          <p:cNvSpPr txBox="1">
            <a:spLocks noChangeArrowheads="1"/>
          </p:cNvSpPr>
          <p:nvPr/>
        </p:nvSpPr>
        <p:spPr bwMode="auto">
          <a:xfrm>
            <a:off x="4140250" y="2443224"/>
            <a:ext cx="7746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MX" altLang="en-US" sz="1200" dirty="0">
                <a:solidFill>
                  <a:srgbClr val="000000"/>
                </a:solidFill>
                <a:latin typeface="+mj-lt"/>
              </a:rPr>
              <a:t>60 - 64</a:t>
            </a:r>
          </a:p>
        </p:txBody>
      </p:sp>
      <p:sp>
        <p:nvSpPr>
          <p:cNvPr id="32" name="9 CuadroTexto"/>
          <p:cNvSpPr txBox="1">
            <a:spLocks noChangeArrowheads="1"/>
          </p:cNvSpPr>
          <p:nvPr/>
        </p:nvSpPr>
        <p:spPr bwMode="auto">
          <a:xfrm>
            <a:off x="4490355" y="1816302"/>
            <a:ext cx="98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MX" altLang="en-US" sz="1200" b="1" dirty="0">
                <a:solidFill>
                  <a:srgbClr val="000000"/>
                </a:solidFill>
                <a:latin typeface="+mj-lt"/>
              </a:rPr>
              <a:t>75</a:t>
            </a:r>
            <a:r>
              <a:rPr lang="es-MX" altLang="en-US" sz="1200" dirty="0">
                <a:solidFill>
                  <a:srgbClr val="000000"/>
                </a:solidFill>
                <a:latin typeface="+mj-lt"/>
              </a:rPr>
              <a:t> - 84</a:t>
            </a:r>
          </a:p>
        </p:txBody>
      </p:sp>
      <p:sp>
        <p:nvSpPr>
          <p:cNvPr id="33" name="10 CuadroTexto"/>
          <p:cNvSpPr txBox="1">
            <a:spLocks noChangeArrowheads="1"/>
          </p:cNvSpPr>
          <p:nvPr/>
        </p:nvSpPr>
        <p:spPr bwMode="auto">
          <a:xfrm>
            <a:off x="3340482" y="2129763"/>
            <a:ext cx="9805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404040"/>
                </a:solidFill>
                <a:latin typeface="Arial" panose="020B0604020202020204" pitchFamily="34" charset="0"/>
              </a:defRPr>
            </a:lvl1pPr>
            <a:lvl2pPr marL="742950" indent="-285750">
              <a:spcBef>
                <a:spcPct val="20000"/>
              </a:spcBef>
              <a:buChar char="–"/>
              <a:defRPr sz="2800">
                <a:solidFill>
                  <a:srgbClr val="404040"/>
                </a:solidFill>
                <a:latin typeface="Arial" panose="020B0604020202020204" pitchFamily="34" charset="0"/>
              </a:defRPr>
            </a:lvl2pPr>
            <a:lvl3pPr marL="1143000" indent="-228600">
              <a:spcBef>
                <a:spcPct val="20000"/>
              </a:spcBef>
              <a:buChar char="•"/>
              <a:defRPr sz="2400">
                <a:solidFill>
                  <a:srgbClr val="404040"/>
                </a:solidFill>
                <a:latin typeface="Arial" panose="020B0604020202020204" pitchFamily="34" charset="0"/>
              </a:defRPr>
            </a:lvl3pPr>
            <a:lvl4pPr marL="1600200" indent="-228600">
              <a:spcBef>
                <a:spcPct val="20000"/>
              </a:spcBef>
              <a:buChar char="–"/>
              <a:defRPr sz="2000">
                <a:solidFill>
                  <a:srgbClr val="404040"/>
                </a:solidFill>
                <a:latin typeface="Arial" panose="020B0604020202020204" pitchFamily="34" charset="0"/>
              </a:defRPr>
            </a:lvl4pPr>
            <a:lvl5pPr marL="2057400" indent="-228600">
              <a:spcBef>
                <a:spcPct val="20000"/>
              </a:spcBef>
              <a:buChar char="»"/>
              <a:defRPr sz="2000">
                <a:solidFill>
                  <a:srgbClr val="404040"/>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404040"/>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404040"/>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404040"/>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404040"/>
                </a:solidFill>
                <a:latin typeface="Arial" panose="020B0604020202020204" pitchFamily="34" charset="0"/>
              </a:defRPr>
            </a:lvl9pPr>
          </a:lstStyle>
          <a:p>
            <a:pPr>
              <a:spcBef>
                <a:spcPct val="0"/>
              </a:spcBef>
              <a:buFontTx/>
              <a:buNone/>
            </a:pPr>
            <a:r>
              <a:rPr lang="es-MX" altLang="en-US" sz="1200" dirty="0">
                <a:solidFill>
                  <a:srgbClr val="000000"/>
                </a:solidFill>
                <a:latin typeface="+mj-lt"/>
              </a:rPr>
              <a:t>65 - 74</a:t>
            </a:r>
          </a:p>
        </p:txBody>
      </p:sp>
      <p:sp>
        <p:nvSpPr>
          <p:cNvPr id="3" name="TextBox 2"/>
          <p:cNvSpPr txBox="1"/>
          <p:nvPr/>
        </p:nvSpPr>
        <p:spPr>
          <a:xfrm>
            <a:off x="9470595" y="2172220"/>
            <a:ext cx="1219200" cy="420564"/>
          </a:xfrm>
          <a:prstGeom prst="rect">
            <a:avLst/>
          </a:prstGeom>
          <a:noFill/>
        </p:spPr>
        <p:txBody>
          <a:bodyPr wrap="square" rtlCol="0">
            <a:spAutoFit/>
          </a:bodyPr>
          <a:lstStyle/>
          <a:p>
            <a:r>
              <a:rPr lang="es-ES" sz="2133" b="1" dirty="0"/>
              <a:t>21,3 % </a:t>
            </a:r>
            <a:endParaRPr lang="en-US" sz="2133" b="1" dirty="0"/>
          </a:p>
        </p:txBody>
      </p:sp>
    </p:spTree>
    <p:extLst>
      <p:ext uri="{BB962C8B-B14F-4D97-AF65-F5344CB8AC3E}">
        <p14:creationId xmlns:p14="http://schemas.microsoft.com/office/powerpoint/2010/main" val="383491381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2195</Words>
  <Application>Microsoft Office PowerPoint</Application>
  <PresentationFormat>Widescreen</PresentationFormat>
  <Paragraphs>228</Paragraphs>
  <Slides>24</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Malgun Gothic</vt:lpstr>
      <vt:lpstr>Yu Gothic Light</vt:lpstr>
      <vt:lpstr>Aileron Thin</vt:lpstr>
      <vt:lpstr>Arial</vt:lpstr>
      <vt:lpstr>Arial Narrow</vt:lpstr>
      <vt:lpstr>Calibri</vt:lpstr>
      <vt:lpstr>Calibri Light</vt:lpstr>
      <vt:lpstr>Times New Roman</vt:lpstr>
      <vt:lpstr>Office Theme</vt:lpstr>
      <vt:lpstr>Chart</vt:lpstr>
      <vt:lpstr>GESTIÓN EN ESTOMATOLOGÍA</vt:lpstr>
      <vt:lpstr>OBJETIVOS</vt:lpstr>
      <vt:lpstr>TEMAS</vt:lpstr>
      <vt:lpstr>TEORÍA GENERAL DE SISTEMAS</vt:lpstr>
      <vt:lpstr>TEORÍA GENERAL DE SISTEMAS</vt:lpstr>
      <vt:lpstr>SISTEMA</vt:lpstr>
      <vt:lpstr>SISTEMA DE SALUD CUBANO</vt:lpstr>
      <vt:lpstr>PowerPoint Presentation</vt:lpstr>
      <vt:lpstr>PowerPoint Presentation</vt:lpstr>
      <vt:lpstr>INDICADORES BÁSICOS. CUBA  2020</vt:lpstr>
      <vt:lpstr>INDICADORES BÁSICOS. CUBA  2020</vt:lpstr>
      <vt:lpstr>DIRECCIÓN</vt:lpstr>
      <vt:lpstr>ADMINISTRAR</vt:lpstr>
      <vt:lpstr>¿Que es dirigir?</vt:lpstr>
      <vt:lpstr>CICLO ADMINISTRATIVO</vt:lpstr>
      <vt:lpstr>FUNCIONES </vt:lpstr>
      <vt:lpstr>CATEGORÍAS DE LA DIRECCIÓN</vt:lpstr>
      <vt:lpstr>¿QUÉ SE CONTROLA?</vt:lpstr>
      <vt:lpstr>TIPOS DE CONTROL</vt:lpstr>
      <vt:lpstr>DIRECCIÓN POR OBJETIVOS</vt:lpstr>
      <vt:lpstr>OBJETIVOS MINSAP 2021</vt:lpstr>
      <vt:lpstr>OBJETIVO 1 MINSAP 2021</vt:lpstr>
      <vt:lpstr>PowerPoint Presentation</vt:lpstr>
      <vt:lpstr>PowerPoint Presentation</vt:lpstr>
    </vt:vector>
  </TitlesOfParts>
  <Company>Personal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GESTIÓN EN ESTOMATOLOGÍA</dc:title>
  <dc:creator>Cary Barciela</dc:creator>
  <cp:lastModifiedBy>Cary Barciela</cp:lastModifiedBy>
  <cp:revision>3</cp:revision>
  <dcterms:created xsi:type="dcterms:W3CDTF">2022-10-13T17:54:50Z</dcterms:created>
  <dcterms:modified xsi:type="dcterms:W3CDTF">2022-10-13T17:57:31Z</dcterms:modified>
</cp:coreProperties>
</file>