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80" r:id="rId4"/>
    <p:sldId id="281" r:id="rId5"/>
    <p:sldId id="258" r:id="rId6"/>
    <p:sldId id="264" r:id="rId7"/>
    <p:sldId id="259" r:id="rId8"/>
    <p:sldId id="260" r:id="rId9"/>
    <p:sldId id="261" r:id="rId10"/>
    <p:sldId id="278" r:id="rId11"/>
    <p:sldId id="279" r:id="rId12"/>
    <p:sldId id="262" r:id="rId13"/>
    <p:sldId id="263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62AAB0-8004-4551-82BA-B9CC19103BF3}" type="datetimeFigureOut">
              <a:rPr lang="es-ES" smtClean="0"/>
              <a:t>13/12/2015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8162771-06FC-4ADD-BFFC-C38BD25E401C}" type="slidenum">
              <a:rPr lang="es-ES" smtClean="0"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google.com.cu/imgres?imgurl=http://www.pediatriconcall.com/forpatients/commonchild/images/inguinal_hernia.jpg&amp;imgrefurl=http://www.pediatriconcall.com/forpatients/commonchild/inguinal_hernia.asp&amp;h=150&amp;w=200&amp;sz=26&amp;tbnid=w0FZ8PysjVoJ:&amp;tbnh=74&amp;tbnw=99&amp;hl=es&amp;start=55&amp;prev=/images?q=hernia+inguinal+&amp;start=40&amp;svnum=10&amp;hl=es&amp;lr=&amp;sa=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692696"/>
            <a:ext cx="6262464" cy="1872208"/>
          </a:xfrm>
        </p:spPr>
        <p:txBody>
          <a:bodyPr/>
          <a:lstStyle/>
          <a:p>
            <a:r>
              <a:rPr lang="es-ES" dirty="0" smtClean="0"/>
              <a:t>Cirugía Pediátrica. Conferencia Introductoria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699792" y="4149080"/>
            <a:ext cx="5544616" cy="1368152"/>
          </a:xfrm>
        </p:spPr>
        <p:txBody>
          <a:bodyPr/>
          <a:lstStyle/>
          <a:p>
            <a:r>
              <a:rPr lang="es-ES" dirty="0" smtClean="0"/>
              <a:t>Dra. Msc. María Eugenia Ferro Moreira</a:t>
            </a:r>
          </a:p>
          <a:p>
            <a:r>
              <a:rPr lang="es-ES" dirty="0" smtClean="0"/>
              <a:t>Especialista Cirugía Pediátrica</a:t>
            </a:r>
          </a:p>
          <a:p>
            <a:r>
              <a:rPr lang="es-ES" dirty="0" smtClean="0"/>
              <a:t>Profesor auxiliar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818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Abdomen agudo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b="1" dirty="0"/>
              <a:t>El abdomen agudo está formado por un grupo de síndromes que a su vez</a:t>
            </a:r>
            <a:br>
              <a:rPr lang="es-ES" b="1" dirty="0"/>
            </a:br>
            <a:r>
              <a:rPr lang="es-ES" b="1" dirty="0"/>
              <a:t>agrupan una diversidad de entidades abdominales que tienen en común el</a:t>
            </a:r>
            <a:br>
              <a:rPr lang="es-ES" b="1" dirty="0"/>
            </a:br>
            <a:r>
              <a:rPr lang="es-ES" b="1" dirty="0"/>
              <a:t>dolor y que requieren para su solución el tratamiento </a:t>
            </a:r>
            <a:r>
              <a:rPr lang="es-ES" b="1" dirty="0" smtClean="0"/>
              <a:t>urgente, generalmente </a:t>
            </a:r>
            <a:r>
              <a:rPr lang="es-ES" b="1" dirty="0"/>
              <a:t>quirúrgico, pues de lo contrario se producirían </a:t>
            </a:r>
            <a:r>
              <a:rPr lang="es-ES" b="1" dirty="0" smtClean="0"/>
              <a:t>serias complicaciones </a:t>
            </a:r>
            <a:r>
              <a:rPr lang="es-ES" b="1" dirty="0"/>
              <a:t>o la muerte.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846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Clasificación </a:t>
            </a:r>
            <a:r>
              <a:rPr lang="es-ES" dirty="0" err="1" smtClean="0"/>
              <a:t>Sindrómica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b="1" dirty="0"/>
              <a:t>* Síndrome Hemorrágico.</a:t>
            </a:r>
            <a:br>
              <a:rPr lang="es-ES" b="1" dirty="0"/>
            </a:br>
            <a:r>
              <a:rPr lang="es-ES" b="1" dirty="0"/>
              <a:t>* Síndrome Obstructivo.</a:t>
            </a:r>
            <a:br>
              <a:rPr lang="es-ES" b="1" dirty="0"/>
            </a:br>
            <a:r>
              <a:rPr lang="es-ES" b="1" dirty="0"/>
              <a:t>* Síndrome Peritoneal.</a:t>
            </a:r>
            <a:br>
              <a:rPr lang="es-ES" b="1" dirty="0"/>
            </a:br>
            <a:r>
              <a:rPr lang="es-ES" b="1" dirty="0"/>
              <a:t>* Síndrome Perforativo.</a:t>
            </a:r>
            <a:br>
              <a:rPr lang="es-ES" b="1" dirty="0"/>
            </a:br>
            <a:r>
              <a:rPr lang="es-ES" b="1" dirty="0"/>
              <a:t>* Síndrome de Torsión</a:t>
            </a:r>
            <a:r>
              <a:rPr lang="es-ES" dirty="0"/>
              <a:t> (no intestinal).</a:t>
            </a:r>
            <a:br>
              <a:rPr lang="es-ES" dirty="0"/>
            </a:br>
            <a:r>
              <a:rPr lang="es-ES" dirty="0"/>
              <a:t>* Otras causas</a:t>
            </a:r>
            <a:br>
              <a:rPr lang="es-ES" dirty="0"/>
            </a:br>
            <a:r>
              <a:rPr lang="es-ES" dirty="0"/>
              <a:t>* Pancreatitis Aguda</a:t>
            </a:r>
            <a:br>
              <a:rPr lang="es-ES" dirty="0"/>
            </a:br>
            <a:r>
              <a:rPr lang="es-ES" dirty="0"/>
              <a:t>* Enteritis </a:t>
            </a:r>
            <a:r>
              <a:rPr lang="es-ES" dirty="0" err="1"/>
              <a:t>necrosante</a:t>
            </a:r>
            <a:r>
              <a:rPr lang="es-ES" dirty="0"/>
              <a:t/>
            </a:r>
            <a:br>
              <a:rPr lang="es-ES" dirty="0"/>
            </a:br>
            <a:r>
              <a:rPr lang="es-ES" dirty="0"/>
              <a:t>* Vólvulo del intestino medio</a:t>
            </a:r>
            <a:br>
              <a:rPr lang="es-ES" dirty="0"/>
            </a:br>
            <a:r>
              <a:rPr lang="es-ES" dirty="0"/>
              <a:t>* Hernias internas.</a:t>
            </a:r>
            <a:br>
              <a:rPr lang="es-ES" dirty="0"/>
            </a:b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910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Invaginación Intestinal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 smtClean="0"/>
              <a:t>Esla introducción de una parte del intestino en la que sigue o lo antecede.</a:t>
            </a:r>
          </a:p>
          <a:p>
            <a:r>
              <a:rPr lang="es-ES" dirty="0" smtClean="0"/>
              <a:t>Triada característica: </a:t>
            </a:r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  Dolor atipo cólico</a:t>
            </a:r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  Vómitos </a:t>
            </a:r>
          </a:p>
          <a:p>
            <a:pPr marL="0" indent="0">
              <a:buNone/>
            </a:pPr>
            <a:r>
              <a:rPr lang="es-ES" dirty="0"/>
              <a:t> </a:t>
            </a:r>
            <a:r>
              <a:rPr lang="es-ES" dirty="0" smtClean="0"/>
              <a:t>  Enterorragia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99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Estenosis hipertrófica del píloro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>
                <a:latin typeface="Cambria" pitchFamily="18" charset="0"/>
              </a:rPr>
              <a:t>Afección congénita dada por la hipertrofia e hiperplasia de la capa muscular circular del píloro  provocando compresión de la mucosa y obstrucción del lumen a ese nivel, dificultando el paso del alimento al duodeno.</a:t>
            </a:r>
          </a:p>
          <a:p>
            <a:r>
              <a:rPr lang="es-ES" dirty="0">
                <a:latin typeface="Cambria" pitchFamily="18" charset="0"/>
              </a:rPr>
              <a:t> </a:t>
            </a:r>
            <a:r>
              <a:rPr lang="es-ES" dirty="0" smtClean="0">
                <a:latin typeface="Cambria" pitchFamily="18" charset="0"/>
              </a:rPr>
              <a:t>Epidemiologia:</a:t>
            </a:r>
          </a:p>
          <a:p>
            <a:pPr marL="0" indent="0">
              <a:buNone/>
            </a:pPr>
            <a:r>
              <a:rPr lang="es-ES" dirty="0">
                <a:latin typeface="Cambria" pitchFamily="18" charset="0"/>
              </a:rPr>
              <a:t> </a:t>
            </a:r>
            <a:r>
              <a:rPr lang="es-ES" dirty="0" smtClean="0">
                <a:latin typeface="Cambria" pitchFamily="18" charset="0"/>
              </a:rPr>
              <a:t>  </a:t>
            </a:r>
            <a:r>
              <a:rPr lang="es-ES" dirty="0"/>
              <a:t>3 x 1000 nacidos vivos</a:t>
            </a:r>
          </a:p>
          <a:p>
            <a:pPr marL="0" indent="0">
              <a:buNone/>
            </a:pPr>
            <a:r>
              <a:rPr lang="es-ES" dirty="0" smtClean="0"/>
              <a:t> Sexo </a:t>
            </a:r>
            <a:r>
              <a:rPr lang="es-ES" dirty="0"/>
              <a:t>masculino 4: 1</a:t>
            </a:r>
          </a:p>
          <a:p>
            <a:pPr marL="0" indent="0">
              <a:buNone/>
            </a:pPr>
            <a:r>
              <a:rPr lang="es-ES" dirty="0" smtClean="0"/>
              <a:t> Frecuencia </a:t>
            </a:r>
            <a:r>
              <a:rPr lang="es-ES" dirty="0"/>
              <a:t>entre la 2da y 6ta semana de vida</a:t>
            </a:r>
          </a:p>
          <a:p>
            <a:pPr marL="0" indent="0">
              <a:buNone/>
            </a:pPr>
            <a:r>
              <a:rPr lang="es-ES" dirty="0" smtClean="0"/>
              <a:t>  Varones primogénitos</a:t>
            </a: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8008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es-ES" dirty="0" smtClean="0"/>
              <a:t>Etiología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>
            <a:normAutofit lnSpcReduction="10000"/>
          </a:bodyPr>
          <a:lstStyle/>
          <a:p>
            <a:pPr>
              <a:buFont typeface="Courier New" pitchFamily="49" charset="0"/>
              <a:buChar char="o"/>
            </a:pPr>
            <a:r>
              <a:rPr lang="es-ES" dirty="0">
                <a:latin typeface="Cambria" pitchFamily="18" charset="0"/>
              </a:rPr>
              <a:t>Factores predisponentes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Herencia y predisposición familiar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Grupo sanguíneo O y B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Factores medio ambientales: métodos de alimentación, alimentación </a:t>
            </a:r>
            <a:r>
              <a:rPr lang="es-ES" dirty="0" err="1">
                <a:latin typeface="Cambria" pitchFamily="18" charset="0"/>
              </a:rPr>
              <a:t>trasn</a:t>
            </a:r>
            <a:r>
              <a:rPr lang="es-ES" dirty="0">
                <a:latin typeface="Cambria" pitchFamily="18" charset="0"/>
              </a:rPr>
              <a:t> pilórica en pre términos.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Disminución o inmadurez de las células ganglionares del musculo circular.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Elevación de gastrina, secretina, </a:t>
            </a:r>
            <a:r>
              <a:rPr lang="es-ES" dirty="0" err="1">
                <a:latin typeface="Cambria" pitchFamily="18" charset="0"/>
              </a:rPr>
              <a:t>neurotensina</a:t>
            </a:r>
            <a:r>
              <a:rPr lang="es-ES" dirty="0">
                <a:latin typeface="Cambria" pitchFamily="18" charset="0"/>
              </a:rPr>
              <a:t>, </a:t>
            </a:r>
            <a:r>
              <a:rPr lang="es-ES" dirty="0" err="1">
                <a:latin typeface="Cambria" pitchFamily="18" charset="0"/>
              </a:rPr>
              <a:t>enteroglucacón</a:t>
            </a:r>
            <a:r>
              <a:rPr lang="es-ES" dirty="0">
                <a:latin typeface="Cambria" pitchFamily="18" charset="0"/>
              </a:rPr>
              <a:t> y </a:t>
            </a:r>
            <a:r>
              <a:rPr lang="es-ES" dirty="0" err="1">
                <a:latin typeface="Cambria" pitchFamily="18" charset="0"/>
              </a:rPr>
              <a:t>somastatina</a:t>
            </a:r>
            <a:r>
              <a:rPr lang="es-ES" dirty="0">
                <a:latin typeface="Cambria" pitchFamily="18" charset="0"/>
              </a:rPr>
              <a:t> ,óxido nítrico .</a:t>
            </a:r>
          </a:p>
          <a:p>
            <a:pPr>
              <a:buFont typeface="Wingdings" pitchFamily="2" charset="2"/>
              <a:buChar char="§"/>
            </a:pPr>
            <a:r>
              <a:rPr lang="es-ES" dirty="0">
                <a:latin typeface="Cambria" pitchFamily="18" charset="0"/>
              </a:rPr>
              <a:t>Altas concentraciones de sustancia  P</a:t>
            </a:r>
          </a:p>
          <a:p>
            <a:r>
              <a:rPr lang="es-ES" dirty="0" smtClean="0">
                <a:latin typeface="Cambria" pitchFamily="18" charset="0"/>
              </a:rPr>
              <a:t>Etiopatogenia: </a:t>
            </a:r>
            <a:r>
              <a:rPr lang="es-ES" dirty="0">
                <a:latin typeface="Cambria" pitchFamily="18" charset="0"/>
              </a:rPr>
              <a:t>Retardo del  vaciamiento, aumento del peristaltismo, hipertrofia muscular, edema de la mucosa,  disminución de la luz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086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Cuadro Clínico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/>
              <a:t>Vómitos en proyectil, sin bilis, postprandiales, estrías sanguinolentas</a:t>
            </a:r>
          </a:p>
          <a:p>
            <a:r>
              <a:rPr lang="es-ES" dirty="0"/>
              <a:t>Avidez por el alimento</a:t>
            </a:r>
          </a:p>
          <a:p>
            <a:r>
              <a:rPr lang="es-ES" dirty="0"/>
              <a:t>Irritabilidad</a:t>
            </a:r>
          </a:p>
          <a:p>
            <a:r>
              <a:rPr lang="es-ES" dirty="0"/>
              <a:t>Deposiciones escasas</a:t>
            </a:r>
          </a:p>
          <a:p>
            <a:r>
              <a:rPr lang="es-ES" dirty="0"/>
              <a:t>Desnutrición</a:t>
            </a:r>
          </a:p>
          <a:p>
            <a:r>
              <a:rPr lang="es-ES" dirty="0"/>
              <a:t>Examen físico: </a:t>
            </a:r>
            <a:r>
              <a:rPr lang="es-ES" dirty="0" err="1"/>
              <a:t>fascie</a:t>
            </a:r>
            <a:r>
              <a:rPr lang="es-ES" dirty="0"/>
              <a:t> simiesca, signos de deshidratación y alcalosis metabólica</a:t>
            </a:r>
          </a:p>
          <a:p>
            <a:r>
              <a:rPr lang="es-ES" dirty="0"/>
              <a:t>Ondas peristálticas, oliva pilórica </a:t>
            </a:r>
          </a:p>
          <a:p>
            <a:r>
              <a:rPr lang="es-ES" dirty="0" err="1"/>
              <a:t>Ictero</a:t>
            </a:r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817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r>
              <a:rPr lang="es-ES" dirty="0" smtClean="0"/>
              <a:t>Apendicitis Aguda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Conjunto de síntomas y signos dependientes dela inflamación del apéndice cecal.</a:t>
            </a:r>
          </a:p>
          <a:p>
            <a:r>
              <a:rPr lang="es-ES" dirty="0" smtClean="0"/>
              <a:t>Epidemiología: es </a:t>
            </a:r>
            <a:r>
              <a:rPr lang="es-ES" dirty="0"/>
              <a:t>la causa más frecuente de operaciones abdominales urgentes en niños y adolescentes.</a:t>
            </a:r>
          </a:p>
          <a:p>
            <a:pPr marL="0" lvl="0" indent="0">
              <a:buNone/>
            </a:pPr>
            <a:r>
              <a:rPr lang="es-ES" dirty="0" smtClean="0"/>
              <a:t>    USA</a:t>
            </a:r>
            <a:r>
              <a:rPr lang="es-ES" dirty="0"/>
              <a:t>: 80 000 niños anualmente.</a:t>
            </a:r>
          </a:p>
          <a:p>
            <a:pPr marL="0" lvl="0" indent="0">
              <a:buNone/>
            </a:pPr>
            <a:r>
              <a:rPr lang="es-ES" dirty="0" smtClean="0"/>
              <a:t>    El </a:t>
            </a:r>
            <a:r>
              <a:rPr lang="es-ES" dirty="0"/>
              <a:t>30% se opera con cuadros de perforación.</a:t>
            </a:r>
          </a:p>
          <a:p>
            <a:pPr marL="0" lvl="0" indent="0">
              <a:buNone/>
            </a:pPr>
            <a:r>
              <a:rPr lang="es-ES" dirty="0" smtClean="0"/>
              <a:t>    Entre </a:t>
            </a:r>
            <a:r>
              <a:rPr lang="es-ES" dirty="0"/>
              <a:t>el 20 y el 40% son complicadas.</a:t>
            </a:r>
          </a:p>
          <a:p>
            <a:pPr marL="0" lvl="0" indent="0">
              <a:buNone/>
            </a:pPr>
            <a:r>
              <a:rPr lang="es-ES" dirty="0" smtClean="0"/>
              <a:t>    Es </a:t>
            </a:r>
            <a:r>
              <a:rPr lang="es-ES" dirty="0"/>
              <a:t>rara en los países del mal llamado tercer mundo donde las dietas son ricas en fibras.</a:t>
            </a:r>
          </a:p>
          <a:p>
            <a:pPr marL="0" lvl="0" indent="0">
              <a:buNone/>
            </a:pPr>
            <a:r>
              <a:rPr lang="es-ES" dirty="0" smtClean="0"/>
              <a:t>    Se  </a:t>
            </a:r>
            <a:r>
              <a:rPr lang="es-ES" dirty="0"/>
              <a:t>puede presentar a cualquier edad, principalmente por encima del primer año, con un máximo de frecuencia alrededor de los 11 años y en el sexo masculino.</a:t>
            </a:r>
          </a:p>
          <a:p>
            <a:pPr marL="0" lvl="0" indent="0">
              <a:buNone/>
            </a:pPr>
            <a:r>
              <a:rPr lang="es-ES" dirty="0" smtClean="0"/>
              <a:t>      Se </a:t>
            </a:r>
            <a:r>
              <a:rPr lang="es-ES" dirty="0"/>
              <a:t>describe un 70% de incidencia familiar.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9279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Etiopatogenia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s-ES" b="1" dirty="0"/>
              <a:t>OBSTRUCCIÓN</a:t>
            </a:r>
            <a:r>
              <a:rPr lang="es-ES" dirty="0"/>
              <a:t> (90%): Se considera como la primera causa que se debe a:</a:t>
            </a:r>
          </a:p>
          <a:p>
            <a:r>
              <a:rPr lang="es-ES" dirty="0" smtClean="0"/>
              <a:t>Fecalito</a:t>
            </a:r>
          </a:p>
          <a:p>
            <a:r>
              <a:rPr lang="es-ES" dirty="0" smtClean="0"/>
              <a:t>Parásitos</a:t>
            </a:r>
          </a:p>
          <a:p>
            <a:r>
              <a:rPr lang="es-ES" dirty="0" smtClean="0"/>
              <a:t>Hiperplasia linfoide</a:t>
            </a:r>
          </a:p>
          <a:p>
            <a:r>
              <a:rPr lang="es-ES" dirty="0" smtClean="0"/>
              <a:t>Cuerpo extraño</a:t>
            </a:r>
          </a:p>
          <a:p>
            <a:pPr marL="0" indent="0">
              <a:buNone/>
            </a:pPr>
            <a:r>
              <a:rPr lang="es-ES" dirty="0" smtClean="0"/>
              <a:t>Continuidad</a:t>
            </a:r>
          </a:p>
          <a:p>
            <a:pPr marL="0" indent="0">
              <a:buNone/>
            </a:pPr>
            <a:r>
              <a:rPr lang="es-ES" dirty="0" smtClean="0"/>
              <a:t>Contigüidad</a:t>
            </a:r>
          </a:p>
          <a:p>
            <a:pPr marL="0" indent="0">
              <a:buNone/>
            </a:pPr>
            <a:r>
              <a:rPr lang="es-ES" dirty="0" smtClean="0"/>
              <a:t>Vía hematógena: Sarampión, varicelas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3523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Cuadro </a:t>
            </a:r>
            <a:r>
              <a:rPr lang="es-ES" dirty="0" err="1" smtClean="0"/>
              <a:t>Clinico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b="1" dirty="0"/>
              <a:t>Secuencia de Murphy</a:t>
            </a:r>
            <a:r>
              <a:rPr lang="es-ES" dirty="0"/>
              <a:t>, caracterizada en este orden por: dolor abdominal, náuseas (y/o vómitos) y fiebre. </a:t>
            </a:r>
            <a:r>
              <a:rPr lang="es-ES" dirty="0">
                <a:solidFill>
                  <a:srgbClr val="C00000"/>
                </a:solidFill>
              </a:rPr>
              <a:t>La alteración del orden de esta secuencia recogida en la anamnesis descarta la apendicitis aguda.</a:t>
            </a:r>
            <a:endParaRPr lang="es-ES" b="1" dirty="0">
              <a:solidFill>
                <a:srgbClr val="C00000"/>
              </a:solidFill>
            </a:endParaRPr>
          </a:p>
          <a:p>
            <a:r>
              <a:rPr lang="es-ES" b="1" dirty="0" smtClean="0"/>
              <a:t>Dolor </a:t>
            </a:r>
            <a:r>
              <a:rPr lang="es-ES" b="1" dirty="0" err="1" smtClean="0"/>
              <a:t>periumbilical</a:t>
            </a:r>
            <a:r>
              <a:rPr lang="es-ES" b="1" dirty="0" smtClean="0"/>
              <a:t> y </a:t>
            </a:r>
            <a:r>
              <a:rPr lang="es-ES" b="1" dirty="0" err="1" smtClean="0"/>
              <a:t>despues</a:t>
            </a:r>
            <a:r>
              <a:rPr lang="es-ES" b="1" dirty="0" smtClean="0"/>
              <a:t> en FID</a:t>
            </a:r>
          </a:p>
          <a:p>
            <a:r>
              <a:rPr lang="es-ES" b="1" dirty="0" smtClean="0"/>
              <a:t>Vómitos </a:t>
            </a:r>
            <a:r>
              <a:rPr lang="es-ES" b="1" dirty="0"/>
              <a:t>-Náuseas</a:t>
            </a:r>
            <a:r>
              <a:rPr lang="es-ES" dirty="0"/>
              <a:t> (80%). </a:t>
            </a:r>
            <a:endParaRPr lang="es-ES" dirty="0" smtClean="0"/>
          </a:p>
          <a:p>
            <a:r>
              <a:rPr lang="es-ES" b="1" dirty="0"/>
              <a:t>Anorexia. </a:t>
            </a:r>
            <a:r>
              <a:rPr lang="es-ES" dirty="0"/>
              <a:t>(60</a:t>
            </a:r>
            <a:r>
              <a:rPr lang="es-ES" dirty="0" smtClean="0"/>
              <a:t>%).</a:t>
            </a:r>
          </a:p>
          <a:p>
            <a:r>
              <a:rPr lang="es-ES" b="1" dirty="0" smtClean="0"/>
              <a:t>Fiebre</a:t>
            </a:r>
          </a:p>
          <a:p>
            <a:r>
              <a:rPr lang="es-ES" b="1" dirty="0"/>
              <a:t>Constipación o diarreas</a:t>
            </a:r>
            <a:r>
              <a:rPr lang="es-ES" dirty="0" smtClean="0"/>
              <a:t> </a:t>
            </a:r>
          </a:p>
          <a:p>
            <a:r>
              <a:rPr lang="es-ES" b="1" dirty="0"/>
              <a:t>Disuria-</a:t>
            </a:r>
            <a:r>
              <a:rPr lang="es-ES" b="1" dirty="0" err="1"/>
              <a:t>Polaquiuria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617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Examen Físico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dirty="0" smtClean="0"/>
              <a:t>Los signos dependen de la progresión del proceso.</a:t>
            </a:r>
          </a:p>
          <a:p>
            <a:pPr marL="0" indent="0">
              <a:buNone/>
            </a:pPr>
            <a:r>
              <a:rPr lang="es-ES" b="1" u="sng" dirty="0" smtClean="0"/>
              <a:t>Inspección</a:t>
            </a:r>
          </a:p>
          <a:p>
            <a:pPr marL="0" indent="0">
              <a:buNone/>
            </a:pPr>
            <a:r>
              <a:rPr lang="es-ES" b="1" u="sng" dirty="0" smtClean="0"/>
              <a:t>Auscultación</a:t>
            </a:r>
          </a:p>
          <a:p>
            <a:pPr marL="0" indent="0">
              <a:buNone/>
            </a:pPr>
            <a:r>
              <a:rPr lang="es-ES" b="1" u="sng" dirty="0" smtClean="0"/>
              <a:t>Palpación</a:t>
            </a:r>
          </a:p>
          <a:p>
            <a:pPr marL="0" indent="0">
              <a:buNone/>
            </a:pPr>
            <a:r>
              <a:rPr lang="es-ES" b="1" u="sng" dirty="0" smtClean="0"/>
              <a:t>Percusión</a:t>
            </a:r>
          </a:p>
          <a:p>
            <a:pPr marL="0" indent="0">
              <a:buNone/>
            </a:pPr>
            <a:r>
              <a:rPr lang="es-ES" b="1" u="sng" dirty="0" smtClean="0"/>
              <a:t>Tacto rectal y-o vaginal</a:t>
            </a:r>
          </a:p>
          <a:p>
            <a:pPr marL="0" indent="0">
              <a:buNone/>
            </a:pPr>
            <a:r>
              <a:rPr lang="es-ES" b="1" u="sng" dirty="0" smtClean="0"/>
              <a:t>Aparato respiratorio</a:t>
            </a:r>
          </a:p>
          <a:p>
            <a:pPr marL="0" indent="0">
              <a:buNone/>
            </a:pPr>
            <a:r>
              <a:rPr lang="es-ES" b="1" u="sng" dirty="0" smtClean="0"/>
              <a:t>Genitourinario</a:t>
            </a:r>
          </a:p>
          <a:p>
            <a:pPr marL="0" indent="0">
              <a:buNone/>
            </a:pPr>
            <a:r>
              <a:rPr lang="es-ES" b="1" u="sng" dirty="0" smtClean="0"/>
              <a:t>SOMA</a:t>
            </a:r>
            <a:endParaRPr lang="es-ES" b="1" u="sng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0879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Afecciones motivo de consulta electiva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827584" y="1412776"/>
            <a:ext cx="7097216" cy="5061176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s-ES" dirty="0" smtClean="0">
                <a:solidFill>
                  <a:schemeClr val="tx2"/>
                </a:solidFill>
              </a:rPr>
              <a:t>Afecciones </a:t>
            </a:r>
            <a:r>
              <a:rPr lang="es-ES" dirty="0">
                <a:solidFill>
                  <a:schemeClr val="tx2"/>
                </a:solidFill>
              </a:rPr>
              <a:t>dependientes del cierre imperfecto del conducto peritoneo </a:t>
            </a:r>
            <a:r>
              <a:rPr lang="es-ES" dirty="0" smtClean="0">
                <a:solidFill>
                  <a:schemeClr val="tx2"/>
                </a:solidFill>
              </a:rPr>
              <a:t>vaginal.</a:t>
            </a:r>
          </a:p>
          <a:p>
            <a:pPr marL="0" indent="0">
              <a:buNone/>
            </a:pPr>
            <a:endParaRPr lang="es-ES" dirty="0"/>
          </a:p>
          <a:p>
            <a:pPr>
              <a:buFont typeface="Wingdings" pitchFamily="2" charset="2"/>
              <a:buChar char="Ø"/>
            </a:pPr>
            <a:r>
              <a:rPr lang="es-ES" dirty="0" smtClean="0">
                <a:solidFill>
                  <a:schemeClr val="tx2"/>
                </a:solidFill>
              </a:rPr>
              <a:t>Hernia Umbilical</a:t>
            </a:r>
          </a:p>
          <a:p>
            <a:pPr>
              <a:buFont typeface="Wingdings" pitchFamily="2" charset="2"/>
              <a:buChar char="Ø"/>
            </a:pPr>
            <a:r>
              <a:rPr lang="es-ES" dirty="0" smtClean="0">
                <a:solidFill>
                  <a:schemeClr val="tx2"/>
                </a:solidFill>
              </a:rPr>
              <a:t>Fimosis</a:t>
            </a:r>
          </a:p>
          <a:p>
            <a:pPr>
              <a:buFont typeface="Wingdings" pitchFamily="2" charset="2"/>
              <a:buChar char="Ø"/>
            </a:pPr>
            <a:r>
              <a:rPr lang="es-ES" dirty="0" smtClean="0">
                <a:solidFill>
                  <a:schemeClr val="tx2"/>
                </a:solidFill>
              </a:rPr>
              <a:t>Síndrome del escroto vacío</a:t>
            </a:r>
          </a:p>
          <a:p>
            <a:pPr>
              <a:buFont typeface="Wingdings" pitchFamily="2" charset="2"/>
              <a:buChar char="Ø"/>
            </a:pPr>
            <a:r>
              <a:rPr lang="es-ES" dirty="0" smtClean="0">
                <a:solidFill>
                  <a:schemeClr val="tx2"/>
                </a:solidFill>
              </a:rPr>
              <a:t>Varicocele</a:t>
            </a:r>
          </a:p>
          <a:p>
            <a:pPr marL="0" indent="0">
              <a:buNone/>
            </a:pPr>
            <a:endParaRPr lang="es-E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500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Escroto Agudo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>
                <a:cs typeface="Times New Roman" pitchFamily="18" charset="0"/>
              </a:rPr>
              <a:t>Entidades que tienen como denominador común aumento brusco de la bolsa escrotal, acompañado de dolor y signos inflamatorios locales en mayor o menor grado, en dependencia de la causa que lo origina.</a:t>
            </a:r>
            <a:endParaRPr lang="es-ES" dirty="0"/>
          </a:p>
        </p:txBody>
      </p:sp>
      <p:pic>
        <p:nvPicPr>
          <p:cNvPr id="4" name="Picture 4" descr="ESCROTO AGUDO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51920" y="3212976"/>
            <a:ext cx="3024188" cy="3455988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44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Causas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 algn="just">
              <a:buNone/>
              <a:defRPr/>
            </a:pPr>
            <a:r>
              <a:rPr lang="es-ES" dirty="0" smtClean="0">
                <a:cs typeface="Arial" charset="0"/>
              </a:rPr>
              <a:t>1. Torsión </a:t>
            </a:r>
            <a:r>
              <a:rPr lang="es-ES" dirty="0">
                <a:cs typeface="Arial" charset="0"/>
              </a:rPr>
              <a:t>testicular.</a:t>
            </a:r>
            <a:endParaRPr lang="es-ES" dirty="0">
              <a:cs typeface="Times New Roman" pitchFamily="18" charset="0"/>
            </a:endParaRPr>
          </a:p>
          <a:p>
            <a:pPr marL="609600" indent="-609600" algn="just">
              <a:buNone/>
              <a:defRPr/>
            </a:pPr>
            <a:r>
              <a:rPr lang="es-ES" dirty="0" smtClean="0">
                <a:cs typeface="Arial" charset="0"/>
              </a:rPr>
              <a:t>2.Torsión </a:t>
            </a:r>
            <a:r>
              <a:rPr lang="es-ES" dirty="0">
                <a:cs typeface="Arial" charset="0"/>
              </a:rPr>
              <a:t>de apéndices testiculares o </a:t>
            </a:r>
            <a:r>
              <a:rPr lang="es-ES" dirty="0" err="1">
                <a:cs typeface="Arial" charset="0"/>
              </a:rPr>
              <a:t>epidedimarios</a:t>
            </a:r>
            <a:endParaRPr lang="es-ES" dirty="0">
              <a:cs typeface="Times New Roman" pitchFamily="18" charset="0"/>
            </a:endParaRP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3.</a:t>
            </a:r>
            <a:r>
              <a:rPr lang="es-ES" dirty="0"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es-ES" dirty="0" err="1">
                <a:cs typeface="Arial" charset="0"/>
              </a:rPr>
              <a:t>Orquiepididimitis</a:t>
            </a:r>
            <a:r>
              <a:rPr lang="es-ES" dirty="0">
                <a:cs typeface="Arial" charset="0"/>
              </a:rPr>
              <a:t>.</a:t>
            </a:r>
            <a:endParaRPr lang="es-ES" dirty="0">
              <a:cs typeface="Times New Roman" pitchFamily="18" charset="0"/>
            </a:endParaRP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4.</a:t>
            </a:r>
            <a:r>
              <a:rPr lang="es-ES" dirty="0"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es-ES" dirty="0">
                <a:cs typeface="Arial" charset="0"/>
              </a:rPr>
              <a:t>Orquitis.</a:t>
            </a:r>
            <a:endParaRPr lang="es-ES" dirty="0">
              <a:cs typeface="Times New Roman" pitchFamily="18" charset="0"/>
            </a:endParaRP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5.</a:t>
            </a:r>
            <a:r>
              <a:rPr lang="es-ES" dirty="0"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es-ES" dirty="0">
                <a:cs typeface="Arial" charset="0"/>
              </a:rPr>
              <a:t>Epididimitis.</a:t>
            </a:r>
            <a:endParaRPr lang="es-ES" dirty="0">
              <a:cs typeface="Times New Roman" pitchFamily="18" charset="0"/>
            </a:endParaRPr>
          </a:p>
          <a:p>
            <a:pPr marL="609600" indent="-609600" algn="just">
              <a:buNone/>
              <a:defRPr/>
            </a:pPr>
            <a:r>
              <a:rPr lang="es-ES_tradnl" dirty="0">
                <a:cs typeface="Arial" charset="0"/>
              </a:rPr>
              <a:t>6</a:t>
            </a:r>
            <a:r>
              <a:rPr lang="es-ES" dirty="0">
                <a:cs typeface="Arial" charset="0"/>
              </a:rPr>
              <a:t>.</a:t>
            </a:r>
            <a:r>
              <a:rPr lang="es-ES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es-ES" dirty="0">
                <a:cs typeface="Arial" charset="0"/>
              </a:rPr>
              <a:t>Traumatismos con o sin hematocele</a:t>
            </a: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7. Hernia </a:t>
            </a:r>
            <a:r>
              <a:rPr lang="es-ES" dirty="0" err="1">
                <a:cs typeface="Arial" charset="0"/>
              </a:rPr>
              <a:t>inguinoescrotal</a:t>
            </a:r>
            <a:r>
              <a:rPr lang="es-ES" dirty="0">
                <a:cs typeface="Arial" charset="0"/>
              </a:rPr>
              <a:t> atascada</a:t>
            </a: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8. </a:t>
            </a:r>
            <a:r>
              <a:rPr lang="es-ES" dirty="0" err="1">
                <a:cs typeface="Arial" charset="0"/>
              </a:rPr>
              <a:t>Vaginalitis</a:t>
            </a:r>
            <a:r>
              <a:rPr lang="es-ES" dirty="0">
                <a:cs typeface="Arial" charset="0"/>
              </a:rPr>
              <a:t> </a:t>
            </a:r>
            <a:r>
              <a:rPr lang="es-ES" dirty="0" err="1">
                <a:cs typeface="Arial" charset="0"/>
              </a:rPr>
              <a:t>meconial</a:t>
            </a:r>
            <a:endParaRPr lang="es-ES" dirty="0">
              <a:cs typeface="Arial" charset="0"/>
            </a:endParaRPr>
          </a:p>
          <a:p>
            <a:pPr marL="609600" indent="-609600" algn="just">
              <a:buNone/>
              <a:defRPr/>
            </a:pPr>
            <a:r>
              <a:rPr lang="es-ES" dirty="0">
                <a:cs typeface="Arial" charset="0"/>
              </a:rPr>
              <a:t>9. </a:t>
            </a:r>
            <a:r>
              <a:rPr lang="es-ES" dirty="0" err="1" smtClean="0">
                <a:cs typeface="Arial" charset="0"/>
              </a:rPr>
              <a:t>Paquivaginaginalitis</a:t>
            </a:r>
            <a:endParaRPr lang="es-ES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6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200" dirty="0"/>
              <a:t>TORSION TESTICULAR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None/>
              <a:defRPr/>
            </a:pPr>
            <a:r>
              <a:rPr lang="es-ES" dirty="0" err="1">
                <a:cs typeface="Arial" charset="0"/>
              </a:rPr>
              <a:t>Intravaginal</a:t>
            </a:r>
            <a:r>
              <a:rPr lang="es-ES" dirty="0">
                <a:cs typeface="Arial" charset="0"/>
              </a:rPr>
              <a:t>.</a:t>
            </a:r>
            <a:endParaRPr lang="es-ES" dirty="0">
              <a:cs typeface="Times New Roman" pitchFamily="18" charset="0"/>
            </a:endParaRPr>
          </a:p>
          <a:p>
            <a:pPr>
              <a:buNone/>
              <a:defRPr/>
            </a:pPr>
            <a:r>
              <a:rPr lang="es-ES_tradnl" dirty="0">
                <a:cs typeface="Times New Roman" pitchFamily="18" charset="0"/>
              </a:rPr>
              <a:t> </a:t>
            </a:r>
            <a:r>
              <a:rPr lang="es-ES" dirty="0" err="1">
                <a:cs typeface="Times New Roman" pitchFamily="18" charset="0"/>
              </a:rPr>
              <a:t>Extravaginal</a:t>
            </a:r>
            <a:endParaRPr lang="es-ES" dirty="0"/>
          </a:p>
        </p:txBody>
      </p:sp>
      <p:pic>
        <p:nvPicPr>
          <p:cNvPr id="4" name="Picture 4" descr="escroto agudo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3581400"/>
            <a:ext cx="4978400" cy="25622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7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Diagnóstico </a:t>
            </a:r>
            <a:r>
              <a:rPr lang="es-ES" dirty="0" smtClean="0"/>
              <a:t>diferencial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Infecciones de la piel del escroto 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Tumores *</a:t>
            </a:r>
            <a:endParaRPr lang="es-ES" b="1" dirty="0"/>
          </a:p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Edema escrotal</a:t>
            </a:r>
            <a:endParaRPr lang="es-ES" b="1" dirty="0"/>
          </a:p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Hidrocele </a:t>
            </a:r>
            <a:r>
              <a:rPr lang="en-US" b="1" dirty="0"/>
              <a:t>*</a:t>
            </a:r>
            <a:endParaRPr lang="es-ES" b="1" dirty="0"/>
          </a:p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Púrpura </a:t>
            </a:r>
            <a:r>
              <a:rPr lang="es-ES_tradnl" b="1" dirty="0" err="1"/>
              <a:t>Scholein-Henoch</a:t>
            </a:r>
            <a:endParaRPr lang="es-ES" b="1" dirty="0"/>
          </a:p>
          <a:p>
            <a:pPr>
              <a:buFont typeface="Wingdings" pitchFamily="2" charset="2"/>
              <a:buChar char="§"/>
              <a:defRPr/>
            </a:pPr>
            <a:r>
              <a:rPr lang="es-ES_tradnl" b="1" dirty="0"/>
              <a:t>Picadura de insecto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b="1" dirty="0"/>
              <a:t>Edema escrotal idiopático.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b="1" dirty="0"/>
              <a:t>Fiebre mediterránea familiar.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b="1" dirty="0"/>
              <a:t>Dermatitis medicamentosa.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b="1" dirty="0"/>
              <a:t>Eritema multiforme.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b="1" dirty="0"/>
              <a:t>Eccema de contacto.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4716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Cuerpo extraño en </a:t>
            </a:r>
            <a:r>
              <a:rPr lang="es-ES" dirty="0" err="1" smtClean="0"/>
              <a:t>vias</a:t>
            </a:r>
            <a:r>
              <a:rPr lang="es-ES" dirty="0" smtClean="0"/>
              <a:t> digestivas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/>
              <a:t>S</a:t>
            </a:r>
            <a:r>
              <a:rPr lang="es-ES" dirty="0" smtClean="0"/>
              <a:t>e </a:t>
            </a:r>
            <a:r>
              <a:rPr lang="es-ES" dirty="0"/>
              <a:t>produce con la más frecuencia durante el primer año de vida </a:t>
            </a:r>
            <a:endParaRPr lang="es-ES" dirty="0" smtClean="0"/>
          </a:p>
          <a:p>
            <a:r>
              <a:rPr lang="es-ES" b="1" dirty="0"/>
              <a:t>Cuadro clínico: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Puede no haber ningún síntoma y probablemente innumerables pequeños cuerpos extraños son expulsados sin que hayan generado complicaciones.</a:t>
            </a:r>
          </a:p>
          <a:p>
            <a:pPr marL="0" indent="0">
              <a:buNone/>
            </a:pPr>
            <a:r>
              <a:rPr lang="es-ES" dirty="0"/>
              <a:t>Los síntomas iniciales suelen ser crisis tusígenas, atragantamiento, nausea y sialorrea. </a:t>
            </a:r>
          </a:p>
          <a:p>
            <a:pPr marL="0" indent="0">
              <a:buNone/>
            </a:pPr>
            <a:r>
              <a:rPr lang="es-ES" dirty="0"/>
              <a:t>Estos síntomas pueden desaparecer y si el cuerpo extraño esta impactado en el esófago aparece tardíamente disfagia o disnea.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0382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Conducta a seguir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s-ES" dirty="0"/>
              <a:t>Tratamiento preventivo educativo.</a:t>
            </a:r>
          </a:p>
          <a:p>
            <a:r>
              <a:rPr lang="es-ES" dirty="0"/>
              <a:t>Tratamiento medico conservador indicado en la mayor parte de los cuerpos extraños que han pasado por el esófago y han llegado al estomago la mayoría atravesara el intestino en 4 o 5 días siendo favorecida la misma por la ingestión de dieta rica en residuos. Los padres deben revisar las heces y evitar los catárticos.</a:t>
            </a:r>
          </a:p>
        </p:txBody>
      </p:sp>
    </p:spTree>
    <p:extLst>
      <p:ext uri="{BB962C8B-B14F-4D97-AF65-F5344CB8AC3E}">
        <p14:creationId xmlns:p14="http://schemas.microsoft.com/office/powerpoint/2010/main" val="138421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Esta indicada la extracción </a:t>
            </a:r>
            <a:r>
              <a:rPr lang="es-ES" dirty="0" smtClean="0"/>
              <a:t>endoscópica </a:t>
            </a:r>
            <a:r>
              <a:rPr lang="es-ES" dirty="0"/>
              <a:t>en:</a:t>
            </a:r>
          </a:p>
          <a:p>
            <a:pPr lvl="0"/>
            <a:r>
              <a:rPr lang="es-ES" dirty="0"/>
              <a:t>T</a:t>
            </a:r>
            <a:r>
              <a:rPr lang="es-ES" dirty="0" smtClean="0"/>
              <a:t>odos </a:t>
            </a:r>
            <a:r>
              <a:rPr lang="es-ES" dirty="0"/>
              <a:t>los objetos impactados en el esófago. </a:t>
            </a:r>
          </a:p>
          <a:p>
            <a:pPr lvl="0"/>
            <a:r>
              <a:rPr lang="es-ES" dirty="0"/>
              <a:t>L</a:t>
            </a:r>
            <a:r>
              <a:rPr lang="es-ES" dirty="0" smtClean="0"/>
              <a:t>os </a:t>
            </a:r>
            <a:r>
              <a:rPr lang="es-ES" dirty="0"/>
              <a:t>objetos ovales de mas de 5cm de diámetro o de 2cm de grosor que se encuentren en el </a:t>
            </a:r>
            <a:r>
              <a:rPr lang="es-ES" dirty="0" smtClean="0"/>
              <a:t>estomago</a:t>
            </a:r>
            <a:r>
              <a:rPr lang="es-ES" dirty="0"/>
              <a:t> </a:t>
            </a:r>
            <a:r>
              <a:rPr lang="es-ES" dirty="0" smtClean="0"/>
              <a:t>y  </a:t>
            </a:r>
            <a:r>
              <a:rPr lang="es-ES" dirty="0"/>
              <a:t>en  los lactantes,  los objetos de mas de 3cm de longitud o 20 mm de diámetro que no pueden pasar el píloro.</a:t>
            </a:r>
          </a:p>
          <a:p>
            <a:pPr lvl="0"/>
            <a:r>
              <a:rPr lang="es-ES" dirty="0"/>
              <a:t>Los imperdibles abiertos .Otros objetos punzantes pueden tratarse conservadoramente con ingreso de corta estadía.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7248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65232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s-ES" dirty="0"/>
              <a:t>Tercer mes de vida intrauterina: inicio del descenso del testículo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Séptimo mes: Alcanza el anillo profundo</a:t>
            </a:r>
          </a:p>
          <a:p>
            <a:pPr>
              <a:defRPr/>
            </a:pPr>
            <a:endParaRPr lang="es-ES" dirty="0"/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Octavo mes recorre el canal inguinal, franquea el anillo superficial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Noveno mes ya debe estar en el escroto.</a:t>
            </a:r>
          </a:p>
          <a:p>
            <a:pPr>
              <a:defRPr/>
            </a:pPr>
            <a:r>
              <a:rPr lang="es-ES" dirty="0"/>
              <a:t>Factores que influyen en su descenso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Proceso vaginal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Testosterona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es-ES" dirty="0"/>
              <a:t>Gonadotropina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767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_tradnl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Tres etapas </a:t>
            </a:r>
            <a:r>
              <a:rPr lang="es-ES_tradnl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es-ES_tradnl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ES_tradnl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ES_tradnl" dirty="0"/>
              <a:t> 1. Cierre del proceso peritoneo vaginal por el anillo inguinal </a:t>
            </a:r>
            <a:r>
              <a:rPr lang="es-ES_tradnl" dirty="0" smtClean="0"/>
              <a:t>superficial</a:t>
            </a:r>
          </a:p>
          <a:p>
            <a:pPr marL="0" indent="0">
              <a:buNone/>
            </a:pPr>
            <a:r>
              <a:rPr lang="es-ES_tradnl" dirty="0"/>
              <a:t/>
            </a:r>
            <a:br>
              <a:rPr lang="es-ES_tradnl" dirty="0"/>
            </a:br>
            <a:r>
              <a:rPr lang="es-ES_tradnl" dirty="0"/>
              <a:t>2. Cierre del proceso vaginal por el anillo </a:t>
            </a:r>
            <a:r>
              <a:rPr lang="es-ES_tradnl" dirty="0" smtClean="0"/>
              <a:t>profundo</a:t>
            </a:r>
          </a:p>
          <a:p>
            <a:pPr marL="0" indent="0">
              <a:buNone/>
            </a:pPr>
            <a:r>
              <a:rPr lang="es-ES_tradnl" dirty="0"/>
              <a:t/>
            </a:r>
            <a:br>
              <a:rPr lang="es-ES_tradnl" dirty="0"/>
            </a:br>
            <a:r>
              <a:rPr lang="es-ES_tradnl" dirty="0"/>
              <a:t>3. Atresia del proceso vaginal entre los dos orificios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463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Afecciones dependientes del cierre imperfecto del conducto peritoneo vaginal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ES" dirty="0"/>
              <a:t>Hernia </a:t>
            </a:r>
            <a:r>
              <a:rPr lang="es-ES" dirty="0" smtClean="0"/>
              <a:t>Inguinal</a:t>
            </a:r>
          </a:p>
          <a:p>
            <a:pPr marL="0" indent="0">
              <a:buNone/>
            </a:pPr>
            <a:endParaRPr lang="es-ES" dirty="0"/>
          </a:p>
          <a:p>
            <a:r>
              <a:rPr lang="es-ES" dirty="0"/>
              <a:t>Hernia </a:t>
            </a:r>
            <a:r>
              <a:rPr lang="es-ES" dirty="0" err="1"/>
              <a:t>Inguino</a:t>
            </a:r>
            <a:r>
              <a:rPr lang="es-ES" dirty="0"/>
              <a:t> </a:t>
            </a:r>
            <a:r>
              <a:rPr lang="es-ES" dirty="0" smtClean="0"/>
              <a:t>escrotal</a:t>
            </a:r>
          </a:p>
          <a:p>
            <a:pPr marL="0" indent="0">
              <a:buNone/>
            </a:pPr>
            <a:endParaRPr lang="es-ES" dirty="0"/>
          </a:p>
          <a:p>
            <a:r>
              <a:rPr lang="es-ES" dirty="0"/>
              <a:t>Hidrocele </a:t>
            </a:r>
            <a:r>
              <a:rPr lang="es-ES" dirty="0" smtClean="0"/>
              <a:t>Comunicante</a:t>
            </a:r>
          </a:p>
          <a:p>
            <a:pPr marL="0" indent="0">
              <a:buNone/>
            </a:pPr>
            <a:endParaRPr lang="es-ES" dirty="0"/>
          </a:p>
          <a:p>
            <a:r>
              <a:rPr lang="es-ES" dirty="0"/>
              <a:t>Hidrocele no comunicante</a:t>
            </a:r>
          </a:p>
          <a:p>
            <a:endParaRPr lang="es-ES" dirty="0"/>
          </a:p>
        </p:txBody>
      </p:sp>
      <p:pic>
        <p:nvPicPr>
          <p:cNvPr id="4" name="Picture 7" descr="inguinal_hernia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48455"/>
            <a:ext cx="3456633" cy="300149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4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73238"/>
            <a:ext cx="5435600" cy="3703637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773238"/>
            <a:ext cx="3779837" cy="37433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35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" name="Marcador de posición de imagen 4"/>
          <p:cNvPicPr>
            <a:picLocks noChangeAspect="1"/>
          </p:cNvPicPr>
          <p:nvPr/>
        </p:nvPicPr>
        <p:blipFill rotWithShape="1">
          <a:blip r:embed="rId2"/>
          <a:srcRect l="12915" t="28995" r="10222" b="31688"/>
          <a:stretch/>
        </p:blipFill>
        <p:spPr>
          <a:xfrm>
            <a:off x="467544" y="1628800"/>
            <a:ext cx="3296992" cy="2531413"/>
          </a:xfrm>
          <a:prstGeom prst="rect">
            <a:avLst/>
          </a:prstGeom>
          <a:ln w="25400">
            <a:solidFill>
              <a:schemeClr val="bg1">
                <a:alpha val="40000"/>
              </a:schemeClr>
            </a:solidFill>
          </a:ln>
        </p:spPr>
      </p:pic>
      <p:pic>
        <p:nvPicPr>
          <p:cNvPr id="4" name="Imagen 5"/>
          <p:cNvPicPr>
            <a:picLocks noChangeAspect="1"/>
          </p:cNvPicPr>
          <p:nvPr/>
        </p:nvPicPr>
        <p:blipFill rotWithShape="1">
          <a:blip r:embed="rId3"/>
          <a:srcRect t="20316" b="16144"/>
          <a:stretch/>
        </p:blipFill>
        <p:spPr>
          <a:xfrm>
            <a:off x="4073456" y="3068960"/>
            <a:ext cx="4236960" cy="3278504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0952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Síndrome de la bolsa escrotal vacía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es-ES" dirty="0"/>
              <a:t>Es un síndrome que agrupa aquellas  anomalías  cuyo denominador común es la ausencia del testículo en el escroto.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dirty="0" err="1"/>
              <a:t>Criptorquídea</a:t>
            </a:r>
            <a:endParaRPr lang="es-ES" dirty="0"/>
          </a:p>
          <a:p>
            <a:pPr>
              <a:buFont typeface="Arial" pitchFamily="34" charset="0"/>
              <a:buChar char="•"/>
              <a:defRPr/>
            </a:pPr>
            <a:r>
              <a:rPr lang="es-ES" dirty="0"/>
              <a:t>Ectopia testicular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dirty="0"/>
              <a:t>Agenesia testicular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dirty="0"/>
              <a:t>Testículo atrófico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s-ES" dirty="0"/>
              <a:t>Testículo desaparecido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165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620688"/>
            <a:ext cx="7467600" cy="1143000"/>
          </a:xfrm>
        </p:spPr>
        <p:txBody>
          <a:bodyPr/>
          <a:lstStyle/>
          <a:p>
            <a:r>
              <a:rPr lang="es-ES" dirty="0" smtClean="0"/>
              <a:t>Afecciones que motivan consulta de urgencia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7467600" cy="4629128"/>
          </a:xfrm>
        </p:spPr>
        <p:txBody>
          <a:bodyPr/>
          <a:lstStyle/>
          <a:p>
            <a:r>
              <a:rPr lang="es-ES" dirty="0" smtClean="0"/>
              <a:t>Abdomen Agudo</a:t>
            </a:r>
          </a:p>
          <a:p>
            <a:r>
              <a:rPr lang="es-ES" dirty="0" smtClean="0"/>
              <a:t>Hernias complicadas</a:t>
            </a:r>
          </a:p>
          <a:p>
            <a:r>
              <a:rPr lang="es-ES" dirty="0" smtClean="0"/>
              <a:t>Para fimosis</a:t>
            </a:r>
          </a:p>
          <a:p>
            <a:r>
              <a:rPr lang="es-ES" dirty="0" smtClean="0"/>
              <a:t>Estenosis Hipertrófica del píloro</a:t>
            </a:r>
          </a:p>
          <a:p>
            <a:r>
              <a:rPr lang="es-ES" dirty="0" smtClean="0"/>
              <a:t>Escroto agudo</a:t>
            </a:r>
          </a:p>
          <a:p>
            <a:r>
              <a:rPr lang="es-ES" dirty="0" smtClean="0"/>
              <a:t>Traumatismos</a:t>
            </a:r>
          </a:p>
          <a:p>
            <a:r>
              <a:rPr lang="es-ES" dirty="0" smtClean="0"/>
              <a:t>Ingestión de cuerpos extraños </a:t>
            </a:r>
            <a:endParaRPr lang="es-ES" dirty="0" smtClean="0"/>
          </a:p>
          <a:p>
            <a:r>
              <a:rPr lang="es-ES" dirty="0" smtClean="0">
                <a:solidFill>
                  <a:srgbClr val="002060"/>
                </a:solidFill>
              </a:rPr>
              <a:t>Tumores abdominales</a:t>
            </a:r>
            <a:r>
              <a:rPr lang="es-ES" dirty="0" smtClean="0">
                <a:solidFill>
                  <a:srgbClr val="002060"/>
                </a:solidFill>
              </a:rPr>
              <a:t> </a:t>
            </a:r>
            <a:endParaRPr lang="es-E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07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ANALISIS DEL PROGRAMA Cirugía Pediátrica</Template>
  <TotalTime>143</TotalTime>
  <Words>948</Words>
  <Application>Microsoft Office PowerPoint</Application>
  <PresentationFormat>Presentación en pantalla (4:3)</PresentationFormat>
  <Paragraphs>159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Mirador</vt:lpstr>
      <vt:lpstr>Cirugía Pediátrica. Conferencia Introductoria</vt:lpstr>
      <vt:lpstr>Afecciones motivo de consulta electiva</vt:lpstr>
      <vt:lpstr>Presentación de PowerPoint</vt:lpstr>
      <vt:lpstr>Presentación de PowerPoint</vt:lpstr>
      <vt:lpstr>Afecciones dependientes del cierre imperfecto del conducto peritoneo vaginal</vt:lpstr>
      <vt:lpstr>Presentación de PowerPoint</vt:lpstr>
      <vt:lpstr>Presentación de PowerPoint</vt:lpstr>
      <vt:lpstr>Síndrome de la bolsa escrotal vacía</vt:lpstr>
      <vt:lpstr>Afecciones que motivan consulta de urgencia</vt:lpstr>
      <vt:lpstr>Abdomen agudo</vt:lpstr>
      <vt:lpstr>Clasificación Sindrómica</vt:lpstr>
      <vt:lpstr>Invaginación Intestinal</vt:lpstr>
      <vt:lpstr>Estenosis hipertrófica del píloro</vt:lpstr>
      <vt:lpstr>Etiología</vt:lpstr>
      <vt:lpstr>Cuadro Clínico</vt:lpstr>
      <vt:lpstr>Apendicitis Aguda</vt:lpstr>
      <vt:lpstr>Etiopatogenia</vt:lpstr>
      <vt:lpstr>Cuadro Clinico</vt:lpstr>
      <vt:lpstr>Examen Físico</vt:lpstr>
      <vt:lpstr>Escroto Agudo</vt:lpstr>
      <vt:lpstr>Causas</vt:lpstr>
      <vt:lpstr>TORSION TESTICULAR</vt:lpstr>
      <vt:lpstr>Diagnóstico diferencial</vt:lpstr>
      <vt:lpstr>Cuerpo extraño en vias digestivas</vt:lpstr>
      <vt:lpstr>Conducta a seguir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Cirugía Pediátrica. Conferencia Introductoria</dc:title>
  <dc:creator>Luffi</dc:creator>
  <cp:lastModifiedBy>Luffi</cp:lastModifiedBy>
  <cp:revision>15</cp:revision>
  <dcterms:created xsi:type="dcterms:W3CDTF">2015-12-08T22:05:47Z</dcterms:created>
  <dcterms:modified xsi:type="dcterms:W3CDTF">2015-12-13T15:57:59Z</dcterms:modified>
</cp:coreProperties>
</file>