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4" r:id="rId3"/>
    <p:sldMasterId id="2147483726" r:id="rId4"/>
    <p:sldMasterId id="2147483738" r:id="rId5"/>
    <p:sldMasterId id="2147483750" r:id="rId6"/>
  </p:sldMasterIdLst>
  <p:notesMasterIdLst>
    <p:notesMasterId r:id="rId46"/>
  </p:notesMasterIdLst>
  <p:sldIdLst>
    <p:sldId id="338" r:id="rId7"/>
    <p:sldId id="258" r:id="rId8"/>
    <p:sldId id="339" r:id="rId9"/>
    <p:sldId id="340" r:id="rId10"/>
    <p:sldId id="261" r:id="rId11"/>
    <p:sldId id="262" r:id="rId12"/>
    <p:sldId id="263" r:id="rId13"/>
    <p:sldId id="264" r:id="rId14"/>
    <p:sldId id="266" r:id="rId15"/>
    <p:sldId id="374" r:id="rId16"/>
    <p:sldId id="379" r:id="rId17"/>
    <p:sldId id="375" r:id="rId18"/>
    <p:sldId id="373" r:id="rId19"/>
    <p:sldId id="348" r:id="rId20"/>
    <p:sldId id="343" r:id="rId21"/>
    <p:sldId id="367" r:id="rId22"/>
    <p:sldId id="368" r:id="rId23"/>
    <p:sldId id="369" r:id="rId24"/>
    <p:sldId id="370" r:id="rId25"/>
    <p:sldId id="371" r:id="rId26"/>
    <p:sldId id="372" r:id="rId27"/>
    <p:sldId id="380" r:id="rId28"/>
    <p:sldId id="286" r:id="rId29"/>
    <p:sldId id="353" r:id="rId30"/>
    <p:sldId id="382" r:id="rId31"/>
    <p:sldId id="278" r:id="rId32"/>
    <p:sldId id="381" r:id="rId33"/>
    <p:sldId id="274" r:id="rId34"/>
    <p:sldId id="345" r:id="rId35"/>
    <p:sldId id="273" r:id="rId36"/>
    <p:sldId id="347" r:id="rId37"/>
    <p:sldId id="354" r:id="rId38"/>
    <p:sldId id="256" r:id="rId39"/>
    <p:sldId id="362" r:id="rId40"/>
    <p:sldId id="359" r:id="rId41"/>
    <p:sldId id="364" r:id="rId42"/>
    <p:sldId id="365" r:id="rId43"/>
    <p:sldId id="366" r:id="rId44"/>
    <p:sldId id="383" r:id="rId45"/>
  </p:sldIdLst>
  <p:sldSz cx="9144000" cy="6858000" type="screen4x3"/>
  <p:notesSz cx="6858000" cy="9144000"/>
  <p:defaultTextStyle>
    <a:defPPr>
      <a:defRPr lang="es-E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00CC"/>
    <a:srgbClr val="66FFFF"/>
    <a:srgbClr val="008000"/>
    <a:srgbClr val="9933FF"/>
    <a:srgbClr val="CC66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6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14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6BBDF-2A9D-48FB-BE98-04267B52CBDF}" type="datetimeFigureOut">
              <a:rPr lang="es-ES" smtClean="0"/>
              <a:pPr/>
              <a:t>14/04/2022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D1844-66BE-42D9-8DB2-BD12A36002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129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 smtClean="0"/>
              <a:pPr/>
              <a:t>14/04/2022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4769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 smtClean="0"/>
              <a:pPr/>
              <a:t>14/04/2022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190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 smtClean="0"/>
              <a:pPr/>
              <a:t>14/04/2022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359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D8F6D-D1D2-4E09-9563-D56544394EF4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429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8BA8E-164A-44B7-B2E2-4211EF5079A5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020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14E1F-AC7B-4276-A699-54B406EBF851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399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C22AF-51EB-4B4F-ADB6-A66E634D8AC9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77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7FC7C-19A8-4267-AF2A-57747C67DFCA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158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38683-5E59-4B28-B70F-9681DFC4C898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837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0351E-3D7D-4CC7-9994-C8924371B926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583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CB96C-3022-4B9C-B5BE-C2E51141494A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 smtClean="0"/>
              <a:pPr/>
              <a:t>14/04/2022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9126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7D1CE-9303-423F-AB93-C73E9927AB87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202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15825-1013-470E-AAB0-6CAEF49F9551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225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9C651-8521-474A-9B40-9F016E6D7699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088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14/04/2022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927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14/04/2022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952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14/04/2022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603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14/04/2022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748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14/04/2022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11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14/04/2022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193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14/04/2022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88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 smtClean="0"/>
              <a:pPr/>
              <a:t>14/04/2022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38097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14/04/2022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021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14/04/2022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133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14/04/2022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522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14/04/2022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966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FF24C-D42A-4752-8857-708CB152983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763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E5AF3-035A-41A4-8300-19154B61879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706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3B4C2-4E06-4110-9601-A2FE81F6F82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275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14BB9-57E5-4B68-9ABB-B445D520C0D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777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7A462-2CA3-4E1E-BEFC-20526887FA0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753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E8674-E25E-46FD-BC43-3F8F611E043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18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 smtClean="0"/>
              <a:pPr/>
              <a:t>14/04/2022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778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84228-72A8-486C-A4D3-CEB7D24B5C8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23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3BE4A-8F8A-4F8F-99CD-1A8C9BEFF7C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780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490FF-54CA-4259-98B8-AD5F793935B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373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C8C7A-91A4-448B-A99D-B3A9C932BA3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10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3D832-A5F0-44DB-B024-6BB0D1C7106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4226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FF24C-D42A-4752-8857-708CB152983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816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E5AF3-035A-41A4-8300-19154B61879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699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3B4C2-4E06-4110-9601-A2FE81F6F82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0705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14BB9-57E5-4B68-9ABB-B445D520C0D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669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7A462-2CA3-4E1E-BEFC-20526887FA0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37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 smtClean="0"/>
              <a:pPr/>
              <a:t>14/04/2022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51558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E8674-E25E-46FD-BC43-3F8F611E043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151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84228-72A8-486C-A4D3-CEB7D24B5C8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889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3BE4A-8F8A-4F8F-99CD-1A8C9BEFF7C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923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490FF-54CA-4259-98B8-AD5F793935B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820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C8C7A-91A4-448B-A99D-B3A9C932BA3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384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3D832-A5F0-44DB-B024-6BB0D1C7106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768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FF24C-D42A-4752-8857-708CB152983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808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E5AF3-035A-41A4-8300-19154B61879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7060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3B4C2-4E06-4110-9601-A2FE81F6F82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29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14BB9-57E5-4B68-9ABB-B445D520C0D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69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 smtClean="0"/>
              <a:pPr/>
              <a:t>14/04/2022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14645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7A462-2CA3-4E1E-BEFC-20526887FA0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8343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E8674-E25E-46FD-BC43-3F8F611E043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032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84228-72A8-486C-A4D3-CEB7D24B5C8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586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3BE4A-8F8A-4F8F-99CD-1A8C9BEFF7C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4371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490FF-54CA-4259-98B8-AD5F793935B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767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C8C7A-91A4-448B-A99D-B3A9C932BA3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208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3D832-A5F0-44DB-B024-6BB0D1C7106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30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 smtClean="0"/>
              <a:pPr/>
              <a:t>14/04/2022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308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 smtClean="0"/>
              <a:pPr/>
              <a:t>14/04/2022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588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C05-B9C3-43A7-AF7D-C66C7217713F}" type="datetimeFigureOut">
              <a:rPr lang="es-ES" smtClean="0"/>
              <a:pPr/>
              <a:t>14/04/2022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100E-E3B7-4F7E-B4E2-FBB7346D1D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6545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6C05-B9C3-43A7-AF7D-C66C7217713F}" type="datetimeFigureOut">
              <a:rPr lang="es-ES" smtClean="0"/>
              <a:pPr/>
              <a:t>14/04/2022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6100E-E3B7-4F7E-B4E2-FBB7346D1D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128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108427-7855-4E48-BA1C-CD1A0BC17812}" type="slidenum">
              <a:rPr lang="es-ES_trad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56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0" indent="-34286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7" indent="-22857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3" indent="-22857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6C05-B9C3-43A7-AF7D-C66C7217713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14/04/2022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6100E-E3B7-4F7E-B4E2-FBB7346D1DB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74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FEE936-749A-4C00-821A-2EE7D7277931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7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0" indent="-34286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7" indent="-22857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3" indent="-22857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FEE936-749A-4C00-821A-2EE7D7277931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2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0" indent="-34286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7" indent="-22857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3" indent="-22857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FEE936-749A-4C00-821A-2EE7D7277931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71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0" indent="-34286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7" indent="-22857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3" indent="-22857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euroinnova.edu.es/ensenanza-virtual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47456" y="429429"/>
            <a:ext cx="4896544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3200" b="1" i="1" dirty="0">
                <a:solidFill>
                  <a:srgbClr val="0000CC"/>
                </a:solidFill>
                <a:latin typeface="Monotype Corsiva" pitchFamily="66" charset="0"/>
              </a:rPr>
              <a:t>“ </a:t>
            </a:r>
            <a:r>
              <a:rPr lang="es-ES_tradnl" sz="3200" b="1" i="1" dirty="0" smtClean="0">
                <a:solidFill>
                  <a:srgbClr val="0000CC"/>
                </a:solidFill>
                <a:latin typeface="Monotype Corsiva" pitchFamily="66" charset="0"/>
              </a:rPr>
              <a:t>Educar </a:t>
            </a:r>
            <a:r>
              <a:rPr lang="es-ES_tradnl" sz="3200" b="1" i="1" dirty="0">
                <a:solidFill>
                  <a:srgbClr val="0000CC"/>
                </a:solidFill>
                <a:latin typeface="Monotype Corsiva" pitchFamily="66" charset="0"/>
              </a:rPr>
              <a:t>es depositar en cada hombre toda la obra humana que le ha antecedido: </a:t>
            </a:r>
            <a:r>
              <a:rPr lang="es-ES_tradnl" sz="3200" b="1" i="1" dirty="0" smtClean="0">
                <a:solidFill>
                  <a:srgbClr val="0000CC"/>
                </a:solidFill>
                <a:latin typeface="Monotype Corsiva" pitchFamily="66" charset="0"/>
              </a:rPr>
              <a:t>… </a:t>
            </a:r>
            <a:r>
              <a:rPr lang="es-ES_tradnl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es ponerlo a nivel de su tiempo</a:t>
            </a:r>
            <a:r>
              <a:rPr lang="es-ES_tradnl" sz="32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s-ES_tradnl" sz="3200" b="1" i="1" dirty="0">
                <a:solidFill>
                  <a:srgbClr val="0000CC"/>
                </a:solidFill>
                <a:latin typeface="Monotype Corsiva" pitchFamily="66" charset="0"/>
              </a:rPr>
              <a:t>para que flote sobre él, y no dejarlo debajo de su tiempo, con lo que no podrá salir a flote; </a:t>
            </a:r>
            <a:r>
              <a:rPr lang="es-ES_tradnl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es preparar al hombre para la vida”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1600" b="1" i="1" dirty="0" smtClean="0">
                <a:solidFill>
                  <a:srgbClr val="0000CC"/>
                </a:solidFill>
                <a:latin typeface="Arial" charset="0"/>
              </a:rPr>
              <a:t>                  </a:t>
            </a:r>
            <a:r>
              <a:rPr lang="pt-BR" sz="1600" b="1" i="1" dirty="0" smtClean="0">
                <a:solidFill>
                  <a:srgbClr val="0000CC"/>
                </a:solidFill>
                <a:latin typeface="Arial" charset="0"/>
              </a:rPr>
              <a:t>José </a:t>
            </a:r>
            <a:r>
              <a:rPr lang="pt-BR" sz="1600" b="1" i="1" dirty="0" err="1">
                <a:solidFill>
                  <a:srgbClr val="0000CC"/>
                </a:solidFill>
                <a:latin typeface="Arial" charset="0"/>
              </a:rPr>
              <a:t>Martí</a:t>
            </a:r>
            <a:r>
              <a:rPr lang="pt-BR" sz="1600" b="1" i="1" dirty="0">
                <a:solidFill>
                  <a:srgbClr val="0000CC"/>
                </a:solidFill>
                <a:latin typeface="Arial" charset="0"/>
              </a:rPr>
              <a:t>. Obras Completas. Tomo 8</a:t>
            </a:r>
            <a:r>
              <a:rPr lang="es-ES_tradnl" dirty="0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pic>
        <p:nvPicPr>
          <p:cNvPr id="4" name="Picture 5" descr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21195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257800"/>
            <a:ext cx="424577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s-ES" sz="2400" b="1" i="1" dirty="0" smtClean="0"/>
              <a:t>Dra. C. Lourdes González Pérez</a:t>
            </a:r>
          </a:p>
          <a:p>
            <a:pPr algn="r"/>
            <a:r>
              <a:rPr lang="es-ES" sz="2400" i="1" dirty="0" smtClean="0"/>
              <a:t>Doctora en Ciencias Pedagógicas</a:t>
            </a:r>
          </a:p>
          <a:p>
            <a:pPr algn="r"/>
            <a:r>
              <a:rPr lang="es-ES" sz="2400" i="1" dirty="0" smtClean="0"/>
              <a:t>Profesora titular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xmlns="" val="2452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16024"/>
            <a:ext cx="8892480" cy="688538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x-none" b="1" dirty="0">
                <a:solidFill>
                  <a:srgbClr val="FF0000"/>
                </a:solidFill>
                <a:latin typeface="Helvetica Neue"/>
              </a:rPr>
              <a:t>¿En qué consiste la </a:t>
            </a:r>
            <a:r>
              <a:rPr lang="x-none" b="1" dirty="0" smtClean="0">
                <a:solidFill>
                  <a:srgbClr val="FF0000"/>
                </a:solidFill>
                <a:latin typeface="Helvetica Neue"/>
              </a:rPr>
              <a:t>Enseñanza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x-none" b="1" dirty="0" smtClean="0">
                <a:solidFill>
                  <a:srgbClr val="FF0000"/>
                </a:solidFill>
                <a:latin typeface="Helvetica Neue"/>
              </a:rPr>
              <a:t> </a:t>
            </a:r>
            <a:r>
              <a:rPr lang="x-none" b="1" dirty="0">
                <a:solidFill>
                  <a:srgbClr val="FF0000"/>
                </a:solidFill>
                <a:latin typeface="Helvetica Neue"/>
              </a:rPr>
              <a:t>virtual metodología elearning</a:t>
            </a:r>
            <a:r>
              <a:rPr lang="x-none" b="1" dirty="0" smtClean="0">
                <a:solidFill>
                  <a:srgbClr val="FF0000"/>
                </a:solidFill>
                <a:latin typeface="Helvetica Neue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x-none" b="1" dirty="0" smtClean="0">
              <a:solidFill>
                <a:srgbClr val="FF0000"/>
              </a:solidFill>
              <a:latin typeface="Helvetica Neue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x-none" sz="2800" dirty="0">
                <a:solidFill>
                  <a:srgbClr val="0000CC"/>
                </a:solidFill>
              </a:rPr>
              <a:t> La </a:t>
            </a:r>
            <a:r>
              <a:rPr lang="x-none" sz="2800" b="1" dirty="0">
                <a:solidFill>
                  <a:srgbClr val="0000CC"/>
                </a:solidFill>
                <a:hlinkClick r:id="rId2" tooltip="enseñanza virtual "/>
              </a:rPr>
              <a:t>enseñanza virtual </a:t>
            </a:r>
            <a:r>
              <a:rPr lang="x-none" sz="2800" dirty="0">
                <a:solidFill>
                  <a:srgbClr val="0000CC"/>
                </a:solidFill>
              </a:rPr>
              <a:t>o educación en línea es </a:t>
            </a:r>
            <a:r>
              <a:rPr lang="x-none" sz="2800" dirty="0" smtClean="0">
                <a:solidFill>
                  <a:srgbClr val="0000CC"/>
                </a:solidFill>
              </a:rPr>
              <a:t>la </a:t>
            </a:r>
            <a:r>
              <a:rPr lang="x-none" sz="2800" dirty="0">
                <a:solidFill>
                  <a:srgbClr val="0000CC"/>
                </a:solidFill>
              </a:rPr>
              <a:t>modalidad de estudio en la que docentes y alumnos toman contacto en un entorno digital basado en las TIC y las </a:t>
            </a:r>
            <a:r>
              <a:rPr lang="x-none" sz="2800" dirty="0" smtClean="0">
                <a:solidFill>
                  <a:srgbClr val="0000CC"/>
                </a:solidFill>
              </a:rPr>
              <a:t>redes, </a:t>
            </a:r>
            <a:r>
              <a:rPr lang="x-none" sz="2800" dirty="0">
                <a:solidFill>
                  <a:srgbClr val="0000CC"/>
                </a:solidFill>
              </a:rPr>
              <a:t>utilizando las facilidades y herramientas que proporcionan internet y las tecnologías digitales. </a:t>
            </a:r>
            <a:endParaRPr lang="es-ES" sz="2800" dirty="0">
              <a:solidFill>
                <a:srgbClr val="0000CC"/>
              </a:solidFill>
            </a:endParaRPr>
          </a:p>
        </p:txBody>
      </p:sp>
      <p:pic>
        <p:nvPicPr>
          <p:cNvPr id="4" name="Picture 5" descr="http://3.bp.blogspot.com/_c4ZjqWDcEiU/TBgwVhBW1kI/AAAAAAAAAAY/cw0N7YtMRME/s1600/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16632"/>
            <a:ext cx="26997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0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x-none" sz="2800" dirty="0" smtClean="0">
                <a:solidFill>
                  <a:srgbClr val="0000CC"/>
                </a:solidFill>
                <a:latin typeface="Helvetica Neue"/>
              </a:rPr>
              <a:t>La</a:t>
            </a:r>
            <a:r>
              <a:rPr lang="x-none" sz="2800" dirty="0">
                <a:solidFill>
                  <a:srgbClr val="0000CC"/>
                </a:solidFill>
                <a:latin typeface="Helvetica Neue"/>
              </a:rPr>
              <a:t> </a:t>
            </a:r>
            <a:r>
              <a:rPr lang="x-none" sz="2800" b="1" dirty="0">
                <a:solidFill>
                  <a:srgbClr val="0000CC"/>
                </a:solidFill>
                <a:latin typeface="Helvetica Neue"/>
              </a:rPr>
              <a:t>enseñanza virtual  metodología ELEARNING</a:t>
            </a:r>
            <a:r>
              <a:rPr lang="x-none" sz="2800" dirty="0">
                <a:solidFill>
                  <a:srgbClr val="0000CC"/>
                </a:solidFill>
                <a:latin typeface="Helvetica Neue"/>
              </a:rPr>
              <a:t> gana cada vez más protagonismo y apoyos en un entorno en el que la formación se constituye como pilar fundamental para el desarrollo profesional y personal del individuo.</a:t>
            </a:r>
            <a:endParaRPr lang="es-ES" sz="2800" dirty="0">
              <a:solidFill>
                <a:srgbClr val="0000CC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539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332656"/>
            <a:ext cx="9108504" cy="6408712"/>
          </a:xfrm>
        </p:spPr>
        <p:txBody>
          <a:bodyPr/>
          <a:lstStyle/>
          <a:p>
            <a:pPr marL="0" indent="0">
              <a:buNone/>
            </a:pPr>
            <a:r>
              <a:rPr lang="x-none" dirty="0" smtClean="0">
                <a:solidFill>
                  <a:srgbClr val="FF0000"/>
                </a:solidFill>
                <a:latin typeface="Helvetica Neue"/>
              </a:rPr>
              <a:t> </a:t>
            </a:r>
            <a:r>
              <a:rPr lang="x-none" dirty="0" smtClean="0">
                <a:solidFill>
                  <a:srgbClr val="FF0000"/>
                </a:solidFill>
              </a:rPr>
              <a:t>Dos rasgos </a:t>
            </a:r>
            <a:r>
              <a:rPr lang="x-none" dirty="0">
                <a:solidFill>
                  <a:srgbClr val="FF0000"/>
                </a:solidFill>
              </a:rPr>
              <a:t>distintivos que </a:t>
            </a:r>
            <a:endParaRPr lang="x-non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x-none" dirty="0" smtClean="0">
                <a:solidFill>
                  <a:srgbClr val="FF0000"/>
                </a:solidFill>
              </a:rPr>
              <a:t>caracterizan </a:t>
            </a:r>
            <a:r>
              <a:rPr lang="x-none" dirty="0">
                <a:solidFill>
                  <a:srgbClr val="FF0000"/>
                </a:solidFill>
              </a:rPr>
              <a:t>a la </a:t>
            </a:r>
            <a:r>
              <a:rPr lang="x-none" b="1" dirty="0">
                <a:solidFill>
                  <a:srgbClr val="FF0000"/>
                </a:solidFill>
              </a:rPr>
              <a:t>enseñanza </a:t>
            </a:r>
            <a:endParaRPr lang="x-non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x-none" b="1" dirty="0" smtClean="0">
                <a:solidFill>
                  <a:srgbClr val="FF0000"/>
                </a:solidFill>
              </a:rPr>
              <a:t>virtual </a:t>
            </a:r>
            <a:r>
              <a:rPr lang="x-none" b="1" dirty="0">
                <a:solidFill>
                  <a:srgbClr val="FF0000"/>
                </a:solidFill>
              </a:rPr>
              <a:t>elearning</a:t>
            </a:r>
            <a:r>
              <a:rPr lang="x-none" dirty="0">
                <a:solidFill>
                  <a:srgbClr val="FF0000"/>
                </a:solidFill>
              </a:rPr>
              <a:t> </a:t>
            </a:r>
            <a:endParaRPr lang="x-none" dirty="0" smtClean="0">
              <a:solidFill>
                <a:srgbClr val="FF0000"/>
              </a:solidFill>
            </a:endParaRPr>
          </a:p>
          <a:p>
            <a:endParaRPr lang="x-none" sz="2800" dirty="0">
              <a:solidFill>
                <a:srgbClr val="333333"/>
              </a:solidFill>
            </a:endParaRPr>
          </a:p>
          <a:p>
            <a:endParaRPr lang="x-none" sz="2800" dirty="0" smtClean="0">
              <a:solidFill>
                <a:srgbClr val="333333"/>
              </a:solidFill>
            </a:endParaRPr>
          </a:p>
          <a:p>
            <a:r>
              <a:rPr lang="x-none" sz="2800" dirty="0" smtClean="0">
                <a:solidFill>
                  <a:srgbClr val="0000CC"/>
                </a:solidFill>
              </a:rPr>
              <a:t> </a:t>
            </a:r>
            <a:r>
              <a:rPr lang="x-none" sz="2800" dirty="0">
                <a:solidFill>
                  <a:srgbClr val="0000CC"/>
                </a:solidFill>
              </a:rPr>
              <a:t>la capacidad de inmersión que </a:t>
            </a:r>
            <a:r>
              <a:rPr lang="x-none" sz="2800" dirty="0" smtClean="0">
                <a:solidFill>
                  <a:srgbClr val="0000CC"/>
                </a:solidFill>
              </a:rPr>
              <a:t>ofrece  </a:t>
            </a:r>
            <a:r>
              <a:rPr lang="x-none" sz="2800" dirty="0">
                <a:solidFill>
                  <a:srgbClr val="0000CC"/>
                </a:solidFill>
              </a:rPr>
              <a:t>el entorno digital a estudiantes </a:t>
            </a:r>
            <a:r>
              <a:rPr lang="x-none" sz="2800" dirty="0" smtClean="0">
                <a:solidFill>
                  <a:srgbClr val="0000CC"/>
                </a:solidFill>
              </a:rPr>
              <a:t> </a:t>
            </a:r>
            <a:r>
              <a:rPr lang="x-none" sz="2800" dirty="0">
                <a:solidFill>
                  <a:srgbClr val="0000CC"/>
                </a:solidFill>
              </a:rPr>
              <a:t>que permite una mayor interacción durante los procesos de </a:t>
            </a:r>
            <a:r>
              <a:rPr lang="x-none" sz="2800" dirty="0" smtClean="0">
                <a:solidFill>
                  <a:srgbClr val="0000CC"/>
                </a:solidFill>
              </a:rPr>
              <a:t>enseñanza-aprendizaje</a:t>
            </a:r>
          </a:p>
          <a:p>
            <a:endParaRPr lang="x-none" sz="2800" dirty="0" smtClean="0">
              <a:solidFill>
                <a:srgbClr val="0000CC"/>
              </a:solidFill>
            </a:endParaRPr>
          </a:p>
          <a:p>
            <a:r>
              <a:rPr lang="x-none" sz="2800" dirty="0" smtClean="0">
                <a:solidFill>
                  <a:srgbClr val="0000CC"/>
                </a:solidFill>
              </a:rPr>
              <a:t> y </a:t>
            </a:r>
            <a:r>
              <a:rPr lang="x-none" sz="2800" dirty="0">
                <a:solidFill>
                  <a:srgbClr val="0000CC"/>
                </a:solidFill>
              </a:rPr>
              <a:t>la capacidad de adaptación de las herramientas propias de las TIC al uso pedagógico.</a:t>
            </a:r>
            <a:endParaRPr lang="es-ES" sz="2800" dirty="0">
              <a:solidFill>
                <a:srgbClr val="0000CC"/>
              </a:solidFill>
            </a:endParaRPr>
          </a:p>
        </p:txBody>
      </p:sp>
      <p:pic>
        <p:nvPicPr>
          <p:cNvPr id="4" name="Picture 7" descr="educaci%F3n%20la%20c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8803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013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86" y="3068960"/>
            <a:ext cx="2285714" cy="3123809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Llamada de nube"/>
          <p:cNvSpPr/>
          <p:nvPr/>
        </p:nvSpPr>
        <p:spPr>
          <a:xfrm>
            <a:off x="3563888" y="188640"/>
            <a:ext cx="5256584" cy="2808312"/>
          </a:xfrm>
          <a:prstGeom prst="cloudCallout">
            <a:avLst>
              <a:gd name="adj1" fmla="val -88717"/>
              <a:gd name="adj2" fmla="val 34554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kern="0" dirty="0">
                <a:solidFill>
                  <a:srgbClr val="0000CC"/>
                </a:solidFill>
                <a:ea typeface="+mj-ea"/>
                <a:cs typeface="+mj-cs"/>
              </a:rPr>
              <a:t>¿</a:t>
            </a:r>
            <a:r>
              <a:rPr lang="x-none" sz="2800" b="1" kern="0" dirty="0">
                <a:solidFill>
                  <a:srgbClr val="0000CC"/>
                </a:solidFill>
                <a:latin typeface="Arial" pitchFamily="34" charset="0"/>
                <a:ea typeface="+mj-ea"/>
                <a:cs typeface="Arial" pitchFamily="34" charset="0"/>
              </a:rPr>
              <a:t>A qué llamamos Tecnologías de la Información y las Comunicaciones?</a:t>
            </a:r>
            <a:r>
              <a:rPr lang="es-ES" dirty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s-ES" dirty="0">
                <a:solidFill>
                  <a:srgbClr val="FFFFFF"/>
                </a:solidFill>
                <a:ea typeface="+mj-ea"/>
                <a:cs typeface="+mj-cs"/>
              </a:rPr>
            </a:br>
            <a:endParaRPr lang="es-ES" dirty="0"/>
          </a:p>
        </p:txBody>
      </p:sp>
      <p:pic>
        <p:nvPicPr>
          <p:cNvPr id="5" name="Picture 9" descr="DIFERENTES MIRADAS SOBRE EL EMPLEO DE LAS TECNOLOGÍAS DE LA INFORMACIÓN Y  LA COMUNICACIÓN EN EDUC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9604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78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x-none" sz="3200" b="1" dirty="0" smtClean="0">
                <a:solidFill>
                  <a:srgbClr val="FF0000"/>
                </a:solidFill>
              </a:rPr>
              <a:t>Tecnologías de la infornación y las Comunicaciones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368" tIns="44684" rIns="89368" bIns="44684"/>
          <a:lstStyle/>
          <a:p>
            <a:pPr marL="0" indent="0" algn="just" defTabSz="893763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</a:pPr>
            <a:r>
              <a:rPr lang="es-ES" altLang="es-ES_tradnl" sz="2900" dirty="0" smtClean="0">
                <a:solidFill>
                  <a:srgbClr val="0000CC"/>
                </a:solidFill>
                <a:cs typeface="Times New Roman" charset="0"/>
              </a:rPr>
              <a:t>El </a:t>
            </a:r>
            <a:r>
              <a:rPr lang="es-ES" altLang="es-ES_tradnl" sz="2900" dirty="0">
                <a:solidFill>
                  <a:srgbClr val="0000CC"/>
                </a:solidFill>
                <a:cs typeface="Times New Roman" charset="0"/>
              </a:rPr>
              <a:t>conjunto de procesos y productos derivados de las nuevas herramientas (hardware y software), soportes de la información y canales de comunicación relacionados con el almacenamiento, procesamiento y transmisión digitalizados de la información</a:t>
            </a:r>
            <a:r>
              <a:rPr lang="es-ES" altLang="es-ES_tradnl" sz="2200" dirty="0">
                <a:solidFill>
                  <a:srgbClr val="0000CC"/>
                </a:solidFill>
                <a:cs typeface="Times New Roman" charset="0"/>
              </a:rPr>
              <a:t>.</a:t>
            </a:r>
            <a:endParaRPr lang="es-ES" altLang="es-ES_tradnl" sz="2900" dirty="0">
              <a:solidFill>
                <a:srgbClr val="0000CC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1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13048" y="1916832"/>
            <a:ext cx="7647384" cy="45243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lIns="91429" tIns="45714" rIns="91429" bIns="45714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Formar Hombre cualitativamente y culturalmente </a:t>
            </a:r>
            <a:r>
              <a:rPr kumimoji="0" lang="es-ES_tradn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diferentes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2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3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cs typeface="Arial" pitchFamily="34" charset="0"/>
              </a:rPr>
              <a:t>altos valores humanos, </a:t>
            </a:r>
          </a:p>
          <a:p>
            <a:pPr marL="0" marR="0" lvl="2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cs typeface="Arial" pitchFamily="34" charset="0"/>
              </a:rPr>
              <a:t> altos valores sociales, </a:t>
            </a:r>
          </a:p>
          <a:p>
            <a:pPr marL="0" marR="0" lvl="2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cs typeface="Arial" pitchFamily="34" charset="0"/>
              </a:rPr>
              <a:t> convicciones éticas y morales</a:t>
            </a:r>
            <a:r>
              <a:rPr kumimoji="0" lang="es-ES_tradn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endParaRPr kumimoji="0" lang="es-ES_tradnl" sz="3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2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s-ES_tradnl" sz="3200" b="1" kern="0" noProof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_tradnl" sz="3200" b="1" kern="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_tradnl" sz="3200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competencias tecnológicas</a:t>
            </a:r>
          </a:p>
          <a:p>
            <a:pPr marL="0" marR="0" lvl="2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cs typeface="Arial" pitchFamily="34" charset="0"/>
              </a:rPr>
              <a:t> preparados </a:t>
            </a:r>
            <a:r>
              <a:rPr kumimoji="0" lang="es-ES_tradnl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cs typeface="Arial" pitchFamily="34" charset="0"/>
              </a:rPr>
              <a:t>para resolver problemas del </a:t>
            </a:r>
            <a:r>
              <a:rPr lang="es-ES_tradnl" sz="3200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presente y del futuro</a:t>
            </a:r>
            <a:endParaRPr kumimoji="0" lang="es-ES_tradnl" sz="3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435280" cy="1143000"/>
          </a:xfrm>
        </p:spPr>
        <p:txBody>
          <a:bodyPr/>
          <a:lstStyle/>
          <a:p>
            <a:r>
              <a:rPr lang="x-none" sz="3200" b="1" dirty="0" smtClean="0">
                <a:solidFill>
                  <a:srgbClr val="FF0000"/>
                </a:solidFill>
              </a:rPr>
              <a:t>Tecnologías de la información y las Comunicaciones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783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832648"/>
          </a:xfrm>
        </p:spPr>
        <p:txBody>
          <a:bodyPr/>
          <a:lstStyle/>
          <a:p>
            <a:pPr marL="342900" lvl="0" indent="-342900" algn="just" eaLnBrk="0" hangingPunct="0">
              <a:buClr>
                <a:srgbClr val="4173F1"/>
              </a:buClr>
              <a:buNone/>
            </a:pPr>
            <a:r>
              <a:rPr lang="es-ES" altLang="es-E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integración </a:t>
            </a:r>
            <a:r>
              <a:rPr lang="es-ES" altLang="es-E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las </a:t>
            </a:r>
            <a:r>
              <a:rPr lang="es-ES" altLang="es-E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TIC en la educación no es un tema nuevo, </a:t>
            </a:r>
            <a:r>
              <a:rPr lang="es-ES" altLang="es-E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pero sigue teniendo actualidad.</a:t>
            </a:r>
          </a:p>
          <a:p>
            <a:pPr marL="342900" lvl="0" indent="-342900" algn="just" eaLnBrk="0" hangingPunct="0">
              <a:buClr>
                <a:srgbClr val="4173F1"/>
              </a:buClr>
              <a:buNone/>
            </a:pPr>
            <a:endParaRPr kumimoji="0" lang="es-ES" altLang="es-ES" sz="18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just" eaLnBrk="0" hangingPunct="0">
              <a:buClr>
                <a:srgbClr val="4173F1"/>
              </a:buClr>
              <a:buNone/>
            </a:pPr>
            <a:r>
              <a:rPr lang="es-ES" altLang="es-E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El “dominio de la tecnología” tal vez esté a la par de la lectura y las matemáticas, como una de las aptitudes indispensables para tener éxito en la vida.” Seminario “La Educación en la era de la Informática, agenda para la acción en América Latina y el Caribe”, 1997, Colombia.</a:t>
            </a:r>
            <a:endParaRPr lang="es-ES" dirty="0">
              <a:solidFill>
                <a:srgbClr val="0000CC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z="3200" b="1" dirty="0">
                <a:solidFill>
                  <a:srgbClr val="FF0000"/>
                </a:solidFill>
              </a:rPr>
              <a:t>Tecnologías de la infornación y las Comunicaciones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18530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3200" b="1" dirty="0">
                <a:solidFill>
                  <a:srgbClr val="FF0000"/>
                </a:solidFill>
              </a:rPr>
              <a:t>Tecnologías de la infornación y las Comunicaciones</a:t>
            </a:r>
            <a:endParaRPr lang="es-ES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251520" y="2348880"/>
            <a:ext cx="4536504" cy="38779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 tecnología misma no es una meta de la instrucción, es solo un instrumento para lograr esa meta.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6" name="Picture 8" descr="BS0018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600" y="5373215"/>
            <a:ext cx="1606896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2929" y="1484784"/>
            <a:ext cx="3965575" cy="38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364088" y="4941888"/>
            <a:ext cx="2376264" cy="1255712"/>
            <a:chOff x="2544" y="2928"/>
            <a:chExt cx="1584" cy="791"/>
          </a:xfrm>
        </p:grpSpPr>
        <p:pic>
          <p:nvPicPr>
            <p:cNvPr id="9" name="Picture 5" descr="images"/>
            <p:cNvPicPr>
              <a:picLocks noChangeAspect="1" noChangeArrowheads="1"/>
            </p:cNvPicPr>
            <p:nvPr/>
          </p:nvPicPr>
          <p:blipFill>
            <a:blip r:embed="rId4">
              <a:lum bright="14000" contrast="14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928"/>
              <a:ext cx="1104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408" y="2928"/>
              <a:ext cx="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s-ES" sz="1600" b="1">
                  <a:solidFill>
                    <a:srgbClr val="000000"/>
                  </a:solidFill>
                  <a:latin typeface="Verdana" pitchFamily="34" charset="0"/>
                </a:rPr>
                <a:t>Videos</a:t>
              </a:r>
              <a:endParaRPr lang="en-US" sz="16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03196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71600" y="914400"/>
            <a:ext cx="7537450" cy="5943600"/>
            <a:chOff x="540" y="2340"/>
            <a:chExt cx="11870" cy="9360"/>
          </a:xfrm>
          <a:solidFill>
            <a:srgbClr val="FFFF66"/>
          </a:solidFill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040" y="2520"/>
              <a:ext cx="2520" cy="1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600" kern="0" dirty="0" smtClean="0">
                  <a:solidFill>
                    <a:srgbClr val="000000"/>
                  </a:solidFill>
                  <a:latin typeface="Arial Narrow" pitchFamily="34" charset="0"/>
                </a:rPr>
                <a:t>Habilidades en el empleo de las TIC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800" kern="0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8584" y="2671"/>
              <a:ext cx="3600" cy="14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600" kern="0" dirty="0" smtClean="0">
                  <a:solidFill>
                    <a:srgbClr val="000000"/>
                  </a:solidFill>
                  <a:latin typeface="Arial Narrow" pitchFamily="34" charset="0"/>
                </a:rPr>
                <a:t>Conocimientos sobre calidad de los medios de enseñanza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800" kern="0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8820" y="4826"/>
              <a:ext cx="3060" cy="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600" kern="0" dirty="0" smtClean="0">
                  <a:solidFill>
                    <a:srgbClr val="000000"/>
                  </a:solidFill>
                  <a:latin typeface="Arial Narrow" pitchFamily="34" charset="0"/>
                </a:rPr>
                <a:t>Gestión </a:t>
              </a:r>
              <a:r>
                <a:rPr lang="es-ES" sz="1600" kern="0" dirty="0" smtClean="0">
                  <a:solidFill>
                    <a:srgbClr val="000000"/>
                  </a:solidFill>
                  <a:latin typeface="Arial Narrow" pitchFamily="34" charset="0"/>
                </a:rPr>
                <a:t>de </a:t>
              </a:r>
              <a:r>
                <a:rPr lang="es-ES" sz="1600" kern="0" dirty="0" smtClean="0">
                  <a:solidFill>
                    <a:srgbClr val="000000"/>
                  </a:solidFill>
                  <a:latin typeface="Arial Narrow" pitchFamily="34" charset="0"/>
                </a:rPr>
                <a:t>conocimiento </a:t>
              </a:r>
              <a:r>
                <a:rPr lang="es-ES" sz="1600" kern="0" dirty="0" smtClean="0">
                  <a:solidFill>
                    <a:srgbClr val="000000"/>
                  </a:solidFill>
                  <a:latin typeface="Arial Narrow" pitchFamily="34" charset="0"/>
                </a:rPr>
                <a:t>Tácito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600" kern="0" dirty="0" smtClean="0">
                  <a:solidFill>
                    <a:srgbClr val="000000"/>
                  </a:solidFill>
                  <a:latin typeface="Arial Narrow" pitchFamily="34" charset="0"/>
                </a:rPr>
                <a:t>(Socialización)</a:t>
              </a:r>
              <a:endParaRPr lang="es-ES" sz="1600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5548" y="3600"/>
              <a:ext cx="183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7344" y="2641"/>
              <a:ext cx="273" cy="105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7740" y="3780"/>
              <a:ext cx="54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7988" y="4145"/>
              <a:ext cx="306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11050" y="3578"/>
              <a:ext cx="1360" cy="6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1520" y="5580"/>
              <a:ext cx="540" cy="90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8640" y="6767"/>
              <a:ext cx="3240" cy="1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600" kern="0" dirty="0" smtClean="0">
                  <a:solidFill>
                    <a:srgbClr val="000000"/>
                  </a:solidFill>
                  <a:latin typeface="Arial Narrow" pitchFamily="34" charset="0"/>
                </a:rPr>
                <a:t>Profesores motivados para prepararse en el empleo de Plataformas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800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8640" y="5400"/>
              <a:ext cx="360" cy="10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9000" y="6480"/>
              <a:ext cx="252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11490" y="7560"/>
              <a:ext cx="360" cy="54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7940" y="8555"/>
              <a:ext cx="3600" cy="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200" kern="0" dirty="0" smtClean="0">
                  <a:solidFill>
                    <a:srgbClr val="000000"/>
                  </a:solidFill>
                  <a:latin typeface="Arial Narrow" pitchFamily="34" charset="0"/>
                </a:rPr>
                <a:t>  </a:t>
              </a:r>
              <a:r>
                <a:rPr lang="es-ES" sz="1600" kern="0" dirty="0" smtClean="0">
                  <a:solidFill>
                    <a:srgbClr val="000000"/>
                  </a:solidFill>
                  <a:latin typeface="Arial Narrow" pitchFamily="34" charset="0"/>
                </a:rPr>
                <a:t>Habilidades en gestión de información</a:t>
              </a:r>
              <a:endParaRPr lang="es-ES" sz="1600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5220" y="8640"/>
              <a:ext cx="2160" cy="28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600" kern="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600" kern="0" dirty="0" smtClean="0">
                  <a:solidFill>
                    <a:srgbClr val="000000"/>
                  </a:solidFill>
                  <a:latin typeface="Arial Narrow" pitchFamily="34" charset="0"/>
                </a:rPr>
                <a:t>Habilidades en el empleo de las herramientas que brinda la plataforma </a:t>
              </a:r>
              <a:endParaRPr lang="es-ES" sz="1600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460" y="7200"/>
              <a:ext cx="360" cy="90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8820" y="8100"/>
              <a:ext cx="270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1540" y="8782"/>
              <a:ext cx="360" cy="12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700" y="8100"/>
              <a:ext cx="2160" cy="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600" kern="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600" kern="0" dirty="0" smtClean="0">
                  <a:solidFill>
                    <a:srgbClr val="000000"/>
                  </a:solidFill>
                  <a:latin typeface="Arial Narrow" pitchFamily="34" charset="0"/>
                </a:rPr>
                <a:t>Habilidades para el trabajo en Plataformas interactivas</a:t>
              </a:r>
              <a:endParaRPr lang="es-ES" sz="1600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5220" y="8460"/>
              <a:ext cx="90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5220" y="8820"/>
              <a:ext cx="0" cy="28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957" y="2517"/>
              <a:ext cx="3363" cy="16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600" kern="0" dirty="0" smtClean="0">
                  <a:solidFill>
                    <a:srgbClr val="000000"/>
                  </a:solidFill>
                  <a:latin typeface="Arial Narrow" pitchFamily="34" charset="0"/>
                </a:rPr>
                <a:t>Preparación en la concepción y desarrollo de medios de enseñanza</a:t>
              </a:r>
              <a:endParaRPr lang="es-ES" sz="1600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540" y="4680"/>
              <a:ext cx="3240" cy="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600" kern="0" dirty="0" smtClean="0">
                  <a:solidFill>
                    <a:srgbClr val="000000"/>
                  </a:solidFill>
                  <a:latin typeface="Arial Narrow" pitchFamily="34" charset="0"/>
                </a:rPr>
                <a:t>Conocimientos sobre tecnología educativa</a:t>
              </a:r>
              <a:endParaRPr lang="es-ES" sz="1600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23" y="6477"/>
              <a:ext cx="3060" cy="1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600" kern="0" dirty="0" smtClean="0">
                  <a:solidFill>
                    <a:srgbClr val="000000"/>
                  </a:solidFill>
                  <a:latin typeface="Arial Narrow" pitchFamily="34" charset="0"/>
                </a:rPr>
                <a:t>Habilidades en el desarrollo de productos para el trabajo en Plataformas</a:t>
              </a:r>
              <a:endParaRPr lang="es-ES" sz="1600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2520" y="7920"/>
              <a:ext cx="2160" cy="1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520" y="8100"/>
              <a:ext cx="360" cy="28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420" y="6300"/>
              <a:ext cx="360" cy="54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540" y="6300"/>
              <a:ext cx="2880" cy="1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H="1" flipV="1">
              <a:off x="3600" y="4680"/>
              <a:ext cx="180" cy="7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540" y="4680"/>
              <a:ext cx="306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 flipV="1">
              <a:off x="4320" y="2340"/>
              <a:ext cx="360" cy="180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1440" y="2340"/>
              <a:ext cx="2880" cy="1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600" kern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28801"/>
            <a:ext cx="3048000" cy="2686049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38" name="Line 55"/>
          <p:cNvSpPr>
            <a:spLocks noChangeShapeType="1"/>
          </p:cNvSpPr>
          <p:nvPr/>
        </p:nvSpPr>
        <p:spPr bwMode="auto">
          <a:xfrm flipH="1" flipV="1">
            <a:off x="3924300" y="2400300"/>
            <a:ext cx="114300" cy="8001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39" name="Line 55"/>
          <p:cNvSpPr>
            <a:spLocks noChangeShapeType="1"/>
          </p:cNvSpPr>
          <p:nvPr/>
        </p:nvSpPr>
        <p:spPr bwMode="auto">
          <a:xfrm flipV="1">
            <a:off x="3810000" y="3200400"/>
            <a:ext cx="228600" cy="457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40" name="Line 55"/>
          <p:cNvSpPr>
            <a:spLocks noChangeShapeType="1"/>
          </p:cNvSpPr>
          <p:nvPr/>
        </p:nvSpPr>
        <p:spPr bwMode="auto">
          <a:xfrm flipV="1">
            <a:off x="3924300" y="2400300"/>
            <a:ext cx="760090" cy="381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41" name="Line 55"/>
          <p:cNvSpPr>
            <a:spLocks noChangeShapeType="1"/>
          </p:cNvSpPr>
          <p:nvPr/>
        </p:nvSpPr>
        <p:spPr bwMode="auto">
          <a:xfrm>
            <a:off x="4724400" y="2400300"/>
            <a:ext cx="56768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42" name="Line 55"/>
          <p:cNvSpPr>
            <a:spLocks noChangeShapeType="1"/>
          </p:cNvSpPr>
          <p:nvPr/>
        </p:nvSpPr>
        <p:spPr bwMode="auto">
          <a:xfrm>
            <a:off x="5292080" y="2514600"/>
            <a:ext cx="346720" cy="5524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43" name="Line 55"/>
          <p:cNvSpPr>
            <a:spLocks noChangeShapeType="1"/>
          </p:cNvSpPr>
          <p:nvPr/>
        </p:nvSpPr>
        <p:spPr bwMode="auto">
          <a:xfrm flipV="1">
            <a:off x="5292080" y="3067050"/>
            <a:ext cx="34672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44" name="Line 55"/>
          <p:cNvSpPr>
            <a:spLocks noChangeShapeType="1"/>
          </p:cNvSpPr>
          <p:nvPr/>
        </p:nvSpPr>
        <p:spPr bwMode="auto">
          <a:xfrm flipV="1">
            <a:off x="4836312" y="3600450"/>
            <a:ext cx="455768" cy="13029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45" name="Line 55"/>
          <p:cNvSpPr>
            <a:spLocks noChangeShapeType="1"/>
          </p:cNvSpPr>
          <p:nvPr/>
        </p:nvSpPr>
        <p:spPr bwMode="auto">
          <a:xfrm flipV="1">
            <a:off x="4684390" y="3730748"/>
            <a:ext cx="151922" cy="38214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46" name="Line 55"/>
          <p:cNvSpPr>
            <a:spLocks noChangeShapeType="1"/>
          </p:cNvSpPr>
          <p:nvPr/>
        </p:nvSpPr>
        <p:spPr bwMode="auto">
          <a:xfrm>
            <a:off x="3810000" y="3600450"/>
            <a:ext cx="874390" cy="5715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47" name="Line 55"/>
          <p:cNvSpPr>
            <a:spLocks noChangeShapeType="1"/>
          </p:cNvSpPr>
          <p:nvPr/>
        </p:nvSpPr>
        <p:spPr bwMode="auto">
          <a:xfrm>
            <a:off x="3924300" y="2400300"/>
            <a:ext cx="685800" cy="15240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 flipH="1">
            <a:off x="5610910" y="5822950"/>
            <a:ext cx="2447290" cy="0"/>
          </a:xfrm>
          <a:prstGeom prst="lin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49" name="Line 55"/>
          <p:cNvSpPr>
            <a:spLocks noChangeShapeType="1"/>
          </p:cNvSpPr>
          <p:nvPr/>
        </p:nvSpPr>
        <p:spPr bwMode="auto">
          <a:xfrm>
            <a:off x="4610100" y="2514601"/>
            <a:ext cx="398140" cy="276224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50" name="Line 55"/>
          <p:cNvSpPr>
            <a:spLocks noChangeShapeType="1"/>
          </p:cNvSpPr>
          <p:nvPr/>
        </p:nvSpPr>
        <p:spPr bwMode="auto">
          <a:xfrm flipH="1" flipV="1">
            <a:off x="5008240" y="2800350"/>
            <a:ext cx="55956" cy="45720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5008240" y="3257550"/>
            <a:ext cx="55956" cy="22860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52" name="Line 55"/>
          <p:cNvSpPr>
            <a:spLocks noChangeShapeType="1"/>
          </p:cNvSpPr>
          <p:nvPr/>
        </p:nvSpPr>
        <p:spPr bwMode="auto">
          <a:xfrm>
            <a:off x="3981450" y="2438400"/>
            <a:ext cx="247700" cy="59055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53" name="Line 55"/>
          <p:cNvSpPr>
            <a:spLocks noChangeShapeType="1"/>
          </p:cNvSpPr>
          <p:nvPr/>
        </p:nvSpPr>
        <p:spPr bwMode="auto">
          <a:xfrm flipV="1">
            <a:off x="4724400" y="3486149"/>
            <a:ext cx="283840" cy="86995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54" name="Line 55"/>
          <p:cNvSpPr>
            <a:spLocks noChangeShapeType="1"/>
          </p:cNvSpPr>
          <p:nvPr/>
        </p:nvSpPr>
        <p:spPr bwMode="auto">
          <a:xfrm flipV="1">
            <a:off x="4304345" y="3541394"/>
            <a:ext cx="420055" cy="59056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4151680" y="3371850"/>
            <a:ext cx="152665" cy="169544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 flipH="1">
            <a:off x="4228011" y="3067050"/>
            <a:ext cx="76333" cy="30480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 smtClean="0">
              <a:solidFill>
                <a:srgbClr val="000000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547664" y="188640"/>
            <a:ext cx="6024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 smtClean="0">
                <a:solidFill>
                  <a:srgbClr val="FF0000"/>
                </a:solidFill>
              </a:rPr>
              <a:t>Con respecto al uso de la tecnología</a:t>
            </a:r>
            <a:endParaRPr lang="es-E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72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2923230"/>
            <a:ext cx="8229600" cy="317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4" rIns="91407" bIns="45704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4000" b="1" dirty="0">
                <a:solidFill>
                  <a:srgbClr val="0000CC"/>
                </a:solidFill>
              </a:rPr>
              <a:t>Romper la separación y el aislamiento de los </a:t>
            </a:r>
            <a:r>
              <a:rPr lang="es-ES" sz="4000" b="1" dirty="0" smtClean="0">
                <a:solidFill>
                  <a:srgbClr val="0000CC"/>
                </a:solidFill>
              </a:rPr>
              <a:t>estudiante </a:t>
            </a:r>
            <a:r>
              <a:rPr lang="es-ES" sz="4000" b="1" dirty="0">
                <a:solidFill>
                  <a:srgbClr val="0000CC"/>
                </a:solidFill>
              </a:rPr>
              <a:t>a distancia y facilitar la CONSTRUCCIÓN </a:t>
            </a:r>
            <a:r>
              <a:rPr lang="es-ES" sz="4000" b="1" dirty="0" smtClean="0">
                <a:solidFill>
                  <a:srgbClr val="0000CC"/>
                </a:solidFill>
              </a:rPr>
              <a:t>DEL </a:t>
            </a:r>
            <a:r>
              <a:rPr lang="es-ES" sz="4000" b="1" dirty="0">
                <a:solidFill>
                  <a:srgbClr val="0000CC"/>
                </a:solidFill>
              </a:rPr>
              <a:t>CONOCIMIENTO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4978" y="456640"/>
            <a:ext cx="3123045" cy="107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4" rIns="91407" bIns="45704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0000"/>
                </a:solidFill>
                <a:latin typeface="Verdana" pitchFamily="34" charset="0"/>
              </a:rPr>
              <a:t>Los software sociales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91000" y="1041943"/>
            <a:ext cx="4953000" cy="94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4" rIns="91407" bIns="45704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kern="0" dirty="0" smtClean="0">
                <a:solidFill>
                  <a:srgbClr val="008000"/>
                </a:solidFill>
              </a:rPr>
              <a:t>TENDENCIA</a:t>
            </a:r>
            <a:r>
              <a:rPr lang="es-ES" sz="2800" b="1" kern="0" dirty="0" smtClean="0">
                <a:solidFill>
                  <a:srgbClr val="FF0000"/>
                </a:solidFill>
              </a:rPr>
              <a:t> </a:t>
            </a:r>
            <a:r>
              <a:rPr lang="es-ES" sz="2800" b="1" kern="0" dirty="0" smtClean="0">
                <a:solidFill>
                  <a:srgbClr val="008000"/>
                </a:solidFill>
              </a:rPr>
              <a:t>CRECIENTE EN INTERNET</a:t>
            </a:r>
            <a:endParaRPr lang="en-US" sz="2800" b="1" kern="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61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685800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FF0000"/>
                </a:solidFill>
                <a:latin typeface="Arial"/>
                <a:ea typeface="SimSun"/>
              </a:rPr>
              <a:t/>
            </a:r>
            <a:br>
              <a:rPr lang="es-ES" sz="2400" b="1" dirty="0">
                <a:solidFill>
                  <a:srgbClr val="FF0000"/>
                </a:solidFill>
                <a:latin typeface="Arial"/>
                <a:ea typeface="SimSun"/>
              </a:rPr>
            </a:br>
            <a:r>
              <a:rPr lang="es-ES" sz="2400" b="1" dirty="0">
                <a:solidFill>
                  <a:srgbClr val="FF0000"/>
                </a:solidFill>
                <a:latin typeface="Arial"/>
                <a:ea typeface="SimSun"/>
              </a:rPr>
              <a:t/>
            </a:r>
            <a:br>
              <a:rPr lang="es-ES" sz="2400" b="1" dirty="0">
                <a:solidFill>
                  <a:srgbClr val="FF0000"/>
                </a:solidFill>
                <a:latin typeface="Arial"/>
                <a:ea typeface="SimSun"/>
              </a:rPr>
            </a:br>
            <a:r>
              <a:rPr lang="es-ES" sz="2800" b="1" dirty="0">
                <a:solidFill>
                  <a:srgbClr val="FF0000"/>
                </a:solidFill>
                <a:latin typeface="Arial"/>
                <a:ea typeface="SimSun"/>
              </a:rPr>
              <a:t>Entrenamiento: </a:t>
            </a:r>
            <a:r>
              <a:rPr lang="es-ES" sz="2400" dirty="0">
                <a:solidFill>
                  <a:srgbClr val="0000CC"/>
                </a:solidFill>
                <a:latin typeface="Arial"/>
                <a:ea typeface="SimSun"/>
              </a:rPr>
              <a:t>Diseño y montaje de Entornos Virtuales de Enseñanza Aprendizaje</a:t>
            </a:r>
            <a:r>
              <a:rPr lang="es-ES" sz="2400" b="1" dirty="0">
                <a:solidFill>
                  <a:srgbClr val="0000CC"/>
                </a:solidFill>
                <a:latin typeface="Arial"/>
                <a:ea typeface="SimSun"/>
              </a:rPr>
              <a:t/>
            </a:r>
            <a:br>
              <a:rPr lang="es-ES" sz="2400" b="1" dirty="0">
                <a:solidFill>
                  <a:srgbClr val="0000CC"/>
                </a:solidFill>
                <a:latin typeface="Arial"/>
                <a:ea typeface="SimSun"/>
              </a:rPr>
            </a:br>
            <a:r>
              <a:rPr lang="es-ES" sz="2400" b="1" dirty="0">
                <a:solidFill>
                  <a:srgbClr val="0000CC"/>
                </a:solidFill>
                <a:latin typeface="Arial"/>
                <a:ea typeface="SimSun"/>
              </a:rPr>
              <a:t/>
            </a:r>
            <a:br>
              <a:rPr lang="es-ES" sz="2400" b="1" dirty="0">
                <a:solidFill>
                  <a:srgbClr val="0000CC"/>
                </a:solidFill>
                <a:latin typeface="Arial"/>
                <a:ea typeface="SimSun"/>
              </a:rPr>
            </a:br>
            <a:r>
              <a:rPr lang="es-ES" sz="2800" b="1" dirty="0">
                <a:solidFill>
                  <a:srgbClr val="FF0000"/>
                </a:solidFill>
                <a:latin typeface="Arial" pitchFamily="34" charset="0"/>
                <a:ea typeface="SimSun"/>
                <a:cs typeface="Arial" pitchFamily="34" charset="0"/>
              </a:rPr>
              <a:t>Unidad didáctica 1</a:t>
            </a:r>
            <a:r>
              <a:rPr lang="es-ES" sz="2800" b="1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  <a:t>. </a:t>
            </a:r>
            <a:r>
              <a:rPr lang="es-ES" sz="2400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  <a:t>Educación a distancia y aprendizaje en red.</a:t>
            </a:r>
            <a:br>
              <a:rPr lang="es-ES" sz="2400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</a:br>
            <a:r>
              <a:rPr lang="es-ES" sz="2400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  <a:t/>
            </a:r>
            <a:br>
              <a:rPr lang="es-ES" sz="2400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</a:br>
            <a:r>
              <a:rPr lang="es-ES" sz="2800" b="1" dirty="0">
                <a:solidFill>
                  <a:srgbClr val="FF0000"/>
                </a:solidFill>
                <a:latin typeface="Arial" pitchFamily="34" charset="0"/>
                <a:ea typeface="SimSun"/>
                <a:cs typeface="Arial" pitchFamily="34" charset="0"/>
              </a:rPr>
              <a:t>Objetivos: </a:t>
            </a:r>
            <a:r>
              <a:rPr lang="es-ES" sz="2400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  <a:t/>
            </a:r>
            <a:br>
              <a:rPr lang="es-ES" sz="2400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</a:br>
            <a:r>
              <a:rPr lang="es-ES" sz="2400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  <a:t>Fundamentar los aspectos conceptuales, metodológicos y tecnológicos para el diseño y ejecución de cursos a través </a:t>
            </a:r>
            <a:r>
              <a:rPr lang="es-ES" sz="2400" dirty="0" err="1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  <a:t>Moodle</a:t>
            </a:r>
            <a:r>
              <a:rPr lang="es-ES" sz="2400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  <a:t>, considerando las necesidades de aprendizaje, el perfil de los participantes y las características del contenido. </a:t>
            </a:r>
            <a:br>
              <a:rPr lang="es-ES" sz="2400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</a:br>
            <a:r>
              <a:rPr lang="es-ES" sz="2400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  <a:t> </a:t>
            </a:r>
            <a:br>
              <a:rPr lang="es-ES" sz="2400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</a:br>
            <a:r>
              <a:rPr lang="es-ES" sz="2800" b="1" dirty="0">
                <a:solidFill>
                  <a:srgbClr val="FF0000"/>
                </a:solidFill>
                <a:latin typeface="Arial" pitchFamily="34" charset="0"/>
                <a:ea typeface="SimSun"/>
                <a:cs typeface="Arial" pitchFamily="34" charset="0"/>
              </a:rPr>
              <a:t>Contenidos:</a:t>
            </a:r>
            <a:r>
              <a:rPr lang="es-ES" sz="2400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  <a:t/>
            </a:r>
            <a:br>
              <a:rPr lang="es-ES" sz="2400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</a:br>
            <a:r>
              <a:rPr lang="es-ES" sz="2400" dirty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  <a:t>Educación a distancia: bases </a:t>
            </a:r>
            <a:r>
              <a:rPr lang="es-ES" sz="2400" dirty="0" smtClean="0">
                <a:solidFill>
                  <a:srgbClr val="0000CC"/>
                </a:solidFill>
                <a:latin typeface="Arial" pitchFamily="34" charset="0"/>
                <a:ea typeface="SimSun"/>
                <a:cs typeface="Arial" pitchFamily="34" charset="0"/>
              </a:rPr>
              <a:t>conceptuales, metodológicas y tecnológicas. </a:t>
            </a:r>
            <a:r>
              <a:rPr lang="es-ES" sz="2400" b="1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/>
            </a:r>
            <a:br>
              <a:rPr lang="es-ES" sz="2400" b="1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</a:br>
            <a:r>
              <a:rPr lang="es-ES" sz="2400" b="1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/>
            </a:r>
            <a:br>
              <a:rPr lang="es-ES" sz="2400" b="1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ea typeface="SimSun"/>
                <a:cs typeface="Arial" pitchFamily="34" charset="0"/>
              </a:rPr>
              <a:t/>
            </a:r>
            <a:br>
              <a:rPr lang="es-ES" sz="2400" dirty="0">
                <a:latin typeface="Arial" pitchFamily="34" charset="0"/>
                <a:ea typeface="SimSun"/>
                <a:cs typeface="Arial" pitchFamily="34" charset="0"/>
              </a:rPr>
            </a:b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6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35496" y="1844823"/>
            <a:ext cx="4248472" cy="286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7" tIns="45704" rIns="91407" bIns="45704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19175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Estamos inmersos, cada vez más, en una  cultura de interactores</a:t>
            </a:r>
          </a:p>
        </p:txBody>
      </p:sp>
      <p:pic>
        <p:nvPicPr>
          <p:cNvPr id="3" name="2 Imagen" descr="we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340768"/>
            <a:ext cx="4968850" cy="4249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10279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518864" y="548680"/>
            <a:ext cx="8229600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</a:rPr>
              <a:t>El investigador </a:t>
            </a:r>
            <a:r>
              <a:rPr kumimoji="0" lang="es-E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</a:rPr>
              <a:t>Frances</a:t>
            </a: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s-E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</a:rPr>
              <a:t>Hutcheson</a:t>
            </a: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</a:rPr>
              <a:t> dijo: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“Sabiduría significa que los mejores fines se persiguen con los mejores medios”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00113" y="2276872"/>
            <a:ext cx="7200900" cy="4581128"/>
          </a:xfrm>
          <a:prstGeom prst="irregularSeal1">
            <a:avLst/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429" tIns="45714" rIns="91429" bIns="45714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600" kern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71738" y="3501008"/>
            <a:ext cx="4005262" cy="224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kern="0" dirty="0">
                <a:solidFill>
                  <a:srgbClr val="000000"/>
                </a:solidFill>
                <a:latin typeface="Arial"/>
              </a:rPr>
              <a:t>Las TIC deben suministrar los mejores medios para el fin supremo del          aprendizaje</a:t>
            </a:r>
          </a:p>
        </p:txBody>
      </p:sp>
    </p:spTree>
    <p:extLst>
      <p:ext uri="{BB962C8B-B14F-4D97-AF65-F5344CB8AC3E}">
        <p14:creationId xmlns:p14="http://schemas.microsoft.com/office/powerpoint/2010/main" xmlns="" val="2716617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Elipse"/>
          <p:cNvSpPr/>
          <p:nvPr/>
        </p:nvSpPr>
        <p:spPr>
          <a:xfrm>
            <a:off x="5364087" y="1316890"/>
            <a:ext cx="3024337" cy="1448255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899591" y="1324985"/>
            <a:ext cx="3087393" cy="144016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508104" y="1700808"/>
            <a:ext cx="2847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/>
              <a:t>Metodologías basadas</a:t>
            </a:r>
          </a:p>
          <a:p>
            <a:r>
              <a:rPr lang="x-none" b="1" dirty="0" smtClean="0"/>
              <a:t> en tecnologías digitales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971600" y="1774557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 smtClean="0"/>
              <a:t>Metodologías basadas en</a:t>
            </a:r>
          </a:p>
          <a:p>
            <a:r>
              <a:rPr lang="x-none" b="1" dirty="0" smtClean="0"/>
              <a:t> tecnologías analógicas</a:t>
            </a:r>
            <a:endParaRPr lang="es-ES" b="1" dirty="0"/>
          </a:p>
        </p:txBody>
      </p:sp>
      <p:sp>
        <p:nvSpPr>
          <p:cNvPr id="15" name="14 Elipse"/>
          <p:cNvSpPr/>
          <p:nvPr/>
        </p:nvSpPr>
        <p:spPr>
          <a:xfrm>
            <a:off x="899591" y="4477762"/>
            <a:ext cx="3436435" cy="1512168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5356485" y="4477762"/>
            <a:ext cx="3024337" cy="1512168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1551290" y="494290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 smtClean="0"/>
              <a:t>Metodologías mixtas</a:t>
            </a:r>
          </a:p>
          <a:p>
            <a:r>
              <a:rPr lang="x-none" b="1" dirty="0" smtClean="0"/>
              <a:t> o b learning</a:t>
            </a:r>
            <a:endParaRPr lang="es-ES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899592" y="260648"/>
            <a:ext cx="781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 smtClean="0">
                <a:solidFill>
                  <a:srgbClr val="FF0000"/>
                </a:solidFill>
              </a:rPr>
              <a:t>Metodologías de la Educación a Distancia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364088" y="4941168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 smtClean="0"/>
              <a:t>Metodologías basadas en</a:t>
            </a:r>
          </a:p>
          <a:p>
            <a:r>
              <a:rPr lang="x-none" b="1" dirty="0" smtClean="0"/>
              <a:t> tecnologías obicuas</a:t>
            </a:r>
            <a:endParaRPr lang="es-ES" b="1" dirty="0"/>
          </a:p>
        </p:txBody>
      </p:sp>
      <p:sp>
        <p:nvSpPr>
          <p:cNvPr id="22" name="21 Flecha derecha"/>
          <p:cNvSpPr/>
          <p:nvPr/>
        </p:nvSpPr>
        <p:spPr>
          <a:xfrm>
            <a:off x="4211960" y="1772816"/>
            <a:ext cx="936104" cy="451879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 rot="10800000">
            <a:off x="4355977" y="5007906"/>
            <a:ext cx="936104" cy="451879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 rot="5400000">
            <a:off x="6660232" y="3356992"/>
            <a:ext cx="936104" cy="451879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370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679648" y="833033"/>
            <a:ext cx="7924800" cy="526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0000CC"/>
                </a:solidFill>
              </a:rPr>
              <a:t>El  </a:t>
            </a:r>
            <a:r>
              <a:rPr lang="es-ES" sz="3200" dirty="0">
                <a:solidFill>
                  <a:srgbClr val="0000CC"/>
                </a:solidFill>
              </a:rPr>
              <a:t>estudiante se </a:t>
            </a:r>
            <a:r>
              <a:rPr lang="es-ES" sz="3200" dirty="0" smtClean="0">
                <a:solidFill>
                  <a:srgbClr val="0000CC"/>
                </a:solidFill>
              </a:rPr>
              <a:t>convierte </a:t>
            </a:r>
            <a:r>
              <a:rPr lang="es-ES" sz="3200" dirty="0">
                <a:solidFill>
                  <a:srgbClr val="0000CC"/>
                </a:solidFill>
              </a:rPr>
              <a:t>en el protagonista de su propio aprendizaje, bajo la supervisión del profesor que actúa como tutor. </a:t>
            </a:r>
            <a:endParaRPr lang="es-ES" sz="3200" dirty="0" smtClean="0">
              <a:solidFill>
                <a:srgbClr val="0000CC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sz="3200" dirty="0" smtClean="0">
              <a:solidFill>
                <a:srgbClr val="0000CC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x-none" sz="3200" b="1" dirty="0" smtClean="0">
                <a:solidFill>
                  <a:srgbClr val="FF0000"/>
                </a:solidFill>
              </a:rPr>
              <a:t>Predomina  un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x-none" sz="3200" b="1" dirty="0" smtClean="0">
                <a:solidFill>
                  <a:srgbClr val="FF0000"/>
                </a:solidFill>
              </a:rPr>
              <a:t>aprendizaje autónomo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8" descr="f-vicente-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4654"/>
            <a:ext cx="359816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260648"/>
            <a:ext cx="781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 smtClean="0">
                <a:solidFill>
                  <a:srgbClr val="FF0000"/>
                </a:solidFill>
              </a:rPr>
              <a:t>Metodologías de la Educación a Distancia</a:t>
            </a:r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0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260648"/>
            <a:ext cx="781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 smtClean="0">
                <a:solidFill>
                  <a:srgbClr val="FF0000"/>
                </a:solidFill>
              </a:rPr>
              <a:t>Metodologías de la Educación a Distancia</a:t>
            </a:r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308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 smtClean="0">
                <a:solidFill>
                  <a:srgbClr val="FF0000"/>
                </a:solidFill>
              </a:rPr>
              <a:t>Metodologías de la Educación a Distancia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15616" y="1556792"/>
            <a:ext cx="698477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 determinar  la metodología  y modalidad de Educación a Distancia el docente tienen que considerar:</a:t>
            </a:r>
          </a:p>
          <a:p>
            <a:endParaRPr lang="x-none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x-none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Disponibilidad de tecnologías de estudiantes y docentes</a:t>
            </a:r>
          </a:p>
          <a:p>
            <a:pPr marL="285750" indent="-285750">
              <a:buFontTx/>
              <a:buChar char="-"/>
            </a:pPr>
            <a:endParaRPr lang="x-none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x-none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Características  de  la materia  objeto de aprendizaje</a:t>
            </a:r>
          </a:p>
          <a:p>
            <a:pPr marL="285750" indent="-285750">
              <a:buFontTx/>
              <a:buChar char="-"/>
            </a:pPr>
            <a:endParaRPr lang="x-none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x-none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Experiencias  del docente </a:t>
            </a:r>
          </a:p>
          <a:p>
            <a:r>
              <a:rPr lang="x-none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79127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457200" y="1556792"/>
            <a:ext cx="8686800" cy="57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r>
              <a:rPr lang="es-E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Las formas </a:t>
            </a:r>
            <a:r>
              <a:rPr lang="es-E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fundamentales de </a:t>
            </a:r>
            <a:r>
              <a:rPr lang="es-E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ayudas </a:t>
            </a:r>
          </a:p>
          <a:p>
            <a:r>
              <a:rPr lang="es-E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pedagógicas a distancia son :</a:t>
            </a:r>
            <a:endParaRPr lang="es-ES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endParaRPr lang="es-ES" u="sng" dirty="0"/>
          </a:p>
          <a:p>
            <a:pPr>
              <a:buFontTx/>
              <a:buChar char="•"/>
            </a:pPr>
            <a:r>
              <a:rPr lang="es-ES" sz="3200" dirty="0" smtClean="0">
                <a:solidFill>
                  <a:srgbClr val="0000CC"/>
                </a:solidFill>
              </a:rPr>
              <a:t> La </a:t>
            </a:r>
            <a:r>
              <a:rPr lang="es-ES" sz="3200" dirty="0">
                <a:solidFill>
                  <a:srgbClr val="0000CC"/>
                </a:solidFill>
              </a:rPr>
              <a:t>consulta </a:t>
            </a:r>
          </a:p>
          <a:p>
            <a:endParaRPr lang="es-ES" sz="3200" dirty="0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r>
              <a:rPr lang="es-ES" sz="3200" dirty="0" smtClean="0">
                <a:solidFill>
                  <a:srgbClr val="0000CC"/>
                </a:solidFill>
              </a:rPr>
              <a:t> La </a:t>
            </a:r>
            <a:r>
              <a:rPr lang="es-ES" sz="3200" dirty="0">
                <a:solidFill>
                  <a:srgbClr val="0000CC"/>
                </a:solidFill>
              </a:rPr>
              <a:t>tutoría </a:t>
            </a:r>
            <a:endParaRPr lang="es-ES" sz="3200" dirty="0" smtClean="0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endParaRPr lang="es-ES" sz="3200" dirty="0" smtClean="0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r>
              <a:rPr lang="x-none" sz="3200" dirty="0">
                <a:solidFill>
                  <a:srgbClr val="0000CC"/>
                </a:solidFill>
              </a:rPr>
              <a:t> </a:t>
            </a:r>
            <a:r>
              <a:rPr lang="x-none" sz="3200" dirty="0" smtClean="0">
                <a:solidFill>
                  <a:srgbClr val="0000CC"/>
                </a:solidFill>
              </a:rPr>
              <a:t>La aclaración de dudas</a:t>
            </a:r>
          </a:p>
          <a:p>
            <a:pPr algn="ctr">
              <a:buFontTx/>
              <a:buChar char="•"/>
            </a:pPr>
            <a:endParaRPr lang="x-none" sz="3200" dirty="0">
              <a:solidFill>
                <a:srgbClr val="0000CC"/>
              </a:solidFill>
            </a:endParaRPr>
          </a:p>
          <a:p>
            <a:pPr algn="ctr"/>
            <a:r>
              <a:rPr lang="x-none" sz="3200" dirty="0" smtClean="0">
                <a:solidFill>
                  <a:srgbClr val="0000CC"/>
                </a:solidFill>
              </a:rPr>
              <a:t>(Se pueden realizar desde la plataforma Moodle o en otros contextos)</a:t>
            </a:r>
            <a:endParaRPr lang="es-ES" sz="3200" dirty="0">
              <a:solidFill>
                <a:srgbClr val="0000CC"/>
              </a:solidFill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endParaRPr lang="es-ES" dirty="0"/>
          </a:p>
        </p:txBody>
      </p:sp>
      <p:sp>
        <p:nvSpPr>
          <p:cNvPr id="3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wrap="none" lIns="91429" tIns="45714" rIns="91429" bIns="45714" rtlCol="0" anchor="ctr">
            <a:spAutoFit/>
          </a:bodyPr>
          <a:lstStyle>
            <a:lvl1pPr algn="ctr" defTabSz="91429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Metodologías de la Educación a Distancia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3 Imagen" descr="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5892">
            <a:off x="4800600" y="2800294"/>
            <a:ext cx="2966606" cy="22344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1668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332656"/>
            <a:ext cx="76258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dirty="0" smtClean="0">
                <a:solidFill>
                  <a:srgbClr val="FF0000"/>
                </a:solidFill>
              </a:rPr>
              <a:t>Dos problemas fundamentales que ofrecen los</a:t>
            </a:r>
          </a:p>
          <a:p>
            <a:pPr algn="ctr"/>
            <a:r>
              <a:rPr lang="x-none" sz="2800" dirty="0" smtClean="0">
                <a:solidFill>
                  <a:srgbClr val="FF0000"/>
                </a:solidFill>
              </a:rPr>
              <a:t> estudios y con  los que tienen que lidear los </a:t>
            </a:r>
          </a:p>
          <a:p>
            <a:pPr algn="ctr"/>
            <a:r>
              <a:rPr lang="x-none" sz="2800" dirty="0" smtClean="0">
                <a:solidFill>
                  <a:srgbClr val="FF0000"/>
                </a:solidFill>
              </a:rPr>
              <a:t>docentes al concebir los cursos a distancia. 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251520" y="4311352"/>
            <a:ext cx="3352800" cy="2286000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gray">
          <a:xfrm>
            <a:off x="539552" y="4509120"/>
            <a:ext cx="29162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</a:rPr>
              <a:t>la dinámica de producción de contenidos</a:t>
            </a:r>
          </a:p>
        </p:txBody>
      </p:sp>
      <p:pic>
        <p:nvPicPr>
          <p:cNvPr id="5" name="Picture 8" descr="como-saber-si-mi-pc-tiene-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060848"/>
            <a:ext cx="318452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ontenido-dig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79" y="2060848"/>
            <a:ext cx="30956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4412600" y="4311352"/>
            <a:ext cx="3352800" cy="2286000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FFFFFF"/>
              </a:gs>
              <a:gs pos="100000">
                <a:srgbClr val="D8F4BE"/>
              </a:gs>
            </a:gsLst>
            <a:lin ang="2700000" scaled="1"/>
          </a:gradFill>
          <a:ln w="50800">
            <a:solidFill>
              <a:srgbClr val="44988C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gray">
          <a:xfrm>
            <a:off x="4387428" y="4437087"/>
            <a:ext cx="3136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</a:rPr>
              <a:t>el impacto de las tecnologías sobre los resultados de aprendizaje</a:t>
            </a:r>
            <a:endParaRPr kumimoji="0" lang="en-US" altLang="es-E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45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3074"/>
          <p:cNvSpPr txBox="1">
            <a:spLocks noChangeArrowheads="1"/>
          </p:cNvSpPr>
          <p:nvPr/>
        </p:nvSpPr>
        <p:spPr bwMode="auto">
          <a:xfrm>
            <a:off x="827584" y="1402910"/>
            <a:ext cx="7560840" cy="526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srgbClr val="000000"/>
              </a:solidFill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800" b="1" u="sng" dirty="0" smtClean="0">
                <a:solidFill>
                  <a:srgbClr val="0000CC"/>
                </a:solidFill>
              </a:rPr>
              <a:t>MODELO </a:t>
            </a:r>
            <a:r>
              <a:rPr lang="es-ES" sz="2800" b="1" u="sng" dirty="0">
                <a:solidFill>
                  <a:srgbClr val="0000CC"/>
                </a:solidFill>
              </a:rPr>
              <a:t>SEMIPRESENCIAL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>
                <a:solidFill>
                  <a:srgbClr val="0000CC"/>
                </a:solidFill>
              </a:rPr>
              <a:t>Cursos Regulares por Encuentros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dirty="0" smtClean="0">
                <a:solidFill>
                  <a:srgbClr val="0000CC"/>
                </a:solidFill>
              </a:rPr>
              <a:t>Educación </a:t>
            </a:r>
            <a:r>
              <a:rPr lang="es-ES" sz="2800" dirty="0">
                <a:solidFill>
                  <a:srgbClr val="0000CC"/>
                </a:solidFill>
              </a:rPr>
              <a:t>a Distancia Asistida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28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2800" b="1" dirty="0">
              <a:solidFill>
                <a:srgbClr val="000000"/>
              </a:solidFill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800" b="1" u="sng" dirty="0">
                <a:solidFill>
                  <a:srgbClr val="0000CC"/>
                </a:solidFill>
              </a:rPr>
              <a:t>MODELO NO PRESENCIAL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0000CC"/>
                </a:solidFill>
              </a:rPr>
              <a:t>Educación a </a:t>
            </a:r>
            <a:r>
              <a:rPr lang="es-ES" sz="2800" dirty="0" smtClean="0">
                <a:solidFill>
                  <a:srgbClr val="0000CC"/>
                </a:solidFill>
              </a:rPr>
              <a:t>Distancia (</a:t>
            </a:r>
            <a:r>
              <a:rPr lang="es-ES" sz="2800" dirty="0" err="1" smtClean="0">
                <a:solidFill>
                  <a:srgbClr val="0000CC"/>
                </a:solidFill>
              </a:rPr>
              <a:t>on</a:t>
            </a:r>
            <a:r>
              <a:rPr lang="es-ES" sz="2800" dirty="0" smtClean="0">
                <a:solidFill>
                  <a:srgbClr val="0000CC"/>
                </a:solidFill>
              </a:rPr>
              <a:t> </a:t>
            </a:r>
            <a:r>
              <a:rPr lang="es-ES" sz="2800" dirty="0" err="1" smtClean="0">
                <a:solidFill>
                  <a:srgbClr val="0000CC"/>
                </a:solidFill>
              </a:rPr>
              <a:t>line,aprendizaje</a:t>
            </a:r>
            <a:r>
              <a:rPr lang="es-ES" sz="2800" dirty="0" smtClean="0">
                <a:solidFill>
                  <a:srgbClr val="0000CC"/>
                </a:solidFill>
              </a:rPr>
              <a:t> en red)</a:t>
            </a:r>
            <a:endParaRPr lang="es-ES" sz="2800" dirty="0">
              <a:solidFill>
                <a:srgbClr val="0000CC"/>
              </a:solidFill>
            </a:endParaRPr>
          </a:p>
        </p:txBody>
      </p:sp>
      <p:sp>
        <p:nvSpPr>
          <p:cNvPr id="116739" name="Text Box 3075"/>
          <p:cNvSpPr txBox="1">
            <a:spLocks noChangeArrowheads="1"/>
          </p:cNvSpPr>
          <p:nvPr/>
        </p:nvSpPr>
        <p:spPr bwMode="auto">
          <a:xfrm>
            <a:off x="2895601" y="1341438"/>
            <a:ext cx="376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El modelo cubano de Educación a Distancia en la Educación Superior</a:t>
            </a: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869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3200" dirty="0" smtClean="0">
                <a:solidFill>
                  <a:srgbClr val="FF0000"/>
                </a:solidFill>
              </a:rPr>
              <a:t>El modelo cubano de Educación a Distancia en la Educación Superior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340768"/>
            <a:ext cx="8229600" cy="55172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Perfil amplio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Estructuración en red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Centrado en el aprendizaje desarrollador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Estructuración flexible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Intensivo empleo de medios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Reglamentación flexible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Trabajo de los profesores en la red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Impacto social</a:t>
            </a:r>
          </a:p>
        </p:txBody>
      </p:sp>
    </p:spTree>
    <p:extLst>
      <p:ext uri="{BB962C8B-B14F-4D97-AF65-F5344CB8AC3E}">
        <p14:creationId xmlns:p14="http://schemas.microsoft.com/office/powerpoint/2010/main" xmlns="" val="136648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22710"/>
            <a:ext cx="8291264" cy="4594522"/>
          </a:xfrm>
        </p:spPr>
        <p:txBody>
          <a:bodyPr>
            <a:normAutofit fontScale="90000"/>
          </a:bodyPr>
          <a:lstStyle/>
          <a:p>
            <a:r>
              <a:rPr lang="x-none" dirty="0" smtClean="0">
                <a:solidFill>
                  <a:srgbClr val="0000CC"/>
                </a:solidFill>
              </a:rPr>
              <a:t>L</a:t>
            </a:r>
            <a:r>
              <a:rPr lang="es-ES" dirty="0" smtClean="0">
                <a:solidFill>
                  <a:srgbClr val="0000CC"/>
                </a:solidFill>
              </a:rPr>
              <a:t>o</a:t>
            </a:r>
            <a:r>
              <a:rPr lang="x-none" dirty="0" smtClean="0">
                <a:solidFill>
                  <a:srgbClr val="0000CC"/>
                </a:solidFill>
              </a:rPr>
              <a:t>s inicios de la Educación a Distancia datan de 1728 y  ha transitado hasta nuestros días por diferentes modalidades, siempre vinculdas </a:t>
            </a:r>
            <a:r>
              <a:rPr lang="x-none" smtClean="0">
                <a:solidFill>
                  <a:srgbClr val="0000CC"/>
                </a:solidFill>
              </a:rPr>
              <a:t>y </a:t>
            </a:r>
            <a:r>
              <a:rPr lang="x-none" smtClean="0">
                <a:solidFill>
                  <a:srgbClr val="0000CC"/>
                </a:solidFill>
              </a:rPr>
              <a:t>pre</a:t>
            </a:r>
            <a:r>
              <a:rPr lang="es-ES" dirty="0" smtClean="0">
                <a:solidFill>
                  <a:srgbClr val="0000CC"/>
                </a:solidFill>
              </a:rPr>
              <a:t>c</a:t>
            </a:r>
            <a:r>
              <a:rPr lang="x-none" smtClean="0">
                <a:solidFill>
                  <a:srgbClr val="0000CC"/>
                </a:solidFill>
              </a:rPr>
              <a:t>edidas </a:t>
            </a:r>
            <a:r>
              <a:rPr lang="x-none" dirty="0" smtClean="0">
                <a:solidFill>
                  <a:srgbClr val="0000CC"/>
                </a:solidFill>
              </a:rPr>
              <a:t>por el desarrollo de las tecnologías, que han sido adaptadas a usos pedagógicos </a:t>
            </a:r>
            <a:endParaRPr lang="es-E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9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0000CC"/>
                </a:solidFill>
                <a:effectLst/>
                <a:latin typeface="Arial"/>
                <a:ea typeface="Times New Roman"/>
              </a:rPr>
              <a:t/>
            </a:r>
            <a:br>
              <a:rPr lang="es-ES_tradnl" dirty="0" smtClean="0">
                <a:solidFill>
                  <a:srgbClr val="0000CC"/>
                </a:solidFill>
                <a:effectLst/>
                <a:latin typeface="Arial"/>
                <a:ea typeface="Times New Roman"/>
              </a:rPr>
            </a:br>
            <a:r>
              <a:rPr lang="es-ES_tradnl" dirty="0">
                <a:solidFill>
                  <a:srgbClr val="0000CC"/>
                </a:solidFill>
                <a:latin typeface="Arial"/>
                <a:ea typeface="Times New Roman"/>
              </a:rPr>
              <a:t/>
            </a:r>
            <a:br>
              <a:rPr lang="es-ES_tradnl" dirty="0">
                <a:solidFill>
                  <a:srgbClr val="0000CC"/>
                </a:solidFill>
                <a:latin typeface="Arial"/>
                <a:ea typeface="Times New Roman"/>
              </a:rPr>
            </a:br>
            <a:r>
              <a:rPr lang="es-ES_tradnl" dirty="0" smtClean="0">
                <a:solidFill>
                  <a:srgbClr val="0000CC"/>
                </a:solidFill>
                <a:effectLst/>
                <a:latin typeface="Arial"/>
                <a:ea typeface="Times New Roman"/>
              </a:rPr>
              <a:t> </a:t>
            </a:r>
            <a:r>
              <a:rPr lang="es-ES_tradnl" sz="3100" dirty="0">
                <a:solidFill>
                  <a:srgbClr val="0000CC"/>
                </a:solidFill>
                <a:latin typeface="Arial"/>
                <a:ea typeface="Times New Roman"/>
              </a:rPr>
              <a:t>La educación a distancia permite la creación de un estudiante con </a:t>
            </a:r>
            <a:r>
              <a:rPr lang="es-ES_tradnl" sz="3100" dirty="0" smtClean="0">
                <a:solidFill>
                  <a:srgbClr val="0000CC"/>
                </a:solidFill>
                <a:latin typeface="Arial"/>
                <a:ea typeface="Times New Roman"/>
              </a:rPr>
              <a:t>visión </a:t>
            </a:r>
            <a:r>
              <a:rPr lang="es-ES_tradnl" sz="3100" dirty="0">
                <a:solidFill>
                  <a:srgbClr val="0000CC"/>
                </a:solidFill>
                <a:latin typeface="Arial"/>
                <a:ea typeface="Times New Roman"/>
              </a:rPr>
              <a:t>internacional al facilitar el acceso a la </a:t>
            </a:r>
            <a:r>
              <a:rPr lang="es-ES_tradnl" sz="3100" dirty="0" smtClean="0">
                <a:solidFill>
                  <a:srgbClr val="0000CC"/>
                </a:solidFill>
                <a:latin typeface="Arial"/>
                <a:ea typeface="Times New Roman"/>
              </a:rPr>
              <a:t>Educación </a:t>
            </a:r>
            <a:r>
              <a:rPr lang="es-ES_tradnl" sz="3100" dirty="0">
                <a:solidFill>
                  <a:srgbClr val="0000CC"/>
                </a:solidFill>
                <a:latin typeface="Arial"/>
                <a:ea typeface="Times New Roman"/>
              </a:rPr>
              <a:t>S</a:t>
            </a:r>
            <a:r>
              <a:rPr lang="es-ES_tradnl" sz="3100" dirty="0" smtClean="0">
                <a:solidFill>
                  <a:srgbClr val="0000CC"/>
                </a:solidFill>
                <a:latin typeface="Arial"/>
                <a:ea typeface="Times New Roman"/>
              </a:rPr>
              <a:t>uperior </a:t>
            </a:r>
            <a:r>
              <a:rPr lang="es-ES_tradnl" sz="3100" dirty="0">
                <a:solidFill>
                  <a:srgbClr val="0000CC"/>
                </a:solidFill>
                <a:latin typeface="Arial"/>
                <a:ea typeface="Times New Roman"/>
              </a:rPr>
              <a:t>y </a:t>
            </a:r>
            <a:r>
              <a:rPr lang="es-ES_tradnl" sz="3100" dirty="0" smtClean="0">
                <a:solidFill>
                  <a:srgbClr val="0000CC"/>
                </a:solidFill>
                <a:latin typeface="Arial"/>
                <a:ea typeface="Times New Roman"/>
              </a:rPr>
              <a:t>no solamente </a:t>
            </a:r>
            <a:r>
              <a:rPr lang="es-ES_tradnl" sz="3100" dirty="0">
                <a:solidFill>
                  <a:srgbClr val="0000CC"/>
                </a:solidFill>
                <a:latin typeface="Arial"/>
                <a:ea typeface="Times New Roman"/>
              </a:rPr>
              <a:t>a planes y programas de estudio en su país, sino en cualquier </a:t>
            </a:r>
            <a:r>
              <a:rPr lang="es-ES_tradnl" sz="3100" dirty="0" smtClean="0">
                <a:solidFill>
                  <a:srgbClr val="0000CC"/>
                </a:solidFill>
                <a:latin typeface="Arial"/>
                <a:ea typeface="Times New Roman"/>
              </a:rPr>
              <a:t>parte </a:t>
            </a:r>
            <a:r>
              <a:rPr lang="es-ES_tradnl" sz="3100" dirty="0">
                <a:solidFill>
                  <a:srgbClr val="0000CC"/>
                </a:solidFill>
                <a:latin typeface="Arial"/>
                <a:ea typeface="Times New Roman"/>
              </a:rPr>
              <a:t>del mundo, lo que hace de la </a:t>
            </a:r>
            <a:r>
              <a:rPr lang="es-ES_tradnl" sz="3100" dirty="0" smtClean="0">
                <a:solidFill>
                  <a:srgbClr val="0000CC"/>
                </a:solidFill>
                <a:latin typeface="Arial"/>
                <a:ea typeface="Times New Roman"/>
              </a:rPr>
              <a:t>Educación </a:t>
            </a:r>
            <a:r>
              <a:rPr lang="es-ES_tradnl" sz="3100" dirty="0">
                <a:solidFill>
                  <a:srgbClr val="0000CC"/>
                </a:solidFill>
                <a:latin typeface="Arial"/>
                <a:ea typeface="Times New Roman"/>
              </a:rPr>
              <a:t>a </a:t>
            </a:r>
            <a:r>
              <a:rPr lang="es-ES_tradnl" sz="3100" dirty="0" smtClean="0">
                <a:solidFill>
                  <a:srgbClr val="0000CC"/>
                </a:solidFill>
                <a:latin typeface="Arial"/>
                <a:ea typeface="Times New Roman"/>
              </a:rPr>
              <a:t>Distancia </a:t>
            </a:r>
            <a:r>
              <a:rPr lang="es-ES_tradnl" sz="3100" dirty="0">
                <a:solidFill>
                  <a:srgbClr val="0000CC"/>
                </a:solidFill>
                <a:latin typeface="Arial"/>
                <a:ea typeface="Times New Roman"/>
              </a:rPr>
              <a:t>un área de </a:t>
            </a:r>
            <a:r>
              <a:rPr lang="es-ES_tradnl" sz="3100" dirty="0" smtClean="0">
                <a:solidFill>
                  <a:srgbClr val="0000CC"/>
                </a:solidFill>
                <a:latin typeface="Arial"/>
                <a:ea typeface="Times New Roman"/>
              </a:rPr>
              <a:t>oportunidades.</a:t>
            </a:r>
            <a:endParaRPr lang="es-ES" sz="3100" dirty="0">
              <a:solidFill>
                <a:srgbClr val="0000CC"/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El modelo cubano </a:t>
            </a:r>
            <a:r>
              <a:rPr kumimoji="0" lang="x-none" sz="3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 </a:t>
            </a:r>
            <a:r>
              <a:rPr kumimoji="0" lang="x-none" sz="3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Educación </a:t>
            </a:r>
            <a:r>
              <a:rPr kumimoji="0" lang="x-non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 Distancia en la Educación Superior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606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467544" y="1556792"/>
            <a:ext cx="8136904" cy="378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x-none" dirty="0" smtClean="0">
                <a:solidFill>
                  <a:srgbClr val="0000CC"/>
                </a:solidFill>
              </a:rPr>
              <a:t>Para el </a:t>
            </a:r>
            <a:r>
              <a:rPr lang="x-none" smtClean="0">
                <a:solidFill>
                  <a:srgbClr val="0000CC"/>
                </a:solidFill>
              </a:rPr>
              <a:t>desarrollo </a:t>
            </a:r>
            <a:r>
              <a:rPr lang="x-none" smtClean="0">
                <a:solidFill>
                  <a:srgbClr val="0000CC"/>
                </a:solidFill>
              </a:rPr>
              <a:t>metodológ</a:t>
            </a:r>
            <a:r>
              <a:rPr lang="es-ES" dirty="0" smtClean="0">
                <a:solidFill>
                  <a:srgbClr val="0000CC"/>
                </a:solidFill>
              </a:rPr>
              <a:t>i</a:t>
            </a:r>
            <a:r>
              <a:rPr lang="x-none" smtClean="0">
                <a:solidFill>
                  <a:srgbClr val="0000CC"/>
                </a:solidFill>
              </a:rPr>
              <a:t>co </a:t>
            </a:r>
            <a:r>
              <a:rPr lang="x-none" dirty="0" smtClean="0">
                <a:solidFill>
                  <a:srgbClr val="0000CC"/>
                </a:solidFill>
              </a:rPr>
              <a:t>de la Educación a Distancia el docente no solo debe estar preparado en los contenidos de su especialidad sino también en la parte pedagógica y tecnológica del proceso</a:t>
            </a:r>
            <a:endParaRPr lang="es-ES" dirty="0">
              <a:solidFill>
                <a:srgbClr val="0000CC"/>
              </a:solidFill>
            </a:endParaRP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z="3200" dirty="0" smtClean="0">
                <a:solidFill>
                  <a:srgbClr val="FF0000"/>
                </a:solidFill>
              </a:rPr>
              <a:t>El modelo cubano de Educación a Distancia en la Educación Superior</a:t>
            </a:r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385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5937524"/>
          </a:xfrm>
        </p:spPr>
        <p:txBody>
          <a:bodyPr/>
          <a:lstStyle/>
          <a:p>
            <a:pPr marL="0" indent="0" algn="ctr">
              <a:buNone/>
            </a:pPr>
            <a:r>
              <a:rPr lang="x-none" sz="3200" dirty="0" smtClean="0">
                <a:solidFill>
                  <a:srgbClr val="FF0000"/>
                </a:solidFill>
              </a:rPr>
              <a:t>    El modelo cubano de Educación a Distancia en la Educación Superior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23528" y="1219200"/>
            <a:ext cx="762000" cy="5334000"/>
          </a:xfrm>
          <a:prstGeom prst="upArrow">
            <a:avLst>
              <a:gd name="adj1" fmla="val 50000"/>
              <a:gd name="adj2" fmla="val 175000"/>
            </a:avLst>
          </a:prstGeom>
          <a:gradFill rotWithShape="1">
            <a:gsLst>
              <a:gs pos="0">
                <a:srgbClr val="000066"/>
              </a:gs>
              <a:gs pos="77000">
                <a:srgbClr val="99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286000" y="1676400"/>
            <a:ext cx="673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Integrar las actividades al proyecto educativo de la institución de forma independiente y creativa</a:t>
            </a:r>
            <a:endParaRPr kumimoji="0" lang="es-ES_tradnl" altLang="es-E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7132082"/>
              </p:ext>
            </p:extLst>
          </p:nvPr>
        </p:nvGraphicFramePr>
        <p:xfrm>
          <a:off x="1259632" y="1600200"/>
          <a:ext cx="689818" cy="1143000"/>
        </p:xfrm>
        <a:graphic>
          <a:graphicData uri="http://schemas.openxmlformats.org/presentationml/2006/ole">
            <p:oleObj spid="_x0000_s29760" name="Imagen" r:id="rId3" imgW="1296063" imgH="3934305" progId="">
              <p:embed/>
            </p:oleObj>
          </a:graphicData>
        </a:graphic>
      </p:graphicFrame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258888" y="3213100"/>
            <a:ext cx="7756526" cy="1206500"/>
            <a:chOff x="793" y="2024"/>
            <a:chExt cx="4886" cy="760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440" y="2208"/>
              <a:ext cx="423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</a:rPr>
                <a:t>Adaptación a las condiciones concretas de cada institución educativa</a:t>
              </a:r>
            </a:p>
          </p:txBody>
        </p:sp>
        <p:graphicFrame>
          <p:nvGraphicFramePr>
            <p:cNvPr id="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962437644"/>
                </p:ext>
              </p:extLst>
            </p:nvPr>
          </p:nvGraphicFramePr>
          <p:xfrm>
            <a:off x="793" y="2024"/>
            <a:ext cx="542" cy="760"/>
          </p:xfrm>
          <a:graphic>
            <a:graphicData uri="http://schemas.openxmlformats.org/presentationml/2006/ole">
              <p:oleObj spid="_x0000_s29761" name="Imagen" r:id="rId4" imgW="3212327" imgH="3935896" progId="">
                <p:embed/>
              </p:oleObj>
            </a:graphicData>
          </a:graphic>
        </p:graphicFrame>
      </p:grp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085528" y="4725144"/>
            <a:ext cx="7879325" cy="1437533"/>
            <a:chOff x="1049" y="3073"/>
            <a:chExt cx="4242" cy="809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643" y="3216"/>
              <a:ext cx="364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s-ES_tradnl" altLang="es-E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</a:rPr>
                <a:t>Aceptación y uso intensivo </a:t>
              </a:r>
              <a:r>
                <a:rPr kumimoji="0" lang="es-ES_tradnl" altLang="es-E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</a:rPr>
                <a:t>de la tecnología</a:t>
              </a:r>
              <a:endParaRPr kumimoji="0" lang="es-ES_tradnl" alt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aphicFrame>
          <p:nvGraphicFramePr>
            <p:cNvPr id="1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548204042"/>
                </p:ext>
              </p:extLst>
            </p:nvPr>
          </p:nvGraphicFramePr>
          <p:xfrm>
            <a:off x="1049" y="3073"/>
            <a:ext cx="480" cy="809"/>
          </p:xfrm>
          <a:graphic>
            <a:graphicData uri="http://schemas.openxmlformats.org/presentationml/2006/ole">
              <p:oleObj spid="_x0000_s29762" name="Imagen" r:id="rId5" imgW="4016999" imgH="3945437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5535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6513" y="609600"/>
            <a:ext cx="9195289" cy="5969000"/>
          </a:xfrm>
        </p:spPr>
        <p:txBody>
          <a:bodyPr>
            <a:normAutofit fontScale="90000"/>
          </a:bodyPr>
          <a:lstStyle/>
          <a:p>
            <a:pPr marL="571500" lvl="0" indent="-571500" algn="l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s-ES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es-ES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es-ES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 </a:t>
            </a:r>
            <a:r>
              <a:rPr lang="es-ES" sz="3100" b="1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/>
            </a:r>
            <a:br>
              <a:rPr lang="es-ES" sz="3100" b="1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/>
            </a:r>
            <a:b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 </a:t>
            </a:r>
            <a: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-Uso </a:t>
            </a: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intensivo de las </a:t>
            </a:r>
            <a: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TIC</a:t>
            </a:r>
            <a:b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/>
            </a:r>
            <a:b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-Incorporación de la tecnología móviles</a:t>
            </a:r>
            <a:b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/>
            </a:r>
            <a:b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-Incremento de la interactividad</a:t>
            </a:r>
            <a:b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/>
            </a:r>
            <a:b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-Nuevos </a:t>
            </a: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modelos </a:t>
            </a:r>
            <a: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pedagógicos</a:t>
            </a:r>
            <a:b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/>
            </a:r>
            <a:b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 </a:t>
            </a:r>
            <a: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-Rediseño </a:t>
            </a: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de procesos </a:t>
            </a:r>
            <a: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/>
            </a:r>
            <a:b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/>
            </a:r>
            <a:b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 </a:t>
            </a:r>
            <a: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-Colaboración </a:t>
            </a: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entre </a:t>
            </a:r>
            <a:r>
              <a:rPr lang="es-ES" sz="3100" dirty="0" smtClean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instituciones a</a:t>
            </a:r>
            <a:r>
              <a:rPr lang="es-ES_tradnl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/>
            </a:r>
            <a:br>
              <a:rPr lang="es-ES_tradnl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   distancia </a:t>
            </a:r>
            <a:b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 </a:t>
            </a:r>
            <a:b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</a:br>
            <a:r>
              <a:rPr lang="es-ES" sz="31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 </a:t>
            </a:r>
            <a:endParaRPr lang="es-ES" sz="3100" dirty="0">
              <a:solidFill>
                <a:srgbClr val="0000CC"/>
              </a:solidFill>
            </a:endParaRPr>
          </a:p>
        </p:txBody>
      </p:sp>
      <p:pic>
        <p:nvPicPr>
          <p:cNvPr id="5" name="Picture 11" descr="educacion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927" y="3068960"/>
            <a:ext cx="18478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016" y="889000"/>
            <a:ext cx="18288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051720" y="548680"/>
            <a:ext cx="276550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100" b="1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TENDENCIAS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561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0"/>
            <a:ext cx="8219256" cy="155389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293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44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586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2" y="476672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>
                <a:solidFill>
                  <a:srgbClr val="0000CC"/>
                </a:solidFill>
              </a:rPr>
              <a:t>Se incorporan nuevas formas de interactividad entre los actores</a:t>
            </a:r>
            <a:endParaRPr lang="es-ES" sz="3200" b="1" dirty="0">
              <a:solidFill>
                <a:srgbClr val="0000CC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9376" y="2420888"/>
            <a:ext cx="7093024" cy="116953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/>
        </p:spPr>
        <p:txBody>
          <a:bodyPr wrap="square" lIns="91429" tIns="45714" rIns="91429" bIns="45714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Modelo tradicional      ---------- uno-a-uno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Nuevo Modelo --------- muchos-a-muchos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7584" y="4073016"/>
            <a:ext cx="7325816" cy="23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TENDENCIA HACIA LOS PROCESOS COMUNICATIVOS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La espiral de los software </a:t>
            </a: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sociales  y de la tecnología móvil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924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052736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s-ES" sz="3200" kern="0" dirty="0">
                <a:solidFill>
                  <a:srgbClr val="0000CC"/>
                </a:solidFill>
              </a:rPr>
              <a:t>Las actuales tendencias de  instituciones </a:t>
            </a:r>
            <a:r>
              <a:rPr lang="es-ES" sz="3200" kern="0" dirty="0" smtClean="0">
                <a:solidFill>
                  <a:srgbClr val="0000CC"/>
                </a:solidFill>
              </a:rPr>
              <a:t>universitarias en el mundo </a:t>
            </a:r>
            <a:r>
              <a:rPr lang="es-ES" sz="3200" kern="0" dirty="0">
                <a:solidFill>
                  <a:srgbClr val="0000CC"/>
                </a:solidFill>
              </a:rPr>
              <a:t>se dirigen a propiciar el desarrollo de </a:t>
            </a:r>
            <a:r>
              <a:rPr lang="es-ES" sz="3200" kern="0" dirty="0" smtClean="0">
                <a:solidFill>
                  <a:srgbClr val="0000CC"/>
                </a:solidFill>
              </a:rPr>
              <a:t>la Educación a Distancia, </a:t>
            </a:r>
            <a:r>
              <a:rPr lang="es-ES" sz="3200" kern="0" dirty="0">
                <a:solidFill>
                  <a:srgbClr val="0000CC"/>
                </a:solidFill>
              </a:rPr>
              <a:t>presionados tanto por las condiciones de masividad  (</a:t>
            </a:r>
            <a:r>
              <a:rPr lang="es-ES" sz="3200" b="1" kern="0" dirty="0">
                <a:solidFill>
                  <a:srgbClr val="0000CC"/>
                </a:solidFill>
              </a:rPr>
              <a:t>democratización</a:t>
            </a:r>
            <a:r>
              <a:rPr lang="es-ES" sz="3200" kern="0" dirty="0">
                <a:solidFill>
                  <a:srgbClr val="0000CC"/>
                </a:solidFill>
              </a:rPr>
              <a:t>) que se van incrementando cada </a:t>
            </a:r>
            <a:r>
              <a:rPr lang="es-ES" sz="3200" kern="0" dirty="0" smtClean="0">
                <a:solidFill>
                  <a:srgbClr val="0000CC"/>
                </a:solidFill>
              </a:rPr>
              <a:t>año, por </a:t>
            </a:r>
            <a:r>
              <a:rPr lang="es-ES" sz="3200" kern="0" dirty="0">
                <a:solidFill>
                  <a:srgbClr val="0000CC"/>
                </a:solidFill>
              </a:rPr>
              <a:t>las posibilidades que se están creando a partir de mejores condiciones </a:t>
            </a:r>
            <a:r>
              <a:rPr lang="es-ES" sz="3200" kern="0" dirty="0" smtClean="0">
                <a:solidFill>
                  <a:srgbClr val="0000CC"/>
                </a:solidFill>
              </a:rPr>
              <a:t>tecnológicas  y las experiencias acumuladas en el 2020 a causa de la pandemia.</a:t>
            </a:r>
            <a:endParaRPr lang="es-ES" sz="3200" kern="0" dirty="0">
              <a:solidFill>
                <a:srgbClr val="0000CC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46659" y="332656"/>
            <a:ext cx="276550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TENDENCIAS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809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457200" y="1235892"/>
            <a:ext cx="8229600" cy="55054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«Prefiero la imaginación al conocimiento, porque este último es infinito» Albert Einstein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«Los imperios del futuro son imperios de la mente»   Winston Churchill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«La única fabrica de </a:t>
            </a:r>
            <a:r>
              <a:rPr kumimoji="0" lang="es-E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microsoft</a:t>
            </a: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es la imaginación humana»   </a:t>
            </a:r>
            <a:r>
              <a:rPr kumimoji="0" lang="es-E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Fed</a:t>
            </a: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Mondy</a:t>
            </a: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«El conocimiento en sí es poder» Francis Bacon 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699792" y="4046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 reflexionar</a:t>
            </a:r>
            <a:endParaRPr lang="es-E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50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x-none" sz="40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Para reflexionar</a:t>
            </a:r>
            <a:r>
              <a:rPr lang="es-ES" sz="32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s-ES" sz="32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342900" lvl="0" indent="-342900" defTabSz="9144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s-ES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«En </a:t>
            </a:r>
            <a:r>
              <a:rPr lang="es-ES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futuro habrá solo dos caminos: ser digital o no </a:t>
            </a:r>
            <a:r>
              <a:rPr lang="es-ES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ser»</a:t>
            </a:r>
            <a:r>
              <a:rPr lang="es-ES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ES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Nicholas </a:t>
            </a:r>
            <a:r>
              <a:rPr lang="es-ES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Negroponte</a:t>
            </a:r>
            <a:r>
              <a:rPr lang="es-ES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 defTabSz="9144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s-ES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«El </a:t>
            </a:r>
            <a:r>
              <a:rPr lang="es-ES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futuro somos nosotros mismos. Nosotros somos la </a:t>
            </a:r>
            <a:r>
              <a:rPr lang="es-ES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revolución»</a:t>
            </a:r>
            <a:r>
              <a:rPr lang="es-ES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Beatrice </a:t>
            </a:r>
            <a:r>
              <a:rPr lang="es-ES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Bruteau</a:t>
            </a:r>
            <a:endParaRPr lang="es-ES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s-ES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«No </a:t>
            </a:r>
            <a:r>
              <a:rPr lang="es-ES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hay viento favorable para el que no sabe donde </a:t>
            </a:r>
            <a:r>
              <a:rPr lang="es-ES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va»</a:t>
            </a:r>
            <a:r>
              <a:rPr lang="es-ES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ES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Séneca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68114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modo de conclusiones… Desafíos</a:t>
            </a:r>
            <a:endParaRPr lang="es-E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x-none" dirty="0" smtClean="0">
                <a:solidFill>
                  <a:srgbClr val="0000CC"/>
                </a:solidFill>
              </a:rPr>
              <a:t>El desarrollo de competencias  pedagógicas y tecnológicas en los docentes</a:t>
            </a:r>
          </a:p>
          <a:p>
            <a:pPr algn="just"/>
            <a:r>
              <a:rPr lang="x-none" dirty="0" smtClean="0">
                <a:solidFill>
                  <a:srgbClr val="0000CC"/>
                </a:solidFill>
              </a:rPr>
              <a:t>Desarrollo en los estudiantes de nuevas estrategias de aprendizaje</a:t>
            </a:r>
          </a:p>
          <a:p>
            <a:pPr algn="just"/>
            <a:r>
              <a:rPr lang="x-none" dirty="0" smtClean="0">
                <a:solidFill>
                  <a:srgbClr val="0000CC"/>
                </a:solidFill>
              </a:rPr>
              <a:t>Desarrollo continuo de habilidades  en el uso de las diferentes opciones que brindan las TIC para el proceso de enseñanza  - aprendizaje  </a:t>
            </a:r>
          </a:p>
          <a:p>
            <a:endParaRPr lang="x-none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63384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dro 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20" y="1124744"/>
            <a:ext cx="3411879" cy="4525963"/>
          </a:xfrm>
          <a:solidFill>
            <a:srgbClr val="FFC000"/>
          </a:solidFill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779838" y="1268760"/>
            <a:ext cx="5006975" cy="421640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3600" b="1" i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s-ES_tradnl" altLang="es-ES" sz="36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“Para aprender todo con mayor facilidad deben utilizarse cuantos más sentidos se pueda”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 altLang="es-ES" sz="3600" dirty="0">
              <a:solidFill>
                <a:srgbClr val="000066"/>
              </a:solidFill>
              <a:latin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800" dirty="0">
                <a:solidFill>
                  <a:srgbClr val="000066"/>
                </a:solidFill>
                <a:latin typeface="Calibri" pitchFamily="34" charset="0"/>
              </a:rPr>
              <a:t>	         </a:t>
            </a:r>
            <a:r>
              <a:rPr lang="es-ES_tradnl" altLang="es-ES" sz="2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Juan Amos </a:t>
            </a:r>
            <a:r>
              <a:rPr lang="es-ES_tradnl" altLang="es-ES" sz="24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Comenius</a:t>
            </a:r>
            <a:r>
              <a:rPr lang="es-ES_tradnl" altLang="es-ES" sz="2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s-ES_tradnl" altLang="es-ES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s-ES_tradnl" altLang="es-E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(1592-1670)</a:t>
            </a:r>
            <a:endParaRPr lang="es-ES" altLang="es-ES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67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6936" y="404664"/>
            <a:ext cx="7581528" cy="18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¿</a:t>
            </a:r>
            <a:r>
              <a:rPr lang="x-none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Pero… qué se entiende por</a:t>
            </a:r>
            <a:br>
              <a:rPr lang="x-none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x-none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Educación a Distacia?</a:t>
            </a:r>
            <a:endParaRPr lang="es-E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23728" y="2564904"/>
            <a:ext cx="6840760" cy="390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Educación a Distancia es un término genérico, difícil de definir, ya que en él se incluyen las tendencias pedagógicas,</a:t>
            </a:r>
            <a:r>
              <a:rPr kumimoji="0" lang="es-ES" sz="2800" b="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 y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 estrategias de enseñanza aprendizaje, que son diversas y que en el mundo se le</a:t>
            </a:r>
            <a:r>
              <a:rPr kumimoji="0" lang="es-ES" sz="2800" b="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 asignan diferentes denominaciones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. </a:t>
            </a: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00808"/>
            <a:ext cx="216024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08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chemeClr val="bg1"/>
          </a:solidFill>
        </p:spPr>
        <p:txBody>
          <a:bodyPr/>
          <a:lstStyle/>
          <a:p>
            <a:r>
              <a:rPr lang="es-ES" sz="3200" b="1" dirty="0">
                <a:solidFill>
                  <a:srgbClr val="FF0000"/>
                </a:solidFill>
              </a:rPr>
              <a:t>LA EDUCACIÓN A DISTANCIA. </a:t>
            </a:r>
            <a:r>
              <a:rPr lang="es-ES" sz="3200" b="1" dirty="0" smtClean="0">
                <a:solidFill>
                  <a:srgbClr val="FF0000"/>
                </a:solidFill>
              </a:rPr>
              <a:t>CONCEPTO</a:t>
            </a:r>
            <a:r>
              <a:rPr lang="es-ES" sz="4000" b="1" dirty="0" smtClean="0"/>
              <a:t> </a:t>
            </a:r>
            <a:endParaRPr lang="es-ES" sz="40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7776864" cy="5156398"/>
          </a:xfrm>
          <a:solidFill>
            <a:schemeClr val="bg1"/>
          </a:solidFill>
        </p:spPr>
        <p:txBody>
          <a:bodyPr/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s-ES" sz="2800" b="1" dirty="0" smtClean="0">
                <a:solidFill>
                  <a:srgbClr val="0000CC"/>
                </a:solidFill>
              </a:rPr>
              <a:t>“</a:t>
            </a:r>
            <a:r>
              <a:rPr lang="es-ES_tradnl" sz="2800" b="1" dirty="0">
                <a:solidFill>
                  <a:srgbClr val="0000CC"/>
                </a:solidFill>
              </a:rPr>
              <a:t>...un </a:t>
            </a:r>
            <a:r>
              <a:rPr lang="es-ES_tradnl" sz="2800" b="1" u="sng" dirty="0">
                <a:solidFill>
                  <a:srgbClr val="0000CC"/>
                </a:solidFill>
              </a:rPr>
              <a:t>conjunto de procedimientos</a:t>
            </a:r>
            <a:r>
              <a:rPr lang="es-ES_tradnl" sz="2800" b="1" dirty="0">
                <a:solidFill>
                  <a:srgbClr val="0000CC"/>
                </a:solidFill>
              </a:rPr>
              <a:t> cuya finalidad es proporcionar instrucción por medios de comunicación, impresos o electrónicos, a personas que participan en un proceso de aprendizaje reglado, en lugares y horarios distintos de los del profesor o profesores”. </a:t>
            </a:r>
            <a:endParaRPr lang="es-ES_tradnl" sz="2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_tradnl" sz="2800" b="1" dirty="0">
                <a:solidFill>
                  <a:srgbClr val="0000CC"/>
                </a:solidFill>
              </a:rPr>
              <a:t> </a:t>
            </a:r>
            <a:r>
              <a:rPr lang="es-ES_tradnl" sz="2800" b="1" dirty="0" smtClean="0">
                <a:solidFill>
                  <a:srgbClr val="0000CC"/>
                </a:solidFill>
              </a:rPr>
              <a:t>                                             Moore</a:t>
            </a:r>
            <a:r>
              <a:rPr lang="es-ES_tradnl" sz="2800" dirty="0" smtClean="0">
                <a:solidFill>
                  <a:srgbClr val="0000CC"/>
                </a:solidFill>
              </a:rPr>
              <a:t>  </a:t>
            </a:r>
            <a:r>
              <a:rPr lang="es-ES_tradnl" sz="2800" b="1" dirty="0">
                <a:solidFill>
                  <a:srgbClr val="0000CC"/>
                </a:solidFill>
              </a:rPr>
              <a:t>(1990). </a:t>
            </a:r>
            <a:endParaRPr lang="es-E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386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908050"/>
            <a:ext cx="8496944" cy="5113238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s-ES" sz="2800" b="1" dirty="0" smtClean="0">
                <a:solidFill>
                  <a:srgbClr val="0000CC"/>
                </a:solidFill>
              </a:rPr>
              <a:t> </a:t>
            </a:r>
            <a:r>
              <a:rPr lang="es-ES" sz="2800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“</a:t>
            </a:r>
            <a:r>
              <a:rPr lang="es-ES" sz="2800" u="sng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Forma de enseñanza-aprendizaje</a:t>
            </a:r>
            <a:r>
              <a:rPr lang="es-ES" sz="2800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 planificada, organizada y dirigida de forma sistemática a un número potencial de destinatarios muy elevado, que se desarrolla en condiciones de separación temporal y espacial entre profesores y alumnos. La interacción y comunicación de doble vía se asegura con materiales didácticos y apoyo tutorial, para los que se utilizan diversos medios”.</a:t>
            </a:r>
            <a:r>
              <a:rPr lang="es-E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endParaRPr lang="es-E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457520"/>
            <a:ext cx="9144000" cy="523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429" tIns="45714" rIns="91429" bIns="457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0000"/>
                </a:solidFill>
              </a:rPr>
              <a:t>LA EDUCACIÓN A DISTANCIA. </a:t>
            </a:r>
            <a:r>
              <a:rPr lang="es-ES" sz="2800" b="1" dirty="0" smtClean="0">
                <a:solidFill>
                  <a:srgbClr val="FF0000"/>
                </a:solidFill>
              </a:rPr>
              <a:t>CONCEPTOS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536504" y="530537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kern="0" dirty="0">
                <a:solidFill>
                  <a:srgbClr val="0000CC"/>
                </a:solidFill>
                <a:ea typeface="+mj-ea"/>
                <a:cs typeface="+mj-cs"/>
              </a:rPr>
              <a:t>Centro de Innovación y Desarrollo de la Educación a Distancia (CIDEAD). España, 1995</a:t>
            </a:r>
            <a:br>
              <a:rPr lang="es-ES" sz="2000" kern="0" dirty="0">
                <a:solidFill>
                  <a:srgbClr val="0000CC"/>
                </a:solidFill>
                <a:ea typeface="+mj-ea"/>
                <a:cs typeface="+mj-cs"/>
              </a:rPr>
            </a:br>
            <a:r>
              <a:rPr lang="es-ES" sz="2000" kern="0" dirty="0">
                <a:solidFill>
                  <a:srgbClr val="0000CC"/>
                </a:solidFill>
                <a:ea typeface="+mj-ea"/>
                <a:cs typeface="+mj-cs"/>
              </a:rPr>
              <a:t/>
            </a:r>
            <a:br>
              <a:rPr lang="es-ES" sz="2000" kern="0" dirty="0">
                <a:solidFill>
                  <a:srgbClr val="0000CC"/>
                </a:solidFill>
                <a:ea typeface="+mj-ea"/>
                <a:cs typeface="+mj-cs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981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08782"/>
          </a:xfrm>
          <a:solidFill>
            <a:schemeClr val="bg1"/>
          </a:solidFill>
        </p:spPr>
        <p:txBody>
          <a:bodyPr/>
          <a:lstStyle/>
          <a:p>
            <a:r>
              <a:rPr lang="es-ES" sz="2800" b="1" dirty="0">
                <a:solidFill>
                  <a:srgbClr val="FF0000"/>
                </a:solidFill>
              </a:rPr>
              <a:t>LA EDUCACIÓN A DISTANCIA. </a:t>
            </a:r>
            <a:r>
              <a:rPr lang="es-ES" sz="2800" b="1" dirty="0" smtClean="0">
                <a:solidFill>
                  <a:srgbClr val="FF0000"/>
                </a:solidFill>
              </a:rPr>
              <a:t>CONCEPTOS</a:t>
            </a:r>
            <a:r>
              <a:rPr lang="es-ES" sz="2800" b="1" dirty="0" smtClean="0">
                <a:solidFill>
                  <a:schemeClr val="tx1"/>
                </a:solidFill>
              </a:rPr>
              <a:t> </a:t>
            </a:r>
            <a:r>
              <a:rPr lang="es-ES" sz="2800" b="1" dirty="0"/>
              <a:t/>
            </a:r>
            <a:br>
              <a:rPr lang="es-ES" sz="2800" b="1" dirty="0"/>
            </a:b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414"/>
            <a:ext cx="8064896" cy="5589587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s-ES_tradnl" sz="1600" dirty="0"/>
              <a:t/>
            </a:r>
            <a:br>
              <a:rPr lang="es-ES_tradnl" sz="1600" dirty="0"/>
            </a:br>
            <a:r>
              <a:rPr lang="es-ES_tradnl" sz="2800" dirty="0" smtClean="0">
                <a:solidFill>
                  <a:srgbClr val="0000CC"/>
                </a:solidFill>
              </a:rPr>
              <a:t>“</a:t>
            </a:r>
            <a:r>
              <a:rPr lang="es-ES_tradnl" sz="2800" b="1" dirty="0">
                <a:solidFill>
                  <a:srgbClr val="0000CC"/>
                </a:solidFill>
              </a:rPr>
              <a:t>Un </a:t>
            </a:r>
            <a:r>
              <a:rPr lang="es-ES_tradnl" sz="2800" b="1" u="sng" dirty="0">
                <a:solidFill>
                  <a:srgbClr val="0000CC"/>
                </a:solidFill>
              </a:rPr>
              <a:t>sistema de formas de comunicación</a:t>
            </a:r>
            <a:r>
              <a:rPr lang="es-ES_tradnl" sz="2800" b="1" dirty="0">
                <a:solidFill>
                  <a:srgbClr val="0000CC"/>
                </a:solidFill>
              </a:rPr>
              <a:t> en las que prevalece la autonomía de los estudiantes mediante una variedad de medios de enseñanza que disminuyen la difusión informativa”. </a:t>
            </a:r>
            <a:r>
              <a:rPr lang="es-ES_tradnl" sz="2800" b="1" dirty="0" smtClean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s-ES_tradnl" sz="2800" b="1" dirty="0">
                <a:solidFill>
                  <a:srgbClr val="0000CC"/>
                </a:solidFill>
              </a:rPr>
              <a:t> </a:t>
            </a:r>
            <a:r>
              <a:rPr lang="es-ES_tradnl" sz="2800" b="1" dirty="0" smtClean="0">
                <a:solidFill>
                  <a:srgbClr val="0000CC"/>
                </a:solidFill>
              </a:rPr>
              <a:t>                                          Bravo </a:t>
            </a:r>
            <a:r>
              <a:rPr lang="es-ES_tradnl" sz="2800" b="1" dirty="0">
                <a:solidFill>
                  <a:srgbClr val="0000CC"/>
                </a:solidFill>
              </a:rPr>
              <a:t>Reyes  (</a:t>
            </a:r>
            <a:r>
              <a:rPr lang="es-ES_tradnl" sz="2800" b="1" dirty="0" smtClean="0">
                <a:solidFill>
                  <a:srgbClr val="0000CC"/>
                </a:solidFill>
              </a:rPr>
              <a:t>2001</a:t>
            </a:r>
            <a:r>
              <a:rPr lang="es-ES_tradnl" sz="2800" b="1" dirty="0" smtClean="0">
                <a:solidFill>
                  <a:srgbClr val="0000CC"/>
                </a:solidFill>
              </a:rPr>
              <a:t>)</a:t>
            </a:r>
            <a:r>
              <a:rPr lang="es-ES" sz="2000" b="1" dirty="0">
                <a:solidFill>
                  <a:srgbClr val="0000CC"/>
                </a:solidFill>
              </a:rPr>
              <a:t/>
            </a:r>
            <a:br>
              <a:rPr lang="es-ES" sz="2000" b="1" dirty="0">
                <a:solidFill>
                  <a:srgbClr val="0000CC"/>
                </a:solidFill>
              </a:rPr>
            </a:br>
            <a:endParaRPr lang="es-E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958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chemeClr val="bg1"/>
          </a:solidFill>
        </p:spPr>
        <p:txBody>
          <a:bodyPr/>
          <a:lstStyle/>
          <a:p>
            <a:r>
              <a:rPr lang="es-ES" sz="2800" b="1" dirty="0">
                <a:solidFill>
                  <a:srgbClr val="000000"/>
                </a:solidFill>
              </a:rPr>
              <a:t/>
            </a:r>
            <a:br>
              <a:rPr lang="es-ES" sz="2800" b="1" dirty="0">
                <a:solidFill>
                  <a:srgbClr val="000000"/>
                </a:solidFill>
              </a:rPr>
            </a:br>
            <a:r>
              <a:rPr lang="es-ES" sz="2800" b="1" dirty="0">
                <a:solidFill>
                  <a:srgbClr val="FF0000"/>
                </a:solidFill>
              </a:rPr>
              <a:t>LA EDUCACIÓN A DISTANCIA. </a:t>
            </a:r>
            <a:r>
              <a:rPr lang="es-ES" sz="2800" b="1" dirty="0" smtClean="0">
                <a:solidFill>
                  <a:srgbClr val="FF0000"/>
                </a:solidFill>
              </a:rPr>
              <a:t>CONCEPTOS</a:t>
            </a:r>
            <a:r>
              <a:rPr lang="es-ES" sz="2800" b="1" dirty="0">
                <a:solidFill>
                  <a:srgbClr val="000000"/>
                </a:solidFill>
              </a:rPr>
              <a:t/>
            </a:r>
            <a:br>
              <a:rPr lang="es-ES" sz="2800" b="1" dirty="0">
                <a:solidFill>
                  <a:srgbClr val="000000"/>
                </a:solidFill>
              </a:rPr>
            </a:br>
            <a:endParaRPr lang="es-ES_tradnl" sz="2800" b="1" dirty="0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496944" cy="6021288"/>
          </a:xfrm>
          <a:solidFill>
            <a:schemeClr val="bg1"/>
          </a:solidFill>
        </p:spPr>
        <p:txBody>
          <a:bodyPr/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s-ES" sz="2800" dirty="0" smtClean="0">
                <a:solidFill>
                  <a:srgbClr val="0000CC"/>
                </a:solidFill>
              </a:rPr>
              <a:t> “…</a:t>
            </a:r>
            <a:r>
              <a:rPr lang="es-ES" sz="2800" u="sng" dirty="0">
                <a:solidFill>
                  <a:srgbClr val="0000CC"/>
                </a:solidFill>
              </a:rPr>
              <a:t>conjunto de métodos, técnicas y recursos </a:t>
            </a:r>
            <a:r>
              <a:rPr lang="es-ES" sz="2800" dirty="0">
                <a:solidFill>
                  <a:srgbClr val="0000CC"/>
                </a:solidFill>
              </a:rPr>
              <a:t>puestos a disposición de estudiantes adultos  con motivación suficiente para dirigir su autoaprendizaje y adquirir conocimientos en cualquier nivel de enseñanza. Difiere de la educación tradicional en que los estudiantes e instructores están separados geográficamente y la comunicación entre ellos se da mediante la tecnología</a:t>
            </a:r>
            <a:r>
              <a:rPr lang="es-ES" sz="2800" dirty="0" smtClean="0">
                <a:solidFill>
                  <a:srgbClr val="0000CC"/>
                </a:solidFill>
              </a:rPr>
              <a:t>”                       </a:t>
            </a:r>
            <a:r>
              <a:rPr lang="es-ES" sz="2800" dirty="0">
                <a:solidFill>
                  <a:srgbClr val="0000CC"/>
                </a:solidFill>
              </a:rPr>
              <a:t>(</a:t>
            </a:r>
            <a:r>
              <a:rPr lang="es-ES" sz="2800" dirty="0" err="1" smtClean="0">
                <a:solidFill>
                  <a:srgbClr val="0000CC"/>
                </a:solidFill>
              </a:rPr>
              <a:t>Artagey</a:t>
            </a:r>
            <a:r>
              <a:rPr lang="es-ES" sz="2800" dirty="0" smtClean="0">
                <a:solidFill>
                  <a:srgbClr val="0000CC"/>
                </a:solidFill>
              </a:rPr>
              <a:t> </a:t>
            </a:r>
            <a:r>
              <a:rPr lang="es-ES" sz="2800" dirty="0">
                <a:solidFill>
                  <a:srgbClr val="0000CC"/>
                </a:solidFill>
              </a:rPr>
              <a:t>y otros, 2005</a:t>
            </a:r>
            <a:r>
              <a:rPr lang="es-ES" sz="2800" dirty="0" smtClean="0">
                <a:solidFill>
                  <a:srgbClr val="0000CC"/>
                </a:solidFill>
              </a:rPr>
              <a:t>).</a:t>
            </a:r>
            <a:endParaRPr lang="es-E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1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bg1"/>
          </a:solidFill>
        </p:spPr>
        <p:txBody>
          <a:bodyPr/>
          <a:lstStyle/>
          <a:p>
            <a:r>
              <a:rPr lang="es-ES" sz="2800" b="1" dirty="0">
                <a:solidFill>
                  <a:srgbClr val="FF0000"/>
                </a:solidFill>
              </a:rPr>
              <a:t>LA EDUCACIÓN A DISTANCIA. </a:t>
            </a:r>
            <a:r>
              <a:rPr lang="es-ES" sz="2800" b="1" dirty="0" smtClean="0">
                <a:solidFill>
                  <a:srgbClr val="FF0000"/>
                </a:solidFill>
              </a:rPr>
              <a:t>CONCEPTOS</a:t>
            </a:r>
            <a:endParaRPr lang="es-ES_tradnl" sz="2800" b="1" dirty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514"/>
            <a:ext cx="8568952" cy="5805487"/>
          </a:xfrm>
          <a:solidFill>
            <a:schemeClr val="bg1"/>
          </a:solidFill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500" dirty="0" smtClean="0">
                <a:solidFill>
                  <a:srgbClr val="0000CC"/>
                </a:solidFill>
                <a:latin typeface="+mj-lt"/>
              </a:rPr>
              <a:t>Educación a Distancia es un proceso pedagógico (instructivo y educativo) flexible, que se puede desarrollar en cualquier nivel, ser dirigido desde diferentes tipos de instituciones y  en lo esencial se caracteriza por la poca o ninguna </a:t>
            </a:r>
            <a:r>
              <a:rPr lang="es-ES" sz="2500" dirty="0" err="1" smtClean="0">
                <a:solidFill>
                  <a:srgbClr val="0000CC"/>
                </a:solidFill>
                <a:latin typeface="+mj-lt"/>
              </a:rPr>
              <a:t>presencialidad</a:t>
            </a:r>
            <a:r>
              <a:rPr lang="es-ES" sz="2500" dirty="0" smtClean="0">
                <a:solidFill>
                  <a:srgbClr val="0000CC"/>
                </a:solidFill>
                <a:latin typeface="+mj-lt"/>
              </a:rPr>
              <a:t> del docente, se apoya en variados materiales didácticos y la tutoría, que potencian el aprendizaje autónomo y colaborativo,  predominando una comunicación multidireccional y de ida y vuelta, mediada por las tecnologías de la información y las comunicaciones.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500" dirty="0" smtClean="0">
                <a:solidFill>
                  <a:srgbClr val="0000CC"/>
                </a:solidFill>
                <a:latin typeface="+mj-lt"/>
              </a:rPr>
              <a:t>                                                                     (</a:t>
            </a:r>
            <a:r>
              <a:rPr lang="es-ES" sz="2500" dirty="0" err="1" smtClean="0">
                <a:solidFill>
                  <a:srgbClr val="0000CC"/>
                </a:solidFill>
                <a:latin typeface="+mj-lt"/>
              </a:rPr>
              <a:t>Glez</a:t>
            </a:r>
            <a:r>
              <a:rPr lang="es-ES" sz="2500" dirty="0" smtClean="0">
                <a:solidFill>
                  <a:srgbClr val="0000CC"/>
                </a:solidFill>
                <a:latin typeface="+mj-lt"/>
              </a:rPr>
              <a:t> L, 2007).</a:t>
            </a:r>
            <a:endParaRPr lang="es-ES_tradnl" sz="2500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2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1475</Words>
  <Application>Microsoft Office PowerPoint</Application>
  <PresentationFormat>On-screen Show (4:3)</PresentationFormat>
  <Paragraphs>167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Tema de Office</vt:lpstr>
      <vt:lpstr>Diseño predeterminado</vt:lpstr>
      <vt:lpstr>1_Tema de Office</vt:lpstr>
      <vt:lpstr>1_Diseño predeterminado</vt:lpstr>
      <vt:lpstr>2_Diseño predeterminado</vt:lpstr>
      <vt:lpstr>3_Diseño predeterminado</vt:lpstr>
      <vt:lpstr>Imagen</vt:lpstr>
      <vt:lpstr>Slide 1</vt:lpstr>
      <vt:lpstr>  Entrenamiento: Diseño y montaje de Entornos Virtuales de Enseñanza Aprendizaje  Unidad didáctica 1. Educación a distancia y aprendizaje en red.  Objetivos:  Fundamentar los aspectos conceptuales, metodológicos y tecnológicos para el diseño y ejecución de cursos a través Moodle, considerando las necesidades de aprendizaje, el perfil de los participantes y las características del contenido.    Contenidos: Educación a distancia: bases conceptuales, metodológicas y tecnológicas.    </vt:lpstr>
      <vt:lpstr>Los inicios de la Educación a Distancia datan de 1728 y  ha transitado hasta nuestros días por diferentes modalidades, siempre vinculdas y precedidas por el desarrollo de las tecnologías, que han sido adaptadas a usos pedagógicos </vt:lpstr>
      <vt:lpstr>¿Pero… qué se entiende por  Educación a Distacia?</vt:lpstr>
      <vt:lpstr>LA EDUCACIÓN A DISTANCIA. CONCEPTO </vt:lpstr>
      <vt:lpstr> “Forma de enseñanza-aprendizaje planificada, organizada y dirigida de forma sistemática a un número potencial de destinatarios muy elevado, que se desarrolla en condiciones de separación temporal y espacial entre profesores y alumnos. La interacción y comunicación de doble vía se asegura con materiales didácticos y apoyo tutorial, para los que se utilizan diversos medios”. </vt:lpstr>
      <vt:lpstr>LA EDUCACIÓN A DISTANCIA. CONCEPTOS  </vt:lpstr>
      <vt:lpstr> LA EDUCACIÓN A DISTANCIA. CONCEPTOS </vt:lpstr>
      <vt:lpstr>LA EDUCACIÓN A DISTANCIA. CONCEPTOS</vt:lpstr>
      <vt:lpstr>Slide 10</vt:lpstr>
      <vt:lpstr>Slide 11</vt:lpstr>
      <vt:lpstr>Slide 12</vt:lpstr>
      <vt:lpstr>Slide 13</vt:lpstr>
      <vt:lpstr>Tecnologías de la infornación y las Comunicaciones</vt:lpstr>
      <vt:lpstr>Tecnologías de la información y las Comunicaciones</vt:lpstr>
      <vt:lpstr>Tecnologías de la infornación y las Comunicaciones</vt:lpstr>
      <vt:lpstr>Tecnologías de la infornación y las Comunicaciones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Metodologías de la Educación a Distancia</vt:lpstr>
      <vt:lpstr>Slide 26</vt:lpstr>
      <vt:lpstr>Slide 27</vt:lpstr>
      <vt:lpstr>Slide 28</vt:lpstr>
      <vt:lpstr>El modelo cubano de Educación a Distancia en la Educación Superior</vt:lpstr>
      <vt:lpstr>   La educación a distancia permite la creación de un estudiante con visión internacional al facilitar el acceso a la Educación Superior y no solamente a planes y programas de estudio en su país, sino en cualquier parte del mundo, lo que hace de la Educación a Distancia un área de oportunidades.</vt:lpstr>
      <vt:lpstr>El modelo cubano de Educación a Distancia en la Educación Superior</vt:lpstr>
      <vt:lpstr>Slide 32</vt:lpstr>
      <vt:lpstr>      -Uso intensivo de las TIC  -Incorporación de la tecnología móviles  -Incremento de la interactividad  -Nuevos modelos pedagógicos   -Rediseño de procesos    -Colaboración entre instituciones a    distancia     </vt:lpstr>
      <vt:lpstr>Slide 34</vt:lpstr>
      <vt:lpstr>Slide 35</vt:lpstr>
      <vt:lpstr>Slide 36</vt:lpstr>
      <vt:lpstr>Para reflexionar </vt:lpstr>
      <vt:lpstr>A modo de conclusiones… Desafíos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Lourdes</dc:creator>
  <cp:lastModifiedBy>Revisor</cp:lastModifiedBy>
  <cp:revision>65</cp:revision>
  <dcterms:created xsi:type="dcterms:W3CDTF">2021-04-01T15:58:31Z</dcterms:created>
  <dcterms:modified xsi:type="dcterms:W3CDTF">2022-04-15T07:12:58Z</dcterms:modified>
</cp:coreProperties>
</file>