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257" r:id="rId4"/>
    <p:sldId id="261" r:id="rId5"/>
    <p:sldId id="262" r:id="rId6"/>
    <p:sldId id="258" r:id="rId7"/>
    <p:sldId id="260" r:id="rId8"/>
    <p:sldId id="263" r:id="rId9"/>
    <p:sldId id="264" r:id="rId10"/>
    <p:sldId id="265" r:id="rId11"/>
    <p:sldId id="268" r:id="rId12"/>
    <p:sldId id="269" r:id="rId13"/>
    <p:sldId id="270" r:id="rId14"/>
    <p:sldId id="273" r:id="rId15"/>
    <p:sldId id="274" r:id="rId16"/>
    <p:sldId id="275" r:id="rId17"/>
    <p:sldId id="276" r:id="rId18"/>
    <p:sldId id="277" r:id="rId19"/>
    <p:sldId id="281" r:id="rId20"/>
    <p:sldId id="278" r:id="rId21"/>
    <p:sldId id="287" r:id="rId22"/>
    <p:sldId id="279" r:id="rId23"/>
    <p:sldId id="280" r:id="rId24"/>
    <p:sldId id="286" r:id="rId25"/>
    <p:sldId id="282" r:id="rId26"/>
    <p:sldId id="283" r:id="rId27"/>
    <p:sldId id="285"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eymis" initials="G" lastIdx="1" clrIdx="0">
    <p:extLst>
      <p:ext uri="{19B8F6BF-5375-455C-9EA6-DF929625EA0E}">
        <p15:presenceInfo xmlns:p15="http://schemas.microsoft.com/office/powerpoint/2012/main" userId="Gleym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2031" autoAdjust="0"/>
  </p:normalViewPr>
  <p:slideViewPr>
    <p:cSldViewPr snapToGrid="0">
      <p:cViewPr varScale="1">
        <p:scale>
          <a:sx n="44" d="100"/>
          <a:sy n="44" d="100"/>
        </p:scale>
        <p:origin x="66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F1A8C0-CE95-4B94-83F4-643D352F6ABA}" type="doc">
      <dgm:prSet loTypeId="urn:microsoft.com/office/officeart/2005/8/layout/target1" loCatId="relationship" qsTypeId="urn:microsoft.com/office/officeart/2005/8/quickstyle/simple1" qsCatId="simple" csTypeId="urn:microsoft.com/office/officeart/2005/8/colors/accent1_2" csCatId="accent1"/>
      <dgm:spPr/>
    </dgm:pt>
    <dgm:pt modelId="{3425A27D-125B-49A5-8215-5362512859A1}">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b="0" i="0" u="none" strike="noStrike" cap="none" normalizeH="0" baseline="0" smtClean="0">
            <a:ln>
              <a:noFill/>
            </a:ln>
            <a:solidFill>
              <a:schemeClr val="tx1"/>
            </a:solidFill>
            <a:effectLst/>
            <a:latin typeface="Arial" panose="020B0604020202020204" pitchFamily="34" charset="0"/>
          </a:endParaRPr>
        </a:p>
      </dgm:t>
    </dgm:pt>
    <dgm:pt modelId="{A643FD5A-DE04-4F98-94E9-C6EE4CB3AD02}" type="parTrans" cxnId="{127F671B-B3C2-4799-9292-6385AC910A75}">
      <dgm:prSet/>
      <dgm:spPr/>
    </dgm:pt>
    <dgm:pt modelId="{16B172B2-7E7A-4DAA-A381-45BAD211DB92}" type="sibTrans" cxnId="{127F671B-B3C2-4799-9292-6385AC910A75}">
      <dgm:prSet/>
      <dgm:spPr/>
    </dgm:pt>
    <dgm:pt modelId="{2E219322-C86C-49F2-A135-9669C15CFAE0}">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b="0" i="0" u="none" strike="noStrike" cap="none" normalizeH="0" baseline="0" smtClean="0">
            <a:ln>
              <a:noFill/>
            </a:ln>
            <a:solidFill>
              <a:schemeClr val="tx1"/>
            </a:solidFill>
            <a:effectLst/>
            <a:latin typeface="Arial" panose="020B0604020202020204" pitchFamily="34" charset="0"/>
          </a:endParaRPr>
        </a:p>
      </dgm:t>
    </dgm:pt>
    <dgm:pt modelId="{3555232A-6782-4260-9DB1-66598E795B49}" type="parTrans" cxnId="{4D73FBBF-869F-4862-BE9B-96849EEC6BFA}">
      <dgm:prSet/>
      <dgm:spPr/>
    </dgm:pt>
    <dgm:pt modelId="{51BD7426-7330-47FA-A436-108EC04E1749}" type="sibTrans" cxnId="{4D73FBBF-869F-4862-BE9B-96849EEC6BFA}">
      <dgm:prSet/>
      <dgm:spPr/>
    </dgm:pt>
    <dgm:pt modelId="{42A6374B-9589-4003-ABB8-C260B2D6487E}">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b="0" i="0" u="none" strike="noStrike" cap="none" normalizeH="0" baseline="0" smtClean="0">
            <a:ln>
              <a:noFill/>
            </a:ln>
            <a:solidFill>
              <a:schemeClr val="tx1"/>
            </a:solidFill>
            <a:effectLst/>
            <a:latin typeface="Arial" panose="020B0604020202020204" pitchFamily="34" charset="0"/>
          </a:endParaRPr>
        </a:p>
      </dgm:t>
    </dgm:pt>
    <dgm:pt modelId="{E0FC5FAA-E2E6-41DD-AD98-E2E9DD8D5B58}" type="parTrans" cxnId="{220AC9A1-33BB-430A-AD28-09DBDB8CFCBB}">
      <dgm:prSet/>
      <dgm:spPr/>
    </dgm:pt>
    <dgm:pt modelId="{D4AB8AB9-E9DD-4B66-A656-8F92160551BB}" type="sibTrans" cxnId="{220AC9A1-33BB-430A-AD28-09DBDB8CFCBB}">
      <dgm:prSet/>
      <dgm:spPr/>
    </dgm:pt>
    <dgm:pt modelId="{4C6D465D-BE03-41BC-9187-8A276EC3FE05}" type="pres">
      <dgm:prSet presAssocID="{5BF1A8C0-CE95-4B94-83F4-643D352F6ABA}" presName="composite" presStyleCnt="0">
        <dgm:presLayoutVars>
          <dgm:chMax val="5"/>
          <dgm:dir/>
          <dgm:resizeHandles val="exact"/>
        </dgm:presLayoutVars>
      </dgm:prSet>
      <dgm:spPr/>
    </dgm:pt>
    <dgm:pt modelId="{8EBF1226-ABC8-40A1-96BC-808FF9AAEB9F}" type="pres">
      <dgm:prSet presAssocID="{3425A27D-125B-49A5-8215-5362512859A1}" presName="circle1" presStyleLbl="lnNode1" presStyleIdx="0" presStyleCnt="3"/>
      <dgm:spPr/>
    </dgm:pt>
    <dgm:pt modelId="{21B029F7-7198-4C44-AA96-E0ECF2EE3435}" type="pres">
      <dgm:prSet presAssocID="{3425A27D-125B-49A5-8215-5362512859A1}" presName="text1" presStyleLbl="revTx" presStyleIdx="0" presStyleCnt="3">
        <dgm:presLayoutVars>
          <dgm:bulletEnabled val="1"/>
        </dgm:presLayoutVars>
      </dgm:prSet>
      <dgm:spPr/>
      <dgm:t>
        <a:bodyPr/>
        <a:lstStyle/>
        <a:p>
          <a:endParaRPr lang="es-ES"/>
        </a:p>
      </dgm:t>
    </dgm:pt>
    <dgm:pt modelId="{5BD0A3A9-EB0A-473C-8A80-261A6C9BD341}" type="pres">
      <dgm:prSet presAssocID="{3425A27D-125B-49A5-8215-5362512859A1}" presName="line1" presStyleLbl="callout" presStyleIdx="0" presStyleCnt="6"/>
      <dgm:spPr/>
    </dgm:pt>
    <dgm:pt modelId="{61E7B0B7-6DA9-40EF-81BC-59441A4542D7}" type="pres">
      <dgm:prSet presAssocID="{3425A27D-125B-49A5-8215-5362512859A1}" presName="d1" presStyleLbl="callout" presStyleIdx="1" presStyleCnt="6"/>
      <dgm:spPr/>
    </dgm:pt>
    <dgm:pt modelId="{27E49E86-C683-485E-A442-597B5708CF46}" type="pres">
      <dgm:prSet presAssocID="{2E219322-C86C-49F2-A135-9669C15CFAE0}" presName="circle2" presStyleLbl="lnNode1" presStyleIdx="1" presStyleCnt="3"/>
      <dgm:spPr/>
    </dgm:pt>
    <dgm:pt modelId="{94CE9195-207C-44E9-80C4-5C4FCA4BA4A2}" type="pres">
      <dgm:prSet presAssocID="{2E219322-C86C-49F2-A135-9669C15CFAE0}" presName="text2" presStyleLbl="revTx" presStyleIdx="1" presStyleCnt="3">
        <dgm:presLayoutVars>
          <dgm:bulletEnabled val="1"/>
        </dgm:presLayoutVars>
      </dgm:prSet>
      <dgm:spPr/>
      <dgm:t>
        <a:bodyPr/>
        <a:lstStyle/>
        <a:p>
          <a:endParaRPr lang="es-ES"/>
        </a:p>
      </dgm:t>
    </dgm:pt>
    <dgm:pt modelId="{7754F6C6-1201-4CA5-B147-7233E16B4F7F}" type="pres">
      <dgm:prSet presAssocID="{2E219322-C86C-49F2-A135-9669C15CFAE0}" presName="line2" presStyleLbl="callout" presStyleIdx="2" presStyleCnt="6"/>
      <dgm:spPr/>
    </dgm:pt>
    <dgm:pt modelId="{60AD7AD1-BF4C-4B91-BBF9-CEE97B8D73D8}" type="pres">
      <dgm:prSet presAssocID="{2E219322-C86C-49F2-A135-9669C15CFAE0}" presName="d2" presStyleLbl="callout" presStyleIdx="3" presStyleCnt="6"/>
      <dgm:spPr/>
    </dgm:pt>
    <dgm:pt modelId="{83EFD8AF-6169-4973-8461-FAE82A62BEE4}" type="pres">
      <dgm:prSet presAssocID="{42A6374B-9589-4003-ABB8-C260B2D6487E}" presName="circle3" presStyleLbl="lnNode1" presStyleIdx="2" presStyleCnt="3"/>
      <dgm:spPr/>
    </dgm:pt>
    <dgm:pt modelId="{2C6AA5A6-AF4C-4449-B7DB-0A2268E730B2}" type="pres">
      <dgm:prSet presAssocID="{42A6374B-9589-4003-ABB8-C260B2D6487E}" presName="text3" presStyleLbl="revTx" presStyleIdx="2" presStyleCnt="3">
        <dgm:presLayoutVars>
          <dgm:bulletEnabled val="1"/>
        </dgm:presLayoutVars>
      </dgm:prSet>
      <dgm:spPr/>
      <dgm:t>
        <a:bodyPr/>
        <a:lstStyle/>
        <a:p>
          <a:endParaRPr lang="es-ES"/>
        </a:p>
      </dgm:t>
    </dgm:pt>
    <dgm:pt modelId="{75D62C5B-0E9D-4628-BE16-17B48304EBE4}" type="pres">
      <dgm:prSet presAssocID="{42A6374B-9589-4003-ABB8-C260B2D6487E}" presName="line3" presStyleLbl="callout" presStyleIdx="4" presStyleCnt="6"/>
      <dgm:spPr/>
    </dgm:pt>
    <dgm:pt modelId="{86662F3C-63F4-40DC-BDF8-7AAA7E6FCDB3}" type="pres">
      <dgm:prSet presAssocID="{42A6374B-9589-4003-ABB8-C260B2D6487E}" presName="d3" presStyleLbl="callout" presStyleIdx="5" presStyleCnt="6"/>
      <dgm:spPr/>
    </dgm:pt>
  </dgm:ptLst>
  <dgm:cxnLst>
    <dgm:cxn modelId="{127F671B-B3C2-4799-9292-6385AC910A75}" srcId="{5BF1A8C0-CE95-4B94-83F4-643D352F6ABA}" destId="{3425A27D-125B-49A5-8215-5362512859A1}" srcOrd="0" destOrd="0" parTransId="{A643FD5A-DE04-4F98-94E9-C6EE4CB3AD02}" sibTransId="{16B172B2-7E7A-4DAA-A381-45BAD211DB92}"/>
    <dgm:cxn modelId="{914C1530-94D9-4739-9280-2D7D6C0DDF1F}" type="presOf" srcId="{3425A27D-125B-49A5-8215-5362512859A1}" destId="{21B029F7-7198-4C44-AA96-E0ECF2EE3435}" srcOrd="0" destOrd="0" presId="urn:microsoft.com/office/officeart/2005/8/layout/target1"/>
    <dgm:cxn modelId="{4D73FBBF-869F-4862-BE9B-96849EEC6BFA}" srcId="{5BF1A8C0-CE95-4B94-83F4-643D352F6ABA}" destId="{2E219322-C86C-49F2-A135-9669C15CFAE0}" srcOrd="1" destOrd="0" parTransId="{3555232A-6782-4260-9DB1-66598E795B49}" sibTransId="{51BD7426-7330-47FA-A436-108EC04E1749}"/>
    <dgm:cxn modelId="{DE7D9512-2ED8-43F9-8659-0AA1C3ECFB16}" type="presOf" srcId="{5BF1A8C0-CE95-4B94-83F4-643D352F6ABA}" destId="{4C6D465D-BE03-41BC-9187-8A276EC3FE05}" srcOrd="0" destOrd="0" presId="urn:microsoft.com/office/officeart/2005/8/layout/target1"/>
    <dgm:cxn modelId="{41D73638-BF97-4171-8F68-FB3DFBF5B90B}" type="presOf" srcId="{42A6374B-9589-4003-ABB8-C260B2D6487E}" destId="{2C6AA5A6-AF4C-4449-B7DB-0A2268E730B2}" srcOrd="0" destOrd="0" presId="urn:microsoft.com/office/officeart/2005/8/layout/target1"/>
    <dgm:cxn modelId="{6ACDBDC2-9B1C-46C9-B22B-A6A406E5F438}" type="presOf" srcId="{2E219322-C86C-49F2-A135-9669C15CFAE0}" destId="{94CE9195-207C-44E9-80C4-5C4FCA4BA4A2}" srcOrd="0" destOrd="0" presId="urn:microsoft.com/office/officeart/2005/8/layout/target1"/>
    <dgm:cxn modelId="{220AC9A1-33BB-430A-AD28-09DBDB8CFCBB}" srcId="{5BF1A8C0-CE95-4B94-83F4-643D352F6ABA}" destId="{42A6374B-9589-4003-ABB8-C260B2D6487E}" srcOrd="2" destOrd="0" parTransId="{E0FC5FAA-E2E6-41DD-AD98-E2E9DD8D5B58}" sibTransId="{D4AB8AB9-E9DD-4B66-A656-8F92160551BB}"/>
    <dgm:cxn modelId="{87242E23-A7AB-4F74-BB68-5D83DA5BE473}" type="presParOf" srcId="{4C6D465D-BE03-41BC-9187-8A276EC3FE05}" destId="{8EBF1226-ABC8-40A1-96BC-808FF9AAEB9F}" srcOrd="0" destOrd="0" presId="urn:microsoft.com/office/officeart/2005/8/layout/target1"/>
    <dgm:cxn modelId="{CDF3F795-DF55-408E-B8A9-E658AA5DEBBA}" type="presParOf" srcId="{4C6D465D-BE03-41BC-9187-8A276EC3FE05}" destId="{21B029F7-7198-4C44-AA96-E0ECF2EE3435}" srcOrd="1" destOrd="0" presId="urn:microsoft.com/office/officeart/2005/8/layout/target1"/>
    <dgm:cxn modelId="{A53AF8CF-9ED0-4DC2-8359-CFEEB2203A2D}" type="presParOf" srcId="{4C6D465D-BE03-41BC-9187-8A276EC3FE05}" destId="{5BD0A3A9-EB0A-473C-8A80-261A6C9BD341}" srcOrd="2" destOrd="0" presId="urn:microsoft.com/office/officeart/2005/8/layout/target1"/>
    <dgm:cxn modelId="{CA7EBB0B-E567-4964-B601-679614C6F55E}" type="presParOf" srcId="{4C6D465D-BE03-41BC-9187-8A276EC3FE05}" destId="{61E7B0B7-6DA9-40EF-81BC-59441A4542D7}" srcOrd="3" destOrd="0" presId="urn:microsoft.com/office/officeart/2005/8/layout/target1"/>
    <dgm:cxn modelId="{8D84C3C7-34D7-439F-8D6E-4EFD8F71CA39}" type="presParOf" srcId="{4C6D465D-BE03-41BC-9187-8A276EC3FE05}" destId="{27E49E86-C683-485E-A442-597B5708CF46}" srcOrd="4" destOrd="0" presId="urn:microsoft.com/office/officeart/2005/8/layout/target1"/>
    <dgm:cxn modelId="{9AC1270E-4A13-4EEC-9CDF-801A307D4A0B}" type="presParOf" srcId="{4C6D465D-BE03-41BC-9187-8A276EC3FE05}" destId="{94CE9195-207C-44E9-80C4-5C4FCA4BA4A2}" srcOrd="5" destOrd="0" presId="urn:microsoft.com/office/officeart/2005/8/layout/target1"/>
    <dgm:cxn modelId="{211FDBAE-7670-4F1F-A72C-B9AF4A95E5CA}" type="presParOf" srcId="{4C6D465D-BE03-41BC-9187-8A276EC3FE05}" destId="{7754F6C6-1201-4CA5-B147-7233E16B4F7F}" srcOrd="6" destOrd="0" presId="urn:microsoft.com/office/officeart/2005/8/layout/target1"/>
    <dgm:cxn modelId="{36CAF596-2704-47FF-BC36-385AFD8A8814}" type="presParOf" srcId="{4C6D465D-BE03-41BC-9187-8A276EC3FE05}" destId="{60AD7AD1-BF4C-4B91-BBF9-CEE97B8D73D8}" srcOrd="7" destOrd="0" presId="urn:microsoft.com/office/officeart/2005/8/layout/target1"/>
    <dgm:cxn modelId="{F7F60D69-437F-430E-96A5-D5BB55000489}" type="presParOf" srcId="{4C6D465D-BE03-41BC-9187-8A276EC3FE05}" destId="{83EFD8AF-6169-4973-8461-FAE82A62BEE4}" srcOrd="8" destOrd="0" presId="urn:microsoft.com/office/officeart/2005/8/layout/target1"/>
    <dgm:cxn modelId="{984335DE-58C4-4235-86DF-01B69E8EB835}" type="presParOf" srcId="{4C6D465D-BE03-41BC-9187-8A276EC3FE05}" destId="{2C6AA5A6-AF4C-4449-B7DB-0A2268E730B2}" srcOrd="9" destOrd="0" presId="urn:microsoft.com/office/officeart/2005/8/layout/target1"/>
    <dgm:cxn modelId="{C42D6905-0461-4C06-93C6-30798FBF4572}" type="presParOf" srcId="{4C6D465D-BE03-41BC-9187-8A276EC3FE05}" destId="{75D62C5B-0E9D-4628-BE16-17B48304EBE4}" srcOrd="10" destOrd="0" presId="urn:microsoft.com/office/officeart/2005/8/layout/target1"/>
    <dgm:cxn modelId="{07BA5E72-4D78-4850-89A0-98CA02C1B935}" type="presParOf" srcId="{4C6D465D-BE03-41BC-9187-8A276EC3FE05}" destId="{86662F3C-63F4-40DC-BDF8-7AAA7E6FCDB3}"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FD8AF-6169-4973-8461-FAE82A62BEE4}">
      <dsp:nvSpPr>
        <dsp:cNvPr id="0" name=""/>
        <dsp:cNvSpPr/>
      </dsp:nvSpPr>
      <dsp:spPr>
        <a:xfrm>
          <a:off x="50204" y="198040"/>
          <a:ext cx="594122" cy="5941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E49E86-C683-485E-A442-597B5708CF46}">
      <dsp:nvSpPr>
        <dsp:cNvPr id="0" name=""/>
        <dsp:cNvSpPr/>
      </dsp:nvSpPr>
      <dsp:spPr>
        <a:xfrm>
          <a:off x="169028" y="316865"/>
          <a:ext cx="356473" cy="3564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BF1226-ABC8-40A1-96BC-808FF9AAEB9F}">
      <dsp:nvSpPr>
        <dsp:cNvPr id="0" name=""/>
        <dsp:cNvSpPr/>
      </dsp:nvSpPr>
      <dsp:spPr>
        <a:xfrm>
          <a:off x="287853" y="435689"/>
          <a:ext cx="118824" cy="1188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B029F7-7198-4C44-AA96-E0ECF2EE3435}">
      <dsp:nvSpPr>
        <dsp:cNvPr id="0" name=""/>
        <dsp:cNvSpPr/>
      </dsp:nvSpPr>
      <dsp:spPr>
        <a:xfrm>
          <a:off x="743346" y="0"/>
          <a:ext cx="297061" cy="173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sz="1000" b="0" i="0" u="none" strike="noStrike" kern="1200" cap="none" normalizeH="0" baseline="0" smtClean="0">
            <a:ln>
              <a:noFill/>
            </a:ln>
            <a:solidFill>
              <a:schemeClr val="tx1"/>
            </a:solidFill>
            <a:effectLst/>
            <a:latin typeface="Arial" panose="020B0604020202020204" pitchFamily="34" charset="0"/>
          </a:endParaRPr>
        </a:p>
      </dsp:txBody>
      <dsp:txXfrm>
        <a:off x="743346" y="0"/>
        <a:ext cx="297061" cy="173285"/>
      </dsp:txXfrm>
    </dsp:sp>
    <dsp:sp modelId="{5BD0A3A9-EB0A-473C-8A80-261A6C9BD341}">
      <dsp:nvSpPr>
        <dsp:cNvPr id="0" name=""/>
        <dsp:cNvSpPr/>
      </dsp:nvSpPr>
      <dsp:spPr>
        <a:xfrm>
          <a:off x="669081" y="86642"/>
          <a:ext cx="7426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E7B0B7-6DA9-40EF-81BC-59441A4542D7}">
      <dsp:nvSpPr>
        <dsp:cNvPr id="0" name=""/>
        <dsp:cNvSpPr/>
      </dsp:nvSpPr>
      <dsp:spPr>
        <a:xfrm rot="5400000">
          <a:off x="303844" y="130162"/>
          <a:ext cx="408360" cy="321519"/>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E9195-207C-44E9-80C4-5C4FCA4BA4A2}">
      <dsp:nvSpPr>
        <dsp:cNvPr id="0" name=""/>
        <dsp:cNvSpPr/>
      </dsp:nvSpPr>
      <dsp:spPr>
        <a:xfrm>
          <a:off x="743346" y="173285"/>
          <a:ext cx="297061" cy="173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sz="1000" b="0" i="0" u="none" strike="noStrike" kern="1200" cap="none" normalizeH="0" baseline="0" smtClean="0">
            <a:ln>
              <a:noFill/>
            </a:ln>
            <a:solidFill>
              <a:schemeClr val="tx1"/>
            </a:solidFill>
            <a:effectLst/>
            <a:latin typeface="Arial" panose="020B0604020202020204" pitchFamily="34" charset="0"/>
          </a:endParaRPr>
        </a:p>
      </dsp:txBody>
      <dsp:txXfrm>
        <a:off x="743346" y="173285"/>
        <a:ext cx="297061" cy="173285"/>
      </dsp:txXfrm>
    </dsp:sp>
    <dsp:sp modelId="{7754F6C6-1201-4CA5-B147-7233E16B4F7F}">
      <dsp:nvSpPr>
        <dsp:cNvPr id="0" name=""/>
        <dsp:cNvSpPr/>
      </dsp:nvSpPr>
      <dsp:spPr>
        <a:xfrm>
          <a:off x="669081" y="259928"/>
          <a:ext cx="7426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AD7AD1-BF4C-4B91-BBF9-CEE97B8D73D8}">
      <dsp:nvSpPr>
        <dsp:cNvPr id="0" name=""/>
        <dsp:cNvSpPr/>
      </dsp:nvSpPr>
      <dsp:spPr>
        <a:xfrm rot="5400000">
          <a:off x="391497" y="300744"/>
          <a:ext cx="318211" cy="236361"/>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6AA5A6-AF4C-4449-B7DB-0A2268E730B2}">
      <dsp:nvSpPr>
        <dsp:cNvPr id="0" name=""/>
        <dsp:cNvSpPr/>
      </dsp:nvSpPr>
      <dsp:spPr>
        <a:xfrm>
          <a:off x="743346" y="346571"/>
          <a:ext cx="297061" cy="173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sz="1000" b="0" i="0" u="none" strike="noStrike" kern="1200" cap="none" normalizeH="0" baseline="0" smtClean="0">
            <a:ln>
              <a:noFill/>
            </a:ln>
            <a:solidFill>
              <a:schemeClr val="tx1"/>
            </a:solidFill>
            <a:effectLst/>
            <a:latin typeface="Arial" panose="020B0604020202020204" pitchFamily="34" charset="0"/>
          </a:endParaRPr>
        </a:p>
      </dsp:txBody>
      <dsp:txXfrm>
        <a:off x="743346" y="346571"/>
        <a:ext cx="297061" cy="173285"/>
      </dsp:txXfrm>
    </dsp:sp>
    <dsp:sp modelId="{75D62C5B-0E9D-4628-BE16-17B48304EBE4}">
      <dsp:nvSpPr>
        <dsp:cNvPr id="0" name=""/>
        <dsp:cNvSpPr/>
      </dsp:nvSpPr>
      <dsp:spPr>
        <a:xfrm>
          <a:off x="669081" y="433214"/>
          <a:ext cx="7426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662F3C-63F4-40DC-BDF8-7AAA7E6FCDB3}">
      <dsp:nvSpPr>
        <dsp:cNvPr id="0" name=""/>
        <dsp:cNvSpPr/>
      </dsp:nvSpPr>
      <dsp:spPr>
        <a:xfrm rot="5400000">
          <a:off x="479259" y="471188"/>
          <a:ext cx="227350" cy="15120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55427-0D6D-4B7D-83A5-9CB46DC8DE83}" type="datetimeFigureOut">
              <a:rPr lang="es-ES" smtClean="0"/>
              <a:t>28/03/2021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0C6D2-C9CC-49CB-9551-885AE73E661F}" type="slidenum">
              <a:rPr lang="es-ES" smtClean="0"/>
              <a:t>‹Nº›</a:t>
            </a:fld>
            <a:endParaRPr lang="es-ES"/>
          </a:p>
        </p:txBody>
      </p:sp>
    </p:spTree>
    <p:extLst>
      <p:ext uri="{BB962C8B-B14F-4D97-AF65-F5344CB8AC3E}">
        <p14:creationId xmlns:p14="http://schemas.microsoft.com/office/powerpoint/2010/main" val="308964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09568E79-DB87-485D-AF8A-5DB838574D88}" type="slidenum">
              <a:rPr lang="es-ES" sz="1200"/>
              <a:pPr eaLnBrk="1" hangingPunct="1"/>
              <a:t>14</a:t>
            </a:fld>
            <a:endParaRPr lang="es-E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dirty="0" smtClean="0">
                <a:latin typeface="Arial" panose="020B0604020202020204" pitchFamily="34" charset="0"/>
              </a:rPr>
              <a:t>En el ciclo, se obtienen cofactores reducidos, que serán utilizados posteriormente en la cadena respiratoria para la síntesis de ATP.</a:t>
            </a:r>
          </a:p>
          <a:p>
            <a:pPr eaLnBrk="1" hangingPunct="1"/>
            <a:r>
              <a:rPr lang="es-ES" dirty="0" smtClean="0">
                <a:latin typeface="Arial" panose="020B0604020202020204" pitchFamily="34" charset="0"/>
              </a:rPr>
              <a:t>Como se observa, en la degradación del grupo acetilo del acetil CoA se obtienen 10 ATP, uno de los cuales es sintetizado en el propio ciclo por el mecanismo de fosforilación a nivel de sustrato y el resto en la cadena respiratoria.</a:t>
            </a:r>
          </a:p>
          <a:p>
            <a:pPr eaLnBrk="1" hangingPunct="1"/>
            <a:r>
              <a:rPr lang="es-ES" dirty="0" smtClean="0">
                <a:latin typeface="Arial" panose="020B0604020202020204" pitchFamily="34" charset="0"/>
              </a:rPr>
              <a:t>Observen que por cada NAD reducido se produce 2.5 ATP, mientras que por cada FAD reducido se obtiene 1.5 ATP.</a:t>
            </a:r>
          </a:p>
          <a:p>
            <a:pPr eaLnBrk="1" hangingPunct="1"/>
            <a:endParaRPr lang="es-ES" dirty="0" smtClean="0">
              <a:latin typeface="Arial" panose="020B0604020202020204" pitchFamily="34" charset="0"/>
            </a:endParaRPr>
          </a:p>
          <a:p>
            <a:pPr eaLnBrk="1" hangingPunct="1"/>
            <a:endParaRPr lang="es-ES" dirty="0" smtClean="0">
              <a:latin typeface="Arial" panose="020B0604020202020204" pitchFamily="34" charset="0"/>
            </a:endParaRPr>
          </a:p>
        </p:txBody>
      </p:sp>
    </p:spTree>
    <p:extLst>
      <p:ext uri="{BB962C8B-B14F-4D97-AF65-F5344CB8AC3E}">
        <p14:creationId xmlns:p14="http://schemas.microsoft.com/office/powerpoint/2010/main" val="2891824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DD7C911B-AC7F-49CC-B9A7-DD3E34F69830}" type="slidenum">
              <a:rPr lang="es-ES" sz="1200"/>
              <a:pPr eaLnBrk="1" hangingPunct="1"/>
              <a:t>15</a:t>
            </a:fld>
            <a:endParaRPr lang="es-E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dirty="0" smtClean="0">
              <a:latin typeface="Arial" panose="020B0604020202020204" pitchFamily="34" charset="0"/>
            </a:endParaRPr>
          </a:p>
        </p:txBody>
      </p:sp>
    </p:spTree>
    <p:extLst>
      <p:ext uri="{BB962C8B-B14F-4D97-AF65-F5344CB8AC3E}">
        <p14:creationId xmlns:p14="http://schemas.microsoft.com/office/powerpoint/2010/main" val="3977747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9CD075AE-96FA-4661-9437-E1F14FE64385}" type="slidenum">
              <a:rPr lang="es-ES" sz="1200"/>
              <a:pPr eaLnBrk="1" hangingPunct="1"/>
              <a:t>17</a:t>
            </a:fld>
            <a:endParaRPr lang="es-E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dirty="0" smtClean="0">
              <a:latin typeface="Arial" panose="020B0604020202020204" pitchFamily="34" charset="0"/>
            </a:endParaRPr>
          </a:p>
        </p:txBody>
      </p:sp>
    </p:spTree>
    <p:extLst>
      <p:ext uri="{BB962C8B-B14F-4D97-AF65-F5344CB8AC3E}">
        <p14:creationId xmlns:p14="http://schemas.microsoft.com/office/powerpoint/2010/main" val="2166885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FF654B4E-C936-4990-817C-F946E5572753}" type="slidenum">
              <a:rPr lang="es-ES" sz="1200"/>
              <a:pPr eaLnBrk="1" hangingPunct="1"/>
              <a:t>19</a:t>
            </a:fld>
            <a:endParaRPr lang="es-E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dirty="0" smtClean="0">
              <a:latin typeface="Arial" panose="020B0604020202020204" pitchFamily="34" charset="0"/>
            </a:endParaRPr>
          </a:p>
        </p:txBody>
      </p:sp>
    </p:spTree>
    <p:extLst>
      <p:ext uri="{BB962C8B-B14F-4D97-AF65-F5344CB8AC3E}">
        <p14:creationId xmlns:p14="http://schemas.microsoft.com/office/powerpoint/2010/main" val="3493071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DC83532A-D5F6-4BCD-95AE-7DEF9D82BCF6}" type="slidenum">
              <a:rPr lang="es-ES" sz="1200"/>
              <a:pPr eaLnBrk="1" hangingPunct="1"/>
              <a:t>21</a:t>
            </a:fld>
            <a:endParaRPr lang="es-E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dirty="0" smtClean="0">
              <a:latin typeface="Arial" panose="020B0604020202020204" pitchFamily="34" charset="0"/>
            </a:endParaRPr>
          </a:p>
          <a:p>
            <a:pPr eaLnBrk="1" hangingPunct="1"/>
            <a:endParaRPr lang="es-ES" dirty="0" smtClean="0">
              <a:latin typeface="Arial" panose="020B0604020202020204" pitchFamily="34" charset="0"/>
            </a:endParaRPr>
          </a:p>
        </p:txBody>
      </p:sp>
    </p:spTree>
    <p:extLst>
      <p:ext uri="{BB962C8B-B14F-4D97-AF65-F5344CB8AC3E}">
        <p14:creationId xmlns:p14="http://schemas.microsoft.com/office/powerpoint/2010/main" val="445166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AD7DFD5F-DE11-43FC-AF6B-CC20DA73F05C}" type="slidenum">
              <a:rPr lang="es-ES" sz="1200"/>
              <a:pPr eaLnBrk="1" hangingPunct="1"/>
              <a:t>22</a:t>
            </a:fld>
            <a:endParaRPr lang="es-E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dirty="0" smtClean="0">
                <a:latin typeface="Arial" panose="020B0604020202020204" pitchFamily="34" charset="0"/>
              </a:rPr>
              <a:t>Los desacopladores de la fosforilación oxidativa son sustancias que hacen permeable la membrana mitocondrial interna a los protones, disipando su gradiente.</a:t>
            </a:r>
            <a:r>
              <a:rPr lang="es-ES" baseline="0" dirty="0" smtClean="0">
                <a:latin typeface="Arial" panose="020B0604020202020204" pitchFamily="34" charset="0"/>
              </a:rPr>
              <a:t> </a:t>
            </a:r>
            <a:r>
              <a:rPr lang="es-ES" dirty="0" smtClean="0">
                <a:latin typeface="Arial" panose="020B0604020202020204" pitchFamily="34" charset="0"/>
              </a:rPr>
              <a:t>Entre estas sustancias se encuentran el </a:t>
            </a:r>
            <a:r>
              <a:rPr lang="es-ES" dirty="0" err="1" smtClean="0">
                <a:latin typeface="Arial" panose="020B0604020202020204" pitchFamily="34" charset="0"/>
              </a:rPr>
              <a:t>dicumarol</a:t>
            </a:r>
            <a:r>
              <a:rPr lang="es-ES" dirty="0" smtClean="0">
                <a:latin typeface="Arial" panose="020B0604020202020204" pitchFamily="34" charset="0"/>
              </a:rPr>
              <a:t> y el 2-4 </a:t>
            </a:r>
            <a:r>
              <a:rPr lang="es-ES" dirty="0" err="1" smtClean="0">
                <a:latin typeface="Arial" panose="020B0604020202020204" pitchFamily="34" charset="0"/>
              </a:rPr>
              <a:t>dinitrofenol</a:t>
            </a:r>
            <a:r>
              <a:rPr lang="es-ES" dirty="0" smtClean="0">
                <a:latin typeface="Arial" panose="020B0604020202020204" pitchFamily="34" charset="0"/>
              </a:rPr>
              <a:t>.</a:t>
            </a:r>
          </a:p>
          <a:p>
            <a:pPr eaLnBrk="1" hangingPunct="1"/>
            <a:r>
              <a:rPr lang="es-ES" dirty="0" smtClean="0">
                <a:latin typeface="Arial" panose="020B0604020202020204" pitchFamily="34" charset="0"/>
              </a:rPr>
              <a:t>Hay que señalar que también existen desacopladores fisiológicos, que ayudan a regular la temperatura corporal, como es el caso de las hormonas tiroideas.</a:t>
            </a:r>
          </a:p>
          <a:p>
            <a:pPr eaLnBrk="1" hangingPunct="1"/>
            <a:endParaRPr lang="es-ES" dirty="0" smtClean="0">
              <a:latin typeface="Arial" panose="020B0604020202020204" pitchFamily="34" charset="0"/>
            </a:endParaRPr>
          </a:p>
          <a:p>
            <a:pPr eaLnBrk="1" hangingPunct="1"/>
            <a:endParaRPr lang="es-ES" dirty="0" smtClean="0">
              <a:latin typeface="Arial" panose="020B0604020202020204" pitchFamily="34" charset="0"/>
            </a:endParaRPr>
          </a:p>
          <a:p>
            <a:pPr eaLnBrk="1" hangingPunct="1"/>
            <a:endParaRPr lang="es-ES" dirty="0" smtClean="0">
              <a:latin typeface="Arial" panose="020B0604020202020204" pitchFamily="34" charset="0"/>
            </a:endParaRPr>
          </a:p>
        </p:txBody>
      </p:sp>
    </p:spTree>
    <p:extLst>
      <p:ext uri="{BB962C8B-B14F-4D97-AF65-F5344CB8AC3E}">
        <p14:creationId xmlns:p14="http://schemas.microsoft.com/office/powerpoint/2010/main" val="1037576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De manera inherente a su funcionamiento, las cadenas respiratorias mitocondriales en combinación con el oxígeno generan una serie de moléculas altamente reactivas, las especies reactivas de oxígeno (ROS, reactive </a:t>
            </a:r>
            <a:r>
              <a:rPr lang="es-ES" sz="1200" dirty="0" err="1" smtClean="0"/>
              <a:t>oxygen</a:t>
            </a:r>
            <a:r>
              <a:rPr lang="es-ES" sz="1200" dirty="0" smtClean="0"/>
              <a:t> </a:t>
            </a:r>
            <a:r>
              <a:rPr lang="es-ES" sz="1200" dirty="0" err="1" smtClean="0"/>
              <a:t>species</a:t>
            </a:r>
            <a:r>
              <a:rPr lang="es-ES" sz="1200" dirty="0" smtClean="0"/>
              <a:t>), tales como el anión </a:t>
            </a:r>
            <a:r>
              <a:rPr lang="es-ES" sz="1200" dirty="0" err="1" smtClean="0"/>
              <a:t>superóxido</a:t>
            </a:r>
            <a:r>
              <a:rPr lang="es-ES" sz="1200" dirty="0" smtClean="0"/>
              <a:t> O</a:t>
            </a:r>
            <a:r>
              <a:rPr lang="es-ES" sz="1200" b="1" baseline="-25000" dirty="0" smtClean="0"/>
              <a:t>2</a:t>
            </a:r>
            <a:r>
              <a:rPr lang="es-ES" sz="1200" dirty="0" smtClean="0"/>
              <a:t>, o el peróxido de hidrógeno H</a:t>
            </a:r>
            <a:r>
              <a:rPr lang="es-ES" sz="1200" b="1" baseline="-25000" dirty="0" smtClean="0"/>
              <a:t>2</a:t>
            </a:r>
            <a:r>
              <a:rPr lang="es-ES" sz="1200" dirty="0" smtClean="0"/>
              <a:t>O</a:t>
            </a:r>
            <a:r>
              <a:rPr lang="es-ES" sz="1200" b="1" baseline="-25000" dirty="0" smtClean="0"/>
              <a:t>2</a:t>
            </a:r>
            <a:r>
              <a:rPr lang="es-ES" sz="1200" dirty="0" smtClean="0"/>
              <a:t>. Estas y otras especies reactivas pueden reaccionar con las biomoléculas (lípidos de membrana, proteínas y ácidos nucleicos), llegando a inutilizarlas para sus funciones, lo que conduce a un metabolismo alterado.</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Se estima que aproximadamente 0,2-2% del oxígeno captado por las células se convierte en ROS en las mitocondrias. Éstas se vuelven menos eficientes, lo que a su vez incrementa la producción de ROS, agravando una situación que lleva a estas mitocondrias a iniciar un proceso de apoptosis que conduce eventualmente a la muerte celular. La muerte de células quiescentes (que no pueden ser regeneradas) o de células de recambio lento compromete el funcionamiento tisular, y c</a:t>
            </a:r>
            <a:r>
              <a:rPr lang="es-ES" dirty="0" smtClean="0"/>
              <a:t>onduce a procesos degenerativos que podrían ser responsables de diversas patologías (arterioesclerosis, cáncer, etc.) o incluso del envejecimiento. De hecho, se ha podido relacionar el envejecimiento con un progresivo deterioro en las funciones mitocondriales. Ésta es la base de la paradoja del oxígeno, que aunque es imprescindible para la vida, es también tóxico a largo plazo.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Existen sistemas de defensa contra estos ROS, los denominados antioxidantes, que son o bien enzimas con capacidad de destruir las ROS (</a:t>
            </a:r>
            <a:r>
              <a:rPr lang="es-ES" dirty="0" err="1" smtClean="0"/>
              <a:t>superóxido</a:t>
            </a:r>
            <a:r>
              <a:rPr lang="es-ES" dirty="0" smtClean="0"/>
              <a:t> </a:t>
            </a:r>
            <a:r>
              <a:rPr lang="es-ES" dirty="0" err="1" smtClean="0"/>
              <a:t>dismutasa</a:t>
            </a:r>
            <a:r>
              <a:rPr lang="es-ES" dirty="0" smtClean="0"/>
              <a:t>, catalasa, etc.) o bien diversas sustancias capaces de neutralizarlos reaccionando con ellos (glutatión, vitaminas C y E, etc.). En condiciones normales, la producción de ROS se ve contrarrestada por estos agentes antioxidantes, manteniéndose así un delicado equilibrio. Cuando este equilibrio se rompe a favor de la producción de ROS, la célula entra en un estado de estrés oxidativo que, si no se soluciona, puede conducir a alteraciones en las biomoléculas y al desarrollo de las patologías comentadas anteriormente.</a:t>
            </a:r>
          </a:p>
          <a:p>
            <a:endParaRPr lang="es-ES" dirty="0"/>
          </a:p>
        </p:txBody>
      </p:sp>
      <p:sp>
        <p:nvSpPr>
          <p:cNvPr id="4" name="Marcador de número de diapositiva 3"/>
          <p:cNvSpPr>
            <a:spLocks noGrp="1"/>
          </p:cNvSpPr>
          <p:nvPr>
            <p:ph type="sldNum" sz="quarter" idx="10"/>
          </p:nvPr>
        </p:nvSpPr>
        <p:spPr/>
        <p:txBody>
          <a:bodyPr/>
          <a:lstStyle/>
          <a:p>
            <a:fld id="{38E0C6D2-C9CC-49CB-9551-885AE73E661F}" type="slidenum">
              <a:rPr lang="es-ES" smtClean="0"/>
              <a:t>23</a:t>
            </a:fld>
            <a:endParaRPr lang="es-ES"/>
          </a:p>
        </p:txBody>
      </p:sp>
    </p:spTree>
    <p:extLst>
      <p:ext uri="{BB962C8B-B14F-4D97-AF65-F5344CB8AC3E}">
        <p14:creationId xmlns:p14="http://schemas.microsoft.com/office/powerpoint/2010/main" val="2651864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6971EC0-0A2B-4CAE-B888-116D08545A4B}" type="datetimeFigureOut">
              <a:rPr lang="es-ES" smtClean="0"/>
              <a:t>28/03/2021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B2D8184-BD3B-4D05-B8B5-B2A4D26ACA34}" type="slidenum">
              <a:rPr lang="es-ES" smtClean="0"/>
              <a:t>‹Nº›</a:t>
            </a:fld>
            <a:endParaRPr lang="es-ES"/>
          </a:p>
        </p:txBody>
      </p:sp>
    </p:spTree>
    <p:extLst>
      <p:ext uri="{BB962C8B-B14F-4D97-AF65-F5344CB8AC3E}">
        <p14:creationId xmlns:p14="http://schemas.microsoft.com/office/powerpoint/2010/main" val="47884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6971EC0-0A2B-4CAE-B888-116D08545A4B}" type="datetimeFigureOut">
              <a:rPr lang="es-ES" smtClean="0"/>
              <a:t>28/03/2021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B2D8184-BD3B-4D05-B8B5-B2A4D26ACA34}" type="slidenum">
              <a:rPr lang="es-ES" smtClean="0"/>
              <a:t>‹Nº›</a:t>
            </a:fld>
            <a:endParaRPr lang="es-ES"/>
          </a:p>
        </p:txBody>
      </p:sp>
    </p:spTree>
    <p:extLst>
      <p:ext uri="{BB962C8B-B14F-4D97-AF65-F5344CB8AC3E}">
        <p14:creationId xmlns:p14="http://schemas.microsoft.com/office/powerpoint/2010/main" val="1855953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6971EC0-0A2B-4CAE-B888-116D08545A4B}" type="datetimeFigureOut">
              <a:rPr lang="es-ES" smtClean="0"/>
              <a:t>28/03/2021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B2D8184-BD3B-4D05-B8B5-B2A4D26ACA34}" type="slidenum">
              <a:rPr lang="es-ES" smtClean="0"/>
              <a:t>‹Nº›</a:t>
            </a:fld>
            <a:endParaRPr lang="es-ES"/>
          </a:p>
        </p:txBody>
      </p:sp>
    </p:spTree>
    <p:extLst>
      <p:ext uri="{BB962C8B-B14F-4D97-AF65-F5344CB8AC3E}">
        <p14:creationId xmlns:p14="http://schemas.microsoft.com/office/powerpoint/2010/main" val="1465889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6831598-C038-4650-A2CC-77B0565E26A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30568168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0EB6EE6-1A3C-4A1D-A031-75F0BBCA465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40795091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7314612-80F1-41C7-8FED-73C083AC025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67514666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BD7566B-6B91-4AF0-93FD-56727C51E35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7920642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BE7DCAB-C1EC-4AEA-B889-4275509BAA8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38196099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8ED5AE-0261-4648-8199-6B862A5DD03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6035641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B6F00C7-C8C4-486B-861E-99031D09F4B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62998088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8034F6F-04F8-408A-B077-84FD24850E7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8298848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6971EC0-0A2B-4CAE-B888-116D08545A4B}" type="datetimeFigureOut">
              <a:rPr lang="es-ES" smtClean="0"/>
              <a:t>28/03/2021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B2D8184-BD3B-4D05-B8B5-B2A4D26ACA34}" type="slidenum">
              <a:rPr lang="es-ES" smtClean="0"/>
              <a:t>‹Nº›</a:t>
            </a:fld>
            <a:endParaRPr lang="es-ES"/>
          </a:p>
        </p:txBody>
      </p:sp>
    </p:spTree>
    <p:extLst>
      <p:ext uri="{BB962C8B-B14F-4D97-AF65-F5344CB8AC3E}">
        <p14:creationId xmlns:p14="http://schemas.microsoft.com/office/powerpoint/2010/main" val="446031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BF79C98-61D5-4589-9E9A-4662A522401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58539183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058BADF-8348-455E-8937-79825120AD6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10490219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DB587AB-12A0-46DD-BD69-A2A4662D2F9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24335654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274639"/>
            <a:ext cx="109728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F66842F-9F75-4E81-B9C0-438A480ECB8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6264305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6971EC0-0A2B-4CAE-B888-116D08545A4B}" type="datetimeFigureOut">
              <a:rPr lang="es-ES" smtClean="0"/>
              <a:t>28/03/2021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B2D8184-BD3B-4D05-B8B5-B2A4D26ACA34}" type="slidenum">
              <a:rPr lang="es-ES" smtClean="0"/>
              <a:t>‹Nº›</a:t>
            </a:fld>
            <a:endParaRPr lang="es-ES"/>
          </a:p>
        </p:txBody>
      </p:sp>
    </p:spTree>
    <p:extLst>
      <p:ext uri="{BB962C8B-B14F-4D97-AF65-F5344CB8AC3E}">
        <p14:creationId xmlns:p14="http://schemas.microsoft.com/office/powerpoint/2010/main" val="3889804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B6971EC0-0A2B-4CAE-B888-116D08545A4B}" type="datetimeFigureOut">
              <a:rPr lang="es-ES" smtClean="0"/>
              <a:t>28/03/2021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B2D8184-BD3B-4D05-B8B5-B2A4D26ACA34}" type="slidenum">
              <a:rPr lang="es-ES" smtClean="0"/>
              <a:t>‹Nº›</a:t>
            </a:fld>
            <a:endParaRPr lang="es-ES"/>
          </a:p>
        </p:txBody>
      </p:sp>
    </p:spTree>
    <p:extLst>
      <p:ext uri="{BB962C8B-B14F-4D97-AF65-F5344CB8AC3E}">
        <p14:creationId xmlns:p14="http://schemas.microsoft.com/office/powerpoint/2010/main" val="1967559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B6971EC0-0A2B-4CAE-B888-116D08545A4B}" type="datetimeFigureOut">
              <a:rPr lang="es-ES" smtClean="0"/>
              <a:t>28/03/2021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B2D8184-BD3B-4D05-B8B5-B2A4D26ACA34}" type="slidenum">
              <a:rPr lang="es-ES" smtClean="0"/>
              <a:t>‹Nº›</a:t>
            </a:fld>
            <a:endParaRPr lang="es-ES"/>
          </a:p>
        </p:txBody>
      </p:sp>
    </p:spTree>
    <p:extLst>
      <p:ext uri="{BB962C8B-B14F-4D97-AF65-F5344CB8AC3E}">
        <p14:creationId xmlns:p14="http://schemas.microsoft.com/office/powerpoint/2010/main" val="414736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B6971EC0-0A2B-4CAE-B888-116D08545A4B}" type="datetimeFigureOut">
              <a:rPr lang="es-ES" smtClean="0"/>
              <a:t>28/03/2021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B2D8184-BD3B-4D05-B8B5-B2A4D26ACA34}" type="slidenum">
              <a:rPr lang="es-ES" smtClean="0"/>
              <a:t>‹Nº›</a:t>
            </a:fld>
            <a:endParaRPr lang="es-ES"/>
          </a:p>
        </p:txBody>
      </p:sp>
    </p:spTree>
    <p:extLst>
      <p:ext uri="{BB962C8B-B14F-4D97-AF65-F5344CB8AC3E}">
        <p14:creationId xmlns:p14="http://schemas.microsoft.com/office/powerpoint/2010/main" val="3342684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6971EC0-0A2B-4CAE-B888-116D08545A4B}" type="datetimeFigureOut">
              <a:rPr lang="es-ES" smtClean="0"/>
              <a:t>28/03/2021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B2D8184-BD3B-4D05-B8B5-B2A4D26ACA34}" type="slidenum">
              <a:rPr lang="es-ES" smtClean="0"/>
              <a:t>‹Nº›</a:t>
            </a:fld>
            <a:endParaRPr lang="es-ES"/>
          </a:p>
        </p:txBody>
      </p:sp>
    </p:spTree>
    <p:extLst>
      <p:ext uri="{BB962C8B-B14F-4D97-AF65-F5344CB8AC3E}">
        <p14:creationId xmlns:p14="http://schemas.microsoft.com/office/powerpoint/2010/main" val="3312560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6971EC0-0A2B-4CAE-B888-116D08545A4B}" type="datetimeFigureOut">
              <a:rPr lang="es-ES" smtClean="0"/>
              <a:t>28/03/2021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B2D8184-BD3B-4D05-B8B5-B2A4D26ACA34}" type="slidenum">
              <a:rPr lang="es-ES" smtClean="0"/>
              <a:t>‹Nº›</a:t>
            </a:fld>
            <a:endParaRPr lang="es-ES"/>
          </a:p>
        </p:txBody>
      </p:sp>
    </p:spTree>
    <p:extLst>
      <p:ext uri="{BB962C8B-B14F-4D97-AF65-F5344CB8AC3E}">
        <p14:creationId xmlns:p14="http://schemas.microsoft.com/office/powerpoint/2010/main" val="142640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6971EC0-0A2B-4CAE-B888-116D08545A4B}" type="datetimeFigureOut">
              <a:rPr lang="es-ES" smtClean="0"/>
              <a:t>28/03/2021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B2D8184-BD3B-4D05-B8B5-B2A4D26ACA34}" type="slidenum">
              <a:rPr lang="es-ES" smtClean="0"/>
              <a:t>‹Nº›</a:t>
            </a:fld>
            <a:endParaRPr lang="es-ES"/>
          </a:p>
        </p:txBody>
      </p:sp>
    </p:spTree>
    <p:extLst>
      <p:ext uri="{BB962C8B-B14F-4D97-AF65-F5344CB8AC3E}">
        <p14:creationId xmlns:p14="http://schemas.microsoft.com/office/powerpoint/2010/main" val="3525089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71EC0-0A2B-4CAE-B888-116D08545A4B}" type="datetimeFigureOut">
              <a:rPr lang="es-ES" smtClean="0"/>
              <a:t>28/03/2021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D8184-BD3B-4D05-B8B5-B2A4D26ACA34}" type="slidenum">
              <a:rPr lang="es-ES" smtClean="0"/>
              <a:t>‹Nº›</a:t>
            </a:fld>
            <a:endParaRPr lang="es-ES"/>
          </a:p>
        </p:txBody>
      </p:sp>
    </p:spTree>
    <p:extLst>
      <p:ext uri="{BB962C8B-B14F-4D97-AF65-F5344CB8AC3E}">
        <p14:creationId xmlns:p14="http://schemas.microsoft.com/office/powerpoint/2010/main" val="2478109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5780A1D-0CAC-4D95-A408-BD298372B7B7}" type="slidenum">
              <a:rPr lang="es-ES" smtClean="0">
                <a:solidFill>
                  <a:srgbClr val="000000"/>
                </a:solidFill>
              </a:rPr>
              <a:pPr fontAlgn="base">
                <a:spcBef>
                  <a:spcPct val="0"/>
                </a:spcBef>
                <a:spcAft>
                  <a:spcPct val="0"/>
                </a:spcAft>
              </a:pPr>
              <a:t>‹Nº›</a:t>
            </a:fld>
            <a:endParaRPr lang="es-ES" smtClean="0">
              <a:solidFill>
                <a:srgbClr val="000000"/>
              </a:solidFill>
            </a:endParaRPr>
          </a:p>
        </p:txBody>
      </p:sp>
    </p:spTree>
    <p:extLst>
      <p:ext uri="{BB962C8B-B14F-4D97-AF65-F5344CB8AC3E}">
        <p14:creationId xmlns:p14="http://schemas.microsoft.com/office/powerpoint/2010/main" val="551272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gif"/><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418444" y="3525774"/>
            <a:ext cx="2926316" cy="2432096"/>
          </a:xfrm>
          <a:prstGeom prst="rect">
            <a:avLst/>
          </a:prstGeom>
        </p:spPr>
      </p:pic>
      <p:pic>
        <p:nvPicPr>
          <p:cNvPr id="5" name="Imagen 4"/>
          <p:cNvPicPr>
            <a:picLocks noChangeAspect="1"/>
          </p:cNvPicPr>
          <p:nvPr/>
        </p:nvPicPr>
        <p:blipFill>
          <a:blip r:embed="rId3"/>
          <a:stretch>
            <a:fillRect/>
          </a:stretch>
        </p:blipFill>
        <p:spPr>
          <a:xfrm>
            <a:off x="944583" y="4016921"/>
            <a:ext cx="3735905" cy="1744880"/>
          </a:xfrm>
          <a:prstGeom prst="rect">
            <a:avLst/>
          </a:prstGeom>
        </p:spPr>
      </p:pic>
      <p:sp>
        <p:nvSpPr>
          <p:cNvPr id="6" name="Título 1"/>
          <p:cNvSpPr txBox="1">
            <a:spLocks/>
          </p:cNvSpPr>
          <p:nvPr/>
        </p:nvSpPr>
        <p:spPr>
          <a:xfrm>
            <a:off x="495945" y="393027"/>
            <a:ext cx="11174278" cy="3047596"/>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b="1" dirty="0" smtClean="0">
                <a:solidFill>
                  <a:srgbClr val="0070C0"/>
                </a:solidFill>
              </a:rPr>
              <a:t>METABOLISMO Y NUTRICIÓN</a:t>
            </a:r>
            <a:br>
              <a:rPr lang="es-ES" b="1" dirty="0" smtClean="0">
                <a:solidFill>
                  <a:srgbClr val="0070C0"/>
                </a:solidFill>
              </a:rPr>
            </a:br>
            <a:r>
              <a:rPr lang="es-ES" b="1" dirty="0" smtClean="0">
                <a:solidFill>
                  <a:srgbClr val="0070C0"/>
                </a:solidFill>
              </a:rPr>
              <a:t>Tema II: Respiración celular </a:t>
            </a:r>
          </a:p>
          <a:p>
            <a:r>
              <a:rPr lang="es-ES" b="1" dirty="0" smtClean="0">
                <a:solidFill>
                  <a:srgbClr val="0070C0"/>
                </a:solidFill>
              </a:rPr>
              <a:t>C.O 3</a:t>
            </a:r>
            <a:r>
              <a:rPr lang="es-ES" b="1" dirty="0" smtClean="0"/>
              <a:t>: Cadena transportadora de electrones y fosforilación oxidativa</a:t>
            </a:r>
            <a:endParaRPr lang="es-ES" b="1" dirty="0"/>
          </a:p>
        </p:txBody>
      </p:sp>
      <p:sp>
        <p:nvSpPr>
          <p:cNvPr id="7" name="Subtítulo 2"/>
          <p:cNvSpPr txBox="1">
            <a:spLocks/>
          </p:cNvSpPr>
          <p:nvPr/>
        </p:nvSpPr>
        <p:spPr>
          <a:xfrm>
            <a:off x="2882684" y="5965531"/>
            <a:ext cx="6514455" cy="5686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3200" b="1" dirty="0" smtClean="0"/>
              <a:t>Profesor : MSc Gleymis Venet Cadet</a:t>
            </a:r>
            <a:endParaRPr lang="es-ES" sz="3200" b="1" dirty="0"/>
          </a:p>
        </p:txBody>
      </p:sp>
    </p:spTree>
    <p:extLst>
      <p:ext uri="{BB962C8B-B14F-4D97-AF65-F5344CB8AC3E}">
        <p14:creationId xmlns:p14="http://schemas.microsoft.com/office/powerpoint/2010/main" val="4023427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1038385" y="188913"/>
            <a:ext cx="10197885" cy="1143000"/>
          </a:xfrm>
        </p:spPr>
        <p:txBody>
          <a:bodyPr>
            <a:normAutofit/>
          </a:bodyPr>
          <a:lstStyle/>
          <a:p>
            <a:pPr eaLnBrk="1" hangingPunct="1"/>
            <a:r>
              <a:rPr lang="es-ES" sz="3600" b="1" dirty="0"/>
              <a:t>ORGANIZACIÓN DE LA CADENA DE TRANSPORTE DE ELECTRONES</a:t>
            </a:r>
          </a:p>
        </p:txBody>
      </p:sp>
      <p:sp>
        <p:nvSpPr>
          <p:cNvPr id="51204" name="Rectangle 3"/>
          <p:cNvSpPr>
            <a:spLocks noGrp="1" noChangeArrowheads="1"/>
          </p:cNvSpPr>
          <p:nvPr>
            <p:ph type="body" idx="1"/>
          </p:nvPr>
        </p:nvSpPr>
        <p:spPr>
          <a:xfrm>
            <a:off x="1038385" y="1560728"/>
            <a:ext cx="9903418" cy="4525962"/>
          </a:xfrm>
        </p:spPr>
        <p:txBody>
          <a:bodyPr>
            <a:noAutofit/>
          </a:bodyPr>
          <a:lstStyle/>
          <a:p>
            <a:pPr algn="just" eaLnBrk="1" hangingPunct="1"/>
            <a:r>
              <a:rPr lang="es-ES" sz="3200" b="1" dirty="0"/>
              <a:t>Cada complejo acepta y dona electrones a transportadores relativamente móviles como la Coenzima Q y el citocromo c.</a:t>
            </a:r>
          </a:p>
          <a:p>
            <a:pPr algn="just" eaLnBrk="1" hangingPunct="1"/>
            <a:r>
              <a:rPr lang="es-ES" sz="3200" b="1" dirty="0"/>
              <a:t>Cada transportador puede recibir y donar electrones al siguiente componente.</a:t>
            </a:r>
          </a:p>
          <a:p>
            <a:pPr algn="just" eaLnBrk="1" hangingPunct="1"/>
            <a:r>
              <a:rPr lang="es-ES" sz="3200" b="1" dirty="0"/>
              <a:t>El último aceptor de electrones de esta cadena es el oxígeno, con el que se combinan formando agua.</a:t>
            </a:r>
          </a:p>
          <a:p>
            <a:pPr algn="just" eaLnBrk="1" hangingPunct="1"/>
            <a:r>
              <a:rPr lang="es-ES" sz="3200" b="1" dirty="0"/>
              <a:t>Mayor consumo de Oxígeno del cuerpo.</a:t>
            </a:r>
          </a:p>
        </p:txBody>
      </p:sp>
      <p:pic>
        <p:nvPicPr>
          <p:cNvPr id="5" name="Picture 3" descr="http://www.uc.cl/sw_educ/biologia/bio100/imagenes/6803dc349f2filenameD241typeimagegi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2075" y="5124045"/>
            <a:ext cx="2913681" cy="1524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154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5400" b="1" dirty="0" smtClean="0"/>
              <a:t>Fosforilación Oxidativa.</a:t>
            </a:r>
            <a:endParaRPr lang="es-ES" sz="5400" b="1" dirty="0"/>
          </a:p>
        </p:txBody>
      </p:sp>
      <p:sp>
        <p:nvSpPr>
          <p:cNvPr id="3" name="Marcador de contenido 2"/>
          <p:cNvSpPr>
            <a:spLocks noGrp="1"/>
          </p:cNvSpPr>
          <p:nvPr>
            <p:ph idx="1"/>
          </p:nvPr>
        </p:nvSpPr>
        <p:spPr>
          <a:xfrm>
            <a:off x="838200" y="1531157"/>
            <a:ext cx="4694695" cy="4351338"/>
          </a:xfrm>
        </p:spPr>
        <p:txBody>
          <a:bodyPr>
            <a:normAutofit/>
          </a:bodyPr>
          <a:lstStyle/>
          <a:p>
            <a:pPr algn="just"/>
            <a:r>
              <a:rPr lang="es-ES" b="1" dirty="0"/>
              <a:t>La </a:t>
            </a:r>
            <a:r>
              <a:rPr lang="es-ES" b="1" dirty="0" smtClean="0"/>
              <a:t>fosforilación </a:t>
            </a:r>
            <a:r>
              <a:rPr lang="es-ES" b="1" dirty="0"/>
              <a:t>oxidativa constituye la tercera y última etapa </a:t>
            </a:r>
            <a:r>
              <a:rPr lang="es-ES" b="1" dirty="0" smtClean="0"/>
              <a:t>de </a:t>
            </a:r>
            <a:r>
              <a:rPr lang="es-ES" b="1" dirty="0"/>
              <a:t>la </a:t>
            </a:r>
            <a:r>
              <a:rPr lang="es-ES" b="1" dirty="0" smtClean="0"/>
              <a:t>respiración </a:t>
            </a:r>
            <a:r>
              <a:rPr lang="es-ES" b="1" dirty="0"/>
              <a:t>celular. En ella se forma el </a:t>
            </a:r>
            <a:r>
              <a:rPr lang="es-ES" b="1" dirty="0" smtClean="0"/>
              <a:t>ATP </a:t>
            </a:r>
            <a:r>
              <a:rPr lang="es-ES" b="1" dirty="0"/>
              <a:t>a partir de </a:t>
            </a:r>
            <a:r>
              <a:rPr lang="es-ES" b="1" dirty="0" smtClean="0"/>
              <a:t>ADP + </a:t>
            </a:r>
            <a:r>
              <a:rPr lang="es-ES" b="1" dirty="0"/>
              <a:t>Pi, </a:t>
            </a:r>
            <a:r>
              <a:rPr lang="es-ES" b="1" dirty="0" smtClean="0"/>
              <a:t>reacción </a:t>
            </a:r>
            <a:r>
              <a:rPr lang="es-ES" b="1" dirty="0"/>
              <a:t>catalizada por la </a:t>
            </a:r>
            <a:r>
              <a:rPr lang="es-ES" b="1" dirty="0" smtClean="0"/>
              <a:t>ATP sintasa </a:t>
            </a:r>
            <a:r>
              <a:rPr lang="es-ES" b="1" dirty="0"/>
              <a:t>utilizando la </a:t>
            </a:r>
            <a:r>
              <a:rPr lang="es-ES" b="1" dirty="0" smtClean="0"/>
              <a:t>energía almacenada </a:t>
            </a:r>
            <a:r>
              <a:rPr lang="es-ES" b="1" dirty="0"/>
              <a:t>en el </a:t>
            </a:r>
            <a:r>
              <a:rPr lang="es-ES" b="1" dirty="0" smtClean="0"/>
              <a:t>gradiente </a:t>
            </a:r>
            <a:r>
              <a:rPr lang="es-ES" b="1" dirty="0"/>
              <a:t>protónico</a:t>
            </a:r>
          </a:p>
          <a:p>
            <a:pPr algn="just"/>
            <a:endParaRPr lang="es-ES"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144" y="1208868"/>
            <a:ext cx="6218576" cy="528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08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5210" y="239765"/>
            <a:ext cx="10515600" cy="1325563"/>
          </a:xfrm>
        </p:spPr>
        <p:txBody>
          <a:bodyPr>
            <a:normAutofit/>
          </a:bodyPr>
          <a:lstStyle/>
          <a:p>
            <a:r>
              <a:rPr lang="es-ES" sz="4800" b="1" dirty="0"/>
              <a:t>Estructura de la ATP </a:t>
            </a:r>
            <a:r>
              <a:rPr lang="es-ES" sz="4800" b="1" dirty="0" smtClean="0"/>
              <a:t>sintetasa</a:t>
            </a:r>
            <a:endParaRPr lang="es-ES" sz="4800" dirty="0"/>
          </a:p>
        </p:txBody>
      </p:sp>
      <p:sp>
        <p:nvSpPr>
          <p:cNvPr id="3" name="Marcador de contenido 2"/>
          <p:cNvSpPr>
            <a:spLocks noGrp="1"/>
          </p:cNvSpPr>
          <p:nvPr>
            <p:ph idx="1"/>
          </p:nvPr>
        </p:nvSpPr>
        <p:spPr>
          <a:xfrm>
            <a:off x="312093" y="1565328"/>
            <a:ext cx="7762523" cy="4959457"/>
          </a:xfrm>
        </p:spPr>
        <p:txBody>
          <a:bodyPr>
            <a:noAutofit/>
          </a:bodyPr>
          <a:lstStyle/>
          <a:p>
            <a:pPr algn="just"/>
            <a:r>
              <a:rPr lang="es-ES" sz="3200" dirty="0" smtClean="0"/>
              <a:t>El </a:t>
            </a:r>
            <a:r>
              <a:rPr lang="es-ES" sz="3200" dirty="0"/>
              <a:t>complejo V o ATP sintetasa está formado por tres porciones</a:t>
            </a:r>
            <a:r>
              <a:rPr lang="es-ES" sz="3200" dirty="0" smtClean="0"/>
              <a:t>:</a:t>
            </a:r>
          </a:p>
          <a:p>
            <a:pPr marL="514350" indent="-514350" algn="just">
              <a:buFont typeface="+mj-lt"/>
              <a:buAutoNum type="arabicPeriod"/>
            </a:pPr>
            <a:r>
              <a:rPr lang="es-ES" sz="3200" dirty="0"/>
              <a:t>La cabeza, llamada subunidad F1, sitio donde se sintetiza el ATP.</a:t>
            </a:r>
          </a:p>
          <a:p>
            <a:pPr marL="514350" indent="-514350" algn="just">
              <a:buFont typeface="+mj-lt"/>
              <a:buAutoNum type="arabicPeriod"/>
            </a:pPr>
            <a:r>
              <a:rPr lang="es-ES" sz="3200" dirty="0"/>
              <a:t>El cuello, que une la cabeza con la </a:t>
            </a:r>
            <a:r>
              <a:rPr lang="es-ES" sz="3200" dirty="0" smtClean="0"/>
              <a:t>membrana.</a:t>
            </a:r>
            <a:endParaRPr lang="es-ES" sz="3200" dirty="0"/>
          </a:p>
          <a:p>
            <a:pPr marL="514350" indent="-514350" algn="just">
              <a:buFont typeface="+mj-lt"/>
              <a:buAutoNum type="arabicPeriod"/>
            </a:pPr>
            <a:r>
              <a:rPr lang="es-ES" sz="3200" dirty="0"/>
              <a:t>La base, que se encuentra dentro de la membrana y que es por donde pasan los protones desde el espacio </a:t>
            </a:r>
            <a:r>
              <a:rPr lang="es-ES" sz="3200" dirty="0" smtClean="0"/>
              <a:t>inter-membranoso </a:t>
            </a:r>
            <a:r>
              <a:rPr lang="es-ES" sz="3200" dirty="0"/>
              <a:t>a la matriz mitocondrial.</a:t>
            </a:r>
          </a:p>
          <a:p>
            <a:pPr marL="514350" indent="-514350" algn="just">
              <a:buFont typeface="+mj-lt"/>
              <a:buAutoNum type="arabicPeriod"/>
            </a:pPr>
            <a:endParaRPr lang="es-ES" sz="3200" dirty="0"/>
          </a:p>
          <a:p>
            <a:pPr algn="just"/>
            <a:endParaRPr lang="es-ES" sz="3200" dirty="0"/>
          </a:p>
        </p:txBody>
      </p:sp>
      <p:pic>
        <p:nvPicPr>
          <p:cNvPr id="4" name="Picture 2" descr="ATP sintetasag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0081" y="1267337"/>
            <a:ext cx="3479826" cy="50419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18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b="1" dirty="0">
                <a:latin typeface="Comic Sans MS" panose="030F0702030302020204" pitchFamily="66" charset="0"/>
              </a:rPr>
              <a:t>Balance </a:t>
            </a:r>
            <a:r>
              <a:rPr lang="es-ES_tradnl" b="1" dirty="0" smtClean="0">
                <a:latin typeface="Comic Sans MS" panose="030F0702030302020204" pitchFamily="66" charset="0"/>
              </a:rPr>
              <a:t>energético de la respiración celular.</a:t>
            </a:r>
            <a:endParaRPr lang="es-ES" b="1" dirty="0"/>
          </a:p>
        </p:txBody>
      </p:sp>
      <p:sp>
        <p:nvSpPr>
          <p:cNvPr id="3" name="Marcador de contenido 2"/>
          <p:cNvSpPr>
            <a:spLocks noGrp="1"/>
          </p:cNvSpPr>
          <p:nvPr>
            <p:ph idx="1"/>
          </p:nvPr>
        </p:nvSpPr>
        <p:spPr>
          <a:xfrm>
            <a:off x="652221" y="1916570"/>
            <a:ext cx="4694695" cy="4351338"/>
          </a:xfrm>
        </p:spPr>
        <p:txBody>
          <a:bodyPr>
            <a:normAutofit lnSpcReduction="10000"/>
          </a:bodyPr>
          <a:lstStyle/>
          <a:p>
            <a:pPr algn="just"/>
            <a:r>
              <a:rPr lang="es-ES_tradnl" b="1" dirty="0"/>
              <a:t> Por cada 4 moles de H</a:t>
            </a:r>
            <a:r>
              <a:rPr lang="es-ES_tradnl" b="1" baseline="30000" dirty="0"/>
              <a:t>+</a:t>
            </a:r>
            <a:r>
              <a:rPr lang="es-ES_tradnl" b="1" dirty="0"/>
              <a:t> se forma un mol de </a:t>
            </a:r>
            <a:r>
              <a:rPr lang="es-ES_tradnl" b="1" dirty="0" smtClean="0"/>
              <a:t>ATP.</a:t>
            </a:r>
            <a:endParaRPr lang="es-ES_tradnl" b="1" dirty="0"/>
          </a:p>
          <a:p>
            <a:pPr algn="just"/>
            <a:endParaRPr lang="es-ES_tradnl" b="1" dirty="0"/>
          </a:p>
          <a:p>
            <a:pPr algn="just"/>
            <a:r>
              <a:rPr lang="es-ES_tradnl" b="1" dirty="0"/>
              <a:t>Si los H se incorporan por  NADH son 10 moles de H</a:t>
            </a:r>
            <a:r>
              <a:rPr lang="es-ES_tradnl" b="1" baseline="30000" dirty="0"/>
              <a:t>+</a:t>
            </a:r>
            <a:r>
              <a:rPr lang="es-ES_tradnl" b="1" dirty="0"/>
              <a:t> y por tanto  2,5 moles de </a:t>
            </a:r>
            <a:r>
              <a:rPr lang="es-ES_tradnl" b="1" dirty="0" smtClean="0"/>
              <a:t>ATP.</a:t>
            </a:r>
            <a:endParaRPr lang="es-ES_tradnl" b="1" dirty="0"/>
          </a:p>
          <a:p>
            <a:pPr algn="just">
              <a:buNone/>
            </a:pPr>
            <a:endParaRPr lang="es-ES_tradnl" b="1" dirty="0"/>
          </a:p>
          <a:p>
            <a:pPr algn="just"/>
            <a:r>
              <a:rPr lang="es-ES_tradnl" b="1" dirty="0"/>
              <a:t>Si se incorporan por FADH</a:t>
            </a:r>
            <a:r>
              <a:rPr lang="es-ES_tradnl" b="1" baseline="-25000" dirty="0"/>
              <a:t>2</a:t>
            </a:r>
            <a:r>
              <a:rPr lang="es-ES_tradnl" b="1" dirty="0"/>
              <a:t> son 6 moles de H</a:t>
            </a:r>
            <a:r>
              <a:rPr lang="es-ES_tradnl" b="1" baseline="30000" dirty="0"/>
              <a:t>+</a:t>
            </a:r>
            <a:r>
              <a:rPr lang="es-ES_tradnl" b="1" dirty="0"/>
              <a:t> y por tanto 1,5 moles de ATP</a:t>
            </a:r>
          </a:p>
          <a:p>
            <a:pPr algn="just"/>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144" y="1208868"/>
            <a:ext cx="6218576" cy="528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44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Text Box 2"/>
          <p:cNvSpPr txBox="1">
            <a:spLocks noChangeArrowheads="1"/>
          </p:cNvSpPr>
          <p:nvPr/>
        </p:nvSpPr>
        <p:spPr bwMode="auto">
          <a:xfrm>
            <a:off x="1992314" y="260350"/>
            <a:ext cx="8207375" cy="1778000"/>
          </a:xfrm>
          <a:prstGeom prst="rect">
            <a:avLst/>
          </a:prstGeom>
          <a:noFill/>
          <a:ln w="38100" algn="ctr">
            <a:noFill/>
            <a:miter lim="800000"/>
            <a:headEnd/>
            <a:tailEnd/>
          </a:ln>
          <a:effectLst/>
        </p:spPr>
        <p:txBody>
          <a:bodyPr>
            <a:spAutoFit/>
          </a:bodyPr>
          <a:lstStyle/>
          <a:p>
            <a:pPr algn="ctr">
              <a:defRPr/>
            </a:pPr>
            <a:r>
              <a:rPr lang="es-ES" sz="3600" b="1" dirty="0">
                <a:latin typeface="+mj-lt"/>
              </a:rPr>
              <a:t>Rendimiento energético</a:t>
            </a:r>
          </a:p>
          <a:p>
            <a:pPr algn="ctr">
              <a:defRPr/>
            </a:pPr>
            <a:r>
              <a:rPr lang="es-ES" sz="3600" b="1" dirty="0">
                <a:latin typeface="+mj-lt"/>
              </a:rPr>
              <a:t>por cada Acetil CoA que ingresa al </a:t>
            </a:r>
          </a:p>
          <a:p>
            <a:pPr algn="ctr">
              <a:defRPr/>
            </a:pPr>
            <a:r>
              <a:rPr lang="es-ES" sz="3600" b="1" dirty="0">
                <a:latin typeface="+mj-lt"/>
              </a:rPr>
              <a:t>Ciclo de Krebs</a:t>
            </a:r>
          </a:p>
        </p:txBody>
      </p:sp>
      <p:sp>
        <p:nvSpPr>
          <p:cNvPr id="677891" name="Text Box 3"/>
          <p:cNvSpPr txBox="1">
            <a:spLocks noChangeArrowheads="1"/>
          </p:cNvSpPr>
          <p:nvPr/>
        </p:nvSpPr>
        <p:spPr bwMode="auto">
          <a:xfrm>
            <a:off x="3011488" y="1268413"/>
            <a:ext cx="184150" cy="519112"/>
          </a:xfrm>
          <a:prstGeom prst="rect">
            <a:avLst/>
          </a:prstGeom>
          <a:noFill/>
          <a:ln w="15875" algn="ctr">
            <a:noFill/>
            <a:miter lim="800000"/>
            <a:headEnd/>
            <a:tailEnd/>
          </a:ln>
          <a:effectLst/>
        </p:spPr>
        <p:txBody>
          <a:bodyPr wrap="none">
            <a:spAutoFit/>
          </a:bodyPr>
          <a:lstStyle/>
          <a:p>
            <a:pPr algn="ctr">
              <a:defRPr/>
            </a:pPr>
            <a:endParaRPr lang="en-US" sz="2800" b="1">
              <a:solidFill>
                <a:srgbClr val="FFFF00"/>
              </a:solidFill>
              <a:effectLst>
                <a:outerShdw blurRad="38100" dist="38100" dir="2700000" algn="tl">
                  <a:srgbClr val="000000"/>
                </a:outerShdw>
              </a:effectLst>
              <a:latin typeface="Arial" charset="0"/>
            </a:endParaRPr>
          </a:p>
        </p:txBody>
      </p:sp>
      <p:sp>
        <p:nvSpPr>
          <p:cNvPr id="677892" name="Text Box 4"/>
          <p:cNvSpPr txBox="1">
            <a:spLocks noChangeArrowheads="1"/>
          </p:cNvSpPr>
          <p:nvPr/>
        </p:nvSpPr>
        <p:spPr bwMode="auto">
          <a:xfrm>
            <a:off x="1619250" y="2565401"/>
            <a:ext cx="9048750" cy="1920875"/>
          </a:xfrm>
          <a:prstGeom prst="rect">
            <a:avLst/>
          </a:prstGeom>
          <a:solidFill>
            <a:srgbClr val="B8DFE2"/>
          </a:solidFill>
          <a:ln w="9525">
            <a:miter lim="800000"/>
            <a:headEnd/>
            <a:tailEnd/>
          </a:ln>
          <a:scene3d>
            <a:camera prst="legacyObliqueTopLeft"/>
            <a:lightRig rig="legacyFlat3" dir="t"/>
          </a:scene3d>
          <a:sp3d extrusionH="430200" prstMaterial="legacyMatte">
            <a:bevelT w="13500" h="13500" prst="angle"/>
            <a:bevelB w="13500" h="13500" prst="angle"/>
            <a:extrusionClr>
              <a:srgbClr val="B8DFE2"/>
            </a:extrusionClr>
            <a:contourClr>
              <a:srgbClr val="B8DFE2"/>
            </a:contourClr>
          </a:sp3d>
        </p:spPr>
        <p:txBody>
          <a:bodyPr wrap="none">
            <a:spAutoFit/>
            <a:flatTx/>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s-ES_tradnl" sz="4000" b="1"/>
              <a:t>3 NADH           2.5 ATP            7,5 ATP</a:t>
            </a:r>
          </a:p>
          <a:p>
            <a:pPr eaLnBrk="1" hangingPunct="1"/>
            <a:r>
              <a:rPr lang="es-ES_tradnl" sz="4000" b="1"/>
              <a:t>1 FADH</a:t>
            </a:r>
            <a:r>
              <a:rPr lang="es-ES_tradnl" sz="4000" b="1" baseline="-25000"/>
              <a:t>2</a:t>
            </a:r>
            <a:r>
              <a:rPr lang="es-ES_tradnl" sz="4000" b="1"/>
              <a:t>          1,5 ATP            1,5 ATP</a:t>
            </a:r>
          </a:p>
          <a:p>
            <a:pPr eaLnBrk="1" hangingPunct="1"/>
            <a:r>
              <a:rPr lang="es-ES_tradnl" sz="4000" b="1"/>
              <a:t>1 GTP                                       1   ATP </a:t>
            </a:r>
          </a:p>
        </p:txBody>
      </p:sp>
      <p:sp>
        <p:nvSpPr>
          <p:cNvPr id="677893" name="Text Box 5"/>
          <p:cNvSpPr txBox="1">
            <a:spLocks noChangeArrowheads="1"/>
          </p:cNvSpPr>
          <p:nvPr/>
        </p:nvSpPr>
        <p:spPr bwMode="auto">
          <a:xfrm>
            <a:off x="2041526" y="5150657"/>
            <a:ext cx="8108950" cy="914400"/>
          </a:xfrm>
          <a:prstGeom prst="rect">
            <a:avLst/>
          </a:prstGeom>
          <a:solidFill>
            <a:srgbClr val="ECF8A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s-ES_tradnl" sz="5400" dirty="0"/>
              <a:t>Total      10 moles de ATP</a:t>
            </a:r>
          </a:p>
        </p:txBody>
      </p:sp>
    </p:spTree>
    <p:extLst>
      <p:ext uri="{BB962C8B-B14F-4D97-AF65-F5344CB8AC3E}">
        <p14:creationId xmlns:p14="http://schemas.microsoft.com/office/powerpoint/2010/main" val="2113519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7892">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789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789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789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7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2" grpId="0" build="p" animBg="1"/>
      <p:bldP spid="67789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a:xfrm>
            <a:off x="2424114" y="188914"/>
            <a:ext cx="7272337" cy="719137"/>
          </a:xfrm>
          <a:ln w="38100"/>
        </p:spPr>
        <p:txBody>
          <a:bodyPr>
            <a:noAutofit/>
          </a:bodyPr>
          <a:lstStyle/>
          <a:p>
            <a:pPr eaLnBrk="1" hangingPunct="1">
              <a:defRPr/>
            </a:pPr>
            <a:r>
              <a:rPr lang="es-ES" sz="4800" b="1" dirty="0"/>
              <a:t>Teoría </a:t>
            </a:r>
            <a:r>
              <a:rPr lang="es-ES" sz="4800" b="1" dirty="0" err="1"/>
              <a:t>quimiosmótica</a:t>
            </a:r>
            <a:endParaRPr lang="es-ES" sz="4800" b="1" dirty="0"/>
          </a:p>
        </p:txBody>
      </p:sp>
      <p:sp>
        <p:nvSpPr>
          <p:cNvPr id="605187" name="Rectangle 3"/>
          <p:cNvSpPr>
            <a:spLocks noGrp="1" noChangeArrowheads="1"/>
          </p:cNvSpPr>
          <p:nvPr>
            <p:ph type="body" idx="1"/>
          </p:nvPr>
        </p:nvSpPr>
        <p:spPr>
          <a:xfrm>
            <a:off x="829604" y="908051"/>
            <a:ext cx="10461356" cy="4625921"/>
          </a:xfrm>
        </p:spPr>
        <p:txBody>
          <a:bodyPr>
            <a:noAutofit/>
          </a:bodyPr>
          <a:lstStyle/>
          <a:p>
            <a:pPr algn="just" eaLnBrk="1" hangingPunct="1">
              <a:defRPr/>
            </a:pPr>
            <a:r>
              <a:rPr lang="es-ES" sz="3600" b="1" dirty="0"/>
              <a:t>El transporte de electrones crea un gradiente de protones</a:t>
            </a:r>
            <a:r>
              <a:rPr lang="es-ES" sz="3600" b="1" dirty="0" smtClean="0"/>
              <a:t>.</a:t>
            </a:r>
            <a:endParaRPr lang="es-ES" sz="3600" b="1" dirty="0"/>
          </a:p>
          <a:p>
            <a:pPr algn="just" eaLnBrk="1" hangingPunct="1">
              <a:defRPr/>
            </a:pPr>
            <a:r>
              <a:rPr lang="es-ES" sz="3600" b="1" dirty="0"/>
              <a:t>La membrana interna de la mitocondria es impermeable a los protones</a:t>
            </a:r>
            <a:r>
              <a:rPr lang="es-ES" sz="3600" b="1" dirty="0" smtClean="0"/>
              <a:t>.</a:t>
            </a:r>
            <a:endParaRPr lang="es-ES" sz="3600" b="1" dirty="0"/>
          </a:p>
          <a:p>
            <a:pPr algn="just" eaLnBrk="1" hangingPunct="1">
              <a:defRPr/>
            </a:pPr>
            <a:r>
              <a:rPr lang="es-ES" sz="3600" b="1" dirty="0"/>
              <a:t>Los transportadores de electrones están organizados en la membrana de forma vectorial</a:t>
            </a:r>
            <a:r>
              <a:rPr lang="es-ES" sz="3600" b="1" dirty="0" smtClean="0"/>
              <a:t>.</a:t>
            </a:r>
            <a:endParaRPr lang="es-ES" sz="3600" b="1" dirty="0"/>
          </a:p>
          <a:p>
            <a:pPr algn="just" eaLnBrk="1" hangingPunct="1">
              <a:defRPr/>
            </a:pPr>
            <a:r>
              <a:rPr lang="es-ES" sz="3600" b="1" dirty="0"/>
              <a:t>La ATP sintetasa está situada vectorialmente en la membrana.</a:t>
            </a:r>
          </a:p>
        </p:txBody>
      </p:sp>
      <p:pic>
        <p:nvPicPr>
          <p:cNvPr id="6" name="Imagen 5"/>
          <p:cNvPicPr>
            <a:picLocks noChangeAspect="1"/>
          </p:cNvPicPr>
          <p:nvPr/>
        </p:nvPicPr>
        <p:blipFill>
          <a:blip r:embed="rId3"/>
          <a:stretch>
            <a:fillRect/>
          </a:stretch>
        </p:blipFill>
        <p:spPr>
          <a:xfrm>
            <a:off x="7949817" y="4911642"/>
            <a:ext cx="3735905" cy="1744880"/>
          </a:xfrm>
          <a:prstGeom prst="rect">
            <a:avLst/>
          </a:prstGeom>
        </p:spPr>
      </p:pic>
    </p:spTree>
    <p:extLst>
      <p:ext uri="{BB962C8B-B14F-4D97-AF65-F5344CB8AC3E}">
        <p14:creationId xmlns:p14="http://schemas.microsoft.com/office/powerpoint/2010/main" val="1288019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animEffect transition="in" filter="dissolve">
                                      <p:cBhvr>
                                        <p:cTn id="7" dur="500"/>
                                        <p:tgtEl>
                                          <p:spTgt spid="6051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5187">
                                            <p:txEl>
                                              <p:pRg st="1" end="1"/>
                                            </p:txEl>
                                          </p:spTgt>
                                        </p:tgtEl>
                                        <p:attrNameLst>
                                          <p:attrName>style.visibility</p:attrName>
                                        </p:attrNameLst>
                                      </p:cBhvr>
                                      <p:to>
                                        <p:strVal val="visible"/>
                                      </p:to>
                                    </p:set>
                                    <p:animEffect transition="in" filter="dissolve">
                                      <p:cBhvr>
                                        <p:cTn id="12" dur="500"/>
                                        <p:tgtEl>
                                          <p:spTgt spid="6051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5187">
                                            <p:txEl>
                                              <p:pRg st="2" end="2"/>
                                            </p:txEl>
                                          </p:spTgt>
                                        </p:tgtEl>
                                        <p:attrNameLst>
                                          <p:attrName>style.visibility</p:attrName>
                                        </p:attrNameLst>
                                      </p:cBhvr>
                                      <p:to>
                                        <p:strVal val="visible"/>
                                      </p:to>
                                    </p:set>
                                    <p:animEffect transition="in" filter="dissolve">
                                      <p:cBhvr>
                                        <p:cTn id="17" dur="500"/>
                                        <p:tgtEl>
                                          <p:spTgt spid="6051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05187">
                                            <p:txEl>
                                              <p:pRg st="3" end="3"/>
                                            </p:txEl>
                                          </p:spTgt>
                                        </p:tgtEl>
                                        <p:attrNameLst>
                                          <p:attrName>style.visibility</p:attrName>
                                        </p:attrNameLst>
                                      </p:cBhvr>
                                      <p:to>
                                        <p:strVal val="visible"/>
                                      </p:to>
                                    </p:set>
                                    <p:animEffect transition="in" filter="dissolve">
                                      <p:cBhvr>
                                        <p:cTn id="22" dur="500"/>
                                        <p:tgtEl>
                                          <p:spTgt spid="605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Freeform 2"/>
          <p:cNvSpPr>
            <a:spLocks/>
          </p:cNvSpPr>
          <p:nvPr/>
        </p:nvSpPr>
        <p:spPr bwMode="auto">
          <a:xfrm>
            <a:off x="1698626" y="3794126"/>
            <a:ext cx="8493125" cy="1262063"/>
          </a:xfrm>
          <a:custGeom>
            <a:avLst/>
            <a:gdLst>
              <a:gd name="T0" fmla="*/ 0 w 11654"/>
              <a:gd name="T1" fmla="*/ 0 h 1570"/>
              <a:gd name="T2" fmla="*/ 2147483647 w 11654"/>
              <a:gd name="T3" fmla="*/ 2147483647 h 1570"/>
              <a:gd name="T4" fmla="*/ 0 w 11654"/>
              <a:gd name="T5" fmla="*/ 2147483647 h 1570"/>
              <a:gd name="T6" fmla="*/ 2147483647 w 11654"/>
              <a:gd name="T7" fmla="*/ 2147483647 h 1570"/>
              <a:gd name="T8" fmla="*/ 0 w 11654"/>
              <a:gd name="T9" fmla="*/ 2147483647 h 1570"/>
              <a:gd name="T10" fmla="*/ 2147483647 w 11654"/>
              <a:gd name="T11" fmla="*/ 2147483647 h 1570"/>
              <a:gd name="T12" fmla="*/ 0 w 11654"/>
              <a:gd name="T13" fmla="*/ 2147483647 h 1570"/>
              <a:gd name="T14" fmla="*/ 2147483647 w 11654"/>
              <a:gd name="T15" fmla="*/ 2147483647 h 1570"/>
              <a:gd name="T16" fmla="*/ 2147483647 w 11654"/>
              <a:gd name="T17" fmla="*/ 2147483647 h 1570"/>
              <a:gd name="T18" fmla="*/ 2147483647 w 11654"/>
              <a:gd name="T19" fmla="*/ 2147483647 h 1570"/>
              <a:gd name="T20" fmla="*/ 2147483647 w 11654"/>
              <a:gd name="T21" fmla="*/ 2147483647 h 1570"/>
              <a:gd name="T22" fmla="*/ 2147483647 w 11654"/>
              <a:gd name="T23" fmla="*/ 2147483647 h 1570"/>
              <a:gd name="T24" fmla="*/ 2147483647 w 11654"/>
              <a:gd name="T25" fmla="*/ 2147483647 h 1570"/>
              <a:gd name="T26" fmla="*/ 2147483647 w 11654"/>
              <a:gd name="T27" fmla="*/ 2147483647 h 1570"/>
              <a:gd name="T28" fmla="*/ 2147483647 w 11654"/>
              <a:gd name="T29" fmla="*/ 2147483647 h 1570"/>
              <a:gd name="T30" fmla="*/ 2147483647 w 11654"/>
              <a:gd name="T31" fmla="*/ 2147483647 h 1570"/>
              <a:gd name="T32" fmla="*/ 2147483647 w 11654"/>
              <a:gd name="T33" fmla="*/ 0 h 1570"/>
              <a:gd name="T34" fmla="*/ 0 w 11654"/>
              <a:gd name="T35" fmla="*/ 0 h 15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654"/>
              <a:gd name="T55" fmla="*/ 0 h 1570"/>
              <a:gd name="T56" fmla="*/ 11654 w 11654"/>
              <a:gd name="T57" fmla="*/ 1570 h 15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654" h="1570">
                <a:moveTo>
                  <a:pt x="0" y="0"/>
                </a:moveTo>
                <a:lnTo>
                  <a:pt x="199" y="190"/>
                </a:lnTo>
                <a:lnTo>
                  <a:pt x="0" y="407"/>
                </a:lnTo>
                <a:lnTo>
                  <a:pt x="199" y="596"/>
                </a:lnTo>
                <a:lnTo>
                  <a:pt x="0" y="786"/>
                </a:lnTo>
                <a:lnTo>
                  <a:pt x="399" y="975"/>
                </a:lnTo>
                <a:lnTo>
                  <a:pt x="0" y="1165"/>
                </a:lnTo>
                <a:lnTo>
                  <a:pt x="399" y="1354"/>
                </a:lnTo>
                <a:lnTo>
                  <a:pt x="199" y="1570"/>
                </a:lnTo>
                <a:lnTo>
                  <a:pt x="11454" y="1570"/>
                </a:lnTo>
                <a:lnTo>
                  <a:pt x="11255" y="1354"/>
                </a:lnTo>
                <a:lnTo>
                  <a:pt x="11654" y="1165"/>
                </a:lnTo>
                <a:lnTo>
                  <a:pt x="11055" y="975"/>
                </a:lnTo>
                <a:lnTo>
                  <a:pt x="11454" y="786"/>
                </a:lnTo>
                <a:lnTo>
                  <a:pt x="11255" y="596"/>
                </a:lnTo>
                <a:lnTo>
                  <a:pt x="11654" y="407"/>
                </a:lnTo>
                <a:lnTo>
                  <a:pt x="11454" y="0"/>
                </a:lnTo>
                <a:lnTo>
                  <a:pt x="0" y="0"/>
                </a:lnTo>
                <a:close/>
              </a:path>
            </a:pathLst>
          </a:custGeom>
          <a:solidFill>
            <a:srgbClr val="FFF0D3"/>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FFF0D3"/>
            </a:extrusionClr>
            <a:contourClr>
              <a:srgbClr val="FFF0D3"/>
            </a:contourClr>
          </a:sp3d>
        </p:spPr>
        <p:txBody>
          <a:bodyPr>
            <a:flatTx/>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669699" name="Freeform 3"/>
          <p:cNvSpPr>
            <a:spLocks/>
          </p:cNvSpPr>
          <p:nvPr/>
        </p:nvSpPr>
        <p:spPr bwMode="auto">
          <a:xfrm>
            <a:off x="5619751" y="4849813"/>
            <a:ext cx="657225" cy="519112"/>
          </a:xfrm>
          <a:custGeom>
            <a:avLst/>
            <a:gdLst>
              <a:gd name="T0" fmla="*/ 2147483647 w 931"/>
              <a:gd name="T1" fmla="*/ 2147483647 h 649"/>
              <a:gd name="T2" fmla="*/ 2147483647 w 931"/>
              <a:gd name="T3" fmla="*/ 2147483647 h 649"/>
              <a:gd name="T4" fmla="*/ 2147483647 w 931"/>
              <a:gd name="T5" fmla="*/ 2147483647 h 649"/>
              <a:gd name="T6" fmla="*/ 2147483647 w 931"/>
              <a:gd name="T7" fmla="*/ 2147483647 h 649"/>
              <a:gd name="T8" fmla="*/ 2147483647 w 931"/>
              <a:gd name="T9" fmla="*/ 2147483647 h 649"/>
              <a:gd name="T10" fmla="*/ 2147483647 w 931"/>
              <a:gd name="T11" fmla="*/ 2147483647 h 649"/>
              <a:gd name="T12" fmla="*/ 2147483647 w 931"/>
              <a:gd name="T13" fmla="*/ 2147483647 h 649"/>
              <a:gd name="T14" fmla="*/ 2147483647 w 931"/>
              <a:gd name="T15" fmla="*/ 2147483647 h 649"/>
              <a:gd name="T16" fmla="*/ 2147483647 w 931"/>
              <a:gd name="T17" fmla="*/ 2147483647 h 649"/>
              <a:gd name="T18" fmla="*/ 2147483647 w 931"/>
              <a:gd name="T19" fmla="*/ 2147483647 h 649"/>
              <a:gd name="T20" fmla="*/ 2147483647 w 931"/>
              <a:gd name="T21" fmla="*/ 2147483647 h 649"/>
              <a:gd name="T22" fmla="*/ 2147483647 w 931"/>
              <a:gd name="T23" fmla="*/ 2147483647 h 649"/>
              <a:gd name="T24" fmla="*/ 2147483647 w 931"/>
              <a:gd name="T25" fmla="*/ 2147483647 h 649"/>
              <a:gd name="T26" fmla="*/ 2147483647 w 931"/>
              <a:gd name="T27" fmla="*/ 2147483647 h 649"/>
              <a:gd name="T28" fmla="*/ 2147483647 w 931"/>
              <a:gd name="T29" fmla="*/ 2147483647 h 649"/>
              <a:gd name="T30" fmla="*/ 0 w 931"/>
              <a:gd name="T31" fmla="*/ 2147483647 h 649"/>
              <a:gd name="T32" fmla="*/ 2147483647 w 931"/>
              <a:gd name="T33" fmla="*/ 2147483647 h 649"/>
              <a:gd name="T34" fmla="*/ 2147483647 w 931"/>
              <a:gd name="T35" fmla="*/ 2147483647 h 649"/>
              <a:gd name="T36" fmla="*/ 2147483647 w 931"/>
              <a:gd name="T37" fmla="*/ 2147483647 h 649"/>
              <a:gd name="T38" fmla="*/ 2147483647 w 931"/>
              <a:gd name="T39" fmla="*/ 2147483647 h 649"/>
              <a:gd name="T40" fmla="*/ 2147483647 w 931"/>
              <a:gd name="T41" fmla="*/ 2147483647 h 649"/>
              <a:gd name="T42" fmla="*/ 2147483647 w 931"/>
              <a:gd name="T43" fmla="*/ 2147483647 h 649"/>
              <a:gd name="T44" fmla="*/ 2147483647 w 931"/>
              <a:gd name="T45" fmla="*/ 2147483647 h 649"/>
              <a:gd name="T46" fmla="*/ 2147483647 w 931"/>
              <a:gd name="T47" fmla="*/ 0 h 649"/>
              <a:gd name="T48" fmla="*/ 2147483647 w 931"/>
              <a:gd name="T49" fmla="*/ 2147483647 h 649"/>
              <a:gd name="T50" fmla="*/ 2147483647 w 931"/>
              <a:gd name="T51" fmla="*/ 2147483647 h 649"/>
              <a:gd name="T52" fmla="*/ 2147483647 w 931"/>
              <a:gd name="T53" fmla="*/ 2147483647 h 649"/>
              <a:gd name="T54" fmla="*/ 2147483647 w 931"/>
              <a:gd name="T55" fmla="*/ 2147483647 h 649"/>
              <a:gd name="T56" fmla="*/ 2147483647 w 931"/>
              <a:gd name="T57" fmla="*/ 2147483647 h 649"/>
              <a:gd name="T58" fmla="*/ 2147483647 w 931"/>
              <a:gd name="T59" fmla="*/ 2147483647 h 649"/>
              <a:gd name="T60" fmla="*/ 2147483647 w 931"/>
              <a:gd name="T61" fmla="*/ 2147483647 h 649"/>
              <a:gd name="T62" fmla="*/ 2147483647 w 931"/>
              <a:gd name="T63" fmla="*/ 2147483647 h 6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31"/>
              <a:gd name="T97" fmla="*/ 0 h 649"/>
              <a:gd name="T98" fmla="*/ 931 w 931"/>
              <a:gd name="T99" fmla="*/ 649 h 6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31" h="649">
                <a:moveTo>
                  <a:pt x="931" y="324"/>
                </a:moveTo>
                <a:lnTo>
                  <a:pt x="926" y="368"/>
                </a:lnTo>
                <a:lnTo>
                  <a:pt x="914" y="410"/>
                </a:lnTo>
                <a:lnTo>
                  <a:pt x="894" y="451"/>
                </a:lnTo>
                <a:lnTo>
                  <a:pt x="833" y="522"/>
                </a:lnTo>
                <a:lnTo>
                  <a:pt x="749" y="581"/>
                </a:lnTo>
                <a:lnTo>
                  <a:pt x="645" y="624"/>
                </a:lnTo>
                <a:lnTo>
                  <a:pt x="528" y="646"/>
                </a:lnTo>
                <a:lnTo>
                  <a:pt x="466" y="649"/>
                </a:lnTo>
                <a:lnTo>
                  <a:pt x="402" y="646"/>
                </a:lnTo>
                <a:lnTo>
                  <a:pt x="284" y="624"/>
                </a:lnTo>
                <a:lnTo>
                  <a:pt x="180" y="581"/>
                </a:lnTo>
                <a:lnTo>
                  <a:pt x="96" y="522"/>
                </a:lnTo>
                <a:lnTo>
                  <a:pt x="36" y="451"/>
                </a:lnTo>
                <a:lnTo>
                  <a:pt x="4" y="368"/>
                </a:lnTo>
                <a:lnTo>
                  <a:pt x="0" y="324"/>
                </a:lnTo>
                <a:lnTo>
                  <a:pt x="4" y="281"/>
                </a:lnTo>
                <a:lnTo>
                  <a:pt x="16" y="239"/>
                </a:lnTo>
                <a:lnTo>
                  <a:pt x="36" y="199"/>
                </a:lnTo>
                <a:lnTo>
                  <a:pt x="96" y="127"/>
                </a:lnTo>
                <a:lnTo>
                  <a:pt x="180" y="69"/>
                </a:lnTo>
                <a:lnTo>
                  <a:pt x="284" y="27"/>
                </a:lnTo>
                <a:lnTo>
                  <a:pt x="402" y="3"/>
                </a:lnTo>
                <a:lnTo>
                  <a:pt x="466" y="0"/>
                </a:lnTo>
                <a:lnTo>
                  <a:pt x="528" y="3"/>
                </a:lnTo>
                <a:lnTo>
                  <a:pt x="645" y="27"/>
                </a:lnTo>
                <a:lnTo>
                  <a:pt x="749" y="69"/>
                </a:lnTo>
                <a:lnTo>
                  <a:pt x="833" y="127"/>
                </a:lnTo>
                <a:lnTo>
                  <a:pt x="894" y="199"/>
                </a:lnTo>
                <a:lnTo>
                  <a:pt x="926" y="281"/>
                </a:lnTo>
                <a:lnTo>
                  <a:pt x="931" y="324"/>
                </a:lnTo>
                <a:close/>
              </a:path>
            </a:pathLst>
          </a:custGeom>
          <a:solidFill>
            <a:srgbClr val="FFFF99"/>
          </a:solidFill>
          <a:ln w="0">
            <a:solidFill>
              <a:srgbClr val="000000"/>
            </a:solidFill>
            <a:round/>
            <a:headEnd/>
            <a:tailEnd/>
          </a:ln>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060" name="Text Box 4"/>
          <p:cNvSpPr txBox="1">
            <a:spLocks noChangeArrowheads="1"/>
          </p:cNvSpPr>
          <p:nvPr/>
        </p:nvSpPr>
        <p:spPr bwMode="auto">
          <a:xfrm>
            <a:off x="5616576" y="4927600"/>
            <a:ext cx="619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400">
                <a:solidFill>
                  <a:srgbClr val="000000"/>
                </a:solidFill>
              </a:rPr>
              <a:t>Cit C</a:t>
            </a:r>
          </a:p>
        </p:txBody>
      </p:sp>
      <p:sp>
        <p:nvSpPr>
          <p:cNvPr id="669701" name="Freeform 5"/>
          <p:cNvSpPr>
            <a:spLocks/>
          </p:cNvSpPr>
          <p:nvPr/>
        </p:nvSpPr>
        <p:spPr bwMode="auto">
          <a:xfrm>
            <a:off x="4391026" y="3617914"/>
            <a:ext cx="955675" cy="1571625"/>
          </a:xfrm>
          <a:custGeom>
            <a:avLst/>
            <a:gdLst>
              <a:gd name="T0" fmla="*/ 0 w 1351"/>
              <a:gd name="T1" fmla="*/ 2147483647 h 1950"/>
              <a:gd name="T2" fmla="*/ 2147483647 w 1351"/>
              <a:gd name="T3" fmla="*/ 0 h 1950"/>
              <a:gd name="T4" fmla="*/ 2147483647 w 1351"/>
              <a:gd name="T5" fmla="*/ 0 h 1950"/>
              <a:gd name="T6" fmla="*/ 2147483647 w 1351"/>
              <a:gd name="T7" fmla="*/ 0 h 1950"/>
              <a:gd name="T8" fmla="*/ 2147483647 w 1351"/>
              <a:gd name="T9" fmla="*/ 2147483647 h 1950"/>
              <a:gd name="T10" fmla="*/ 2147483647 w 1351"/>
              <a:gd name="T11" fmla="*/ 2147483647 h 1950"/>
              <a:gd name="T12" fmla="*/ 2147483647 w 1351"/>
              <a:gd name="T13" fmla="*/ 2147483647 h 1950"/>
              <a:gd name="T14" fmla="*/ 2147483647 w 1351"/>
              <a:gd name="T15" fmla="*/ 2147483647 h 1950"/>
              <a:gd name="T16" fmla="*/ 0 w 1351"/>
              <a:gd name="T17" fmla="*/ 2147483647 h 1950"/>
              <a:gd name="T18" fmla="*/ 0 w 1351"/>
              <a:gd name="T19" fmla="*/ 2147483647 h 19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1"/>
              <a:gd name="T31" fmla="*/ 0 h 1950"/>
              <a:gd name="T32" fmla="*/ 1351 w 1351"/>
              <a:gd name="T33" fmla="*/ 1950 h 19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1" h="1950">
                <a:moveTo>
                  <a:pt x="0" y="190"/>
                </a:moveTo>
                <a:lnTo>
                  <a:pt x="178" y="0"/>
                </a:lnTo>
                <a:lnTo>
                  <a:pt x="953" y="0"/>
                </a:lnTo>
                <a:lnTo>
                  <a:pt x="1152" y="0"/>
                </a:lnTo>
                <a:lnTo>
                  <a:pt x="1351" y="190"/>
                </a:lnTo>
                <a:lnTo>
                  <a:pt x="1351" y="1760"/>
                </a:lnTo>
                <a:lnTo>
                  <a:pt x="1152" y="1950"/>
                </a:lnTo>
                <a:lnTo>
                  <a:pt x="178" y="1950"/>
                </a:lnTo>
                <a:lnTo>
                  <a:pt x="0" y="1760"/>
                </a:lnTo>
                <a:lnTo>
                  <a:pt x="0" y="190"/>
                </a:lnTo>
                <a:close/>
              </a:path>
            </a:pathLst>
          </a:custGeom>
          <a:solidFill>
            <a:srgbClr val="99FF66"/>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99FF66"/>
            </a:extrusionClr>
            <a:contourClr>
              <a:srgbClr val="99FF66"/>
            </a:contourClr>
          </a:sp3d>
        </p:spPr>
        <p:txBody>
          <a:bodyPr>
            <a:flatTx/>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669702" name="Rectangle 6"/>
          <p:cNvSpPr>
            <a:spLocks noChangeArrowheads="1"/>
          </p:cNvSpPr>
          <p:nvPr/>
        </p:nvSpPr>
        <p:spPr bwMode="auto">
          <a:xfrm>
            <a:off x="4603750" y="3621088"/>
            <a:ext cx="477838" cy="1568450"/>
          </a:xfrm>
          <a:prstGeom prst="rect">
            <a:avLst/>
          </a:prstGeom>
          <a:solidFill>
            <a:schemeClr val="tx1"/>
          </a:solidFill>
          <a:ln w="9525">
            <a:miter lim="800000"/>
            <a:headEnd/>
            <a:tailEnd/>
          </a:ln>
          <a:scene3d>
            <a:camera prst="legacyObliqueTopRight"/>
            <a:lightRig rig="legacyFlat3" dir="b"/>
          </a:scene3d>
          <a:sp3d extrusionH="100000" prstMaterial="legacyMatte">
            <a:bevelT w="13500" h="13500" prst="angle"/>
            <a:bevelB w="13500" h="13500" prst="angle"/>
            <a:extrusionClr>
              <a:schemeClr val="tx1"/>
            </a:extrusionClr>
            <a:contourClr>
              <a:schemeClr val="tx1"/>
            </a:contourClr>
          </a:sp3d>
        </p:spPr>
        <p:txBody>
          <a:bodyPr wrap="none" anchor="ctr">
            <a:flatTx/>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669703" name="Freeform 7"/>
          <p:cNvSpPr>
            <a:spLocks/>
          </p:cNvSpPr>
          <p:nvPr/>
        </p:nvSpPr>
        <p:spPr bwMode="auto">
          <a:xfrm>
            <a:off x="2189164" y="3638551"/>
            <a:ext cx="955675" cy="1571625"/>
          </a:xfrm>
          <a:custGeom>
            <a:avLst/>
            <a:gdLst>
              <a:gd name="T0" fmla="*/ 0 w 1351"/>
              <a:gd name="T1" fmla="*/ 2147483647 h 1950"/>
              <a:gd name="T2" fmla="*/ 2147483647 w 1351"/>
              <a:gd name="T3" fmla="*/ 0 h 1950"/>
              <a:gd name="T4" fmla="*/ 2147483647 w 1351"/>
              <a:gd name="T5" fmla="*/ 0 h 1950"/>
              <a:gd name="T6" fmla="*/ 2147483647 w 1351"/>
              <a:gd name="T7" fmla="*/ 0 h 1950"/>
              <a:gd name="T8" fmla="*/ 2147483647 w 1351"/>
              <a:gd name="T9" fmla="*/ 2147483647 h 1950"/>
              <a:gd name="T10" fmla="*/ 2147483647 w 1351"/>
              <a:gd name="T11" fmla="*/ 2147483647 h 1950"/>
              <a:gd name="T12" fmla="*/ 2147483647 w 1351"/>
              <a:gd name="T13" fmla="*/ 2147483647 h 1950"/>
              <a:gd name="T14" fmla="*/ 2147483647 w 1351"/>
              <a:gd name="T15" fmla="*/ 2147483647 h 1950"/>
              <a:gd name="T16" fmla="*/ 0 w 1351"/>
              <a:gd name="T17" fmla="*/ 2147483647 h 1950"/>
              <a:gd name="T18" fmla="*/ 0 w 1351"/>
              <a:gd name="T19" fmla="*/ 2147483647 h 19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1"/>
              <a:gd name="T31" fmla="*/ 0 h 1950"/>
              <a:gd name="T32" fmla="*/ 1351 w 1351"/>
              <a:gd name="T33" fmla="*/ 1950 h 19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1" h="1950">
                <a:moveTo>
                  <a:pt x="0" y="190"/>
                </a:moveTo>
                <a:lnTo>
                  <a:pt x="178" y="0"/>
                </a:lnTo>
                <a:lnTo>
                  <a:pt x="953" y="0"/>
                </a:lnTo>
                <a:lnTo>
                  <a:pt x="1152" y="0"/>
                </a:lnTo>
                <a:lnTo>
                  <a:pt x="1351" y="190"/>
                </a:lnTo>
                <a:lnTo>
                  <a:pt x="1351" y="1760"/>
                </a:lnTo>
                <a:lnTo>
                  <a:pt x="1152" y="1950"/>
                </a:lnTo>
                <a:lnTo>
                  <a:pt x="178" y="1950"/>
                </a:lnTo>
                <a:lnTo>
                  <a:pt x="0" y="1760"/>
                </a:lnTo>
                <a:lnTo>
                  <a:pt x="0" y="190"/>
                </a:lnTo>
                <a:close/>
              </a:path>
            </a:pathLst>
          </a:custGeom>
          <a:solidFill>
            <a:srgbClr val="FFFF99"/>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FFFF99"/>
            </a:extrusionClr>
            <a:contourClr>
              <a:srgbClr val="FFFF99"/>
            </a:contourClr>
          </a:sp3d>
        </p:spPr>
        <p:txBody>
          <a:bodyPr>
            <a:flatTx/>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669704" name="Freeform 8"/>
          <p:cNvSpPr>
            <a:spLocks/>
          </p:cNvSpPr>
          <p:nvPr/>
        </p:nvSpPr>
        <p:spPr bwMode="auto">
          <a:xfrm>
            <a:off x="3417889" y="3948113"/>
            <a:ext cx="657225" cy="519112"/>
          </a:xfrm>
          <a:custGeom>
            <a:avLst/>
            <a:gdLst>
              <a:gd name="T0" fmla="*/ 2147483647 w 931"/>
              <a:gd name="T1" fmla="*/ 2147483647 h 649"/>
              <a:gd name="T2" fmla="*/ 2147483647 w 931"/>
              <a:gd name="T3" fmla="*/ 2147483647 h 649"/>
              <a:gd name="T4" fmla="*/ 2147483647 w 931"/>
              <a:gd name="T5" fmla="*/ 2147483647 h 649"/>
              <a:gd name="T6" fmla="*/ 2147483647 w 931"/>
              <a:gd name="T7" fmla="*/ 2147483647 h 649"/>
              <a:gd name="T8" fmla="*/ 2147483647 w 931"/>
              <a:gd name="T9" fmla="*/ 2147483647 h 649"/>
              <a:gd name="T10" fmla="*/ 2147483647 w 931"/>
              <a:gd name="T11" fmla="*/ 2147483647 h 649"/>
              <a:gd name="T12" fmla="*/ 2147483647 w 931"/>
              <a:gd name="T13" fmla="*/ 2147483647 h 649"/>
              <a:gd name="T14" fmla="*/ 2147483647 w 931"/>
              <a:gd name="T15" fmla="*/ 2147483647 h 649"/>
              <a:gd name="T16" fmla="*/ 2147483647 w 931"/>
              <a:gd name="T17" fmla="*/ 2147483647 h 649"/>
              <a:gd name="T18" fmla="*/ 2147483647 w 931"/>
              <a:gd name="T19" fmla="*/ 2147483647 h 649"/>
              <a:gd name="T20" fmla="*/ 2147483647 w 931"/>
              <a:gd name="T21" fmla="*/ 2147483647 h 649"/>
              <a:gd name="T22" fmla="*/ 2147483647 w 931"/>
              <a:gd name="T23" fmla="*/ 2147483647 h 649"/>
              <a:gd name="T24" fmla="*/ 2147483647 w 931"/>
              <a:gd name="T25" fmla="*/ 2147483647 h 649"/>
              <a:gd name="T26" fmla="*/ 2147483647 w 931"/>
              <a:gd name="T27" fmla="*/ 2147483647 h 649"/>
              <a:gd name="T28" fmla="*/ 2147483647 w 931"/>
              <a:gd name="T29" fmla="*/ 2147483647 h 649"/>
              <a:gd name="T30" fmla="*/ 0 w 931"/>
              <a:gd name="T31" fmla="*/ 2147483647 h 649"/>
              <a:gd name="T32" fmla="*/ 2147483647 w 931"/>
              <a:gd name="T33" fmla="*/ 2147483647 h 649"/>
              <a:gd name="T34" fmla="*/ 2147483647 w 931"/>
              <a:gd name="T35" fmla="*/ 2147483647 h 649"/>
              <a:gd name="T36" fmla="*/ 2147483647 w 931"/>
              <a:gd name="T37" fmla="*/ 2147483647 h 649"/>
              <a:gd name="T38" fmla="*/ 2147483647 w 931"/>
              <a:gd name="T39" fmla="*/ 2147483647 h 649"/>
              <a:gd name="T40" fmla="*/ 2147483647 w 931"/>
              <a:gd name="T41" fmla="*/ 2147483647 h 649"/>
              <a:gd name="T42" fmla="*/ 2147483647 w 931"/>
              <a:gd name="T43" fmla="*/ 2147483647 h 649"/>
              <a:gd name="T44" fmla="*/ 2147483647 w 931"/>
              <a:gd name="T45" fmla="*/ 2147483647 h 649"/>
              <a:gd name="T46" fmla="*/ 2147483647 w 931"/>
              <a:gd name="T47" fmla="*/ 0 h 649"/>
              <a:gd name="T48" fmla="*/ 2147483647 w 931"/>
              <a:gd name="T49" fmla="*/ 2147483647 h 649"/>
              <a:gd name="T50" fmla="*/ 2147483647 w 931"/>
              <a:gd name="T51" fmla="*/ 2147483647 h 649"/>
              <a:gd name="T52" fmla="*/ 2147483647 w 931"/>
              <a:gd name="T53" fmla="*/ 2147483647 h 649"/>
              <a:gd name="T54" fmla="*/ 2147483647 w 931"/>
              <a:gd name="T55" fmla="*/ 2147483647 h 649"/>
              <a:gd name="T56" fmla="*/ 2147483647 w 931"/>
              <a:gd name="T57" fmla="*/ 2147483647 h 649"/>
              <a:gd name="T58" fmla="*/ 2147483647 w 931"/>
              <a:gd name="T59" fmla="*/ 2147483647 h 649"/>
              <a:gd name="T60" fmla="*/ 2147483647 w 931"/>
              <a:gd name="T61" fmla="*/ 2147483647 h 649"/>
              <a:gd name="T62" fmla="*/ 2147483647 w 931"/>
              <a:gd name="T63" fmla="*/ 2147483647 h 6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31"/>
              <a:gd name="T97" fmla="*/ 0 h 649"/>
              <a:gd name="T98" fmla="*/ 931 w 931"/>
              <a:gd name="T99" fmla="*/ 649 h 6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31" h="649">
                <a:moveTo>
                  <a:pt x="931" y="324"/>
                </a:moveTo>
                <a:lnTo>
                  <a:pt x="926" y="368"/>
                </a:lnTo>
                <a:lnTo>
                  <a:pt x="914" y="410"/>
                </a:lnTo>
                <a:lnTo>
                  <a:pt x="894" y="451"/>
                </a:lnTo>
                <a:lnTo>
                  <a:pt x="833" y="522"/>
                </a:lnTo>
                <a:lnTo>
                  <a:pt x="749" y="581"/>
                </a:lnTo>
                <a:lnTo>
                  <a:pt x="645" y="624"/>
                </a:lnTo>
                <a:lnTo>
                  <a:pt x="528" y="646"/>
                </a:lnTo>
                <a:lnTo>
                  <a:pt x="466" y="649"/>
                </a:lnTo>
                <a:lnTo>
                  <a:pt x="402" y="646"/>
                </a:lnTo>
                <a:lnTo>
                  <a:pt x="284" y="624"/>
                </a:lnTo>
                <a:lnTo>
                  <a:pt x="180" y="581"/>
                </a:lnTo>
                <a:lnTo>
                  <a:pt x="96" y="522"/>
                </a:lnTo>
                <a:lnTo>
                  <a:pt x="36" y="451"/>
                </a:lnTo>
                <a:lnTo>
                  <a:pt x="4" y="368"/>
                </a:lnTo>
                <a:lnTo>
                  <a:pt x="0" y="324"/>
                </a:lnTo>
                <a:lnTo>
                  <a:pt x="4" y="281"/>
                </a:lnTo>
                <a:lnTo>
                  <a:pt x="16" y="239"/>
                </a:lnTo>
                <a:lnTo>
                  <a:pt x="36" y="199"/>
                </a:lnTo>
                <a:lnTo>
                  <a:pt x="96" y="127"/>
                </a:lnTo>
                <a:lnTo>
                  <a:pt x="180" y="69"/>
                </a:lnTo>
                <a:lnTo>
                  <a:pt x="284" y="27"/>
                </a:lnTo>
                <a:lnTo>
                  <a:pt x="402" y="3"/>
                </a:lnTo>
                <a:lnTo>
                  <a:pt x="466" y="0"/>
                </a:lnTo>
                <a:lnTo>
                  <a:pt x="528" y="3"/>
                </a:lnTo>
                <a:lnTo>
                  <a:pt x="645" y="27"/>
                </a:lnTo>
                <a:lnTo>
                  <a:pt x="749" y="69"/>
                </a:lnTo>
                <a:lnTo>
                  <a:pt x="833" y="127"/>
                </a:lnTo>
                <a:lnTo>
                  <a:pt x="894" y="199"/>
                </a:lnTo>
                <a:lnTo>
                  <a:pt x="926" y="281"/>
                </a:lnTo>
                <a:lnTo>
                  <a:pt x="931" y="324"/>
                </a:lnTo>
                <a:close/>
              </a:path>
            </a:pathLst>
          </a:custGeom>
          <a:solidFill>
            <a:srgbClr val="FFFF99"/>
          </a:solidFill>
          <a:ln w="0">
            <a:solidFill>
              <a:srgbClr val="000000"/>
            </a:solidFill>
            <a:round/>
            <a:headEnd/>
            <a:tailEnd/>
          </a:ln>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065" name="Rectangle 9"/>
          <p:cNvSpPr>
            <a:spLocks noChangeArrowheads="1"/>
          </p:cNvSpPr>
          <p:nvPr/>
        </p:nvSpPr>
        <p:spPr bwMode="auto">
          <a:xfrm>
            <a:off x="8818563" y="3678238"/>
            <a:ext cx="690562" cy="1560512"/>
          </a:xfrm>
          <a:prstGeom prst="rect">
            <a:avLst/>
          </a:prstGeom>
          <a:solidFill>
            <a:srgbClr val="0066FF"/>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0066FF"/>
            </a:extrusionClr>
            <a:contourClr>
              <a:srgbClr val="0066FF"/>
            </a:contourClr>
          </a:sp3d>
        </p:spPr>
        <p:txBody>
          <a:bodyPr>
            <a:flatTx/>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066" name="Rectangle 10"/>
          <p:cNvSpPr>
            <a:spLocks noChangeArrowheads="1"/>
          </p:cNvSpPr>
          <p:nvPr/>
        </p:nvSpPr>
        <p:spPr bwMode="auto">
          <a:xfrm>
            <a:off x="8963026" y="3524250"/>
            <a:ext cx="409575" cy="153988"/>
          </a:xfrm>
          <a:prstGeom prst="rect">
            <a:avLst/>
          </a:prstGeom>
          <a:solidFill>
            <a:srgbClr val="0066FF"/>
          </a:solidFill>
          <a:ln w="0">
            <a:solidFill>
              <a:srgbClr val="000000"/>
            </a:solidFill>
            <a:miter lim="800000"/>
            <a:headEnd/>
            <a:tailEnd/>
          </a:ln>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669707" name="Freeform 11"/>
          <p:cNvSpPr>
            <a:spLocks/>
          </p:cNvSpPr>
          <p:nvPr/>
        </p:nvSpPr>
        <p:spPr bwMode="auto">
          <a:xfrm>
            <a:off x="8767764" y="2693989"/>
            <a:ext cx="758825" cy="858837"/>
          </a:xfrm>
          <a:custGeom>
            <a:avLst/>
            <a:gdLst/>
            <a:ahLst/>
            <a:cxnLst>
              <a:cxn ang="0">
                <a:pos x="1061" y="530"/>
              </a:cxn>
              <a:cxn ang="0">
                <a:pos x="1056" y="602"/>
              </a:cxn>
              <a:cxn ang="0">
                <a:pos x="1019" y="736"/>
              </a:cxn>
              <a:cxn ang="0">
                <a:pos x="949" y="853"/>
              </a:cxn>
              <a:cxn ang="0">
                <a:pos x="854" y="950"/>
              </a:cxn>
              <a:cxn ang="0">
                <a:pos x="736" y="1018"/>
              </a:cxn>
              <a:cxn ang="0">
                <a:pos x="601" y="1055"/>
              </a:cxn>
              <a:cxn ang="0">
                <a:pos x="531" y="1059"/>
              </a:cxn>
              <a:cxn ang="0">
                <a:pos x="458" y="1055"/>
              </a:cxn>
              <a:cxn ang="0">
                <a:pos x="323" y="1018"/>
              </a:cxn>
              <a:cxn ang="0">
                <a:pos x="206" y="950"/>
              </a:cxn>
              <a:cxn ang="0">
                <a:pos x="110" y="853"/>
              </a:cxn>
              <a:cxn ang="0">
                <a:pos x="41" y="736"/>
              </a:cxn>
              <a:cxn ang="0">
                <a:pos x="4" y="602"/>
              </a:cxn>
              <a:cxn ang="0">
                <a:pos x="0" y="530"/>
              </a:cxn>
              <a:cxn ang="0">
                <a:pos x="4" y="459"/>
              </a:cxn>
              <a:cxn ang="0">
                <a:pos x="41" y="325"/>
              </a:cxn>
              <a:cxn ang="0">
                <a:pos x="110" y="208"/>
              </a:cxn>
              <a:cxn ang="0">
                <a:pos x="206" y="112"/>
              </a:cxn>
              <a:cxn ang="0">
                <a:pos x="323" y="42"/>
              </a:cxn>
              <a:cxn ang="0">
                <a:pos x="458" y="6"/>
              </a:cxn>
              <a:cxn ang="0">
                <a:pos x="531" y="0"/>
              </a:cxn>
              <a:cxn ang="0">
                <a:pos x="601" y="6"/>
              </a:cxn>
              <a:cxn ang="0">
                <a:pos x="736" y="42"/>
              </a:cxn>
              <a:cxn ang="0">
                <a:pos x="854" y="112"/>
              </a:cxn>
              <a:cxn ang="0">
                <a:pos x="949" y="208"/>
              </a:cxn>
              <a:cxn ang="0">
                <a:pos x="1019" y="325"/>
              </a:cxn>
              <a:cxn ang="0">
                <a:pos x="1056" y="459"/>
              </a:cxn>
              <a:cxn ang="0">
                <a:pos x="1061" y="530"/>
              </a:cxn>
              <a:cxn ang="0">
                <a:pos x="1061" y="530"/>
              </a:cxn>
            </a:cxnLst>
            <a:rect l="0" t="0" r="r" b="b"/>
            <a:pathLst>
              <a:path w="1061" h="1059">
                <a:moveTo>
                  <a:pt x="1061" y="530"/>
                </a:moveTo>
                <a:lnTo>
                  <a:pt x="1056" y="602"/>
                </a:lnTo>
                <a:lnTo>
                  <a:pt x="1019" y="736"/>
                </a:lnTo>
                <a:lnTo>
                  <a:pt x="949" y="853"/>
                </a:lnTo>
                <a:lnTo>
                  <a:pt x="854" y="950"/>
                </a:lnTo>
                <a:lnTo>
                  <a:pt x="736" y="1018"/>
                </a:lnTo>
                <a:lnTo>
                  <a:pt x="601" y="1055"/>
                </a:lnTo>
                <a:lnTo>
                  <a:pt x="531" y="1059"/>
                </a:lnTo>
                <a:lnTo>
                  <a:pt x="458" y="1055"/>
                </a:lnTo>
                <a:lnTo>
                  <a:pt x="323" y="1018"/>
                </a:lnTo>
                <a:lnTo>
                  <a:pt x="206" y="950"/>
                </a:lnTo>
                <a:lnTo>
                  <a:pt x="110" y="853"/>
                </a:lnTo>
                <a:lnTo>
                  <a:pt x="41" y="736"/>
                </a:lnTo>
                <a:lnTo>
                  <a:pt x="4" y="602"/>
                </a:lnTo>
                <a:lnTo>
                  <a:pt x="0" y="530"/>
                </a:lnTo>
                <a:lnTo>
                  <a:pt x="4" y="459"/>
                </a:lnTo>
                <a:lnTo>
                  <a:pt x="41" y="325"/>
                </a:lnTo>
                <a:lnTo>
                  <a:pt x="110" y="208"/>
                </a:lnTo>
                <a:lnTo>
                  <a:pt x="206" y="112"/>
                </a:lnTo>
                <a:lnTo>
                  <a:pt x="323" y="42"/>
                </a:lnTo>
                <a:lnTo>
                  <a:pt x="458" y="6"/>
                </a:lnTo>
                <a:lnTo>
                  <a:pt x="531" y="0"/>
                </a:lnTo>
                <a:lnTo>
                  <a:pt x="601" y="6"/>
                </a:lnTo>
                <a:lnTo>
                  <a:pt x="736" y="42"/>
                </a:lnTo>
                <a:lnTo>
                  <a:pt x="854" y="112"/>
                </a:lnTo>
                <a:lnTo>
                  <a:pt x="949" y="208"/>
                </a:lnTo>
                <a:lnTo>
                  <a:pt x="1019" y="325"/>
                </a:lnTo>
                <a:lnTo>
                  <a:pt x="1056" y="459"/>
                </a:lnTo>
                <a:lnTo>
                  <a:pt x="1061" y="530"/>
                </a:lnTo>
                <a:lnTo>
                  <a:pt x="1061" y="530"/>
                </a:lnTo>
                <a:close/>
              </a:path>
            </a:pathLst>
          </a:custGeom>
          <a:solidFill>
            <a:srgbClr val="0066FF"/>
          </a:solidFill>
          <a:ln w="0">
            <a:solidFill>
              <a:srgbClr val="000000"/>
            </a:solidFill>
            <a:prstDash val="solid"/>
            <a:round/>
            <a:headEnd/>
            <a:tailEnd/>
          </a:ln>
          <a:effectLst>
            <a:outerShdw dist="107763" dir="18900000" algn="ctr" rotWithShape="0">
              <a:srgbClr val="808080">
                <a:alpha val="50000"/>
              </a:srgbClr>
            </a:outerShdw>
          </a:effectLst>
        </p:spPr>
        <p:txBody>
          <a:bodyPr/>
          <a:lstStyle/>
          <a:p>
            <a:pPr fontAlgn="base">
              <a:spcBef>
                <a:spcPct val="0"/>
              </a:spcBef>
              <a:spcAft>
                <a:spcPct val="0"/>
              </a:spcAft>
              <a:defRPr/>
            </a:pPr>
            <a:endParaRPr lang="es-ES" sz="3200">
              <a:solidFill>
                <a:srgbClr val="000000"/>
              </a:solidFill>
            </a:endParaRPr>
          </a:p>
        </p:txBody>
      </p:sp>
      <p:sp>
        <p:nvSpPr>
          <p:cNvPr id="2068" name="Freeform 12"/>
          <p:cNvSpPr>
            <a:spLocks/>
          </p:cNvSpPr>
          <p:nvPr/>
        </p:nvSpPr>
        <p:spPr bwMode="auto">
          <a:xfrm>
            <a:off x="3486151" y="4103688"/>
            <a:ext cx="85725" cy="114300"/>
          </a:xfrm>
          <a:custGeom>
            <a:avLst/>
            <a:gdLst>
              <a:gd name="T0" fmla="*/ 2147483647 w 115"/>
              <a:gd name="T1" fmla="*/ 2147483647 h 145"/>
              <a:gd name="T2" fmla="*/ 2147483647 w 115"/>
              <a:gd name="T3" fmla="*/ 2147483647 h 145"/>
              <a:gd name="T4" fmla="*/ 2147483647 w 115"/>
              <a:gd name="T5" fmla="*/ 2147483647 h 145"/>
              <a:gd name="T6" fmla="*/ 2147483647 w 115"/>
              <a:gd name="T7" fmla="*/ 2147483647 h 145"/>
              <a:gd name="T8" fmla="*/ 2147483647 w 115"/>
              <a:gd name="T9" fmla="*/ 2147483647 h 145"/>
              <a:gd name="T10" fmla="*/ 2147483647 w 115"/>
              <a:gd name="T11" fmla="*/ 2147483647 h 145"/>
              <a:gd name="T12" fmla="*/ 2147483647 w 115"/>
              <a:gd name="T13" fmla="*/ 2147483647 h 145"/>
              <a:gd name="T14" fmla="*/ 2147483647 w 115"/>
              <a:gd name="T15" fmla="*/ 2147483647 h 145"/>
              <a:gd name="T16" fmla="*/ 2147483647 w 115"/>
              <a:gd name="T17" fmla="*/ 2147483647 h 145"/>
              <a:gd name="T18" fmla="*/ 2147483647 w 115"/>
              <a:gd name="T19" fmla="*/ 2147483647 h 145"/>
              <a:gd name="T20" fmla="*/ 2147483647 w 115"/>
              <a:gd name="T21" fmla="*/ 2147483647 h 145"/>
              <a:gd name="T22" fmla="*/ 2147483647 w 115"/>
              <a:gd name="T23" fmla="*/ 2147483647 h 145"/>
              <a:gd name="T24" fmla="*/ 2147483647 w 115"/>
              <a:gd name="T25" fmla="*/ 2147483647 h 145"/>
              <a:gd name="T26" fmla="*/ 2147483647 w 115"/>
              <a:gd name="T27" fmla="*/ 2147483647 h 145"/>
              <a:gd name="T28" fmla="*/ 2147483647 w 115"/>
              <a:gd name="T29" fmla="*/ 2147483647 h 145"/>
              <a:gd name="T30" fmla="*/ 2147483647 w 115"/>
              <a:gd name="T31" fmla="*/ 2147483647 h 145"/>
              <a:gd name="T32" fmla="*/ 2147483647 w 115"/>
              <a:gd name="T33" fmla="*/ 2147483647 h 145"/>
              <a:gd name="T34" fmla="*/ 2147483647 w 115"/>
              <a:gd name="T35" fmla="*/ 2147483647 h 145"/>
              <a:gd name="T36" fmla="*/ 2147483647 w 115"/>
              <a:gd name="T37" fmla="*/ 2147483647 h 145"/>
              <a:gd name="T38" fmla="*/ 2147483647 w 115"/>
              <a:gd name="T39" fmla="*/ 2147483647 h 145"/>
              <a:gd name="T40" fmla="*/ 2147483647 w 115"/>
              <a:gd name="T41" fmla="*/ 2147483647 h 145"/>
              <a:gd name="T42" fmla="*/ 2147483647 w 115"/>
              <a:gd name="T43" fmla="*/ 2147483647 h 145"/>
              <a:gd name="T44" fmla="*/ 2147483647 w 115"/>
              <a:gd name="T45" fmla="*/ 2147483647 h 145"/>
              <a:gd name="T46" fmla="*/ 2147483647 w 115"/>
              <a:gd name="T47" fmla="*/ 2147483647 h 145"/>
              <a:gd name="T48" fmla="*/ 2147483647 w 115"/>
              <a:gd name="T49" fmla="*/ 2147483647 h 145"/>
              <a:gd name="T50" fmla="*/ 2147483647 w 115"/>
              <a:gd name="T51" fmla="*/ 2147483647 h 145"/>
              <a:gd name="T52" fmla="*/ 2147483647 w 115"/>
              <a:gd name="T53" fmla="*/ 2147483647 h 145"/>
              <a:gd name="T54" fmla="*/ 2147483647 w 115"/>
              <a:gd name="T55" fmla="*/ 2147483647 h 145"/>
              <a:gd name="T56" fmla="*/ 2147483647 w 115"/>
              <a:gd name="T57" fmla="*/ 2147483647 h 145"/>
              <a:gd name="T58" fmla="*/ 2147483647 w 115"/>
              <a:gd name="T59" fmla="*/ 2147483647 h 145"/>
              <a:gd name="T60" fmla="*/ 2147483647 w 115"/>
              <a:gd name="T61" fmla="*/ 2147483647 h 145"/>
              <a:gd name="T62" fmla="*/ 2147483647 w 115"/>
              <a:gd name="T63" fmla="*/ 2147483647 h 145"/>
              <a:gd name="T64" fmla="*/ 2147483647 w 115"/>
              <a:gd name="T65" fmla="*/ 2147483647 h 145"/>
              <a:gd name="T66" fmla="*/ 2147483647 w 115"/>
              <a:gd name="T67" fmla="*/ 2147483647 h 145"/>
              <a:gd name="T68" fmla="*/ 2147483647 w 115"/>
              <a:gd name="T69" fmla="*/ 2147483647 h 145"/>
              <a:gd name="T70" fmla="*/ 2147483647 w 115"/>
              <a:gd name="T71" fmla="*/ 2147483647 h 145"/>
              <a:gd name="T72" fmla="*/ 2147483647 w 115"/>
              <a:gd name="T73" fmla="*/ 2147483647 h 145"/>
              <a:gd name="T74" fmla="*/ 2147483647 w 115"/>
              <a:gd name="T75" fmla="*/ 2147483647 h 145"/>
              <a:gd name="T76" fmla="*/ 0 w 115"/>
              <a:gd name="T77" fmla="*/ 2147483647 h 145"/>
              <a:gd name="T78" fmla="*/ 0 w 115"/>
              <a:gd name="T79" fmla="*/ 2147483647 h 145"/>
              <a:gd name="T80" fmla="*/ 2147483647 w 115"/>
              <a:gd name="T81" fmla="*/ 2147483647 h 145"/>
              <a:gd name="T82" fmla="*/ 2147483647 w 115"/>
              <a:gd name="T83" fmla="*/ 2147483647 h 145"/>
              <a:gd name="T84" fmla="*/ 2147483647 w 115"/>
              <a:gd name="T85" fmla="*/ 2147483647 h 145"/>
              <a:gd name="T86" fmla="*/ 2147483647 w 115"/>
              <a:gd name="T87" fmla="*/ 2147483647 h 145"/>
              <a:gd name="T88" fmla="*/ 2147483647 w 115"/>
              <a:gd name="T89" fmla="*/ 0 h 145"/>
              <a:gd name="T90" fmla="*/ 2147483647 w 115"/>
              <a:gd name="T91" fmla="*/ 2147483647 h 145"/>
              <a:gd name="T92" fmla="*/ 2147483647 w 115"/>
              <a:gd name="T93" fmla="*/ 2147483647 h 1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5"/>
              <a:gd name="T142" fmla="*/ 0 h 145"/>
              <a:gd name="T143" fmla="*/ 115 w 115"/>
              <a:gd name="T144" fmla="*/ 145 h 1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5" h="145">
                <a:moveTo>
                  <a:pt x="102" y="17"/>
                </a:moveTo>
                <a:lnTo>
                  <a:pt x="102" y="10"/>
                </a:lnTo>
                <a:lnTo>
                  <a:pt x="102" y="9"/>
                </a:lnTo>
                <a:lnTo>
                  <a:pt x="102" y="6"/>
                </a:lnTo>
                <a:lnTo>
                  <a:pt x="102" y="5"/>
                </a:lnTo>
                <a:lnTo>
                  <a:pt x="103" y="4"/>
                </a:lnTo>
                <a:lnTo>
                  <a:pt x="105" y="4"/>
                </a:lnTo>
                <a:lnTo>
                  <a:pt x="106" y="4"/>
                </a:lnTo>
                <a:lnTo>
                  <a:pt x="107" y="3"/>
                </a:lnTo>
                <a:lnTo>
                  <a:pt x="109" y="4"/>
                </a:lnTo>
                <a:lnTo>
                  <a:pt x="110" y="4"/>
                </a:lnTo>
                <a:lnTo>
                  <a:pt x="110" y="6"/>
                </a:lnTo>
                <a:lnTo>
                  <a:pt x="110" y="7"/>
                </a:lnTo>
                <a:lnTo>
                  <a:pt x="110" y="10"/>
                </a:lnTo>
                <a:lnTo>
                  <a:pt x="111" y="10"/>
                </a:lnTo>
                <a:lnTo>
                  <a:pt x="111" y="37"/>
                </a:lnTo>
                <a:lnTo>
                  <a:pt x="110" y="41"/>
                </a:lnTo>
                <a:lnTo>
                  <a:pt x="110" y="42"/>
                </a:lnTo>
                <a:lnTo>
                  <a:pt x="109" y="43"/>
                </a:lnTo>
                <a:lnTo>
                  <a:pt x="107" y="43"/>
                </a:lnTo>
                <a:lnTo>
                  <a:pt x="106" y="43"/>
                </a:lnTo>
                <a:lnTo>
                  <a:pt x="104" y="43"/>
                </a:lnTo>
                <a:lnTo>
                  <a:pt x="103" y="43"/>
                </a:lnTo>
                <a:lnTo>
                  <a:pt x="103" y="42"/>
                </a:lnTo>
                <a:lnTo>
                  <a:pt x="102" y="41"/>
                </a:lnTo>
                <a:lnTo>
                  <a:pt x="102" y="39"/>
                </a:lnTo>
                <a:lnTo>
                  <a:pt x="102" y="38"/>
                </a:lnTo>
                <a:lnTo>
                  <a:pt x="99" y="34"/>
                </a:lnTo>
                <a:lnTo>
                  <a:pt x="98" y="31"/>
                </a:lnTo>
                <a:lnTo>
                  <a:pt x="94" y="25"/>
                </a:lnTo>
                <a:lnTo>
                  <a:pt x="90" y="21"/>
                </a:lnTo>
                <a:lnTo>
                  <a:pt x="87" y="20"/>
                </a:lnTo>
                <a:lnTo>
                  <a:pt x="83" y="17"/>
                </a:lnTo>
                <a:lnTo>
                  <a:pt x="73" y="12"/>
                </a:lnTo>
                <a:lnTo>
                  <a:pt x="62" y="11"/>
                </a:lnTo>
                <a:lnTo>
                  <a:pt x="59" y="10"/>
                </a:lnTo>
                <a:lnTo>
                  <a:pt x="53" y="11"/>
                </a:lnTo>
                <a:lnTo>
                  <a:pt x="46" y="12"/>
                </a:lnTo>
                <a:lnTo>
                  <a:pt x="39" y="15"/>
                </a:lnTo>
                <a:lnTo>
                  <a:pt x="38" y="15"/>
                </a:lnTo>
                <a:lnTo>
                  <a:pt x="36" y="16"/>
                </a:lnTo>
                <a:lnTo>
                  <a:pt x="34" y="18"/>
                </a:lnTo>
                <a:lnTo>
                  <a:pt x="30" y="21"/>
                </a:lnTo>
                <a:lnTo>
                  <a:pt x="26" y="24"/>
                </a:lnTo>
                <a:lnTo>
                  <a:pt x="24" y="26"/>
                </a:lnTo>
                <a:lnTo>
                  <a:pt x="21" y="29"/>
                </a:lnTo>
                <a:lnTo>
                  <a:pt x="17" y="36"/>
                </a:lnTo>
                <a:lnTo>
                  <a:pt x="13" y="43"/>
                </a:lnTo>
                <a:lnTo>
                  <a:pt x="13" y="44"/>
                </a:lnTo>
                <a:lnTo>
                  <a:pt x="12" y="46"/>
                </a:lnTo>
                <a:lnTo>
                  <a:pt x="11" y="50"/>
                </a:lnTo>
                <a:lnTo>
                  <a:pt x="10" y="56"/>
                </a:lnTo>
                <a:lnTo>
                  <a:pt x="10" y="62"/>
                </a:lnTo>
                <a:lnTo>
                  <a:pt x="10" y="63"/>
                </a:lnTo>
                <a:lnTo>
                  <a:pt x="10" y="80"/>
                </a:lnTo>
                <a:lnTo>
                  <a:pt x="10" y="84"/>
                </a:lnTo>
                <a:lnTo>
                  <a:pt x="10" y="92"/>
                </a:lnTo>
                <a:lnTo>
                  <a:pt x="15" y="105"/>
                </a:lnTo>
                <a:lnTo>
                  <a:pt x="23" y="117"/>
                </a:lnTo>
                <a:lnTo>
                  <a:pt x="26" y="119"/>
                </a:lnTo>
                <a:lnTo>
                  <a:pt x="28" y="122"/>
                </a:lnTo>
                <a:lnTo>
                  <a:pt x="34" y="127"/>
                </a:lnTo>
                <a:lnTo>
                  <a:pt x="46" y="134"/>
                </a:lnTo>
                <a:lnTo>
                  <a:pt x="59" y="136"/>
                </a:lnTo>
                <a:lnTo>
                  <a:pt x="64" y="136"/>
                </a:lnTo>
                <a:lnTo>
                  <a:pt x="65" y="136"/>
                </a:lnTo>
                <a:lnTo>
                  <a:pt x="69" y="136"/>
                </a:lnTo>
                <a:lnTo>
                  <a:pt x="77" y="134"/>
                </a:lnTo>
                <a:lnTo>
                  <a:pt x="84" y="131"/>
                </a:lnTo>
                <a:lnTo>
                  <a:pt x="86" y="130"/>
                </a:lnTo>
                <a:lnTo>
                  <a:pt x="90" y="128"/>
                </a:lnTo>
                <a:lnTo>
                  <a:pt x="97" y="122"/>
                </a:lnTo>
                <a:lnTo>
                  <a:pt x="104" y="115"/>
                </a:lnTo>
                <a:lnTo>
                  <a:pt x="106" y="113"/>
                </a:lnTo>
                <a:lnTo>
                  <a:pt x="107" y="112"/>
                </a:lnTo>
                <a:lnTo>
                  <a:pt x="108" y="112"/>
                </a:lnTo>
                <a:lnTo>
                  <a:pt x="110" y="112"/>
                </a:lnTo>
                <a:lnTo>
                  <a:pt x="111" y="111"/>
                </a:lnTo>
                <a:lnTo>
                  <a:pt x="113" y="112"/>
                </a:lnTo>
                <a:lnTo>
                  <a:pt x="114" y="112"/>
                </a:lnTo>
                <a:lnTo>
                  <a:pt x="114" y="115"/>
                </a:lnTo>
                <a:lnTo>
                  <a:pt x="115" y="115"/>
                </a:lnTo>
                <a:lnTo>
                  <a:pt x="114" y="117"/>
                </a:lnTo>
                <a:lnTo>
                  <a:pt x="112" y="121"/>
                </a:lnTo>
                <a:lnTo>
                  <a:pt x="110" y="123"/>
                </a:lnTo>
                <a:lnTo>
                  <a:pt x="108" y="126"/>
                </a:lnTo>
                <a:lnTo>
                  <a:pt x="105" y="130"/>
                </a:lnTo>
                <a:lnTo>
                  <a:pt x="97" y="135"/>
                </a:lnTo>
                <a:lnTo>
                  <a:pt x="89" y="140"/>
                </a:lnTo>
                <a:lnTo>
                  <a:pt x="88" y="140"/>
                </a:lnTo>
                <a:lnTo>
                  <a:pt x="86" y="141"/>
                </a:lnTo>
                <a:lnTo>
                  <a:pt x="82" y="143"/>
                </a:lnTo>
                <a:lnTo>
                  <a:pt x="74" y="145"/>
                </a:lnTo>
                <a:lnTo>
                  <a:pt x="66" y="145"/>
                </a:lnTo>
                <a:lnTo>
                  <a:pt x="64" y="145"/>
                </a:lnTo>
                <a:lnTo>
                  <a:pt x="62" y="145"/>
                </a:lnTo>
                <a:lnTo>
                  <a:pt x="57" y="145"/>
                </a:lnTo>
                <a:lnTo>
                  <a:pt x="50" y="144"/>
                </a:lnTo>
                <a:lnTo>
                  <a:pt x="43" y="142"/>
                </a:lnTo>
                <a:lnTo>
                  <a:pt x="42" y="141"/>
                </a:lnTo>
                <a:lnTo>
                  <a:pt x="40" y="141"/>
                </a:lnTo>
                <a:lnTo>
                  <a:pt x="37" y="140"/>
                </a:lnTo>
                <a:lnTo>
                  <a:pt x="32" y="138"/>
                </a:lnTo>
                <a:lnTo>
                  <a:pt x="28" y="135"/>
                </a:lnTo>
                <a:lnTo>
                  <a:pt x="28" y="134"/>
                </a:lnTo>
                <a:lnTo>
                  <a:pt x="25" y="132"/>
                </a:lnTo>
                <a:lnTo>
                  <a:pt x="20" y="128"/>
                </a:lnTo>
                <a:lnTo>
                  <a:pt x="15" y="121"/>
                </a:lnTo>
                <a:lnTo>
                  <a:pt x="14" y="119"/>
                </a:lnTo>
                <a:lnTo>
                  <a:pt x="10" y="115"/>
                </a:lnTo>
                <a:lnTo>
                  <a:pt x="6" y="109"/>
                </a:lnTo>
                <a:lnTo>
                  <a:pt x="3" y="103"/>
                </a:lnTo>
                <a:lnTo>
                  <a:pt x="3" y="101"/>
                </a:lnTo>
                <a:lnTo>
                  <a:pt x="1" y="97"/>
                </a:lnTo>
                <a:lnTo>
                  <a:pt x="0" y="91"/>
                </a:lnTo>
                <a:lnTo>
                  <a:pt x="0" y="84"/>
                </a:lnTo>
                <a:lnTo>
                  <a:pt x="0" y="82"/>
                </a:lnTo>
                <a:lnTo>
                  <a:pt x="0" y="62"/>
                </a:lnTo>
                <a:lnTo>
                  <a:pt x="0" y="60"/>
                </a:lnTo>
                <a:lnTo>
                  <a:pt x="0" y="55"/>
                </a:lnTo>
                <a:lnTo>
                  <a:pt x="2" y="45"/>
                </a:lnTo>
                <a:lnTo>
                  <a:pt x="6" y="35"/>
                </a:lnTo>
                <a:lnTo>
                  <a:pt x="8" y="32"/>
                </a:lnTo>
                <a:lnTo>
                  <a:pt x="9" y="30"/>
                </a:lnTo>
                <a:lnTo>
                  <a:pt x="11" y="25"/>
                </a:lnTo>
                <a:lnTo>
                  <a:pt x="18" y="17"/>
                </a:lnTo>
                <a:lnTo>
                  <a:pt x="26" y="11"/>
                </a:lnTo>
                <a:lnTo>
                  <a:pt x="29" y="9"/>
                </a:lnTo>
                <a:lnTo>
                  <a:pt x="31" y="7"/>
                </a:lnTo>
                <a:lnTo>
                  <a:pt x="36" y="5"/>
                </a:lnTo>
                <a:lnTo>
                  <a:pt x="45" y="2"/>
                </a:lnTo>
                <a:lnTo>
                  <a:pt x="55" y="1"/>
                </a:lnTo>
                <a:lnTo>
                  <a:pt x="58" y="0"/>
                </a:lnTo>
                <a:lnTo>
                  <a:pt x="62" y="1"/>
                </a:lnTo>
                <a:lnTo>
                  <a:pt x="70" y="1"/>
                </a:lnTo>
                <a:lnTo>
                  <a:pt x="84" y="6"/>
                </a:lnTo>
                <a:lnTo>
                  <a:pt x="97" y="15"/>
                </a:lnTo>
                <a:lnTo>
                  <a:pt x="102" y="17"/>
                </a:lnTo>
                <a:close/>
              </a:path>
            </a:pathLst>
          </a:custGeom>
          <a:solidFill>
            <a:srgbClr val="000000"/>
          </a:solidFill>
          <a:ln w="0">
            <a:solidFill>
              <a:srgbClr val="000000"/>
            </a:solidFill>
            <a:round/>
            <a:headEnd/>
            <a:tailEnd/>
          </a:ln>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069" name="Freeform 13"/>
          <p:cNvSpPr>
            <a:spLocks noEditPoints="1"/>
          </p:cNvSpPr>
          <p:nvPr/>
        </p:nvSpPr>
        <p:spPr bwMode="auto">
          <a:xfrm>
            <a:off x="3587751" y="4132264"/>
            <a:ext cx="85725" cy="85725"/>
          </a:xfrm>
          <a:custGeom>
            <a:avLst/>
            <a:gdLst>
              <a:gd name="T0" fmla="*/ 2147483647 w 112"/>
              <a:gd name="T1" fmla="*/ 2147483647 h 110"/>
              <a:gd name="T2" fmla="*/ 2147483647 w 112"/>
              <a:gd name="T3" fmla="*/ 2147483647 h 110"/>
              <a:gd name="T4" fmla="*/ 2147483647 w 112"/>
              <a:gd name="T5" fmla="*/ 2147483647 h 110"/>
              <a:gd name="T6" fmla="*/ 2147483647 w 112"/>
              <a:gd name="T7" fmla="*/ 2147483647 h 110"/>
              <a:gd name="T8" fmla="*/ 2147483647 w 112"/>
              <a:gd name="T9" fmla="*/ 2147483647 h 110"/>
              <a:gd name="T10" fmla="*/ 2147483647 w 112"/>
              <a:gd name="T11" fmla="*/ 2147483647 h 110"/>
              <a:gd name="T12" fmla="*/ 2147483647 w 112"/>
              <a:gd name="T13" fmla="*/ 2147483647 h 110"/>
              <a:gd name="T14" fmla="*/ 2147483647 w 112"/>
              <a:gd name="T15" fmla="*/ 2147483647 h 110"/>
              <a:gd name="T16" fmla="*/ 2147483647 w 112"/>
              <a:gd name="T17" fmla="*/ 2147483647 h 110"/>
              <a:gd name="T18" fmla="*/ 0 w 112"/>
              <a:gd name="T19" fmla="*/ 2147483647 h 110"/>
              <a:gd name="T20" fmla="*/ 0 w 112"/>
              <a:gd name="T21" fmla="*/ 2147483647 h 110"/>
              <a:gd name="T22" fmla="*/ 2147483647 w 112"/>
              <a:gd name="T23" fmla="*/ 2147483647 h 110"/>
              <a:gd name="T24" fmla="*/ 2147483647 w 112"/>
              <a:gd name="T25" fmla="*/ 2147483647 h 110"/>
              <a:gd name="T26" fmla="*/ 2147483647 w 112"/>
              <a:gd name="T27" fmla="*/ 2147483647 h 110"/>
              <a:gd name="T28" fmla="*/ 2147483647 w 112"/>
              <a:gd name="T29" fmla="*/ 2147483647 h 110"/>
              <a:gd name="T30" fmla="*/ 2147483647 w 112"/>
              <a:gd name="T31" fmla="*/ 2147483647 h 110"/>
              <a:gd name="T32" fmla="*/ 2147483647 w 112"/>
              <a:gd name="T33" fmla="*/ 2147483647 h 110"/>
              <a:gd name="T34" fmla="*/ 2147483647 w 112"/>
              <a:gd name="T35" fmla="*/ 2147483647 h 110"/>
              <a:gd name="T36" fmla="*/ 2147483647 w 112"/>
              <a:gd name="T37" fmla="*/ 2147483647 h 110"/>
              <a:gd name="T38" fmla="*/ 2147483647 w 112"/>
              <a:gd name="T39" fmla="*/ 2147483647 h 110"/>
              <a:gd name="T40" fmla="*/ 2147483647 w 112"/>
              <a:gd name="T41" fmla="*/ 2147483647 h 110"/>
              <a:gd name="T42" fmla="*/ 2147483647 w 112"/>
              <a:gd name="T43" fmla="*/ 2147483647 h 110"/>
              <a:gd name="T44" fmla="*/ 2147483647 w 112"/>
              <a:gd name="T45" fmla="*/ 2147483647 h 110"/>
              <a:gd name="T46" fmla="*/ 2147483647 w 112"/>
              <a:gd name="T47" fmla="*/ 2147483647 h 110"/>
              <a:gd name="T48" fmla="*/ 2147483647 w 112"/>
              <a:gd name="T49" fmla="*/ 2147483647 h 110"/>
              <a:gd name="T50" fmla="*/ 2147483647 w 112"/>
              <a:gd name="T51" fmla="*/ 2147483647 h 110"/>
              <a:gd name="T52" fmla="*/ 2147483647 w 112"/>
              <a:gd name="T53" fmla="*/ 2147483647 h 110"/>
              <a:gd name="T54" fmla="*/ 2147483647 w 112"/>
              <a:gd name="T55" fmla="*/ 2147483647 h 110"/>
              <a:gd name="T56" fmla="*/ 2147483647 w 112"/>
              <a:gd name="T57" fmla="*/ 2147483647 h 110"/>
              <a:gd name="T58" fmla="*/ 2147483647 w 112"/>
              <a:gd name="T59" fmla="*/ 2147483647 h 110"/>
              <a:gd name="T60" fmla="*/ 2147483647 w 112"/>
              <a:gd name="T61" fmla="*/ 2147483647 h 110"/>
              <a:gd name="T62" fmla="*/ 2147483647 w 112"/>
              <a:gd name="T63" fmla="*/ 2147483647 h 110"/>
              <a:gd name="T64" fmla="*/ 2147483647 w 112"/>
              <a:gd name="T65" fmla="*/ 2147483647 h 110"/>
              <a:gd name="T66" fmla="*/ 2147483647 w 112"/>
              <a:gd name="T67" fmla="*/ 2147483647 h 110"/>
              <a:gd name="T68" fmla="*/ 2147483647 w 112"/>
              <a:gd name="T69" fmla="*/ 2147483647 h 110"/>
              <a:gd name="T70" fmla="*/ 2147483647 w 112"/>
              <a:gd name="T71" fmla="*/ 2147483647 h 110"/>
              <a:gd name="T72" fmla="*/ 2147483647 w 112"/>
              <a:gd name="T73" fmla="*/ 2147483647 h 110"/>
              <a:gd name="T74" fmla="*/ 2147483647 w 112"/>
              <a:gd name="T75" fmla="*/ 2147483647 h 110"/>
              <a:gd name="T76" fmla="*/ 2147483647 w 112"/>
              <a:gd name="T77" fmla="*/ 2147483647 h 110"/>
              <a:gd name="T78" fmla="*/ 2147483647 w 112"/>
              <a:gd name="T79" fmla="*/ 2147483647 h 110"/>
              <a:gd name="T80" fmla="*/ 2147483647 w 112"/>
              <a:gd name="T81" fmla="*/ 2147483647 h 110"/>
              <a:gd name="T82" fmla="*/ 2147483647 w 112"/>
              <a:gd name="T83" fmla="*/ 2147483647 h 1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10"/>
              <a:gd name="T128" fmla="*/ 112 w 112"/>
              <a:gd name="T129" fmla="*/ 110 h 1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10">
                <a:moveTo>
                  <a:pt x="112" y="56"/>
                </a:moveTo>
                <a:lnTo>
                  <a:pt x="110" y="60"/>
                </a:lnTo>
                <a:lnTo>
                  <a:pt x="110" y="67"/>
                </a:lnTo>
                <a:lnTo>
                  <a:pt x="105" y="80"/>
                </a:lnTo>
                <a:lnTo>
                  <a:pt x="97" y="93"/>
                </a:lnTo>
                <a:lnTo>
                  <a:pt x="95" y="95"/>
                </a:lnTo>
                <a:lnTo>
                  <a:pt x="92" y="98"/>
                </a:lnTo>
                <a:lnTo>
                  <a:pt x="86" y="102"/>
                </a:lnTo>
                <a:lnTo>
                  <a:pt x="73" y="108"/>
                </a:lnTo>
                <a:lnTo>
                  <a:pt x="58" y="110"/>
                </a:lnTo>
                <a:lnTo>
                  <a:pt x="55" y="110"/>
                </a:lnTo>
                <a:lnTo>
                  <a:pt x="51" y="110"/>
                </a:lnTo>
                <a:lnTo>
                  <a:pt x="44" y="110"/>
                </a:lnTo>
                <a:lnTo>
                  <a:pt x="30" y="105"/>
                </a:lnTo>
                <a:lnTo>
                  <a:pt x="18" y="98"/>
                </a:lnTo>
                <a:lnTo>
                  <a:pt x="16" y="95"/>
                </a:lnTo>
                <a:lnTo>
                  <a:pt x="13" y="93"/>
                </a:lnTo>
                <a:lnTo>
                  <a:pt x="9" y="86"/>
                </a:lnTo>
                <a:lnTo>
                  <a:pt x="2" y="74"/>
                </a:lnTo>
                <a:lnTo>
                  <a:pt x="0" y="60"/>
                </a:lnTo>
                <a:lnTo>
                  <a:pt x="0" y="56"/>
                </a:lnTo>
                <a:lnTo>
                  <a:pt x="0" y="53"/>
                </a:lnTo>
                <a:lnTo>
                  <a:pt x="1" y="45"/>
                </a:lnTo>
                <a:lnTo>
                  <a:pt x="5" y="32"/>
                </a:lnTo>
                <a:lnTo>
                  <a:pt x="13" y="20"/>
                </a:lnTo>
                <a:lnTo>
                  <a:pt x="16" y="17"/>
                </a:lnTo>
                <a:lnTo>
                  <a:pt x="18" y="15"/>
                </a:lnTo>
                <a:lnTo>
                  <a:pt x="24" y="9"/>
                </a:lnTo>
                <a:lnTo>
                  <a:pt x="37" y="3"/>
                </a:lnTo>
                <a:lnTo>
                  <a:pt x="51" y="1"/>
                </a:lnTo>
                <a:lnTo>
                  <a:pt x="55" y="0"/>
                </a:lnTo>
                <a:lnTo>
                  <a:pt x="58" y="1"/>
                </a:lnTo>
                <a:lnTo>
                  <a:pt x="66" y="1"/>
                </a:lnTo>
                <a:lnTo>
                  <a:pt x="80" y="6"/>
                </a:lnTo>
                <a:lnTo>
                  <a:pt x="92" y="15"/>
                </a:lnTo>
                <a:lnTo>
                  <a:pt x="95" y="17"/>
                </a:lnTo>
                <a:lnTo>
                  <a:pt x="97" y="20"/>
                </a:lnTo>
                <a:lnTo>
                  <a:pt x="102" y="26"/>
                </a:lnTo>
                <a:lnTo>
                  <a:pt x="108" y="38"/>
                </a:lnTo>
                <a:lnTo>
                  <a:pt x="110" y="53"/>
                </a:lnTo>
                <a:lnTo>
                  <a:pt x="112" y="56"/>
                </a:lnTo>
                <a:close/>
                <a:moveTo>
                  <a:pt x="101" y="56"/>
                </a:moveTo>
                <a:lnTo>
                  <a:pt x="100" y="47"/>
                </a:lnTo>
                <a:lnTo>
                  <a:pt x="98" y="41"/>
                </a:lnTo>
                <a:lnTo>
                  <a:pt x="93" y="31"/>
                </a:lnTo>
                <a:lnTo>
                  <a:pt x="88" y="24"/>
                </a:lnTo>
                <a:lnTo>
                  <a:pt x="85" y="22"/>
                </a:lnTo>
                <a:lnTo>
                  <a:pt x="81" y="19"/>
                </a:lnTo>
                <a:lnTo>
                  <a:pt x="69" y="14"/>
                </a:lnTo>
                <a:lnTo>
                  <a:pt x="58" y="11"/>
                </a:lnTo>
                <a:lnTo>
                  <a:pt x="55" y="10"/>
                </a:lnTo>
                <a:lnTo>
                  <a:pt x="52" y="11"/>
                </a:lnTo>
                <a:lnTo>
                  <a:pt x="46" y="11"/>
                </a:lnTo>
                <a:lnTo>
                  <a:pt x="35" y="16"/>
                </a:lnTo>
                <a:lnTo>
                  <a:pt x="25" y="22"/>
                </a:lnTo>
                <a:lnTo>
                  <a:pt x="23" y="24"/>
                </a:lnTo>
                <a:lnTo>
                  <a:pt x="20" y="27"/>
                </a:lnTo>
                <a:lnTo>
                  <a:pt x="17" y="31"/>
                </a:lnTo>
                <a:lnTo>
                  <a:pt x="12" y="41"/>
                </a:lnTo>
                <a:lnTo>
                  <a:pt x="10" y="54"/>
                </a:lnTo>
                <a:lnTo>
                  <a:pt x="10" y="56"/>
                </a:lnTo>
                <a:lnTo>
                  <a:pt x="10" y="59"/>
                </a:lnTo>
                <a:lnTo>
                  <a:pt x="10" y="65"/>
                </a:lnTo>
                <a:lnTo>
                  <a:pt x="14" y="76"/>
                </a:lnTo>
                <a:lnTo>
                  <a:pt x="20" y="85"/>
                </a:lnTo>
                <a:lnTo>
                  <a:pt x="23" y="87"/>
                </a:lnTo>
                <a:lnTo>
                  <a:pt x="25" y="91"/>
                </a:lnTo>
                <a:lnTo>
                  <a:pt x="29" y="94"/>
                </a:lnTo>
                <a:lnTo>
                  <a:pt x="40" y="99"/>
                </a:lnTo>
                <a:lnTo>
                  <a:pt x="52" y="101"/>
                </a:lnTo>
                <a:lnTo>
                  <a:pt x="55" y="101"/>
                </a:lnTo>
                <a:lnTo>
                  <a:pt x="58" y="101"/>
                </a:lnTo>
                <a:lnTo>
                  <a:pt x="64" y="101"/>
                </a:lnTo>
                <a:lnTo>
                  <a:pt x="76" y="97"/>
                </a:lnTo>
                <a:lnTo>
                  <a:pt x="85" y="91"/>
                </a:lnTo>
                <a:lnTo>
                  <a:pt x="88" y="87"/>
                </a:lnTo>
                <a:lnTo>
                  <a:pt x="90" y="85"/>
                </a:lnTo>
                <a:lnTo>
                  <a:pt x="93" y="81"/>
                </a:lnTo>
                <a:lnTo>
                  <a:pt x="98" y="71"/>
                </a:lnTo>
                <a:lnTo>
                  <a:pt x="100" y="59"/>
                </a:lnTo>
                <a:lnTo>
                  <a:pt x="101"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070" name="Freeform 14"/>
          <p:cNvSpPr>
            <a:spLocks/>
          </p:cNvSpPr>
          <p:nvPr/>
        </p:nvSpPr>
        <p:spPr bwMode="auto">
          <a:xfrm>
            <a:off x="3587751" y="4132264"/>
            <a:ext cx="85725" cy="85725"/>
          </a:xfrm>
          <a:custGeom>
            <a:avLst/>
            <a:gdLst>
              <a:gd name="T0" fmla="*/ 2147483647 w 112"/>
              <a:gd name="T1" fmla="*/ 2147483647 h 110"/>
              <a:gd name="T2" fmla="*/ 2147483647 w 112"/>
              <a:gd name="T3" fmla="*/ 2147483647 h 110"/>
              <a:gd name="T4" fmla="*/ 2147483647 w 112"/>
              <a:gd name="T5" fmla="*/ 2147483647 h 110"/>
              <a:gd name="T6" fmla="*/ 2147483647 w 112"/>
              <a:gd name="T7" fmla="*/ 2147483647 h 110"/>
              <a:gd name="T8" fmla="*/ 2147483647 w 112"/>
              <a:gd name="T9" fmla="*/ 2147483647 h 110"/>
              <a:gd name="T10" fmla="*/ 2147483647 w 112"/>
              <a:gd name="T11" fmla="*/ 2147483647 h 110"/>
              <a:gd name="T12" fmla="*/ 2147483647 w 112"/>
              <a:gd name="T13" fmla="*/ 2147483647 h 110"/>
              <a:gd name="T14" fmla="*/ 2147483647 w 112"/>
              <a:gd name="T15" fmla="*/ 2147483647 h 110"/>
              <a:gd name="T16" fmla="*/ 2147483647 w 112"/>
              <a:gd name="T17" fmla="*/ 2147483647 h 110"/>
              <a:gd name="T18" fmla="*/ 2147483647 w 112"/>
              <a:gd name="T19" fmla="*/ 2147483647 h 110"/>
              <a:gd name="T20" fmla="*/ 2147483647 w 112"/>
              <a:gd name="T21" fmla="*/ 2147483647 h 110"/>
              <a:gd name="T22" fmla="*/ 2147483647 w 112"/>
              <a:gd name="T23" fmla="*/ 2147483647 h 110"/>
              <a:gd name="T24" fmla="*/ 2147483647 w 112"/>
              <a:gd name="T25" fmla="*/ 2147483647 h 110"/>
              <a:gd name="T26" fmla="*/ 2147483647 w 112"/>
              <a:gd name="T27" fmla="*/ 2147483647 h 110"/>
              <a:gd name="T28" fmla="*/ 2147483647 w 112"/>
              <a:gd name="T29" fmla="*/ 2147483647 h 110"/>
              <a:gd name="T30" fmla="*/ 2147483647 w 112"/>
              <a:gd name="T31" fmla="*/ 2147483647 h 110"/>
              <a:gd name="T32" fmla="*/ 2147483647 w 112"/>
              <a:gd name="T33" fmla="*/ 2147483647 h 110"/>
              <a:gd name="T34" fmla="*/ 2147483647 w 112"/>
              <a:gd name="T35" fmla="*/ 2147483647 h 110"/>
              <a:gd name="T36" fmla="*/ 2147483647 w 112"/>
              <a:gd name="T37" fmla="*/ 2147483647 h 110"/>
              <a:gd name="T38" fmla="*/ 0 w 112"/>
              <a:gd name="T39" fmla="*/ 2147483647 h 110"/>
              <a:gd name="T40" fmla="*/ 0 w 112"/>
              <a:gd name="T41" fmla="*/ 2147483647 h 110"/>
              <a:gd name="T42" fmla="*/ 0 w 112"/>
              <a:gd name="T43" fmla="*/ 2147483647 h 110"/>
              <a:gd name="T44" fmla="*/ 2147483647 w 112"/>
              <a:gd name="T45" fmla="*/ 2147483647 h 110"/>
              <a:gd name="T46" fmla="*/ 2147483647 w 112"/>
              <a:gd name="T47" fmla="*/ 2147483647 h 110"/>
              <a:gd name="T48" fmla="*/ 2147483647 w 112"/>
              <a:gd name="T49" fmla="*/ 2147483647 h 110"/>
              <a:gd name="T50" fmla="*/ 2147483647 w 112"/>
              <a:gd name="T51" fmla="*/ 2147483647 h 110"/>
              <a:gd name="T52" fmla="*/ 2147483647 w 112"/>
              <a:gd name="T53" fmla="*/ 2147483647 h 110"/>
              <a:gd name="T54" fmla="*/ 2147483647 w 112"/>
              <a:gd name="T55" fmla="*/ 2147483647 h 110"/>
              <a:gd name="T56" fmla="*/ 2147483647 w 112"/>
              <a:gd name="T57" fmla="*/ 2147483647 h 110"/>
              <a:gd name="T58" fmla="*/ 2147483647 w 112"/>
              <a:gd name="T59" fmla="*/ 2147483647 h 110"/>
              <a:gd name="T60" fmla="*/ 2147483647 w 112"/>
              <a:gd name="T61" fmla="*/ 0 h 110"/>
              <a:gd name="T62" fmla="*/ 2147483647 w 112"/>
              <a:gd name="T63" fmla="*/ 2147483647 h 110"/>
              <a:gd name="T64" fmla="*/ 2147483647 w 112"/>
              <a:gd name="T65" fmla="*/ 2147483647 h 110"/>
              <a:gd name="T66" fmla="*/ 2147483647 w 112"/>
              <a:gd name="T67" fmla="*/ 2147483647 h 110"/>
              <a:gd name="T68" fmla="*/ 2147483647 w 112"/>
              <a:gd name="T69" fmla="*/ 2147483647 h 110"/>
              <a:gd name="T70" fmla="*/ 2147483647 w 112"/>
              <a:gd name="T71" fmla="*/ 2147483647 h 110"/>
              <a:gd name="T72" fmla="*/ 2147483647 w 112"/>
              <a:gd name="T73" fmla="*/ 2147483647 h 110"/>
              <a:gd name="T74" fmla="*/ 2147483647 w 112"/>
              <a:gd name="T75" fmla="*/ 2147483647 h 110"/>
              <a:gd name="T76" fmla="*/ 2147483647 w 112"/>
              <a:gd name="T77" fmla="*/ 2147483647 h 110"/>
              <a:gd name="T78" fmla="*/ 2147483647 w 112"/>
              <a:gd name="T79" fmla="*/ 2147483647 h 110"/>
              <a:gd name="T80" fmla="*/ 2147483647 w 112"/>
              <a:gd name="T81" fmla="*/ 2147483647 h 110"/>
              <a:gd name="T82" fmla="*/ 2147483647 w 112"/>
              <a:gd name="T83" fmla="*/ 2147483647 h 110"/>
              <a:gd name="T84" fmla="*/ 2147483647 w 112"/>
              <a:gd name="T85" fmla="*/ 2147483647 h 1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2"/>
              <a:gd name="T130" fmla="*/ 0 h 110"/>
              <a:gd name="T131" fmla="*/ 112 w 112"/>
              <a:gd name="T132" fmla="*/ 110 h 1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2" h="110">
                <a:moveTo>
                  <a:pt x="112" y="56"/>
                </a:moveTo>
                <a:lnTo>
                  <a:pt x="110" y="60"/>
                </a:lnTo>
                <a:lnTo>
                  <a:pt x="110" y="67"/>
                </a:lnTo>
                <a:lnTo>
                  <a:pt x="105" y="80"/>
                </a:lnTo>
                <a:lnTo>
                  <a:pt x="97" y="93"/>
                </a:lnTo>
                <a:lnTo>
                  <a:pt x="95" y="95"/>
                </a:lnTo>
                <a:lnTo>
                  <a:pt x="92" y="98"/>
                </a:lnTo>
                <a:lnTo>
                  <a:pt x="86" y="102"/>
                </a:lnTo>
                <a:lnTo>
                  <a:pt x="73" y="108"/>
                </a:lnTo>
                <a:lnTo>
                  <a:pt x="58" y="110"/>
                </a:lnTo>
                <a:lnTo>
                  <a:pt x="55" y="110"/>
                </a:lnTo>
                <a:lnTo>
                  <a:pt x="51" y="110"/>
                </a:lnTo>
                <a:lnTo>
                  <a:pt x="44" y="110"/>
                </a:lnTo>
                <a:lnTo>
                  <a:pt x="30" y="105"/>
                </a:lnTo>
                <a:lnTo>
                  <a:pt x="18" y="98"/>
                </a:lnTo>
                <a:lnTo>
                  <a:pt x="16" y="95"/>
                </a:lnTo>
                <a:lnTo>
                  <a:pt x="13" y="93"/>
                </a:lnTo>
                <a:lnTo>
                  <a:pt x="9" y="86"/>
                </a:lnTo>
                <a:lnTo>
                  <a:pt x="2" y="74"/>
                </a:lnTo>
                <a:lnTo>
                  <a:pt x="0" y="60"/>
                </a:lnTo>
                <a:lnTo>
                  <a:pt x="0" y="56"/>
                </a:lnTo>
                <a:lnTo>
                  <a:pt x="0" y="53"/>
                </a:lnTo>
                <a:lnTo>
                  <a:pt x="1" y="45"/>
                </a:lnTo>
                <a:lnTo>
                  <a:pt x="5" y="32"/>
                </a:lnTo>
                <a:lnTo>
                  <a:pt x="13" y="20"/>
                </a:lnTo>
                <a:lnTo>
                  <a:pt x="16" y="17"/>
                </a:lnTo>
                <a:lnTo>
                  <a:pt x="18" y="15"/>
                </a:lnTo>
                <a:lnTo>
                  <a:pt x="24" y="9"/>
                </a:lnTo>
                <a:lnTo>
                  <a:pt x="37" y="3"/>
                </a:lnTo>
                <a:lnTo>
                  <a:pt x="51" y="1"/>
                </a:lnTo>
                <a:lnTo>
                  <a:pt x="55" y="0"/>
                </a:lnTo>
                <a:lnTo>
                  <a:pt x="58" y="1"/>
                </a:lnTo>
                <a:lnTo>
                  <a:pt x="66" y="1"/>
                </a:lnTo>
                <a:lnTo>
                  <a:pt x="80" y="6"/>
                </a:lnTo>
                <a:lnTo>
                  <a:pt x="92" y="15"/>
                </a:lnTo>
                <a:lnTo>
                  <a:pt x="95" y="17"/>
                </a:lnTo>
                <a:lnTo>
                  <a:pt x="97" y="20"/>
                </a:lnTo>
                <a:lnTo>
                  <a:pt x="102" y="26"/>
                </a:lnTo>
                <a:lnTo>
                  <a:pt x="108" y="38"/>
                </a:lnTo>
                <a:lnTo>
                  <a:pt x="110" y="53"/>
                </a:lnTo>
                <a:lnTo>
                  <a:pt x="112" y="5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071" name="Freeform 15"/>
          <p:cNvSpPr>
            <a:spLocks/>
          </p:cNvSpPr>
          <p:nvPr/>
        </p:nvSpPr>
        <p:spPr bwMode="auto">
          <a:xfrm>
            <a:off x="3597276" y="4141789"/>
            <a:ext cx="68263" cy="66675"/>
          </a:xfrm>
          <a:custGeom>
            <a:avLst/>
            <a:gdLst>
              <a:gd name="T0" fmla="*/ 2147483647 w 91"/>
              <a:gd name="T1" fmla="*/ 2147483647 h 91"/>
              <a:gd name="T2" fmla="*/ 2147483647 w 91"/>
              <a:gd name="T3" fmla="*/ 2147483647 h 91"/>
              <a:gd name="T4" fmla="*/ 2147483647 w 91"/>
              <a:gd name="T5" fmla="*/ 2147483647 h 91"/>
              <a:gd name="T6" fmla="*/ 2147483647 w 91"/>
              <a:gd name="T7" fmla="*/ 2147483647 h 91"/>
              <a:gd name="T8" fmla="*/ 2147483647 w 91"/>
              <a:gd name="T9" fmla="*/ 2147483647 h 91"/>
              <a:gd name="T10" fmla="*/ 2147483647 w 91"/>
              <a:gd name="T11" fmla="*/ 2147483647 h 91"/>
              <a:gd name="T12" fmla="*/ 2147483647 w 91"/>
              <a:gd name="T13" fmla="*/ 2147483647 h 91"/>
              <a:gd name="T14" fmla="*/ 2147483647 w 91"/>
              <a:gd name="T15" fmla="*/ 2147483647 h 91"/>
              <a:gd name="T16" fmla="*/ 2147483647 w 91"/>
              <a:gd name="T17" fmla="*/ 2147483647 h 91"/>
              <a:gd name="T18" fmla="*/ 2147483647 w 91"/>
              <a:gd name="T19" fmla="*/ 0 h 91"/>
              <a:gd name="T20" fmla="*/ 2147483647 w 91"/>
              <a:gd name="T21" fmla="*/ 2147483647 h 91"/>
              <a:gd name="T22" fmla="*/ 2147483647 w 91"/>
              <a:gd name="T23" fmla="*/ 2147483647 h 91"/>
              <a:gd name="T24" fmla="*/ 2147483647 w 91"/>
              <a:gd name="T25" fmla="*/ 2147483647 h 91"/>
              <a:gd name="T26" fmla="*/ 2147483647 w 91"/>
              <a:gd name="T27" fmla="*/ 2147483647 h 91"/>
              <a:gd name="T28" fmla="*/ 2147483647 w 91"/>
              <a:gd name="T29" fmla="*/ 2147483647 h 91"/>
              <a:gd name="T30" fmla="*/ 2147483647 w 91"/>
              <a:gd name="T31" fmla="*/ 2147483647 h 91"/>
              <a:gd name="T32" fmla="*/ 2147483647 w 91"/>
              <a:gd name="T33" fmla="*/ 2147483647 h 91"/>
              <a:gd name="T34" fmla="*/ 2147483647 w 91"/>
              <a:gd name="T35" fmla="*/ 2147483647 h 91"/>
              <a:gd name="T36" fmla="*/ 0 w 91"/>
              <a:gd name="T37" fmla="*/ 2147483647 h 91"/>
              <a:gd name="T38" fmla="*/ 0 w 91"/>
              <a:gd name="T39" fmla="*/ 2147483647 h 91"/>
              <a:gd name="T40" fmla="*/ 0 w 91"/>
              <a:gd name="T41" fmla="*/ 2147483647 h 91"/>
              <a:gd name="T42" fmla="*/ 0 w 91"/>
              <a:gd name="T43" fmla="*/ 2147483647 h 91"/>
              <a:gd name="T44" fmla="*/ 2147483647 w 91"/>
              <a:gd name="T45" fmla="*/ 2147483647 h 91"/>
              <a:gd name="T46" fmla="*/ 2147483647 w 91"/>
              <a:gd name="T47" fmla="*/ 2147483647 h 91"/>
              <a:gd name="T48" fmla="*/ 2147483647 w 91"/>
              <a:gd name="T49" fmla="*/ 2147483647 h 91"/>
              <a:gd name="T50" fmla="*/ 2147483647 w 91"/>
              <a:gd name="T51" fmla="*/ 2147483647 h 91"/>
              <a:gd name="T52" fmla="*/ 2147483647 w 91"/>
              <a:gd name="T53" fmla="*/ 2147483647 h 91"/>
              <a:gd name="T54" fmla="*/ 2147483647 w 91"/>
              <a:gd name="T55" fmla="*/ 2147483647 h 91"/>
              <a:gd name="T56" fmla="*/ 2147483647 w 91"/>
              <a:gd name="T57" fmla="*/ 2147483647 h 91"/>
              <a:gd name="T58" fmla="*/ 2147483647 w 91"/>
              <a:gd name="T59" fmla="*/ 2147483647 h 91"/>
              <a:gd name="T60" fmla="*/ 2147483647 w 91"/>
              <a:gd name="T61" fmla="*/ 2147483647 h 91"/>
              <a:gd name="T62" fmla="*/ 2147483647 w 91"/>
              <a:gd name="T63" fmla="*/ 2147483647 h 91"/>
              <a:gd name="T64" fmla="*/ 2147483647 w 91"/>
              <a:gd name="T65" fmla="*/ 2147483647 h 91"/>
              <a:gd name="T66" fmla="*/ 2147483647 w 91"/>
              <a:gd name="T67" fmla="*/ 2147483647 h 91"/>
              <a:gd name="T68" fmla="*/ 2147483647 w 91"/>
              <a:gd name="T69" fmla="*/ 2147483647 h 91"/>
              <a:gd name="T70" fmla="*/ 2147483647 w 91"/>
              <a:gd name="T71" fmla="*/ 2147483647 h 91"/>
              <a:gd name="T72" fmla="*/ 2147483647 w 91"/>
              <a:gd name="T73" fmla="*/ 2147483647 h 91"/>
              <a:gd name="T74" fmla="*/ 2147483647 w 91"/>
              <a:gd name="T75" fmla="*/ 2147483647 h 91"/>
              <a:gd name="T76" fmla="*/ 2147483647 w 91"/>
              <a:gd name="T77" fmla="*/ 2147483647 h 91"/>
              <a:gd name="T78" fmla="*/ 2147483647 w 91"/>
              <a:gd name="T79" fmla="*/ 2147483647 h 91"/>
              <a:gd name="T80" fmla="*/ 2147483647 w 91"/>
              <a:gd name="T81" fmla="*/ 2147483647 h 91"/>
              <a:gd name="T82" fmla="*/ 2147483647 w 91"/>
              <a:gd name="T83" fmla="*/ 2147483647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1"/>
              <a:gd name="T127" fmla="*/ 0 h 91"/>
              <a:gd name="T128" fmla="*/ 91 w 91"/>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1" h="91">
                <a:moveTo>
                  <a:pt x="91" y="46"/>
                </a:moveTo>
                <a:lnTo>
                  <a:pt x="90" y="37"/>
                </a:lnTo>
                <a:lnTo>
                  <a:pt x="88" y="31"/>
                </a:lnTo>
                <a:lnTo>
                  <a:pt x="83" y="21"/>
                </a:lnTo>
                <a:lnTo>
                  <a:pt x="78" y="14"/>
                </a:lnTo>
                <a:lnTo>
                  <a:pt x="75" y="12"/>
                </a:lnTo>
                <a:lnTo>
                  <a:pt x="71" y="9"/>
                </a:lnTo>
                <a:lnTo>
                  <a:pt x="59" y="4"/>
                </a:lnTo>
                <a:lnTo>
                  <a:pt x="48" y="1"/>
                </a:lnTo>
                <a:lnTo>
                  <a:pt x="45" y="0"/>
                </a:lnTo>
                <a:lnTo>
                  <a:pt x="42" y="1"/>
                </a:lnTo>
                <a:lnTo>
                  <a:pt x="36" y="1"/>
                </a:lnTo>
                <a:lnTo>
                  <a:pt x="25" y="6"/>
                </a:lnTo>
                <a:lnTo>
                  <a:pt x="15" y="12"/>
                </a:lnTo>
                <a:lnTo>
                  <a:pt x="13" y="14"/>
                </a:lnTo>
                <a:lnTo>
                  <a:pt x="10" y="17"/>
                </a:lnTo>
                <a:lnTo>
                  <a:pt x="7" y="21"/>
                </a:lnTo>
                <a:lnTo>
                  <a:pt x="2" y="31"/>
                </a:lnTo>
                <a:lnTo>
                  <a:pt x="0" y="44"/>
                </a:lnTo>
                <a:lnTo>
                  <a:pt x="0" y="46"/>
                </a:lnTo>
                <a:lnTo>
                  <a:pt x="0" y="49"/>
                </a:lnTo>
                <a:lnTo>
                  <a:pt x="0" y="55"/>
                </a:lnTo>
                <a:lnTo>
                  <a:pt x="4" y="66"/>
                </a:lnTo>
                <a:lnTo>
                  <a:pt x="10" y="75"/>
                </a:lnTo>
                <a:lnTo>
                  <a:pt x="13" y="77"/>
                </a:lnTo>
                <a:lnTo>
                  <a:pt x="15" y="81"/>
                </a:lnTo>
                <a:lnTo>
                  <a:pt x="19" y="84"/>
                </a:lnTo>
                <a:lnTo>
                  <a:pt x="30" y="89"/>
                </a:lnTo>
                <a:lnTo>
                  <a:pt x="42" y="91"/>
                </a:lnTo>
                <a:lnTo>
                  <a:pt x="45" y="91"/>
                </a:lnTo>
                <a:lnTo>
                  <a:pt x="48" y="91"/>
                </a:lnTo>
                <a:lnTo>
                  <a:pt x="54" y="91"/>
                </a:lnTo>
                <a:lnTo>
                  <a:pt x="66" y="87"/>
                </a:lnTo>
                <a:lnTo>
                  <a:pt x="75" y="81"/>
                </a:lnTo>
                <a:lnTo>
                  <a:pt x="78" y="77"/>
                </a:lnTo>
                <a:lnTo>
                  <a:pt x="80" y="75"/>
                </a:lnTo>
                <a:lnTo>
                  <a:pt x="83" y="71"/>
                </a:lnTo>
                <a:lnTo>
                  <a:pt x="88" y="61"/>
                </a:lnTo>
                <a:lnTo>
                  <a:pt x="90" y="49"/>
                </a:lnTo>
                <a:lnTo>
                  <a:pt x="91" y="4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072" name="Freeform 16"/>
          <p:cNvSpPr>
            <a:spLocks noEditPoints="1"/>
          </p:cNvSpPr>
          <p:nvPr/>
        </p:nvSpPr>
        <p:spPr bwMode="auto">
          <a:xfrm>
            <a:off x="3709988" y="4103689"/>
            <a:ext cx="93662" cy="134937"/>
          </a:xfrm>
          <a:custGeom>
            <a:avLst/>
            <a:gdLst>
              <a:gd name="T0" fmla="*/ 2147483647 w 121"/>
              <a:gd name="T1" fmla="*/ 2147483647 h 170"/>
              <a:gd name="T2" fmla="*/ 2147483647 w 121"/>
              <a:gd name="T3" fmla="*/ 2147483647 h 170"/>
              <a:gd name="T4" fmla="*/ 2147483647 w 121"/>
              <a:gd name="T5" fmla="*/ 2147483647 h 170"/>
              <a:gd name="T6" fmla="*/ 2147483647 w 121"/>
              <a:gd name="T7" fmla="*/ 2147483647 h 170"/>
              <a:gd name="T8" fmla="*/ 2147483647 w 121"/>
              <a:gd name="T9" fmla="*/ 2147483647 h 170"/>
              <a:gd name="T10" fmla="*/ 2147483647 w 121"/>
              <a:gd name="T11" fmla="*/ 2147483647 h 170"/>
              <a:gd name="T12" fmla="*/ 2147483647 w 121"/>
              <a:gd name="T13" fmla="*/ 2147483647 h 170"/>
              <a:gd name="T14" fmla="*/ 2147483647 w 121"/>
              <a:gd name="T15" fmla="*/ 2147483647 h 170"/>
              <a:gd name="T16" fmla="*/ 2147483647 w 121"/>
              <a:gd name="T17" fmla="*/ 2147483647 h 170"/>
              <a:gd name="T18" fmla="*/ 2147483647 w 121"/>
              <a:gd name="T19" fmla="*/ 2147483647 h 170"/>
              <a:gd name="T20" fmla="*/ 2147483647 w 121"/>
              <a:gd name="T21" fmla="*/ 2147483647 h 170"/>
              <a:gd name="T22" fmla="*/ 2147483647 w 121"/>
              <a:gd name="T23" fmla="*/ 2147483647 h 170"/>
              <a:gd name="T24" fmla="*/ 2147483647 w 121"/>
              <a:gd name="T25" fmla="*/ 2147483647 h 170"/>
              <a:gd name="T26" fmla="*/ 2147483647 w 121"/>
              <a:gd name="T27" fmla="*/ 2147483647 h 170"/>
              <a:gd name="T28" fmla="*/ 2147483647 w 121"/>
              <a:gd name="T29" fmla="*/ 2147483647 h 170"/>
              <a:gd name="T30" fmla="*/ 2147483647 w 121"/>
              <a:gd name="T31" fmla="*/ 2147483647 h 170"/>
              <a:gd name="T32" fmla="*/ 2147483647 w 121"/>
              <a:gd name="T33" fmla="*/ 2147483647 h 170"/>
              <a:gd name="T34" fmla="*/ 2147483647 w 121"/>
              <a:gd name="T35" fmla="*/ 2147483647 h 170"/>
              <a:gd name="T36" fmla="*/ 2147483647 w 121"/>
              <a:gd name="T37" fmla="*/ 2147483647 h 170"/>
              <a:gd name="T38" fmla="*/ 2147483647 w 121"/>
              <a:gd name="T39" fmla="*/ 2147483647 h 170"/>
              <a:gd name="T40" fmla="*/ 2147483647 w 121"/>
              <a:gd name="T41" fmla="*/ 2147483647 h 170"/>
              <a:gd name="T42" fmla="*/ 2147483647 w 121"/>
              <a:gd name="T43" fmla="*/ 2147483647 h 170"/>
              <a:gd name="T44" fmla="*/ 2147483647 w 121"/>
              <a:gd name="T45" fmla="*/ 2147483647 h 170"/>
              <a:gd name="T46" fmla="*/ 2147483647 w 121"/>
              <a:gd name="T47" fmla="*/ 2147483647 h 170"/>
              <a:gd name="T48" fmla="*/ 2147483647 w 121"/>
              <a:gd name="T49" fmla="*/ 2147483647 h 170"/>
              <a:gd name="T50" fmla="*/ 2147483647 w 121"/>
              <a:gd name="T51" fmla="*/ 2147483647 h 170"/>
              <a:gd name="T52" fmla="*/ 2147483647 w 121"/>
              <a:gd name="T53" fmla="*/ 2147483647 h 170"/>
              <a:gd name="T54" fmla="*/ 2147483647 w 121"/>
              <a:gd name="T55" fmla="*/ 2147483647 h 170"/>
              <a:gd name="T56" fmla="*/ 0 w 121"/>
              <a:gd name="T57" fmla="*/ 2147483647 h 170"/>
              <a:gd name="T58" fmla="*/ 2147483647 w 121"/>
              <a:gd name="T59" fmla="*/ 2147483647 h 170"/>
              <a:gd name="T60" fmla="*/ 2147483647 w 121"/>
              <a:gd name="T61" fmla="*/ 2147483647 h 170"/>
              <a:gd name="T62" fmla="*/ 2147483647 w 121"/>
              <a:gd name="T63" fmla="*/ 0 h 170"/>
              <a:gd name="T64" fmla="*/ 2147483647 w 121"/>
              <a:gd name="T65" fmla="*/ 2147483647 h 170"/>
              <a:gd name="T66" fmla="*/ 2147483647 w 121"/>
              <a:gd name="T67" fmla="*/ 2147483647 h 170"/>
              <a:gd name="T68" fmla="*/ 2147483647 w 121"/>
              <a:gd name="T69" fmla="*/ 2147483647 h 170"/>
              <a:gd name="T70" fmla="*/ 2147483647 w 121"/>
              <a:gd name="T71" fmla="*/ 2147483647 h 170"/>
              <a:gd name="T72" fmla="*/ 2147483647 w 121"/>
              <a:gd name="T73" fmla="*/ 2147483647 h 170"/>
              <a:gd name="T74" fmla="*/ 2147483647 w 121"/>
              <a:gd name="T75" fmla="*/ 2147483647 h 170"/>
              <a:gd name="T76" fmla="*/ 2147483647 w 121"/>
              <a:gd name="T77" fmla="*/ 2147483647 h 170"/>
              <a:gd name="T78" fmla="*/ 2147483647 w 121"/>
              <a:gd name="T79" fmla="*/ 2147483647 h 170"/>
              <a:gd name="T80" fmla="*/ 2147483647 w 121"/>
              <a:gd name="T81" fmla="*/ 2147483647 h 170"/>
              <a:gd name="T82" fmla="*/ 2147483647 w 121"/>
              <a:gd name="T83" fmla="*/ 2147483647 h 170"/>
              <a:gd name="T84" fmla="*/ 2147483647 w 121"/>
              <a:gd name="T85" fmla="*/ 2147483647 h 170"/>
              <a:gd name="T86" fmla="*/ 2147483647 w 121"/>
              <a:gd name="T87" fmla="*/ 2147483647 h 170"/>
              <a:gd name="T88" fmla="*/ 2147483647 w 121"/>
              <a:gd name="T89" fmla="*/ 2147483647 h 170"/>
              <a:gd name="T90" fmla="*/ 2147483647 w 121"/>
              <a:gd name="T91" fmla="*/ 2147483647 h 170"/>
              <a:gd name="T92" fmla="*/ 2147483647 w 121"/>
              <a:gd name="T93" fmla="*/ 2147483647 h 170"/>
              <a:gd name="T94" fmla="*/ 2147483647 w 121"/>
              <a:gd name="T95" fmla="*/ 2147483647 h 170"/>
              <a:gd name="T96" fmla="*/ 2147483647 w 121"/>
              <a:gd name="T97" fmla="*/ 2147483647 h 170"/>
              <a:gd name="T98" fmla="*/ 2147483647 w 121"/>
              <a:gd name="T99" fmla="*/ 2147483647 h 170"/>
              <a:gd name="T100" fmla="*/ 2147483647 w 121"/>
              <a:gd name="T101" fmla="*/ 2147483647 h 170"/>
              <a:gd name="T102" fmla="*/ 2147483647 w 121"/>
              <a:gd name="T103" fmla="*/ 2147483647 h 170"/>
              <a:gd name="T104" fmla="*/ 2147483647 w 121"/>
              <a:gd name="T105" fmla="*/ 2147483647 h 1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
              <a:gd name="T160" fmla="*/ 0 h 170"/>
              <a:gd name="T161" fmla="*/ 121 w 121"/>
              <a:gd name="T162" fmla="*/ 170 h 1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 h="170">
                <a:moveTo>
                  <a:pt x="60" y="145"/>
                </a:moveTo>
                <a:lnTo>
                  <a:pt x="48" y="155"/>
                </a:lnTo>
                <a:lnTo>
                  <a:pt x="49" y="155"/>
                </a:lnTo>
                <a:lnTo>
                  <a:pt x="52" y="155"/>
                </a:lnTo>
                <a:lnTo>
                  <a:pt x="57" y="154"/>
                </a:lnTo>
                <a:lnTo>
                  <a:pt x="62" y="154"/>
                </a:lnTo>
                <a:lnTo>
                  <a:pt x="64" y="153"/>
                </a:lnTo>
                <a:lnTo>
                  <a:pt x="69" y="154"/>
                </a:lnTo>
                <a:lnTo>
                  <a:pt x="76" y="155"/>
                </a:lnTo>
                <a:lnTo>
                  <a:pt x="82" y="157"/>
                </a:lnTo>
                <a:lnTo>
                  <a:pt x="84" y="157"/>
                </a:lnTo>
                <a:lnTo>
                  <a:pt x="87" y="158"/>
                </a:lnTo>
                <a:lnTo>
                  <a:pt x="91" y="159"/>
                </a:lnTo>
                <a:lnTo>
                  <a:pt x="94" y="159"/>
                </a:lnTo>
                <a:lnTo>
                  <a:pt x="95" y="159"/>
                </a:lnTo>
                <a:lnTo>
                  <a:pt x="96" y="159"/>
                </a:lnTo>
                <a:lnTo>
                  <a:pt x="98" y="159"/>
                </a:lnTo>
                <a:lnTo>
                  <a:pt x="103" y="158"/>
                </a:lnTo>
                <a:lnTo>
                  <a:pt x="109" y="155"/>
                </a:lnTo>
                <a:lnTo>
                  <a:pt x="111" y="154"/>
                </a:lnTo>
                <a:lnTo>
                  <a:pt x="114" y="153"/>
                </a:lnTo>
                <a:lnTo>
                  <a:pt x="115" y="153"/>
                </a:lnTo>
                <a:lnTo>
                  <a:pt x="116" y="152"/>
                </a:lnTo>
                <a:lnTo>
                  <a:pt x="118" y="153"/>
                </a:lnTo>
                <a:lnTo>
                  <a:pt x="119" y="153"/>
                </a:lnTo>
                <a:lnTo>
                  <a:pt x="119" y="156"/>
                </a:lnTo>
                <a:lnTo>
                  <a:pt x="119" y="157"/>
                </a:lnTo>
                <a:lnTo>
                  <a:pt x="120" y="157"/>
                </a:lnTo>
                <a:lnTo>
                  <a:pt x="119" y="159"/>
                </a:lnTo>
                <a:lnTo>
                  <a:pt x="119" y="160"/>
                </a:lnTo>
                <a:lnTo>
                  <a:pt x="118" y="161"/>
                </a:lnTo>
                <a:lnTo>
                  <a:pt x="117" y="162"/>
                </a:lnTo>
                <a:lnTo>
                  <a:pt x="116" y="163"/>
                </a:lnTo>
                <a:lnTo>
                  <a:pt x="112" y="166"/>
                </a:lnTo>
                <a:lnTo>
                  <a:pt x="108" y="167"/>
                </a:lnTo>
                <a:lnTo>
                  <a:pt x="106" y="168"/>
                </a:lnTo>
                <a:lnTo>
                  <a:pt x="104" y="169"/>
                </a:lnTo>
                <a:lnTo>
                  <a:pt x="100" y="170"/>
                </a:lnTo>
                <a:lnTo>
                  <a:pt x="96" y="170"/>
                </a:lnTo>
                <a:lnTo>
                  <a:pt x="95" y="170"/>
                </a:lnTo>
                <a:lnTo>
                  <a:pt x="94" y="170"/>
                </a:lnTo>
                <a:lnTo>
                  <a:pt x="92" y="170"/>
                </a:lnTo>
                <a:lnTo>
                  <a:pt x="87" y="169"/>
                </a:lnTo>
                <a:lnTo>
                  <a:pt x="82" y="168"/>
                </a:lnTo>
                <a:lnTo>
                  <a:pt x="81" y="167"/>
                </a:lnTo>
                <a:lnTo>
                  <a:pt x="79" y="167"/>
                </a:lnTo>
                <a:lnTo>
                  <a:pt x="77" y="166"/>
                </a:lnTo>
                <a:lnTo>
                  <a:pt x="71" y="164"/>
                </a:lnTo>
                <a:lnTo>
                  <a:pt x="65" y="164"/>
                </a:lnTo>
                <a:lnTo>
                  <a:pt x="64" y="163"/>
                </a:lnTo>
                <a:lnTo>
                  <a:pt x="60" y="164"/>
                </a:lnTo>
                <a:lnTo>
                  <a:pt x="56" y="164"/>
                </a:lnTo>
                <a:lnTo>
                  <a:pt x="51" y="164"/>
                </a:lnTo>
                <a:lnTo>
                  <a:pt x="50" y="164"/>
                </a:lnTo>
                <a:lnTo>
                  <a:pt x="48" y="166"/>
                </a:lnTo>
                <a:lnTo>
                  <a:pt x="44" y="166"/>
                </a:lnTo>
                <a:lnTo>
                  <a:pt x="37" y="168"/>
                </a:lnTo>
                <a:lnTo>
                  <a:pt x="32" y="169"/>
                </a:lnTo>
                <a:lnTo>
                  <a:pt x="31" y="169"/>
                </a:lnTo>
                <a:lnTo>
                  <a:pt x="30" y="170"/>
                </a:lnTo>
                <a:lnTo>
                  <a:pt x="29" y="170"/>
                </a:lnTo>
                <a:lnTo>
                  <a:pt x="27" y="170"/>
                </a:lnTo>
                <a:lnTo>
                  <a:pt x="26" y="170"/>
                </a:lnTo>
                <a:lnTo>
                  <a:pt x="24" y="170"/>
                </a:lnTo>
                <a:lnTo>
                  <a:pt x="23" y="169"/>
                </a:lnTo>
                <a:lnTo>
                  <a:pt x="23" y="168"/>
                </a:lnTo>
                <a:lnTo>
                  <a:pt x="22" y="167"/>
                </a:lnTo>
                <a:lnTo>
                  <a:pt x="22" y="166"/>
                </a:lnTo>
                <a:lnTo>
                  <a:pt x="22" y="164"/>
                </a:lnTo>
                <a:lnTo>
                  <a:pt x="22" y="163"/>
                </a:lnTo>
                <a:lnTo>
                  <a:pt x="23" y="162"/>
                </a:lnTo>
                <a:lnTo>
                  <a:pt x="24" y="161"/>
                </a:lnTo>
                <a:lnTo>
                  <a:pt x="25" y="160"/>
                </a:lnTo>
                <a:lnTo>
                  <a:pt x="47" y="144"/>
                </a:lnTo>
                <a:lnTo>
                  <a:pt x="43" y="144"/>
                </a:lnTo>
                <a:lnTo>
                  <a:pt x="37" y="141"/>
                </a:lnTo>
                <a:lnTo>
                  <a:pt x="25" y="134"/>
                </a:lnTo>
                <a:lnTo>
                  <a:pt x="15" y="123"/>
                </a:lnTo>
                <a:lnTo>
                  <a:pt x="13" y="119"/>
                </a:lnTo>
                <a:lnTo>
                  <a:pt x="10" y="116"/>
                </a:lnTo>
                <a:lnTo>
                  <a:pt x="7" y="109"/>
                </a:lnTo>
                <a:lnTo>
                  <a:pt x="2" y="95"/>
                </a:lnTo>
                <a:lnTo>
                  <a:pt x="0" y="77"/>
                </a:lnTo>
                <a:lnTo>
                  <a:pt x="0" y="72"/>
                </a:lnTo>
                <a:lnTo>
                  <a:pt x="0" y="67"/>
                </a:lnTo>
                <a:lnTo>
                  <a:pt x="1" y="58"/>
                </a:lnTo>
                <a:lnTo>
                  <a:pt x="5" y="39"/>
                </a:lnTo>
                <a:lnTo>
                  <a:pt x="14" y="24"/>
                </a:lnTo>
                <a:lnTo>
                  <a:pt x="17" y="20"/>
                </a:lnTo>
                <a:lnTo>
                  <a:pt x="20" y="17"/>
                </a:lnTo>
                <a:lnTo>
                  <a:pt x="26" y="12"/>
                </a:lnTo>
                <a:lnTo>
                  <a:pt x="41" y="4"/>
                </a:lnTo>
                <a:lnTo>
                  <a:pt x="56" y="1"/>
                </a:lnTo>
                <a:lnTo>
                  <a:pt x="60" y="0"/>
                </a:lnTo>
                <a:lnTo>
                  <a:pt x="63" y="1"/>
                </a:lnTo>
                <a:lnTo>
                  <a:pt x="72" y="2"/>
                </a:lnTo>
                <a:lnTo>
                  <a:pt x="86" y="7"/>
                </a:lnTo>
                <a:lnTo>
                  <a:pt x="98" y="17"/>
                </a:lnTo>
                <a:lnTo>
                  <a:pt x="102" y="20"/>
                </a:lnTo>
                <a:lnTo>
                  <a:pt x="104" y="24"/>
                </a:lnTo>
                <a:lnTo>
                  <a:pt x="110" y="31"/>
                </a:lnTo>
                <a:lnTo>
                  <a:pt x="117" y="49"/>
                </a:lnTo>
                <a:lnTo>
                  <a:pt x="120" y="67"/>
                </a:lnTo>
                <a:lnTo>
                  <a:pt x="121" y="72"/>
                </a:lnTo>
                <a:lnTo>
                  <a:pt x="120" y="78"/>
                </a:lnTo>
                <a:lnTo>
                  <a:pt x="119" y="88"/>
                </a:lnTo>
                <a:lnTo>
                  <a:pt x="114" y="106"/>
                </a:lnTo>
                <a:lnTo>
                  <a:pt x="104" y="121"/>
                </a:lnTo>
                <a:lnTo>
                  <a:pt x="102" y="124"/>
                </a:lnTo>
                <a:lnTo>
                  <a:pt x="98" y="129"/>
                </a:lnTo>
                <a:lnTo>
                  <a:pt x="92" y="134"/>
                </a:lnTo>
                <a:lnTo>
                  <a:pt x="79" y="142"/>
                </a:lnTo>
                <a:lnTo>
                  <a:pt x="63" y="145"/>
                </a:lnTo>
                <a:lnTo>
                  <a:pt x="60" y="145"/>
                </a:lnTo>
                <a:close/>
                <a:moveTo>
                  <a:pt x="111" y="72"/>
                </a:moveTo>
                <a:lnTo>
                  <a:pt x="110" y="69"/>
                </a:lnTo>
                <a:lnTo>
                  <a:pt x="110" y="61"/>
                </a:lnTo>
                <a:lnTo>
                  <a:pt x="105" y="46"/>
                </a:lnTo>
                <a:lnTo>
                  <a:pt x="98" y="33"/>
                </a:lnTo>
                <a:lnTo>
                  <a:pt x="96" y="29"/>
                </a:lnTo>
                <a:lnTo>
                  <a:pt x="93" y="26"/>
                </a:lnTo>
                <a:lnTo>
                  <a:pt x="88" y="21"/>
                </a:lnTo>
                <a:lnTo>
                  <a:pt x="77" y="14"/>
                </a:lnTo>
                <a:lnTo>
                  <a:pt x="63" y="11"/>
                </a:lnTo>
                <a:lnTo>
                  <a:pt x="60" y="10"/>
                </a:lnTo>
                <a:lnTo>
                  <a:pt x="56" y="11"/>
                </a:lnTo>
                <a:lnTo>
                  <a:pt x="49" y="12"/>
                </a:lnTo>
                <a:lnTo>
                  <a:pt x="37" y="17"/>
                </a:lnTo>
                <a:lnTo>
                  <a:pt x="26" y="26"/>
                </a:lnTo>
                <a:lnTo>
                  <a:pt x="24" y="28"/>
                </a:lnTo>
                <a:lnTo>
                  <a:pt x="21" y="32"/>
                </a:lnTo>
                <a:lnTo>
                  <a:pt x="17" y="38"/>
                </a:lnTo>
                <a:lnTo>
                  <a:pt x="11" y="53"/>
                </a:lnTo>
                <a:lnTo>
                  <a:pt x="9" y="68"/>
                </a:lnTo>
                <a:lnTo>
                  <a:pt x="9" y="72"/>
                </a:lnTo>
                <a:lnTo>
                  <a:pt x="9" y="77"/>
                </a:lnTo>
                <a:lnTo>
                  <a:pt x="9" y="87"/>
                </a:lnTo>
                <a:lnTo>
                  <a:pt x="14" y="102"/>
                </a:lnTo>
                <a:lnTo>
                  <a:pt x="21" y="116"/>
                </a:lnTo>
                <a:lnTo>
                  <a:pt x="24" y="118"/>
                </a:lnTo>
                <a:lnTo>
                  <a:pt x="26" y="121"/>
                </a:lnTo>
                <a:lnTo>
                  <a:pt x="32" y="127"/>
                </a:lnTo>
                <a:lnTo>
                  <a:pt x="44" y="134"/>
                </a:lnTo>
                <a:lnTo>
                  <a:pt x="56" y="136"/>
                </a:lnTo>
                <a:lnTo>
                  <a:pt x="60" y="136"/>
                </a:lnTo>
                <a:lnTo>
                  <a:pt x="63" y="136"/>
                </a:lnTo>
                <a:lnTo>
                  <a:pt x="71" y="135"/>
                </a:lnTo>
                <a:lnTo>
                  <a:pt x="83" y="130"/>
                </a:lnTo>
                <a:lnTo>
                  <a:pt x="93" y="120"/>
                </a:lnTo>
                <a:lnTo>
                  <a:pt x="96" y="116"/>
                </a:lnTo>
                <a:lnTo>
                  <a:pt x="98" y="113"/>
                </a:lnTo>
                <a:lnTo>
                  <a:pt x="102" y="107"/>
                </a:lnTo>
                <a:lnTo>
                  <a:pt x="108" y="93"/>
                </a:lnTo>
                <a:lnTo>
                  <a:pt x="110" y="76"/>
                </a:lnTo>
                <a:lnTo>
                  <a:pt x="111"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073" name="Freeform 17"/>
          <p:cNvSpPr>
            <a:spLocks/>
          </p:cNvSpPr>
          <p:nvPr/>
        </p:nvSpPr>
        <p:spPr bwMode="auto">
          <a:xfrm>
            <a:off x="3709988" y="4103689"/>
            <a:ext cx="93662" cy="134937"/>
          </a:xfrm>
          <a:custGeom>
            <a:avLst/>
            <a:gdLst>
              <a:gd name="T0" fmla="*/ 2147483647 w 121"/>
              <a:gd name="T1" fmla="*/ 2147483647 h 170"/>
              <a:gd name="T2" fmla="*/ 2147483647 w 121"/>
              <a:gd name="T3" fmla="*/ 2147483647 h 170"/>
              <a:gd name="T4" fmla="*/ 2147483647 w 121"/>
              <a:gd name="T5" fmla="*/ 2147483647 h 170"/>
              <a:gd name="T6" fmla="*/ 2147483647 w 121"/>
              <a:gd name="T7" fmla="*/ 2147483647 h 170"/>
              <a:gd name="T8" fmla="*/ 2147483647 w 121"/>
              <a:gd name="T9" fmla="*/ 2147483647 h 170"/>
              <a:gd name="T10" fmla="*/ 2147483647 w 121"/>
              <a:gd name="T11" fmla="*/ 2147483647 h 170"/>
              <a:gd name="T12" fmla="*/ 2147483647 w 121"/>
              <a:gd name="T13" fmla="*/ 2147483647 h 170"/>
              <a:gd name="T14" fmla="*/ 2147483647 w 121"/>
              <a:gd name="T15" fmla="*/ 2147483647 h 170"/>
              <a:gd name="T16" fmla="*/ 2147483647 w 121"/>
              <a:gd name="T17" fmla="*/ 2147483647 h 170"/>
              <a:gd name="T18" fmla="*/ 2147483647 w 121"/>
              <a:gd name="T19" fmla="*/ 2147483647 h 170"/>
              <a:gd name="T20" fmla="*/ 2147483647 w 121"/>
              <a:gd name="T21" fmla="*/ 2147483647 h 170"/>
              <a:gd name="T22" fmla="*/ 2147483647 w 121"/>
              <a:gd name="T23" fmla="*/ 2147483647 h 170"/>
              <a:gd name="T24" fmla="*/ 2147483647 w 121"/>
              <a:gd name="T25" fmla="*/ 2147483647 h 170"/>
              <a:gd name="T26" fmla="*/ 2147483647 w 121"/>
              <a:gd name="T27" fmla="*/ 2147483647 h 170"/>
              <a:gd name="T28" fmla="*/ 2147483647 w 121"/>
              <a:gd name="T29" fmla="*/ 2147483647 h 170"/>
              <a:gd name="T30" fmla="*/ 2147483647 w 121"/>
              <a:gd name="T31" fmla="*/ 2147483647 h 170"/>
              <a:gd name="T32" fmla="*/ 2147483647 w 121"/>
              <a:gd name="T33" fmla="*/ 2147483647 h 170"/>
              <a:gd name="T34" fmla="*/ 2147483647 w 121"/>
              <a:gd name="T35" fmla="*/ 2147483647 h 170"/>
              <a:gd name="T36" fmla="*/ 2147483647 w 121"/>
              <a:gd name="T37" fmla="*/ 2147483647 h 170"/>
              <a:gd name="T38" fmla="*/ 2147483647 w 121"/>
              <a:gd name="T39" fmla="*/ 2147483647 h 170"/>
              <a:gd name="T40" fmla="*/ 2147483647 w 121"/>
              <a:gd name="T41" fmla="*/ 2147483647 h 170"/>
              <a:gd name="T42" fmla="*/ 2147483647 w 121"/>
              <a:gd name="T43" fmla="*/ 2147483647 h 170"/>
              <a:gd name="T44" fmla="*/ 2147483647 w 121"/>
              <a:gd name="T45" fmla="*/ 2147483647 h 170"/>
              <a:gd name="T46" fmla="*/ 2147483647 w 121"/>
              <a:gd name="T47" fmla="*/ 2147483647 h 170"/>
              <a:gd name="T48" fmla="*/ 2147483647 w 121"/>
              <a:gd name="T49" fmla="*/ 2147483647 h 170"/>
              <a:gd name="T50" fmla="*/ 2147483647 w 121"/>
              <a:gd name="T51" fmla="*/ 2147483647 h 170"/>
              <a:gd name="T52" fmla="*/ 2147483647 w 121"/>
              <a:gd name="T53" fmla="*/ 2147483647 h 170"/>
              <a:gd name="T54" fmla="*/ 2147483647 w 121"/>
              <a:gd name="T55" fmla="*/ 2147483647 h 170"/>
              <a:gd name="T56" fmla="*/ 2147483647 w 121"/>
              <a:gd name="T57" fmla="*/ 2147483647 h 170"/>
              <a:gd name="T58" fmla="*/ 2147483647 w 121"/>
              <a:gd name="T59" fmla="*/ 2147483647 h 170"/>
              <a:gd name="T60" fmla="*/ 2147483647 w 121"/>
              <a:gd name="T61" fmla="*/ 2147483647 h 170"/>
              <a:gd name="T62" fmla="*/ 2147483647 w 121"/>
              <a:gd name="T63" fmla="*/ 2147483647 h 170"/>
              <a:gd name="T64" fmla="*/ 2147483647 w 121"/>
              <a:gd name="T65" fmla="*/ 2147483647 h 170"/>
              <a:gd name="T66" fmla="*/ 2147483647 w 121"/>
              <a:gd name="T67" fmla="*/ 2147483647 h 170"/>
              <a:gd name="T68" fmla="*/ 2147483647 w 121"/>
              <a:gd name="T69" fmla="*/ 2147483647 h 170"/>
              <a:gd name="T70" fmla="*/ 2147483647 w 121"/>
              <a:gd name="T71" fmla="*/ 2147483647 h 170"/>
              <a:gd name="T72" fmla="*/ 2147483647 w 121"/>
              <a:gd name="T73" fmla="*/ 2147483647 h 170"/>
              <a:gd name="T74" fmla="*/ 2147483647 w 121"/>
              <a:gd name="T75" fmla="*/ 2147483647 h 170"/>
              <a:gd name="T76" fmla="*/ 2147483647 w 121"/>
              <a:gd name="T77" fmla="*/ 2147483647 h 170"/>
              <a:gd name="T78" fmla="*/ 2147483647 w 121"/>
              <a:gd name="T79" fmla="*/ 2147483647 h 170"/>
              <a:gd name="T80" fmla="*/ 2147483647 w 121"/>
              <a:gd name="T81" fmla="*/ 2147483647 h 170"/>
              <a:gd name="T82" fmla="*/ 2147483647 w 121"/>
              <a:gd name="T83" fmla="*/ 2147483647 h 170"/>
              <a:gd name="T84" fmla="*/ 0 w 121"/>
              <a:gd name="T85" fmla="*/ 2147483647 h 170"/>
              <a:gd name="T86" fmla="*/ 2147483647 w 121"/>
              <a:gd name="T87" fmla="*/ 2147483647 h 170"/>
              <a:gd name="T88" fmla="*/ 2147483647 w 121"/>
              <a:gd name="T89" fmla="*/ 2147483647 h 170"/>
              <a:gd name="T90" fmla="*/ 2147483647 w 121"/>
              <a:gd name="T91" fmla="*/ 2147483647 h 170"/>
              <a:gd name="T92" fmla="*/ 2147483647 w 121"/>
              <a:gd name="T93" fmla="*/ 2147483647 h 170"/>
              <a:gd name="T94" fmla="*/ 2147483647 w 121"/>
              <a:gd name="T95" fmla="*/ 0 h 170"/>
              <a:gd name="T96" fmla="*/ 2147483647 w 121"/>
              <a:gd name="T97" fmla="*/ 2147483647 h 170"/>
              <a:gd name="T98" fmla="*/ 2147483647 w 121"/>
              <a:gd name="T99" fmla="*/ 2147483647 h 170"/>
              <a:gd name="T100" fmla="*/ 2147483647 w 121"/>
              <a:gd name="T101" fmla="*/ 2147483647 h 170"/>
              <a:gd name="T102" fmla="*/ 2147483647 w 121"/>
              <a:gd name="T103" fmla="*/ 2147483647 h 170"/>
              <a:gd name="T104" fmla="*/ 2147483647 w 121"/>
              <a:gd name="T105" fmla="*/ 2147483647 h 170"/>
              <a:gd name="T106" fmla="*/ 2147483647 w 121"/>
              <a:gd name="T107" fmla="*/ 2147483647 h 170"/>
              <a:gd name="T108" fmla="*/ 2147483647 w 121"/>
              <a:gd name="T109" fmla="*/ 2147483647 h 170"/>
              <a:gd name="T110" fmla="*/ 2147483647 w 121"/>
              <a:gd name="T111" fmla="*/ 2147483647 h 170"/>
              <a:gd name="T112" fmla="*/ 2147483647 w 121"/>
              <a:gd name="T113" fmla="*/ 2147483647 h 170"/>
              <a:gd name="T114" fmla="*/ 2147483647 w 121"/>
              <a:gd name="T115" fmla="*/ 2147483647 h 170"/>
              <a:gd name="T116" fmla="*/ 2147483647 w 121"/>
              <a:gd name="T117" fmla="*/ 2147483647 h 1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1"/>
              <a:gd name="T178" fmla="*/ 0 h 170"/>
              <a:gd name="T179" fmla="*/ 121 w 121"/>
              <a:gd name="T180" fmla="*/ 170 h 1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1" h="170">
                <a:moveTo>
                  <a:pt x="60" y="145"/>
                </a:moveTo>
                <a:lnTo>
                  <a:pt x="48" y="155"/>
                </a:lnTo>
                <a:lnTo>
                  <a:pt x="49" y="155"/>
                </a:lnTo>
                <a:lnTo>
                  <a:pt x="52" y="155"/>
                </a:lnTo>
                <a:lnTo>
                  <a:pt x="57" y="154"/>
                </a:lnTo>
                <a:lnTo>
                  <a:pt x="62" y="154"/>
                </a:lnTo>
                <a:lnTo>
                  <a:pt x="64" y="153"/>
                </a:lnTo>
                <a:lnTo>
                  <a:pt x="69" y="154"/>
                </a:lnTo>
                <a:lnTo>
                  <a:pt x="76" y="155"/>
                </a:lnTo>
                <a:lnTo>
                  <a:pt x="82" y="157"/>
                </a:lnTo>
                <a:lnTo>
                  <a:pt x="84" y="157"/>
                </a:lnTo>
                <a:lnTo>
                  <a:pt x="87" y="158"/>
                </a:lnTo>
                <a:lnTo>
                  <a:pt x="91" y="159"/>
                </a:lnTo>
                <a:lnTo>
                  <a:pt x="94" y="159"/>
                </a:lnTo>
                <a:lnTo>
                  <a:pt x="95" y="159"/>
                </a:lnTo>
                <a:lnTo>
                  <a:pt x="96" y="159"/>
                </a:lnTo>
                <a:lnTo>
                  <a:pt x="98" y="159"/>
                </a:lnTo>
                <a:lnTo>
                  <a:pt x="103" y="158"/>
                </a:lnTo>
                <a:lnTo>
                  <a:pt x="109" y="155"/>
                </a:lnTo>
                <a:lnTo>
                  <a:pt x="111" y="154"/>
                </a:lnTo>
                <a:lnTo>
                  <a:pt x="114" y="153"/>
                </a:lnTo>
                <a:lnTo>
                  <a:pt x="115" y="153"/>
                </a:lnTo>
                <a:lnTo>
                  <a:pt x="116" y="152"/>
                </a:lnTo>
                <a:lnTo>
                  <a:pt x="118" y="153"/>
                </a:lnTo>
                <a:lnTo>
                  <a:pt x="119" y="153"/>
                </a:lnTo>
                <a:lnTo>
                  <a:pt x="119" y="156"/>
                </a:lnTo>
                <a:lnTo>
                  <a:pt x="119" y="157"/>
                </a:lnTo>
                <a:lnTo>
                  <a:pt x="120" y="157"/>
                </a:lnTo>
                <a:lnTo>
                  <a:pt x="119" y="159"/>
                </a:lnTo>
                <a:lnTo>
                  <a:pt x="119" y="160"/>
                </a:lnTo>
                <a:lnTo>
                  <a:pt x="118" y="161"/>
                </a:lnTo>
                <a:lnTo>
                  <a:pt x="117" y="162"/>
                </a:lnTo>
                <a:lnTo>
                  <a:pt x="116" y="163"/>
                </a:lnTo>
                <a:lnTo>
                  <a:pt x="112" y="166"/>
                </a:lnTo>
                <a:lnTo>
                  <a:pt x="108" y="167"/>
                </a:lnTo>
                <a:lnTo>
                  <a:pt x="106" y="168"/>
                </a:lnTo>
                <a:lnTo>
                  <a:pt x="104" y="169"/>
                </a:lnTo>
                <a:lnTo>
                  <a:pt x="100" y="170"/>
                </a:lnTo>
                <a:lnTo>
                  <a:pt x="96" y="170"/>
                </a:lnTo>
                <a:lnTo>
                  <a:pt x="95" y="170"/>
                </a:lnTo>
                <a:lnTo>
                  <a:pt x="94" y="170"/>
                </a:lnTo>
                <a:lnTo>
                  <a:pt x="92" y="170"/>
                </a:lnTo>
                <a:lnTo>
                  <a:pt x="87" y="169"/>
                </a:lnTo>
                <a:lnTo>
                  <a:pt x="82" y="168"/>
                </a:lnTo>
                <a:lnTo>
                  <a:pt x="81" y="167"/>
                </a:lnTo>
                <a:lnTo>
                  <a:pt x="79" y="167"/>
                </a:lnTo>
                <a:lnTo>
                  <a:pt x="77" y="166"/>
                </a:lnTo>
                <a:lnTo>
                  <a:pt x="71" y="164"/>
                </a:lnTo>
                <a:lnTo>
                  <a:pt x="65" y="164"/>
                </a:lnTo>
                <a:lnTo>
                  <a:pt x="64" y="163"/>
                </a:lnTo>
                <a:lnTo>
                  <a:pt x="60" y="164"/>
                </a:lnTo>
                <a:lnTo>
                  <a:pt x="56" y="164"/>
                </a:lnTo>
                <a:lnTo>
                  <a:pt x="51" y="164"/>
                </a:lnTo>
                <a:lnTo>
                  <a:pt x="50" y="164"/>
                </a:lnTo>
                <a:lnTo>
                  <a:pt x="48" y="166"/>
                </a:lnTo>
                <a:lnTo>
                  <a:pt x="44" y="166"/>
                </a:lnTo>
                <a:lnTo>
                  <a:pt x="37" y="168"/>
                </a:lnTo>
                <a:lnTo>
                  <a:pt x="32" y="169"/>
                </a:lnTo>
                <a:lnTo>
                  <a:pt x="31" y="169"/>
                </a:lnTo>
                <a:lnTo>
                  <a:pt x="30" y="170"/>
                </a:lnTo>
                <a:lnTo>
                  <a:pt x="29" y="170"/>
                </a:lnTo>
                <a:lnTo>
                  <a:pt x="27" y="170"/>
                </a:lnTo>
                <a:lnTo>
                  <a:pt x="26" y="170"/>
                </a:lnTo>
                <a:lnTo>
                  <a:pt x="24" y="170"/>
                </a:lnTo>
                <a:lnTo>
                  <a:pt x="23" y="169"/>
                </a:lnTo>
                <a:lnTo>
                  <a:pt x="23" y="168"/>
                </a:lnTo>
                <a:lnTo>
                  <a:pt x="22" y="167"/>
                </a:lnTo>
                <a:lnTo>
                  <a:pt x="22" y="166"/>
                </a:lnTo>
                <a:lnTo>
                  <a:pt x="22" y="164"/>
                </a:lnTo>
                <a:lnTo>
                  <a:pt x="22" y="163"/>
                </a:lnTo>
                <a:lnTo>
                  <a:pt x="23" y="162"/>
                </a:lnTo>
                <a:lnTo>
                  <a:pt x="24" y="161"/>
                </a:lnTo>
                <a:lnTo>
                  <a:pt x="25" y="160"/>
                </a:lnTo>
                <a:lnTo>
                  <a:pt x="47" y="144"/>
                </a:lnTo>
                <a:lnTo>
                  <a:pt x="43" y="144"/>
                </a:lnTo>
                <a:lnTo>
                  <a:pt x="37" y="141"/>
                </a:lnTo>
                <a:lnTo>
                  <a:pt x="25" y="134"/>
                </a:lnTo>
                <a:lnTo>
                  <a:pt x="15" y="123"/>
                </a:lnTo>
                <a:lnTo>
                  <a:pt x="13" y="119"/>
                </a:lnTo>
                <a:lnTo>
                  <a:pt x="10" y="116"/>
                </a:lnTo>
                <a:lnTo>
                  <a:pt x="7" y="109"/>
                </a:lnTo>
                <a:lnTo>
                  <a:pt x="2" y="95"/>
                </a:lnTo>
                <a:lnTo>
                  <a:pt x="0" y="77"/>
                </a:lnTo>
                <a:lnTo>
                  <a:pt x="0" y="72"/>
                </a:lnTo>
                <a:lnTo>
                  <a:pt x="0" y="67"/>
                </a:lnTo>
                <a:lnTo>
                  <a:pt x="1" y="58"/>
                </a:lnTo>
                <a:lnTo>
                  <a:pt x="5" y="39"/>
                </a:lnTo>
                <a:lnTo>
                  <a:pt x="14" y="24"/>
                </a:lnTo>
                <a:lnTo>
                  <a:pt x="17" y="20"/>
                </a:lnTo>
                <a:lnTo>
                  <a:pt x="20" y="17"/>
                </a:lnTo>
                <a:lnTo>
                  <a:pt x="26" y="12"/>
                </a:lnTo>
                <a:lnTo>
                  <a:pt x="41" y="4"/>
                </a:lnTo>
                <a:lnTo>
                  <a:pt x="56" y="1"/>
                </a:lnTo>
                <a:lnTo>
                  <a:pt x="60" y="0"/>
                </a:lnTo>
                <a:lnTo>
                  <a:pt x="63" y="1"/>
                </a:lnTo>
                <a:lnTo>
                  <a:pt x="72" y="2"/>
                </a:lnTo>
                <a:lnTo>
                  <a:pt x="86" y="7"/>
                </a:lnTo>
                <a:lnTo>
                  <a:pt x="98" y="17"/>
                </a:lnTo>
                <a:lnTo>
                  <a:pt x="102" y="20"/>
                </a:lnTo>
                <a:lnTo>
                  <a:pt x="104" y="24"/>
                </a:lnTo>
                <a:lnTo>
                  <a:pt x="110" y="31"/>
                </a:lnTo>
                <a:lnTo>
                  <a:pt x="117" y="49"/>
                </a:lnTo>
                <a:lnTo>
                  <a:pt x="120" y="67"/>
                </a:lnTo>
                <a:lnTo>
                  <a:pt x="121" y="72"/>
                </a:lnTo>
                <a:lnTo>
                  <a:pt x="120" y="78"/>
                </a:lnTo>
                <a:lnTo>
                  <a:pt x="119" y="88"/>
                </a:lnTo>
                <a:lnTo>
                  <a:pt x="114" y="106"/>
                </a:lnTo>
                <a:lnTo>
                  <a:pt x="104" y="121"/>
                </a:lnTo>
                <a:lnTo>
                  <a:pt x="102" y="124"/>
                </a:lnTo>
                <a:lnTo>
                  <a:pt x="98" y="129"/>
                </a:lnTo>
                <a:lnTo>
                  <a:pt x="92" y="134"/>
                </a:lnTo>
                <a:lnTo>
                  <a:pt x="79" y="142"/>
                </a:lnTo>
                <a:lnTo>
                  <a:pt x="63" y="145"/>
                </a:lnTo>
                <a:lnTo>
                  <a:pt x="60" y="14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074" name="Freeform 18"/>
          <p:cNvSpPr>
            <a:spLocks/>
          </p:cNvSpPr>
          <p:nvPr/>
        </p:nvSpPr>
        <p:spPr bwMode="auto">
          <a:xfrm>
            <a:off x="3717925" y="4113213"/>
            <a:ext cx="76200" cy="95250"/>
          </a:xfrm>
          <a:custGeom>
            <a:avLst/>
            <a:gdLst>
              <a:gd name="T0" fmla="*/ 2147483647 w 102"/>
              <a:gd name="T1" fmla="*/ 2147483647 h 126"/>
              <a:gd name="T2" fmla="*/ 2147483647 w 102"/>
              <a:gd name="T3" fmla="*/ 2147483647 h 126"/>
              <a:gd name="T4" fmla="*/ 2147483647 w 102"/>
              <a:gd name="T5" fmla="*/ 2147483647 h 126"/>
              <a:gd name="T6" fmla="*/ 2147483647 w 102"/>
              <a:gd name="T7" fmla="*/ 2147483647 h 126"/>
              <a:gd name="T8" fmla="*/ 2147483647 w 102"/>
              <a:gd name="T9" fmla="*/ 2147483647 h 126"/>
              <a:gd name="T10" fmla="*/ 2147483647 w 102"/>
              <a:gd name="T11" fmla="*/ 2147483647 h 126"/>
              <a:gd name="T12" fmla="*/ 2147483647 w 102"/>
              <a:gd name="T13" fmla="*/ 2147483647 h 126"/>
              <a:gd name="T14" fmla="*/ 2147483647 w 102"/>
              <a:gd name="T15" fmla="*/ 2147483647 h 126"/>
              <a:gd name="T16" fmla="*/ 2147483647 w 102"/>
              <a:gd name="T17" fmla="*/ 2147483647 h 126"/>
              <a:gd name="T18" fmla="*/ 2147483647 w 102"/>
              <a:gd name="T19" fmla="*/ 2147483647 h 126"/>
              <a:gd name="T20" fmla="*/ 2147483647 w 102"/>
              <a:gd name="T21" fmla="*/ 0 h 126"/>
              <a:gd name="T22" fmla="*/ 2147483647 w 102"/>
              <a:gd name="T23" fmla="*/ 2147483647 h 126"/>
              <a:gd name="T24" fmla="*/ 2147483647 w 102"/>
              <a:gd name="T25" fmla="*/ 2147483647 h 126"/>
              <a:gd name="T26" fmla="*/ 2147483647 w 102"/>
              <a:gd name="T27" fmla="*/ 2147483647 h 126"/>
              <a:gd name="T28" fmla="*/ 2147483647 w 102"/>
              <a:gd name="T29" fmla="*/ 2147483647 h 126"/>
              <a:gd name="T30" fmla="*/ 2147483647 w 102"/>
              <a:gd name="T31" fmla="*/ 2147483647 h 126"/>
              <a:gd name="T32" fmla="*/ 2147483647 w 102"/>
              <a:gd name="T33" fmla="*/ 2147483647 h 126"/>
              <a:gd name="T34" fmla="*/ 2147483647 w 102"/>
              <a:gd name="T35" fmla="*/ 2147483647 h 126"/>
              <a:gd name="T36" fmla="*/ 2147483647 w 102"/>
              <a:gd name="T37" fmla="*/ 2147483647 h 126"/>
              <a:gd name="T38" fmla="*/ 0 w 102"/>
              <a:gd name="T39" fmla="*/ 2147483647 h 126"/>
              <a:gd name="T40" fmla="*/ 0 w 102"/>
              <a:gd name="T41" fmla="*/ 2147483647 h 126"/>
              <a:gd name="T42" fmla="*/ 0 w 102"/>
              <a:gd name="T43" fmla="*/ 2147483647 h 126"/>
              <a:gd name="T44" fmla="*/ 0 w 102"/>
              <a:gd name="T45" fmla="*/ 2147483647 h 126"/>
              <a:gd name="T46" fmla="*/ 2147483647 w 102"/>
              <a:gd name="T47" fmla="*/ 2147483647 h 126"/>
              <a:gd name="T48" fmla="*/ 2147483647 w 102"/>
              <a:gd name="T49" fmla="*/ 2147483647 h 126"/>
              <a:gd name="T50" fmla="*/ 2147483647 w 102"/>
              <a:gd name="T51" fmla="*/ 2147483647 h 126"/>
              <a:gd name="T52" fmla="*/ 2147483647 w 102"/>
              <a:gd name="T53" fmla="*/ 2147483647 h 126"/>
              <a:gd name="T54" fmla="*/ 2147483647 w 102"/>
              <a:gd name="T55" fmla="*/ 2147483647 h 126"/>
              <a:gd name="T56" fmla="*/ 2147483647 w 102"/>
              <a:gd name="T57" fmla="*/ 2147483647 h 126"/>
              <a:gd name="T58" fmla="*/ 2147483647 w 102"/>
              <a:gd name="T59" fmla="*/ 2147483647 h 126"/>
              <a:gd name="T60" fmla="*/ 2147483647 w 102"/>
              <a:gd name="T61" fmla="*/ 2147483647 h 126"/>
              <a:gd name="T62" fmla="*/ 2147483647 w 102"/>
              <a:gd name="T63" fmla="*/ 2147483647 h 126"/>
              <a:gd name="T64" fmla="*/ 2147483647 w 102"/>
              <a:gd name="T65" fmla="*/ 2147483647 h 126"/>
              <a:gd name="T66" fmla="*/ 2147483647 w 102"/>
              <a:gd name="T67" fmla="*/ 2147483647 h 126"/>
              <a:gd name="T68" fmla="*/ 2147483647 w 102"/>
              <a:gd name="T69" fmla="*/ 2147483647 h 126"/>
              <a:gd name="T70" fmla="*/ 2147483647 w 102"/>
              <a:gd name="T71" fmla="*/ 2147483647 h 126"/>
              <a:gd name="T72" fmla="*/ 2147483647 w 102"/>
              <a:gd name="T73" fmla="*/ 2147483647 h 126"/>
              <a:gd name="T74" fmla="*/ 2147483647 w 102"/>
              <a:gd name="T75" fmla="*/ 2147483647 h 126"/>
              <a:gd name="T76" fmla="*/ 2147483647 w 102"/>
              <a:gd name="T77" fmla="*/ 2147483647 h 126"/>
              <a:gd name="T78" fmla="*/ 2147483647 w 102"/>
              <a:gd name="T79" fmla="*/ 2147483647 h 126"/>
              <a:gd name="T80" fmla="*/ 2147483647 w 102"/>
              <a:gd name="T81" fmla="*/ 2147483647 h 126"/>
              <a:gd name="T82" fmla="*/ 2147483647 w 102"/>
              <a:gd name="T83" fmla="*/ 2147483647 h 126"/>
              <a:gd name="T84" fmla="*/ 2147483647 w 102"/>
              <a:gd name="T85" fmla="*/ 2147483647 h 1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126"/>
              <a:gd name="T131" fmla="*/ 102 w 102"/>
              <a:gd name="T132" fmla="*/ 126 h 1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126">
                <a:moveTo>
                  <a:pt x="102" y="62"/>
                </a:moveTo>
                <a:lnTo>
                  <a:pt x="101" y="59"/>
                </a:lnTo>
                <a:lnTo>
                  <a:pt x="101" y="51"/>
                </a:lnTo>
                <a:lnTo>
                  <a:pt x="96" y="36"/>
                </a:lnTo>
                <a:lnTo>
                  <a:pt x="89" y="23"/>
                </a:lnTo>
                <a:lnTo>
                  <a:pt x="87" y="19"/>
                </a:lnTo>
                <a:lnTo>
                  <a:pt x="84" y="16"/>
                </a:lnTo>
                <a:lnTo>
                  <a:pt x="79" y="11"/>
                </a:lnTo>
                <a:lnTo>
                  <a:pt x="68" y="4"/>
                </a:lnTo>
                <a:lnTo>
                  <a:pt x="54" y="1"/>
                </a:lnTo>
                <a:lnTo>
                  <a:pt x="51" y="0"/>
                </a:lnTo>
                <a:lnTo>
                  <a:pt x="47" y="1"/>
                </a:lnTo>
                <a:lnTo>
                  <a:pt x="40" y="2"/>
                </a:lnTo>
                <a:lnTo>
                  <a:pt x="28" y="7"/>
                </a:lnTo>
                <a:lnTo>
                  <a:pt x="17" y="16"/>
                </a:lnTo>
                <a:lnTo>
                  <a:pt x="15" y="18"/>
                </a:lnTo>
                <a:lnTo>
                  <a:pt x="12" y="22"/>
                </a:lnTo>
                <a:lnTo>
                  <a:pt x="8" y="28"/>
                </a:lnTo>
                <a:lnTo>
                  <a:pt x="2" y="43"/>
                </a:lnTo>
                <a:lnTo>
                  <a:pt x="0" y="58"/>
                </a:lnTo>
                <a:lnTo>
                  <a:pt x="0" y="62"/>
                </a:lnTo>
                <a:lnTo>
                  <a:pt x="0" y="67"/>
                </a:lnTo>
                <a:lnTo>
                  <a:pt x="0" y="77"/>
                </a:lnTo>
                <a:lnTo>
                  <a:pt x="5" y="92"/>
                </a:lnTo>
                <a:lnTo>
                  <a:pt x="12" y="106"/>
                </a:lnTo>
                <a:lnTo>
                  <a:pt x="15" y="108"/>
                </a:lnTo>
                <a:lnTo>
                  <a:pt x="17" y="111"/>
                </a:lnTo>
                <a:lnTo>
                  <a:pt x="23" y="117"/>
                </a:lnTo>
                <a:lnTo>
                  <a:pt x="35" y="124"/>
                </a:lnTo>
                <a:lnTo>
                  <a:pt x="47" y="126"/>
                </a:lnTo>
                <a:lnTo>
                  <a:pt x="51" y="126"/>
                </a:lnTo>
                <a:lnTo>
                  <a:pt x="54" y="126"/>
                </a:lnTo>
                <a:lnTo>
                  <a:pt x="62" y="125"/>
                </a:lnTo>
                <a:lnTo>
                  <a:pt x="74" y="120"/>
                </a:lnTo>
                <a:lnTo>
                  <a:pt x="84" y="110"/>
                </a:lnTo>
                <a:lnTo>
                  <a:pt x="87" y="106"/>
                </a:lnTo>
                <a:lnTo>
                  <a:pt x="89" y="103"/>
                </a:lnTo>
                <a:lnTo>
                  <a:pt x="93" y="97"/>
                </a:lnTo>
                <a:lnTo>
                  <a:pt x="99" y="83"/>
                </a:lnTo>
                <a:lnTo>
                  <a:pt x="101" y="66"/>
                </a:lnTo>
                <a:lnTo>
                  <a:pt x="102" y="6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grpSp>
        <p:nvGrpSpPr>
          <p:cNvPr id="2" name="Group 19"/>
          <p:cNvGrpSpPr>
            <a:grpSpLocks/>
          </p:cNvGrpSpPr>
          <p:nvPr/>
        </p:nvGrpSpPr>
        <p:grpSpPr bwMode="auto">
          <a:xfrm flipH="1">
            <a:off x="8256588" y="2430464"/>
            <a:ext cx="1484312" cy="638175"/>
            <a:chOff x="4241" y="1593"/>
            <a:chExt cx="935" cy="402"/>
          </a:xfrm>
        </p:grpSpPr>
        <p:sp>
          <p:nvSpPr>
            <p:cNvPr id="2231" name="Freeform 20"/>
            <p:cNvSpPr>
              <a:spLocks/>
            </p:cNvSpPr>
            <p:nvPr/>
          </p:nvSpPr>
          <p:spPr bwMode="auto">
            <a:xfrm>
              <a:off x="4297" y="1650"/>
              <a:ext cx="879" cy="345"/>
            </a:xfrm>
            <a:custGeom>
              <a:avLst/>
              <a:gdLst>
                <a:gd name="T0" fmla="*/ 0 w 879"/>
                <a:gd name="T1" fmla="*/ 0 h 345"/>
                <a:gd name="T2" fmla="*/ 397 w 879"/>
                <a:gd name="T3" fmla="*/ 340 h 345"/>
                <a:gd name="T4" fmla="*/ 879 w 879"/>
                <a:gd name="T5" fmla="*/ 28 h 345"/>
                <a:gd name="T6" fmla="*/ 0 60000 65536"/>
                <a:gd name="T7" fmla="*/ 0 60000 65536"/>
                <a:gd name="T8" fmla="*/ 0 60000 65536"/>
                <a:gd name="T9" fmla="*/ 0 w 879"/>
                <a:gd name="T10" fmla="*/ 0 h 345"/>
                <a:gd name="T11" fmla="*/ 879 w 879"/>
                <a:gd name="T12" fmla="*/ 345 h 345"/>
              </a:gdLst>
              <a:ahLst/>
              <a:cxnLst>
                <a:cxn ang="T6">
                  <a:pos x="T0" y="T1"/>
                </a:cxn>
                <a:cxn ang="T7">
                  <a:pos x="T2" y="T3"/>
                </a:cxn>
                <a:cxn ang="T8">
                  <a:pos x="T4" y="T5"/>
                </a:cxn>
              </a:cxnLst>
              <a:rect l="T9" t="T10" r="T11" b="T12"/>
              <a:pathLst>
                <a:path w="879" h="345">
                  <a:moveTo>
                    <a:pt x="0" y="0"/>
                  </a:moveTo>
                  <a:cubicBezTo>
                    <a:pt x="125" y="167"/>
                    <a:pt x="251" y="335"/>
                    <a:pt x="397" y="340"/>
                  </a:cubicBezTo>
                  <a:cubicBezTo>
                    <a:pt x="543" y="345"/>
                    <a:pt x="799" y="80"/>
                    <a:pt x="879" y="28"/>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232" name="AutoShape 21"/>
            <p:cNvSpPr>
              <a:spLocks noChangeArrowheads="1"/>
            </p:cNvSpPr>
            <p:nvPr/>
          </p:nvSpPr>
          <p:spPr bwMode="auto">
            <a:xfrm rot="8246231">
              <a:off x="4241" y="1593"/>
              <a:ext cx="97" cy="114"/>
            </a:xfrm>
            <a:prstGeom prst="flowChartMerge">
              <a:avLst/>
            </a:prstGeom>
            <a:solidFill>
              <a:srgbClr val="FF3300"/>
            </a:solidFill>
            <a:ln w="9525">
              <a:solidFill>
                <a:srgbClr val="FF3300"/>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grpSp>
      <p:grpSp>
        <p:nvGrpSpPr>
          <p:cNvPr id="3" name="Group 22"/>
          <p:cNvGrpSpPr>
            <a:grpSpLocks/>
          </p:cNvGrpSpPr>
          <p:nvPr/>
        </p:nvGrpSpPr>
        <p:grpSpPr bwMode="auto">
          <a:xfrm>
            <a:off x="9480551" y="2133601"/>
            <a:ext cx="708025" cy="366713"/>
            <a:chOff x="5006" y="1333"/>
            <a:chExt cx="446" cy="231"/>
          </a:xfrm>
        </p:grpSpPr>
        <p:sp>
          <p:nvSpPr>
            <p:cNvPr id="2229" name="Rectangle 23"/>
            <p:cNvSpPr>
              <a:spLocks noChangeArrowheads="1"/>
            </p:cNvSpPr>
            <p:nvPr/>
          </p:nvSpPr>
          <p:spPr bwMode="auto">
            <a:xfrm>
              <a:off x="5006" y="1366"/>
              <a:ext cx="446" cy="170"/>
            </a:xfrm>
            <a:prstGeom prst="rect">
              <a:avLst/>
            </a:prstGeom>
            <a:solidFill>
              <a:srgbClr val="FF7D5F"/>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230" name="Rectangle 24"/>
            <p:cNvSpPr>
              <a:spLocks noChangeArrowheads="1"/>
            </p:cNvSpPr>
            <p:nvPr/>
          </p:nvSpPr>
          <p:spPr bwMode="auto">
            <a:xfrm>
              <a:off x="5006" y="1333"/>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r>
                <a:rPr lang="es-ES_tradnl" sz="1800" b="1">
                  <a:solidFill>
                    <a:srgbClr val="0000CC"/>
                  </a:solidFill>
                </a:rPr>
                <a:t>ATP</a:t>
              </a:r>
              <a:endParaRPr lang="es-ES" sz="1800" b="1">
                <a:solidFill>
                  <a:srgbClr val="0000CC"/>
                </a:solidFill>
              </a:endParaRPr>
            </a:p>
          </p:txBody>
        </p:sp>
      </p:grpSp>
      <p:sp>
        <p:nvSpPr>
          <p:cNvPr id="669721" name="Rectangle 25"/>
          <p:cNvSpPr>
            <a:spLocks noChangeArrowheads="1"/>
          </p:cNvSpPr>
          <p:nvPr/>
        </p:nvSpPr>
        <p:spPr bwMode="auto">
          <a:xfrm>
            <a:off x="7740650" y="2251076"/>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r>
              <a:rPr lang="es-ES_tradnl" sz="1800" b="1">
                <a:solidFill>
                  <a:srgbClr val="FFCC00"/>
                </a:solidFill>
              </a:rPr>
              <a:t>ADP + Pi</a:t>
            </a:r>
            <a:endParaRPr lang="es-ES" sz="1800" b="1">
              <a:solidFill>
                <a:srgbClr val="FFCC00"/>
              </a:solidFill>
            </a:endParaRPr>
          </a:p>
        </p:txBody>
      </p:sp>
      <p:sp>
        <p:nvSpPr>
          <p:cNvPr id="2078" name="Text Box 30"/>
          <p:cNvSpPr txBox="1">
            <a:spLocks noChangeArrowheads="1"/>
          </p:cNvSpPr>
          <p:nvPr/>
        </p:nvSpPr>
        <p:spPr bwMode="auto">
          <a:xfrm>
            <a:off x="3316288" y="1976438"/>
            <a:ext cx="882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_tradnl" sz="1600" b="1">
                <a:solidFill>
                  <a:srgbClr val="0000FF"/>
                </a:solidFill>
              </a:rPr>
              <a:t>NAD</a:t>
            </a:r>
            <a:r>
              <a:rPr lang="es-ES_tradnl" sz="1600" b="1" baseline="30000">
                <a:solidFill>
                  <a:srgbClr val="0000FF"/>
                </a:solidFill>
              </a:rPr>
              <a:t>+</a:t>
            </a:r>
            <a:endParaRPr lang="es-ES" sz="1600" b="1">
              <a:solidFill>
                <a:srgbClr val="0000FF"/>
              </a:solidFill>
            </a:endParaRPr>
          </a:p>
        </p:txBody>
      </p:sp>
      <p:sp>
        <p:nvSpPr>
          <p:cNvPr id="669727" name="Rectangle 31"/>
          <p:cNvSpPr>
            <a:spLocks noChangeArrowheads="1"/>
          </p:cNvSpPr>
          <p:nvPr/>
        </p:nvSpPr>
        <p:spPr bwMode="auto">
          <a:xfrm>
            <a:off x="2401889" y="3641725"/>
            <a:ext cx="477837" cy="1568450"/>
          </a:xfrm>
          <a:prstGeom prst="rect">
            <a:avLst/>
          </a:prstGeom>
          <a:solidFill>
            <a:schemeClr val="tx1"/>
          </a:solidFill>
          <a:ln w="9525">
            <a:miter lim="800000"/>
            <a:headEnd/>
            <a:tailEnd/>
          </a:ln>
          <a:scene3d>
            <a:camera prst="legacyObliqueTopRight"/>
            <a:lightRig rig="legacyFlat3" dir="b"/>
          </a:scene3d>
          <a:sp3d extrusionH="100000" prstMaterial="legacyMatte">
            <a:bevelT w="13500" h="13500" prst="angle"/>
            <a:bevelB w="13500" h="13500" prst="angle"/>
            <a:extrusionClr>
              <a:schemeClr val="tx1"/>
            </a:extrusionClr>
            <a:contourClr>
              <a:schemeClr val="tx1"/>
            </a:contourClr>
          </a:sp3d>
        </p:spPr>
        <p:txBody>
          <a:bodyPr wrap="none" anchor="ctr">
            <a:flatTx/>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grpSp>
        <p:nvGrpSpPr>
          <p:cNvPr id="4" name="Group 32"/>
          <p:cNvGrpSpPr>
            <a:grpSpLocks/>
          </p:cNvGrpSpPr>
          <p:nvPr/>
        </p:nvGrpSpPr>
        <p:grpSpPr bwMode="auto">
          <a:xfrm>
            <a:off x="2392364" y="2327275"/>
            <a:ext cx="268287" cy="274638"/>
            <a:chOff x="540" y="1256"/>
            <a:chExt cx="169" cy="173"/>
          </a:xfrm>
        </p:grpSpPr>
        <p:sp>
          <p:nvSpPr>
            <p:cNvPr id="2227" name="Oval 33"/>
            <p:cNvSpPr>
              <a:spLocks noChangeArrowheads="1"/>
            </p:cNvSpPr>
            <p:nvPr/>
          </p:nvSpPr>
          <p:spPr bwMode="auto">
            <a:xfrm>
              <a:off x="56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228" name="Text Box 34"/>
            <p:cNvSpPr txBox="1">
              <a:spLocks noChangeArrowheads="1"/>
            </p:cNvSpPr>
            <p:nvPr/>
          </p:nvSpPr>
          <p:spPr bwMode="auto">
            <a:xfrm>
              <a:off x="540"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grpSp>
        <p:nvGrpSpPr>
          <p:cNvPr id="5" name="Group 35"/>
          <p:cNvGrpSpPr>
            <a:grpSpLocks/>
          </p:cNvGrpSpPr>
          <p:nvPr/>
        </p:nvGrpSpPr>
        <p:grpSpPr bwMode="auto">
          <a:xfrm>
            <a:off x="2554289" y="1993900"/>
            <a:ext cx="268287" cy="274638"/>
            <a:chOff x="733" y="1256"/>
            <a:chExt cx="169" cy="173"/>
          </a:xfrm>
        </p:grpSpPr>
        <p:sp>
          <p:nvSpPr>
            <p:cNvPr id="2225" name="Oval 36"/>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226" name="Text Box 37"/>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sp>
        <p:nvSpPr>
          <p:cNvPr id="2082" name="Text Box 38"/>
          <p:cNvSpPr txBox="1">
            <a:spLocks noChangeArrowheads="1"/>
          </p:cNvSpPr>
          <p:nvPr/>
        </p:nvSpPr>
        <p:spPr bwMode="auto">
          <a:xfrm rot="-5400000">
            <a:off x="1760538" y="4124326"/>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600" b="1">
                <a:solidFill>
                  <a:srgbClr val="000000"/>
                </a:solidFill>
              </a:rPr>
              <a:t>Comp. I</a:t>
            </a:r>
          </a:p>
        </p:txBody>
      </p:sp>
      <p:sp>
        <p:nvSpPr>
          <p:cNvPr id="2083" name="Text Box 39"/>
          <p:cNvSpPr txBox="1">
            <a:spLocks noChangeArrowheads="1"/>
          </p:cNvSpPr>
          <p:nvPr/>
        </p:nvSpPr>
        <p:spPr bwMode="auto">
          <a:xfrm>
            <a:off x="2190751" y="3436939"/>
            <a:ext cx="574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endParaRPr lang="es-ES_tradnl" sz="1200">
              <a:solidFill>
                <a:srgbClr val="000000"/>
              </a:solidFill>
            </a:endParaRPr>
          </a:p>
        </p:txBody>
      </p:sp>
      <p:grpSp>
        <p:nvGrpSpPr>
          <p:cNvPr id="6" name="Group 40"/>
          <p:cNvGrpSpPr>
            <a:grpSpLocks/>
          </p:cNvGrpSpPr>
          <p:nvPr/>
        </p:nvGrpSpPr>
        <p:grpSpPr bwMode="auto">
          <a:xfrm>
            <a:off x="2476501" y="3494089"/>
            <a:ext cx="790575" cy="288925"/>
            <a:chOff x="1020" y="2432"/>
            <a:chExt cx="498" cy="182"/>
          </a:xfrm>
        </p:grpSpPr>
        <p:grpSp>
          <p:nvGrpSpPr>
            <p:cNvPr id="2219" name="Group 41"/>
            <p:cNvGrpSpPr>
              <a:grpSpLocks/>
            </p:cNvGrpSpPr>
            <p:nvPr/>
          </p:nvGrpSpPr>
          <p:grpSpPr bwMode="auto">
            <a:xfrm>
              <a:off x="1020" y="2433"/>
              <a:ext cx="362" cy="181"/>
              <a:chOff x="1883" y="1842"/>
              <a:chExt cx="362" cy="181"/>
            </a:xfrm>
          </p:grpSpPr>
          <p:sp>
            <p:nvSpPr>
              <p:cNvPr id="2223" name="Freeform 42"/>
              <p:cNvSpPr>
                <a:spLocks/>
              </p:cNvSpPr>
              <p:nvPr/>
            </p:nvSpPr>
            <p:spPr bwMode="auto">
              <a:xfrm>
                <a:off x="1888" y="1864"/>
                <a:ext cx="146" cy="159"/>
              </a:xfrm>
              <a:custGeom>
                <a:avLst/>
                <a:gdLst>
                  <a:gd name="T0" fmla="*/ 0 w 439"/>
                  <a:gd name="T1" fmla="*/ 0 h 478"/>
                  <a:gd name="T2" fmla="*/ 0 w 439"/>
                  <a:gd name="T3" fmla="*/ 0 h 478"/>
                  <a:gd name="T4" fmla="*/ 0 w 439"/>
                  <a:gd name="T5" fmla="*/ 0 h 478"/>
                  <a:gd name="T6" fmla="*/ 0 w 439"/>
                  <a:gd name="T7" fmla="*/ 0 h 478"/>
                  <a:gd name="T8" fmla="*/ 0 w 439"/>
                  <a:gd name="T9" fmla="*/ 0 h 478"/>
                  <a:gd name="T10" fmla="*/ 0 w 439"/>
                  <a:gd name="T11" fmla="*/ 0 h 478"/>
                  <a:gd name="T12" fmla="*/ 0 w 439"/>
                  <a:gd name="T13" fmla="*/ 0 h 478"/>
                  <a:gd name="T14" fmla="*/ 0 w 439"/>
                  <a:gd name="T15" fmla="*/ 0 h 478"/>
                  <a:gd name="T16" fmla="*/ 0 w 439"/>
                  <a:gd name="T17" fmla="*/ 0 h 478"/>
                  <a:gd name="T18" fmla="*/ 0 w 439"/>
                  <a:gd name="T19" fmla="*/ 0 h 478"/>
                  <a:gd name="T20" fmla="*/ 0 w 439"/>
                  <a:gd name="T21" fmla="*/ 0 h 478"/>
                  <a:gd name="T22" fmla="*/ 0 w 439"/>
                  <a:gd name="T23" fmla="*/ 0 h 478"/>
                  <a:gd name="T24" fmla="*/ 0 w 439"/>
                  <a:gd name="T25" fmla="*/ 0 h 478"/>
                  <a:gd name="T26" fmla="*/ 0 w 439"/>
                  <a:gd name="T27" fmla="*/ 0 h 478"/>
                  <a:gd name="T28" fmla="*/ 0 w 439"/>
                  <a:gd name="T29" fmla="*/ 0 h 478"/>
                  <a:gd name="T30" fmla="*/ 0 w 439"/>
                  <a:gd name="T31" fmla="*/ 0 h 478"/>
                  <a:gd name="T32" fmla="*/ 0 w 439"/>
                  <a:gd name="T33" fmla="*/ 0 h 478"/>
                  <a:gd name="T34" fmla="*/ 0 w 439"/>
                  <a:gd name="T35" fmla="*/ 0 h 478"/>
                  <a:gd name="T36" fmla="*/ 0 w 439"/>
                  <a:gd name="T37" fmla="*/ 0 h 478"/>
                  <a:gd name="T38" fmla="*/ 0 w 439"/>
                  <a:gd name="T39" fmla="*/ 0 h 478"/>
                  <a:gd name="T40" fmla="*/ 0 w 439"/>
                  <a:gd name="T41" fmla="*/ 0 h 478"/>
                  <a:gd name="T42" fmla="*/ 0 w 439"/>
                  <a:gd name="T43" fmla="*/ 0 h 478"/>
                  <a:gd name="T44" fmla="*/ 0 w 439"/>
                  <a:gd name="T45" fmla="*/ 0 h 478"/>
                  <a:gd name="T46" fmla="*/ 0 w 439"/>
                  <a:gd name="T47" fmla="*/ 0 h 478"/>
                  <a:gd name="T48" fmla="*/ 0 w 439"/>
                  <a:gd name="T49" fmla="*/ 0 h 478"/>
                  <a:gd name="T50" fmla="*/ 0 w 439"/>
                  <a:gd name="T51" fmla="*/ 0 h 478"/>
                  <a:gd name="T52" fmla="*/ 0 w 439"/>
                  <a:gd name="T53" fmla="*/ 0 h 478"/>
                  <a:gd name="T54" fmla="*/ 0 w 439"/>
                  <a:gd name="T55" fmla="*/ 0 h 478"/>
                  <a:gd name="T56" fmla="*/ 0 w 439"/>
                  <a:gd name="T57" fmla="*/ 0 h 478"/>
                  <a:gd name="T58" fmla="*/ 0 w 439"/>
                  <a:gd name="T59" fmla="*/ 0 h 4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9"/>
                  <a:gd name="T91" fmla="*/ 0 h 478"/>
                  <a:gd name="T92" fmla="*/ 439 w 439"/>
                  <a:gd name="T93" fmla="*/ 478 h 4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9" h="478">
                    <a:moveTo>
                      <a:pt x="439" y="239"/>
                    </a:moveTo>
                    <a:lnTo>
                      <a:pt x="436" y="272"/>
                    </a:lnTo>
                    <a:lnTo>
                      <a:pt x="420" y="333"/>
                    </a:lnTo>
                    <a:lnTo>
                      <a:pt x="392" y="385"/>
                    </a:lnTo>
                    <a:lnTo>
                      <a:pt x="352" y="429"/>
                    </a:lnTo>
                    <a:lnTo>
                      <a:pt x="303" y="460"/>
                    </a:lnTo>
                    <a:lnTo>
                      <a:pt x="248" y="476"/>
                    </a:lnTo>
                    <a:lnTo>
                      <a:pt x="219" y="478"/>
                    </a:lnTo>
                    <a:lnTo>
                      <a:pt x="189" y="476"/>
                    </a:lnTo>
                    <a:lnTo>
                      <a:pt x="134" y="460"/>
                    </a:lnTo>
                    <a:lnTo>
                      <a:pt x="84" y="429"/>
                    </a:lnTo>
                    <a:lnTo>
                      <a:pt x="45" y="385"/>
                    </a:lnTo>
                    <a:lnTo>
                      <a:pt x="17" y="333"/>
                    </a:lnTo>
                    <a:lnTo>
                      <a:pt x="1" y="272"/>
                    </a:lnTo>
                    <a:lnTo>
                      <a:pt x="0" y="239"/>
                    </a:lnTo>
                    <a:lnTo>
                      <a:pt x="1" y="207"/>
                    </a:lnTo>
                    <a:lnTo>
                      <a:pt x="17" y="148"/>
                    </a:lnTo>
                    <a:lnTo>
                      <a:pt x="45" y="94"/>
                    </a:lnTo>
                    <a:lnTo>
                      <a:pt x="84" y="50"/>
                    </a:lnTo>
                    <a:lnTo>
                      <a:pt x="134" y="19"/>
                    </a:lnTo>
                    <a:lnTo>
                      <a:pt x="189" y="3"/>
                    </a:lnTo>
                    <a:lnTo>
                      <a:pt x="219" y="0"/>
                    </a:lnTo>
                    <a:lnTo>
                      <a:pt x="248" y="3"/>
                    </a:lnTo>
                    <a:lnTo>
                      <a:pt x="303" y="19"/>
                    </a:lnTo>
                    <a:lnTo>
                      <a:pt x="352" y="50"/>
                    </a:lnTo>
                    <a:lnTo>
                      <a:pt x="392" y="94"/>
                    </a:lnTo>
                    <a:lnTo>
                      <a:pt x="420" y="148"/>
                    </a:lnTo>
                    <a:lnTo>
                      <a:pt x="436" y="207"/>
                    </a:lnTo>
                    <a:lnTo>
                      <a:pt x="439" y="239"/>
                    </a:lnTo>
                    <a:close/>
                  </a:path>
                </a:pathLst>
              </a:custGeom>
              <a:solidFill>
                <a:srgbClr val="FF0000"/>
              </a:solidFill>
              <a:ln w="0">
                <a:solidFill>
                  <a:srgbClr val="FFFFFF"/>
                </a:solidFill>
                <a:round/>
                <a:headEnd/>
                <a:tailEnd/>
              </a:ln>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224" name="Text Box 43"/>
              <p:cNvSpPr txBox="1">
                <a:spLocks noChangeArrowheads="1"/>
              </p:cNvSpPr>
              <p:nvPr/>
            </p:nvSpPr>
            <p:spPr bwMode="auto">
              <a:xfrm>
                <a:off x="1883" y="1842"/>
                <a:ext cx="3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_tradnl" sz="1200" b="1">
                    <a:solidFill>
                      <a:srgbClr val="FFFF00"/>
                    </a:solidFill>
                  </a:rPr>
                  <a:t>e </a:t>
                </a:r>
                <a:endParaRPr lang="es-ES" sz="1200" b="1">
                  <a:solidFill>
                    <a:srgbClr val="FFFF00"/>
                  </a:solidFill>
                </a:endParaRPr>
              </a:p>
            </p:txBody>
          </p:sp>
        </p:grpSp>
        <p:grpSp>
          <p:nvGrpSpPr>
            <p:cNvPr id="2220" name="Group 44"/>
            <p:cNvGrpSpPr>
              <a:grpSpLocks/>
            </p:cNvGrpSpPr>
            <p:nvPr/>
          </p:nvGrpSpPr>
          <p:grpSpPr bwMode="auto">
            <a:xfrm>
              <a:off x="1156" y="2432"/>
              <a:ext cx="362" cy="181"/>
              <a:chOff x="1883" y="1842"/>
              <a:chExt cx="362" cy="181"/>
            </a:xfrm>
          </p:grpSpPr>
          <p:sp>
            <p:nvSpPr>
              <p:cNvPr id="2221" name="Freeform 45"/>
              <p:cNvSpPr>
                <a:spLocks/>
              </p:cNvSpPr>
              <p:nvPr/>
            </p:nvSpPr>
            <p:spPr bwMode="auto">
              <a:xfrm>
                <a:off x="1888" y="1864"/>
                <a:ext cx="146" cy="159"/>
              </a:xfrm>
              <a:custGeom>
                <a:avLst/>
                <a:gdLst>
                  <a:gd name="T0" fmla="*/ 0 w 439"/>
                  <a:gd name="T1" fmla="*/ 0 h 478"/>
                  <a:gd name="T2" fmla="*/ 0 w 439"/>
                  <a:gd name="T3" fmla="*/ 0 h 478"/>
                  <a:gd name="T4" fmla="*/ 0 w 439"/>
                  <a:gd name="T5" fmla="*/ 0 h 478"/>
                  <a:gd name="T6" fmla="*/ 0 w 439"/>
                  <a:gd name="T7" fmla="*/ 0 h 478"/>
                  <a:gd name="T8" fmla="*/ 0 w 439"/>
                  <a:gd name="T9" fmla="*/ 0 h 478"/>
                  <a:gd name="T10" fmla="*/ 0 w 439"/>
                  <a:gd name="T11" fmla="*/ 0 h 478"/>
                  <a:gd name="T12" fmla="*/ 0 w 439"/>
                  <a:gd name="T13" fmla="*/ 0 h 478"/>
                  <a:gd name="T14" fmla="*/ 0 w 439"/>
                  <a:gd name="T15" fmla="*/ 0 h 478"/>
                  <a:gd name="T16" fmla="*/ 0 w 439"/>
                  <a:gd name="T17" fmla="*/ 0 h 478"/>
                  <a:gd name="T18" fmla="*/ 0 w 439"/>
                  <a:gd name="T19" fmla="*/ 0 h 478"/>
                  <a:gd name="T20" fmla="*/ 0 w 439"/>
                  <a:gd name="T21" fmla="*/ 0 h 478"/>
                  <a:gd name="T22" fmla="*/ 0 w 439"/>
                  <a:gd name="T23" fmla="*/ 0 h 478"/>
                  <a:gd name="T24" fmla="*/ 0 w 439"/>
                  <a:gd name="T25" fmla="*/ 0 h 478"/>
                  <a:gd name="T26" fmla="*/ 0 w 439"/>
                  <a:gd name="T27" fmla="*/ 0 h 478"/>
                  <a:gd name="T28" fmla="*/ 0 w 439"/>
                  <a:gd name="T29" fmla="*/ 0 h 478"/>
                  <a:gd name="T30" fmla="*/ 0 w 439"/>
                  <a:gd name="T31" fmla="*/ 0 h 478"/>
                  <a:gd name="T32" fmla="*/ 0 w 439"/>
                  <a:gd name="T33" fmla="*/ 0 h 478"/>
                  <a:gd name="T34" fmla="*/ 0 w 439"/>
                  <a:gd name="T35" fmla="*/ 0 h 478"/>
                  <a:gd name="T36" fmla="*/ 0 w 439"/>
                  <a:gd name="T37" fmla="*/ 0 h 478"/>
                  <a:gd name="T38" fmla="*/ 0 w 439"/>
                  <a:gd name="T39" fmla="*/ 0 h 478"/>
                  <a:gd name="T40" fmla="*/ 0 w 439"/>
                  <a:gd name="T41" fmla="*/ 0 h 478"/>
                  <a:gd name="T42" fmla="*/ 0 w 439"/>
                  <a:gd name="T43" fmla="*/ 0 h 478"/>
                  <a:gd name="T44" fmla="*/ 0 w 439"/>
                  <a:gd name="T45" fmla="*/ 0 h 478"/>
                  <a:gd name="T46" fmla="*/ 0 w 439"/>
                  <a:gd name="T47" fmla="*/ 0 h 478"/>
                  <a:gd name="T48" fmla="*/ 0 w 439"/>
                  <a:gd name="T49" fmla="*/ 0 h 478"/>
                  <a:gd name="T50" fmla="*/ 0 w 439"/>
                  <a:gd name="T51" fmla="*/ 0 h 478"/>
                  <a:gd name="T52" fmla="*/ 0 w 439"/>
                  <a:gd name="T53" fmla="*/ 0 h 478"/>
                  <a:gd name="T54" fmla="*/ 0 w 439"/>
                  <a:gd name="T55" fmla="*/ 0 h 478"/>
                  <a:gd name="T56" fmla="*/ 0 w 439"/>
                  <a:gd name="T57" fmla="*/ 0 h 478"/>
                  <a:gd name="T58" fmla="*/ 0 w 439"/>
                  <a:gd name="T59" fmla="*/ 0 h 4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9"/>
                  <a:gd name="T91" fmla="*/ 0 h 478"/>
                  <a:gd name="T92" fmla="*/ 439 w 439"/>
                  <a:gd name="T93" fmla="*/ 478 h 4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9" h="478">
                    <a:moveTo>
                      <a:pt x="439" y="239"/>
                    </a:moveTo>
                    <a:lnTo>
                      <a:pt x="436" y="272"/>
                    </a:lnTo>
                    <a:lnTo>
                      <a:pt x="420" y="333"/>
                    </a:lnTo>
                    <a:lnTo>
                      <a:pt x="392" y="385"/>
                    </a:lnTo>
                    <a:lnTo>
                      <a:pt x="352" y="429"/>
                    </a:lnTo>
                    <a:lnTo>
                      <a:pt x="303" y="460"/>
                    </a:lnTo>
                    <a:lnTo>
                      <a:pt x="248" y="476"/>
                    </a:lnTo>
                    <a:lnTo>
                      <a:pt x="219" y="478"/>
                    </a:lnTo>
                    <a:lnTo>
                      <a:pt x="189" y="476"/>
                    </a:lnTo>
                    <a:lnTo>
                      <a:pt x="134" y="460"/>
                    </a:lnTo>
                    <a:lnTo>
                      <a:pt x="84" y="429"/>
                    </a:lnTo>
                    <a:lnTo>
                      <a:pt x="45" y="385"/>
                    </a:lnTo>
                    <a:lnTo>
                      <a:pt x="17" y="333"/>
                    </a:lnTo>
                    <a:lnTo>
                      <a:pt x="1" y="272"/>
                    </a:lnTo>
                    <a:lnTo>
                      <a:pt x="0" y="239"/>
                    </a:lnTo>
                    <a:lnTo>
                      <a:pt x="1" y="207"/>
                    </a:lnTo>
                    <a:lnTo>
                      <a:pt x="17" y="148"/>
                    </a:lnTo>
                    <a:lnTo>
                      <a:pt x="45" y="94"/>
                    </a:lnTo>
                    <a:lnTo>
                      <a:pt x="84" y="50"/>
                    </a:lnTo>
                    <a:lnTo>
                      <a:pt x="134" y="19"/>
                    </a:lnTo>
                    <a:lnTo>
                      <a:pt x="189" y="3"/>
                    </a:lnTo>
                    <a:lnTo>
                      <a:pt x="219" y="0"/>
                    </a:lnTo>
                    <a:lnTo>
                      <a:pt x="248" y="3"/>
                    </a:lnTo>
                    <a:lnTo>
                      <a:pt x="303" y="19"/>
                    </a:lnTo>
                    <a:lnTo>
                      <a:pt x="352" y="50"/>
                    </a:lnTo>
                    <a:lnTo>
                      <a:pt x="392" y="94"/>
                    </a:lnTo>
                    <a:lnTo>
                      <a:pt x="420" y="148"/>
                    </a:lnTo>
                    <a:lnTo>
                      <a:pt x="436" y="207"/>
                    </a:lnTo>
                    <a:lnTo>
                      <a:pt x="439" y="239"/>
                    </a:lnTo>
                    <a:close/>
                  </a:path>
                </a:pathLst>
              </a:custGeom>
              <a:solidFill>
                <a:srgbClr val="FF0000"/>
              </a:solidFill>
              <a:ln w="0">
                <a:solidFill>
                  <a:srgbClr val="FFFFFF"/>
                </a:solidFill>
                <a:round/>
                <a:headEnd/>
                <a:tailEnd/>
              </a:ln>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222" name="Text Box 46"/>
              <p:cNvSpPr txBox="1">
                <a:spLocks noChangeArrowheads="1"/>
              </p:cNvSpPr>
              <p:nvPr/>
            </p:nvSpPr>
            <p:spPr bwMode="auto">
              <a:xfrm>
                <a:off x="1883" y="1842"/>
                <a:ext cx="3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_tradnl" sz="1200" b="1">
                    <a:solidFill>
                      <a:srgbClr val="FFFF00"/>
                    </a:solidFill>
                  </a:rPr>
                  <a:t>e </a:t>
                </a:r>
                <a:endParaRPr lang="es-ES" sz="1200" b="1">
                  <a:solidFill>
                    <a:srgbClr val="FFFF00"/>
                  </a:solidFill>
                </a:endParaRPr>
              </a:p>
            </p:txBody>
          </p:sp>
        </p:grpSp>
      </p:grpSp>
      <p:grpSp>
        <p:nvGrpSpPr>
          <p:cNvPr id="9" name="Group 47"/>
          <p:cNvGrpSpPr>
            <a:grpSpLocks/>
          </p:cNvGrpSpPr>
          <p:nvPr/>
        </p:nvGrpSpPr>
        <p:grpSpPr bwMode="auto">
          <a:xfrm>
            <a:off x="3455989" y="3995739"/>
            <a:ext cx="790575" cy="288925"/>
            <a:chOff x="1020" y="2432"/>
            <a:chExt cx="498" cy="182"/>
          </a:xfrm>
        </p:grpSpPr>
        <p:grpSp>
          <p:nvGrpSpPr>
            <p:cNvPr id="2213" name="Group 48"/>
            <p:cNvGrpSpPr>
              <a:grpSpLocks/>
            </p:cNvGrpSpPr>
            <p:nvPr/>
          </p:nvGrpSpPr>
          <p:grpSpPr bwMode="auto">
            <a:xfrm>
              <a:off x="1020" y="2433"/>
              <a:ext cx="362" cy="181"/>
              <a:chOff x="1883" y="1842"/>
              <a:chExt cx="362" cy="181"/>
            </a:xfrm>
          </p:grpSpPr>
          <p:sp>
            <p:nvSpPr>
              <p:cNvPr id="2217" name="Freeform 49"/>
              <p:cNvSpPr>
                <a:spLocks/>
              </p:cNvSpPr>
              <p:nvPr/>
            </p:nvSpPr>
            <p:spPr bwMode="auto">
              <a:xfrm>
                <a:off x="1888" y="1864"/>
                <a:ext cx="146" cy="159"/>
              </a:xfrm>
              <a:custGeom>
                <a:avLst/>
                <a:gdLst>
                  <a:gd name="T0" fmla="*/ 0 w 439"/>
                  <a:gd name="T1" fmla="*/ 0 h 478"/>
                  <a:gd name="T2" fmla="*/ 0 w 439"/>
                  <a:gd name="T3" fmla="*/ 0 h 478"/>
                  <a:gd name="T4" fmla="*/ 0 w 439"/>
                  <a:gd name="T5" fmla="*/ 0 h 478"/>
                  <a:gd name="T6" fmla="*/ 0 w 439"/>
                  <a:gd name="T7" fmla="*/ 0 h 478"/>
                  <a:gd name="T8" fmla="*/ 0 w 439"/>
                  <a:gd name="T9" fmla="*/ 0 h 478"/>
                  <a:gd name="T10" fmla="*/ 0 w 439"/>
                  <a:gd name="T11" fmla="*/ 0 h 478"/>
                  <a:gd name="T12" fmla="*/ 0 w 439"/>
                  <a:gd name="T13" fmla="*/ 0 h 478"/>
                  <a:gd name="T14" fmla="*/ 0 w 439"/>
                  <a:gd name="T15" fmla="*/ 0 h 478"/>
                  <a:gd name="T16" fmla="*/ 0 w 439"/>
                  <a:gd name="T17" fmla="*/ 0 h 478"/>
                  <a:gd name="T18" fmla="*/ 0 w 439"/>
                  <a:gd name="T19" fmla="*/ 0 h 478"/>
                  <a:gd name="T20" fmla="*/ 0 w 439"/>
                  <a:gd name="T21" fmla="*/ 0 h 478"/>
                  <a:gd name="T22" fmla="*/ 0 w 439"/>
                  <a:gd name="T23" fmla="*/ 0 h 478"/>
                  <a:gd name="T24" fmla="*/ 0 w 439"/>
                  <a:gd name="T25" fmla="*/ 0 h 478"/>
                  <a:gd name="T26" fmla="*/ 0 w 439"/>
                  <a:gd name="T27" fmla="*/ 0 h 478"/>
                  <a:gd name="T28" fmla="*/ 0 w 439"/>
                  <a:gd name="T29" fmla="*/ 0 h 478"/>
                  <a:gd name="T30" fmla="*/ 0 w 439"/>
                  <a:gd name="T31" fmla="*/ 0 h 478"/>
                  <a:gd name="T32" fmla="*/ 0 w 439"/>
                  <a:gd name="T33" fmla="*/ 0 h 478"/>
                  <a:gd name="T34" fmla="*/ 0 w 439"/>
                  <a:gd name="T35" fmla="*/ 0 h 478"/>
                  <a:gd name="T36" fmla="*/ 0 w 439"/>
                  <a:gd name="T37" fmla="*/ 0 h 478"/>
                  <a:gd name="T38" fmla="*/ 0 w 439"/>
                  <a:gd name="T39" fmla="*/ 0 h 478"/>
                  <a:gd name="T40" fmla="*/ 0 w 439"/>
                  <a:gd name="T41" fmla="*/ 0 h 478"/>
                  <a:gd name="T42" fmla="*/ 0 w 439"/>
                  <a:gd name="T43" fmla="*/ 0 h 478"/>
                  <a:gd name="T44" fmla="*/ 0 w 439"/>
                  <a:gd name="T45" fmla="*/ 0 h 478"/>
                  <a:gd name="T46" fmla="*/ 0 w 439"/>
                  <a:gd name="T47" fmla="*/ 0 h 478"/>
                  <a:gd name="T48" fmla="*/ 0 w 439"/>
                  <a:gd name="T49" fmla="*/ 0 h 478"/>
                  <a:gd name="T50" fmla="*/ 0 w 439"/>
                  <a:gd name="T51" fmla="*/ 0 h 478"/>
                  <a:gd name="T52" fmla="*/ 0 w 439"/>
                  <a:gd name="T53" fmla="*/ 0 h 478"/>
                  <a:gd name="T54" fmla="*/ 0 w 439"/>
                  <a:gd name="T55" fmla="*/ 0 h 478"/>
                  <a:gd name="T56" fmla="*/ 0 w 439"/>
                  <a:gd name="T57" fmla="*/ 0 h 478"/>
                  <a:gd name="T58" fmla="*/ 0 w 439"/>
                  <a:gd name="T59" fmla="*/ 0 h 4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9"/>
                  <a:gd name="T91" fmla="*/ 0 h 478"/>
                  <a:gd name="T92" fmla="*/ 439 w 439"/>
                  <a:gd name="T93" fmla="*/ 478 h 4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9" h="478">
                    <a:moveTo>
                      <a:pt x="439" y="239"/>
                    </a:moveTo>
                    <a:lnTo>
                      <a:pt x="436" y="272"/>
                    </a:lnTo>
                    <a:lnTo>
                      <a:pt x="420" y="333"/>
                    </a:lnTo>
                    <a:lnTo>
                      <a:pt x="392" y="385"/>
                    </a:lnTo>
                    <a:lnTo>
                      <a:pt x="352" y="429"/>
                    </a:lnTo>
                    <a:lnTo>
                      <a:pt x="303" y="460"/>
                    </a:lnTo>
                    <a:lnTo>
                      <a:pt x="248" y="476"/>
                    </a:lnTo>
                    <a:lnTo>
                      <a:pt x="219" y="478"/>
                    </a:lnTo>
                    <a:lnTo>
                      <a:pt x="189" y="476"/>
                    </a:lnTo>
                    <a:lnTo>
                      <a:pt x="134" y="460"/>
                    </a:lnTo>
                    <a:lnTo>
                      <a:pt x="84" y="429"/>
                    </a:lnTo>
                    <a:lnTo>
                      <a:pt x="45" y="385"/>
                    </a:lnTo>
                    <a:lnTo>
                      <a:pt x="17" y="333"/>
                    </a:lnTo>
                    <a:lnTo>
                      <a:pt x="1" y="272"/>
                    </a:lnTo>
                    <a:lnTo>
                      <a:pt x="0" y="239"/>
                    </a:lnTo>
                    <a:lnTo>
                      <a:pt x="1" y="207"/>
                    </a:lnTo>
                    <a:lnTo>
                      <a:pt x="17" y="148"/>
                    </a:lnTo>
                    <a:lnTo>
                      <a:pt x="45" y="94"/>
                    </a:lnTo>
                    <a:lnTo>
                      <a:pt x="84" y="50"/>
                    </a:lnTo>
                    <a:lnTo>
                      <a:pt x="134" y="19"/>
                    </a:lnTo>
                    <a:lnTo>
                      <a:pt x="189" y="3"/>
                    </a:lnTo>
                    <a:lnTo>
                      <a:pt x="219" y="0"/>
                    </a:lnTo>
                    <a:lnTo>
                      <a:pt x="248" y="3"/>
                    </a:lnTo>
                    <a:lnTo>
                      <a:pt x="303" y="19"/>
                    </a:lnTo>
                    <a:lnTo>
                      <a:pt x="352" y="50"/>
                    </a:lnTo>
                    <a:lnTo>
                      <a:pt x="392" y="94"/>
                    </a:lnTo>
                    <a:lnTo>
                      <a:pt x="420" y="148"/>
                    </a:lnTo>
                    <a:lnTo>
                      <a:pt x="436" y="207"/>
                    </a:lnTo>
                    <a:lnTo>
                      <a:pt x="439" y="239"/>
                    </a:lnTo>
                    <a:close/>
                  </a:path>
                </a:pathLst>
              </a:custGeom>
              <a:solidFill>
                <a:srgbClr val="FF0000"/>
              </a:solidFill>
              <a:ln w="0">
                <a:solidFill>
                  <a:srgbClr val="FFFFFF"/>
                </a:solidFill>
                <a:round/>
                <a:headEnd/>
                <a:tailEnd/>
              </a:ln>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218" name="Text Box 50"/>
              <p:cNvSpPr txBox="1">
                <a:spLocks noChangeArrowheads="1"/>
              </p:cNvSpPr>
              <p:nvPr/>
            </p:nvSpPr>
            <p:spPr bwMode="auto">
              <a:xfrm>
                <a:off x="1883" y="1842"/>
                <a:ext cx="3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_tradnl" sz="1200" b="1">
                    <a:solidFill>
                      <a:srgbClr val="FFFF00"/>
                    </a:solidFill>
                  </a:rPr>
                  <a:t>e </a:t>
                </a:r>
                <a:endParaRPr lang="es-ES" sz="1200" b="1">
                  <a:solidFill>
                    <a:srgbClr val="FFFF00"/>
                  </a:solidFill>
                </a:endParaRPr>
              </a:p>
            </p:txBody>
          </p:sp>
        </p:grpSp>
        <p:grpSp>
          <p:nvGrpSpPr>
            <p:cNvPr id="2214" name="Group 51"/>
            <p:cNvGrpSpPr>
              <a:grpSpLocks/>
            </p:cNvGrpSpPr>
            <p:nvPr/>
          </p:nvGrpSpPr>
          <p:grpSpPr bwMode="auto">
            <a:xfrm>
              <a:off x="1156" y="2432"/>
              <a:ext cx="362" cy="181"/>
              <a:chOff x="1883" y="1842"/>
              <a:chExt cx="362" cy="181"/>
            </a:xfrm>
          </p:grpSpPr>
          <p:sp>
            <p:nvSpPr>
              <p:cNvPr id="2215" name="Freeform 52"/>
              <p:cNvSpPr>
                <a:spLocks/>
              </p:cNvSpPr>
              <p:nvPr/>
            </p:nvSpPr>
            <p:spPr bwMode="auto">
              <a:xfrm>
                <a:off x="1888" y="1864"/>
                <a:ext cx="146" cy="159"/>
              </a:xfrm>
              <a:custGeom>
                <a:avLst/>
                <a:gdLst>
                  <a:gd name="T0" fmla="*/ 0 w 439"/>
                  <a:gd name="T1" fmla="*/ 0 h 478"/>
                  <a:gd name="T2" fmla="*/ 0 w 439"/>
                  <a:gd name="T3" fmla="*/ 0 h 478"/>
                  <a:gd name="T4" fmla="*/ 0 w 439"/>
                  <a:gd name="T5" fmla="*/ 0 h 478"/>
                  <a:gd name="T6" fmla="*/ 0 w 439"/>
                  <a:gd name="T7" fmla="*/ 0 h 478"/>
                  <a:gd name="T8" fmla="*/ 0 w 439"/>
                  <a:gd name="T9" fmla="*/ 0 h 478"/>
                  <a:gd name="T10" fmla="*/ 0 w 439"/>
                  <a:gd name="T11" fmla="*/ 0 h 478"/>
                  <a:gd name="T12" fmla="*/ 0 w 439"/>
                  <a:gd name="T13" fmla="*/ 0 h 478"/>
                  <a:gd name="T14" fmla="*/ 0 w 439"/>
                  <a:gd name="T15" fmla="*/ 0 h 478"/>
                  <a:gd name="T16" fmla="*/ 0 w 439"/>
                  <a:gd name="T17" fmla="*/ 0 h 478"/>
                  <a:gd name="T18" fmla="*/ 0 w 439"/>
                  <a:gd name="T19" fmla="*/ 0 h 478"/>
                  <a:gd name="T20" fmla="*/ 0 w 439"/>
                  <a:gd name="T21" fmla="*/ 0 h 478"/>
                  <a:gd name="T22" fmla="*/ 0 w 439"/>
                  <a:gd name="T23" fmla="*/ 0 h 478"/>
                  <a:gd name="T24" fmla="*/ 0 w 439"/>
                  <a:gd name="T25" fmla="*/ 0 h 478"/>
                  <a:gd name="T26" fmla="*/ 0 w 439"/>
                  <a:gd name="T27" fmla="*/ 0 h 478"/>
                  <a:gd name="T28" fmla="*/ 0 w 439"/>
                  <a:gd name="T29" fmla="*/ 0 h 478"/>
                  <a:gd name="T30" fmla="*/ 0 w 439"/>
                  <a:gd name="T31" fmla="*/ 0 h 478"/>
                  <a:gd name="T32" fmla="*/ 0 w 439"/>
                  <a:gd name="T33" fmla="*/ 0 h 478"/>
                  <a:gd name="T34" fmla="*/ 0 w 439"/>
                  <a:gd name="T35" fmla="*/ 0 h 478"/>
                  <a:gd name="T36" fmla="*/ 0 w 439"/>
                  <a:gd name="T37" fmla="*/ 0 h 478"/>
                  <a:gd name="T38" fmla="*/ 0 w 439"/>
                  <a:gd name="T39" fmla="*/ 0 h 478"/>
                  <a:gd name="T40" fmla="*/ 0 w 439"/>
                  <a:gd name="T41" fmla="*/ 0 h 478"/>
                  <a:gd name="T42" fmla="*/ 0 w 439"/>
                  <a:gd name="T43" fmla="*/ 0 h 478"/>
                  <a:gd name="T44" fmla="*/ 0 w 439"/>
                  <a:gd name="T45" fmla="*/ 0 h 478"/>
                  <a:gd name="T46" fmla="*/ 0 w 439"/>
                  <a:gd name="T47" fmla="*/ 0 h 478"/>
                  <a:gd name="T48" fmla="*/ 0 w 439"/>
                  <a:gd name="T49" fmla="*/ 0 h 478"/>
                  <a:gd name="T50" fmla="*/ 0 w 439"/>
                  <a:gd name="T51" fmla="*/ 0 h 478"/>
                  <a:gd name="T52" fmla="*/ 0 w 439"/>
                  <a:gd name="T53" fmla="*/ 0 h 478"/>
                  <a:gd name="T54" fmla="*/ 0 w 439"/>
                  <a:gd name="T55" fmla="*/ 0 h 478"/>
                  <a:gd name="T56" fmla="*/ 0 w 439"/>
                  <a:gd name="T57" fmla="*/ 0 h 478"/>
                  <a:gd name="T58" fmla="*/ 0 w 439"/>
                  <a:gd name="T59" fmla="*/ 0 h 4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9"/>
                  <a:gd name="T91" fmla="*/ 0 h 478"/>
                  <a:gd name="T92" fmla="*/ 439 w 439"/>
                  <a:gd name="T93" fmla="*/ 478 h 4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9" h="478">
                    <a:moveTo>
                      <a:pt x="439" y="239"/>
                    </a:moveTo>
                    <a:lnTo>
                      <a:pt x="436" y="272"/>
                    </a:lnTo>
                    <a:lnTo>
                      <a:pt x="420" y="333"/>
                    </a:lnTo>
                    <a:lnTo>
                      <a:pt x="392" y="385"/>
                    </a:lnTo>
                    <a:lnTo>
                      <a:pt x="352" y="429"/>
                    </a:lnTo>
                    <a:lnTo>
                      <a:pt x="303" y="460"/>
                    </a:lnTo>
                    <a:lnTo>
                      <a:pt x="248" y="476"/>
                    </a:lnTo>
                    <a:lnTo>
                      <a:pt x="219" y="478"/>
                    </a:lnTo>
                    <a:lnTo>
                      <a:pt x="189" y="476"/>
                    </a:lnTo>
                    <a:lnTo>
                      <a:pt x="134" y="460"/>
                    </a:lnTo>
                    <a:lnTo>
                      <a:pt x="84" y="429"/>
                    </a:lnTo>
                    <a:lnTo>
                      <a:pt x="45" y="385"/>
                    </a:lnTo>
                    <a:lnTo>
                      <a:pt x="17" y="333"/>
                    </a:lnTo>
                    <a:lnTo>
                      <a:pt x="1" y="272"/>
                    </a:lnTo>
                    <a:lnTo>
                      <a:pt x="0" y="239"/>
                    </a:lnTo>
                    <a:lnTo>
                      <a:pt x="1" y="207"/>
                    </a:lnTo>
                    <a:lnTo>
                      <a:pt x="17" y="148"/>
                    </a:lnTo>
                    <a:lnTo>
                      <a:pt x="45" y="94"/>
                    </a:lnTo>
                    <a:lnTo>
                      <a:pt x="84" y="50"/>
                    </a:lnTo>
                    <a:lnTo>
                      <a:pt x="134" y="19"/>
                    </a:lnTo>
                    <a:lnTo>
                      <a:pt x="189" y="3"/>
                    </a:lnTo>
                    <a:lnTo>
                      <a:pt x="219" y="0"/>
                    </a:lnTo>
                    <a:lnTo>
                      <a:pt x="248" y="3"/>
                    </a:lnTo>
                    <a:lnTo>
                      <a:pt x="303" y="19"/>
                    </a:lnTo>
                    <a:lnTo>
                      <a:pt x="352" y="50"/>
                    </a:lnTo>
                    <a:lnTo>
                      <a:pt x="392" y="94"/>
                    </a:lnTo>
                    <a:lnTo>
                      <a:pt x="420" y="148"/>
                    </a:lnTo>
                    <a:lnTo>
                      <a:pt x="436" y="207"/>
                    </a:lnTo>
                    <a:lnTo>
                      <a:pt x="439" y="239"/>
                    </a:lnTo>
                    <a:close/>
                  </a:path>
                </a:pathLst>
              </a:custGeom>
              <a:solidFill>
                <a:srgbClr val="FF0000"/>
              </a:solidFill>
              <a:ln w="0">
                <a:solidFill>
                  <a:srgbClr val="FFFFFF"/>
                </a:solidFill>
                <a:round/>
                <a:headEnd/>
                <a:tailEnd/>
              </a:ln>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216" name="Text Box 53"/>
              <p:cNvSpPr txBox="1">
                <a:spLocks noChangeArrowheads="1"/>
              </p:cNvSpPr>
              <p:nvPr/>
            </p:nvSpPr>
            <p:spPr bwMode="auto">
              <a:xfrm>
                <a:off x="1883" y="1842"/>
                <a:ext cx="3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_tradnl" sz="1200" b="1">
                    <a:solidFill>
                      <a:srgbClr val="FFFF00"/>
                    </a:solidFill>
                  </a:rPr>
                  <a:t>e </a:t>
                </a:r>
                <a:endParaRPr lang="es-ES" sz="1200" b="1">
                  <a:solidFill>
                    <a:srgbClr val="FFFF00"/>
                  </a:solidFill>
                </a:endParaRPr>
              </a:p>
            </p:txBody>
          </p:sp>
        </p:grpSp>
      </p:grpSp>
      <p:grpSp>
        <p:nvGrpSpPr>
          <p:cNvPr id="12" name="Group 54"/>
          <p:cNvGrpSpPr>
            <a:grpSpLocks/>
          </p:cNvGrpSpPr>
          <p:nvPr/>
        </p:nvGrpSpPr>
        <p:grpSpPr bwMode="auto">
          <a:xfrm>
            <a:off x="4649789" y="2306639"/>
            <a:ext cx="268287" cy="274637"/>
            <a:chOff x="540" y="1256"/>
            <a:chExt cx="169" cy="173"/>
          </a:xfrm>
        </p:grpSpPr>
        <p:sp>
          <p:nvSpPr>
            <p:cNvPr id="2211" name="Oval 55"/>
            <p:cNvSpPr>
              <a:spLocks noChangeArrowheads="1"/>
            </p:cNvSpPr>
            <p:nvPr/>
          </p:nvSpPr>
          <p:spPr bwMode="auto">
            <a:xfrm>
              <a:off x="56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212" name="Text Box 56"/>
            <p:cNvSpPr txBox="1">
              <a:spLocks noChangeArrowheads="1"/>
            </p:cNvSpPr>
            <p:nvPr/>
          </p:nvSpPr>
          <p:spPr bwMode="auto">
            <a:xfrm>
              <a:off x="540"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grpSp>
        <p:nvGrpSpPr>
          <p:cNvPr id="13" name="Group 57"/>
          <p:cNvGrpSpPr>
            <a:grpSpLocks/>
          </p:cNvGrpSpPr>
          <p:nvPr/>
        </p:nvGrpSpPr>
        <p:grpSpPr bwMode="auto">
          <a:xfrm>
            <a:off x="4756150" y="1973264"/>
            <a:ext cx="268288" cy="274637"/>
            <a:chOff x="733" y="1256"/>
            <a:chExt cx="169" cy="173"/>
          </a:xfrm>
        </p:grpSpPr>
        <p:sp>
          <p:nvSpPr>
            <p:cNvPr id="2209" name="Oval 58"/>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210" name="Text Box 59"/>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sp>
        <p:nvSpPr>
          <p:cNvPr id="2088" name="Text Box 60"/>
          <p:cNvSpPr txBox="1">
            <a:spLocks noChangeArrowheads="1"/>
          </p:cNvSpPr>
          <p:nvPr/>
        </p:nvSpPr>
        <p:spPr bwMode="auto">
          <a:xfrm rot="-5400000">
            <a:off x="3907632" y="4045744"/>
            <a:ext cx="1141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600" b="1">
                <a:solidFill>
                  <a:srgbClr val="000000"/>
                </a:solidFill>
              </a:rPr>
              <a:t>Comp. III</a:t>
            </a:r>
          </a:p>
        </p:txBody>
      </p:sp>
      <p:sp>
        <p:nvSpPr>
          <p:cNvPr id="2089" name="Text Box 61"/>
          <p:cNvSpPr txBox="1">
            <a:spLocks noChangeArrowheads="1"/>
          </p:cNvSpPr>
          <p:nvPr/>
        </p:nvSpPr>
        <p:spPr bwMode="auto">
          <a:xfrm>
            <a:off x="4392614" y="3416300"/>
            <a:ext cx="574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endParaRPr lang="es-ES_tradnl" sz="1200">
              <a:solidFill>
                <a:srgbClr val="000000"/>
              </a:solidFill>
            </a:endParaRPr>
          </a:p>
        </p:txBody>
      </p:sp>
      <p:grpSp>
        <p:nvGrpSpPr>
          <p:cNvPr id="14" name="Group 62"/>
          <p:cNvGrpSpPr>
            <a:grpSpLocks/>
          </p:cNvGrpSpPr>
          <p:nvPr/>
        </p:nvGrpSpPr>
        <p:grpSpPr bwMode="auto">
          <a:xfrm>
            <a:off x="4624389" y="4721226"/>
            <a:ext cx="790575" cy="288925"/>
            <a:chOff x="1020" y="2432"/>
            <a:chExt cx="498" cy="182"/>
          </a:xfrm>
        </p:grpSpPr>
        <p:grpSp>
          <p:nvGrpSpPr>
            <p:cNvPr id="2203" name="Group 63"/>
            <p:cNvGrpSpPr>
              <a:grpSpLocks/>
            </p:cNvGrpSpPr>
            <p:nvPr/>
          </p:nvGrpSpPr>
          <p:grpSpPr bwMode="auto">
            <a:xfrm>
              <a:off x="1020" y="2433"/>
              <a:ext cx="362" cy="181"/>
              <a:chOff x="1883" y="1842"/>
              <a:chExt cx="362" cy="181"/>
            </a:xfrm>
          </p:grpSpPr>
          <p:sp>
            <p:nvSpPr>
              <p:cNvPr id="2207" name="Freeform 64"/>
              <p:cNvSpPr>
                <a:spLocks/>
              </p:cNvSpPr>
              <p:nvPr/>
            </p:nvSpPr>
            <p:spPr bwMode="auto">
              <a:xfrm>
                <a:off x="1888" y="1864"/>
                <a:ext cx="146" cy="159"/>
              </a:xfrm>
              <a:custGeom>
                <a:avLst/>
                <a:gdLst>
                  <a:gd name="T0" fmla="*/ 0 w 439"/>
                  <a:gd name="T1" fmla="*/ 0 h 478"/>
                  <a:gd name="T2" fmla="*/ 0 w 439"/>
                  <a:gd name="T3" fmla="*/ 0 h 478"/>
                  <a:gd name="T4" fmla="*/ 0 w 439"/>
                  <a:gd name="T5" fmla="*/ 0 h 478"/>
                  <a:gd name="T6" fmla="*/ 0 w 439"/>
                  <a:gd name="T7" fmla="*/ 0 h 478"/>
                  <a:gd name="T8" fmla="*/ 0 w 439"/>
                  <a:gd name="T9" fmla="*/ 0 h 478"/>
                  <a:gd name="T10" fmla="*/ 0 w 439"/>
                  <a:gd name="T11" fmla="*/ 0 h 478"/>
                  <a:gd name="T12" fmla="*/ 0 w 439"/>
                  <a:gd name="T13" fmla="*/ 0 h 478"/>
                  <a:gd name="T14" fmla="*/ 0 w 439"/>
                  <a:gd name="T15" fmla="*/ 0 h 478"/>
                  <a:gd name="T16" fmla="*/ 0 w 439"/>
                  <a:gd name="T17" fmla="*/ 0 h 478"/>
                  <a:gd name="T18" fmla="*/ 0 w 439"/>
                  <a:gd name="T19" fmla="*/ 0 h 478"/>
                  <a:gd name="T20" fmla="*/ 0 w 439"/>
                  <a:gd name="T21" fmla="*/ 0 h 478"/>
                  <a:gd name="T22" fmla="*/ 0 w 439"/>
                  <a:gd name="T23" fmla="*/ 0 h 478"/>
                  <a:gd name="T24" fmla="*/ 0 w 439"/>
                  <a:gd name="T25" fmla="*/ 0 h 478"/>
                  <a:gd name="T26" fmla="*/ 0 w 439"/>
                  <a:gd name="T27" fmla="*/ 0 h 478"/>
                  <a:gd name="T28" fmla="*/ 0 w 439"/>
                  <a:gd name="T29" fmla="*/ 0 h 478"/>
                  <a:gd name="T30" fmla="*/ 0 w 439"/>
                  <a:gd name="T31" fmla="*/ 0 h 478"/>
                  <a:gd name="T32" fmla="*/ 0 w 439"/>
                  <a:gd name="T33" fmla="*/ 0 h 478"/>
                  <a:gd name="T34" fmla="*/ 0 w 439"/>
                  <a:gd name="T35" fmla="*/ 0 h 478"/>
                  <a:gd name="T36" fmla="*/ 0 w 439"/>
                  <a:gd name="T37" fmla="*/ 0 h 478"/>
                  <a:gd name="T38" fmla="*/ 0 w 439"/>
                  <a:gd name="T39" fmla="*/ 0 h 478"/>
                  <a:gd name="T40" fmla="*/ 0 w 439"/>
                  <a:gd name="T41" fmla="*/ 0 h 478"/>
                  <a:gd name="T42" fmla="*/ 0 w 439"/>
                  <a:gd name="T43" fmla="*/ 0 h 478"/>
                  <a:gd name="T44" fmla="*/ 0 w 439"/>
                  <a:gd name="T45" fmla="*/ 0 h 478"/>
                  <a:gd name="T46" fmla="*/ 0 w 439"/>
                  <a:gd name="T47" fmla="*/ 0 h 478"/>
                  <a:gd name="T48" fmla="*/ 0 w 439"/>
                  <a:gd name="T49" fmla="*/ 0 h 478"/>
                  <a:gd name="T50" fmla="*/ 0 w 439"/>
                  <a:gd name="T51" fmla="*/ 0 h 478"/>
                  <a:gd name="T52" fmla="*/ 0 w 439"/>
                  <a:gd name="T53" fmla="*/ 0 h 478"/>
                  <a:gd name="T54" fmla="*/ 0 w 439"/>
                  <a:gd name="T55" fmla="*/ 0 h 478"/>
                  <a:gd name="T56" fmla="*/ 0 w 439"/>
                  <a:gd name="T57" fmla="*/ 0 h 478"/>
                  <a:gd name="T58" fmla="*/ 0 w 439"/>
                  <a:gd name="T59" fmla="*/ 0 h 4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9"/>
                  <a:gd name="T91" fmla="*/ 0 h 478"/>
                  <a:gd name="T92" fmla="*/ 439 w 439"/>
                  <a:gd name="T93" fmla="*/ 478 h 4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9" h="478">
                    <a:moveTo>
                      <a:pt x="439" y="239"/>
                    </a:moveTo>
                    <a:lnTo>
                      <a:pt x="436" y="272"/>
                    </a:lnTo>
                    <a:lnTo>
                      <a:pt x="420" y="333"/>
                    </a:lnTo>
                    <a:lnTo>
                      <a:pt x="392" y="385"/>
                    </a:lnTo>
                    <a:lnTo>
                      <a:pt x="352" y="429"/>
                    </a:lnTo>
                    <a:lnTo>
                      <a:pt x="303" y="460"/>
                    </a:lnTo>
                    <a:lnTo>
                      <a:pt x="248" y="476"/>
                    </a:lnTo>
                    <a:lnTo>
                      <a:pt x="219" y="478"/>
                    </a:lnTo>
                    <a:lnTo>
                      <a:pt x="189" y="476"/>
                    </a:lnTo>
                    <a:lnTo>
                      <a:pt x="134" y="460"/>
                    </a:lnTo>
                    <a:lnTo>
                      <a:pt x="84" y="429"/>
                    </a:lnTo>
                    <a:lnTo>
                      <a:pt x="45" y="385"/>
                    </a:lnTo>
                    <a:lnTo>
                      <a:pt x="17" y="333"/>
                    </a:lnTo>
                    <a:lnTo>
                      <a:pt x="1" y="272"/>
                    </a:lnTo>
                    <a:lnTo>
                      <a:pt x="0" y="239"/>
                    </a:lnTo>
                    <a:lnTo>
                      <a:pt x="1" y="207"/>
                    </a:lnTo>
                    <a:lnTo>
                      <a:pt x="17" y="148"/>
                    </a:lnTo>
                    <a:lnTo>
                      <a:pt x="45" y="94"/>
                    </a:lnTo>
                    <a:lnTo>
                      <a:pt x="84" y="50"/>
                    </a:lnTo>
                    <a:lnTo>
                      <a:pt x="134" y="19"/>
                    </a:lnTo>
                    <a:lnTo>
                      <a:pt x="189" y="3"/>
                    </a:lnTo>
                    <a:lnTo>
                      <a:pt x="219" y="0"/>
                    </a:lnTo>
                    <a:lnTo>
                      <a:pt x="248" y="3"/>
                    </a:lnTo>
                    <a:lnTo>
                      <a:pt x="303" y="19"/>
                    </a:lnTo>
                    <a:lnTo>
                      <a:pt x="352" y="50"/>
                    </a:lnTo>
                    <a:lnTo>
                      <a:pt x="392" y="94"/>
                    </a:lnTo>
                    <a:lnTo>
                      <a:pt x="420" y="148"/>
                    </a:lnTo>
                    <a:lnTo>
                      <a:pt x="436" y="207"/>
                    </a:lnTo>
                    <a:lnTo>
                      <a:pt x="439" y="239"/>
                    </a:lnTo>
                    <a:close/>
                  </a:path>
                </a:pathLst>
              </a:custGeom>
              <a:solidFill>
                <a:srgbClr val="FF0000"/>
              </a:solidFill>
              <a:ln w="0">
                <a:solidFill>
                  <a:srgbClr val="FFFFFF"/>
                </a:solidFill>
                <a:round/>
                <a:headEnd/>
                <a:tailEnd/>
              </a:ln>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208" name="Text Box 65"/>
              <p:cNvSpPr txBox="1">
                <a:spLocks noChangeArrowheads="1"/>
              </p:cNvSpPr>
              <p:nvPr/>
            </p:nvSpPr>
            <p:spPr bwMode="auto">
              <a:xfrm>
                <a:off x="1883" y="1842"/>
                <a:ext cx="3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_tradnl" sz="1200" b="1">
                    <a:solidFill>
                      <a:srgbClr val="FFFF00"/>
                    </a:solidFill>
                  </a:rPr>
                  <a:t>e </a:t>
                </a:r>
                <a:endParaRPr lang="es-ES" sz="1200" b="1">
                  <a:solidFill>
                    <a:srgbClr val="FFFF00"/>
                  </a:solidFill>
                </a:endParaRPr>
              </a:p>
            </p:txBody>
          </p:sp>
        </p:grpSp>
        <p:grpSp>
          <p:nvGrpSpPr>
            <p:cNvPr id="2204" name="Group 66"/>
            <p:cNvGrpSpPr>
              <a:grpSpLocks/>
            </p:cNvGrpSpPr>
            <p:nvPr/>
          </p:nvGrpSpPr>
          <p:grpSpPr bwMode="auto">
            <a:xfrm>
              <a:off x="1156" y="2432"/>
              <a:ext cx="362" cy="181"/>
              <a:chOff x="1883" y="1842"/>
              <a:chExt cx="362" cy="181"/>
            </a:xfrm>
          </p:grpSpPr>
          <p:sp>
            <p:nvSpPr>
              <p:cNvPr id="2205" name="Freeform 67"/>
              <p:cNvSpPr>
                <a:spLocks/>
              </p:cNvSpPr>
              <p:nvPr/>
            </p:nvSpPr>
            <p:spPr bwMode="auto">
              <a:xfrm>
                <a:off x="1888" y="1864"/>
                <a:ext cx="146" cy="159"/>
              </a:xfrm>
              <a:custGeom>
                <a:avLst/>
                <a:gdLst>
                  <a:gd name="T0" fmla="*/ 0 w 439"/>
                  <a:gd name="T1" fmla="*/ 0 h 478"/>
                  <a:gd name="T2" fmla="*/ 0 w 439"/>
                  <a:gd name="T3" fmla="*/ 0 h 478"/>
                  <a:gd name="T4" fmla="*/ 0 w 439"/>
                  <a:gd name="T5" fmla="*/ 0 h 478"/>
                  <a:gd name="T6" fmla="*/ 0 w 439"/>
                  <a:gd name="T7" fmla="*/ 0 h 478"/>
                  <a:gd name="T8" fmla="*/ 0 w 439"/>
                  <a:gd name="T9" fmla="*/ 0 h 478"/>
                  <a:gd name="T10" fmla="*/ 0 w 439"/>
                  <a:gd name="T11" fmla="*/ 0 h 478"/>
                  <a:gd name="T12" fmla="*/ 0 w 439"/>
                  <a:gd name="T13" fmla="*/ 0 h 478"/>
                  <a:gd name="T14" fmla="*/ 0 w 439"/>
                  <a:gd name="T15" fmla="*/ 0 h 478"/>
                  <a:gd name="T16" fmla="*/ 0 w 439"/>
                  <a:gd name="T17" fmla="*/ 0 h 478"/>
                  <a:gd name="T18" fmla="*/ 0 w 439"/>
                  <a:gd name="T19" fmla="*/ 0 h 478"/>
                  <a:gd name="T20" fmla="*/ 0 w 439"/>
                  <a:gd name="T21" fmla="*/ 0 h 478"/>
                  <a:gd name="T22" fmla="*/ 0 w 439"/>
                  <a:gd name="T23" fmla="*/ 0 h 478"/>
                  <a:gd name="T24" fmla="*/ 0 w 439"/>
                  <a:gd name="T25" fmla="*/ 0 h 478"/>
                  <a:gd name="T26" fmla="*/ 0 w 439"/>
                  <a:gd name="T27" fmla="*/ 0 h 478"/>
                  <a:gd name="T28" fmla="*/ 0 w 439"/>
                  <a:gd name="T29" fmla="*/ 0 h 478"/>
                  <a:gd name="T30" fmla="*/ 0 w 439"/>
                  <a:gd name="T31" fmla="*/ 0 h 478"/>
                  <a:gd name="T32" fmla="*/ 0 w 439"/>
                  <a:gd name="T33" fmla="*/ 0 h 478"/>
                  <a:gd name="T34" fmla="*/ 0 w 439"/>
                  <a:gd name="T35" fmla="*/ 0 h 478"/>
                  <a:gd name="T36" fmla="*/ 0 w 439"/>
                  <a:gd name="T37" fmla="*/ 0 h 478"/>
                  <a:gd name="T38" fmla="*/ 0 w 439"/>
                  <a:gd name="T39" fmla="*/ 0 h 478"/>
                  <a:gd name="T40" fmla="*/ 0 w 439"/>
                  <a:gd name="T41" fmla="*/ 0 h 478"/>
                  <a:gd name="T42" fmla="*/ 0 w 439"/>
                  <a:gd name="T43" fmla="*/ 0 h 478"/>
                  <a:gd name="T44" fmla="*/ 0 w 439"/>
                  <a:gd name="T45" fmla="*/ 0 h 478"/>
                  <a:gd name="T46" fmla="*/ 0 w 439"/>
                  <a:gd name="T47" fmla="*/ 0 h 478"/>
                  <a:gd name="T48" fmla="*/ 0 w 439"/>
                  <a:gd name="T49" fmla="*/ 0 h 478"/>
                  <a:gd name="T50" fmla="*/ 0 w 439"/>
                  <a:gd name="T51" fmla="*/ 0 h 478"/>
                  <a:gd name="T52" fmla="*/ 0 w 439"/>
                  <a:gd name="T53" fmla="*/ 0 h 478"/>
                  <a:gd name="T54" fmla="*/ 0 w 439"/>
                  <a:gd name="T55" fmla="*/ 0 h 478"/>
                  <a:gd name="T56" fmla="*/ 0 w 439"/>
                  <a:gd name="T57" fmla="*/ 0 h 478"/>
                  <a:gd name="T58" fmla="*/ 0 w 439"/>
                  <a:gd name="T59" fmla="*/ 0 h 4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9"/>
                  <a:gd name="T91" fmla="*/ 0 h 478"/>
                  <a:gd name="T92" fmla="*/ 439 w 439"/>
                  <a:gd name="T93" fmla="*/ 478 h 4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9" h="478">
                    <a:moveTo>
                      <a:pt x="439" y="239"/>
                    </a:moveTo>
                    <a:lnTo>
                      <a:pt x="436" y="272"/>
                    </a:lnTo>
                    <a:lnTo>
                      <a:pt x="420" y="333"/>
                    </a:lnTo>
                    <a:lnTo>
                      <a:pt x="392" y="385"/>
                    </a:lnTo>
                    <a:lnTo>
                      <a:pt x="352" y="429"/>
                    </a:lnTo>
                    <a:lnTo>
                      <a:pt x="303" y="460"/>
                    </a:lnTo>
                    <a:lnTo>
                      <a:pt x="248" y="476"/>
                    </a:lnTo>
                    <a:lnTo>
                      <a:pt x="219" y="478"/>
                    </a:lnTo>
                    <a:lnTo>
                      <a:pt x="189" y="476"/>
                    </a:lnTo>
                    <a:lnTo>
                      <a:pt x="134" y="460"/>
                    </a:lnTo>
                    <a:lnTo>
                      <a:pt x="84" y="429"/>
                    </a:lnTo>
                    <a:lnTo>
                      <a:pt x="45" y="385"/>
                    </a:lnTo>
                    <a:lnTo>
                      <a:pt x="17" y="333"/>
                    </a:lnTo>
                    <a:lnTo>
                      <a:pt x="1" y="272"/>
                    </a:lnTo>
                    <a:lnTo>
                      <a:pt x="0" y="239"/>
                    </a:lnTo>
                    <a:lnTo>
                      <a:pt x="1" y="207"/>
                    </a:lnTo>
                    <a:lnTo>
                      <a:pt x="17" y="148"/>
                    </a:lnTo>
                    <a:lnTo>
                      <a:pt x="45" y="94"/>
                    </a:lnTo>
                    <a:lnTo>
                      <a:pt x="84" y="50"/>
                    </a:lnTo>
                    <a:lnTo>
                      <a:pt x="134" y="19"/>
                    </a:lnTo>
                    <a:lnTo>
                      <a:pt x="189" y="3"/>
                    </a:lnTo>
                    <a:lnTo>
                      <a:pt x="219" y="0"/>
                    </a:lnTo>
                    <a:lnTo>
                      <a:pt x="248" y="3"/>
                    </a:lnTo>
                    <a:lnTo>
                      <a:pt x="303" y="19"/>
                    </a:lnTo>
                    <a:lnTo>
                      <a:pt x="352" y="50"/>
                    </a:lnTo>
                    <a:lnTo>
                      <a:pt x="392" y="94"/>
                    </a:lnTo>
                    <a:lnTo>
                      <a:pt x="420" y="148"/>
                    </a:lnTo>
                    <a:lnTo>
                      <a:pt x="436" y="207"/>
                    </a:lnTo>
                    <a:lnTo>
                      <a:pt x="439" y="239"/>
                    </a:lnTo>
                    <a:close/>
                  </a:path>
                </a:pathLst>
              </a:custGeom>
              <a:solidFill>
                <a:srgbClr val="FF0000"/>
              </a:solidFill>
              <a:ln w="0">
                <a:solidFill>
                  <a:srgbClr val="FFFFFF"/>
                </a:solidFill>
                <a:round/>
                <a:headEnd/>
                <a:tailEnd/>
              </a:ln>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206" name="Text Box 68"/>
              <p:cNvSpPr txBox="1">
                <a:spLocks noChangeArrowheads="1"/>
              </p:cNvSpPr>
              <p:nvPr/>
            </p:nvSpPr>
            <p:spPr bwMode="auto">
              <a:xfrm>
                <a:off x="1883" y="1842"/>
                <a:ext cx="3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_tradnl" sz="1200" b="1">
                    <a:solidFill>
                      <a:srgbClr val="FFFF00"/>
                    </a:solidFill>
                  </a:rPr>
                  <a:t>e </a:t>
                </a:r>
                <a:endParaRPr lang="es-ES" sz="1200" b="1">
                  <a:solidFill>
                    <a:srgbClr val="FFFF00"/>
                  </a:solidFill>
                </a:endParaRPr>
              </a:p>
            </p:txBody>
          </p:sp>
        </p:grpSp>
      </p:grpSp>
      <p:sp>
        <p:nvSpPr>
          <p:cNvPr id="669765" name="Freeform 69"/>
          <p:cNvSpPr>
            <a:spLocks/>
          </p:cNvSpPr>
          <p:nvPr/>
        </p:nvSpPr>
        <p:spPr bwMode="auto">
          <a:xfrm>
            <a:off x="6429376" y="3602039"/>
            <a:ext cx="955675" cy="1571625"/>
          </a:xfrm>
          <a:custGeom>
            <a:avLst/>
            <a:gdLst>
              <a:gd name="T0" fmla="*/ 0 w 1351"/>
              <a:gd name="T1" fmla="*/ 2147483647 h 1950"/>
              <a:gd name="T2" fmla="*/ 2147483647 w 1351"/>
              <a:gd name="T3" fmla="*/ 0 h 1950"/>
              <a:gd name="T4" fmla="*/ 2147483647 w 1351"/>
              <a:gd name="T5" fmla="*/ 0 h 1950"/>
              <a:gd name="T6" fmla="*/ 2147483647 w 1351"/>
              <a:gd name="T7" fmla="*/ 0 h 1950"/>
              <a:gd name="T8" fmla="*/ 2147483647 w 1351"/>
              <a:gd name="T9" fmla="*/ 2147483647 h 1950"/>
              <a:gd name="T10" fmla="*/ 2147483647 w 1351"/>
              <a:gd name="T11" fmla="*/ 2147483647 h 1950"/>
              <a:gd name="T12" fmla="*/ 2147483647 w 1351"/>
              <a:gd name="T13" fmla="*/ 2147483647 h 1950"/>
              <a:gd name="T14" fmla="*/ 2147483647 w 1351"/>
              <a:gd name="T15" fmla="*/ 2147483647 h 1950"/>
              <a:gd name="T16" fmla="*/ 0 w 1351"/>
              <a:gd name="T17" fmla="*/ 2147483647 h 1950"/>
              <a:gd name="T18" fmla="*/ 0 w 1351"/>
              <a:gd name="T19" fmla="*/ 2147483647 h 19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1"/>
              <a:gd name="T31" fmla="*/ 0 h 1950"/>
              <a:gd name="T32" fmla="*/ 1351 w 1351"/>
              <a:gd name="T33" fmla="*/ 1950 h 19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1" h="1950">
                <a:moveTo>
                  <a:pt x="0" y="190"/>
                </a:moveTo>
                <a:lnTo>
                  <a:pt x="178" y="0"/>
                </a:lnTo>
                <a:lnTo>
                  <a:pt x="953" y="0"/>
                </a:lnTo>
                <a:lnTo>
                  <a:pt x="1152" y="0"/>
                </a:lnTo>
                <a:lnTo>
                  <a:pt x="1351" y="190"/>
                </a:lnTo>
                <a:lnTo>
                  <a:pt x="1351" y="1760"/>
                </a:lnTo>
                <a:lnTo>
                  <a:pt x="1152" y="1950"/>
                </a:lnTo>
                <a:lnTo>
                  <a:pt x="178" y="1950"/>
                </a:lnTo>
                <a:lnTo>
                  <a:pt x="0" y="1760"/>
                </a:lnTo>
                <a:lnTo>
                  <a:pt x="0" y="190"/>
                </a:lnTo>
                <a:close/>
              </a:path>
            </a:pathLst>
          </a:custGeom>
          <a:solidFill>
            <a:srgbClr val="CDFDFD"/>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CDFDFD"/>
            </a:extrusionClr>
            <a:contourClr>
              <a:srgbClr val="CDFDFD"/>
            </a:contourClr>
          </a:sp3d>
        </p:spPr>
        <p:txBody>
          <a:bodyPr>
            <a:flatTx/>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669766" name="Rectangle 70"/>
          <p:cNvSpPr>
            <a:spLocks noChangeArrowheads="1"/>
          </p:cNvSpPr>
          <p:nvPr/>
        </p:nvSpPr>
        <p:spPr bwMode="auto">
          <a:xfrm>
            <a:off x="6642100" y="3605213"/>
            <a:ext cx="477838" cy="1568450"/>
          </a:xfrm>
          <a:prstGeom prst="rect">
            <a:avLst/>
          </a:prstGeom>
          <a:solidFill>
            <a:schemeClr val="tx1"/>
          </a:solidFill>
          <a:ln w="9525">
            <a:miter lim="800000"/>
            <a:headEnd/>
            <a:tailEnd/>
          </a:ln>
          <a:scene3d>
            <a:camera prst="legacyObliqueTopRight"/>
            <a:lightRig rig="legacyFlat3" dir="b"/>
          </a:scene3d>
          <a:sp3d extrusionH="100000" prstMaterial="legacyMatte">
            <a:bevelT w="13500" h="13500" prst="angle"/>
            <a:bevelB w="13500" h="13500" prst="angle"/>
            <a:extrusionClr>
              <a:schemeClr val="tx1"/>
            </a:extrusionClr>
            <a:contourClr>
              <a:schemeClr val="tx1"/>
            </a:contourClr>
          </a:sp3d>
        </p:spPr>
        <p:txBody>
          <a:bodyPr wrap="none" anchor="ctr">
            <a:flatTx/>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grpSp>
        <p:nvGrpSpPr>
          <p:cNvPr id="17" name="Group 71"/>
          <p:cNvGrpSpPr>
            <a:grpSpLocks/>
          </p:cNvGrpSpPr>
          <p:nvPr/>
        </p:nvGrpSpPr>
        <p:grpSpPr bwMode="auto">
          <a:xfrm>
            <a:off x="6707189" y="2208214"/>
            <a:ext cx="268287" cy="274637"/>
            <a:chOff x="540" y="1256"/>
            <a:chExt cx="169" cy="173"/>
          </a:xfrm>
        </p:grpSpPr>
        <p:sp>
          <p:nvSpPr>
            <p:cNvPr id="2201" name="Oval 72"/>
            <p:cNvSpPr>
              <a:spLocks noChangeArrowheads="1"/>
            </p:cNvSpPr>
            <p:nvPr/>
          </p:nvSpPr>
          <p:spPr bwMode="auto">
            <a:xfrm>
              <a:off x="56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202" name="Text Box 73"/>
            <p:cNvSpPr txBox="1">
              <a:spLocks noChangeArrowheads="1"/>
            </p:cNvSpPr>
            <p:nvPr/>
          </p:nvSpPr>
          <p:spPr bwMode="auto">
            <a:xfrm>
              <a:off x="540"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grpSp>
        <p:nvGrpSpPr>
          <p:cNvPr id="18" name="Group 74"/>
          <p:cNvGrpSpPr>
            <a:grpSpLocks/>
          </p:cNvGrpSpPr>
          <p:nvPr/>
        </p:nvGrpSpPr>
        <p:grpSpPr bwMode="auto">
          <a:xfrm>
            <a:off x="6791325" y="1874839"/>
            <a:ext cx="268288" cy="274637"/>
            <a:chOff x="733" y="1256"/>
            <a:chExt cx="169" cy="173"/>
          </a:xfrm>
        </p:grpSpPr>
        <p:sp>
          <p:nvSpPr>
            <p:cNvPr id="2199" name="Oval 75"/>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200" name="Text Box 76"/>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sp>
        <p:nvSpPr>
          <p:cNvPr id="2095" name="Text Box 77"/>
          <p:cNvSpPr txBox="1">
            <a:spLocks noChangeArrowheads="1"/>
          </p:cNvSpPr>
          <p:nvPr/>
        </p:nvSpPr>
        <p:spPr bwMode="auto">
          <a:xfrm rot="-5400000">
            <a:off x="5942013" y="4143375"/>
            <a:ext cx="1149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600" b="1">
                <a:solidFill>
                  <a:srgbClr val="000000"/>
                </a:solidFill>
              </a:rPr>
              <a:t>Comp.IV</a:t>
            </a:r>
          </a:p>
        </p:txBody>
      </p:sp>
      <p:sp>
        <p:nvSpPr>
          <p:cNvPr id="669774" name="Text Box 78"/>
          <p:cNvSpPr txBox="1">
            <a:spLocks noChangeArrowheads="1"/>
          </p:cNvSpPr>
          <p:nvPr/>
        </p:nvSpPr>
        <p:spPr bwMode="auto">
          <a:xfrm>
            <a:off x="6418264" y="3505200"/>
            <a:ext cx="574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endParaRPr lang="es-ES_tradnl" sz="1200">
              <a:solidFill>
                <a:srgbClr val="000000"/>
              </a:solidFill>
            </a:endParaRPr>
          </a:p>
        </p:txBody>
      </p:sp>
      <p:grpSp>
        <p:nvGrpSpPr>
          <p:cNvPr id="19" name="Group 79"/>
          <p:cNvGrpSpPr>
            <a:grpSpLocks/>
          </p:cNvGrpSpPr>
          <p:nvPr/>
        </p:nvGrpSpPr>
        <p:grpSpPr bwMode="auto">
          <a:xfrm>
            <a:off x="6523039" y="3494089"/>
            <a:ext cx="790575" cy="288925"/>
            <a:chOff x="1020" y="2432"/>
            <a:chExt cx="498" cy="182"/>
          </a:xfrm>
        </p:grpSpPr>
        <p:grpSp>
          <p:nvGrpSpPr>
            <p:cNvPr id="2193" name="Group 80"/>
            <p:cNvGrpSpPr>
              <a:grpSpLocks/>
            </p:cNvGrpSpPr>
            <p:nvPr/>
          </p:nvGrpSpPr>
          <p:grpSpPr bwMode="auto">
            <a:xfrm>
              <a:off x="1020" y="2433"/>
              <a:ext cx="362" cy="181"/>
              <a:chOff x="1883" y="1842"/>
              <a:chExt cx="362" cy="181"/>
            </a:xfrm>
          </p:grpSpPr>
          <p:sp>
            <p:nvSpPr>
              <p:cNvPr id="2197" name="Freeform 81"/>
              <p:cNvSpPr>
                <a:spLocks/>
              </p:cNvSpPr>
              <p:nvPr/>
            </p:nvSpPr>
            <p:spPr bwMode="auto">
              <a:xfrm>
                <a:off x="1888" y="1864"/>
                <a:ext cx="146" cy="159"/>
              </a:xfrm>
              <a:custGeom>
                <a:avLst/>
                <a:gdLst>
                  <a:gd name="T0" fmla="*/ 0 w 439"/>
                  <a:gd name="T1" fmla="*/ 0 h 478"/>
                  <a:gd name="T2" fmla="*/ 0 w 439"/>
                  <a:gd name="T3" fmla="*/ 0 h 478"/>
                  <a:gd name="T4" fmla="*/ 0 w 439"/>
                  <a:gd name="T5" fmla="*/ 0 h 478"/>
                  <a:gd name="T6" fmla="*/ 0 w 439"/>
                  <a:gd name="T7" fmla="*/ 0 h 478"/>
                  <a:gd name="T8" fmla="*/ 0 w 439"/>
                  <a:gd name="T9" fmla="*/ 0 h 478"/>
                  <a:gd name="T10" fmla="*/ 0 w 439"/>
                  <a:gd name="T11" fmla="*/ 0 h 478"/>
                  <a:gd name="T12" fmla="*/ 0 w 439"/>
                  <a:gd name="T13" fmla="*/ 0 h 478"/>
                  <a:gd name="T14" fmla="*/ 0 w 439"/>
                  <a:gd name="T15" fmla="*/ 0 h 478"/>
                  <a:gd name="T16" fmla="*/ 0 w 439"/>
                  <a:gd name="T17" fmla="*/ 0 h 478"/>
                  <a:gd name="T18" fmla="*/ 0 w 439"/>
                  <a:gd name="T19" fmla="*/ 0 h 478"/>
                  <a:gd name="T20" fmla="*/ 0 w 439"/>
                  <a:gd name="T21" fmla="*/ 0 h 478"/>
                  <a:gd name="T22" fmla="*/ 0 w 439"/>
                  <a:gd name="T23" fmla="*/ 0 h 478"/>
                  <a:gd name="T24" fmla="*/ 0 w 439"/>
                  <a:gd name="T25" fmla="*/ 0 h 478"/>
                  <a:gd name="T26" fmla="*/ 0 w 439"/>
                  <a:gd name="T27" fmla="*/ 0 h 478"/>
                  <a:gd name="T28" fmla="*/ 0 w 439"/>
                  <a:gd name="T29" fmla="*/ 0 h 478"/>
                  <a:gd name="T30" fmla="*/ 0 w 439"/>
                  <a:gd name="T31" fmla="*/ 0 h 478"/>
                  <a:gd name="T32" fmla="*/ 0 w 439"/>
                  <a:gd name="T33" fmla="*/ 0 h 478"/>
                  <a:gd name="T34" fmla="*/ 0 w 439"/>
                  <a:gd name="T35" fmla="*/ 0 h 478"/>
                  <a:gd name="T36" fmla="*/ 0 w 439"/>
                  <a:gd name="T37" fmla="*/ 0 h 478"/>
                  <a:gd name="T38" fmla="*/ 0 w 439"/>
                  <a:gd name="T39" fmla="*/ 0 h 478"/>
                  <a:gd name="T40" fmla="*/ 0 w 439"/>
                  <a:gd name="T41" fmla="*/ 0 h 478"/>
                  <a:gd name="T42" fmla="*/ 0 w 439"/>
                  <a:gd name="T43" fmla="*/ 0 h 478"/>
                  <a:gd name="T44" fmla="*/ 0 w 439"/>
                  <a:gd name="T45" fmla="*/ 0 h 478"/>
                  <a:gd name="T46" fmla="*/ 0 w 439"/>
                  <a:gd name="T47" fmla="*/ 0 h 478"/>
                  <a:gd name="T48" fmla="*/ 0 w 439"/>
                  <a:gd name="T49" fmla="*/ 0 h 478"/>
                  <a:gd name="T50" fmla="*/ 0 w 439"/>
                  <a:gd name="T51" fmla="*/ 0 h 478"/>
                  <a:gd name="T52" fmla="*/ 0 w 439"/>
                  <a:gd name="T53" fmla="*/ 0 h 478"/>
                  <a:gd name="T54" fmla="*/ 0 w 439"/>
                  <a:gd name="T55" fmla="*/ 0 h 478"/>
                  <a:gd name="T56" fmla="*/ 0 w 439"/>
                  <a:gd name="T57" fmla="*/ 0 h 478"/>
                  <a:gd name="T58" fmla="*/ 0 w 439"/>
                  <a:gd name="T59" fmla="*/ 0 h 4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9"/>
                  <a:gd name="T91" fmla="*/ 0 h 478"/>
                  <a:gd name="T92" fmla="*/ 439 w 439"/>
                  <a:gd name="T93" fmla="*/ 478 h 4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9" h="478">
                    <a:moveTo>
                      <a:pt x="439" y="239"/>
                    </a:moveTo>
                    <a:lnTo>
                      <a:pt x="436" y="272"/>
                    </a:lnTo>
                    <a:lnTo>
                      <a:pt x="420" y="333"/>
                    </a:lnTo>
                    <a:lnTo>
                      <a:pt x="392" y="385"/>
                    </a:lnTo>
                    <a:lnTo>
                      <a:pt x="352" y="429"/>
                    </a:lnTo>
                    <a:lnTo>
                      <a:pt x="303" y="460"/>
                    </a:lnTo>
                    <a:lnTo>
                      <a:pt x="248" y="476"/>
                    </a:lnTo>
                    <a:lnTo>
                      <a:pt x="219" y="478"/>
                    </a:lnTo>
                    <a:lnTo>
                      <a:pt x="189" y="476"/>
                    </a:lnTo>
                    <a:lnTo>
                      <a:pt x="134" y="460"/>
                    </a:lnTo>
                    <a:lnTo>
                      <a:pt x="84" y="429"/>
                    </a:lnTo>
                    <a:lnTo>
                      <a:pt x="45" y="385"/>
                    </a:lnTo>
                    <a:lnTo>
                      <a:pt x="17" y="333"/>
                    </a:lnTo>
                    <a:lnTo>
                      <a:pt x="1" y="272"/>
                    </a:lnTo>
                    <a:lnTo>
                      <a:pt x="0" y="239"/>
                    </a:lnTo>
                    <a:lnTo>
                      <a:pt x="1" y="207"/>
                    </a:lnTo>
                    <a:lnTo>
                      <a:pt x="17" y="148"/>
                    </a:lnTo>
                    <a:lnTo>
                      <a:pt x="45" y="94"/>
                    </a:lnTo>
                    <a:lnTo>
                      <a:pt x="84" y="50"/>
                    </a:lnTo>
                    <a:lnTo>
                      <a:pt x="134" y="19"/>
                    </a:lnTo>
                    <a:lnTo>
                      <a:pt x="189" y="3"/>
                    </a:lnTo>
                    <a:lnTo>
                      <a:pt x="219" y="0"/>
                    </a:lnTo>
                    <a:lnTo>
                      <a:pt x="248" y="3"/>
                    </a:lnTo>
                    <a:lnTo>
                      <a:pt x="303" y="19"/>
                    </a:lnTo>
                    <a:lnTo>
                      <a:pt x="352" y="50"/>
                    </a:lnTo>
                    <a:lnTo>
                      <a:pt x="392" y="94"/>
                    </a:lnTo>
                    <a:lnTo>
                      <a:pt x="420" y="148"/>
                    </a:lnTo>
                    <a:lnTo>
                      <a:pt x="436" y="207"/>
                    </a:lnTo>
                    <a:lnTo>
                      <a:pt x="439" y="239"/>
                    </a:lnTo>
                    <a:close/>
                  </a:path>
                </a:pathLst>
              </a:custGeom>
              <a:solidFill>
                <a:srgbClr val="FF0000"/>
              </a:solidFill>
              <a:ln w="0">
                <a:solidFill>
                  <a:srgbClr val="FFFFFF"/>
                </a:solidFill>
                <a:round/>
                <a:headEnd/>
                <a:tailEnd/>
              </a:ln>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98" name="Text Box 82"/>
              <p:cNvSpPr txBox="1">
                <a:spLocks noChangeArrowheads="1"/>
              </p:cNvSpPr>
              <p:nvPr/>
            </p:nvSpPr>
            <p:spPr bwMode="auto">
              <a:xfrm>
                <a:off x="1883" y="1842"/>
                <a:ext cx="3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_tradnl" sz="1200" b="1">
                    <a:solidFill>
                      <a:srgbClr val="FFFF00"/>
                    </a:solidFill>
                  </a:rPr>
                  <a:t>e </a:t>
                </a:r>
                <a:endParaRPr lang="es-ES" sz="1200" b="1">
                  <a:solidFill>
                    <a:srgbClr val="FFFF00"/>
                  </a:solidFill>
                </a:endParaRPr>
              </a:p>
            </p:txBody>
          </p:sp>
        </p:grpSp>
        <p:grpSp>
          <p:nvGrpSpPr>
            <p:cNvPr id="2194" name="Group 83"/>
            <p:cNvGrpSpPr>
              <a:grpSpLocks/>
            </p:cNvGrpSpPr>
            <p:nvPr/>
          </p:nvGrpSpPr>
          <p:grpSpPr bwMode="auto">
            <a:xfrm>
              <a:off x="1156" y="2432"/>
              <a:ext cx="362" cy="181"/>
              <a:chOff x="1883" y="1842"/>
              <a:chExt cx="362" cy="181"/>
            </a:xfrm>
          </p:grpSpPr>
          <p:sp>
            <p:nvSpPr>
              <p:cNvPr id="2195" name="Freeform 84"/>
              <p:cNvSpPr>
                <a:spLocks/>
              </p:cNvSpPr>
              <p:nvPr/>
            </p:nvSpPr>
            <p:spPr bwMode="auto">
              <a:xfrm>
                <a:off x="1888" y="1864"/>
                <a:ext cx="146" cy="159"/>
              </a:xfrm>
              <a:custGeom>
                <a:avLst/>
                <a:gdLst>
                  <a:gd name="T0" fmla="*/ 0 w 439"/>
                  <a:gd name="T1" fmla="*/ 0 h 478"/>
                  <a:gd name="T2" fmla="*/ 0 w 439"/>
                  <a:gd name="T3" fmla="*/ 0 h 478"/>
                  <a:gd name="T4" fmla="*/ 0 w 439"/>
                  <a:gd name="T5" fmla="*/ 0 h 478"/>
                  <a:gd name="T6" fmla="*/ 0 w 439"/>
                  <a:gd name="T7" fmla="*/ 0 h 478"/>
                  <a:gd name="T8" fmla="*/ 0 w 439"/>
                  <a:gd name="T9" fmla="*/ 0 h 478"/>
                  <a:gd name="T10" fmla="*/ 0 w 439"/>
                  <a:gd name="T11" fmla="*/ 0 h 478"/>
                  <a:gd name="T12" fmla="*/ 0 w 439"/>
                  <a:gd name="T13" fmla="*/ 0 h 478"/>
                  <a:gd name="T14" fmla="*/ 0 w 439"/>
                  <a:gd name="T15" fmla="*/ 0 h 478"/>
                  <a:gd name="T16" fmla="*/ 0 w 439"/>
                  <a:gd name="T17" fmla="*/ 0 h 478"/>
                  <a:gd name="T18" fmla="*/ 0 w 439"/>
                  <a:gd name="T19" fmla="*/ 0 h 478"/>
                  <a:gd name="T20" fmla="*/ 0 w 439"/>
                  <a:gd name="T21" fmla="*/ 0 h 478"/>
                  <a:gd name="T22" fmla="*/ 0 w 439"/>
                  <a:gd name="T23" fmla="*/ 0 h 478"/>
                  <a:gd name="T24" fmla="*/ 0 w 439"/>
                  <a:gd name="T25" fmla="*/ 0 h 478"/>
                  <a:gd name="T26" fmla="*/ 0 w 439"/>
                  <a:gd name="T27" fmla="*/ 0 h 478"/>
                  <a:gd name="T28" fmla="*/ 0 w 439"/>
                  <a:gd name="T29" fmla="*/ 0 h 478"/>
                  <a:gd name="T30" fmla="*/ 0 w 439"/>
                  <a:gd name="T31" fmla="*/ 0 h 478"/>
                  <a:gd name="T32" fmla="*/ 0 w 439"/>
                  <a:gd name="T33" fmla="*/ 0 h 478"/>
                  <a:gd name="T34" fmla="*/ 0 w 439"/>
                  <a:gd name="T35" fmla="*/ 0 h 478"/>
                  <a:gd name="T36" fmla="*/ 0 w 439"/>
                  <a:gd name="T37" fmla="*/ 0 h 478"/>
                  <a:gd name="T38" fmla="*/ 0 w 439"/>
                  <a:gd name="T39" fmla="*/ 0 h 478"/>
                  <a:gd name="T40" fmla="*/ 0 w 439"/>
                  <a:gd name="T41" fmla="*/ 0 h 478"/>
                  <a:gd name="T42" fmla="*/ 0 w 439"/>
                  <a:gd name="T43" fmla="*/ 0 h 478"/>
                  <a:gd name="T44" fmla="*/ 0 w 439"/>
                  <a:gd name="T45" fmla="*/ 0 h 478"/>
                  <a:gd name="T46" fmla="*/ 0 w 439"/>
                  <a:gd name="T47" fmla="*/ 0 h 478"/>
                  <a:gd name="T48" fmla="*/ 0 w 439"/>
                  <a:gd name="T49" fmla="*/ 0 h 478"/>
                  <a:gd name="T50" fmla="*/ 0 w 439"/>
                  <a:gd name="T51" fmla="*/ 0 h 478"/>
                  <a:gd name="T52" fmla="*/ 0 w 439"/>
                  <a:gd name="T53" fmla="*/ 0 h 478"/>
                  <a:gd name="T54" fmla="*/ 0 w 439"/>
                  <a:gd name="T55" fmla="*/ 0 h 478"/>
                  <a:gd name="T56" fmla="*/ 0 w 439"/>
                  <a:gd name="T57" fmla="*/ 0 h 478"/>
                  <a:gd name="T58" fmla="*/ 0 w 439"/>
                  <a:gd name="T59" fmla="*/ 0 h 4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9"/>
                  <a:gd name="T91" fmla="*/ 0 h 478"/>
                  <a:gd name="T92" fmla="*/ 439 w 439"/>
                  <a:gd name="T93" fmla="*/ 478 h 4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9" h="478">
                    <a:moveTo>
                      <a:pt x="439" y="239"/>
                    </a:moveTo>
                    <a:lnTo>
                      <a:pt x="436" y="272"/>
                    </a:lnTo>
                    <a:lnTo>
                      <a:pt x="420" y="333"/>
                    </a:lnTo>
                    <a:lnTo>
                      <a:pt x="392" y="385"/>
                    </a:lnTo>
                    <a:lnTo>
                      <a:pt x="352" y="429"/>
                    </a:lnTo>
                    <a:lnTo>
                      <a:pt x="303" y="460"/>
                    </a:lnTo>
                    <a:lnTo>
                      <a:pt x="248" y="476"/>
                    </a:lnTo>
                    <a:lnTo>
                      <a:pt x="219" y="478"/>
                    </a:lnTo>
                    <a:lnTo>
                      <a:pt x="189" y="476"/>
                    </a:lnTo>
                    <a:lnTo>
                      <a:pt x="134" y="460"/>
                    </a:lnTo>
                    <a:lnTo>
                      <a:pt x="84" y="429"/>
                    </a:lnTo>
                    <a:lnTo>
                      <a:pt x="45" y="385"/>
                    </a:lnTo>
                    <a:lnTo>
                      <a:pt x="17" y="333"/>
                    </a:lnTo>
                    <a:lnTo>
                      <a:pt x="1" y="272"/>
                    </a:lnTo>
                    <a:lnTo>
                      <a:pt x="0" y="239"/>
                    </a:lnTo>
                    <a:lnTo>
                      <a:pt x="1" y="207"/>
                    </a:lnTo>
                    <a:lnTo>
                      <a:pt x="17" y="148"/>
                    </a:lnTo>
                    <a:lnTo>
                      <a:pt x="45" y="94"/>
                    </a:lnTo>
                    <a:lnTo>
                      <a:pt x="84" y="50"/>
                    </a:lnTo>
                    <a:lnTo>
                      <a:pt x="134" y="19"/>
                    </a:lnTo>
                    <a:lnTo>
                      <a:pt x="189" y="3"/>
                    </a:lnTo>
                    <a:lnTo>
                      <a:pt x="219" y="0"/>
                    </a:lnTo>
                    <a:lnTo>
                      <a:pt x="248" y="3"/>
                    </a:lnTo>
                    <a:lnTo>
                      <a:pt x="303" y="19"/>
                    </a:lnTo>
                    <a:lnTo>
                      <a:pt x="352" y="50"/>
                    </a:lnTo>
                    <a:lnTo>
                      <a:pt x="392" y="94"/>
                    </a:lnTo>
                    <a:lnTo>
                      <a:pt x="420" y="148"/>
                    </a:lnTo>
                    <a:lnTo>
                      <a:pt x="436" y="207"/>
                    </a:lnTo>
                    <a:lnTo>
                      <a:pt x="439" y="239"/>
                    </a:lnTo>
                    <a:close/>
                  </a:path>
                </a:pathLst>
              </a:custGeom>
              <a:solidFill>
                <a:srgbClr val="FF0000"/>
              </a:solidFill>
              <a:ln w="0">
                <a:solidFill>
                  <a:srgbClr val="FFFFFF"/>
                </a:solidFill>
                <a:round/>
                <a:headEnd/>
                <a:tailEnd/>
              </a:ln>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96" name="Text Box 85"/>
              <p:cNvSpPr txBox="1">
                <a:spLocks noChangeArrowheads="1"/>
              </p:cNvSpPr>
              <p:nvPr/>
            </p:nvSpPr>
            <p:spPr bwMode="auto">
              <a:xfrm>
                <a:off x="1883" y="1842"/>
                <a:ext cx="3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_tradnl" sz="1200" b="1">
                    <a:solidFill>
                      <a:srgbClr val="FFFF00"/>
                    </a:solidFill>
                  </a:rPr>
                  <a:t>e </a:t>
                </a:r>
                <a:endParaRPr lang="es-ES" sz="1200" b="1">
                  <a:solidFill>
                    <a:srgbClr val="FFFF00"/>
                  </a:solidFill>
                </a:endParaRPr>
              </a:p>
            </p:txBody>
          </p:sp>
        </p:grpSp>
      </p:grpSp>
      <p:grpSp>
        <p:nvGrpSpPr>
          <p:cNvPr id="22" name="Group 86"/>
          <p:cNvGrpSpPr>
            <a:grpSpLocks/>
          </p:cNvGrpSpPr>
          <p:nvPr/>
        </p:nvGrpSpPr>
        <p:grpSpPr bwMode="auto">
          <a:xfrm>
            <a:off x="5661026" y="4919664"/>
            <a:ext cx="790575" cy="288925"/>
            <a:chOff x="1020" y="2432"/>
            <a:chExt cx="498" cy="182"/>
          </a:xfrm>
        </p:grpSpPr>
        <p:grpSp>
          <p:nvGrpSpPr>
            <p:cNvPr id="2187" name="Group 87"/>
            <p:cNvGrpSpPr>
              <a:grpSpLocks/>
            </p:cNvGrpSpPr>
            <p:nvPr/>
          </p:nvGrpSpPr>
          <p:grpSpPr bwMode="auto">
            <a:xfrm>
              <a:off x="1020" y="2433"/>
              <a:ext cx="362" cy="181"/>
              <a:chOff x="1883" y="1842"/>
              <a:chExt cx="362" cy="181"/>
            </a:xfrm>
          </p:grpSpPr>
          <p:sp>
            <p:nvSpPr>
              <p:cNvPr id="2191" name="Freeform 88"/>
              <p:cNvSpPr>
                <a:spLocks/>
              </p:cNvSpPr>
              <p:nvPr/>
            </p:nvSpPr>
            <p:spPr bwMode="auto">
              <a:xfrm>
                <a:off x="1888" y="1864"/>
                <a:ext cx="146" cy="159"/>
              </a:xfrm>
              <a:custGeom>
                <a:avLst/>
                <a:gdLst>
                  <a:gd name="T0" fmla="*/ 0 w 439"/>
                  <a:gd name="T1" fmla="*/ 0 h 478"/>
                  <a:gd name="T2" fmla="*/ 0 w 439"/>
                  <a:gd name="T3" fmla="*/ 0 h 478"/>
                  <a:gd name="T4" fmla="*/ 0 w 439"/>
                  <a:gd name="T5" fmla="*/ 0 h 478"/>
                  <a:gd name="T6" fmla="*/ 0 w 439"/>
                  <a:gd name="T7" fmla="*/ 0 h 478"/>
                  <a:gd name="T8" fmla="*/ 0 w 439"/>
                  <a:gd name="T9" fmla="*/ 0 h 478"/>
                  <a:gd name="T10" fmla="*/ 0 w 439"/>
                  <a:gd name="T11" fmla="*/ 0 h 478"/>
                  <a:gd name="T12" fmla="*/ 0 w 439"/>
                  <a:gd name="T13" fmla="*/ 0 h 478"/>
                  <a:gd name="T14" fmla="*/ 0 w 439"/>
                  <a:gd name="T15" fmla="*/ 0 h 478"/>
                  <a:gd name="T16" fmla="*/ 0 w 439"/>
                  <a:gd name="T17" fmla="*/ 0 h 478"/>
                  <a:gd name="T18" fmla="*/ 0 w 439"/>
                  <a:gd name="T19" fmla="*/ 0 h 478"/>
                  <a:gd name="T20" fmla="*/ 0 w 439"/>
                  <a:gd name="T21" fmla="*/ 0 h 478"/>
                  <a:gd name="T22" fmla="*/ 0 w 439"/>
                  <a:gd name="T23" fmla="*/ 0 h 478"/>
                  <a:gd name="T24" fmla="*/ 0 w 439"/>
                  <a:gd name="T25" fmla="*/ 0 h 478"/>
                  <a:gd name="T26" fmla="*/ 0 w 439"/>
                  <a:gd name="T27" fmla="*/ 0 h 478"/>
                  <a:gd name="T28" fmla="*/ 0 w 439"/>
                  <a:gd name="T29" fmla="*/ 0 h 478"/>
                  <a:gd name="T30" fmla="*/ 0 w 439"/>
                  <a:gd name="T31" fmla="*/ 0 h 478"/>
                  <a:gd name="T32" fmla="*/ 0 w 439"/>
                  <a:gd name="T33" fmla="*/ 0 h 478"/>
                  <a:gd name="T34" fmla="*/ 0 w 439"/>
                  <a:gd name="T35" fmla="*/ 0 h 478"/>
                  <a:gd name="T36" fmla="*/ 0 w 439"/>
                  <a:gd name="T37" fmla="*/ 0 h 478"/>
                  <a:gd name="T38" fmla="*/ 0 w 439"/>
                  <a:gd name="T39" fmla="*/ 0 h 478"/>
                  <a:gd name="T40" fmla="*/ 0 w 439"/>
                  <a:gd name="T41" fmla="*/ 0 h 478"/>
                  <a:gd name="T42" fmla="*/ 0 w 439"/>
                  <a:gd name="T43" fmla="*/ 0 h 478"/>
                  <a:gd name="T44" fmla="*/ 0 w 439"/>
                  <a:gd name="T45" fmla="*/ 0 h 478"/>
                  <a:gd name="T46" fmla="*/ 0 w 439"/>
                  <a:gd name="T47" fmla="*/ 0 h 478"/>
                  <a:gd name="T48" fmla="*/ 0 w 439"/>
                  <a:gd name="T49" fmla="*/ 0 h 478"/>
                  <a:gd name="T50" fmla="*/ 0 w 439"/>
                  <a:gd name="T51" fmla="*/ 0 h 478"/>
                  <a:gd name="T52" fmla="*/ 0 w 439"/>
                  <a:gd name="T53" fmla="*/ 0 h 478"/>
                  <a:gd name="T54" fmla="*/ 0 w 439"/>
                  <a:gd name="T55" fmla="*/ 0 h 478"/>
                  <a:gd name="T56" fmla="*/ 0 w 439"/>
                  <a:gd name="T57" fmla="*/ 0 h 478"/>
                  <a:gd name="T58" fmla="*/ 0 w 439"/>
                  <a:gd name="T59" fmla="*/ 0 h 4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9"/>
                  <a:gd name="T91" fmla="*/ 0 h 478"/>
                  <a:gd name="T92" fmla="*/ 439 w 439"/>
                  <a:gd name="T93" fmla="*/ 478 h 4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9" h="478">
                    <a:moveTo>
                      <a:pt x="439" y="239"/>
                    </a:moveTo>
                    <a:lnTo>
                      <a:pt x="436" y="272"/>
                    </a:lnTo>
                    <a:lnTo>
                      <a:pt x="420" y="333"/>
                    </a:lnTo>
                    <a:lnTo>
                      <a:pt x="392" y="385"/>
                    </a:lnTo>
                    <a:lnTo>
                      <a:pt x="352" y="429"/>
                    </a:lnTo>
                    <a:lnTo>
                      <a:pt x="303" y="460"/>
                    </a:lnTo>
                    <a:lnTo>
                      <a:pt x="248" y="476"/>
                    </a:lnTo>
                    <a:lnTo>
                      <a:pt x="219" y="478"/>
                    </a:lnTo>
                    <a:lnTo>
                      <a:pt x="189" y="476"/>
                    </a:lnTo>
                    <a:lnTo>
                      <a:pt x="134" y="460"/>
                    </a:lnTo>
                    <a:lnTo>
                      <a:pt x="84" y="429"/>
                    </a:lnTo>
                    <a:lnTo>
                      <a:pt x="45" y="385"/>
                    </a:lnTo>
                    <a:lnTo>
                      <a:pt x="17" y="333"/>
                    </a:lnTo>
                    <a:lnTo>
                      <a:pt x="1" y="272"/>
                    </a:lnTo>
                    <a:lnTo>
                      <a:pt x="0" y="239"/>
                    </a:lnTo>
                    <a:lnTo>
                      <a:pt x="1" y="207"/>
                    </a:lnTo>
                    <a:lnTo>
                      <a:pt x="17" y="148"/>
                    </a:lnTo>
                    <a:lnTo>
                      <a:pt x="45" y="94"/>
                    </a:lnTo>
                    <a:lnTo>
                      <a:pt x="84" y="50"/>
                    </a:lnTo>
                    <a:lnTo>
                      <a:pt x="134" y="19"/>
                    </a:lnTo>
                    <a:lnTo>
                      <a:pt x="189" y="3"/>
                    </a:lnTo>
                    <a:lnTo>
                      <a:pt x="219" y="0"/>
                    </a:lnTo>
                    <a:lnTo>
                      <a:pt x="248" y="3"/>
                    </a:lnTo>
                    <a:lnTo>
                      <a:pt x="303" y="19"/>
                    </a:lnTo>
                    <a:lnTo>
                      <a:pt x="352" y="50"/>
                    </a:lnTo>
                    <a:lnTo>
                      <a:pt x="392" y="94"/>
                    </a:lnTo>
                    <a:lnTo>
                      <a:pt x="420" y="148"/>
                    </a:lnTo>
                    <a:lnTo>
                      <a:pt x="436" y="207"/>
                    </a:lnTo>
                    <a:lnTo>
                      <a:pt x="439" y="239"/>
                    </a:lnTo>
                    <a:close/>
                  </a:path>
                </a:pathLst>
              </a:custGeom>
              <a:solidFill>
                <a:srgbClr val="FF0000"/>
              </a:solidFill>
              <a:ln w="0">
                <a:solidFill>
                  <a:srgbClr val="FFFFFF"/>
                </a:solidFill>
                <a:round/>
                <a:headEnd/>
                <a:tailEnd/>
              </a:ln>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92" name="Text Box 89"/>
              <p:cNvSpPr txBox="1">
                <a:spLocks noChangeArrowheads="1"/>
              </p:cNvSpPr>
              <p:nvPr/>
            </p:nvSpPr>
            <p:spPr bwMode="auto">
              <a:xfrm>
                <a:off x="1883" y="1842"/>
                <a:ext cx="3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_tradnl" sz="1200" b="1">
                    <a:solidFill>
                      <a:srgbClr val="FFFF00"/>
                    </a:solidFill>
                  </a:rPr>
                  <a:t>e</a:t>
                </a:r>
                <a:endParaRPr lang="es-ES" sz="1200" b="1">
                  <a:solidFill>
                    <a:srgbClr val="FFFF00"/>
                  </a:solidFill>
                </a:endParaRPr>
              </a:p>
            </p:txBody>
          </p:sp>
        </p:grpSp>
        <p:grpSp>
          <p:nvGrpSpPr>
            <p:cNvPr id="2188" name="Group 90"/>
            <p:cNvGrpSpPr>
              <a:grpSpLocks/>
            </p:cNvGrpSpPr>
            <p:nvPr/>
          </p:nvGrpSpPr>
          <p:grpSpPr bwMode="auto">
            <a:xfrm>
              <a:off x="1156" y="2432"/>
              <a:ext cx="362" cy="181"/>
              <a:chOff x="1883" y="1842"/>
              <a:chExt cx="362" cy="181"/>
            </a:xfrm>
          </p:grpSpPr>
          <p:sp>
            <p:nvSpPr>
              <p:cNvPr id="2189" name="Freeform 91"/>
              <p:cNvSpPr>
                <a:spLocks/>
              </p:cNvSpPr>
              <p:nvPr/>
            </p:nvSpPr>
            <p:spPr bwMode="auto">
              <a:xfrm>
                <a:off x="1888" y="1864"/>
                <a:ext cx="146" cy="159"/>
              </a:xfrm>
              <a:custGeom>
                <a:avLst/>
                <a:gdLst>
                  <a:gd name="T0" fmla="*/ 0 w 439"/>
                  <a:gd name="T1" fmla="*/ 0 h 478"/>
                  <a:gd name="T2" fmla="*/ 0 w 439"/>
                  <a:gd name="T3" fmla="*/ 0 h 478"/>
                  <a:gd name="T4" fmla="*/ 0 w 439"/>
                  <a:gd name="T5" fmla="*/ 0 h 478"/>
                  <a:gd name="T6" fmla="*/ 0 w 439"/>
                  <a:gd name="T7" fmla="*/ 0 h 478"/>
                  <a:gd name="T8" fmla="*/ 0 w 439"/>
                  <a:gd name="T9" fmla="*/ 0 h 478"/>
                  <a:gd name="T10" fmla="*/ 0 w 439"/>
                  <a:gd name="T11" fmla="*/ 0 h 478"/>
                  <a:gd name="T12" fmla="*/ 0 w 439"/>
                  <a:gd name="T13" fmla="*/ 0 h 478"/>
                  <a:gd name="T14" fmla="*/ 0 w 439"/>
                  <a:gd name="T15" fmla="*/ 0 h 478"/>
                  <a:gd name="T16" fmla="*/ 0 w 439"/>
                  <a:gd name="T17" fmla="*/ 0 h 478"/>
                  <a:gd name="T18" fmla="*/ 0 w 439"/>
                  <a:gd name="T19" fmla="*/ 0 h 478"/>
                  <a:gd name="T20" fmla="*/ 0 w 439"/>
                  <a:gd name="T21" fmla="*/ 0 h 478"/>
                  <a:gd name="T22" fmla="*/ 0 w 439"/>
                  <a:gd name="T23" fmla="*/ 0 h 478"/>
                  <a:gd name="T24" fmla="*/ 0 w 439"/>
                  <a:gd name="T25" fmla="*/ 0 h 478"/>
                  <a:gd name="T26" fmla="*/ 0 w 439"/>
                  <a:gd name="T27" fmla="*/ 0 h 478"/>
                  <a:gd name="T28" fmla="*/ 0 w 439"/>
                  <a:gd name="T29" fmla="*/ 0 h 478"/>
                  <a:gd name="T30" fmla="*/ 0 w 439"/>
                  <a:gd name="T31" fmla="*/ 0 h 478"/>
                  <a:gd name="T32" fmla="*/ 0 w 439"/>
                  <a:gd name="T33" fmla="*/ 0 h 478"/>
                  <a:gd name="T34" fmla="*/ 0 w 439"/>
                  <a:gd name="T35" fmla="*/ 0 h 478"/>
                  <a:gd name="T36" fmla="*/ 0 w 439"/>
                  <a:gd name="T37" fmla="*/ 0 h 478"/>
                  <a:gd name="T38" fmla="*/ 0 w 439"/>
                  <a:gd name="T39" fmla="*/ 0 h 478"/>
                  <a:gd name="T40" fmla="*/ 0 w 439"/>
                  <a:gd name="T41" fmla="*/ 0 h 478"/>
                  <a:gd name="T42" fmla="*/ 0 w 439"/>
                  <a:gd name="T43" fmla="*/ 0 h 478"/>
                  <a:gd name="T44" fmla="*/ 0 w 439"/>
                  <a:gd name="T45" fmla="*/ 0 h 478"/>
                  <a:gd name="T46" fmla="*/ 0 w 439"/>
                  <a:gd name="T47" fmla="*/ 0 h 478"/>
                  <a:gd name="T48" fmla="*/ 0 w 439"/>
                  <a:gd name="T49" fmla="*/ 0 h 478"/>
                  <a:gd name="T50" fmla="*/ 0 w 439"/>
                  <a:gd name="T51" fmla="*/ 0 h 478"/>
                  <a:gd name="T52" fmla="*/ 0 w 439"/>
                  <a:gd name="T53" fmla="*/ 0 h 478"/>
                  <a:gd name="T54" fmla="*/ 0 w 439"/>
                  <a:gd name="T55" fmla="*/ 0 h 478"/>
                  <a:gd name="T56" fmla="*/ 0 w 439"/>
                  <a:gd name="T57" fmla="*/ 0 h 478"/>
                  <a:gd name="T58" fmla="*/ 0 w 439"/>
                  <a:gd name="T59" fmla="*/ 0 h 4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9"/>
                  <a:gd name="T91" fmla="*/ 0 h 478"/>
                  <a:gd name="T92" fmla="*/ 439 w 439"/>
                  <a:gd name="T93" fmla="*/ 478 h 4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9" h="478">
                    <a:moveTo>
                      <a:pt x="439" y="239"/>
                    </a:moveTo>
                    <a:lnTo>
                      <a:pt x="436" y="272"/>
                    </a:lnTo>
                    <a:lnTo>
                      <a:pt x="420" y="333"/>
                    </a:lnTo>
                    <a:lnTo>
                      <a:pt x="392" y="385"/>
                    </a:lnTo>
                    <a:lnTo>
                      <a:pt x="352" y="429"/>
                    </a:lnTo>
                    <a:lnTo>
                      <a:pt x="303" y="460"/>
                    </a:lnTo>
                    <a:lnTo>
                      <a:pt x="248" y="476"/>
                    </a:lnTo>
                    <a:lnTo>
                      <a:pt x="219" y="478"/>
                    </a:lnTo>
                    <a:lnTo>
                      <a:pt x="189" y="476"/>
                    </a:lnTo>
                    <a:lnTo>
                      <a:pt x="134" y="460"/>
                    </a:lnTo>
                    <a:lnTo>
                      <a:pt x="84" y="429"/>
                    </a:lnTo>
                    <a:lnTo>
                      <a:pt x="45" y="385"/>
                    </a:lnTo>
                    <a:lnTo>
                      <a:pt x="17" y="333"/>
                    </a:lnTo>
                    <a:lnTo>
                      <a:pt x="1" y="272"/>
                    </a:lnTo>
                    <a:lnTo>
                      <a:pt x="0" y="239"/>
                    </a:lnTo>
                    <a:lnTo>
                      <a:pt x="1" y="207"/>
                    </a:lnTo>
                    <a:lnTo>
                      <a:pt x="17" y="148"/>
                    </a:lnTo>
                    <a:lnTo>
                      <a:pt x="45" y="94"/>
                    </a:lnTo>
                    <a:lnTo>
                      <a:pt x="84" y="50"/>
                    </a:lnTo>
                    <a:lnTo>
                      <a:pt x="134" y="19"/>
                    </a:lnTo>
                    <a:lnTo>
                      <a:pt x="189" y="3"/>
                    </a:lnTo>
                    <a:lnTo>
                      <a:pt x="219" y="0"/>
                    </a:lnTo>
                    <a:lnTo>
                      <a:pt x="248" y="3"/>
                    </a:lnTo>
                    <a:lnTo>
                      <a:pt x="303" y="19"/>
                    </a:lnTo>
                    <a:lnTo>
                      <a:pt x="352" y="50"/>
                    </a:lnTo>
                    <a:lnTo>
                      <a:pt x="392" y="94"/>
                    </a:lnTo>
                    <a:lnTo>
                      <a:pt x="420" y="148"/>
                    </a:lnTo>
                    <a:lnTo>
                      <a:pt x="436" y="207"/>
                    </a:lnTo>
                    <a:lnTo>
                      <a:pt x="439" y="239"/>
                    </a:lnTo>
                    <a:close/>
                  </a:path>
                </a:pathLst>
              </a:custGeom>
              <a:solidFill>
                <a:srgbClr val="FF0000"/>
              </a:solidFill>
              <a:ln w="0">
                <a:solidFill>
                  <a:srgbClr val="FFFFFF"/>
                </a:solidFill>
                <a:round/>
                <a:headEnd/>
                <a:tailEnd/>
              </a:ln>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90" name="Text Box 92"/>
              <p:cNvSpPr txBox="1">
                <a:spLocks noChangeArrowheads="1"/>
              </p:cNvSpPr>
              <p:nvPr/>
            </p:nvSpPr>
            <p:spPr bwMode="auto">
              <a:xfrm>
                <a:off x="1883" y="1842"/>
                <a:ext cx="3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_tradnl" sz="1200" b="1">
                    <a:solidFill>
                      <a:srgbClr val="FFFF00"/>
                    </a:solidFill>
                  </a:rPr>
                  <a:t>e </a:t>
                </a:r>
                <a:endParaRPr lang="es-ES" sz="1200" b="1">
                  <a:solidFill>
                    <a:srgbClr val="FFFF00"/>
                  </a:solidFill>
                </a:endParaRPr>
              </a:p>
            </p:txBody>
          </p:sp>
        </p:grpSp>
      </p:grpSp>
      <p:sp>
        <p:nvSpPr>
          <p:cNvPr id="669789" name="Oval 93"/>
          <p:cNvSpPr>
            <a:spLocks noChangeArrowheads="1"/>
          </p:cNvSpPr>
          <p:nvPr/>
        </p:nvSpPr>
        <p:spPr bwMode="auto">
          <a:xfrm>
            <a:off x="5748339" y="2690814"/>
            <a:ext cx="301625" cy="327025"/>
          </a:xfrm>
          <a:prstGeom prst="ellipse">
            <a:avLst/>
          </a:prstGeom>
          <a:gradFill rotWithShape="1">
            <a:gsLst>
              <a:gs pos="0">
                <a:srgbClr val="FF66CC"/>
              </a:gs>
              <a:gs pos="100000">
                <a:srgbClr val="762F5E"/>
              </a:gs>
            </a:gsLst>
            <a:lin ang="5400000" scaled="1"/>
          </a:gradFill>
          <a:ln w="9525">
            <a:solidFill>
              <a:srgbClr val="FF66CC"/>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grpSp>
        <p:nvGrpSpPr>
          <p:cNvPr id="2100" name="Group 94"/>
          <p:cNvGrpSpPr>
            <a:grpSpLocks/>
          </p:cNvGrpSpPr>
          <p:nvPr/>
        </p:nvGrpSpPr>
        <p:grpSpPr bwMode="auto">
          <a:xfrm>
            <a:off x="5764214" y="1984375"/>
            <a:ext cx="268287" cy="274638"/>
            <a:chOff x="733" y="1256"/>
            <a:chExt cx="169" cy="173"/>
          </a:xfrm>
        </p:grpSpPr>
        <p:sp>
          <p:nvSpPr>
            <p:cNvPr id="2185" name="Oval 95"/>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86" name="Text Box 96"/>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grpSp>
        <p:nvGrpSpPr>
          <p:cNvPr id="2101" name="Group 97"/>
          <p:cNvGrpSpPr>
            <a:grpSpLocks/>
          </p:cNvGrpSpPr>
          <p:nvPr/>
        </p:nvGrpSpPr>
        <p:grpSpPr bwMode="auto">
          <a:xfrm>
            <a:off x="3916364" y="1682750"/>
            <a:ext cx="268287" cy="274638"/>
            <a:chOff x="733" y="1256"/>
            <a:chExt cx="169" cy="173"/>
          </a:xfrm>
        </p:grpSpPr>
        <p:sp>
          <p:nvSpPr>
            <p:cNvPr id="2183" name="Oval 98"/>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84" name="Text Box 99"/>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grpSp>
        <p:nvGrpSpPr>
          <p:cNvPr id="2102" name="Group 100"/>
          <p:cNvGrpSpPr>
            <a:grpSpLocks/>
          </p:cNvGrpSpPr>
          <p:nvPr/>
        </p:nvGrpSpPr>
        <p:grpSpPr bwMode="auto">
          <a:xfrm>
            <a:off x="3205164" y="5613400"/>
            <a:ext cx="268287" cy="274638"/>
            <a:chOff x="733" y="1256"/>
            <a:chExt cx="169" cy="173"/>
          </a:xfrm>
        </p:grpSpPr>
        <p:sp>
          <p:nvSpPr>
            <p:cNvPr id="2181" name="Oval 101"/>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82" name="Text Box 102"/>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grpSp>
        <p:nvGrpSpPr>
          <p:cNvPr id="2103" name="Group 103"/>
          <p:cNvGrpSpPr>
            <a:grpSpLocks/>
          </p:cNvGrpSpPr>
          <p:nvPr/>
        </p:nvGrpSpPr>
        <p:grpSpPr bwMode="auto">
          <a:xfrm>
            <a:off x="3654425" y="6038850"/>
            <a:ext cx="268288" cy="274638"/>
            <a:chOff x="733" y="1256"/>
            <a:chExt cx="169" cy="173"/>
          </a:xfrm>
        </p:grpSpPr>
        <p:sp>
          <p:nvSpPr>
            <p:cNvPr id="2179" name="Oval 104"/>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80" name="Text Box 105"/>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grpSp>
        <p:nvGrpSpPr>
          <p:cNvPr id="2104" name="Group 106"/>
          <p:cNvGrpSpPr>
            <a:grpSpLocks/>
          </p:cNvGrpSpPr>
          <p:nvPr/>
        </p:nvGrpSpPr>
        <p:grpSpPr bwMode="auto">
          <a:xfrm>
            <a:off x="4173539" y="5616575"/>
            <a:ext cx="268287" cy="274638"/>
            <a:chOff x="733" y="1256"/>
            <a:chExt cx="169" cy="173"/>
          </a:xfrm>
        </p:grpSpPr>
        <p:sp>
          <p:nvSpPr>
            <p:cNvPr id="2177" name="Oval 107"/>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78" name="Text Box 108"/>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grpSp>
        <p:nvGrpSpPr>
          <p:cNvPr id="2105" name="Group 109"/>
          <p:cNvGrpSpPr>
            <a:grpSpLocks/>
          </p:cNvGrpSpPr>
          <p:nvPr/>
        </p:nvGrpSpPr>
        <p:grpSpPr bwMode="auto">
          <a:xfrm>
            <a:off x="5337175" y="5772150"/>
            <a:ext cx="268288" cy="274638"/>
            <a:chOff x="733" y="1256"/>
            <a:chExt cx="169" cy="173"/>
          </a:xfrm>
        </p:grpSpPr>
        <p:sp>
          <p:nvSpPr>
            <p:cNvPr id="2175" name="Oval 110"/>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76" name="Text Box 111"/>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grpSp>
        <p:nvGrpSpPr>
          <p:cNvPr id="2106" name="Group 112"/>
          <p:cNvGrpSpPr>
            <a:grpSpLocks/>
          </p:cNvGrpSpPr>
          <p:nvPr/>
        </p:nvGrpSpPr>
        <p:grpSpPr bwMode="auto">
          <a:xfrm>
            <a:off x="5630864" y="5681664"/>
            <a:ext cx="268287" cy="274637"/>
            <a:chOff x="733" y="1256"/>
            <a:chExt cx="169" cy="173"/>
          </a:xfrm>
        </p:grpSpPr>
        <p:sp>
          <p:nvSpPr>
            <p:cNvPr id="2173" name="Oval 113"/>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74" name="Text Box 114"/>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grpSp>
        <p:nvGrpSpPr>
          <p:cNvPr id="2107" name="Group 115"/>
          <p:cNvGrpSpPr>
            <a:grpSpLocks/>
          </p:cNvGrpSpPr>
          <p:nvPr/>
        </p:nvGrpSpPr>
        <p:grpSpPr bwMode="auto">
          <a:xfrm>
            <a:off x="5297489" y="6165850"/>
            <a:ext cx="268287" cy="274638"/>
            <a:chOff x="733" y="1256"/>
            <a:chExt cx="169" cy="173"/>
          </a:xfrm>
        </p:grpSpPr>
        <p:sp>
          <p:nvSpPr>
            <p:cNvPr id="2171" name="Oval 116"/>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72" name="Text Box 117"/>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grpSp>
        <p:nvGrpSpPr>
          <p:cNvPr id="2108" name="Group 118"/>
          <p:cNvGrpSpPr>
            <a:grpSpLocks/>
          </p:cNvGrpSpPr>
          <p:nvPr/>
        </p:nvGrpSpPr>
        <p:grpSpPr bwMode="auto">
          <a:xfrm>
            <a:off x="5899150" y="5946775"/>
            <a:ext cx="268288" cy="274638"/>
            <a:chOff x="733" y="1256"/>
            <a:chExt cx="169" cy="173"/>
          </a:xfrm>
        </p:grpSpPr>
        <p:sp>
          <p:nvSpPr>
            <p:cNvPr id="2169" name="Oval 119"/>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70" name="Text Box 120"/>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grpSp>
        <p:nvGrpSpPr>
          <p:cNvPr id="2109" name="Group 121"/>
          <p:cNvGrpSpPr>
            <a:grpSpLocks/>
          </p:cNvGrpSpPr>
          <p:nvPr/>
        </p:nvGrpSpPr>
        <p:grpSpPr bwMode="auto">
          <a:xfrm>
            <a:off x="6230939" y="5516564"/>
            <a:ext cx="268287" cy="274637"/>
            <a:chOff x="733" y="1256"/>
            <a:chExt cx="169" cy="173"/>
          </a:xfrm>
        </p:grpSpPr>
        <p:sp>
          <p:nvSpPr>
            <p:cNvPr id="2167" name="Oval 122"/>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68" name="Text Box 123"/>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grpSp>
        <p:nvGrpSpPr>
          <p:cNvPr id="2110" name="Group 124"/>
          <p:cNvGrpSpPr>
            <a:grpSpLocks/>
          </p:cNvGrpSpPr>
          <p:nvPr/>
        </p:nvGrpSpPr>
        <p:grpSpPr bwMode="auto">
          <a:xfrm>
            <a:off x="9420225" y="5808664"/>
            <a:ext cx="268288" cy="274637"/>
            <a:chOff x="733" y="1256"/>
            <a:chExt cx="169" cy="173"/>
          </a:xfrm>
        </p:grpSpPr>
        <p:sp>
          <p:nvSpPr>
            <p:cNvPr id="2165" name="Oval 125"/>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66" name="Text Box 126"/>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grpSp>
        <p:nvGrpSpPr>
          <p:cNvPr id="2233" name="Group 127"/>
          <p:cNvGrpSpPr>
            <a:grpSpLocks/>
          </p:cNvGrpSpPr>
          <p:nvPr/>
        </p:nvGrpSpPr>
        <p:grpSpPr bwMode="auto">
          <a:xfrm>
            <a:off x="7697789" y="5391150"/>
            <a:ext cx="268287" cy="274638"/>
            <a:chOff x="733" y="1256"/>
            <a:chExt cx="169" cy="173"/>
          </a:xfrm>
        </p:grpSpPr>
        <p:sp>
          <p:nvSpPr>
            <p:cNvPr id="2163" name="Oval 128"/>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64" name="Text Box 129"/>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grpSp>
        <p:nvGrpSpPr>
          <p:cNvPr id="2234" name="Group 130"/>
          <p:cNvGrpSpPr>
            <a:grpSpLocks/>
          </p:cNvGrpSpPr>
          <p:nvPr/>
        </p:nvGrpSpPr>
        <p:grpSpPr bwMode="auto">
          <a:xfrm>
            <a:off x="7364414" y="5875339"/>
            <a:ext cx="268287" cy="274637"/>
            <a:chOff x="733" y="1256"/>
            <a:chExt cx="169" cy="173"/>
          </a:xfrm>
        </p:grpSpPr>
        <p:sp>
          <p:nvSpPr>
            <p:cNvPr id="2161" name="Oval 131"/>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62" name="Text Box 132"/>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grpSp>
        <p:nvGrpSpPr>
          <p:cNvPr id="2235" name="Group 133"/>
          <p:cNvGrpSpPr>
            <a:grpSpLocks/>
          </p:cNvGrpSpPr>
          <p:nvPr/>
        </p:nvGrpSpPr>
        <p:grpSpPr bwMode="auto">
          <a:xfrm>
            <a:off x="7966075" y="5656264"/>
            <a:ext cx="268288" cy="274637"/>
            <a:chOff x="733" y="1256"/>
            <a:chExt cx="169" cy="173"/>
          </a:xfrm>
        </p:grpSpPr>
        <p:sp>
          <p:nvSpPr>
            <p:cNvPr id="2159" name="Oval 134"/>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60" name="Text Box 135"/>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grpSp>
        <p:nvGrpSpPr>
          <p:cNvPr id="2114" name="Group 136"/>
          <p:cNvGrpSpPr>
            <a:grpSpLocks/>
          </p:cNvGrpSpPr>
          <p:nvPr/>
        </p:nvGrpSpPr>
        <p:grpSpPr bwMode="auto">
          <a:xfrm>
            <a:off x="7291389" y="1987550"/>
            <a:ext cx="268287" cy="274638"/>
            <a:chOff x="733" y="1256"/>
            <a:chExt cx="169" cy="173"/>
          </a:xfrm>
        </p:grpSpPr>
        <p:sp>
          <p:nvSpPr>
            <p:cNvPr id="2157" name="Oval 137"/>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58" name="Text Box 138"/>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grpSp>
        <p:nvGrpSpPr>
          <p:cNvPr id="2115" name="Group 139"/>
          <p:cNvGrpSpPr>
            <a:grpSpLocks/>
          </p:cNvGrpSpPr>
          <p:nvPr/>
        </p:nvGrpSpPr>
        <p:grpSpPr bwMode="auto">
          <a:xfrm>
            <a:off x="7364414" y="2413000"/>
            <a:ext cx="268287" cy="274638"/>
            <a:chOff x="733" y="1256"/>
            <a:chExt cx="169" cy="173"/>
          </a:xfrm>
        </p:grpSpPr>
        <p:sp>
          <p:nvSpPr>
            <p:cNvPr id="2155" name="Oval 140"/>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56" name="Text Box 141"/>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grpSp>
        <p:nvGrpSpPr>
          <p:cNvPr id="2238" name="Group 142"/>
          <p:cNvGrpSpPr>
            <a:grpSpLocks/>
          </p:cNvGrpSpPr>
          <p:nvPr/>
        </p:nvGrpSpPr>
        <p:grpSpPr bwMode="auto">
          <a:xfrm>
            <a:off x="6054725" y="2533650"/>
            <a:ext cx="268288" cy="274638"/>
            <a:chOff x="733" y="1256"/>
            <a:chExt cx="169" cy="173"/>
          </a:xfrm>
        </p:grpSpPr>
        <p:sp>
          <p:nvSpPr>
            <p:cNvPr id="2153" name="Oval 143"/>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54" name="Text Box 144"/>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grpSp>
        <p:nvGrpSpPr>
          <p:cNvPr id="2239" name="Group 145"/>
          <p:cNvGrpSpPr>
            <a:grpSpLocks/>
          </p:cNvGrpSpPr>
          <p:nvPr/>
        </p:nvGrpSpPr>
        <p:grpSpPr bwMode="auto">
          <a:xfrm>
            <a:off x="6234114" y="2713039"/>
            <a:ext cx="268287" cy="274637"/>
            <a:chOff x="733" y="1256"/>
            <a:chExt cx="169" cy="173"/>
          </a:xfrm>
        </p:grpSpPr>
        <p:sp>
          <p:nvSpPr>
            <p:cNvPr id="2151" name="Oval 146"/>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52" name="Text Box 147"/>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sp>
        <p:nvSpPr>
          <p:cNvPr id="2118" name="Oval 148"/>
          <p:cNvSpPr>
            <a:spLocks noChangeArrowheads="1"/>
          </p:cNvSpPr>
          <p:nvPr/>
        </p:nvSpPr>
        <p:spPr bwMode="auto">
          <a:xfrm>
            <a:off x="5597526" y="2800351"/>
            <a:ext cx="301625" cy="327025"/>
          </a:xfrm>
          <a:prstGeom prst="ellipse">
            <a:avLst/>
          </a:prstGeom>
          <a:gradFill rotWithShape="1">
            <a:gsLst>
              <a:gs pos="0">
                <a:srgbClr val="FF66CC"/>
              </a:gs>
              <a:gs pos="100000">
                <a:srgbClr val="762F5E"/>
              </a:gs>
            </a:gsLst>
            <a:lin ang="5400000" scaled="1"/>
          </a:gradFill>
          <a:ln w="9525">
            <a:solidFill>
              <a:srgbClr val="FF66CC"/>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grpSp>
        <p:nvGrpSpPr>
          <p:cNvPr id="669760" name="Group 149"/>
          <p:cNvGrpSpPr>
            <a:grpSpLocks/>
          </p:cNvGrpSpPr>
          <p:nvPr/>
        </p:nvGrpSpPr>
        <p:grpSpPr bwMode="auto">
          <a:xfrm>
            <a:off x="6516689" y="3408363"/>
            <a:ext cx="503237" cy="398462"/>
            <a:chOff x="930" y="2817"/>
            <a:chExt cx="317" cy="251"/>
          </a:xfrm>
        </p:grpSpPr>
        <p:sp>
          <p:nvSpPr>
            <p:cNvPr id="2147" name="Oval 150"/>
            <p:cNvSpPr>
              <a:spLocks noChangeArrowheads="1"/>
            </p:cNvSpPr>
            <p:nvPr/>
          </p:nvSpPr>
          <p:spPr bwMode="auto">
            <a:xfrm>
              <a:off x="993" y="2862"/>
              <a:ext cx="190" cy="206"/>
            </a:xfrm>
            <a:prstGeom prst="ellipse">
              <a:avLst/>
            </a:prstGeom>
            <a:gradFill rotWithShape="1">
              <a:gsLst>
                <a:gs pos="0">
                  <a:srgbClr val="FF66CC"/>
                </a:gs>
                <a:gs pos="100000">
                  <a:srgbClr val="762F5E"/>
                </a:gs>
              </a:gsLst>
              <a:lin ang="5400000" scaled="1"/>
            </a:gradFill>
            <a:ln w="9525">
              <a:solidFill>
                <a:srgbClr val="FF66CC"/>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grpSp>
          <p:nvGrpSpPr>
            <p:cNvPr id="2148" name="Group 151"/>
            <p:cNvGrpSpPr>
              <a:grpSpLocks/>
            </p:cNvGrpSpPr>
            <p:nvPr/>
          </p:nvGrpSpPr>
          <p:grpSpPr bwMode="auto">
            <a:xfrm>
              <a:off x="930" y="2817"/>
              <a:ext cx="317" cy="136"/>
              <a:chOff x="930" y="2568"/>
              <a:chExt cx="227" cy="90"/>
            </a:xfrm>
          </p:grpSpPr>
          <p:sp>
            <p:nvSpPr>
              <p:cNvPr id="2149" name="Oval 152"/>
              <p:cNvSpPr>
                <a:spLocks noChangeArrowheads="1"/>
              </p:cNvSpPr>
              <p:nvPr/>
            </p:nvSpPr>
            <p:spPr bwMode="auto">
              <a:xfrm>
                <a:off x="1066" y="2568"/>
                <a:ext cx="91" cy="90"/>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50" name="Oval 153"/>
              <p:cNvSpPr>
                <a:spLocks noChangeArrowheads="1"/>
              </p:cNvSpPr>
              <p:nvPr/>
            </p:nvSpPr>
            <p:spPr bwMode="auto">
              <a:xfrm>
                <a:off x="930" y="2568"/>
                <a:ext cx="91" cy="90"/>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grpSp>
      </p:grpSp>
      <p:grpSp>
        <p:nvGrpSpPr>
          <p:cNvPr id="2120" name="Group 154"/>
          <p:cNvGrpSpPr>
            <a:grpSpLocks/>
          </p:cNvGrpSpPr>
          <p:nvPr/>
        </p:nvGrpSpPr>
        <p:grpSpPr bwMode="auto">
          <a:xfrm>
            <a:off x="3263900" y="3092450"/>
            <a:ext cx="268288" cy="274638"/>
            <a:chOff x="733" y="1256"/>
            <a:chExt cx="169" cy="173"/>
          </a:xfrm>
        </p:grpSpPr>
        <p:sp>
          <p:nvSpPr>
            <p:cNvPr id="2145" name="Oval 155"/>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46" name="Text Box 156"/>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sp>
        <p:nvSpPr>
          <p:cNvPr id="2121" name="Oval 157"/>
          <p:cNvSpPr>
            <a:spLocks noChangeArrowheads="1"/>
          </p:cNvSpPr>
          <p:nvPr/>
        </p:nvSpPr>
        <p:spPr bwMode="auto">
          <a:xfrm>
            <a:off x="3678239" y="2674939"/>
            <a:ext cx="301625" cy="327025"/>
          </a:xfrm>
          <a:prstGeom prst="ellipse">
            <a:avLst/>
          </a:prstGeom>
          <a:gradFill rotWithShape="1">
            <a:gsLst>
              <a:gs pos="0">
                <a:srgbClr val="FF66CC"/>
              </a:gs>
              <a:gs pos="100000">
                <a:srgbClr val="762F5E"/>
              </a:gs>
            </a:gsLst>
            <a:lin ang="5400000" scaled="1"/>
          </a:gradFill>
          <a:ln w="9525">
            <a:solidFill>
              <a:srgbClr val="FF66CC"/>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22" name="Oval 158"/>
          <p:cNvSpPr>
            <a:spLocks noChangeArrowheads="1"/>
          </p:cNvSpPr>
          <p:nvPr/>
        </p:nvSpPr>
        <p:spPr bwMode="auto">
          <a:xfrm>
            <a:off x="3868739" y="2854326"/>
            <a:ext cx="301625" cy="327025"/>
          </a:xfrm>
          <a:prstGeom prst="ellipse">
            <a:avLst/>
          </a:prstGeom>
          <a:gradFill rotWithShape="1">
            <a:gsLst>
              <a:gs pos="0">
                <a:srgbClr val="FF66CC"/>
              </a:gs>
              <a:gs pos="100000">
                <a:srgbClr val="762F5E"/>
              </a:gs>
            </a:gsLst>
            <a:lin ang="5400000" scaled="1"/>
          </a:gradFill>
          <a:ln w="9525">
            <a:solidFill>
              <a:srgbClr val="FF66CC"/>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669855" name="Rectangle 159"/>
          <p:cNvSpPr>
            <a:spLocks noChangeArrowheads="1"/>
          </p:cNvSpPr>
          <p:nvPr/>
        </p:nvSpPr>
        <p:spPr bwMode="auto">
          <a:xfrm>
            <a:off x="8904289" y="3644900"/>
            <a:ext cx="477837" cy="1568450"/>
          </a:xfrm>
          <a:prstGeom prst="rect">
            <a:avLst/>
          </a:prstGeom>
          <a:solidFill>
            <a:schemeClr val="tx1"/>
          </a:solidFill>
          <a:ln w="9525">
            <a:miter lim="800000"/>
            <a:headEnd/>
            <a:tailEnd/>
          </a:ln>
          <a:scene3d>
            <a:camera prst="legacyObliqueTopRight"/>
            <a:lightRig rig="legacyFlat3" dir="b"/>
          </a:scene3d>
          <a:sp3d extrusionH="100000" prstMaterial="legacyMatte">
            <a:bevelT w="13500" h="13500" prst="angle"/>
            <a:bevelB w="13500" h="13500" prst="angle"/>
            <a:extrusionClr>
              <a:schemeClr val="tx1"/>
            </a:extrusionClr>
            <a:contourClr>
              <a:schemeClr val="tx1"/>
            </a:contourClr>
          </a:sp3d>
        </p:spPr>
        <p:txBody>
          <a:bodyPr wrap="none" anchor="ctr">
            <a:flatTx/>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grpSp>
        <p:nvGrpSpPr>
          <p:cNvPr id="669763" name="Group 160"/>
          <p:cNvGrpSpPr>
            <a:grpSpLocks/>
          </p:cNvGrpSpPr>
          <p:nvPr/>
        </p:nvGrpSpPr>
        <p:grpSpPr bwMode="auto">
          <a:xfrm>
            <a:off x="8493125" y="6278564"/>
            <a:ext cx="268288" cy="274637"/>
            <a:chOff x="733" y="1256"/>
            <a:chExt cx="169" cy="173"/>
          </a:xfrm>
        </p:grpSpPr>
        <p:sp>
          <p:nvSpPr>
            <p:cNvPr id="2143" name="Oval 161"/>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44" name="Text Box 162"/>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grpSp>
        <p:nvGrpSpPr>
          <p:cNvPr id="2125" name="Group 163"/>
          <p:cNvGrpSpPr>
            <a:grpSpLocks/>
          </p:cNvGrpSpPr>
          <p:nvPr/>
        </p:nvGrpSpPr>
        <p:grpSpPr bwMode="auto">
          <a:xfrm>
            <a:off x="8555039" y="5626100"/>
            <a:ext cx="268287" cy="274638"/>
            <a:chOff x="733" y="1256"/>
            <a:chExt cx="169" cy="173"/>
          </a:xfrm>
        </p:grpSpPr>
        <p:sp>
          <p:nvSpPr>
            <p:cNvPr id="2141" name="Oval 164"/>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42" name="Text Box 165"/>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grpSp>
        <p:nvGrpSpPr>
          <p:cNvPr id="2126" name="Group 166"/>
          <p:cNvGrpSpPr>
            <a:grpSpLocks/>
          </p:cNvGrpSpPr>
          <p:nvPr/>
        </p:nvGrpSpPr>
        <p:grpSpPr bwMode="auto">
          <a:xfrm>
            <a:off x="7656514" y="6086475"/>
            <a:ext cx="268287" cy="274638"/>
            <a:chOff x="733" y="1256"/>
            <a:chExt cx="169" cy="173"/>
          </a:xfrm>
        </p:grpSpPr>
        <p:sp>
          <p:nvSpPr>
            <p:cNvPr id="2139" name="Oval 167"/>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40" name="Text Box 168"/>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grpSp>
        <p:nvGrpSpPr>
          <p:cNvPr id="669768" name="Group 169"/>
          <p:cNvGrpSpPr>
            <a:grpSpLocks/>
          </p:cNvGrpSpPr>
          <p:nvPr/>
        </p:nvGrpSpPr>
        <p:grpSpPr bwMode="auto">
          <a:xfrm>
            <a:off x="2640014" y="2565400"/>
            <a:ext cx="268287" cy="274638"/>
            <a:chOff x="733" y="1256"/>
            <a:chExt cx="169" cy="173"/>
          </a:xfrm>
        </p:grpSpPr>
        <p:sp>
          <p:nvSpPr>
            <p:cNvPr id="2137" name="Oval 170"/>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38" name="Text Box 171"/>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grpSp>
        <p:nvGrpSpPr>
          <p:cNvPr id="669769" name="Group 172"/>
          <p:cNvGrpSpPr>
            <a:grpSpLocks/>
          </p:cNvGrpSpPr>
          <p:nvPr/>
        </p:nvGrpSpPr>
        <p:grpSpPr bwMode="auto">
          <a:xfrm>
            <a:off x="6888164" y="2636839"/>
            <a:ext cx="268287" cy="274637"/>
            <a:chOff x="733" y="1256"/>
            <a:chExt cx="169" cy="173"/>
          </a:xfrm>
        </p:grpSpPr>
        <p:sp>
          <p:nvSpPr>
            <p:cNvPr id="2135" name="Oval 173"/>
            <p:cNvSpPr>
              <a:spLocks noChangeArrowheads="1"/>
            </p:cNvSpPr>
            <p:nvPr/>
          </p:nvSpPr>
          <p:spPr bwMode="auto">
            <a:xfrm>
              <a:off x="751" y="1278"/>
              <a:ext cx="127" cy="136"/>
            </a:xfrm>
            <a:prstGeom prst="ellipse">
              <a:avLst/>
            </a:prstGeom>
            <a:gradFill rotWithShape="1">
              <a:gsLst>
                <a:gs pos="0">
                  <a:srgbClr val="0000FF"/>
                </a:gs>
                <a:gs pos="100000">
                  <a:srgbClr val="000076"/>
                </a:gs>
              </a:gsLst>
              <a:lin ang="5400000" scaled="1"/>
            </a:gradFill>
            <a:ln w="9525">
              <a:solidFill>
                <a:srgbClr val="0000FF"/>
              </a:solidFill>
              <a:round/>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endParaRPr lang="es-ES">
                <a:solidFill>
                  <a:srgbClr val="000000"/>
                </a:solidFill>
              </a:endParaRPr>
            </a:p>
          </p:txBody>
        </p:sp>
        <p:sp>
          <p:nvSpPr>
            <p:cNvPr id="2136" name="Text Box 174"/>
            <p:cNvSpPr txBox="1">
              <a:spLocks noChangeArrowheads="1"/>
            </p:cNvSpPr>
            <p:nvPr/>
          </p:nvSpPr>
          <p:spPr bwMode="auto">
            <a:xfrm>
              <a:off x="733" y="1256"/>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 sz="1200" b="1">
                  <a:solidFill>
                    <a:srgbClr val="FFFFFF"/>
                  </a:solidFill>
                </a:rPr>
                <a:t>+</a:t>
              </a:r>
            </a:p>
          </p:txBody>
        </p:sp>
      </p:grpSp>
      <p:sp>
        <p:nvSpPr>
          <p:cNvPr id="669871" name="Text Box 175"/>
          <p:cNvSpPr txBox="1">
            <a:spLocks noChangeArrowheads="1"/>
          </p:cNvSpPr>
          <p:nvPr/>
        </p:nvSpPr>
        <p:spPr bwMode="auto">
          <a:xfrm>
            <a:off x="1524001" y="260350"/>
            <a:ext cx="82089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r>
              <a:rPr lang="es-ES_tradnl" b="1">
                <a:solidFill>
                  <a:srgbClr val="FFFFFF"/>
                </a:solidFill>
              </a:rPr>
              <a:t>Funcionamiento de la cadena respiratoria</a:t>
            </a:r>
          </a:p>
        </p:txBody>
      </p:sp>
      <p:graphicFrame>
        <p:nvGraphicFramePr>
          <p:cNvPr id="7" name="Diagrama 6"/>
          <p:cNvGraphicFramePr/>
          <p:nvPr/>
        </p:nvGraphicFramePr>
        <p:xfrm>
          <a:off x="9577388" y="333376"/>
          <a:ext cx="1090612" cy="792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69770" name="Group 186"/>
          <p:cNvGrpSpPr>
            <a:grpSpLocks/>
          </p:cNvGrpSpPr>
          <p:nvPr/>
        </p:nvGrpSpPr>
        <p:grpSpPr bwMode="auto">
          <a:xfrm>
            <a:off x="1689100" y="2719389"/>
            <a:ext cx="877888" cy="854075"/>
            <a:chOff x="104" y="1713"/>
            <a:chExt cx="553" cy="538"/>
          </a:xfrm>
        </p:grpSpPr>
        <p:sp>
          <p:nvSpPr>
            <p:cNvPr id="2133" name="Text Box 26"/>
            <p:cNvSpPr txBox="1">
              <a:spLocks noChangeArrowheads="1"/>
            </p:cNvSpPr>
            <p:nvPr/>
          </p:nvSpPr>
          <p:spPr bwMode="auto">
            <a:xfrm>
              <a:off x="104" y="1713"/>
              <a:ext cx="541" cy="218"/>
            </a:xfrm>
            <a:prstGeom prst="rect">
              <a:avLst/>
            </a:prstGeom>
            <a:solidFill>
              <a:srgbClr val="FFE8B9"/>
            </a:solidFill>
            <a:ln w="9525">
              <a:solidFill>
                <a:schemeClr val="tx1"/>
              </a:solidFill>
              <a:miter lim="800000"/>
              <a:headEnd/>
              <a:tailEnd/>
            </a:ln>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50000"/>
                </a:spcBef>
                <a:spcAft>
                  <a:spcPct val="0"/>
                </a:spcAft>
              </a:pPr>
              <a:r>
                <a:rPr lang="es-ES_tradnl" sz="1600" b="1">
                  <a:solidFill>
                    <a:srgbClr val="0000FF"/>
                  </a:solidFill>
                </a:rPr>
                <a:t>NADH</a:t>
              </a:r>
              <a:endParaRPr lang="es-ES" sz="1600" b="1">
                <a:solidFill>
                  <a:srgbClr val="0000FF"/>
                </a:solidFill>
              </a:endParaRPr>
            </a:p>
          </p:txBody>
        </p:sp>
        <p:sp>
          <p:nvSpPr>
            <p:cNvPr id="2134" name="Line 185"/>
            <p:cNvSpPr>
              <a:spLocks noChangeShapeType="1"/>
            </p:cNvSpPr>
            <p:nvPr/>
          </p:nvSpPr>
          <p:spPr bwMode="auto">
            <a:xfrm>
              <a:off x="521" y="1933"/>
              <a:ext cx="136" cy="318"/>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S" sz="3200">
                <a:solidFill>
                  <a:srgbClr val="000000"/>
                </a:solidFill>
              </a:endParaRPr>
            </a:p>
          </p:txBody>
        </p:sp>
      </p:grpSp>
      <p:sp>
        <p:nvSpPr>
          <p:cNvPr id="2131" name="Text Box 187"/>
          <p:cNvSpPr txBox="1">
            <a:spLocks noChangeArrowheads="1"/>
          </p:cNvSpPr>
          <p:nvPr/>
        </p:nvSpPr>
        <p:spPr bwMode="auto">
          <a:xfrm>
            <a:off x="1774825" y="1003300"/>
            <a:ext cx="1504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r>
              <a:rPr lang="es-ES_tradnl" sz="3600" b="1">
                <a:solidFill>
                  <a:srgbClr val="FFFF00"/>
                </a:solidFill>
              </a:rPr>
              <a:t>Matríz</a:t>
            </a:r>
            <a:endParaRPr lang="es-ES" sz="3600" b="1">
              <a:solidFill>
                <a:srgbClr val="FFFF00"/>
              </a:solidFill>
            </a:endParaRPr>
          </a:p>
        </p:txBody>
      </p:sp>
      <p:sp>
        <p:nvSpPr>
          <p:cNvPr id="2132" name="Text Box 188"/>
          <p:cNvSpPr txBox="1">
            <a:spLocks noChangeArrowheads="1"/>
          </p:cNvSpPr>
          <p:nvPr/>
        </p:nvSpPr>
        <p:spPr bwMode="auto">
          <a:xfrm>
            <a:off x="3935413" y="6265864"/>
            <a:ext cx="52816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fontAlgn="base" hangingPunct="1">
              <a:spcBef>
                <a:spcPct val="0"/>
              </a:spcBef>
              <a:spcAft>
                <a:spcPct val="0"/>
              </a:spcAft>
            </a:pPr>
            <a:r>
              <a:rPr lang="es-ES_tradnl" b="1">
                <a:solidFill>
                  <a:srgbClr val="FFFF00"/>
                </a:solidFill>
              </a:rPr>
              <a:t>Espacio intermembranoso</a:t>
            </a:r>
            <a:endParaRPr lang="es-ES" b="1">
              <a:solidFill>
                <a:srgbClr val="FFFF00"/>
              </a:solidFill>
            </a:endParaRPr>
          </a:p>
        </p:txBody>
      </p:sp>
    </p:spTree>
    <p:extLst>
      <p:ext uri="{BB962C8B-B14F-4D97-AF65-F5344CB8AC3E}">
        <p14:creationId xmlns:p14="http://schemas.microsoft.com/office/powerpoint/2010/main" val="2112229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9871"/>
                                        </p:tgtEl>
                                        <p:attrNameLst>
                                          <p:attrName>style.visibility</p:attrName>
                                        </p:attrNameLst>
                                      </p:cBhvr>
                                      <p:to>
                                        <p:strVal val="visible"/>
                                      </p:to>
                                    </p:set>
                                  </p:childTnLst>
                                </p:cTn>
                              </p:par>
                              <p:par>
                                <p:cTn id="7" presetID="12" presetClass="entr" presetSubtype="1" fill="hold" nodeType="withEffect">
                                  <p:stCondLst>
                                    <p:cond delay="0"/>
                                  </p:stCondLst>
                                  <p:childTnLst>
                                    <p:set>
                                      <p:cBhvr>
                                        <p:cTn id="8" dur="1" fill="hold">
                                          <p:stCondLst>
                                            <p:cond delay="0"/>
                                          </p:stCondLst>
                                        </p:cTn>
                                        <p:tgtEl>
                                          <p:spTgt spid="669770"/>
                                        </p:tgtEl>
                                        <p:attrNameLst>
                                          <p:attrName>style.visibility</p:attrName>
                                        </p:attrNameLst>
                                      </p:cBhvr>
                                      <p:to>
                                        <p:strVal val="visible"/>
                                      </p:to>
                                    </p:set>
                                    <p:animEffect transition="in" filter="slide(fromTop)">
                                      <p:cBhvr>
                                        <p:cTn id="9" dur="500"/>
                                        <p:tgtEl>
                                          <p:spTgt spid="669770"/>
                                        </p:tgtEl>
                                      </p:cBhvr>
                                    </p:animEffect>
                                  </p:childTnLst>
                                </p:cTn>
                              </p:par>
                              <p:par>
                                <p:cTn id="10" presetID="1" presetClass="emph" presetSubtype="2" fill="hold" nodeType="withEffect">
                                  <p:stCondLst>
                                    <p:cond delay="3000"/>
                                  </p:stCondLst>
                                  <p:childTnLst>
                                    <p:animClr clrSpc="rgb" dir="cw">
                                      <p:cBhvr>
                                        <p:cTn id="11" dur="500" fill="hold"/>
                                        <p:tgtEl>
                                          <p:spTgt spid="669703"/>
                                        </p:tgtEl>
                                        <p:attrNameLst>
                                          <p:attrName>fillcolor</p:attrName>
                                        </p:attrNameLst>
                                      </p:cBhvr>
                                      <p:to>
                                        <a:srgbClr val="FF3300"/>
                                      </p:to>
                                    </p:animClr>
                                    <p:set>
                                      <p:cBhvr>
                                        <p:cTn id="12" dur="500" fill="hold"/>
                                        <p:tgtEl>
                                          <p:spTgt spid="669703"/>
                                        </p:tgtEl>
                                        <p:attrNameLst>
                                          <p:attrName>fill.type</p:attrName>
                                        </p:attrNameLst>
                                      </p:cBhvr>
                                      <p:to>
                                        <p:strVal val="solid"/>
                                      </p:to>
                                    </p:set>
                                    <p:set>
                                      <p:cBhvr>
                                        <p:cTn id="13" dur="500" fill="hold"/>
                                        <p:tgtEl>
                                          <p:spTgt spid="669703"/>
                                        </p:tgtEl>
                                        <p:attrNameLst>
                                          <p:attrName>fill.on</p:attrName>
                                        </p:attrNameLst>
                                      </p:cBhvr>
                                      <p:to>
                                        <p:strVal val="true"/>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par>
                                <p:cTn id="17" presetID="0" presetClass="path" presetSubtype="0" accel="50000" decel="50000" fill="hold" nodeType="withEffect">
                                  <p:stCondLst>
                                    <p:cond delay="0"/>
                                  </p:stCondLst>
                                  <p:childTnLst>
                                    <p:animMotion origin="layout" path="M 2.77778E-7 -8.14815E-6 L 0.10382 0.0787 " pathEditMode="relative" ptsTypes="AA">
                                      <p:cBhvr>
                                        <p:cTn id="18" dur="2000" fill="hold"/>
                                        <p:tgtEl>
                                          <p:spTgt spid="6"/>
                                        </p:tgtEl>
                                        <p:attrNameLst>
                                          <p:attrName>ppt_x</p:attrName>
                                          <p:attrName>ppt_y</p:attrName>
                                        </p:attrNameLst>
                                      </p:cBhvr>
                                    </p:animMotion>
                                  </p:childTnLst>
                                </p:cTn>
                              </p:par>
                              <p:par>
                                <p:cTn id="19" presetID="1" presetClass="emph" presetSubtype="2" fill="hold" nodeType="withEffect">
                                  <p:stCondLst>
                                    <p:cond delay="0"/>
                                  </p:stCondLst>
                                  <p:childTnLst>
                                    <p:animClr clrSpc="rgb" dir="cw">
                                      <p:cBhvr>
                                        <p:cTn id="20" dur="2000" fill="hold"/>
                                        <p:tgtEl>
                                          <p:spTgt spid="669703"/>
                                        </p:tgtEl>
                                        <p:attrNameLst>
                                          <p:attrName>fillcolor</p:attrName>
                                        </p:attrNameLst>
                                      </p:cBhvr>
                                      <p:to>
                                        <a:srgbClr val="FFFFCC"/>
                                      </p:to>
                                    </p:animClr>
                                    <p:set>
                                      <p:cBhvr>
                                        <p:cTn id="21" dur="2000" fill="hold"/>
                                        <p:tgtEl>
                                          <p:spTgt spid="669703"/>
                                        </p:tgtEl>
                                        <p:attrNameLst>
                                          <p:attrName>fill.type</p:attrName>
                                        </p:attrNameLst>
                                      </p:cBhvr>
                                      <p:to>
                                        <p:strVal val="solid"/>
                                      </p:to>
                                    </p:set>
                                    <p:set>
                                      <p:cBhvr>
                                        <p:cTn id="22" dur="2000" fill="hold"/>
                                        <p:tgtEl>
                                          <p:spTgt spid="669703"/>
                                        </p:tgtEl>
                                        <p:attrNameLst>
                                          <p:attrName>fill.on</p:attrName>
                                        </p:attrNameLst>
                                      </p:cBhvr>
                                      <p:to>
                                        <p:strVal val="true"/>
                                      </p:to>
                                    </p:set>
                                  </p:childTnLst>
                                </p:cTn>
                              </p:par>
                              <p:par>
                                <p:cTn id="23" presetID="3" presetClass="entr" presetSubtype="10" fill="hold" grpId="0" nodeType="withEffect">
                                  <p:stCondLst>
                                    <p:cond delay="0"/>
                                  </p:stCondLst>
                                  <p:childTnLst>
                                    <p:set>
                                      <p:cBhvr>
                                        <p:cTn id="24" dur="1" fill="hold">
                                          <p:stCondLst>
                                            <p:cond delay="0"/>
                                          </p:stCondLst>
                                        </p:cTn>
                                        <p:tgtEl>
                                          <p:spTgt spid="669727"/>
                                        </p:tgtEl>
                                        <p:attrNameLst>
                                          <p:attrName>style.visibility</p:attrName>
                                        </p:attrNameLst>
                                      </p:cBhvr>
                                      <p:to>
                                        <p:strVal val="visible"/>
                                      </p:to>
                                    </p:set>
                                    <p:animEffect transition="in" filter="blinds(horizontal)">
                                      <p:cBhvr>
                                        <p:cTn id="25" dur="500"/>
                                        <p:tgtEl>
                                          <p:spTgt spid="669727"/>
                                        </p:tgtEl>
                                      </p:cBhvr>
                                    </p:animEffect>
                                  </p:childTnLst>
                                </p:cTn>
                              </p:par>
                              <p:par>
                                <p:cTn id="26" presetID="42" presetClass="path" presetSubtype="0" repeatCount="2000" accel="50000" decel="50000" fill="hold" nodeType="withEffect">
                                  <p:stCondLst>
                                    <p:cond delay="0"/>
                                  </p:stCondLst>
                                  <p:childTnLst>
                                    <p:animMotion origin="layout" path="M 1.38889E-6 7.40741E-7 L -0.00521 0.5368 " pathEditMode="relative" rAng="0" ptsTypes="AA">
                                      <p:cBhvr>
                                        <p:cTn id="27" dur="2000" fill="hold"/>
                                        <p:tgtEl>
                                          <p:spTgt spid="4"/>
                                        </p:tgtEl>
                                        <p:attrNameLst>
                                          <p:attrName>ppt_x</p:attrName>
                                          <p:attrName>ppt_y</p:attrName>
                                        </p:attrNameLst>
                                      </p:cBhvr>
                                      <p:rCtr x="-260" y="26829"/>
                                    </p:animMotion>
                                  </p:childTnLst>
                                </p:cTn>
                              </p:par>
                              <p:par>
                                <p:cTn id="28" presetID="42" presetClass="path" presetSubtype="0" accel="50000" decel="50000" fill="hold" nodeType="withEffect">
                                  <p:stCondLst>
                                    <p:cond delay="0"/>
                                  </p:stCondLst>
                                  <p:childTnLst>
                                    <p:animMotion origin="layout" path="M 3.05556E-6 9.82659E-7 L 0.0026 0.62959 " pathEditMode="relative" rAng="0" ptsTypes="AA">
                                      <p:cBhvr>
                                        <p:cTn id="29" dur="2000" fill="hold"/>
                                        <p:tgtEl>
                                          <p:spTgt spid="5"/>
                                        </p:tgtEl>
                                        <p:attrNameLst>
                                          <p:attrName>ppt_x</p:attrName>
                                          <p:attrName>ppt_y</p:attrName>
                                        </p:attrNameLst>
                                      </p:cBhvr>
                                      <p:rCtr x="122" y="31468"/>
                                    </p:animMotion>
                                  </p:childTnLst>
                                </p:cTn>
                              </p:par>
                              <p:par>
                                <p:cTn id="30" presetID="42" presetClass="path" presetSubtype="0" accel="50000" decel="50000" fill="hold" nodeType="withEffect">
                                  <p:stCondLst>
                                    <p:cond delay="0"/>
                                  </p:stCondLst>
                                  <p:childTnLst>
                                    <p:animMotion origin="layout" path="M -1.94444E-6 3.98844E-6 L 0.00104 0.46242 " pathEditMode="relative" rAng="0" ptsTypes="AA">
                                      <p:cBhvr>
                                        <p:cTn id="31" dur="500" fill="hold"/>
                                        <p:tgtEl>
                                          <p:spTgt spid="669768"/>
                                        </p:tgtEl>
                                        <p:attrNameLst>
                                          <p:attrName>ppt_x</p:attrName>
                                          <p:attrName>ppt_y</p:attrName>
                                        </p:attrNameLst>
                                      </p:cBhvr>
                                      <p:rCtr x="52" y="23121"/>
                                    </p:animMotion>
                                  </p:childTnLst>
                                </p:cTn>
                              </p:par>
                            </p:childTnLst>
                          </p:cTn>
                        </p:par>
                        <p:par>
                          <p:cTn id="32" fill="hold" nodeType="afterGroup">
                            <p:stCondLst>
                              <p:cond delay="4000"/>
                            </p:stCondLst>
                            <p:childTnLst>
                              <p:par>
                                <p:cTn id="33" presetID="3" presetClass="exit" presetSubtype="10" fill="hold" grpId="1" nodeType="afterEffect">
                                  <p:stCondLst>
                                    <p:cond delay="0"/>
                                  </p:stCondLst>
                                  <p:childTnLst>
                                    <p:animEffect transition="out" filter="blinds(horizontal)">
                                      <p:cBhvr>
                                        <p:cTn id="34" dur="500"/>
                                        <p:tgtEl>
                                          <p:spTgt spid="669727"/>
                                        </p:tgtEl>
                                      </p:cBhvr>
                                    </p:animEffect>
                                    <p:set>
                                      <p:cBhvr>
                                        <p:cTn id="35" dur="1" fill="hold">
                                          <p:stCondLst>
                                            <p:cond delay="499"/>
                                          </p:stCondLst>
                                        </p:cTn>
                                        <p:tgtEl>
                                          <p:spTgt spid="669727"/>
                                        </p:tgtEl>
                                        <p:attrNameLst>
                                          <p:attrName>style.visibility</p:attrName>
                                        </p:attrNameLst>
                                      </p:cBhvr>
                                      <p:to>
                                        <p:strVal val="hidden"/>
                                      </p:to>
                                    </p:set>
                                  </p:childTnLst>
                                </p:cTn>
                              </p:par>
                            </p:childTnLst>
                          </p:cTn>
                        </p:par>
                        <p:par>
                          <p:cTn id="36" fill="hold" nodeType="afterGroup">
                            <p:stCondLst>
                              <p:cond delay="4500"/>
                            </p:stCondLst>
                            <p:childTnLst>
                              <p:par>
                                <p:cTn id="37" presetID="1" presetClass="emph" presetSubtype="2" fill="hold" nodeType="afterEffect">
                                  <p:stCondLst>
                                    <p:cond delay="0"/>
                                  </p:stCondLst>
                                  <p:childTnLst>
                                    <p:animClr clrSpc="rgb" dir="cw">
                                      <p:cBhvr>
                                        <p:cTn id="38" dur="2000" fill="hold"/>
                                        <p:tgtEl>
                                          <p:spTgt spid="669704"/>
                                        </p:tgtEl>
                                        <p:attrNameLst>
                                          <p:attrName>fillcolor</p:attrName>
                                        </p:attrNameLst>
                                      </p:cBhvr>
                                      <p:to>
                                        <a:srgbClr val="FF3300"/>
                                      </p:to>
                                    </p:animClr>
                                    <p:set>
                                      <p:cBhvr>
                                        <p:cTn id="39" dur="2000" fill="hold"/>
                                        <p:tgtEl>
                                          <p:spTgt spid="669704"/>
                                        </p:tgtEl>
                                        <p:attrNameLst>
                                          <p:attrName>fill.type</p:attrName>
                                        </p:attrNameLst>
                                      </p:cBhvr>
                                      <p:to>
                                        <p:strVal val="solid"/>
                                      </p:to>
                                    </p:set>
                                    <p:set>
                                      <p:cBhvr>
                                        <p:cTn id="40" dur="2000" fill="hold"/>
                                        <p:tgtEl>
                                          <p:spTgt spid="669704"/>
                                        </p:tgtEl>
                                        <p:attrNameLst>
                                          <p:attrName>fill.on</p:attrName>
                                        </p:attrNameLst>
                                      </p:cBhvr>
                                      <p:to>
                                        <p:strVal val="true"/>
                                      </p:to>
                                    </p:set>
                                  </p:childTnLst>
                                </p:cTn>
                              </p:par>
                            </p:childTnLst>
                          </p:cTn>
                        </p:par>
                        <p:par>
                          <p:cTn id="41" fill="hold" nodeType="afterGroup">
                            <p:stCondLst>
                              <p:cond delay="6500"/>
                            </p:stCondLst>
                            <p:childTnLst>
                              <p:par>
                                <p:cTn id="42" presetID="10"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000"/>
                                        <p:tgtEl>
                                          <p:spTgt spid="9"/>
                                        </p:tgtEl>
                                      </p:cBhvr>
                                    </p:animEffect>
                                  </p:childTnLst>
                                </p:cTn>
                              </p:par>
                              <p:par>
                                <p:cTn id="45" presetID="1" presetClass="exit" presetSubtype="0" fill="hold" nodeType="withEffect">
                                  <p:stCondLst>
                                    <p:cond delay="0"/>
                                  </p:stCondLst>
                                  <p:childTnLst>
                                    <p:set>
                                      <p:cBhvr>
                                        <p:cTn id="46" dur="1" fill="hold">
                                          <p:stCondLst>
                                            <p:cond delay="0"/>
                                          </p:stCondLst>
                                        </p:cTn>
                                        <p:tgtEl>
                                          <p:spTgt spid="6"/>
                                        </p:tgtEl>
                                        <p:attrNameLst>
                                          <p:attrName>style.visibility</p:attrName>
                                        </p:attrNameLst>
                                      </p:cBhvr>
                                      <p:to>
                                        <p:strVal val="hidden"/>
                                      </p:to>
                                    </p:set>
                                  </p:childTnLst>
                                </p:cTn>
                              </p:par>
                              <p:par>
                                <p:cTn id="47" presetID="0" presetClass="path" presetSubtype="0" accel="50000" decel="50000" fill="hold" nodeType="withEffect">
                                  <p:stCondLst>
                                    <p:cond delay="0"/>
                                  </p:stCondLst>
                                  <p:childTnLst>
                                    <p:animMotion origin="layout" path="M 4.72222E-6 7.40741E-7 L 0.09131 0.11412 " pathEditMode="relative" rAng="0" ptsTypes="AA">
                                      <p:cBhvr>
                                        <p:cTn id="48" dur="2000" fill="hold"/>
                                        <p:tgtEl>
                                          <p:spTgt spid="9"/>
                                        </p:tgtEl>
                                        <p:attrNameLst>
                                          <p:attrName>ppt_x</p:attrName>
                                          <p:attrName>ppt_y</p:attrName>
                                        </p:attrNameLst>
                                      </p:cBhvr>
                                      <p:rCtr x="4566" y="5694"/>
                                    </p:animMotion>
                                  </p:childTnLst>
                                </p:cTn>
                              </p:par>
                              <p:par>
                                <p:cTn id="49" presetID="1" presetClass="emph" presetSubtype="2" fill="hold" nodeType="withEffect">
                                  <p:stCondLst>
                                    <p:cond delay="0"/>
                                  </p:stCondLst>
                                  <p:childTnLst>
                                    <p:animClr clrSpc="rgb" dir="cw">
                                      <p:cBhvr>
                                        <p:cTn id="50" dur="2000" fill="hold"/>
                                        <p:tgtEl>
                                          <p:spTgt spid="669704"/>
                                        </p:tgtEl>
                                        <p:attrNameLst>
                                          <p:attrName>fillcolor</p:attrName>
                                        </p:attrNameLst>
                                      </p:cBhvr>
                                      <p:to>
                                        <a:srgbClr val="FFFFCC"/>
                                      </p:to>
                                    </p:animClr>
                                    <p:set>
                                      <p:cBhvr>
                                        <p:cTn id="51" dur="2000" fill="hold"/>
                                        <p:tgtEl>
                                          <p:spTgt spid="669704"/>
                                        </p:tgtEl>
                                        <p:attrNameLst>
                                          <p:attrName>fill.type</p:attrName>
                                        </p:attrNameLst>
                                      </p:cBhvr>
                                      <p:to>
                                        <p:strVal val="solid"/>
                                      </p:to>
                                    </p:set>
                                    <p:set>
                                      <p:cBhvr>
                                        <p:cTn id="52" dur="2000" fill="hold"/>
                                        <p:tgtEl>
                                          <p:spTgt spid="669704"/>
                                        </p:tgtEl>
                                        <p:attrNameLst>
                                          <p:attrName>fill.on</p:attrName>
                                        </p:attrNameLst>
                                      </p:cBhvr>
                                      <p:to>
                                        <p:strVal val="true"/>
                                      </p:to>
                                    </p:set>
                                  </p:childTnLst>
                                </p:cTn>
                              </p:par>
                            </p:childTnLst>
                          </p:cTn>
                        </p:par>
                        <p:par>
                          <p:cTn id="53" fill="hold" nodeType="afterGroup">
                            <p:stCondLst>
                              <p:cond delay="8500"/>
                            </p:stCondLst>
                            <p:childTnLst>
                              <p:par>
                                <p:cTn id="54" presetID="1" presetClass="exit" presetSubtype="0" fill="hold" nodeType="afterEffect">
                                  <p:stCondLst>
                                    <p:cond delay="0"/>
                                  </p:stCondLst>
                                  <p:childTnLst>
                                    <p:set>
                                      <p:cBhvr>
                                        <p:cTn id="55" dur="1" fill="hold">
                                          <p:stCondLst>
                                            <p:cond delay="0"/>
                                          </p:stCondLst>
                                        </p:cTn>
                                        <p:tgtEl>
                                          <p:spTgt spid="9"/>
                                        </p:tgtEl>
                                        <p:attrNameLst>
                                          <p:attrName>style.visibility</p:attrName>
                                        </p:attrNameLst>
                                      </p:cBhvr>
                                      <p:to>
                                        <p:strVal val="hidden"/>
                                      </p:to>
                                    </p:set>
                                  </p:childTnLst>
                                </p:cTn>
                              </p:par>
                              <p:par>
                                <p:cTn id="56" presetID="1" presetClass="emph" presetSubtype="2" fill="hold" nodeType="withEffect">
                                  <p:stCondLst>
                                    <p:cond delay="0"/>
                                  </p:stCondLst>
                                  <p:childTnLst>
                                    <p:animClr clrSpc="rgb" dir="cw">
                                      <p:cBhvr>
                                        <p:cTn id="57" dur="2000" fill="hold"/>
                                        <p:tgtEl>
                                          <p:spTgt spid="669701"/>
                                        </p:tgtEl>
                                        <p:attrNameLst>
                                          <p:attrName>fillcolor</p:attrName>
                                        </p:attrNameLst>
                                      </p:cBhvr>
                                      <p:to>
                                        <a:srgbClr val="FF3300"/>
                                      </p:to>
                                    </p:animClr>
                                    <p:set>
                                      <p:cBhvr>
                                        <p:cTn id="58" dur="2000" fill="hold"/>
                                        <p:tgtEl>
                                          <p:spTgt spid="669701"/>
                                        </p:tgtEl>
                                        <p:attrNameLst>
                                          <p:attrName>fill.type</p:attrName>
                                        </p:attrNameLst>
                                      </p:cBhvr>
                                      <p:to>
                                        <p:strVal val="solid"/>
                                      </p:to>
                                    </p:set>
                                    <p:set>
                                      <p:cBhvr>
                                        <p:cTn id="59" dur="2000" fill="hold"/>
                                        <p:tgtEl>
                                          <p:spTgt spid="669701"/>
                                        </p:tgtEl>
                                        <p:attrNameLst>
                                          <p:attrName>fill.on</p:attrName>
                                        </p:attrNameLst>
                                      </p:cBhvr>
                                      <p:to>
                                        <p:strVal val="true"/>
                                      </p:to>
                                    </p:set>
                                  </p:childTnLst>
                                </p:cTn>
                              </p:par>
                              <p:par>
                                <p:cTn id="60" presetID="3" presetClass="entr" presetSubtype="10" fill="hold" grpId="0" nodeType="withEffect">
                                  <p:stCondLst>
                                    <p:cond delay="0"/>
                                  </p:stCondLst>
                                  <p:childTnLst>
                                    <p:set>
                                      <p:cBhvr>
                                        <p:cTn id="61" dur="1" fill="hold">
                                          <p:stCondLst>
                                            <p:cond delay="0"/>
                                          </p:stCondLst>
                                        </p:cTn>
                                        <p:tgtEl>
                                          <p:spTgt spid="669702"/>
                                        </p:tgtEl>
                                        <p:attrNameLst>
                                          <p:attrName>style.visibility</p:attrName>
                                        </p:attrNameLst>
                                      </p:cBhvr>
                                      <p:to>
                                        <p:strVal val="visible"/>
                                      </p:to>
                                    </p:set>
                                    <p:animEffect transition="in" filter="blinds(horizontal)">
                                      <p:cBhvr>
                                        <p:cTn id="62" dur="500"/>
                                        <p:tgtEl>
                                          <p:spTgt spid="669702"/>
                                        </p:tgtEl>
                                      </p:cBhvr>
                                    </p:animEffect>
                                  </p:childTnLst>
                                </p:cTn>
                              </p:par>
                              <p:par>
                                <p:cTn id="63" presetID="42" presetClass="path" presetSubtype="0" accel="50000" decel="50000" fill="hold" nodeType="withEffect">
                                  <p:stCondLst>
                                    <p:cond delay="0"/>
                                  </p:stCondLst>
                                  <p:childTnLst>
                                    <p:animMotion origin="layout" path="M 1.38889E-6 7.40741E-7 L -0.00521 0.5368 " pathEditMode="relative" rAng="0" ptsTypes="AA">
                                      <p:cBhvr>
                                        <p:cTn id="64" dur="2000" fill="hold"/>
                                        <p:tgtEl>
                                          <p:spTgt spid="12"/>
                                        </p:tgtEl>
                                        <p:attrNameLst>
                                          <p:attrName>ppt_x</p:attrName>
                                          <p:attrName>ppt_y</p:attrName>
                                        </p:attrNameLst>
                                      </p:cBhvr>
                                      <p:rCtr x="-260" y="26829"/>
                                    </p:animMotion>
                                  </p:childTnLst>
                                </p:cTn>
                              </p:par>
                              <p:par>
                                <p:cTn id="65" presetID="42" presetClass="path" presetSubtype="0" accel="50000" decel="50000" fill="hold" nodeType="withEffect">
                                  <p:stCondLst>
                                    <p:cond delay="0"/>
                                  </p:stCondLst>
                                  <p:childTnLst>
                                    <p:animMotion origin="layout" path="M 0.00642 0.04282 L 3.05556E-6 0.53518 " pathEditMode="relative" rAng="0" ptsTypes="AA">
                                      <p:cBhvr>
                                        <p:cTn id="66" dur="2000" fill="hold"/>
                                        <p:tgtEl>
                                          <p:spTgt spid="13"/>
                                        </p:tgtEl>
                                        <p:attrNameLst>
                                          <p:attrName>ppt_x</p:attrName>
                                          <p:attrName>ppt_y</p:attrName>
                                        </p:attrNameLst>
                                      </p:cBhvr>
                                      <p:rCtr x="-330" y="24606"/>
                                    </p:animMotion>
                                  </p:childTnLst>
                                </p:cTn>
                              </p:par>
                            </p:childTnLst>
                          </p:cTn>
                        </p:par>
                        <p:par>
                          <p:cTn id="67" fill="hold" nodeType="afterGroup">
                            <p:stCondLst>
                              <p:cond delay="10500"/>
                            </p:stCondLst>
                            <p:childTnLst>
                              <p:par>
                                <p:cTn id="68" presetID="3" presetClass="exit" presetSubtype="10" fill="hold" grpId="1" nodeType="afterEffect">
                                  <p:stCondLst>
                                    <p:cond delay="0"/>
                                  </p:stCondLst>
                                  <p:childTnLst>
                                    <p:animEffect transition="out" filter="blinds(horizontal)">
                                      <p:cBhvr>
                                        <p:cTn id="69" dur="500"/>
                                        <p:tgtEl>
                                          <p:spTgt spid="669702"/>
                                        </p:tgtEl>
                                      </p:cBhvr>
                                    </p:animEffect>
                                    <p:set>
                                      <p:cBhvr>
                                        <p:cTn id="70" dur="1" fill="hold">
                                          <p:stCondLst>
                                            <p:cond delay="499"/>
                                          </p:stCondLst>
                                        </p:cTn>
                                        <p:tgtEl>
                                          <p:spTgt spid="669702"/>
                                        </p:tgtEl>
                                        <p:attrNameLst>
                                          <p:attrName>style.visibility</p:attrName>
                                        </p:attrNameLst>
                                      </p:cBhvr>
                                      <p:to>
                                        <p:strVal val="hidden"/>
                                      </p:to>
                                    </p:set>
                                  </p:childTnLst>
                                </p:cTn>
                              </p:par>
                              <p:par>
                                <p:cTn id="71" presetID="1" presetClass="emph" presetSubtype="2" fill="hold" nodeType="withEffect">
                                  <p:stCondLst>
                                    <p:cond delay="0"/>
                                  </p:stCondLst>
                                  <p:childTnLst>
                                    <p:animClr clrSpc="rgb" dir="cw">
                                      <p:cBhvr>
                                        <p:cTn id="72" dur="2000" fill="hold"/>
                                        <p:tgtEl>
                                          <p:spTgt spid="669701"/>
                                        </p:tgtEl>
                                        <p:attrNameLst>
                                          <p:attrName>fillcolor</p:attrName>
                                        </p:attrNameLst>
                                      </p:cBhvr>
                                      <p:to>
                                        <a:srgbClr val="FFFFCC"/>
                                      </p:to>
                                    </p:animClr>
                                    <p:set>
                                      <p:cBhvr>
                                        <p:cTn id="73" dur="2000" fill="hold"/>
                                        <p:tgtEl>
                                          <p:spTgt spid="669701"/>
                                        </p:tgtEl>
                                        <p:attrNameLst>
                                          <p:attrName>fill.type</p:attrName>
                                        </p:attrNameLst>
                                      </p:cBhvr>
                                      <p:to>
                                        <p:strVal val="solid"/>
                                      </p:to>
                                    </p:set>
                                    <p:set>
                                      <p:cBhvr>
                                        <p:cTn id="74" dur="2000" fill="hold"/>
                                        <p:tgtEl>
                                          <p:spTgt spid="669701"/>
                                        </p:tgtEl>
                                        <p:attrNameLst>
                                          <p:attrName>fill.on</p:attrName>
                                        </p:attrNameLst>
                                      </p:cBhvr>
                                      <p:to>
                                        <p:strVal val="true"/>
                                      </p:to>
                                    </p:set>
                                  </p:childTnLst>
                                </p:cTn>
                              </p:par>
                              <p:par>
                                <p:cTn id="75" presetID="10" presetClass="entr" presetSubtype="0" fill="hold"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2000"/>
                                        <p:tgtEl>
                                          <p:spTgt spid="14"/>
                                        </p:tgtEl>
                                      </p:cBhvr>
                                    </p:animEffect>
                                  </p:childTnLst>
                                </p:cTn>
                              </p:par>
                              <p:par>
                                <p:cTn id="78" presetID="0" presetClass="path" presetSubtype="0" accel="50000" decel="50000" fill="hold" nodeType="withEffect">
                                  <p:stCondLst>
                                    <p:cond delay="0"/>
                                  </p:stCondLst>
                                  <p:childTnLst>
                                    <p:animMotion origin="layout" path="M -0.00521 0.00417 L 0.10972 0.03774 " pathEditMode="relative" rAng="0" ptsTypes="AA">
                                      <p:cBhvr>
                                        <p:cTn id="79" dur="2000" fill="hold"/>
                                        <p:tgtEl>
                                          <p:spTgt spid="14"/>
                                        </p:tgtEl>
                                        <p:attrNameLst>
                                          <p:attrName>ppt_x</p:attrName>
                                          <p:attrName>ppt_y</p:attrName>
                                        </p:attrNameLst>
                                      </p:cBhvr>
                                      <p:rCtr x="5747" y="1667"/>
                                    </p:animMotion>
                                  </p:childTnLst>
                                </p:cTn>
                              </p:par>
                            </p:childTnLst>
                          </p:cTn>
                        </p:par>
                        <p:par>
                          <p:cTn id="80" fill="hold" nodeType="afterGroup">
                            <p:stCondLst>
                              <p:cond delay="12500"/>
                            </p:stCondLst>
                            <p:childTnLst>
                              <p:par>
                                <p:cTn id="81" presetID="1" presetClass="emph" presetSubtype="2" fill="hold" nodeType="afterEffect">
                                  <p:stCondLst>
                                    <p:cond delay="0"/>
                                  </p:stCondLst>
                                  <p:childTnLst>
                                    <p:animClr clrSpc="rgb" dir="cw">
                                      <p:cBhvr>
                                        <p:cTn id="82" dur="2000" fill="hold"/>
                                        <p:tgtEl>
                                          <p:spTgt spid="669699"/>
                                        </p:tgtEl>
                                        <p:attrNameLst>
                                          <p:attrName>fillcolor</p:attrName>
                                        </p:attrNameLst>
                                      </p:cBhvr>
                                      <p:to>
                                        <a:srgbClr val="FF3300"/>
                                      </p:to>
                                    </p:animClr>
                                    <p:set>
                                      <p:cBhvr>
                                        <p:cTn id="83" dur="2000" fill="hold"/>
                                        <p:tgtEl>
                                          <p:spTgt spid="669699"/>
                                        </p:tgtEl>
                                        <p:attrNameLst>
                                          <p:attrName>fill.type</p:attrName>
                                        </p:attrNameLst>
                                      </p:cBhvr>
                                      <p:to>
                                        <p:strVal val="solid"/>
                                      </p:to>
                                    </p:set>
                                    <p:set>
                                      <p:cBhvr>
                                        <p:cTn id="84" dur="2000" fill="hold"/>
                                        <p:tgtEl>
                                          <p:spTgt spid="669699"/>
                                        </p:tgtEl>
                                        <p:attrNameLst>
                                          <p:attrName>fill.on</p:attrName>
                                        </p:attrNameLst>
                                      </p:cBhvr>
                                      <p:to>
                                        <p:strVal val="true"/>
                                      </p:to>
                                    </p:set>
                                  </p:childTnLst>
                                </p:cTn>
                              </p:par>
                            </p:childTnLst>
                          </p:cTn>
                        </p:par>
                        <p:par>
                          <p:cTn id="85" fill="hold" nodeType="afterGroup">
                            <p:stCondLst>
                              <p:cond delay="14500"/>
                            </p:stCondLst>
                            <p:childTnLst>
                              <p:par>
                                <p:cTn id="86" presetID="10" presetClass="entr" presetSubtype="0" fill="hold"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2000"/>
                                        <p:tgtEl>
                                          <p:spTgt spid="22"/>
                                        </p:tgtEl>
                                      </p:cBhvr>
                                    </p:animEffect>
                                  </p:childTnLst>
                                </p:cTn>
                              </p:par>
                              <p:par>
                                <p:cTn id="89" presetID="1" presetClass="exit" presetSubtype="0" fill="hold" nodeType="withEffect">
                                  <p:stCondLst>
                                    <p:cond delay="0"/>
                                  </p:stCondLst>
                                  <p:childTnLst>
                                    <p:set>
                                      <p:cBhvr>
                                        <p:cTn id="90" dur="1" fill="hold">
                                          <p:stCondLst>
                                            <p:cond delay="0"/>
                                          </p:stCondLst>
                                        </p:cTn>
                                        <p:tgtEl>
                                          <p:spTgt spid="14"/>
                                        </p:tgtEl>
                                        <p:attrNameLst>
                                          <p:attrName>style.visibility</p:attrName>
                                        </p:attrNameLst>
                                      </p:cBhvr>
                                      <p:to>
                                        <p:strVal val="hidden"/>
                                      </p:to>
                                    </p:set>
                                  </p:childTnLst>
                                </p:cTn>
                              </p:par>
                              <p:par>
                                <p:cTn id="91" presetID="0" presetClass="path" presetSubtype="0" accel="50000" decel="50000" fill="hold" nodeType="withEffect">
                                  <p:stCondLst>
                                    <p:cond delay="0"/>
                                  </p:stCondLst>
                                  <p:childTnLst>
                                    <p:animMotion origin="layout" path="M -0.00365 0.0088 L 0.07968 -0.18681 " pathEditMode="relative" rAng="0" ptsTypes="AA">
                                      <p:cBhvr>
                                        <p:cTn id="92" dur="2000" fill="hold"/>
                                        <p:tgtEl>
                                          <p:spTgt spid="22"/>
                                        </p:tgtEl>
                                        <p:attrNameLst>
                                          <p:attrName>ppt_x</p:attrName>
                                          <p:attrName>ppt_y</p:attrName>
                                        </p:attrNameLst>
                                      </p:cBhvr>
                                      <p:rCtr x="4167" y="-9792"/>
                                    </p:animMotion>
                                  </p:childTnLst>
                                </p:cTn>
                              </p:par>
                              <p:par>
                                <p:cTn id="93" presetID="1" presetClass="emph" presetSubtype="2" fill="hold" nodeType="withEffect">
                                  <p:stCondLst>
                                    <p:cond delay="0"/>
                                  </p:stCondLst>
                                  <p:childTnLst>
                                    <p:animClr clrSpc="rgb" dir="cw">
                                      <p:cBhvr>
                                        <p:cTn id="94" dur="2000" fill="hold"/>
                                        <p:tgtEl>
                                          <p:spTgt spid="669765"/>
                                        </p:tgtEl>
                                        <p:attrNameLst>
                                          <p:attrName>fillcolor</p:attrName>
                                        </p:attrNameLst>
                                      </p:cBhvr>
                                      <p:to>
                                        <a:srgbClr val="FF3300"/>
                                      </p:to>
                                    </p:animClr>
                                    <p:set>
                                      <p:cBhvr>
                                        <p:cTn id="95" dur="2000" fill="hold"/>
                                        <p:tgtEl>
                                          <p:spTgt spid="669765"/>
                                        </p:tgtEl>
                                        <p:attrNameLst>
                                          <p:attrName>fill.type</p:attrName>
                                        </p:attrNameLst>
                                      </p:cBhvr>
                                      <p:to>
                                        <p:strVal val="solid"/>
                                      </p:to>
                                    </p:set>
                                    <p:set>
                                      <p:cBhvr>
                                        <p:cTn id="96" dur="2000" fill="hold"/>
                                        <p:tgtEl>
                                          <p:spTgt spid="669765"/>
                                        </p:tgtEl>
                                        <p:attrNameLst>
                                          <p:attrName>fill.on</p:attrName>
                                        </p:attrNameLst>
                                      </p:cBhvr>
                                      <p:to>
                                        <p:strVal val="true"/>
                                      </p:to>
                                    </p:set>
                                  </p:childTnLst>
                                </p:cTn>
                              </p:par>
                              <p:par>
                                <p:cTn id="97" presetID="10" presetClass="entr" presetSubtype="0" fill="hold" nodeType="with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fade">
                                      <p:cBhvr>
                                        <p:cTn id="99" dur="2000"/>
                                        <p:tgtEl>
                                          <p:spTgt spid="19"/>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669766"/>
                                        </p:tgtEl>
                                        <p:attrNameLst>
                                          <p:attrName>style.visibility</p:attrName>
                                        </p:attrNameLst>
                                      </p:cBhvr>
                                      <p:to>
                                        <p:strVal val="visible"/>
                                      </p:to>
                                    </p:set>
                                    <p:animEffect transition="in" filter="blinds(horizontal)">
                                      <p:cBhvr>
                                        <p:cTn id="102" dur="500"/>
                                        <p:tgtEl>
                                          <p:spTgt spid="669766"/>
                                        </p:tgtEl>
                                      </p:cBhvr>
                                    </p:animEffect>
                                  </p:childTnLst>
                                </p:cTn>
                              </p:par>
                              <p:par>
                                <p:cTn id="103" presetID="42" presetClass="path" presetSubtype="0" accel="50000" decel="50000" fill="hold" nodeType="withEffect">
                                  <p:stCondLst>
                                    <p:cond delay="500"/>
                                  </p:stCondLst>
                                  <p:childTnLst>
                                    <p:animMotion origin="layout" path="M -0.0026 0.0007 L -0.0052 0.53665 " pathEditMode="relative" rAng="0" ptsTypes="AA">
                                      <p:cBhvr>
                                        <p:cTn id="104" dur="2000" fill="hold"/>
                                        <p:tgtEl>
                                          <p:spTgt spid="17"/>
                                        </p:tgtEl>
                                        <p:attrNameLst>
                                          <p:attrName>ppt_x</p:attrName>
                                          <p:attrName>ppt_y</p:attrName>
                                        </p:attrNameLst>
                                      </p:cBhvr>
                                      <p:rCtr x="-139" y="26798"/>
                                    </p:animMotion>
                                  </p:childTnLst>
                                </p:cTn>
                              </p:par>
                              <p:par>
                                <p:cTn id="105" presetID="42" presetClass="path" presetSubtype="0" accel="50000" decel="50000" fill="hold" nodeType="withEffect">
                                  <p:stCondLst>
                                    <p:cond delay="500"/>
                                  </p:stCondLst>
                                  <p:childTnLst>
                                    <p:animMotion origin="layout" path="M 1.94444E-6 -6.93642E-7 L -0.00643 0.49226 " pathEditMode="relative" rAng="0" ptsTypes="AA">
                                      <p:cBhvr>
                                        <p:cTn id="106" dur="2000" fill="hold"/>
                                        <p:tgtEl>
                                          <p:spTgt spid="18"/>
                                        </p:tgtEl>
                                        <p:attrNameLst>
                                          <p:attrName>ppt_x</p:attrName>
                                          <p:attrName>ppt_y</p:attrName>
                                        </p:attrNameLst>
                                      </p:cBhvr>
                                      <p:rCtr x="-330" y="24601"/>
                                    </p:animMotion>
                                  </p:childTnLst>
                                </p:cTn>
                              </p:par>
                              <p:par>
                                <p:cTn id="107" presetID="42" presetClass="path" presetSubtype="0" repeatCount="2000" accel="50000" decel="50000" fill="hold" nodeType="withEffect">
                                  <p:stCondLst>
                                    <p:cond delay="500"/>
                                  </p:stCondLst>
                                  <p:childTnLst>
                                    <p:animMotion origin="layout" path="M 4.72222E-6 -6.35838E-7 L 0.00121 0.42058 " pathEditMode="relative" rAng="0" ptsTypes="AA">
                                      <p:cBhvr>
                                        <p:cTn id="108" dur="2000" fill="hold"/>
                                        <p:tgtEl>
                                          <p:spTgt spid="669769"/>
                                        </p:tgtEl>
                                        <p:attrNameLst>
                                          <p:attrName>ppt_x</p:attrName>
                                          <p:attrName>ppt_y</p:attrName>
                                        </p:attrNameLst>
                                      </p:cBhvr>
                                      <p:rCtr x="52" y="21017"/>
                                    </p:animMotion>
                                  </p:childTnLst>
                                </p:cTn>
                              </p:par>
                              <p:par>
                                <p:cTn id="109" presetID="1" presetClass="emph" presetSubtype="2" fill="hold" nodeType="withEffect">
                                  <p:stCondLst>
                                    <p:cond delay="0"/>
                                  </p:stCondLst>
                                  <p:childTnLst>
                                    <p:animClr clrSpc="rgb" dir="cw">
                                      <p:cBhvr>
                                        <p:cTn id="110" dur="2000" fill="hold"/>
                                        <p:tgtEl>
                                          <p:spTgt spid="669699"/>
                                        </p:tgtEl>
                                        <p:attrNameLst>
                                          <p:attrName>fillcolor</p:attrName>
                                        </p:attrNameLst>
                                      </p:cBhvr>
                                      <p:to>
                                        <a:srgbClr val="FFFFCC"/>
                                      </p:to>
                                    </p:animClr>
                                    <p:set>
                                      <p:cBhvr>
                                        <p:cTn id="111" dur="2000" fill="hold"/>
                                        <p:tgtEl>
                                          <p:spTgt spid="669699"/>
                                        </p:tgtEl>
                                        <p:attrNameLst>
                                          <p:attrName>fill.type</p:attrName>
                                        </p:attrNameLst>
                                      </p:cBhvr>
                                      <p:to>
                                        <p:strVal val="solid"/>
                                      </p:to>
                                    </p:set>
                                    <p:set>
                                      <p:cBhvr>
                                        <p:cTn id="112" dur="2000" fill="hold"/>
                                        <p:tgtEl>
                                          <p:spTgt spid="669699"/>
                                        </p:tgtEl>
                                        <p:attrNameLst>
                                          <p:attrName>fill.on</p:attrName>
                                        </p:attrNameLst>
                                      </p:cBhvr>
                                      <p:to>
                                        <p:strVal val="true"/>
                                      </p:to>
                                    </p:set>
                                  </p:childTnLst>
                                </p:cTn>
                              </p:par>
                              <p:par>
                                <p:cTn id="113" presetID="1" presetClass="exit" presetSubtype="0" fill="hold" nodeType="withEffect">
                                  <p:stCondLst>
                                    <p:cond delay="500"/>
                                  </p:stCondLst>
                                  <p:childTnLst>
                                    <p:set>
                                      <p:cBhvr>
                                        <p:cTn id="114" dur="1" fill="hold">
                                          <p:stCondLst>
                                            <p:cond delay="0"/>
                                          </p:stCondLst>
                                        </p:cTn>
                                        <p:tgtEl>
                                          <p:spTgt spid="19"/>
                                        </p:tgtEl>
                                        <p:attrNameLst>
                                          <p:attrName>style.visibility</p:attrName>
                                        </p:attrNameLst>
                                      </p:cBhvr>
                                      <p:to>
                                        <p:strVal val="hidden"/>
                                      </p:to>
                                    </p:set>
                                  </p:childTnLst>
                                </p:cTn>
                              </p:par>
                            </p:childTnLst>
                          </p:cTn>
                        </p:par>
                        <p:par>
                          <p:cTn id="115" fill="hold" nodeType="afterGroup">
                            <p:stCondLst>
                              <p:cond delay="19000"/>
                            </p:stCondLst>
                            <p:childTnLst>
                              <p:par>
                                <p:cTn id="116" presetID="1" presetClass="emph" presetSubtype="2" fill="hold" nodeType="afterEffect">
                                  <p:stCondLst>
                                    <p:cond delay="0"/>
                                  </p:stCondLst>
                                  <p:childTnLst>
                                    <p:animClr clrSpc="rgb" dir="cw">
                                      <p:cBhvr>
                                        <p:cTn id="117" dur="2000" fill="hold"/>
                                        <p:tgtEl>
                                          <p:spTgt spid="669765"/>
                                        </p:tgtEl>
                                        <p:attrNameLst>
                                          <p:attrName>fillcolor</p:attrName>
                                        </p:attrNameLst>
                                      </p:cBhvr>
                                      <p:to>
                                        <a:srgbClr val="FFFFCC"/>
                                      </p:to>
                                    </p:animClr>
                                    <p:set>
                                      <p:cBhvr>
                                        <p:cTn id="118" dur="2000" fill="hold"/>
                                        <p:tgtEl>
                                          <p:spTgt spid="669765"/>
                                        </p:tgtEl>
                                        <p:attrNameLst>
                                          <p:attrName>fill.type</p:attrName>
                                        </p:attrNameLst>
                                      </p:cBhvr>
                                      <p:to>
                                        <p:strVal val="solid"/>
                                      </p:to>
                                    </p:set>
                                    <p:set>
                                      <p:cBhvr>
                                        <p:cTn id="119" dur="2000" fill="hold"/>
                                        <p:tgtEl>
                                          <p:spTgt spid="669765"/>
                                        </p:tgtEl>
                                        <p:attrNameLst>
                                          <p:attrName>fill.on</p:attrName>
                                        </p:attrNameLst>
                                      </p:cBhvr>
                                      <p:to>
                                        <p:strVal val="true"/>
                                      </p:to>
                                    </p:set>
                                  </p:childTnLst>
                                </p:cTn>
                              </p:par>
                              <p:par>
                                <p:cTn id="120" presetID="3" presetClass="exit" presetSubtype="10" fill="hold" grpId="1" nodeType="withEffect">
                                  <p:stCondLst>
                                    <p:cond delay="0"/>
                                  </p:stCondLst>
                                  <p:childTnLst>
                                    <p:animEffect transition="out" filter="blinds(horizontal)">
                                      <p:cBhvr>
                                        <p:cTn id="121" dur="500"/>
                                        <p:tgtEl>
                                          <p:spTgt spid="669766"/>
                                        </p:tgtEl>
                                      </p:cBhvr>
                                    </p:animEffect>
                                    <p:set>
                                      <p:cBhvr>
                                        <p:cTn id="122" dur="1" fill="hold">
                                          <p:stCondLst>
                                            <p:cond delay="499"/>
                                          </p:stCondLst>
                                        </p:cTn>
                                        <p:tgtEl>
                                          <p:spTgt spid="669766"/>
                                        </p:tgtEl>
                                        <p:attrNameLst>
                                          <p:attrName>style.visibility</p:attrName>
                                        </p:attrNameLst>
                                      </p:cBhvr>
                                      <p:to>
                                        <p:strVal val="hidden"/>
                                      </p:to>
                                    </p:set>
                                  </p:childTnLst>
                                </p:cTn>
                              </p:par>
                              <p:par>
                                <p:cTn id="123" presetID="0" presetClass="path" presetSubtype="0" accel="50000" decel="50000" fill="hold" grpId="0" nodeType="withEffect">
                                  <p:stCondLst>
                                    <p:cond delay="0"/>
                                  </p:stCondLst>
                                  <p:childTnLst>
                                    <p:animMotion origin="layout" path="M -2.22222E-6 0.00093 L 0.09462 0.11019 " pathEditMode="relative" ptsTypes="AA">
                                      <p:cBhvr>
                                        <p:cTn id="124" dur="2000" fill="hold"/>
                                        <p:tgtEl>
                                          <p:spTgt spid="669789"/>
                                        </p:tgtEl>
                                        <p:attrNameLst>
                                          <p:attrName>ppt_x</p:attrName>
                                          <p:attrName>ppt_y</p:attrName>
                                        </p:attrNameLst>
                                      </p:cBhvr>
                                    </p:animMotion>
                                  </p:childTnLst>
                                </p:cTn>
                              </p:par>
                            </p:childTnLst>
                          </p:cTn>
                        </p:par>
                        <p:par>
                          <p:cTn id="125" fill="hold" nodeType="afterGroup">
                            <p:stCondLst>
                              <p:cond delay="21000"/>
                            </p:stCondLst>
                            <p:childTnLst>
                              <p:par>
                                <p:cTn id="126" presetID="0" presetClass="path" presetSubtype="0" accel="50000" decel="50000" fill="hold" nodeType="afterEffect">
                                  <p:stCondLst>
                                    <p:cond delay="0"/>
                                  </p:stCondLst>
                                  <p:childTnLst>
                                    <p:animMotion origin="layout" path="M 5.55556E-7 -1.85185E-6 L 0.04149 0.13287 " pathEditMode="relative" rAng="0" ptsTypes="AA">
                                      <p:cBhvr>
                                        <p:cTn id="127" dur="2000" fill="hold"/>
                                        <p:tgtEl>
                                          <p:spTgt spid="2238"/>
                                        </p:tgtEl>
                                        <p:attrNameLst>
                                          <p:attrName>ppt_x</p:attrName>
                                          <p:attrName>ppt_y</p:attrName>
                                        </p:attrNameLst>
                                      </p:cBhvr>
                                      <p:rCtr x="2066" y="6644"/>
                                    </p:animMotion>
                                  </p:childTnLst>
                                </p:cTn>
                              </p:par>
                            </p:childTnLst>
                          </p:cTn>
                        </p:par>
                        <p:par>
                          <p:cTn id="128" fill="hold" nodeType="afterGroup">
                            <p:stCondLst>
                              <p:cond delay="23000"/>
                            </p:stCondLst>
                            <p:childTnLst>
                              <p:par>
                                <p:cTn id="129" presetID="0" presetClass="path" presetSubtype="0" accel="50000" decel="50000" fill="hold" nodeType="afterEffect">
                                  <p:stCondLst>
                                    <p:cond delay="0"/>
                                  </p:stCondLst>
                                  <p:childTnLst>
                                    <p:animMotion origin="layout" path="M 2.5E-6 7.40741E-7 L 0.04184 0.08333 " pathEditMode="relative" rAng="0" ptsTypes="AA">
                                      <p:cBhvr>
                                        <p:cTn id="130" dur="2000" fill="hold"/>
                                        <p:tgtEl>
                                          <p:spTgt spid="2239"/>
                                        </p:tgtEl>
                                        <p:attrNameLst>
                                          <p:attrName>ppt_x</p:attrName>
                                          <p:attrName>ppt_y</p:attrName>
                                        </p:attrNameLst>
                                      </p:cBhvr>
                                      <p:rCtr x="2083" y="4167"/>
                                    </p:animMotion>
                                  </p:childTnLst>
                                </p:cTn>
                              </p:par>
                            </p:childTnLst>
                          </p:cTn>
                        </p:par>
                        <p:par>
                          <p:cTn id="131" fill="hold" nodeType="afterGroup">
                            <p:stCondLst>
                              <p:cond delay="25000"/>
                            </p:stCondLst>
                            <p:childTnLst>
                              <p:par>
                                <p:cTn id="132" presetID="1" presetClass="exit" presetSubtype="0" fill="hold" nodeType="afterEffect">
                                  <p:stCondLst>
                                    <p:cond delay="0"/>
                                  </p:stCondLst>
                                  <p:childTnLst>
                                    <p:set>
                                      <p:cBhvr>
                                        <p:cTn id="133" dur="1" fill="hold">
                                          <p:stCondLst>
                                            <p:cond delay="0"/>
                                          </p:stCondLst>
                                        </p:cTn>
                                        <p:tgtEl>
                                          <p:spTgt spid="2238"/>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2239"/>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669789"/>
                                        </p:tgtEl>
                                        <p:attrNameLst>
                                          <p:attrName>style.visibility</p:attrName>
                                        </p:attrNameLst>
                                      </p:cBhvr>
                                      <p:to>
                                        <p:strVal val="hidden"/>
                                      </p:to>
                                    </p:set>
                                  </p:childTnLst>
                                </p:cTn>
                              </p:par>
                              <p:par>
                                <p:cTn id="138" presetID="1" presetClass="exit" presetSubtype="0" fill="hold" grpId="0" nodeType="withEffect" nodePh="1">
                                  <p:stCondLst>
                                    <p:cond delay="0"/>
                                  </p:stCondLst>
                                  <p:endCondLst>
                                    <p:cond evt="begin" delay="0">
                                      <p:tn val="138"/>
                                    </p:cond>
                                  </p:endCondLst>
                                  <p:childTnLst>
                                    <p:set>
                                      <p:cBhvr>
                                        <p:cTn id="139" dur="1" fill="hold">
                                          <p:stCondLst>
                                            <p:cond delay="0"/>
                                          </p:stCondLst>
                                        </p:cTn>
                                        <p:tgtEl>
                                          <p:spTgt spid="669774"/>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19"/>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22"/>
                                        </p:tgtEl>
                                        <p:attrNameLst>
                                          <p:attrName>style.visibility</p:attrName>
                                        </p:attrNameLst>
                                      </p:cBhvr>
                                      <p:to>
                                        <p:strVal val="hidden"/>
                                      </p:to>
                                    </p:set>
                                  </p:childTnLst>
                                </p:cTn>
                              </p:par>
                            </p:childTnLst>
                          </p:cTn>
                        </p:par>
                        <p:par>
                          <p:cTn id="144" fill="hold" nodeType="afterGroup">
                            <p:stCondLst>
                              <p:cond delay="25000"/>
                            </p:stCondLst>
                            <p:childTnLst>
                              <p:par>
                                <p:cTn id="145" presetID="1" presetClass="entr" presetSubtype="0" fill="hold" nodeType="afterEffect">
                                  <p:stCondLst>
                                    <p:cond delay="0"/>
                                  </p:stCondLst>
                                  <p:childTnLst>
                                    <p:set>
                                      <p:cBhvr>
                                        <p:cTn id="146" dur="1" fill="hold">
                                          <p:stCondLst>
                                            <p:cond delay="0"/>
                                          </p:stCondLst>
                                        </p:cTn>
                                        <p:tgtEl>
                                          <p:spTgt spid="669760"/>
                                        </p:tgtEl>
                                        <p:attrNameLst>
                                          <p:attrName>style.visibility</p:attrName>
                                        </p:attrNameLst>
                                      </p:cBhvr>
                                      <p:to>
                                        <p:strVal val="visible"/>
                                      </p:to>
                                    </p:set>
                                  </p:childTnLst>
                                </p:cTn>
                              </p:par>
                            </p:childTnLst>
                          </p:cTn>
                        </p:par>
                        <p:par>
                          <p:cTn id="147" fill="hold" nodeType="afterGroup">
                            <p:stCondLst>
                              <p:cond delay="25000"/>
                            </p:stCondLst>
                            <p:childTnLst>
                              <p:par>
                                <p:cTn id="148" presetID="0" presetClass="path" presetSubtype="0" accel="50000" decel="50000" fill="hold" nodeType="afterEffect">
                                  <p:stCondLst>
                                    <p:cond delay="0"/>
                                  </p:stCondLst>
                                  <p:childTnLst>
                                    <p:animMotion origin="layout" path="M 8.33333E-7 -3.7037E-7 L 0.13472 -0.25811 " pathEditMode="relative" ptsTypes="AA">
                                      <p:cBhvr>
                                        <p:cTn id="149" dur="2000" fill="hold"/>
                                        <p:tgtEl>
                                          <p:spTgt spid="669760"/>
                                        </p:tgtEl>
                                        <p:attrNameLst>
                                          <p:attrName>ppt_x</p:attrName>
                                          <p:attrName>ppt_y</p:attrName>
                                        </p:attrNameLst>
                                      </p:cBhvr>
                                    </p:animMotion>
                                  </p:childTnLst>
                                </p:cTn>
                              </p:par>
                            </p:childTnLst>
                          </p:cTn>
                        </p:par>
                        <p:par>
                          <p:cTn id="150" fill="hold" nodeType="afterGroup">
                            <p:stCondLst>
                              <p:cond delay="27000"/>
                            </p:stCondLst>
                            <p:childTnLst>
                              <p:par>
                                <p:cTn id="151" presetID="3" presetClass="entr" presetSubtype="10" fill="hold" grpId="0" nodeType="afterEffect">
                                  <p:stCondLst>
                                    <p:cond delay="0"/>
                                  </p:stCondLst>
                                  <p:childTnLst>
                                    <p:set>
                                      <p:cBhvr>
                                        <p:cTn id="152" dur="1" fill="hold">
                                          <p:stCondLst>
                                            <p:cond delay="0"/>
                                          </p:stCondLst>
                                        </p:cTn>
                                        <p:tgtEl>
                                          <p:spTgt spid="669855"/>
                                        </p:tgtEl>
                                        <p:attrNameLst>
                                          <p:attrName>style.visibility</p:attrName>
                                        </p:attrNameLst>
                                      </p:cBhvr>
                                      <p:to>
                                        <p:strVal val="visible"/>
                                      </p:to>
                                    </p:set>
                                    <p:animEffect transition="in" filter="blinds(horizontal)">
                                      <p:cBhvr>
                                        <p:cTn id="153" dur="500"/>
                                        <p:tgtEl>
                                          <p:spTgt spid="669855"/>
                                        </p:tgtEl>
                                      </p:cBhvr>
                                    </p:animEffect>
                                  </p:childTnLst>
                                </p:cTn>
                              </p:par>
                            </p:childTnLst>
                          </p:cTn>
                        </p:par>
                        <p:par>
                          <p:cTn id="154" fill="hold" nodeType="afterGroup">
                            <p:stCondLst>
                              <p:cond delay="27500"/>
                            </p:stCondLst>
                            <p:childTnLst>
                              <p:par>
                                <p:cTn id="155" presetID="0" presetClass="path" presetSubtype="0" accel="50000" decel="50000" fill="hold" nodeType="afterEffect">
                                  <p:stCondLst>
                                    <p:cond delay="0"/>
                                  </p:stCondLst>
                                  <p:childTnLst>
                                    <p:animMotion origin="layout" path="M -5.83333E-6 -4.07407E-6 C -0.00244 0.00023 -0.00469 0.00047 0.01666 -4.07407E-6 C 0.03801 -0.00046 0.10624 0.01389 0.12829 -0.00347 C 0.15034 -0.02083 0.14652 -0.03727 0.14878 -0.10416 C 0.15103 -0.17106 0.15624 -0.33194 0.14235 -0.40509 C 0.12847 -0.47824 0.07916 -0.52268 0.06544 -0.54352 " pathEditMode="relative" ptsTypes="aaaaaA">
                                      <p:cBhvr>
                                        <p:cTn id="156" dur="2000" fill="hold"/>
                                        <p:tgtEl>
                                          <p:spTgt spid="2233"/>
                                        </p:tgtEl>
                                        <p:attrNameLst>
                                          <p:attrName>ppt_x</p:attrName>
                                          <p:attrName>ppt_y</p:attrName>
                                        </p:attrNameLst>
                                      </p:cBhvr>
                                    </p:animMotion>
                                  </p:childTnLst>
                                </p:cTn>
                              </p:par>
                            </p:childTnLst>
                          </p:cTn>
                        </p:par>
                        <p:par>
                          <p:cTn id="157" fill="hold" nodeType="afterGroup">
                            <p:stCondLst>
                              <p:cond delay="29500"/>
                            </p:stCondLst>
                            <p:childTnLst>
                              <p:par>
                                <p:cTn id="158" presetID="0" presetClass="path" presetSubtype="0" accel="50000" decel="50000" fill="hold" nodeType="afterEffect">
                                  <p:stCondLst>
                                    <p:cond delay="0"/>
                                  </p:stCondLst>
                                  <p:childTnLst>
                                    <p:animMotion origin="layout" path="M -5.E-6 -4.07407E-6 C 0.02483 0.00602 0.04983 0.01227 0.07952 0.00857 C 0.10921 0.00487 0.16111 0.00602 0.17813 -0.02222 C 0.19514 -0.05046 0.18039 -0.08564 0.18212 -0.16064 C 0.18386 -0.23564 0.19427 -0.39027 0.18837 -0.47175 C 0.18247 -0.55324 0.16424 -0.60138 0.14618 -0.64953 " pathEditMode="relative" ptsTypes="aaaaaA">
                                      <p:cBhvr>
                                        <p:cTn id="159" dur="2000" fill="hold"/>
                                        <p:tgtEl>
                                          <p:spTgt spid="2234"/>
                                        </p:tgtEl>
                                        <p:attrNameLst>
                                          <p:attrName>ppt_x</p:attrName>
                                          <p:attrName>ppt_y</p:attrName>
                                        </p:attrNameLst>
                                      </p:cBhvr>
                                    </p:animMotion>
                                  </p:childTnLst>
                                </p:cTn>
                              </p:par>
                            </p:childTnLst>
                          </p:cTn>
                        </p:par>
                        <p:par>
                          <p:cTn id="160" fill="hold" nodeType="afterGroup">
                            <p:stCondLst>
                              <p:cond delay="31500"/>
                            </p:stCondLst>
                            <p:childTnLst>
                              <p:par>
                                <p:cTn id="161" presetID="0" presetClass="path" presetSubtype="0" accel="50000" decel="50000" fill="hold" nodeType="afterEffect">
                                  <p:stCondLst>
                                    <p:cond delay="0"/>
                                  </p:stCondLst>
                                  <p:childTnLst>
                                    <p:animMotion origin="layout" path="M -4.72222E-6 -2.96296E-6 C 0.04115 0.00926 0.08247 0.01852 0.10261 -0.00857 C 0.12275 -0.03565 0.11597 -0.0919 0.12066 -0.1625 C 0.12535 -0.2331 0.12726 -0.35394 0.1309 -0.43264 C 0.13455 -0.51134 0.13872 -0.5956 0.14236 -0.63426 " pathEditMode="relative" ptsTypes="aaaaA">
                                      <p:cBhvr>
                                        <p:cTn id="162" dur="2000" fill="hold"/>
                                        <p:tgtEl>
                                          <p:spTgt spid="2235"/>
                                        </p:tgtEl>
                                        <p:attrNameLst>
                                          <p:attrName>ppt_x</p:attrName>
                                          <p:attrName>ppt_y</p:attrName>
                                        </p:attrNameLst>
                                      </p:cBhvr>
                                    </p:animMotion>
                                  </p:childTnLst>
                                </p:cTn>
                              </p:par>
                            </p:childTnLst>
                          </p:cTn>
                        </p:par>
                        <p:par>
                          <p:cTn id="163" fill="hold" nodeType="afterGroup">
                            <p:stCondLst>
                              <p:cond delay="33500"/>
                            </p:stCondLst>
                            <p:childTnLst>
                              <p:par>
                                <p:cTn id="164" presetID="0" presetClass="path" presetSubtype="0" accel="50000" decel="50000" fill="hold" nodeType="afterEffect">
                                  <p:stCondLst>
                                    <p:cond delay="0"/>
                                  </p:stCondLst>
                                  <p:childTnLst>
                                    <p:animMotion origin="layout" path="M 0.09253 -0.06875 C 0.08073 -0.06968 0.06892 -0.07037 0.06423 -0.0926 C 0.05954 -0.11482 0.06389 -0.14537 0.06423 -0.20209 C 0.06458 -0.2588 0.06788 -0.37709 0.06684 -0.43287 C 0.06579 -0.48866 0.07083 -0.50718 0.05781 -0.53704 C 0.04479 -0.5669 0.01753 -0.58658 -0.01129 -0.61227 C -0.04011 -0.63797 -0.08733 -0.67593 -0.11528 -0.69098 C -0.14323 -0.70602 -0.16875 -0.7007 -0.17934 -0.70301 " pathEditMode="relative" ptsTypes="aaaaaaaA">
                                      <p:cBhvr>
                                        <p:cTn id="165" dur="2000" fill="hold"/>
                                        <p:tgtEl>
                                          <p:spTgt spid="669763"/>
                                        </p:tgtEl>
                                        <p:attrNameLst>
                                          <p:attrName>ppt_x</p:attrName>
                                          <p:attrName>ppt_y</p:attrName>
                                        </p:attrNameLst>
                                      </p:cBhvr>
                                    </p:animMotion>
                                  </p:childTnLst>
                                </p:cTn>
                              </p:par>
                            </p:childTnLst>
                          </p:cTn>
                        </p:par>
                        <p:par>
                          <p:cTn id="166" fill="hold" nodeType="afterGroup">
                            <p:stCondLst>
                              <p:cond delay="35500"/>
                            </p:stCondLst>
                            <p:childTnLst>
                              <p:par>
                                <p:cTn id="167" presetID="1" presetClass="emph" presetSubtype="2" fill="hold" nodeType="afterEffect">
                                  <p:stCondLst>
                                    <p:cond delay="0"/>
                                  </p:stCondLst>
                                  <p:childTnLst>
                                    <p:animClr clrSpc="rgb" dir="cw">
                                      <p:cBhvr>
                                        <p:cTn id="168" dur="2000" fill="hold"/>
                                        <p:tgtEl>
                                          <p:spTgt spid="669707"/>
                                        </p:tgtEl>
                                        <p:attrNameLst>
                                          <p:attrName>fillcolor</p:attrName>
                                        </p:attrNameLst>
                                      </p:cBhvr>
                                      <p:to>
                                        <a:srgbClr val="FF3300"/>
                                      </p:to>
                                    </p:animClr>
                                    <p:set>
                                      <p:cBhvr>
                                        <p:cTn id="169" dur="2000" fill="hold"/>
                                        <p:tgtEl>
                                          <p:spTgt spid="669707"/>
                                        </p:tgtEl>
                                        <p:attrNameLst>
                                          <p:attrName>fill.type</p:attrName>
                                        </p:attrNameLst>
                                      </p:cBhvr>
                                      <p:to>
                                        <p:strVal val="solid"/>
                                      </p:to>
                                    </p:set>
                                    <p:set>
                                      <p:cBhvr>
                                        <p:cTn id="170" dur="2000" fill="hold"/>
                                        <p:tgtEl>
                                          <p:spTgt spid="669707"/>
                                        </p:tgtEl>
                                        <p:attrNameLst>
                                          <p:attrName>fill.on</p:attrName>
                                        </p:attrNameLst>
                                      </p:cBhvr>
                                      <p:to>
                                        <p:strVal val="true"/>
                                      </p:to>
                                    </p:set>
                                  </p:childTnLst>
                                </p:cTn>
                              </p:par>
                            </p:childTnLst>
                          </p:cTn>
                        </p:par>
                        <p:par>
                          <p:cTn id="171" fill="hold" nodeType="afterGroup">
                            <p:stCondLst>
                              <p:cond delay="37500"/>
                            </p:stCondLst>
                            <p:childTnLst>
                              <p:par>
                                <p:cTn id="172" presetID="3" presetClass="exit" presetSubtype="10" fill="hold" grpId="1" nodeType="afterEffect">
                                  <p:stCondLst>
                                    <p:cond delay="0"/>
                                  </p:stCondLst>
                                  <p:childTnLst>
                                    <p:animEffect transition="out" filter="blinds(horizontal)">
                                      <p:cBhvr>
                                        <p:cTn id="173" dur="500"/>
                                        <p:tgtEl>
                                          <p:spTgt spid="669855"/>
                                        </p:tgtEl>
                                      </p:cBhvr>
                                    </p:animEffect>
                                    <p:set>
                                      <p:cBhvr>
                                        <p:cTn id="174" dur="1" fill="hold">
                                          <p:stCondLst>
                                            <p:cond delay="499"/>
                                          </p:stCondLst>
                                        </p:cTn>
                                        <p:tgtEl>
                                          <p:spTgt spid="669855"/>
                                        </p:tgtEl>
                                        <p:attrNameLst>
                                          <p:attrName>style.visibility</p:attrName>
                                        </p:attrNameLst>
                                      </p:cBhvr>
                                      <p:to>
                                        <p:strVal val="hidden"/>
                                      </p:to>
                                    </p:set>
                                  </p:childTnLst>
                                </p:cTn>
                              </p:par>
                            </p:childTnLst>
                          </p:cTn>
                        </p:par>
                        <p:par>
                          <p:cTn id="175" fill="hold" nodeType="afterGroup">
                            <p:stCondLst>
                              <p:cond delay="38000"/>
                            </p:stCondLst>
                            <p:childTnLst>
                              <p:par>
                                <p:cTn id="176" presetID="3" presetClass="entr" presetSubtype="10" fill="hold" nodeType="afterEffect">
                                  <p:stCondLst>
                                    <p:cond delay="2000"/>
                                  </p:stCondLst>
                                  <p:childTnLst>
                                    <p:set>
                                      <p:cBhvr>
                                        <p:cTn id="177" dur="1" fill="hold">
                                          <p:stCondLst>
                                            <p:cond delay="0"/>
                                          </p:stCondLst>
                                        </p:cTn>
                                        <p:tgtEl>
                                          <p:spTgt spid="2"/>
                                        </p:tgtEl>
                                        <p:attrNameLst>
                                          <p:attrName>style.visibility</p:attrName>
                                        </p:attrNameLst>
                                      </p:cBhvr>
                                      <p:to>
                                        <p:strVal val="visible"/>
                                      </p:to>
                                    </p:set>
                                    <p:animEffect transition="in" filter="blinds(horizontal)">
                                      <p:cBhvr>
                                        <p:cTn id="178" dur="500"/>
                                        <p:tgtEl>
                                          <p:spTgt spid="2"/>
                                        </p:tgtEl>
                                      </p:cBhvr>
                                    </p:animEffect>
                                  </p:childTnLst>
                                </p:cTn>
                              </p:par>
                              <p:par>
                                <p:cTn id="179" presetID="55" presetClass="entr" presetSubtype="0" fill="hold" grpId="1" nodeType="withEffect">
                                  <p:stCondLst>
                                    <p:cond delay="1000"/>
                                  </p:stCondLst>
                                  <p:childTnLst>
                                    <p:set>
                                      <p:cBhvr>
                                        <p:cTn id="180" dur="1" fill="hold">
                                          <p:stCondLst>
                                            <p:cond delay="0"/>
                                          </p:stCondLst>
                                        </p:cTn>
                                        <p:tgtEl>
                                          <p:spTgt spid="669721"/>
                                        </p:tgtEl>
                                        <p:attrNameLst>
                                          <p:attrName>style.visibility</p:attrName>
                                        </p:attrNameLst>
                                      </p:cBhvr>
                                      <p:to>
                                        <p:strVal val="visible"/>
                                      </p:to>
                                    </p:set>
                                    <p:anim calcmode="lin" valueType="num">
                                      <p:cBhvr>
                                        <p:cTn id="181" dur="1000" fill="hold"/>
                                        <p:tgtEl>
                                          <p:spTgt spid="669721"/>
                                        </p:tgtEl>
                                        <p:attrNameLst>
                                          <p:attrName>ppt_w</p:attrName>
                                        </p:attrNameLst>
                                      </p:cBhvr>
                                      <p:tavLst>
                                        <p:tav tm="0">
                                          <p:val>
                                            <p:strVal val="#ppt_w*0.70"/>
                                          </p:val>
                                        </p:tav>
                                        <p:tav tm="100000">
                                          <p:val>
                                            <p:strVal val="#ppt_w"/>
                                          </p:val>
                                        </p:tav>
                                      </p:tavLst>
                                    </p:anim>
                                    <p:anim calcmode="lin" valueType="num">
                                      <p:cBhvr>
                                        <p:cTn id="182" dur="1000" fill="hold"/>
                                        <p:tgtEl>
                                          <p:spTgt spid="669721"/>
                                        </p:tgtEl>
                                        <p:attrNameLst>
                                          <p:attrName>ppt_h</p:attrName>
                                        </p:attrNameLst>
                                      </p:cBhvr>
                                      <p:tavLst>
                                        <p:tav tm="0">
                                          <p:val>
                                            <p:strVal val="#ppt_h"/>
                                          </p:val>
                                        </p:tav>
                                        <p:tav tm="100000">
                                          <p:val>
                                            <p:strVal val="#ppt_h"/>
                                          </p:val>
                                        </p:tav>
                                      </p:tavLst>
                                    </p:anim>
                                    <p:animEffect transition="in" filter="fade">
                                      <p:cBhvr>
                                        <p:cTn id="183" dur="1000"/>
                                        <p:tgtEl>
                                          <p:spTgt spid="669721"/>
                                        </p:tgtEl>
                                      </p:cBhvr>
                                    </p:animEffect>
                                  </p:childTnLst>
                                </p:cTn>
                              </p:par>
                            </p:childTnLst>
                          </p:cTn>
                        </p:par>
                        <p:par>
                          <p:cTn id="184" fill="hold" nodeType="afterGroup">
                            <p:stCondLst>
                              <p:cond delay="40500"/>
                            </p:stCondLst>
                            <p:childTnLst>
                              <p:par>
                                <p:cTn id="185" presetID="3" presetClass="entr" presetSubtype="10" fill="hold" nodeType="afterEffect">
                                  <p:stCondLst>
                                    <p:cond delay="2500"/>
                                  </p:stCondLst>
                                  <p:childTnLst>
                                    <p:set>
                                      <p:cBhvr>
                                        <p:cTn id="186" dur="1" fill="hold">
                                          <p:stCondLst>
                                            <p:cond delay="0"/>
                                          </p:stCondLst>
                                        </p:cTn>
                                        <p:tgtEl>
                                          <p:spTgt spid="3"/>
                                        </p:tgtEl>
                                        <p:attrNameLst>
                                          <p:attrName>style.visibility</p:attrName>
                                        </p:attrNameLst>
                                      </p:cBhvr>
                                      <p:to>
                                        <p:strVal val="visible"/>
                                      </p:to>
                                    </p:set>
                                    <p:animEffect transition="in" filter="blinds(horizontal)">
                                      <p:cBhvr>
                                        <p:cTn id="187" dur="500"/>
                                        <p:tgtEl>
                                          <p:spTgt spid="3"/>
                                        </p:tgtEl>
                                      </p:cBhvr>
                                    </p:animEffect>
                                  </p:childTnLst>
                                </p:cTn>
                              </p:par>
                              <p:par>
                                <p:cTn id="188" presetID="1" presetClass="exit" presetSubtype="0" fill="hold" grpId="0" nodeType="withEffect">
                                  <p:stCondLst>
                                    <p:cond delay="1000"/>
                                  </p:stCondLst>
                                  <p:childTnLst>
                                    <p:set>
                                      <p:cBhvr>
                                        <p:cTn id="189" dur="1" fill="hold">
                                          <p:stCondLst>
                                            <p:cond delay="0"/>
                                          </p:stCondLst>
                                        </p:cTn>
                                        <p:tgtEl>
                                          <p:spTgt spid="669721"/>
                                        </p:tgtEl>
                                        <p:attrNameLst>
                                          <p:attrName>style.visibility</p:attrName>
                                        </p:attrNameLst>
                                      </p:cBhvr>
                                      <p:to>
                                        <p:strVal val="hidden"/>
                                      </p:to>
                                    </p:set>
                                  </p:childTnLst>
                                </p:cTn>
                              </p:par>
                            </p:childTnLst>
                          </p:cTn>
                        </p:par>
                        <p:par>
                          <p:cTn id="190" fill="hold" nodeType="afterGroup">
                            <p:stCondLst>
                              <p:cond delay="43500"/>
                            </p:stCondLst>
                            <p:childTnLst>
                              <p:par>
                                <p:cTn id="191" presetID="3" presetClass="exit" presetSubtype="10" fill="hold" nodeType="afterEffect">
                                  <p:stCondLst>
                                    <p:cond delay="1500"/>
                                  </p:stCondLst>
                                  <p:childTnLst>
                                    <p:animEffect transition="out" filter="blinds(horizontal)">
                                      <p:cBhvr>
                                        <p:cTn id="192" dur="500"/>
                                        <p:tgtEl>
                                          <p:spTgt spid="2"/>
                                        </p:tgtEl>
                                      </p:cBhvr>
                                    </p:animEffect>
                                    <p:set>
                                      <p:cBhvr>
                                        <p:cTn id="193" dur="1" fill="hold">
                                          <p:stCondLst>
                                            <p:cond delay="499"/>
                                          </p:stCondLst>
                                        </p:cTn>
                                        <p:tgtEl>
                                          <p:spTgt spid="2"/>
                                        </p:tgtEl>
                                        <p:attrNameLst>
                                          <p:attrName>style.visibility</p:attrName>
                                        </p:attrNameLst>
                                      </p:cBhvr>
                                      <p:to>
                                        <p:strVal val="hidden"/>
                                      </p:to>
                                    </p:set>
                                  </p:childTnLst>
                                </p:cTn>
                              </p:par>
                              <p:par>
                                <p:cTn id="194" presetID="1" presetClass="emph" presetSubtype="2" fill="hold" nodeType="withEffect">
                                  <p:stCondLst>
                                    <p:cond delay="0"/>
                                  </p:stCondLst>
                                  <p:childTnLst>
                                    <p:animClr clrSpc="rgb" dir="cw">
                                      <p:cBhvr>
                                        <p:cTn id="195" dur="2000" fill="hold"/>
                                        <p:tgtEl>
                                          <p:spTgt spid="669707"/>
                                        </p:tgtEl>
                                        <p:attrNameLst>
                                          <p:attrName>fillcolor</p:attrName>
                                        </p:attrNameLst>
                                      </p:cBhvr>
                                      <p:to>
                                        <a:srgbClr val="0066FF"/>
                                      </p:to>
                                    </p:animClr>
                                    <p:set>
                                      <p:cBhvr>
                                        <p:cTn id="196" dur="2000" fill="hold"/>
                                        <p:tgtEl>
                                          <p:spTgt spid="669707"/>
                                        </p:tgtEl>
                                        <p:attrNameLst>
                                          <p:attrName>fill.type</p:attrName>
                                        </p:attrNameLst>
                                      </p:cBhvr>
                                      <p:to>
                                        <p:strVal val="solid"/>
                                      </p:to>
                                    </p:set>
                                    <p:set>
                                      <p:cBhvr>
                                        <p:cTn id="197" dur="2000" fill="hold"/>
                                        <p:tgtEl>
                                          <p:spTgt spid="66970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702" grpId="0" animBg="1"/>
      <p:bldP spid="669702" grpId="1" animBg="1"/>
      <p:bldP spid="669721" grpId="0"/>
      <p:bldP spid="669721" grpId="1"/>
      <p:bldP spid="669727" grpId="0" animBg="1"/>
      <p:bldP spid="669727" grpId="1" animBg="1"/>
      <p:bldP spid="669766" grpId="0" animBg="1"/>
      <p:bldP spid="669766" grpId="1" animBg="1"/>
      <p:bldP spid="669774" grpId="0"/>
      <p:bldP spid="669789" grpId="0" animBg="1"/>
      <p:bldP spid="669789" grpId="1" animBg="1"/>
      <p:bldP spid="669855" grpId="0" animBg="1"/>
      <p:bldP spid="669855" grpId="1" animBg="1"/>
      <p:bldP spid="6698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ChangeArrowheads="1"/>
          </p:cNvSpPr>
          <p:nvPr/>
        </p:nvSpPr>
        <p:spPr bwMode="auto">
          <a:xfrm>
            <a:off x="1847850" y="188914"/>
            <a:ext cx="8675688" cy="777875"/>
          </a:xfrm>
          <a:prstGeom prst="rect">
            <a:avLst/>
          </a:prstGeom>
          <a:noFill/>
          <a:ln w="38100">
            <a:noFill/>
            <a:miter lim="800000"/>
            <a:headEnd/>
            <a:tailEnd/>
          </a:ln>
          <a:effectLst/>
        </p:spPr>
        <p:txBody>
          <a:bodyPr anchor="ctr"/>
          <a:lstStyle/>
          <a:p>
            <a:pPr algn="ctr">
              <a:defRPr/>
            </a:pPr>
            <a:r>
              <a:rPr lang="es-ES" sz="4400" b="1" dirty="0">
                <a:latin typeface="+mj-lt"/>
              </a:rPr>
              <a:t>Regulación de la respiración celular</a:t>
            </a:r>
          </a:p>
        </p:txBody>
      </p:sp>
      <p:sp>
        <p:nvSpPr>
          <p:cNvPr id="607235" name="Rectangle 3"/>
          <p:cNvSpPr>
            <a:spLocks noChangeArrowheads="1"/>
          </p:cNvSpPr>
          <p:nvPr/>
        </p:nvSpPr>
        <p:spPr bwMode="auto">
          <a:xfrm>
            <a:off x="1113833" y="944032"/>
            <a:ext cx="10143721" cy="3970318"/>
          </a:xfrm>
          <a:prstGeom prst="rect">
            <a:avLst/>
          </a:prstGeom>
          <a:noFill/>
          <a:ln w="9525">
            <a:noFill/>
            <a:miter lim="800000"/>
            <a:headEnd/>
            <a:tailEnd/>
          </a:ln>
          <a:effectLst/>
        </p:spPr>
        <p:txBody>
          <a:bodyPr wrap="square">
            <a:spAutoFit/>
          </a:bodyPr>
          <a:lstStyle/>
          <a:p>
            <a:pPr marL="361950" indent="-266700">
              <a:buFont typeface="Wingdings" pitchFamily="2" charset="2"/>
              <a:buChar char="Ø"/>
              <a:defRPr/>
            </a:pPr>
            <a:r>
              <a:rPr lang="es-ES" sz="2800" b="1" dirty="0">
                <a:solidFill>
                  <a:srgbClr val="C00000"/>
                </a:solidFill>
              </a:rPr>
              <a:t>A nivel del ciclo de </a:t>
            </a:r>
            <a:r>
              <a:rPr lang="es-ES" sz="2800" b="1" dirty="0" smtClean="0">
                <a:solidFill>
                  <a:srgbClr val="C00000"/>
                </a:solidFill>
              </a:rPr>
              <a:t>Krebs</a:t>
            </a:r>
            <a:endParaRPr lang="es-ES" sz="2800" b="1" dirty="0">
              <a:solidFill>
                <a:srgbClr val="C00000"/>
              </a:solidFill>
            </a:endParaRPr>
          </a:p>
          <a:p>
            <a:pPr marL="552450" indent="-457200">
              <a:buFont typeface="Arial" panose="020B0604020202020204" pitchFamily="34" charset="0"/>
              <a:buChar char="•"/>
              <a:defRPr/>
            </a:pPr>
            <a:r>
              <a:rPr lang="es-ES" sz="2800" b="1" dirty="0" smtClean="0"/>
              <a:t>Disponibilidad </a:t>
            </a:r>
            <a:r>
              <a:rPr lang="es-ES" sz="2800" b="1" dirty="0"/>
              <a:t>de acetil CoA y de ácido oxalacético; </a:t>
            </a:r>
            <a:r>
              <a:rPr lang="es-ES" sz="2800" b="1" dirty="0" smtClean="0"/>
              <a:t>y niveles de NADH.H</a:t>
            </a:r>
            <a:r>
              <a:rPr lang="es-ES" sz="2800" b="1" baseline="30000" dirty="0" smtClean="0"/>
              <a:t>+</a:t>
            </a:r>
            <a:r>
              <a:rPr lang="es-ES" sz="2800" b="1" dirty="0" smtClean="0"/>
              <a:t>.</a:t>
            </a:r>
            <a:endParaRPr lang="es-ES" sz="2800" b="1" dirty="0"/>
          </a:p>
          <a:p>
            <a:pPr marL="552450" indent="-457200">
              <a:buFont typeface="Arial" panose="020B0604020202020204" pitchFamily="34" charset="0"/>
              <a:buChar char="•"/>
              <a:defRPr/>
            </a:pPr>
            <a:r>
              <a:rPr lang="es-ES" sz="2800" b="1" dirty="0" smtClean="0"/>
              <a:t>Relación </a:t>
            </a:r>
            <a:r>
              <a:rPr lang="es-ES" sz="2800" b="1" dirty="0"/>
              <a:t>ATP/ADP.</a:t>
            </a:r>
          </a:p>
          <a:p>
            <a:pPr marL="361950" indent="-266700">
              <a:buFont typeface="Wingdings" pitchFamily="2" charset="2"/>
              <a:buChar char="Ø"/>
              <a:defRPr/>
            </a:pPr>
            <a:r>
              <a:rPr lang="es-ES" sz="2800" b="1" dirty="0">
                <a:solidFill>
                  <a:srgbClr val="C00000"/>
                </a:solidFill>
              </a:rPr>
              <a:t>A nivel de la cadena transportadora de </a:t>
            </a:r>
            <a:r>
              <a:rPr lang="es-ES" sz="2800" b="1" dirty="0" smtClean="0">
                <a:solidFill>
                  <a:srgbClr val="C00000"/>
                </a:solidFill>
              </a:rPr>
              <a:t>electrones</a:t>
            </a:r>
          </a:p>
          <a:p>
            <a:pPr marL="552450" indent="-457200">
              <a:buFont typeface="Arial" panose="020B0604020202020204" pitchFamily="34" charset="0"/>
              <a:buChar char="•"/>
              <a:defRPr/>
            </a:pPr>
            <a:r>
              <a:rPr lang="es-ES" sz="2800" b="1" dirty="0" smtClean="0"/>
              <a:t>Disponibilidad </a:t>
            </a:r>
            <a:r>
              <a:rPr lang="es-ES" sz="2800" b="1" dirty="0"/>
              <a:t>de cofactores reducidos y O</a:t>
            </a:r>
            <a:r>
              <a:rPr lang="es-ES" sz="2800" b="1" baseline="-25000" dirty="0"/>
              <a:t>2</a:t>
            </a:r>
            <a:r>
              <a:rPr lang="es-ES" sz="2800" b="1" dirty="0" smtClean="0"/>
              <a:t>.</a:t>
            </a:r>
            <a:endParaRPr lang="es-ES" sz="2800" b="1" dirty="0">
              <a:solidFill>
                <a:srgbClr val="C00000"/>
              </a:solidFill>
            </a:endParaRPr>
          </a:p>
          <a:p>
            <a:pPr marL="361950" indent="-266700">
              <a:buFont typeface="Wingdings" pitchFamily="2" charset="2"/>
              <a:buChar char="Ø"/>
              <a:defRPr/>
            </a:pPr>
            <a:r>
              <a:rPr lang="es-ES" sz="2800" b="1" dirty="0" smtClean="0">
                <a:solidFill>
                  <a:srgbClr val="C00000"/>
                </a:solidFill>
              </a:rPr>
              <a:t>A </a:t>
            </a:r>
            <a:r>
              <a:rPr lang="es-ES" sz="2800" b="1" dirty="0">
                <a:solidFill>
                  <a:srgbClr val="C00000"/>
                </a:solidFill>
              </a:rPr>
              <a:t>nivel de la ATP </a:t>
            </a:r>
            <a:r>
              <a:rPr lang="es-ES" sz="2800" b="1" dirty="0" smtClean="0">
                <a:solidFill>
                  <a:srgbClr val="C00000"/>
                </a:solidFill>
              </a:rPr>
              <a:t>sintetasa</a:t>
            </a:r>
          </a:p>
          <a:p>
            <a:pPr marL="552450" indent="-457200">
              <a:buFont typeface="Arial" panose="020B0604020202020204" pitchFamily="34" charset="0"/>
              <a:buChar char="•"/>
              <a:defRPr/>
            </a:pPr>
            <a:r>
              <a:rPr lang="es-ES" sz="2800" b="1" dirty="0" smtClean="0">
                <a:cs typeface="Arial" charset="0"/>
              </a:rPr>
              <a:t>Pobre</a:t>
            </a:r>
            <a:r>
              <a:rPr lang="en-US" sz="2800" b="1" dirty="0" smtClean="0">
                <a:cs typeface="Arial" charset="0"/>
              </a:rPr>
              <a:t> </a:t>
            </a:r>
            <a:r>
              <a:rPr lang="es-ES" sz="2800" b="1" dirty="0" smtClean="0">
                <a:cs typeface="Arial" charset="0"/>
              </a:rPr>
              <a:t>gradiente</a:t>
            </a:r>
            <a:r>
              <a:rPr lang="en-US" sz="2800" b="1" dirty="0" smtClean="0">
                <a:cs typeface="Arial" charset="0"/>
              </a:rPr>
              <a:t> </a:t>
            </a:r>
            <a:r>
              <a:rPr lang="es-ES" sz="2800" b="1" dirty="0" smtClean="0">
                <a:cs typeface="Arial" charset="0"/>
              </a:rPr>
              <a:t>protónico</a:t>
            </a:r>
            <a:r>
              <a:rPr lang="en-US" sz="2800" b="1" dirty="0" smtClean="0">
                <a:cs typeface="Arial" charset="0"/>
              </a:rPr>
              <a:t> </a:t>
            </a:r>
            <a:r>
              <a:rPr lang="en-US" sz="2800" b="1" dirty="0">
                <a:cs typeface="Arial" charset="0"/>
              </a:rPr>
              <a:t>y </a:t>
            </a:r>
            <a:r>
              <a:rPr lang="es-ES" sz="2800" b="1" dirty="0" smtClean="0">
                <a:cs typeface="Arial" charset="0"/>
              </a:rPr>
              <a:t>relación</a:t>
            </a:r>
            <a:r>
              <a:rPr lang="en-US" sz="2800" b="1" dirty="0" smtClean="0">
                <a:cs typeface="Arial" charset="0"/>
              </a:rPr>
              <a:t> </a:t>
            </a:r>
            <a:r>
              <a:rPr lang="en-US" sz="2800" b="1" dirty="0">
                <a:cs typeface="Arial" charset="0"/>
              </a:rPr>
              <a:t>ATP/ADP </a:t>
            </a:r>
            <a:r>
              <a:rPr lang="es-ES" sz="2800" b="1" dirty="0" smtClean="0">
                <a:cs typeface="Arial" charset="0"/>
              </a:rPr>
              <a:t>alta, inhibida por Ca</a:t>
            </a:r>
            <a:r>
              <a:rPr lang="es-ES" sz="2800" b="1" baseline="30000" dirty="0" smtClean="0">
                <a:cs typeface="Arial" charset="0"/>
              </a:rPr>
              <a:t>2+</a:t>
            </a:r>
            <a:r>
              <a:rPr lang="en-US" sz="2800" b="1" dirty="0" smtClean="0">
                <a:cs typeface="Arial" charset="0"/>
              </a:rPr>
              <a:t>.</a:t>
            </a:r>
            <a:endParaRPr lang="en-US" sz="2800" b="1" baseline="30000" dirty="0">
              <a:cs typeface="Arial" charset="0"/>
            </a:endParaRPr>
          </a:p>
        </p:txBody>
      </p:sp>
      <p:pic>
        <p:nvPicPr>
          <p:cNvPr id="13" name="Marcador de contenido 4"/>
          <p:cNvPicPr>
            <a:picLocks noChangeAspect="1"/>
          </p:cNvPicPr>
          <p:nvPr/>
        </p:nvPicPr>
        <p:blipFill>
          <a:blip r:embed="rId3"/>
          <a:stretch>
            <a:fillRect/>
          </a:stretch>
        </p:blipFill>
        <p:spPr>
          <a:xfrm>
            <a:off x="3999855" y="4483462"/>
            <a:ext cx="7406898" cy="2224007"/>
          </a:xfrm>
          <a:prstGeom prst="rect">
            <a:avLst/>
          </a:prstGeom>
        </p:spPr>
      </p:pic>
    </p:spTree>
    <p:extLst>
      <p:ext uri="{BB962C8B-B14F-4D97-AF65-F5344CB8AC3E}">
        <p14:creationId xmlns:p14="http://schemas.microsoft.com/office/powerpoint/2010/main" val="415673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7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07235">
                                            <p:txEl>
                                              <p:pRg st="1" end="1"/>
                                            </p:txEl>
                                          </p:spTgt>
                                        </p:tgtEl>
                                        <p:attrNameLst>
                                          <p:attrName>style.visibility</p:attrName>
                                        </p:attrNameLst>
                                      </p:cBhvr>
                                      <p:to>
                                        <p:strVal val="visible"/>
                                      </p:to>
                                    </p:set>
                                    <p:anim calcmode="lin" valueType="num">
                                      <p:cBhvr additive="base">
                                        <p:cTn id="11" dur="500" fill="hold"/>
                                        <p:tgtEl>
                                          <p:spTgt spid="60723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0723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07235">
                                            <p:txEl>
                                              <p:pRg st="2" end="2"/>
                                            </p:txEl>
                                          </p:spTgt>
                                        </p:tgtEl>
                                        <p:attrNameLst>
                                          <p:attrName>style.visibility</p:attrName>
                                        </p:attrNameLst>
                                      </p:cBhvr>
                                      <p:to>
                                        <p:strVal val="visible"/>
                                      </p:to>
                                    </p:set>
                                    <p:anim calcmode="lin" valueType="num">
                                      <p:cBhvr additive="base">
                                        <p:cTn id="15" dur="500" fill="hold"/>
                                        <p:tgtEl>
                                          <p:spTgt spid="60723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072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723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07235">
                                            <p:txEl>
                                              <p:pRg st="4" end="4"/>
                                            </p:txEl>
                                          </p:spTgt>
                                        </p:tgtEl>
                                        <p:attrNameLst>
                                          <p:attrName>style.visibility</p:attrName>
                                        </p:attrNameLst>
                                      </p:cBhvr>
                                      <p:to>
                                        <p:strVal val="visible"/>
                                      </p:to>
                                    </p:set>
                                    <p:anim calcmode="lin" valueType="num">
                                      <p:cBhvr additive="base">
                                        <p:cTn id="25" dur="500" fill="hold"/>
                                        <p:tgtEl>
                                          <p:spTgt spid="60723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72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723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07235">
                                            <p:txEl>
                                              <p:pRg st="6" end="6"/>
                                            </p:txEl>
                                          </p:spTgt>
                                        </p:tgtEl>
                                        <p:attrNameLst>
                                          <p:attrName>style.visibility</p:attrName>
                                        </p:attrNameLst>
                                      </p:cBhvr>
                                      <p:to>
                                        <p:strVal val="visible"/>
                                      </p:to>
                                    </p:set>
                                    <p:anim calcmode="lin" valueType="num">
                                      <p:cBhvr additive="base">
                                        <p:cTn id="35" dur="500" fill="hold"/>
                                        <p:tgtEl>
                                          <p:spTgt spid="60723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0723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823693" y="1168400"/>
            <a:ext cx="9144000" cy="4953000"/>
            <a:chOff x="0" y="683"/>
            <a:chExt cx="5760" cy="3120"/>
          </a:xfrm>
        </p:grpSpPr>
        <p:pic>
          <p:nvPicPr>
            <p:cNvPr id="163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3"/>
              <a:ext cx="5760"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Rectangle 6"/>
            <p:cNvSpPr>
              <a:spLocks noChangeArrowheads="1"/>
            </p:cNvSpPr>
            <p:nvPr/>
          </p:nvSpPr>
          <p:spPr bwMode="auto">
            <a:xfrm>
              <a:off x="25" y="709"/>
              <a:ext cx="905" cy="368"/>
            </a:xfrm>
            <a:prstGeom prst="rect">
              <a:avLst/>
            </a:prstGeom>
            <a:solidFill>
              <a:schemeClr val="bg1"/>
            </a:solidFill>
            <a:ln w="9525">
              <a:solidFill>
                <a:schemeClr val="bg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s-ES"/>
            </a:p>
          </p:txBody>
        </p:sp>
        <p:sp>
          <p:nvSpPr>
            <p:cNvPr id="16394" name="Rectangle 7"/>
            <p:cNvSpPr>
              <a:spLocks noChangeArrowheads="1"/>
            </p:cNvSpPr>
            <p:nvPr/>
          </p:nvSpPr>
          <p:spPr bwMode="auto">
            <a:xfrm>
              <a:off x="46" y="3475"/>
              <a:ext cx="657" cy="324"/>
            </a:xfrm>
            <a:prstGeom prst="rect">
              <a:avLst/>
            </a:prstGeom>
            <a:solidFill>
              <a:schemeClr val="bg1"/>
            </a:solidFill>
            <a:ln w="9525">
              <a:solidFill>
                <a:schemeClr val="bg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s-ES"/>
            </a:p>
          </p:txBody>
        </p:sp>
        <p:sp>
          <p:nvSpPr>
            <p:cNvPr id="16395" name="Text Box 9"/>
            <p:cNvSpPr txBox="1">
              <a:spLocks noChangeArrowheads="1"/>
            </p:cNvSpPr>
            <p:nvPr/>
          </p:nvSpPr>
          <p:spPr bwMode="auto">
            <a:xfrm>
              <a:off x="1746" y="3249"/>
              <a:ext cx="720" cy="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s-ES_tradnl" sz="1600" b="1"/>
                <a:t>Succínico</a:t>
              </a:r>
            </a:p>
          </p:txBody>
        </p:sp>
        <p:sp>
          <p:nvSpPr>
            <p:cNvPr id="16396" name="Text Box 10"/>
            <p:cNvSpPr txBox="1">
              <a:spLocks noChangeArrowheads="1"/>
            </p:cNvSpPr>
            <p:nvPr/>
          </p:nvSpPr>
          <p:spPr bwMode="auto">
            <a:xfrm>
              <a:off x="2426" y="3263"/>
              <a:ext cx="692" cy="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s-ES_tradnl" sz="1600" b="1"/>
                <a:t>Fumárico</a:t>
              </a:r>
            </a:p>
          </p:txBody>
        </p:sp>
        <p:sp>
          <p:nvSpPr>
            <p:cNvPr id="16397" name="Text Box 18"/>
            <p:cNvSpPr txBox="1">
              <a:spLocks noChangeArrowheads="1"/>
            </p:cNvSpPr>
            <p:nvPr/>
          </p:nvSpPr>
          <p:spPr bwMode="auto">
            <a:xfrm>
              <a:off x="476" y="984"/>
              <a:ext cx="430" cy="252"/>
            </a:xfrm>
            <a:prstGeom prst="rect">
              <a:avLst/>
            </a:prstGeom>
            <a:solidFill>
              <a:srgbClr val="F9CF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s-ES_tradnl" sz="2000" b="1"/>
                <a:t>4 H</a:t>
              </a:r>
              <a:r>
                <a:rPr lang="es-ES_tradnl" sz="2000" b="1" baseline="30000"/>
                <a:t>+</a:t>
              </a:r>
              <a:endParaRPr lang="es-ES_tradnl" sz="2000" b="1"/>
            </a:p>
          </p:txBody>
        </p:sp>
        <p:sp>
          <p:nvSpPr>
            <p:cNvPr id="16398" name="Text Box 19"/>
            <p:cNvSpPr txBox="1">
              <a:spLocks noChangeArrowheads="1"/>
            </p:cNvSpPr>
            <p:nvPr/>
          </p:nvSpPr>
          <p:spPr bwMode="auto">
            <a:xfrm>
              <a:off x="3741" y="1002"/>
              <a:ext cx="430" cy="252"/>
            </a:xfrm>
            <a:prstGeom prst="rect">
              <a:avLst/>
            </a:prstGeom>
            <a:solidFill>
              <a:srgbClr val="F9CF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s-ES_tradnl" sz="2000" b="1" dirty="0"/>
                <a:t>4 H</a:t>
              </a:r>
              <a:r>
                <a:rPr lang="es-ES_tradnl" sz="2000" b="1" baseline="30000" dirty="0"/>
                <a:t>+</a:t>
              </a:r>
              <a:endParaRPr lang="es-ES_tradnl" sz="2000" b="1" dirty="0"/>
            </a:p>
          </p:txBody>
        </p:sp>
        <p:sp>
          <p:nvSpPr>
            <p:cNvPr id="16399" name="Text Box 20"/>
            <p:cNvSpPr txBox="1">
              <a:spLocks noChangeArrowheads="1"/>
            </p:cNvSpPr>
            <p:nvPr/>
          </p:nvSpPr>
          <p:spPr bwMode="auto">
            <a:xfrm>
              <a:off x="4946" y="767"/>
              <a:ext cx="430" cy="252"/>
            </a:xfrm>
            <a:prstGeom prst="rect">
              <a:avLst/>
            </a:prstGeom>
            <a:solidFill>
              <a:srgbClr val="F9CF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s-ES_tradnl" sz="2000" b="1" dirty="0"/>
                <a:t>2 H</a:t>
              </a:r>
              <a:r>
                <a:rPr lang="es-ES_tradnl" sz="2000" b="1" baseline="30000" dirty="0"/>
                <a:t>+</a:t>
              </a:r>
              <a:endParaRPr lang="es-ES_tradnl" sz="2000" b="1" dirty="0"/>
            </a:p>
          </p:txBody>
        </p:sp>
      </p:grpSp>
      <p:sp>
        <p:nvSpPr>
          <p:cNvPr id="647192" name="Text Box 24"/>
          <p:cNvSpPr txBox="1">
            <a:spLocks noChangeArrowheads="1"/>
          </p:cNvSpPr>
          <p:nvPr/>
        </p:nvSpPr>
        <p:spPr bwMode="auto">
          <a:xfrm>
            <a:off x="369447" y="260351"/>
            <a:ext cx="108358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s-ES_tradnl" sz="4000" b="1" dirty="0">
                <a:latin typeface="+mj-lt"/>
              </a:rPr>
              <a:t>Organización de los </a:t>
            </a:r>
            <a:r>
              <a:rPr lang="es-ES_tradnl" sz="4000" b="1" dirty="0" smtClean="0">
                <a:latin typeface="+mj-lt"/>
              </a:rPr>
              <a:t>componentes e inhibidores</a:t>
            </a:r>
            <a:endParaRPr lang="es-ES" sz="4000" b="1" dirty="0">
              <a:latin typeface="+mj-lt"/>
            </a:endParaRPr>
          </a:p>
        </p:txBody>
      </p:sp>
      <p:sp>
        <p:nvSpPr>
          <p:cNvPr id="647193" name="Text Box 25"/>
          <p:cNvSpPr txBox="1">
            <a:spLocks noChangeArrowheads="1"/>
          </p:cNvSpPr>
          <p:nvPr/>
        </p:nvSpPr>
        <p:spPr bwMode="auto">
          <a:xfrm>
            <a:off x="2302906" y="3146464"/>
            <a:ext cx="146685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s-ES_tradnl" sz="1800" b="1" dirty="0"/>
              <a:t>NADH </a:t>
            </a:r>
            <a:r>
              <a:rPr lang="es-ES_tradnl" sz="1800" b="1" dirty="0" err="1"/>
              <a:t>Desh</a:t>
            </a:r>
            <a:endParaRPr lang="es-ES_tradnl" sz="1800" b="1" dirty="0"/>
          </a:p>
          <a:p>
            <a:pPr eaLnBrk="1" hangingPunct="1"/>
            <a:r>
              <a:rPr lang="es-ES_tradnl" sz="1800" b="1" dirty="0"/>
              <a:t>Fe-S.</a:t>
            </a:r>
          </a:p>
        </p:txBody>
      </p:sp>
      <p:sp>
        <p:nvSpPr>
          <p:cNvPr id="647194" name="Text Box 26"/>
          <p:cNvSpPr txBox="1">
            <a:spLocks noChangeArrowheads="1"/>
          </p:cNvSpPr>
          <p:nvPr/>
        </p:nvSpPr>
        <p:spPr bwMode="auto">
          <a:xfrm>
            <a:off x="4656139" y="3644900"/>
            <a:ext cx="1296987" cy="825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s-ES_tradnl" sz="1600" b="1"/>
              <a:t>Succínico</a:t>
            </a:r>
          </a:p>
          <a:p>
            <a:pPr eaLnBrk="1" hangingPunct="1"/>
            <a:r>
              <a:rPr lang="es-ES_tradnl" sz="1600" b="1"/>
              <a:t> Desh.</a:t>
            </a:r>
          </a:p>
          <a:p>
            <a:pPr eaLnBrk="1" hangingPunct="1"/>
            <a:r>
              <a:rPr lang="es-ES_tradnl" sz="1600" b="1"/>
              <a:t>  Fe-S.</a:t>
            </a:r>
          </a:p>
        </p:txBody>
      </p:sp>
      <p:sp>
        <p:nvSpPr>
          <p:cNvPr id="647195" name="Text Box 27"/>
          <p:cNvSpPr txBox="1">
            <a:spLocks noChangeArrowheads="1"/>
          </p:cNvSpPr>
          <p:nvPr/>
        </p:nvSpPr>
        <p:spPr bwMode="auto">
          <a:xfrm>
            <a:off x="7104063" y="3429000"/>
            <a:ext cx="145415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s-ES_tradnl" sz="1800" b="1"/>
              <a:t>Citocromos</a:t>
            </a:r>
          </a:p>
          <a:p>
            <a:pPr eaLnBrk="1" hangingPunct="1"/>
            <a:r>
              <a:rPr lang="es-ES_tradnl" sz="1800" b="1"/>
              <a:t>b,c</a:t>
            </a:r>
            <a:r>
              <a:rPr lang="es-ES_tradnl" sz="1800" b="1" baseline="-25000"/>
              <a:t>1</a:t>
            </a:r>
            <a:r>
              <a:rPr lang="es-ES_tradnl" sz="1800" b="1"/>
              <a:t>, Fe-S </a:t>
            </a:r>
          </a:p>
        </p:txBody>
      </p:sp>
      <p:sp>
        <p:nvSpPr>
          <p:cNvPr id="647196" name="Text Box 28"/>
          <p:cNvSpPr txBox="1">
            <a:spLocks noChangeArrowheads="1"/>
          </p:cNvSpPr>
          <p:nvPr/>
        </p:nvSpPr>
        <p:spPr bwMode="auto">
          <a:xfrm>
            <a:off x="9120188" y="2781300"/>
            <a:ext cx="130175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s-ES_tradnl" sz="1800" b="1"/>
              <a:t>Cit a, a</a:t>
            </a:r>
            <a:r>
              <a:rPr lang="es-ES_tradnl" sz="1800" b="1" baseline="-25000"/>
              <a:t>3</a:t>
            </a:r>
            <a:r>
              <a:rPr lang="es-ES_tradnl" sz="1800" b="1"/>
              <a:t>, </a:t>
            </a:r>
          </a:p>
          <a:p>
            <a:pPr eaLnBrk="1" hangingPunct="1"/>
            <a:r>
              <a:rPr lang="es-ES_tradnl" sz="1800" b="1"/>
              <a:t>Cuproprot</a:t>
            </a:r>
          </a:p>
        </p:txBody>
      </p:sp>
      <p:grpSp>
        <p:nvGrpSpPr>
          <p:cNvPr id="14" name="Grupo 13"/>
          <p:cNvGrpSpPr/>
          <p:nvPr/>
        </p:nvGrpSpPr>
        <p:grpSpPr>
          <a:xfrm>
            <a:off x="6157834" y="1187872"/>
            <a:ext cx="2113079" cy="1779428"/>
            <a:chOff x="6774598" y="1141711"/>
            <a:chExt cx="2113079" cy="1779428"/>
          </a:xfrm>
        </p:grpSpPr>
        <p:sp>
          <p:nvSpPr>
            <p:cNvPr id="4" name="CuadroTexto 3"/>
            <p:cNvSpPr txBox="1"/>
            <p:nvPr/>
          </p:nvSpPr>
          <p:spPr>
            <a:xfrm>
              <a:off x="6774598" y="1141711"/>
              <a:ext cx="2113079" cy="461665"/>
            </a:xfrm>
            <a:prstGeom prst="rect">
              <a:avLst/>
            </a:prstGeom>
            <a:noFill/>
          </p:spPr>
          <p:txBody>
            <a:bodyPr wrap="none" rtlCol="0">
              <a:spAutoFit/>
            </a:bodyPr>
            <a:lstStyle/>
            <a:p>
              <a:r>
                <a:rPr lang="es-ES" sz="2400" b="1" dirty="0" err="1" smtClean="0"/>
                <a:t>Actinomicina</a:t>
              </a:r>
              <a:r>
                <a:rPr lang="es-ES" sz="2400" b="1" dirty="0" smtClean="0"/>
                <a:t> A</a:t>
              </a:r>
              <a:endParaRPr lang="es-ES" sz="2400" b="1" dirty="0"/>
            </a:p>
          </p:txBody>
        </p:sp>
        <p:cxnSp>
          <p:nvCxnSpPr>
            <p:cNvPr id="7" name="Conector recto de flecha 6"/>
            <p:cNvCxnSpPr/>
            <p:nvPr/>
          </p:nvCxnSpPr>
          <p:spPr>
            <a:xfrm flipH="1">
              <a:off x="8047038" y="1618735"/>
              <a:ext cx="197168" cy="13024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upo 12"/>
          <p:cNvGrpSpPr/>
          <p:nvPr/>
        </p:nvGrpSpPr>
        <p:grpSpPr>
          <a:xfrm>
            <a:off x="3462252" y="1914251"/>
            <a:ext cx="1711302" cy="1053049"/>
            <a:chOff x="4241824" y="1861999"/>
            <a:chExt cx="1711302" cy="1053049"/>
          </a:xfrm>
        </p:grpSpPr>
        <p:sp>
          <p:nvSpPr>
            <p:cNvPr id="3" name="CuadroTexto 2"/>
            <p:cNvSpPr txBox="1"/>
            <p:nvPr/>
          </p:nvSpPr>
          <p:spPr>
            <a:xfrm>
              <a:off x="4241824" y="1861999"/>
              <a:ext cx="1711302" cy="523220"/>
            </a:xfrm>
            <a:prstGeom prst="rect">
              <a:avLst/>
            </a:prstGeom>
            <a:noFill/>
          </p:spPr>
          <p:txBody>
            <a:bodyPr wrap="none" rtlCol="0">
              <a:spAutoFit/>
            </a:bodyPr>
            <a:lstStyle/>
            <a:p>
              <a:r>
                <a:rPr lang="es-ES" sz="2800" b="1" dirty="0" smtClean="0"/>
                <a:t>Rotenona </a:t>
              </a:r>
              <a:endParaRPr lang="es-ES" sz="2800" b="1" dirty="0"/>
            </a:p>
          </p:txBody>
        </p:sp>
        <p:cxnSp>
          <p:nvCxnSpPr>
            <p:cNvPr id="23" name="Conector recto de flecha 22"/>
            <p:cNvCxnSpPr/>
            <p:nvPr/>
          </p:nvCxnSpPr>
          <p:spPr>
            <a:xfrm flipH="1">
              <a:off x="5304632" y="2299634"/>
              <a:ext cx="22997" cy="6154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upo 14"/>
          <p:cNvGrpSpPr/>
          <p:nvPr/>
        </p:nvGrpSpPr>
        <p:grpSpPr>
          <a:xfrm>
            <a:off x="9766718" y="2523919"/>
            <a:ext cx="1805662" cy="1797462"/>
            <a:chOff x="10182387" y="2123609"/>
            <a:chExt cx="1805662" cy="1797462"/>
          </a:xfrm>
        </p:grpSpPr>
        <p:sp>
          <p:nvSpPr>
            <p:cNvPr id="5" name="CuadroTexto 4"/>
            <p:cNvSpPr txBox="1"/>
            <p:nvPr/>
          </p:nvSpPr>
          <p:spPr>
            <a:xfrm>
              <a:off x="10611775" y="2123609"/>
              <a:ext cx="1376274" cy="523220"/>
            </a:xfrm>
            <a:prstGeom prst="rect">
              <a:avLst/>
            </a:prstGeom>
            <a:noFill/>
          </p:spPr>
          <p:txBody>
            <a:bodyPr wrap="none" rtlCol="0">
              <a:spAutoFit/>
            </a:bodyPr>
            <a:lstStyle/>
            <a:p>
              <a:r>
                <a:rPr lang="es-ES" sz="2800" b="1" dirty="0" smtClean="0"/>
                <a:t>CN y CO</a:t>
              </a:r>
              <a:endParaRPr lang="es-ES" sz="2800" b="1" dirty="0"/>
            </a:p>
          </p:txBody>
        </p:sp>
        <p:cxnSp>
          <p:nvCxnSpPr>
            <p:cNvPr id="25" name="Conector recto de flecha 24"/>
            <p:cNvCxnSpPr/>
            <p:nvPr/>
          </p:nvCxnSpPr>
          <p:spPr>
            <a:xfrm flipH="1">
              <a:off x="10182387" y="2646829"/>
              <a:ext cx="956387" cy="12742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CuadroTexto 15"/>
          <p:cNvSpPr txBox="1"/>
          <p:nvPr/>
        </p:nvSpPr>
        <p:spPr>
          <a:xfrm>
            <a:off x="3265229" y="4619018"/>
            <a:ext cx="562718" cy="369332"/>
          </a:xfrm>
          <a:prstGeom prst="rect">
            <a:avLst/>
          </a:prstGeom>
          <a:noFill/>
        </p:spPr>
        <p:txBody>
          <a:bodyPr wrap="none" rtlCol="0">
            <a:spAutoFit/>
          </a:bodyPr>
          <a:lstStyle/>
          <a:p>
            <a:r>
              <a:rPr lang="es-ES" b="1" dirty="0" smtClean="0"/>
              <a:t>FAD</a:t>
            </a:r>
            <a:endParaRPr lang="es-ES" b="1" dirty="0"/>
          </a:p>
        </p:txBody>
      </p:sp>
      <p:sp>
        <p:nvSpPr>
          <p:cNvPr id="17" name="CuadroTexto 16"/>
          <p:cNvSpPr txBox="1"/>
          <p:nvPr/>
        </p:nvSpPr>
        <p:spPr>
          <a:xfrm>
            <a:off x="3152166" y="4070072"/>
            <a:ext cx="787139" cy="369332"/>
          </a:xfrm>
          <a:prstGeom prst="rect">
            <a:avLst/>
          </a:prstGeom>
          <a:noFill/>
        </p:spPr>
        <p:txBody>
          <a:bodyPr wrap="none" rtlCol="0">
            <a:spAutoFit/>
          </a:bodyPr>
          <a:lstStyle/>
          <a:p>
            <a:r>
              <a:rPr lang="es-ES" b="1" dirty="0" smtClean="0"/>
              <a:t>FADH</a:t>
            </a:r>
            <a:r>
              <a:rPr lang="es-ES" b="1" baseline="-25000" dirty="0" smtClean="0"/>
              <a:t>2</a:t>
            </a:r>
            <a:endParaRPr lang="es-ES" b="1" dirty="0"/>
          </a:p>
        </p:txBody>
      </p:sp>
      <p:cxnSp>
        <p:nvCxnSpPr>
          <p:cNvPr id="21" name="Conector curvado 20"/>
          <p:cNvCxnSpPr/>
          <p:nvPr/>
        </p:nvCxnSpPr>
        <p:spPr>
          <a:xfrm>
            <a:off x="3118183" y="4373311"/>
            <a:ext cx="688137" cy="419260"/>
          </a:xfrm>
          <a:prstGeom prst="curvedConnector3">
            <a:avLst>
              <a:gd name="adj1" fmla="val 160358"/>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02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71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71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71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71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93" grpId="0" animBg="1"/>
      <p:bldP spid="647194" grpId="0" animBg="1"/>
      <p:bldP spid="647195" grpId="0" animBg="1"/>
      <p:bldP spid="64719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ChangeArrowheads="1"/>
          </p:cNvSpPr>
          <p:nvPr/>
        </p:nvSpPr>
        <p:spPr bwMode="auto">
          <a:xfrm>
            <a:off x="1919288" y="404814"/>
            <a:ext cx="8424862" cy="1152525"/>
          </a:xfrm>
          <a:prstGeom prst="rect">
            <a:avLst/>
          </a:prstGeom>
          <a:noFill/>
          <a:ln w="38100">
            <a:noFill/>
            <a:miter lim="800000"/>
            <a:headEnd/>
            <a:tailEnd/>
          </a:ln>
          <a:effectLst/>
        </p:spPr>
        <p:txBody>
          <a:bodyPr anchor="ctr"/>
          <a:lstStyle/>
          <a:p>
            <a:pPr algn="ctr">
              <a:lnSpc>
                <a:spcPct val="90000"/>
              </a:lnSpc>
              <a:defRPr/>
            </a:pPr>
            <a:r>
              <a:rPr lang="es-ES" sz="4400" b="1" dirty="0">
                <a:latin typeface="+mj-lt"/>
              </a:rPr>
              <a:t>Efectos de los inhibidores de la cadena transportadora de electrones</a:t>
            </a:r>
          </a:p>
        </p:txBody>
      </p:sp>
      <p:sp>
        <p:nvSpPr>
          <p:cNvPr id="609283" name="Rectangle 3"/>
          <p:cNvSpPr>
            <a:spLocks noChangeArrowheads="1"/>
          </p:cNvSpPr>
          <p:nvPr/>
        </p:nvSpPr>
        <p:spPr bwMode="auto">
          <a:xfrm>
            <a:off x="656095" y="2900542"/>
            <a:ext cx="9092339" cy="3046988"/>
          </a:xfrm>
          <a:prstGeom prst="rect">
            <a:avLst/>
          </a:prstGeom>
          <a:noFill/>
          <a:ln w="9525">
            <a:noFill/>
            <a:miter lim="800000"/>
            <a:headEnd/>
            <a:tailEnd/>
          </a:ln>
          <a:effectLst/>
        </p:spPr>
        <p:txBody>
          <a:bodyPr wrap="square">
            <a:spAutoFit/>
          </a:bodyPr>
          <a:lstStyle/>
          <a:p>
            <a:pPr marL="361950" indent="-266700">
              <a:lnSpc>
                <a:spcPct val="120000"/>
              </a:lnSpc>
              <a:buFontTx/>
              <a:buChar char="•"/>
              <a:defRPr/>
            </a:pPr>
            <a:r>
              <a:rPr lang="es-ES" sz="3200" b="1" dirty="0"/>
              <a:t>Detención del consumo de oxígeno.</a:t>
            </a:r>
          </a:p>
          <a:p>
            <a:pPr marL="361950" indent="-266700">
              <a:lnSpc>
                <a:spcPct val="120000"/>
              </a:lnSpc>
              <a:buFontTx/>
              <a:buChar char="•"/>
              <a:defRPr/>
            </a:pPr>
            <a:r>
              <a:rPr lang="es-ES" sz="3200" b="1" dirty="0"/>
              <a:t>Detención de la formación de agua.</a:t>
            </a:r>
          </a:p>
          <a:p>
            <a:pPr marL="361950" indent="-266700">
              <a:lnSpc>
                <a:spcPct val="120000"/>
              </a:lnSpc>
              <a:buFontTx/>
              <a:buChar char="•"/>
              <a:defRPr/>
            </a:pPr>
            <a:r>
              <a:rPr lang="es-ES" sz="3200" b="1" dirty="0"/>
              <a:t>Detención de la oxidación de los sustratos.</a:t>
            </a:r>
          </a:p>
          <a:p>
            <a:pPr marL="361950" indent="-266700">
              <a:lnSpc>
                <a:spcPct val="120000"/>
              </a:lnSpc>
              <a:buFontTx/>
              <a:buChar char="•"/>
              <a:defRPr/>
            </a:pPr>
            <a:r>
              <a:rPr lang="es-ES" sz="3200" b="1" dirty="0"/>
              <a:t>No se forma el gradiente de protones.</a:t>
            </a:r>
          </a:p>
          <a:p>
            <a:pPr marL="361950" indent="-266700">
              <a:lnSpc>
                <a:spcPct val="120000"/>
              </a:lnSpc>
              <a:buFontTx/>
              <a:buChar char="•"/>
              <a:defRPr/>
            </a:pPr>
            <a:r>
              <a:rPr lang="es-ES" sz="3200" b="1" dirty="0"/>
              <a:t>Detención de la síntesis de ATP.</a:t>
            </a:r>
          </a:p>
        </p:txBody>
      </p:sp>
      <p:sp>
        <p:nvSpPr>
          <p:cNvPr id="609285" name="Text Box 5"/>
          <p:cNvSpPr txBox="1">
            <a:spLocks noChangeArrowheads="1"/>
          </p:cNvSpPr>
          <p:nvPr/>
        </p:nvSpPr>
        <p:spPr bwMode="auto">
          <a:xfrm>
            <a:off x="511449" y="1700213"/>
            <a:ext cx="11205274" cy="1200329"/>
          </a:xfrm>
          <a:prstGeom prst="rect">
            <a:avLst/>
          </a:prstGeom>
          <a:solidFill>
            <a:schemeClr val="accent2">
              <a:lumMod val="40000"/>
              <a:lumOff val="60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571500" indent="-571500" algn="just" eaLnBrk="1" hangingPunct="1">
              <a:buFont typeface="Wingdings" panose="05000000000000000000" pitchFamily="2" charset="2"/>
              <a:buChar char="v"/>
            </a:pPr>
            <a:r>
              <a:rPr lang="es-ES_tradnl" sz="3600" b="1" dirty="0">
                <a:latin typeface="+mn-lt"/>
              </a:rPr>
              <a:t>Estos inhibidores se combinan con algún transportador e impiden que cumplan su función.</a:t>
            </a:r>
          </a:p>
        </p:txBody>
      </p:sp>
      <p:grpSp>
        <p:nvGrpSpPr>
          <p:cNvPr id="27" name="Group 23"/>
          <p:cNvGrpSpPr>
            <a:grpSpLocks/>
          </p:cNvGrpSpPr>
          <p:nvPr/>
        </p:nvGrpSpPr>
        <p:grpSpPr bwMode="auto">
          <a:xfrm>
            <a:off x="8400081" y="4100871"/>
            <a:ext cx="3316642" cy="2474200"/>
            <a:chOff x="0" y="683"/>
            <a:chExt cx="5760" cy="3120"/>
          </a:xfrm>
        </p:grpSpPr>
        <p:pic>
          <p:nvPicPr>
            <p:cNvPr id="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3"/>
              <a:ext cx="5760"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6"/>
            <p:cNvSpPr>
              <a:spLocks noChangeArrowheads="1"/>
            </p:cNvSpPr>
            <p:nvPr/>
          </p:nvSpPr>
          <p:spPr bwMode="auto">
            <a:xfrm>
              <a:off x="25" y="709"/>
              <a:ext cx="905" cy="368"/>
            </a:xfrm>
            <a:prstGeom prst="rect">
              <a:avLst/>
            </a:prstGeom>
            <a:solidFill>
              <a:schemeClr val="bg1"/>
            </a:solidFill>
            <a:ln w="9525">
              <a:solidFill>
                <a:schemeClr val="bg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s-ES"/>
            </a:p>
          </p:txBody>
        </p:sp>
        <p:sp>
          <p:nvSpPr>
            <p:cNvPr id="30" name="Rectangle 7"/>
            <p:cNvSpPr>
              <a:spLocks noChangeArrowheads="1"/>
            </p:cNvSpPr>
            <p:nvPr/>
          </p:nvSpPr>
          <p:spPr bwMode="auto">
            <a:xfrm>
              <a:off x="46" y="3475"/>
              <a:ext cx="657" cy="324"/>
            </a:xfrm>
            <a:prstGeom prst="rect">
              <a:avLst/>
            </a:prstGeom>
            <a:solidFill>
              <a:schemeClr val="bg1"/>
            </a:solidFill>
            <a:ln w="9525">
              <a:solidFill>
                <a:schemeClr val="bg1"/>
              </a:solidFill>
              <a:miter lim="800000"/>
              <a:headEnd/>
              <a:tailEnd/>
            </a:ln>
          </p:spPr>
          <p:txBody>
            <a:bodyPr wrap="none" anchor="ct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s-ES"/>
            </a:p>
          </p:txBody>
        </p:sp>
      </p:grpSp>
    </p:spTree>
    <p:extLst>
      <p:ext uri="{BB962C8B-B14F-4D97-AF65-F5344CB8AC3E}">
        <p14:creationId xmlns:p14="http://schemas.microsoft.com/office/powerpoint/2010/main" val="376215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92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609283">
                                            <p:txEl>
                                              <p:pRg st="0" end="0"/>
                                            </p:txEl>
                                          </p:spTgt>
                                        </p:tgtEl>
                                        <p:attrNameLst>
                                          <p:attrName>style.visibility</p:attrName>
                                        </p:attrNameLst>
                                      </p:cBhvr>
                                      <p:to>
                                        <p:strVal val="visible"/>
                                      </p:to>
                                    </p:set>
                                    <p:anim calcmode="lin" valueType="num">
                                      <p:cBhvr>
                                        <p:cTn id="11" dur="1000" fill="hold"/>
                                        <p:tgtEl>
                                          <p:spTgt spid="609283">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60928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60928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609283">
                                            <p:txEl>
                                              <p:pRg st="1" end="1"/>
                                            </p:txEl>
                                          </p:spTgt>
                                        </p:tgtEl>
                                        <p:attrNameLst>
                                          <p:attrName>style.visibility</p:attrName>
                                        </p:attrNameLst>
                                      </p:cBhvr>
                                      <p:to>
                                        <p:strVal val="visible"/>
                                      </p:to>
                                    </p:set>
                                    <p:anim calcmode="lin" valueType="num">
                                      <p:cBhvr>
                                        <p:cTn id="18" dur="1000" fill="hold"/>
                                        <p:tgtEl>
                                          <p:spTgt spid="609283">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609283">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60928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609283">
                                            <p:txEl>
                                              <p:pRg st="2" end="2"/>
                                            </p:txEl>
                                          </p:spTgt>
                                        </p:tgtEl>
                                        <p:attrNameLst>
                                          <p:attrName>style.visibility</p:attrName>
                                        </p:attrNameLst>
                                      </p:cBhvr>
                                      <p:to>
                                        <p:strVal val="visible"/>
                                      </p:to>
                                    </p:set>
                                    <p:anim calcmode="lin" valueType="num">
                                      <p:cBhvr>
                                        <p:cTn id="25" dur="1000" fill="hold"/>
                                        <p:tgtEl>
                                          <p:spTgt spid="609283">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60928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60928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609283">
                                            <p:txEl>
                                              <p:pRg st="3" end="3"/>
                                            </p:txEl>
                                          </p:spTgt>
                                        </p:tgtEl>
                                        <p:attrNameLst>
                                          <p:attrName>style.visibility</p:attrName>
                                        </p:attrNameLst>
                                      </p:cBhvr>
                                      <p:to>
                                        <p:strVal val="visible"/>
                                      </p:to>
                                    </p:set>
                                    <p:anim calcmode="lin" valueType="num">
                                      <p:cBhvr>
                                        <p:cTn id="32" dur="1000" fill="hold"/>
                                        <p:tgtEl>
                                          <p:spTgt spid="609283">
                                            <p:txEl>
                                              <p:pRg st="3" end="3"/>
                                            </p:txEl>
                                          </p:spTgt>
                                        </p:tgtEl>
                                        <p:attrNameLst>
                                          <p:attrName>ppt_w</p:attrName>
                                        </p:attrNameLst>
                                      </p:cBhvr>
                                      <p:tavLst>
                                        <p:tav tm="0">
                                          <p:val>
                                            <p:strVal val="#ppt_w*0.70"/>
                                          </p:val>
                                        </p:tav>
                                        <p:tav tm="100000">
                                          <p:val>
                                            <p:strVal val="#ppt_w"/>
                                          </p:val>
                                        </p:tav>
                                      </p:tavLst>
                                    </p:anim>
                                    <p:anim calcmode="lin" valueType="num">
                                      <p:cBhvr>
                                        <p:cTn id="33" dur="1000" fill="hold"/>
                                        <p:tgtEl>
                                          <p:spTgt spid="609283">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609283">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609283">
                                            <p:txEl>
                                              <p:pRg st="4" end="4"/>
                                            </p:txEl>
                                          </p:spTgt>
                                        </p:tgtEl>
                                        <p:attrNameLst>
                                          <p:attrName>style.visibility</p:attrName>
                                        </p:attrNameLst>
                                      </p:cBhvr>
                                      <p:to>
                                        <p:strVal val="visible"/>
                                      </p:to>
                                    </p:set>
                                    <p:anim calcmode="lin" valueType="num">
                                      <p:cBhvr>
                                        <p:cTn id="39" dur="1000" fill="hold"/>
                                        <p:tgtEl>
                                          <p:spTgt spid="609283">
                                            <p:txEl>
                                              <p:pRg st="4" end="4"/>
                                            </p:txEl>
                                          </p:spTgt>
                                        </p:tgtEl>
                                        <p:attrNameLst>
                                          <p:attrName>ppt_w</p:attrName>
                                        </p:attrNameLst>
                                      </p:cBhvr>
                                      <p:tavLst>
                                        <p:tav tm="0">
                                          <p:val>
                                            <p:strVal val="#ppt_w*0.70"/>
                                          </p:val>
                                        </p:tav>
                                        <p:tav tm="100000">
                                          <p:val>
                                            <p:strVal val="#ppt_w"/>
                                          </p:val>
                                        </p:tav>
                                      </p:tavLst>
                                    </p:anim>
                                    <p:anim calcmode="lin" valueType="num">
                                      <p:cBhvr>
                                        <p:cTn id="40" dur="1000" fill="hold"/>
                                        <p:tgtEl>
                                          <p:spTgt spid="609283">
                                            <p:txEl>
                                              <p:pRg st="4" end="4"/>
                                            </p:txEl>
                                          </p:spTgt>
                                        </p:tgtEl>
                                        <p:attrNameLst>
                                          <p:attrName>ppt_h</p:attrName>
                                        </p:attrNameLst>
                                      </p:cBhvr>
                                      <p:tavLst>
                                        <p:tav tm="0">
                                          <p:val>
                                            <p:strVal val="#ppt_h"/>
                                          </p:val>
                                        </p:tav>
                                        <p:tav tm="100000">
                                          <p:val>
                                            <p:strVal val="#ppt_h"/>
                                          </p:val>
                                        </p:tav>
                                      </p:tavLst>
                                    </p:anim>
                                    <p:animEffect transition="in" filter="fade">
                                      <p:cBhvr>
                                        <p:cTn id="41" dur="1000"/>
                                        <p:tgtEl>
                                          <p:spTgt spid="609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3" grpId="0" build="p"/>
      <p:bldP spid="60928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PREGUNTAS DE CONTROL</a:t>
            </a:r>
            <a:endParaRPr lang="es-ES" b="1" dirty="0"/>
          </a:p>
        </p:txBody>
      </p:sp>
      <p:sp>
        <p:nvSpPr>
          <p:cNvPr id="3" name="Marcador de contenido 2"/>
          <p:cNvSpPr>
            <a:spLocks noGrp="1"/>
          </p:cNvSpPr>
          <p:nvPr>
            <p:ph idx="1"/>
          </p:nvPr>
        </p:nvSpPr>
        <p:spPr/>
        <p:txBody>
          <a:bodyPr>
            <a:normAutofit lnSpcReduction="10000"/>
          </a:bodyPr>
          <a:lstStyle/>
          <a:p>
            <a:r>
              <a:rPr lang="es-ES" sz="4000" b="1" dirty="0" smtClean="0"/>
              <a:t>¿Cuál es la importancia de la enzima pirúvico DH con relación al CK y cómo se regula esta enzima?</a:t>
            </a:r>
          </a:p>
          <a:p>
            <a:endParaRPr lang="es-ES" sz="4000" b="1" dirty="0" smtClean="0"/>
          </a:p>
          <a:p>
            <a:r>
              <a:rPr lang="es-ES" sz="4000" b="1" dirty="0" smtClean="0"/>
              <a:t>Explique el significado de Anaplerosis.</a:t>
            </a:r>
          </a:p>
          <a:p>
            <a:pPr marL="0" indent="0">
              <a:buNone/>
            </a:pPr>
            <a:endParaRPr lang="es-ES" sz="4000" b="1" dirty="0" smtClean="0"/>
          </a:p>
          <a:p>
            <a:r>
              <a:rPr lang="es-ES" sz="4000" b="1" dirty="0" smtClean="0"/>
              <a:t>¿Cómo se regula el ciclo de Krebs? </a:t>
            </a:r>
            <a:endParaRPr lang="es-ES" sz="4000" b="1" dirty="0"/>
          </a:p>
        </p:txBody>
      </p:sp>
    </p:spTree>
    <p:extLst>
      <p:ext uri="{BB962C8B-B14F-4D97-AF65-F5344CB8AC3E}">
        <p14:creationId xmlns:p14="http://schemas.microsoft.com/office/powerpoint/2010/main" val="252544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825624"/>
            <a:ext cx="10515600" cy="4699161"/>
          </a:xfrm>
        </p:spPr>
        <p:txBody>
          <a:bodyPr>
            <a:normAutofit fontScale="92500" lnSpcReduction="10000"/>
          </a:bodyPr>
          <a:lstStyle/>
          <a:p>
            <a:r>
              <a:rPr lang="es-ES" sz="4000" dirty="0" smtClean="0"/>
              <a:t>¿Por qué una sobredosis de barbitúricos puede causar la muerte?</a:t>
            </a:r>
          </a:p>
          <a:p>
            <a:pPr>
              <a:buFont typeface="Wingdings" panose="05000000000000000000" pitchFamily="2" charset="2"/>
              <a:buChar char="Ø"/>
            </a:pPr>
            <a:r>
              <a:rPr lang="es-ES" sz="4000" b="1" dirty="0" smtClean="0">
                <a:solidFill>
                  <a:srgbClr val="C00000"/>
                </a:solidFill>
              </a:rPr>
              <a:t>Los barbitúricos inhiben el complejo I de la CTe</a:t>
            </a:r>
            <a:r>
              <a:rPr lang="es-ES" sz="4800" b="1" baseline="30000" dirty="0" smtClean="0">
                <a:solidFill>
                  <a:srgbClr val="C00000"/>
                </a:solidFill>
              </a:rPr>
              <a:t>-</a:t>
            </a:r>
          </a:p>
          <a:p>
            <a:r>
              <a:rPr lang="es-ES" sz="4000" dirty="0" smtClean="0"/>
              <a:t>¿Po qué el sufrimiento fetal agudo provocado por deficiencia de O</a:t>
            </a:r>
            <a:r>
              <a:rPr lang="es-ES" sz="4000" baseline="-25000" dirty="0" smtClean="0"/>
              <a:t>2</a:t>
            </a:r>
            <a:r>
              <a:rPr lang="es-ES" sz="4000" dirty="0" smtClean="0"/>
              <a:t> puede provocar lesiones permanentes e incluso la muerte?  </a:t>
            </a:r>
          </a:p>
          <a:p>
            <a:pPr>
              <a:buFont typeface="Wingdings" panose="05000000000000000000" pitchFamily="2" charset="2"/>
              <a:buChar char="Ø"/>
            </a:pPr>
            <a:r>
              <a:rPr lang="es-ES" sz="4000" b="1" dirty="0" smtClean="0">
                <a:solidFill>
                  <a:srgbClr val="C00000"/>
                </a:solidFill>
              </a:rPr>
              <a:t>El déficit de O</a:t>
            </a:r>
            <a:r>
              <a:rPr lang="es-ES" sz="4000" b="1" baseline="-25000" dirty="0" smtClean="0">
                <a:solidFill>
                  <a:srgbClr val="C00000"/>
                </a:solidFill>
              </a:rPr>
              <a:t>2</a:t>
            </a:r>
            <a:r>
              <a:rPr lang="es-ES" sz="4000" b="1" dirty="0" smtClean="0">
                <a:solidFill>
                  <a:srgbClr val="C00000"/>
                </a:solidFill>
              </a:rPr>
              <a:t> hace que no ocurra el transporte de electrones por lo que no se formará el gradiente y no habrá síntesis de ATP. </a:t>
            </a:r>
            <a:endParaRPr lang="es-ES" sz="4000" b="1" dirty="0">
              <a:solidFill>
                <a:srgbClr val="C0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560" y="134937"/>
            <a:ext cx="3078323"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4"/>
          <p:cNvSpPr>
            <a:spLocks noGrp="1"/>
          </p:cNvSpPr>
          <p:nvPr>
            <p:ph type="title"/>
          </p:nvPr>
        </p:nvSpPr>
        <p:spPr/>
        <p:txBody>
          <a:bodyPr>
            <a:normAutofit/>
          </a:bodyPr>
          <a:lstStyle/>
          <a:p>
            <a:r>
              <a:rPr lang="es-ES" sz="5400" b="1" dirty="0" smtClean="0">
                <a:solidFill>
                  <a:srgbClr val="C00000"/>
                </a:solidFill>
                <a:latin typeface="Bauhaus 93" panose="04030905020B02020C02" pitchFamily="82" charset="0"/>
              </a:rPr>
              <a:t>Interrogantes ??</a:t>
            </a:r>
            <a:endParaRPr lang="es-ES" sz="5400" b="1" dirty="0">
              <a:solidFill>
                <a:srgbClr val="C00000"/>
              </a:solidFill>
              <a:latin typeface="Bauhaus 93" panose="04030905020B02020C02" pitchFamily="82" charset="0"/>
            </a:endParaRPr>
          </a:p>
        </p:txBody>
      </p:sp>
    </p:spTree>
    <p:extLst>
      <p:ext uri="{BB962C8B-B14F-4D97-AF65-F5344CB8AC3E}">
        <p14:creationId xmlns:p14="http://schemas.microsoft.com/office/powerpoint/2010/main" val="171339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ChangeArrowheads="1"/>
          </p:cNvSpPr>
          <p:nvPr/>
        </p:nvSpPr>
        <p:spPr bwMode="auto">
          <a:xfrm>
            <a:off x="1177872" y="404813"/>
            <a:ext cx="7749152" cy="1066800"/>
          </a:xfrm>
          <a:prstGeom prst="rect">
            <a:avLst/>
          </a:prstGeom>
          <a:noFill/>
          <a:ln w="38100">
            <a:noFill/>
            <a:miter lim="800000"/>
            <a:headEnd/>
            <a:tailEnd/>
          </a:ln>
          <a:effectLst/>
        </p:spPr>
        <p:txBody>
          <a:bodyPr anchor="ctr"/>
          <a:lstStyle/>
          <a:p>
            <a:pPr algn="just">
              <a:defRPr/>
            </a:pPr>
            <a:r>
              <a:rPr lang="es-ES" sz="4800" b="1" dirty="0">
                <a:latin typeface="+mj-lt"/>
              </a:rPr>
              <a:t>Efectos de los inhibidores de la</a:t>
            </a:r>
            <a:br>
              <a:rPr lang="es-ES" sz="4800" b="1" dirty="0">
                <a:latin typeface="+mj-lt"/>
              </a:rPr>
            </a:br>
            <a:r>
              <a:rPr lang="es-ES" sz="4800" b="1" dirty="0">
                <a:latin typeface="+mj-lt"/>
              </a:rPr>
              <a:t>fosforilación oxidativa</a:t>
            </a:r>
          </a:p>
        </p:txBody>
      </p:sp>
      <p:sp>
        <p:nvSpPr>
          <p:cNvPr id="611331" name="Rectangle 3"/>
          <p:cNvSpPr>
            <a:spLocks noChangeArrowheads="1"/>
          </p:cNvSpPr>
          <p:nvPr/>
        </p:nvSpPr>
        <p:spPr bwMode="auto">
          <a:xfrm>
            <a:off x="392624" y="3068639"/>
            <a:ext cx="8891588" cy="3155351"/>
          </a:xfrm>
          <a:prstGeom prst="rect">
            <a:avLst/>
          </a:prstGeom>
          <a:noFill/>
          <a:ln w="9525">
            <a:noFill/>
            <a:miter lim="800000"/>
            <a:headEnd/>
            <a:tailEnd/>
          </a:ln>
          <a:effectLst/>
        </p:spPr>
        <p:txBody>
          <a:bodyPr>
            <a:spAutoFit/>
          </a:bodyPr>
          <a:lstStyle/>
          <a:p>
            <a:pPr marL="361950" indent="-266700">
              <a:lnSpc>
                <a:spcPct val="160000"/>
              </a:lnSpc>
              <a:buFontTx/>
              <a:buChar char="•"/>
              <a:defRPr/>
            </a:pPr>
            <a:r>
              <a:rPr lang="es-ES" sz="3200" b="1" dirty="0"/>
              <a:t>Detención del consumo de oxígeno.</a:t>
            </a:r>
          </a:p>
          <a:p>
            <a:pPr marL="361950" indent="-266700">
              <a:lnSpc>
                <a:spcPct val="160000"/>
              </a:lnSpc>
              <a:buFontTx/>
              <a:buChar char="•"/>
              <a:defRPr/>
            </a:pPr>
            <a:r>
              <a:rPr lang="es-ES" sz="3200" b="1" dirty="0"/>
              <a:t>Detención de la formación de agua.</a:t>
            </a:r>
          </a:p>
          <a:p>
            <a:pPr marL="361950" indent="-266700">
              <a:lnSpc>
                <a:spcPct val="160000"/>
              </a:lnSpc>
              <a:buFontTx/>
              <a:buChar char="•"/>
              <a:defRPr/>
            </a:pPr>
            <a:r>
              <a:rPr lang="es-ES" sz="3200" b="1" dirty="0"/>
              <a:t>Detención de la oxidación de los sustratos.</a:t>
            </a:r>
          </a:p>
          <a:p>
            <a:pPr marL="361950" indent="-266700">
              <a:lnSpc>
                <a:spcPct val="160000"/>
              </a:lnSpc>
              <a:buFontTx/>
              <a:buChar char="•"/>
              <a:defRPr/>
            </a:pPr>
            <a:r>
              <a:rPr lang="es-ES" sz="3200" b="1" dirty="0"/>
              <a:t>Detención de la síntesis de ATP.</a:t>
            </a:r>
          </a:p>
        </p:txBody>
      </p:sp>
      <p:sp>
        <p:nvSpPr>
          <p:cNvPr id="611335" name="Text Box 7"/>
          <p:cNvSpPr txBox="1">
            <a:spLocks noChangeArrowheads="1"/>
          </p:cNvSpPr>
          <p:nvPr/>
        </p:nvSpPr>
        <p:spPr bwMode="auto">
          <a:xfrm>
            <a:off x="1774825" y="1878014"/>
            <a:ext cx="8496300" cy="1190625"/>
          </a:xfrm>
          <a:prstGeom prst="rect">
            <a:avLst/>
          </a:prstGeom>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571500" indent="-571500" algn="just" eaLnBrk="1" hangingPunct="1">
              <a:buFont typeface="Wingdings" panose="05000000000000000000" pitchFamily="2" charset="2"/>
              <a:buChar char="v"/>
            </a:pPr>
            <a:r>
              <a:rPr lang="es-ES_tradnl" sz="3600" b="1" dirty="0">
                <a:latin typeface="+mn-lt"/>
              </a:rPr>
              <a:t>Impiden el uso del gradiente por lo que éste no se disipa</a:t>
            </a:r>
          </a:p>
        </p:txBody>
      </p:sp>
      <p:pic>
        <p:nvPicPr>
          <p:cNvPr id="5" name="Picture 2" descr="ATP sintetasag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0081" y="3332135"/>
            <a:ext cx="3479826" cy="297710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902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1133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611331">
                                            <p:txEl>
                                              <p:pRg st="0" end="0"/>
                                            </p:txEl>
                                          </p:spTgt>
                                        </p:tgtEl>
                                        <p:attrNameLst>
                                          <p:attrName>style.visibility</p:attrName>
                                        </p:attrNameLst>
                                      </p:cBhvr>
                                      <p:to>
                                        <p:strVal val="visible"/>
                                      </p:to>
                                    </p:set>
                                    <p:animEffect transition="in" filter="slide(fromBottom)">
                                      <p:cBhvr>
                                        <p:cTn id="16" dur="500"/>
                                        <p:tgtEl>
                                          <p:spTgt spid="61133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611331">
                                            <p:txEl>
                                              <p:pRg st="1" end="1"/>
                                            </p:txEl>
                                          </p:spTgt>
                                        </p:tgtEl>
                                        <p:attrNameLst>
                                          <p:attrName>style.visibility</p:attrName>
                                        </p:attrNameLst>
                                      </p:cBhvr>
                                      <p:to>
                                        <p:strVal val="visible"/>
                                      </p:to>
                                    </p:set>
                                    <p:animEffect transition="in" filter="slide(fromBottom)">
                                      <p:cBhvr>
                                        <p:cTn id="21" dur="500"/>
                                        <p:tgtEl>
                                          <p:spTgt spid="611331">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611331">
                                            <p:txEl>
                                              <p:pRg st="2" end="2"/>
                                            </p:txEl>
                                          </p:spTgt>
                                        </p:tgtEl>
                                        <p:attrNameLst>
                                          <p:attrName>style.visibility</p:attrName>
                                        </p:attrNameLst>
                                      </p:cBhvr>
                                      <p:to>
                                        <p:strVal val="visible"/>
                                      </p:to>
                                    </p:set>
                                    <p:animEffect transition="in" filter="slide(fromBottom)">
                                      <p:cBhvr>
                                        <p:cTn id="26" dur="500"/>
                                        <p:tgtEl>
                                          <p:spTgt spid="611331">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11331">
                                            <p:txEl>
                                              <p:pRg st="3" end="3"/>
                                            </p:txEl>
                                          </p:spTgt>
                                        </p:tgtEl>
                                        <p:attrNameLst>
                                          <p:attrName>style.visibility</p:attrName>
                                        </p:attrNameLst>
                                      </p:cBhvr>
                                      <p:to>
                                        <p:strVal val="visible"/>
                                      </p:to>
                                    </p:set>
                                    <p:animEffect transition="in" filter="slide(fromBottom)">
                                      <p:cBhvr>
                                        <p:cTn id="31" dur="500"/>
                                        <p:tgtEl>
                                          <p:spTgt spid="6113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p:bldP spid="6113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ChangeArrowheads="1"/>
          </p:cNvSpPr>
          <p:nvPr/>
        </p:nvSpPr>
        <p:spPr bwMode="auto">
          <a:xfrm>
            <a:off x="1919289" y="274638"/>
            <a:ext cx="8137525" cy="1066800"/>
          </a:xfrm>
          <a:prstGeom prst="rect">
            <a:avLst/>
          </a:prstGeom>
          <a:noFill/>
          <a:ln w="38100">
            <a:noFill/>
            <a:miter lim="800000"/>
            <a:headEnd/>
            <a:tailEnd/>
          </a:ln>
          <a:effectLst/>
        </p:spPr>
        <p:txBody>
          <a:bodyPr anchor="ctr"/>
          <a:lstStyle/>
          <a:p>
            <a:pPr algn="just">
              <a:defRPr/>
            </a:pPr>
            <a:r>
              <a:rPr lang="es-ES" sz="4400" b="1" dirty="0">
                <a:latin typeface="+mj-lt"/>
              </a:rPr>
              <a:t>Efectos de los desacopladores de la </a:t>
            </a:r>
            <a:r>
              <a:rPr lang="es-ES" sz="4400" b="1" dirty="0" smtClean="0">
                <a:latin typeface="+mj-lt"/>
              </a:rPr>
              <a:t>cadena respiratoria.</a:t>
            </a:r>
            <a:endParaRPr lang="es-ES" sz="4400" b="1" dirty="0">
              <a:latin typeface="+mj-lt"/>
            </a:endParaRPr>
          </a:p>
        </p:txBody>
      </p:sp>
      <p:sp>
        <p:nvSpPr>
          <p:cNvPr id="613379" name="Rectangle 3"/>
          <p:cNvSpPr>
            <a:spLocks noChangeArrowheads="1"/>
          </p:cNvSpPr>
          <p:nvPr/>
        </p:nvSpPr>
        <p:spPr bwMode="auto">
          <a:xfrm>
            <a:off x="805913" y="2535455"/>
            <a:ext cx="8820150" cy="3903504"/>
          </a:xfrm>
          <a:prstGeom prst="rect">
            <a:avLst/>
          </a:prstGeom>
          <a:noFill/>
          <a:ln w="9525">
            <a:noFill/>
            <a:miter lim="800000"/>
            <a:headEnd/>
            <a:tailEnd/>
          </a:ln>
          <a:effectLst/>
        </p:spPr>
        <p:txBody>
          <a:bodyPr>
            <a:spAutoFit/>
          </a:bodyPr>
          <a:lstStyle/>
          <a:p>
            <a:pPr marL="361950" indent="-266700">
              <a:lnSpc>
                <a:spcPct val="150000"/>
              </a:lnSpc>
              <a:buFontTx/>
              <a:buChar char="•"/>
              <a:defRPr/>
            </a:pPr>
            <a:r>
              <a:rPr lang="es-ES" sz="2800" b="1" dirty="0"/>
              <a:t>Aumento del consumo de oxígeno.</a:t>
            </a:r>
          </a:p>
          <a:p>
            <a:pPr marL="361950" indent="-266700">
              <a:lnSpc>
                <a:spcPct val="150000"/>
              </a:lnSpc>
              <a:buFontTx/>
              <a:buChar char="•"/>
              <a:defRPr/>
            </a:pPr>
            <a:r>
              <a:rPr lang="es-ES" sz="2800" b="1" dirty="0"/>
              <a:t>Aumento de la formación de agua.</a:t>
            </a:r>
          </a:p>
          <a:p>
            <a:pPr marL="361950" indent="-266700">
              <a:lnSpc>
                <a:spcPct val="150000"/>
              </a:lnSpc>
              <a:buFontTx/>
              <a:buChar char="•"/>
              <a:defRPr/>
            </a:pPr>
            <a:r>
              <a:rPr lang="es-ES" sz="2800" b="1" dirty="0"/>
              <a:t>Aumento de la oxidación de los sustratos.</a:t>
            </a:r>
          </a:p>
          <a:p>
            <a:pPr marL="361950" indent="-266700">
              <a:lnSpc>
                <a:spcPct val="150000"/>
              </a:lnSpc>
              <a:buFontTx/>
              <a:buChar char="•"/>
              <a:defRPr/>
            </a:pPr>
            <a:r>
              <a:rPr lang="es-ES" sz="2800" b="1" dirty="0"/>
              <a:t>Detención de la síntesis de ATP.</a:t>
            </a:r>
          </a:p>
          <a:p>
            <a:pPr marL="361950" indent="-266700">
              <a:lnSpc>
                <a:spcPct val="150000"/>
              </a:lnSpc>
              <a:buFontTx/>
              <a:buChar char="•"/>
              <a:defRPr/>
            </a:pPr>
            <a:r>
              <a:rPr lang="es-ES" sz="2800" b="1" dirty="0"/>
              <a:t>Disipación del gradiente de protones.</a:t>
            </a:r>
          </a:p>
          <a:p>
            <a:pPr marL="361950" indent="-266700">
              <a:lnSpc>
                <a:spcPct val="150000"/>
              </a:lnSpc>
              <a:buFontTx/>
              <a:buChar char="•"/>
              <a:defRPr/>
            </a:pPr>
            <a:r>
              <a:rPr lang="es-ES" sz="2800" b="1" dirty="0"/>
              <a:t>Liberación de energía en forma de calor.</a:t>
            </a:r>
          </a:p>
        </p:txBody>
      </p:sp>
      <p:sp>
        <p:nvSpPr>
          <p:cNvPr id="613381" name="Text Box 5"/>
          <p:cNvSpPr txBox="1">
            <a:spLocks noChangeArrowheads="1"/>
          </p:cNvSpPr>
          <p:nvPr/>
        </p:nvSpPr>
        <p:spPr bwMode="auto">
          <a:xfrm>
            <a:off x="480447" y="1484314"/>
            <a:ext cx="10786821" cy="1200329"/>
          </a:xfrm>
          <a:prstGeom prst="rect">
            <a:avLst/>
          </a:prstGeom>
          <a:solidFill>
            <a:srgbClr val="FFCCCC"/>
          </a:solidFill>
          <a:ln>
            <a:noFill/>
          </a:ln>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571500" indent="-571500" algn="just" eaLnBrk="1" hangingPunct="1">
              <a:buFont typeface="Wingdings" panose="05000000000000000000" pitchFamily="2" charset="2"/>
              <a:buChar char="v"/>
            </a:pPr>
            <a:r>
              <a:rPr lang="es-ES_tradnl" sz="3600" b="1" dirty="0">
                <a:latin typeface="+mn-lt"/>
              </a:rPr>
              <a:t>Hacen permeable la membrana interna a </a:t>
            </a:r>
            <a:r>
              <a:rPr lang="es-ES_tradnl" sz="3600" b="1" dirty="0" smtClean="0">
                <a:latin typeface="+mn-lt"/>
              </a:rPr>
              <a:t>los </a:t>
            </a:r>
            <a:r>
              <a:rPr lang="es-ES_tradnl" sz="3600" b="1" dirty="0">
                <a:latin typeface="+mn-lt"/>
              </a:rPr>
              <a:t>protones. No se forma  el gradiente</a:t>
            </a:r>
          </a:p>
        </p:txBody>
      </p:sp>
      <p:pic>
        <p:nvPicPr>
          <p:cNvPr id="5" name="Imagen 4"/>
          <p:cNvPicPr>
            <a:picLocks noChangeAspect="1"/>
          </p:cNvPicPr>
          <p:nvPr/>
        </p:nvPicPr>
        <p:blipFill>
          <a:blip r:embed="rId3"/>
          <a:stretch>
            <a:fillRect/>
          </a:stretch>
        </p:blipFill>
        <p:spPr>
          <a:xfrm>
            <a:off x="7949817" y="3580108"/>
            <a:ext cx="3735905" cy="3076414"/>
          </a:xfrm>
          <a:prstGeom prst="rect">
            <a:avLst/>
          </a:prstGeom>
        </p:spPr>
      </p:pic>
    </p:spTree>
    <p:extLst>
      <p:ext uri="{BB962C8B-B14F-4D97-AF65-F5344CB8AC3E}">
        <p14:creationId xmlns:p14="http://schemas.microsoft.com/office/powerpoint/2010/main" val="757307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33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613379">
                                            <p:txEl>
                                              <p:pRg st="0" end="0"/>
                                            </p:txEl>
                                          </p:spTgt>
                                        </p:tgtEl>
                                        <p:attrNameLst>
                                          <p:attrName>style.visibility</p:attrName>
                                        </p:attrNameLst>
                                      </p:cBhvr>
                                      <p:to>
                                        <p:strVal val="visible"/>
                                      </p:to>
                                    </p:set>
                                    <p:anim calcmode="lin" valueType="num">
                                      <p:cBhvr>
                                        <p:cTn id="11" dur="1000" fill="hold"/>
                                        <p:tgtEl>
                                          <p:spTgt spid="613379">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613379">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61337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613379">
                                            <p:txEl>
                                              <p:pRg st="1" end="1"/>
                                            </p:txEl>
                                          </p:spTgt>
                                        </p:tgtEl>
                                        <p:attrNameLst>
                                          <p:attrName>style.visibility</p:attrName>
                                        </p:attrNameLst>
                                      </p:cBhvr>
                                      <p:to>
                                        <p:strVal val="visible"/>
                                      </p:to>
                                    </p:set>
                                    <p:anim calcmode="lin" valueType="num">
                                      <p:cBhvr>
                                        <p:cTn id="18" dur="1000" fill="hold"/>
                                        <p:tgtEl>
                                          <p:spTgt spid="613379">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613379">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61337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613379">
                                            <p:txEl>
                                              <p:pRg st="2" end="2"/>
                                            </p:txEl>
                                          </p:spTgt>
                                        </p:tgtEl>
                                        <p:attrNameLst>
                                          <p:attrName>style.visibility</p:attrName>
                                        </p:attrNameLst>
                                      </p:cBhvr>
                                      <p:to>
                                        <p:strVal val="visible"/>
                                      </p:to>
                                    </p:set>
                                    <p:anim calcmode="lin" valueType="num">
                                      <p:cBhvr>
                                        <p:cTn id="25" dur="1000" fill="hold"/>
                                        <p:tgtEl>
                                          <p:spTgt spid="613379">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613379">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61337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613379">
                                            <p:txEl>
                                              <p:pRg st="3" end="3"/>
                                            </p:txEl>
                                          </p:spTgt>
                                        </p:tgtEl>
                                        <p:attrNameLst>
                                          <p:attrName>style.visibility</p:attrName>
                                        </p:attrNameLst>
                                      </p:cBhvr>
                                      <p:to>
                                        <p:strVal val="visible"/>
                                      </p:to>
                                    </p:set>
                                    <p:anim calcmode="lin" valueType="num">
                                      <p:cBhvr>
                                        <p:cTn id="32" dur="1000" fill="hold"/>
                                        <p:tgtEl>
                                          <p:spTgt spid="613379">
                                            <p:txEl>
                                              <p:pRg st="3" end="3"/>
                                            </p:txEl>
                                          </p:spTgt>
                                        </p:tgtEl>
                                        <p:attrNameLst>
                                          <p:attrName>ppt_w</p:attrName>
                                        </p:attrNameLst>
                                      </p:cBhvr>
                                      <p:tavLst>
                                        <p:tav tm="0">
                                          <p:val>
                                            <p:strVal val="#ppt_w*0.70"/>
                                          </p:val>
                                        </p:tav>
                                        <p:tav tm="100000">
                                          <p:val>
                                            <p:strVal val="#ppt_w"/>
                                          </p:val>
                                        </p:tav>
                                      </p:tavLst>
                                    </p:anim>
                                    <p:anim calcmode="lin" valueType="num">
                                      <p:cBhvr>
                                        <p:cTn id="33" dur="1000" fill="hold"/>
                                        <p:tgtEl>
                                          <p:spTgt spid="613379">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613379">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613379">
                                            <p:txEl>
                                              <p:pRg st="4" end="4"/>
                                            </p:txEl>
                                          </p:spTgt>
                                        </p:tgtEl>
                                        <p:attrNameLst>
                                          <p:attrName>style.visibility</p:attrName>
                                        </p:attrNameLst>
                                      </p:cBhvr>
                                      <p:to>
                                        <p:strVal val="visible"/>
                                      </p:to>
                                    </p:set>
                                    <p:anim calcmode="lin" valueType="num">
                                      <p:cBhvr>
                                        <p:cTn id="39" dur="1000" fill="hold"/>
                                        <p:tgtEl>
                                          <p:spTgt spid="613379">
                                            <p:txEl>
                                              <p:pRg st="4" end="4"/>
                                            </p:txEl>
                                          </p:spTgt>
                                        </p:tgtEl>
                                        <p:attrNameLst>
                                          <p:attrName>ppt_w</p:attrName>
                                        </p:attrNameLst>
                                      </p:cBhvr>
                                      <p:tavLst>
                                        <p:tav tm="0">
                                          <p:val>
                                            <p:strVal val="#ppt_w*0.70"/>
                                          </p:val>
                                        </p:tav>
                                        <p:tav tm="100000">
                                          <p:val>
                                            <p:strVal val="#ppt_w"/>
                                          </p:val>
                                        </p:tav>
                                      </p:tavLst>
                                    </p:anim>
                                    <p:anim calcmode="lin" valueType="num">
                                      <p:cBhvr>
                                        <p:cTn id="40" dur="1000" fill="hold"/>
                                        <p:tgtEl>
                                          <p:spTgt spid="613379">
                                            <p:txEl>
                                              <p:pRg st="4" end="4"/>
                                            </p:txEl>
                                          </p:spTgt>
                                        </p:tgtEl>
                                        <p:attrNameLst>
                                          <p:attrName>ppt_h</p:attrName>
                                        </p:attrNameLst>
                                      </p:cBhvr>
                                      <p:tavLst>
                                        <p:tav tm="0">
                                          <p:val>
                                            <p:strVal val="#ppt_h"/>
                                          </p:val>
                                        </p:tav>
                                        <p:tav tm="100000">
                                          <p:val>
                                            <p:strVal val="#ppt_h"/>
                                          </p:val>
                                        </p:tav>
                                      </p:tavLst>
                                    </p:anim>
                                    <p:animEffect transition="in" filter="fade">
                                      <p:cBhvr>
                                        <p:cTn id="41" dur="1000"/>
                                        <p:tgtEl>
                                          <p:spTgt spid="613379">
                                            <p:txEl>
                                              <p:pRg st="4" end="4"/>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613379">
                                            <p:txEl>
                                              <p:pRg st="5" end="5"/>
                                            </p:txEl>
                                          </p:spTgt>
                                        </p:tgtEl>
                                        <p:attrNameLst>
                                          <p:attrName>style.visibility</p:attrName>
                                        </p:attrNameLst>
                                      </p:cBhvr>
                                      <p:to>
                                        <p:strVal val="visible"/>
                                      </p:to>
                                    </p:set>
                                    <p:anim calcmode="lin" valueType="num">
                                      <p:cBhvr>
                                        <p:cTn id="46" dur="1000" fill="hold"/>
                                        <p:tgtEl>
                                          <p:spTgt spid="613379">
                                            <p:txEl>
                                              <p:pRg st="5" end="5"/>
                                            </p:txEl>
                                          </p:spTgt>
                                        </p:tgtEl>
                                        <p:attrNameLst>
                                          <p:attrName>ppt_w</p:attrName>
                                        </p:attrNameLst>
                                      </p:cBhvr>
                                      <p:tavLst>
                                        <p:tav tm="0">
                                          <p:val>
                                            <p:strVal val="#ppt_w*0.70"/>
                                          </p:val>
                                        </p:tav>
                                        <p:tav tm="100000">
                                          <p:val>
                                            <p:strVal val="#ppt_w"/>
                                          </p:val>
                                        </p:tav>
                                      </p:tavLst>
                                    </p:anim>
                                    <p:anim calcmode="lin" valueType="num">
                                      <p:cBhvr>
                                        <p:cTn id="47" dur="1000" fill="hold"/>
                                        <p:tgtEl>
                                          <p:spTgt spid="613379">
                                            <p:txEl>
                                              <p:pRg st="5" end="5"/>
                                            </p:txEl>
                                          </p:spTgt>
                                        </p:tgtEl>
                                        <p:attrNameLst>
                                          <p:attrName>ppt_h</p:attrName>
                                        </p:attrNameLst>
                                      </p:cBhvr>
                                      <p:tavLst>
                                        <p:tav tm="0">
                                          <p:val>
                                            <p:strVal val="#ppt_h"/>
                                          </p:val>
                                        </p:tav>
                                        <p:tav tm="100000">
                                          <p:val>
                                            <p:strVal val="#ppt_h"/>
                                          </p:val>
                                        </p:tav>
                                      </p:tavLst>
                                    </p:anim>
                                    <p:animEffect transition="in" filter="fade">
                                      <p:cBhvr>
                                        <p:cTn id="48" dur="1000"/>
                                        <p:tgtEl>
                                          <p:spTgt spid="6133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79" grpId="0" build="p"/>
      <p:bldP spid="61338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091716"/>
          </a:xfrm>
        </p:spPr>
        <p:txBody>
          <a:bodyPr>
            <a:normAutofit/>
          </a:bodyPr>
          <a:lstStyle/>
          <a:p>
            <a:r>
              <a:rPr lang="es-ES" sz="4000" b="1" dirty="0">
                <a:solidFill>
                  <a:srgbClr val="C00000"/>
                </a:solidFill>
                <a:latin typeface="Arial" panose="020B0604020202020204" pitchFamily="34" charset="0"/>
                <a:cs typeface="Arial" panose="020B0604020202020204" pitchFamily="34" charset="0"/>
              </a:rPr>
              <a:t>MITOCONDRIAS </a:t>
            </a:r>
            <a:r>
              <a:rPr lang="es-ES" sz="4000" b="1" dirty="0" smtClean="0">
                <a:solidFill>
                  <a:srgbClr val="C00000"/>
                </a:solidFill>
                <a:latin typeface="Arial" panose="020B0604020202020204" pitchFamily="34" charset="0"/>
                <a:cs typeface="Arial" panose="020B0604020202020204" pitchFamily="34" charset="0"/>
              </a:rPr>
              <a:t>Y </a:t>
            </a:r>
            <a:r>
              <a:rPr lang="es-ES" sz="4000" b="1" dirty="0">
                <a:solidFill>
                  <a:srgbClr val="C00000"/>
                </a:solidFill>
                <a:latin typeface="Arial" panose="020B0604020202020204" pitchFamily="34" charset="0"/>
                <a:cs typeface="Arial" panose="020B0604020202020204" pitchFamily="34" charset="0"/>
              </a:rPr>
              <a:t>ESTRÉS </a:t>
            </a:r>
            <a:r>
              <a:rPr lang="es-ES" sz="4000" b="1" dirty="0" smtClean="0">
                <a:solidFill>
                  <a:srgbClr val="C00000"/>
                </a:solidFill>
                <a:latin typeface="Arial" panose="020B0604020202020204" pitchFamily="34" charset="0"/>
                <a:cs typeface="Arial" panose="020B0604020202020204" pitchFamily="34" charset="0"/>
              </a:rPr>
              <a:t>OXIDATIVO</a:t>
            </a:r>
            <a:endParaRPr lang="es-ES" sz="4000" b="1" dirty="0">
              <a:solidFill>
                <a:srgbClr val="C00000"/>
              </a:solidFill>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rotWithShape="1">
          <a:blip r:embed="rId3">
            <a:extLst>
              <a:ext uri="{28A0092B-C50C-407E-A947-70E740481C1C}">
                <a14:useLocalDpi xmlns:a14="http://schemas.microsoft.com/office/drawing/2010/main" val="0"/>
              </a:ext>
            </a:extLst>
          </a:blip>
          <a:srcRect l="54029" t="68142" r="17147" b="-287"/>
          <a:stretch/>
        </p:blipFill>
        <p:spPr>
          <a:xfrm>
            <a:off x="10191960" y="4819368"/>
            <a:ext cx="960894" cy="1255362"/>
          </a:xfrm>
          <a:ln>
            <a:solidFill>
              <a:schemeClr val="accent1"/>
            </a:solidFill>
          </a:ln>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7436" y="4819368"/>
            <a:ext cx="1053885" cy="125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F:\docencia morfo I 10_11\segunda semana\dn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34744" y="4715247"/>
            <a:ext cx="821410" cy="146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Estructura de una mitocondr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925" y="991893"/>
            <a:ext cx="2402238" cy="2371239"/>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3084163" y="892974"/>
            <a:ext cx="1042273" cy="1107996"/>
          </a:xfrm>
          <a:prstGeom prst="rect">
            <a:avLst/>
          </a:prstGeom>
          <a:noFill/>
        </p:spPr>
        <p:txBody>
          <a:bodyPr wrap="none" rtlCol="0">
            <a:spAutoFit/>
          </a:bodyPr>
          <a:lstStyle/>
          <a:p>
            <a:r>
              <a:rPr lang="es-ES" sz="6600" b="1" dirty="0" smtClean="0"/>
              <a:t>O</a:t>
            </a:r>
            <a:r>
              <a:rPr lang="es-ES" sz="6600" b="1" baseline="-25000" dirty="0" smtClean="0"/>
              <a:t>2</a:t>
            </a:r>
            <a:endParaRPr lang="es-ES" sz="6600" b="1" baseline="-25000" dirty="0"/>
          </a:p>
        </p:txBody>
      </p:sp>
      <p:sp>
        <p:nvSpPr>
          <p:cNvPr id="9" name="Flecha doblada hacia arriba 8"/>
          <p:cNvSpPr/>
          <p:nvPr/>
        </p:nvSpPr>
        <p:spPr>
          <a:xfrm rot="5400000" flipV="1">
            <a:off x="2877234" y="2013350"/>
            <a:ext cx="850392" cy="428148"/>
          </a:xfrm>
          <a:prstGeom prst="bentUpArrow">
            <a:avLst>
              <a:gd name="adj1" fmla="val 15644"/>
              <a:gd name="adj2" fmla="val 20322"/>
              <a:gd name="adj3" fmla="val 320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abajo 9"/>
          <p:cNvSpPr/>
          <p:nvPr/>
        </p:nvSpPr>
        <p:spPr>
          <a:xfrm>
            <a:off x="1937288" y="3275877"/>
            <a:ext cx="295863" cy="614198"/>
          </a:xfrm>
          <a:prstGeom prst="downArrow">
            <a:avLst>
              <a:gd name="adj1" fmla="val 18021"/>
              <a:gd name="adj2" fmla="val 340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p:cNvSpPr txBox="1"/>
          <p:nvPr/>
        </p:nvSpPr>
        <p:spPr>
          <a:xfrm>
            <a:off x="681925" y="3859078"/>
            <a:ext cx="3102452" cy="461665"/>
          </a:xfrm>
          <a:prstGeom prst="rect">
            <a:avLst/>
          </a:prstGeom>
          <a:noFill/>
        </p:spPr>
        <p:txBody>
          <a:bodyPr wrap="none" rtlCol="0">
            <a:spAutoFit/>
          </a:bodyPr>
          <a:lstStyle/>
          <a:p>
            <a:r>
              <a:rPr lang="es-ES" sz="2400" b="1" dirty="0" smtClean="0"/>
              <a:t>RESPIRACIÓN CELULAR</a:t>
            </a:r>
            <a:endParaRPr lang="es-ES" sz="2400" b="1" dirty="0"/>
          </a:p>
        </p:txBody>
      </p:sp>
      <p:sp>
        <p:nvSpPr>
          <p:cNvPr id="12" name="Flecha abajo 11"/>
          <p:cNvSpPr/>
          <p:nvPr/>
        </p:nvSpPr>
        <p:spPr>
          <a:xfrm>
            <a:off x="1933622" y="4320743"/>
            <a:ext cx="245285" cy="614198"/>
          </a:xfrm>
          <a:prstGeom prst="downArrow">
            <a:avLst>
              <a:gd name="adj1" fmla="val 18021"/>
              <a:gd name="adj2" fmla="val 46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584302" y="4751411"/>
            <a:ext cx="3297698" cy="1107996"/>
          </a:xfrm>
          <a:prstGeom prst="rect">
            <a:avLst/>
          </a:prstGeom>
          <a:noFill/>
        </p:spPr>
        <p:txBody>
          <a:bodyPr wrap="none" rtlCol="0">
            <a:spAutoFit/>
          </a:bodyPr>
          <a:lstStyle/>
          <a:p>
            <a:r>
              <a:rPr lang="es-ES" sz="6600" b="1" dirty="0" smtClean="0"/>
              <a:t>H</a:t>
            </a:r>
            <a:r>
              <a:rPr lang="es-ES" sz="6600" b="1" baseline="-25000" dirty="0" smtClean="0"/>
              <a:t>2</a:t>
            </a:r>
            <a:r>
              <a:rPr lang="es-ES" sz="6600" b="1" dirty="0" smtClean="0"/>
              <a:t>O</a:t>
            </a:r>
            <a:r>
              <a:rPr lang="es-ES" sz="6600" b="1" baseline="-25000" dirty="0" smtClean="0"/>
              <a:t>2</a:t>
            </a:r>
            <a:r>
              <a:rPr lang="es-ES" sz="6600" b="1" dirty="0" smtClean="0"/>
              <a:t>- O</a:t>
            </a:r>
            <a:r>
              <a:rPr lang="es-ES" sz="6600" b="1" baseline="-25000" dirty="0" smtClean="0"/>
              <a:t>2 </a:t>
            </a:r>
            <a:endParaRPr lang="es-ES" sz="6600" b="1" dirty="0"/>
          </a:p>
        </p:txBody>
      </p:sp>
      <p:sp>
        <p:nvSpPr>
          <p:cNvPr id="15" name="Cerrar llave 14"/>
          <p:cNvSpPr/>
          <p:nvPr/>
        </p:nvSpPr>
        <p:spPr>
          <a:xfrm>
            <a:off x="3430604" y="4850969"/>
            <a:ext cx="562377" cy="1327882"/>
          </a:xfrm>
          <a:prstGeom prst="rightBrace">
            <a:avLst>
              <a:gd name="adj1" fmla="val 30380"/>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6" name="CuadroTexto 15"/>
          <p:cNvSpPr txBox="1"/>
          <p:nvPr/>
        </p:nvSpPr>
        <p:spPr>
          <a:xfrm>
            <a:off x="3992982" y="4934941"/>
            <a:ext cx="2041926" cy="1107996"/>
          </a:xfrm>
          <a:prstGeom prst="rect">
            <a:avLst/>
          </a:prstGeom>
          <a:solidFill>
            <a:schemeClr val="bg1"/>
          </a:solidFill>
        </p:spPr>
        <p:txBody>
          <a:bodyPr wrap="square" rtlCol="0">
            <a:spAutoFit/>
          </a:bodyPr>
          <a:lstStyle/>
          <a:p>
            <a:pPr algn="ctr"/>
            <a:r>
              <a:rPr lang="es-ES" sz="6600" b="1" dirty="0" smtClean="0"/>
              <a:t>ROS</a:t>
            </a:r>
            <a:endParaRPr lang="es-ES" sz="6600" b="1" baseline="-25000" dirty="0"/>
          </a:p>
        </p:txBody>
      </p:sp>
      <p:sp>
        <p:nvSpPr>
          <p:cNvPr id="17" name="CuadroTexto 16"/>
          <p:cNvSpPr txBox="1"/>
          <p:nvPr/>
        </p:nvSpPr>
        <p:spPr>
          <a:xfrm>
            <a:off x="3784377" y="5824908"/>
            <a:ext cx="2214452" cy="707886"/>
          </a:xfrm>
          <a:prstGeom prst="rect">
            <a:avLst/>
          </a:prstGeom>
          <a:noFill/>
        </p:spPr>
        <p:txBody>
          <a:bodyPr wrap="none" rtlCol="0">
            <a:spAutoFit/>
          </a:bodyPr>
          <a:lstStyle/>
          <a:p>
            <a:pPr algn="ctr"/>
            <a:r>
              <a:rPr lang="es-ES" sz="2000" b="1" dirty="0" smtClean="0"/>
              <a:t>REACTIVE OXYGEN </a:t>
            </a:r>
          </a:p>
          <a:p>
            <a:pPr algn="ctr"/>
            <a:r>
              <a:rPr lang="es-ES" sz="2000" b="1" dirty="0" smtClean="0"/>
              <a:t>SPECIES</a:t>
            </a:r>
            <a:endParaRPr lang="es-ES" sz="2000" b="1" dirty="0"/>
          </a:p>
        </p:txBody>
      </p:sp>
      <p:sp>
        <p:nvSpPr>
          <p:cNvPr id="18" name="Flecha derecha 17"/>
          <p:cNvSpPr/>
          <p:nvPr/>
        </p:nvSpPr>
        <p:spPr>
          <a:xfrm>
            <a:off x="5998829" y="5322007"/>
            <a:ext cx="1485801" cy="385806"/>
          </a:xfrm>
          <a:prstGeom prst="rightArrow">
            <a:avLst>
              <a:gd name="adj1" fmla="val 17469"/>
              <a:gd name="adj2" fmla="val 434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errar llave 18"/>
          <p:cNvSpPr/>
          <p:nvPr/>
        </p:nvSpPr>
        <p:spPr>
          <a:xfrm rot="16200000">
            <a:off x="9293776" y="2864813"/>
            <a:ext cx="562377" cy="3336947"/>
          </a:xfrm>
          <a:prstGeom prst="rightBrace">
            <a:avLst>
              <a:gd name="adj1" fmla="val 30380"/>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 name="CuadroTexto 19"/>
          <p:cNvSpPr txBox="1"/>
          <p:nvPr/>
        </p:nvSpPr>
        <p:spPr>
          <a:xfrm>
            <a:off x="7250674" y="3789690"/>
            <a:ext cx="4648580" cy="461665"/>
          </a:xfrm>
          <a:prstGeom prst="rect">
            <a:avLst/>
          </a:prstGeom>
          <a:solidFill>
            <a:schemeClr val="bg1"/>
          </a:solidFill>
        </p:spPr>
        <p:txBody>
          <a:bodyPr wrap="none" rtlCol="0">
            <a:spAutoFit/>
          </a:bodyPr>
          <a:lstStyle/>
          <a:p>
            <a:r>
              <a:rPr lang="es-ES" sz="2400" b="1" dirty="0" smtClean="0"/>
              <a:t>ALTERACIONES DEL METABOLISMO</a:t>
            </a:r>
            <a:endParaRPr lang="es-ES" sz="2400" b="1" dirty="0"/>
          </a:p>
        </p:txBody>
      </p:sp>
      <p:sp>
        <p:nvSpPr>
          <p:cNvPr id="22" name="Flecha arriba 21"/>
          <p:cNvSpPr/>
          <p:nvPr/>
        </p:nvSpPr>
        <p:spPr>
          <a:xfrm>
            <a:off x="9382524" y="2784821"/>
            <a:ext cx="384880" cy="978408"/>
          </a:xfrm>
          <a:prstGeom prst="upArrow">
            <a:avLst>
              <a:gd name="adj1" fmla="val 17698"/>
              <a:gd name="adj2" fmla="val 338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p:cNvSpPr txBox="1"/>
          <p:nvPr/>
        </p:nvSpPr>
        <p:spPr>
          <a:xfrm>
            <a:off x="7582784" y="2000970"/>
            <a:ext cx="3984360" cy="830997"/>
          </a:xfrm>
          <a:prstGeom prst="rect">
            <a:avLst/>
          </a:prstGeom>
          <a:noFill/>
        </p:spPr>
        <p:txBody>
          <a:bodyPr wrap="none" rtlCol="0">
            <a:spAutoFit/>
          </a:bodyPr>
          <a:lstStyle/>
          <a:p>
            <a:pPr algn="ctr"/>
            <a:r>
              <a:rPr lang="es-ES" sz="2400" b="1" dirty="0" smtClean="0"/>
              <a:t>ARTERIOESCLEROSIS, CÁNCER</a:t>
            </a:r>
          </a:p>
          <a:p>
            <a:pPr algn="ctr"/>
            <a:r>
              <a:rPr lang="es-ES" sz="2400" b="1" dirty="0" smtClean="0"/>
              <a:t>ENVEJECIMIENTO</a:t>
            </a:r>
            <a:endParaRPr lang="es-ES" sz="2400" b="1" dirty="0"/>
          </a:p>
        </p:txBody>
      </p:sp>
      <p:sp>
        <p:nvSpPr>
          <p:cNvPr id="24" name="CuadroTexto 23"/>
          <p:cNvSpPr txBox="1"/>
          <p:nvPr/>
        </p:nvSpPr>
        <p:spPr>
          <a:xfrm>
            <a:off x="3036054" y="2655684"/>
            <a:ext cx="4905575" cy="1200329"/>
          </a:xfrm>
          <a:prstGeom prst="rect">
            <a:avLst/>
          </a:prstGeom>
          <a:solidFill>
            <a:schemeClr val="bg1"/>
          </a:solidFill>
        </p:spPr>
        <p:txBody>
          <a:bodyPr wrap="none" rtlCol="0">
            <a:spAutoFit/>
          </a:bodyPr>
          <a:lstStyle/>
          <a:p>
            <a:pPr algn="ctr"/>
            <a:r>
              <a:rPr lang="es-ES" sz="2400" b="1" dirty="0" smtClean="0">
                <a:solidFill>
                  <a:srgbClr val="C00000"/>
                </a:solidFill>
              </a:rPr>
              <a:t>SISTEMAS DE DEFENSA </a:t>
            </a:r>
          </a:p>
          <a:p>
            <a:pPr algn="ctr"/>
            <a:r>
              <a:rPr lang="es-ES" sz="2400" b="1" dirty="0" smtClean="0">
                <a:solidFill>
                  <a:srgbClr val="C00000"/>
                </a:solidFill>
              </a:rPr>
              <a:t>SUPERÓXIDO DISMUTASA, CATALASA</a:t>
            </a:r>
          </a:p>
          <a:p>
            <a:pPr algn="ctr"/>
            <a:r>
              <a:rPr lang="es-ES" sz="2400" b="1" dirty="0" smtClean="0">
                <a:solidFill>
                  <a:srgbClr val="C00000"/>
                </a:solidFill>
              </a:rPr>
              <a:t>(GLUTATIÓN, VITAMINAS C Y E)</a:t>
            </a:r>
            <a:endParaRPr lang="es-ES" sz="2400" b="1" dirty="0">
              <a:solidFill>
                <a:srgbClr val="C00000"/>
              </a:solidFill>
            </a:endParaRPr>
          </a:p>
        </p:txBody>
      </p:sp>
      <p:sp>
        <p:nvSpPr>
          <p:cNvPr id="25" name="Flecha abajo 24"/>
          <p:cNvSpPr/>
          <p:nvPr/>
        </p:nvSpPr>
        <p:spPr>
          <a:xfrm>
            <a:off x="4728717" y="3830166"/>
            <a:ext cx="342112" cy="1204329"/>
          </a:xfrm>
          <a:prstGeom prst="downArrow">
            <a:avLst>
              <a:gd name="adj1" fmla="val 18021"/>
              <a:gd name="adj2" fmla="val 4612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Multiplicar 25"/>
          <p:cNvSpPr/>
          <p:nvPr/>
        </p:nvSpPr>
        <p:spPr>
          <a:xfrm>
            <a:off x="4173398" y="4375672"/>
            <a:ext cx="1444517" cy="2142753"/>
          </a:xfrm>
          <a:prstGeom prst="mathMultiply">
            <a:avLst>
              <a:gd name="adj1" fmla="val 1097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Multiplicar 26"/>
          <p:cNvSpPr/>
          <p:nvPr/>
        </p:nvSpPr>
        <p:spPr>
          <a:xfrm>
            <a:off x="8893753" y="1254928"/>
            <a:ext cx="1444517" cy="2142753"/>
          </a:xfrm>
          <a:prstGeom prst="mathMultiply">
            <a:avLst>
              <a:gd name="adj1" fmla="val 1097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9" name="Conector recto de flecha 28"/>
          <p:cNvCxnSpPr/>
          <p:nvPr/>
        </p:nvCxnSpPr>
        <p:spPr>
          <a:xfrm flipH="1" flipV="1">
            <a:off x="8283822" y="930319"/>
            <a:ext cx="609931" cy="106575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30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right)">
                                      <p:cBhvr>
                                        <p:cTn id="33" dur="500"/>
                                        <p:tgtEl>
                                          <p:spTgt spid="16"/>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righ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par>
                                <p:cTn id="42" presetID="22" presetClass="entr" presetSubtype="8"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par>
                                <p:cTn id="45" presetID="22" presetClass="entr" presetSubtype="8"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par>
                                <p:cTn id="48" presetID="22" presetClass="entr" presetSubtype="8"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down)">
                                      <p:cBhvr>
                                        <p:cTn id="58" dur="500"/>
                                        <p:tgtEl>
                                          <p:spTgt spid="20"/>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down)">
                                      <p:cBhvr>
                                        <p:cTn id="64" dur="500"/>
                                        <p:tgtEl>
                                          <p:spTgt spid="23"/>
                                        </p:tgtEl>
                                      </p:cBhvr>
                                    </p:animEffect>
                                  </p:childTnLst>
                                </p:cTn>
                              </p:par>
                            </p:childTnLst>
                          </p:cTn>
                        </p:par>
                        <p:par>
                          <p:cTn id="65" fill="hold">
                            <p:stCondLst>
                              <p:cond delay="500"/>
                            </p:stCondLst>
                            <p:childTnLst>
                              <p:par>
                                <p:cTn id="66" presetID="22" presetClass="entr" presetSubtype="4"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down)">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up)">
                                      <p:cBhvr>
                                        <p:cTn id="73" dur="500"/>
                                        <p:tgtEl>
                                          <p:spTgt spid="24"/>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up)">
                                      <p:cBhvr>
                                        <p:cTn id="76" dur="500"/>
                                        <p:tgtEl>
                                          <p:spTgt spid="2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p:cTn id="79" dur="500" fill="hold"/>
                                        <p:tgtEl>
                                          <p:spTgt spid="26"/>
                                        </p:tgtEl>
                                        <p:attrNameLst>
                                          <p:attrName>ppt_w</p:attrName>
                                        </p:attrNameLst>
                                      </p:cBhvr>
                                      <p:tavLst>
                                        <p:tav tm="0">
                                          <p:val>
                                            <p:fltVal val="0"/>
                                          </p:val>
                                        </p:tav>
                                        <p:tav tm="100000">
                                          <p:val>
                                            <p:strVal val="#ppt_w"/>
                                          </p:val>
                                        </p:tav>
                                      </p:tavLst>
                                    </p:anim>
                                    <p:anim calcmode="lin" valueType="num">
                                      <p:cBhvr>
                                        <p:cTn id="80" dur="500" fill="hold"/>
                                        <p:tgtEl>
                                          <p:spTgt spid="26"/>
                                        </p:tgtEl>
                                        <p:attrNameLst>
                                          <p:attrName>ppt_h</p:attrName>
                                        </p:attrNameLst>
                                      </p:cBhvr>
                                      <p:tavLst>
                                        <p:tav tm="0">
                                          <p:val>
                                            <p:fltVal val="0"/>
                                          </p:val>
                                        </p:tav>
                                        <p:tav tm="100000">
                                          <p:val>
                                            <p:strVal val="#ppt_h"/>
                                          </p:val>
                                        </p:tav>
                                      </p:tavLst>
                                    </p:anim>
                                    <p:animEffect transition="in" filter="fade">
                                      <p:cBhvr>
                                        <p:cTn id="81" dur="500"/>
                                        <p:tgtEl>
                                          <p:spTgt spid="26"/>
                                        </p:tgtEl>
                                      </p:cBhvr>
                                    </p:animEffect>
                                  </p:childTnLst>
                                </p:cTn>
                              </p:par>
                            </p:childTnLst>
                          </p:cTn>
                        </p:par>
                        <p:par>
                          <p:cTn id="82" fill="hold">
                            <p:stCondLst>
                              <p:cond delay="500"/>
                            </p:stCondLst>
                            <p:childTnLst>
                              <p:par>
                                <p:cTn id="83" presetID="53" presetClass="entr" presetSubtype="16"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P spid="12" grpId="0" animBg="1"/>
      <p:bldP spid="14" grpId="0"/>
      <p:bldP spid="15" grpId="0" animBg="1"/>
      <p:bldP spid="16" grpId="0" animBg="1"/>
      <p:bldP spid="17" grpId="0"/>
      <p:bldP spid="18" grpId="0" animBg="1"/>
      <p:bldP spid="19" grpId="0" animBg="1"/>
      <p:bldP spid="20" grpId="0" animBg="1"/>
      <p:bldP spid="22" grpId="0" animBg="1"/>
      <p:bldP spid="23" grpId="0"/>
      <p:bldP spid="24" grpId="0" animBg="1"/>
      <p:bldP spid="25"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1" y="365126"/>
            <a:ext cx="4136756" cy="719756"/>
          </a:xfrm>
          <a:ln w="57150">
            <a:solidFill>
              <a:schemeClr val="accent1"/>
            </a:solidFill>
          </a:ln>
        </p:spPr>
        <p:txBody>
          <a:bodyPr>
            <a:normAutofit fontScale="90000"/>
          </a:bodyPr>
          <a:lstStyle/>
          <a:p>
            <a:r>
              <a:rPr lang="es-ES" sz="5400" b="1" dirty="0" smtClean="0"/>
              <a:t>CONCLUSIONES </a:t>
            </a:r>
            <a:endParaRPr lang="es-ES" sz="5400" b="1" dirty="0"/>
          </a:p>
        </p:txBody>
      </p:sp>
      <p:pic>
        <p:nvPicPr>
          <p:cNvPr id="6" name="Imagen 5"/>
          <p:cNvPicPr>
            <a:picLocks noChangeAspect="1"/>
          </p:cNvPicPr>
          <p:nvPr/>
        </p:nvPicPr>
        <p:blipFill>
          <a:blip r:embed="rId2"/>
          <a:stretch>
            <a:fillRect/>
          </a:stretch>
        </p:blipFill>
        <p:spPr>
          <a:xfrm>
            <a:off x="9407472" y="721585"/>
            <a:ext cx="2125270" cy="5338251"/>
          </a:xfrm>
          <a:prstGeom prst="rect">
            <a:avLst/>
          </a:prstGeom>
        </p:spPr>
      </p:pic>
      <p:sp>
        <p:nvSpPr>
          <p:cNvPr id="2" name="Marcador de contenido 1"/>
          <p:cNvSpPr>
            <a:spLocks noGrp="1"/>
          </p:cNvSpPr>
          <p:nvPr>
            <p:ph idx="1"/>
          </p:nvPr>
        </p:nvSpPr>
        <p:spPr>
          <a:xfrm>
            <a:off x="838200" y="1193368"/>
            <a:ext cx="8569272" cy="5517396"/>
          </a:xfrm>
        </p:spPr>
        <p:txBody>
          <a:bodyPr>
            <a:normAutofit fontScale="92500" lnSpcReduction="10000"/>
          </a:bodyPr>
          <a:lstStyle/>
          <a:p>
            <a:pPr algn="just"/>
            <a:r>
              <a:rPr lang="es-ES" b="1" dirty="0">
                <a:cs typeface="Times New Roman" pitchFamily="18" charset="0"/>
              </a:rPr>
              <a:t>La cadena transportadora de electrones se acopla a la fosforilación oxidativa mediante un gradiente de protones que garantiza la utilización adecuada de la energía por la célula.</a:t>
            </a:r>
            <a:endParaRPr lang="en-US" b="1" dirty="0">
              <a:cs typeface="Times New Roman" pitchFamily="18" charset="0"/>
            </a:endParaRPr>
          </a:p>
          <a:p>
            <a:pPr algn="just"/>
            <a:r>
              <a:rPr lang="es-ES" b="1" dirty="0">
                <a:cs typeface="Times New Roman" panose="02020603050405020304" pitchFamily="18" charset="0"/>
              </a:rPr>
              <a:t>La regulación del procesos de la respiración celular depende de niveles de ADP, ATP, cofactores oxidados y reducidos y disponibilidad de O</a:t>
            </a:r>
            <a:r>
              <a:rPr lang="es-ES" b="1" baseline="-25000" dirty="0">
                <a:cs typeface="Times New Roman" panose="02020603050405020304" pitchFamily="18" charset="0"/>
              </a:rPr>
              <a:t>2</a:t>
            </a:r>
            <a:r>
              <a:rPr lang="es-ES" b="1" dirty="0">
                <a:cs typeface="Times New Roman" panose="02020603050405020304" pitchFamily="18" charset="0"/>
              </a:rPr>
              <a:t>.</a:t>
            </a:r>
          </a:p>
          <a:p>
            <a:pPr algn="just"/>
            <a:r>
              <a:rPr lang="es-ES" b="1" dirty="0">
                <a:cs typeface="Times New Roman" panose="02020603050405020304" pitchFamily="18" charset="0"/>
              </a:rPr>
              <a:t>Existen sustancias que inhiben la cadena transportadora de electrones, la fosforilación oxidativa o provocan el desacoplamiento entre  ambas  etapas.</a:t>
            </a:r>
            <a:endParaRPr lang="en-US" b="1" dirty="0">
              <a:cs typeface="Times New Roman" pitchFamily="18" charset="0"/>
            </a:endParaRPr>
          </a:p>
          <a:p>
            <a:pPr algn="just"/>
            <a:r>
              <a:rPr lang="es-ES" b="1" dirty="0"/>
              <a:t>El consumo de oxígeno durante la respiración celular lleva aparejada una producción secundaria de radicales libres que, a pesar de las defensas antioxidantes de la célula, puede inducir una situación de estrés oxidativo, y ser lesiva conduciendo a la muerte </a:t>
            </a:r>
            <a:r>
              <a:rPr lang="es-ES" b="1" dirty="0" smtClean="0"/>
              <a:t>celular.</a:t>
            </a:r>
            <a:endParaRPr lang="es-ES" b="1" dirty="0"/>
          </a:p>
        </p:txBody>
      </p:sp>
    </p:spTree>
    <p:extLst>
      <p:ext uri="{BB962C8B-B14F-4D97-AF65-F5344CB8AC3E}">
        <p14:creationId xmlns:p14="http://schemas.microsoft.com/office/powerpoint/2010/main" val="136965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165928" y="315068"/>
            <a:ext cx="5256213" cy="477838"/>
          </a:xfrm>
          <a:noFill/>
        </p:spPr>
        <p:txBody>
          <a:bodyPr>
            <a:noAutofit/>
          </a:bodyPr>
          <a:lstStyle/>
          <a:p>
            <a:pPr eaLnBrk="1" hangingPunct="1"/>
            <a:r>
              <a:rPr lang="es-ES" sz="4000" b="1" dirty="0"/>
              <a:t>Estudio Independiente</a:t>
            </a:r>
          </a:p>
        </p:txBody>
      </p:sp>
      <p:sp>
        <p:nvSpPr>
          <p:cNvPr id="687107" name="Rectangle 3"/>
          <p:cNvSpPr>
            <a:spLocks noGrp="1" noChangeArrowheads="1"/>
          </p:cNvSpPr>
          <p:nvPr>
            <p:ph type="body" idx="4294967295"/>
          </p:nvPr>
        </p:nvSpPr>
        <p:spPr>
          <a:xfrm>
            <a:off x="573437" y="981075"/>
            <a:ext cx="7755916" cy="1878503"/>
          </a:xfrm>
          <a:noFill/>
        </p:spPr>
        <p:txBody>
          <a:bodyPr>
            <a:noAutofit/>
          </a:bodyPr>
          <a:lstStyle/>
          <a:p>
            <a:pPr marL="514350" indent="-514350" algn="just">
              <a:lnSpc>
                <a:spcPct val="80000"/>
              </a:lnSpc>
              <a:buFont typeface="+mj-lt"/>
              <a:buAutoNum type="arabicPeriod"/>
            </a:pPr>
            <a:r>
              <a:rPr lang="es-ES_tradnl" b="1" dirty="0" smtClean="0"/>
              <a:t>Especificar </a:t>
            </a:r>
            <a:r>
              <a:rPr lang="es-ES_tradnl" b="1" dirty="0"/>
              <a:t>las etapas de la cadena respiratoria y los vínculos entre </a:t>
            </a:r>
            <a:r>
              <a:rPr lang="es-ES_tradnl" b="1" dirty="0" smtClean="0"/>
              <a:t>ellas.</a:t>
            </a:r>
          </a:p>
          <a:p>
            <a:pPr marL="514350" indent="-514350" algn="just">
              <a:lnSpc>
                <a:spcPct val="80000"/>
              </a:lnSpc>
              <a:buFont typeface="+mj-lt"/>
              <a:buAutoNum type="arabicPeriod"/>
            </a:pPr>
            <a:r>
              <a:rPr lang="es-ES_tradnl" b="1" dirty="0" smtClean="0"/>
              <a:t>Estudiar </a:t>
            </a:r>
            <a:r>
              <a:rPr lang="es-ES_tradnl" b="1" dirty="0"/>
              <a:t>mecanismos y efectos de inhibidores y desacopladores.</a:t>
            </a:r>
          </a:p>
        </p:txBody>
      </p:sp>
      <p:pic>
        <p:nvPicPr>
          <p:cNvPr id="82" name="Picture 2" descr="D:\Gleymis\Imagenes\book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28611" y="315068"/>
            <a:ext cx="3091512" cy="28516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573437" y="2610196"/>
            <a:ext cx="10700948" cy="40424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0000"/>
              </a:lnSpc>
              <a:buClr>
                <a:schemeClr val="tx1"/>
              </a:buClr>
            </a:pPr>
            <a:r>
              <a:rPr lang="es-ES_tradnl" b="1" dirty="0" smtClean="0">
                <a:solidFill>
                  <a:srgbClr val="C00000"/>
                </a:solidFill>
              </a:rPr>
              <a:t>Al estudiar la regulación debe precisar:</a:t>
            </a:r>
          </a:p>
          <a:p>
            <a:pPr marL="514350" indent="-514350" algn="just">
              <a:lnSpc>
                <a:spcPct val="80000"/>
              </a:lnSpc>
              <a:buClr>
                <a:schemeClr val="tx1"/>
              </a:buClr>
              <a:buFont typeface="+mj-lt"/>
              <a:buAutoNum type="arabicPeriod"/>
            </a:pPr>
            <a:r>
              <a:rPr lang="es-ES_tradnl" b="1" dirty="0" smtClean="0"/>
              <a:t>Etapa en que ocurre. </a:t>
            </a:r>
          </a:p>
          <a:p>
            <a:pPr marL="514350" indent="-514350" algn="just">
              <a:lnSpc>
                <a:spcPct val="80000"/>
              </a:lnSpc>
              <a:buClr>
                <a:schemeClr val="tx1"/>
              </a:buClr>
              <a:buFont typeface="+mj-lt"/>
              <a:buAutoNum type="arabicPeriod"/>
            </a:pPr>
            <a:r>
              <a:rPr lang="es-ES_tradnl" b="1" dirty="0" smtClean="0"/>
              <a:t>Mecanismo involucrado </a:t>
            </a:r>
          </a:p>
          <a:p>
            <a:pPr algn="just">
              <a:lnSpc>
                <a:spcPct val="80000"/>
              </a:lnSpc>
              <a:buClr>
                <a:schemeClr val="tx1"/>
              </a:buClr>
              <a:buFont typeface="Wingdings" panose="05000000000000000000" pitchFamily="2" charset="2"/>
              <a:buChar char="v"/>
            </a:pPr>
            <a:r>
              <a:rPr lang="es-ES_tradnl" b="1" dirty="0" smtClean="0"/>
              <a:t>Recuerde que el ATP y ADP regulan en dos etapas el proceso: en el ciclo de Krebs y directamente sobre la ATP sintasa.</a:t>
            </a:r>
          </a:p>
          <a:p>
            <a:pPr algn="just">
              <a:lnSpc>
                <a:spcPct val="80000"/>
              </a:lnSpc>
              <a:buClr>
                <a:schemeClr val="tx1"/>
              </a:buClr>
            </a:pPr>
            <a:r>
              <a:rPr lang="es-ES_tradnl" b="1" dirty="0" smtClean="0">
                <a:solidFill>
                  <a:srgbClr val="C00000"/>
                </a:solidFill>
              </a:rPr>
              <a:t>Interpretar la regulación en diferentes condiciones y debe tener en cuenta:</a:t>
            </a:r>
          </a:p>
          <a:p>
            <a:pPr marL="514350" indent="-514350" algn="just">
              <a:lnSpc>
                <a:spcPct val="80000"/>
              </a:lnSpc>
              <a:buClr>
                <a:schemeClr val="tx1"/>
              </a:buClr>
              <a:buFont typeface="+mj-lt"/>
              <a:buAutoNum type="arabicPeriod"/>
            </a:pPr>
            <a:r>
              <a:rPr lang="es-ES_tradnl" b="1" dirty="0" smtClean="0"/>
              <a:t>Condición que se plantea</a:t>
            </a:r>
          </a:p>
          <a:p>
            <a:pPr marL="514350" indent="-514350" algn="just">
              <a:lnSpc>
                <a:spcPct val="80000"/>
              </a:lnSpc>
              <a:buClr>
                <a:schemeClr val="tx1"/>
              </a:buClr>
              <a:buFont typeface="+mj-lt"/>
              <a:buAutoNum type="arabicPeriod"/>
            </a:pPr>
            <a:r>
              <a:rPr lang="es-ES_tradnl" b="1" dirty="0" smtClean="0"/>
              <a:t>Etapa afectada y justificar el efecto.</a:t>
            </a:r>
          </a:p>
          <a:p>
            <a:pPr marL="514350" indent="-514350" algn="just">
              <a:lnSpc>
                <a:spcPct val="80000"/>
              </a:lnSpc>
              <a:buClr>
                <a:schemeClr val="tx1"/>
              </a:buClr>
              <a:buFont typeface="+mj-lt"/>
              <a:buAutoNum type="arabicPeriod"/>
            </a:pPr>
            <a:r>
              <a:rPr lang="es-ES_tradnl" b="1" dirty="0" smtClean="0"/>
              <a:t>Efectos sobre el proceso en general.</a:t>
            </a:r>
          </a:p>
        </p:txBody>
      </p:sp>
    </p:spTree>
    <p:extLst>
      <p:ext uri="{BB962C8B-B14F-4D97-AF65-F5344CB8AC3E}">
        <p14:creationId xmlns:p14="http://schemas.microsoft.com/office/powerpoint/2010/main" val="158397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87107">
                                            <p:txEl>
                                              <p:pRg st="0" end="0"/>
                                            </p:txEl>
                                          </p:spTgt>
                                        </p:tgtEl>
                                        <p:attrNameLst>
                                          <p:attrName>style.visibility</p:attrName>
                                        </p:attrNameLst>
                                      </p:cBhvr>
                                      <p:to>
                                        <p:strVal val="visible"/>
                                      </p:to>
                                    </p:set>
                                    <p:anim calcmode="lin" valueType="num">
                                      <p:cBhvr>
                                        <p:cTn id="7" dur="1000" fill="hold"/>
                                        <p:tgtEl>
                                          <p:spTgt spid="68710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8710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8710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87107">
                                            <p:txEl>
                                              <p:pRg st="1" end="1"/>
                                            </p:txEl>
                                          </p:spTgt>
                                        </p:tgtEl>
                                        <p:attrNameLst>
                                          <p:attrName>style.visibility</p:attrName>
                                        </p:attrNameLst>
                                      </p:cBhvr>
                                      <p:to>
                                        <p:strVal val="visible"/>
                                      </p:to>
                                    </p:set>
                                    <p:anim calcmode="lin" valueType="num">
                                      <p:cBhvr>
                                        <p:cTn id="14" dur="1000" fill="hold"/>
                                        <p:tgtEl>
                                          <p:spTgt spid="68710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8710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8710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7" grpId="0" build="p"/>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heerlead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080554" y="782769"/>
            <a:ext cx="3907848" cy="4351338"/>
          </a:xfrm>
          <a:prstGeom prst="rect">
            <a:avLst/>
          </a:prstGeom>
          <a:noFill/>
        </p:spPr>
      </p:pic>
      <p:sp>
        <p:nvSpPr>
          <p:cNvPr id="7" name="Rectángulo 6"/>
          <p:cNvSpPr/>
          <p:nvPr/>
        </p:nvSpPr>
        <p:spPr>
          <a:xfrm>
            <a:off x="2268681" y="1830172"/>
            <a:ext cx="3320461" cy="2827697"/>
          </a:xfrm>
          <a:prstGeom prst="rect">
            <a:avLst/>
          </a:prstGeom>
          <a:noFill/>
        </p:spPr>
        <p:txBody>
          <a:bodyPr wrap="none" lIns="68580" tIns="34290" rIns="68580" bIns="34290">
            <a:spAutoFit/>
          </a:bodyPr>
          <a:lstStyle/>
          <a:p>
            <a:pPr algn="ctr"/>
            <a:r>
              <a:rPr lang="es-ES" sz="17925" b="1"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rPr>
              <a:t>FIN</a:t>
            </a:r>
          </a:p>
        </p:txBody>
      </p:sp>
    </p:spTree>
    <p:extLst>
      <p:ext uri="{BB962C8B-B14F-4D97-AF65-F5344CB8AC3E}">
        <p14:creationId xmlns:p14="http://schemas.microsoft.com/office/powerpoint/2010/main" val="349809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SUMARIO:</a:t>
            </a:r>
            <a:endParaRPr lang="es-ES" b="1" dirty="0"/>
          </a:p>
        </p:txBody>
      </p:sp>
      <p:sp>
        <p:nvSpPr>
          <p:cNvPr id="3" name="Marcador de contenido 2"/>
          <p:cNvSpPr>
            <a:spLocks noGrp="1"/>
          </p:cNvSpPr>
          <p:nvPr>
            <p:ph idx="1"/>
          </p:nvPr>
        </p:nvSpPr>
        <p:spPr>
          <a:xfrm>
            <a:off x="636722" y="1903117"/>
            <a:ext cx="10515600" cy="4351338"/>
          </a:xfrm>
        </p:spPr>
        <p:txBody>
          <a:bodyPr>
            <a:normAutofit/>
          </a:bodyPr>
          <a:lstStyle/>
          <a:p>
            <a:pPr algn="just"/>
            <a:r>
              <a:rPr lang="es-ES" sz="3200" dirty="0" smtClean="0">
                <a:latin typeface="Arial" charset="0"/>
              </a:rPr>
              <a:t>Transporte de electrones. Organización estructural y funcional de sus componentes. Formación del gradiente electroquímico.</a:t>
            </a:r>
          </a:p>
          <a:p>
            <a:pPr algn="just"/>
            <a:r>
              <a:rPr lang="es-ES" sz="3200" dirty="0" smtClean="0">
                <a:latin typeface="Arial" charset="0"/>
              </a:rPr>
              <a:t>Fosforilación oxidativa. Teoría </a:t>
            </a:r>
            <a:r>
              <a:rPr lang="es-ES" sz="3200" dirty="0" err="1" smtClean="0">
                <a:latin typeface="Arial" charset="0"/>
              </a:rPr>
              <a:t>quimiosmótica</a:t>
            </a:r>
            <a:r>
              <a:rPr lang="es-ES" sz="3200" dirty="0" smtClean="0">
                <a:latin typeface="Arial" charset="0"/>
              </a:rPr>
              <a:t>.</a:t>
            </a:r>
          </a:p>
          <a:p>
            <a:pPr algn="just"/>
            <a:r>
              <a:rPr lang="es-ES" sz="3200" dirty="0" smtClean="0">
                <a:latin typeface="Arial" charset="0"/>
              </a:rPr>
              <a:t>Unidad funcional de los procesos que integran la respiración celular. Regulación.</a:t>
            </a:r>
          </a:p>
          <a:p>
            <a:pPr algn="just"/>
            <a:r>
              <a:rPr lang="es-ES" sz="3200" dirty="0" smtClean="0">
                <a:latin typeface="Arial" charset="0"/>
              </a:rPr>
              <a:t>Inhibidores de la cadena y la fosforilación. Desacopladores</a:t>
            </a:r>
          </a:p>
          <a:p>
            <a:pPr marL="0" indent="0" algn="just">
              <a:buNone/>
            </a:pPr>
            <a:endParaRPr lang="es-ES" sz="3200" dirty="0"/>
          </a:p>
        </p:txBody>
      </p:sp>
      <p:pic>
        <p:nvPicPr>
          <p:cNvPr id="4" name="Picture 3" descr="http://www.uc.cl/sw_educ/biologia/bio100/imagenes/6803dc349f2filenameD241typeimagegi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5065" y="354578"/>
            <a:ext cx="3068664" cy="154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92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OBJETIVOS:</a:t>
            </a:r>
            <a:endParaRPr lang="es-ES" b="1" dirty="0"/>
          </a:p>
        </p:txBody>
      </p:sp>
      <p:sp>
        <p:nvSpPr>
          <p:cNvPr id="3" name="Marcador de contenido 2"/>
          <p:cNvSpPr>
            <a:spLocks noGrp="1"/>
          </p:cNvSpPr>
          <p:nvPr>
            <p:ph idx="1"/>
          </p:nvPr>
        </p:nvSpPr>
        <p:spPr>
          <a:xfrm>
            <a:off x="838200" y="1968285"/>
            <a:ext cx="10515600" cy="4432515"/>
          </a:xfrm>
        </p:spPr>
        <p:txBody>
          <a:bodyPr>
            <a:noAutofit/>
          </a:bodyPr>
          <a:lstStyle/>
          <a:p>
            <a:pPr algn="just">
              <a:lnSpc>
                <a:spcPct val="80000"/>
              </a:lnSpc>
            </a:pPr>
            <a:r>
              <a:rPr lang="es-ES_tradnl" sz="3200" b="1" dirty="0"/>
              <a:t>MENCIONAR </a:t>
            </a:r>
            <a:r>
              <a:rPr lang="es-ES_tradnl" sz="3200" dirty="0"/>
              <a:t>los componentes y  características generales de los procesos  de la cadena transportadora de electrones y la fosforilación oxidativa</a:t>
            </a:r>
            <a:r>
              <a:rPr lang="es-ES_tradnl" sz="3200" dirty="0" smtClean="0"/>
              <a:t>.</a:t>
            </a:r>
            <a:endParaRPr lang="es-ES_tradnl" sz="3200" b="1" dirty="0"/>
          </a:p>
          <a:p>
            <a:pPr algn="just">
              <a:lnSpc>
                <a:spcPct val="80000"/>
              </a:lnSpc>
            </a:pPr>
            <a:r>
              <a:rPr lang="es-ES_tradnl" sz="3200" b="1" dirty="0"/>
              <a:t>MENCIONAR </a:t>
            </a:r>
            <a:r>
              <a:rPr lang="es-ES_tradnl" sz="3200" dirty="0"/>
              <a:t>los factores que intervienen en la regulación de la cadena transportadora de electrones y la fosforilación oxidativa así como de la respiración celular en su conjunto</a:t>
            </a:r>
            <a:r>
              <a:rPr lang="es-ES_tradnl" sz="3200" dirty="0" smtClean="0"/>
              <a:t>.</a:t>
            </a:r>
            <a:endParaRPr lang="es-ES_tradnl" sz="3200" b="1" dirty="0"/>
          </a:p>
          <a:p>
            <a:pPr algn="just">
              <a:lnSpc>
                <a:spcPct val="80000"/>
              </a:lnSpc>
            </a:pPr>
            <a:r>
              <a:rPr lang="es-ES_tradnl" sz="3200" b="1" dirty="0"/>
              <a:t>IDENTIFICAR </a:t>
            </a:r>
            <a:r>
              <a:rPr lang="es-ES_tradnl" sz="3200" dirty="0"/>
              <a:t>la afectación provocada por inhibidores de la cadena transportadora de electrones, inhibidores de la fosforilación oxidativa y desacopladores sobre los procesos de la respiración </a:t>
            </a:r>
            <a:r>
              <a:rPr lang="es-ES_tradnl" sz="3200" dirty="0" smtClean="0"/>
              <a:t>celular</a:t>
            </a:r>
            <a:r>
              <a:rPr lang="es-ES_tradnl" sz="3200" dirty="0"/>
              <a:t>.</a:t>
            </a:r>
            <a:endParaRPr lang="es-ES" sz="32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8502192" y="207021"/>
            <a:ext cx="2851608" cy="1641770"/>
          </a:xfrm>
          <a:prstGeom prst="rect">
            <a:avLst/>
          </a:prstGeom>
          <a:noFill/>
        </p:spPr>
      </p:pic>
    </p:spTree>
    <p:extLst>
      <p:ext uri="{BB962C8B-B14F-4D97-AF65-F5344CB8AC3E}">
        <p14:creationId xmlns:p14="http://schemas.microsoft.com/office/powerpoint/2010/main" val="3036368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21450" y="201476"/>
            <a:ext cx="6611319" cy="3053855"/>
          </a:xfrm>
        </p:spPr>
        <p:txBody>
          <a:bodyPr>
            <a:normAutofit fontScale="90000"/>
          </a:bodyPr>
          <a:lstStyle/>
          <a:p>
            <a:r>
              <a:rPr lang="es-ES" b="1" dirty="0" smtClean="0"/>
              <a:t>Marilyn Monroe, actriz que saltó a la fama en el año 1953 </a:t>
            </a:r>
            <a:br>
              <a:rPr lang="es-ES" b="1" dirty="0" smtClean="0"/>
            </a:br>
            <a:r>
              <a:rPr lang="es-ES" b="1" dirty="0" smtClean="0"/>
              <a:t> y falleció el 5 de agosto de 1962 a causa de </a:t>
            </a:r>
            <a:r>
              <a:rPr lang="es-ES" b="1" u="sng" dirty="0" smtClean="0"/>
              <a:t>una sobredosis de barbitúricos</a:t>
            </a:r>
            <a:endParaRPr lang="es-ES" b="1" dirty="0"/>
          </a:p>
        </p:txBody>
      </p:sp>
      <p:sp>
        <p:nvSpPr>
          <p:cNvPr id="3" name="Marcador de contenido 2"/>
          <p:cNvSpPr>
            <a:spLocks noGrp="1"/>
          </p:cNvSpPr>
          <p:nvPr>
            <p:ph idx="1"/>
          </p:nvPr>
        </p:nvSpPr>
        <p:spPr>
          <a:xfrm>
            <a:off x="838200" y="3533613"/>
            <a:ext cx="10515600" cy="3099661"/>
          </a:xfrm>
        </p:spPr>
        <p:txBody>
          <a:bodyPr>
            <a:normAutofit fontScale="92500" lnSpcReduction="10000"/>
          </a:bodyPr>
          <a:lstStyle/>
          <a:p>
            <a:pPr algn="just"/>
            <a:r>
              <a:rPr lang="es-ES" b="1" dirty="0" smtClean="0"/>
              <a:t>Los barbitúricos son una familia de fármacos derivados del ácido barbitúrico que producen depresión del sistema nervioso central. </a:t>
            </a:r>
          </a:p>
          <a:p>
            <a:pPr algn="just"/>
            <a:r>
              <a:rPr lang="es-ES" b="1" dirty="0" smtClean="0"/>
              <a:t>Dependiendo de su dosis y formulación tienen un efecto sedante (tranquilizante), hipnótico (inductor del sueño), anticonvulsivo o anestésico. </a:t>
            </a:r>
          </a:p>
          <a:p>
            <a:pPr algn="just"/>
            <a:r>
              <a:rPr lang="es-ES" b="1" dirty="0" smtClean="0"/>
              <a:t>La diferencia entre la dosis terapéutica y la tóxica es muy pequeña, por lo que una pequeña variación puede suponer un riesgo muy importante, incluso de muerte. </a:t>
            </a:r>
            <a:endParaRPr lang="es-ES" dirty="0" smtClean="0"/>
          </a:p>
          <a:p>
            <a:pPr algn="just"/>
            <a:endParaRPr lang="es-ES" dirty="0" smtClean="0"/>
          </a:p>
          <a:p>
            <a:pPr algn="just"/>
            <a:endParaRPr lang="es-E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201476"/>
            <a:ext cx="3904280" cy="305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765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41765" y="1690688"/>
            <a:ext cx="8671560" cy="4351338"/>
          </a:xfrm>
        </p:spPr>
        <p:txBody>
          <a:bodyPr>
            <a:normAutofit/>
          </a:bodyPr>
          <a:lstStyle/>
          <a:p>
            <a:pPr algn="just"/>
            <a:r>
              <a:rPr lang="es-ES" sz="5400" b="1" dirty="0" smtClean="0"/>
              <a:t>¿Por qué una sobredosis de barbitúricos puede causar la muerte?</a:t>
            </a:r>
          </a:p>
          <a:p>
            <a:pPr algn="just"/>
            <a:endParaRPr lang="es-ES" sz="5400" b="1" dirty="0" smtClean="0"/>
          </a:p>
          <a:p>
            <a:pPr marL="0" indent="0" algn="just">
              <a:buNone/>
            </a:pPr>
            <a:endParaRPr lang="es-ES" sz="54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7058" y="4928462"/>
            <a:ext cx="3078323"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st2_1457667-confusion-1.jp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rot="20522282">
            <a:off x="577469" y="1616094"/>
            <a:ext cx="2664296"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96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CADENA TRANSPORTADORA DE ELECTRONES</a:t>
            </a:r>
            <a:endParaRPr lang="es-ES" b="1" dirty="0"/>
          </a:p>
        </p:txBody>
      </p:sp>
      <p:sp>
        <p:nvSpPr>
          <p:cNvPr id="3" name="Marcador de contenido 2"/>
          <p:cNvSpPr>
            <a:spLocks noGrp="1"/>
          </p:cNvSpPr>
          <p:nvPr>
            <p:ph idx="1"/>
          </p:nvPr>
        </p:nvSpPr>
        <p:spPr/>
        <p:txBody>
          <a:bodyPr>
            <a:normAutofit/>
          </a:bodyPr>
          <a:lstStyle/>
          <a:p>
            <a:pPr algn="just"/>
            <a:r>
              <a:rPr lang="es-ES" sz="3200" dirty="0" smtClean="0">
                <a:latin typeface="Arial" panose="020B0604020202020204" pitchFamily="34" charset="0"/>
              </a:rPr>
              <a:t>La cadena transportadora de electrones constituye una serie de reacciones de oxidación-reducción de forma secuencial donde </a:t>
            </a:r>
            <a:r>
              <a:rPr lang="es-ES" sz="3200" dirty="0">
                <a:latin typeface="Arial" panose="020B0604020202020204" pitchFamily="34" charset="0"/>
              </a:rPr>
              <a:t>l</a:t>
            </a:r>
            <a:r>
              <a:rPr lang="es-ES" sz="3200" dirty="0" smtClean="0">
                <a:latin typeface="Arial" panose="020B0604020202020204" pitchFamily="34" charset="0"/>
              </a:rPr>
              <a:t>os electrones van pasando a través de 4 complejos hasta llegar al oxígeno, obteniéndose como producto final H</a:t>
            </a:r>
            <a:r>
              <a:rPr lang="es-ES" sz="3200" baseline="-25000" dirty="0" smtClean="0">
                <a:latin typeface="Arial" panose="020B0604020202020204" pitchFamily="34" charset="0"/>
              </a:rPr>
              <a:t>2</a:t>
            </a:r>
            <a:r>
              <a:rPr lang="es-ES" sz="3200" dirty="0" smtClean="0">
                <a:latin typeface="Arial" panose="020B0604020202020204" pitchFamily="34" charset="0"/>
              </a:rPr>
              <a:t>O y un gradiente electroquímico de protones.</a:t>
            </a:r>
          </a:p>
          <a:p>
            <a:pPr algn="just"/>
            <a:endParaRPr lang="es-ES" sz="3200" dirty="0"/>
          </a:p>
        </p:txBody>
      </p:sp>
      <p:pic>
        <p:nvPicPr>
          <p:cNvPr id="4" name="Imagen 3"/>
          <p:cNvPicPr>
            <a:picLocks noChangeAspect="1"/>
          </p:cNvPicPr>
          <p:nvPr/>
        </p:nvPicPr>
        <p:blipFill>
          <a:blip r:embed="rId2"/>
          <a:stretch>
            <a:fillRect/>
          </a:stretch>
        </p:blipFill>
        <p:spPr>
          <a:xfrm>
            <a:off x="2712203" y="4567019"/>
            <a:ext cx="6137329" cy="2097251"/>
          </a:xfrm>
          <a:prstGeom prst="rect">
            <a:avLst/>
          </a:prstGeom>
        </p:spPr>
      </p:pic>
    </p:spTree>
    <p:extLst>
      <p:ext uri="{BB962C8B-B14F-4D97-AF65-F5344CB8AC3E}">
        <p14:creationId xmlns:p14="http://schemas.microsoft.com/office/powerpoint/2010/main" val="3952326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latin typeface="Arial" panose="020B0604020202020204" pitchFamily="34" charset="0"/>
              </a:rPr>
              <a:t>Los transportadores que intervienen en ella son de dos tipos:</a:t>
            </a:r>
            <a:endParaRPr lang="es-ES" dirty="0"/>
          </a:p>
        </p:txBody>
      </p:sp>
      <p:sp>
        <p:nvSpPr>
          <p:cNvPr id="3" name="Marcador de contenido 2"/>
          <p:cNvSpPr>
            <a:spLocks noGrp="1"/>
          </p:cNvSpPr>
          <p:nvPr>
            <p:ph idx="1"/>
          </p:nvPr>
        </p:nvSpPr>
        <p:spPr>
          <a:xfrm>
            <a:off x="838200" y="2089096"/>
            <a:ext cx="4834180" cy="2963351"/>
          </a:xfrm>
        </p:spPr>
        <p:txBody>
          <a:bodyPr/>
          <a:lstStyle/>
          <a:p>
            <a:pPr>
              <a:buFontTx/>
              <a:buChar char="•"/>
            </a:pPr>
            <a:r>
              <a:rPr lang="es-ES" b="1" dirty="0" smtClean="0">
                <a:solidFill>
                  <a:srgbClr val="0070C0"/>
                </a:solidFill>
                <a:latin typeface="Arial" panose="020B0604020202020204" pitchFamily="34" charset="0"/>
              </a:rPr>
              <a:t>Los que transportan hidrógeno</a:t>
            </a:r>
          </a:p>
          <a:p>
            <a:pPr marL="514350" indent="-514350">
              <a:buFont typeface="+mj-lt"/>
              <a:buAutoNum type="arabicPeriod"/>
            </a:pPr>
            <a:r>
              <a:rPr lang="es-ES" dirty="0" smtClean="0">
                <a:latin typeface="Arial" panose="020B0604020202020204" pitchFamily="34" charset="0"/>
              </a:rPr>
              <a:t>Coenzima Q </a:t>
            </a:r>
          </a:p>
          <a:p>
            <a:pPr marL="514350" indent="-514350">
              <a:buFont typeface="+mj-lt"/>
              <a:buAutoNum type="arabicPeriod"/>
            </a:pPr>
            <a:r>
              <a:rPr lang="es-ES" dirty="0" smtClean="0">
                <a:latin typeface="Arial" panose="020B0604020202020204" pitchFamily="34" charset="0"/>
              </a:rPr>
              <a:t>Las </a:t>
            </a:r>
            <a:r>
              <a:rPr lang="es-ES" dirty="0" err="1" smtClean="0">
                <a:latin typeface="Arial" panose="020B0604020202020204" pitchFamily="34" charset="0"/>
              </a:rPr>
              <a:t>flavoproteínas</a:t>
            </a:r>
            <a:endParaRPr lang="es-ES" dirty="0" smtClean="0">
              <a:latin typeface="Arial" panose="020B0604020202020204" pitchFamily="34" charset="0"/>
            </a:endParaRPr>
          </a:p>
          <a:p>
            <a:pPr marL="342900" indent="-342900" algn="just">
              <a:spcBef>
                <a:spcPct val="20000"/>
              </a:spcBef>
              <a:defRPr/>
            </a:pPr>
            <a:r>
              <a:rPr lang="es-ES" b="1" dirty="0" smtClean="0">
                <a:latin typeface="Arial" charset="0"/>
              </a:rPr>
              <a:t>NADH Deshidrogenasa.</a:t>
            </a:r>
            <a:endParaRPr lang="es-ES" b="1" dirty="0">
              <a:latin typeface="Arial" charset="0"/>
            </a:endParaRPr>
          </a:p>
          <a:p>
            <a:pPr marL="342900" indent="-342900" algn="just">
              <a:spcBef>
                <a:spcPct val="20000"/>
              </a:spcBef>
              <a:defRPr/>
            </a:pPr>
            <a:r>
              <a:rPr lang="es-ES" b="1" dirty="0" smtClean="0">
                <a:latin typeface="Arial" charset="0"/>
              </a:rPr>
              <a:t>Succínico DH</a:t>
            </a:r>
            <a:endParaRPr lang="es-ES" b="1" dirty="0">
              <a:latin typeface="Arial" charset="0"/>
            </a:endParaRPr>
          </a:p>
        </p:txBody>
      </p:sp>
      <p:sp>
        <p:nvSpPr>
          <p:cNvPr id="4" name="CuadroTexto 3"/>
          <p:cNvSpPr txBox="1"/>
          <p:nvPr/>
        </p:nvSpPr>
        <p:spPr>
          <a:xfrm>
            <a:off x="6524786" y="2089096"/>
            <a:ext cx="4602997" cy="2677656"/>
          </a:xfrm>
          <a:prstGeom prst="rect">
            <a:avLst/>
          </a:prstGeom>
          <a:noFill/>
        </p:spPr>
        <p:txBody>
          <a:bodyPr wrap="square" rtlCol="0">
            <a:spAutoFit/>
          </a:bodyPr>
          <a:lstStyle/>
          <a:p>
            <a:pPr marL="457200" indent="-457200">
              <a:buFont typeface="Arial" panose="020B0604020202020204" pitchFamily="34" charset="0"/>
              <a:buChar char="•"/>
            </a:pPr>
            <a:r>
              <a:rPr lang="es-ES" sz="2800" b="1" dirty="0" smtClean="0">
                <a:solidFill>
                  <a:srgbClr val="0070C0"/>
                </a:solidFill>
                <a:latin typeface="Arial" panose="020B0604020202020204" pitchFamily="34" charset="0"/>
              </a:rPr>
              <a:t>Los que transportan electrones </a:t>
            </a:r>
          </a:p>
          <a:p>
            <a:pPr marL="514350" indent="-514350">
              <a:buFont typeface="+mj-lt"/>
              <a:buAutoNum type="arabicPeriod"/>
            </a:pPr>
            <a:r>
              <a:rPr lang="es-ES" sz="2800" dirty="0" smtClean="0">
                <a:latin typeface="Arial" panose="020B0604020202020204" pitchFamily="34" charset="0"/>
              </a:rPr>
              <a:t>Los citocromos </a:t>
            </a:r>
          </a:p>
          <a:p>
            <a:r>
              <a:rPr lang="es-ES" sz="2800" dirty="0">
                <a:latin typeface="Arial" panose="020B0604020202020204" pitchFamily="34" charset="0"/>
              </a:rPr>
              <a:t> </a:t>
            </a:r>
            <a:r>
              <a:rPr lang="es-ES" sz="2800" dirty="0" smtClean="0">
                <a:latin typeface="Arial" panose="020B0604020202020204" pitchFamily="34" charset="0"/>
              </a:rPr>
              <a:t>     a, a3, b, c, c1</a:t>
            </a:r>
          </a:p>
          <a:p>
            <a:pPr marL="514350" indent="-514350">
              <a:buFont typeface="+mj-lt"/>
              <a:buAutoNum type="arabicPeriod" startAt="2"/>
            </a:pPr>
            <a:r>
              <a:rPr lang="es-ES" sz="2800" dirty="0" smtClean="0">
                <a:latin typeface="Arial" panose="020B0604020202020204" pitchFamily="34" charset="0"/>
              </a:rPr>
              <a:t>Las </a:t>
            </a:r>
            <a:r>
              <a:rPr lang="es-ES" sz="2800" dirty="0" err="1" smtClean="0">
                <a:latin typeface="Arial" panose="020B0604020202020204" pitchFamily="34" charset="0"/>
              </a:rPr>
              <a:t>ferrosulfoproteínas</a:t>
            </a:r>
            <a:endParaRPr lang="es-ES" sz="2800" dirty="0">
              <a:latin typeface="Arial" panose="020B0604020202020204" pitchFamily="34" charset="0"/>
            </a:endParaRPr>
          </a:p>
          <a:p>
            <a:pPr marL="514350" indent="-514350">
              <a:buFont typeface="+mj-lt"/>
              <a:buAutoNum type="arabicPeriod" startAt="2"/>
            </a:pPr>
            <a:r>
              <a:rPr lang="es-ES" sz="2800" dirty="0" smtClean="0">
                <a:latin typeface="Arial" panose="020B0604020202020204" pitchFamily="34" charset="0"/>
              </a:rPr>
              <a:t>las </a:t>
            </a:r>
            <a:r>
              <a:rPr lang="es-ES" sz="2800" dirty="0" err="1" smtClean="0">
                <a:latin typeface="Arial" panose="020B0604020202020204" pitchFamily="34" charset="0"/>
              </a:rPr>
              <a:t>cuproproteínas</a:t>
            </a:r>
            <a:r>
              <a:rPr lang="es-ES" sz="2800" dirty="0" smtClean="0">
                <a:latin typeface="Arial" panose="020B0604020202020204" pitchFamily="34" charset="0"/>
              </a:rPr>
              <a:t>.</a:t>
            </a:r>
          </a:p>
        </p:txBody>
      </p:sp>
      <p:pic>
        <p:nvPicPr>
          <p:cNvPr id="5" name="Picture 3" descr="http://www.uc.cl/sw_educ/biologia/bio100/imagenes/6803dc349f2filenameD241typeimagegi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5136" y="5052447"/>
            <a:ext cx="3068664" cy="154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09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CuadroTexto"/>
          <p:cNvSpPr txBox="1">
            <a:spLocks noChangeArrowheads="1"/>
          </p:cNvSpPr>
          <p:nvPr/>
        </p:nvSpPr>
        <p:spPr bwMode="auto">
          <a:xfrm>
            <a:off x="1291242" y="710259"/>
            <a:ext cx="96456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s-ES" sz="4000" b="1" dirty="0">
                <a:latin typeface="+mj-lt"/>
              </a:rPr>
              <a:t>Orden de los transportadores en la cadena</a:t>
            </a:r>
          </a:p>
        </p:txBody>
      </p:sp>
      <p:sp>
        <p:nvSpPr>
          <p:cNvPr id="4" name="Rectangle 3"/>
          <p:cNvSpPr>
            <a:spLocks noChangeArrowheads="1"/>
          </p:cNvSpPr>
          <p:nvPr/>
        </p:nvSpPr>
        <p:spPr bwMode="auto">
          <a:xfrm>
            <a:off x="898900" y="2115562"/>
            <a:ext cx="1043035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r>
              <a:rPr lang="es-ES" sz="3600" b="1" dirty="0" smtClean="0">
                <a:latin typeface="+mn-lt"/>
                <a:ea typeface="Times New Roman" panose="02020603050405020304" pitchFamily="18" charset="0"/>
                <a:cs typeface="Arial" panose="020B0604020202020204" pitchFamily="34" charset="0"/>
              </a:rPr>
              <a:t>El </a:t>
            </a:r>
            <a:r>
              <a:rPr lang="es-ES" sz="3600" b="1" dirty="0">
                <a:latin typeface="+mn-lt"/>
                <a:ea typeface="Times New Roman" panose="02020603050405020304" pitchFamily="18" charset="0"/>
                <a:cs typeface="Arial" panose="020B0604020202020204" pitchFamily="34" charset="0"/>
              </a:rPr>
              <a:t>orden de los  transportadores en la </a:t>
            </a:r>
            <a:r>
              <a:rPr lang="es-ES" sz="3600" b="1" dirty="0" smtClean="0">
                <a:latin typeface="+mn-lt"/>
                <a:ea typeface="Times New Roman" panose="02020603050405020304" pitchFamily="18" charset="0"/>
                <a:cs typeface="Arial" panose="020B0604020202020204" pitchFamily="34" charset="0"/>
              </a:rPr>
              <a:t>cadena ha </a:t>
            </a:r>
            <a:r>
              <a:rPr lang="es-ES" sz="3600" b="1" dirty="0">
                <a:latin typeface="+mn-lt"/>
                <a:ea typeface="Times New Roman" panose="02020603050405020304" pitchFamily="18" charset="0"/>
                <a:cs typeface="Arial" panose="020B0604020202020204" pitchFamily="34" charset="0"/>
              </a:rPr>
              <a:t>sido determinado en base a 3 </a:t>
            </a:r>
            <a:r>
              <a:rPr lang="es-ES" sz="3600" b="1" dirty="0" smtClean="0">
                <a:latin typeface="+mn-lt"/>
                <a:ea typeface="Times New Roman" panose="02020603050405020304" pitchFamily="18" charset="0"/>
                <a:cs typeface="Arial" panose="020B0604020202020204" pitchFamily="34" charset="0"/>
              </a:rPr>
              <a:t>criterios:</a:t>
            </a:r>
          </a:p>
          <a:p>
            <a:pPr marL="457200" indent="-457200">
              <a:buFont typeface="Arial" panose="020B0604020202020204" pitchFamily="34" charset="0"/>
              <a:buChar char="•"/>
            </a:pPr>
            <a:r>
              <a:rPr lang="es-ES" sz="3600" b="1" dirty="0" smtClean="0">
                <a:latin typeface="+mn-lt"/>
                <a:ea typeface="Times New Roman" panose="02020603050405020304" pitchFamily="18" charset="0"/>
                <a:cs typeface="Arial" panose="020B0604020202020204" pitchFamily="34" charset="0"/>
              </a:rPr>
              <a:t>El </a:t>
            </a:r>
            <a:r>
              <a:rPr lang="es-ES" sz="3600" b="1" dirty="0">
                <a:latin typeface="+mn-lt"/>
                <a:ea typeface="Times New Roman" panose="02020603050405020304" pitchFamily="18" charset="0"/>
                <a:cs typeface="Arial" panose="020B0604020202020204" pitchFamily="34" charset="0"/>
              </a:rPr>
              <a:t>potencial de reducción de los distintos </a:t>
            </a:r>
            <a:r>
              <a:rPr lang="es-ES" sz="3600" b="1" dirty="0" smtClean="0">
                <a:latin typeface="+mn-lt"/>
                <a:ea typeface="Times New Roman" panose="02020603050405020304" pitchFamily="18" charset="0"/>
                <a:cs typeface="Arial" panose="020B0604020202020204" pitchFamily="34" charset="0"/>
              </a:rPr>
              <a:t>transportadores. </a:t>
            </a:r>
          </a:p>
          <a:p>
            <a:pPr marL="457200" indent="-457200">
              <a:buFont typeface="Arial" panose="020B0604020202020204" pitchFamily="34" charset="0"/>
              <a:buChar char="•"/>
            </a:pPr>
            <a:r>
              <a:rPr lang="es-ES" sz="3600" b="1" dirty="0" smtClean="0">
                <a:latin typeface="+mn-lt"/>
                <a:ea typeface="Times New Roman" panose="02020603050405020304" pitchFamily="18" charset="0"/>
                <a:cs typeface="Arial" panose="020B0604020202020204" pitchFamily="34" charset="0"/>
              </a:rPr>
              <a:t>Experiencias </a:t>
            </a:r>
            <a:r>
              <a:rPr lang="es-ES" sz="3600" b="1" dirty="0">
                <a:latin typeface="+mn-lt"/>
                <a:ea typeface="Times New Roman" panose="02020603050405020304" pitchFamily="18" charset="0"/>
                <a:cs typeface="Arial" panose="020B0604020202020204" pitchFamily="34" charset="0"/>
              </a:rPr>
              <a:t>de sustitución del  aceptor  </a:t>
            </a:r>
            <a:r>
              <a:rPr lang="es-ES" sz="3600" b="1" dirty="0" smtClean="0">
                <a:latin typeface="+mn-lt"/>
                <a:ea typeface="Times New Roman" panose="02020603050405020304" pitchFamily="18" charset="0"/>
                <a:cs typeface="Arial" panose="020B0604020202020204" pitchFamily="34" charset="0"/>
              </a:rPr>
              <a:t>final. </a:t>
            </a:r>
          </a:p>
          <a:p>
            <a:pPr marL="457200" indent="-457200">
              <a:buFont typeface="Arial" panose="020B0604020202020204" pitchFamily="34" charset="0"/>
              <a:buChar char="•"/>
            </a:pPr>
            <a:r>
              <a:rPr lang="es-ES" sz="3600" b="1" dirty="0" smtClean="0">
                <a:latin typeface="+mn-lt"/>
                <a:ea typeface="Times New Roman" panose="02020603050405020304" pitchFamily="18" charset="0"/>
                <a:cs typeface="Arial" panose="020B0604020202020204" pitchFamily="34" charset="0"/>
              </a:rPr>
              <a:t>El </a:t>
            </a:r>
            <a:r>
              <a:rPr lang="es-ES" sz="3600" b="1" dirty="0">
                <a:latin typeface="+mn-lt"/>
                <a:ea typeface="Times New Roman" panose="02020603050405020304" pitchFamily="18" charset="0"/>
                <a:cs typeface="Arial" panose="020B0604020202020204" pitchFamily="34" charset="0"/>
              </a:rPr>
              <a:t>uso de </a:t>
            </a:r>
            <a:r>
              <a:rPr lang="es-ES" sz="3600" b="1" dirty="0" smtClean="0">
                <a:latin typeface="+mn-lt"/>
                <a:ea typeface="Times New Roman" panose="02020603050405020304" pitchFamily="18" charset="0"/>
                <a:cs typeface="Arial" panose="020B0604020202020204" pitchFamily="34" charset="0"/>
              </a:rPr>
              <a:t>inhibidores.</a:t>
            </a:r>
            <a:endParaRPr lang="es-ES" sz="3600" b="1" dirty="0">
              <a:latin typeface="+mn-lt"/>
              <a:ea typeface="Times New Roman" panose="02020603050405020304" pitchFamily="18" charset="0"/>
              <a:cs typeface="Arial" panose="020B0604020202020204" pitchFamily="34" charset="0"/>
            </a:endParaRPr>
          </a:p>
        </p:txBody>
      </p:sp>
      <p:pic>
        <p:nvPicPr>
          <p:cNvPr id="5" name="Picture 3" descr="http://www.uc.cl/sw_educ/biologia/bio100/imagenes/6803dc349f2filenameD241typeimagegi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560" y="5112558"/>
            <a:ext cx="3068664" cy="154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659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1898</Words>
  <Application>Microsoft Office PowerPoint</Application>
  <PresentationFormat>Panorámica</PresentationFormat>
  <Paragraphs>222</Paragraphs>
  <Slides>26</Slides>
  <Notes>7</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26</vt:i4>
      </vt:variant>
    </vt:vector>
  </HeadingPairs>
  <TitlesOfParts>
    <vt:vector size="35" baseType="lpstr">
      <vt:lpstr>Arial</vt:lpstr>
      <vt:lpstr>Bauhaus 93</vt:lpstr>
      <vt:lpstr>Calibri</vt:lpstr>
      <vt:lpstr>Calibri Light</vt:lpstr>
      <vt:lpstr>Comic Sans MS</vt:lpstr>
      <vt:lpstr>Times New Roman</vt:lpstr>
      <vt:lpstr>Wingdings</vt:lpstr>
      <vt:lpstr>Tema de Office</vt:lpstr>
      <vt:lpstr>Diseño predeterminado</vt:lpstr>
      <vt:lpstr>Presentación de PowerPoint</vt:lpstr>
      <vt:lpstr>PREGUNTAS DE CONTROL</vt:lpstr>
      <vt:lpstr>SUMARIO:</vt:lpstr>
      <vt:lpstr>OBJETIVOS:</vt:lpstr>
      <vt:lpstr>Marilyn Monroe, actriz que saltó a la fama en el año 1953   y falleció el 5 de agosto de 1962 a causa de una sobredosis de barbitúricos</vt:lpstr>
      <vt:lpstr>Presentación de PowerPoint</vt:lpstr>
      <vt:lpstr>CADENA TRANSPORTADORA DE ELECTRONES</vt:lpstr>
      <vt:lpstr>Los transportadores que intervienen en ella son de dos tipos:</vt:lpstr>
      <vt:lpstr>Presentación de PowerPoint</vt:lpstr>
      <vt:lpstr>ORGANIZACIÓN DE LA CADENA DE TRANSPORTE DE ELECTRONES</vt:lpstr>
      <vt:lpstr>Fosforilación Oxidativa.</vt:lpstr>
      <vt:lpstr>Estructura de la ATP sintetasa</vt:lpstr>
      <vt:lpstr>Balance energético de la respiración celular.</vt:lpstr>
      <vt:lpstr>Presentación de PowerPoint</vt:lpstr>
      <vt:lpstr>Teoría quimiosmótica</vt:lpstr>
      <vt:lpstr>Presentación de PowerPoint</vt:lpstr>
      <vt:lpstr>Presentación de PowerPoint</vt:lpstr>
      <vt:lpstr>Presentación de PowerPoint</vt:lpstr>
      <vt:lpstr>Presentación de PowerPoint</vt:lpstr>
      <vt:lpstr>Interrogantes ??</vt:lpstr>
      <vt:lpstr>Presentación de PowerPoint</vt:lpstr>
      <vt:lpstr>Presentación de PowerPoint</vt:lpstr>
      <vt:lpstr>MITOCONDRIAS Y ESTRÉS OXIDATIVO</vt:lpstr>
      <vt:lpstr>CONCLUSIONES </vt:lpstr>
      <vt:lpstr>Estudio Independiente</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Gleymis</dc:creator>
  <cp:lastModifiedBy>Meli</cp:lastModifiedBy>
  <cp:revision>41</cp:revision>
  <dcterms:created xsi:type="dcterms:W3CDTF">2018-02-14T04:51:41Z</dcterms:created>
  <dcterms:modified xsi:type="dcterms:W3CDTF">2021-03-28T17:18:21Z</dcterms:modified>
</cp:coreProperties>
</file>